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6" r:id="rId2"/>
    <p:sldId id="553" r:id="rId3"/>
    <p:sldId id="1464" r:id="rId4"/>
    <p:sldId id="554" r:id="rId5"/>
    <p:sldId id="463" r:id="rId6"/>
    <p:sldId id="464" r:id="rId7"/>
    <p:sldId id="476" r:id="rId8"/>
    <p:sldId id="466" r:id="rId9"/>
    <p:sldId id="467" r:id="rId10"/>
    <p:sldId id="468" r:id="rId11"/>
    <p:sldId id="547" r:id="rId12"/>
    <p:sldId id="555" r:id="rId13"/>
    <p:sldId id="548" r:id="rId14"/>
    <p:sldId id="469" r:id="rId15"/>
    <p:sldId id="470" r:id="rId16"/>
    <p:sldId id="551" r:id="rId17"/>
    <p:sldId id="305" r:id="rId18"/>
    <p:sldId id="1465" r:id="rId19"/>
    <p:sldId id="564" r:id="rId20"/>
    <p:sldId id="565" r:id="rId21"/>
    <p:sldId id="566" r:id="rId22"/>
    <p:sldId id="563" r:id="rId23"/>
    <p:sldId id="306" r:id="rId24"/>
    <p:sldId id="307" r:id="rId25"/>
    <p:sldId id="309" r:id="rId26"/>
    <p:sldId id="310" r:id="rId27"/>
    <p:sldId id="567" r:id="rId28"/>
    <p:sldId id="1463" r:id="rId29"/>
    <p:sldId id="1467" r:id="rId30"/>
    <p:sldId id="588" r:id="rId31"/>
    <p:sldId id="275" r:id="rId32"/>
    <p:sldId id="284" r:id="rId33"/>
    <p:sldId id="285" r:id="rId34"/>
    <p:sldId id="286" r:id="rId35"/>
    <p:sldId id="589" r:id="rId36"/>
    <p:sldId id="420" r:id="rId37"/>
    <p:sldId id="421" r:id="rId38"/>
    <p:sldId id="388" r:id="rId39"/>
    <p:sldId id="574" r:id="rId40"/>
    <p:sldId id="1466" r:id="rId41"/>
    <p:sldId id="287" r:id="rId42"/>
    <p:sldId id="575" r:id="rId43"/>
    <p:sldId id="576" r:id="rId44"/>
    <p:sldId id="590" r:id="rId45"/>
    <p:sldId id="572" r:id="rId46"/>
    <p:sldId id="578" r:id="rId47"/>
    <p:sldId id="573" r:id="rId48"/>
    <p:sldId id="580" r:id="rId49"/>
    <p:sldId id="581" r:id="rId50"/>
    <p:sldId id="582" r:id="rId51"/>
    <p:sldId id="318" r:id="rId52"/>
    <p:sldId id="591" r:id="rId53"/>
    <p:sldId id="599" r:id="rId54"/>
    <p:sldId id="584" r:id="rId55"/>
    <p:sldId id="283" r:id="rId56"/>
    <p:sldId id="585" r:id="rId57"/>
    <p:sldId id="586" r:id="rId58"/>
    <p:sldId id="587" r:id="rId59"/>
    <p:sldId id="600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603464-70BB-E044-929D-09A930B55E66}" v="12" dt="2019-11-11T20:19:17.514"/>
    <p1510:client id="{76173EAD-7B89-184A-8A61-8E30B1E77262}" v="1" dt="2019-11-12T16:22:28.097"/>
    <p1510:client id="{AEE0815F-6352-5045-AB85-02A505F17647}" v="4" dt="2019-11-12T16:11:36.863"/>
    <p1510:client id="{B3E54292-A9FB-6D48-B88D-1BEBB7301B11}" v="7" dt="2019-11-12T15:38:44.8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46"/>
    <p:restoredTop sz="96327"/>
  </p:normalViewPr>
  <p:slideViewPr>
    <p:cSldViewPr snapToGrid="0" snapToObjects="1">
      <p:cViewPr varScale="1">
        <p:scale>
          <a:sx n="119" d="100"/>
          <a:sy n="119" d="100"/>
        </p:scale>
        <p:origin x="5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viewProps" Target="viewProps.xml"/><Relationship Id="rId68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69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7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Izquierdo" userId="46480b9d-78ec-4659-884d-35c5467fe41c" providerId="ADAL" clId="{45603464-70BB-E044-929D-09A930B55E66}"/>
    <pc:docChg chg="undo modSld">
      <pc:chgData name="Silvana Izquierdo" userId="46480b9d-78ec-4659-884d-35c5467fe41c" providerId="ADAL" clId="{45603464-70BB-E044-929D-09A930B55E66}" dt="2019-11-11T20:19:17.514" v="54" actId="166"/>
      <pc:docMkLst>
        <pc:docMk/>
      </pc:docMkLst>
      <pc:sldChg chg="addSp modSp">
        <pc:chgData name="Silvana Izquierdo" userId="46480b9d-78ec-4659-884d-35c5467fe41c" providerId="ADAL" clId="{45603464-70BB-E044-929D-09A930B55E66}" dt="2019-11-11T20:17:17.014" v="40" actId="164"/>
        <pc:sldMkLst>
          <pc:docMk/>
          <pc:sldMk cId="4129466712" sldId="305"/>
        </pc:sldMkLst>
        <pc:spChg chg="add mod">
          <ac:chgData name="Silvana Izquierdo" userId="46480b9d-78ec-4659-884d-35c5467fe41c" providerId="ADAL" clId="{45603464-70BB-E044-929D-09A930B55E66}" dt="2019-11-11T20:17:17.014" v="40" actId="164"/>
          <ac:spMkLst>
            <pc:docMk/>
            <pc:sldMk cId="4129466712" sldId="305"/>
            <ac:spMk id="3" creationId="{21778516-CA8A-9046-B417-3926EC141C4C}"/>
          </ac:spMkLst>
        </pc:spChg>
        <pc:grpChg chg="add mod">
          <ac:chgData name="Silvana Izquierdo" userId="46480b9d-78ec-4659-884d-35c5467fe41c" providerId="ADAL" clId="{45603464-70BB-E044-929D-09A930B55E66}" dt="2019-11-11T20:17:17.014" v="40" actId="164"/>
          <ac:grpSpMkLst>
            <pc:docMk/>
            <pc:sldMk cId="4129466712" sldId="305"/>
            <ac:grpSpMk id="4" creationId="{DED2716A-AD78-0F42-B6A5-BD012B30F452}"/>
          </ac:grpSpMkLst>
        </pc:grpChg>
        <pc:picChg chg="mod">
          <ac:chgData name="Silvana Izquierdo" userId="46480b9d-78ec-4659-884d-35c5467fe41c" providerId="ADAL" clId="{45603464-70BB-E044-929D-09A930B55E66}" dt="2019-11-11T20:17:17.014" v="40" actId="164"/>
          <ac:picMkLst>
            <pc:docMk/>
            <pc:sldMk cId="4129466712" sldId="305"/>
            <ac:picMk id="27" creationId="{2AF9577E-86FC-C043-8ACA-D67675F4E9BB}"/>
          </ac:picMkLst>
        </pc:picChg>
      </pc:sldChg>
      <pc:sldChg chg="addSp delSp modSp">
        <pc:chgData name="Silvana Izquierdo" userId="46480b9d-78ec-4659-884d-35c5467fe41c" providerId="ADAL" clId="{45603464-70BB-E044-929D-09A930B55E66}" dt="2019-11-11T20:19:17.514" v="54" actId="166"/>
        <pc:sldMkLst>
          <pc:docMk/>
          <pc:sldMk cId="3278015022" sldId="565"/>
        </pc:sldMkLst>
        <pc:spChg chg="add mod topLvl">
          <ac:chgData name="Silvana Izquierdo" userId="46480b9d-78ec-4659-884d-35c5467fe41c" providerId="ADAL" clId="{45603464-70BB-E044-929D-09A930B55E66}" dt="2019-11-11T20:19:09.763" v="53" actId="164"/>
          <ac:spMkLst>
            <pc:docMk/>
            <pc:sldMk cId="3278015022" sldId="565"/>
            <ac:spMk id="4" creationId="{2D5353F0-C854-674E-A456-51FB30AE1A3F}"/>
          </ac:spMkLst>
        </pc:spChg>
        <pc:spChg chg="mod">
          <ac:chgData name="Silvana Izquierdo" userId="46480b9d-78ec-4659-884d-35c5467fe41c" providerId="ADAL" clId="{45603464-70BB-E044-929D-09A930B55E66}" dt="2019-11-11T20:19:17.514" v="54" actId="166"/>
          <ac:spMkLst>
            <pc:docMk/>
            <pc:sldMk cId="3278015022" sldId="565"/>
            <ac:spMk id="5" creationId="{E00BEB10-6786-194A-90EE-25F2706EA12B}"/>
          </ac:spMkLst>
        </pc:spChg>
        <pc:grpChg chg="add del mod">
          <ac:chgData name="Silvana Izquierdo" userId="46480b9d-78ec-4659-884d-35c5467fe41c" providerId="ADAL" clId="{45603464-70BB-E044-929D-09A930B55E66}" dt="2019-11-11T20:19:05.410" v="52" actId="165"/>
          <ac:grpSpMkLst>
            <pc:docMk/>
            <pc:sldMk cId="3278015022" sldId="565"/>
            <ac:grpSpMk id="6" creationId="{CDA1D142-35AE-D042-B56F-2FF4DC5C1A91}"/>
          </ac:grpSpMkLst>
        </pc:grpChg>
        <pc:grpChg chg="add mod">
          <ac:chgData name="Silvana Izquierdo" userId="46480b9d-78ec-4659-884d-35c5467fe41c" providerId="ADAL" clId="{45603464-70BB-E044-929D-09A930B55E66}" dt="2019-11-11T20:19:09.763" v="53" actId="164"/>
          <ac:grpSpMkLst>
            <pc:docMk/>
            <pc:sldMk cId="3278015022" sldId="565"/>
            <ac:grpSpMk id="7" creationId="{572F8D7F-A317-CA40-833C-3CB5EBD02932}"/>
          </ac:grpSpMkLst>
        </pc:grpChg>
        <pc:picChg chg="mod topLvl">
          <ac:chgData name="Silvana Izquierdo" userId="46480b9d-78ec-4659-884d-35c5467fe41c" providerId="ADAL" clId="{45603464-70BB-E044-929D-09A930B55E66}" dt="2019-11-11T20:19:09.763" v="53" actId="164"/>
          <ac:picMkLst>
            <pc:docMk/>
            <pc:sldMk cId="3278015022" sldId="565"/>
            <ac:picMk id="3" creationId="{74848714-7B8D-CD4C-B798-66CDF3A336B4}"/>
          </ac:picMkLst>
        </pc:picChg>
      </pc:sldChg>
      <pc:sldChg chg="modSp">
        <pc:chgData name="Silvana Izquierdo" userId="46480b9d-78ec-4659-884d-35c5467fe41c" providerId="ADAL" clId="{45603464-70BB-E044-929D-09A930B55E66}" dt="2019-11-11T20:15:21.320" v="0" actId="732"/>
        <pc:sldMkLst>
          <pc:docMk/>
          <pc:sldMk cId="2758368360" sldId="1464"/>
        </pc:sldMkLst>
        <pc:picChg chg="mod modCrop">
          <ac:chgData name="Silvana Izquierdo" userId="46480b9d-78ec-4659-884d-35c5467fe41c" providerId="ADAL" clId="{45603464-70BB-E044-929D-09A930B55E66}" dt="2019-11-11T20:15:21.320" v="0" actId="732"/>
          <ac:picMkLst>
            <pc:docMk/>
            <pc:sldMk cId="2758368360" sldId="1464"/>
            <ac:picMk id="9" creationId="{E48AD5C3-D6D0-3640-A975-B21E0CFAE1AB}"/>
          </ac:picMkLst>
        </pc:picChg>
      </pc:sldChg>
      <pc:sldChg chg="addSp modSp">
        <pc:chgData name="Silvana Izquierdo" userId="46480b9d-78ec-4659-884d-35c5467fe41c" providerId="ADAL" clId="{45603464-70BB-E044-929D-09A930B55E66}" dt="2019-11-11T20:17:40.223" v="42" actId="164"/>
        <pc:sldMkLst>
          <pc:docMk/>
          <pc:sldMk cId="3503776684" sldId="1465"/>
        </pc:sldMkLst>
        <pc:spChg chg="add mod">
          <ac:chgData name="Silvana Izquierdo" userId="46480b9d-78ec-4659-884d-35c5467fe41c" providerId="ADAL" clId="{45603464-70BB-E044-929D-09A930B55E66}" dt="2019-11-11T20:17:40.223" v="42" actId="164"/>
          <ac:spMkLst>
            <pc:docMk/>
            <pc:sldMk cId="3503776684" sldId="1465"/>
            <ac:spMk id="8" creationId="{6B71CF93-7CD5-8945-AD77-E8A0D67D1438}"/>
          </ac:spMkLst>
        </pc:spChg>
        <pc:grpChg chg="add mod">
          <ac:chgData name="Silvana Izquierdo" userId="46480b9d-78ec-4659-884d-35c5467fe41c" providerId="ADAL" clId="{45603464-70BB-E044-929D-09A930B55E66}" dt="2019-11-11T20:17:40.223" v="42" actId="164"/>
          <ac:grpSpMkLst>
            <pc:docMk/>
            <pc:sldMk cId="3503776684" sldId="1465"/>
            <ac:grpSpMk id="3" creationId="{E33A4B29-4133-094F-ADB7-6758C3EE6FF2}"/>
          </ac:grpSpMkLst>
        </pc:grpChg>
        <pc:picChg chg="mod">
          <ac:chgData name="Silvana Izquierdo" userId="46480b9d-78ec-4659-884d-35c5467fe41c" providerId="ADAL" clId="{45603464-70BB-E044-929D-09A930B55E66}" dt="2019-11-11T20:17:40.223" v="42" actId="164"/>
          <ac:picMkLst>
            <pc:docMk/>
            <pc:sldMk cId="3503776684" sldId="1465"/>
            <ac:picMk id="27" creationId="{2AF9577E-86FC-C043-8ACA-D67675F4E9BB}"/>
          </ac:picMkLst>
        </pc:picChg>
      </pc:sldChg>
    </pc:docChg>
  </pc:docChgLst>
  <pc:docChgLst>
    <pc:chgData name="Silvana Izquierdo" userId="46480b9d-78ec-4659-884d-35c5467fe41c" providerId="ADAL" clId="{76173EAD-7B89-184A-8A61-8E30B1E77262}"/>
    <pc:docChg chg="addSld modSld">
      <pc:chgData name="Silvana Izquierdo" userId="46480b9d-78ec-4659-884d-35c5467fe41c" providerId="ADAL" clId="{76173EAD-7B89-184A-8A61-8E30B1E77262}" dt="2019-11-12T16:22:38.657" v="9" actId="255"/>
      <pc:docMkLst>
        <pc:docMk/>
      </pc:docMkLst>
      <pc:sldChg chg="modSp add">
        <pc:chgData name="Silvana Izquierdo" userId="46480b9d-78ec-4659-884d-35c5467fe41c" providerId="ADAL" clId="{76173EAD-7B89-184A-8A61-8E30B1E77262}" dt="2019-11-12T16:22:38.657" v="9" actId="255"/>
        <pc:sldMkLst>
          <pc:docMk/>
          <pc:sldMk cId="1462462925" sldId="1467"/>
        </pc:sldMkLst>
        <pc:spChg chg="mod">
          <ac:chgData name="Silvana Izquierdo" userId="46480b9d-78ec-4659-884d-35c5467fe41c" providerId="ADAL" clId="{76173EAD-7B89-184A-8A61-8E30B1E77262}" dt="2019-11-12T16:22:38.657" v="9" actId="255"/>
          <ac:spMkLst>
            <pc:docMk/>
            <pc:sldMk cId="1462462925" sldId="1467"/>
            <ac:spMk id="2" creationId="{965DB01F-EA55-184E-A6B5-E644FC27FE7A}"/>
          </ac:spMkLst>
        </pc:spChg>
      </pc:sldChg>
    </pc:docChg>
  </pc:docChgLst>
  <pc:docChgLst>
    <pc:chgData name="Silvana Izquierdo" userId="46480b9d-78ec-4659-884d-35c5467fe41c" providerId="ADAL" clId="{B3E54292-A9FB-6D48-B88D-1BEBB7301B11}"/>
    <pc:docChg chg="custSel addSld modSld">
      <pc:chgData name="Silvana Izquierdo" userId="46480b9d-78ec-4659-884d-35c5467fe41c" providerId="ADAL" clId="{B3E54292-A9FB-6D48-B88D-1BEBB7301B11}" dt="2019-11-12T15:41:02.621" v="20" actId="1076"/>
      <pc:docMkLst>
        <pc:docMk/>
      </pc:docMkLst>
      <pc:sldChg chg="modSp">
        <pc:chgData name="Silvana Izquierdo" userId="46480b9d-78ec-4659-884d-35c5467fe41c" providerId="ADAL" clId="{B3E54292-A9FB-6D48-B88D-1BEBB7301B11}" dt="2019-11-12T15:41:02.621" v="20" actId="1076"/>
        <pc:sldMkLst>
          <pc:docMk/>
          <pc:sldMk cId="694529781" sldId="256"/>
        </pc:sldMkLst>
        <pc:spChg chg="mod">
          <ac:chgData name="Silvana Izquierdo" userId="46480b9d-78ec-4659-884d-35c5467fe41c" providerId="ADAL" clId="{B3E54292-A9FB-6D48-B88D-1BEBB7301B11}" dt="2019-11-12T15:41:00.675" v="19" actId="1076"/>
          <ac:spMkLst>
            <pc:docMk/>
            <pc:sldMk cId="694529781" sldId="256"/>
            <ac:spMk id="2" creationId="{ADEE9EDB-9429-1C46-9BB7-1A9DCCBDC538}"/>
          </ac:spMkLst>
        </pc:spChg>
        <pc:spChg chg="mod">
          <ac:chgData name="Silvana Izquierdo" userId="46480b9d-78ec-4659-884d-35c5467fe41c" providerId="ADAL" clId="{B3E54292-A9FB-6D48-B88D-1BEBB7301B11}" dt="2019-11-12T15:41:02.621" v="20" actId="1076"/>
          <ac:spMkLst>
            <pc:docMk/>
            <pc:sldMk cId="694529781" sldId="256"/>
            <ac:spMk id="3" creationId="{04F7B6FD-CD0C-5549-BFF6-3279C457607F}"/>
          </ac:spMkLst>
        </pc:spChg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339090123" sldId="275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1305675924" sldId="283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693110455" sldId="284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608010492" sldId="285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1495491490" sldId="286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3510234821" sldId="287"/>
        </pc:sldMkLst>
      </pc:sldChg>
      <pc:sldChg chg="modNotesTx">
        <pc:chgData name="Silvana Izquierdo" userId="46480b9d-78ec-4659-884d-35c5467fe41c" providerId="ADAL" clId="{B3E54292-A9FB-6D48-B88D-1BEBB7301B11}" dt="2019-11-12T15:40:20.122" v="16" actId="20577"/>
        <pc:sldMkLst>
          <pc:docMk/>
          <pc:sldMk cId="4129466712" sldId="305"/>
        </pc:sldMkLst>
      </pc:sldChg>
      <pc:sldChg chg="modSp">
        <pc:chgData name="Silvana Izquierdo" userId="46480b9d-78ec-4659-884d-35c5467fe41c" providerId="ADAL" clId="{B3E54292-A9FB-6D48-B88D-1BEBB7301B11}" dt="2019-11-12T15:35:41.106" v="6" actId="20577"/>
        <pc:sldMkLst>
          <pc:docMk/>
          <pc:sldMk cId="2726894399" sldId="310"/>
        </pc:sldMkLst>
        <pc:spChg chg="mod">
          <ac:chgData name="Silvana Izquierdo" userId="46480b9d-78ec-4659-884d-35c5467fe41c" providerId="ADAL" clId="{B3E54292-A9FB-6D48-B88D-1BEBB7301B11}" dt="2019-11-12T15:35:41.106" v="6" actId="20577"/>
          <ac:spMkLst>
            <pc:docMk/>
            <pc:sldMk cId="2726894399" sldId="310"/>
            <ac:spMk id="12" creationId="{00000000-0000-0000-0000-000000000000}"/>
          </ac:spMkLst>
        </pc:spChg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389731003" sldId="318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338813555" sldId="388"/>
        </pc:sldMkLst>
      </pc:sldChg>
      <pc:sldChg chg="modSp add">
        <pc:chgData name="Silvana Izquierdo" userId="46480b9d-78ec-4659-884d-35c5467fe41c" providerId="ADAL" clId="{B3E54292-A9FB-6D48-B88D-1BEBB7301B11}" dt="2019-11-12T15:38:33.170" v="11" actId="20577"/>
        <pc:sldMkLst>
          <pc:docMk/>
          <pc:sldMk cId="3326069008" sldId="420"/>
        </pc:sldMkLst>
        <pc:spChg chg="mod">
          <ac:chgData name="Silvana Izquierdo" userId="46480b9d-78ec-4659-884d-35c5467fe41c" providerId="ADAL" clId="{B3E54292-A9FB-6D48-B88D-1BEBB7301B11}" dt="2019-11-12T15:38:33.170" v="11" actId="20577"/>
          <ac:spMkLst>
            <pc:docMk/>
            <pc:sldMk cId="3326069008" sldId="420"/>
            <ac:spMk id="7" creationId="{76EC72A0-822F-E64D-986B-9F2693E8E9DC}"/>
          </ac:spMkLst>
        </pc:spChg>
      </pc:sldChg>
      <pc:sldChg chg="modSp add">
        <pc:chgData name="Silvana Izquierdo" userId="46480b9d-78ec-4659-884d-35c5467fe41c" providerId="ADAL" clId="{B3E54292-A9FB-6D48-B88D-1BEBB7301B11}" dt="2019-11-12T15:38:59.112" v="15" actId="27636"/>
        <pc:sldMkLst>
          <pc:docMk/>
          <pc:sldMk cId="82564257" sldId="421"/>
        </pc:sldMkLst>
        <pc:spChg chg="mod">
          <ac:chgData name="Silvana Izquierdo" userId="46480b9d-78ec-4659-884d-35c5467fe41c" providerId="ADAL" clId="{B3E54292-A9FB-6D48-B88D-1BEBB7301B11}" dt="2019-11-12T15:38:59.032" v="14" actId="2710"/>
          <ac:spMkLst>
            <pc:docMk/>
            <pc:sldMk cId="82564257" sldId="421"/>
            <ac:spMk id="3" creationId="{309B6FB7-F199-4A42-A054-71BD6D9089A6}"/>
          </ac:spMkLst>
        </pc:spChg>
        <pc:spChg chg="mod">
          <ac:chgData name="Silvana Izquierdo" userId="46480b9d-78ec-4659-884d-35c5467fe41c" providerId="ADAL" clId="{B3E54292-A9FB-6D48-B88D-1BEBB7301B11}" dt="2019-11-12T15:38:59.112" v="15" actId="27636"/>
          <ac:spMkLst>
            <pc:docMk/>
            <pc:sldMk cId="82564257" sldId="421"/>
            <ac:spMk id="7" creationId="{76EC72A0-822F-E64D-986B-9F2693E8E9DC}"/>
          </ac:spMkLst>
        </pc:spChg>
      </pc:sldChg>
      <pc:sldChg chg="modNotesTx">
        <pc:chgData name="Silvana Izquierdo" userId="46480b9d-78ec-4659-884d-35c5467fe41c" providerId="ADAL" clId="{B3E54292-A9FB-6D48-B88D-1BEBB7301B11}" dt="2019-11-12T15:40:29.026" v="18" actId="20577"/>
        <pc:sldMkLst>
          <pc:docMk/>
          <pc:sldMk cId="3797013981" sldId="563"/>
        </pc:sldMkLst>
      </pc:sldChg>
      <pc:sldChg chg="modSp">
        <pc:chgData name="Silvana Izquierdo" userId="46480b9d-78ec-4659-884d-35c5467fe41c" providerId="ADAL" clId="{B3E54292-A9FB-6D48-B88D-1BEBB7301B11}" dt="2019-11-12T15:35:11.793" v="0" actId="20577"/>
        <pc:sldMkLst>
          <pc:docMk/>
          <pc:sldMk cId="650667305" sldId="564"/>
        </pc:sldMkLst>
        <pc:spChg chg="mod">
          <ac:chgData name="Silvana Izquierdo" userId="46480b9d-78ec-4659-884d-35c5467fe41c" providerId="ADAL" clId="{B3E54292-A9FB-6D48-B88D-1BEBB7301B11}" dt="2019-11-12T15:35:11.793" v="0" actId="20577"/>
          <ac:spMkLst>
            <pc:docMk/>
            <pc:sldMk cId="650667305" sldId="564"/>
            <ac:spMk id="2" creationId="{00000000-0000-0000-0000-000000000000}"/>
          </ac:spMkLst>
        </pc:spChg>
      </pc:sldChg>
      <pc:sldChg chg="modSp">
        <pc:chgData name="Silvana Izquierdo" userId="46480b9d-78ec-4659-884d-35c5467fe41c" providerId="ADAL" clId="{B3E54292-A9FB-6D48-B88D-1BEBB7301B11}" dt="2019-11-12T15:35:24.987" v="2" actId="14100"/>
        <pc:sldMkLst>
          <pc:docMk/>
          <pc:sldMk cId="3278015022" sldId="565"/>
        </pc:sldMkLst>
        <pc:spChg chg="mod">
          <ac:chgData name="Silvana Izquierdo" userId="46480b9d-78ec-4659-884d-35c5467fe41c" providerId="ADAL" clId="{B3E54292-A9FB-6D48-B88D-1BEBB7301B11}" dt="2019-11-12T15:35:24.987" v="2" actId="14100"/>
          <ac:spMkLst>
            <pc:docMk/>
            <pc:sldMk cId="3278015022" sldId="565"/>
            <ac:spMk id="2" creationId="{00000000-0000-0000-0000-000000000000}"/>
          </ac:spMkLst>
        </pc:spChg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208483591" sldId="572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3527558164" sldId="573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135142242" sldId="574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874611690" sldId="575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1607854555" sldId="576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3186796331" sldId="578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148898960" sldId="580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480443071" sldId="581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1977086418" sldId="582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3163868558" sldId="584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3286220754" sldId="585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3707093947" sldId="586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138713184" sldId="587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601504303" sldId="588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4135429750" sldId="589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762166509" sldId="590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47150938" sldId="591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461847716" sldId="599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587409512" sldId="600"/>
        </pc:sldMkLst>
      </pc:sldChg>
      <pc:sldChg chg="modNotesTx">
        <pc:chgData name="Silvana Izquierdo" userId="46480b9d-78ec-4659-884d-35c5467fe41c" providerId="ADAL" clId="{B3E54292-A9FB-6D48-B88D-1BEBB7301B11}" dt="2019-11-12T15:40:22.372" v="17" actId="20577"/>
        <pc:sldMkLst>
          <pc:docMk/>
          <pc:sldMk cId="3503776684" sldId="1465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3649532622" sldId="1466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3246629169" sldId="1467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07208445" sldId="1468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252274990" sldId="1469"/>
        </pc:sldMkLst>
      </pc:sldChg>
      <pc:sldChg chg="add">
        <pc:chgData name="Silvana Izquierdo" userId="46480b9d-78ec-4659-884d-35c5467fe41c" providerId="ADAL" clId="{B3E54292-A9FB-6D48-B88D-1BEBB7301B11}" dt="2019-11-12T15:37:40.796" v="7"/>
        <pc:sldMkLst>
          <pc:docMk/>
          <pc:sldMk cId="190591802" sldId="1470"/>
        </pc:sldMkLst>
      </pc:sldChg>
    </pc:docChg>
  </pc:docChgLst>
  <pc:docChgLst>
    <pc:chgData name="Silvana Izquierdo" userId="46480b9d-78ec-4659-884d-35c5467fe41c" providerId="ADAL" clId="{AEE0815F-6352-5045-AB85-02A505F17647}"/>
    <pc:docChg chg="delSld modSld">
      <pc:chgData name="Silvana Izquierdo" userId="46480b9d-78ec-4659-884d-35c5467fe41c" providerId="ADAL" clId="{AEE0815F-6352-5045-AB85-02A505F17647}" dt="2019-11-12T16:12:16.330" v="7" actId="2696"/>
      <pc:docMkLst>
        <pc:docMk/>
      </pc:docMkLst>
      <pc:sldChg chg="modSp">
        <pc:chgData name="Silvana Izquierdo" userId="46480b9d-78ec-4659-884d-35c5467fe41c" providerId="ADAL" clId="{AEE0815F-6352-5045-AB85-02A505F17647}" dt="2019-11-12T16:11:36.863" v="4" actId="20577"/>
        <pc:sldMkLst>
          <pc:docMk/>
          <pc:sldMk cId="3510234821" sldId="287"/>
        </pc:sldMkLst>
        <pc:spChg chg="mod">
          <ac:chgData name="Silvana Izquierdo" userId="46480b9d-78ec-4659-884d-35c5467fe41c" providerId="ADAL" clId="{AEE0815F-6352-5045-AB85-02A505F17647}" dt="2019-11-12T16:11:36.863" v="4" actId="20577"/>
          <ac:spMkLst>
            <pc:docMk/>
            <pc:sldMk cId="3510234821" sldId="287"/>
            <ac:spMk id="7" creationId="{76EC72A0-822F-E64D-986B-9F2693E8E9DC}"/>
          </ac:spMkLst>
        </pc:spChg>
      </pc:sldChg>
      <pc:sldChg chg="del">
        <pc:chgData name="Silvana Izquierdo" userId="46480b9d-78ec-4659-884d-35c5467fe41c" providerId="ADAL" clId="{AEE0815F-6352-5045-AB85-02A505F17647}" dt="2019-11-12T16:11:30.696" v="0" actId="2696"/>
        <pc:sldMkLst>
          <pc:docMk/>
          <pc:sldMk cId="3246629169" sldId="1467"/>
        </pc:sldMkLst>
      </pc:sldChg>
      <pc:sldChg chg="del">
        <pc:chgData name="Silvana Izquierdo" userId="46480b9d-78ec-4659-884d-35c5467fe41c" providerId="ADAL" clId="{AEE0815F-6352-5045-AB85-02A505F17647}" dt="2019-11-12T16:11:54.748" v="5" actId="2696"/>
        <pc:sldMkLst>
          <pc:docMk/>
          <pc:sldMk cId="207208445" sldId="1468"/>
        </pc:sldMkLst>
      </pc:sldChg>
      <pc:sldChg chg="del">
        <pc:chgData name="Silvana Izquierdo" userId="46480b9d-78ec-4659-884d-35c5467fe41c" providerId="ADAL" clId="{AEE0815F-6352-5045-AB85-02A505F17647}" dt="2019-11-12T16:12:09.145" v="6" actId="2696"/>
        <pc:sldMkLst>
          <pc:docMk/>
          <pc:sldMk cId="252274990" sldId="1469"/>
        </pc:sldMkLst>
      </pc:sldChg>
      <pc:sldChg chg="del">
        <pc:chgData name="Silvana Izquierdo" userId="46480b9d-78ec-4659-884d-35c5467fe41c" providerId="ADAL" clId="{AEE0815F-6352-5045-AB85-02A505F17647}" dt="2019-11-12T16:12:16.330" v="7" actId="2696"/>
        <pc:sldMkLst>
          <pc:docMk/>
          <pc:sldMk cId="190591802" sldId="14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1AA36D-6BDF-8C4A-9161-D472943714A4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C4EA7-DAE9-DE4F-9777-0DCA71C18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11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4BAB-91C6-1843-AEB9-A3DFA05360E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5831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6017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384BAB-91C6-1843-AEB9-A3DFA05360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417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4BAB-91C6-1843-AEB9-A3DFA05360E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17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96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4953F-501C-498F-811F-52E153962C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64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4BAB-91C6-1843-AEB9-A3DFA05360E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33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4BAB-91C6-1843-AEB9-A3DFA05360E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12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64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545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C4EA7-DAE9-DE4F-9777-0DCA71C188E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57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C5E48-6119-C948-818F-84902D213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9941ED-6524-844D-979F-CB52C363AA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4BEB2-BF36-FF45-A939-D1661029D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73471-00E3-F443-80C6-1D2C443BE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3C706-82F7-5C41-9431-C1F8CFE0F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90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1DCE3-A32C-7048-8ACD-546124B61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E463E2-4499-5943-B435-A60EED613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60C247-EEAB-7648-B819-C6796BEF6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8C07B-AFAE-6847-9031-158C92B6C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C2330-206A-AE4D-B190-D37C52289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8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D60C96-BB9C-FD42-B203-343F58BC12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642B7F-8E25-B04C-86D9-770CA493C0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9B6BA-3623-8F40-B72A-8DCB77313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F4BAD-01E3-D240-974B-499E09C16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27766-5554-4D47-8335-654914A0E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12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8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19" y="4647764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7" y="3409276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88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47CC2-9BD7-6E49-9FB2-1EE485417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38A50-E355-D14C-97B5-70EACB4F7F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7E36F-88FD-E645-8D05-EAA6C3011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67880-2388-CB4F-A259-8BB7434DB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5B5144-B429-984B-8F99-8986FC78A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50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193C2-EFFD-2844-A726-8E1B695A6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A68E93-FEC0-2140-8308-D7F80B7BB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D917ED-0A79-2A4D-8674-261ADFFF5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A430F-C4FC-4B47-A256-27DAFF69E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AD19EC-8A6F-0748-B50C-FE3F05642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9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45D71-EA51-B440-82A0-D7736E90F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FA9A5C-673E-7F45-A2F5-CEB3778CEF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BC42B5-9ED9-1E44-AD86-D26CBEF84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53805-3614-A741-892B-98125D071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83B5EA-71CB-E047-9880-3B058CC00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C1C30D-94D8-4A43-AF3F-38A17EC9F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32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8307D-0F1E-6C40-8275-ECB7CAFD9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C735B-2944-8549-8B56-0408FDD9C0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D43C5E-60C4-4A43-80F5-2D55E603B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ACC4AF-AC4D-6B43-9600-2E44FE6351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828DCF-2357-A740-B597-7A7833435F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DD3483-2AB6-5A4C-A1A2-9E8B087E4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0E2477-A835-E34A-9C04-A2B04704F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B7967D-FAA5-694D-898E-73CC70891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1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08A86-92E8-0444-B580-6F61107B9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B8C434-8A96-7B46-81C8-33A6D031A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B78D8D-CB53-CF4D-AA3C-3481B83FE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255FD5-F244-3E4D-8724-B5F14D90C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6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31618F-61C9-3B48-BADE-F30CA1DB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A4FE81-4A6C-574B-A8F4-F22808145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85DBC8-B798-3C42-AFF5-963D94A60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4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84F81-E3D9-2B4F-BCD0-D7BABAC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8C107-E3EC-A24E-85BB-B4A7EB460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FF7FB8-7944-794B-A55E-418CE83C30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9809CA-9743-0643-9BA7-E12FE1011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BAA37B-EE4D-7F4C-A615-10C5E38AB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E76A70-850E-9F4F-8E07-C47A4B57C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62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A24C6-32B0-C84B-BA65-68E95EEC5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A21AFA-D29A-CC4C-AE01-48DEBAA4C2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50426D-719D-7A49-8150-6509ED778A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77E909-EFD2-1B48-925D-4C379EB51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FEC497-E245-7A4D-8B9F-0E7491963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6C464A-3E7A-F048-A93D-2E154A250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9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F2E979-3233-FA43-AD8C-7061FF1FF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865486-606E-EC4F-842B-9D397B919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E86239-7762-844E-BCC6-77810D6E40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1FD16-8373-DB44-9E26-685498969B19}" type="datetimeFigureOut">
              <a:rPr lang="en-US" smtClean="0"/>
              <a:t>11/12/19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704724-1151-0D42-A461-11E458E871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C3E11C-92EF-7C46-B82B-221F6F3521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7CFEE-5D02-A34B-AB30-96313EE37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60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tif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E9EDB-9429-1C46-9BB7-1A9DCCBDC5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2400" y="1889760"/>
            <a:ext cx="9144000" cy="990600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Adjuvant Therapy 2019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F7B6FD-CD0C-5549-BFF6-3279C4576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2400" y="3602038"/>
            <a:ext cx="9144000" cy="1655762"/>
          </a:xfrm>
        </p:spPr>
        <p:txBody>
          <a:bodyPr/>
          <a:lstStyle/>
          <a:p>
            <a:r>
              <a:rPr lang="en-US" dirty="0"/>
              <a:t>Ryan Sullivan, MD</a:t>
            </a:r>
          </a:p>
          <a:p>
            <a:r>
              <a:rPr lang="en-US" dirty="0"/>
              <a:t>Associate Director, Melanoma Program</a:t>
            </a:r>
          </a:p>
          <a:p>
            <a:r>
              <a:rPr lang="en-US" dirty="0"/>
              <a:t>Massachusetts General Hospital Cancer Center</a:t>
            </a:r>
          </a:p>
        </p:txBody>
      </p:sp>
    </p:spTree>
    <p:extLst>
      <p:ext uri="{BB962C8B-B14F-4D97-AF65-F5344CB8AC3E}">
        <p14:creationId xmlns:p14="http://schemas.microsoft.com/office/powerpoint/2010/main" val="69452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Summary of Adjuvant NIVO (18 months of follow up)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4391" y="1325563"/>
            <a:ext cx="10515600" cy="5369151"/>
          </a:xfrm>
        </p:spPr>
        <p:txBody>
          <a:bodyPr>
            <a:normAutofit/>
          </a:bodyPr>
          <a:lstStyle/>
          <a:p>
            <a:r>
              <a:rPr lang="en-US" sz="3200" dirty="0"/>
              <a:t>NIVO reduces relapses compared to IPI</a:t>
            </a:r>
          </a:p>
          <a:p>
            <a:pPr lvl="1"/>
            <a:r>
              <a:rPr lang="en-US" sz="2800" dirty="0"/>
              <a:t>35% lower rate of relapse</a:t>
            </a:r>
          </a:p>
          <a:p>
            <a:r>
              <a:rPr lang="en-US" sz="3200" dirty="0"/>
              <a:t>We do not have data about whether NIVO reduces deaths compared to IPI</a:t>
            </a:r>
          </a:p>
          <a:p>
            <a:r>
              <a:rPr lang="en-US" sz="3200" dirty="0"/>
              <a:t>NIVO is better tolerated than IPI</a:t>
            </a:r>
          </a:p>
          <a:p>
            <a:r>
              <a:rPr lang="en-US" sz="3200" dirty="0"/>
              <a:t>BUT</a:t>
            </a:r>
            <a:r>
              <a:rPr lang="mr-IN" sz="3200" dirty="0"/>
              <a:t>…</a:t>
            </a:r>
            <a:endParaRPr lang="en-US" sz="3200" dirty="0"/>
          </a:p>
          <a:p>
            <a:pPr lvl="1"/>
            <a:r>
              <a:rPr lang="en-US" sz="2800" dirty="0">
                <a:solidFill>
                  <a:srgbClr val="C00000"/>
                </a:solidFill>
              </a:rPr>
              <a:t>15-20% of patients develop severe or life-threatening side effects</a:t>
            </a:r>
          </a:p>
          <a:p>
            <a:pPr lvl="1"/>
            <a:r>
              <a:rPr lang="en-US" sz="2800" dirty="0">
                <a:solidFill>
                  <a:srgbClr val="C00000"/>
                </a:solidFill>
              </a:rPr>
              <a:t>~10% stop treatment early due to side effects</a:t>
            </a:r>
          </a:p>
          <a:p>
            <a:pPr lvl="1"/>
            <a:r>
              <a:rPr lang="en-US" sz="2800" dirty="0">
                <a:solidFill>
                  <a:srgbClr val="C00000"/>
                </a:solidFill>
              </a:rPr>
              <a:t>&gt;20% develop permanent side effects </a:t>
            </a:r>
          </a:p>
          <a:p>
            <a:pPr lvl="2"/>
            <a:r>
              <a:rPr lang="en-US" sz="2400" dirty="0">
                <a:solidFill>
                  <a:srgbClr val="C00000"/>
                </a:solidFill>
              </a:rPr>
              <a:t>(thyroid, pituitary, diabetes, vitiligo, other auto-immune effects)</a:t>
            </a:r>
          </a:p>
          <a:p>
            <a:pPr lvl="1"/>
            <a:r>
              <a:rPr lang="en-US" sz="2800" dirty="0">
                <a:solidFill>
                  <a:srgbClr val="C00000"/>
                </a:solidFill>
              </a:rPr>
              <a:t>Though no deaths on study, 0.1-1% of patients will die from NIVO</a:t>
            </a:r>
          </a:p>
        </p:txBody>
      </p:sp>
    </p:spTree>
    <p:extLst>
      <p:ext uri="{BB962C8B-B14F-4D97-AF65-F5344CB8AC3E}">
        <p14:creationId xmlns:p14="http://schemas.microsoft.com/office/powerpoint/2010/main" val="7674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/>
          <p:cNvCxnSpPr/>
          <p:nvPr/>
        </p:nvCxnSpPr>
        <p:spPr>
          <a:xfrm>
            <a:off x="1982078" y="5580824"/>
            <a:ext cx="10070889" cy="0"/>
          </a:xfrm>
          <a:prstGeom prst="straightConnector1">
            <a:avLst/>
          </a:prstGeom>
          <a:ln w="762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488652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982069" y="5175184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4889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1994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2618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2122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7655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2015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262033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80442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98177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163100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34045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52454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70189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7512" y="1424598"/>
            <a:ext cx="154138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High-dose </a:t>
            </a:r>
          </a:p>
          <a:p>
            <a:pPr algn="ctr"/>
            <a:r>
              <a:rPr lang="en-US" sz="2400" dirty="0">
                <a:solidFill>
                  <a:srgbClr val="0070C0"/>
                </a:solidFill>
              </a:rPr>
              <a:t>IFN-</a:t>
            </a:r>
            <a:r>
              <a:rPr lang="en-US" sz="2400" dirty="0" err="1">
                <a:solidFill>
                  <a:srgbClr val="0070C0"/>
                </a:solidFill>
              </a:rPr>
              <a:t>alfa</a:t>
            </a:r>
            <a:r>
              <a:rPr lang="en-US" sz="2400" dirty="0">
                <a:solidFill>
                  <a:srgbClr val="0070C0"/>
                </a:solidFill>
              </a:rPr>
              <a:t> 2B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43621" y="1424598"/>
            <a:ext cx="157434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</a:rPr>
              <a:t>Pegylated</a:t>
            </a:r>
            <a:r>
              <a:rPr lang="en-US" sz="2400" dirty="0">
                <a:solidFill>
                  <a:srgbClr val="0070C0"/>
                </a:solidFill>
              </a:rPr>
              <a:t>-</a:t>
            </a:r>
          </a:p>
          <a:p>
            <a:r>
              <a:rPr lang="en-US" sz="2400" dirty="0">
                <a:solidFill>
                  <a:srgbClr val="0070C0"/>
                </a:solidFill>
              </a:rPr>
              <a:t>IFN-</a:t>
            </a:r>
            <a:r>
              <a:rPr lang="en-US" sz="2400" dirty="0" err="1">
                <a:solidFill>
                  <a:srgbClr val="0070C0"/>
                </a:solidFill>
              </a:rPr>
              <a:t>alfa</a:t>
            </a:r>
            <a:r>
              <a:rPr lang="en-US" sz="2400" dirty="0">
                <a:solidFill>
                  <a:srgbClr val="0070C0"/>
                </a:solidFill>
              </a:rPr>
              <a:t> 2B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503942" y="5580824"/>
            <a:ext cx="98472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46801" y="5580824"/>
            <a:ext cx="584764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858204" y="5165336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852575" y="3341378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67928" y="2276768"/>
            <a:ext cx="7649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E1684</a:t>
            </a:r>
          </a:p>
          <a:p>
            <a:r>
              <a:rPr lang="en-US" b="1" dirty="0"/>
              <a:t>E1690</a:t>
            </a:r>
          </a:p>
          <a:p>
            <a:r>
              <a:rPr lang="en-US" b="1" dirty="0"/>
              <a:t>E1694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608286" y="2553768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EORTC 18991</a:t>
            </a:r>
            <a:endParaRPr lang="en-US" b="1" dirty="0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4366979" y="3337292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29857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2018</a:t>
            </a:r>
            <a:endParaRPr lang="en-US" sz="2400" dirty="0"/>
          </a:p>
        </p:txBody>
      </p: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9" y="2"/>
            <a:ext cx="12191999" cy="931333"/>
          </a:xfrm>
        </p:spPr>
        <p:txBody>
          <a:bodyPr>
            <a:normAutofit/>
          </a:bodyPr>
          <a:lstStyle/>
          <a:p>
            <a:pPr algn="ctr"/>
            <a:r>
              <a:rPr lang="en-US" sz="4400" b="0" dirty="0">
                <a:solidFill>
                  <a:schemeClr val="accent1">
                    <a:lumMod val="50000"/>
                  </a:schemeClr>
                </a:solidFill>
              </a:rPr>
              <a:t>And adjuvant pembrolizumab?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7170872" y="3340912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329055" y="1608174"/>
            <a:ext cx="164019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Ipilimumab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6645" y="2543120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EORTC 18071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72962" y="1625427"/>
            <a:ext cx="157812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Nivolumab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9338898" y="3340913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439899" y="2468303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Checkmate</a:t>
            </a:r>
          </a:p>
          <a:p>
            <a:pPr algn="ctr"/>
            <a:r>
              <a:rPr lang="en-US" b="1" dirty="0"/>
              <a:t>238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27AE46D-A25F-A54C-AB62-CCAF70AEE46A}"/>
              </a:ext>
            </a:extLst>
          </p:cNvPr>
          <p:cNvCxnSpPr>
            <a:cxnSpLocks/>
          </p:cNvCxnSpPr>
          <p:nvPr/>
        </p:nvCxnSpPr>
        <p:spPr>
          <a:xfrm>
            <a:off x="10323340" y="4287187"/>
            <a:ext cx="0" cy="595458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5894FA3-BE1D-FE46-968F-203D49E105DF}"/>
              </a:ext>
            </a:extLst>
          </p:cNvPr>
          <p:cNvSpPr txBox="1"/>
          <p:nvPr/>
        </p:nvSpPr>
        <p:spPr>
          <a:xfrm>
            <a:off x="9903620" y="3680646"/>
            <a:ext cx="2187843" cy="461665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Pembrolizumab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50124A-2CBD-EE41-91E0-9C74F2B5DBD7}"/>
              </a:ext>
            </a:extLst>
          </p:cNvPr>
          <p:cNvSpPr txBox="1"/>
          <p:nvPr/>
        </p:nvSpPr>
        <p:spPr>
          <a:xfrm>
            <a:off x="10569332" y="4163063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KN 054</a:t>
            </a:r>
          </a:p>
        </p:txBody>
      </p:sp>
    </p:spTree>
    <p:extLst>
      <p:ext uri="{BB962C8B-B14F-4D97-AF65-F5344CB8AC3E}">
        <p14:creationId xmlns:p14="http://schemas.microsoft.com/office/powerpoint/2010/main" val="119057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1BD5247-BAF8-A64D-B579-3C946DBC5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6700"/>
            <a:ext cx="4381500" cy="285750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E5E44B3-1405-134A-B81F-BD02810556AD}"/>
              </a:ext>
            </a:extLst>
          </p:cNvPr>
          <p:cNvSpPr/>
          <p:nvPr/>
        </p:nvSpPr>
        <p:spPr>
          <a:xfrm>
            <a:off x="5829300" y="857250"/>
            <a:ext cx="1485900" cy="1104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Stage III, resected melanoma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74DBF41-44BC-104C-A37C-18238BD1E496}"/>
              </a:ext>
            </a:extLst>
          </p:cNvPr>
          <p:cNvSpPr/>
          <p:nvPr/>
        </p:nvSpPr>
        <p:spPr>
          <a:xfrm>
            <a:off x="9258300" y="438150"/>
            <a:ext cx="1828800" cy="5715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Pembro</a:t>
            </a:r>
            <a:r>
              <a:rPr lang="en-US" dirty="0">
                <a:solidFill>
                  <a:schemeClr val="tx1"/>
                </a:solidFill>
              </a:rPr>
              <a:t> (n 514)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004B259-B4FD-304A-AC4A-7EE90FB3351F}"/>
              </a:ext>
            </a:extLst>
          </p:cNvPr>
          <p:cNvSpPr/>
          <p:nvPr/>
        </p:nvSpPr>
        <p:spPr>
          <a:xfrm>
            <a:off x="9258300" y="1809751"/>
            <a:ext cx="1828800" cy="5715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Placebo (n 505)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3205FB2-2B1D-444F-A814-177AD7F5412B}"/>
              </a:ext>
            </a:extLst>
          </p:cNvPr>
          <p:cNvCxnSpPr/>
          <p:nvPr/>
        </p:nvCxnSpPr>
        <p:spPr>
          <a:xfrm flipV="1">
            <a:off x="7753350" y="1009650"/>
            <a:ext cx="1085850" cy="400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71E988F-4531-B243-8BD0-6343CE67581F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7753350" y="1409700"/>
            <a:ext cx="1085850" cy="400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F53CE644-9554-3149-BA32-74A6E2D1BE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657600"/>
            <a:ext cx="5606374" cy="2895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BDEC4EC-0F72-334F-B2D8-066B01622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7975" y="3454400"/>
            <a:ext cx="5782450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98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Summary of Adjuvant PEMBRO (15.1 months of follow up)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4391" y="1325563"/>
            <a:ext cx="10515600" cy="5369151"/>
          </a:xfrm>
        </p:spPr>
        <p:txBody>
          <a:bodyPr>
            <a:normAutofit/>
          </a:bodyPr>
          <a:lstStyle/>
          <a:p>
            <a:r>
              <a:rPr lang="en-US" sz="3200" dirty="0"/>
              <a:t>PEMBRO reduces relapses compared to placebo</a:t>
            </a:r>
          </a:p>
          <a:p>
            <a:pPr lvl="1"/>
            <a:r>
              <a:rPr lang="en-US" sz="2800" dirty="0"/>
              <a:t>43% lower rate of relapse</a:t>
            </a:r>
          </a:p>
          <a:p>
            <a:pPr lvl="1"/>
            <a:r>
              <a:rPr lang="en-US" sz="2800" dirty="0"/>
              <a:t>Consistent across subgroups (BRAF+/-, PD-L1+/-, Stage A/B/C, etc.)</a:t>
            </a:r>
          </a:p>
          <a:p>
            <a:r>
              <a:rPr lang="en-US" sz="3200" dirty="0"/>
              <a:t>PEMBRO is well tolerated </a:t>
            </a:r>
          </a:p>
          <a:p>
            <a:r>
              <a:rPr lang="en-US" sz="3200" dirty="0"/>
              <a:t>BUT</a:t>
            </a:r>
            <a:r>
              <a:rPr lang="mr-IN" sz="3200" dirty="0"/>
              <a:t>…</a:t>
            </a:r>
            <a:endParaRPr lang="en-US" sz="3200" dirty="0"/>
          </a:p>
          <a:p>
            <a:pPr lvl="1"/>
            <a:r>
              <a:rPr lang="en-US" sz="2800" dirty="0">
                <a:solidFill>
                  <a:srgbClr val="C00000"/>
                </a:solidFill>
              </a:rPr>
              <a:t>~15% of patients developed grade 3+ related AEs </a:t>
            </a:r>
          </a:p>
          <a:p>
            <a:pPr lvl="1"/>
            <a:r>
              <a:rPr lang="en-US" sz="2800" dirty="0">
                <a:solidFill>
                  <a:srgbClr val="C00000"/>
                </a:solidFill>
              </a:rPr>
              <a:t>~14% stopped treatment early due to side effects</a:t>
            </a:r>
          </a:p>
          <a:p>
            <a:pPr lvl="1"/>
            <a:r>
              <a:rPr lang="en-US" sz="2800" dirty="0">
                <a:solidFill>
                  <a:srgbClr val="C00000"/>
                </a:solidFill>
              </a:rPr>
              <a:t>&gt;20% develop permanent side effects </a:t>
            </a:r>
          </a:p>
          <a:p>
            <a:pPr lvl="2"/>
            <a:r>
              <a:rPr lang="en-US" sz="2400" dirty="0">
                <a:solidFill>
                  <a:srgbClr val="C00000"/>
                </a:solidFill>
              </a:rPr>
              <a:t>(thyroid, pituitary, diabetes, vitiligo, other auto-immune effects)</a:t>
            </a:r>
          </a:p>
          <a:p>
            <a:pPr lvl="1"/>
            <a:r>
              <a:rPr lang="en-US" sz="2800" dirty="0">
                <a:solidFill>
                  <a:srgbClr val="C00000"/>
                </a:solidFill>
              </a:rPr>
              <a:t>At least 1-2 treatment-related deaths</a:t>
            </a:r>
          </a:p>
        </p:txBody>
      </p:sp>
    </p:spTree>
    <p:extLst>
      <p:ext uri="{BB962C8B-B14F-4D97-AF65-F5344CB8AC3E}">
        <p14:creationId xmlns:p14="http://schemas.microsoft.com/office/powerpoint/2010/main" val="75804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00434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Summary of Adjuvant Immunotherapy Effectiveness</a:t>
            </a:r>
          </a:p>
        </p:txBody>
      </p:sp>
      <p:sp>
        <p:nvSpPr>
          <p:cNvPr id="5" name="Rectangle 4"/>
          <p:cNvSpPr/>
          <p:nvPr/>
        </p:nvSpPr>
        <p:spPr>
          <a:xfrm>
            <a:off x="440871" y="1147556"/>
            <a:ext cx="1959429" cy="6531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Observation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39142" y="1147556"/>
            <a:ext cx="424543" cy="65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&lt;</a:t>
            </a:r>
          </a:p>
        </p:txBody>
      </p:sp>
      <p:sp>
        <p:nvSpPr>
          <p:cNvPr id="7" name="Rectangle 6"/>
          <p:cNvSpPr/>
          <p:nvPr/>
        </p:nvSpPr>
        <p:spPr>
          <a:xfrm>
            <a:off x="3902527" y="1147556"/>
            <a:ext cx="1959429" cy="6531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Interferon</a:t>
            </a:r>
          </a:p>
        </p:txBody>
      </p:sp>
      <p:sp>
        <p:nvSpPr>
          <p:cNvPr id="8" name="Rectangle 7"/>
          <p:cNvSpPr/>
          <p:nvPr/>
        </p:nvSpPr>
        <p:spPr>
          <a:xfrm>
            <a:off x="440871" y="2295460"/>
            <a:ext cx="1959429" cy="6531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Placebo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60671" y="2295457"/>
            <a:ext cx="424543" cy="65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&lt;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39141" y="2295459"/>
            <a:ext cx="424543" cy="65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&lt;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29742" y="2295458"/>
            <a:ext cx="1959429" cy="653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Ipilimumab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18613" y="2295457"/>
            <a:ext cx="1959429" cy="653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Nivolumab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50111" y="4700447"/>
            <a:ext cx="1959429" cy="6531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Interferon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925967" y="4700447"/>
            <a:ext cx="1959429" cy="653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Ipilimumab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07375" y="4842352"/>
            <a:ext cx="420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2685" y="4602097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E1609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0871" y="3300592"/>
            <a:ext cx="1959429" cy="6531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Placebo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29742" y="3321167"/>
            <a:ext cx="1959429" cy="653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Pembrolizumab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65618" y="3445723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KN054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151089" y="4700446"/>
            <a:ext cx="1959429" cy="6531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Interferon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151088" y="5883896"/>
            <a:ext cx="1959429" cy="653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Ipilimumab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26221" y="5340761"/>
            <a:ext cx="1959429" cy="653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Pembrolizumab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270494" y="5485553"/>
            <a:ext cx="420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20345" y="4602097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S1404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95803" y="5449702"/>
            <a:ext cx="47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77617D-E851-4C4F-8D9F-C214D1CE46D5}"/>
              </a:ext>
            </a:extLst>
          </p:cNvPr>
          <p:cNvSpPr txBox="1"/>
          <p:nvPr/>
        </p:nvSpPr>
        <p:spPr>
          <a:xfrm>
            <a:off x="2955471" y="3302582"/>
            <a:ext cx="424543" cy="65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&lt;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68DB4EF-8033-644F-BB35-E6850CD45C9D}"/>
              </a:ext>
            </a:extLst>
          </p:cNvPr>
          <p:cNvSpPr txBox="1"/>
          <p:nvPr/>
        </p:nvSpPr>
        <p:spPr>
          <a:xfrm>
            <a:off x="6265617" y="1139083"/>
            <a:ext cx="1925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E1684, 1690, 1694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4485C9A-CC04-1846-9218-ECC9E99671DD}"/>
              </a:ext>
            </a:extLst>
          </p:cNvPr>
          <p:cNvSpPr/>
          <p:nvPr/>
        </p:nvSpPr>
        <p:spPr>
          <a:xfrm>
            <a:off x="3925967" y="5769486"/>
            <a:ext cx="1959429" cy="653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Ipilimumab (10)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C61A2EE-030B-774D-8974-E4D1CB5B355F}"/>
              </a:ext>
            </a:extLst>
          </p:cNvPr>
          <p:cNvSpPr/>
          <p:nvPr/>
        </p:nvSpPr>
        <p:spPr>
          <a:xfrm>
            <a:off x="1150110" y="5769487"/>
            <a:ext cx="1959429" cy="653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Ipilimumab (3)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EB0B81D-C979-204E-AA61-CD7BBE192922}"/>
              </a:ext>
            </a:extLst>
          </p:cNvPr>
          <p:cNvSpPr txBox="1"/>
          <p:nvPr/>
        </p:nvSpPr>
        <p:spPr>
          <a:xfrm>
            <a:off x="3303588" y="5859680"/>
            <a:ext cx="42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~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7903E55-1AAC-7B40-9439-DCE6ED375426}"/>
              </a:ext>
            </a:extLst>
          </p:cNvPr>
          <p:cNvSpPr txBox="1"/>
          <p:nvPr/>
        </p:nvSpPr>
        <p:spPr>
          <a:xfrm>
            <a:off x="2480956" y="2006935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EORTC 18071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5EAF5D3-BAC8-E141-A0CC-868FAB80A268}"/>
              </a:ext>
            </a:extLst>
          </p:cNvPr>
          <p:cNvSpPr txBox="1"/>
          <p:nvPr/>
        </p:nvSpPr>
        <p:spPr>
          <a:xfrm>
            <a:off x="6096000" y="1839588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Checkmate</a:t>
            </a:r>
          </a:p>
          <a:p>
            <a:pPr algn="ctr"/>
            <a:r>
              <a:rPr lang="en-US" b="1" dirty="0"/>
              <a:t>238</a:t>
            </a:r>
          </a:p>
        </p:txBody>
      </p:sp>
    </p:spTree>
    <p:extLst>
      <p:ext uri="{BB962C8B-B14F-4D97-AF65-F5344CB8AC3E}">
        <p14:creationId xmlns:p14="http://schemas.microsoft.com/office/powerpoint/2010/main" val="150086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Summary of Adjuvant Immunotherapy Side Effects</a:t>
            </a:r>
          </a:p>
        </p:txBody>
      </p:sp>
      <p:sp>
        <p:nvSpPr>
          <p:cNvPr id="5" name="Rectangle 4"/>
          <p:cNvSpPr/>
          <p:nvPr/>
        </p:nvSpPr>
        <p:spPr>
          <a:xfrm>
            <a:off x="440871" y="2339665"/>
            <a:ext cx="1959429" cy="6531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Observation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39142" y="2339665"/>
            <a:ext cx="700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&lt;&lt;</a:t>
            </a:r>
          </a:p>
        </p:txBody>
      </p:sp>
      <p:sp>
        <p:nvSpPr>
          <p:cNvPr id="7" name="Rectangle 6"/>
          <p:cNvSpPr/>
          <p:nvPr/>
        </p:nvSpPr>
        <p:spPr>
          <a:xfrm>
            <a:off x="3902527" y="2339665"/>
            <a:ext cx="1959429" cy="6531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Interferon</a:t>
            </a:r>
          </a:p>
        </p:txBody>
      </p:sp>
      <p:sp>
        <p:nvSpPr>
          <p:cNvPr id="8" name="Rectangle 7"/>
          <p:cNvSpPr/>
          <p:nvPr/>
        </p:nvSpPr>
        <p:spPr>
          <a:xfrm>
            <a:off x="440871" y="3655657"/>
            <a:ext cx="1959429" cy="6531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Placebo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60785" y="3655656"/>
            <a:ext cx="879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&lt;&lt;&lt;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29742" y="3655655"/>
            <a:ext cx="1959429" cy="653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Ipilimumab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49964" y="4611255"/>
            <a:ext cx="700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&lt;&lt;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929742" y="4724428"/>
            <a:ext cx="1959429" cy="653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Ipilimumab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40872" y="4724428"/>
            <a:ext cx="1959429" cy="653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Nivolumab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4259" y="1426155"/>
            <a:ext cx="2614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/>
              <a:t>Severity/Frequency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508182" y="1426155"/>
            <a:ext cx="1752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Permanence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508182" y="2371852"/>
            <a:ext cx="1959429" cy="6531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Observation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453405" y="2371851"/>
            <a:ext cx="1959429" cy="6531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Interferon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748236" y="2371850"/>
            <a:ext cx="424543" cy="65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&lt;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508182" y="3418139"/>
            <a:ext cx="1959429" cy="6531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Placebo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828096" y="3418138"/>
            <a:ext cx="879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&lt;&lt;&lt;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997053" y="3418137"/>
            <a:ext cx="1959429" cy="653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Ipilimumab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9453405" y="4724427"/>
            <a:ext cx="1959429" cy="653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Ipilimumab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508183" y="4724428"/>
            <a:ext cx="1959429" cy="653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Nivolumab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748236" y="4714395"/>
            <a:ext cx="424543" cy="653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~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5C906AB-8EAC-C641-8362-ABF5173A61EB}"/>
              </a:ext>
            </a:extLst>
          </p:cNvPr>
          <p:cNvSpPr/>
          <p:nvPr/>
        </p:nvSpPr>
        <p:spPr>
          <a:xfrm>
            <a:off x="3929742" y="5793201"/>
            <a:ext cx="1959429" cy="653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Pembrolizumab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BE26C5B-8DF8-E440-9F5E-2124E0D1E2C5}"/>
              </a:ext>
            </a:extLst>
          </p:cNvPr>
          <p:cNvSpPr/>
          <p:nvPr/>
        </p:nvSpPr>
        <p:spPr>
          <a:xfrm>
            <a:off x="440871" y="5829416"/>
            <a:ext cx="1959429" cy="6531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Placebo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17BBB74-44ED-9546-AB1F-E52AE669C5A0}"/>
              </a:ext>
            </a:extLst>
          </p:cNvPr>
          <p:cNvSpPr/>
          <p:nvPr/>
        </p:nvSpPr>
        <p:spPr>
          <a:xfrm>
            <a:off x="3929742" y="7966960"/>
            <a:ext cx="1959429" cy="653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Pembrolizumab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2F67A3-098D-EB40-9558-8569F80F4E33}"/>
              </a:ext>
            </a:extLst>
          </p:cNvPr>
          <p:cNvSpPr txBox="1"/>
          <p:nvPr/>
        </p:nvSpPr>
        <p:spPr>
          <a:xfrm>
            <a:off x="2983315" y="5746657"/>
            <a:ext cx="65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&lt;</a:t>
            </a:r>
            <a:r>
              <a:rPr lang="en-US" sz="3600" baseline="30000" dirty="0"/>
              <a:t>+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64EC25B-E883-634C-B31C-46FE693FAA9B}"/>
              </a:ext>
            </a:extLst>
          </p:cNvPr>
          <p:cNvSpPr/>
          <p:nvPr/>
        </p:nvSpPr>
        <p:spPr>
          <a:xfrm>
            <a:off x="9997052" y="5794415"/>
            <a:ext cx="1959429" cy="6531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Pembrolizumab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291630D-C733-824B-91D7-2CFC38610908}"/>
              </a:ext>
            </a:extLst>
          </p:cNvPr>
          <p:cNvSpPr/>
          <p:nvPr/>
        </p:nvSpPr>
        <p:spPr>
          <a:xfrm>
            <a:off x="6508182" y="5790086"/>
            <a:ext cx="1959429" cy="6531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Placebo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6595A2-682F-A14C-8AC2-2135F9765179}"/>
              </a:ext>
            </a:extLst>
          </p:cNvPr>
          <p:cNvSpPr txBox="1"/>
          <p:nvPr/>
        </p:nvSpPr>
        <p:spPr>
          <a:xfrm>
            <a:off x="8828096" y="5746656"/>
            <a:ext cx="879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&lt;&lt;&lt;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8D352E1-84F7-C946-B530-DEE726DD7EDB}"/>
              </a:ext>
            </a:extLst>
          </p:cNvPr>
          <p:cNvSpPr/>
          <p:nvPr/>
        </p:nvSpPr>
        <p:spPr>
          <a:xfrm>
            <a:off x="0" y="1325563"/>
            <a:ext cx="6147697" cy="5360987"/>
          </a:xfrm>
          <a:prstGeom prst="rect">
            <a:avLst/>
          </a:prstGeom>
          <a:solidFill>
            <a:srgbClr val="FFFFFF">
              <a:alpha val="60784"/>
            </a:srgbClr>
          </a:solidFill>
          <a:ln>
            <a:solidFill>
              <a:srgbClr val="FFFFFF">
                <a:alpha val="5058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70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/>
          <p:cNvCxnSpPr/>
          <p:nvPr/>
        </p:nvCxnSpPr>
        <p:spPr>
          <a:xfrm>
            <a:off x="1982078" y="5580824"/>
            <a:ext cx="10070889" cy="0"/>
          </a:xfrm>
          <a:prstGeom prst="straightConnector1">
            <a:avLst/>
          </a:prstGeom>
          <a:ln w="762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488652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982069" y="5175184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4889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1994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2618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2122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7655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2015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262033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80442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98177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163100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34045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52454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70189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170872" y="3340912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7512" y="1424598"/>
            <a:ext cx="154138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High-dose </a:t>
            </a:r>
          </a:p>
          <a:p>
            <a:pPr algn="ctr"/>
            <a:r>
              <a:rPr lang="en-US" sz="2400" dirty="0">
                <a:solidFill>
                  <a:srgbClr val="0070C0"/>
                </a:solidFill>
              </a:rPr>
              <a:t>IFN-</a:t>
            </a:r>
            <a:r>
              <a:rPr lang="en-US" sz="2400" dirty="0" err="1">
                <a:solidFill>
                  <a:srgbClr val="0070C0"/>
                </a:solidFill>
              </a:rPr>
              <a:t>alfa</a:t>
            </a:r>
            <a:r>
              <a:rPr lang="en-US" sz="2400" dirty="0">
                <a:solidFill>
                  <a:srgbClr val="0070C0"/>
                </a:solidFill>
              </a:rPr>
              <a:t> 2B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43621" y="1424598"/>
            <a:ext cx="157434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</a:rPr>
              <a:t>Pegylated</a:t>
            </a:r>
            <a:r>
              <a:rPr lang="en-US" sz="2400" dirty="0">
                <a:solidFill>
                  <a:srgbClr val="0070C0"/>
                </a:solidFill>
              </a:rPr>
              <a:t>-</a:t>
            </a:r>
          </a:p>
          <a:p>
            <a:r>
              <a:rPr lang="en-US" sz="2400" dirty="0">
                <a:solidFill>
                  <a:srgbClr val="0070C0"/>
                </a:solidFill>
              </a:rPr>
              <a:t>IFN-</a:t>
            </a:r>
            <a:r>
              <a:rPr lang="en-US" sz="2400" dirty="0" err="1">
                <a:solidFill>
                  <a:srgbClr val="0070C0"/>
                </a:solidFill>
              </a:rPr>
              <a:t>alfa</a:t>
            </a:r>
            <a:r>
              <a:rPr lang="en-US" sz="2400" dirty="0">
                <a:solidFill>
                  <a:srgbClr val="0070C0"/>
                </a:solidFill>
              </a:rPr>
              <a:t> 2B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503942" y="5580824"/>
            <a:ext cx="98472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46801" y="5580824"/>
            <a:ext cx="584764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272962" y="1625427"/>
            <a:ext cx="157812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Nivolumab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701892" y="2247506"/>
            <a:ext cx="2104679" cy="83099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</a:rPr>
              <a:t>Dabafenib</a:t>
            </a:r>
            <a:r>
              <a:rPr lang="en-US" sz="2400" b="1" dirty="0">
                <a:solidFill>
                  <a:srgbClr val="C00000"/>
                </a:solidFill>
              </a:rPr>
              <a:t> (D), </a:t>
            </a:r>
          </a:p>
          <a:p>
            <a:r>
              <a:rPr lang="en-US" sz="2400" b="1" dirty="0" err="1">
                <a:solidFill>
                  <a:srgbClr val="C00000"/>
                </a:solidFill>
              </a:rPr>
              <a:t>Trametinib</a:t>
            </a:r>
            <a:r>
              <a:rPr lang="en-US" sz="2400" b="1" dirty="0">
                <a:solidFill>
                  <a:srgbClr val="C00000"/>
                </a:solidFill>
              </a:rPr>
              <a:t> (T)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9338898" y="3340913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858204" y="5165336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329055" y="1608174"/>
            <a:ext cx="164019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Ipilimumab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852575" y="3341378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67928" y="2276768"/>
            <a:ext cx="7649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E1684</a:t>
            </a:r>
          </a:p>
          <a:p>
            <a:r>
              <a:rPr lang="en-US" b="1" dirty="0"/>
              <a:t>E1690</a:t>
            </a:r>
          </a:p>
          <a:p>
            <a:r>
              <a:rPr lang="en-US" b="1" dirty="0"/>
              <a:t>E1694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608286" y="2553768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EORTC 18991</a:t>
            </a:r>
            <a:endParaRPr lang="en-US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6426645" y="2543120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EORTC 18071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439899" y="2468303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Checkmate</a:t>
            </a:r>
          </a:p>
          <a:p>
            <a:pPr algn="ctr"/>
            <a:r>
              <a:rPr lang="en-US" b="1" dirty="0"/>
              <a:t>238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581885" y="3083875"/>
            <a:ext cx="1208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COMBI-AD</a:t>
            </a:r>
            <a:endParaRPr lang="en-US" b="1" dirty="0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4366979" y="3337292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9581885" y="3453207"/>
            <a:ext cx="0" cy="1429438"/>
          </a:xfrm>
          <a:prstGeom prst="straightConnector1">
            <a:avLst/>
          </a:prstGeom>
          <a:ln w="38100" cmpd="sng"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29857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2018</a:t>
            </a:r>
            <a:endParaRPr lang="en-US" sz="2400" dirty="0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3228129-E838-F448-9C74-6974CA4929FB}"/>
              </a:ext>
            </a:extLst>
          </p:cNvPr>
          <p:cNvCxnSpPr>
            <a:cxnSpLocks/>
          </p:cNvCxnSpPr>
          <p:nvPr/>
        </p:nvCxnSpPr>
        <p:spPr>
          <a:xfrm>
            <a:off x="10323340" y="4287187"/>
            <a:ext cx="0" cy="595458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68B2E7C0-4D2C-3A4E-9198-D77109F9F426}"/>
              </a:ext>
            </a:extLst>
          </p:cNvPr>
          <p:cNvSpPr txBox="1"/>
          <p:nvPr/>
        </p:nvSpPr>
        <p:spPr>
          <a:xfrm>
            <a:off x="9903620" y="3680646"/>
            <a:ext cx="2187843" cy="461665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Pembrolizumab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8BE420A-8F90-8843-8A1A-5F9573C33844}"/>
              </a:ext>
            </a:extLst>
          </p:cNvPr>
          <p:cNvSpPr txBox="1"/>
          <p:nvPr/>
        </p:nvSpPr>
        <p:spPr>
          <a:xfrm>
            <a:off x="10569332" y="4163063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KN 054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6F1C95C-6AAF-3545-BF56-B69E4A23942C}"/>
              </a:ext>
            </a:extLst>
          </p:cNvPr>
          <p:cNvSpPr txBox="1"/>
          <p:nvPr/>
        </p:nvSpPr>
        <p:spPr>
          <a:xfrm>
            <a:off x="9712091" y="5013740"/>
            <a:ext cx="2273251" cy="461665"/>
          </a:xfrm>
          <a:prstGeom prst="rect">
            <a:avLst/>
          </a:prstGeom>
          <a:noFill/>
          <a:ln>
            <a:solidFill>
              <a:srgbClr val="FFC000"/>
            </a:solidFill>
            <a:prstDash val="sysDash"/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Vemurafenib</a:t>
            </a:r>
            <a:r>
              <a:rPr 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(V)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5C3713C-7D82-A54C-AC31-C532410E96AF}"/>
              </a:ext>
            </a:extLst>
          </p:cNvPr>
          <p:cNvSpPr txBox="1"/>
          <p:nvPr/>
        </p:nvSpPr>
        <p:spPr>
          <a:xfrm>
            <a:off x="10306832" y="5569408"/>
            <a:ext cx="89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BRIM-8</a:t>
            </a:r>
            <a:endParaRPr lang="en-US" b="1" dirty="0"/>
          </a:p>
        </p:txBody>
      </p: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BF8F0390-DB0D-624C-A298-C187ECA18413}"/>
              </a:ext>
            </a:extLst>
          </p:cNvPr>
          <p:cNvSpPr txBox="1">
            <a:spLocks/>
          </p:cNvSpPr>
          <p:nvPr/>
        </p:nvSpPr>
        <p:spPr>
          <a:xfrm>
            <a:off x="9" y="2"/>
            <a:ext cx="12191999" cy="9313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b="0" dirty="0">
                <a:solidFill>
                  <a:schemeClr val="accent5">
                    <a:lumMod val="50000"/>
                  </a:schemeClr>
                </a:solidFill>
              </a:rPr>
              <a:t>Adjuvant BRAF Targeted Therapy</a:t>
            </a:r>
          </a:p>
        </p:txBody>
      </p:sp>
    </p:spTree>
    <p:extLst>
      <p:ext uri="{BB962C8B-B14F-4D97-AF65-F5344CB8AC3E}">
        <p14:creationId xmlns:p14="http://schemas.microsoft.com/office/powerpoint/2010/main" val="427106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BRIM8 – Study Design</a:t>
            </a:r>
            <a:br>
              <a:rPr lang="en-US" dirty="0"/>
            </a:br>
            <a:endParaRPr lang="en-US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4563926-B4A7-9244-9618-EDCCC71F862B}"/>
              </a:ext>
            </a:extLst>
          </p:cNvPr>
          <p:cNvSpPr txBox="1">
            <a:spLocks/>
          </p:cNvSpPr>
          <p:nvPr/>
        </p:nvSpPr>
        <p:spPr>
          <a:xfrm>
            <a:off x="7569197" y="2136651"/>
            <a:ext cx="3784603" cy="24100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584" indent="-228584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5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133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1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67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08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67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47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67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00000"/>
              </a:buClr>
            </a:pPr>
            <a:r>
              <a:rPr lang="en-US" sz="2000" b="1" dirty="0"/>
              <a:t>Primary endpoint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/>
              <a:t>DFS</a:t>
            </a:r>
          </a:p>
          <a:p>
            <a:pPr>
              <a:buClr>
                <a:srgbClr val="C00000"/>
              </a:buClr>
            </a:pPr>
            <a:r>
              <a:rPr lang="en-US" sz="2000" b="1" dirty="0"/>
              <a:t>Secondary endpoints 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/>
              <a:t>DMFS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/>
              <a:t>OS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/>
              <a:t>Safety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 err="1"/>
              <a:t>HRQoL</a:t>
            </a:r>
            <a:endParaRPr lang="en-US" sz="16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79B243D-66FA-1245-A160-E348AE35854E}"/>
              </a:ext>
            </a:extLst>
          </p:cNvPr>
          <p:cNvSpPr/>
          <p:nvPr/>
        </p:nvSpPr>
        <p:spPr>
          <a:xfrm>
            <a:off x="557415" y="5438651"/>
            <a:ext cx="1107717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ea typeface="Calibri" panose="020F0502020204030204" pitchFamily="34" charset="0"/>
                <a:cs typeface="Arial" panose="020B0604020202020204" pitchFamily="34" charset="0"/>
              </a:rPr>
              <a:t>A two cohort design was implemented to address the concern that the </a:t>
            </a:r>
            <a:r>
              <a:rPr lang="en-US" sz="1600" dirty="0" err="1">
                <a:ea typeface="Calibri" panose="020F0502020204030204" pitchFamily="34" charset="0"/>
                <a:cs typeface="Arial" panose="020B0604020202020204" pitchFamily="34" charset="0"/>
              </a:rPr>
              <a:t>IIIc</a:t>
            </a:r>
            <a:r>
              <a:rPr lang="en-US" sz="1600" dirty="0">
                <a:ea typeface="Calibri" panose="020F0502020204030204" pitchFamily="34" charset="0"/>
                <a:cs typeface="Arial" panose="020B0604020202020204" pitchFamily="34" charset="0"/>
              </a:rPr>
              <a:t> patients would drive the analysis as they would have faster events than the other stage patients</a:t>
            </a:r>
          </a:p>
          <a:p>
            <a:pPr marL="171450" indent="-171450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ea typeface="Calibri" panose="020F0502020204030204" pitchFamily="34" charset="0"/>
                <a:cs typeface="Arial" panose="020B0604020202020204" pitchFamily="34" charset="0"/>
              </a:rPr>
              <a:t>At data cutoff, median follow up was 31 months in Cohort 1 and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>
                <a:ea typeface="Calibri" panose="020F0502020204030204" pitchFamily="34" charset="0"/>
                <a:cs typeface="Arial" panose="020B0604020202020204" pitchFamily="34" charset="0"/>
              </a:rPr>
              <a:t>34 months in Cohort 2</a:t>
            </a:r>
            <a:endParaRPr lang="en-US" sz="1600" dirty="0"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988983-BF7D-A241-AE19-502E057E367C}"/>
              </a:ext>
            </a:extLst>
          </p:cNvPr>
          <p:cNvSpPr txBox="1"/>
          <p:nvPr/>
        </p:nvSpPr>
        <p:spPr>
          <a:xfrm>
            <a:off x="170841" y="6454001"/>
            <a:ext cx="4596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Lewis et al. ESMO 2017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ED2716A-AD78-0F42-B6A5-BD012B30F452}"/>
              </a:ext>
            </a:extLst>
          </p:cNvPr>
          <p:cNvGrpSpPr/>
          <p:nvPr/>
        </p:nvGrpSpPr>
        <p:grpSpPr>
          <a:xfrm>
            <a:off x="838200" y="1690688"/>
            <a:ext cx="5918200" cy="3302000"/>
            <a:chOff x="838200" y="1690688"/>
            <a:chExt cx="5918200" cy="330200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AF9577E-86FC-C043-8ACA-D67675F4E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200" y="1690688"/>
              <a:ext cx="5918200" cy="33020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1778516-CA8A-9046-B417-3926EC141C4C}"/>
                </a:ext>
              </a:extLst>
            </p:cNvPr>
            <p:cNvSpPr txBox="1"/>
            <p:nvPr/>
          </p:nvSpPr>
          <p:spPr>
            <a:xfrm>
              <a:off x="1051560" y="2109219"/>
              <a:ext cx="1758495" cy="230832"/>
            </a:xfrm>
            <a:prstGeom prst="rect">
              <a:avLst/>
            </a:prstGeom>
            <a:solidFill>
              <a:srgbClr val="404040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(Stage IIC, IIIA, IIIB)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946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BRIM8 – Study Design</a:t>
            </a:r>
            <a:br>
              <a:rPr lang="en-US" dirty="0"/>
            </a:br>
            <a:endParaRPr lang="en-US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4563926-B4A7-9244-9618-EDCCC71F862B}"/>
              </a:ext>
            </a:extLst>
          </p:cNvPr>
          <p:cNvSpPr txBox="1">
            <a:spLocks/>
          </p:cNvSpPr>
          <p:nvPr/>
        </p:nvSpPr>
        <p:spPr>
          <a:xfrm>
            <a:off x="7569197" y="2136651"/>
            <a:ext cx="3784603" cy="24100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584" indent="-228584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5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133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1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67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08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67" kern="12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247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67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00000"/>
              </a:buClr>
            </a:pPr>
            <a:r>
              <a:rPr lang="en-US" sz="2000" b="1" dirty="0"/>
              <a:t>Primary endpoint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/>
              <a:t>DFS</a:t>
            </a:r>
          </a:p>
          <a:p>
            <a:pPr>
              <a:buClr>
                <a:srgbClr val="C00000"/>
              </a:buClr>
            </a:pPr>
            <a:r>
              <a:rPr lang="en-US" sz="2000" b="1" dirty="0"/>
              <a:t>Secondary endpoints 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/>
              <a:t>DMFS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/>
              <a:t>OS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/>
              <a:t>Safety</a:t>
            </a:r>
          </a:p>
          <a:p>
            <a:pPr lvl="1">
              <a:buClr>
                <a:srgbClr val="C00000"/>
              </a:buClr>
              <a:buFont typeface="Arial" panose="020B0604020202020204" pitchFamily="34" charset="0"/>
              <a:buChar char="–"/>
            </a:pPr>
            <a:r>
              <a:rPr lang="en-US" sz="1600" dirty="0" err="1"/>
              <a:t>HRQoL</a:t>
            </a:r>
            <a:endParaRPr lang="en-US" sz="16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79B243D-66FA-1245-A160-E348AE35854E}"/>
              </a:ext>
            </a:extLst>
          </p:cNvPr>
          <p:cNvSpPr/>
          <p:nvPr/>
        </p:nvSpPr>
        <p:spPr>
          <a:xfrm>
            <a:off x="557415" y="5438651"/>
            <a:ext cx="1107717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ea typeface="Calibri" panose="020F0502020204030204" pitchFamily="34" charset="0"/>
                <a:cs typeface="Arial" panose="020B0604020202020204" pitchFamily="34" charset="0"/>
              </a:rPr>
              <a:t>A two cohort design was implemented to address the concern that the </a:t>
            </a:r>
            <a:r>
              <a:rPr lang="en-US" sz="1600" dirty="0" err="1">
                <a:ea typeface="Calibri" panose="020F0502020204030204" pitchFamily="34" charset="0"/>
                <a:cs typeface="Arial" panose="020B0604020202020204" pitchFamily="34" charset="0"/>
              </a:rPr>
              <a:t>IIIc</a:t>
            </a:r>
            <a:r>
              <a:rPr lang="en-US" sz="1600" dirty="0">
                <a:ea typeface="Calibri" panose="020F0502020204030204" pitchFamily="34" charset="0"/>
                <a:cs typeface="Arial" panose="020B0604020202020204" pitchFamily="34" charset="0"/>
              </a:rPr>
              <a:t> patients would drive the analysis as they would have faster events than the other stage patients</a:t>
            </a:r>
          </a:p>
          <a:p>
            <a:pPr marL="171450" indent="-171450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ea typeface="Calibri" panose="020F0502020204030204" pitchFamily="34" charset="0"/>
                <a:cs typeface="Arial" panose="020B0604020202020204" pitchFamily="34" charset="0"/>
              </a:rPr>
              <a:t>At data cutoff, median follow up was 31 months in Cohort 1 and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>
                <a:ea typeface="Calibri" panose="020F0502020204030204" pitchFamily="34" charset="0"/>
                <a:cs typeface="Arial" panose="020B0604020202020204" pitchFamily="34" charset="0"/>
              </a:rPr>
              <a:t>34 months in Cohort 2</a:t>
            </a:r>
            <a:endParaRPr lang="en-US" sz="1600" dirty="0"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988983-BF7D-A241-AE19-502E057E367C}"/>
              </a:ext>
            </a:extLst>
          </p:cNvPr>
          <p:cNvSpPr txBox="1"/>
          <p:nvPr/>
        </p:nvSpPr>
        <p:spPr>
          <a:xfrm>
            <a:off x="170841" y="6454001"/>
            <a:ext cx="4596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Lewis et al. ESMO 2017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7284355-A724-4240-9FA3-229DACB68122}"/>
              </a:ext>
            </a:extLst>
          </p:cNvPr>
          <p:cNvSpPr txBox="1"/>
          <p:nvPr/>
        </p:nvSpPr>
        <p:spPr>
          <a:xfrm>
            <a:off x="557415" y="5331242"/>
            <a:ext cx="10832252" cy="98488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b="1" dirty="0"/>
              <a:t>Hierarchical testing of DFS in C2 before C1 was </a:t>
            </a:r>
            <a:r>
              <a:rPr lang="en-US" sz="1600" b="1" dirty="0" err="1"/>
              <a:t>prespecified</a:t>
            </a:r>
            <a:r>
              <a:rPr lang="en-US" sz="1600" b="1" dirty="0"/>
              <a:t> to maintain an overall Type I error rate &lt;0.05 (two-sided)</a:t>
            </a:r>
          </a:p>
          <a:p>
            <a:pPr marL="171450" lvl="0" indent="-171450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sz="1600" b="1" dirty="0"/>
              <a:t>Only a </a:t>
            </a:r>
            <a:r>
              <a:rPr lang="en-US" sz="1600" b="1" i="1" dirty="0"/>
              <a:t>p</a:t>
            </a:r>
            <a:r>
              <a:rPr lang="en-US" sz="1600" b="1" dirty="0"/>
              <a:t>-value for C2 of ≤0.05, would provide the opportunity for the analysis of C1 to be considered statistically significant.</a:t>
            </a:r>
          </a:p>
          <a:p>
            <a:pPr marL="171450" lvl="0" indent="-171450"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en-US" sz="1600" b="1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33A4B29-4133-094F-ADB7-6758C3EE6FF2}"/>
              </a:ext>
            </a:extLst>
          </p:cNvPr>
          <p:cNvGrpSpPr/>
          <p:nvPr/>
        </p:nvGrpSpPr>
        <p:grpSpPr>
          <a:xfrm>
            <a:off x="838200" y="1690688"/>
            <a:ext cx="5918200" cy="3302000"/>
            <a:chOff x="838200" y="1690688"/>
            <a:chExt cx="5918200" cy="3302000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AF9577E-86FC-C043-8ACA-D67675F4E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200" y="1690688"/>
              <a:ext cx="5918200" cy="3302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71CF93-7CD5-8945-AD77-E8A0D67D1438}"/>
                </a:ext>
              </a:extLst>
            </p:cNvPr>
            <p:cNvSpPr txBox="1"/>
            <p:nvPr/>
          </p:nvSpPr>
          <p:spPr>
            <a:xfrm>
              <a:off x="1051560" y="2109219"/>
              <a:ext cx="1758495" cy="230832"/>
            </a:xfrm>
            <a:prstGeom prst="rect">
              <a:avLst/>
            </a:prstGeom>
            <a:solidFill>
              <a:srgbClr val="404040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(Stage IIC, IIIA, IIIB)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37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Relapse-Free Survival (Cohort 2 – Stage IIIC)</a:t>
            </a:r>
          </a:p>
        </p:txBody>
      </p:sp>
      <p:sp>
        <p:nvSpPr>
          <p:cNvPr id="359" name="TextBox 358">
            <a:extLst>
              <a:ext uri="{FF2B5EF4-FFF2-40B4-BE49-F238E27FC236}">
                <a16:creationId xmlns:a16="http://schemas.microsoft.com/office/drawing/2014/main" id="{C3B28D4D-85C7-B749-B444-05DA5118D8F4}"/>
              </a:ext>
            </a:extLst>
          </p:cNvPr>
          <p:cNvSpPr txBox="1"/>
          <p:nvPr/>
        </p:nvSpPr>
        <p:spPr>
          <a:xfrm>
            <a:off x="170841" y="6454001"/>
            <a:ext cx="4596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Lewis et al. ESMO 2017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C18725-DEF5-2E4C-9DC2-F408A0E9B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852" y="1824038"/>
            <a:ext cx="8802295" cy="383381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E00BEB10-6786-194A-90EE-25F2706EA12B}"/>
              </a:ext>
            </a:extLst>
          </p:cNvPr>
          <p:cNvSpPr/>
          <p:nvPr/>
        </p:nvSpPr>
        <p:spPr>
          <a:xfrm>
            <a:off x="8458200" y="2647950"/>
            <a:ext cx="1714500" cy="8572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6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CA9A-A314-A34C-B10E-8737330BF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In 2018 we had: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FAE2717-604E-0B44-99A6-6C1E707E27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New staging system (AJCC 8</a:t>
            </a:r>
            <a:r>
              <a:rPr lang="en-US" sz="3600" baseline="30000" dirty="0"/>
              <a:t>th</a:t>
            </a:r>
            <a:r>
              <a:rPr lang="en-US" sz="3600" dirty="0"/>
              <a:t> edition)</a:t>
            </a:r>
          </a:p>
          <a:p>
            <a:r>
              <a:rPr lang="en-US" sz="3600" dirty="0"/>
              <a:t>New approach to surgery (Favoring no CLND in patients with microscopic sentinel node involvement)</a:t>
            </a:r>
          </a:p>
          <a:p>
            <a:r>
              <a:rPr lang="en-US" sz="3600" dirty="0"/>
              <a:t>Data from recent and past clinical trials that enrolled patients who were staged with old (AJCC 7 or earlier) staging system and who all had completion lymph node dissections</a:t>
            </a:r>
          </a:p>
        </p:txBody>
      </p:sp>
    </p:spTree>
    <p:extLst>
      <p:ext uri="{BB962C8B-B14F-4D97-AF65-F5344CB8AC3E}">
        <p14:creationId xmlns:p14="http://schemas.microsoft.com/office/powerpoint/2010/main" val="18150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05162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Relapse-Free Survival (Cohort 1 – Stage IIC-IIIB)</a:t>
            </a:r>
          </a:p>
        </p:txBody>
      </p:sp>
      <p:sp>
        <p:nvSpPr>
          <p:cNvPr id="359" name="TextBox 358">
            <a:extLst>
              <a:ext uri="{FF2B5EF4-FFF2-40B4-BE49-F238E27FC236}">
                <a16:creationId xmlns:a16="http://schemas.microsoft.com/office/drawing/2014/main" id="{C3B28D4D-85C7-B749-B444-05DA5118D8F4}"/>
              </a:ext>
            </a:extLst>
          </p:cNvPr>
          <p:cNvSpPr txBox="1"/>
          <p:nvPr/>
        </p:nvSpPr>
        <p:spPr>
          <a:xfrm>
            <a:off x="170841" y="6454001"/>
            <a:ext cx="4596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Lewis et al. ESMO 2017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72F8D7F-A317-CA40-833C-3CB5EBD02932}"/>
              </a:ext>
            </a:extLst>
          </p:cNvPr>
          <p:cNvGrpSpPr/>
          <p:nvPr/>
        </p:nvGrpSpPr>
        <p:grpSpPr>
          <a:xfrm>
            <a:off x="1719384" y="2072094"/>
            <a:ext cx="8753231" cy="4000500"/>
            <a:chOff x="1719384" y="2072094"/>
            <a:chExt cx="8753231" cy="4000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4848714-7B8D-CD4C-B798-66CDF3A336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9384" y="2072094"/>
              <a:ext cx="8753231" cy="4000500"/>
            </a:xfrm>
            <a:prstGeom prst="rect">
              <a:avLst/>
            </a:prstGeom>
          </p:spPr>
        </p:pic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2D5353F0-C854-674E-A456-51FB30AE1A3F}"/>
                </a:ext>
              </a:extLst>
            </p:cNvPr>
            <p:cNvSpPr/>
            <p:nvPr/>
          </p:nvSpPr>
          <p:spPr>
            <a:xfrm>
              <a:off x="9798050" y="3152775"/>
              <a:ext cx="69850" cy="92075"/>
            </a:xfrm>
            <a:custGeom>
              <a:avLst/>
              <a:gdLst>
                <a:gd name="connsiteX0" fmla="*/ 12700 w 69850"/>
                <a:gd name="connsiteY0" fmla="*/ 0 h 92075"/>
                <a:gd name="connsiteX1" fmla="*/ 0 w 69850"/>
                <a:gd name="connsiteY1" fmla="*/ 88900 h 92075"/>
                <a:gd name="connsiteX2" fmla="*/ 41275 w 69850"/>
                <a:gd name="connsiteY2" fmla="*/ 92075 h 92075"/>
                <a:gd name="connsiteX3" fmla="*/ 69850 w 69850"/>
                <a:gd name="connsiteY3" fmla="*/ 15875 h 92075"/>
                <a:gd name="connsiteX4" fmla="*/ 12700 w 69850"/>
                <a:gd name="connsiteY4" fmla="*/ 0 h 9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0" h="92075">
                  <a:moveTo>
                    <a:pt x="12700" y="0"/>
                  </a:moveTo>
                  <a:lnTo>
                    <a:pt x="0" y="88900"/>
                  </a:lnTo>
                  <a:lnTo>
                    <a:pt x="41275" y="92075"/>
                  </a:lnTo>
                  <a:lnTo>
                    <a:pt x="69850" y="15875"/>
                  </a:lnTo>
                  <a:lnTo>
                    <a:pt x="127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E00BEB10-6786-194A-90EE-25F2706EA12B}"/>
              </a:ext>
            </a:extLst>
          </p:cNvPr>
          <p:cNvSpPr/>
          <p:nvPr/>
        </p:nvSpPr>
        <p:spPr>
          <a:xfrm>
            <a:off x="8648700" y="2686050"/>
            <a:ext cx="1714500" cy="8572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01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6EC7A-A6BF-BB4A-B5A0-F96F5F9B7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BRIM8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4712D-F280-034A-8825-D8042867C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Randomized Phase III trial of adjuvant vemurafenib in patients with Stage IIC-IIIC, BRAF mutant melanoma</a:t>
            </a:r>
          </a:p>
          <a:p>
            <a:r>
              <a:rPr lang="en-US" dirty="0"/>
              <a:t>Failed to meet its endpoint; due to rapid ”closing of the gap” in the RFS curves after patients stopped therapy</a:t>
            </a:r>
          </a:p>
          <a:p>
            <a:r>
              <a:rPr lang="en-US" dirty="0"/>
              <a:t>Encouraging data in patients with Stage IIC-IIIB</a:t>
            </a:r>
          </a:p>
          <a:p>
            <a:r>
              <a:rPr lang="en-US" dirty="0"/>
              <a:t>Predictable, reversible toxicity</a:t>
            </a:r>
          </a:p>
          <a:p>
            <a:r>
              <a:rPr lang="en-US" dirty="0"/>
              <a:t>20% discontinuation rate in </a:t>
            </a:r>
            <a:r>
              <a:rPr lang="en-US" dirty="0" err="1"/>
              <a:t>Vem</a:t>
            </a:r>
            <a:r>
              <a:rPr lang="en-US" dirty="0"/>
              <a:t> arm (2% in placebo arm)</a:t>
            </a:r>
          </a:p>
          <a:p>
            <a:r>
              <a:rPr lang="en-US" dirty="0"/>
              <a:t>~20% vs 4+% rate of KA/SCC/BCC, no difference in rate of non-NMSC </a:t>
            </a:r>
          </a:p>
        </p:txBody>
      </p:sp>
    </p:spTree>
    <p:extLst>
      <p:ext uri="{BB962C8B-B14F-4D97-AF65-F5344CB8AC3E}">
        <p14:creationId xmlns:p14="http://schemas.microsoft.com/office/powerpoint/2010/main" val="5457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Elbow Connector 87"/>
          <p:cNvCxnSpPr>
            <a:stCxn id="19" idx="3"/>
            <a:endCxn id="12" idx="1"/>
          </p:cNvCxnSpPr>
          <p:nvPr/>
        </p:nvCxnSpPr>
        <p:spPr>
          <a:xfrm flipV="1">
            <a:off x="2120607" y="3370535"/>
            <a:ext cx="3180502" cy="5871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COMBI-AD – Study Design</a:t>
            </a:r>
            <a:b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</a:br>
            <a:endParaRPr lang="en-US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08760"/>
            <a:ext cx="10363200" cy="443484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Phase III randomized double blind study of dabrafenib + trametinib in the adjuvant treatment of high-risk BRAF V600 mutation-positive melanoma after surgical resection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This study is ongoing, but no longer recruiting participants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Round Same Side Corner Rectangle 7"/>
          <p:cNvSpPr/>
          <p:nvPr/>
        </p:nvSpPr>
        <p:spPr>
          <a:xfrm rot="10800000">
            <a:off x="2311151" y="2897887"/>
            <a:ext cx="2779090" cy="1469878"/>
          </a:xfrm>
          <a:prstGeom prst="round2SameRect">
            <a:avLst>
              <a:gd name="adj1" fmla="val 5351"/>
              <a:gd name="adj2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10258" y="2971800"/>
            <a:ext cx="2779919" cy="19973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Completely resected, histologically confirmed, BRAF V600E/K mutation-positive, high-risk [Stage IIIa (maximum diameter of the largest lymph node (LN) metastasis &gt;1 mm), IIIb or IIIc] cutaneous melanoma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07549" y="4419600"/>
            <a:ext cx="8103622" cy="84527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>
              <a:spcAft>
                <a:spcPts val="200"/>
              </a:spcAft>
              <a:buClr>
                <a:schemeClr val="tx1"/>
              </a:buClr>
            </a:pPr>
            <a:r>
              <a:rPr lang="en-US" sz="1200" b="1" dirty="0"/>
              <a:t>Stratification:</a:t>
            </a:r>
            <a:r>
              <a:rPr lang="en-US" sz="1200" dirty="0"/>
              <a:t> BRAF mutation status (V600E, V600K) and stage of disease (IIIa, IIIb, IIIc)</a:t>
            </a:r>
          </a:p>
          <a:p>
            <a:pPr>
              <a:spcAft>
                <a:spcPts val="200"/>
              </a:spcAft>
              <a:buClr>
                <a:schemeClr val="tx1"/>
              </a:buClr>
            </a:pPr>
            <a:r>
              <a:rPr lang="en-US" sz="1200" dirty="0"/>
              <a:t>Crossover is not permitted</a:t>
            </a:r>
          </a:p>
          <a:p>
            <a:pPr>
              <a:spcAft>
                <a:spcPts val="200"/>
              </a:spcAft>
              <a:buClr>
                <a:schemeClr val="tx1"/>
              </a:buClr>
            </a:pPr>
            <a:r>
              <a:rPr lang="en-US" sz="1200" b="1" dirty="0"/>
              <a:t>Primary endpoint: </a:t>
            </a:r>
            <a:r>
              <a:rPr lang="en-US" sz="1200" dirty="0"/>
              <a:t>RFS</a:t>
            </a:r>
          </a:p>
          <a:p>
            <a:pPr>
              <a:spcAft>
                <a:spcPts val="200"/>
              </a:spcAft>
              <a:buClr>
                <a:schemeClr val="tx1"/>
              </a:buClr>
            </a:pPr>
            <a:r>
              <a:rPr lang="en-US" sz="1200" b="1" dirty="0"/>
              <a:t>Secondary endpoints: </a:t>
            </a:r>
            <a:r>
              <a:rPr lang="en-US" sz="1200" dirty="0"/>
              <a:t>OS, DMFS, freedom from relapse, safety</a:t>
            </a:r>
            <a:endParaRPr lang="en-GB" sz="1200" dirty="0"/>
          </a:p>
        </p:txBody>
      </p:sp>
      <p:sp>
        <p:nvSpPr>
          <p:cNvPr id="12" name="Rounded Rectangle 11"/>
          <p:cNvSpPr/>
          <p:nvPr/>
        </p:nvSpPr>
        <p:spPr>
          <a:xfrm>
            <a:off x="5301109" y="2561703"/>
            <a:ext cx="376048" cy="161766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Screening</a:t>
            </a:r>
          </a:p>
        </p:txBody>
      </p:sp>
      <p:cxnSp>
        <p:nvCxnSpPr>
          <p:cNvPr id="13" name="Elbow Connector 87"/>
          <p:cNvCxnSpPr>
            <a:stCxn id="12" idx="3"/>
            <a:endCxn id="18" idx="1"/>
          </p:cNvCxnSpPr>
          <p:nvPr/>
        </p:nvCxnSpPr>
        <p:spPr>
          <a:xfrm>
            <a:off x="5677157" y="3370534"/>
            <a:ext cx="243340" cy="0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flipV="1">
            <a:off x="6101079" y="2729721"/>
            <a:ext cx="640391" cy="638825"/>
          </a:xfrm>
          <a:prstGeom prst="bentConnector3">
            <a:avLst>
              <a:gd name="adj1" fmla="val 50000"/>
            </a:avLst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>
            <a:off x="6093749" y="3368546"/>
            <a:ext cx="651730" cy="602461"/>
          </a:xfrm>
          <a:prstGeom prst="bentConnector3">
            <a:avLst>
              <a:gd name="adj1" fmla="val 50000"/>
            </a:avLst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5920497" y="2561703"/>
            <a:ext cx="376048" cy="161766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Randomization 1:1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744559" y="2567574"/>
            <a:ext cx="376048" cy="161766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Surgery</a:t>
            </a:r>
          </a:p>
        </p:txBody>
      </p:sp>
      <p:cxnSp>
        <p:nvCxnSpPr>
          <p:cNvPr id="24" name="Elbow Connector 89"/>
          <p:cNvCxnSpPr/>
          <p:nvPr/>
        </p:nvCxnSpPr>
        <p:spPr>
          <a:xfrm>
            <a:off x="7770149" y="3910837"/>
            <a:ext cx="2194560" cy="962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755849" y="2555471"/>
            <a:ext cx="6612" cy="1575074"/>
          </a:xfrm>
          <a:prstGeom prst="line">
            <a:avLst/>
          </a:prstGeom>
          <a:ln w="1270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9967034" y="2539726"/>
            <a:ext cx="6612" cy="1575074"/>
          </a:xfrm>
          <a:prstGeom prst="line">
            <a:avLst/>
          </a:prstGeom>
          <a:ln w="12700">
            <a:solidFill>
              <a:srgbClr val="00206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 Same Side Corner Rectangle 6"/>
          <p:cNvSpPr/>
          <p:nvPr/>
        </p:nvSpPr>
        <p:spPr>
          <a:xfrm>
            <a:off x="2310258" y="2366336"/>
            <a:ext cx="2780399" cy="620630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Main Eligibility Criteria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</a:rPr>
              <a:t>(N = 852)</a:t>
            </a:r>
          </a:p>
        </p:txBody>
      </p:sp>
      <p:cxnSp>
        <p:nvCxnSpPr>
          <p:cNvPr id="41" name="Elbow Connector 89"/>
          <p:cNvCxnSpPr/>
          <p:nvPr/>
        </p:nvCxnSpPr>
        <p:spPr>
          <a:xfrm>
            <a:off x="7770149" y="2757983"/>
            <a:ext cx="2194560" cy="962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6786481" y="2362200"/>
            <a:ext cx="1239273" cy="738498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rgbClr val="FFFFFF"/>
                </a:solidFill>
              </a:rPr>
              <a:t>Dabrafnib + Trametinib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807874" y="3436814"/>
            <a:ext cx="1246850" cy="8048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rgbClr val="FFFFFF"/>
                </a:solidFill>
              </a:rPr>
              <a:t>Placebo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500722" y="2947049"/>
            <a:ext cx="862478" cy="798363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050" dirty="0">
                <a:solidFill>
                  <a:prstClr val="black"/>
                </a:solidFill>
              </a:rPr>
              <a:t>Final OS</a:t>
            </a:r>
          </a:p>
          <a:p>
            <a:r>
              <a:rPr lang="en-GB" sz="1050" dirty="0">
                <a:solidFill>
                  <a:prstClr val="black"/>
                </a:solidFill>
              </a:rPr>
              <a:t>analysis at 597 deaths (~70%)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160502" y="2947211"/>
            <a:ext cx="1222337" cy="8023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050" dirty="0">
                <a:solidFill>
                  <a:prstClr val="black"/>
                </a:solidFill>
              </a:rPr>
              <a:t>Primary analysis of RFS at 467 RFS events, if significant Interim OS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08730" y="3138861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12 months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A76C141-62BA-B442-8152-6D27A6EAE0C6}"/>
              </a:ext>
            </a:extLst>
          </p:cNvPr>
          <p:cNvSpPr txBox="1"/>
          <p:nvPr/>
        </p:nvSpPr>
        <p:spPr>
          <a:xfrm>
            <a:off x="6238643" y="6417806"/>
            <a:ext cx="59293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Hauschild</a:t>
            </a:r>
            <a:r>
              <a:rPr lang="en-US" sz="1600" dirty="0"/>
              <a:t>, A et al. Oral presented at ESMO 2017 (Abstract #</a:t>
            </a:r>
            <a:r>
              <a:rPr lang="pt-BR" sz="1600" dirty="0"/>
              <a:t>LBA6PR</a:t>
            </a:r>
            <a:r>
              <a:rPr lang="en-US" sz="1600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7970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Relapse-Free Survival (Primary Endpoint)</a:t>
            </a:r>
            <a:br>
              <a:rPr lang="en-US" dirty="0"/>
            </a:b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4635C9-B2B8-4A43-89C3-20132332D528}"/>
              </a:ext>
            </a:extLst>
          </p:cNvPr>
          <p:cNvGrpSpPr/>
          <p:nvPr/>
        </p:nvGrpSpPr>
        <p:grpSpPr>
          <a:xfrm>
            <a:off x="914400" y="1552235"/>
            <a:ext cx="10363200" cy="4413147"/>
            <a:chOff x="533400" y="2089160"/>
            <a:chExt cx="8305800" cy="3636273"/>
          </a:xfrm>
        </p:grpSpPr>
        <p:grpSp>
          <p:nvGrpSpPr>
            <p:cNvPr id="265" name="Group 264"/>
            <p:cNvGrpSpPr/>
            <p:nvPr/>
          </p:nvGrpSpPr>
          <p:grpSpPr>
            <a:xfrm>
              <a:off x="1195388" y="2115354"/>
              <a:ext cx="6788944" cy="1751410"/>
              <a:chOff x="2406650" y="1362075"/>
              <a:chExt cx="9051925" cy="2335213"/>
            </a:xfrm>
          </p:grpSpPr>
          <p:sp>
            <p:nvSpPr>
              <p:cNvPr id="266" name="Freeform 414"/>
              <p:cNvSpPr>
                <a:spLocks/>
              </p:cNvSpPr>
              <p:nvPr/>
            </p:nvSpPr>
            <p:spPr bwMode="auto">
              <a:xfrm>
                <a:off x="2441575" y="1403350"/>
                <a:ext cx="9017000" cy="2255838"/>
              </a:xfrm>
              <a:custGeom>
                <a:avLst/>
                <a:gdLst>
                  <a:gd name="T0" fmla="*/ 28 w 5680"/>
                  <a:gd name="T1" fmla="*/ 8 h 1421"/>
                  <a:gd name="T2" fmla="*/ 120 w 5680"/>
                  <a:gd name="T3" fmla="*/ 22 h 1421"/>
                  <a:gd name="T4" fmla="*/ 146 w 5680"/>
                  <a:gd name="T5" fmla="*/ 78 h 1421"/>
                  <a:gd name="T6" fmla="*/ 184 w 5680"/>
                  <a:gd name="T7" fmla="*/ 90 h 1421"/>
                  <a:gd name="T8" fmla="*/ 200 w 5680"/>
                  <a:gd name="T9" fmla="*/ 140 h 1421"/>
                  <a:gd name="T10" fmla="*/ 216 w 5680"/>
                  <a:gd name="T11" fmla="*/ 158 h 1421"/>
                  <a:gd name="T12" fmla="*/ 254 w 5680"/>
                  <a:gd name="T13" fmla="*/ 212 h 1421"/>
                  <a:gd name="T14" fmla="*/ 284 w 5680"/>
                  <a:gd name="T15" fmla="*/ 228 h 1421"/>
                  <a:gd name="T16" fmla="*/ 294 w 5680"/>
                  <a:gd name="T17" fmla="*/ 253 h 1421"/>
                  <a:gd name="T18" fmla="*/ 324 w 5680"/>
                  <a:gd name="T19" fmla="*/ 319 h 1421"/>
                  <a:gd name="T20" fmla="*/ 334 w 5680"/>
                  <a:gd name="T21" fmla="*/ 435 h 1421"/>
                  <a:gd name="T22" fmla="*/ 401 w 5680"/>
                  <a:gd name="T23" fmla="*/ 477 h 1421"/>
                  <a:gd name="T24" fmla="*/ 427 w 5680"/>
                  <a:gd name="T25" fmla="*/ 527 h 1421"/>
                  <a:gd name="T26" fmla="*/ 495 w 5680"/>
                  <a:gd name="T27" fmla="*/ 537 h 1421"/>
                  <a:gd name="T28" fmla="*/ 621 w 5680"/>
                  <a:gd name="T29" fmla="*/ 581 h 1421"/>
                  <a:gd name="T30" fmla="*/ 637 w 5680"/>
                  <a:gd name="T31" fmla="*/ 603 h 1421"/>
                  <a:gd name="T32" fmla="*/ 643 w 5680"/>
                  <a:gd name="T33" fmla="*/ 691 h 1421"/>
                  <a:gd name="T34" fmla="*/ 717 w 5680"/>
                  <a:gd name="T35" fmla="*/ 711 h 1421"/>
                  <a:gd name="T36" fmla="*/ 727 w 5680"/>
                  <a:gd name="T37" fmla="*/ 735 h 1421"/>
                  <a:gd name="T38" fmla="*/ 751 w 5680"/>
                  <a:gd name="T39" fmla="*/ 742 h 1421"/>
                  <a:gd name="T40" fmla="*/ 777 w 5680"/>
                  <a:gd name="T41" fmla="*/ 766 h 1421"/>
                  <a:gd name="T42" fmla="*/ 833 w 5680"/>
                  <a:gd name="T43" fmla="*/ 778 h 1421"/>
                  <a:gd name="T44" fmla="*/ 859 w 5680"/>
                  <a:gd name="T45" fmla="*/ 812 h 1421"/>
                  <a:gd name="T46" fmla="*/ 909 w 5680"/>
                  <a:gd name="T47" fmla="*/ 838 h 1421"/>
                  <a:gd name="T48" fmla="*/ 957 w 5680"/>
                  <a:gd name="T49" fmla="*/ 864 h 1421"/>
                  <a:gd name="T50" fmla="*/ 981 w 5680"/>
                  <a:gd name="T51" fmla="*/ 876 h 1421"/>
                  <a:gd name="T52" fmla="*/ 993 w 5680"/>
                  <a:gd name="T53" fmla="*/ 914 h 1421"/>
                  <a:gd name="T54" fmla="*/ 1273 w 5680"/>
                  <a:gd name="T55" fmla="*/ 934 h 1421"/>
                  <a:gd name="T56" fmla="*/ 1285 w 5680"/>
                  <a:gd name="T57" fmla="*/ 982 h 1421"/>
                  <a:gd name="T58" fmla="*/ 1391 w 5680"/>
                  <a:gd name="T59" fmla="*/ 1010 h 1421"/>
                  <a:gd name="T60" fmla="*/ 1528 w 5680"/>
                  <a:gd name="T61" fmla="*/ 1032 h 1421"/>
                  <a:gd name="T62" fmla="*/ 1566 w 5680"/>
                  <a:gd name="T63" fmla="*/ 1038 h 1421"/>
                  <a:gd name="T64" fmla="*/ 1592 w 5680"/>
                  <a:gd name="T65" fmla="*/ 1062 h 1421"/>
                  <a:gd name="T66" fmla="*/ 1634 w 5680"/>
                  <a:gd name="T67" fmla="*/ 1080 h 1421"/>
                  <a:gd name="T68" fmla="*/ 1640 w 5680"/>
                  <a:gd name="T69" fmla="*/ 1104 h 1421"/>
                  <a:gd name="T70" fmla="*/ 1894 w 5680"/>
                  <a:gd name="T71" fmla="*/ 1112 h 1421"/>
                  <a:gd name="T72" fmla="*/ 1910 w 5680"/>
                  <a:gd name="T73" fmla="*/ 1136 h 1421"/>
                  <a:gd name="T74" fmla="*/ 1938 w 5680"/>
                  <a:gd name="T75" fmla="*/ 1146 h 1421"/>
                  <a:gd name="T76" fmla="*/ 1986 w 5680"/>
                  <a:gd name="T77" fmla="*/ 1160 h 1421"/>
                  <a:gd name="T78" fmla="*/ 2024 w 5680"/>
                  <a:gd name="T79" fmla="*/ 1174 h 1421"/>
                  <a:gd name="T80" fmla="*/ 2202 w 5680"/>
                  <a:gd name="T81" fmla="*/ 1186 h 1421"/>
                  <a:gd name="T82" fmla="*/ 2258 w 5680"/>
                  <a:gd name="T83" fmla="*/ 1196 h 1421"/>
                  <a:gd name="T84" fmla="*/ 2332 w 5680"/>
                  <a:gd name="T85" fmla="*/ 1222 h 1421"/>
                  <a:gd name="T86" fmla="*/ 2430 w 5680"/>
                  <a:gd name="T87" fmla="*/ 1228 h 1421"/>
                  <a:gd name="T88" fmla="*/ 2555 w 5680"/>
                  <a:gd name="T89" fmla="*/ 1245 h 1421"/>
                  <a:gd name="T90" fmla="*/ 2761 w 5680"/>
                  <a:gd name="T91" fmla="*/ 1259 h 1421"/>
                  <a:gd name="T92" fmla="*/ 2817 w 5680"/>
                  <a:gd name="T93" fmla="*/ 1275 h 1421"/>
                  <a:gd name="T94" fmla="*/ 3155 w 5680"/>
                  <a:gd name="T95" fmla="*/ 1283 h 1421"/>
                  <a:gd name="T96" fmla="*/ 3249 w 5680"/>
                  <a:gd name="T97" fmla="*/ 1299 h 1421"/>
                  <a:gd name="T98" fmla="*/ 3279 w 5680"/>
                  <a:gd name="T99" fmla="*/ 1309 h 1421"/>
                  <a:gd name="T100" fmla="*/ 3638 w 5680"/>
                  <a:gd name="T101" fmla="*/ 1331 h 1421"/>
                  <a:gd name="T102" fmla="*/ 3796 w 5680"/>
                  <a:gd name="T103" fmla="*/ 1339 h 1421"/>
                  <a:gd name="T104" fmla="*/ 3816 w 5680"/>
                  <a:gd name="T105" fmla="*/ 1361 h 1421"/>
                  <a:gd name="T106" fmla="*/ 3984 w 5680"/>
                  <a:gd name="T107" fmla="*/ 1371 h 1421"/>
                  <a:gd name="T108" fmla="*/ 4068 w 5680"/>
                  <a:gd name="T109" fmla="*/ 1381 h 1421"/>
                  <a:gd name="T110" fmla="*/ 4402 w 5680"/>
                  <a:gd name="T111" fmla="*/ 1395 h 1421"/>
                  <a:gd name="T112" fmla="*/ 4711 w 5680"/>
                  <a:gd name="T113" fmla="*/ 1409 h 1421"/>
                  <a:gd name="T114" fmla="*/ 5680 w 5680"/>
                  <a:gd name="T115" fmla="*/ 1421 h 1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0" h="1421">
                    <a:moveTo>
                      <a:pt x="0" y="0"/>
                    </a:moveTo>
                    <a:lnTo>
                      <a:pt x="28" y="0"/>
                    </a:lnTo>
                    <a:lnTo>
                      <a:pt x="28" y="8"/>
                    </a:lnTo>
                    <a:lnTo>
                      <a:pt x="46" y="8"/>
                    </a:lnTo>
                    <a:lnTo>
                      <a:pt x="46" y="22"/>
                    </a:lnTo>
                    <a:lnTo>
                      <a:pt x="120" y="22"/>
                    </a:lnTo>
                    <a:lnTo>
                      <a:pt x="120" y="68"/>
                    </a:lnTo>
                    <a:lnTo>
                      <a:pt x="146" y="68"/>
                    </a:lnTo>
                    <a:lnTo>
                      <a:pt x="146" y="78"/>
                    </a:lnTo>
                    <a:lnTo>
                      <a:pt x="164" y="78"/>
                    </a:lnTo>
                    <a:lnTo>
                      <a:pt x="164" y="90"/>
                    </a:lnTo>
                    <a:lnTo>
                      <a:pt x="184" y="90"/>
                    </a:lnTo>
                    <a:lnTo>
                      <a:pt x="184" y="122"/>
                    </a:lnTo>
                    <a:lnTo>
                      <a:pt x="200" y="122"/>
                    </a:lnTo>
                    <a:lnTo>
                      <a:pt x="200" y="140"/>
                    </a:lnTo>
                    <a:lnTo>
                      <a:pt x="208" y="140"/>
                    </a:lnTo>
                    <a:lnTo>
                      <a:pt x="208" y="158"/>
                    </a:lnTo>
                    <a:lnTo>
                      <a:pt x="216" y="158"/>
                    </a:lnTo>
                    <a:lnTo>
                      <a:pt x="216" y="188"/>
                    </a:lnTo>
                    <a:lnTo>
                      <a:pt x="254" y="188"/>
                    </a:lnTo>
                    <a:lnTo>
                      <a:pt x="254" y="212"/>
                    </a:lnTo>
                    <a:lnTo>
                      <a:pt x="276" y="212"/>
                    </a:lnTo>
                    <a:lnTo>
                      <a:pt x="276" y="228"/>
                    </a:lnTo>
                    <a:lnTo>
                      <a:pt x="284" y="228"/>
                    </a:lnTo>
                    <a:lnTo>
                      <a:pt x="284" y="243"/>
                    </a:lnTo>
                    <a:lnTo>
                      <a:pt x="294" y="243"/>
                    </a:lnTo>
                    <a:lnTo>
                      <a:pt x="294" y="253"/>
                    </a:lnTo>
                    <a:lnTo>
                      <a:pt x="314" y="253"/>
                    </a:lnTo>
                    <a:lnTo>
                      <a:pt x="314" y="319"/>
                    </a:lnTo>
                    <a:lnTo>
                      <a:pt x="324" y="319"/>
                    </a:lnTo>
                    <a:lnTo>
                      <a:pt x="324" y="421"/>
                    </a:lnTo>
                    <a:lnTo>
                      <a:pt x="334" y="421"/>
                    </a:lnTo>
                    <a:lnTo>
                      <a:pt x="334" y="435"/>
                    </a:lnTo>
                    <a:lnTo>
                      <a:pt x="344" y="435"/>
                    </a:lnTo>
                    <a:lnTo>
                      <a:pt x="344" y="477"/>
                    </a:lnTo>
                    <a:lnTo>
                      <a:pt x="401" y="477"/>
                    </a:lnTo>
                    <a:lnTo>
                      <a:pt x="401" y="489"/>
                    </a:lnTo>
                    <a:lnTo>
                      <a:pt x="427" y="489"/>
                    </a:lnTo>
                    <a:lnTo>
                      <a:pt x="427" y="527"/>
                    </a:lnTo>
                    <a:lnTo>
                      <a:pt x="477" y="527"/>
                    </a:lnTo>
                    <a:lnTo>
                      <a:pt x="477" y="537"/>
                    </a:lnTo>
                    <a:lnTo>
                      <a:pt x="495" y="537"/>
                    </a:lnTo>
                    <a:lnTo>
                      <a:pt x="495" y="547"/>
                    </a:lnTo>
                    <a:lnTo>
                      <a:pt x="621" y="547"/>
                    </a:lnTo>
                    <a:lnTo>
                      <a:pt x="621" y="581"/>
                    </a:lnTo>
                    <a:lnTo>
                      <a:pt x="629" y="581"/>
                    </a:lnTo>
                    <a:lnTo>
                      <a:pt x="629" y="603"/>
                    </a:lnTo>
                    <a:lnTo>
                      <a:pt x="637" y="603"/>
                    </a:lnTo>
                    <a:lnTo>
                      <a:pt x="637" y="617"/>
                    </a:lnTo>
                    <a:lnTo>
                      <a:pt x="643" y="617"/>
                    </a:lnTo>
                    <a:lnTo>
                      <a:pt x="643" y="691"/>
                    </a:lnTo>
                    <a:lnTo>
                      <a:pt x="653" y="691"/>
                    </a:lnTo>
                    <a:lnTo>
                      <a:pt x="653" y="711"/>
                    </a:lnTo>
                    <a:lnTo>
                      <a:pt x="717" y="711"/>
                    </a:lnTo>
                    <a:lnTo>
                      <a:pt x="717" y="721"/>
                    </a:lnTo>
                    <a:lnTo>
                      <a:pt x="727" y="721"/>
                    </a:lnTo>
                    <a:lnTo>
                      <a:pt x="727" y="735"/>
                    </a:lnTo>
                    <a:lnTo>
                      <a:pt x="737" y="735"/>
                    </a:lnTo>
                    <a:lnTo>
                      <a:pt x="737" y="742"/>
                    </a:lnTo>
                    <a:lnTo>
                      <a:pt x="751" y="742"/>
                    </a:lnTo>
                    <a:lnTo>
                      <a:pt x="751" y="754"/>
                    </a:lnTo>
                    <a:lnTo>
                      <a:pt x="777" y="754"/>
                    </a:lnTo>
                    <a:lnTo>
                      <a:pt x="777" y="766"/>
                    </a:lnTo>
                    <a:lnTo>
                      <a:pt x="825" y="766"/>
                    </a:lnTo>
                    <a:lnTo>
                      <a:pt x="825" y="778"/>
                    </a:lnTo>
                    <a:lnTo>
                      <a:pt x="833" y="778"/>
                    </a:lnTo>
                    <a:lnTo>
                      <a:pt x="833" y="796"/>
                    </a:lnTo>
                    <a:lnTo>
                      <a:pt x="859" y="796"/>
                    </a:lnTo>
                    <a:lnTo>
                      <a:pt x="859" y="812"/>
                    </a:lnTo>
                    <a:lnTo>
                      <a:pt x="899" y="812"/>
                    </a:lnTo>
                    <a:lnTo>
                      <a:pt x="899" y="838"/>
                    </a:lnTo>
                    <a:lnTo>
                      <a:pt x="909" y="838"/>
                    </a:lnTo>
                    <a:lnTo>
                      <a:pt x="909" y="846"/>
                    </a:lnTo>
                    <a:lnTo>
                      <a:pt x="957" y="846"/>
                    </a:lnTo>
                    <a:lnTo>
                      <a:pt x="957" y="864"/>
                    </a:lnTo>
                    <a:lnTo>
                      <a:pt x="969" y="864"/>
                    </a:lnTo>
                    <a:lnTo>
                      <a:pt x="969" y="876"/>
                    </a:lnTo>
                    <a:lnTo>
                      <a:pt x="981" y="876"/>
                    </a:lnTo>
                    <a:lnTo>
                      <a:pt x="981" y="890"/>
                    </a:lnTo>
                    <a:lnTo>
                      <a:pt x="993" y="890"/>
                    </a:lnTo>
                    <a:lnTo>
                      <a:pt x="993" y="914"/>
                    </a:lnTo>
                    <a:lnTo>
                      <a:pt x="1267" y="914"/>
                    </a:lnTo>
                    <a:lnTo>
                      <a:pt x="1267" y="934"/>
                    </a:lnTo>
                    <a:lnTo>
                      <a:pt x="1273" y="934"/>
                    </a:lnTo>
                    <a:lnTo>
                      <a:pt x="1273" y="968"/>
                    </a:lnTo>
                    <a:lnTo>
                      <a:pt x="1285" y="968"/>
                    </a:lnTo>
                    <a:lnTo>
                      <a:pt x="1285" y="982"/>
                    </a:lnTo>
                    <a:lnTo>
                      <a:pt x="1341" y="982"/>
                    </a:lnTo>
                    <a:lnTo>
                      <a:pt x="1341" y="1010"/>
                    </a:lnTo>
                    <a:lnTo>
                      <a:pt x="1391" y="1010"/>
                    </a:lnTo>
                    <a:lnTo>
                      <a:pt x="1391" y="1020"/>
                    </a:lnTo>
                    <a:lnTo>
                      <a:pt x="1528" y="1020"/>
                    </a:lnTo>
                    <a:lnTo>
                      <a:pt x="1528" y="1032"/>
                    </a:lnTo>
                    <a:lnTo>
                      <a:pt x="1542" y="1032"/>
                    </a:lnTo>
                    <a:lnTo>
                      <a:pt x="1542" y="1038"/>
                    </a:lnTo>
                    <a:lnTo>
                      <a:pt x="1566" y="1038"/>
                    </a:lnTo>
                    <a:lnTo>
                      <a:pt x="1566" y="1046"/>
                    </a:lnTo>
                    <a:lnTo>
                      <a:pt x="1592" y="1046"/>
                    </a:lnTo>
                    <a:lnTo>
                      <a:pt x="1592" y="1062"/>
                    </a:lnTo>
                    <a:lnTo>
                      <a:pt x="1604" y="1062"/>
                    </a:lnTo>
                    <a:lnTo>
                      <a:pt x="1604" y="1080"/>
                    </a:lnTo>
                    <a:lnTo>
                      <a:pt x="1634" y="1080"/>
                    </a:lnTo>
                    <a:lnTo>
                      <a:pt x="1634" y="1090"/>
                    </a:lnTo>
                    <a:lnTo>
                      <a:pt x="1640" y="1090"/>
                    </a:lnTo>
                    <a:lnTo>
                      <a:pt x="1640" y="1104"/>
                    </a:lnTo>
                    <a:lnTo>
                      <a:pt x="1656" y="1104"/>
                    </a:lnTo>
                    <a:lnTo>
                      <a:pt x="1656" y="1112"/>
                    </a:lnTo>
                    <a:lnTo>
                      <a:pt x="1894" y="1112"/>
                    </a:lnTo>
                    <a:lnTo>
                      <a:pt x="1894" y="1124"/>
                    </a:lnTo>
                    <a:lnTo>
                      <a:pt x="1910" y="1124"/>
                    </a:lnTo>
                    <a:lnTo>
                      <a:pt x="1910" y="1136"/>
                    </a:lnTo>
                    <a:lnTo>
                      <a:pt x="1922" y="1136"/>
                    </a:lnTo>
                    <a:lnTo>
                      <a:pt x="1922" y="1146"/>
                    </a:lnTo>
                    <a:lnTo>
                      <a:pt x="1938" y="1146"/>
                    </a:lnTo>
                    <a:lnTo>
                      <a:pt x="1938" y="1148"/>
                    </a:lnTo>
                    <a:lnTo>
                      <a:pt x="1986" y="1148"/>
                    </a:lnTo>
                    <a:lnTo>
                      <a:pt x="1986" y="1160"/>
                    </a:lnTo>
                    <a:lnTo>
                      <a:pt x="2002" y="1160"/>
                    </a:lnTo>
                    <a:lnTo>
                      <a:pt x="2002" y="1174"/>
                    </a:lnTo>
                    <a:lnTo>
                      <a:pt x="2024" y="1174"/>
                    </a:lnTo>
                    <a:lnTo>
                      <a:pt x="2024" y="1180"/>
                    </a:lnTo>
                    <a:lnTo>
                      <a:pt x="2202" y="1180"/>
                    </a:lnTo>
                    <a:lnTo>
                      <a:pt x="2202" y="1186"/>
                    </a:lnTo>
                    <a:lnTo>
                      <a:pt x="2224" y="1186"/>
                    </a:lnTo>
                    <a:lnTo>
                      <a:pt x="2224" y="1196"/>
                    </a:lnTo>
                    <a:lnTo>
                      <a:pt x="2258" y="1196"/>
                    </a:lnTo>
                    <a:lnTo>
                      <a:pt x="2258" y="1206"/>
                    </a:lnTo>
                    <a:lnTo>
                      <a:pt x="2332" y="1206"/>
                    </a:lnTo>
                    <a:lnTo>
                      <a:pt x="2332" y="1222"/>
                    </a:lnTo>
                    <a:lnTo>
                      <a:pt x="2340" y="1222"/>
                    </a:lnTo>
                    <a:lnTo>
                      <a:pt x="2340" y="1228"/>
                    </a:lnTo>
                    <a:lnTo>
                      <a:pt x="2430" y="1228"/>
                    </a:lnTo>
                    <a:lnTo>
                      <a:pt x="2430" y="1236"/>
                    </a:lnTo>
                    <a:lnTo>
                      <a:pt x="2555" y="1236"/>
                    </a:lnTo>
                    <a:lnTo>
                      <a:pt x="2555" y="1245"/>
                    </a:lnTo>
                    <a:lnTo>
                      <a:pt x="2569" y="1245"/>
                    </a:lnTo>
                    <a:lnTo>
                      <a:pt x="2569" y="1259"/>
                    </a:lnTo>
                    <a:lnTo>
                      <a:pt x="2761" y="1259"/>
                    </a:lnTo>
                    <a:lnTo>
                      <a:pt x="2761" y="1269"/>
                    </a:lnTo>
                    <a:lnTo>
                      <a:pt x="2817" y="1269"/>
                    </a:lnTo>
                    <a:lnTo>
                      <a:pt x="2817" y="1275"/>
                    </a:lnTo>
                    <a:lnTo>
                      <a:pt x="2981" y="1275"/>
                    </a:lnTo>
                    <a:lnTo>
                      <a:pt x="2981" y="1283"/>
                    </a:lnTo>
                    <a:lnTo>
                      <a:pt x="3155" y="1283"/>
                    </a:lnTo>
                    <a:lnTo>
                      <a:pt x="3155" y="1289"/>
                    </a:lnTo>
                    <a:lnTo>
                      <a:pt x="3249" y="1289"/>
                    </a:lnTo>
                    <a:lnTo>
                      <a:pt x="3249" y="1299"/>
                    </a:lnTo>
                    <a:lnTo>
                      <a:pt x="3257" y="1299"/>
                    </a:lnTo>
                    <a:lnTo>
                      <a:pt x="3257" y="1309"/>
                    </a:lnTo>
                    <a:lnTo>
                      <a:pt x="3279" y="1309"/>
                    </a:lnTo>
                    <a:lnTo>
                      <a:pt x="3279" y="1319"/>
                    </a:lnTo>
                    <a:lnTo>
                      <a:pt x="3638" y="1319"/>
                    </a:lnTo>
                    <a:lnTo>
                      <a:pt x="3638" y="1331"/>
                    </a:lnTo>
                    <a:lnTo>
                      <a:pt x="3724" y="1331"/>
                    </a:lnTo>
                    <a:lnTo>
                      <a:pt x="3724" y="1339"/>
                    </a:lnTo>
                    <a:lnTo>
                      <a:pt x="3796" y="1339"/>
                    </a:lnTo>
                    <a:lnTo>
                      <a:pt x="3796" y="1349"/>
                    </a:lnTo>
                    <a:lnTo>
                      <a:pt x="3816" y="1349"/>
                    </a:lnTo>
                    <a:lnTo>
                      <a:pt x="3816" y="1361"/>
                    </a:lnTo>
                    <a:lnTo>
                      <a:pt x="3930" y="1361"/>
                    </a:lnTo>
                    <a:lnTo>
                      <a:pt x="3930" y="1371"/>
                    </a:lnTo>
                    <a:lnTo>
                      <a:pt x="3984" y="1371"/>
                    </a:lnTo>
                    <a:lnTo>
                      <a:pt x="3984" y="1379"/>
                    </a:lnTo>
                    <a:lnTo>
                      <a:pt x="4068" y="1379"/>
                    </a:lnTo>
                    <a:lnTo>
                      <a:pt x="4068" y="1381"/>
                    </a:lnTo>
                    <a:lnTo>
                      <a:pt x="4360" y="1381"/>
                    </a:lnTo>
                    <a:lnTo>
                      <a:pt x="4360" y="1395"/>
                    </a:lnTo>
                    <a:lnTo>
                      <a:pt x="4402" y="1395"/>
                    </a:lnTo>
                    <a:lnTo>
                      <a:pt x="4402" y="1401"/>
                    </a:lnTo>
                    <a:lnTo>
                      <a:pt x="4711" y="1401"/>
                    </a:lnTo>
                    <a:lnTo>
                      <a:pt x="4711" y="1409"/>
                    </a:lnTo>
                    <a:lnTo>
                      <a:pt x="4729" y="1409"/>
                    </a:lnTo>
                    <a:lnTo>
                      <a:pt x="4729" y="1421"/>
                    </a:lnTo>
                    <a:lnTo>
                      <a:pt x="5680" y="1421"/>
                    </a:lnTo>
                  </a:path>
                </a:pathLst>
              </a:custGeom>
              <a:noFill/>
              <a:ln w="28575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grpSp>
            <p:nvGrpSpPr>
              <p:cNvPr id="267" name="Group 266"/>
              <p:cNvGrpSpPr/>
              <p:nvPr/>
            </p:nvGrpSpPr>
            <p:grpSpPr>
              <a:xfrm>
                <a:off x="2406650" y="1362075"/>
                <a:ext cx="9013825" cy="2335213"/>
                <a:chOff x="2406650" y="1362075"/>
                <a:chExt cx="9013825" cy="2335213"/>
              </a:xfrm>
            </p:grpSpPr>
            <p:sp>
              <p:nvSpPr>
                <p:cNvPr id="327" name="Line 473"/>
                <p:cNvSpPr>
                  <a:spLocks noChangeShapeType="1"/>
                </p:cNvSpPr>
                <p:nvPr/>
              </p:nvSpPr>
              <p:spPr bwMode="auto">
                <a:xfrm>
                  <a:off x="7754938" y="34591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7" name="Line 453"/>
                <p:cNvSpPr>
                  <a:spLocks noChangeShapeType="1"/>
                </p:cNvSpPr>
                <p:nvPr/>
              </p:nvSpPr>
              <p:spPr bwMode="auto">
                <a:xfrm>
                  <a:off x="9432925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1" name="Line 447"/>
                <p:cNvSpPr>
                  <a:spLocks noChangeShapeType="1"/>
                </p:cNvSpPr>
                <p:nvPr/>
              </p:nvSpPr>
              <p:spPr bwMode="auto">
                <a:xfrm>
                  <a:off x="9540875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0" name="Line 446"/>
                <p:cNvSpPr>
                  <a:spLocks noChangeShapeType="1"/>
                </p:cNvSpPr>
                <p:nvPr/>
              </p:nvSpPr>
              <p:spPr bwMode="auto">
                <a:xfrm>
                  <a:off x="9559925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5" name="Line 451"/>
                <p:cNvSpPr>
                  <a:spLocks noChangeShapeType="1"/>
                </p:cNvSpPr>
                <p:nvPr/>
              </p:nvSpPr>
              <p:spPr bwMode="auto">
                <a:xfrm>
                  <a:off x="9486900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3" name="Line 449"/>
                <p:cNvSpPr>
                  <a:spLocks noChangeShapeType="1"/>
                </p:cNvSpPr>
                <p:nvPr/>
              </p:nvSpPr>
              <p:spPr bwMode="auto">
                <a:xfrm>
                  <a:off x="9505950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2" name="Line 448"/>
                <p:cNvSpPr>
                  <a:spLocks noChangeShapeType="1"/>
                </p:cNvSpPr>
                <p:nvPr/>
              </p:nvSpPr>
              <p:spPr bwMode="auto">
                <a:xfrm>
                  <a:off x="9525000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5" name="Line 441"/>
                <p:cNvSpPr>
                  <a:spLocks noChangeShapeType="1"/>
                </p:cNvSpPr>
                <p:nvPr/>
              </p:nvSpPr>
              <p:spPr bwMode="auto">
                <a:xfrm>
                  <a:off x="9707563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9" name="Line 435"/>
                <p:cNvSpPr>
                  <a:spLocks noChangeShapeType="1"/>
                </p:cNvSpPr>
                <p:nvPr/>
              </p:nvSpPr>
              <p:spPr bwMode="auto">
                <a:xfrm>
                  <a:off x="9898063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4" name="Line 440"/>
                <p:cNvSpPr>
                  <a:spLocks noChangeShapeType="1"/>
                </p:cNvSpPr>
                <p:nvPr/>
              </p:nvSpPr>
              <p:spPr bwMode="auto">
                <a:xfrm>
                  <a:off x="9767888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6" name="Line 442"/>
                <p:cNvSpPr>
                  <a:spLocks noChangeShapeType="1"/>
                </p:cNvSpPr>
                <p:nvPr/>
              </p:nvSpPr>
              <p:spPr bwMode="auto">
                <a:xfrm>
                  <a:off x="9726613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8" name="Line 464"/>
                <p:cNvSpPr>
                  <a:spLocks noChangeShapeType="1"/>
                </p:cNvSpPr>
                <p:nvPr/>
              </p:nvSpPr>
              <p:spPr bwMode="auto">
                <a:xfrm>
                  <a:off x="8556625" y="35226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9" name="Line 455"/>
                <p:cNvSpPr>
                  <a:spLocks noChangeShapeType="1"/>
                </p:cNvSpPr>
                <p:nvPr/>
              </p:nvSpPr>
              <p:spPr bwMode="auto">
                <a:xfrm>
                  <a:off x="8880475" y="35512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1" name="Line 457"/>
                <p:cNvSpPr>
                  <a:spLocks noChangeShapeType="1"/>
                </p:cNvSpPr>
                <p:nvPr/>
              </p:nvSpPr>
              <p:spPr bwMode="auto">
                <a:xfrm>
                  <a:off x="8842375" y="35512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2" name="Line 458"/>
                <p:cNvSpPr>
                  <a:spLocks noChangeShapeType="1"/>
                </p:cNvSpPr>
                <p:nvPr/>
              </p:nvSpPr>
              <p:spPr bwMode="auto">
                <a:xfrm>
                  <a:off x="8826500" y="35512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6" name="Line 432"/>
                <p:cNvSpPr>
                  <a:spLocks noChangeShapeType="1"/>
                </p:cNvSpPr>
                <p:nvPr/>
              </p:nvSpPr>
              <p:spPr bwMode="auto">
                <a:xfrm>
                  <a:off x="9945688" y="361473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3" name="Line 429"/>
                <p:cNvSpPr>
                  <a:spLocks noChangeShapeType="1"/>
                </p:cNvSpPr>
                <p:nvPr/>
              </p:nvSpPr>
              <p:spPr bwMode="auto">
                <a:xfrm>
                  <a:off x="10539413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8" name="Line 303"/>
                <p:cNvSpPr>
                  <a:spLocks noChangeShapeType="1"/>
                </p:cNvSpPr>
                <p:nvPr/>
              </p:nvSpPr>
              <p:spPr bwMode="auto">
                <a:xfrm>
                  <a:off x="2447925" y="13620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2B399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9" name="Line 415"/>
                <p:cNvSpPr>
                  <a:spLocks noChangeShapeType="1"/>
                </p:cNvSpPr>
                <p:nvPr/>
              </p:nvSpPr>
              <p:spPr bwMode="auto">
                <a:xfrm>
                  <a:off x="11420475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0" name="Line 416"/>
                <p:cNvSpPr>
                  <a:spLocks noChangeShapeType="1"/>
                </p:cNvSpPr>
                <p:nvPr/>
              </p:nvSpPr>
              <p:spPr bwMode="auto">
                <a:xfrm>
                  <a:off x="11050588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1" name="Line 417"/>
                <p:cNvSpPr>
                  <a:spLocks noChangeShapeType="1"/>
                </p:cNvSpPr>
                <p:nvPr/>
              </p:nvSpPr>
              <p:spPr bwMode="auto">
                <a:xfrm>
                  <a:off x="10987088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2" name="Line 418"/>
                <p:cNvSpPr>
                  <a:spLocks noChangeShapeType="1"/>
                </p:cNvSpPr>
                <p:nvPr/>
              </p:nvSpPr>
              <p:spPr bwMode="auto">
                <a:xfrm>
                  <a:off x="10923588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3" name="Line 419"/>
                <p:cNvSpPr>
                  <a:spLocks noChangeShapeType="1"/>
                </p:cNvSpPr>
                <p:nvPr/>
              </p:nvSpPr>
              <p:spPr bwMode="auto">
                <a:xfrm>
                  <a:off x="10799763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4" name="Line 420"/>
                <p:cNvSpPr>
                  <a:spLocks noChangeShapeType="1"/>
                </p:cNvSpPr>
                <p:nvPr/>
              </p:nvSpPr>
              <p:spPr bwMode="auto">
                <a:xfrm>
                  <a:off x="10777538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5" name="Line 421"/>
                <p:cNvSpPr>
                  <a:spLocks noChangeShapeType="1"/>
                </p:cNvSpPr>
                <p:nvPr/>
              </p:nvSpPr>
              <p:spPr bwMode="auto">
                <a:xfrm>
                  <a:off x="10742613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6" name="Line 422"/>
                <p:cNvSpPr>
                  <a:spLocks noChangeShapeType="1"/>
                </p:cNvSpPr>
                <p:nvPr/>
              </p:nvSpPr>
              <p:spPr bwMode="auto">
                <a:xfrm>
                  <a:off x="10679113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7" name="Line 423"/>
                <p:cNvSpPr>
                  <a:spLocks noChangeShapeType="1"/>
                </p:cNvSpPr>
                <p:nvPr/>
              </p:nvSpPr>
              <p:spPr bwMode="auto">
                <a:xfrm>
                  <a:off x="10406063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8" name="Line 424"/>
                <p:cNvSpPr>
                  <a:spLocks noChangeShapeType="1"/>
                </p:cNvSpPr>
                <p:nvPr/>
              </p:nvSpPr>
              <p:spPr bwMode="auto">
                <a:xfrm>
                  <a:off x="10358438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9" name="Line 425"/>
                <p:cNvSpPr>
                  <a:spLocks noChangeShapeType="1"/>
                </p:cNvSpPr>
                <p:nvPr/>
              </p:nvSpPr>
              <p:spPr bwMode="auto">
                <a:xfrm>
                  <a:off x="10275888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0" name="Line 426"/>
                <p:cNvSpPr>
                  <a:spLocks noChangeShapeType="1"/>
                </p:cNvSpPr>
                <p:nvPr/>
              </p:nvSpPr>
              <p:spPr bwMode="auto">
                <a:xfrm>
                  <a:off x="10485438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1" name="Line 427"/>
                <p:cNvSpPr>
                  <a:spLocks noChangeShapeType="1"/>
                </p:cNvSpPr>
                <p:nvPr/>
              </p:nvSpPr>
              <p:spPr bwMode="auto">
                <a:xfrm>
                  <a:off x="10504488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2" name="Line 428"/>
                <p:cNvSpPr>
                  <a:spLocks noChangeShapeType="1"/>
                </p:cNvSpPr>
                <p:nvPr/>
              </p:nvSpPr>
              <p:spPr bwMode="auto">
                <a:xfrm>
                  <a:off x="10520363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4" name="Line 430"/>
                <p:cNvSpPr>
                  <a:spLocks noChangeShapeType="1"/>
                </p:cNvSpPr>
                <p:nvPr/>
              </p:nvSpPr>
              <p:spPr bwMode="auto">
                <a:xfrm>
                  <a:off x="10040938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5" name="Line 431"/>
                <p:cNvSpPr>
                  <a:spLocks noChangeShapeType="1"/>
                </p:cNvSpPr>
                <p:nvPr/>
              </p:nvSpPr>
              <p:spPr bwMode="auto">
                <a:xfrm>
                  <a:off x="9974263" y="3617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7" name="Line 433"/>
                <p:cNvSpPr>
                  <a:spLocks noChangeShapeType="1"/>
                </p:cNvSpPr>
                <p:nvPr/>
              </p:nvSpPr>
              <p:spPr bwMode="auto">
                <a:xfrm>
                  <a:off x="9926638" y="35925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8" name="Line 434"/>
                <p:cNvSpPr>
                  <a:spLocks noChangeShapeType="1"/>
                </p:cNvSpPr>
                <p:nvPr/>
              </p:nvSpPr>
              <p:spPr bwMode="auto">
                <a:xfrm>
                  <a:off x="9910763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0" name="Line 436"/>
                <p:cNvSpPr>
                  <a:spLocks noChangeShapeType="1"/>
                </p:cNvSpPr>
                <p:nvPr/>
              </p:nvSpPr>
              <p:spPr bwMode="auto">
                <a:xfrm>
                  <a:off x="9850438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1" name="Line 437"/>
                <p:cNvSpPr>
                  <a:spLocks noChangeShapeType="1"/>
                </p:cNvSpPr>
                <p:nvPr/>
              </p:nvSpPr>
              <p:spPr bwMode="auto">
                <a:xfrm>
                  <a:off x="9793288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2" name="Line 438"/>
                <p:cNvSpPr>
                  <a:spLocks noChangeShapeType="1"/>
                </p:cNvSpPr>
                <p:nvPr/>
              </p:nvSpPr>
              <p:spPr bwMode="auto">
                <a:xfrm>
                  <a:off x="9686925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3" name="Line 439"/>
                <p:cNvSpPr>
                  <a:spLocks noChangeShapeType="1"/>
                </p:cNvSpPr>
                <p:nvPr/>
              </p:nvSpPr>
              <p:spPr bwMode="auto">
                <a:xfrm>
                  <a:off x="9748838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7" name="Line 443"/>
                <p:cNvSpPr>
                  <a:spLocks noChangeShapeType="1"/>
                </p:cNvSpPr>
                <p:nvPr/>
              </p:nvSpPr>
              <p:spPr bwMode="auto">
                <a:xfrm>
                  <a:off x="9639300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8" name="Line 444"/>
                <p:cNvSpPr>
                  <a:spLocks noChangeShapeType="1"/>
                </p:cNvSpPr>
                <p:nvPr/>
              </p:nvSpPr>
              <p:spPr bwMode="auto">
                <a:xfrm>
                  <a:off x="9594850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9" name="Line 445"/>
                <p:cNvSpPr>
                  <a:spLocks noChangeShapeType="1"/>
                </p:cNvSpPr>
                <p:nvPr/>
              </p:nvSpPr>
              <p:spPr bwMode="auto">
                <a:xfrm>
                  <a:off x="9578975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4" name="Line 450"/>
                <p:cNvSpPr>
                  <a:spLocks noChangeShapeType="1"/>
                </p:cNvSpPr>
                <p:nvPr/>
              </p:nvSpPr>
              <p:spPr bwMode="auto">
                <a:xfrm>
                  <a:off x="9467850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6" name="Line 452"/>
                <p:cNvSpPr>
                  <a:spLocks noChangeShapeType="1"/>
                </p:cNvSpPr>
                <p:nvPr/>
              </p:nvSpPr>
              <p:spPr bwMode="auto">
                <a:xfrm>
                  <a:off x="9451975" y="35829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8" name="Line 454"/>
                <p:cNvSpPr>
                  <a:spLocks noChangeShapeType="1"/>
                </p:cNvSpPr>
                <p:nvPr/>
              </p:nvSpPr>
              <p:spPr bwMode="auto">
                <a:xfrm>
                  <a:off x="8861425" y="35512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0" name="Line 456"/>
                <p:cNvSpPr>
                  <a:spLocks noChangeShapeType="1"/>
                </p:cNvSpPr>
                <p:nvPr/>
              </p:nvSpPr>
              <p:spPr bwMode="auto">
                <a:xfrm>
                  <a:off x="8943975" y="35544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3" name="Line 459"/>
                <p:cNvSpPr>
                  <a:spLocks noChangeShapeType="1"/>
                </p:cNvSpPr>
                <p:nvPr/>
              </p:nvSpPr>
              <p:spPr bwMode="auto">
                <a:xfrm>
                  <a:off x="8804275" y="35512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4" name="Line 460"/>
                <p:cNvSpPr>
                  <a:spLocks noChangeShapeType="1"/>
                </p:cNvSpPr>
                <p:nvPr/>
              </p:nvSpPr>
              <p:spPr bwMode="auto">
                <a:xfrm>
                  <a:off x="8785225" y="35512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5" name="Line 461"/>
                <p:cNvSpPr>
                  <a:spLocks noChangeShapeType="1"/>
                </p:cNvSpPr>
                <p:nvPr/>
              </p:nvSpPr>
              <p:spPr bwMode="auto">
                <a:xfrm>
                  <a:off x="8766175" y="35512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6" name="Line 462"/>
                <p:cNvSpPr>
                  <a:spLocks noChangeShapeType="1"/>
                </p:cNvSpPr>
                <p:nvPr/>
              </p:nvSpPr>
              <p:spPr bwMode="auto">
                <a:xfrm>
                  <a:off x="8747125" y="35480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7" name="Line 463"/>
                <p:cNvSpPr>
                  <a:spLocks noChangeShapeType="1"/>
                </p:cNvSpPr>
                <p:nvPr/>
              </p:nvSpPr>
              <p:spPr bwMode="auto">
                <a:xfrm>
                  <a:off x="8578850" y="35226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9" name="Line 465"/>
                <p:cNvSpPr>
                  <a:spLocks noChangeShapeType="1"/>
                </p:cNvSpPr>
                <p:nvPr/>
              </p:nvSpPr>
              <p:spPr bwMode="auto">
                <a:xfrm>
                  <a:off x="8531225" y="35226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0" name="Line 466"/>
                <p:cNvSpPr>
                  <a:spLocks noChangeShapeType="1"/>
                </p:cNvSpPr>
                <p:nvPr/>
              </p:nvSpPr>
              <p:spPr bwMode="auto">
                <a:xfrm>
                  <a:off x="8502650" y="35226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1" name="Line 467"/>
                <p:cNvSpPr>
                  <a:spLocks noChangeShapeType="1"/>
                </p:cNvSpPr>
                <p:nvPr/>
              </p:nvSpPr>
              <p:spPr bwMode="auto">
                <a:xfrm>
                  <a:off x="8470900" y="34940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2" name="Line 468"/>
                <p:cNvSpPr>
                  <a:spLocks noChangeShapeType="1"/>
                </p:cNvSpPr>
                <p:nvPr/>
              </p:nvSpPr>
              <p:spPr bwMode="auto">
                <a:xfrm>
                  <a:off x="8486775" y="35036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3" name="Line 469"/>
                <p:cNvSpPr>
                  <a:spLocks noChangeShapeType="1"/>
                </p:cNvSpPr>
                <p:nvPr/>
              </p:nvSpPr>
              <p:spPr bwMode="auto">
                <a:xfrm>
                  <a:off x="8378825" y="34909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4" name="Line 470"/>
                <p:cNvSpPr>
                  <a:spLocks noChangeShapeType="1"/>
                </p:cNvSpPr>
                <p:nvPr/>
              </p:nvSpPr>
              <p:spPr bwMode="auto">
                <a:xfrm>
                  <a:off x="8089900" y="34591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5" name="Line 471"/>
                <p:cNvSpPr>
                  <a:spLocks noChangeShapeType="1"/>
                </p:cNvSpPr>
                <p:nvPr/>
              </p:nvSpPr>
              <p:spPr bwMode="auto">
                <a:xfrm>
                  <a:off x="7964488" y="34591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6" name="Line 472"/>
                <p:cNvSpPr>
                  <a:spLocks noChangeShapeType="1"/>
                </p:cNvSpPr>
                <p:nvPr/>
              </p:nvSpPr>
              <p:spPr bwMode="auto">
                <a:xfrm>
                  <a:off x="7777163" y="34591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8" name="Line 474"/>
                <p:cNvSpPr>
                  <a:spLocks noChangeShapeType="1"/>
                </p:cNvSpPr>
                <p:nvPr/>
              </p:nvSpPr>
              <p:spPr bwMode="auto">
                <a:xfrm>
                  <a:off x="7666038" y="34591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9" name="Line 475"/>
                <p:cNvSpPr>
                  <a:spLocks noChangeShapeType="1"/>
                </p:cNvSpPr>
                <p:nvPr/>
              </p:nvSpPr>
              <p:spPr bwMode="auto">
                <a:xfrm>
                  <a:off x="7567613" y="34115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0" name="Line 476"/>
                <p:cNvSpPr>
                  <a:spLocks noChangeShapeType="1"/>
                </p:cNvSpPr>
                <p:nvPr/>
              </p:nvSpPr>
              <p:spPr bwMode="auto">
                <a:xfrm>
                  <a:off x="7500938" y="34115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1" name="Line 477"/>
                <p:cNvSpPr>
                  <a:spLocks noChangeShapeType="1"/>
                </p:cNvSpPr>
                <p:nvPr/>
              </p:nvSpPr>
              <p:spPr bwMode="auto">
                <a:xfrm>
                  <a:off x="7408863" y="33956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2" name="Line 478"/>
                <p:cNvSpPr>
                  <a:spLocks noChangeShapeType="1"/>
                </p:cNvSpPr>
                <p:nvPr/>
              </p:nvSpPr>
              <p:spPr bwMode="auto">
                <a:xfrm>
                  <a:off x="6580188" y="3359150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3" name="Line 479"/>
                <p:cNvSpPr>
                  <a:spLocks noChangeShapeType="1"/>
                </p:cNvSpPr>
                <p:nvPr/>
              </p:nvSpPr>
              <p:spPr bwMode="auto">
                <a:xfrm>
                  <a:off x="5000625" y="30765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4" name="Line 480"/>
                <p:cNvSpPr>
                  <a:spLocks noChangeShapeType="1"/>
                </p:cNvSpPr>
                <p:nvPr/>
              </p:nvSpPr>
              <p:spPr bwMode="auto">
                <a:xfrm>
                  <a:off x="4737100" y="29813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5" name="Line 481"/>
                <p:cNvSpPr>
                  <a:spLocks noChangeShapeType="1"/>
                </p:cNvSpPr>
                <p:nvPr/>
              </p:nvSpPr>
              <p:spPr bwMode="auto">
                <a:xfrm>
                  <a:off x="4170363" y="28130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6" name="Line 482"/>
                <p:cNvSpPr>
                  <a:spLocks noChangeShapeType="1"/>
                </p:cNvSpPr>
                <p:nvPr/>
              </p:nvSpPr>
              <p:spPr bwMode="auto">
                <a:xfrm>
                  <a:off x="4230688" y="28130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7" name="Line 483"/>
                <p:cNvSpPr>
                  <a:spLocks noChangeShapeType="1"/>
                </p:cNvSpPr>
                <p:nvPr/>
              </p:nvSpPr>
              <p:spPr bwMode="auto">
                <a:xfrm>
                  <a:off x="4386263" y="28130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8" name="Line 484"/>
                <p:cNvSpPr>
                  <a:spLocks noChangeShapeType="1"/>
                </p:cNvSpPr>
                <p:nvPr/>
              </p:nvSpPr>
              <p:spPr bwMode="auto">
                <a:xfrm>
                  <a:off x="3751263" y="258445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9" name="Line 485"/>
                <p:cNvSpPr>
                  <a:spLocks noChangeShapeType="1"/>
                </p:cNvSpPr>
                <p:nvPr/>
              </p:nvSpPr>
              <p:spPr bwMode="auto">
                <a:xfrm>
                  <a:off x="2790825" y="165735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0" name="Line 486"/>
                <p:cNvSpPr>
                  <a:spLocks noChangeShapeType="1"/>
                </p:cNvSpPr>
                <p:nvPr/>
              </p:nvSpPr>
              <p:spPr bwMode="auto">
                <a:xfrm>
                  <a:off x="2444750" y="13652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1" name="Line 487"/>
                <p:cNvSpPr>
                  <a:spLocks noChangeShapeType="1"/>
                </p:cNvSpPr>
                <p:nvPr/>
              </p:nvSpPr>
              <p:spPr bwMode="auto">
                <a:xfrm flipH="1">
                  <a:off x="2406650" y="1403350"/>
                  <a:ext cx="79375" cy="0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2" name="Line 488"/>
                <p:cNvSpPr>
                  <a:spLocks noChangeShapeType="1"/>
                </p:cNvSpPr>
                <p:nvPr/>
              </p:nvSpPr>
              <p:spPr bwMode="auto">
                <a:xfrm>
                  <a:off x="7866063" y="34591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</p:grpSp>
        <p:sp>
          <p:nvSpPr>
            <p:cNvPr id="6" name="Rectangle 102"/>
            <p:cNvSpPr>
              <a:spLocks noChangeArrowheads="1"/>
            </p:cNvSpPr>
            <p:nvPr/>
          </p:nvSpPr>
          <p:spPr bwMode="auto">
            <a:xfrm>
              <a:off x="533400" y="5426482"/>
              <a:ext cx="1446610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dirty="0">
                  <a:solidFill>
                    <a:srgbClr val="009ADD"/>
                  </a:solidFill>
                  <a:latin typeface="+mn-lt"/>
                </a:rPr>
                <a:t>D+T</a:t>
              </a:r>
              <a:endParaRPr lang="en-US" altLang="en-US" sz="2000" dirty="0">
                <a:solidFill>
                  <a:srgbClr val="009ADD"/>
                </a:solidFill>
                <a:latin typeface="+mn-lt"/>
              </a:endParaRPr>
            </a:p>
          </p:txBody>
        </p:sp>
        <p:sp>
          <p:nvSpPr>
            <p:cNvPr id="7" name="Rectangle 102"/>
            <p:cNvSpPr>
              <a:spLocks noChangeArrowheads="1"/>
            </p:cNvSpPr>
            <p:nvPr/>
          </p:nvSpPr>
          <p:spPr bwMode="auto">
            <a:xfrm>
              <a:off x="533401" y="5576501"/>
              <a:ext cx="650081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b="1" dirty="0">
                  <a:solidFill>
                    <a:srgbClr val="525252"/>
                  </a:solidFill>
                  <a:latin typeface="+mn-lt"/>
                </a:rPr>
                <a:t>Placebo</a:t>
              </a:r>
              <a:endParaRPr lang="en-US" altLang="en-US" sz="2000" b="1" dirty="0">
                <a:solidFill>
                  <a:srgbClr val="525252"/>
                </a:solidFill>
                <a:latin typeface="+mn-lt"/>
              </a:endParaRPr>
            </a:p>
          </p:txBody>
        </p:sp>
        <p:sp>
          <p:nvSpPr>
            <p:cNvPr id="8" name="Line 150"/>
            <p:cNvSpPr>
              <a:spLocks noChangeShapeType="1"/>
            </p:cNvSpPr>
            <p:nvPr/>
          </p:nvSpPr>
          <p:spPr bwMode="auto">
            <a:xfrm>
              <a:off x="2858691" y="2465397"/>
              <a:ext cx="0" cy="2499122"/>
            </a:xfrm>
            <a:prstGeom prst="line">
              <a:avLst/>
            </a:prstGeom>
            <a:noFill/>
            <a:ln w="12700" cap="sq">
              <a:solidFill>
                <a:schemeClr val="bg2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000" dirty="0"/>
            </a:p>
          </p:txBody>
        </p:sp>
        <p:sp>
          <p:nvSpPr>
            <p:cNvPr id="9" name="Line 151"/>
            <p:cNvSpPr>
              <a:spLocks noChangeShapeType="1"/>
            </p:cNvSpPr>
            <p:nvPr/>
          </p:nvSpPr>
          <p:spPr bwMode="auto">
            <a:xfrm>
              <a:off x="4496991" y="3044041"/>
              <a:ext cx="0" cy="1920479"/>
            </a:xfrm>
            <a:prstGeom prst="line">
              <a:avLst/>
            </a:prstGeom>
            <a:noFill/>
            <a:ln w="12700" cap="sq">
              <a:solidFill>
                <a:schemeClr val="bg2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0" name="Line 152"/>
            <p:cNvSpPr>
              <a:spLocks noChangeShapeType="1"/>
            </p:cNvSpPr>
            <p:nvPr/>
          </p:nvSpPr>
          <p:spPr bwMode="auto">
            <a:xfrm>
              <a:off x="6134100" y="3279784"/>
              <a:ext cx="0" cy="1684735"/>
            </a:xfrm>
            <a:prstGeom prst="line">
              <a:avLst/>
            </a:prstGeom>
            <a:noFill/>
            <a:ln w="12700" cap="sq">
              <a:solidFill>
                <a:schemeClr val="bg2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1" name="Line 153"/>
            <p:cNvSpPr>
              <a:spLocks noChangeShapeType="1"/>
            </p:cNvSpPr>
            <p:nvPr/>
          </p:nvSpPr>
          <p:spPr bwMode="auto">
            <a:xfrm>
              <a:off x="1143001" y="3501241"/>
              <a:ext cx="7241381" cy="0"/>
            </a:xfrm>
            <a:prstGeom prst="line">
              <a:avLst/>
            </a:prstGeom>
            <a:noFill/>
            <a:ln w="12700" cap="sq">
              <a:solidFill>
                <a:schemeClr val="bg2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1095376" y="2101066"/>
              <a:ext cx="7289006" cy="2911079"/>
              <a:chOff x="2273300" y="1343025"/>
              <a:chExt cx="9718675" cy="3881438"/>
            </a:xfrm>
          </p:grpSpPr>
          <p:sp>
            <p:nvSpPr>
              <p:cNvPr id="13" name="Line 154"/>
              <p:cNvSpPr>
                <a:spLocks noChangeShapeType="1"/>
              </p:cNvSpPr>
              <p:nvPr/>
            </p:nvSpPr>
            <p:spPr bwMode="auto">
              <a:xfrm>
                <a:off x="2336800" y="1343025"/>
                <a:ext cx="0" cy="3817938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" name="Line 155"/>
              <p:cNvSpPr>
                <a:spLocks noChangeShapeType="1"/>
              </p:cNvSpPr>
              <p:nvPr/>
            </p:nvSpPr>
            <p:spPr bwMode="auto">
              <a:xfrm>
                <a:off x="2336800" y="5160963"/>
                <a:ext cx="9655175" cy="0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" name="Line 156"/>
              <p:cNvSpPr>
                <a:spLocks noChangeShapeType="1"/>
              </p:cNvSpPr>
              <p:nvPr/>
            </p:nvSpPr>
            <p:spPr bwMode="auto">
              <a:xfrm>
                <a:off x="244157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" name="Line 157"/>
              <p:cNvSpPr>
                <a:spLocks noChangeShapeType="1"/>
              </p:cNvSpPr>
              <p:nvPr/>
            </p:nvSpPr>
            <p:spPr bwMode="auto">
              <a:xfrm flipH="1">
                <a:off x="2273300" y="5018088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" name="Line 158"/>
              <p:cNvSpPr>
                <a:spLocks noChangeShapeType="1"/>
              </p:cNvSpPr>
              <p:nvPr/>
            </p:nvSpPr>
            <p:spPr bwMode="auto">
              <a:xfrm flipH="1">
                <a:off x="2273300" y="4657725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" name="Line 159"/>
              <p:cNvSpPr>
                <a:spLocks noChangeShapeType="1"/>
              </p:cNvSpPr>
              <p:nvPr/>
            </p:nvSpPr>
            <p:spPr bwMode="auto">
              <a:xfrm>
                <a:off x="280670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" name="Line 160"/>
              <p:cNvSpPr>
                <a:spLocks noChangeShapeType="1"/>
              </p:cNvSpPr>
              <p:nvPr/>
            </p:nvSpPr>
            <p:spPr bwMode="auto">
              <a:xfrm>
                <a:off x="317023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" name="Line 161"/>
              <p:cNvSpPr>
                <a:spLocks noChangeShapeType="1"/>
              </p:cNvSpPr>
              <p:nvPr/>
            </p:nvSpPr>
            <p:spPr bwMode="auto">
              <a:xfrm>
                <a:off x="35353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" name="Line 162"/>
              <p:cNvSpPr>
                <a:spLocks noChangeShapeType="1"/>
              </p:cNvSpPr>
              <p:nvPr/>
            </p:nvSpPr>
            <p:spPr bwMode="auto">
              <a:xfrm>
                <a:off x="389731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" name="Line 163"/>
              <p:cNvSpPr>
                <a:spLocks noChangeShapeType="1"/>
              </p:cNvSpPr>
              <p:nvPr/>
            </p:nvSpPr>
            <p:spPr bwMode="auto">
              <a:xfrm>
                <a:off x="426243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" name="Line 164"/>
              <p:cNvSpPr>
                <a:spLocks noChangeShapeType="1"/>
              </p:cNvSpPr>
              <p:nvPr/>
            </p:nvSpPr>
            <p:spPr bwMode="auto">
              <a:xfrm>
                <a:off x="462438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" name="Line 165"/>
              <p:cNvSpPr>
                <a:spLocks noChangeShapeType="1"/>
              </p:cNvSpPr>
              <p:nvPr/>
            </p:nvSpPr>
            <p:spPr bwMode="auto">
              <a:xfrm>
                <a:off x="498792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5" name="Line 166"/>
              <p:cNvSpPr>
                <a:spLocks noChangeShapeType="1"/>
              </p:cNvSpPr>
              <p:nvPr/>
            </p:nvSpPr>
            <p:spPr bwMode="auto">
              <a:xfrm>
                <a:off x="535305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6" name="Line 167"/>
              <p:cNvSpPr>
                <a:spLocks noChangeShapeType="1"/>
              </p:cNvSpPr>
              <p:nvPr/>
            </p:nvSpPr>
            <p:spPr bwMode="auto">
              <a:xfrm>
                <a:off x="571500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7" name="Line 168"/>
              <p:cNvSpPr>
                <a:spLocks noChangeShapeType="1"/>
              </p:cNvSpPr>
              <p:nvPr/>
            </p:nvSpPr>
            <p:spPr bwMode="auto">
              <a:xfrm>
                <a:off x="608012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8" name="Line 169"/>
              <p:cNvSpPr>
                <a:spLocks noChangeShapeType="1"/>
              </p:cNvSpPr>
              <p:nvPr/>
            </p:nvSpPr>
            <p:spPr bwMode="auto">
              <a:xfrm>
                <a:off x="64436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9" name="Line 170"/>
              <p:cNvSpPr>
                <a:spLocks noChangeShapeType="1"/>
              </p:cNvSpPr>
              <p:nvPr/>
            </p:nvSpPr>
            <p:spPr bwMode="auto">
              <a:xfrm>
                <a:off x="680878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0" name="Line 171"/>
              <p:cNvSpPr>
                <a:spLocks noChangeShapeType="1"/>
              </p:cNvSpPr>
              <p:nvPr/>
            </p:nvSpPr>
            <p:spPr bwMode="auto">
              <a:xfrm>
                <a:off x="717073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1" name="Line 172"/>
              <p:cNvSpPr>
                <a:spLocks noChangeShapeType="1"/>
              </p:cNvSpPr>
              <p:nvPr/>
            </p:nvSpPr>
            <p:spPr bwMode="auto">
              <a:xfrm>
                <a:off x="75358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2" name="Line 173"/>
              <p:cNvSpPr>
                <a:spLocks noChangeShapeType="1"/>
              </p:cNvSpPr>
              <p:nvPr/>
            </p:nvSpPr>
            <p:spPr bwMode="auto">
              <a:xfrm>
                <a:off x="789781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3" name="Line 174"/>
              <p:cNvSpPr>
                <a:spLocks noChangeShapeType="1"/>
              </p:cNvSpPr>
              <p:nvPr/>
            </p:nvSpPr>
            <p:spPr bwMode="auto">
              <a:xfrm>
                <a:off x="826452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4" name="Line 175"/>
              <p:cNvSpPr>
                <a:spLocks noChangeShapeType="1"/>
              </p:cNvSpPr>
              <p:nvPr/>
            </p:nvSpPr>
            <p:spPr bwMode="auto">
              <a:xfrm>
                <a:off x="862647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5" name="Line 176"/>
              <p:cNvSpPr>
                <a:spLocks noChangeShapeType="1"/>
              </p:cNvSpPr>
              <p:nvPr/>
            </p:nvSpPr>
            <p:spPr bwMode="auto">
              <a:xfrm>
                <a:off x="899160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6" name="Line 177"/>
              <p:cNvSpPr>
                <a:spLocks noChangeShapeType="1"/>
              </p:cNvSpPr>
              <p:nvPr/>
            </p:nvSpPr>
            <p:spPr bwMode="auto">
              <a:xfrm>
                <a:off x="935355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" name="Line 178"/>
              <p:cNvSpPr>
                <a:spLocks noChangeShapeType="1"/>
              </p:cNvSpPr>
              <p:nvPr/>
            </p:nvSpPr>
            <p:spPr bwMode="auto">
              <a:xfrm>
                <a:off x="97202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" name="Line 179"/>
              <p:cNvSpPr>
                <a:spLocks noChangeShapeType="1"/>
              </p:cNvSpPr>
              <p:nvPr/>
            </p:nvSpPr>
            <p:spPr bwMode="auto">
              <a:xfrm>
                <a:off x="1008221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" name="Line 180"/>
              <p:cNvSpPr>
                <a:spLocks noChangeShapeType="1"/>
              </p:cNvSpPr>
              <p:nvPr/>
            </p:nvSpPr>
            <p:spPr bwMode="auto">
              <a:xfrm>
                <a:off x="104441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" name="Line 181"/>
              <p:cNvSpPr>
                <a:spLocks noChangeShapeType="1"/>
              </p:cNvSpPr>
              <p:nvPr/>
            </p:nvSpPr>
            <p:spPr bwMode="auto">
              <a:xfrm>
                <a:off x="1080928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" name="Line 182"/>
              <p:cNvSpPr>
                <a:spLocks noChangeShapeType="1"/>
              </p:cNvSpPr>
              <p:nvPr/>
            </p:nvSpPr>
            <p:spPr bwMode="auto">
              <a:xfrm>
                <a:off x="1117123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" name="Line 183"/>
              <p:cNvSpPr>
                <a:spLocks noChangeShapeType="1"/>
              </p:cNvSpPr>
              <p:nvPr/>
            </p:nvSpPr>
            <p:spPr bwMode="auto">
              <a:xfrm>
                <a:off x="1153795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" name="Line 184"/>
              <p:cNvSpPr>
                <a:spLocks noChangeShapeType="1"/>
              </p:cNvSpPr>
              <p:nvPr/>
            </p:nvSpPr>
            <p:spPr bwMode="auto">
              <a:xfrm>
                <a:off x="1189990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" name="Line 185"/>
              <p:cNvSpPr>
                <a:spLocks noChangeShapeType="1"/>
              </p:cNvSpPr>
              <p:nvPr/>
            </p:nvSpPr>
            <p:spPr bwMode="auto">
              <a:xfrm flipH="1">
                <a:off x="2273300" y="4295775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" name="Line 186"/>
              <p:cNvSpPr>
                <a:spLocks noChangeShapeType="1"/>
              </p:cNvSpPr>
              <p:nvPr/>
            </p:nvSpPr>
            <p:spPr bwMode="auto">
              <a:xfrm flipH="1">
                <a:off x="2273300" y="3932238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" name="Line 187"/>
              <p:cNvSpPr>
                <a:spLocks noChangeShapeType="1"/>
              </p:cNvSpPr>
              <p:nvPr/>
            </p:nvSpPr>
            <p:spPr bwMode="auto">
              <a:xfrm flipH="1">
                <a:off x="2273300" y="3573463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" name="Line 188"/>
              <p:cNvSpPr>
                <a:spLocks noChangeShapeType="1"/>
              </p:cNvSpPr>
              <p:nvPr/>
            </p:nvSpPr>
            <p:spPr bwMode="auto">
              <a:xfrm flipH="1">
                <a:off x="2273300" y="3209925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" name="Line 189"/>
              <p:cNvSpPr>
                <a:spLocks noChangeShapeType="1"/>
              </p:cNvSpPr>
              <p:nvPr/>
            </p:nvSpPr>
            <p:spPr bwMode="auto">
              <a:xfrm flipH="1">
                <a:off x="2273300" y="2847975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" name="Line 190"/>
              <p:cNvSpPr>
                <a:spLocks noChangeShapeType="1"/>
              </p:cNvSpPr>
              <p:nvPr/>
            </p:nvSpPr>
            <p:spPr bwMode="auto">
              <a:xfrm flipH="1">
                <a:off x="2273300" y="2487613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0" name="Line 191"/>
              <p:cNvSpPr>
                <a:spLocks noChangeShapeType="1"/>
              </p:cNvSpPr>
              <p:nvPr/>
            </p:nvSpPr>
            <p:spPr bwMode="auto">
              <a:xfrm flipH="1">
                <a:off x="2273300" y="2125663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1" name="Line 192"/>
              <p:cNvSpPr>
                <a:spLocks noChangeShapeType="1"/>
              </p:cNvSpPr>
              <p:nvPr/>
            </p:nvSpPr>
            <p:spPr bwMode="auto">
              <a:xfrm flipH="1">
                <a:off x="2273300" y="1765300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2" name="Line 193"/>
              <p:cNvSpPr>
                <a:spLocks noChangeShapeType="1"/>
              </p:cNvSpPr>
              <p:nvPr/>
            </p:nvSpPr>
            <p:spPr bwMode="auto">
              <a:xfrm flipH="1">
                <a:off x="2273300" y="1403350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</p:grpSp>
        <p:sp>
          <p:nvSpPr>
            <p:cNvPr id="53" name="Rectangle 194"/>
            <p:cNvSpPr>
              <a:spLocks noChangeArrowheads="1"/>
            </p:cNvSpPr>
            <p:nvPr/>
          </p:nvSpPr>
          <p:spPr bwMode="auto">
            <a:xfrm>
              <a:off x="1176830" y="5035957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4" name="Rectangle 195"/>
            <p:cNvSpPr>
              <a:spLocks noChangeArrowheads="1"/>
            </p:cNvSpPr>
            <p:nvPr/>
          </p:nvSpPr>
          <p:spPr bwMode="auto">
            <a:xfrm>
              <a:off x="840446" y="4797832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5" name="Rectangle 196"/>
            <p:cNvSpPr>
              <a:spLocks noChangeArrowheads="1"/>
            </p:cNvSpPr>
            <p:nvPr/>
          </p:nvSpPr>
          <p:spPr bwMode="auto">
            <a:xfrm>
              <a:off x="840446" y="4525179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0.1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6" name="Rectangle 197"/>
            <p:cNvSpPr>
              <a:spLocks noChangeArrowheads="1"/>
            </p:cNvSpPr>
            <p:nvPr/>
          </p:nvSpPr>
          <p:spPr bwMode="auto">
            <a:xfrm>
              <a:off x="840446" y="4256098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7" name="Rectangle 198"/>
            <p:cNvSpPr>
              <a:spLocks noChangeArrowheads="1"/>
            </p:cNvSpPr>
            <p:nvPr/>
          </p:nvSpPr>
          <p:spPr bwMode="auto">
            <a:xfrm>
              <a:off x="840446" y="3983445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8" name="Rectangle 199"/>
            <p:cNvSpPr>
              <a:spLocks noChangeArrowheads="1"/>
            </p:cNvSpPr>
            <p:nvPr/>
          </p:nvSpPr>
          <p:spPr bwMode="auto">
            <a:xfrm>
              <a:off x="840446" y="3714364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9" name="Rectangle 200"/>
            <p:cNvSpPr>
              <a:spLocks noChangeArrowheads="1"/>
            </p:cNvSpPr>
            <p:nvPr/>
          </p:nvSpPr>
          <p:spPr bwMode="auto">
            <a:xfrm>
              <a:off x="840446" y="3441710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0.5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60" name="Rectangle 201"/>
            <p:cNvSpPr>
              <a:spLocks noChangeArrowheads="1"/>
            </p:cNvSpPr>
            <p:nvPr/>
          </p:nvSpPr>
          <p:spPr bwMode="auto">
            <a:xfrm>
              <a:off x="840446" y="3172629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61" name="Rectangle 202"/>
            <p:cNvSpPr>
              <a:spLocks noChangeArrowheads="1"/>
            </p:cNvSpPr>
            <p:nvPr/>
          </p:nvSpPr>
          <p:spPr bwMode="auto">
            <a:xfrm>
              <a:off x="840446" y="2899976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0.7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62" name="Rectangle 203"/>
            <p:cNvSpPr>
              <a:spLocks noChangeArrowheads="1"/>
            </p:cNvSpPr>
            <p:nvPr/>
          </p:nvSpPr>
          <p:spPr bwMode="auto">
            <a:xfrm>
              <a:off x="840446" y="2630895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63" name="Rectangle 204"/>
            <p:cNvSpPr>
              <a:spLocks noChangeArrowheads="1"/>
            </p:cNvSpPr>
            <p:nvPr/>
          </p:nvSpPr>
          <p:spPr bwMode="auto">
            <a:xfrm>
              <a:off x="840446" y="2359432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0.9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64" name="Rectangle 205"/>
            <p:cNvSpPr>
              <a:spLocks noChangeArrowheads="1"/>
            </p:cNvSpPr>
            <p:nvPr/>
          </p:nvSpPr>
          <p:spPr bwMode="auto">
            <a:xfrm>
              <a:off x="2875956" y="2268944"/>
              <a:ext cx="696754" cy="173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1 y, 88%</a:t>
              </a:r>
              <a:endParaRPr lang="en-US" altLang="en-US" sz="2400" dirty="0">
                <a:latin typeface="+mn-lt"/>
              </a:endParaRPr>
            </a:p>
          </p:txBody>
        </p:sp>
        <p:sp>
          <p:nvSpPr>
            <p:cNvPr id="65" name="Rectangle 206"/>
            <p:cNvSpPr>
              <a:spLocks noChangeArrowheads="1"/>
            </p:cNvSpPr>
            <p:nvPr/>
          </p:nvSpPr>
          <p:spPr bwMode="auto">
            <a:xfrm>
              <a:off x="2904530" y="3164890"/>
              <a:ext cx="696754" cy="173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1 y, 56%</a:t>
              </a:r>
              <a:endParaRPr lang="en-US" altLang="en-US" sz="2400" dirty="0">
                <a:latin typeface="+mn-lt"/>
              </a:endParaRPr>
            </a:p>
          </p:txBody>
        </p:sp>
        <p:sp>
          <p:nvSpPr>
            <p:cNvPr id="66" name="Rectangle 207"/>
            <p:cNvSpPr>
              <a:spLocks noChangeArrowheads="1"/>
            </p:cNvSpPr>
            <p:nvPr/>
          </p:nvSpPr>
          <p:spPr bwMode="auto">
            <a:xfrm>
              <a:off x="2280792" y="4330110"/>
              <a:ext cx="581337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166 (38)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7" name="Rectangle 208"/>
            <p:cNvSpPr>
              <a:spLocks noChangeArrowheads="1"/>
            </p:cNvSpPr>
            <p:nvPr/>
          </p:nvSpPr>
          <p:spPr bwMode="auto">
            <a:xfrm>
              <a:off x="3096462" y="4551373"/>
              <a:ext cx="764229" cy="297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16.6</a:t>
              </a:r>
            </a:p>
            <a:p>
              <a:pPr lvl="0" algn="ctr"/>
              <a:r>
                <a:rPr lang="en-US" altLang="en-US" sz="1200" dirty="0">
                  <a:latin typeface="+mn-lt"/>
                </a:rPr>
                <a:t>(12.7-22.1)</a:t>
              </a:r>
            </a:p>
          </p:txBody>
        </p:sp>
        <p:sp>
          <p:nvSpPr>
            <p:cNvPr id="68" name="Rectangle 209"/>
            <p:cNvSpPr>
              <a:spLocks noChangeArrowheads="1"/>
            </p:cNvSpPr>
            <p:nvPr/>
          </p:nvSpPr>
          <p:spPr bwMode="auto">
            <a:xfrm>
              <a:off x="3135653" y="4260860"/>
              <a:ext cx="685846" cy="297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NR</a:t>
              </a:r>
            </a:p>
            <a:p>
              <a:pPr algn="ctr" defTabSz="685800"/>
              <a:r>
                <a:rPr lang="en-US" altLang="en-US" sz="1200" dirty="0">
                  <a:latin typeface="+mn-lt"/>
                </a:rPr>
                <a:t>(44.5-NR)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9" name="Rectangle 211"/>
            <p:cNvSpPr>
              <a:spLocks noChangeArrowheads="1"/>
            </p:cNvSpPr>
            <p:nvPr/>
          </p:nvSpPr>
          <p:spPr bwMode="auto">
            <a:xfrm>
              <a:off x="3960884" y="4348966"/>
              <a:ext cx="764229" cy="446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0.47</a:t>
              </a:r>
            </a:p>
            <a:p>
              <a:pPr algn="ctr" defTabSz="685800"/>
              <a:r>
                <a:rPr lang="en-US" altLang="en-US" sz="1200" b="1" dirty="0">
                  <a:latin typeface="+mn-lt"/>
                </a:rPr>
                <a:t>(0.39-0.58)</a:t>
              </a:r>
            </a:p>
            <a:p>
              <a:pPr algn="ctr" defTabSz="685800"/>
              <a:r>
                <a:rPr lang="en-US" altLang="en-US" sz="1200" b="1" i="1" dirty="0">
                  <a:latin typeface="+mn-lt"/>
                </a:rPr>
                <a:t>P</a:t>
              </a:r>
              <a:r>
                <a:rPr lang="en-US" altLang="en-US" sz="1200" b="1" dirty="0">
                  <a:latin typeface="+mn-lt"/>
                </a:rPr>
                <a:t> &lt; .001</a:t>
              </a:r>
            </a:p>
          </p:txBody>
        </p:sp>
        <p:sp>
          <p:nvSpPr>
            <p:cNvPr id="70" name="Rectangle 213"/>
            <p:cNvSpPr>
              <a:spLocks noChangeArrowheads="1"/>
            </p:cNvSpPr>
            <p:nvPr/>
          </p:nvSpPr>
          <p:spPr bwMode="auto">
            <a:xfrm>
              <a:off x="2280792" y="4620622"/>
              <a:ext cx="581337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248 (57)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1" name="Rectangle 214"/>
            <p:cNvSpPr>
              <a:spLocks noChangeArrowheads="1"/>
            </p:cNvSpPr>
            <p:nvPr/>
          </p:nvSpPr>
          <p:spPr bwMode="auto">
            <a:xfrm>
              <a:off x="4517827" y="2861876"/>
              <a:ext cx="696754" cy="173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2 y, 67%</a:t>
              </a:r>
              <a:endParaRPr lang="en-US" altLang="en-US" sz="2400" dirty="0">
                <a:latin typeface="+mn-lt"/>
              </a:endParaRPr>
            </a:p>
          </p:txBody>
        </p:sp>
        <p:sp>
          <p:nvSpPr>
            <p:cNvPr id="72" name="Rectangle 218"/>
            <p:cNvSpPr>
              <a:spLocks noChangeArrowheads="1"/>
            </p:cNvSpPr>
            <p:nvPr/>
          </p:nvSpPr>
          <p:spPr bwMode="auto">
            <a:xfrm>
              <a:off x="840446" y="2089160"/>
              <a:ext cx="217185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1.0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73" name="Rectangle 219"/>
            <p:cNvSpPr>
              <a:spLocks noChangeArrowheads="1"/>
            </p:cNvSpPr>
            <p:nvPr/>
          </p:nvSpPr>
          <p:spPr bwMode="auto">
            <a:xfrm>
              <a:off x="1450675" y="5035957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74" name="Rectangle 220"/>
            <p:cNvSpPr>
              <a:spLocks noChangeArrowheads="1"/>
            </p:cNvSpPr>
            <p:nvPr/>
          </p:nvSpPr>
          <p:spPr bwMode="auto">
            <a:xfrm>
              <a:off x="1723328" y="5035957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75" name="Rectangle 221"/>
            <p:cNvSpPr>
              <a:spLocks noChangeArrowheads="1"/>
            </p:cNvSpPr>
            <p:nvPr/>
          </p:nvSpPr>
          <p:spPr bwMode="auto">
            <a:xfrm>
              <a:off x="1997171" y="5035957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76" name="Rectangle 222"/>
            <p:cNvSpPr>
              <a:spLocks noChangeArrowheads="1"/>
            </p:cNvSpPr>
            <p:nvPr/>
          </p:nvSpPr>
          <p:spPr bwMode="auto">
            <a:xfrm>
              <a:off x="2268633" y="5035957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77" name="Rectangle 223"/>
            <p:cNvSpPr>
              <a:spLocks noChangeArrowheads="1"/>
            </p:cNvSpPr>
            <p:nvPr/>
          </p:nvSpPr>
          <p:spPr bwMode="auto">
            <a:xfrm>
              <a:off x="2499206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8" name="Rectangle 225"/>
            <p:cNvSpPr>
              <a:spLocks noChangeArrowheads="1"/>
            </p:cNvSpPr>
            <p:nvPr/>
          </p:nvSpPr>
          <p:spPr bwMode="auto">
            <a:xfrm>
              <a:off x="2797765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79" name="Rectangle 226"/>
            <p:cNvSpPr>
              <a:spLocks noChangeArrowheads="1"/>
            </p:cNvSpPr>
            <p:nvPr/>
          </p:nvSpPr>
          <p:spPr bwMode="auto">
            <a:xfrm>
              <a:off x="3044223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80" name="Rectangle 227"/>
            <p:cNvSpPr>
              <a:spLocks noChangeArrowheads="1"/>
            </p:cNvSpPr>
            <p:nvPr/>
          </p:nvSpPr>
          <p:spPr bwMode="auto">
            <a:xfrm>
              <a:off x="3318068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81" name="Rectangle 228"/>
            <p:cNvSpPr>
              <a:spLocks noChangeArrowheads="1"/>
            </p:cNvSpPr>
            <p:nvPr/>
          </p:nvSpPr>
          <p:spPr bwMode="auto">
            <a:xfrm>
              <a:off x="3589531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82" name="Rectangle 229"/>
            <p:cNvSpPr>
              <a:spLocks noChangeArrowheads="1"/>
            </p:cNvSpPr>
            <p:nvPr/>
          </p:nvSpPr>
          <p:spPr bwMode="auto">
            <a:xfrm>
              <a:off x="3863373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83" name="Rectangle 230"/>
            <p:cNvSpPr>
              <a:spLocks noChangeArrowheads="1"/>
            </p:cNvSpPr>
            <p:nvPr/>
          </p:nvSpPr>
          <p:spPr bwMode="auto">
            <a:xfrm>
              <a:off x="4134836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84" name="Rectangle 231"/>
            <p:cNvSpPr>
              <a:spLocks noChangeArrowheads="1"/>
            </p:cNvSpPr>
            <p:nvPr/>
          </p:nvSpPr>
          <p:spPr bwMode="auto">
            <a:xfrm>
              <a:off x="4409872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24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5" name="Rectangle 232"/>
            <p:cNvSpPr>
              <a:spLocks noChangeArrowheads="1"/>
            </p:cNvSpPr>
            <p:nvPr/>
          </p:nvSpPr>
          <p:spPr bwMode="auto">
            <a:xfrm>
              <a:off x="4681334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26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6" name="Rectangle 233"/>
            <p:cNvSpPr>
              <a:spLocks noChangeArrowheads="1"/>
            </p:cNvSpPr>
            <p:nvPr/>
          </p:nvSpPr>
          <p:spPr bwMode="auto">
            <a:xfrm>
              <a:off x="4955178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87" name="Rectangle 234"/>
            <p:cNvSpPr>
              <a:spLocks noChangeArrowheads="1"/>
            </p:cNvSpPr>
            <p:nvPr/>
          </p:nvSpPr>
          <p:spPr bwMode="auto">
            <a:xfrm>
              <a:off x="5226639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88" name="Rectangle 235"/>
            <p:cNvSpPr>
              <a:spLocks noChangeArrowheads="1"/>
            </p:cNvSpPr>
            <p:nvPr/>
          </p:nvSpPr>
          <p:spPr bwMode="auto">
            <a:xfrm>
              <a:off x="5499292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89" name="Rectangle 236"/>
            <p:cNvSpPr>
              <a:spLocks noChangeArrowheads="1"/>
            </p:cNvSpPr>
            <p:nvPr/>
          </p:nvSpPr>
          <p:spPr bwMode="auto">
            <a:xfrm>
              <a:off x="5773137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0" name="Rectangle 237"/>
            <p:cNvSpPr>
              <a:spLocks noChangeArrowheads="1"/>
            </p:cNvSpPr>
            <p:nvPr/>
          </p:nvSpPr>
          <p:spPr bwMode="auto">
            <a:xfrm>
              <a:off x="6047676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1" name="Rectangle 238"/>
            <p:cNvSpPr>
              <a:spLocks noChangeArrowheads="1"/>
            </p:cNvSpPr>
            <p:nvPr/>
          </p:nvSpPr>
          <p:spPr bwMode="auto">
            <a:xfrm>
              <a:off x="6321421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38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2" name="Rectangle 239"/>
            <p:cNvSpPr>
              <a:spLocks noChangeArrowheads="1"/>
            </p:cNvSpPr>
            <p:nvPr/>
          </p:nvSpPr>
          <p:spPr bwMode="auto">
            <a:xfrm>
              <a:off x="6589906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3" name="Rectangle 240"/>
            <p:cNvSpPr>
              <a:spLocks noChangeArrowheads="1"/>
            </p:cNvSpPr>
            <p:nvPr/>
          </p:nvSpPr>
          <p:spPr bwMode="auto">
            <a:xfrm>
              <a:off x="6864939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4" name="Rectangle 241"/>
            <p:cNvSpPr>
              <a:spLocks noChangeArrowheads="1"/>
            </p:cNvSpPr>
            <p:nvPr/>
          </p:nvSpPr>
          <p:spPr bwMode="auto">
            <a:xfrm>
              <a:off x="7136403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5" name="Rectangle 242"/>
            <p:cNvSpPr>
              <a:spLocks noChangeArrowheads="1"/>
            </p:cNvSpPr>
            <p:nvPr/>
          </p:nvSpPr>
          <p:spPr bwMode="auto">
            <a:xfrm>
              <a:off x="7410247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6" name="Rectangle 243"/>
            <p:cNvSpPr>
              <a:spLocks noChangeArrowheads="1"/>
            </p:cNvSpPr>
            <p:nvPr/>
          </p:nvSpPr>
          <p:spPr bwMode="auto">
            <a:xfrm>
              <a:off x="7681709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7" name="Rectangle 244"/>
            <p:cNvSpPr>
              <a:spLocks noChangeArrowheads="1"/>
            </p:cNvSpPr>
            <p:nvPr/>
          </p:nvSpPr>
          <p:spPr bwMode="auto">
            <a:xfrm>
              <a:off x="7956742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50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8" name="Rectangle 245"/>
            <p:cNvSpPr>
              <a:spLocks noChangeArrowheads="1"/>
            </p:cNvSpPr>
            <p:nvPr/>
          </p:nvSpPr>
          <p:spPr bwMode="auto">
            <a:xfrm>
              <a:off x="8228205" y="5035957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52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99" name="Rectangle 246"/>
            <p:cNvSpPr>
              <a:spLocks noChangeArrowheads="1"/>
            </p:cNvSpPr>
            <p:nvPr/>
          </p:nvSpPr>
          <p:spPr bwMode="auto">
            <a:xfrm>
              <a:off x="1092091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438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0" name="Rectangle 247"/>
            <p:cNvSpPr>
              <a:spLocks noChangeArrowheads="1"/>
            </p:cNvSpPr>
            <p:nvPr/>
          </p:nvSpPr>
          <p:spPr bwMode="auto">
            <a:xfrm>
              <a:off x="1363553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413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01" name="Rectangle 248"/>
            <p:cNvSpPr>
              <a:spLocks noChangeArrowheads="1"/>
            </p:cNvSpPr>
            <p:nvPr/>
          </p:nvSpPr>
          <p:spPr bwMode="auto">
            <a:xfrm>
              <a:off x="1638588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405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02" name="Rectangle 249"/>
            <p:cNvSpPr>
              <a:spLocks noChangeArrowheads="1"/>
            </p:cNvSpPr>
            <p:nvPr/>
          </p:nvSpPr>
          <p:spPr bwMode="auto">
            <a:xfrm>
              <a:off x="1910050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392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03" name="Rectangle 250"/>
            <p:cNvSpPr>
              <a:spLocks noChangeArrowheads="1"/>
            </p:cNvSpPr>
            <p:nvPr/>
          </p:nvSpPr>
          <p:spPr bwMode="auto">
            <a:xfrm>
              <a:off x="2183893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382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04" name="Rectangle 251"/>
            <p:cNvSpPr>
              <a:spLocks noChangeArrowheads="1"/>
            </p:cNvSpPr>
            <p:nvPr/>
          </p:nvSpPr>
          <p:spPr bwMode="auto">
            <a:xfrm>
              <a:off x="2455356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373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05" name="Rectangle 252"/>
            <p:cNvSpPr>
              <a:spLocks noChangeArrowheads="1"/>
            </p:cNvSpPr>
            <p:nvPr/>
          </p:nvSpPr>
          <p:spPr bwMode="auto">
            <a:xfrm>
              <a:off x="2726819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355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06" name="Rectangle 253"/>
            <p:cNvSpPr>
              <a:spLocks noChangeArrowheads="1"/>
            </p:cNvSpPr>
            <p:nvPr/>
          </p:nvSpPr>
          <p:spPr bwMode="auto">
            <a:xfrm>
              <a:off x="3001853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336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07" name="Rectangle 254"/>
            <p:cNvSpPr>
              <a:spLocks noChangeArrowheads="1"/>
            </p:cNvSpPr>
            <p:nvPr/>
          </p:nvSpPr>
          <p:spPr bwMode="auto">
            <a:xfrm>
              <a:off x="3273316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325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08" name="Rectangle 255"/>
            <p:cNvSpPr>
              <a:spLocks noChangeArrowheads="1"/>
            </p:cNvSpPr>
            <p:nvPr/>
          </p:nvSpPr>
          <p:spPr bwMode="auto">
            <a:xfrm>
              <a:off x="3547158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299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09" name="Rectangle 256"/>
            <p:cNvSpPr>
              <a:spLocks noChangeArrowheads="1"/>
            </p:cNvSpPr>
            <p:nvPr/>
          </p:nvSpPr>
          <p:spPr bwMode="auto">
            <a:xfrm>
              <a:off x="3818621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282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10" name="Rectangle 257"/>
            <p:cNvSpPr>
              <a:spLocks noChangeArrowheads="1"/>
            </p:cNvSpPr>
            <p:nvPr/>
          </p:nvSpPr>
          <p:spPr bwMode="auto">
            <a:xfrm>
              <a:off x="4092466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276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11" name="Rectangle 258"/>
            <p:cNvSpPr>
              <a:spLocks noChangeArrowheads="1"/>
            </p:cNvSpPr>
            <p:nvPr/>
          </p:nvSpPr>
          <p:spPr bwMode="auto">
            <a:xfrm>
              <a:off x="4365119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263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12" name="Rectangle 259"/>
            <p:cNvSpPr>
              <a:spLocks noChangeArrowheads="1"/>
            </p:cNvSpPr>
            <p:nvPr/>
          </p:nvSpPr>
          <p:spPr bwMode="auto">
            <a:xfrm>
              <a:off x="4638962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257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13" name="Rectangle 260"/>
            <p:cNvSpPr>
              <a:spLocks noChangeArrowheads="1"/>
            </p:cNvSpPr>
            <p:nvPr/>
          </p:nvSpPr>
          <p:spPr bwMode="auto">
            <a:xfrm>
              <a:off x="4910424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233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14" name="Rectangle 261"/>
            <p:cNvSpPr>
              <a:spLocks noChangeArrowheads="1"/>
            </p:cNvSpPr>
            <p:nvPr/>
          </p:nvSpPr>
          <p:spPr bwMode="auto">
            <a:xfrm>
              <a:off x="5184269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202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15" name="Rectangle 262"/>
            <p:cNvSpPr>
              <a:spLocks noChangeArrowheads="1"/>
            </p:cNvSpPr>
            <p:nvPr/>
          </p:nvSpPr>
          <p:spPr bwMode="auto">
            <a:xfrm>
              <a:off x="5456922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194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16" name="Rectangle 263"/>
            <p:cNvSpPr>
              <a:spLocks noChangeArrowheads="1"/>
            </p:cNvSpPr>
            <p:nvPr/>
          </p:nvSpPr>
          <p:spPr bwMode="auto">
            <a:xfrm>
              <a:off x="5730766" y="5426482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147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17" name="Rectangle 265"/>
            <p:cNvSpPr>
              <a:spLocks noChangeArrowheads="1"/>
            </p:cNvSpPr>
            <p:nvPr/>
          </p:nvSpPr>
          <p:spPr bwMode="auto">
            <a:xfrm>
              <a:off x="6010215" y="5426482"/>
              <a:ext cx="248016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116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18" name="Rectangle 267"/>
            <p:cNvSpPr>
              <a:spLocks noChangeArrowheads="1"/>
            </p:cNvSpPr>
            <p:nvPr/>
          </p:nvSpPr>
          <p:spPr bwMode="auto">
            <a:xfrm>
              <a:off x="6283961" y="5426482"/>
              <a:ext cx="248016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110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19" name="Rectangle 268"/>
            <p:cNvSpPr>
              <a:spLocks noChangeArrowheads="1"/>
            </p:cNvSpPr>
            <p:nvPr/>
          </p:nvSpPr>
          <p:spPr bwMode="auto">
            <a:xfrm>
              <a:off x="6589906" y="5426482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66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0" name="Rectangle 269"/>
            <p:cNvSpPr>
              <a:spLocks noChangeArrowheads="1"/>
            </p:cNvSpPr>
            <p:nvPr/>
          </p:nvSpPr>
          <p:spPr bwMode="auto">
            <a:xfrm>
              <a:off x="6864939" y="5426482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52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1" name="Rectangle 270"/>
            <p:cNvSpPr>
              <a:spLocks noChangeArrowheads="1"/>
            </p:cNvSpPr>
            <p:nvPr/>
          </p:nvSpPr>
          <p:spPr bwMode="auto">
            <a:xfrm>
              <a:off x="7136403" y="5426482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2" name="Rectangle 271"/>
            <p:cNvSpPr>
              <a:spLocks noChangeArrowheads="1"/>
            </p:cNvSpPr>
            <p:nvPr/>
          </p:nvSpPr>
          <p:spPr bwMode="auto">
            <a:xfrm>
              <a:off x="7410247" y="5426482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19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3" name="Rectangle 272"/>
            <p:cNvSpPr>
              <a:spLocks noChangeArrowheads="1"/>
            </p:cNvSpPr>
            <p:nvPr/>
          </p:nvSpPr>
          <p:spPr bwMode="auto">
            <a:xfrm>
              <a:off x="7726459" y="5426482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7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4" name="Rectangle 273"/>
            <p:cNvSpPr>
              <a:spLocks noChangeArrowheads="1"/>
            </p:cNvSpPr>
            <p:nvPr/>
          </p:nvSpPr>
          <p:spPr bwMode="auto">
            <a:xfrm>
              <a:off x="7999112" y="5426482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5" name="Rectangle 274"/>
            <p:cNvSpPr>
              <a:spLocks noChangeArrowheads="1"/>
            </p:cNvSpPr>
            <p:nvPr/>
          </p:nvSpPr>
          <p:spPr bwMode="auto">
            <a:xfrm>
              <a:off x="8272955" y="5426482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6" name="Rectangle 275"/>
            <p:cNvSpPr>
              <a:spLocks noChangeArrowheads="1"/>
            </p:cNvSpPr>
            <p:nvPr/>
          </p:nvSpPr>
          <p:spPr bwMode="auto">
            <a:xfrm>
              <a:off x="1092091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432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7" name="Rectangle 276"/>
            <p:cNvSpPr>
              <a:spLocks noChangeArrowheads="1"/>
            </p:cNvSpPr>
            <p:nvPr/>
          </p:nvSpPr>
          <p:spPr bwMode="auto">
            <a:xfrm>
              <a:off x="1363553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387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28" name="Rectangle 277"/>
            <p:cNvSpPr>
              <a:spLocks noChangeArrowheads="1"/>
            </p:cNvSpPr>
            <p:nvPr/>
          </p:nvSpPr>
          <p:spPr bwMode="auto">
            <a:xfrm>
              <a:off x="1638588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322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29" name="Rectangle 278"/>
            <p:cNvSpPr>
              <a:spLocks noChangeArrowheads="1"/>
            </p:cNvSpPr>
            <p:nvPr/>
          </p:nvSpPr>
          <p:spPr bwMode="auto">
            <a:xfrm>
              <a:off x="1910050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280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0" name="Rectangle 279"/>
            <p:cNvSpPr>
              <a:spLocks noChangeArrowheads="1"/>
            </p:cNvSpPr>
            <p:nvPr/>
          </p:nvSpPr>
          <p:spPr bwMode="auto">
            <a:xfrm>
              <a:off x="2183893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263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1" name="Rectangle 280"/>
            <p:cNvSpPr>
              <a:spLocks noChangeArrowheads="1"/>
            </p:cNvSpPr>
            <p:nvPr/>
          </p:nvSpPr>
          <p:spPr bwMode="auto">
            <a:xfrm>
              <a:off x="2455356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243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2" name="Rectangle 281"/>
            <p:cNvSpPr>
              <a:spLocks noChangeArrowheads="1"/>
            </p:cNvSpPr>
            <p:nvPr/>
          </p:nvSpPr>
          <p:spPr bwMode="auto">
            <a:xfrm>
              <a:off x="2726819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219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3" name="Rectangle 282"/>
            <p:cNvSpPr>
              <a:spLocks noChangeArrowheads="1"/>
            </p:cNvSpPr>
            <p:nvPr/>
          </p:nvSpPr>
          <p:spPr bwMode="auto">
            <a:xfrm>
              <a:off x="3001853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203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4" name="Rectangle 283"/>
            <p:cNvSpPr>
              <a:spLocks noChangeArrowheads="1"/>
            </p:cNvSpPr>
            <p:nvPr/>
          </p:nvSpPr>
          <p:spPr bwMode="auto">
            <a:xfrm>
              <a:off x="3273316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198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5" name="Rectangle 284"/>
            <p:cNvSpPr>
              <a:spLocks noChangeArrowheads="1"/>
            </p:cNvSpPr>
            <p:nvPr/>
          </p:nvSpPr>
          <p:spPr bwMode="auto">
            <a:xfrm>
              <a:off x="3547158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185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6" name="Rectangle 285"/>
            <p:cNvSpPr>
              <a:spLocks noChangeArrowheads="1"/>
            </p:cNvSpPr>
            <p:nvPr/>
          </p:nvSpPr>
          <p:spPr bwMode="auto">
            <a:xfrm>
              <a:off x="3818621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178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7" name="Rectangle 286"/>
            <p:cNvSpPr>
              <a:spLocks noChangeArrowheads="1"/>
            </p:cNvSpPr>
            <p:nvPr/>
          </p:nvSpPr>
          <p:spPr bwMode="auto">
            <a:xfrm>
              <a:off x="4092466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175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8" name="Rectangle 287"/>
            <p:cNvSpPr>
              <a:spLocks noChangeArrowheads="1"/>
            </p:cNvSpPr>
            <p:nvPr/>
          </p:nvSpPr>
          <p:spPr bwMode="auto">
            <a:xfrm>
              <a:off x="4365119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168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39" name="Rectangle 288"/>
            <p:cNvSpPr>
              <a:spLocks noChangeArrowheads="1"/>
            </p:cNvSpPr>
            <p:nvPr/>
          </p:nvSpPr>
          <p:spPr bwMode="auto">
            <a:xfrm>
              <a:off x="4638962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166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0" name="Rectangle 289"/>
            <p:cNvSpPr>
              <a:spLocks noChangeArrowheads="1"/>
            </p:cNvSpPr>
            <p:nvPr/>
          </p:nvSpPr>
          <p:spPr bwMode="auto">
            <a:xfrm>
              <a:off x="4910424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158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1" name="Rectangle 290"/>
            <p:cNvSpPr>
              <a:spLocks noChangeArrowheads="1"/>
            </p:cNvSpPr>
            <p:nvPr/>
          </p:nvSpPr>
          <p:spPr bwMode="auto">
            <a:xfrm>
              <a:off x="5184269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141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2" name="Rectangle 291"/>
            <p:cNvSpPr>
              <a:spLocks noChangeArrowheads="1"/>
            </p:cNvSpPr>
            <p:nvPr/>
          </p:nvSpPr>
          <p:spPr bwMode="auto">
            <a:xfrm>
              <a:off x="5456922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138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3" name="Rectangle 292"/>
            <p:cNvSpPr>
              <a:spLocks noChangeArrowheads="1"/>
            </p:cNvSpPr>
            <p:nvPr/>
          </p:nvSpPr>
          <p:spPr bwMode="auto">
            <a:xfrm>
              <a:off x="5730766" y="5576501"/>
              <a:ext cx="259642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106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4" name="Rectangle 293"/>
            <p:cNvSpPr>
              <a:spLocks noChangeArrowheads="1"/>
            </p:cNvSpPr>
            <p:nvPr/>
          </p:nvSpPr>
          <p:spPr bwMode="auto">
            <a:xfrm>
              <a:off x="6047676" y="5576501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87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45" name="Rectangle 294"/>
            <p:cNvSpPr>
              <a:spLocks noChangeArrowheads="1"/>
            </p:cNvSpPr>
            <p:nvPr/>
          </p:nvSpPr>
          <p:spPr bwMode="auto">
            <a:xfrm>
              <a:off x="6321421" y="5576501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86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6" name="Rectangle 295"/>
            <p:cNvSpPr>
              <a:spLocks noChangeArrowheads="1"/>
            </p:cNvSpPr>
            <p:nvPr/>
          </p:nvSpPr>
          <p:spPr bwMode="auto">
            <a:xfrm>
              <a:off x="6589906" y="5576501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50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7" name="Rectangle 296"/>
            <p:cNvSpPr>
              <a:spLocks noChangeArrowheads="1"/>
            </p:cNvSpPr>
            <p:nvPr/>
          </p:nvSpPr>
          <p:spPr bwMode="auto">
            <a:xfrm>
              <a:off x="6864939" y="5576501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8" name="Rectangle 297"/>
            <p:cNvSpPr>
              <a:spLocks noChangeArrowheads="1"/>
            </p:cNvSpPr>
            <p:nvPr/>
          </p:nvSpPr>
          <p:spPr bwMode="auto">
            <a:xfrm>
              <a:off x="7136403" y="5576501"/>
              <a:ext cx="17309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9" name="Rectangle 298"/>
            <p:cNvSpPr>
              <a:spLocks noChangeArrowheads="1"/>
            </p:cNvSpPr>
            <p:nvPr/>
          </p:nvSpPr>
          <p:spPr bwMode="auto">
            <a:xfrm>
              <a:off x="7452615" y="5576501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9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50" name="Rectangle 299"/>
            <p:cNvSpPr>
              <a:spLocks noChangeArrowheads="1"/>
            </p:cNvSpPr>
            <p:nvPr/>
          </p:nvSpPr>
          <p:spPr bwMode="auto">
            <a:xfrm>
              <a:off x="7726459" y="5576501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51" name="Rectangle 300"/>
            <p:cNvSpPr>
              <a:spLocks noChangeArrowheads="1"/>
            </p:cNvSpPr>
            <p:nvPr/>
          </p:nvSpPr>
          <p:spPr bwMode="auto">
            <a:xfrm>
              <a:off x="7999112" y="5576501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52" name="Rectangle 301"/>
            <p:cNvSpPr>
              <a:spLocks noChangeArrowheads="1"/>
            </p:cNvSpPr>
            <p:nvPr/>
          </p:nvSpPr>
          <p:spPr bwMode="auto">
            <a:xfrm>
              <a:off x="8272955" y="5576501"/>
              <a:ext cx="86548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0</a:t>
              </a:r>
              <a:endParaRPr lang="en-US" altLang="en-US" sz="2000">
                <a:latin typeface="+mn-lt"/>
              </a:endParaRPr>
            </a:p>
          </p:txBody>
        </p:sp>
        <p:grpSp>
          <p:nvGrpSpPr>
            <p:cNvPr id="153" name="Group 152"/>
            <p:cNvGrpSpPr/>
            <p:nvPr/>
          </p:nvGrpSpPr>
          <p:grpSpPr>
            <a:xfrm>
              <a:off x="1221581" y="2122497"/>
              <a:ext cx="6948488" cy="1357313"/>
              <a:chOff x="2441575" y="1371600"/>
              <a:chExt cx="9264650" cy="1809750"/>
            </a:xfrm>
          </p:grpSpPr>
          <p:sp>
            <p:nvSpPr>
              <p:cNvPr id="154" name="Freeform 302"/>
              <p:cNvSpPr>
                <a:spLocks/>
              </p:cNvSpPr>
              <p:nvPr/>
            </p:nvSpPr>
            <p:spPr bwMode="auto">
              <a:xfrm>
                <a:off x="2441575" y="1403350"/>
                <a:ext cx="9264650" cy="1743075"/>
              </a:xfrm>
              <a:custGeom>
                <a:avLst/>
                <a:gdLst>
                  <a:gd name="T0" fmla="*/ 26 w 5836"/>
                  <a:gd name="T1" fmla="*/ 4 h 1098"/>
                  <a:gd name="T2" fmla="*/ 316 w 5836"/>
                  <a:gd name="T3" fmla="*/ 14 h 1098"/>
                  <a:gd name="T4" fmla="*/ 429 w 5836"/>
                  <a:gd name="T5" fmla="*/ 34 h 1098"/>
                  <a:gd name="T6" fmla="*/ 471 w 5836"/>
                  <a:gd name="T7" fmla="*/ 42 h 1098"/>
                  <a:gd name="T8" fmla="*/ 601 w 5836"/>
                  <a:gd name="T9" fmla="*/ 56 h 1098"/>
                  <a:gd name="T10" fmla="*/ 641 w 5836"/>
                  <a:gd name="T11" fmla="*/ 64 h 1098"/>
                  <a:gd name="T12" fmla="*/ 651 w 5836"/>
                  <a:gd name="T13" fmla="*/ 90 h 1098"/>
                  <a:gd name="T14" fmla="*/ 865 w 5836"/>
                  <a:gd name="T15" fmla="*/ 100 h 1098"/>
                  <a:gd name="T16" fmla="*/ 881 w 5836"/>
                  <a:gd name="T17" fmla="*/ 118 h 1098"/>
                  <a:gd name="T18" fmla="*/ 931 w 5836"/>
                  <a:gd name="T19" fmla="*/ 130 h 1098"/>
                  <a:gd name="T20" fmla="*/ 955 w 5836"/>
                  <a:gd name="T21" fmla="*/ 150 h 1098"/>
                  <a:gd name="T22" fmla="*/ 1079 w 5836"/>
                  <a:gd name="T23" fmla="*/ 158 h 1098"/>
                  <a:gd name="T24" fmla="*/ 1091 w 5836"/>
                  <a:gd name="T25" fmla="*/ 170 h 1098"/>
                  <a:gd name="T26" fmla="*/ 1207 w 5836"/>
                  <a:gd name="T27" fmla="*/ 182 h 1098"/>
                  <a:gd name="T28" fmla="*/ 1261 w 5836"/>
                  <a:gd name="T29" fmla="*/ 198 h 1098"/>
                  <a:gd name="T30" fmla="*/ 1277 w 5836"/>
                  <a:gd name="T31" fmla="*/ 212 h 1098"/>
                  <a:gd name="T32" fmla="*/ 1285 w 5836"/>
                  <a:gd name="T33" fmla="*/ 241 h 1098"/>
                  <a:gd name="T34" fmla="*/ 1331 w 5836"/>
                  <a:gd name="T35" fmla="*/ 251 h 1098"/>
                  <a:gd name="T36" fmla="*/ 1353 w 5836"/>
                  <a:gd name="T37" fmla="*/ 267 h 1098"/>
                  <a:gd name="T38" fmla="*/ 1442 w 5836"/>
                  <a:gd name="T39" fmla="*/ 271 h 1098"/>
                  <a:gd name="T40" fmla="*/ 1530 w 5836"/>
                  <a:gd name="T41" fmla="*/ 293 h 1098"/>
                  <a:gd name="T42" fmla="*/ 1570 w 5836"/>
                  <a:gd name="T43" fmla="*/ 307 h 1098"/>
                  <a:gd name="T44" fmla="*/ 1582 w 5836"/>
                  <a:gd name="T45" fmla="*/ 321 h 1098"/>
                  <a:gd name="T46" fmla="*/ 1596 w 5836"/>
                  <a:gd name="T47" fmla="*/ 331 h 1098"/>
                  <a:gd name="T48" fmla="*/ 1606 w 5836"/>
                  <a:gd name="T49" fmla="*/ 367 h 1098"/>
                  <a:gd name="T50" fmla="*/ 1642 w 5836"/>
                  <a:gd name="T51" fmla="*/ 377 h 1098"/>
                  <a:gd name="T52" fmla="*/ 1706 w 5836"/>
                  <a:gd name="T53" fmla="*/ 403 h 1098"/>
                  <a:gd name="T54" fmla="*/ 1772 w 5836"/>
                  <a:gd name="T55" fmla="*/ 409 h 1098"/>
                  <a:gd name="T56" fmla="*/ 1840 w 5836"/>
                  <a:gd name="T57" fmla="*/ 429 h 1098"/>
                  <a:gd name="T58" fmla="*/ 1900 w 5836"/>
                  <a:gd name="T59" fmla="*/ 447 h 1098"/>
                  <a:gd name="T60" fmla="*/ 1910 w 5836"/>
                  <a:gd name="T61" fmla="*/ 481 h 1098"/>
                  <a:gd name="T62" fmla="*/ 1928 w 5836"/>
                  <a:gd name="T63" fmla="*/ 501 h 1098"/>
                  <a:gd name="T64" fmla="*/ 1946 w 5836"/>
                  <a:gd name="T65" fmla="*/ 521 h 1098"/>
                  <a:gd name="T66" fmla="*/ 1970 w 5836"/>
                  <a:gd name="T67" fmla="*/ 533 h 1098"/>
                  <a:gd name="T68" fmla="*/ 1986 w 5836"/>
                  <a:gd name="T69" fmla="*/ 547 h 1098"/>
                  <a:gd name="T70" fmla="*/ 2060 w 5836"/>
                  <a:gd name="T71" fmla="*/ 559 h 1098"/>
                  <a:gd name="T72" fmla="*/ 2156 w 5836"/>
                  <a:gd name="T73" fmla="*/ 577 h 1098"/>
                  <a:gd name="T74" fmla="*/ 2220 w 5836"/>
                  <a:gd name="T75" fmla="*/ 595 h 1098"/>
                  <a:gd name="T76" fmla="*/ 2230 w 5836"/>
                  <a:gd name="T77" fmla="*/ 617 h 1098"/>
                  <a:gd name="T78" fmla="*/ 2256 w 5836"/>
                  <a:gd name="T79" fmla="*/ 627 h 1098"/>
                  <a:gd name="T80" fmla="*/ 2276 w 5836"/>
                  <a:gd name="T81" fmla="*/ 659 h 1098"/>
                  <a:gd name="T82" fmla="*/ 2503 w 5836"/>
                  <a:gd name="T83" fmla="*/ 667 h 1098"/>
                  <a:gd name="T84" fmla="*/ 2531 w 5836"/>
                  <a:gd name="T85" fmla="*/ 683 h 1098"/>
                  <a:gd name="T86" fmla="*/ 2603 w 5836"/>
                  <a:gd name="T87" fmla="*/ 703 h 1098"/>
                  <a:gd name="T88" fmla="*/ 2639 w 5836"/>
                  <a:gd name="T89" fmla="*/ 733 h 1098"/>
                  <a:gd name="T90" fmla="*/ 2673 w 5836"/>
                  <a:gd name="T91" fmla="*/ 744 h 1098"/>
                  <a:gd name="T92" fmla="*/ 2791 w 5836"/>
                  <a:gd name="T93" fmla="*/ 766 h 1098"/>
                  <a:gd name="T94" fmla="*/ 2963 w 5836"/>
                  <a:gd name="T95" fmla="*/ 774 h 1098"/>
                  <a:gd name="T96" fmla="*/ 2977 w 5836"/>
                  <a:gd name="T97" fmla="*/ 788 h 1098"/>
                  <a:gd name="T98" fmla="*/ 3123 w 5836"/>
                  <a:gd name="T99" fmla="*/ 802 h 1098"/>
                  <a:gd name="T100" fmla="*/ 3155 w 5836"/>
                  <a:gd name="T101" fmla="*/ 822 h 1098"/>
                  <a:gd name="T102" fmla="*/ 3235 w 5836"/>
                  <a:gd name="T103" fmla="*/ 828 h 1098"/>
                  <a:gd name="T104" fmla="*/ 3311 w 5836"/>
                  <a:gd name="T105" fmla="*/ 844 h 1098"/>
                  <a:gd name="T106" fmla="*/ 3357 w 5836"/>
                  <a:gd name="T107" fmla="*/ 854 h 1098"/>
                  <a:gd name="T108" fmla="*/ 3373 w 5836"/>
                  <a:gd name="T109" fmla="*/ 872 h 1098"/>
                  <a:gd name="T110" fmla="*/ 3578 w 5836"/>
                  <a:gd name="T111" fmla="*/ 882 h 1098"/>
                  <a:gd name="T112" fmla="*/ 3612 w 5836"/>
                  <a:gd name="T113" fmla="*/ 902 h 1098"/>
                  <a:gd name="T114" fmla="*/ 3788 w 5836"/>
                  <a:gd name="T115" fmla="*/ 904 h 1098"/>
                  <a:gd name="T116" fmla="*/ 3850 w 5836"/>
                  <a:gd name="T117" fmla="*/ 934 h 1098"/>
                  <a:gd name="T118" fmla="*/ 4034 w 5836"/>
                  <a:gd name="T119" fmla="*/ 938 h 1098"/>
                  <a:gd name="T120" fmla="*/ 4528 w 5836"/>
                  <a:gd name="T121" fmla="*/ 968 h 1098"/>
                  <a:gd name="T122" fmla="*/ 5101 w 5836"/>
                  <a:gd name="T123" fmla="*/ 996 h 1098"/>
                  <a:gd name="T124" fmla="*/ 5223 w 5836"/>
                  <a:gd name="T125" fmla="*/ 1098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36" h="1098">
                    <a:moveTo>
                      <a:pt x="0" y="0"/>
                    </a:moveTo>
                    <a:lnTo>
                      <a:pt x="26" y="0"/>
                    </a:lnTo>
                    <a:lnTo>
                      <a:pt x="26" y="4"/>
                    </a:lnTo>
                    <a:lnTo>
                      <a:pt x="42" y="4"/>
                    </a:lnTo>
                    <a:lnTo>
                      <a:pt x="42" y="14"/>
                    </a:lnTo>
                    <a:lnTo>
                      <a:pt x="316" y="14"/>
                    </a:lnTo>
                    <a:lnTo>
                      <a:pt x="316" y="24"/>
                    </a:lnTo>
                    <a:lnTo>
                      <a:pt x="429" y="24"/>
                    </a:lnTo>
                    <a:lnTo>
                      <a:pt x="429" y="34"/>
                    </a:lnTo>
                    <a:lnTo>
                      <a:pt x="449" y="34"/>
                    </a:lnTo>
                    <a:lnTo>
                      <a:pt x="449" y="42"/>
                    </a:lnTo>
                    <a:lnTo>
                      <a:pt x="471" y="42"/>
                    </a:lnTo>
                    <a:lnTo>
                      <a:pt x="471" y="44"/>
                    </a:lnTo>
                    <a:lnTo>
                      <a:pt x="601" y="44"/>
                    </a:lnTo>
                    <a:lnTo>
                      <a:pt x="601" y="56"/>
                    </a:lnTo>
                    <a:lnTo>
                      <a:pt x="617" y="56"/>
                    </a:lnTo>
                    <a:lnTo>
                      <a:pt x="617" y="64"/>
                    </a:lnTo>
                    <a:lnTo>
                      <a:pt x="641" y="64"/>
                    </a:lnTo>
                    <a:lnTo>
                      <a:pt x="641" y="72"/>
                    </a:lnTo>
                    <a:lnTo>
                      <a:pt x="651" y="72"/>
                    </a:lnTo>
                    <a:lnTo>
                      <a:pt x="651" y="90"/>
                    </a:lnTo>
                    <a:lnTo>
                      <a:pt x="743" y="90"/>
                    </a:lnTo>
                    <a:lnTo>
                      <a:pt x="743" y="100"/>
                    </a:lnTo>
                    <a:lnTo>
                      <a:pt x="865" y="100"/>
                    </a:lnTo>
                    <a:lnTo>
                      <a:pt x="865" y="108"/>
                    </a:lnTo>
                    <a:lnTo>
                      <a:pt x="881" y="108"/>
                    </a:lnTo>
                    <a:lnTo>
                      <a:pt x="881" y="118"/>
                    </a:lnTo>
                    <a:lnTo>
                      <a:pt x="921" y="118"/>
                    </a:lnTo>
                    <a:lnTo>
                      <a:pt x="921" y="130"/>
                    </a:lnTo>
                    <a:lnTo>
                      <a:pt x="931" y="130"/>
                    </a:lnTo>
                    <a:lnTo>
                      <a:pt x="931" y="142"/>
                    </a:lnTo>
                    <a:lnTo>
                      <a:pt x="955" y="142"/>
                    </a:lnTo>
                    <a:lnTo>
                      <a:pt x="955" y="150"/>
                    </a:lnTo>
                    <a:lnTo>
                      <a:pt x="1049" y="150"/>
                    </a:lnTo>
                    <a:lnTo>
                      <a:pt x="1049" y="158"/>
                    </a:lnTo>
                    <a:lnTo>
                      <a:pt x="1079" y="158"/>
                    </a:lnTo>
                    <a:lnTo>
                      <a:pt x="1079" y="164"/>
                    </a:lnTo>
                    <a:lnTo>
                      <a:pt x="1091" y="164"/>
                    </a:lnTo>
                    <a:lnTo>
                      <a:pt x="1091" y="170"/>
                    </a:lnTo>
                    <a:lnTo>
                      <a:pt x="1191" y="170"/>
                    </a:lnTo>
                    <a:lnTo>
                      <a:pt x="1191" y="182"/>
                    </a:lnTo>
                    <a:lnTo>
                      <a:pt x="1207" y="182"/>
                    </a:lnTo>
                    <a:lnTo>
                      <a:pt x="1207" y="186"/>
                    </a:lnTo>
                    <a:lnTo>
                      <a:pt x="1261" y="186"/>
                    </a:lnTo>
                    <a:lnTo>
                      <a:pt x="1261" y="198"/>
                    </a:lnTo>
                    <a:lnTo>
                      <a:pt x="1267" y="198"/>
                    </a:lnTo>
                    <a:lnTo>
                      <a:pt x="1267" y="212"/>
                    </a:lnTo>
                    <a:lnTo>
                      <a:pt x="1277" y="212"/>
                    </a:lnTo>
                    <a:lnTo>
                      <a:pt x="1277" y="230"/>
                    </a:lnTo>
                    <a:lnTo>
                      <a:pt x="1285" y="230"/>
                    </a:lnTo>
                    <a:lnTo>
                      <a:pt x="1285" y="241"/>
                    </a:lnTo>
                    <a:lnTo>
                      <a:pt x="1305" y="241"/>
                    </a:lnTo>
                    <a:lnTo>
                      <a:pt x="1305" y="251"/>
                    </a:lnTo>
                    <a:lnTo>
                      <a:pt x="1331" y="251"/>
                    </a:lnTo>
                    <a:lnTo>
                      <a:pt x="1331" y="257"/>
                    </a:lnTo>
                    <a:lnTo>
                      <a:pt x="1353" y="257"/>
                    </a:lnTo>
                    <a:lnTo>
                      <a:pt x="1353" y="267"/>
                    </a:lnTo>
                    <a:lnTo>
                      <a:pt x="1375" y="267"/>
                    </a:lnTo>
                    <a:lnTo>
                      <a:pt x="1375" y="271"/>
                    </a:lnTo>
                    <a:lnTo>
                      <a:pt x="1442" y="271"/>
                    </a:lnTo>
                    <a:lnTo>
                      <a:pt x="1442" y="283"/>
                    </a:lnTo>
                    <a:lnTo>
                      <a:pt x="1530" y="283"/>
                    </a:lnTo>
                    <a:lnTo>
                      <a:pt x="1530" y="293"/>
                    </a:lnTo>
                    <a:lnTo>
                      <a:pt x="1544" y="293"/>
                    </a:lnTo>
                    <a:lnTo>
                      <a:pt x="1544" y="307"/>
                    </a:lnTo>
                    <a:lnTo>
                      <a:pt x="1570" y="307"/>
                    </a:lnTo>
                    <a:lnTo>
                      <a:pt x="1570" y="315"/>
                    </a:lnTo>
                    <a:lnTo>
                      <a:pt x="1582" y="315"/>
                    </a:lnTo>
                    <a:lnTo>
                      <a:pt x="1582" y="321"/>
                    </a:lnTo>
                    <a:lnTo>
                      <a:pt x="1590" y="321"/>
                    </a:lnTo>
                    <a:lnTo>
                      <a:pt x="1590" y="331"/>
                    </a:lnTo>
                    <a:lnTo>
                      <a:pt x="1596" y="331"/>
                    </a:lnTo>
                    <a:lnTo>
                      <a:pt x="1596" y="349"/>
                    </a:lnTo>
                    <a:lnTo>
                      <a:pt x="1606" y="349"/>
                    </a:lnTo>
                    <a:lnTo>
                      <a:pt x="1606" y="367"/>
                    </a:lnTo>
                    <a:lnTo>
                      <a:pt x="1630" y="367"/>
                    </a:lnTo>
                    <a:lnTo>
                      <a:pt x="1630" y="377"/>
                    </a:lnTo>
                    <a:lnTo>
                      <a:pt x="1642" y="377"/>
                    </a:lnTo>
                    <a:lnTo>
                      <a:pt x="1642" y="389"/>
                    </a:lnTo>
                    <a:lnTo>
                      <a:pt x="1706" y="389"/>
                    </a:lnTo>
                    <a:lnTo>
                      <a:pt x="1706" y="403"/>
                    </a:lnTo>
                    <a:lnTo>
                      <a:pt x="1722" y="403"/>
                    </a:lnTo>
                    <a:lnTo>
                      <a:pt x="1722" y="409"/>
                    </a:lnTo>
                    <a:lnTo>
                      <a:pt x="1772" y="409"/>
                    </a:lnTo>
                    <a:lnTo>
                      <a:pt x="1772" y="417"/>
                    </a:lnTo>
                    <a:lnTo>
                      <a:pt x="1840" y="417"/>
                    </a:lnTo>
                    <a:lnTo>
                      <a:pt x="1840" y="429"/>
                    </a:lnTo>
                    <a:lnTo>
                      <a:pt x="1888" y="429"/>
                    </a:lnTo>
                    <a:lnTo>
                      <a:pt x="1888" y="447"/>
                    </a:lnTo>
                    <a:lnTo>
                      <a:pt x="1900" y="447"/>
                    </a:lnTo>
                    <a:lnTo>
                      <a:pt x="1900" y="467"/>
                    </a:lnTo>
                    <a:lnTo>
                      <a:pt x="1910" y="467"/>
                    </a:lnTo>
                    <a:lnTo>
                      <a:pt x="1910" y="481"/>
                    </a:lnTo>
                    <a:lnTo>
                      <a:pt x="1922" y="481"/>
                    </a:lnTo>
                    <a:lnTo>
                      <a:pt x="1922" y="501"/>
                    </a:lnTo>
                    <a:lnTo>
                      <a:pt x="1928" y="501"/>
                    </a:lnTo>
                    <a:lnTo>
                      <a:pt x="1928" y="509"/>
                    </a:lnTo>
                    <a:lnTo>
                      <a:pt x="1946" y="509"/>
                    </a:lnTo>
                    <a:lnTo>
                      <a:pt x="1946" y="521"/>
                    </a:lnTo>
                    <a:lnTo>
                      <a:pt x="1960" y="521"/>
                    </a:lnTo>
                    <a:lnTo>
                      <a:pt x="1960" y="533"/>
                    </a:lnTo>
                    <a:lnTo>
                      <a:pt x="1970" y="533"/>
                    </a:lnTo>
                    <a:lnTo>
                      <a:pt x="1970" y="543"/>
                    </a:lnTo>
                    <a:lnTo>
                      <a:pt x="1986" y="543"/>
                    </a:lnTo>
                    <a:lnTo>
                      <a:pt x="1986" y="547"/>
                    </a:lnTo>
                    <a:lnTo>
                      <a:pt x="2032" y="547"/>
                    </a:lnTo>
                    <a:lnTo>
                      <a:pt x="2032" y="559"/>
                    </a:lnTo>
                    <a:lnTo>
                      <a:pt x="2060" y="559"/>
                    </a:lnTo>
                    <a:lnTo>
                      <a:pt x="2060" y="567"/>
                    </a:lnTo>
                    <a:lnTo>
                      <a:pt x="2156" y="567"/>
                    </a:lnTo>
                    <a:lnTo>
                      <a:pt x="2156" y="577"/>
                    </a:lnTo>
                    <a:lnTo>
                      <a:pt x="2212" y="577"/>
                    </a:lnTo>
                    <a:lnTo>
                      <a:pt x="2212" y="595"/>
                    </a:lnTo>
                    <a:lnTo>
                      <a:pt x="2220" y="595"/>
                    </a:lnTo>
                    <a:lnTo>
                      <a:pt x="2220" y="607"/>
                    </a:lnTo>
                    <a:lnTo>
                      <a:pt x="2230" y="607"/>
                    </a:lnTo>
                    <a:lnTo>
                      <a:pt x="2230" y="617"/>
                    </a:lnTo>
                    <a:lnTo>
                      <a:pt x="2244" y="617"/>
                    </a:lnTo>
                    <a:lnTo>
                      <a:pt x="2244" y="627"/>
                    </a:lnTo>
                    <a:lnTo>
                      <a:pt x="2256" y="627"/>
                    </a:lnTo>
                    <a:lnTo>
                      <a:pt x="2256" y="645"/>
                    </a:lnTo>
                    <a:lnTo>
                      <a:pt x="2276" y="645"/>
                    </a:lnTo>
                    <a:lnTo>
                      <a:pt x="2276" y="659"/>
                    </a:lnTo>
                    <a:lnTo>
                      <a:pt x="2324" y="659"/>
                    </a:lnTo>
                    <a:lnTo>
                      <a:pt x="2324" y="667"/>
                    </a:lnTo>
                    <a:lnTo>
                      <a:pt x="2503" y="667"/>
                    </a:lnTo>
                    <a:lnTo>
                      <a:pt x="2503" y="677"/>
                    </a:lnTo>
                    <a:lnTo>
                      <a:pt x="2531" y="677"/>
                    </a:lnTo>
                    <a:lnTo>
                      <a:pt x="2531" y="683"/>
                    </a:lnTo>
                    <a:lnTo>
                      <a:pt x="2555" y="683"/>
                    </a:lnTo>
                    <a:lnTo>
                      <a:pt x="2555" y="703"/>
                    </a:lnTo>
                    <a:lnTo>
                      <a:pt x="2603" y="703"/>
                    </a:lnTo>
                    <a:lnTo>
                      <a:pt x="2603" y="715"/>
                    </a:lnTo>
                    <a:lnTo>
                      <a:pt x="2639" y="715"/>
                    </a:lnTo>
                    <a:lnTo>
                      <a:pt x="2639" y="733"/>
                    </a:lnTo>
                    <a:lnTo>
                      <a:pt x="2645" y="733"/>
                    </a:lnTo>
                    <a:lnTo>
                      <a:pt x="2645" y="744"/>
                    </a:lnTo>
                    <a:lnTo>
                      <a:pt x="2673" y="744"/>
                    </a:lnTo>
                    <a:lnTo>
                      <a:pt x="2673" y="754"/>
                    </a:lnTo>
                    <a:lnTo>
                      <a:pt x="2791" y="754"/>
                    </a:lnTo>
                    <a:lnTo>
                      <a:pt x="2791" y="766"/>
                    </a:lnTo>
                    <a:lnTo>
                      <a:pt x="2937" y="766"/>
                    </a:lnTo>
                    <a:lnTo>
                      <a:pt x="2937" y="774"/>
                    </a:lnTo>
                    <a:lnTo>
                      <a:pt x="2963" y="774"/>
                    </a:lnTo>
                    <a:lnTo>
                      <a:pt x="2963" y="782"/>
                    </a:lnTo>
                    <a:lnTo>
                      <a:pt x="2977" y="782"/>
                    </a:lnTo>
                    <a:lnTo>
                      <a:pt x="2977" y="788"/>
                    </a:lnTo>
                    <a:lnTo>
                      <a:pt x="3093" y="788"/>
                    </a:lnTo>
                    <a:lnTo>
                      <a:pt x="3093" y="802"/>
                    </a:lnTo>
                    <a:lnTo>
                      <a:pt x="3123" y="802"/>
                    </a:lnTo>
                    <a:lnTo>
                      <a:pt x="3123" y="808"/>
                    </a:lnTo>
                    <a:lnTo>
                      <a:pt x="3155" y="808"/>
                    </a:lnTo>
                    <a:lnTo>
                      <a:pt x="3155" y="822"/>
                    </a:lnTo>
                    <a:lnTo>
                      <a:pt x="3171" y="822"/>
                    </a:lnTo>
                    <a:lnTo>
                      <a:pt x="3171" y="828"/>
                    </a:lnTo>
                    <a:lnTo>
                      <a:pt x="3235" y="828"/>
                    </a:lnTo>
                    <a:lnTo>
                      <a:pt x="3235" y="836"/>
                    </a:lnTo>
                    <a:lnTo>
                      <a:pt x="3311" y="836"/>
                    </a:lnTo>
                    <a:lnTo>
                      <a:pt x="3311" y="844"/>
                    </a:lnTo>
                    <a:lnTo>
                      <a:pt x="3337" y="844"/>
                    </a:lnTo>
                    <a:lnTo>
                      <a:pt x="3337" y="854"/>
                    </a:lnTo>
                    <a:lnTo>
                      <a:pt x="3357" y="854"/>
                    </a:lnTo>
                    <a:lnTo>
                      <a:pt x="3357" y="864"/>
                    </a:lnTo>
                    <a:lnTo>
                      <a:pt x="3373" y="864"/>
                    </a:lnTo>
                    <a:lnTo>
                      <a:pt x="3373" y="872"/>
                    </a:lnTo>
                    <a:lnTo>
                      <a:pt x="3540" y="872"/>
                    </a:lnTo>
                    <a:lnTo>
                      <a:pt x="3540" y="882"/>
                    </a:lnTo>
                    <a:lnTo>
                      <a:pt x="3578" y="882"/>
                    </a:lnTo>
                    <a:lnTo>
                      <a:pt x="3578" y="892"/>
                    </a:lnTo>
                    <a:lnTo>
                      <a:pt x="3612" y="892"/>
                    </a:lnTo>
                    <a:lnTo>
                      <a:pt x="3612" y="902"/>
                    </a:lnTo>
                    <a:lnTo>
                      <a:pt x="3678" y="902"/>
                    </a:lnTo>
                    <a:lnTo>
                      <a:pt x="3678" y="904"/>
                    </a:lnTo>
                    <a:lnTo>
                      <a:pt x="3788" y="904"/>
                    </a:lnTo>
                    <a:lnTo>
                      <a:pt x="3788" y="920"/>
                    </a:lnTo>
                    <a:lnTo>
                      <a:pt x="3850" y="920"/>
                    </a:lnTo>
                    <a:lnTo>
                      <a:pt x="3850" y="934"/>
                    </a:lnTo>
                    <a:lnTo>
                      <a:pt x="3928" y="934"/>
                    </a:lnTo>
                    <a:lnTo>
                      <a:pt x="3928" y="938"/>
                    </a:lnTo>
                    <a:lnTo>
                      <a:pt x="4034" y="938"/>
                    </a:lnTo>
                    <a:lnTo>
                      <a:pt x="4034" y="952"/>
                    </a:lnTo>
                    <a:lnTo>
                      <a:pt x="4528" y="952"/>
                    </a:lnTo>
                    <a:lnTo>
                      <a:pt x="4528" y="968"/>
                    </a:lnTo>
                    <a:lnTo>
                      <a:pt x="4673" y="968"/>
                    </a:lnTo>
                    <a:lnTo>
                      <a:pt x="4673" y="996"/>
                    </a:lnTo>
                    <a:lnTo>
                      <a:pt x="5101" y="996"/>
                    </a:lnTo>
                    <a:lnTo>
                      <a:pt x="5101" y="1040"/>
                    </a:lnTo>
                    <a:lnTo>
                      <a:pt x="5223" y="1040"/>
                    </a:lnTo>
                    <a:lnTo>
                      <a:pt x="5223" y="1098"/>
                    </a:lnTo>
                    <a:lnTo>
                      <a:pt x="5836" y="1098"/>
                    </a:lnTo>
                  </a:path>
                </a:pathLst>
              </a:custGeom>
              <a:noFill/>
              <a:ln w="28575" cap="flat">
                <a:solidFill>
                  <a:srgbClr val="009AD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grpSp>
            <p:nvGrpSpPr>
              <p:cNvPr id="155" name="Group 154"/>
              <p:cNvGrpSpPr/>
              <p:nvPr/>
            </p:nvGrpSpPr>
            <p:grpSpPr>
              <a:xfrm>
                <a:off x="2508250" y="1371600"/>
                <a:ext cx="9194800" cy="1809750"/>
                <a:chOff x="2508250" y="1371600"/>
                <a:chExt cx="9194800" cy="1809750"/>
              </a:xfrm>
            </p:grpSpPr>
            <p:sp>
              <p:nvSpPr>
                <p:cNvPr id="156" name="Line 304"/>
                <p:cNvSpPr>
                  <a:spLocks noChangeShapeType="1"/>
                </p:cNvSpPr>
                <p:nvPr/>
              </p:nvSpPr>
              <p:spPr bwMode="auto">
                <a:xfrm>
                  <a:off x="2508250" y="13716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7" name="Line 305"/>
                <p:cNvSpPr>
                  <a:spLocks noChangeShapeType="1"/>
                </p:cNvSpPr>
                <p:nvPr/>
              </p:nvSpPr>
              <p:spPr bwMode="auto">
                <a:xfrm>
                  <a:off x="2606675" y="13874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8" name="Line 306"/>
                <p:cNvSpPr>
                  <a:spLocks noChangeShapeType="1"/>
                </p:cNvSpPr>
                <p:nvPr/>
              </p:nvSpPr>
              <p:spPr bwMode="auto">
                <a:xfrm>
                  <a:off x="2625725" y="13874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59" name="Line 307"/>
                <p:cNvSpPr>
                  <a:spLocks noChangeShapeType="1"/>
                </p:cNvSpPr>
                <p:nvPr/>
              </p:nvSpPr>
              <p:spPr bwMode="auto">
                <a:xfrm>
                  <a:off x="2663825" y="13874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0" name="Line 308"/>
                <p:cNvSpPr>
                  <a:spLocks noChangeShapeType="1"/>
                </p:cNvSpPr>
                <p:nvPr/>
              </p:nvSpPr>
              <p:spPr bwMode="auto">
                <a:xfrm>
                  <a:off x="2778125" y="13874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1" name="Line 309"/>
                <p:cNvSpPr>
                  <a:spLocks noChangeShapeType="1"/>
                </p:cNvSpPr>
                <p:nvPr/>
              </p:nvSpPr>
              <p:spPr bwMode="auto">
                <a:xfrm>
                  <a:off x="3022600" y="14001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2" name="Line 310"/>
                <p:cNvSpPr>
                  <a:spLocks noChangeShapeType="1"/>
                </p:cNvSpPr>
                <p:nvPr/>
              </p:nvSpPr>
              <p:spPr bwMode="auto">
                <a:xfrm>
                  <a:off x="3068638" y="14001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3" name="Line 311"/>
                <p:cNvSpPr>
                  <a:spLocks noChangeShapeType="1"/>
                </p:cNvSpPr>
                <p:nvPr/>
              </p:nvSpPr>
              <p:spPr bwMode="auto">
                <a:xfrm>
                  <a:off x="3125788" y="141287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4" name="Line 312"/>
                <p:cNvSpPr>
                  <a:spLocks noChangeShapeType="1"/>
                </p:cNvSpPr>
                <p:nvPr/>
              </p:nvSpPr>
              <p:spPr bwMode="auto">
                <a:xfrm>
                  <a:off x="3332163" y="14319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5" name="Line 313"/>
                <p:cNvSpPr>
                  <a:spLocks noChangeShapeType="1"/>
                </p:cNvSpPr>
                <p:nvPr/>
              </p:nvSpPr>
              <p:spPr bwMode="auto">
                <a:xfrm>
                  <a:off x="3281363" y="14319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6" name="Line 314"/>
                <p:cNvSpPr>
                  <a:spLocks noChangeShapeType="1"/>
                </p:cNvSpPr>
                <p:nvPr/>
              </p:nvSpPr>
              <p:spPr bwMode="auto">
                <a:xfrm>
                  <a:off x="3630613" y="15208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7" name="Line 315"/>
                <p:cNvSpPr>
                  <a:spLocks noChangeShapeType="1"/>
                </p:cNvSpPr>
                <p:nvPr/>
              </p:nvSpPr>
              <p:spPr bwMode="auto">
                <a:xfrm>
                  <a:off x="3709988" y="15208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8" name="Line 316"/>
                <p:cNvSpPr>
                  <a:spLocks noChangeShapeType="1"/>
                </p:cNvSpPr>
                <p:nvPr/>
              </p:nvSpPr>
              <p:spPr bwMode="auto">
                <a:xfrm>
                  <a:off x="3770313" y="15208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69" name="Line 317"/>
                <p:cNvSpPr>
                  <a:spLocks noChangeShapeType="1"/>
                </p:cNvSpPr>
                <p:nvPr/>
              </p:nvSpPr>
              <p:spPr bwMode="auto">
                <a:xfrm>
                  <a:off x="4691063" y="17954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0" name="Line 318"/>
                <p:cNvSpPr>
                  <a:spLocks noChangeShapeType="1"/>
                </p:cNvSpPr>
                <p:nvPr/>
              </p:nvSpPr>
              <p:spPr bwMode="auto">
                <a:xfrm>
                  <a:off x="5724525" y="22621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1" name="Line 319"/>
                <p:cNvSpPr>
                  <a:spLocks noChangeShapeType="1"/>
                </p:cNvSpPr>
                <p:nvPr/>
              </p:nvSpPr>
              <p:spPr bwMode="auto">
                <a:xfrm>
                  <a:off x="6022975" y="23796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2" name="Line 320"/>
                <p:cNvSpPr>
                  <a:spLocks noChangeShapeType="1"/>
                </p:cNvSpPr>
                <p:nvPr/>
              </p:nvSpPr>
              <p:spPr bwMode="auto">
                <a:xfrm>
                  <a:off x="6292850" y="24177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3" name="Line 321"/>
                <p:cNvSpPr>
                  <a:spLocks noChangeShapeType="1"/>
                </p:cNvSpPr>
                <p:nvPr/>
              </p:nvSpPr>
              <p:spPr bwMode="auto">
                <a:xfrm>
                  <a:off x="6276975" y="24177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4" name="Line 322"/>
                <p:cNvSpPr>
                  <a:spLocks noChangeShapeType="1"/>
                </p:cNvSpPr>
                <p:nvPr/>
              </p:nvSpPr>
              <p:spPr bwMode="auto">
                <a:xfrm>
                  <a:off x="7313613" y="26130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5" name="Line 323"/>
                <p:cNvSpPr>
                  <a:spLocks noChangeShapeType="1"/>
                </p:cNvSpPr>
                <p:nvPr/>
              </p:nvSpPr>
              <p:spPr bwMode="auto">
                <a:xfrm>
                  <a:off x="7339013" y="26130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6" name="Line 324"/>
                <p:cNvSpPr>
                  <a:spLocks noChangeShapeType="1"/>
                </p:cNvSpPr>
                <p:nvPr/>
              </p:nvSpPr>
              <p:spPr bwMode="auto">
                <a:xfrm>
                  <a:off x="7475538" y="267017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7" name="Line 325"/>
                <p:cNvSpPr>
                  <a:spLocks noChangeShapeType="1"/>
                </p:cNvSpPr>
                <p:nvPr/>
              </p:nvSpPr>
              <p:spPr bwMode="auto">
                <a:xfrm>
                  <a:off x="7485063" y="26765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8" name="Line 326"/>
                <p:cNvSpPr>
                  <a:spLocks noChangeShapeType="1"/>
                </p:cNvSpPr>
                <p:nvPr/>
              </p:nvSpPr>
              <p:spPr bwMode="auto">
                <a:xfrm>
                  <a:off x="7523163" y="26765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79" name="Line 327"/>
                <p:cNvSpPr>
                  <a:spLocks noChangeShapeType="1"/>
                </p:cNvSpPr>
                <p:nvPr/>
              </p:nvSpPr>
              <p:spPr bwMode="auto">
                <a:xfrm>
                  <a:off x="7504113" y="26765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0" name="Line 328"/>
                <p:cNvSpPr>
                  <a:spLocks noChangeShapeType="1"/>
                </p:cNvSpPr>
                <p:nvPr/>
              </p:nvSpPr>
              <p:spPr bwMode="auto">
                <a:xfrm>
                  <a:off x="7567613" y="26828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1" name="Line 329"/>
                <p:cNvSpPr>
                  <a:spLocks noChangeShapeType="1"/>
                </p:cNvSpPr>
                <p:nvPr/>
              </p:nvSpPr>
              <p:spPr bwMode="auto">
                <a:xfrm>
                  <a:off x="7583488" y="2689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2" name="Line 330"/>
                <p:cNvSpPr>
                  <a:spLocks noChangeShapeType="1"/>
                </p:cNvSpPr>
                <p:nvPr/>
              </p:nvSpPr>
              <p:spPr bwMode="auto">
                <a:xfrm>
                  <a:off x="7637463" y="2689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3" name="Line 331"/>
                <p:cNvSpPr>
                  <a:spLocks noChangeShapeType="1"/>
                </p:cNvSpPr>
                <p:nvPr/>
              </p:nvSpPr>
              <p:spPr bwMode="auto">
                <a:xfrm>
                  <a:off x="7618413" y="2689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4" name="Line 332"/>
                <p:cNvSpPr>
                  <a:spLocks noChangeShapeType="1"/>
                </p:cNvSpPr>
                <p:nvPr/>
              </p:nvSpPr>
              <p:spPr bwMode="auto">
                <a:xfrm>
                  <a:off x="7694613" y="269557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5" name="Line 333"/>
                <p:cNvSpPr>
                  <a:spLocks noChangeShapeType="1"/>
                </p:cNvSpPr>
                <p:nvPr/>
              </p:nvSpPr>
              <p:spPr bwMode="auto">
                <a:xfrm>
                  <a:off x="7875588" y="2743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6" name="Line 334"/>
                <p:cNvSpPr>
                  <a:spLocks noChangeShapeType="1"/>
                </p:cNvSpPr>
                <p:nvPr/>
              </p:nvSpPr>
              <p:spPr bwMode="auto">
                <a:xfrm>
                  <a:off x="7904163" y="2743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7" name="Line 335"/>
                <p:cNvSpPr>
                  <a:spLocks noChangeShapeType="1"/>
                </p:cNvSpPr>
                <p:nvPr/>
              </p:nvSpPr>
              <p:spPr bwMode="auto">
                <a:xfrm>
                  <a:off x="8328025" y="28035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8" name="Line 336"/>
                <p:cNvSpPr>
                  <a:spLocks noChangeShapeType="1"/>
                </p:cNvSpPr>
                <p:nvPr/>
              </p:nvSpPr>
              <p:spPr bwMode="auto">
                <a:xfrm>
                  <a:off x="8216900" y="27940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89" name="Line 337"/>
                <p:cNvSpPr>
                  <a:spLocks noChangeShapeType="1"/>
                </p:cNvSpPr>
                <p:nvPr/>
              </p:nvSpPr>
              <p:spPr bwMode="auto">
                <a:xfrm>
                  <a:off x="8445500" y="28035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0" name="Line 338"/>
                <p:cNvSpPr>
                  <a:spLocks noChangeShapeType="1"/>
                </p:cNvSpPr>
                <p:nvPr/>
              </p:nvSpPr>
              <p:spPr bwMode="auto">
                <a:xfrm>
                  <a:off x="8467725" y="28035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1" name="Line 339"/>
                <p:cNvSpPr>
                  <a:spLocks noChangeShapeType="1"/>
                </p:cNvSpPr>
                <p:nvPr/>
              </p:nvSpPr>
              <p:spPr bwMode="auto">
                <a:xfrm>
                  <a:off x="8486775" y="281940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2" name="Line 340"/>
                <p:cNvSpPr>
                  <a:spLocks noChangeShapeType="1"/>
                </p:cNvSpPr>
                <p:nvPr/>
              </p:nvSpPr>
              <p:spPr bwMode="auto">
                <a:xfrm>
                  <a:off x="8512175" y="282575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3" name="Line 341"/>
                <p:cNvSpPr>
                  <a:spLocks noChangeShapeType="1"/>
                </p:cNvSpPr>
                <p:nvPr/>
              </p:nvSpPr>
              <p:spPr bwMode="auto">
                <a:xfrm>
                  <a:off x="8534400" y="282575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4" name="Line 342"/>
                <p:cNvSpPr>
                  <a:spLocks noChangeShapeType="1"/>
                </p:cNvSpPr>
                <p:nvPr/>
              </p:nvSpPr>
              <p:spPr bwMode="auto">
                <a:xfrm>
                  <a:off x="8556625" y="284480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5" name="Line 343"/>
                <p:cNvSpPr>
                  <a:spLocks noChangeShapeType="1"/>
                </p:cNvSpPr>
                <p:nvPr/>
              </p:nvSpPr>
              <p:spPr bwMode="auto">
                <a:xfrm>
                  <a:off x="8575675" y="284480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6" name="Line 344"/>
                <p:cNvSpPr>
                  <a:spLocks noChangeShapeType="1"/>
                </p:cNvSpPr>
                <p:nvPr/>
              </p:nvSpPr>
              <p:spPr bwMode="auto">
                <a:xfrm>
                  <a:off x="8597900" y="284480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7" name="Line 345"/>
                <p:cNvSpPr>
                  <a:spLocks noChangeShapeType="1"/>
                </p:cNvSpPr>
                <p:nvPr/>
              </p:nvSpPr>
              <p:spPr bwMode="auto">
                <a:xfrm>
                  <a:off x="8623300" y="284480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8" name="Line 346"/>
                <p:cNvSpPr>
                  <a:spLocks noChangeShapeType="1"/>
                </p:cNvSpPr>
                <p:nvPr/>
              </p:nvSpPr>
              <p:spPr bwMode="auto">
                <a:xfrm>
                  <a:off x="8642350" y="284480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199" name="Line 347"/>
                <p:cNvSpPr>
                  <a:spLocks noChangeShapeType="1"/>
                </p:cNvSpPr>
                <p:nvPr/>
              </p:nvSpPr>
              <p:spPr bwMode="auto">
                <a:xfrm>
                  <a:off x="8664575" y="284480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0" name="Line 348"/>
                <p:cNvSpPr>
                  <a:spLocks noChangeShapeType="1"/>
                </p:cNvSpPr>
                <p:nvPr/>
              </p:nvSpPr>
              <p:spPr bwMode="auto">
                <a:xfrm>
                  <a:off x="8721725" y="285115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1" name="Line 349"/>
                <p:cNvSpPr>
                  <a:spLocks noChangeShapeType="1"/>
                </p:cNvSpPr>
                <p:nvPr/>
              </p:nvSpPr>
              <p:spPr bwMode="auto">
                <a:xfrm>
                  <a:off x="8740775" y="285115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2" name="Line 351"/>
                <p:cNvSpPr>
                  <a:spLocks noChangeShapeType="1"/>
                </p:cNvSpPr>
                <p:nvPr/>
              </p:nvSpPr>
              <p:spPr bwMode="auto">
                <a:xfrm>
                  <a:off x="8766175" y="285115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3" name="Line 352"/>
                <p:cNvSpPr>
                  <a:spLocks noChangeShapeType="1"/>
                </p:cNvSpPr>
                <p:nvPr/>
              </p:nvSpPr>
              <p:spPr bwMode="auto">
                <a:xfrm>
                  <a:off x="8788400" y="285115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4" name="Line 353"/>
                <p:cNvSpPr>
                  <a:spLocks noChangeShapeType="1"/>
                </p:cNvSpPr>
                <p:nvPr/>
              </p:nvSpPr>
              <p:spPr bwMode="auto">
                <a:xfrm>
                  <a:off x="8813800" y="285115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5" name="Line 354"/>
                <p:cNvSpPr>
                  <a:spLocks noChangeShapeType="1"/>
                </p:cNvSpPr>
                <p:nvPr/>
              </p:nvSpPr>
              <p:spPr bwMode="auto">
                <a:xfrm>
                  <a:off x="8842375" y="28606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6" name="Line 355"/>
                <p:cNvSpPr>
                  <a:spLocks noChangeShapeType="1"/>
                </p:cNvSpPr>
                <p:nvPr/>
              </p:nvSpPr>
              <p:spPr bwMode="auto">
                <a:xfrm>
                  <a:off x="886142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7" name="Line 356"/>
                <p:cNvSpPr>
                  <a:spLocks noChangeShapeType="1"/>
                </p:cNvSpPr>
                <p:nvPr/>
              </p:nvSpPr>
              <p:spPr bwMode="auto">
                <a:xfrm>
                  <a:off x="889317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8" name="Line 357"/>
                <p:cNvSpPr>
                  <a:spLocks noChangeShapeType="1"/>
                </p:cNvSpPr>
                <p:nvPr/>
              </p:nvSpPr>
              <p:spPr bwMode="auto">
                <a:xfrm>
                  <a:off x="891222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09" name="Line 358"/>
                <p:cNvSpPr>
                  <a:spLocks noChangeShapeType="1"/>
                </p:cNvSpPr>
                <p:nvPr/>
              </p:nvSpPr>
              <p:spPr bwMode="auto">
                <a:xfrm>
                  <a:off x="896937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0" name="Line 359"/>
                <p:cNvSpPr>
                  <a:spLocks noChangeShapeType="1"/>
                </p:cNvSpPr>
                <p:nvPr/>
              </p:nvSpPr>
              <p:spPr bwMode="auto">
                <a:xfrm>
                  <a:off x="8991600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1" name="Line 360"/>
                <p:cNvSpPr>
                  <a:spLocks noChangeShapeType="1"/>
                </p:cNvSpPr>
                <p:nvPr/>
              </p:nvSpPr>
              <p:spPr bwMode="auto">
                <a:xfrm>
                  <a:off x="902652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2" name="Line 361"/>
                <p:cNvSpPr>
                  <a:spLocks noChangeShapeType="1"/>
                </p:cNvSpPr>
                <p:nvPr/>
              </p:nvSpPr>
              <p:spPr bwMode="auto">
                <a:xfrm>
                  <a:off x="909637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3" name="Line 362"/>
                <p:cNvSpPr>
                  <a:spLocks noChangeShapeType="1"/>
                </p:cNvSpPr>
                <p:nvPr/>
              </p:nvSpPr>
              <p:spPr bwMode="auto">
                <a:xfrm>
                  <a:off x="913447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4" name="Line 363"/>
                <p:cNvSpPr>
                  <a:spLocks noChangeShapeType="1"/>
                </p:cNvSpPr>
                <p:nvPr/>
              </p:nvSpPr>
              <p:spPr bwMode="auto">
                <a:xfrm>
                  <a:off x="9163050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5" name="Line 364"/>
                <p:cNvSpPr>
                  <a:spLocks noChangeShapeType="1"/>
                </p:cNvSpPr>
                <p:nvPr/>
              </p:nvSpPr>
              <p:spPr bwMode="auto">
                <a:xfrm>
                  <a:off x="933767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6" name="Line 365"/>
                <p:cNvSpPr>
                  <a:spLocks noChangeShapeType="1"/>
                </p:cNvSpPr>
                <p:nvPr/>
              </p:nvSpPr>
              <p:spPr bwMode="auto">
                <a:xfrm>
                  <a:off x="9410700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7" name="Line 366"/>
                <p:cNvSpPr>
                  <a:spLocks noChangeShapeType="1"/>
                </p:cNvSpPr>
                <p:nvPr/>
              </p:nvSpPr>
              <p:spPr bwMode="auto">
                <a:xfrm>
                  <a:off x="9442450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8" name="Line 367"/>
                <p:cNvSpPr>
                  <a:spLocks noChangeShapeType="1"/>
                </p:cNvSpPr>
                <p:nvPr/>
              </p:nvSpPr>
              <p:spPr bwMode="auto">
                <a:xfrm>
                  <a:off x="946467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19" name="Line 368"/>
                <p:cNvSpPr>
                  <a:spLocks noChangeShapeType="1"/>
                </p:cNvSpPr>
                <p:nvPr/>
              </p:nvSpPr>
              <p:spPr bwMode="auto">
                <a:xfrm>
                  <a:off x="948372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0" name="Line 369"/>
                <p:cNvSpPr>
                  <a:spLocks noChangeShapeType="1"/>
                </p:cNvSpPr>
                <p:nvPr/>
              </p:nvSpPr>
              <p:spPr bwMode="auto">
                <a:xfrm>
                  <a:off x="9512300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1" name="Line 370"/>
                <p:cNvSpPr>
                  <a:spLocks noChangeShapeType="1"/>
                </p:cNvSpPr>
                <p:nvPr/>
              </p:nvSpPr>
              <p:spPr bwMode="auto">
                <a:xfrm>
                  <a:off x="953452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2" name="Line 371"/>
                <p:cNvSpPr>
                  <a:spLocks noChangeShapeType="1"/>
                </p:cNvSpPr>
                <p:nvPr/>
              </p:nvSpPr>
              <p:spPr bwMode="auto">
                <a:xfrm>
                  <a:off x="956627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3" name="Line 372"/>
                <p:cNvSpPr>
                  <a:spLocks noChangeShapeType="1"/>
                </p:cNvSpPr>
                <p:nvPr/>
              </p:nvSpPr>
              <p:spPr bwMode="auto">
                <a:xfrm>
                  <a:off x="9617075" y="2870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4" name="Line 373"/>
                <p:cNvSpPr>
                  <a:spLocks noChangeShapeType="1"/>
                </p:cNvSpPr>
                <p:nvPr/>
              </p:nvSpPr>
              <p:spPr bwMode="auto">
                <a:xfrm>
                  <a:off x="9639300" y="28924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5" name="Line 374"/>
                <p:cNvSpPr>
                  <a:spLocks noChangeShapeType="1"/>
                </p:cNvSpPr>
                <p:nvPr/>
              </p:nvSpPr>
              <p:spPr bwMode="auto">
                <a:xfrm>
                  <a:off x="9658350" y="29019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6" name="Line 375"/>
                <p:cNvSpPr>
                  <a:spLocks noChangeShapeType="1"/>
                </p:cNvSpPr>
                <p:nvPr/>
              </p:nvSpPr>
              <p:spPr bwMode="auto">
                <a:xfrm>
                  <a:off x="9739313" y="29019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7" name="Line 376"/>
                <p:cNvSpPr>
                  <a:spLocks noChangeShapeType="1"/>
                </p:cNvSpPr>
                <p:nvPr/>
              </p:nvSpPr>
              <p:spPr bwMode="auto">
                <a:xfrm>
                  <a:off x="9720263" y="29019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8" name="Line 377"/>
                <p:cNvSpPr>
                  <a:spLocks noChangeShapeType="1"/>
                </p:cNvSpPr>
                <p:nvPr/>
              </p:nvSpPr>
              <p:spPr bwMode="auto">
                <a:xfrm>
                  <a:off x="9677400" y="29019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29" name="Line 378"/>
                <p:cNvSpPr>
                  <a:spLocks noChangeShapeType="1"/>
                </p:cNvSpPr>
                <p:nvPr/>
              </p:nvSpPr>
              <p:spPr bwMode="auto">
                <a:xfrm>
                  <a:off x="9815513" y="29019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0" name="Line 379"/>
                <p:cNvSpPr>
                  <a:spLocks noChangeShapeType="1"/>
                </p:cNvSpPr>
                <p:nvPr/>
              </p:nvSpPr>
              <p:spPr bwMode="auto">
                <a:xfrm>
                  <a:off x="9853613" y="29019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1" name="Line 380"/>
                <p:cNvSpPr>
                  <a:spLocks noChangeShapeType="1"/>
                </p:cNvSpPr>
                <p:nvPr/>
              </p:nvSpPr>
              <p:spPr bwMode="auto">
                <a:xfrm>
                  <a:off x="9834563" y="29019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2" name="Line 381"/>
                <p:cNvSpPr>
                  <a:spLocks noChangeShapeType="1"/>
                </p:cNvSpPr>
                <p:nvPr/>
              </p:nvSpPr>
              <p:spPr bwMode="auto">
                <a:xfrm>
                  <a:off x="9875838" y="29241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3" name="Line 382"/>
                <p:cNvSpPr>
                  <a:spLocks noChangeShapeType="1"/>
                </p:cNvSpPr>
                <p:nvPr/>
              </p:nvSpPr>
              <p:spPr bwMode="auto">
                <a:xfrm>
                  <a:off x="9971088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4" name="Line 383"/>
                <p:cNvSpPr>
                  <a:spLocks noChangeShapeType="1"/>
                </p:cNvSpPr>
                <p:nvPr/>
              </p:nvSpPr>
              <p:spPr bwMode="auto">
                <a:xfrm>
                  <a:off x="10063163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5" name="Line 384"/>
                <p:cNvSpPr>
                  <a:spLocks noChangeShapeType="1"/>
                </p:cNvSpPr>
                <p:nvPr/>
              </p:nvSpPr>
              <p:spPr bwMode="auto">
                <a:xfrm>
                  <a:off x="10123488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6" name="Line 385"/>
                <p:cNvSpPr>
                  <a:spLocks noChangeShapeType="1"/>
                </p:cNvSpPr>
                <p:nvPr/>
              </p:nvSpPr>
              <p:spPr bwMode="auto">
                <a:xfrm>
                  <a:off x="10158413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7" name="Line 386"/>
                <p:cNvSpPr>
                  <a:spLocks noChangeShapeType="1"/>
                </p:cNvSpPr>
                <p:nvPr/>
              </p:nvSpPr>
              <p:spPr bwMode="auto">
                <a:xfrm>
                  <a:off x="10202863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8" name="Line 387"/>
                <p:cNvSpPr>
                  <a:spLocks noChangeShapeType="1"/>
                </p:cNvSpPr>
                <p:nvPr/>
              </p:nvSpPr>
              <p:spPr bwMode="auto">
                <a:xfrm>
                  <a:off x="10333038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39" name="Line 388"/>
                <p:cNvSpPr>
                  <a:spLocks noChangeShapeType="1"/>
                </p:cNvSpPr>
                <p:nvPr/>
              </p:nvSpPr>
              <p:spPr bwMode="auto">
                <a:xfrm>
                  <a:off x="10412413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0" name="Line 389"/>
                <p:cNvSpPr>
                  <a:spLocks noChangeShapeType="1"/>
                </p:cNvSpPr>
                <p:nvPr/>
              </p:nvSpPr>
              <p:spPr bwMode="auto">
                <a:xfrm>
                  <a:off x="10437813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1" name="Line 390"/>
                <p:cNvSpPr>
                  <a:spLocks noChangeShapeType="1"/>
                </p:cNvSpPr>
                <p:nvPr/>
              </p:nvSpPr>
              <p:spPr bwMode="auto">
                <a:xfrm>
                  <a:off x="10479088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2" name="Line 391"/>
                <p:cNvSpPr>
                  <a:spLocks noChangeShapeType="1"/>
                </p:cNvSpPr>
                <p:nvPr/>
              </p:nvSpPr>
              <p:spPr bwMode="auto">
                <a:xfrm>
                  <a:off x="10498138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3" name="Line 392"/>
                <p:cNvSpPr>
                  <a:spLocks noChangeShapeType="1"/>
                </p:cNvSpPr>
                <p:nvPr/>
              </p:nvSpPr>
              <p:spPr bwMode="auto">
                <a:xfrm>
                  <a:off x="10520363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4" name="Line 393"/>
                <p:cNvSpPr>
                  <a:spLocks noChangeShapeType="1"/>
                </p:cNvSpPr>
                <p:nvPr/>
              </p:nvSpPr>
              <p:spPr bwMode="auto">
                <a:xfrm>
                  <a:off x="10552113" y="300990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5" name="Line 394"/>
                <p:cNvSpPr>
                  <a:spLocks noChangeShapeType="1"/>
                </p:cNvSpPr>
                <p:nvPr/>
              </p:nvSpPr>
              <p:spPr bwMode="auto">
                <a:xfrm>
                  <a:off x="10552113" y="30162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6" name="Line 395"/>
                <p:cNvSpPr>
                  <a:spLocks noChangeShapeType="1"/>
                </p:cNvSpPr>
                <p:nvPr/>
              </p:nvSpPr>
              <p:spPr bwMode="auto">
                <a:xfrm>
                  <a:off x="10590213" y="30162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7" name="Line 396"/>
                <p:cNvSpPr>
                  <a:spLocks noChangeShapeType="1"/>
                </p:cNvSpPr>
                <p:nvPr/>
              </p:nvSpPr>
              <p:spPr bwMode="auto">
                <a:xfrm>
                  <a:off x="10742613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8" name="Line 397"/>
                <p:cNvSpPr>
                  <a:spLocks noChangeShapeType="1"/>
                </p:cNvSpPr>
                <p:nvPr/>
              </p:nvSpPr>
              <p:spPr bwMode="auto">
                <a:xfrm>
                  <a:off x="10809288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49" name="Line 398"/>
                <p:cNvSpPr>
                  <a:spLocks noChangeShapeType="1"/>
                </p:cNvSpPr>
                <p:nvPr/>
              </p:nvSpPr>
              <p:spPr bwMode="auto">
                <a:xfrm>
                  <a:off x="10869613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0" name="Line 399"/>
                <p:cNvSpPr>
                  <a:spLocks noChangeShapeType="1"/>
                </p:cNvSpPr>
                <p:nvPr/>
              </p:nvSpPr>
              <p:spPr bwMode="auto">
                <a:xfrm>
                  <a:off x="10948988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1" name="Line 400"/>
                <p:cNvSpPr>
                  <a:spLocks noChangeShapeType="1"/>
                </p:cNvSpPr>
                <p:nvPr/>
              </p:nvSpPr>
              <p:spPr bwMode="auto">
                <a:xfrm>
                  <a:off x="10999788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2" name="Line 401"/>
                <p:cNvSpPr>
                  <a:spLocks noChangeShapeType="1"/>
                </p:cNvSpPr>
                <p:nvPr/>
              </p:nvSpPr>
              <p:spPr bwMode="auto">
                <a:xfrm>
                  <a:off x="11025188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3" name="Line 402"/>
                <p:cNvSpPr>
                  <a:spLocks noChangeShapeType="1"/>
                </p:cNvSpPr>
                <p:nvPr/>
              </p:nvSpPr>
              <p:spPr bwMode="auto">
                <a:xfrm>
                  <a:off x="11155363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4" name="Line 403"/>
                <p:cNvSpPr>
                  <a:spLocks noChangeShapeType="1"/>
                </p:cNvSpPr>
                <p:nvPr/>
              </p:nvSpPr>
              <p:spPr bwMode="auto">
                <a:xfrm>
                  <a:off x="11352213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5" name="Line 404"/>
                <p:cNvSpPr>
                  <a:spLocks noChangeShapeType="1"/>
                </p:cNvSpPr>
                <p:nvPr/>
              </p:nvSpPr>
              <p:spPr bwMode="auto">
                <a:xfrm>
                  <a:off x="11430000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6" name="Line 405"/>
                <p:cNvSpPr>
                  <a:spLocks noChangeShapeType="1"/>
                </p:cNvSpPr>
                <p:nvPr/>
              </p:nvSpPr>
              <p:spPr bwMode="auto">
                <a:xfrm>
                  <a:off x="11490325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7" name="Line 406"/>
                <p:cNvSpPr>
                  <a:spLocks noChangeShapeType="1"/>
                </p:cNvSpPr>
                <p:nvPr/>
              </p:nvSpPr>
              <p:spPr bwMode="auto">
                <a:xfrm>
                  <a:off x="11534775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8" name="Line 407"/>
                <p:cNvSpPr>
                  <a:spLocks noChangeShapeType="1"/>
                </p:cNvSpPr>
                <p:nvPr/>
              </p:nvSpPr>
              <p:spPr bwMode="auto">
                <a:xfrm>
                  <a:off x="11703050" y="31051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59" name="Line 408"/>
                <p:cNvSpPr>
                  <a:spLocks noChangeShapeType="1"/>
                </p:cNvSpPr>
                <p:nvPr/>
              </p:nvSpPr>
              <p:spPr bwMode="auto">
                <a:xfrm>
                  <a:off x="9945688" y="29432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0" name="Line 409"/>
                <p:cNvSpPr>
                  <a:spLocks noChangeShapeType="1"/>
                </p:cNvSpPr>
                <p:nvPr/>
              </p:nvSpPr>
              <p:spPr bwMode="auto">
                <a:xfrm>
                  <a:off x="7796213" y="27400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1" name="Line 410"/>
                <p:cNvSpPr>
                  <a:spLocks noChangeShapeType="1"/>
                </p:cNvSpPr>
                <p:nvPr/>
              </p:nvSpPr>
              <p:spPr bwMode="auto">
                <a:xfrm>
                  <a:off x="7773988" y="272097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2" name="Line 411"/>
                <p:cNvSpPr>
                  <a:spLocks noChangeShapeType="1"/>
                </p:cNvSpPr>
                <p:nvPr/>
              </p:nvSpPr>
              <p:spPr bwMode="auto">
                <a:xfrm>
                  <a:off x="7748588" y="27051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3" name="Line 412"/>
                <p:cNvSpPr>
                  <a:spLocks noChangeShapeType="1"/>
                </p:cNvSpPr>
                <p:nvPr/>
              </p:nvSpPr>
              <p:spPr bwMode="auto">
                <a:xfrm>
                  <a:off x="7723188" y="27019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4" name="Line 413"/>
                <p:cNvSpPr>
                  <a:spLocks noChangeShapeType="1"/>
                </p:cNvSpPr>
                <p:nvPr/>
              </p:nvSpPr>
              <p:spPr bwMode="auto">
                <a:xfrm>
                  <a:off x="3471863" y="1479550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</p:grpSp>
        <p:sp>
          <p:nvSpPr>
            <p:cNvPr id="343" name="Rectangle 214"/>
            <p:cNvSpPr>
              <a:spLocks noChangeArrowheads="1"/>
            </p:cNvSpPr>
            <p:nvPr/>
          </p:nvSpPr>
          <p:spPr bwMode="auto">
            <a:xfrm>
              <a:off x="4541044" y="3733414"/>
              <a:ext cx="696754" cy="173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2 y, 44%</a:t>
              </a:r>
              <a:endParaRPr lang="en-US" altLang="en-US" sz="2400" dirty="0">
                <a:latin typeface="+mn-lt"/>
              </a:endParaRPr>
            </a:p>
          </p:txBody>
        </p:sp>
        <p:sp>
          <p:nvSpPr>
            <p:cNvPr id="344" name="Rectangle 214"/>
            <p:cNvSpPr>
              <a:spLocks noChangeArrowheads="1"/>
            </p:cNvSpPr>
            <p:nvPr/>
          </p:nvSpPr>
          <p:spPr bwMode="auto">
            <a:xfrm>
              <a:off x="6096596" y="3061901"/>
              <a:ext cx="696754" cy="173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3 y, 58%</a:t>
              </a:r>
              <a:endParaRPr lang="en-US" altLang="en-US" sz="2400" dirty="0">
                <a:latin typeface="+mn-lt"/>
              </a:endParaRPr>
            </a:p>
          </p:txBody>
        </p:sp>
        <p:sp>
          <p:nvSpPr>
            <p:cNvPr id="345" name="Rectangle 214"/>
            <p:cNvSpPr>
              <a:spLocks noChangeArrowheads="1"/>
            </p:cNvSpPr>
            <p:nvPr/>
          </p:nvSpPr>
          <p:spPr bwMode="auto">
            <a:xfrm>
              <a:off x="6177558" y="3876289"/>
              <a:ext cx="696754" cy="173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3 y, 39%</a:t>
              </a:r>
              <a:endParaRPr lang="en-US" altLang="en-US" sz="2400" dirty="0">
                <a:latin typeface="+mn-lt"/>
              </a:endParaRPr>
            </a:p>
          </p:txBody>
        </p:sp>
        <p:sp>
          <p:nvSpPr>
            <p:cNvPr id="346" name="Rectangle 232"/>
            <p:cNvSpPr>
              <a:spLocks noChangeArrowheads="1"/>
            </p:cNvSpPr>
            <p:nvPr/>
          </p:nvSpPr>
          <p:spPr bwMode="auto">
            <a:xfrm>
              <a:off x="1057632" y="5213328"/>
              <a:ext cx="7781568" cy="173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400" b="1" dirty="0">
                  <a:latin typeface="+mn-lt"/>
                </a:rPr>
                <a:t>Months From Randomization</a:t>
              </a:r>
            </a:p>
          </p:txBody>
        </p:sp>
        <p:sp>
          <p:nvSpPr>
            <p:cNvPr id="347" name="Rectangle 232"/>
            <p:cNvSpPr>
              <a:spLocks noChangeArrowheads="1"/>
            </p:cNvSpPr>
            <p:nvPr/>
          </p:nvSpPr>
          <p:spPr bwMode="auto">
            <a:xfrm rot="16200000">
              <a:off x="-497084" y="3393487"/>
              <a:ext cx="2386301" cy="219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400" b="1" dirty="0">
                  <a:latin typeface="+mn-lt"/>
                </a:rPr>
                <a:t>Proportion Alive and Relapse Free</a:t>
              </a:r>
            </a:p>
          </p:txBody>
        </p:sp>
        <p:sp>
          <p:nvSpPr>
            <p:cNvPr id="348" name="Rectangle 102"/>
            <p:cNvSpPr>
              <a:spLocks noChangeArrowheads="1"/>
            </p:cNvSpPr>
            <p:nvPr/>
          </p:nvSpPr>
          <p:spPr bwMode="auto">
            <a:xfrm>
              <a:off x="533400" y="5265747"/>
              <a:ext cx="921544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b="1" dirty="0">
                  <a:latin typeface="+mn-lt"/>
                </a:rPr>
                <a:t>No. at Risk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350" name="Rectangle 207"/>
            <p:cNvSpPr>
              <a:spLocks noChangeArrowheads="1"/>
            </p:cNvSpPr>
            <p:nvPr/>
          </p:nvSpPr>
          <p:spPr bwMode="auto">
            <a:xfrm>
              <a:off x="2293039" y="3920535"/>
              <a:ext cx="556842" cy="297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Events,</a:t>
              </a:r>
            </a:p>
            <a:p>
              <a:pPr algn="ctr" defTabSz="685800"/>
              <a:r>
                <a:rPr lang="en-US" altLang="en-US" sz="1200" b="1" dirty="0">
                  <a:latin typeface="+mn-lt"/>
                </a:rPr>
                <a:t>n (%)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351" name="Rectangle 207"/>
            <p:cNvSpPr>
              <a:spLocks noChangeArrowheads="1"/>
            </p:cNvSpPr>
            <p:nvPr/>
          </p:nvSpPr>
          <p:spPr bwMode="auto">
            <a:xfrm>
              <a:off x="3008281" y="3920535"/>
              <a:ext cx="940589" cy="297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Median</a:t>
              </a:r>
            </a:p>
            <a:p>
              <a:pPr algn="ctr" defTabSz="685800"/>
              <a:r>
                <a:rPr lang="en-US" altLang="en-US" sz="1200" b="1" dirty="0">
                  <a:latin typeface="+mn-lt"/>
                </a:rPr>
                <a:t>(95% CI), </a:t>
              </a:r>
              <a:r>
                <a:rPr lang="en-US" altLang="en-US" sz="1200" b="1" dirty="0" err="1">
                  <a:latin typeface="+mn-lt"/>
                </a:rPr>
                <a:t>mo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352" name="Rectangle 207"/>
            <p:cNvSpPr>
              <a:spLocks noChangeArrowheads="1"/>
            </p:cNvSpPr>
            <p:nvPr/>
          </p:nvSpPr>
          <p:spPr bwMode="auto">
            <a:xfrm>
              <a:off x="4034367" y="3920535"/>
              <a:ext cx="617261" cy="297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HR</a:t>
              </a:r>
            </a:p>
            <a:p>
              <a:pPr algn="ctr" defTabSz="685800"/>
              <a:r>
                <a:rPr lang="en-US" altLang="en-US" sz="1200" b="1" dirty="0">
                  <a:latin typeface="+mn-lt"/>
                </a:rPr>
                <a:t>(95% CI)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353" name="Rectangle 207"/>
            <p:cNvSpPr>
              <a:spLocks noChangeArrowheads="1"/>
            </p:cNvSpPr>
            <p:nvPr/>
          </p:nvSpPr>
          <p:spPr bwMode="auto">
            <a:xfrm>
              <a:off x="1278406" y="4059034"/>
              <a:ext cx="471927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Group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354" name="Rectangle 102"/>
            <p:cNvSpPr>
              <a:spLocks noChangeArrowheads="1"/>
            </p:cNvSpPr>
            <p:nvPr/>
          </p:nvSpPr>
          <p:spPr bwMode="auto">
            <a:xfrm>
              <a:off x="1340643" y="4260860"/>
              <a:ext cx="935832" cy="297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dirty="0">
                  <a:solidFill>
                    <a:srgbClr val="009ADD"/>
                  </a:solidFill>
                  <a:latin typeface="+mn-lt"/>
                </a:rPr>
                <a:t>Dabrafenib + trametinib</a:t>
              </a:r>
              <a:endParaRPr lang="en-US" altLang="en-US" sz="2000" dirty="0">
                <a:solidFill>
                  <a:srgbClr val="009ADD"/>
                </a:solidFill>
                <a:latin typeface="+mn-lt"/>
              </a:endParaRPr>
            </a:p>
          </p:txBody>
        </p:sp>
        <p:sp>
          <p:nvSpPr>
            <p:cNvPr id="355" name="Rectangle 102"/>
            <p:cNvSpPr>
              <a:spLocks noChangeArrowheads="1"/>
            </p:cNvSpPr>
            <p:nvPr/>
          </p:nvSpPr>
          <p:spPr bwMode="auto">
            <a:xfrm>
              <a:off x="1340644" y="4620622"/>
              <a:ext cx="650081" cy="148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dirty="0">
                  <a:solidFill>
                    <a:srgbClr val="525252"/>
                  </a:solidFill>
                  <a:latin typeface="+mn-lt"/>
                </a:rPr>
                <a:t>Placebo</a:t>
              </a:r>
              <a:endParaRPr lang="en-US" altLang="en-US" sz="2000" dirty="0">
                <a:solidFill>
                  <a:srgbClr val="525252"/>
                </a:solidFill>
                <a:latin typeface="+mn-lt"/>
              </a:endParaRPr>
            </a:p>
          </p:txBody>
        </p:sp>
        <p:cxnSp>
          <p:nvCxnSpPr>
            <p:cNvPr id="356" name="Straight Connector 355"/>
            <p:cNvCxnSpPr/>
            <p:nvPr/>
          </p:nvCxnSpPr>
          <p:spPr>
            <a:xfrm>
              <a:off x="1314450" y="4232285"/>
              <a:ext cx="2948940" cy="0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357"/>
            <p:cNvCxnSpPr>
              <a:cxnSpLocks/>
            </p:cNvCxnSpPr>
            <p:nvPr/>
          </p:nvCxnSpPr>
          <p:spPr>
            <a:xfrm>
              <a:off x="1325880" y="4223222"/>
              <a:ext cx="3385277" cy="0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0" name="Rectangle 359"/>
          <p:cNvSpPr/>
          <p:nvPr/>
        </p:nvSpPr>
        <p:spPr>
          <a:xfrm>
            <a:off x="885068" y="6071859"/>
            <a:ext cx="7543800" cy="24622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000" dirty="0"/>
              <a:t>NR, not reached</a:t>
            </a:r>
            <a:r>
              <a:rPr lang="en-US" sz="1000"/>
              <a:t>. </a:t>
            </a:r>
            <a:endParaRPr lang="en-US" sz="1000" dirty="0"/>
          </a:p>
        </p:txBody>
      </p:sp>
      <p:sp>
        <p:nvSpPr>
          <p:cNvPr id="349" name="TextBox 348"/>
          <p:cNvSpPr txBox="1"/>
          <p:nvPr/>
        </p:nvSpPr>
        <p:spPr>
          <a:xfrm>
            <a:off x="6238643" y="6417806"/>
            <a:ext cx="59293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Hauschild</a:t>
            </a:r>
            <a:r>
              <a:rPr lang="en-US" sz="1600" dirty="0"/>
              <a:t>, A et al. Oral presented at ESMO 2017 (Abstract #</a:t>
            </a:r>
            <a:r>
              <a:rPr lang="pt-BR" sz="1600" dirty="0"/>
              <a:t>LBA6PR</a:t>
            </a:r>
            <a:r>
              <a:rPr lang="en-US" sz="1600" dirty="0"/>
              <a:t>). </a:t>
            </a:r>
          </a:p>
        </p:txBody>
      </p:sp>
      <p:sp>
        <p:nvSpPr>
          <p:cNvPr id="359" name="Oval 358">
            <a:extLst>
              <a:ext uri="{FF2B5EF4-FFF2-40B4-BE49-F238E27FC236}">
                <a16:creationId xmlns:a16="http://schemas.microsoft.com/office/drawing/2014/main" id="{A222DDED-5851-DE4B-9BC1-94A81C7E490F}"/>
              </a:ext>
            </a:extLst>
          </p:cNvPr>
          <p:cNvSpPr/>
          <p:nvPr/>
        </p:nvSpPr>
        <p:spPr>
          <a:xfrm>
            <a:off x="4818355" y="4132474"/>
            <a:ext cx="1714500" cy="8572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45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Relapse-Free Survival By Subgroup</a:t>
            </a:r>
            <a:br>
              <a:rPr lang="en-US" dirty="0"/>
            </a:b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93BB6BE-370D-40D2-BB84-66C915BEBB01}"/>
              </a:ext>
            </a:extLst>
          </p:cNvPr>
          <p:cNvGrpSpPr/>
          <p:nvPr/>
        </p:nvGrpSpPr>
        <p:grpSpPr>
          <a:xfrm>
            <a:off x="533400" y="937260"/>
            <a:ext cx="10443498" cy="5091507"/>
            <a:chOff x="605502" y="1016361"/>
            <a:chExt cx="10011697" cy="5388340"/>
          </a:xfrm>
        </p:grpSpPr>
        <p:sp>
          <p:nvSpPr>
            <p:cNvPr id="187" name="Rectangle 166">
              <a:extLst>
                <a:ext uri="{FF2B5EF4-FFF2-40B4-BE49-F238E27FC236}">
                  <a16:creationId xmlns:a16="http://schemas.microsoft.com/office/drawing/2014/main" id="{4F760C61-0AA1-47FE-99E8-8EE84D735D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502" y="4759545"/>
              <a:ext cx="384359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 err="1">
                  <a:ln>
                    <a:noFill/>
                  </a:ln>
                  <a:effectLst/>
                  <a:latin typeface="Arial" panose="020B0604020202020204" pitchFamily="34" charset="0"/>
                </a:rPr>
                <a:t>Macrometastasis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and no ulceration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201)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8" name="Rectangle 166">
              <a:extLst>
                <a:ext uri="{FF2B5EF4-FFF2-40B4-BE49-F238E27FC236}">
                  <a16:creationId xmlns:a16="http://schemas.microsoft.com/office/drawing/2014/main" id="{61CB2797-EC06-45BA-9C6B-C133EC128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502" y="4255665"/>
              <a:ext cx="384359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 err="1">
                  <a:ln>
                    <a:noFill/>
                  </a:ln>
                  <a:effectLst/>
                  <a:latin typeface="Arial" panose="020B0604020202020204" pitchFamily="34" charset="0"/>
                </a:rPr>
                <a:t>Micrometastasis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and no ulceration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165)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9" name="Line 6">
              <a:extLst>
                <a:ext uri="{FF2B5EF4-FFF2-40B4-BE49-F238E27FC236}">
                  <a16:creationId xmlns:a16="http://schemas.microsoft.com/office/drawing/2014/main" id="{54934753-5654-4320-AA65-FAB51F6CF4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7977" y="1016361"/>
              <a:ext cx="0" cy="4819613"/>
            </a:xfrm>
            <a:prstGeom prst="line">
              <a:avLst/>
            </a:prstGeom>
            <a:noFill/>
            <a:ln w="12700" cap="sq">
              <a:solidFill>
                <a:schemeClr val="bg1">
                  <a:lumMod val="50000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Line 8">
              <a:extLst>
                <a:ext uri="{FF2B5EF4-FFF2-40B4-BE49-F238E27FC236}">
                  <a16:creationId xmlns:a16="http://schemas.microsoft.com/office/drawing/2014/main" id="{F9814D7E-7FD7-4C08-A657-23C482097C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5642965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Line 9">
              <a:extLst>
                <a:ext uri="{FF2B5EF4-FFF2-40B4-BE49-F238E27FC236}">
                  <a16:creationId xmlns:a16="http://schemas.microsoft.com/office/drawing/2014/main" id="{6CE525EB-E0F1-4C33-AD03-904F5EEF26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5389702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Line 10">
              <a:extLst>
                <a:ext uri="{FF2B5EF4-FFF2-40B4-BE49-F238E27FC236}">
                  <a16:creationId xmlns:a16="http://schemas.microsoft.com/office/drawing/2014/main" id="{B1908BA9-12C5-4D3F-B959-5074D1F0C7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5134378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Line 16">
              <a:extLst>
                <a:ext uri="{FF2B5EF4-FFF2-40B4-BE49-F238E27FC236}">
                  <a16:creationId xmlns:a16="http://schemas.microsoft.com/office/drawing/2014/main" id="{D65BEC52-E9B7-4278-A762-A15742F963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4862662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Line 17">
              <a:extLst>
                <a:ext uri="{FF2B5EF4-FFF2-40B4-BE49-F238E27FC236}">
                  <a16:creationId xmlns:a16="http://schemas.microsoft.com/office/drawing/2014/main" id="{A34AD0CD-A891-47B3-9C11-B8ADCB3B34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4607338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5" name="Line 18">
              <a:extLst>
                <a:ext uri="{FF2B5EF4-FFF2-40B4-BE49-F238E27FC236}">
                  <a16:creationId xmlns:a16="http://schemas.microsoft.com/office/drawing/2014/main" id="{CAA024A2-AAD1-49ED-992C-179B78E51C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4360252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6" name="Line 19">
              <a:extLst>
                <a:ext uri="{FF2B5EF4-FFF2-40B4-BE49-F238E27FC236}">
                  <a16:creationId xmlns:a16="http://schemas.microsoft.com/office/drawing/2014/main" id="{9234570A-5145-44B1-BCDF-D3C6B829D0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4106989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Line 20">
              <a:extLst>
                <a:ext uri="{FF2B5EF4-FFF2-40B4-BE49-F238E27FC236}">
                  <a16:creationId xmlns:a16="http://schemas.microsoft.com/office/drawing/2014/main" id="{6E9579D9-C5D9-40C5-98CE-2CE6451481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3853724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8" name="Line 21">
              <a:extLst>
                <a:ext uri="{FF2B5EF4-FFF2-40B4-BE49-F238E27FC236}">
                  <a16:creationId xmlns:a16="http://schemas.microsoft.com/office/drawing/2014/main" id="{C334B0B4-519A-4231-8FC9-B050EF113D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3604579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9" name="Line 24">
              <a:extLst>
                <a:ext uri="{FF2B5EF4-FFF2-40B4-BE49-F238E27FC236}">
                  <a16:creationId xmlns:a16="http://schemas.microsoft.com/office/drawing/2014/main" id="{F80625E9-E7EF-4F32-876C-45C51DD6AA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3358990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Line 25">
              <a:extLst>
                <a:ext uri="{FF2B5EF4-FFF2-40B4-BE49-F238E27FC236}">
                  <a16:creationId xmlns:a16="http://schemas.microsoft.com/office/drawing/2014/main" id="{9E68846B-0B57-4980-B0A0-CDAF684B6F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3105725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1" name="Line 26">
              <a:extLst>
                <a:ext uri="{FF2B5EF4-FFF2-40B4-BE49-F238E27FC236}">
                  <a16:creationId xmlns:a16="http://schemas.microsoft.com/office/drawing/2014/main" id="{3C401243-B8F7-4CE1-84E5-53CF604034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2852460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2" name="Line 27">
              <a:extLst>
                <a:ext uri="{FF2B5EF4-FFF2-40B4-BE49-F238E27FC236}">
                  <a16:creationId xmlns:a16="http://schemas.microsoft.com/office/drawing/2014/main" id="{A49152F3-93F7-45BF-B6A8-9C5FFD13B5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2599196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3" name="Line 28">
              <a:extLst>
                <a:ext uri="{FF2B5EF4-FFF2-40B4-BE49-F238E27FC236}">
                  <a16:creationId xmlns:a16="http://schemas.microsoft.com/office/drawing/2014/main" id="{525121CB-302C-4B85-963A-1EE89507E9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2350050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4" name="Line 29">
              <a:extLst>
                <a:ext uri="{FF2B5EF4-FFF2-40B4-BE49-F238E27FC236}">
                  <a16:creationId xmlns:a16="http://schemas.microsoft.com/office/drawing/2014/main" id="{751B97E7-7427-4C28-A562-3F9E67C856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2096787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Line 30">
              <a:extLst>
                <a:ext uri="{FF2B5EF4-FFF2-40B4-BE49-F238E27FC236}">
                  <a16:creationId xmlns:a16="http://schemas.microsoft.com/office/drawing/2014/main" id="{DBA50C0A-DFDB-4C00-8E0B-15442F3668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1843521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6" name="Line 31">
              <a:extLst>
                <a:ext uri="{FF2B5EF4-FFF2-40B4-BE49-F238E27FC236}">
                  <a16:creationId xmlns:a16="http://schemas.microsoft.com/office/drawing/2014/main" id="{27DC7EFD-A779-4C29-8126-740303CFDE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1594376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7" name="Line 32">
              <a:extLst>
                <a:ext uri="{FF2B5EF4-FFF2-40B4-BE49-F238E27FC236}">
                  <a16:creationId xmlns:a16="http://schemas.microsoft.com/office/drawing/2014/main" id="{9033C39D-9E5D-4380-9F02-DEC52FB267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21205" y="1341111"/>
              <a:ext cx="103865" cy="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8" name="Line 5">
              <a:extLst>
                <a:ext uri="{FF2B5EF4-FFF2-40B4-BE49-F238E27FC236}">
                  <a16:creationId xmlns:a16="http://schemas.microsoft.com/office/drawing/2014/main" id="{D42ABA24-FC4E-4C8A-B9C7-3D56ABB739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4585" y="5866782"/>
              <a:ext cx="5982614" cy="0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Line 6">
              <a:extLst>
                <a:ext uri="{FF2B5EF4-FFF2-40B4-BE49-F238E27FC236}">
                  <a16:creationId xmlns:a16="http://schemas.microsoft.com/office/drawing/2014/main" id="{C28ABA84-8159-497C-9D9F-648FB0D0CE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18297" y="1053892"/>
              <a:ext cx="0" cy="4819613"/>
            </a:xfrm>
            <a:prstGeom prst="line">
              <a:avLst/>
            </a:prstGeom>
            <a:noFill/>
            <a:ln w="1270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0" name="Line 7">
              <a:extLst>
                <a:ext uri="{FF2B5EF4-FFF2-40B4-BE49-F238E27FC236}">
                  <a16:creationId xmlns:a16="http://schemas.microsoft.com/office/drawing/2014/main" id="{FC7E8579-DC1F-4288-8682-B9525CCA54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7424" y="5866782"/>
              <a:ext cx="0" cy="967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1" name="Line 33">
              <a:extLst>
                <a:ext uri="{FF2B5EF4-FFF2-40B4-BE49-F238E27FC236}">
                  <a16:creationId xmlns:a16="http://schemas.microsoft.com/office/drawing/2014/main" id="{C358354C-386E-4FED-BDE3-629DC68923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34390" y="5866782"/>
              <a:ext cx="0" cy="967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Line 34">
              <a:extLst>
                <a:ext uri="{FF2B5EF4-FFF2-40B4-BE49-F238E27FC236}">
                  <a16:creationId xmlns:a16="http://schemas.microsoft.com/office/drawing/2014/main" id="{491D8A3B-49B0-4BA1-9D4D-4A03AB4B1C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7977" y="5866782"/>
              <a:ext cx="0" cy="967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3" name="Line 35">
              <a:extLst>
                <a:ext uri="{FF2B5EF4-FFF2-40B4-BE49-F238E27FC236}">
                  <a16:creationId xmlns:a16="http://schemas.microsoft.com/office/drawing/2014/main" id="{50C4F08F-AD6D-4629-9FAB-73D3BEB330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71090" y="5866782"/>
              <a:ext cx="0" cy="967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6EFFD8D0-4E7C-4175-AD40-458C56991820}"/>
                </a:ext>
              </a:extLst>
            </p:cNvPr>
            <p:cNvGrpSpPr/>
            <p:nvPr/>
          </p:nvGrpSpPr>
          <p:grpSpPr>
            <a:xfrm>
              <a:off x="6981789" y="3540747"/>
              <a:ext cx="709030" cy="121484"/>
              <a:chOff x="4033700" y="3276600"/>
              <a:chExt cx="378158" cy="93663"/>
            </a:xfrm>
          </p:grpSpPr>
          <p:grpSp>
            <p:nvGrpSpPr>
              <p:cNvPr id="215" name="Group 214">
                <a:extLst>
                  <a:ext uri="{FF2B5EF4-FFF2-40B4-BE49-F238E27FC236}">
                    <a16:creationId xmlns:a16="http://schemas.microsoft.com/office/drawing/2014/main" id="{0BAEFE2E-3ECD-4F5D-9644-49E05437F78F}"/>
                  </a:ext>
                </a:extLst>
              </p:cNvPr>
              <p:cNvGrpSpPr/>
              <p:nvPr/>
            </p:nvGrpSpPr>
            <p:grpSpPr>
              <a:xfrm>
                <a:off x="4033700" y="3276600"/>
                <a:ext cx="378158" cy="93663"/>
                <a:chOff x="4033700" y="3276600"/>
                <a:chExt cx="378158" cy="93663"/>
              </a:xfrm>
            </p:grpSpPr>
            <p:sp>
              <p:nvSpPr>
                <p:cNvPr id="217" name="Line 41">
                  <a:extLst>
                    <a:ext uri="{FF2B5EF4-FFF2-40B4-BE49-F238E27FC236}">
                      <a16:creationId xmlns:a16="http://schemas.microsoft.com/office/drawing/2014/main" id="{ADD44CF8-7C9B-48FB-BFA5-6F7F004F7F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3700" y="3325813"/>
                  <a:ext cx="376914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18" name="Line 42">
                  <a:extLst>
                    <a:ext uri="{FF2B5EF4-FFF2-40B4-BE49-F238E27FC236}">
                      <a16:creationId xmlns:a16="http://schemas.microsoft.com/office/drawing/2014/main" id="{E276D086-8CD2-45EB-A364-D6863963E9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3700" y="3276600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19" name="Line 43">
                  <a:extLst>
                    <a:ext uri="{FF2B5EF4-FFF2-40B4-BE49-F238E27FC236}">
                      <a16:creationId xmlns:a16="http://schemas.microsoft.com/office/drawing/2014/main" id="{259CA7D1-7F73-4E12-A6FF-B249A8BAA7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11858" y="3276600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216" name="Rectangle 44">
                <a:extLst>
                  <a:ext uri="{FF2B5EF4-FFF2-40B4-BE49-F238E27FC236}">
                    <a16:creationId xmlns:a16="http://schemas.microsoft.com/office/drawing/2014/main" id="{CF2E2D4E-63EB-429E-8FF6-4D297C5E1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8540" y="3295650"/>
                <a:ext cx="34138" cy="49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220" name="Group 219">
              <a:extLst>
                <a:ext uri="{FF2B5EF4-FFF2-40B4-BE49-F238E27FC236}">
                  <a16:creationId xmlns:a16="http://schemas.microsoft.com/office/drawing/2014/main" id="{6A02B6C2-527B-406B-ACA0-195C3801BBF9}"/>
                </a:ext>
              </a:extLst>
            </p:cNvPr>
            <p:cNvGrpSpPr/>
            <p:nvPr/>
          </p:nvGrpSpPr>
          <p:grpSpPr>
            <a:xfrm>
              <a:off x="7006584" y="3794012"/>
              <a:ext cx="554427" cy="121484"/>
              <a:chOff x="4050201" y="3471863"/>
              <a:chExt cx="295701" cy="93663"/>
            </a:xfrm>
          </p:grpSpPr>
          <p:sp>
            <p:nvSpPr>
              <p:cNvPr id="221" name="Line 45">
                <a:extLst>
                  <a:ext uri="{FF2B5EF4-FFF2-40B4-BE49-F238E27FC236}">
                    <a16:creationId xmlns:a16="http://schemas.microsoft.com/office/drawing/2014/main" id="{16C8BA8D-1FFD-4F88-90DF-6F090ECBAB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52478" y="3517900"/>
                <a:ext cx="290862" cy="0"/>
              </a:xfrm>
              <a:prstGeom prst="line">
                <a:avLst/>
              </a:prstGeom>
              <a:noFill/>
              <a:ln w="1428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  <p:sp>
            <p:nvSpPr>
              <p:cNvPr id="222" name="Line 46">
                <a:extLst>
                  <a:ext uri="{FF2B5EF4-FFF2-40B4-BE49-F238E27FC236}">
                    <a16:creationId xmlns:a16="http://schemas.microsoft.com/office/drawing/2014/main" id="{7A004A5C-EFA6-4C3E-821E-A251D6B347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50201" y="3471863"/>
                <a:ext cx="0" cy="93663"/>
              </a:xfrm>
              <a:prstGeom prst="line">
                <a:avLst/>
              </a:prstGeom>
              <a:noFill/>
              <a:ln w="1428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  <p:sp>
            <p:nvSpPr>
              <p:cNvPr id="223" name="Line 47">
                <a:extLst>
                  <a:ext uri="{FF2B5EF4-FFF2-40B4-BE49-F238E27FC236}">
                    <a16:creationId xmlns:a16="http://schemas.microsoft.com/office/drawing/2014/main" id="{81328CD5-C926-46D2-A455-B6BE21404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45902" y="3471863"/>
                <a:ext cx="0" cy="93663"/>
              </a:xfrm>
              <a:prstGeom prst="line">
                <a:avLst/>
              </a:prstGeom>
              <a:noFill/>
              <a:ln w="1428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  <p:sp>
            <p:nvSpPr>
              <p:cNvPr id="224" name="Rectangle 48">
                <a:extLst>
                  <a:ext uri="{FF2B5EF4-FFF2-40B4-BE49-F238E27FC236}">
                    <a16:creationId xmlns:a16="http://schemas.microsoft.com/office/drawing/2014/main" id="{078F376A-7708-4A6B-9ACB-38A65637B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840" y="3490913"/>
                <a:ext cx="34138" cy="49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85FF40CE-30D3-46E2-8756-697A4A30F844}"/>
                </a:ext>
              </a:extLst>
            </p:cNvPr>
            <p:cNvGrpSpPr/>
            <p:nvPr/>
          </p:nvGrpSpPr>
          <p:grpSpPr>
            <a:xfrm>
              <a:off x="7006583" y="4043157"/>
              <a:ext cx="1009795" cy="125603"/>
              <a:chOff x="4098169" y="3663950"/>
              <a:chExt cx="538570" cy="96838"/>
            </a:xfrm>
          </p:grpSpPr>
          <p:sp>
            <p:nvSpPr>
              <p:cNvPr id="226" name="Line 49">
                <a:extLst>
                  <a:ext uri="{FF2B5EF4-FFF2-40B4-BE49-F238E27FC236}">
                    <a16:creationId xmlns:a16="http://schemas.microsoft.com/office/drawing/2014/main" id="{1A6B4374-CA5E-4145-82CD-16521E2DC8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98169" y="3713163"/>
                <a:ext cx="535416" cy="0"/>
              </a:xfrm>
              <a:prstGeom prst="line">
                <a:avLst/>
              </a:prstGeom>
              <a:noFill/>
              <a:ln w="1428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  <p:sp>
            <p:nvSpPr>
              <p:cNvPr id="227" name="Line 50">
                <a:extLst>
                  <a:ext uri="{FF2B5EF4-FFF2-40B4-BE49-F238E27FC236}">
                    <a16:creationId xmlns:a16="http://schemas.microsoft.com/office/drawing/2014/main" id="{13944F19-EF70-4801-88DE-43A7ED7216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98169" y="3663950"/>
                <a:ext cx="0" cy="96838"/>
              </a:xfrm>
              <a:prstGeom prst="line">
                <a:avLst/>
              </a:prstGeom>
              <a:noFill/>
              <a:ln w="1428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  <p:sp>
            <p:nvSpPr>
              <p:cNvPr id="228" name="Line 51">
                <a:extLst>
                  <a:ext uri="{FF2B5EF4-FFF2-40B4-BE49-F238E27FC236}">
                    <a16:creationId xmlns:a16="http://schemas.microsoft.com/office/drawing/2014/main" id="{B58F75AC-FFE7-4089-89E3-93C674236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6739" y="3663950"/>
                <a:ext cx="0" cy="96838"/>
              </a:xfrm>
              <a:prstGeom prst="line">
                <a:avLst/>
              </a:prstGeom>
              <a:noFill/>
              <a:ln w="14288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  <p:sp>
            <p:nvSpPr>
              <p:cNvPr id="229" name="Rectangle 52">
                <a:extLst>
                  <a:ext uri="{FF2B5EF4-FFF2-40B4-BE49-F238E27FC236}">
                    <a16:creationId xmlns:a16="http://schemas.microsoft.com/office/drawing/2014/main" id="{C9592C7F-4A2F-4655-BCF0-FD948DFB7E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6490" y="3686175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230" name="Group 229">
              <a:extLst>
                <a:ext uri="{FF2B5EF4-FFF2-40B4-BE49-F238E27FC236}">
                  <a16:creationId xmlns:a16="http://schemas.microsoft.com/office/drawing/2014/main" id="{F9ACD0ED-9A15-4CF2-880E-405CB35834B4}"/>
                </a:ext>
              </a:extLst>
            </p:cNvPr>
            <p:cNvGrpSpPr/>
            <p:nvPr/>
          </p:nvGrpSpPr>
          <p:grpSpPr>
            <a:xfrm>
              <a:off x="6834103" y="4296422"/>
              <a:ext cx="1217912" cy="121484"/>
              <a:chOff x="3956989" y="3859213"/>
              <a:chExt cx="649568" cy="93663"/>
            </a:xfrm>
          </p:grpSpPr>
          <p:grpSp>
            <p:nvGrpSpPr>
              <p:cNvPr id="231" name="Group 230">
                <a:extLst>
                  <a:ext uri="{FF2B5EF4-FFF2-40B4-BE49-F238E27FC236}">
                    <a16:creationId xmlns:a16="http://schemas.microsoft.com/office/drawing/2014/main" id="{2FE114AE-FECD-4C5D-AAB3-C546D1A2CD1E}"/>
                  </a:ext>
                </a:extLst>
              </p:cNvPr>
              <p:cNvGrpSpPr/>
              <p:nvPr/>
            </p:nvGrpSpPr>
            <p:grpSpPr>
              <a:xfrm>
                <a:off x="3956989" y="3859213"/>
                <a:ext cx="649568" cy="93663"/>
                <a:chOff x="3956989" y="3859213"/>
                <a:chExt cx="649568" cy="93663"/>
              </a:xfrm>
            </p:grpSpPr>
            <p:sp>
              <p:nvSpPr>
                <p:cNvPr id="233" name="Line 53">
                  <a:extLst>
                    <a:ext uri="{FF2B5EF4-FFF2-40B4-BE49-F238E27FC236}">
                      <a16:creationId xmlns:a16="http://schemas.microsoft.com/office/drawing/2014/main" id="{75C9022D-DC0D-4F16-A877-BB9343F677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62456" y="3908425"/>
                  <a:ext cx="644101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34" name="Line 54">
                  <a:extLst>
                    <a:ext uri="{FF2B5EF4-FFF2-40B4-BE49-F238E27FC236}">
                      <a16:creationId xmlns:a16="http://schemas.microsoft.com/office/drawing/2014/main" id="{F7A9971B-5CC2-4C9C-B6B5-70E2F7B99E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56989" y="385921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35" name="Line 55">
                  <a:extLst>
                    <a:ext uri="{FF2B5EF4-FFF2-40B4-BE49-F238E27FC236}">
                      <a16:creationId xmlns:a16="http://schemas.microsoft.com/office/drawing/2014/main" id="{C581C6F2-14D5-4E0A-91DB-E75721649C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06001" y="385921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232" name="Rectangle 56">
                <a:extLst>
                  <a:ext uri="{FF2B5EF4-FFF2-40B4-BE49-F238E27FC236}">
                    <a16:creationId xmlns:a16="http://schemas.microsoft.com/office/drawing/2014/main" id="{9B9F6957-A6FB-46EB-BC8D-259DA101F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840" y="3881438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236" name="Group 235">
              <a:extLst>
                <a:ext uri="{FF2B5EF4-FFF2-40B4-BE49-F238E27FC236}">
                  <a16:creationId xmlns:a16="http://schemas.microsoft.com/office/drawing/2014/main" id="{E087AE61-D38F-457B-B5AC-104CA53C98FE}"/>
                </a:ext>
              </a:extLst>
            </p:cNvPr>
            <p:cNvGrpSpPr/>
            <p:nvPr/>
          </p:nvGrpSpPr>
          <p:grpSpPr>
            <a:xfrm>
              <a:off x="6764798" y="4549686"/>
              <a:ext cx="744252" cy="121484"/>
              <a:chOff x="3823346" y="4054475"/>
              <a:chExt cx="396943" cy="93663"/>
            </a:xfrm>
          </p:grpSpPr>
          <p:grpSp>
            <p:nvGrpSpPr>
              <p:cNvPr id="237" name="Group 236">
                <a:extLst>
                  <a:ext uri="{FF2B5EF4-FFF2-40B4-BE49-F238E27FC236}">
                    <a16:creationId xmlns:a16="http://schemas.microsoft.com/office/drawing/2014/main" id="{D849EA6A-F7B6-4863-9E34-A7F89D17CD8B}"/>
                  </a:ext>
                </a:extLst>
              </p:cNvPr>
              <p:cNvGrpSpPr/>
              <p:nvPr/>
            </p:nvGrpSpPr>
            <p:grpSpPr>
              <a:xfrm>
                <a:off x="3823346" y="4054475"/>
                <a:ext cx="396943" cy="93663"/>
                <a:chOff x="3823346" y="4054475"/>
                <a:chExt cx="396943" cy="93663"/>
              </a:xfrm>
            </p:grpSpPr>
            <p:sp>
              <p:nvSpPr>
                <p:cNvPr id="239" name="Line 57">
                  <a:extLst>
                    <a:ext uri="{FF2B5EF4-FFF2-40B4-BE49-F238E27FC236}">
                      <a16:creationId xmlns:a16="http://schemas.microsoft.com/office/drawing/2014/main" id="{4F7EC350-7164-4B7F-B5BB-8F29810F4D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23346" y="4098925"/>
                  <a:ext cx="396943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40" name="Line 58">
                  <a:extLst>
                    <a:ext uri="{FF2B5EF4-FFF2-40B4-BE49-F238E27FC236}">
                      <a16:creationId xmlns:a16="http://schemas.microsoft.com/office/drawing/2014/main" id="{27DA7FF9-164F-45D0-95B5-A646B6B5A55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23346" y="4054475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41" name="Line 59">
                  <a:extLst>
                    <a:ext uri="{FF2B5EF4-FFF2-40B4-BE49-F238E27FC236}">
                      <a16:creationId xmlns:a16="http://schemas.microsoft.com/office/drawing/2014/main" id="{05A1C075-DEFC-4B2E-BB5E-EC19548DFB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20289" y="4054475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5BDE97D5-213E-4338-913E-01E06B42B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4110" y="4073525"/>
                <a:ext cx="34138" cy="49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242" name="Group 241">
              <a:extLst>
                <a:ext uri="{FF2B5EF4-FFF2-40B4-BE49-F238E27FC236}">
                  <a16:creationId xmlns:a16="http://schemas.microsoft.com/office/drawing/2014/main" id="{F4E90454-6B44-4BCE-BF61-B06163186A0A}"/>
                </a:ext>
              </a:extLst>
            </p:cNvPr>
            <p:cNvGrpSpPr/>
            <p:nvPr/>
          </p:nvGrpSpPr>
          <p:grpSpPr>
            <a:xfrm>
              <a:off x="7044474" y="4802951"/>
              <a:ext cx="909503" cy="121484"/>
              <a:chOff x="4135853" y="4249738"/>
              <a:chExt cx="485080" cy="93663"/>
            </a:xfrm>
          </p:grpSpPr>
          <p:grpSp>
            <p:nvGrpSpPr>
              <p:cNvPr id="243" name="Group 242">
                <a:extLst>
                  <a:ext uri="{FF2B5EF4-FFF2-40B4-BE49-F238E27FC236}">
                    <a16:creationId xmlns:a16="http://schemas.microsoft.com/office/drawing/2014/main" id="{5A52EEF5-0654-4E78-A848-BC777C6F432A}"/>
                  </a:ext>
                </a:extLst>
              </p:cNvPr>
              <p:cNvGrpSpPr/>
              <p:nvPr/>
            </p:nvGrpSpPr>
            <p:grpSpPr>
              <a:xfrm>
                <a:off x="4135853" y="4249738"/>
                <a:ext cx="485080" cy="93663"/>
                <a:chOff x="4135853" y="4249738"/>
                <a:chExt cx="485080" cy="93663"/>
              </a:xfrm>
            </p:grpSpPr>
            <p:sp>
              <p:nvSpPr>
                <p:cNvPr id="245" name="Line 61">
                  <a:extLst>
                    <a:ext uri="{FF2B5EF4-FFF2-40B4-BE49-F238E27FC236}">
                      <a16:creationId xmlns:a16="http://schemas.microsoft.com/office/drawing/2014/main" id="{1D793E69-C044-4225-8B47-DA6DC49C13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35853" y="4295775"/>
                  <a:ext cx="481966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46" name="Line 62">
                  <a:extLst>
                    <a:ext uri="{FF2B5EF4-FFF2-40B4-BE49-F238E27FC236}">
                      <a16:creationId xmlns:a16="http://schemas.microsoft.com/office/drawing/2014/main" id="{7EC7C6C6-CC14-4FBF-8F1E-1EDBF12421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39945" y="4249738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47" name="Line 63">
                  <a:extLst>
                    <a:ext uri="{FF2B5EF4-FFF2-40B4-BE49-F238E27FC236}">
                      <a16:creationId xmlns:a16="http://schemas.microsoft.com/office/drawing/2014/main" id="{1DE0DB1C-61A7-480C-9EDA-3606460D6B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20933" y="4249738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244" name="Rectangle 64">
                <a:extLst>
                  <a:ext uri="{FF2B5EF4-FFF2-40B4-BE49-F238E27FC236}">
                    <a16:creationId xmlns:a16="http://schemas.microsoft.com/office/drawing/2014/main" id="{30324B14-5FD6-437E-BF41-C83A51849E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4590" y="4268788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37CCC9BA-0CD5-4E40-9308-D79D62A2772C}"/>
                </a:ext>
              </a:extLst>
            </p:cNvPr>
            <p:cNvGrpSpPr/>
            <p:nvPr/>
          </p:nvGrpSpPr>
          <p:grpSpPr>
            <a:xfrm>
              <a:off x="7108572" y="5076724"/>
              <a:ext cx="733111" cy="121484"/>
              <a:chOff x="4174030" y="5414963"/>
              <a:chExt cx="391002" cy="93663"/>
            </a:xfrm>
          </p:grpSpPr>
          <p:grpSp>
            <p:nvGrpSpPr>
              <p:cNvPr id="249" name="Group 248">
                <a:extLst>
                  <a:ext uri="{FF2B5EF4-FFF2-40B4-BE49-F238E27FC236}">
                    <a16:creationId xmlns:a16="http://schemas.microsoft.com/office/drawing/2014/main" id="{3AAA387E-78AB-4077-8A2B-751C94E96800}"/>
                  </a:ext>
                </a:extLst>
              </p:cNvPr>
              <p:cNvGrpSpPr/>
              <p:nvPr/>
            </p:nvGrpSpPr>
            <p:grpSpPr>
              <a:xfrm>
                <a:off x="4174030" y="5414963"/>
                <a:ext cx="391002" cy="93663"/>
                <a:chOff x="4174030" y="5414963"/>
                <a:chExt cx="391002" cy="93663"/>
              </a:xfrm>
            </p:grpSpPr>
            <p:sp>
              <p:nvSpPr>
                <p:cNvPr id="251" name="Line 85">
                  <a:extLst>
                    <a:ext uri="{FF2B5EF4-FFF2-40B4-BE49-F238E27FC236}">
                      <a16:creationId xmlns:a16="http://schemas.microsoft.com/office/drawing/2014/main" id="{7FA4052C-5403-4BCB-BCF0-5455A3D404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74030" y="5459413"/>
                  <a:ext cx="391002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52" name="Line 86">
                  <a:extLst>
                    <a:ext uri="{FF2B5EF4-FFF2-40B4-BE49-F238E27FC236}">
                      <a16:creationId xmlns:a16="http://schemas.microsoft.com/office/drawing/2014/main" id="{39A97ED8-86A2-4065-91E5-02538DCA9D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74297" y="541496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53" name="Line 87">
                  <a:extLst>
                    <a:ext uri="{FF2B5EF4-FFF2-40B4-BE49-F238E27FC236}">
                      <a16:creationId xmlns:a16="http://schemas.microsoft.com/office/drawing/2014/main" id="{C940CF96-B450-4ADE-8934-59ADAB54B3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65032" y="541496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 dirty="0"/>
                </a:p>
              </p:txBody>
            </p:sp>
          </p:grpSp>
          <p:sp>
            <p:nvSpPr>
              <p:cNvPr id="250" name="Rectangle 88">
                <a:extLst>
                  <a:ext uri="{FF2B5EF4-FFF2-40B4-BE49-F238E27FC236}">
                    <a16:creationId xmlns:a16="http://schemas.microsoft.com/office/drawing/2014/main" id="{829A7381-23AE-46FB-8312-0681D5E95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6815" y="5434013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254" name="Group 253">
              <a:extLst>
                <a:ext uri="{FF2B5EF4-FFF2-40B4-BE49-F238E27FC236}">
                  <a16:creationId xmlns:a16="http://schemas.microsoft.com/office/drawing/2014/main" id="{95AF2FA7-67A3-4643-BA58-BD4E817DB73C}"/>
                </a:ext>
              </a:extLst>
            </p:cNvPr>
            <p:cNvGrpSpPr/>
            <p:nvPr/>
          </p:nvGrpSpPr>
          <p:grpSpPr>
            <a:xfrm>
              <a:off x="6925084" y="5325870"/>
              <a:ext cx="521103" cy="125603"/>
              <a:chOff x="3948181" y="5607050"/>
              <a:chExt cx="277928" cy="96838"/>
            </a:xfrm>
          </p:grpSpPr>
          <p:grpSp>
            <p:nvGrpSpPr>
              <p:cNvPr id="255" name="Group 254">
                <a:extLst>
                  <a:ext uri="{FF2B5EF4-FFF2-40B4-BE49-F238E27FC236}">
                    <a16:creationId xmlns:a16="http://schemas.microsoft.com/office/drawing/2014/main" id="{AB069A22-DFCD-4EDF-A3A9-AACE1B78924E}"/>
                  </a:ext>
                </a:extLst>
              </p:cNvPr>
              <p:cNvGrpSpPr/>
              <p:nvPr/>
            </p:nvGrpSpPr>
            <p:grpSpPr>
              <a:xfrm>
                <a:off x="3948181" y="5607050"/>
                <a:ext cx="277928" cy="96838"/>
                <a:chOff x="3948181" y="5607050"/>
                <a:chExt cx="277928" cy="96838"/>
              </a:xfrm>
            </p:grpSpPr>
            <p:sp>
              <p:nvSpPr>
                <p:cNvPr id="257" name="Line 89">
                  <a:extLst>
                    <a:ext uri="{FF2B5EF4-FFF2-40B4-BE49-F238E27FC236}">
                      <a16:creationId xmlns:a16="http://schemas.microsoft.com/office/drawing/2014/main" id="{3818EB26-7CC1-4E9E-B622-72573506C6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48181" y="5656263"/>
                  <a:ext cx="277928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58" name="Line 90">
                  <a:extLst>
                    <a:ext uri="{FF2B5EF4-FFF2-40B4-BE49-F238E27FC236}">
                      <a16:creationId xmlns:a16="http://schemas.microsoft.com/office/drawing/2014/main" id="{FC41CE42-5D83-4D2A-9E31-0981C6BDEB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48181" y="5607050"/>
                  <a:ext cx="0" cy="96838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59" name="Line 91">
                  <a:extLst>
                    <a:ext uri="{FF2B5EF4-FFF2-40B4-BE49-F238E27FC236}">
                      <a16:creationId xmlns:a16="http://schemas.microsoft.com/office/drawing/2014/main" id="{2063C16D-371F-4869-977F-593A03C1A2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23246" y="5607050"/>
                  <a:ext cx="0" cy="96838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256" name="Rectangle 92">
                <a:extLst>
                  <a:ext uri="{FF2B5EF4-FFF2-40B4-BE49-F238E27FC236}">
                    <a16:creationId xmlns:a16="http://schemas.microsoft.com/office/drawing/2014/main" id="{C18C42F8-736C-44F8-8143-7DDCE831F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2015" y="5629275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3480A540-0877-456F-8CE0-26282BB88A5D}"/>
                </a:ext>
              </a:extLst>
            </p:cNvPr>
            <p:cNvGrpSpPr/>
            <p:nvPr/>
          </p:nvGrpSpPr>
          <p:grpSpPr>
            <a:xfrm>
              <a:off x="7064844" y="5579134"/>
              <a:ext cx="923067" cy="121484"/>
              <a:chOff x="4154051" y="5802313"/>
              <a:chExt cx="492314" cy="93663"/>
            </a:xfrm>
          </p:grpSpPr>
          <p:grpSp>
            <p:nvGrpSpPr>
              <p:cNvPr id="261" name="Group 260">
                <a:extLst>
                  <a:ext uri="{FF2B5EF4-FFF2-40B4-BE49-F238E27FC236}">
                    <a16:creationId xmlns:a16="http://schemas.microsoft.com/office/drawing/2014/main" id="{33815491-4EEF-46C5-8DC9-D52F5412305A}"/>
                  </a:ext>
                </a:extLst>
              </p:cNvPr>
              <p:cNvGrpSpPr/>
              <p:nvPr/>
            </p:nvGrpSpPr>
            <p:grpSpPr>
              <a:xfrm>
                <a:off x="4154051" y="5802313"/>
                <a:ext cx="492314" cy="93663"/>
                <a:chOff x="4154051" y="5802313"/>
                <a:chExt cx="492314" cy="93663"/>
              </a:xfrm>
            </p:grpSpPr>
            <p:sp>
              <p:nvSpPr>
                <p:cNvPr id="263" name="Line 93">
                  <a:extLst>
                    <a:ext uri="{FF2B5EF4-FFF2-40B4-BE49-F238E27FC236}">
                      <a16:creationId xmlns:a16="http://schemas.microsoft.com/office/drawing/2014/main" id="{E9E484FB-160B-4A4E-A199-F52AE4A22D2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54051" y="5851525"/>
                  <a:ext cx="491878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64" name="Line 94">
                  <a:extLst>
                    <a:ext uri="{FF2B5EF4-FFF2-40B4-BE49-F238E27FC236}">
                      <a16:creationId xmlns:a16="http://schemas.microsoft.com/office/drawing/2014/main" id="{309D2B45-E173-413D-A30F-80358D3DDE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54051" y="580231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265" name="Line 95">
                  <a:extLst>
                    <a:ext uri="{FF2B5EF4-FFF2-40B4-BE49-F238E27FC236}">
                      <a16:creationId xmlns:a16="http://schemas.microsoft.com/office/drawing/2014/main" id="{A041D31F-A94E-46DA-B533-4F994E9DEB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46365" y="580231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262" name="Rectangle 96">
                <a:extLst>
                  <a:ext uri="{FF2B5EF4-FFF2-40B4-BE49-F238E27FC236}">
                    <a16:creationId xmlns:a16="http://schemas.microsoft.com/office/drawing/2014/main" id="{BB165669-09B9-45F8-9525-E3FB2A99C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7765" y="5821363"/>
                <a:ext cx="34138" cy="49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sp>
          <p:nvSpPr>
            <p:cNvPr id="266" name="Rectangle 137">
              <a:extLst>
                <a:ext uri="{FF2B5EF4-FFF2-40B4-BE49-F238E27FC236}">
                  <a16:creationId xmlns:a16="http://schemas.microsoft.com/office/drawing/2014/main" id="{D69235FC-D3B2-4CA8-A442-A5858C92B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8212" y="5994443"/>
              <a:ext cx="29815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0.01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7" name="Rectangle 138">
              <a:extLst>
                <a:ext uri="{FF2B5EF4-FFF2-40B4-BE49-F238E27FC236}">
                  <a16:creationId xmlns:a16="http://schemas.microsoft.com/office/drawing/2014/main" id="{62F03855-75E0-4A1E-87C2-B19B5E2EE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8957" y="5994443"/>
              <a:ext cx="29815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effectLst/>
                  <a:latin typeface="Arial" panose="020B0604020202020204" pitchFamily="34" charset="0"/>
                </a:rPr>
                <a:t>1.00</a:t>
              </a:r>
              <a:endParaRPr kumimoji="0" lang="en-US" altLang="en-US" sz="1600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8" name="Rectangle 139">
              <a:extLst>
                <a:ext uri="{FF2B5EF4-FFF2-40B4-BE49-F238E27FC236}">
                  <a16:creationId xmlns:a16="http://schemas.microsoft.com/office/drawing/2014/main" id="{28B9E216-051E-4F8C-822C-CBBF5D0D1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073" y="5994443"/>
              <a:ext cx="29815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0.10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9" name="Rectangle 140">
              <a:extLst>
                <a:ext uri="{FF2B5EF4-FFF2-40B4-BE49-F238E27FC236}">
                  <a16:creationId xmlns:a16="http://schemas.microsoft.com/office/drawing/2014/main" id="{3AFDC2C0-BC7A-4478-88D7-E72B76659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1749" y="5455362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0.51</a:t>
              </a:r>
            </a:p>
          </p:txBody>
        </p:sp>
        <p:sp>
          <p:nvSpPr>
            <p:cNvPr id="270" name="Rectangle 141">
              <a:extLst>
                <a:ext uri="{FF2B5EF4-FFF2-40B4-BE49-F238E27FC236}">
                  <a16:creationId xmlns:a16="http://schemas.microsoft.com/office/drawing/2014/main" id="{F71078EC-D139-446E-99A6-6B7CC66BC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2275" y="5203218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0.37</a:t>
              </a:r>
            </a:p>
          </p:txBody>
        </p:sp>
        <p:sp>
          <p:nvSpPr>
            <p:cNvPr id="271" name="Rectangle 142">
              <a:extLst>
                <a:ext uri="{FF2B5EF4-FFF2-40B4-BE49-F238E27FC236}">
                  <a16:creationId xmlns:a16="http://schemas.microsoft.com/office/drawing/2014/main" id="{2DF6703D-0E97-4CE4-B088-2607BB14C6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9238" y="4947895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0.52</a:t>
              </a:r>
            </a:p>
          </p:txBody>
        </p:sp>
        <p:sp>
          <p:nvSpPr>
            <p:cNvPr id="272" name="Rectangle 148">
              <a:extLst>
                <a:ext uri="{FF2B5EF4-FFF2-40B4-BE49-F238E27FC236}">
                  <a16:creationId xmlns:a16="http://schemas.microsoft.com/office/drawing/2014/main" id="{4DDB45EA-7727-465C-ABB0-F786BA35F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1707" y="4676181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0.51</a:t>
              </a:r>
            </a:p>
          </p:txBody>
        </p:sp>
        <p:sp>
          <p:nvSpPr>
            <p:cNvPr id="273" name="Rectangle 149">
              <a:extLst>
                <a:ext uri="{FF2B5EF4-FFF2-40B4-BE49-F238E27FC236}">
                  <a16:creationId xmlns:a16="http://schemas.microsoft.com/office/drawing/2014/main" id="{FDFF8145-B285-4C5D-845A-C94AB8FC9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1841" y="4422668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0.33</a:t>
              </a:r>
            </a:p>
          </p:txBody>
        </p:sp>
        <p:sp>
          <p:nvSpPr>
            <p:cNvPr id="274" name="Rectangle 150">
              <a:extLst>
                <a:ext uri="{FF2B5EF4-FFF2-40B4-BE49-F238E27FC236}">
                  <a16:creationId xmlns:a16="http://schemas.microsoft.com/office/drawing/2014/main" id="{588B0119-74F5-4F46-A03F-1BB5512EF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3148" y="4176323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0.43</a:t>
              </a:r>
            </a:p>
          </p:txBody>
        </p:sp>
        <p:sp>
          <p:nvSpPr>
            <p:cNvPr id="275" name="Rectangle 151">
              <a:extLst>
                <a:ext uri="{FF2B5EF4-FFF2-40B4-BE49-F238E27FC236}">
                  <a16:creationId xmlns:a16="http://schemas.microsoft.com/office/drawing/2014/main" id="{AEB354B4-611F-4A6A-8A73-22E4F937C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6315" y="3928115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0.49</a:t>
              </a:r>
            </a:p>
          </p:txBody>
        </p:sp>
        <p:sp>
          <p:nvSpPr>
            <p:cNvPr id="276" name="Rectangle 152">
              <a:extLst>
                <a:ext uri="{FF2B5EF4-FFF2-40B4-BE49-F238E27FC236}">
                  <a16:creationId xmlns:a16="http://schemas.microsoft.com/office/drawing/2014/main" id="{03F1071D-9AF1-48B2-B5C9-4D14C70807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0858" y="3673288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0.43</a:t>
              </a:r>
            </a:p>
          </p:txBody>
        </p:sp>
        <p:sp>
          <p:nvSpPr>
            <p:cNvPr id="277" name="Rectangle 155">
              <a:extLst>
                <a:ext uri="{FF2B5EF4-FFF2-40B4-BE49-F238E27FC236}">
                  <a16:creationId xmlns:a16="http://schemas.microsoft.com/office/drawing/2014/main" id="{A67628ED-E019-45BA-B47C-A80C13986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0" y="3418363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0.44</a:t>
              </a:r>
            </a:p>
          </p:txBody>
        </p:sp>
        <p:sp>
          <p:nvSpPr>
            <p:cNvPr id="278" name="Rectangle 166">
              <a:extLst>
                <a:ext uri="{FF2B5EF4-FFF2-40B4-BE49-F238E27FC236}">
                  <a16:creationId xmlns:a16="http://schemas.microsoft.com/office/drawing/2014/main" id="{B6866292-B81A-4962-BEB8-865F3B1EE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9289" y="5994443"/>
              <a:ext cx="383117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10.00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9" name="Rectangle 165">
              <a:extLst>
                <a:ext uri="{FF2B5EF4-FFF2-40B4-BE49-F238E27FC236}">
                  <a16:creationId xmlns:a16="http://schemas.microsoft.com/office/drawing/2014/main" id="{78CE0800-74F3-4F85-8A84-766EB077F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2694" y="5981003"/>
              <a:ext cx="237233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HR</a:t>
              </a:r>
              <a:endParaRPr kumimoji="0" lang="en-US" altLang="en-US" sz="2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0" name="Rectangle 165">
              <a:extLst>
                <a:ext uri="{FF2B5EF4-FFF2-40B4-BE49-F238E27FC236}">
                  <a16:creationId xmlns:a16="http://schemas.microsoft.com/office/drawing/2014/main" id="{8A8C6C8F-CCD3-4C87-A999-6FBE879A4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7718" y="6176697"/>
              <a:ext cx="3947047" cy="22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914400"/>
              <a:r>
                <a:rPr lang="en-US" altLang="en-US" sz="1400" b="1" dirty="0">
                  <a:solidFill>
                    <a:srgbClr val="C00000"/>
                  </a:solidFill>
                  <a:latin typeface="+mn-lt"/>
                </a:rPr>
                <a:t>Favors Dabrafenib Plus Trametinib</a:t>
              </a:r>
            </a:p>
          </p:txBody>
        </p:sp>
        <p:sp>
          <p:nvSpPr>
            <p:cNvPr id="281" name="Rectangle 165">
              <a:extLst>
                <a:ext uri="{FF2B5EF4-FFF2-40B4-BE49-F238E27FC236}">
                  <a16:creationId xmlns:a16="http://schemas.microsoft.com/office/drawing/2014/main" id="{FA16399B-6320-48F2-B4D1-6B011E88D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2261" y="6176697"/>
              <a:ext cx="1831504" cy="22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400"/>
              <a:r>
                <a:rPr lang="en-US" altLang="en-US" sz="1400" b="1" dirty="0">
                  <a:solidFill>
                    <a:srgbClr val="1F498D"/>
                  </a:solidFill>
                  <a:latin typeface="+mn-lt"/>
                </a:rPr>
                <a:t>Favors Placebo</a:t>
              </a:r>
            </a:p>
          </p:txBody>
        </p:sp>
        <p:cxnSp>
          <p:nvCxnSpPr>
            <p:cNvPr id="282" name="Straight Arrow Connector 281">
              <a:extLst>
                <a:ext uri="{FF2B5EF4-FFF2-40B4-BE49-F238E27FC236}">
                  <a16:creationId xmlns:a16="http://schemas.microsoft.com/office/drawing/2014/main" id="{5D1423D5-A77C-4739-A2EF-64A0BF4A9406}"/>
                </a:ext>
              </a:extLst>
            </p:cNvPr>
            <p:cNvCxnSpPr/>
            <p:nvPr/>
          </p:nvCxnSpPr>
          <p:spPr>
            <a:xfrm flipH="1">
              <a:off x="4753814" y="6308456"/>
              <a:ext cx="477778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Arrow Connector 282">
              <a:extLst>
                <a:ext uri="{FF2B5EF4-FFF2-40B4-BE49-F238E27FC236}">
                  <a16:creationId xmlns:a16="http://schemas.microsoft.com/office/drawing/2014/main" id="{39FA1D9B-C08F-4609-9608-896C000C61B1}"/>
                </a:ext>
              </a:extLst>
            </p:cNvPr>
            <p:cNvCxnSpPr/>
            <p:nvPr/>
          </p:nvCxnSpPr>
          <p:spPr>
            <a:xfrm>
              <a:off x="10104157" y="6308227"/>
              <a:ext cx="477778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4" name="Rectangle 166">
              <a:extLst>
                <a:ext uri="{FF2B5EF4-FFF2-40B4-BE49-F238E27FC236}">
                  <a16:creationId xmlns:a16="http://schemas.microsoft.com/office/drawing/2014/main" id="{1234EA64-DA40-4265-8823-CDE3457FD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963" y="1238602"/>
              <a:ext cx="21451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V600K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78)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5" name="Rectangle 166">
              <a:extLst>
                <a:ext uri="{FF2B5EF4-FFF2-40B4-BE49-F238E27FC236}">
                  <a16:creationId xmlns:a16="http://schemas.microsoft.com/office/drawing/2014/main" id="{4F216CAD-9026-47E9-BF34-CAFC8E6EF8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963" y="1490541"/>
              <a:ext cx="21451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V600E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792)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6" name="Rectangle 166">
              <a:extLst>
                <a:ext uri="{FF2B5EF4-FFF2-40B4-BE49-F238E27FC236}">
                  <a16:creationId xmlns:a16="http://schemas.microsoft.com/office/drawing/2014/main" id="{CEBB6931-87E4-4D7A-A299-CBFC445618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963" y="1742481"/>
              <a:ext cx="21451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Male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482)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7" name="Rectangle 166">
              <a:extLst>
                <a:ext uri="{FF2B5EF4-FFF2-40B4-BE49-F238E27FC236}">
                  <a16:creationId xmlns:a16="http://schemas.microsoft.com/office/drawing/2014/main" id="{75B31C4B-BBD8-4CED-A221-D367C9460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963" y="1994419"/>
              <a:ext cx="21451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Female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388)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8" name="Rectangle 166">
              <a:extLst>
                <a:ext uri="{FF2B5EF4-FFF2-40B4-BE49-F238E27FC236}">
                  <a16:creationId xmlns:a16="http://schemas.microsoft.com/office/drawing/2014/main" id="{35BD387A-6071-4E13-B8D6-7CEC8852E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963" y="2246358"/>
              <a:ext cx="21451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&lt; 65 years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712)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9" name="Rectangle 166">
              <a:extLst>
                <a:ext uri="{FF2B5EF4-FFF2-40B4-BE49-F238E27FC236}">
                  <a16:creationId xmlns:a16="http://schemas.microsoft.com/office/drawing/2014/main" id="{CD565545-728B-4DAE-9C03-764D2945AB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963" y="2498299"/>
              <a:ext cx="214513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≥ 65 years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158)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0" name="Rectangle 166">
              <a:extLst>
                <a:ext uri="{FF2B5EF4-FFF2-40B4-BE49-F238E27FC236}">
                  <a16:creationId xmlns:a16="http://schemas.microsoft.com/office/drawing/2014/main" id="{62E89427-835C-4E29-8848-353B28B37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4852" y="2750237"/>
              <a:ext cx="308424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Disease stage IIIA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154)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1" name="Rectangle 166">
              <a:extLst>
                <a:ext uri="{FF2B5EF4-FFF2-40B4-BE49-F238E27FC236}">
                  <a16:creationId xmlns:a16="http://schemas.microsoft.com/office/drawing/2014/main" id="{CA724E78-6AD8-4621-A4D1-03438EEB5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4852" y="3002177"/>
              <a:ext cx="308424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Disease stage IIIB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356)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2" name="Rectangle 166">
              <a:extLst>
                <a:ext uri="{FF2B5EF4-FFF2-40B4-BE49-F238E27FC236}">
                  <a16:creationId xmlns:a16="http://schemas.microsoft.com/office/drawing/2014/main" id="{788F4FAC-7165-418F-8F01-CA6A88682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4852" y="3254116"/>
              <a:ext cx="308424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Disease stage IIIC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347)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3" name="Rectangle 166">
              <a:extLst>
                <a:ext uri="{FF2B5EF4-FFF2-40B4-BE49-F238E27FC236}">
                  <a16:creationId xmlns:a16="http://schemas.microsoft.com/office/drawing/2014/main" id="{265EC119-04E5-45C6-979F-A9DFD53E7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4852" y="3499848"/>
              <a:ext cx="308424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 err="1">
                  <a:ln>
                    <a:noFill/>
                  </a:ln>
                  <a:effectLst/>
                  <a:latin typeface="Arial" panose="020B0604020202020204" pitchFamily="34" charset="0"/>
                </a:rPr>
                <a:t>Micrometastasis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309)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4" name="Rectangle 166">
              <a:extLst>
                <a:ext uri="{FF2B5EF4-FFF2-40B4-BE49-F238E27FC236}">
                  <a16:creationId xmlns:a16="http://schemas.microsoft.com/office/drawing/2014/main" id="{010F0E0B-6B55-468F-901E-D340334C9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4852" y="3751788"/>
              <a:ext cx="308424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 err="1">
                  <a:ln>
                    <a:noFill/>
                  </a:ln>
                  <a:effectLst/>
                  <a:latin typeface="Arial" panose="020B0604020202020204" pitchFamily="34" charset="0"/>
                </a:rPr>
                <a:t>Macrometastasis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319)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5" name="Rectangle 166">
              <a:extLst>
                <a:ext uri="{FF2B5EF4-FFF2-40B4-BE49-F238E27FC236}">
                  <a16:creationId xmlns:a16="http://schemas.microsoft.com/office/drawing/2014/main" id="{E3DEAC48-39AE-4A70-8652-29270FA7C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080" y="4507606"/>
              <a:ext cx="351901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 err="1">
                  <a:ln>
                    <a:noFill/>
                  </a:ln>
                  <a:effectLst/>
                  <a:latin typeface="Arial" panose="020B0604020202020204" pitchFamily="34" charset="0"/>
                </a:rPr>
                <a:t>Macrometastasis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and ulceration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116)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6" name="Rectangle 166">
              <a:extLst>
                <a:ext uri="{FF2B5EF4-FFF2-40B4-BE49-F238E27FC236}">
                  <a16:creationId xmlns:a16="http://schemas.microsoft.com/office/drawing/2014/main" id="{2D2CE406-D9F9-49D5-A3B1-A2734275B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130" y="4003727"/>
              <a:ext cx="3557963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 err="1">
                  <a:ln>
                    <a:noFill/>
                  </a:ln>
                  <a:effectLst/>
                  <a:latin typeface="Arial" panose="020B0604020202020204" pitchFamily="34" charset="0"/>
                </a:rPr>
                <a:t>Micrometastasis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and ulceration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143)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7" name="Rectangle 166">
              <a:extLst>
                <a:ext uri="{FF2B5EF4-FFF2-40B4-BE49-F238E27FC236}">
                  <a16:creationId xmlns:a16="http://schemas.microsoft.com/office/drawing/2014/main" id="{35BC3E29-D7D8-4E90-88E1-1A4C32A97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7808" y="5033606"/>
              <a:ext cx="331128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1 nodal metastatic mass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360)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8" name="Rectangle 166">
              <a:extLst>
                <a:ext uri="{FF2B5EF4-FFF2-40B4-BE49-F238E27FC236}">
                  <a16:creationId xmlns:a16="http://schemas.microsoft.com/office/drawing/2014/main" id="{E3A0CB62-1070-4AC5-9451-26CABE83E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7808" y="5285546"/>
              <a:ext cx="331128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2–3 nodal metastatic masses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308)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9" name="Rectangle 166">
              <a:extLst>
                <a:ext uri="{FF2B5EF4-FFF2-40B4-BE49-F238E27FC236}">
                  <a16:creationId xmlns:a16="http://schemas.microsoft.com/office/drawing/2014/main" id="{12D1463F-E79D-4A52-B6F6-BC29557427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7808" y="5537484"/>
              <a:ext cx="331128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≥ 4 nodal metastatic masses (n</a:t>
              </a:r>
              <a:r>
                <a:rPr kumimoji="0" lang="en-US" altLang="en-US" sz="1200" b="0" i="0" u="none" strike="noStrike" cap="none" normalizeH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 </a:t>
              </a:r>
              <a:r>
                <a:rPr kumimoji="0" lang="en-US" altLang="en-US" sz="12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= 145)</a:t>
              </a:r>
              <a:endParaRPr kumimoji="0" lang="en-US" altLang="en-US" sz="16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300" name="Group 299">
              <a:extLst>
                <a:ext uri="{FF2B5EF4-FFF2-40B4-BE49-F238E27FC236}">
                  <a16:creationId xmlns:a16="http://schemas.microsoft.com/office/drawing/2014/main" id="{EBD1525D-F110-4FCB-803A-79A6D5078BB2}"/>
                </a:ext>
              </a:extLst>
            </p:cNvPr>
            <p:cNvGrpSpPr/>
            <p:nvPr/>
          </p:nvGrpSpPr>
          <p:grpSpPr>
            <a:xfrm>
              <a:off x="7010852" y="3289337"/>
              <a:ext cx="588317" cy="121484"/>
              <a:chOff x="4033066" y="2693988"/>
              <a:chExt cx="313776" cy="93663"/>
            </a:xfrm>
          </p:grpSpPr>
          <p:grpSp>
            <p:nvGrpSpPr>
              <p:cNvPr id="301" name="Group 300">
                <a:extLst>
                  <a:ext uri="{FF2B5EF4-FFF2-40B4-BE49-F238E27FC236}">
                    <a16:creationId xmlns:a16="http://schemas.microsoft.com/office/drawing/2014/main" id="{C2B025CD-B3C8-42FD-ABB0-104AF554E7B8}"/>
                  </a:ext>
                </a:extLst>
              </p:cNvPr>
              <p:cNvGrpSpPr/>
              <p:nvPr/>
            </p:nvGrpSpPr>
            <p:grpSpPr>
              <a:xfrm>
                <a:off x="4033066" y="2693988"/>
                <a:ext cx="313776" cy="93663"/>
                <a:chOff x="4033066" y="2693988"/>
                <a:chExt cx="313776" cy="93663"/>
              </a:xfrm>
            </p:grpSpPr>
            <p:sp>
              <p:nvSpPr>
                <p:cNvPr id="303" name="Line 101">
                  <a:extLst>
                    <a:ext uri="{FF2B5EF4-FFF2-40B4-BE49-F238E27FC236}">
                      <a16:creationId xmlns:a16="http://schemas.microsoft.com/office/drawing/2014/main" id="{4FB5510E-09C0-43FB-9614-651FC0211B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3066" y="2743200"/>
                  <a:ext cx="308618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04" name="Line 102">
                  <a:extLst>
                    <a:ext uri="{FF2B5EF4-FFF2-40B4-BE49-F238E27FC236}">
                      <a16:creationId xmlns:a16="http://schemas.microsoft.com/office/drawing/2014/main" id="{D2359F41-196A-4C56-899E-66F65595FE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3535" y="2693988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05" name="Line 103">
                  <a:extLst>
                    <a:ext uri="{FF2B5EF4-FFF2-40B4-BE49-F238E27FC236}">
                      <a16:creationId xmlns:a16="http://schemas.microsoft.com/office/drawing/2014/main" id="{16FD3B48-3DA2-4455-8217-57247C05EE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46842" y="2693988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302" name="Rectangle 104">
                <a:extLst>
                  <a:ext uri="{FF2B5EF4-FFF2-40B4-BE49-F238E27FC236}">
                    <a16:creationId xmlns:a16="http://schemas.microsoft.com/office/drawing/2014/main" id="{90DC0D96-EA07-4838-A069-ABC3209D4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770" y="2713038"/>
                <a:ext cx="34138" cy="49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306" name="Group 305">
              <a:extLst>
                <a:ext uri="{FF2B5EF4-FFF2-40B4-BE49-F238E27FC236}">
                  <a16:creationId xmlns:a16="http://schemas.microsoft.com/office/drawing/2014/main" id="{60557DA5-A7ED-42BA-941A-36C1BCB5E07D}"/>
                </a:ext>
              </a:extLst>
            </p:cNvPr>
            <p:cNvGrpSpPr/>
            <p:nvPr/>
          </p:nvGrpSpPr>
          <p:grpSpPr>
            <a:xfrm>
              <a:off x="7108573" y="3036073"/>
              <a:ext cx="637099" cy="121484"/>
              <a:chOff x="4147540" y="2498725"/>
              <a:chExt cx="339794" cy="93663"/>
            </a:xfrm>
          </p:grpSpPr>
          <p:grpSp>
            <p:nvGrpSpPr>
              <p:cNvPr id="307" name="Group 306">
                <a:extLst>
                  <a:ext uri="{FF2B5EF4-FFF2-40B4-BE49-F238E27FC236}">
                    <a16:creationId xmlns:a16="http://schemas.microsoft.com/office/drawing/2014/main" id="{02BC0D11-AB83-4647-9A01-3E07CBF2A580}"/>
                  </a:ext>
                </a:extLst>
              </p:cNvPr>
              <p:cNvGrpSpPr/>
              <p:nvPr/>
            </p:nvGrpSpPr>
            <p:grpSpPr>
              <a:xfrm>
                <a:off x="4147540" y="2498725"/>
                <a:ext cx="339794" cy="93663"/>
                <a:chOff x="4147540" y="2498725"/>
                <a:chExt cx="339794" cy="93663"/>
              </a:xfrm>
            </p:grpSpPr>
            <p:sp>
              <p:nvSpPr>
                <p:cNvPr id="309" name="Line 105">
                  <a:extLst>
                    <a:ext uri="{FF2B5EF4-FFF2-40B4-BE49-F238E27FC236}">
                      <a16:creationId xmlns:a16="http://schemas.microsoft.com/office/drawing/2014/main" id="{3FA0C898-3B87-4D7D-AB1C-7926310A2A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50310" y="2547938"/>
                  <a:ext cx="337024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10" name="Line 106">
                  <a:extLst>
                    <a:ext uri="{FF2B5EF4-FFF2-40B4-BE49-F238E27FC236}">
                      <a16:creationId xmlns:a16="http://schemas.microsoft.com/office/drawing/2014/main" id="{0065EC5D-06E0-4C0D-8280-EA6C009188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47540" y="2498725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11" name="Line 107">
                  <a:extLst>
                    <a:ext uri="{FF2B5EF4-FFF2-40B4-BE49-F238E27FC236}">
                      <a16:creationId xmlns:a16="http://schemas.microsoft.com/office/drawing/2014/main" id="{928A0158-9C34-4427-8351-E58CD29ADB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87333" y="2498725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308" name="Rectangle 108">
                <a:extLst>
                  <a:ext uri="{FF2B5EF4-FFF2-40B4-BE49-F238E27FC236}">
                    <a16:creationId xmlns:a16="http://schemas.microsoft.com/office/drawing/2014/main" id="{0DA6A40E-674F-4C08-8C67-FB0E28DCAB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6490" y="2520950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312" name="Group 311">
              <a:extLst>
                <a:ext uri="{FF2B5EF4-FFF2-40B4-BE49-F238E27FC236}">
                  <a16:creationId xmlns:a16="http://schemas.microsoft.com/office/drawing/2014/main" id="{413A77B2-1840-4EC0-A704-E768982F11FD}"/>
                </a:ext>
              </a:extLst>
            </p:cNvPr>
            <p:cNvGrpSpPr/>
            <p:nvPr/>
          </p:nvGrpSpPr>
          <p:grpSpPr>
            <a:xfrm>
              <a:off x="6805694" y="2786927"/>
              <a:ext cx="1312006" cy="121484"/>
              <a:chOff x="3922742" y="2306638"/>
              <a:chExt cx="699753" cy="93663"/>
            </a:xfrm>
          </p:grpSpPr>
          <p:grpSp>
            <p:nvGrpSpPr>
              <p:cNvPr id="313" name="Group 312">
                <a:extLst>
                  <a:ext uri="{FF2B5EF4-FFF2-40B4-BE49-F238E27FC236}">
                    <a16:creationId xmlns:a16="http://schemas.microsoft.com/office/drawing/2014/main" id="{98EE82C7-DD86-466E-A880-5F84DB9CAA8D}"/>
                  </a:ext>
                </a:extLst>
              </p:cNvPr>
              <p:cNvGrpSpPr/>
              <p:nvPr/>
            </p:nvGrpSpPr>
            <p:grpSpPr>
              <a:xfrm>
                <a:off x="3922742" y="2306638"/>
                <a:ext cx="699753" cy="93663"/>
                <a:chOff x="3922742" y="2306638"/>
                <a:chExt cx="699753" cy="93663"/>
              </a:xfrm>
            </p:grpSpPr>
            <p:sp>
              <p:nvSpPr>
                <p:cNvPr id="315" name="Line 109">
                  <a:extLst>
                    <a:ext uri="{FF2B5EF4-FFF2-40B4-BE49-F238E27FC236}">
                      <a16:creationId xmlns:a16="http://schemas.microsoft.com/office/drawing/2014/main" id="{8808CACB-6CC3-42D2-8CC7-3D95D5A836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22742" y="2352675"/>
                  <a:ext cx="698791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16" name="Line 110">
                  <a:extLst>
                    <a:ext uri="{FF2B5EF4-FFF2-40B4-BE49-F238E27FC236}">
                      <a16:creationId xmlns:a16="http://schemas.microsoft.com/office/drawing/2014/main" id="{0CC297CB-012C-4FFE-8EB3-EEA0D9A78F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23301" y="2306638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17" name="Line 111">
                  <a:extLst>
                    <a:ext uri="{FF2B5EF4-FFF2-40B4-BE49-F238E27FC236}">
                      <a16:creationId xmlns:a16="http://schemas.microsoft.com/office/drawing/2014/main" id="{E088A608-7349-4914-B592-B5D7C1C737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22495" y="2306638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314" name="Rectangle 112">
                <a:extLst>
                  <a:ext uri="{FF2B5EF4-FFF2-40B4-BE49-F238E27FC236}">
                    <a16:creationId xmlns:a16="http://schemas.microsoft.com/office/drawing/2014/main" id="{0315BB03-851D-4437-8C7D-D5D3807F87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4728" y="2325688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318" name="Group 317">
              <a:extLst>
                <a:ext uri="{FF2B5EF4-FFF2-40B4-BE49-F238E27FC236}">
                  <a16:creationId xmlns:a16="http://schemas.microsoft.com/office/drawing/2014/main" id="{4CF8EC53-60B0-4500-99C2-299FE5E0336D}"/>
                </a:ext>
              </a:extLst>
            </p:cNvPr>
            <p:cNvGrpSpPr/>
            <p:nvPr/>
          </p:nvGrpSpPr>
          <p:grpSpPr>
            <a:xfrm>
              <a:off x="6835120" y="2533663"/>
              <a:ext cx="764051" cy="121484"/>
              <a:chOff x="3878157" y="2111375"/>
              <a:chExt cx="407503" cy="93663"/>
            </a:xfrm>
          </p:grpSpPr>
          <p:grpSp>
            <p:nvGrpSpPr>
              <p:cNvPr id="319" name="Group 318">
                <a:extLst>
                  <a:ext uri="{FF2B5EF4-FFF2-40B4-BE49-F238E27FC236}">
                    <a16:creationId xmlns:a16="http://schemas.microsoft.com/office/drawing/2014/main" id="{6FED02CF-767E-4FBF-905A-8645E6066D41}"/>
                  </a:ext>
                </a:extLst>
              </p:cNvPr>
              <p:cNvGrpSpPr/>
              <p:nvPr/>
            </p:nvGrpSpPr>
            <p:grpSpPr>
              <a:xfrm>
                <a:off x="3878157" y="2111375"/>
                <a:ext cx="407503" cy="93663"/>
                <a:chOff x="3878157" y="2111375"/>
                <a:chExt cx="407503" cy="93663"/>
              </a:xfrm>
            </p:grpSpPr>
            <p:sp>
              <p:nvSpPr>
                <p:cNvPr id="321" name="Line 113">
                  <a:extLst>
                    <a:ext uri="{FF2B5EF4-FFF2-40B4-BE49-F238E27FC236}">
                      <a16:creationId xmlns:a16="http://schemas.microsoft.com/office/drawing/2014/main" id="{4B2D6029-F9FB-44BE-9FE9-099EDDF723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78157" y="2157413"/>
                  <a:ext cx="407503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22" name="Line 114">
                  <a:extLst>
                    <a:ext uri="{FF2B5EF4-FFF2-40B4-BE49-F238E27FC236}">
                      <a16:creationId xmlns:a16="http://schemas.microsoft.com/office/drawing/2014/main" id="{4FE1A21D-2347-4737-942C-B39636CAC0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78157" y="2111375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23" name="Line 115">
                  <a:extLst>
                    <a:ext uri="{FF2B5EF4-FFF2-40B4-BE49-F238E27FC236}">
                      <a16:creationId xmlns:a16="http://schemas.microsoft.com/office/drawing/2014/main" id="{16367F37-5B97-436B-811B-F4C58B9274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84836" y="2111375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320" name="Rectangle 116">
                <a:extLst>
                  <a:ext uri="{FF2B5EF4-FFF2-40B4-BE49-F238E27FC236}">
                    <a16:creationId xmlns:a16="http://schemas.microsoft.com/office/drawing/2014/main" id="{A57CA85D-D9E0-453F-906B-B478DDA00D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4958" y="2130425"/>
                <a:ext cx="34138" cy="49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324" name="Group 323">
              <a:extLst>
                <a:ext uri="{FF2B5EF4-FFF2-40B4-BE49-F238E27FC236}">
                  <a16:creationId xmlns:a16="http://schemas.microsoft.com/office/drawing/2014/main" id="{7E878169-1C16-4F21-B093-AD27912964F9}"/>
                </a:ext>
              </a:extLst>
            </p:cNvPr>
            <p:cNvGrpSpPr/>
            <p:nvPr/>
          </p:nvGrpSpPr>
          <p:grpSpPr>
            <a:xfrm>
              <a:off x="7194090" y="2280400"/>
              <a:ext cx="471873" cy="121484"/>
              <a:chOff x="4203010" y="1916113"/>
              <a:chExt cx="251672" cy="93663"/>
            </a:xfrm>
          </p:grpSpPr>
          <p:grpSp>
            <p:nvGrpSpPr>
              <p:cNvPr id="325" name="Group 324">
                <a:extLst>
                  <a:ext uri="{FF2B5EF4-FFF2-40B4-BE49-F238E27FC236}">
                    <a16:creationId xmlns:a16="http://schemas.microsoft.com/office/drawing/2014/main" id="{F282A2B2-D256-49B9-8CF4-A5B15E968364}"/>
                  </a:ext>
                </a:extLst>
              </p:cNvPr>
              <p:cNvGrpSpPr/>
              <p:nvPr/>
            </p:nvGrpSpPr>
            <p:grpSpPr>
              <a:xfrm>
                <a:off x="4203010" y="1916113"/>
                <a:ext cx="251672" cy="93663"/>
                <a:chOff x="4203010" y="1916113"/>
                <a:chExt cx="251672" cy="93663"/>
              </a:xfrm>
            </p:grpSpPr>
            <p:sp>
              <p:nvSpPr>
                <p:cNvPr id="327" name="Line 117">
                  <a:extLst>
                    <a:ext uri="{FF2B5EF4-FFF2-40B4-BE49-F238E27FC236}">
                      <a16:creationId xmlns:a16="http://schemas.microsoft.com/office/drawing/2014/main" id="{ACC790B6-0501-4504-A0F9-019AE557AE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03010" y="1965325"/>
                  <a:ext cx="247517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28" name="Line 118">
                  <a:extLst>
                    <a:ext uri="{FF2B5EF4-FFF2-40B4-BE49-F238E27FC236}">
                      <a16:creationId xmlns:a16="http://schemas.microsoft.com/office/drawing/2014/main" id="{651984BA-301C-4F88-AD19-5E0B3BF4BB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03010" y="191611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29" name="Line 119">
                  <a:extLst>
                    <a:ext uri="{FF2B5EF4-FFF2-40B4-BE49-F238E27FC236}">
                      <a16:creationId xmlns:a16="http://schemas.microsoft.com/office/drawing/2014/main" id="{7A3A0E2A-87F0-4273-8DB6-98A048134E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54682" y="191611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326" name="Rectangle 120">
                <a:extLst>
                  <a:ext uri="{FF2B5EF4-FFF2-40B4-BE49-F238E27FC236}">
                    <a16:creationId xmlns:a16="http://schemas.microsoft.com/office/drawing/2014/main" id="{DDA3D754-A8B6-408E-B848-F8C169A1A1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5540" y="1938338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330" name="Group 329">
              <a:extLst>
                <a:ext uri="{FF2B5EF4-FFF2-40B4-BE49-F238E27FC236}">
                  <a16:creationId xmlns:a16="http://schemas.microsoft.com/office/drawing/2014/main" id="{857408A9-F396-44B5-BE82-6526A01D1219}"/>
                </a:ext>
              </a:extLst>
            </p:cNvPr>
            <p:cNvGrpSpPr/>
            <p:nvPr/>
          </p:nvGrpSpPr>
          <p:grpSpPr>
            <a:xfrm>
              <a:off x="7194085" y="2027134"/>
              <a:ext cx="717433" cy="127661"/>
              <a:chOff x="4237518" y="1720850"/>
              <a:chExt cx="382640" cy="98425"/>
            </a:xfrm>
          </p:grpSpPr>
          <p:grpSp>
            <p:nvGrpSpPr>
              <p:cNvPr id="331" name="Group 330">
                <a:extLst>
                  <a:ext uri="{FF2B5EF4-FFF2-40B4-BE49-F238E27FC236}">
                    <a16:creationId xmlns:a16="http://schemas.microsoft.com/office/drawing/2014/main" id="{07E8BEBC-C66D-4A20-A4CA-432A6EC4BA54}"/>
                  </a:ext>
                </a:extLst>
              </p:cNvPr>
              <p:cNvGrpSpPr/>
              <p:nvPr/>
            </p:nvGrpSpPr>
            <p:grpSpPr>
              <a:xfrm>
                <a:off x="4237518" y="1720850"/>
                <a:ext cx="382640" cy="98425"/>
                <a:chOff x="4237518" y="1720850"/>
                <a:chExt cx="382640" cy="98425"/>
              </a:xfrm>
            </p:grpSpPr>
            <p:sp>
              <p:nvSpPr>
                <p:cNvPr id="333" name="Line 121">
                  <a:extLst>
                    <a:ext uri="{FF2B5EF4-FFF2-40B4-BE49-F238E27FC236}">
                      <a16:creationId xmlns:a16="http://schemas.microsoft.com/office/drawing/2014/main" id="{CD2E634D-5824-43A9-B443-1D12EB112B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37520" y="1770063"/>
                  <a:ext cx="376783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34" name="Line 122">
                  <a:extLst>
                    <a:ext uri="{FF2B5EF4-FFF2-40B4-BE49-F238E27FC236}">
                      <a16:creationId xmlns:a16="http://schemas.microsoft.com/office/drawing/2014/main" id="{9B6D0631-122A-4BAB-BBFE-FE5880F769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37518" y="1720850"/>
                  <a:ext cx="0" cy="98425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35" name="Line 123">
                  <a:extLst>
                    <a:ext uri="{FF2B5EF4-FFF2-40B4-BE49-F238E27FC236}">
                      <a16:creationId xmlns:a16="http://schemas.microsoft.com/office/drawing/2014/main" id="{782006A3-D8FE-443A-8375-1987FFA37B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20158" y="1720850"/>
                  <a:ext cx="0" cy="98425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332" name="Rectangle 124">
                <a:extLst>
                  <a:ext uri="{FF2B5EF4-FFF2-40B4-BE49-F238E27FC236}">
                    <a16:creationId xmlns:a16="http://schemas.microsoft.com/office/drawing/2014/main" id="{3D394356-4B13-4CFB-9A1D-CC846486C8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1265" y="1739900"/>
                <a:ext cx="34138" cy="4934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336" name="Group 335">
              <a:extLst>
                <a:ext uri="{FF2B5EF4-FFF2-40B4-BE49-F238E27FC236}">
                  <a16:creationId xmlns:a16="http://schemas.microsoft.com/office/drawing/2014/main" id="{7F12A26F-BC1E-48D4-B48F-D1501BBFB69C}"/>
                </a:ext>
              </a:extLst>
            </p:cNvPr>
            <p:cNvGrpSpPr/>
            <p:nvPr/>
          </p:nvGrpSpPr>
          <p:grpSpPr>
            <a:xfrm>
              <a:off x="7010946" y="1777989"/>
              <a:ext cx="504097" cy="121484"/>
              <a:chOff x="4027553" y="1528763"/>
              <a:chExt cx="268855" cy="93663"/>
            </a:xfrm>
          </p:grpSpPr>
          <p:grpSp>
            <p:nvGrpSpPr>
              <p:cNvPr id="337" name="Group 336">
                <a:extLst>
                  <a:ext uri="{FF2B5EF4-FFF2-40B4-BE49-F238E27FC236}">
                    <a16:creationId xmlns:a16="http://schemas.microsoft.com/office/drawing/2014/main" id="{A885984E-A62C-4482-954D-119E1CB0E8ED}"/>
                  </a:ext>
                </a:extLst>
              </p:cNvPr>
              <p:cNvGrpSpPr/>
              <p:nvPr/>
            </p:nvGrpSpPr>
            <p:grpSpPr>
              <a:xfrm>
                <a:off x="4027553" y="1528763"/>
                <a:ext cx="268855" cy="93663"/>
                <a:chOff x="4027553" y="1528763"/>
                <a:chExt cx="268855" cy="93663"/>
              </a:xfrm>
            </p:grpSpPr>
            <p:sp>
              <p:nvSpPr>
                <p:cNvPr id="339" name="Line 125">
                  <a:extLst>
                    <a:ext uri="{FF2B5EF4-FFF2-40B4-BE49-F238E27FC236}">
                      <a16:creationId xmlns:a16="http://schemas.microsoft.com/office/drawing/2014/main" id="{41FFE806-2175-4885-ABD6-41896E8387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27553" y="1574800"/>
                  <a:ext cx="268855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40" name="Line 126">
                  <a:extLst>
                    <a:ext uri="{FF2B5EF4-FFF2-40B4-BE49-F238E27FC236}">
                      <a16:creationId xmlns:a16="http://schemas.microsoft.com/office/drawing/2014/main" id="{F0D1E016-E5AD-4E56-A103-AFDA3EA411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2157" y="152876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 dirty="0"/>
                </a:p>
              </p:txBody>
            </p:sp>
            <p:sp>
              <p:nvSpPr>
                <p:cNvPr id="341" name="Line 127">
                  <a:extLst>
                    <a:ext uri="{FF2B5EF4-FFF2-40B4-BE49-F238E27FC236}">
                      <a16:creationId xmlns:a16="http://schemas.microsoft.com/office/drawing/2014/main" id="{F7FD812C-E095-4E84-B42F-E1DF772ECC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96408" y="1528763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</p:grpSp>
          <p:sp>
            <p:nvSpPr>
              <p:cNvPr id="338" name="Rectangle 128">
                <a:extLst>
                  <a:ext uri="{FF2B5EF4-FFF2-40B4-BE49-F238E27FC236}">
                    <a16:creationId xmlns:a16="http://schemas.microsoft.com/office/drawing/2014/main" id="{26138489-104B-4B6A-8549-FBEA5D19D6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2620" y="1547813"/>
                <a:ext cx="34138" cy="4935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 dirty="0"/>
              </a:p>
            </p:txBody>
          </p:sp>
        </p:grpSp>
        <p:grpSp>
          <p:nvGrpSpPr>
            <p:cNvPr id="342" name="Group 341">
              <a:extLst>
                <a:ext uri="{FF2B5EF4-FFF2-40B4-BE49-F238E27FC236}">
                  <a16:creationId xmlns:a16="http://schemas.microsoft.com/office/drawing/2014/main" id="{679E12A3-CDDA-4BDD-B68F-10C271288D4A}"/>
                </a:ext>
              </a:extLst>
            </p:cNvPr>
            <p:cNvGrpSpPr/>
            <p:nvPr/>
          </p:nvGrpSpPr>
          <p:grpSpPr>
            <a:xfrm>
              <a:off x="7156301" y="1524724"/>
              <a:ext cx="399906" cy="121484"/>
              <a:chOff x="4148074" y="1333500"/>
              <a:chExt cx="213285" cy="93663"/>
            </a:xfrm>
          </p:grpSpPr>
          <p:grpSp>
            <p:nvGrpSpPr>
              <p:cNvPr id="343" name="Group 342">
                <a:extLst>
                  <a:ext uri="{FF2B5EF4-FFF2-40B4-BE49-F238E27FC236}">
                    <a16:creationId xmlns:a16="http://schemas.microsoft.com/office/drawing/2014/main" id="{1F6B6EDE-A566-44A5-89A4-9976EDB67EE0}"/>
                  </a:ext>
                </a:extLst>
              </p:cNvPr>
              <p:cNvGrpSpPr/>
              <p:nvPr/>
            </p:nvGrpSpPr>
            <p:grpSpPr>
              <a:xfrm>
                <a:off x="4148074" y="1333500"/>
                <a:ext cx="213285" cy="93663"/>
                <a:chOff x="4148074" y="1333500"/>
                <a:chExt cx="213285" cy="93663"/>
              </a:xfrm>
            </p:grpSpPr>
            <p:sp>
              <p:nvSpPr>
                <p:cNvPr id="345" name="Line 129">
                  <a:extLst>
                    <a:ext uri="{FF2B5EF4-FFF2-40B4-BE49-F238E27FC236}">
                      <a16:creationId xmlns:a16="http://schemas.microsoft.com/office/drawing/2014/main" id="{69B75224-A9DF-4FB6-849D-80714A4A3D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48800" y="1382713"/>
                  <a:ext cx="207910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46" name="Line 130">
                  <a:extLst>
                    <a:ext uri="{FF2B5EF4-FFF2-40B4-BE49-F238E27FC236}">
                      <a16:creationId xmlns:a16="http://schemas.microsoft.com/office/drawing/2014/main" id="{9E74A296-E78F-45A4-8557-C673291603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48074" y="1333500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/>
                </a:p>
              </p:txBody>
            </p:sp>
            <p:sp>
              <p:nvSpPr>
                <p:cNvPr id="347" name="Line 131">
                  <a:extLst>
                    <a:ext uri="{FF2B5EF4-FFF2-40B4-BE49-F238E27FC236}">
                      <a16:creationId xmlns:a16="http://schemas.microsoft.com/office/drawing/2014/main" id="{D652D5DB-AA9F-4953-9DD5-BE191361DB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61359" y="1333500"/>
                  <a:ext cx="0" cy="93663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100" dirty="0"/>
                </a:p>
              </p:txBody>
            </p:sp>
          </p:grpSp>
          <p:sp>
            <p:nvSpPr>
              <p:cNvPr id="344" name="Rectangle 132">
                <a:extLst>
                  <a:ext uri="{FF2B5EF4-FFF2-40B4-BE49-F238E27FC236}">
                    <a16:creationId xmlns:a16="http://schemas.microsoft.com/office/drawing/2014/main" id="{C15E3574-5B38-4238-A9FA-1E2C589471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7395" y="1355725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100"/>
              </a:p>
            </p:txBody>
          </p:sp>
        </p:grpSp>
        <p:grpSp>
          <p:nvGrpSpPr>
            <p:cNvPr id="348" name="Group 347">
              <a:extLst>
                <a:ext uri="{FF2B5EF4-FFF2-40B4-BE49-F238E27FC236}">
                  <a16:creationId xmlns:a16="http://schemas.microsoft.com/office/drawing/2014/main" id="{7E210AAD-ED20-49F9-800C-0A6C612EBB8D}"/>
                </a:ext>
              </a:extLst>
            </p:cNvPr>
            <p:cNvGrpSpPr/>
            <p:nvPr/>
          </p:nvGrpSpPr>
          <p:grpSpPr>
            <a:xfrm>
              <a:off x="6882395" y="1271460"/>
              <a:ext cx="1584170" cy="127661"/>
              <a:chOff x="4076602" y="1138238"/>
              <a:chExt cx="844910" cy="98425"/>
            </a:xfrm>
          </p:grpSpPr>
          <p:grpSp>
            <p:nvGrpSpPr>
              <p:cNvPr id="349" name="Group 348">
                <a:extLst>
                  <a:ext uri="{FF2B5EF4-FFF2-40B4-BE49-F238E27FC236}">
                    <a16:creationId xmlns:a16="http://schemas.microsoft.com/office/drawing/2014/main" id="{56FDCA82-496C-4268-8ECB-863AA9307FCB}"/>
                  </a:ext>
                </a:extLst>
              </p:cNvPr>
              <p:cNvGrpSpPr/>
              <p:nvPr/>
            </p:nvGrpSpPr>
            <p:grpSpPr>
              <a:xfrm>
                <a:off x="4076602" y="1138238"/>
                <a:ext cx="844910" cy="98425"/>
                <a:chOff x="4076602" y="1138238"/>
                <a:chExt cx="844910" cy="98425"/>
              </a:xfrm>
            </p:grpSpPr>
            <p:sp>
              <p:nvSpPr>
                <p:cNvPr id="351" name="Line 133">
                  <a:extLst>
                    <a:ext uri="{FF2B5EF4-FFF2-40B4-BE49-F238E27FC236}">
                      <a16:creationId xmlns:a16="http://schemas.microsoft.com/office/drawing/2014/main" id="{28EBFD21-11F1-49AD-828B-4A4EBF94D1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76602" y="1187450"/>
                  <a:ext cx="841220" cy="0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52" name="Line 134">
                  <a:extLst>
                    <a:ext uri="{FF2B5EF4-FFF2-40B4-BE49-F238E27FC236}">
                      <a16:creationId xmlns:a16="http://schemas.microsoft.com/office/drawing/2014/main" id="{9EC3D020-262A-4263-BE79-6CFECCB0D6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76602" y="1138238"/>
                  <a:ext cx="0" cy="98425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  <p:sp>
              <p:nvSpPr>
                <p:cNvPr id="353" name="Line 135">
                  <a:extLst>
                    <a:ext uri="{FF2B5EF4-FFF2-40B4-BE49-F238E27FC236}">
                      <a16:creationId xmlns:a16="http://schemas.microsoft.com/office/drawing/2014/main" id="{46375A30-6CE5-4AFF-A13C-AD8CABAB314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21512" y="1138238"/>
                  <a:ext cx="0" cy="98425"/>
                </a:xfrm>
                <a:prstGeom prst="line">
                  <a:avLst/>
                </a:prstGeom>
                <a:noFill/>
                <a:ln w="14288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400"/>
                </a:p>
              </p:txBody>
            </p:sp>
          </p:grpSp>
          <p:sp>
            <p:nvSpPr>
              <p:cNvPr id="350" name="Rectangle 136">
                <a:extLst>
                  <a:ext uri="{FF2B5EF4-FFF2-40B4-BE49-F238E27FC236}">
                    <a16:creationId xmlns:a16="http://schemas.microsoft.com/office/drawing/2014/main" id="{C951FBE5-E83A-44CA-A02F-C781C682A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8550" y="1160463"/>
                <a:ext cx="34138" cy="523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354" name="Rectangle 156">
              <a:extLst>
                <a:ext uri="{FF2B5EF4-FFF2-40B4-BE49-F238E27FC236}">
                  <a16:creationId xmlns:a16="http://schemas.microsoft.com/office/drawing/2014/main" id="{4B0A2888-D0CC-464F-AFE4-56D15F23D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9683" y="3165369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0.45</a:t>
              </a:r>
            </a:p>
          </p:txBody>
        </p:sp>
        <p:sp>
          <p:nvSpPr>
            <p:cNvPr id="355" name="Rectangle 157">
              <a:extLst>
                <a:ext uri="{FF2B5EF4-FFF2-40B4-BE49-F238E27FC236}">
                  <a16:creationId xmlns:a16="http://schemas.microsoft.com/office/drawing/2014/main" id="{724D0139-1D36-4E41-A871-7816864A1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7514" y="2913421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0.50</a:t>
              </a:r>
            </a:p>
          </p:txBody>
        </p:sp>
        <p:sp>
          <p:nvSpPr>
            <p:cNvPr id="356" name="Rectangle 158">
              <a:extLst>
                <a:ext uri="{FF2B5EF4-FFF2-40B4-BE49-F238E27FC236}">
                  <a16:creationId xmlns:a16="http://schemas.microsoft.com/office/drawing/2014/main" id="{7A65322E-DC35-4A18-890A-09433D5F8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1059" y="2662710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0.44</a:t>
              </a:r>
            </a:p>
          </p:txBody>
        </p:sp>
        <p:sp>
          <p:nvSpPr>
            <p:cNvPr id="357" name="Rectangle 159">
              <a:extLst>
                <a:ext uri="{FF2B5EF4-FFF2-40B4-BE49-F238E27FC236}">
                  <a16:creationId xmlns:a16="http://schemas.microsoft.com/office/drawing/2014/main" id="{CF798FE7-9EB2-4433-83B6-48B9DF4B3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3881" y="2407593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0.38</a:t>
              </a:r>
            </a:p>
          </p:txBody>
        </p:sp>
        <p:sp>
          <p:nvSpPr>
            <p:cNvPr id="358" name="Rectangle 160">
              <a:extLst>
                <a:ext uri="{FF2B5EF4-FFF2-40B4-BE49-F238E27FC236}">
                  <a16:creationId xmlns:a16="http://schemas.microsoft.com/office/drawing/2014/main" id="{EF00F46F-E126-4B76-83BD-27FC2C0F4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3092" y="2164914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0.51</a:t>
              </a:r>
            </a:p>
          </p:txBody>
        </p:sp>
        <p:sp>
          <p:nvSpPr>
            <p:cNvPr id="359" name="Rectangle 161">
              <a:extLst>
                <a:ext uri="{FF2B5EF4-FFF2-40B4-BE49-F238E27FC236}">
                  <a16:creationId xmlns:a16="http://schemas.microsoft.com/office/drawing/2014/main" id="{C6C03C41-8276-47A7-841A-E46E2DBFD0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52552" y="1905737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0.55</a:t>
              </a:r>
            </a:p>
          </p:txBody>
        </p:sp>
        <p:sp>
          <p:nvSpPr>
            <p:cNvPr id="360" name="Rectangle 162">
              <a:extLst>
                <a:ext uri="{FF2B5EF4-FFF2-40B4-BE49-F238E27FC236}">
                  <a16:creationId xmlns:a16="http://schemas.microsoft.com/office/drawing/2014/main" id="{F2C6256D-2F71-4D7E-88D8-0D4EC0582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6776" y="1655585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0.43</a:t>
              </a:r>
            </a:p>
          </p:txBody>
        </p:sp>
        <p:sp>
          <p:nvSpPr>
            <p:cNvPr id="361" name="Rectangle 163">
              <a:extLst>
                <a:ext uri="{FF2B5EF4-FFF2-40B4-BE49-F238E27FC236}">
                  <a16:creationId xmlns:a16="http://schemas.microsoft.com/office/drawing/2014/main" id="{0C9836A3-8159-46F3-801F-95FFFFF71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9859" y="1404874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0.48</a:t>
              </a:r>
            </a:p>
          </p:txBody>
        </p:sp>
        <p:sp>
          <p:nvSpPr>
            <p:cNvPr id="362" name="Rectangle 164">
              <a:extLst>
                <a:ext uri="{FF2B5EF4-FFF2-40B4-BE49-F238E27FC236}">
                  <a16:creationId xmlns:a16="http://schemas.microsoft.com/office/drawing/2014/main" id="{64CA1A00-FD0E-448D-BB5D-39748B9B8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5112" y="1147245"/>
              <a:ext cx="274115" cy="16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 dirty="0">
                  <a:ln>
                    <a:noFill/>
                  </a:ln>
                  <a:effectLst/>
                  <a:latin typeface="Arial" panose="020B0604020202020204" pitchFamily="34" charset="0"/>
                </a:rPr>
                <a:t>0.54</a:t>
              </a:r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9E80B0AC-0B13-4208-A3EC-70ACBC61C0EC}"/>
                </a:ext>
              </a:extLst>
            </p:cNvPr>
            <p:cNvSpPr/>
            <p:nvPr/>
          </p:nvSpPr>
          <p:spPr>
            <a:xfrm>
              <a:off x="2443942" y="2687122"/>
              <a:ext cx="6188319" cy="755817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" name="TextBox 183"/>
          <p:cNvSpPr txBox="1"/>
          <p:nvPr/>
        </p:nvSpPr>
        <p:spPr>
          <a:xfrm>
            <a:off x="6238643" y="6417806"/>
            <a:ext cx="59293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Hauschild</a:t>
            </a:r>
            <a:r>
              <a:rPr lang="en-US" sz="1600" dirty="0"/>
              <a:t>, A et al. Oral presented at ESMO 2017 (Abstract #</a:t>
            </a:r>
            <a:r>
              <a:rPr lang="pt-BR" sz="1600" dirty="0"/>
              <a:t>LBA6PR</a:t>
            </a:r>
            <a:r>
              <a:rPr lang="en-US" sz="1600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94773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Overall Survival (First Interim Analysis)</a:t>
            </a:r>
            <a:br>
              <a:rPr lang="en-US" dirty="0"/>
            </a:b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DEE9D35-8972-430C-8CE8-A50D63829F4F}"/>
              </a:ext>
            </a:extLst>
          </p:cNvPr>
          <p:cNvGrpSpPr/>
          <p:nvPr/>
        </p:nvGrpSpPr>
        <p:grpSpPr>
          <a:xfrm>
            <a:off x="914400" y="1417321"/>
            <a:ext cx="10363199" cy="4816211"/>
            <a:chOff x="914020" y="1808393"/>
            <a:chExt cx="8151959" cy="3988762"/>
          </a:xfrm>
        </p:grpSpPr>
        <p:sp>
          <p:nvSpPr>
            <p:cNvPr id="7" name="Rectangle 102"/>
            <p:cNvSpPr>
              <a:spLocks noChangeArrowheads="1"/>
            </p:cNvSpPr>
            <p:nvPr/>
          </p:nvSpPr>
          <p:spPr bwMode="auto">
            <a:xfrm>
              <a:off x="915590" y="5176838"/>
              <a:ext cx="1446610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dirty="0">
                  <a:solidFill>
                    <a:srgbClr val="009ADD"/>
                  </a:solidFill>
                  <a:latin typeface="+mn-lt"/>
                </a:rPr>
                <a:t>D+T</a:t>
              </a:r>
              <a:endParaRPr lang="en-US" altLang="en-US" sz="2000" dirty="0">
                <a:solidFill>
                  <a:srgbClr val="009ADD"/>
                </a:solidFill>
                <a:latin typeface="+mn-lt"/>
              </a:endParaRPr>
            </a:p>
          </p:txBody>
        </p:sp>
        <p:sp>
          <p:nvSpPr>
            <p:cNvPr id="8" name="Rectangle 102"/>
            <p:cNvSpPr>
              <a:spLocks noChangeArrowheads="1"/>
            </p:cNvSpPr>
            <p:nvPr/>
          </p:nvSpPr>
          <p:spPr bwMode="auto">
            <a:xfrm>
              <a:off x="915591" y="5326857"/>
              <a:ext cx="650081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dirty="0">
                  <a:solidFill>
                    <a:srgbClr val="525252"/>
                  </a:solidFill>
                  <a:latin typeface="+mn-lt"/>
                </a:rPr>
                <a:t>Placebo</a:t>
              </a:r>
              <a:endParaRPr lang="en-US" altLang="en-US" sz="2000" dirty="0">
                <a:solidFill>
                  <a:srgbClr val="525252"/>
                </a:solidFill>
                <a:latin typeface="+mn-lt"/>
              </a:endParaRPr>
            </a:p>
          </p:txBody>
        </p:sp>
        <p:sp>
          <p:nvSpPr>
            <p:cNvPr id="9" name="Line 150"/>
            <p:cNvSpPr>
              <a:spLocks noChangeShapeType="1"/>
            </p:cNvSpPr>
            <p:nvPr/>
          </p:nvSpPr>
          <p:spPr bwMode="auto">
            <a:xfrm>
              <a:off x="3239691" y="1988344"/>
              <a:ext cx="0" cy="2739628"/>
            </a:xfrm>
            <a:prstGeom prst="line">
              <a:avLst/>
            </a:prstGeom>
            <a:noFill/>
            <a:ln w="12700" cap="sq">
              <a:solidFill>
                <a:schemeClr val="bg2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0" name="Line 151"/>
            <p:cNvSpPr>
              <a:spLocks noChangeShapeType="1"/>
            </p:cNvSpPr>
            <p:nvPr/>
          </p:nvSpPr>
          <p:spPr bwMode="auto">
            <a:xfrm>
              <a:off x="4877991" y="2155032"/>
              <a:ext cx="0" cy="2572941"/>
            </a:xfrm>
            <a:prstGeom prst="line">
              <a:avLst/>
            </a:prstGeom>
            <a:noFill/>
            <a:ln w="12700" cap="sq">
              <a:solidFill>
                <a:schemeClr val="bg2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1" name="Line 152"/>
            <p:cNvSpPr>
              <a:spLocks noChangeShapeType="1"/>
            </p:cNvSpPr>
            <p:nvPr/>
          </p:nvSpPr>
          <p:spPr bwMode="auto">
            <a:xfrm>
              <a:off x="6515100" y="2288381"/>
              <a:ext cx="0" cy="2439591"/>
            </a:xfrm>
            <a:prstGeom prst="line">
              <a:avLst/>
            </a:prstGeom>
            <a:noFill/>
            <a:ln w="12700" cap="sq">
              <a:solidFill>
                <a:schemeClr val="bg2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2" name="Line 153"/>
            <p:cNvSpPr>
              <a:spLocks noChangeShapeType="1"/>
            </p:cNvSpPr>
            <p:nvPr/>
          </p:nvSpPr>
          <p:spPr bwMode="auto">
            <a:xfrm>
              <a:off x="1523999" y="3264694"/>
              <a:ext cx="7475220" cy="0"/>
            </a:xfrm>
            <a:prstGeom prst="line">
              <a:avLst/>
            </a:prstGeom>
            <a:noFill/>
            <a:ln w="12700" cap="sq">
              <a:solidFill>
                <a:schemeClr val="bg2">
                  <a:lumMod val="6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sp>
          <p:nvSpPr>
            <p:cNvPr id="13" name="Rectangle 194"/>
            <p:cNvSpPr>
              <a:spLocks noChangeArrowheads="1"/>
            </p:cNvSpPr>
            <p:nvPr/>
          </p:nvSpPr>
          <p:spPr bwMode="auto">
            <a:xfrm>
              <a:off x="1567688" y="4799410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4" name="Rectangle 195"/>
            <p:cNvSpPr>
              <a:spLocks noChangeArrowheads="1"/>
            </p:cNvSpPr>
            <p:nvPr/>
          </p:nvSpPr>
          <p:spPr bwMode="auto">
            <a:xfrm>
              <a:off x="1270922" y="4561285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5" name="Rectangle 196"/>
            <p:cNvSpPr>
              <a:spLocks noChangeArrowheads="1"/>
            </p:cNvSpPr>
            <p:nvPr/>
          </p:nvSpPr>
          <p:spPr bwMode="auto">
            <a:xfrm>
              <a:off x="1270922" y="4288632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0.1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6" name="Rectangle 197"/>
            <p:cNvSpPr>
              <a:spLocks noChangeArrowheads="1"/>
            </p:cNvSpPr>
            <p:nvPr/>
          </p:nvSpPr>
          <p:spPr bwMode="auto">
            <a:xfrm>
              <a:off x="1270922" y="4019551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7" name="Rectangle 198"/>
            <p:cNvSpPr>
              <a:spLocks noChangeArrowheads="1"/>
            </p:cNvSpPr>
            <p:nvPr/>
          </p:nvSpPr>
          <p:spPr bwMode="auto">
            <a:xfrm>
              <a:off x="1270922" y="3746898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0.3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8" name="Rectangle 199"/>
            <p:cNvSpPr>
              <a:spLocks noChangeArrowheads="1"/>
            </p:cNvSpPr>
            <p:nvPr/>
          </p:nvSpPr>
          <p:spPr bwMode="auto">
            <a:xfrm>
              <a:off x="1270922" y="3477817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19" name="Rectangle 200"/>
            <p:cNvSpPr>
              <a:spLocks noChangeArrowheads="1"/>
            </p:cNvSpPr>
            <p:nvPr/>
          </p:nvSpPr>
          <p:spPr bwMode="auto">
            <a:xfrm>
              <a:off x="1270922" y="3205163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0.5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20" name="Rectangle 201"/>
            <p:cNvSpPr>
              <a:spLocks noChangeArrowheads="1"/>
            </p:cNvSpPr>
            <p:nvPr/>
          </p:nvSpPr>
          <p:spPr bwMode="auto">
            <a:xfrm>
              <a:off x="1270922" y="2936082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21" name="Rectangle 202"/>
            <p:cNvSpPr>
              <a:spLocks noChangeArrowheads="1"/>
            </p:cNvSpPr>
            <p:nvPr/>
          </p:nvSpPr>
          <p:spPr bwMode="auto">
            <a:xfrm>
              <a:off x="1270922" y="2663429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0.7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22" name="Rectangle 203"/>
            <p:cNvSpPr>
              <a:spLocks noChangeArrowheads="1"/>
            </p:cNvSpPr>
            <p:nvPr/>
          </p:nvSpPr>
          <p:spPr bwMode="auto">
            <a:xfrm>
              <a:off x="1270922" y="2394348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23" name="Rectangle 204"/>
            <p:cNvSpPr>
              <a:spLocks noChangeArrowheads="1"/>
            </p:cNvSpPr>
            <p:nvPr/>
          </p:nvSpPr>
          <p:spPr bwMode="auto">
            <a:xfrm>
              <a:off x="1270922" y="2122885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>
                  <a:latin typeface="+mn-lt"/>
                </a:rPr>
                <a:t>0.9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24" name="Rectangle 205"/>
            <p:cNvSpPr>
              <a:spLocks noChangeArrowheads="1"/>
            </p:cNvSpPr>
            <p:nvPr/>
          </p:nvSpPr>
          <p:spPr bwMode="auto">
            <a:xfrm>
              <a:off x="3265311" y="1808393"/>
              <a:ext cx="538028" cy="17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1 y, 97%</a:t>
              </a:r>
            </a:p>
          </p:txBody>
        </p:sp>
        <p:sp>
          <p:nvSpPr>
            <p:cNvPr id="25" name="Rectangle 206"/>
            <p:cNvSpPr>
              <a:spLocks noChangeArrowheads="1"/>
            </p:cNvSpPr>
            <p:nvPr/>
          </p:nvSpPr>
          <p:spPr bwMode="auto">
            <a:xfrm>
              <a:off x="3268861" y="2190156"/>
              <a:ext cx="538028" cy="17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1 y, 94%</a:t>
              </a:r>
            </a:p>
          </p:txBody>
        </p:sp>
        <p:sp>
          <p:nvSpPr>
            <p:cNvPr id="26" name="Rectangle 207"/>
            <p:cNvSpPr>
              <a:spLocks noChangeArrowheads="1"/>
            </p:cNvSpPr>
            <p:nvPr/>
          </p:nvSpPr>
          <p:spPr bwMode="auto">
            <a:xfrm>
              <a:off x="2699782" y="4093563"/>
              <a:ext cx="38207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60 (14)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27" name="Rectangle 208"/>
            <p:cNvSpPr>
              <a:spLocks noChangeArrowheads="1"/>
            </p:cNvSpPr>
            <p:nvPr/>
          </p:nvSpPr>
          <p:spPr bwMode="auto">
            <a:xfrm>
              <a:off x="3382412" y="4314826"/>
              <a:ext cx="469079" cy="308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NR</a:t>
              </a:r>
            </a:p>
            <a:p>
              <a:pPr lvl="0" algn="ctr"/>
              <a:r>
                <a:rPr lang="en-US" altLang="en-US" sz="1200" dirty="0">
                  <a:latin typeface="+mn-lt"/>
                </a:rPr>
                <a:t>(NR-NR)</a:t>
              </a:r>
            </a:p>
          </p:txBody>
        </p:sp>
        <p:sp>
          <p:nvSpPr>
            <p:cNvPr id="28" name="Rectangle 209"/>
            <p:cNvSpPr>
              <a:spLocks noChangeArrowheads="1"/>
            </p:cNvSpPr>
            <p:nvPr/>
          </p:nvSpPr>
          <p:spPr bwMode="auto">
            <a:xfrm>
              <a:off x="3382409" y="4024313"/>
              <a:ext cx="469079" cy="308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NR</a:t>
              </a:r>
            </a:p>
            <a:p>
              <a:pPr algn="ctr" defTabSz="685800"/>
              <a:r>
                <a:rPr lang="en-US" altLang="en-US" sz="1200" dirty="0">
                  <a:latin typeface="+mn-lt"/>
                </a:rPr>
                <a:t>(NR-NR)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29" name="Rectangle 211"/>
            <p:cNvSpPr>
              <a:spLocks noChangeArrowheads="1"/>
            </p:cNvSpPr>
            <p:nvPr/>
          </p:nvSpPr>
          <p:spPr bwMode="auto">
            <a:xfrm>
              <a:off x="4048336" y="4112419"/>
              <a:ext cx="590131" cy="46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0.57</a:t>
              </a:r>
            </a:p>
            <a:p>
              <a:pPr algn="ctr" defTabSz="685800"/>
              <a:r>
                <a:rPr lang="en-US" altLang="en-US" sz="1200" b="1" dirty="0">
                  <a:latin typeface="+mn-lt"/>
                </a:rPr>
                <a:t>(0.42-0.79)</a:t>
              </a:r>
            </a:p>
            <a:p>
              <a:pPr algn="ctr" defTabSz="685800"/>
              <a:r>
                <a:rPr lang="en-US" altLang="en-US" sz="1200" b="1" i="1" dirty="0">
                  <a:latin typeface="+mn-lt"/>
                </a:rPr>
                <a:t>P</a:t>
              </a:r>
              <a:r>
                <a:rPr lang="en-US" altLang="en-US" sz="1200" b="1" dirty="0">
                  <a:latin typeface="+mn-lt"/>
                </a:rPr>
                <a:t> = .0006</a:t>
              </a:r>
              <a:r>
                <a:rPr lang="en-US" altLang="en-US" sz="1200" b="1" baseline="30000" dirty="0">
                  <a:latin typeface="+mn-lt"/>
                </a:rPr>
                <a:t>a</a:t>
              </a:r>
            </a:p>
          </p:txBody>
        </p:sp>
        <p:sp>
          <p:nvSpPr>
            <p:cNvPr id="30" name="Rectangle 213"/>
            <p:cNvSpPr>
              <a:spLocks noChangeArrowheads="1"/>
            </p:cNvSpPr>
            <p:nvPr/>
          </p:nvSpPr>
          <p:spPr bwMode="auto">
            <a:xfrm>
              <a:off x="2699782" y="4384075"/>
              <a:ext cx="38207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93 (22)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1" name="Rectangle 214"/>
            <p:cNvSpPr>
              <a:spLocks noChangeArrowheads="1"/>
            </p:cNvSpPr>
            <p:nvPr/>
          </p:nvSpPr>
          <p:spPr bwMode="auto">
            <a:xfrm>
              <a:off x="4943857" y="1961168"/>
              <a:ext cx="538028" cy="17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2 y, 91%</a:t>
              </a:r>
            </a:p>
          </p:txBody>
        </p:sp>
        <p:sp>
          <p:nvSpPr>
            <p:cNvPr id="32" name="Rectangle 218"/>
            <p:cNvSpPr>
              <a:spLocks noChangeArrowheads="1"/>
            </p:cNvSpPr>
            <p:nvPr/>
          </p:nvSpPr>
          <p:spPr bwMode="auto">
            <a:xfrm>
              <a:off x="1270922" y="1852613"/>
              <a:ext cx="16770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685800"/>
              <a:r>
                <a:rPr lang="en-US" altLang="en-US" sz="1200" dirty="0">
                  <a:latin typeface="+mn-lt"/>
                </a:rPr>
                <a:t>1.0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3" name="Rectangle 219"/>
            <p:cNvSpPr>
              <a:spLocks noChangeArrowheads="1"/>
            </p:cNvSpPr>
            <p:nvPr/>
          </p:nvSpPr>
          <p:spPr bwMode="auto">
            <a:xfrm>
              <a:off x="1841532" y="4799410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34" name="Rectangle 220"/>
            <p:cNvSpPr>
              <a:spLocks noChangeArrowheads="1"/>
            </p:cNvSpPr>
            <p:nvPr/>
          </p:nvSpPr>
          <p:spPr bwMode="auto">
            <a:xfrm>
              <a:off x="2114185" y="4799410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35" name="Rectangle 221"/>
            <p:cNvSpPr>
              <a:spLocks noChangeArrowheads="1"/>
            </p:cNvSpPr>
            <p:nvPr/>
          </p:nvSpPr>
          <p:spPr bwMode="auto">
            <a:xfrm>
              <a:off x="2388029" y="4799410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36" name="Rectangle 222"/>
            <p:cNvSpPr>
              <a:spLocks noChangeArrowheads="1"/>
            </p:cNvSpPr>
            <p:nvPr/>
          </p:nvSpPr>
          <p:spPr bwMode="auto">
            <a:xfrm>
              <a:off x="2659490" y="4799410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37" name="Rectangle 223"/>
            <p:cNvSpPr>
              <a:spLocks noChangeArrowheads="1"/>
            </p:cNvSpPr>
            <p:nvPr/>
          </p:nvSpPr>
          <p:spPr bwMode="auto">
            <a:xfrm>
              <a:off x="2899920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38" name="Rectangle 225"/>
            <p:cNvSpPr>
              <a:spLocks noChangeArrowheads="1"/>
            </p:cNvSpPr>
            <p:nvPr/>
          </p:nvSpPr>
          <p:spPr bwMode="auto">
            <a:xfrm>
              <a:off x="3198479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39" name="Rectangle 226"/>
            <p:cNvSpPr>
              <a:spLocks noChangeArrowheads="1"/>
            </p:cNvSpPr>
            <p:nvPr/>
          </p:nvSpPr>
          <p:spPr bwMode="auto">
            <a:xfrm>
              <a:off x="3444938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40" name="Rectangle 227"/>
            <p:cNvSpPr>
              <a:spLocks noChangeArrowheads="1"/>
            </p:cNvSpPr>
            <p:nvPr/>
          </p:nvSpPr>
          <p:spPr bwMode="auto">
            <a:xfrm>
              <a:off x="3718782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41" name="Rectangle 228"/>
            <p:cNvSpPr>
              <a:spLocks noChangeArrowheads="1"/>
            </p:cNvSpPr>
            <p:nvPr/>
          </p:nvSpPr>
          <p:spPr bwMode="auto">
            <a:xfrm>
              <a:off x="3990245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18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42" name="Rectangle 229"/>
            <p:cNvSpPr>
              <a:spLocks noChangeArrowheads="1"/>
            </p:cNvSpPr>
            <p:nvPr/>
          </p:nvSpPr>
          <p:spPr bwMode="auto">
            <a:xfrm>
              <a:off x="4264088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43" name="Rectangle 230"/>
            <p:cNvSpPr>
              <a:spLocks noChangeArrowheads="1"/>
            </p:cNvSpPr>
            <p:nvPr/>
          </p:nvSpPr>
          <p:spPr bwMode="auto">
            <a:xfrm>
              <a:off x="4535551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44" name="Rectangle 231"/>
            <p:cNvSpPr>
              <a:spLocks noChangeArrowheads="1"/>
            </p:cNvSpPr>
            <p:nvPr/>
          </p:nvSpPr>
          <p:spPr bwMode="auto">
            <a:xfrm>
              <a:off x="4810586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24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45" name="Rectangle 232"/>
            <p:cNvSpPr>
              <a:spLocks noChangeArrowheads="1"/>
            </p:cNvSpPr>
            <p:nvPr/>
          </p:nvSpPr>
          <p:spPr bwMode="auto">
            <a:xfrm>
              <a:off x="5082048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26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46" name="Rectangle 233"/>
            <p:cNvSpPr>
              <a:spLocks noChangeArrowheads="1"/>
            </p:cNvSpPr>
            <p:nvPr/>
          </p:nvSpPr>
          <p:spPr bwMode="auto">
            <a:xfrm>
              <a:off x="5355892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28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47" name="Rectangle 234"/>
            <p:cNvSpPr>
              <a:spLocks noChangeArrowheads="1"/>
            </p:cNvSpPr>
            <p:nvPr/>
          </p:nvSpPr>
          <p:spPr bwMode="auto">
            <a:xfrm>
              <a:off x="5627354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48" name="Rectangle 235"/>
            <p:cNvSpPr>
              <a:spLocks noChangeArrowheads="1"/>
            </p:cNvSpPr>
            <p:nvPr/>
          </p:nvSpPr>
          <p:spPr bwMode="auto">
            <a:xfrm>
              <a:off x="5900007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49" name="Rectangle 236"/>
            <p:cNvSpPr>
              <a:spLocks noChangeArrowheads="1"/>
            </p:cNvSpPr>
            <p:nvPr/>
          </p:nvSpPr>
          <p:spPr bwMode="auto">
            <a:xfrm>
              <a:off x="6173851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0" name="Rectangle 237"/>
            <p:cNvSpPr>
              <a:spLocks noChangeArrowheads="1"/>
            </p:cNvSpPr>
            <p:nvPr/>
          </p:nvSpPr>
          <p:spPr bwMode="auto">
            <a:xfrm>
              <a:off x="6450176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1" name="Rectangle 238"/>
            <p:cNvSpPr>
              <a:spLocks noChangeArrowheads="1"/>
            </p:cNvSpPr>
            <p:nvPr/>
          </p:nvSpPr>
          <p:spPr bwMode="auto">
            <a:xfrm>
              <a:off x="6722729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38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2" name="Rectangle 239"/>
            <p:cNvSpPr>
              <a:spLocks noChangeArrowheads="1"/>
            </p:cNvSpPr>
            <p:nvPr/>
          </p:nvSpPr>
          <p:spPr bwMode="auto">
            <a:xfrm>
              <a:off x="6990620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40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3" name="Rectangle 240"/>
            <p:cNvSpPr>
              <a:spLocks noChangeArrowheads="1"/>
            </p:cNvSpPr>
            <p:nvPr/>
          </p:nvSpPr>
          <p:spPr bwMode="auto">
            <a:xfrm>
              <a:off x="7265654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4" name="Rectangle 241"/>
            <p:cNvSpPr>
              <a:spLocks noChangeArrowheads="1"/>
            </p:cNvSpPr>
            <p:nvPr/>
          </p:nvSpPr>
          <p:spPr bwMode="auto">
            <a:xfrm>
              <a:off x="7537117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44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5" name="Rectangle 242"/>
            <p:cNvSpPr>
              <a:spLocks noChangeArrowheads="1"/>
            </p:cNvSpPr>
            <p:nvPr/>
          </p:nvSpPr>
          <p:spPr bwMode="auto">
            <a:xfrm>
              <a:off x="7810961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46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6" name="Rectangle 243"/>
            <p:cNvSpPr>
              <a:spLocks noChangeArrowheads="1"/>
            </p:cNvSpPr>
            <p:nvPr/>
          </p:nvSpPr>
          <p:spPr bwMode="auto">
            <a:xfrm>
              <a:off x="8082423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48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57" name="Rectangle 244"/>
            <p:cNvSpPr>
              <a:spLocks noChangeArrowheads="1"/>
            </p:cNvSpPr>
            <p:nvPr/>
          </p:nvSpPr>
          <p:spPr bwMode="auto">
            <a:xfrm>
              <a:off x="8357457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50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58" name="Rectangle 245"/>
            <p:cNvSpPr>
              <a:spLocks noChangeArrowheads="1"/>
            </p:cNvSpPr>
            <p:nvPr/>
          </p:nvSpPr>
          <p:spPr bwMode="auto">
            <a:xfrm>
              <a:off x="8628920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52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59" name="Rectangle 246"/>
            <p:cNvSpPr>
              <a:spLocks noChangeArrowheads="1"/>
            </p:cNvSpPr>
            <p:nvPr/>
          </p:nvSpPr>
          <p:spPr bwMode="auto">
            <a:xfrm>
              <a:off x="1502665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438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0" name="Rectangle 247"/>
            <p:cNvSpPr>
              <a:spLocks noChangeArrowheads="1"/>
            </p:cNvSpPr>
            <p:nvPr/>
          </p:nvSpPr>
          <p:spPr bwMode="auto">
            <a:xfrm>
              <a:off x="1774126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426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1" name="Rectangle 248"/>
            <p:cNvSpPr>
              <a:spLocks noChangeArrowheads="1"/>
            </p:cNvSpPr>
            <p:nvPr/>
          </p:nvSpPr>
          <p:spPr bwMode="auto">
            <a:xfrm>
              <a:off x="2049161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416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2" name="Rectangle 249"/>
            <p:cNvSpPr>
              <a:spLocks noChangeArrowheads="1"/>
            </p:cNvSpPr>
            <p:nvPr/>
          </p:nvSpPr>
          <p:spPr bwMode="auto">
            <a:xfrm>
              <a:off x="2320624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414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3" name="Rectangle 250"/>
            <p:cNvSpPr>
              <a:spLocks noChangeArrowheads="1"/>
            </p:cNvSpPr>
            <p:nvPr/>
          </p:nvSpPr>
          <p:spPr bwMode="auto">
            <a:xfrm>
              <a:off x="2594467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408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4" name="Rectangle 251"/>
            <p:cNvSpPr>
              <a:spLocks noChangeArrowheads="1"/>
            </p:cNvSpPr>
            <p:nvPr/>
          </p:nvSpPr>
          <p:spPr bwMode="auto">
            <a:xfrm>
              <a:off x="2865930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401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5" name="Rectangle 252"/>
            <p:cNvSpPr>
              <a:spLocks noChangeArrowheads="1"/>
            </p:cNvSpPr>
            <p:nvPr/>
          </p:nvSpPr>
          <p:spPr bwMode="auto">
            <a:xfrm>
              <a:off x="3137394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395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6" name="Rectangle 253"/>
            <p:cNvSpPr>
              <a:spLocks noChangeArrowheads="1"/>
            </p:cNvSpPr>
            <p:nvPr/>
          </p:nvSpPr>
          <p:spPr bwMode="auto">
            <a:xfrm>
              <a:off x="3412426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387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7" name="Rectangle 254"/>
            <p:cNvSpPr>
              <a:spLocks noChangeArrowheads="1"/>
            </p:cNvSpPr>
            <p:nvPr/>
          </p:nvSpPr>
          <p:spPr bwMode="auto">
            <a:xfrm>
              <a:off x="3683889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381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8" name="Rectangle 255"/>
            <p:cNvSpPr>
              <a:spLocks noChangeArrowheads="1"/>
            </p:cNvSpPr>
            <p:nvPr/>
          </p:nvSpPr>
          <p:spPr bwMode="auto">
            <a:xfrm>
              <a:off x="3957733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376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69" name="Rectangle 256"/>
            <p:cNvSpPr>
              <a:spLocks noChangeArrowheads="1"/>
            </p:cNvSpPr>
            <p:nvPr/>
          </p:nvSpPr>
          <p:spPr bwMode="auto">
            <a:xfrm>
              <a:off x="4229196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370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0" name="Rectangle 257"/>
            <p:cNvSpPr>
              <a:spLocks noChangeArrowheads="1"/>
            </p:cNvSpPr>
            <p:nvPr/>
          </p:nvSpPr>
          <p:spPr bwMode="auto">
            <a:xfrm>
              <a:off x="4503040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366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1" name="Rectangle 258"/>
            <p:cNvSpPr>
              <a:spLocks noChangeArrowheads="1"/>
            </p:cNvSpPr>
            <p:nvPr/>
          </p:nvSpPr>
          <p:spPr bwMode="auto">
            <a:xfrm>
              <a:off x="4775692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362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2" name="Rectangle 259"/>
            <p:cNvSpPr>
              <a:spLocks noChangeArrowheads="1"/>
            </p:cNvSpPr>
            <p:nvPr/>
          </p:nvSpPr>
          <p:spPr bwMode="auto">
            <a:xfrm>
              <a:off x="5049538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352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3" name="Rectangle 260"/>
            <p:cNvSpPr>
              <a:spLocks noChangeArrowheads="1"/>
            </p:cNvSpPr>
            <p:nvPr/>
          </p:nvSpPr>
          <p:spPr bwMode="auto">
            <a:xfrm>
              <a:off x="5320998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328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4" name="Rectangle 261"/>
            <p:cNvSpPr>
              <a:spLocks noChangeArrowheads="1"/>
            </p:cNvSpPr>
            <p:nvPr/>
          </p:nvSpPr>
          <p:spPr bwMode="auto">
            <a:xfrm>
              <a:off x="5594842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301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5" name="Rectangle 262"/>
            <p:cNvSpPr>
              <a:spLocks noChangeArrowheads="1"/>
            </p:cNvSpPr>
            <p:nvPr/>
          </p:nvSpPr>
          <p:spPr bwMode="auto">
            <a:xfrm>
              <a:off x="5867495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291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6" name="Rectangle 263"/>
            <p:cNvSpPr>
              <a:spLocks noChangeArrowheads="1"/>
            </p:cNvSpPr>
            <p:nvPr/>
          </p:nvSpPr>
          <p:spPr bwMode="auto">
            <a:xfrm>
              <a:off x="6141340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233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7" name="Rectangle 265"/>
            <p:cNvSpPr>
              <a:spLocks noChangeArrowheads="1"/>
            </p:cNvSpPr>
            <p:nvPr/>
          </p:nvSpPr>
          <p:spPr bwMode="auto">
            <a:xfrm>
              <a:off x="6416762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180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8" name="Rectangle 267"/>
            <p:cNvSpPr>
              <a:spLocks noChangeArrowheads="1"/>
            </p:cNvSpPr>
            <p:nvPr/>
          </p:nvSpPr>
          <p:spPr bwMode="auto">
            <a:xfrm>
              <a:off x="6689313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164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79" name="Rectangle 268"/>
            <p:cNvSpPr>
              <a:spLocks noChangeArrowheads="1"/>
            </p:cNvSpPr>
            <p:nvPr/>
          </p:nvSpPr>
          <p:spPr bwMode="auto">
            <a:xfrm>
              <a:off x="6957205" y="5176838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105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0" name="Rectangle 269"/>
            <p:cNvSpPr>
              <a:spLocks noChangeArrowheads="1"/>
            </p:cNvSpPr>
            <p:nvPr/>
          </p:nvSpPr>
          <p:spPr bwMode="auto">
            <a:xfrm>
              <a:off x="7265654" y="5176838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82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1" name="Rectangle 270"/>
            <p:cNvSpPr>
              <a:spLocks noChangeArrowheads="1"/>
            </p:cNvSpPr>
            <p:nvPr/>
          </p:nvSpPr>
          <p:spPr bwMode="auto">
            <a:xfrm>
              <a:off x="7537117" y="5176838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67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2" name="Rectangle 271"/>
            <p:cNvSpPr>
              <a:spLocks noChangeArrowheads="1"/>
            </p:cNvSpPr>
            <p:nvPr/>
          </p:nvSpPr>
          <p:spPr bwMode="auto">
            <a:xfrm>
              <a:off x="7810961" y="5176838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28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3" name="Rectangle 272"/>
            <p:cNvSpPr>
              <a:spLocks noChangeArrowheads="1"/>
            </p:cNvSpPr>
            <p:nvPr/>
          </p:nvSpPr>
          <p:spPr bwMode="auto">
            <a:xfrm>
              <a:off x="8083901" y="5176838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12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4" name="Rectangle 273"/>
            <p:cNvSpPr>
              <a:spLocks noChangeArrowheads="1"/>
            </p:cNvSpPr>
            <p:nvPr/>
          </p:nvSpPr>
          <p:spPr bwMode="auto">
            <a:xfrm>
              <a:off x="8389968" y="5176838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5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5" name="Rectangle 274"/>
            <p:cNvSpPr>
              <a:spLocks noChangeArrowheads="1"/>
            </p:cNvSpPr>
            <p:nvPr/>
          </p:nvSpPr>
          <p:spPr bwMode="auto">
            <a:xfrm>
              <a:off x="8663813" y="5176838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6" name="Rectangle 275"/>
            <p:cNvSpPr>
              <a:spLocks noChangeArrowheads="1"/>
            </p:cNvSpPr>
            <p:nvPr/>
          </p:nvSpPr>
          <p:spPr bwMode="auto">
            <a:xfrm>
              <a:off x="1502665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>
                  <a:latin typeface="+mn-lt"/>
                </a:rPr>
                <a:t>432</a:t>
              </a:r>
              <a:endParaRPr lang="en-US" altLang="en-US" sz="2000">
                <a:latin typeface="+mn-lt"/>
              </a:endParaRPr>
            </a:p>
          </p:txBody>
        </p:sp>
        <p:sp>
          <p:nvSpPr>
            <p:cNvPr id="87" name="Rectangle 276"/>
            <p:cNvSpPr>
              <a:spLocks noChangeArrowheads="1"/>
            </p:cNvSpPr>
            <p:nvPr/>
          </p:nvSpPr>
          <p:spPr bwMode="auto">
            <a:xfrm>
              <a:off x="1774126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425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8" name="Rectangle 277"/>
            <p:cNvSpPr>
              <a:spLocks noChangeArrowheads="1"/>
            </p:cNvSpPr>
            <p:nvPr/>
          </p:nvSpPr>
          <p:spPr bwMode="auto">
            <a:xfrm>
              <a:off x="2049161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415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89" name="Rectangle 278"/>
            <p:cNvSpPr>
              <a:spLocks noChangeArrowheads="1"/>
            </p:cNvSpPr>
            <p:nvPr/>
          </p:nvSpPr>
          <p:spPr bwMode="auto">
            <a:xfrm>
              <a:off x="2320624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410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0" name="Rectangle 279"/>
            <p:cNvSpPr>
              <a:spLocks noChangeArrowheads="1"/>
            </p:cNvSpPr>
            <p:nvPr/>
          </p:nvSpPr>
          <p:spPr bwMode="auto">
            <a:xfrm>
              <a:off x="2594467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401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1" name="Rectangle 280"/>
            <p:cNvSpPr>
              <a:spLocks noChangeArrowheads="1"/>
            </p:cNvSpPr>
            <p:nvPr/>
          </p:nvSpPr>
          <p:spPr bwMode="auto">
            <a:xfrm>
              <a:off x="2865930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386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2" name="Rectangle 281"/>
            <p:cNvSpPr>
              <a:spLocks noChangeArrowheads="1"/>
            </p:cNvSpPr>
            <p:nvPr/>
          </p:nvSpPr>
          <p:spPr bwMode="auto">
            <a:xfrm>
              <a:off x="3137394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378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3" name="Rectangle 282"/>
            <p:cNvSpPr>
              <a:spLocks noChangeArrowheads="1"/>
            </p:cNvSpPr>
            <p:nvPr/>
          </p:nvSpPr>
          <p:spPr bwMode="auto">
            <a:xfrm>
              <a:off x="3412426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362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4" name="Rectangle 283"/>
            <p:cNvSpPr>
              <a:spLocks noChangeArrowheads="1"/>
            </p:cNvSpPr>
            <p:nvPr/>
          </p:nvSpPr>
          <p:spPr bwMode="auto">
            <a:xfrm>
              <a:off x="3683889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346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5" name="Rectangle 284"/>
            <p:cNvSpPr>
              <a:spLocks noChangeArrowheads="1"/>
            </p:cNvSpPr>
            <p:nvPr/>
          </p:nvSpPr>
          <p:spPr bwMode="auto">
            <a:xfrm>
              <a:off x="3957733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337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6" name="Rectangle 285"/>
            <p:cNvSpPr>
              <a:spLocks noChangeArrowheads="1"/>
            </p:cNvSpPr>
            <p:nvPr/>
          </p:nvSpPr>
          <p:spPr bwMode="auto">
            <a:xfrm>
              <a:off x="4229196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328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7" name="Rectangle 286"/>
            <p:cNvSpPr>
              <a:spLocks noChangeArrowheads="1"/>
            </p:cNvSpPr>
            <p:nvPr/>
          </p:nvSpPr>
          <p:spPr bwMode="auto">
            <a:xfrm>
              <a:off x="4503040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323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8" name="Rectangle 287"/>
            <p:cNvSpPr>
              <a:spLocks noChangeArrowheads="1"/>
            </p:cNvSpPr>
            <p:nvPr/>
          </p:nvSpPr>
          <p:spPr bwMode="auto">
            <a:xfrm>
              <a:off x="4775692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308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99" name="Rectangle 288"/>
            <p:cNvSpPr>
              <a:spLocks noChangeArrowheads="1"/>
            </p:cNvSpPr>
            <p:nvPr/>
          </p:nvSpPr>
          <p:spPr bwMode="auto">
            <a:xfrm>
              <a:off x="5049538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303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0" name="Rectangle 289"/>
            <p:cNvSpPr>
              <a:spLocks noChangeArrowheads="1"/>
            </p:cNvSpPr>
            <p:nvPr/>
          </p:nvSpPr>
          <p:spPr bwMode="auto">
            <a:xfrm>
              <a:off x="5320998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284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1" name="Rectangle 290"/>
            <p:cNvSpPr>
              <a:spLocks noChangeArrowheads="1"/>
            </p:cNvSpPr>
            <p:nvPr/>
          </p:nvSpPr>
          <p:spPr bwMode="auto">
            <a:xfrm>
              <a:off x="5594842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269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2" name="Rectangle 291"/>
            <p:cNvSpPr>
              <a:spLocks noChangeArrowheads="1"/>
            </p:cNvSpPr>
            <p:nvPr/>
          </p:nvSpPr>
          <p:spPr bwMode="auto">
            <a:xfrm>
              <a:off x="5867495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252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3" name="Rectangle 292"/>
            <p:cNvSpPr>
              <a:spLocks noChangeArrowheads="1"/>
            </p:cNvSpPr>
            <p:nvPr/>
          </p:nvSpPr>
          <p:spPr bwMode="auto">
            <a:xfrm>
              <a:off x="6141340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202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4" name="Rectangle 293"/>
            <p:cNvSpPr>
              <a:spLocks noChangeArrowheads="1"/>
            </p:cNvSpPr>
            <p:nvPr/>
          </p:nvSpPr>
          <p:spPr bwMode="auto">
            <a:xfrm>
              <a:off x="6416762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164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5" name="Rectangle 294"/>
            <p:cNvSpPr>
              <a:spLocks noChangeArrowheads="1"/>
            </p:cNvSpPr>
            <p:nvPr/>
          </p:nvSpPr>
          <p:spPr bwMode="auto">
            <a:xfrm>
              <a:off x="6689313" y="5326857"/>
              <a:ext cx="20049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152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6" name="Rectangle 295"/>
            <p:cNvSpPr>
              <a:spLocks noChangeArrowheads="1"/>
            </p:cNvSpPr>
            <p:nvPr/>
          </p:nvSpPr>
          <p:spPr bwMode="auto">
            <a:xfrm>
              <a:off x="6990620" y="5326857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94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7" name="Rectangle 296"/>
            <p:cNvSpPr>
              <a:spLocks noChangeArrowheads="1"/>
            </p:cNvSpPr>
            <p:nvPr/>
          </p:nvSpPr>
          <p:spPr bwMode="auto">
            <a:xfrm>
              <a:off x="7265654" y="5326857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64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8" name="Rectangle 297"/>
            <p:cNvSpPr>
              <a:spLocks noChangeArrowheads="1"/>
            </p:cNvSpPr>
            <p:nvPr/>
          </p:nvSpPr>
          <p:spPr bwMode="auto">
            <a:xfrm>
              <a:off x="7537117" y="5326857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51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09" name="Rectangle 298"/>
            <p:cNvSpPr>
              <a:spLocks noChangeArrowheads="1"/>
            </p:cNvSpPr>
            <p:nvPr/>
          </p:nvSpPr>
          <p:spPr bwMode="auto">
            <a:xfrm>
              <a:off x="7810058" y="5326857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17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10" name="Rectangle 299"/>
            <p:cNvSpPr>
              <a:spLocks noChangeArrowheads="1"/>
            </p:cNvSpPr>
            <p:nvPr/>
          </p:nvSpPr>
          <p:spPr bwMode="auto">
            <a:xfrm>
              <a:off x="8117316" y="5326857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7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11" name="Rectangle 300"/>
            <p:cNvSpPr>
              <a:spLocks noChangeArrowheads="1"/>
            </p:cNvSpPr>
            <p:nvPr/>
          </p:nvSpPr>
          <p:spPr bwMode="auto">
            <a:xfrm>
              <a:off x="8389968" y="5326857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1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12" name="Rectangle 301"/>
            <p:cNvSpPr>
              <a:spLocks noChangeArrowheads="1"/>
            </p:cNvSpPr>
            <p:nvPr/>
          </p:nvSpPr>
          <p:spPr bwMode="auto">
            <a:xfrm>
              <a:off x="8663813" y="5326857"/>
              <a:ext cx="6683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0</a:t>
              </a:r>
              <a:endParaRPr lang="en-US" altLang="en-US" sz="2000" dirty="0">
                <a:latin typeface="+mn-lt"/>
              </a:endParaRPr>
            </a:p>
          </p:txBody>
        </p:sp>
        <p:sp>
          <p:nvSpPr>
            <p:cNvPr id="113" name="Rectangle 214"/>
            <p:cNvSpPr>
              <a:spLocks noChangeArrowheads="1"/>
            </p:cNvSpPr>
            <p:nvPr/>
          </p:nvSpPr>
          <p:spPr bwMode="auto">
            <a:xfrm>
              <a:off x="4919663" y="2453879"/>
              <a:ext cx="538028" cy="17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2 y, 83%</a:t>
              </a:r>
            </a:p>
          </p:txBody>
        </p:sp>
        <p:sp>
          <p:nvSpPr>
            <p:cNvPr id="114" name="Rectangle 214"/>
            <p:cNvSpPr>
              <a:spLocks noChangeArrowheads="1"/>
            </p:cNvSpPr>
            <p:nvPr/>
          </p:nvSpPr>
          <p:spPr bwMode="auto">
            <a:xfrm>
              <a:off x="6585078" y="2070513"/>
              <a:ext cx="538028" cy="17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3 y, 86%</a:t>
              </a:r>
            </a:p>
          </p:txBody>
        </p:sp>
        <p:sp>
          <p:nvSpPr>
            <p:cNvPr id="115" name="Rectangle 214"/>
            <p:cNvSpPr>
              <a:spLocks noChangeArrowheads="1"/>
            </p:cNvSpPr>
            <p:nvPr/>
          </p:nvSpPr>
          <p:spPr bwMode="auto">
            <a:xfrm>
              <a:off x="6546652" y="2627710"/>
              <a:ext cx="538028" cy="17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400" dirty="0">
                  <a:latin typeface="+mn-lt"/>
                </a:rPr>
                <a:t>3 y, 77%</a:t>
              </a:r>
            </a:p>
          </p:txBody>
        </p:sp>
        <p:sp>
          <p:nvSpPr>
            <p:cNvPr id="116" name="Rectangle 232"/>
            <p:cNvSpPr>
              <a:spLocks noChangeArrowheads="1"/>
            </p:cNvSpPr>
            <p:nvPr/>
          </p:nvSpPr>
          <p:spPr bwMode="auto">
            <a:xfrm>
              <a:off x="1523999" y="4980385"/>
              <a:ext cx="7489628" cy="17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400" b="1" dirty="0">
                  <a:latin typeface="+mn-lt"/>
                </a:rPr>
                <a:t>Months From Randomization</a:t>
              </a:r>
              <a:endParaRPr lang="en-US" altLang="en-US" sz="2400" b="1" dirty="0">
                <a:latin typeface="+mn-lt"/>
              </a:endParaRPr>
            </a:p>
          </p:txBody>
        </p:sp>
        <p:sp>
          <p:nvSpPr>
            <p:cNvPr id="117" name="Rectangle 232"/>
            <p:cNvSpPr>
              <a:spLocks noChangeArrowheads="1"/>
            </p:cNvSpPr>
            <p:nvPr/>
          </p:nvSpPr>
          <p:spPr bwMode="auto">
            <a:xfrm rot="16200000">
              <a:off x="-116085" y="3181938"/>
              <a:ext cx="2386301" cy="169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400" b="1" dirty="0">
                  <a:latin typeface="+mn-lt"/>
                </a:rPr>
                <a:t>Proportion Alive</a:t>
              </a:r>
            </a:p>
          </p:txBody>
        </p:sp>
        <p:sp>
          <p:nvSpPr>
            <p:cNvPr id="118" name="Rectangle 102"/>
            <p:cNvSpPr>
              <a:spLocks noChangeArrowheads="1"/>
            </p:cNvSpPr>
            <p:nvPr/>
          </p:nvSpPr>
          <p:spPr bwMode="auto">
            <a:xfrm>
              <a:off x="914020" y="5016103"/>
              <a:ext cx="921544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b="1" dirty="0">
                  <a:latin typeface="+mn-lt"/>
                </a:rPr>
                <a:t>No. at Risk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119" name="Rectangle 102"/>
            <p:cNvSpPr>
              <a:spLocks noChangeArrowheads="1"/>
            </p:cNvSpPr>
            <p:nvPr/>
          </p:nvSpPr>
          <p:spPr bwMode="auto">
            <a:xfrm>
              <a:off x="971253" y="5663333"/>
              <a:ext cx="3485256" cy="133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050" baseline="30000" dirty="0">
                  <a:latin typeface="+mn-lt"/>
                </a:rPr>
                <a:t>a</a:t>
              </a:r>
              <a:r>
                <a:rPr lang="en-US" altLang="en-US" sz="1050" dirty="0">
                  <a:latin typeface="+mn-lt"/>
                </a:rPr>
                <a:t> Prespecified significance boundary (</a:t>
              </a:r>
              <a:r>
                <a:rPr lang="en-US" altLang="en-US" sz="1050" i="1" dirty="0">
                  <a:latin typeface="+mn-lt"/>
                </a:rPr>
                <a:t>P</a:t>
              </a:r>
              <a:r>
                <a:rPr lang="en-US" altLang="en-US" sz="1050" dirty="0">
                  <a:latin typeface="+mn-lt"/>
                </a:rPr>
                <a:t> = .000019)</a:t>
              </a:r>
            </a:p>
          </p:txBody>
        </p:sp>
        <p:sp>
          <p:nvSpPr>
            <p:cNvPr id="120" name="Rectangle 207"/>
            <p:cNvSpPr>
              <a:spLocks noChangeArrowheads="1"/>
            </p:cNvSpPr>
            <p:nvPr/>
          </p:nvSpPr>
          <p:spPr bwMode="auto">
            <a:xfrm>
              <a:off x="2675825" y="3683988"/>
              <a:ext cx="429989" cy="308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Events,</a:t>
              </a:r>
            </a:p>
            <a:p>
              <a:pPr algn="ctr" defTabSz="685800"/>
              <a:r>
                <a:rPr lang="en-US" altLang="en-US" sz="1200" b="1" dirty="0">
                  <a:latin typeface="+mn-lt"/>
                </a:rPr>
                <a:t>n (%)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121" name="Rectangle 207"/>
            <p:cNvSpPr>
              <a:spLocks noChangeArrowheads="1"/>
            </p:cNvSpPr>
            <p:nvPr/>
          </p:nvSpPr>
          <p:spPr bwMode="auto">
            <a:xfrm>
              <a:off x="3253793" y="3683988"/>
              <a:ext cx="726315" cy="308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Median</a:t>
              </a:r>
            </a:p>
            <a:p>
              <a:pPr algn="ctr" defTabSz="685800"/>
              <a:r>
                <a:rPr lang="en-US" altLang="en-US" sz="1200" b="1" dirty="0">
                  <a:latin typeface="+mn-lt"/>
                </a:rPr>
                <a:t>(95% CI), </a:t>
              </a:r>
              <a:r>
                <a:rPr lang="en-US" altLang="en-US" sz="1200" b="1" dirty="0" err="1">
                  <a:latin typeface="+mn-lt"/>
                </a:rPr>
                <a:t>mo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122" name="Rectangle 207"/>
            <p:cNvSpPr>
              <a:spLocks noChangeArrowheads="1"/>
            </p:cNvSpPr>
            <p:nvPr/>
          </p:nvSpPr>
          <p:spPr bwMode="auto">
            <a:xfrm>
              <a:off x="4105080" y="3683988"/>
              <a:ext cx="476644" cy="308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HR</a:t>
              </a:r>
            </a:p>
            <a:p>
              <a:pPr algn="ctr" defTabSz="685800"/>
              <a:r>
                <a:rPr lang="en-US" altLang="en-US" sz="1200" b="1" dirty="0">
                  <a:latin typeface="+mn-lt"/>
                </a:rPr>
                <a:t>(95% CI)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123" name="Rectangle 207"/>
            <p:cNvSpPr>
              <a:spLocks noChangeArrowheads="1"/>
            </p:cNvSpPr>
            <p:nvPr/>
          </p:nvSpPr>
          <p:spPr bwMode="auto">
            <a:xfrm>
              <a:off x="1713159" y="3822487"/>
              <a:ext cx="364419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b="1" dirty="0">
                  <a:latin typeface="+mn-lt"/>
                </a:rPr>
                <a:t>Group</a:t>
              </a:r>
              <a:endParaRPr lang="en-US" altLang="en-US" sz="2000" b="1" dirty="0">
                <a:latin typeface="+mn-lt"/>
              </a:endParaRPr>
            </a:p>
          </p:txBody>
        </p:sp>
        <p:sp>
          <p:nvSpPr>
            <p:cNvPr id="124" name="Rectangle 102"/>
            <p:cNvSpPr>
              <a:spLocks noChangeArrowheads="1"/>
            </p:cNvSpPr>
            <p:nvPr/>
          </p:nvSpPr>
          <p:spPr bwMode="auto">
            <a:xfrm>
              <a:off x="1721644" y="4024313"/>
              <a:ext cx="873919" cy="308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dirty="0">
                  <a:solidFill>
                    <a:srgbClr val="009ADD"/>
                  </a:solidFill>
                  <a:latin typeface="+mn-lt"/>
                </a:rPr>
                <a:t>Dabrafenib plus trametinib</a:t>
              </a:r>
              <a:endParaRPr lang="en-US" altLang="en-US" sz="2000" dirty="0">
                <a:solidFill>
                  <a:srgbClr val="009ADD"/>
                </a:solidFill>
                <a:latin typeface="+mn-lt"/>
              </a:endParaRPr>
            </a:p>
          </p:txBody>
        </p:sp>
        <p:sp>
          <p:nvSpPr>
            <p:cNvPr id="125" name="Rectangle 102"/>
            <p:cNvSpPr>
              <a:spLocks noChangeArrowheads="1"/>
            </p:cNvSpPr>
            <p:nvPr/>
          </p:nvSpPr>
          <p:spPr bwMode="auto">
            <a:xfrm>
              <a:off x="1721644" y="4384075"/>
              <a:ext cx="650081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685800"/>
              <a:r>
                <a:rPr lang="en-US" altLang="en-US" sz="1200" dirty="0">
                  <a:solidFill>
                    <a:srgbClr val="525252"/>
                  </a:solidFill>
                  <a:latin typeface="+mn-lt"/>
                </a:rPr>
                <a:t>Placebo</a:t>
              </a:r>
              <a:endParaRPr lang="en-US" altLang="en-US" sz="2000" dirty="0">
                <a:solidFill>
                  <a:srgbClr val="525252"/>
                </a:solidFill>
                <a:latin typeface="+mn-lt"/>
              </a:endParaRPr>
            </a:p>
          </p:txBody>
        </p:sp>
        <p:cxnSp>
          <p:nvCxnSpPr>
            <p:cNvPr id="126" name="Straight Connector 125"/>
            <p:cNvCxnSpPr/>
            <p:nvPr/>
          </p:nvCxnSpPr>
          <p:spPr>
            <a:xfrm>
              <a:off x="1695450" y="3995738"/>
              <a:ext cx="2948940" cy="0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7" name="Group 126"/>
            <p:cNvGrpSpPr/>
            <p:nvPr/>
          </p:nvGrpSpPr>
          <p:grpSpPr>
            <a:xfrm>
              <a:off x="1476375" y="1864519"/>
              <a:ext cx="7537252" cy="2911079"/>
              <a:chOff x="2273300" y="1343025"/>
              <a:chExt cx="10049669" cy="3881438"/>
            </a:xfrm>
          </p:grpSpPr>
          <p:sp>
            <p:nvSpPr>
              <p:cNvPr id="370" name="Line 154"/>
              <p:cNvSpPr>
                <a:spLocks noChangeShapeType="1"/>
              </p:cNvSpPr>
              <p:nvPr/>
            </p:nvSpPr>
            <p:spPr bwMode="auto">
              <a:xfrm>
                <a:off x="2336800" y="1343025"/>
                <a:ext cx="0" cy="3817938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1" name="Line 155"/>
              <p:cNvSpPr>
                <a:spLocks noChangeShapeType="1"/>
              </p:cNvSpPr>
              <p:nvPr/>
            </p:nvSpPr>
            <p:spPr bwMode="auto">
              <a:xfrm>
                <a:off x="2336800" y="5160963"/>
                <a:ext cx="9986169" cy="0"/>
              </a:xfrm>
              <a:prstGeom prst="line">
                <a:avLst/>
              </a:prstGeom>
              <a:noFill/>
              <a:ln w="12700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2" name="Line 156"/>
              <p:cNvSpPr>
                <a:spLocks noChangeShapeType="1"/>
              </p:cNvSpPr>
              <p:nvPr/>
            </p:nvSpPr>
            <p:spPr bwMode="auto">
              <a:xfrm>
                <a:off x="244157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3" name="Line 157"/>
              <p:cNvSpPr>
                <a:spLocks noChangeShapeType="1"/>
              </p:cNvSpPr>
              <p:nvPr/>
            </p:nvSpPr>
            <p:spPr bwMode="auto">
              <a:xfrm flipH="1">
                <a:off x="2273300" y="5018088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4" name="Line 158"/>
              <p:cNvSpPr>
                <a:spLocks noChangeShapeType="1"/>
              </p:cNvSpPr>
              <p:nvPr/>
            </p:nvSpPr>
            <p:spPr bwMode="auto">
              <a:xfrm flipH="1">
                <a:off x="2273300" y="4657725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5" name="Line 159"/>
              <p:cNvSpPr>
                <a:spLocks noChangeShapeType="1"/>
              </p:cNvSpPr>
              <p:nvPr/>
            </p:nvSpPr>
            <p:spPr bwMode="auto">
              <a:xfrm>
                <a:off x="280670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6" name="Line 160"/>
              <p:cNvSpPr>
                <a:spLocks noChangeShapeType="1"/>
              </p:cNvSpPr>
              <p:nvPr/>
            </p:nvSpPr>
            <p:spPr bwMode="auto">
              <a:xfrm>
                <a:off x="317023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7" name="Line 161"/>
              <p:cNvSpPr>
                <a:spLocks noChangeShapeType="1"/>
              </p:cNvSpPr>
              <p:nvPr/>
            </p:nvSpPr>
            <p:spPr bwMode="auto">
              <a:xfrm>
                <a:off x="35353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8" name="Line 162"/>
              <p:cNvSpPr>
                <a:spLocks noChangeShapeType="1"/>
              </p:cNvSpPr>
              <p:nvPr/>
            </p:nvSpPr>
            <p:spPr bwMode="auto">
              <a:xfrm>
                <a:off x="389731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79" name="Line 163"/>
              <p:cNvSpPr>
                <a:spLocks noChangeShapeType="1"/>
              </p:cNvSpPr>
              <p:nvPr/>
            </p:nvSpPr>
            <p:spPr bwMode="auto">
              <a:xfrm>
                <a:off x="426243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0" name="Line 164"/>
              <p:cNvSpPr>
                <a:spLocks noChangeShapeType="1"/>
              </p:cNvSpPr>
              <p:nvPr/>
            </p:nvSpPr>
            <p:spPr bwMode="auto">
              <a:xfrm>
                <a:off x="462438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1" name="Line 165"/>
              <p:cNvSpPr>
                <a:spLocks noChangeShapeType="1"/>
              </p:cNvSpPr>
              <p:nvPr/>
            </p:nvSpPr>
            <p:spPr bwMode="auto">
              <a:xfrm>
                <a:off x="498792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2" name="Line 166"/>
              <p:cNvSpPr>
                <a:spLocks noChangeShapeType="1"/>
              </p:cNvSpPr>
              <p:nvPr/>
            </p:nvSpPr>
            <p:spPr bwMode="auto">
              <a:xfrm>
                <a:off x="535305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3" name="Line 167"/>
              <p:cNvSpPr>
                <a:spLocks noChangeShapeType="1"/>
              </p:cNvSpPr>
              <p:nvPr/>
            </p:nvSpPr>
            <p:spPr bwMode="auto">
              <a:xfrm>
                <a:off x="571500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4" name="Line 168"/>
              <p:cNvSpPr>
                <a:spLocks noChangeShapeType="1"/>
              </p:cNvSpPr>
              <p:nvPr/>
            </p:nvSpPr>
            <p:spPr bwMode="auto">
              <a:xfrm>
                <a:off x="608012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5" name="Line 169"/>
              <p:cNvSpPr>
                <a:spLocks noChangeShapeType="1"/>
              </p:cNvSpPr>
              <p:nvPr/>
            </p:nvSpPr>
            <p:spPr bwMode="auto">
              <a:xfrm>
                <a:off x="64436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6" name="Line 170"/>
              <p:cNvSpPr>
                <a:spLocks noChangeShapeType="1"/>
              </p:cNvSpPr>
              <p:nvPr/>
            </p:nvSpPr>
            <p:spPr bwMode="auto">
              <a:xfrm>
                <a:off x="680878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7" name="Line 171"/>
              <p:cNvSpPr>
                <a:spLocks noChangeShapeType="1"/>
              </p:cNvSpPr>
              <p:nvPr/>
            </p:nvSpPr>
            <p:spPr bwMode="auto">
              <a:xfrm>
                <a:off x="717073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8" name="Line 172"/>
              <p:cNvSpPr>
                <a:spLocks noChangeShapeType="1"/>
              </p:cNvSpPr>
              <p:nvPr/>
            </p:nvSpPr>
            <p:spPr bwMode="auto">
              <a:xfrm>
                <a:off x="75358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89" name="Line 173"/>
              <p:cNvSpPr>
                <a:spLocks noChangeShapeType="1"/>
              </p:cNvSpPr>
              <p:nvPr/>
            </p:nvSpPr>
            <p:spPr bwMode="auto">
              <a:xfrm>
                <a:off x="789781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0" name="Line 174"/>
              <p:cNvSpPr>
                <a:spLocks noChangeShapeType="1"/>
              </p:cNvSpPr>
              <p:nvPr/>
            </p:nvSpPr>
            <p:spPr bwMode="auto">
              <a:xfrm>
                <a:off x="826452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1" name="Line 175"/>
              <p:cNvSpPr>
                <a:spLocks noChangeShapeType="1"/>
              </p:cNvSpPr>
              <p:nvPr/>
            </p:nvSpPr>
            <p:spPr bwMode="auto">
              <a:xfrm>
                <a:off x="8626475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2" name="Line 176"/>
              <p:cNvSpPr>
                <a:spLocks noChangeShapeType="1"/>
              </p:cNvSpPr>
              <p:nvPr/>
            </p:nvSpPr>
            <p:spPr bwMode="auto">
              <a:xfrm>
                <a:off x="899160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3" name="Line 177"/>
              <p:cNvSpPr>
                <a:spLocks noChangeShapeType="1"/>
              </p:cNvSpPr>
              <p:nvPr/>
            </p:nvSpPr>
            <p:spPr bwMode="auto">
              <a:xfrm>
                <a:off x="935355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4" name="Line 178"/>
              <p:cNvSpPr>
                <a:spLocks noChangeShapeType="1"/>
              </p:cNvSpPr>
              <p:nvPr/>
            </p:nvSpPr>
            <p:spPr bwMode="auto">
              <a:xfrm>
                <a:off x="97202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5" name="Line 179"/>
              <p:cNvSpPr>
                <a:spLocks noChangeShapeType="1"/>
              </p:cNvSpPr>
              <p:nvPr/>
            </p:nvSpPr>
            <p:spPr bwMode="auto">
              <a:xfrm>
                <a:off x="1008221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6" name="Line 180"/>
              <p:cNvSpPr>
                <a:spLocks noChangeShapeType="1"/>
              </p:cNvSpPr>
              <p:nvPr/>
            </p:nvSpPr>
            <p:spPr bwMode="auto">
              <a:xfrm>
                <a:off x="10444163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7" name="Line 181"/>
              <p:cNvSpPr>
                <a:spLocks noChangeShapeType="1"/>
              </p:cNvSpPr>
              <p:nvPr/>
            </p:nvSpPr>
            <p:spPr bwMode="auto">
              <a:xfrm>
                <a:off x="1080928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8" name="Line 182"/>
              <p:cNvSpPr>
                <a:spLocks noChangeShapeType="1"/>
              </p:cNvSpPr>
              <p:nvPr/>
            </p:nvSpPr>
            <p:spPr bwMode="auto">
              <a:xfrm>
                <a:off x="11171238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399" name="Line 183"/>
              <p:cNvSpPr>
                <a:spLocks noChangeShapeType="1"/>
              </p:cNvSpPr>
              <p:nvPr/>
            </p:nvSpPr>
            <p:spPr bwMode="auto">
              <a:xfrm>
                <a:off x="1153795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0" name="Line 184"/>
              <p:cNvSpPr>
                <a:spLocks noChangeShapeType="1"/>
              </p:cNvSpPr>
              <p:nvPr/>
            </p:nvSpPr>
            <p:spPr bwMode="auto">
              <a:xfrm>
                <a:off x="11899900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1" name="Line 185"/>
              <p:cNvSpPr>
                <a:spLocks noChangeShapeType="1"/>
              </p:cNvSpPr>
              <p:nvPr/>
            </p:nvSpPr>
            <p:spPr bwMode="auto">
              <a:xfrm flipH="1">
                <a:off x="2273300" y="4295775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2" name="Line 186"/>
              <p:cNvSpPr>
                <a:spLocks noChangeShapeType="1"/>
              </p:cNvSpPr>
              <p:nvPr/>
            </p:nvSpPr>
            <p:spPr bwMode="auto">
              <a:xfrm flipH="1">
                <a:off x="2273300" y="3932238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3" name="Line 187"/>
              <p:cNvSpPr>
                <a:spLocks noChangeShapeType="1"/>
              </p:cNvSpPr>
              <p:nvPr/>
            </p:nvSpPr>
            <p:spPr bwMode="auto">
              <a:xfrm flipH="1">
                <a:off x="2273300" y="3573463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4" name="Line 188"/>
              <p:cNvSpPr>
                <a:spLocks noChangeShapeType="1"/>
              </p:cNvSpPr>
              <p:nvPr/>
            </p:nvSpPr>
            <p:spPr bwMode="auto">
              <a:xfrm flipH="1">
                <a:off x="2273300" y="3209925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5" name="Line 189"/>
              <p:cNvSpPr>
                <a:spLocks noChangeShapeType="1"/>
              </p:cNvSpPr>
              <p:nvPr/>
            </p:nvSpPr>
            <p:spPr bwMode="auto">
              <a:xfrm flipH="1">
                <a:off x="2273300" y="2847975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6" name="Line 190"/>
              <p:cNvSpPr>
                <a:spLocks noChangeShapeType="1"/>
              </p:cNvSpPr>
              <p:nvPr/>
            </p:nvSpPr>
            <p:spPr bwMode="auto">
              <a:xfrm flipH="1">
                <a:off x="2273300" y="2487613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7" name="Line 191"/>
              <p:cNvSpPr>
                <a:spLocks noChangeShapeType="1"/>
              </p:cNvSpPr>
              <p:nvPr/>
            </p:nvSpPr>
            <p:spPr bwMode="auto">
              <a:xfrm flipH="1">
                <a:off x="2273300" y="2125663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8" name="Line 192"/>
              <p:cNvSpPr>
                <a:spLocks noChangeShapeType="1"/>
              </p:cNvSpPr>
              <p:nvPr/>
            </p:nvSpPr>
            <p:spPr bwMode="auto">
              <a:xfrm flipH="1">
                <a:off x="2273300" y="1765300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09" name="Line 193"/>
              <p:cNvSpPr>
                <a:spLocks noChangeShapeType="1"/>
              </p:cNvSpPr>
              <p:nvPr/>
            </p:nvSpPr>
            <p:spPr bwMode="auto">
              <a:xfrm flipH="1">
                <a:off x="2273300" y="1403350"/>
                <a:ext cx="63500" cy="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0" name="Line 184"/>
              <p:cNvSpPr>
                <a:spLocks noChangeShapeType="1"/>
              </p:cNvSpPr>
              <p:nvPr/>
            </p:nvSpPr>
            <p:spPr bwMode="auto">
              <a:xfrm>
                <a:off x="12261849" y="5160963"/>
                <a:ext cx="0" cy="63500"/>
              </a:xfrm>
              <a:prstGeom prst="line">
                <a:avLst/>
              </a:pr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</p:grpSp>
        <p:sp>
          <p:nvSpPr>
            <p:cNvPr id="128" name="Rectangle 245"/>
            <p:cNvSpPr>
              <a:spLocks noChangeArrowheads="1"/>
            </p:cNvSpPr>
            <p:nvPr/>
          </p:nvSpPr>
          <p:spPr bwMode="auto">
            <a:xfrm>
              <a:off x="8900381" y="4799410"/>
              <a:ext cx="133662" cy="154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685800"/>
              <a:r>
                <a:rPr lang="en-US" altLang="en-US" sz="1200" dirty="0">
                  <a:latin typeface="+mn-lt"/>
                </a:rPr>
                <a:t>54</a:t>
              </a:r>
              <a:endParaRPr lang="en-US" altLang="en-US" sz="2000" dirty="0">
                <a:latin typeface="+mn-lt"/>
              </a:endParaRPr>
            </a:p>
          </p:txBody>
        </p:sp>
        <p:grpSp>
          <p:nvGrpSpPr>
            <p:cNvPr id="129" name="Group 128"/>
            <p:cNvGrpSpPr/>
            <p:nvPr/>
          </p:nvGrpSpPr>
          <p:grpSpPr>
            <a:xfrm>
              <a:off x="1609725" y="1878806"/>
              <a:ext cx="7040166" cy="697707"/>
              <a:chOff x="2146300" y="1362075"/>
              <a:chExt cx="9386888" cy="930276"/>
            </a:xfrm>
          </p:grpSpPr>
          <p:sp>
            <p:nvSpPr>
              <p:cNvPr id="258" name="Freeform 1169"/>
              <p:cNvSpPr>
                <a:spLocks/>
              </p:cNvSpPr>
              <p:nvPr/>
            </p:nvSpPr>
            <p:spPr bwMode="auto">
              <a:xfrm>
                <a:off x="2146300" y="1406525"/>
                <a:ext cx="9386888" cy="847725"/>
              </a:xfrm>
              <a:custGeom>
                <a:avLst/>
                <a:gdLst>
                  <a:gd name="T0" fmla="*/ 903 w 5913"/>
                  <a:gd name="T1" fmla="*/ 0 h 534"/>
                  <a:gd name="T2" fmla="*/ 983 w 5913"/>
                  <a:gd name="T3" fmla="*/ 14 h 534"/>
                  <a:gd name="T4" fmla="*/ 1065 w 5913"/>
                  <a:gd name="T5" fmla="*/ 20 h 534"/>
                  <a:gd name="T6" fmla="*/ 1081 w 5913"/>
                  <a:gd name="T7" fmla="*/ 30 h 534"/>
                  <a:gd name="T8" fmla="*/ 1246 w 5913"/>
                  <a:gd name="T9" fmla="*/ 36 h 534"/>
                  <a:gd name="T10" fmla="*/ 1310 w 5913"/>
                  <a:gd name="T11" fmla="*/ 42 h 534"/>
                  <a:gd name="T12" fmla="*/ 1322 w 5913"/>
                  <a:gd name="T13" fmla="*/ 50 h 534"/>
                  <a:gd name="T14" fmla="*/ 1342 w 5913"/>
                  <a:gd name="T15" fmla="*/ 56 h 534"/>
                  <a:gd name="T16" fmla="*/ 1364 w 5913"/>
                  <a:gd name="T17" fmla="*/ 60 h 534"/>
                  <a:gd name="T18" fmla="*/ 1418 w 5913"/>
                  <a:gd name="T19" fmla="*/ 66 h 534"/>
                  <a:gd name="T20" fmla="*/ 1448 w 5913"/>
                  <a:gd name="T21" fmla="*/ 70 h 534"/>
                  <a:gd name="T22" fmla="*/ 1533 w 5913"/>
                  <a:gd name="T23" fmla="*/ 78 h 534"/>
                  <a:gd name="T24" fmla="*/ 1549 w 5913"/>
                  <a:gd name="T25" fmla="*/ 82 h 534"/>
                  <a:gd name="T26" fmla="*/ 1601 w 5913"/>
                  <a:gd name="T27" fmla="*/ 88 h 534"/>
                  <a:gd name="T28" fmla="*/ 1731 w 5913"/>
                  <a:gd name="T29" fmla="*/ 94 h 534"/>
                  <a:gd name="T30" fmla="*/ 1795 w 5913"/>
                  <a:gd name="T31" fmla="*/ 98 h 534"/>
                  <a:gd name="T32" fmla="*/ 1805 w 5913"/>
                  <a:gd name="T33" fmla="*/ 110 h 534"/>
                  <a:gd name="T34" fmla="*/ 1811 w 5913"/>
                  <a:gd name="T35" fmla="*/ 118 h 534"/>
                  <a:gd name="T36" fmla="*/ 1874 w 5913"/>
                  <a:gd name="T37" fmla="*/ 124 h 534"/>
                  <a:gd name="T38" fmla="*/ 1942 w 5913"/>
                  <a:gd name="T39" fmla="*/ 130 h 534"/>
                  <a:gd name="T40" fmla="*/ 1992 w 5913"/>
                  <a:gd name="T41" fmla="*/ 136 h 534"/>
                  <a:gd name="T42" fmla="*/ 2046 w 5913"/>
                  <a:gd name="T43" fmla="*/ 144 h 534"/>
                  <a:gd name="T44" fmla="*/ 2204 w 5913"/>
                  <a:gd name="T45" fmla="*/ 152 h 534"/>
                  <a:gd name="T46" fmla="*/ 2255 w 5913"/>
                  <a:gd name="T47" fmla="*/ 161 h 534"/>
                  <a:gd name="T48" fmla="*/ 2443 w 5913"/>
                  <a:gd name="T49" fmla="*/ 169 h 534"/>
                  <a:gd name="T50" fmla="*/ 2527 w 5913"/>
                  <a:gd name="T51" fmla="*/ 175 h 534"/>
                  <a:gd name="T52" fmla="*/ 2688 w 5913"/>
                  <a:gd name="T53" fmla="*/ 183 h 534"/>
                  <a:gd name="T54" fmla="*/ 2744 w 5913"/>
                  <a:gd name="T55" fmla="*/ 191 h 534"/>
                  <a:gd name="T56" fmla="*/ 2760 w 5913"/>
                  <a:gd name="T57" fmla="*/ 199 h 534"/>
                  <a:gd name="T58" fmla="*/ 2790 w 5913"/>
                  <a:gd name="T59" fmla="*/ 211 h 534"/>
                  <a:gd name="T60" fmla="*/ 2824 w 5913"/>
                  <a:gd name="T61" fmla="*/ 217 h 534"/>
                  <a:gd name="T62" fmla="*/ 2846 w 5913"/>
                  <a:gd name="T63" fmla="*/ 223 h 534"/>
                  <a:gd name="T64" fmla="*/ 2860 w 5913"/>
                  <a:gd name="T65" fmla="*/ 229 h 534"/>
                  <a:gd name="T66" fmla="*/ 3089 w 5913"/>
                  <a:gd name="T67" fmla="*/ 233 h 534"/>
                  <a:gd name="T68" fmla="*/ 3157 w 5913"/>
                  <a:gd name="T69" fmla="*/ 239 h 534"/>
                  <a:gd name="T70" fmla="*/ 3209 w 5913"/>
                  <a:gd name="T71" fmla="*/ 247 h 534"/>
                  <a:gd name="T72" fmla="*/ 3296 w 5913"/>
                  <a:gd name="T73" fmla="*/ 255 h 534"/>
                  <a:gd name="T74" fmla="*/ 3616 w 5913"/>
                  <a:gd name="T75" fmla="*/ 261 h 534"/>
                  <a:gd name="T76" fmla="*/ 3630 w 5913"/>
                  <a:gd name="T77" fmla="*/ 265 h 534"/>
                  <a:gd name="T78" fmla="*/ 3663 w 5913"/>
                  <a:gd name="T79" fmla="*/ 269 h 534"/>
                  <a:gd name="T80" fmla="*/ 3681 w 5913"/>
                  <a:gd name="T81" fmla="*/ 273 h 534"/>
                  <a:gd name="T82" fmla="*/ 3713 w 5913"/>
                  <a:gd name="T83" fmla="*/ 279 h 534"/>
                  <a:gd name="T84" fmla="*/ 3723 w 5913"/>
                  <a:gd name="T85" fmla="*/ 289 h 534"/>
                  <a:gd name="T86" fmla="*/ 4018 w 5913"/>
                  <a:gd name="T87" fmla="*/ 293 h 534"/>
                  <a:gd name="T88" fmla="*/ 4042 w 5913"/>
                  <a:gd name="T89" fmla="*/ 301 h 534"/>
                  <a:gd name="T90" fmla="*/ 4052 w 5913"/>
                  <a:gd name="T91" fmla="*/ 305 h 534"/>
                  <a:gd name="T92" fmla="*/ 4328 w 5913"/>
                  <a:gd name="T93" fmla="*/ 311 h 534"/>
                  <a:gd name="T94" fmla="*/ 4357 w 5913"/>
                  <a:gd name="T95" fmla="*/ 321 h 534"/>
                  <a:gd name="T96" fmla="*/ 4373 w 5913"/>
                  <a:gd name="T97" fmla="*/ 331 h 534"/>
                  <a:gd name="T98" fmla="*/ 4393 w 5913"/>
                  <a:gd name="T99" fmla="*/ 337 h 534"/>
                  <a:gd name="T100" fmla="*/ 4752 w 5913"/>
                  <a:gd name="T101" fmla="*/ 349 h 534"/>
                  <a:gd name="T102" fmla="*/ 5562 w 5913"/>
                  <a:gd name="T103" fmla="*/ 369 h 534"/>
                  <a:gd name="T104" fmla="*/ 5913 w 5913"/>
                  <a:gd name="T105" fmla="*/ 534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913" h="534">
                    <a:moveTo>
                      <a:pt x="0" y="0"/>
                    </a:moveTo>
                    <a:lnTo>
                      <a:pt x="903" y="0"/>
                    </a:lnTo>
                    <a:lnTo>
                      <a:pt x="903" y="14"/>
                    </a:lnTo>
                    <a:lnTo>
                      <a:pt x="983" y="14"/>
                    </a:lnTo>
                    <a:lnTo>
                      <a:pt x="983" y="20"/>
                    </a:lnTo>
                    <a:lnTo>
                      <a:pt x="1065" y="20"/>
                    </a:lnTo>
                    <a:lnTo>
                      <a:pt x="1065" y="30"/>
                    </a:lnTo>
                    <a:lnTo>
                      <a:pt x="1081" y="30"/>
                    </a:lnTo>
                    <a:lnTo>
                      <a:pt x="1081" y="36"/>
                    </a:lnTo>
                    <a:lnTo>
                      <a:pt x="1246" y="36"/>
                    </a:lnTo>
                    <a:lnTo>
                      <a:pt x="1246" y="42"/>
                    </a:lnTo>
                    <a:lnTo>
                      <a:pt x="1310" y="42"/>
                    </a:lnTo>
                    <a:lnTo>
                      <a:pt x="1310" y="50"/>
                    </a:lnTo>
                    <a:lnTo>
                      <a:pt x="1322" y="50"/>
                    </a:lnTo>
                    <a:lnTo>
                      <a:pt x="1322" y="56"/>
                    </a:lnTo>
                    <a:lnTo>
                      <a:pt x="1342" y="56"/>
                    </a:lnTo>
                    <a:lnTo>
                      <a:pt x="1342" y="60"/>
                    </a:lnTo>
                    <a:lnTo>
                      <a:pt x="1364" y="60"/>
                    </a:lnTo>
                    <a:lnTo>
                      <a:pt x="1364" y="66"/>
                    </a:lnTo>
                    <a:lnTo>
                      <a:pt x="1418" y="66"/>
                    </a:lnTo>
                    <a:lnTo>
                      <a:pt x="1418" y="70"/>
                    </a:lnTo>
                    <a:lnTo>
                      <a:pt x="1448" y="70"/>
                    </a:lnTo>
                    <a:lnTo>
                      <a:pt x="1448" y="78"/>
                    </a:lnTo>
                    <a:lnTo>
                      <a:pt x="1533" y="78"/>
                    </a:lnTo>
                    <a:lnTo>
                      <a:pt x="1533" y="82"/>
                    </a:lnTo>
                    <a:lnTo>
                      <a:pt x="1549" y="82"/>
                    </a:lnTo>
                    <a:lnTo>
                      <a:pt x="1549" y="88"/>
                    </a:lnTo>
                    <a:lnTo>
                      <a:pt x="1601" y="88"/>
                    </a:lnTo>
                    <a:lnTo>
                      <a:pt x="1601" y="94"/>
                    </a:lnTo>
                    <a:lnTo>
                      <a:pt x="1731" y="94"/>
                    </a:lnTo>
                    <a:lnTo>
                      <a:pt x="1731" y="98"/>
                    </a:lnTo>
                    <a:lnTo>
                      <a:pt x="1795" y="98"/>
                    </a:lnTo>
                    <a:lnTo>
                      <a:pt x="1795" y="110"/>
                    </a:lnTo>
                    <a:lnTo>
                      <a:pt x="1805" y="110"/>
                    </a:lnTo>
                    <a:lnTo>
                      <a:pt x="1805" y="118"/>
                    </a:lnTo>
                    <a:lnTo>
                      <a:pt x="1811" y="118"/>
                    </a:lnTo>
                    <a:lnTo>
                      <a:pt x="1811" y="124"/>
                    </a:lnTo>
                    <a:lnTo>
                      <a:pt x="1874" y="124"/>
                    </a:lnTo>
                    <a:lnTo>
                      <a:pt x="1874" y="130"/>
                    </a:lnTo>
                    <a:lnTo>
                      <a:pt x="1942" y="130"/>
                    </a:lnTo>
                    <a:lnTo>
                      <a:pt x="1942" y="136"/>
                    </a:lnTo>
                    <a:lnTo>
                      <a:pt x="1992" y="136"/>
                    </a:lnTo>
                    <a:lnTo>
                      <a:pt x="1992" y="144"/>
                    </a:lnTo>
                    <a:lnTo>
                      <a:pt x="2046" y="144"/>
                    </a:lnTo>
                    <a:lnTo>
                      <a:pt x="2046" y="152"/>
                    </a:lnTo>
                    <a:lnTo>
                      <a:pt x="2204" y="152"/>
                    </a:lnTo>
                    <a:lnTo>
                      <a:pt x="2204" y="161"/>
                    </a:lnTo>
                    <a:lnTo>
                      <a:pt x="2255" y="161"/>
                    </a:lnTo>
                    <a:lnTo>
                      <a:pt x="2255" y="169"/>
                    </a:lnTo>
                    <a:lnTo>
                      <a:pt x="2443" y="169"/>
                    </a:lnTo>
                    <a:lnTo>
                      <a:pt x="2443" y="175"/>
                    </a:lnTo>
                    <a:lnTo>
                      <a:pt x="2527" y="175"/>
                    </a:lnTo>
                    <a:lnTo>
                      <a:pt x="2527" y="183"/>
                    </a:lnTo>
                    <a:lnTo>
                      <a:pt x="2688" y="183"/>
                    </a:lnTo>
                    <a:lnTo>
                      <a:pt x="2688" y="191"/>
                    </a:lnTo>
                    <a:lnTo>
                      <a:pt x="2744" y="191"/>
                    </a:lnTo>
                    <a:lnTo>
                      <a:pt x="2744" y="199"/>
                    </a:lnTo>
                    <a:lnTo>
                      <a:pt x="2760" y="199"/>
                    </a:lnTo>
                    <a:lnTo>
                      <a:pt x="2760" y="211"/>
                    </a:lnTo>
                    <a:lnTo>
                      <a:pt x="2790" y="211"/>
                    </a:lnTo>
                    <a:lnTo>
                      <a:pt x="2790" y="217"/>
                    </a:lnTo>
                    <a:lnTo>
                      <a:pt x="2824" y="217"/>
                    </a:lnTo>
                    <a:lnTo>
                      <a:pt x="2824" y="223"/>
                    </a:lnTo>
                    <a:lnTo>
                      <a:pt x="2846" y="223"/>
                    </a:lnTo>
                    <a:lnTo>
                      <a:pt x="2846" y="229"/>
                    </a:lnTo>
                    <a:lnTo>
                      <a:pt x="2860" y="229"/>
                    </a:lnTo>
                    <a:lnTo>
                      <a:pt x="2860" y="233"/>
                    </a:lnTo>
                    <a:lnTo>
                      <a:pt x="3089" y="233"/>
                    </a:lnTo>
                    <a:lnTo>
                      <a:pt x="3089" y="239"/>
                    </a:lnTo>
                    <a:lnTo>
                      <a:pt x="3157" y="239"/>
                    </a:lnTo>
                    <a:lnTo>
                      <a:pt x="3157" y="247"/>
                    </a:lnTo>
                    <a:lnTo>
                      <a:pt x="3209" y="247"/>
                    </a:lnTo>
                    <a:lnTo>
                      <a:pt x="3209" y="255"/>
                    </a:lnTo>
                    <a:lnTo>
                      <a:pt x="3296" y="255"/>
                    </a:lnTo>
                    <a:lnTo>
                      <a:pt x="3296" y="261"/>
                    </a:lnTo>
                    <a:lnTo>
                      <a:pt x="3616" y="261"/>
                    </a:lnTo>
                    <a:lnTo>
                      <a:pt x="3616" y="265"/>
                    </a:lnTo>
                    <a:lnTo>
                      <a:pt x="3630" y="265"/>
                    </a:lnTo>
                    <a:lnTo>
                      <a:pt x="3630" y="269"/>
                    </a:lnTo>
                    <a:lnTo>
                      <a:pt x="3663" y="269"/>
                    </a:lnTo>
                    <a:lnTo>
                      <a:pt x="3663" y="273"/>
                    </a:lnTo>
                    <a:lnTo>
                      <a:pt x="3681" y="273"/>
                    </a:lnTo>
                    <a:lnTo>
                      <a:pt x="3681" y="279"/>
                    </a:lnTo>
                    <a:lnTo>
                      <a:pt x="3713" y="279"/>
                    </a:lnTo>
                    <a:lnTo>
                      <a:pt x="3713" y="289"/>
                    </a:lnTo>
                    <a:lnTo>
                      <a:pt x="3723" y="289"/>
                    </a:lnTo>
                    <a:lnTo>
                      <a:pt x="3723" y="293"/>
                    </a:lnTo>
                    <a:lnTo>
                      <a:pt x="4018" y="293"/>
                    </a:lnTo>
                    <a:lnTo>
                      <a:pt x="4018" y="301"/>
                    </a:lnTo>
                    <a:lnTo>
                      <a:pt x="4042" y="301"/>
                    </a:lnTo>
                    <a:lnTo>
                      <a:pt x="4042" y="305"/>
                    </a:lnTo>
                    <a:lnTo>
                      <a:pt x="4052" y="305"/>
                    </a:lnTo>
                    <a:lnTo>
                      <a:pt x="4052" y="311"/>
                    </a:lnTo>
                    <a:lnTo>
                      <a:pt x="4328" y="311"/>
                    </a:lnTo>
                    <a:lnTo>
                      <a:pt x="4328" y="321"/>
                    </a:lnTo>
                    <a:lnTo>
                      <a:pt x="4357" y="321"/>
                    </a:lnTo>
                    <a:lnTo>
                      <a:pt x="4357" y="331"/>
                    </a:lnTo>
                    <a:lnTo>
                      <a:pt x="4373" y="331"/>
                    </a:lnTo>
                    <a:lnTo>
                      <a:pt x="4373" y="337"/>
                    </a:lnTo>
                    <a:lnTo>
                      <a:pt x="4393" y="337"/>
                    </a:lnTo>
                    <a:lnTo>
                      <a:pt x="4393" y="349"/>
                    </a:lnTo>
                    <a:lnTo>
                      <a:pt x="4752" y="349"/>
                    </a:lnTo>
                    <a:lnTo>
                      <a:pt x="4752" y="369"/>
                    </a:lnTo>
                    <a:lnTo>
                      <a:pt x="5562" y="369"/>
                    </a:lnTo>
                    <a:lnTo>
                      <a:pt x="5562" y="534"/>
                    </a:lnTo>
                    <a:lnTo>
                      <a:pt x="5913" y="534"/>
                    </a:lnTo>
                  </a:path>
                </a:pathLst>
              </a:custGeom>
              <a:noFill/>
              <a:ln w="28575" cap="flat">
                <a:solidFill>
                  <a:srgbClr val="009AD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grpSp>
            <p:nvGrpSpPr>
              <p:cNvPr id="259" name="Group 258"/>
              <p:cNvGrpSpPr/>
              <p:nvPr/>
            </p:nvGrpSpPr>
            <p:grpSpPr>
              <a:xfrm>
                <a:off x="2322513" y="1362075"/>
                <a:ext cx="9191625" cy="930276"/>
                <a:chOff x="2322513" y="1362075"/>
                <a:chExt cx="9191625" cy="930276"/>
              </a:xfrm>
            </p:grpSpPr>
            <p:sp>
              <p:nvSpPr>
                <p:cNvPr id="369" name="Line 1292"/>
                <p:cNvSpPr>
                  <a:spLocks noChangeShapeType="1"/>
                </p:cNvSpPr>
                <p:nvPr/>
              </p:nvSpPr>
              <p:spPr bwMode="auto">
                <a:xfrm>
                  <a:off x="2411413" y="13620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52525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55" name="Line 1155"/>
                <p:cNvSpPr>
                  <a:spLocks noChangeShapeType="1"/>
                </p:cNvSpPr>
                <p:nvPr/>
              </p:nvSpPr>
              <p:spPr bwMode="auto">
                <a:xfrm>
                  <a:off x="3722688" y="14001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4" name="Line 1114"/>
                <p:cNvSpPr>
                  <a:spLocks noChangeShapeType="1"/>
                </p:cNvSpPr>
                <p:nvPr/>
              </p:nvSpPr>
              <p:spPr bwMode="auto">
                <a:xfrm>
                  <a:off x="8310563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8" name="Line 1118"/>
                <p:cNvSpPr>
                  <a:spLocks noChangeShapeType="1"/>
                </p:cNvSpPr>
                <p:nvPr/>
              </p:nvSpPr>
              <p:spPr bwMode="auto">
                <a:xfrm>
                  <a:off x="8367713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5" name="Line 1115"/>
                <p:cNvSpPr>
                  <a:spLocks noChangeShapeType="1"/>
                </p:cNvSpPr>
                <p:nvPr/>
              </p:nvSpPr>
              <p:spPr bwMode="auto">
                <a:xfrm>
                  <a:off x="8262938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0" name="Line 1120"/>
                <p:cNvSpPr>
                  <a:spLocks noChangeShapeType="1"/>
                </p:cNvSpPr>
                <p:nvPr/>
              </p:nvSpPr>
              <p:spPr bwMode="auto">
                <a:xfrm>
                  <a:off x="8415338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2" name="Line 1122"/>
                <p:cNvSpPr>
                  <a:spLocks noChangeShapeType="1"/>
                </p:cNvSpPr>
                <p:nvPr/>
              </p:nvSpPr>
              <p:spPr bwMode="auto">
                <a:xfrm>
                  <a:off x="8453438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4" name="Line 1124"/>
                <p:cNvSpPr>
                  <a:spLocks noChangeShapeType="1"/>
                </p:cNvSpPr>
                <p:nvPr/>
              </p:nvSpPr>
              <p:spPr bwMode="auto">
                <a:xfrm>
                  <a:off x="8502650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5" name="Line 1125"/>
                <p:cNvSpPr>
                  <a:spLocks noChangeShapeType="1"/>
                </p:cNvSpPr>
                <p:nvPr/>
              </p:nvSpPr>
              <p:spPr bwMode="auto">
                <a:xfrm>
                  <a:off x="8345488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6" name="Line 1066"/>
                <p:cNvSpPr>
                  <a:spLocks noChangeShapeType="1"/>
                </p:cNvSpPr>
                <p:nvPr/>
              </p:nvSpPr>
              <p:spPr bwMode="auto">
                <a:xfrm>
                  <a:off x="9117013" y="19097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5" name="Line 1105"/>
                <p:cNvSpPr>
                  <a:spLocks noChangeShapeType="1"/>
                </p:cNvSpPr>
                <p:nvPr/>
              </p:nvSpPr>
              <p:spPr bwMode="auto">
                <a:xfrm>
                  <a:off x="9139238" y="19161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1" name="Line 1071"/>
                <p:cNvSpPr>
                  <a:spLocks noChangeShapeType="1"/>
                </p:cNvSpPr>
                <p:nvPr/>
              </p:nvSpPr>
              <p:spPr bwMode="auto">
                <a:xfrm>
                  <a:off x="9304338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8" name="Line 1068"/>
                <p:cNvSpPr>
                  <a:spLocks noChangeShapeType="1"/>
                </p:cNvSpPr>
                <p:nvPr/>
              </p:nvSpPr>
              <p:spPr bwMode="auto">
                <a:xfrm>
                  <a:off x="9199563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9" name="Line 1069"/>
                <p:cNvSpPr>
                  <a:spLocks noChangeShapeType="1"/>
                </p:cNvSpPr>
                <p:nvPr/>
              </p:nvSpPr>
              <p:spPr bwMode="auto">
                <a:xfrm>
                  <a:off x="9221788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6" name="Line 1076"/>
                <p:cNvSpPr>
                  <a:spLocks noChangeShapeType="1"/>
                </p:cNvSpPr>
                <p:nvPr/>
              </p:nvSpPr>
              <p:spPr bwMode="auto">
                <a:xfrm>
                  <a:off x="9517063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0" name="Line 1110"/>
                <p:cNvSpPr>
                  <a:spLocks noChangeShapeType="1"/>
                </p:cNvSpPr>
                <p:nvPr/>
              </p:nvSpPr>
              <p:spPr bwMode="auto">
                <a:xfrm>
                  <a:off x="8186738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6" name="Line 1116"/>
                <p:cNvSpPr>
                  <a:spLocks noChangeShapeType="1"/>
                </p:cNvSpPr>
                <p:nvPr/>
              </p:nvSpPr>
              <p:spPr bwMode="auto">
                <a:xfrm>
                  <a:off x="8240713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1" name="Line 1111"/>
                <p:cNvSpPr>
                  <a:spLocks noChangeShapeType="1"/>
                </p:cNvSpPr>
                <p:nvPr/>
              </p:nvSpPr>
              <p:spPr bwMode="auto">
                <a:xfrm>
                  <a:off x="8164513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2" name="Line 1112"/>
                <p:cNvSpPr>
                  <a:spLocks noChangeShapeType="1"/>
                </p:cNvSpPr>
                <p:nvPr/>
              </p:nvSpPr>
              <p:spPr bwMode="auto">
                <a:xfrm>
                  <a:off x="8142288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0" name="Line 1130"/>
                <p:cNvSpPr>
                  <a:spLocks noChangeShapeType="1"/>
                </p:cNvSpPr>
                <p:nvPr/>
              </p:nvSpPr>
              <p:spPr bwMode="auto">
                <a:xfrm>
                  <a:off x="7407275" y="17795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8" name="Line 1108"/>
                <p:cNvSpPr>
                  <a:spLocks noChangeShapeType="1"/>
                </p:cNvSpPr>
                <p:nvPr/>
              </p:nvSpPr>
              <p:spPr bwMode="auto">
                <a:xfrm>
                  <a:off x="8740775" y="186213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3" name="Line 1063"/>
                <p:cNvSpPr>
                  <a:spLocks noChangeShapeType="1"/>
                </p:cNvSpPr>
                <p:nvPr/>
              </p:nvSpPr>
              <p:spPr bwMode="auto">
                <a:xfrm>
                  <a:off x="8937625" y="186213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4" name="Line 1134"/>
                <p:cNvSpPr>
                  <a:spLocks noChangeShapeType="1"/>
                </p:cNvSpPr>
                <p:nvPr/>
              </p:nvSpPr>
              <p:spPr bwMode="auto">
                <a:xfrm>
                  <a:off x="7851775" y="17795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9" name="Line 1139"/>
                <p:cNvSpPr>
                  <a:spLocks noChangeShapeType="1"/>
                </p:cNvSpPr>
                <p:nvPr/>
              </p:nvSpPr>
              <p:spPr bwMode="auto">
                <a:xfrm>
                  <a:off x="8069263" y="18303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6" name="Line 1136"/>
                <p:cNvSpPr>
                  <a:spLocks noChangeShapeType="1"/>
                </p:cNvSpPr>
                <p:nvPr/>
              </p:nvSpPr>
              <p:spPr bwMode="auto">
                <a:xfrm>
                  <a:off x="7980363" y="18018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0" name="Line 1140"/>
                <p:cNvSpPr>
                  <a:spLocks noChangeShapeType="1"/>
                </p:cNvSpPr>
                <p:nvPr/>
              </p:nvSpPr>
              <p:spPr bwMode="auto">
                <a:xfrm>
                  <a:off x="7502525" y="17795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5" name="Line 1145"/>
                <p:cNvSpPr>
                  <a:spLocks noChangeShapeType="1"/>
                </p:cNvSpPr>
                <p:nvPr/>
              </p:nvSpPr>
              <p:spPr bwMode="auto">
                <a:xfrm>
                  <a:off x="6919913" y="174148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 dirty="0"/>
                </a:p>
              </p:txBody>
            </p:sp>
            <p:sp>
              <p:nvSpPr>
                <p:cNvPr id="278" name="Line 1078"/>
                <p:cNvSpPr>
                  <a:spLocks noChangeShapeType="1"/>
                </p:cNvSpPr>
                <p:nvPr/>
              </p:nvSpPr>
              <p:spPr bwMode="auto">
                <a:xfrm>
                  <a:off x="9610725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0" name="Line 1060"/>
                <p:cNvSpPr>
                  <a:spLocks noChangeShapeType="1"/>
                </p:cNvSpPr>
                <p:nvPr/>
              </p:nvSpPr>
              <p:spPr bwMode="auto">
                <a:xfrm>
                  <a:off x="8763000" y="186213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1" name="Line 1061"/>
                <p:cNvSpPr>
                  <a:spLocks noChangeShapeType="1"/>
                </p:cNvSpPr>
                <p:nvPr/>
              </p:nvSpPr>
              <p:spPr bwMode="auto">
                <a:xfrm>
                  <a:off x="8813800" y="186213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2" name="Line 1062"/>
                <p:cNvSpPr>
                  <a:spLocks noChangeShapeType="1"/>
                </p:cNvSpPr>
                <p:nvPr/>
              </p:nvSpPr>
              <p:spPr bwMode="auto">
                <a:xfrm>
                  <a:off x="8912225" y="186213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4" name="Line 1064"/>
                <p:cNvSpPr>
                  <a:spLocks noChangeShapeType="1"/>
                </p:cNvSpPr>
                <p:nvPr/>
              </p:nvSpPr>
              <p:spPr bwMode="auto">
                <a:xfrm>
                  <a:off x="9007475" y="186213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5" name="Line 1065"/>
                <p:cNvSpPr>
                  <a:spLocks noChangeShapeType="1"/>
                </p:cNvSpPr>
                <p:nvPr/>
              </p:nvSpPr>
              <p:spPr bwMode="auto">
                <a:xfrm>
                  <a:off x="9101138" y="18970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67" name="Line 1067"/>
                <p:cNvSpPr>
                  <a:spLocks noChangeShapeType="1"/>
                </p:cNvSpPr>
                <p:nvPr/>
              </p:nvSpPr>
              <p:spPr bwMode="auto">
                <a:xfrm>
                  <a:off x="9177338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0" name="Line 1070"/>
                <p:cNvSpPr>
                  <a:spLocks noChangeShapeType="1"/>
                </p:cNvSpPr>
                <p:nvPr/>
              </p:nvSpPr>
              <p:spPr bwMode="auto">
                <a:xfrm>
                  <a:off x="9285288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2" name="Line 1072"/>
                <p:cNvSpPr>
                  <a:spLocks noChangeShapeType="1"/>
                </p:cNvSpPr>
                <p:nvPr/>
              </p:nvSpPr>
              <p:spPr bwMode="auto">
                <a:xfrm>
                  <a:off x="9371013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3" name="Line 1073"/>
                <p:cNvSpPr>
                  <a:spLocks noChangeShapeType="1"/>
                </p:cNvSpPr>
                <p:nvPr/>
              </p:nvSpPr>
              <p:spPr bwMode="auto">
                <a:xfrm>
                  <a:off x="9396413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4" name="Line 1074"/>
                <p:cNvSpPr>
                  <a:spLocks noChangeShapeType="1"/>
                </p:cNvSpPr>
                <p:nvPr/>
              </p:nvSpPr>
              <p:spPr bwMode="auto">
                <a:xfrm>
                  <a:off x="9459913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5" name="Line 1075"/>
                <p:cNvSpPr>
                  <a:spLocks noChangeShapeType="1"/>
                </p:cNvSpPr>
                <p:nvPr/>
              </p:nvSpPr>
              <p:spPr bwMode="auto">
                <a:xfrm>
                  <a:off x="9488488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7" name="Line 1077"/>
                <p:cNvSpPr>
                  <a:spLocks noChangeShapeType="1"/>
                </p:cNvSpPr>
                <p:nvPr/>
              </p:nvSpPr>
              <p:spPr bwMode="auto">
                <a:xfrm>
                  <a:off x="9583738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79" name="Line 1079"/>
                <p:cNvSpPr>
                  <a:spLocks noChangeShapeType="1"/>
                </p:cNvSpPr>
                <p:nvPr/>
              </p:nvSpPr>
              <p:spPr bwMode="auto">
                <a:xfrm>
                  <a:off x="9874250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0" name="Line 1080"/>
                <p:cNvSpPr>
                  <a:spLocks noChangeShapeType="1"/>
                </p:cNvSpPr>
                <p:nvPr/>
              </p:nvSpPr>
              <p:spPr bwMode="auto">
                <a:xfrm>
                  <a:off x="9994900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1" name="Line 1081"/>
                <p:cNvSpPr>
                  <a:spLocks noChangeShapeType="1"/>
                </p:cNvSpPr>
                <p:nvPr/>
              </p:nvSpPr>
              <p:spPr bwMode="auto">
                <a:xfrm>
                  <a:off x="10067925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2" name="Line 1082"/>
                <p:cNvSpPr>
                  <a:spLocks noChangeShapeType="1"/>
                </p:cNvSpPr>
                <p:nvPr/>
              </p:nvSpPr>
              <p:spPr bwMode="auto">
                <a:xfrm>
                  <a:off x="10231438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3" name="Line 1083"/>
                <p:cNvSpPr>
                  <a:spLocks noChangeShapeType="1"/>
                </p:cNvSpPr>
                <p:nvPr/>
              </p:nvSpPr>
              <p:spPr bwMode="auto">
                <a:xfrm>
                  <a:off x="10291763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4" name="Line 1084"/>
                <p:cNvSpPr>
                  <a:spLocks noChangeShapeType="1"/>
                </p:cNvSpPr>
                <p:nvPr/>
              </p:nvSpPr>
              <p:spPr bwMode="auto">
                <a:xfrm>
                  <a:off x="10364788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5" name="Line 1085"/>
                <p:cNvSpPr>
                  <a:spLocks noChangeShapeType="1"/>
                </p:cNvSpPr>
                <p:nvPr/>
              </p:nvSpPr>
              <p:spPr bwMode="auto">
                <a:xfrm>
                  <a:off x="10390188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6" name="Line 1086"/>
                <p:cNvSpPr>
                  <a:spLocks noChangeShapeType="1"/>
                </p:cNvSpPr>
                <p:nvPr/>
              </p:nvSpPr>
              <p:spPr bwMode="auto">
                <a:xfrm>
                  <a:off x="10488613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7" name="Line 1087"/>
                <p:cNvSpPr>
                  <a:spLocks noChangeShapeType="1"/>
                </p:cNvSpPr>
                <p:nvPr/>
              </p:nvSpPr>
              <p:spPr bwMode="auto">
                <a:xfrm>
                  <a:off x="10688638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8" name="Line 1088"/>
                <p:cNvSpPr>
                  <a:spLocks noChangeShapeType="1"/>
                </p:cNvSpPr>
                <p:nvPr/>
              </p:nvSpPr>
              <p:spPr bwMode="auto">
                <a:xfrm>
                  <a:off x="10817225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89" name="Line 1089"/>
                <p:cNvSpPr>
                  <a:spLocks noChangeShapeType="1"/>
                </p:cNvSpPr>
                <p:nvPr/>
              </p:nvSpPr>
              <p:spPr bwMode="auto">
                <a:xfrm>
                  <a:off x="11026775" y="2211388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0" name="Line 1090"/>
                <p:cNvSpPr>
                  <a:spLocks noChangeShapeType="1"/>
                </p:cNvSpPr>
                <p:nvPr/>
              </p:nvSpPr>
              <p:spPr bwMode="auto">
                <a:xfrm>
                  <a:off x="11109325" y="2211388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1" name="Line 1091"/>
                <p:cNvSpPr>
                  <a:spLocks noChangeShapeType="1"/>
                </p:cNvSpPr>
                <p:nvPr/>
              </p:nvSpPr>
              <p:spPr bwMode="auto">
                <a:xfrm>
                  <a:off x="11153775" y="2211388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2" name="Line 1092"/>
                <p:cNvSpPr>
                  <a:spLocks noChangeShapeType="1"/>
                </p:cNvSpPr>
                <p:nvPr/>
              </p:nvSpPr>
              <p:spPr bwMode="auto">
                <a:xfrm>
                  <a:off x="11239500" y="2211388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3" name="Line 1093"/>
                <p:cNvSpPr>
                  <a:spLocks noChangeShapeType="1"/>
                </p:cNvSpPr>
                <p:nvPr/>
              </p:nvSpPr>
              <p:spPr bwMode="auto">
                <a:xfrm>
                  <a:off x="11207750" y="2211388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4" name="Line 1094"/>
                <p:cNvSpPr>
                  <a:spLocks noChangeShapeType="1"/>
                </p:cNvSpPr>
                <p:nvPr/>
              </p:nvSpPr>
              <p:spPr bwMode="auto">
                <a:xfrm>
                  <a:off x="11380788" y="2211388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5" name="Line 1095"/>
                <p:cNvSpPr>
                  <a:spLocks noChangeShapeType="1"/>
                </p:cNvSpPr>
                <p:nvPr/>
              </p:nvSpPr>
              <p:spPr bwMode="auto">
                <a:xfrm>
                  <a:off x="11514138" y="2211388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 dirty="0"/>
                </a:p>
              </p:txBody>
            </p:sp>
            <p:sp>
              <p:nvSpPr>
                <p:cNvPr id="296" name="Line 1096"/>
                <p:cNvSpPr>
                  <a:spLocks noChangeShapeType="1"/>
                </p:cNvSpPr>
                <p:nvPr/>
              </p:nvSpPr>
              <p:spPr bwMode="auto">
                <a:xfrm>
                  <a:off x="10621963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7" name="Line 1097"/>
                <p:cNvSpPr>
                  <a:spLocks noChangeShapeType="1"/>
                </p:cNvSpPr>
                <p:nvPr/>
              </p:nvSpPr>
              <p:spPr bwMode="auto">
                <a:xfrm>
                  <a:off x="10587038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8" name="Line 1098"/>
                <p:cNvSpPr>
                  <a:spLocks noChangeShapeType="1"/>
                </p:cNvSpPr>
                <p:nvPr/>
              </p:nvSpPr>
              <p:spPr bwMode="auto">
                <a:xfrm>
                  <a:off x="10431463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299" name="Line 1099"/>
                <p:cNvSpPr>
                  <a:spLocks noChangeShapeType="1"/>
                </p:cNvSpPr>
                <p:nvPr/>
              </p:nvSpPr>
              <p:spPr bwMode="auto">
                <a:xfrm>
                  <a:off x="10174288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0" name="Line 1100"/>
                <p:cNvSpPr>
                  <a:spLocks noChangeShapeType="1"/>
                </p:cNvSpPr>
                <p:nvPr/>
              </p:nvSpPr>
              <p:spPr bwMode="auto">
                <a:xfrm>
                  <a:off x="10144125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1" name="Line 1101"/>
                <p:cNvSpPr>
                  <a:spLocks noChangeShapeType="1"/>
                </p:cNvSpPr>
                <p:nvPr/>
              </p:nvSpPr>
              <p:spPr bwMode="auto">
                <a:xfrm>
                  <a:off x="10112375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2" name="Line 1102"/>
                <p:cNvSpPr>
                  <a:spLocks noChangeShapeType="1"/>
                </p:cNvSpPr>
                <p:nvPr/>
              </p:nvSpPr>
              <p:spPr bwMode="auto">
                <a:xfrm>
                  <a:off x="9801225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3" name="Line 1103"/>
                <p:cNvSpPr>
                  <a:spLocks noChangeShapeType="1"/>
                </p:cNvSpPr>
                <p:nvPr/>
              </p:nvSpPr>
              <p:spPr bwMode="auto">
                <a:xfrm>
                  <a:off x="9772650" y="1951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4" name="Line 1104"/>
                <p:cNvSpPr>
                  <a:spLocks noChangeShapeType="1"/>
                </p:cNvSpPr>
                <p:nvPr/>
              </p:nvSpPr>
              <p:spPr bwMode="auto">
                <a:xfrm>
                  <a:off x="9686925" y="1919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6" name="Line 1106"/>
                <p:cNvSpPr>
                  <a:spLocks noChangeShapeType="1"/>
                </p:cNvSpPr>
                <p:nvPr/>
              </p:nvSpPr>
              <p:spPr bwMode="auto">
                <a:xfrm>
                  <a:off x="8664575" y="186213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7" name="Line 1107"/>
                <p:cNvSpPr>
                  <a:spLocks noChangeShapeType="1"/>
                </p:cNvSpPr>
                <p:nvPr/>
              </p:nvSpPr>
              <p:spPr bwMode="auto">
                <a:xfrm>
                  <a:off x="8616950" y="186213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09" name="Line 1109"/>
                <p:cNvSpPr>
                  <a:spLocks noChangeShapeType="1"/>
                </p:cNvSpPr>
                <p:nvPr/>
              </p:nvSpPr>
              <p:spPr bwMode="auto">
                <a:xfrm>
                  <a:off x="8215313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3" name="Line 1113"/>
                <p:cNvSpPr>
                  <a:spLocks noChangeShapeType="1"/>
                </p:cNvSpPr>
                <p:nvPr/>
              </p:nvSpPr>
              <p:spPr bwMode="auto">
                <a:xfrm>
                  <a:off x="8285163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7" name="Line 1117"/>
                <p:cNvSpPr>
                  <a:spLocks noChangeShapeType="1"/>
                </p:cNvSpPr>
                <p:nvPr/>
              </p:nvSpPr>
              <p:spPr bwMode="auto">
                <a:xfrm>
                  <a:off x="8389938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19" name="Line 1119"/>
                <p:cNvSpPr>
                  <a:spLocks noChangeShapeType="1"/>
                </p:cNvSpPr>
                <p:nvPr/>
              </p:nvSpPr>
              <p:spPr bwMode="auto">
                <a:xfrm>
                  <a:off x="8434388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1" name="Line 1121"/>
                <p:cNvSpPr>
                  <a:spLocks noChangeShapeType="1"/>
                </p:cNvSpPr>
                <p:nvPr/>
              </p:nvSpPr>
              <p:spPr bwMode="auto">
                <a:xfrm>
                  <a:off x="8472488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3" name="Line 1123"/>
                <p:cNvSpPr>
                  <a:spLocks noChangeShapeType="1"/>
                </p:cNvSpPr>
                <p:nvPr/>
              </p:nvSpPr>
              <p:spPr bwMode="auto">
                <a:xfrm>
                  <a:off x="8524875" y="18335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6" name="Line 1126"/>
                <p:cNvSpPr>
                  <a:spLocks noChangeShapeType="1"/>
                </p:cNvSpPr>
                <p:nvPr/>
              </p:nvSpPr>
              <p:spPr bwMode="auto">
                <a:xfrm>
                  <a:off x="7243763" y="17605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7" name="Line 1127"/>
                <p:cNvSpPr>
                  <a:spLocks noChangeShapeType="1"/>
                </p:cNvSpPr>
                <p:nvPr/>
              </p:nvSpPr>
              <p:spPr bwMode="auto">
                <a:xfrm>
                  <a:off x="7281863" y="17700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8" name="Line 1128"/>
                <p:cNvSpPr>
                  <a:spLocks noChangeShapeType="1"/>
                </p:cNvSpPr>
                <p:nvPr/>
              </p:nvSpPr>
              <p:spPr bwMode="auto">
                <a:xfrm>
                  <a:off x="7345363" y="177006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29" name="Line 1129"/>
                <p:cNvSpPr>
                  <a:spLocks noChangeShapeType="1"/>
                </p:cNvSpPr>
                <p:nvPr/>
              </p:nvSpPr>
              <p:spPr bwMode="auto">
                <a:xfrm>
                  <a:off x="7426325" y="17795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1" name="Line 1131"/>
                <p:cNvSpPr>
                  <a:spLocks noChangeShapeType="1"/>
                </p:cNvSpPr>
                <p:nvPr/>
              </p:nvSpPr>
              <p:spPr bwMode="auto">
                <a:xfrm>
                  <a:off x="7527925" y="17795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2" name="Line 1132"/>
                <p:cNvSpPr>
                  <a:spLocks noChangeShapeType="1"/>
                </p:cNvSpPr>
                <p:nvPr/>
              </p:nvSpPr>
              <p:spPr bwMode="auto">
                <a:xfrm>
                  <a:off x="7623175" y="17795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3" name="Line 1133"/>
                <p:cNvSpPr>
                  <a:spLocks noChangeShapeType="1"/>
                </p:cNvSpPr>
                <p:nvPr/>
              </p:nvSpPr>
              <p:spPr bwMode="auto">
                <a:xfrm>
                  <a:off x="7829550" y="17795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5" name="Line 1135"/>
                <p:cNvSpPr>
                  <a:spLocks noChangeShapeType="1"/>
                </p:cNvSpPr>
                <p:nvPr/>
              </p:nvSpPr>
              <p:spPr bwMode="auto">
                <a:xfrm>
                  <a:off x="7948613" y="17922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7" name="Line 1137"/>
                <p:cNvSpPr>
                  <a:spLocks noChangeShapeType="1"/>
                </p:cNvSpPr>
                <p:nvPr/>
              </p:nvSpPr>
              <p:spPr bwMode="auto">
                <a:xfrm>
                  <a:off x="8002588" y="1814513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38" name="Line 1138"/>
                <p:cNvSpPr>
                  <a:spLocks noChangeShapeType="1"/>
                </p:cNvSpPr>
                <p:nvPr/>
              </p:nvSpPr>
              <p:spPr bwMode="auto">
                <a:xfrm>
                  <a:off x="8047038" y="182403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1" name="Line 1141"/>
                <p:cNvSpPr>
                  <a:spLocks noChangeShapeType="1"/>
                </p:cNvSpPr>
                <p:nvPr/>
              </p:nvSpPr>
              <p:spPr bwMode="auto">
                <a:xfrm>
                  <a:off x="6635750" y="1719263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2" name="Line 1142"/>
                <p:cNvSpPr>
                  <a:spLocks noChangeShapeType="1"/>
                </p:cNvSpPr>
                <p:nvPr/>
              </p:nvSpPr>
              <p:spPr bwMode="auto">
                <a:xfrm>
                  <a:off x="6680200" y="1728788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3" name="Line 1143"/>
                <p:cNvSpPr>
                  <a:spLocks noChangeShapeType="1"/>
                </p:cNvSpPr>
                <p:nvPr/>
              </p:nvSpPr>
              <p:spPr bwMode="auto">
                <a:xfrm>
                  <a:off x="6805613" y="174148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4" name="Line 1144"/>
                <p:cNvSpPr>
                  <a:spLocks noChangeShapeType="1"/>
                </p:cNvSpPr>
                <p:nvPr/>
              </p:nvSpPr>
              <p:spPr bwMode="auto">
                <a:xfrm>
                  <a:off x="6891338" y="174148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6" name="Line 1146"/>
                <p:cNvSpPr>
                  <a:spLocks noChangeShapeType="1"/>
                </p:cNvSpPr>
                <p:nvPr/>
              </p:nvSpPr>
              <p:spPr bwMode="auto">
                <a:xfrm>
                  <a:off x="7050088" y="1741488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7" name="Line 1147"/>
                <p:cNvSpPr>
                  <a:spLocks noChangeShapeType="1"/>
                </p:cNvSpPr>
                <p:nvPr/>
              </p:nvSpPr>
              <p:spPr bwMode="auto">
                <a:xfrm>
                  <a:off x="6350000" y="1651000"/>
                  <a:ext cx="0" cy="77788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8" name="Line 1148"/>
                <p:cNvSpPr>
                  <a:spLocks noChangeShapeType="1"/>
                </p:cNvSpPr>
                <p:nvPr/>
              </p:nvSpPr>
              <p:spPr bwMode="auto">
                <a:xfrm>
                  <a:off x="2940050" y="13684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49" name="Line 1149"/>
                <p:cNvSpPr>
                  <a:spLocks noChangeShapeType="1"/>
                </p:cNvSpPr>
                <p:nvPr/>
              </p:nvSpPr>
              <p:spPr bwMode="auto">
                <a:xfrm>
                  <a:off x="3302000" y="13684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50" name="Line 1150"/>
                <p:cNvSpPr>
                  <a:spLocks noChangeShapeType="1"/>
                </p:cNvSpPr>
                <p:nvPr/>
              </p:nvSpPr>
              <p:spPr bwMode="auto">
                <a:xfrm>
                  <a:off x="3390900" y="13684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51" name="Line 1151"/>
                <p:cNvSpPr>
                  <a:spLocks noChangeShapeType="1"/>
                </p:cNvSpPr>
                <p:nvPr/>
              </p:nvSpPr>
              <p:spPr bwMode="auto">
                <a:xfrm>
                  <a:off x="3449638" y="13684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52" name="Line 1152"/>
                <p:cNvSpPr>
                  <a:spLocks noChangeShapeType="1"/>
                </p:cNvSpPr>
                <p:nvPr/>
              </p:nvSpPr>
              <p:spPr bwMode="auto">
                <a:xfrm>
                  <a:off x="3573463" y="13684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53" name="Line 1153"/>
                <p:cNvSpPr>
                  <a:spLocks noChangeShapeType="1"/>
                </p:cNvSpPr>
                <p:nvPr/>
              </p:nvSpPr>
              <p:spPr bwMode="auto">
                <a:xfrm>
                  <a:off x="3598863" y="13843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54" name="Line 1154"/>
                <p:cNvSpPr>
                  <a:spLocks noChangeShapeType="1"/>
                </p:cNvSpPr>
                <p:nvPr/>
              </p:nvSpPr>
              <p:spPr bwMode="auto">
                <a:xfrm>
                  <a:off x="3694113" y="13843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 dirty="0"/>
                </a:p>
              </p:txBody>
            </p:sp>
            <p:sp>
              <p:nvSpPr>
                <p:cNvPr id="356" name="Line 1156"/>
                <p:cNvSpPr>
                  <a:spLocks noChangeShapeType="1"/>
                </p:cNvSpPr>
                <p:nvPr/>
              </p:nvSpPr>
              <p:spPr bwMode="auto">
                <a:xfrm>
                  <a:off x="4381500" y="1473200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57" name="Line 1157"/>
                <p:cNvSpPr>
                  <a:spLocks noChangeShapeType="1"/>
                </p:cNvSpPr>
                <p:nvPr/>
              </p:nvSpPr>
              <p:spPr bwMode="auto">
                <a:xfrm>
                  <a:off x="4598988" y="15017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58" name="Line 1158"/>
                <p:cNvSpPr>
                  <a:spLocks noChangeShapeType="1"/>
                </p:cNvSpPr>
                <p:nvPr/>
              </p:nvSpPr>
              <p:spPr bwMode="auto">
                <a:xfrm>
                  <a:off x="4992688" y="153352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59" name="Line 1159"/>
                <p:cNvSpPr>
                  <a:spLocks noChangeShapeType="1"/>
                </p:cNvSpPr>
                <p:nvPr/>
              </p:nvSpPr>
              <p:spPr bwMode="auto">
                <a:xfrm>
                  <a:off x="5518150" y="1609725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60" name="Line 1160"/>
                <p:cNvSpPr>
                  <a:spLocks noChangeShapeType="1"/>
                </p:cNvSpPr>
                <p:nvPr/>
              </p:nvSpPr>
              <p:spPr bwMode="auto">
                <a:xfrm>
                  <a:off x="5568950" y="1609725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61" name="Line 1161"/>
                <p:cNvSpPr>
                  <a:spLocks noChangeShapeType="1"/>
                </p:cNvSpPr>
                <p:nvPr/>
              </p:nvSpPr>
              <p:spPr bwMode="auto">
                <a:xfrm>
                  <a:off x="5726113" y="1622425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62" name="Line 1162"/>
                <p:cNvSpPr>
                  <a:spLocks noChangeShapeType="1"/>
                </p:cNvSpPr>
                <p:nvPr/>
              </p:nvSpPr>
              <p:spPr bwMode="auto">
                <a:xfrm>
                  <a:off x="5942013" y="1631950"/>
                  <a:ext cx="0" cy="80963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63" name="Line 1163"/>
                <p:cNvSpPr>
                  <a:spLocks noChangeShapeType="1"/>
                </p:cNvSpPr>
                <p:nvPr/>
              </p:nvSpPr>
              <p:spPr bwMode="auto">
                <a:xfrm>
                  <a:off x="2735263" y="13684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64" name="Line 1164"/>
                <p:cNvSpPr>
                  <a:spLocks noChangeShapeType="1"/>
                </p:cNvSpPr>
                <p:nvPr/>
              </p:nvSpPr>
              <p:spPr bwMode="auto">
                <a:xfrm>
                  <a:off x="2646363" y="1368425"/>
                  <a:ext cx="0" cy="76200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65" name="Line 1165"/>
                <p:cNvSpPr>
                  <a:spLocks noChangeShapeType="1"/>
                </p:cNvSpPr>
                <p:nvPr/>
              </p:nvSpPr>
              <p:spPr bwMode="auto">
                <a:xfrm>
                  <a:off x="2570163" y="13620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66" name="Line 1166"/>
                <p:cNvSpPr>
                  <a:spLocks noChangeShapeType="1"/>
                </p:cNvSpPr>
                <p:nvPr/>
              </p:nvSpPr>
              <p:spPr bwMode="auto">
                <a:xfrm>
                  <a:off x="2519363" y="13620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67" name="Line 1167"/>
                <p:cNvSpPr>
                  <a:spLocks noChangeShapeType="1"/>
                </p:cNvSpPr>
                <p:nvPr/>
              </p:nvSpPr>
              <p:spPr bwMode="auto">
                <a:xfrm>
                  <a:off x="2389188" y="13620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  <p:sp>
              <p:nvSpPr>
                <p:cNvPr id="368" name="Line 1168"/>
                <p:cNvSpPr>
                  <a:spLocks noChangeShapeType="1"/>
                </p:cNvSpPr>
                <p:nvPr/>
              </p:nvSpPr>
              <p:spPr bwMode="auto">
                <a:xfrm>
                  <a:off x="2322513" y="1362075"/>
                  <a:ext cx="0" cy="79375"/>
                </a:xfrm>
                <a:prstGeom prst="line">
                  <a:avLst/>
                </a:prstGeom>
                <a:noFill/>
                <a:ln w="19050" cap="flat">
                  <a:solidFill>
                    <a:srgbClr val="009AD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2000"/>
                </a:p>
              </p:txBody>
            </p:sp>
          </p:grpSp>
        </p:grpSp>
        <p:grpSp>
          <p:nvGrpSpPr>
            <p:cNvPr id="133" name="Group 132"/>
            <p:cNvGrpSpPr/>
            <p:nvPr/>
          </p:nvGrpSpPr>
          <p:grpSpPr>
            <a:xfrm>
              <a:off x="1614487" y="1878806"/>
              <a:ext cx="6817519" cy="809625"/>
              <a:chOff x="2152650" y="1362075"/>
              <a:chExt cx="9090025" cy="1079500"/>
            </a:xfrm>
          </p:grpSpPr>
          <p:sp>
            <p:nvSpPr>
              <p:cNvPr id="436" name="Line 1259">
                <a:extLst>
                  <a:ext uri="{FF2B5EF4-FFF2-40B4-BE49-F238E27FC236}">
                    <a16:creationId xmlns:a16="http://schemas.microsoft.com/office/drawing/2014/main" id="{A205E6F8-C921-4331-A3B5-24027B238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1402" y="1647826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8" name="Line 1261">
                <a:extLst>
                  <a:ext uri="{FF2B5EF4-FFF2-40B4-BE49-F238E27FC236}">
                    <a16:creationId xmlns:a16="http://schemas.microsoft.com/office/drawing/2014/main" id="{AF5F0E20-9FD9-4F7E-81D3-E6A22A0D49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49802" y="1628775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0" name="Line 1263">
                <a:extLst>
                  <a:ext uri="{FF2B5EF4-FFF2-40B4-BE49-F238E27FC236}">
                    <a16:creationId xmlns:a16="http://schemas.microsoft.com/office/drawing/2014/main" id="{65FA8E9C-C2B0-4A5F-8C58-5DF315A7EC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0102" y="1616075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0" name="Line 1276"/>
              <p:cNvSpPr>
                <a:spLocks noChangeShapeType="1"/>
              </p:cNvSpPr>
              <p:nvPr/>
            </p:nvSpPr>
            <p:spPr bwMode="auto">
              <a:xfrm>
                <a:off x="4387850" y="1600200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/>
              </a:p>
            </p:txBody>
          </p:sp>
          <p:sp>
            <p:nvSpPr>
              <p:cNvPr id="241" name="Line 1277"/>
              <p:cNvSpPr>
                <a:spLocks noChangeShapeType="1"/>
              </p:cNvSpPr>
              <p:nvPr/>
            </p:nvSpPr>
            <p:spPr bwMode="auto">
              <a:xfrm>
                <a:off x="4359275" y="1587500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7" name="Line 1259">
                <a:extLst>
                  <a:ext uri="{FF2B5EF4-FFF2-40B4-BE49-F238E27FC236}">
                    <a16:creationId xmlns:a16="http://schemas.microsoft.com/office/drawing/2014/main" id="{090C3FC3-BC0C-4F3B-8348-1E94F8F7C0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3418" y="1647826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8" name="Line 1260">
                <a:extLst>
                  <a:ext uri="{FF2B5EF4-FFF2-40B4-BE49-F238E27FC236}">
                    <a16:creationId xmlns:a16="http://schemas.microsoft.com/office/drawing/2014/main" id="{F56AEDF7-73C7-485C-8F6B-C11837016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6742" y="1647826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9" name="Line 1261">
                <a:extLst>
                  <a:ext uri="{FF2B5EF4-FFF2-40B4-BE49-F238E27FC236}">
                    <a16:creationId xmlns:a16="http://schemas.microsoft.com/office/drawing/2014/main" id="{90492B0A-B3A7-4E58-8EB3-7597F5881C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1818" y="1628775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00" name="Line 1262">
                <a:extLst>
                  <a:ext uri="{FF2B5EF4-FFF2-40B4-BE49-F238E27FC236}">
                    <a16:creationId xmlns:a16="http://schemas.microsoft.com/office/drawing/2014/main" id="{CA676B9E-F740-4BA2-9FAD-3A7B61B8B5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7842" y="1625600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01" name="Line 1263">
                <a:extLst>
                  <a:ext uri="{FF2B5EF4-FFF2-40B4-BE49-F238E27FC236}">
                    <a16:creationId xmlns:a16="http://schemas.microsoft.com/office/drawing/2014/main" id="{49F1614A-AF42-4C25-A5E7-3C1BFC34F8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2118" y="1616075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4" name="Line 1234">
                <a:extLst>
                  <a:ext uri="{FF2B5EF4-FFF2-40B4-BE49-F238E27FC236}">
                    <a16:creationId xmlns:a16="http://schemas.microsoft.com/office/drawing/2014/main" id="{2CFA6B20-2FF9-438D-AD8F-0D70825C55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39038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3" name="Line 1229"/>
              <p:cNvSpPr>
                <a:spLocks noChangeShapeType="1"/>
              </p:cNvSpPr>
              <p:nvPr/>
            </p:nvSpPr>
            <p:spPr bwMode="auto">
              <a:xfrm>
                <a:off x="7791450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6" name="Line 1236">
                <a:extLst>
                  <a:ext uri="{FF2B5EF4-FFF2-40B4-BE49-F238E27FC236}">
                    <a16:creationId xmlns:a16="http://schemas.microsoft.com/office/drawing/2014/main" id="{821BD942-86A5-41DC-AF60-9FC60CF769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77114" y="20685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9" name="Line 1239">
                <a:extLst>
                  <a:ext uri="{FF2B5EF4-FFF2-40B4-BE49-F238E27FC236}">
                    <a16:creationId xmlns:a16="http://schemas.microsoft.com/office/drawing/2014/main" id="{8E5775DB-12C3-4956-B2DA-0A23C841F1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54876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5" name="Line 1234">
                <a:extLst>
                  <a:ext uri="{FF2B5EF4-FFF2-40B4-BE49-F238E27FC236}">
                    <a16:creationId xmlns:a16="http://schemas.microsoft.com/office/drawing/2014/main" id="{86A998EE-0916-4330-9C5C-9C959447D5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11054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8" name="Line 1237">
                <a:extLst>
                  <a:ext uri="{FF2B5EF4-FFF2-40B4-BE49-F238E27FC236}">
                    <a16:creationId xmlns:a16="http://schemas.microsoft.com/office/drawing/2014/main" id="{06E11C62-268B-436D-9A19-BC3988D9A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90404" y="20685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1" name="Line 1241">
                <a:extLst>
                  <a:ext uri="{FF2B5EF4-FFF2-40B4-BE49-F238E27FC236}">
                    <a16:creationId xmlns:a16="http://schemas.microsoft.com/office/drawing/2014/main" id="{8800EC61-A2CB-426A-B025-C1E033E670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93542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3" name="Line 1243">
                <a:extLst>
                  <a:ext uri="{FF2B5EF4-FFF2-40B4-BE49-F238E27FC236}">
                    <a16:creationId xmlns:a16="http://schemas.microsoft.com/office/drawing/2014/main" id="{C0C25CBB-3DAC-4927-9581-8B30396E37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45918" y="20240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2" name="Line 1266">
                <a:extLst>
                  <a:ext uri="{FF2B5EF4-FFF2-40B4-BE49-F238E27FC236}">
                    <a16:creationId xmlns:a16="http://schemas.microsoft.com/office/drawing/2014/main" id="{773F548D-ACF5-43BE-93B9-A7EA673BF5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67402" y="18399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 dirty="0"/>
              </a:p>
            </p:txBody>
          </p:sp>
          <p:sp>
            <p:nvSpPr>
              <p:cNvPr id="429" name="Line 1251">
                <a:extLst>
                  <a:ext uri="{FF2B5EF4-FFF2-40B4-BE49-F238E27FC236}">
                    <a16:creationId xmlns:a16="http://schemas.microsoft.com/office/drawing/2014/main" id="{17D1340B-D23D-4E25-92C9-B45DAE94E6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56277" y="18176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03" name="Line 1266">
                <a:extLst>
                  <a:ext uri="{FF2B5EF4-FFF2-40B4-BE49-F238E27FC236}">
                    <a16:creationId xmlns:a16="http://schemas.microsoft.com/office/drawing/2014/main" id="{29AB606F-6E86-4CC5-BCF5-AAC2468D86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9418" y="18399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4" name="Line 1257">
                <a:extLst>
                  <a:ext uri="{FF2B5EF4-FFF2-40B4-BE49-F238E27FC236}">
                    <a16:creationId xmlns:a16="http://schemas.microsoft.com/office/drawing/2014/main" id="{E721567C-5B27-4948-8FBD-1EF223A242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9051" y="17256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0" name="Line 1239">
                <a:extLst>
                  <a:ext uri="{FF2B5EF4-FFF2-40B4-BE49-F238E27FC236}">
                    <a16:creationId xmlns:a16="http://schemas.microsoft.com/office/drawing/2014/main" id="{3D0C4A1F-3D41-4662-8962-89E6FC11FF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26892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2" name="Line 1242">
                <a:extLst>
                  <a:ext uri="{FF2B5EF4-FFF2-40B4-BE49-F238E27FC236}">
                    <a16:creationId xmlns:a16="http://schemas.microsoft.com/office/drawing/2014/main" id="{8A5EEC29-4F43-42ED-A145-2DCF80193D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68142" y="20367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4" name="Line 1244">
                <a:extLst>
                  <a:ext uri="{FF2B5EF4-FFF2-40B4-BE49-F238E27FC236}">
                    <a16:creationId xmlns:a16="http://schemas.microsoft.com/office/drawing/2014/main" id="{67DB1F5B-1E49-4696-A81A-C1CD4490A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4167" y="20240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04" name="Line 1267">
                <a:extLst>
                  <a:ext uri="{FF2B5EF4-FFF2-40B4-BE49-F238E27FC236}">
                    <a16:creationId xmlns:a16="http://schemas.microsoft.com/office/drawing/2014/main" id="{FB96C300-1547-43F8-9552-8D3331F38A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91967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1" name="Line 1253">
                <a:extLst>
                  <a:ext uri="{FF2B5EF4-FFF2-40B4-BE49-F238E27FC236}">
                    <a16:creationId xmlns:a16="http://schemas.microsoft.com/office/drawing/2014/main" id="{15FCDAAF-C285-4B29-94C3-B01E804D07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8138" y="17510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3" name="Line 1254">
                <a:extLst>
                  <a:ext uri="{FF2B5EF4-FFF2-40B4-BE49-F238E27FC236}">
                    <a16:creationId xmlns:a16="http://schemas.microsoft.com/office/drawing/2014/main" id="{9FBC716F-8726-41B4-A713-99824EB714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8079" y="17510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4" name="Line 1255">
                <a:extLst>
                  <a:ext uri="{FF2B5EF4-FFF2-40B4-BE49-F238E27FC236}">
                    <a16:creationId xmlns:a16="http://schemas.microsoft.com/office/drawing/2014/main" id="{83C6BFFE-545C-4570-9269-DE9FF30833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8705" y="17414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5" name="Line 1257">
                <a:extLst>
                  <a:ext uri="{FF2B5EF4-FFF2-40B4-BE49-F238E27FC236}">
                    <a16:creationId xmlns:a16="http://schemas.microsoft.com/office/drawing/2014/main" id="{6D67A5F1-D284-441F-81D2-2C17EFCC1A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1067" y="17256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6" name="Line 1258">
                <a:extLst>
                  <a:ext uri="{FF2B5EF4-FFF2-40B4-BE49-F238E27FC236}">
                    <a16:creationId xmlns:a16="http://schemas.microsoft.com/office/drawing/2014/main" id="{F30A5EE1-E2B0-4759-BFD8-8849827BE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6442" y="16748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02" name="Line 1265">
                <a:extLst>
                  <a:ext uri="{FF2B5EF4-FFF2-40B4-BE49-F238E27FC236}">
                    <a16:creationId xmlns:a16="http://schemas.microsoft.com/office/drawing/2014/main" id="{97918DF0-A736-4C5E-A766-67B5865784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56830" y="17827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1" name="Line 1216"/>
              <p:cNvSpPr>
                <a:spLocks noChangeShapeType="1"/>
              </p:cNvSpPr>
              <p:nvPr/>
            </p:nvSpPr>
            <p:spPr bwMode="auto">
              <a:xfrm>
                <a:off x="8310563" y="21351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9" name="Line 1215">
                <a:extLst>
                  <a:ext uri="{FF2B5EF4-FFF2-40B4-BE49-F238E27FC236}">
                    <a16:creationId xmlns:a16="http://schemas.microsoft.com/office/drawing/2014/main" id="{9028D67F-B343-4D1B-A87F-796D5E65D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17504" y="21351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9" name="Line 1214"/>
              <p:cNvSpPr>
                <a:spLocks noChangeShapeType="1"/>
              </p:cNvSpPr>
              <p:nvPr/>
            </p:nvSpPr>
            <p:spPr bwMode="auto">
              <a:xfrm>
                <a:off x="8370888" y="21415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7" name="Line 1212"/>
              <p:cNvSpPr>
                <a:spLocks noChangeShapeType="1"/>
              </p:cNvSpPr>
              <p:nvPr/>
            </p:nvSpPr>
            <p:spPr bwMode="auto">
              <a:xfrm>
                <a:off x="8480425" y="2151063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0" name="Line 1215"/>
              <p:cNvSpPr>
                <a:spLocks noChangeShapeType="1"/>
              </p:cNvSpPr>
              <p:nvPr/>
            </p:nvSpPr>
            <p:spPr bwMode="auto">
              <a:xfrm>
                <a:off x="8345488" y="21351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4" name="Line 1220"/>
              <p:cNvSpPr>
                <a:spLocks noChangeShapeType="1"/>
              </p:cNvSpPr>
              <p:nvPr/>
            </p:nvSpPr>
            <p:spPr bwMode="auto">
              <a:xfrm>
                <a:off x="8189913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0" name="Line 1216">
                <a:extLst>
                  <a:ext uri="{FF2B5EF4-FFF2-40B4-BE49-F238E27FC236}">
                    <a16:creationId xmlns:a16="http://schemas.microsoft.com/office/drawing/2014/main" id="{BEB14A4D-75DA-4167-8BF9-19AF3B06C6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2579" y="21351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8" name="Line 1230">
                <a:extLst>
                  <a:ext uri="{FF2B5EF4-FFF2-40B4-BE49-F238E27FC236}">
                    <a16:creationId xmlns:a16="http://schemas.microsoft.com/office/drawing/2014/main" id="{3BCF0072-889E-41AA-A327-A55D70C564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09491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9" name="Line 1232">
                <a:extLst>
                  <a:ext uri="{FF2B5EF4-FFF2-40B4-BE49-F238E27FC236}">
                    <a16:creationId xmlns:a16="http://schemas.microsoft.com/office/drawing/2014/main" id="{4FCEDDB4-33B8-42E7-A9E4-D99E2462B2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17416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4" name="Line 1233">
                <a:extLst>
                  <a:ext uri="{FF2B5EF4-FFF2-40B4-BE49-F238E27FC236}">
                    <a16:creationId xmlns:a16="http://schemas.microsoft.com/office/drawing/2014/main" id="{22DE8428-8BC2-421E-BB55-7EF0D8AA0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68204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6" name="Line 1235">
                <a:extLst>
                  <a:ext uri="{FF2B5EF4-FFF2-40B4-BE49-F238E27FC236}">
                    <a16:creationId xmlns:a16="http://schemas.microsoft.com/office/drawing/2014/main" id="{91C4A9F6-A4D1-4E7B-8F0C-7CCE6EBFC2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69779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2" name="Line 1268"/>
              <p:cNvSpPr>
                <a:spLocks noChangeShapeType="1"/>
              </p:cNvSpPr>
              <p:nvPr/>
            </p:nvSpPr>
            <p:spPr bwMode="auto">
              <a:xfrm>
                <a:off x="8823325" y="21923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4" name="Line 1209"/>
              <p:cNvSpPr>
                <a:spLocks noChangeShapeType="1"/>
              </p:cNvSpPr>
              <p:nvPr/>
            </p:nvSpPr>
            <p:spPr bwMode="auto">
              <a:xfrm>
                <a:off x="8582025" y="2151063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7" name="Line 1223"/>
              <p:cNvSpPr>
                <a:spLocks noChangeShapeType="1"/>
              </p:cNvSpPr>
              <p:nvPr/>
            </p:nvSpPr>
            <p:spPr bwMode="auto">
              <a:xfrm>
                <a:off x="8113713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3" name="Line 1203">
                <a:extLst>
                  <a:ext uri="{FF2B5EF4-FFF2-40B4-BE49-F238E27FC236}">
                    <a16:creationId xmlns:a16="http://schemas.microsoft.com/office/drawing/2014/main" id="{8826FC84-7D80-42F5-8F79-0C45DCAE7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06466" y="2201863"/>
                <a:ext cx="0" cy="77788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4" name="Line 1204">
                <a:extLst>
                  <a:ext uri="{FF2B5EF4-FFF2-40B4-BE49-F238E27FC236}">
                    <a16:creationId xmlns:a16="http://schemas.microsoft.com/office/drawing/2014/main" id="{BEC002A2-7AE5-4620-8281-76CB6DF5E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46140" y="21923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5" name="Line 1206">
                <a:extLst>
                  <a:ext uri="{FF2B5EF4-FFF2-40B4-BE49-F238E27FC236}">
                    <a16:creationId xmlns:a16="http://schemas.microsoft.com/office/drawing/2014/main" id="{0F2C1F32-E6A8-4485-A3CB-9F4F70C35C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61991" y="21923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6" name="Line 1209">
                <a:extLst>
                  <a:ext uri="{FF2B5EF4-FFF2-40B4-BE49-F238E27FC236}">
                    <a16:creationId xmlns:a16="http://schemas.microsoft.com/office/drawing/2014/main" id="{BF654180-8ADF-4761-BC34-F1B95AE4E8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54040" y="2151063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7" name="Line 1210">
                <a:extLst>
                  <a:ext uri="{FF2B5EF4-FFF2-40B4-BE49-F238E27FC236}">
                    <a16:creationId xmlns:a16="http://schemas.microsoft.com/office/drawing/2014/main" id="{A9C3CC01-94B6-4694-81E3-920B5A7923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0066" y="2151063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8" name="Line 1212">
                <a:extLst>
                  <a:ext uri="{FF2B5EF4-FFF2-40B4-BE49-F238E27FC236}">
                    <a16:creationId xmlns:a16="http://schemas.microsoft.com/office/drawing/2014/main" id="{28541CA2-B68B-4AFA-AE43-CA9F11AA3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2440" y="2151063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1" name="Line 1217">
                <a:extLst>
                  <a:ext uri="{FF2B5EF4-FFF2-40B4-BE49-F238E27FC236}">
                    <a16:creationId xmlns:a16="http://schemas.microsoft.com/office/drawing/2014/main" id="{E87F2AC2-0DF5-42F6-A6CF-AFF4FAF77C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2254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2" name="Line 1218">
                <a:extLst>
                  <a:ext uri="{FF2B5EF4-FFF2-40B4-BE49-F238E27FC236}">
                    <a16:creationId xmlns:a16="http://schemas.microsoft.com/office/drawing/2014/main" id="{7A93D919-BC89-4FF0-A86B-5EEF4ACBA2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87328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7" name="Line 1228">
                <a:extLst>
                  <a:ext uri="{FF2B5EF4-FFF2-40B4-BE49-F238E27FC236}">
                    <a16:creationId xmlns:a16="http://schemas.microsoft.com/office/drawing/2014/main" id="{DC0FFD95-1EFA-4718-9417-591318DD37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95216" y="20875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0" name="Line 1268">
                <a:extLst>
                  <a:ext uri="{FF2B5EF4-FFF2-40B4-BE49-F238E27FC236}">
                    <a16:creationId xmlns:a16="http://schemas.microsoft.com/office/drawing/2014/main" id="{73446093-AF2A-4046-9273-98B63F0BB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5340" y="21923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2" name="Line 1202">
                <a:extLst>
                  <a:ext uri="{FF2B5EF4-FFF2-40B4-BE49-F238E27FC236}">
                    <a16:creationId xmlns:a16="http://schemas.microsoft.com/office/drawing/2014/main" id="{241B25CE-39EB-41EA-A3B2-FBF00B3136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04891" y="221138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0" name="Line 1199">
                <a:extLst>
                  <a:ext uri="{FF2B5EF4-FFF2-40B4-BE49-F238E27FC236}">
                    <a16:creationId xmlns:a16="http://schemas.microsoft.com/office/drawing/2014/main" id="{0EA62628-AE19-4E62-B9B1-D0C499451C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36654" y="22383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51" name="Line 1201">
                <a:extLst>
                  <a:ext uri="{FF2B5EF4-FFF2-40B4-BE49-F238E27FC236}">
                    <a16:creationId xmlns:a16="http://schemas.microsoft.com/office/drawing/2014/main" id="{4155D979-E408-4192-9DB6-EC456104F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66804" y="221138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9" name="Line 1196">
                <a:extLst>
                  <a:ext uri="{FF2B5EF4-FFF2-40B4-BE49-F238E27FC236}">
                    <a16:creationId xmlns:a16="http://schemas.microsoft.com/office/drawing/2014/main" id="{195BDDD1-C9F7-4FD6-A254-F1CB1C4BD6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00154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2" name="Line 1253">
                <a:extLst>
                  <a:ext uri="{FF2B5EF4-FFF2-40B4-BE49-F238E27FC236}">
                    <a16:creationId xmlns:a16="http://schemas.microsoft.com/office/drawing/2014/main" id="{69570F47-5DC2-4FCD-9ABA-CAF471A18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90154" y="17510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9" name="Line 1249">
                <a:extLst>
                  <a:ext uri="{FF2B5EF4-FFF2-40B4-BE49-F238E27FC236}">
                    <a16:creationId xmlns:a16="http://schemas.microsoft.com/office/drawing/2014/main" id="{96C029A5-F4E3-41E3-92B3-4CC30DCAEF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82330" y="19637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0" name="Line 1251">
                <a:extLst>
                  <a:ext uri="{FF2B5EF4-FFF2-40B4-BE49-F238E27FC236}">
                    <a16:creationId xmlns:a16="http://schemas.microsoft.com/office/drawing/2014/main" id="{DECA2A4E-6A55-4032-B0FC-D11D0437DE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8293" y="18176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1" name="Line 1196"/>
              <p:cNvSpPr>
                <a:spLocks noChangeShapeType="1"/>
              </p:cNvSpPr>
              <p:nvPr/>
            </p:nvSpPr>
            <p:spPr bwMode="auto">
              <a:xfrm>
                <a:off x="9228138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4" name="Line 1269">
                <a:extLst>
                  <a:ext uri="{FF2B5EF4-FFF2-40B4-BE49-F238E27FC236}">
                    <a16:creationId xmlns:a16="http://schemas.microsoft.com/office/drawing/2014/main" id="{4AC6B855-7F38-457C-B06C-63B44E4BC9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6726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05" name="Line 1269">
                <a:extLst>
                  <a:ext uri="{FF2B5EF4-FFF2-40B4-BE49-F238E27FC236}">
                    <a16:creationId xmlns:a16="http://schemas.microsoft.com/office/drawing/2014/main" id="{9AD416EE-3521-4E64-96E5-73906B97A9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28742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3" name="Line 1221">
                <a:extLst>
                  <a:ext uri="{FF2B5EF4-FFF2-40B4-BE49-F238E27FC236}">
                    <a16:creationId xmlns:a16="http://schemas.microsoft.com/office/drawing/2014/main" id="{4C7057C2-0175-420E-97CE-B9EE3207A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39704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4" name="Line 1223">
                <a:extLst>
                  <a:ext uri="{FF2B5EF4-FFF2-40B4-BE49-F238E27FC236}">
                    <a16:creationId xmlns:a16="http://schemas.microsoft.com/office/drawing/2014/main" id="{2C464D5A-FA8E-4089-9D67-EF4CE6FA8C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5728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6" name="Line 1226">
                <a:extLst>
                  <a:ext uri="{FF2B5EF4-FFF2-40B4-BE49-F238E27FC236}">
                    <a16:creationId xmlns:a16="http://schemas.microsoft.com/office/drawing/2014/main" id="{874033AD-720B-4742-92AE-148478157F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65066" y="21066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7" name="Line 1247">
                <a:extLst>
                  <a:ext uri="{FF2B5EF4-FFF2-40B4-BE49-F238E27FC236}">
                    <a16:creationId xmlns:a16="http://schemas.microsoft.com/office/drawing/2014/main" id="{B353DF8A-6D16-452B-8F9D-231EC5C0AA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44254" y="19700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9" name="Line 1238">
                <a:extLst>
                  <a:ext uri="{FF2B5EF4-FFF2-40B4-BE49-F238E27FC236}">
                    <a16:creationId xmlns:a16="http://schemas.microsoft.com/office/drawing/2014/main" id="{3F14786B-6E84-4214-BBB0-4C168B7A4D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84042" y="20685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7" name="Line 1236">
                <a:extLst>
                  <a:ext uri="{FF2B5EF4-FFF2-40B4-BE49-F238E27FC236}">
                    <a16:creationId xmlns:a16="http://schemas.microsoft.com/office/drawing/2014/main" id="{06A2FBD7-0CA0-4317-AD84-7F3435AA01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49130" y="20685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8" name="Line 1248">
                <a:extLst>
                  <a:ext uri="{FF2B5EF4-FFF2-40B4-BE49-F238E27FC236}">
                    <a16:creationId xmlns:a16="http://schemas.microsoft.com/office/drawing/2014/main" id="{56200D36-19F5-4B56-8868-A55673F76A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74405" y="19637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06" name="Line 1271">
                <a:extLst>
                  <a:ext uri="{FF2B5EF4-FFF2-40B4-BE49-F238E27FC236}">
                    <a16:creationId xmlns:a16="http://schemas.microsoft.com/office/drawing/2014/main" id="{54E425DA-274C-4DB3-B299-99C8C77EDA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30342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6" name="Line 1272">
                <a:extLst>
                  <a:ext uri="{FF2B5EF4-FFF2-40B4-BE49-F238E27FC236}">
                    <a16:creationId xmlns:a16="http://schemas.microsoft.com/office/drawing/2014/main" id="{80BCA69B-A392-41B5-AB7B-16267F2BFF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72626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8" name="Line 1274"/>
              <p:cNvSpPr>
                <a:spLocks noChangeShapeType="1"/>
              </p:cNvSpPr>
              <p:nvPr/>
            </p:nvSpPr>
            <p:spPr bwMode="auto">
              <a:xfrm>
                <a:off x="9510713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507" name="Line 1272">
                <a:extLst>
                  <a:ext uri="{FF2B5EF4-FFF2-40B4-BE49-F238E27FC236}">
                    <a16:creationId xmlns:a16="http://schemas.microsoft.com/office/drawing/2014/main" id="{F93C90C9-5D8D-4760-B6E9-41F5564CBE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44642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6" name="Line 1181"/>
              <p:cNvSpPr>
                <a:spLocks noChangeShapeType="1"/>
              </p:cNvSpPr>
              <p:nvPr/>
            </p:nvSpPr>
            <p:spPr bwMode="auto">
              <a:xfrm>
                <a:off x="10161588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2" name="Line 1187"/>
              <p:cNvSpPr>
                <a:spLocks noChangeShapeType="1"/>
              </p:cNvSpPr>
              <p:nvPr/>
            </p:nvSpPr>
            <p:spPr bwMode="auto">
              <a:xfrm>
                <a:off x="10472738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38" name="Line 1173"/>
              <p:cNvSpPr>
                <a:spLocks noChangeShapeType="1"/>
              </p:cNvSpPr>
              <p:nvPr/>
            </p:nvSpPr>
            <p:spPr bwMode="auto">
              <a:xfrm>
                <a:off x="10637838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0" name="Line 1175"/>
              <p:cNvSpPr>
                <a:spLocks noChangeShapeType="1"/>
              </p:cNvSpPr>
              <p:nvPr/>
            </p:nvSpPr>
            <p:spPr bwMode="auto">
              <a:xfrm>
                <a:off x="10593388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2" name="Line 1294">
                <a:extLst>
                  <a:ext uri="{FF2B5EF4-FFF2-40B4-BE49-F238E27FC236}">
                    <a16:creationId xmlns:a16="http://schemas.microsoft.com/office/drawing/2014/main" id="{D12686EC-DC5B-42A2-9FE6-EBCE7CC3F4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951166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8" name="Line 1171">
                <a:extLst>
                  <a:ext uri="{FF2B5EF4-FFF2-40B4-BE49-F238E27FC236}">
                    <a16:creationId xmlns:a16="http://schemas.microsoft.com/office/drawing/2014/main" id="{79316219-4674-434B-B91A-FA5B912223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32140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1" name="Line 1293">
                <a:extLst>
                  <a:ext uri="{FF2B5EF4-FFF2-40B4-BE49-F238E27FC236}">
                    <a16:creationId xmlns:a16="http://schemas.microsoft.com/office/drawing/2014/main" id="{B6643A34-DADA-434B-8994-0A29699F9C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65466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35" name="Line 1170"/>
              <p:cNvSpPr>
                <a:spLocks noChangeShapeType="1"/>
              </p:cNvSpPr>
              <p:nvPr/>
            </p:nvSpPr>
            <p:spPr bwMode="auto">
              <a:xfrm>
                <a:off x="11242675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36" name="Line 1171"/>
              <p:cNvSpPr>
                <a:spLocks noChangeShapeType="1"/>
              </p:cNvSpPr>
              <p:nvPr/>
            </p:nvSpPr>
            <p:spPr bwMode="auto">
              <a:xfrm>
                <a:off x="11160125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37" name="Line 1172"/>
              <p:cNvSpPr>
                <a:spLocks noChangeShapeType="1"/>
              </p:cNvSpPr>
              <p:nvPr/>
            </p:nvSpPr>
            <p:spPr bwMode="auto">
              <a:xfrm>
                <a:off x="10615613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39" name="Line 1174"/>
              <p:cNvSpPr>
                <a:spLocks noChangeShapeType="1"/>
              </p:cNvSpPr>
              <p:nvPr/>
            </p:nvSpPr>
            <p:spPr bwMode="auto">
              <a:xfrm>
                <a:off x="10701338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1" name="Line 1176"/>
              <p:cNvSpPr>
                <a:spLocks noChangeShapeType="1"/>
              </p:cNvSpPr>
              <p:nvPr/>
            </p:nvSpPr>
            <p:spPr bwMode="auto">
              <a:xfrm>
                <a:off x="10498138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2" name="Line 1177"/>
              <p:cNvSpPr>
                <a:spLocks noChangeShapeType="1"/>
              </p:cNvSpPr>
              <p:nvPr/>
            </p:nvSpPr>
            <p:spPr bwMode="auto">
              <a:xfrm>
                <a:off x="10437813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3" name="Line 1178"/>
              <p:cNvSpPr>
                <a:spLocks noChangeShapeType="1"/>
              </p:cNvSpPr>
              <p:nvPr/>
            </p:nvSpPr>
            <p:spPr bwMode="auto">
              <a:xfrm>
                <a:off x="10358438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4" name="Line 1179"/>
              <p:cNvSpPr>
                <a:spLocks noChangeShapeType="1"/>
              </p:cNvSpPr>
              <p:nvPr/>
            </p:nvSpPr>
            <p:spPr bwMode="auto">
              <a:xfrm>
                <a:off x="10279063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5" name="Line 1180"/>
              <p:cNvSpPr>
                <a:spLocks noChangeShapeType="1"/>
              </p:cNvSpPr>
              <p:nvPr/>
            </p:nvSpPr>
            <p:spPr bwMode="auto">
              <a:xfrm>
                <a:off x="10186988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7" name="Line 1182"/>
              <p:cNvSpPr>
                <a:spLocks noChangeShapeType="1"/>
              </p:cNvSpPr>
              <p:nvPr/>
            </p:nvSpPr>
            <p:spPr bwMode="auto">
              <a:xfrm>
                <a:off x="10086975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8" name="Line 1183"/>
              <p:cNvSpPr>
                <a:spLocks noChangeShapeType="1"/>
              </p:cNvSpPr>
              <p:nvPr/>
            </p:nvSpPr>
            <p:spPr bwMode="auto">
              <a:xfrm>
                <a:off x="10007600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49" name="Line 1184"/>
              <p:cNvSpPr>
                <a:spLocks noChangeShapeType="1"/>
              </p:cNvSpPr>
              <p:nvPr/>
            </p:nvSpPr>
            <p:spPr bwMode="auto">
              <a:xfrm>
                <a:off x="9966325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0" name="Line 1185"/>
              <p:cNvSpPr>
                <a:spLocks noChangeShapeType="1"/>
              </p:cNvSpPr>
              <p:nvPr/>
            </p:nvSpPr>
            <p:spPr bwMode="auto">
              <a:xfrm>
                <a:off x="9950450" y="23145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1" name="Line 1186"/>
              <p:cNvSpPr>
                <a:spLocks noChangeShapeType="1"/>
              </p:cNvSpPr>
              <p:nvPr/>
            </p:nvSpPr>
            <p:spPr bwMode="auto">
              <a:xfrm>
                <a:off x="9893300" y="23145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3" name="Line 1188"/>
              <p:cNvSpPr>
                <a:spLocks noChangeShapeType="1"/>
              </p:cNvSpPr>
              <p:nvPr/>
            </p:nvSpPr>
            <p:spPr bwMode="auto">
              <a:xfrm>
                <a:off x="9880600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4" name="Line 1189"/>
              <p:cNvSpPr>
                <a:spLocks noChangeShapeType="1"/>
              </p:cNvSpPr>
              <p:nvPr/>
            </p:nvSpPr>
            <p:spPr bwMode="auto">
              <a:xfrm>
                <a:off x="9718675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5" name="Line 1190"/>
              <p:cNvSpPr>
                <a:spLocks noChangeShapeType="1"/>
              </p:cNvSpPr>
              <p:nvPr/>
            </p:nvSpPr>
            <p:spPr bwMode="auto">
              <a:xfrm>
                <a:off x="9769475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6" name="Line 1191"/>
              <p:cNvSpPr>
                <a:spLocks noChangeShapeType="1"/>
              </p:cNvSpPr>
              <p:nvPr/>
            </p:nvSpPr>
            <p:spPr bwMode="auto">
              <a:xfrm>
                <a:off x="9801225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7" name="Line 1192"/>
              <p:cNvSpPr>
                <a:spLocks noChangeShapeType="1"/>
              </p:cNvSpPr>
              <p:nvPr/>
            </p:nvSpPr>
            <p:spPr bwMode="auto">
              <a:xfrm>
                <a:off x="9690100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8" name="Line 1193"/>
              <p:cNvSpPr>
                <a:spLocks noChangeShapeType="1"/>
              </p:cNvSpPr>
              <p:nvPr/>
            </p:nvSpPr>
            <p:spPr bwMode="auto">
              <a:xfrm>
                <a:off x="9658350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59" name="Line 1194"/>
              <p:cNvSpPr>
                <a:spLocks noChangeShapeType="1"/>
              </p:cNvSpPr>
              <p:nvPr/>
            </p:nvSpPr>
            <p:spPr bwMode="auto">
              <a:xfrm>
                <a:off x="9332913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0" name="Line 1195"/>
              <p:cNvSpPr>
                <a:spLocks noChangeShapeType="1"/>
              </p:cNvSpPr>
              <p:nvPr/>
            </p:nvSpPr>
            <p:spPr bwMode="auto">
              <a:xfrm>
                <a:off x="9253538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2" name="Line 1197"/>
              <p:cNvSpPr>
                <a:spLocks noChangeShapeType="1"/>
              </p:cNvSpPr>
              <p:nvPr/>
            </p:nvSpPr>
            <p:spPr bwMode="auto">
              <a:xfrm>
                <a:off x="9202738" y="22637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3" name="Line 1198"/>
              <p:cNvSpPr>
                <a:spLocks noChangeShapeType="1"/>
              </p:cNvSpPr>
              <p:nvPr/>
            </p:nvSpPr>
            <p:spPr bwMode="auto">
              <a:xfrm>
                <a:off x="9186863" y="2247900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4" name="Line 1199"/>
              <p:cNvSpPr>
                <a:spLocks noChangeShapeType="1"/>
              </p:cNvSpPr>
              <p:nvPr/>
            </p:nvSpPr>
            <p:spPr bwMode="auto">
              <a:xfrm>
                <a:off x="9164638" y="22383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5" name="Line 1200"/>
              <p:cNvSpPr>
                <a:spLocks noChangeShapeType="1"/>
              </p:cNvSpPr>
              <p:nvPr/>
            </p:nvSpPr>
            <p:spPr bwMode="auto">
              <a:xfrm>
                <a:off x="9129713" y="2228850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6" name="Line 1201"/>
              <p:cNvSpPr>
                <a:spLocks noChangeShapeType="1"/>
              </p:cNvSpPr>
              <p:nvPr/>
            </p:nvSpPr>
            <p:spPr bwMode="auto">
              <a:xfrm>
                <a:off x="9094788" y="221138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7" name="Line 1202"/>
              <p:cNvSpPr>
                <a:spLocks noChangeShapeType="1"/>
              </p:cNvSpPr>
              <p:nvPr/>
            </p:nvSpPr>
            <p:spPr bwMode="auto">
              <a:xfrm>
                <a:off x="9032875" y="221138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8" name="Line 1203"/>
              <p:cNvSpPr>
                <a:spLocks noChangeShapeType="1"/>
              </p:cNvSpPr>
              <p:nvPr/>
            </p:nvSpPr>
            <p:spPr bwMode="auto">
              <a:xfrm>
                <a:off x="8934450" y="2201863"/>
                <a:ext cx="0" cy="77788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69" name="Line 1204"/>
              <p:cNvSpPr>
                <a:spLocks noChangeShapeType="1"/>
              </p:cNvSpPr>
              <p:nvPr/>
            </p:nvSpPr>
            <p:spPr bwMode="auto">
              <a:xfrm>
                <a:off x="8874125" y="21923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0" name="Line 1205"/>
              <p:cNvSpPr>
                <a:spLocks noChangeShapeType="1"/>
              </p:cNvSpPr>
              <p:nvPr/>
            </p:nvSpPr>
            <p:spPr bwMode="auto">
              <a:xfrm>
                <a:off x="8797925" y="21923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1" name="Line 1206"/>
              <p:cNvSpPr>
                <a:spLocks noChangeShapeType="1"/>
              </p:cNvSpPr>
              <p:nvPr/>
            </p:nvSpPr>
            <p:spPr bwMode="auto">
              <a:xfrm>
                <a:off x="8689975" y="21923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2" name="Line 1207"/>
              <p:cNvSpPr>
                <a:spLocks noChangeShapeType="1"/>
              </p:cNvSpPr>
              <p:nvPr/>
            </p:nvSpPr>
            <p:spPr bwMode="auto">
              <a:xfrm>
                <a:off x="8616950" y="21923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3" name="Line 1208"/>
              <p:cNvSpPr>
                <a:spLocks noChangeShapeType="1"/>
              </p:cNvSpPr>
              <p:nvPr/>
            </p:nvSpPr>
            <p:spPr bwMode="auto">
              <a:xfrm>
                <a:off x="8601075" y="217328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5" name="Line 1210"/>
              <p:cNvSpPr>
                <a:spLocks noChangeShapeType="1"/>
              </p:cNvSpPr>
              <p:nvPr/>
            </p:nvSpPr>
            <p:spPr bwMode="auto">
              <a:xfrm>
                <a:off x="8528050" y="2151063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6" name="Line 1211"/>
              <p:cNvSpPr>
                <a:spLocks noChangeShapeType="1"/>
              </p:cNvSpPr>
              <p:nvPr/>
            </p:nvSpPr>
            <p:spPr bwMode="auto">
              <a:xfrm>
                <a:off x="8453438" y="2151063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78" name="Line 1213"/>
              <p:cNvSpPr>
                <a:spLocks noChangeShapeType="1"/>
              </p:cNvSpPr>
              <p:nvPr/>
            </p:nvSpPr>
            <p:spPr bwMode="auto">
              <a:xfrm>
                <a:off x="8393113" y="2141538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2" name="Line 1217"/>
              <p:cNvSpPr>
                <a:spLocks noChangeShapeType="1"/>
              </p:cNvSpPr>
              <p:nvPr/>
            </p:nvSpPr>
            <p:spPr bwMode="auto">
              <a:xfrm>
                <a:off x="8250238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3" name="Line 1218"/>
              <p:cNvSpPr>
                <a:spLocks noChangeShapeType="1"/>
              </p:cNvSpPr>
              <p:nvPr/>
            </p:nvSpPr>
            <p:spPr bwMode="auto">
              <a:xfrm>
                <a:off x="8215313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5" name="Line 1221"/>
              <p:cNvSpPr>
                <a:spLocks noChangeShapeType="1"/>
              </p:cNvSpPr>
              <p:nvPr/>
            </p:nvSpPr>
            <p:spPr bwMode="auto">
              <a:xfrm>
                <a:off x="8167688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6" name="Line 1222"/>
              <p:cNvSpPr>
                <a:spLocks noChangeShapeType="1"/>
              </p:cNvSpPr>
              <p:nvPr/>
            </p:nvSpPr>
            <p:spPr bwMode="auto">
              <a:xfrm>
                <a:off x="8135938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8" name="Line 1224"/>
              <p:cNvSpPr>
                <a:spLocks noChangeShapeType="1"/>
              </p:cNvSpPr>
              <p:nvPr/>
            </p:nvSpPr>
            <p:spPr bwMode="auto">
              <a:xfrm>
                <a:off x="8088313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9" name="Line 1225"/>
              <p:cNvSpPr>
                <a:spLocks noChangeShapeType="1"/>
              </p:cNvSpPr>
              <p:nvPr/>
            </p:nvSpPr>
            <p:spPr bwMode="auto">
              <a:xfrm>
                <a:off x="8015288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0" name="Line 1226"/>
              <p:cNvSpPr>
                <a:spLocks noChangeShapeType="1"/>
              </p:cNvSpPr>
              <p:nvPr/>
            </p:nvSpPr>
            <p:spPr bwMode="auto">
              <a:xfrm>
                <a:off x="7893050" y="21066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1" name="Line 1227"/>
              <p:cNvSpPr>
                <a:spLocks noChangeShapeType="1"/>
              </p:cNvSpPr>
              <p:nvPr/>
            </p:nvSpPr>
            <p:spPr bwMode="auto">
              <a:xfrm>
                <a:off x="7835900" y="21066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2" name="Line 1228"/>
              <p:cNvSpPr>
                <a:spLocks noChangeShapeType="1"/>
              </p:cNvSpPr>
              <p:nvPr/>
            </p:nvSpPr>
            <p:spPr bwMode="auto">
              <a:xfrm>
                <a:off x="7823200" y="20875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4" name="Line 1230"/>
              <p:cNvSpPr>
                <a:spLocks noChangeShapeType="1"/>
              </p:cNvSpPr>
              <p:nvPr/>
            </p:nvSpPr>
            <p:spPr bwMode="auto">
              <a:xfrm>
                <a:off x="7737475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5" name="Line 1231"/>
              <p:cNvSpPr>
                <a:spLocks noChangeShapeType="1"/>
              </p:cNvSpPr>
              <p:nvPr/>
            </p:nvSpPr>
            <p:spPr bwMode="auto">
              <a:xfrm>
                <a:off x="7693025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6" name="Line 1232"/>
              <p:cNvSpPr>
                <a:spLocks noChangeShapeType="1"/>
              </p:cNvSpPr>
              <p:nvPr/>
            </p:nvSpPr>
            <p:spPr bwMode="auto">
              <a:xfrm>
                <a:off x="7645400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7" name="Line 1233"/>
              <p:cNvSpPr>
                <a:spLocks noChangeShapeType="1"/>
              </p:cNvSpPr>
              <p:nvPr/>
            </p:nvSpPr>
            <p:spPr bwMode="auto">
              <a:xfrm>
                <a:off x="7597775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8" name="Line 1234"/>
              <p:cNvSpPr>
                <a:spLocks noChangeShapeType="1"/>
              </p:cNvSpPr>
              <p:nvPr/>
            </p:nvSpPr>
            <p:spPr bwMode="auto">
              <a:xfrm>
                <a:off x="7540625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99" name="Line 1235"/>
              <p:cNvSpPr>
                <a:spLocks noChangeShapeType="1"/>
              </p:cNvSpPr>
              <p:nvPr/>
            </p:nvSpPr>
            <p:spPr bwMode="auto">
              <a:xfrm>
                <a:off x="7499350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0" name="Line 1236"/>
              <p:cNvSpPr>
                <a:spLocks noChangeShapeType="1"/>
              </p:cNvSpPr>
              <p:nvPr/>
            </p:nvSpPr>
            <p:spPr bwMode="auto">
              <a:xfrm>
                <a:off x="7378700" y="20685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1" name="Line 1237"/>
              <p:cNvSpPr>
                <a:spLocks noChangeShapeType="1"/>
              </p:cNvSpPr>
              <p:nvPr/>
            </p:nvSpPr>
            <p:spPr bwMode="auto">
              <a:xfrm>
                <a:off x="7419975" y="20685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2" name="Line 1238"/>
              <p:cNvSpPr>
                <a:spLocks noChangeShapeType="1"/>
              </p:cNvSpPr>
              <p:nvPr/>
            </p:nvSpPr>
            <p:spPr bwMode="auto">
              <a:xfrm>
                <a:off x="7313613" y="20685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3" name="Line 1239"/>
              <p:cNvSpPr>
                <a:spLocks noChangeShapeType="1"/>
              </p:cNvSpPr>
              <p:nvPr/>
            </p:nvSpPr>
            <p:spPr bwMode="auto">
              <a:xfrm>
                <a:off x="7256463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4" name="Line 1240"/>
              <p:cNvSpPr>
                <a:spLocks noChangeShapeType="1"/>
              </p:cNvSpPr>
              <p:nvPr/>
            </p:nvSpPr>
            <p:spPr bwMode="auto">
              <a:xfrm>
                <a:off x="7199313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5" name="Line 1241"/>
              <p:cNvSpPr>
                <a:spLocks noChangeShapeType="1"/>
              </p:cNvSpPr>
              <p:nvPr/>
            </p:nvSpPr>
            <p:spPr bwMode="auto">
              <a:xfrm>
                <a:off x="7123113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6" name="Line 1242"/>
              <p:cNvSpPr>
                <a:spLocks noChangeShapeType="1"/>
              </p:cNvSpPr>
              <p:nvPr/>
            </p:nvSpPr>
            <p:spPr bwMode="auto">
              <a:xfrm>
                <a:off x="7097713" y="20367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7" name="Line 1243"/>
              <p:cNvSpPr>
                <a:spLocks noChangeShapeType="1"/>
              </p:cNvSpPr>
              <p:nvPr/>
            </p:nvSpPr>
            <p:spPr bwMode="auto">
              <a:xfrm>
                <a:off x="7075488" y="20240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8" name="Line 1244"/>
              <p:cNvSpPr>
                <a:spLocks noChangeShapeType="1"/>
              </p:cNvSpPr>
              <p:nvPr/>
            </p:nvSpPr>
            <p:spPr bwMode="auto">
              <a:xfrm>
                <a:off x="7043738" y="20240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09" name="Line 1245"/>
              <p:cNvSpPr>
                <a:spLocks noChangeShapeType="1"/>
              </p:cNvSpPr>
              <p:nvPr/>
            </p:nvSpPr>
            <p:spPr bwMode="auto">
              <a:xfrm>
                <a:off x="6942138" y="20050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0" name="Line 1246"/>
              <p:cNvSpPr>
                <a:spLocks noChangeShapeType="1"/>
              </p:cNvSpPr>
              <p:nvPr/>
            </p:nvSpPr>
            <p:spPr bwMode="auto">
              <a:xfrm>
                <a:off x="6788150" y="1998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1" name="Line 1247"/>
              <p:cNvSpPr>
                <a:spLocks noChangeShapeType="1"/>
              </p:cNvSpPr>
              <p:nvPr/>
            </p:nvSpPr>
            <p:spPr bwMode="auto">
              <a:xfrm>
                <a:off x="6473825" y="19700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2" name="Line 1248"/>
              <p:cNvSpPr>
                <a:spLocks noChangeShapeType="1"/>
              </p:cNvSpPr>
              <p:nvPr/>
            </p:nvSpPr>
            <p:spPr bwMode="auto">
              <a:xfrm>
                <a:off x="6403975" y="19637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3" name="Line 1249"/>
              <p:cNvSpPr>
                <a:spLocks noChangeShapeType="1"/>
              </p:cNvSpPr>
              <p:nvPr/>
            </p:nvSpPr>
            <p:spPr bwMode="auto">
              <a:xfrm>
                <a:off x="6311900" y="19637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4" name="Line 1250"/>
              <p:cNvSpPr>
                <a:spLocks noChangeShapeType="1"/>
              </p:cNvSpPr>
              <p:nvPr/>
            </p:nvSpPr>
            <p:spPr bwMode="auto">
              <a:xfrm>
                <a:off x="6264275" y="19319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5" name="Line 1251"/>
              <p:cNvSpPr>
                <a:spLocks noChangeShapeType="1"/>
              </p:cNvSpPr>
              <p:nvPr/>
            </p:nvSpPr>
            <p:spPr bwMode="auto">
              <a:xfrm>
                <a:off x="5757863" y="18176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6" name="Line 1252"/>
              <p:cNvSpPr>
                <a:spLocks noChangeShapeType="1"/>
              </p:cNvSpPr>
              <p:nvPr/>
            </p:nvSpPr>
            <p:spPr bwMode="auto">
              <a:xfrm>
                <a:off x="5562600" y="18049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7" name="Line 1253"/>
              <p:cNvSpPr>
                <a:spLocks noChangeShapeType="1"/>
              </p:cNvSpPr>
              <p:nvPr/>
            </p:nvSpPr>
            <p:spPr bwMode="auto">
              <a:xfrm>
                <a:off x="5419725" y="17510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8" name="Line 1254"/>
              <p:cNvSpPr>
                <a:spLocks noChangeShapeType="1"/>
              </p:cNvSpPr>
              <p:nvPr/>
            </p:nvSpPr>
            <p:spPr bwMode="auto">
              <a:xfrm>
                <a:off x="5327650" y="17510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19" name="Line 1255"/>
              <p:cNvSpPr>
                <a:spLocks noChangeShapeType="1"/>
              </p:cNvSpPr>
              <p:nvPr/>
            </p:nvSpPr>
            <p:spPr bwMode="auto">
              <a:xfrm>
                <a:off x="5248275" y="17414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0" name="Line 1256"/>
              <p:cNvSpPr>
                <a:spLocks noChangeShapeType="1"/>
              </p:cNvSpPr>
              <p:nvPr/>
            </p:nvSpPr>
            <p:spPr bwMode="auto">
              <a:xfrm>
                <a:off x="5127625" y="17256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1" name="Line 1257"/>
              <p:cNvSpPr>
                <a:spLocks noChangeShapeType="1"/>
              </p:cNvSpPr>
              <p:nvPr/>
            </p:nvSpPr>
            <p:spPr bwMode="auto">
              <a:xfrm>
                <a:off x="5100638" y="17256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2" name="Line 1258"/>
              <p:cNvSpPr>
                <a:spLocks noChangeShapeType="1"/>
              </p:cNvSpPr>
              <p:nvPr/>
            </p:nvSpPr>
            <p:spPr bwMode="auto">
              <a:xfrm>
                <a:off x="4926013" y="16748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3" name="Line 1259"/>
              <p:cNvSpPr>
                <a:spLocks noChangeShapeType="1"/>
              </p:cNvSpPr>
              <p:nvPr/>
            </p:nvSpPr>
            <p:spPr bwMode="auto">
              <a:xfrm>
                <a:off x="4852988" y="1647825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4" name="Line 1260"/>
              <p:cNvSpPr>
                <a:spLocks noChangeShapeType="1"/>
              </p:cNvSpPr>
              <p:nvPr/>
            </p:nvSpPr>
            <p:spPr bwMode="auto">
              <a:xfrm>
                <a:off x="4786313" y="1647825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5" name="Line 1261"/>
              <p:cNvSpPr>
                <a:spLocks noChangeShapeType="1"/>
              </p:cNvSpPr>
              <p:nvPr/>
            </p:nvSpPr>
            <p:spPr bwMode="auto">
              <a:xfrm>
                <a:off x="4751388" y="1628775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6" name="Line 1262"/>
              <p:cNvSpPr>
                <a:spLocks noChangeShapeType="1"/>
              </p:cNvSpPr>
              <p:nvPr/>
            </p:nvSpPr>
            <p:spPr bwMode="auto">
              <a:xfrm>
                <a:off x="4697413" y="1625600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7" name="Line 1263"/>
              <p:cNvSpPr>
                <a:spLocks noChangeShapeType="1"/>
              </p:cNvSpPr>
              <p:nvPr/>
            </p:nvSpPr>
            <p:spPr bwMode="auto">
              <a:xfrm>
                <a:off x="4611688" y="1616075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8" name="Line 1264"/>
              <p:cNvSpPr>
                <a:spLocks noChangeShapeType="1"/>
              </p:cNvSpPr>
              <p:nvPr/>
            </p:nvSpPr>
            <p:spPr bwMode="auto">
              <a:xfrm>
                <a:off x="4543425" y="1609725"/>
                <a:ext cx="0" cy="77788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29" name="Line 1265"/>
              <p:cNvSpPr>
                <a:spLocks noChangeShapeType="1"/>
              </p:cNvSpPr>
              <p:nvPr/>
            </p:nvSpPr>
            <p:spPr bwMode="auto">
              <a:xfrm>
                <a:off x="5486400" y="17827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0" name="Line 1266"/>
              <p:cNvSpPr>
                <a:spLocks noChangeShapeType="1"/>
              </p:cNvSpPr>
              <p:nvPr/>
            </p:nvSpPr>
            <p:spPr bwMode="auto">
              <a:xfrm>
                <a:off x="5868988" y="183991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1" name="Line 1267"/>
              <p:cNvSpPr>
                <a:spLocks noChangeShapeType="1"/>
              </p:cNvSpPr>
              <p:nvPr/>
            </p:nvSpPr>
            <p:spPr bwMode="auto">
              <a:xfrm>
                <a:off x="7221538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3" name="Line 1269"/>
              <p:cNvSpPr>
                <a:spLocks noChangeShapeType="1"/>
              </p:cNvSpPr>
              <p:nvPr/>
            </p:nvSpPr>
            <p:spPr bwMode="auto">
              <a:xfrm>
                <a:off x="9358313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4" name="Line 1270"/>
              <p:cNvSpPr>
                <a:spLocks noChangeShapeType="1"/>
              </p:cNvSpPr>
              <p:nvPr/>
            </p:nvSpPr>
            <p:spPr bwMode="auto">
              <a:xfrm>
                <a:off x="9431338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5" name="Line 1271"/>
              <p:cNvSpPr>
                <a:spLocks noChangeShapeType="1"/>
              </p:cNvSpPr>
              <p:nvPr/>
            </p:nvSpPr>
            <p:spPr bwMode="auto">
              <a:xfrm>
                <a:off x="9459913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BE1E2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6" name="Line 1272"/>
              <p:cNvSpPr>
                <a:spLocks noChangeShapeType="1"/>
              </p:cNvSpPr>
              <p:nvPr/>
            </p:nvSpPr>
            <p:spPr bwMode="auto">
              <a:xfrm>
                <a:off x="9574213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7" name="Line 1273"/>
              <p:cNvSpPr>
                <a:spLocks noChangeShapeType="1"/>
              </p:cNvSpPr>
              <p:nvPr/>
            </p:nvSpPr>
            <p:spPr bwMode="auto">
              <a:xfrm>
                <a:off x="9545638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39" name="Line 1275"/>
              <p:cNvSpPr>
                <a:spLocks noChangeShapeType="1"/>
              </p:cNvSpPr>
              <p:nvPr/>
            </p:nvSpPr>
            <p:spPr bwMode="auto">
              <a:xfrm>
                <a:off x="4406900" y="1603375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2" name="Line 1278"/>
              <p:cNvSpPr>
                <a:spLocks noChangeShapeType="1"/>
              </p:cNvSpPr>
              <p:nvPr/>
            </p:nvSpPr>
            <p:spPr bwMode="auto">
              <a:xfrm>
                <a:off x="4305300" y="15779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3" name="Line 1279"/>
              <p:cNvSpPr>
                <a:spLocks noChangeShapeType="1"/>
              </p:cNvSpPr>
              <p:nvPr/>
            </p:nvSpPr>
            <p:spPr bwMode="auto">
              <a:xfrm>
                <a:off x="4178300" y="1536700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4" name="Line 1280"/>
              <p:cNvSpPr>
                <a:spLocks noChangeShapeType="1"/>
              </p:cNvSpPr>
              <p:nvPr/>
            </p:nvSpPr>
            <p:spPr bwMode="auto">
              <a:xfrm>
                <a:off x="3846513" y="1492250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5" name="Line 1281"/>
              <p:cNvSpPr>
                <a:spLocks noChangeShapeType="1"/>
              </p:cNvSpPr>
              <p:nvPr/>
            </p:nvSpPr>
            <p:spPr bwMode="auto">
              <a:xfrm>
                <a:off x="3821113" y="1476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6" name="Line 1282"/>
              <p:cNvSpPr>
                <a:spLocks noChangeShapeType="1"/>
              </p:cNvSpPr>
              <p:nvPr/>
            </p:nvSpPr>
            <p:spPr bwMode="auto">
              <a:xfrm>
                <a:off x="3776663" y="1466850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7" name="Line 1283"/>
              <p:cNvSpPr>
                <a:spLocks noChangeShapeType="1"/>
              </p:cNvSpPr>
              <p:nvPr/>
            </p:nvSpPr>
            <p:spPr bwMode="auto">
              <a:xfrm>
                <a:off x="3725863" y="1460500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8" name="Line 1284"/>
              <p:cNvSpPr>
                <a:spLocks noChangeShapeType="1"/>
              </p:cNvSpPr>
              <p:nvPr/>
            </p:nvSpPr>
            <p:spPr bwMode="auto">
              <a:xfrm>
                <a:off x="3579813" y="1435100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49" name="Line 1285"/>
              <p:cNvSpPr>
                <a:spLocks noChangeShapeType="1"/>
              </p:cNvSpPr>
              <p:nvPr/>
            </p:nvSpPr>
            <p:spPr bwMode="auto">
              <a:xfrm>
                <a:off x="3490913" y="1435100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50" name="Line 1286"/>
              <p:cNvSpPr>
                <a:spLocks noChangeShapeType="1"/>
              </p:cNvSpPr>
              <p:nvPr/>
            </p:nvSpPr>
            <p:spPr bwMode="auto">
              <a:xfrm>
                <a:off x="3446463" y="1435100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51" name="Line 1287"/>
              <p:cNvSpPr>
                <a:spLocks noChangeShapeType="1"/>
              </p:cNvSpPr>
              <p:nvPr/>
            </p:nvSpPr>
            <p:spPr bwMode="auto">
              <a:xfrm>
                <a:off x="3352800" y="1409700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52" name="Line 1288"/>
              <p:cNvSpPr>
                <a:spLocks noChangeShapeType="1"/>
              </p:cNvSpPr>
              <p:nvPr/>
            </p:nvSpPr>
            <p:spPr bwMode="auto">
              <a:xfrm>
                <a:off x="2820988" y="1390650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53" name="Line 1289"/>
              <p:cNvSpPr>
                <a:spLocks noChangeShapeType="1"/>
              </p:cNvSpPr>
              <p:nvPr/>
            </p:nvSpPr>
            <p:spPr bwMode="auto">
              <a:xfrm>
                <a:off x="2152650" y="13620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54" name="Line 1290"/>
              <p:cNvSpPr>
                <a:spLocks noChangeShapeType="1"/>
              </p:cNvSpPr>
              <p:nvPr/>
            </p:nvSpPr>
            <p:spPr bwMode="auto">
              <a:xfrm>
                <a:off x="2263775" y="13620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55" name="Line 1291"/>
              <p:cNvSpPr>
                <a:spLocks noChangeShapeType="1"/>
              </p:cNvSpPr>
              <p:nvPr/>
            </p:nvSpPr>
            <p:spPr bwMode="auto">
              <a:xfrm>
                <a:off x="2474913" y="13620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56" name="Line 1293"/>
              <p:cNvSpPr>
                <a:spLocks noChangeShapeType="1"/>
              </p:cNvSpPr>
              <p:nvPr/>
            </p:nvSpPr>
            <p:spPr bwMode="auto">
              <a:xfrm>
                <a:off x="11093450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257" name="Line 1294"/>
              <p:cNvSpPr>
                <a:spLocks noChangeShapeType="1"/>
              </p:cNvSpPr>
              <p:nvPr/>
            </p:nvSpPr>
            <p:spPr bwMode="auto">
              <a:xfrm>
                <a:off x="10979150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2" name="Line 1193">
                <a:extLst>
                  <a:ext uri="{FF2B5EF4-FFF2-40B4-BE49-F238E27FC236}">
                    <a16:creationId xmlns:a16="http://schemas.microsoft.com/office/drawing/2014/main" id="{B5CFCC66-3E7B-4043-8418-73E493648B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56763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3" name="Line 1233">
                <a:extLst>
                  <a:ext uri="{FF2B5EF4-FFF2-40B4-BE49-F238E27FC236}">
                    <a16:creationId xmlns:a16="http://schemas.microsoft.com/office/drawing/2014/main" id="{63D178D0-33F9-4942-915F-0D17B2C6AD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96188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5" name="Line 1235">
                <a:extLst>
                  <a:ext uri="{FF2B5EF4-FFF2-40B4-BE49-F238E27FC236}">
                    <a16:creationId xmlns:a16="http://schemas.microsoft.com/office/drawing/2014/main" id="{8C6014ED-B416-4874-8D29-5077B83DBA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97763" y="20748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7" name="Line 1237">
                <a:extLst>
                  <a:ext uri="{FF2B5EF4-FFF2-40B4-BE49-F238E27FC236}">
                    <a16:creationId xmlns:a16="http://schemas.microsoft.com/office/drawing/2014/main" id="{A9A989F2-A480-419E-ADD3-822C741725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18388" y="20685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18" name="Line 1238">
                <a:extLst>
                  <a:ext uri="{FF2B5EF4-FFF2-40B4-BE49-F238E27FC236}">
                    <a16:creationId xmlns:a16="http://schemas.microsoft.com/office/drawing/2014/main" id="{7A203C32-2189-4A12-917E-3DBCB0AAAA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12026" y="20685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0" name="Line 1241">
                <a:extLst>
                  <a:ext uri="{FF2B5EF4-FFF2-40B4-BE49-F238E27FC236}">
                    <a16:creationId xmlns:a16="http://schemas.microsoft.com/office/drawing/2014/main" id="{63EB9A3D-3291-47E6-82A5-6D32AAB3A8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21526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1" name="Line 1242">
                <a:extLst>
                  <a:ext uri="{FF2B5EF4-FFF2-40B4-BE49-F238E27FC236}">
                    <a16:creationId xmlns:a16="http://schemas.microsoft.com/office/drawing/2014/main" id="{39CE2E9D-427D-45AA-B5D6-F04118B648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96126" y="20367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2" name="Line 1243">
                <a:extLst>
                  <a:ext uri="{FF2B5EF4-FFF2-40B4-BE49-F238E27FC236}">
                    <a16:creationId xmlns:a16="http://schemas.microsoft.com/office/drawing/2014/main" id="{1BA474EE-824C-49A2-8916-CC448F9B79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73902" y="20240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3" name="Line 1244">
                <a:extLst>
                  <a:ext uri="{FF2B5EF4-FFF2-40B4-BE49-F238E27FC236}">
                    <a16:creationId xmlns:a16="http://schemas.microsoft.com/office/drawing/2014/main" id="{BD7F2F1B-C6BA-4CCC-B441-9EDC839FE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42151" y="20240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4" name="Line 1245">
                <a:extLst>
                  <a:ext uri="{FF2B5EF4-FFF2-40B4-BE49-F238E27FC236}">
                    <a16:creationId xmlns:a16="http://schemas.microsoft.com/office/drawing/2014/main" id="{892EB2D4-17A3-45DA-A097-C5F9C112B5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40551" y="20050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5" name="Line 1246">
                <a:extLst>
                  <a:ext uri="{FF2B5EF4-FFF2-40B4-BE49-F238E27FC236}">
                    <a16:creationId xmlns:a16="http://schemas.microsoft.com/office/drawing/2014/main" id="{2AFFE49D-46D4-45DC-A0BB-FF15280B51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86563" y="1998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6" name="Line 1247">
                <a:extLst>
                  <a:ext uri="{FF2B5EF4-FFF2-40B4-BE49-F238E27FC236}">
                    <a16:creationId xmlns:a16="http://schemas.microsoft.com/office/drawing/2014/main" id="{2A9B6072-4451-46FC-AC4C-7E90B303E4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72238" y="19700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7" name="Line 1248">
                <a:extLst>
                  <a:ext uri="{FF2B5EF4-FFF2-40B4-BE49-F238E27FC236}">
                    <a16:creationId xmlns:a16="http://schemas.microsoft.com/office/drawing/2014/main" id="{266551B0-7CD8-4493-9F0C-450A5DFD90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02389" y="19637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28" name="Line 1249">
                <a:extLst>
                  <a:ext uri="{FF2B5EF4-FFF2-40B4-BE49-F238E27FC236}">
                    <a16:creationId xmlns:a16="http://schemas.microsoft.com/office/drawing/2014/main" id="{4C1C6664-6CF9-487E-8A8F-ECEBFF6077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10314" y="19637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0" name="Line 1252">
                <a:extLst>
                  <a:ext uri="{FF2B5EF4-FFF2-40B4-BE49-F238E27FC236}">
                    <a16:creationId xmlns:a16="http://schemas.microsoft.com/office/drawing/2014/main" id="{0329802D-AC7B-4F2E-8C44-0BD66C6625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1014" y="18049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2" name="Line 1254">
                <a:extLst>
                  <a:ext uri="{FF2B5EF4-FFF2-40B4-BE49-F238E27FC236}">
                    <a16:creationId xmlns:a16="http://schemas.microsoft.com/office/drawing/2014/main" id="{CAA2F411-0535-4F69-8C40-22F0A26E8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6063" y="17510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3" name="Line 1255">
                <a:extLst>
                  <a:ext uri="{FF2B5EF4-FFF2-40B4-BE49-F238E27FC236}">
                    <a16:creationId xmlns:a16="http://schemas.microsoft.com/office/drawing/2014/main" id="{D92EEDB8-C63F-4111-A6B1-859F0EC54C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6689" y="17414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5" name="Line 1258">
                <a:extLst>
                  <a:ext uri="{FF2B5EF4-FFF2-40B4-BE49-F238E27FC236}">
                    <a16:creationId xmlns:a16="http://schemas.microsoft.com/office/drawing/2014/main" id="{E56BB8FC-4A2E-4F70-AEC4-5E15D72945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24426" y="16748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7" name="Line 1260">
                <a:extLst>
                  <a:ext uri="{FF2B5EF4-FFF2-40B4-BE49-F238E27FC236}">
                    <a16:creationId xmlns:a16="http://schemas.microsoft.com/office/drawing/2014/main" id="{1F861860-A065-4D01-8753-774BE3C58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84726" y="1647826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39" name="Line 1262">
                <a:extLst>
                  <a:ext uri="{FF2B5EF4-FFF2-40B4-BE49-F238E27FC236}">
                    <a16:creationId xmlns:a16="http://schemas.microsoft.com/office/drawing/2014/main" id="{48683C6A-0172-43E0-A9EC-751CC9E914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5826" y="1625600"/>
                <a:ext cx="0" cy="80963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1" name="Line 1265">
                <a:extLst>
                  <a:ext uri="{FF2B5EF4-FFF2-40B4-BE49-F238E27FC236}">
                    <a16:creationId xmlns:a16="http://schemas.microsoft.com/office/drawing/2014/main" id="{4B79D300-FD21-44DB-87CC-EDC31DB4E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84814" y="1782763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3" name="Line 1267">
                <a:extLst>
                  <a:ext uri="{FF2B5EF4-FFF2-40B4-BE49-F238E27FC236}">
                    <a16:creationId xmlns:a16="http://schemas.microsoft.com/office/drawing/2014/main" id="{0C47880E-3E52-4974-AA1E-301528FAA2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19951" y="205263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5" name="Line 1271">
                <a:extLst>
                  <a:ext uri="{FF2B5EF4-FFF2-40B4-BE49-F238E27FC236}">
                    <a16:creationId xmlns:a16="http://schemas.microsoft.com/office/drawing/2014/main" id="{341E17E8-6003-428F-9532-81454B4956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458326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47" name="Line 1170">
                <a:extLst>
                  <a:ext uri="{FF2B5EF4-FFF2-40B4-BE49-F238E27FC236}">
                    <a16:creationId xmlns:a16="http://schemas.microsoft.com/office/drawing/2014/main" id="{5D77CF72-3F44-4760-A128-EA3C53B712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14691" y="2365375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65" name="Line 1225">
                <a:extLst>
                  <a:ext uri="{FF2B5EF4-FFF2-40B4-BE49-F238E27FC236}">
                    <a16:creationId xmlns:a16="http://schemas.microsoft.com/office/drawing/2014/main" id="{A18A3181-E3F1-4CEC-A600-E5AFAD3360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87304" y="2125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73" name="Line 1193">
                <a:extLst>
                  <a:ext uri="{FF2B5EF4-FFF2-40B4-BE49-F238E27FC236}">
                    <a16:creationId xmlns:a16="http://schemas.microsoft.com/office/drawing/2014/main" id="{5EE65E16-1597-46E5-9197-37CC42DA14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28779" y="2276475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5" name="Line 1245">
                <a:extLst>
                  <a:ext uri="{FF2B5EF4-FFF2-40B4-BE49-F238E27FC236}">
                    <a16:creationId xmlns:a16="http://schemas.microsoft.com/office/drawing/2014/main" id="{989BBE32-D8CD-4ADD-80AD-CDF21DD0CB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12567" y="2005014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86" name="Line 1246">
                <a:extLst>
                  <a:ext uri="{FF2B5EF4-FFF2-40B4-BE49-F238E27FC236}">
                    <a16:creationId xmlns:a16="http://schemas.microsoft.com/office/drawing/2014/main" id="{21B9B928-4E51-4C01-BFA3-7C275B852D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58579" y="1998663"/>
                <a:ext cx="0" cy="76200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491" name="Line 1252">
                <a:extLst>
                  <a:ext uri="{FF2B5EF4-FFF2-40B4-BE49-F238E27FC236}">
                    <a16:creationId xmlns:a16="http://schemas.microsoft.com/office/drawing/2014/main" id="{E9442D97-2E56-4485-96B5-ED9F7CFA68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33030" y="1804988"/>
                <a:ext cx="0" cy="79375"/>
              </a:xfrm>
              <a:prstGeom prst="line">
                <a:avLst/>
              </a:prstGeom>
              <a:noFill/>
              <a:ln w="19050" cap="flat">
                <a:solidFill>
                  <a:srgbClr val="52525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</p:grpSp>
        <p:sp>
          <p:nvSpPr>
            <p:cNvPr id="131" name="Rectangle 130"/>
            <p:cNvSpPr/>
            <p:nvPr/>
          </p:nvSpPr>
          <p:spPr>
            <a:xfrm>
              <a:off x="8830342" y="5146062"/>
              <a:ext cx="234680" cy="231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dirty="0"/>
                <a:t>0</a:t>
              </a: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8831299" y="5292285"/>
              <a:ext cx="234680" cy="231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200" dirty="0"/>
                <a:t>0</a:t>
              </a:r>
            </a:p>
          </p:txBody>
        </p:sp>
        <p:sp>
          <p:nvSpPr>
            <p:cNvPr id="508" name="Freeform 1295">
              <a:extLst>
                <a:ext uri="{FF2B5EF4-FFF2-40B4-BE49-F238E27FC236}">
                  <a16:creationId xmlns:a16="http://schemas.microsoft.com/office/drawing/2014/main" id="{31D7230C-2C24-4FB9-B8BA-0EA96304E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056" y="1912144"/>
              <a:ext cx="6862763" cy="747713"/>
            </a:xfrm>
            <a:custGeom>
              <a:avLst/>
              <a:gdLst>
                <a:gd name="T0" fmla="*/ 289 w 5764"/>
                <a:gd name="T1" fmla="*/ 14 h 628"/>
                <a:gd name="T2" fmla="*/ 782 w 5764"/>
                <a:gd name="T3" fmla="*/ 30 h 628"/>
                <a:gd name="T4" fmla="*/ 919 w 5764"/>
                <a:gd name="T5" fmla="*/ 50 h 628"/>
                <a:gd name="T6" fmla="*/ 1029 w 5764"/>
                <a:gd name="T7" fmla="*/ 60 h 628"/>
                <a:gd name="T8" fmla="*/ 1055 w 5764"/>
                <a:gd name="T9" fmla="*/ 76 h 628"/>
                <a:gd name="T10" fmla="*/ 1133 w 5764"/>
                <a:gd name="T11" fmla="*/ 80 h 628"/>
                <a:gd name="T12" fmla="*/ 1169 w 5764"/>
                <a:gd name="T13" fmla="*/ 102 h 628"/>
                <a:gd name="T14" fmla="*/ 1298 w 5764"/>
                <a:gd name="T15" fmla="*/ 108 h 628"/>
                <a:gd name="T16" fmla="*/ 1346 w 5764"/>
                <a:gd name="T17" fmla="*/ 126 h 628"/>
                <a:gd name="T18" fmla="*/ 1376 w 5764"/>
                <a:gd name="T19" fmla="*/ 132 h 628"/>
                <a:gd name="T20" fmla="*/ 1416 w 5764"/>
                <a:gd name="T21" fmla="*/ 154 h 628"/>
                <a:gd name="T22" fmla="*/ 1601 w 5764"/>
                <a:gd name="T23" fmla="*/ 161 h 628"/>
                <a:gd name="T24" fmla="*/ 1657 w 5764"/>
                <a:gd name="T25" fmla="*/ 175 h 628"/>
                <a:gd name="T26" fmla="*/ 1723 w 5764"/>
                <a:gd name="T27" fmla="*/ 179 h 628"/>
                <a:gd name="T28" fmla="*/ 1729 w 5764"/>
                <a:gd name="T29" fmla="*/ 195 h 628"/>
                <a:gd name="T30" fmla="*/ 1819 w 5764"/>
                <a:gd name="T31" fmla="*/ 207 h 628"/>
                <a:gd name="T32" fmla="*/ 1825 w 5764"/>
                <a:gd name="T33" fmla="*/ 225 h 628"/>
                <a:gd name="T34" fmla="*/ 1996 w 5764"/>
                <a:gd name="T35" fmla="*/ 235 h 628"/>
                <a:gd name="T36" fmla="*/ 2082 w 5764"/>
                <a:gd name="T37" fmla="*/ 247 h 628"/>
                <a:gd name="T38" fmla="*/ 2126 w 5764"/>
                <a:gd name="T39" fmla="*/ 253 h 628"/>
                <a:gd name="T40" fmla="*/ 2259 w 5764"/>
                <a:gd name="T41" fmla="*/ 285 h 628"/>
                <a:gd name="T42" fmla="*/ 2353 w 5764"/>
                <a:gd name="T43" fmla="*/ 291 h 628"/>
                <a:gd name="T44" fmla="*/ 2359 w 5764"/>
                <a:gd name="T45" fmla="*/ 309 h 628"/>
                <a:gd name="T46" fmla="*/ 2559 w 5764"/>
                <a:gd name="T47" fmla="*/ 331 h 628"/>
                <a:gd name="T48" fmla="*/ 2565 w 5764"/>
                <a:gd name="T49" fmla="*/ 347 h 628"/>
                <a:gd name="T50" fmla="*/ 2612 w 5764"/>
                <a:gd name="T51" fmla="*/ 361 h 628"/>
                <a:gd name="T52" fmla="*/ 2622 w 5764"/>
                <a:gd name="T53" fmla="*/ 371 h 628"/>
                <a:gd name="T54" fmla="*/ 2704 w 5764"/>
                <a:gd name="T55" fmla="*/ 377 h 628"/>
                <a:gd name="T56" fmla="*/ 2762 w 5764"/>
                <a:gd name="T57" fmla="*/ 389 h 628"/>
                <a:gd name="T58" fmla="*/ 2979 w 5764"/>
                <a:gd name="T59" fmla="*/ 397 h 628"/>
                <a:gd name="T60" fmla="*/ 3065 w 5764"/>
                <a:gd name="T61" fmla="*/ 411 h 628"/>
                <a:gd name="T62" fmla="*/ 3125 w 5764"/>
                <a:gd name="T63" fmla="*/ 419 h 628"/>
                <a:gd name="T64" fmla="*/ 3139 w 5764"/>
                <a:gd name="T65" fmla="*/ 433 h 628"/>
                <a:gd name="T66" fmla="*/ 3332 w 5764"/>
                <a:gd name="T67" fmla="*/ 441 h 628"/>
                <a:gd name="T68" fmla="*/ 3574 w 5764"/>
                <a:gd name="T69" fmla="*/ 455 h 628"/>
                <a:gd name="T70" fmla="*/ 3679 w 5764"/>
                <a:gd name="T71" fmla="*/ 467 h 628"/>
                <a:gd name="T72" fmla="*/ 3707 w 5764"/>
                <a:gd name="T73" fmla="*/ 479 h 628"/>
                <a:gd name="T74" fmla="*/ 3925 w 5764"/>
                <a:gd name="T75" fmla="*/ 487 h 628"/>
                <a:gd name="T76" fmla="*/ 3951 w 5764"/>
                <a:gd name="T77" fmla="*/ 495 h 628"/>
                <a:gd name="T78" fmla="*/ 4082 w 5764"/>
                <a:gd name="T79" fmla="*/ 503 h 628"/>
                <a:gd name="T80" fmla="*/ 4090 w 5764"/>
                <a:gd name="T81" fmla="*/ 520 h 628"/>
                <a:gd name="T82" fmla="*/ 4310 w 5764"/>
                <a:gd name="T83" fmla="*/ 526 h 628"/>
                <a:gd name="T84" fmla="*/ 4393 w 5764"/>
                <a:gd name="T85" fmla="*/ 542 h 628"/>
                <a:gd name="T86" fmla="*/ 4443 w 5764"/>
                <a:gd name="T87" fmla="*/ 556 h 628"/>
                <a:gd name="T88" fmla="*/ 4463 w 5764"/>
                <a:gd name="T89" fmla="*/ 572 h 628"/>
                <a:gd name="T90" fmla="*/ 4890 w 5764"/>
                <a:gd name="T91" fmla="*/ 592 h 628"/>
                <a:gd name="T92" fmla="*/ 4928 w 5764"/>
                <a:gd name="T93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64" h="628">
                  <a:moveTo>
                    <a:pt x="0" y="0"/>
                  </a:moveTo>
                  <a:lnTo>
                    <a:pt x="289" y="0"/>
                  </a:lnTo>
                  <a:lnTo>
                    <a:pt x="289" y="14"/>
                  </a:lnTo>
                  <a:lnTo>
                    <a:pt x="706" y="14"/>
                  </a:lnTo>
                  <a:lnTo>
                    <a:pt x="706" y="30"/>
                  </a:lnTo>
                  <a:lnTo>
                    <a:pt x="782" y="30"/>
                  </a:lnTo>
                  <a:lnTo>
                    <a:pt x="782" y="44"/>
                  </a:lnTo>
                  <a:lnTo>
                    <a:pt x="919" y="44"/>
                  </a:lnTo>
                  <a:lnTo>
                    <a:pt x="919" y="50"/>
                  </a:lnTo>
                  <a:lnTo>
                    <a:pt x="981" y="50"/>
                  </a:lnTo>
                  <a:lnTo>
                    <a:pt x="981" y="60"/>
                  </a:lnTo>
                  <a:lnTo>
                    <a:pt x="1029" y="60"/>
                  </a:lnTo>
                  <a:lnTo>
                    <a:pt x="1029" y="68"/>
                  </a:lnTo>
                  <a:lnTo>
                    <a:pt x="1055" y="68"/>
                  </a:lnTo>
                  <a:lnTo>
                    <a:pt x="1055" y="76"/>
                  </a:lnTo>
                  <a:lnTo>
                    <a:pt x="1085" y="76"/>
                  </a:lnTo>
                  <a:lnTo>
                    <a:pt x="1085" y="80"/>
                  </a:lnTo>
                  <a:lnTo>
                    <a:pt x="1133" y="80"/>
                  </a:lnTo>
                  <a:lnTo>
                    <a:pt x="1133" y="92"/>
                  </a:lnTo>
                  <a:lnTo>
                    <a:pt x="1169" y="92"/>
                  </a:lnTo>
                  <a:lnTo>
                    <a:pt x="1169" y="102"/>
                  </a:lnTo>
                  <a:lnTo>
                    <a:pt x="1178" y="102"/>
                  </a:lnTo>
                  <a:lnTo>
                    <a:pt x="1178" y="108"/>
                  </a:lnTo>
                  <a:lnTo>
                    <a:pt x="1298" y="108"/>
                  </a:lnTo>
                  <a:lnTo>
                    <a:pt x="1298" y="116"/>
                  </a:lnTo>
                  <a:lnTo>
                    <a:pt x="1346" y="116"/>
                  </a:lnTo>
                  <a:lnTo>
                    <a:pt x="1346" y="126"/>
                  </a:lnTo>
                  <a:lnTo>
                    <a:pt x="1362" y="126"/>
                  </a:lnTo>
                  <a:lnTo>
                    <a:pt x="1362" y="132"/>
                  </a:lnTo>
                  <a:lnTo>
                    <a:pt x="1376" y="132"/>
                  </a:lnTo>
                  <a:lnTo>
                    <a:pt x="1376" y="142"/>
                  </a:lnTo>
                  <a:lnTo>
                    <a:pt x="1416" y="142"/>
                  </a:lnTo>
                  <a:lnTo>
                    <a:pt x="1416" y="154"/>
                  </a:lnTo>
                  <a:lnTo>
                    <a:pt x="1553" y="154"/>
                  </a:lnTo>
                  <a:lnTo>
                    <a:pt x="1553" y="161"/>
                  </a:lnTo>
                  <a:lnTo>
                    <a:pt x="1601" y="161"/>
                  </a:lnTo>
                  <a:lnTo>
                    <a:pt x="1601" y="165"/>
                  </a:lnTo>
                  <a:lnTo>
                    <a:pt x="1657" y="165"/>
                  </a:lnTo>
                  <a:lnTo>
                    <a:pt x="1657" y="175"/>
                  </a:lnTo>
                  <a:lnTo>
                    <a:pt x="1673" y="175"/>
                  </a:lnTo>
                  <a:lnTo>
                    <a:pt x="1673" y="179"/>
                  </a:lnTo>
                  <a:lnTo>
                    <a:pt x="1723" y="179"/>
                  </a:lnTo>
                  <a:lnTo>
                    <a:pt x="1723" y="187"/>
                  </a:lnTo>
                  <a:lnTo>
                    <a:pt x="1729" y="187"/>
                  </a:lnTo>
                  <a:lnTo>
                    <a:pt x="1729" y="195"/>
                  </a:lnTo>
                  <a:lnTo>
                    <a:pt x="1811" y="195"/>
                  </a:lnTo>
                  <a:lnTo>
                    <a:pt x="1811" y="207"/>
                  </a:lnTo>
                  <a:lnTo>
                    <a:pt x="1819" y="207"/>
                  </a:lnTo>
                  <a:lnTo>
                    <a:pt x="1819" y="217"/>
                  </a:lnTo>
                  <a:lnTo>
                    <a:pt x="1825" y="217"/>
                  </a:lnTo>
                  <a:lnTo>
                    <a:pt x="1825" y="225"/>
                  </a:lnTo>
                  <a:lnTo>
                    <a:pt x="1946" y="225"/>
                  </a:lnTo>
                  <a:lnTo>
                    <a:pt x="1946" y="235"/>
                  </a:lnTo>
                  <a:lnTo>
                    <a:pt x="1996" y="235"/>
                  </a:lnTo>
                  <a:lnTo>
                    <a:pt x="1996" y="243"/>
                  </a:lnTo>
                  <a:lnTo>
                    <a:pt x="2082" y="243"/>
                  </a:lnTo>
                  <a:lnTo>
                    <a:pt x="2082" y="247"/>
                  </a:lnTo>
                  <a:lnTo>
                    <a:pt x="2116" y="247"/>
                  </a:lnTo>
                  <a:lnTo>
                    <a:pt x="2116" y="253"/>
                  </a:lnTo>
                  <a:lnTo>
                    <a:pt x="2126" y="253"/>
                  </a:lnTo>
                  <a:lnTo>
                    <a:pt x="2126" y="277"/>
                  </a:lnTo>
                  <a:lnTo>
                    <a:pt x="2259" y="277"/>
                  </a:lnTo>
                  <a:lnTo>
                    <a:pt x="2259" y="285"/>
                  </a:lnTo>
                  <a:lnTo>
                    <a:pt x="2347" y="285"/>
                  </a:lnTo>
                  <a:lnTo>
                    <a:pt x="2347" y="291"/>
                  </a:lnTo>
                  <a:lnTo>
                    <a:pt x="2353" y="291"/>
                  </a:lnTo>
                  <a:lnTo>
                    <a:pt x="2353" y="297"/>
                  </a:lnTo>
                  <a:lnTo>
                    <a:pt x="2359" y="297"/>
                  </a:lnTo>
                  <a:lnTo>
                    <a:pt x="2359" y="309"/>
                  </a:lnTo>
                  <a:lnTo>
                    <a:pt x="2529" y="309"/>
                  </a:lnTo>
                  <a:lnTo>
                    <a:pt x="2529" y="331"/>
                  </a:lnTo>
                  <a:lnTo>
                    <a:pt x="2559" y="331"/>
                  </a:lnTo>
                  <a:lnTo>
                    <a:pt x="2559" y="339"/>
                  </a:lnTo>
                  <a:lnTo>
                    <a:pt x="2565" y="339"/>
                  </a:lnTo>
                  <a:lnTo>
                    <a:pt x="2565" y="347"/>
                  </a:lnTo>
                  <a:lnTo>
                    <a:pt x="2604" y="347"/>
                  </a:lnTo>
                  <a:lnTo>
                    <a:pt x="2604" y="361"/>
                  </a:lnTo>
                  <a:lnTo>
                    <a:pt x="2612" y="361"/>
                  </a:lnTo>
                  <a:lnTo>
                    <a:pt x="2612" y="369"/>
                  </a:lnTo>
                  <a:lnTo>
                    <a:pt x="2622" y="369"/>
                  </a:lnTo>
                  <a:lnTo>
                    <a:pt x="2622" y="371"/>
                  </a:lnTo>
                  <a:lnTo>
                    <a:pt x="2636" y="371"/>
                  </a:lnTo>
                  <a:lnTo>
                    <a:pt x="2636" y="377"/>
                  </a:lnTo>
                  <a:lnTo>
                    <a:pt x="2704" y="377"/>
                  </a:lnTo>
                  <a:lnTo>
                    <a:pt x="2704" y="381"/>
                  </a:lnTo>
                  <a:lnTo>
                    <a:pt x="2762" y="381"/>
                  </a:lnTo>
                  <a:lnTo>
                    <a:pt x="2762" y="389"/>
                  </a:lnTo>
                  <a:lnTo>
                    <a:pt x="2900" y="389"/>
                  </a:lnTo>
                  <a:lnTo>
                    <a:pt x="2900" y="397"/>
                  </a:lnTo>
                  <a:lnTo>
                    <a:pt x="2979" y="397"/>
                  </a:lnTo>
                  <a:lnTo>
                    <a:pt x="2979" y="403"/>
                  </a:lnTo>
                  <a:lnTo>
                    <a:pt x="3065" y="403"/>
                  </a:lnTo>
                  <a:lnTo>
                    <a:pt x="3065" y="411"/>
                  </a:lnTo>
                  <a:lnTo>
                    <a:pt x="3071" y="411"/>
                  </a:lnTo>
                  <a:lnTo>
                    <a:pt x="3071" y="419"/>
                  </a:lnTo>
                  <a:lnTo>
                    <a:pt x="3125" y="419"/>
                  </a:lnTo>
                  <a:lnTo>
                    <a:pt x="3125" y="425"/>
                  </a:lnTo>
                  <a:lnTo>
                    <a:pt x="3139" y="425"/>
                  </a:lnTo>
                  <a:lnTo>
                    <a:pt x="3139" y="433"/>
                  </a:lnTo>
                  <a:lnTo>
                    <a:pt x="3233" y="433"/>
                  </a:lnTo>
                  <a:lnTo>
                    <a:pt x="3233" y="441"/>
                  </a:lnTo>
                  <a:lnTo>
                    <a:pt x="3332" y="441"/>
                  </a:lnTo>
                  <a:lnTo>
                    <a:pt x="3332" y="447"/>
                  </a:lnTo>
                  <a:lnTo>
                    <a:pt x="3574" y="447"/>
                  </a:lnTo>
                  <a:lnTo>
                    <a:pt x="3574" y="455"/>
                  </a:lnTo>
                  <a:lnTo>
                    <a:pt x="3592" y="455"/>
                  </a:lnTo>
                  <a:lnTo>
                    <a:pt x="3592" y="467"/>
                  </a:lnTo>
                  <a:lnTo>
                    <a:pt x="3679" y="467"/>
                  </a:lnTo>
                  <a:lnTo>
                    <a:pt x="3679" y="475"/>
                  </a:lnTo>
                  <a:lnTo>
                    <a:pt x="3707" y="475"/>
                  </a:lnTo>
                  <a:lnTo>
                    <a:pt x="3707" y="479"/>
                  </a:lnTo>
                  <a:lnTo>
                    <a:pt x="3895" y="479"/>
                  </a:lnTo>
                  <a:lnTo>
                    <a:pt x="3895" y="487"/>
                  </a:lnTo>
                  <a:lnTo>
                    <a:pt x="3925" y="487"/>
                  </a:lnTo>
                  <a:lnTo>
                    <a:pt x="3925" y="491"/>
                  </a:lnTo>
                  <a:lnTo>
                    <a:pt x="3951" y="491"/>
                  </a:lnTo>
                  <a:lnTo>
                    <a:pt x="3951" y="495"/>
                  </a:lnTo>
                  <a:lnTo>
                    <a:pt x="4072" y="495"/>
                  </a:lnTo>
                  <a:lnTo>
                    <a:pt x="4072" y="503"/>
                  </a:lnTo>
                  <a:lnTo>
                    <a:pt x="4082" y="503"/>
                  </a:lnTo>
                  <a:lnTo>
                    <a:pt x="4082" y="512"/>
                  </a:lnTo>
                  <a:lnTo>
                    <a:pt x="4090" y="512"/>
                  </a:lnTo>
                  <a:lnTo>
                    <a:pt x="4090" y="520"/>
                  </a:lnTo>
                  <a:lnTo>
                    <a:pt x="4260" y="520"/>
                  </a:lnTo>
                  <a:lnTo>
                    <a:pt x="4260" y="526"/>
                  </a:lnTo>
                  <a:lnTo>
                    <a:pt x="4310" y="526"/>
                  </a:lnTo>
                  <a:lnTo>
                    <a:pt x="4310" y="534"/>
                  </a:lnTo>
                  <a:lnTo>
                    <a:pt x="4393" y="534"/>
                  </a:lnTo>
                  <a:lnTo>
                    <a:pt x="4393" y="542"/>
                  </a:lnTo>
                  <a:lnTo>
                    <a:pt x="4407" y="542"/>
                  </a:lnTo>
                  <a:lnTo>
                    <a:pt x="4407" y="556"/>
                  </a:lnTo>
                  <a:lnTo>
                    <a:pt x="4443" y="556"/>
                  </a:lnTo>
                  <a:lnTo>
                    <a:pt x="4443" y="564"/>
                  </a:lnTo>
                  <a:lnTo>
                    <a:pt x="4463" y="564"/>
                  </a:lnTo>
                  <a:lnTo>
                    <a:pt x="4463" y="572"/>
                  </a:lnTo>
                  <a:lnTo>
                    <a:pt x="4884" y="572"/>
                  </a:lnTo>
                  <a:lnTo>
                    <a:pt x="4884" y="592"/>
                  </a:lnTo>
                  <a:lnTo>
                    <a:pt x="4890" y="592"/>
                  </a:lnTo>
                  <a:lnTo>
                    <a:pt x="4890" y="598"/>
                  </a:lnTo>
                  <a:lnTo>
                    <a:pt x="4928" y="598"/>
                  </a:lnTo>
                  <a:lnTo>
                    <a:pt x="4928" y="628"/>
                  </a:lnTo>
                  <a:lnTo>
                    <a:pt x="5764" y="628"/>
                  </a:lnTo>
                </a:path>
              </a:pathLst>
            </a:custGeom>
            <a:noFill/>
            <a:ln w="28575" cap="flat">
              <a:solidFill>
                <a:srgbClr val="52525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2000"/>
            </a:p>
          </p:txBody>
        </p:sp>
        <p:cxnSp>
          <p:nvCxnSpPr>
            <p:cNvPr id="509" name="Straight Connector 508">
              <a:extLst>
                <a:ext uri="{FF2B5EF4-FFF2-40B4-BE49-F238E27FC236}">
                  <a16:creationId xmlns:a16="http://schemas.microsoft.com/office/drawing/2014/main" id="{E72B34D9-3740-49CA-9CCF-4E6AD540D3A0}"/>
                </a:ext>
              </a:extLst>
            </p:cNvPr>
            <p:cNvCxnSpPr/>
            <p:nvPr/>
          </p:nvCxnSpPr>
          <p:spPr>
            <a:xfrm flipV="1">
              <a:off x="1676400" y="3990975"/>
              <a:ext cx="2937510" cy="1414"/>
            </a:xfrm>
            <a:prstGeom prst="line">
              <a:avLst/>
            </a:prstGeom>
            <a:ln w="952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10" name="TextBox 509"/>
          <p:cNvSpPr txBox="1"/>
          <p:nvPr/>
        </p:nvSpPr>
        <p:spPr>
          <a:xfrm>
            <a:off x="6238643" y="6417806"/>
            <a:ext cx="59293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Hauschild</a:t>
            </a:r>
            <a:r>
              <a:rPr lang="en-US" sz="1600" dirty="0"/>
              <a:t>, A et al. Oral presented at ESMO 2017 (Abstract #</a:t>
            </a:r>
            <a:r>
              <a:rPr lang="pt-BR" sz="1600" dirty="0"/>
              <a:t>LBA6PR</a:t>
            </a:r>
            <a:r>
              <a:rPr lang="en-US" sz="1600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77840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Summary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071687" y="1670674"/>
          <a:ext cx="8192692" cy="3977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4575">
                  <a:extLst>
                    <a:ext uri="{9D8B030D-6E8A-4147-A177-3AD203B41FA5}">
                      <a16:colId xmlns:a16="http://schemas.microsoft.com/office/drawing/2014/main" val="46215092"/>
                    </a:ext>
                  </a:extLst>
                </a:gridCol>
                <a:gridCol w="2360804">
                  <a:extLst>
                    <a:ext uri="{9D8B030D-6E8A-4147-A177-3AD203B41FA5}">
                      <a16:colId xmlns:a16="http://schemas.microsoft.com/office/drawing/2014/main" val="3031867951"/>
                    </a:ext>
                  </a:extLst>
                </a:gridCol>
                <a:gridCol w="1357313">
                  <a:extLst>
                    <a:ext uri="{9D8B030D-6E8A-4147-A177-3AD203B41FA5}">
                      <a16:colId xmlns:a16="http://schemas.microsoft.com/office/drawing/2014/main" val="756596332"/>
                    </a:ext>
                  </a:extLst>
                </a:gridCol>
              </a:tblGrid>
              <a:tr h="536966">
                <a:tc>
                  <a:txBody>
                    <a:bodyPr/>
                    <a:lstStyle/>
                    <a:p>
                      <a:r>
                        <a:rPr lang="en-US" sz="1800" b="1" baseline="0" dirty="0">
                          <a:solidFill>
                            <a:schemeClr val="bg1"/>
                          </a:solidFill>
                        </a:rPr>
                        <a:t>AE Category, n (%)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Dabrafenib Plus Trametinib</a:t>
                      </a:r>
                      <a:br>
                        <a:rPr lang="en-US" sz="1800" b="1" baseline="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(n = 435)</a:t>
                      </a:r>
                      <a:endParaRPr lang="en-US" sz="1800" b="1" baseline="300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Placebo</a:t>
                      </a:r>
                      <a:br>
                        <a:rPr lang="en-US" sz="1800" b="1" baseline="0" dirty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(n = 432)</a:t>
                      </a:r>
                      <a:endParaRPr lang="en-US" sz="1800" b="1" baseline="300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631779"/>
                  </a:ext>
                </a:extLst>
              </a:tr>
              <a:tr h="306838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Any AE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422 (97)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380 (88)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879393"/>
                  </a:ext>
                </a:extLst>
              </a:tr>
              <a:tr h="306838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AEs related to study treatment</a:t>
                      </a:r>
                      <a:endParaRPr lang="en-US" sz="18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398 (91)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272 (63)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008617"/>
                  </a:ext>
                </a:extLst>
              </a:tr>
              <a:tr h="306838">
                <a:tc>
                  <a:txBody>
                    <a:bodyPr/>
                    <a:lstStyle/>
                    <a:p>
                      <a:r>
                        <a:rPr lang="en-US" sz="1800" b="0" baseline="0" dirty="0">
                          <a:solidFill>
                            <a:schemeClr val="tx1"/>
                          </a:solidFill>
                        </a:rPr>
                        <a:t>Any grade 3/4 AE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180 (41)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61 (14)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414053"/>
                  </a:ext>
                </a:extLst>
              </a:tr>
              <a:tr h="306838">
                <a:tc>
                  <a:txBody>
                    <a:bodyPr/>
                    <a:lstStyle/>
                    <a:p>
                      <a:r>
                        <a:rPr lang="en-US" sz="1800" b="0" baseline="0" dirty="0">
                          <a:solidFill>
                            <a:schemeClr val="tx1"/>
                          </a:solidFill>
                        </a:rPr>
                        <a:t>Any SAE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155 (36)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44 (10)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475208"/>
                  </a:ext>
                </a:extLst>
              </a:tr>
              <a:tr h="306838">
                <a:tc>
                  <a:txBody>
                    <a:bodyPr/>
                    <a:lstStyle/>
                    <a:p>
                      <a:r>
                        <a:rPr lang="en-US" sz="1800" b="0" baseline="0" dirty="0">
                          <a:solidFill>
                            <a:schemeClr val="tx1"/>
                          </a:solidFill>
                        </a:rPr>
                        <a:t>SAEs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related to study treatment</a:t>
                      </a:r>
                      <a:endParaRPr lang="en-US" sz="18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117 (27)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17 (4)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815823"/>
                  </a:ext>
                </a:extLst>
              </a:tr>
              <a:tr h="3068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baseline="0" dirty="0">
                          <a:solidFill>
                            <a:schemeClr val="tx1"/>
                          </a:solidFill>
                        </a:rPr>
                        <a:t>Fatal AEs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related to study drug</a:t>
                      </a:r>
                      <a:endParaRPr lang="en-US" sz="18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635211"/>
                  </a:ext>
                </a:extLst>
              </a:tr>
              <a:tr h="306838">
                <a:tc>
                  <a:txBody>
                    <a:bodyPr/>
                    <a:lstStyle/>
                    <a:p>
                      <a:r>
                        <a:rPr lang="en-US" sz="1800" b="0" baseline="0" dirty="0">
                          <a:solidFill>
                            <a:schemeClr val="tx1"/>
                          </a:solidFill>
                        </a:rPr>
                        <a:t>AEs leading to dose interruption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289 (66)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65 (15)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415474"/>
                  </a:ext>
                </a:extLst>
              </a:tr>
              <a:tr h="306838">
                <a:tc>
                  <a:txBody>
                    <a:bodyPr/>
                    <a:lstStyle/>
                    <a:p>
                      <a:r>
                        <a:rPr lang="en-US" sz="1800" b="0" baseline="0" dirty="0">
                          <a:solidFill>
                            <a:schemeClr val="tx1"/>
                          </a:solidFill>
                        </a:rPr>
                        <a:t>AEs leading to dose reduction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167 (38)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11 (3)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4912848"/>
                  </a:ext>
                </a:extLst>
              </a:tr>
              <a:tr h="306838">
                <a:tc>
                  <a:txBody>
                    <a:bodyPr/>
                    <a:lstStyle/>
                    <a:p>
                      <a:r>
                        <a:rPr lang="en-US" sz="1800" b="0" baseline="0" dirty="0">
                          <a:solidFill>
                            <a:schemeClr val="tx1"/>
                          </a:solidFill>
                        </a:rPr>
                        <a:t>AEs leading to treatment </a:t>
                      </a:r>
                      <a:r>
                        <a:rPr lang="en-US" sz="1800" b="0" baseline="0" dirty="0" err="1">
                          <a:solidFill>
                            <a:schemeClr val="tx1"/>
                          </a:solidFill>
                        </a:rPr>
                        <a:t>discontinuation</a:t>
                      </a:r>
                      <a:r>
                        <a:rPr lang="en-US" sz="1800" b="0" baseline="30000" dirty="0" err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1800" b="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114 (26) 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12 (3)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7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158273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2071687" y="2914649"/>
            <a:ext cx="8192692" cy="3364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8200" y="5733673"/>
            <a:ext cx="7543800" cy="40011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sz="1000" baseline="30000" dirty="0"/>
              <a:t>a</a:t>
            </a:r>
            <a:r>
              <a:rPr lang="en-US" sz="1000" dirty="0"/>
              <a:t> Most common AEs leading to treatment discontinuation in the dabrafenib plus trametinib arm are were pyrexia (9%) and chills (4%).</a:t>
            </a:r>
          </a:p>
          <a:p>
            <a:pPr defTabSz="457200">
              <a:defRPr/>
            </a:pPr>
            <a:r>
              <a:rPr lang="en-US" sz="1000" dirty="0"/>
              <a:t>AE, adverse event; SAE, serious adverse event.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071687" y="4281481"/>
            <a:ext cx="8192692" cy="3364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84692" y="5311890"/>
            <a:ext cx="8192692" cy="3364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38643" y="6417806"/>
            <a:ext cx="59293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Hauschild</a:t>
            </a:r>
            <a:r>
              <a:rPr lang="en-US" sz="1600" dirty="0"/>
              <a:t>, A et al. Oral presented at ESMO 2017 (Abstract #</a:t>
            </a:r>
            <a:r>
              <a:rPr lang="pt-BR" sz="1600" dirty="0"/>
              <a:t>LBA6PR</a:t>
            </a:r>
            <a:r>
              <a:rPr lang="en-US" sz="1600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72689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6EC7A-A6BF-BB4A-B5A0-F96F5F9B7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COMBI-AD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4712D-F280-034A-8825-D8042867C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Randomized Phase III trial of adjuvant dab/tram in patients with Stage III, BRAF mutant melanoma</a:t>
            </a:r>
          </a:p>
          <a:p>
            <a:r>
              <a:rPr lang="en-US" dirty="0"/>
              <a:t>Met its primary endpoint (</a:t>
            </a:r>
            <a:r>
              <a:rPr lang="en-US" dirty="0">
                <a:solidFill>
                  <a:srgbClr val="C00000"/>
                </a:solidFill>
              </a:rPr>
              <a:t>RFS, HR 0.47</a:t>
            </a:r>
            <a:r>
              <a:rPr lang="en-US" dirty="0"/>
              <a:t>) and secondary endpoint (</a:t>
            </a:r>
            <a:r>
              <a:rPr lang="en-US" dirty="0">
                <a:solidFill>
                  <a:srgbClr val="C00000"/>
                </a:solidFill>
              </a:rPr>
              <a:t>OS, HR 0.57</a:t>
            </a:r>
            <a:r>
              <a:rPr lang="en-US" dirty="0"/>
              <a:t>)</a:t>
            </a:r>
          </a:p>
          <a:p>
            <a:r>
              <a:rPr lang="en-US" dirty="0"/>
              <a:t>Improvement maintained in all subgroups with consistent hazard ratios</a:t>
            </a:r>
          </a:p>
          <a:p>
            <a:r>
              <a:rPr lang="en-US" dirty="0"/>
              <a:t>Predictable, reversible toxicity</a:t>
            </a:r>
          </a:p>
          <a:p>
            <a:r>
              <a:rPr lang="en-US" dirty="0"/>
              <a:t>26% discontinuation rate in dab/tram arm (3% in placebo arm)</a:t>
            </a:r>
          </a:p>
          <a:p>
            <a:r>
              <a:rPr lang="en-US" dirty="0"/>
              <a:t>No significant difference in rate of additional malignancies </a:t>
            </a:r>
          </a:p>
        </p:txBody>
      </p:sp>
    </p:spTree>
    <p:extLst>
      <p:ext uri="{BB962C8B-B14F-4D97-AF65-F5344CB8AC3E}">
        <p14:creationId xmlns:p14="http://schemas.microsoft.com/office/powerpoint/2010/main" val="341579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B2CCAB86-B3F9-AE48-9EE4-9C84E1257581}"/>
              </a:ext>
            </a:extLst>
          </p:cNvPr>
          <p:cNvSpPr/>
          <p:nvPr/>
        </p:nvSpPr>
        <p:spPr>
          <a:xfrm>
            <a:off x="607845" y="1996440"/>
            <a:ext cx="813995" cy="1051560"/>
          </a:xfrm>
          <a:custGeom>
            <a:avLst/>
            <a:gdLst>
              <a:gd name="connsiteX0" fmla="*/ 250115 w 813995"/>
              <a:gd name="connsiteY0" fmla="*/ 30480 h 1051560"/>
              <a:gd name="connsiteX1" fmla="*/ 143435 w 813995"/>
              <a:gd name="connsiteY1" fmla="*/ 106680 h 1051560"/>
              <a:gd name="connsiteX2" fmla="*/ 112955 w 813995"/>
              <a:gd name="connsiteY2" fmla="*/ 198120 h 1051560"/>
              <a:gd name="connsiteX3" fmla="*/ 97715 w 813995"/>
              <a:gd name="connsiteY3" fmla="*/ 243840 h 1051560"/>
              <a:gd name="connsiteX4" fmla="*/ 82475 w 813995"/>
              <a:gd name="connsiteY4" fmla="*/ 487680 h 1051560"/>
              <a:gd name="connsiteX5" fmla="*/ 36755 w 813995"/>
              <a:gd name="connsiteY5" fmla="*/ 533400 h 1051560"/>
              <a:gd name="connsiteX6" fmla="*/ 21515 w 813995"/>
              <a:gd name="connsiteY6" fmla="*/ 579120 h 1051560"/>
              <a:gd name="connsiteX7" fmla="*/ 21515 w 813995"/>
              <a:gd name="connsiteY7" fmla="*/ 792480 h 1051560"/>
              <a:gd name="connsiteX8" fmla="*/ 234875 w 813995"/>
              <a:gd name="connsiteY8" fmla="*/ 868680 h 1051560"/>
              <a:gd name="connsiteX9" fmla="*/ 295835 w 813995"/>
              <a:gd name="connsiteY9" fmla="*/ 960120 h 1051560"/>
              <a:gd name="connsiteX10" fmla="*/ 356795 w 813995"/>
              <a:gd name="connsiteY10" fmla="*/ 1051560 h 1051560"/>
              <a:gd name="connsiteX11" fmla="*/ 509195 w 813995"/>
              <a:gd name="connsiteY11" fmla="*/ 1036320 h 1051560"/>
              <a:gd name="connsiteX12" fmla="*/ 585395 w 813995"/>
              <a:gd name="connsiteY12" fmla="*/ 960120 h 1051560"/>
              <a:gd name="connsiteX13" fmla="*/ 676835 w 813995"/>
              <a:gd name="connsiteY13" fmla="*/ 883920 h 1051560"/>
              <a:gd name="connsiteX14" fmla="*/ 753035 w 813995"/>
              <a:gd name="connsiteY14" fmla="*/ 701040 h 1051560"/>
              <a:gd name="connsiteX15" fmla="*/ 768275 w 813995"/>
              <a:gd name="connsiteY15" fmla="*/ 441960 h 1051560"/>
              <a:gd name="connsiteX16" fmla="*/ 798755 w 813995"/>
              <a:gd name="connsiteY16" fmla="*/ 335280 h 1051560"/>
              <a:gd name="connsiteX17" fmla="*/ 813995 w 813995"/>
              <a:gd name="connsiteY17" fmla="*/ 259080 h 1051560"/>
              <a:gd name="connsiteX18" fmla="*/ 798755 w 813995"/>
              <a:gd name="connsiteY18" fmla="*/ 182880 h 1051560"/>
              <a:gd name="connsiteX19" fmla="*/ 753035 w 813995"/>
              <a:gd name="connsiteY19" fmla="*/ 198120 h 1051560"/>
              <a:gd name="connsiteX20" fmla="*/ 692075 w 813995"/>
              <a:gd name="connsiteY20" fmla="*/ 106680 h 1051560"/>
              <a:gd name="connsiteX21" fmla="*/ 463475 w 813995"/>
              <a:gd name="connsiteY21" fmla="*/ 45720 h 1051560"/>
              <a:gd name="connsiteX22" fmla="*/ 372035 w 813995"/>
              <a:gd name="connsiteY22" fmla="*/ 0 h 1051560"/>
              <a:gd name="connsiteX23" fmla="*/ 311075 w 813995"/>
              <a:gd name="connsiteY23" fmla="*/ 15240 h 1051560"/>
              <a:gd name="connsiteX24" fmla="*/ 250115 w 813995"/>
              <a:gd name="connsiteY24" fmla="*/ 30480 h 105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13995" h="1051560">
                <a:moveTo>
                  <a:pt x="250115" y="30480"/>
                </a:moveTo>
                <a:cubicBezTo>
                  <a:pt x="222175" y="45720"/>
                  <a:pt x="171107" y="72858"/>
                  <a:pt x="143435" y="106680"/>
                </a:cubicBezTo>
                <a:cubicBezTo>
                  <a:pt x="123090" y="131546"/>
                  <a:pt x="123115" y="167640"/>
                  <a:pt x="112955" y="198120"/>
                </a:cubicBezTo>
                <a:lnTo>
                  <a:pt x="97715" y="243840"/>
                </a:lnTo>
                <a:cubicBezTo>
                  <a:pt x="109224" y="393460"/>
                  <a:pt x="151116" y="405311"/>
                  <a:pt x="82475" y="487680"/>
                </a:cubicBezTo>
                <a:cubicBezTo>
                  <a:pt x="68677" y="504237"/>
                  <a:pt x="51995" y="518160"/>
                  <a:pt x="36755" y="533400"/>
                </a:cubicBezTo>
                <a:cubicBezTo>
                  <a:pt x="31675" y="548640"/>
                  <a:pt x="25928" y="563674"/>
                  <a:pt x="21515" y="579120"/>
                </a:cubicBezTo>
                <a:cubicBezTo>
                  <a:pt x="1720" y="648403"/>
                  <a:pt x="-14887" y="719676"/>
                  <a:pt x="21515" y="792480"/>
                </a:cubicBezTo>
                <a:cubicBezTo>
                  <a:pt x="57776" y="865001"/>
                  <a:pt x="176398" y="861370"/>
                  <a:pt x="234875" y="868680"/>
                </a:cubicBezTo>
                <a:cubicBezTo>
                  <a:pt x="336340" y="970145"/>
                  <a:pt x="240696" y="860870"/>
                  <a:pt x="295835" y="960120"/>
                </a:cubicBezTo>
                <a:cubicBezTo>
                  <a:pt x="313625" y="992142"/>
                  <a:pt x="356795" y="1051560"/>
                  <a:pt x="356795" y="1051560"/>
                </a:cubicBezTo>
                <a:cubicBezTo>
                  <a:pt x="407595" y="1046480"/>
                  <a:pt x="459449" y="1047800"/>
                  <a:pt x="509195" y="1036320"/>
                </a:cubicBezTo>
                <a:cubicBezTo>
                  <a:pt x="555318" y="1025676"/>
                  <a:pt x="559592" y="991084"/>
                  <a:pt x="585395" y="960120"/>
                </a:cubicBezTo>
                <a:cubicBezTo>
                  <a:pt x="622065" y="916116"/>
                  <a:pt x="631880" y="913890"/>
                  <a:pt x="676835" y="883920"/>
                </a:cubicBezTo>
                <a:cubicBezTo>
                  <a:pt x="754935" y="766769"/>
                  <a:pt x="731773" y="828614"/>
                  <a:pt x="753035" y="701040"/>
                </a:cubicBezTo>
                <a:cubicBezTo>
                  <a:pt x="758115" y="614680"/>
                  <a:pt x="760073" y="528080"/>
                  <a:pt x="768275" y="441960"/>
                </a:cubicBezTo>
                <a:cubicBezTo>
                  <a:pt x="772661" y="395911"/>
                  <a:pt x="788205" y="377481"/>
                  <a:pt x="798755" y="335280"/>
                </a:cubicBezTo>
                <a:cubicBezTo>
                  <a:pt x="805037" y="310150"/>
                  <a:pt x="808915" y="284480"/>
                  <a:pt x="813995" y="259080"/>
                </a:cubicBezTo>
                <a:cubicBezTo>
                  <a:pt x="808915" y="233680"/>
                  <a:pt x="817071" y="201196"/>
                  <a:pt x="798755" y="182880"/>
                </a:cubicBezTo>
                <a:cubicBezTo>
                  <a:pt x="787396" y="171521"/>
                  <a:pt x="766107" y="207457"/>
                  <a:pt x="753035" y="198120"/>
                </a:cubicBezTo>
                <a:cubicBezTo>
                  <a:pt x="723226" y="176828"/>
                  <a:pt x="712395" y="137160"/>
                  <a:pt x="692075" y="106680"/>
                </a:cubicBezTo>
                <a:cubicBezTo>
                  <a:pt x="624854" y="5849"/>
                  <a:pt x="679857" y="62365"/>
                  <a:pt x="463475" y="45720"/>
                </a:cubicBezTo>
                <a:cubicBezTo>
                  <a:pt x="440359" y="30309"/>
                  <a:pt x="403583" y="0"/>
                  <a:pt x="372035" y="0"/>
                </a:cubicBezTo>
                <a:cubicBezTo>
                  <a:pt x="351090" y="0"/>
                  <a:pt x="329809" y="5873"/>
                  <a:pt x="311075" y="15240"/>
                </a:cubicBezTo>
                <a:cubicBezTo>
                  <a:pt x="298224" y="21666"/>
                  <a:pt x="278055" y="15240"/>
                  <a:pt x="250115" y="30480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290BA0F-8369-F04F-9C9E-D1DC54E618DF}"/>
              </a:ext>
            </a:extLst>
          </p:cNvPr>
          <p:cNvCxnSpPr/>
          <p:nvPr/>
        </p:nvCxnSpPr>
        <p:spPr>
          <a:xfrm>
            <a:off x="1600200" y="2522220"/>
            <a:ext cx="126492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AC4F89B-E60C-2948-961C-CC92033D42B8}"/>
              </a:ext>
            </a:extLst>
          </p:cNvPr>
          <p:cNvSpPr txBox="1"/>
          <p:nvPr/>
        </p:nvSpPr>
        <p:spPr>
          <a:xfrm>
            <a:off x="476874" y="117252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Diagnosis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784E11-42EE-ED45-9F74-86B95655499B}"/>
              </a:ext>
            </a:extLst>
          </p:cNvPr>
          <p:cNvSpPr txBox="1"/>
          <p:nvPr/>
        </p:nvSpPr>
        <p:spPr>
          <a:xfrm>
            <a:off x="2993229" y="1172528"/>
            <a:ext cx="2361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Curative intent surgery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07A14B-D19A-4042-BFE3-E5B3F306D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06" y="1720285"/>
            <a:ext cx="2012310" cy="1691507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9BF39384-B463-0341-9CDB-309113DEBFE5}"/>
              </a:ext>
            </a:extLst>
          </p:cNvPr>
          <p:cNvSpPr>
            <a:spLocks/>
          </p:cNvSpPr>
          <p:nvPr/>
        </p:nvSpPr>
        <p:spPr bwMode="auto">
          <a:xfrm>
            <a:off x="2993229" y="3450473"/>
            <a:ext cx="236186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1000" i="1" dirty="0" err="1"/>
              <a:t>Gershenwald</a:t>
            </a:r>
            <a:r>
              <a:rPr lang="en-US" sz="1000" i="1" dirty="0"/>
              <a:t> and Ross. NEJM 2011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182408D-3937-6C4F-9ED4-EF738CE3073E}"/>
              </a:ext>
            </a:extLst>
          </p:cNvPr>
          <p:cNvCxnSpPr/>
          <p:nvPr/>
        </p:nvCxnSpPr>
        <p:spPr>
          <a:xfrm>
            <a:off x="5516880" y="2522220"/>
            <a:ext cx="126492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83D791A-5FA5-614D-8A6A-D42B863E1F60}"/>
              </a:ext>
            </a:extLst>
          </p:cNvPr>
          <p:cNvSpPr txBox="1"/>
          <p:nvPr/>
        </p:nvSpPr>
        <p:spPr>
          <a:xfrm>
            <a:off x="7011686" y="1171576"/>
            <a:ext cx="184480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b="1" dirty="0"/>
              <a:t>Adjuvant therapy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B743FAB-09E4-1344-87D0-AD1F971110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686" y="1679020"/>
            <a:ext cx="4949325" cy="210447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2F772E0-DEEE-E548-BAA4-E23F7BCABCDD}"/>
              </a:ext>
            </a:extLst>
          </p:cNvPr>
          <p:cNvSpPr txBox="1"/>
          <p:nvPr/>
        </p:nvSpPr>
        <p:spPr>
          <a:xfrm>
            <a:off x="1222918" y="4166243"/>
            <a:ext cx="9746163" cy="2308324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Current data with Stage III Melanoma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Anti-PD1 therapy is SOC (BRAF status independent)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BRAF/MEK combo is an alternative SOC for BRAF MT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Pending trials: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NIVO vs IPI/NIVO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Stage II </a:t>
            </a:r>
            <a:r>
              <a:rPr lang="en-US" sz="2400" dirty="0" err="1"/>
              <a:t>pembro</a:t>
            </a:r>
            <a:r>
              <a:rPr lang="en-US" sz="2400" dirty="0"/>
              <a:t> vs placebo</a:t>
            </a:r>
          </a:p>
        </p:txBody>
      </p:sp>
    </p:spTree>
    <p:extLst>
      <p:ext uri="{BB962C8B-B14F-4D97-AF65-F5344CB8AC3E}">
        <p14:creationId xmlns:p14="http://schemas.microsoft.com/office/powerpoint/2010/main" val="121689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B01F-EA55-184E-A6B5-E644FC27F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6726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000" b="1" dirty="0"/>
              <a:t>Cases</a:t>
            </a:r>
          </a:p>
        </p:txBody>
      </p:sp>
    </p:spTree>
    <p:extLst>
      <p:ext uri="{BB962C8B-B14F-4D97-AF65-F5344CB8AC3E}">
        <p14:creationId xmlns:p14="http://schemas.microsoft.com/office/powerpoint/2010/main" val="146246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ACA9A-A314-A34C-B10E-8737330BF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In 2018 we had: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FAE2717-604E-0B44-99A6-6C1E707E27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New staging system (AJCC 8</a:t>
            </a:r>
            <a:r>
              <a:rPr lang="en-US" sz="3600" baseline="30000" dirty="0"/>
              <a:t>th</a:t>
            </a:r>
            <a:r>
              <a:rPr lang="en-US" sz="3600" dirty="0"/>
              <a:t> edition)</a:t>
            </a:r>
          </a:p>
          <a:p>
            <a:r>
              <a:rPr lang="en-US" sz="3600" dirty="0"/>
              <a:t>New approach to surgery (Favoring no CLND in patients with microscopic sentinel node involvement)</a:t>
            </a:r>
          </a:p>
          <a:p>
            <a:r>
              <a:rPr lang="en-US" sz="3600" dirty="0"/>
              <a:t>Data from recent and past clinical trials that enrolled patients who were staged with old (AJCC 7 or earlier) staging system and who all had completion lymph node dissections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8AD5C3-D6D0-3640-A975-B21E0CFAE1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599"/>
          <a:stretch/>
        </p:blipFill>
        <p:spPr>
          <a:xfrm>
            <a:off x="2504417" y="1462882"/>
            <a:ext cx="7183166" cy="448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6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28B90-730C-0449-957F-47022C9E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1</a:t>
            </a:r>
          </a:p>
        </p:txBody>
      </p:sp>
    </p:spTree>
    <p:extLst>
      <p:ext uri="{BB962C8B-B14F-4D97-AF65-F5344CB8AC3E}">
        <p14:creationId xmlns:p14="http://schemas.microsoft.com/office/powerpoint/2010/main" val="260150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18 year old woman with reddish nodule on chin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87514"/>
            <a:ext cx="5181600" cy="4740066"/>
          </a:xfrm>
        </p:spPr>
        <p:txBody>
          <a:bodyPr>
            <a:normAutofit/>
          </a:bodyPr>
          <a:lstStyle/>
          <a:p>
            <a:r>
              <a:rPr lang="en-US" dirty="0"/>
              <a:t>Thought it was a pimple, but it did not resolve</a:t>
            </a:r>
          </a:p>
          <a:p>
            <a:r>
              <a:rPr lang="en-US" dirty="0"/>
              <a:t>Not on graduation photos taken in December (so new from time of presentation ~mid-April)</a:t>
            </a:r>
          </a:p>
          <a:p>
            <a:r>
              <a:rPr lang="en-US" dirty="0"/>
              <a:t>No bleeding or itching</a:t>
            </a:r>
          </a:p>
          <a:p>
            <a:r>
              <a:rPr lang="en-US" dirty="0"/>
              <a:t>Biopsy showed:</a:t>
            </a:r>
          </a:p>
          <a:p>
            <a:pPr lvl="1"/>
            <a:r>
              <a:rPr lang="en-US" dirty="0"/>
              <a:t>1.4 mm thick, no ulceration, 4 mitoses/mm</a:t>
            </a:r>
            <a:r>
              <a:rPr lang="en-US" baseline="30000" dirty="0"/>
              <a:t>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33EAFC-EC36-D94B-907B-CF681A88B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235" y="1687513"/>
            <a:ext cx="5460167" cy="4740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Who needs to be involved in her care team?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Dermatology only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Plastic surgery only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Dermatology and surgery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Surgery only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Medical oncology, surgery, dermatology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09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18 year old woman with reddish nodule on chin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11E9710-5D19-3844-B19C-A7A788459CD5}"/>
              </a:ext>
            </a:extLst>
          </p:cNvPr>
          <p:cNvSpPr txBox="1">
            <a:spLocks/>
          </p:cNvSpPr>
          <p:nvPr/>
        </p:nvSpPr>
        <p:spPr>
          <a:xfrm>
            <a:off x="838200" y="1795644"/>
            <a:ext cx="5186597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next step in her management?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Wide local excision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Wide local excision, sentinel lymph node sampling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Wide local excision, completion lymph node dissection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PET/CT and MRI brain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7D8DA71-0499-8143-BD2F-2C021E43DF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84561" y="1795644"/>
            <a:ext cx="5181600" cy="4740066"/>
          </a:xfrm>
        </p:spPr>
        <p:txBody>
          <a:bodyPr>
            <a:normAutofit/>
          </a:bodyPr>
          <a:lstStyle/>
          <a:p>
            <a:r>
              <a:rPr lang="en-US" dirty="0"/>
              <a:t>Wide local excision</a:t>
            </a:r>
          </a:p>
          <a:p>
            <a:pPr lvl="1"/>
            <a:r>
              <a:rPr lang="en-US" dirty="0"/>
              <a:t>No residual melanoma</a:t>
            </a:r>
          </a:p>
          <a:p>
            <a:r>
              <a:rPr lang="en-US" dirty="0"/>
              <a:t>Sentinel lymph node biopsy</a:t>
            </a:r>
          </a:p>
          <a:p>
            <a:pPr lvl="1"/>
            <a:r>
              <a:rPr lang="en-US" dirty="0"/>
              <a:t>Microscopic involvement of 1 of 3 right level 1B (perifacial) nodes</a:t>
            </a:r>
          </a:p>
          <a:p>
            <a:pPr lvl="2"/>
            <a:r>
              <a:rPr lang="en-US" dirty="0"/>
              <a:t>Individual cells</a:t>
            </a:r>
          </a:p>
          <a:p>
            <a:pPr lvl="2"/>
            <a:r>
              <a:rPr lang="en-US" dirty="0"/>
              <a:t>Small clusters, larger focus &lt;10 cells (definitely less than 1 mm)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CD48D0-EFBB-2A44-BBB5-EFB36F60BE34}"/>
              </a:ext>
            </a:extLst>
          </p:cNvPr>
          <p:cNvSpPr txBox="1"/>
          <p:nvPr/>
        </p:nvSpPr>
        <p:spPr>
          <a:xfrm>
            <a:off x="7698569" y="5439096"/>
            <a:ext cx="2553584" cy="7078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Now what?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6DB48D-4A83-174F-8594-DA2C3644B872}"/>
              </a:ext>
            </a:extLst>
          </p:cNvPr>
          <p:cNvSpPr/>
          <p:nvPr/>
        </p:nvSpPr>
        <p:spPr>
          <a:xfrm>
            <a:off x="675861" y="2663687"/>
            <a:ext cx="5221356" cy="3710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311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1" grpId="0" animBg="1"/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18 year old woman with T2a, N1a (at least) melanoma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11E9710-5D19-3844-B19C-A7A788459CD5}"/>
              </a:ext>
            </a:extLst>
          </p:cNvPr>
          <p:cNvSpPr txBox="1">
            <a:spLocks/>
          </p:cNvSpPr>
          <p:nvPr/>
        </p:nvSpPr>
        <p:spPr>
          <a:xfrm>
            <a:off x="6511636" y="1690688"/>
            <a:ext cx="5186597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next step in her management?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Completion lymph node dissection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BRAF typing and adjuvant BRAF targeted therapy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Adjuvant nivolumab or pembrolizumab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PET/CT and MRI brain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85DE7E-57A0-7546-9D91-3A7E01043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00" y="1690688"/>
            <a:ext cx="5653203" cy="4190567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1645F50-B262-F842-A597-29D98A9148E5}"/>
              </a:ext>
            </a:extLst>
          </p:cNvPr>
          <p:cNvSpPr>
            <a:spLocks/>
          </p:cNvSpPr>
          <p:nvPr/>
        </p:nvSpPr>
        <p:spPr bwMode="auto">
          <a:xfrm>
            <a:off x="243026" y="6519445"/>
            <a:ext cx="3380797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Gershenwald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al. CA Cancer J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260801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11E9710-5D19-3844-B19C-A7A788459CD5}"/>
              </a:ext>
            </a:extLst>
          </p:cNvPr>
          <p:cNvSpPr txBox="1">
            <a:spLocks/>
          </p:cNvSpPr>
          <p:nvPr/>
        </p:nvSpPr>
        <p:spPr>
          <a:xfrm>
            <a:off x="464127" y="2615745"/>
            <a:ext cx="5188526" cy="2884469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marR="0" lvl="0" indent="-7429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AutoNum type="arabicPeriod"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risk is high enough to treat?</a:t>
            </a:r>
          </a:p>
          <a:p>
            <a:pPr marL="742950" marR="0" lvl="0" indent="-7429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AutoNum type="arabicPeriod"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patients were included on the adjuvant trials?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299D7-D4B1-9444-8B58-AB3662B58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18 year old woman at least Stage IIIA melanoma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3596B4-644E-504D-BFCB-44F9356ED9E9}"/>
              </a:ext>
            </a:extLst>
          </p:cNvPr>
          <p:cNvGraphicFramePr>
            <a:graphicFrameLocks noGrp="1"/>
          </p:cNvGraphicFramePr>
          <p:nvPr/>
        </p:nvGraphicFramePr>
        <p:xfrm>
          <a:off x="5839691" y="2168220"/>
          <a:ext cx="6005945" cy="3779520"/>
        </p:xfrm>
        <a:graphic>
          <a:graphicData uri="http://schemas.openxmlformats.org/drawingml/2006/table">
            <a:tbl>
              <a:tblPr firstRow="1" bandRow="1">
                <a:tableStyleId>{E8034E78-7F5D-4C2E-B375-FC64B27BC917}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3194365217"/>
                    </a:ext>
                  </a:extLst>
                </a:gridCol>
                <a:gridCol w="1236343">
                  <a:extLst>
                    <a:ext uri="{9D8B030D-6E8A-4147-A177-3AD203B41FA5}">
                      <a16:colId xmlns:a16="http://schemas.microsoft.com/office/drawing/2014/main" val="76839717"/>
                    </a:ext>
                  </a:extLst>
                </a:gridCol>
                <a:gridCol w="1667916">
                  <a:extLst>
                    <a:ext uri="{9D8B030D-6E8A-4147-A177-3AD203B41FA5}">
                      <a16:colId xmlns:a16="http://schemas.microsoft.com/office/drawing/2014/main" val="1669934997"/>
                    </a:ext>
                  </a:extLst>
                </a:gridCol>
                <a:gridCol w="1501486">
                  <a:extLst>
                    <a:ext uri="{9D8B030D-6E8A-4147-A177-3AD203B41FA5}">
                      <a16:colId xmlns:a16="http://schemas.microsoft.com/office/drawing/2014/main" val="1891970594"/>
                    </a:ext>
                  </a:extLst>
                </a:gridCol>
              </a:tblGrid>
              <a:tr h="1003635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CLND required?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AJCC 7</a:t>
                      </a:r>
                      <a:r>
                        <a:rPr lang="en-US" sz="2000" baseline="30000" dirty="0"/>
                        <a:t>th</a:t>
                      </a:r>
                      <a:r>
                        <a:rPr lang="en-US" sz="2000" dirty="0"/>
                        <a:t> Stage IIIA?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HR in AJCC 7</a:t>
                      </a:r>
                      <a:r>
                        <a:rPr lang="en-US" sz="2000" baseline="30000" dirty="0"/>
                        <a:t>th</a:t>
                      </a:r>
                      <a:r>
                        <a:rPr lang="en-US" sz="2000" dirty="0"/>
                        <a:t> Stage IIIA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238098"/>
                  </a:ext>
                </a:extLst>
              </a:tr>
              <a:tr h="100363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COMBI-AD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Yes: &gt;1 mm involvement of SLN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0.44 (95% CI, 0.23 – 0.84)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7708018"/>
                  </a:ext>
                </a:extLst>
              </a:tr>
              <a:tr h="422848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CM-238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811537"/>
                  </a:ext>
                </a:extLst>
              </a:tr>
              <a:tr h="100363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KN-054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Yes (no stipulation on amount of disease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0.38 (95% CI, 0.11 – 1.31)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689214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F1213D45-BBFF-B24D-B325-8FE04746E673}"/>
              </a:ext>
            </a:extLst>
          </p:cNvPr>
          <p:cNvSpPr/>
          <p:nvPr/>
        </p:nvSpPr>
        <p:spPr>
          <a:xfrm>
            <a:off x="569407" y="3691467"/>
            <a:ext cx="4505739" cy="151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549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28B90-730C-0449-957F-47022C9E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2</a:t>
            </a:r>
          </a:p>
        </p:txBody>
      </p:sp>
    </p:spTree>
    <p:extLst>
      <p:ext uri="{BB962C8B-B14F-4D97-AF65-F5344CB8AC3E}">
        <p14:creationId xmlns:p14="http://schemas.microsoft.com/office/powerpoint/2010/main" val="413542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57 </a:t>
            </a:r>
            <a:r>
              <a:rPr lang="en-US" dirty="0" err="1"/>
              <a:t>yo</a:t>
            </a:r>
            <a:r>
              <a:rPr lang="en-US" dirty="0"/>
              <a:t> M with mole on right arm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740066"/>
          </a:xfrm>
        </p:spPr>
        <p:txBody>
          <a:bodyPr>
            <a:normAutofit/>
          </a:bodyPr>
          <a:lstStyle/>
          <a:p>
            <a:r>
              <a:rPr lang="en-US" dirty="0"/>
              <a:t>Changing mole on right arm for 2 months</a:t>
            </a:r>
          </a:p>
          <a:p>
            <a:r>
              <a:rPr lang="en-US" dirty="0"/>
              <a:t>+ itching, no bleeding</a:t>
            </a:r>
          </a:p>
          <a:p>
            <a:r>
              <a:rPr lang="en-US" dirty="0"/>
              <a:t>Shave biopsy shows 2.4 mm thick, ulcerated melanoma with 4 mitoses per mm</a:t>
            </a:r>
            <a:r>
              <a:rPr lang="en-US" baseline="30000" dirty="0"/>
              <a:t>2</a:t>
            </a:r>
          </a:p>
          <a:p>
            <a:r>
              <a:rPr lang="en-US" dirty="0"/>
              <a:t>Otherwise healthy, fit and active, takes no medication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6EC72A0-822F-E64D-986B-9F2693E8E9DC}"/>
              </a:ext>
            </a:extLst>
          </p:cNvPr>
          <p:cNvSpPr txBox="1">
            <a:spLocks/>
          </p:cNvSpPr>
          <p:nvPr/>
        </p:nvSpPr>
        <p:spPr>
          <a:xfrm>
            <a:off x="6625651" y="1825625"/>
            <a:ext cx="5186597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next step in his management?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Wide local excision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Wide local excision, sentinel lymph node sampling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Wide local excision, completion lymph node dissection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PET/CT and MRI brain</a:t>
            </a:r>
          </a:p>
        </p:txBody>
      </p:sp>
    </p:spTree>
    <p:extLst>
      <p:ext uri="{BB962C8B-B14F-4D97-AF65-F5344CB8AC3E}">
        <p14:creationId xmlns:p14="http://schemas.microsoft.com/office/powerpoint/2010/main" val="332606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57 </a:t>
            </a:r>
            <a:r>
              <a:rPr lang="en-US" dirty="0" err="1"/>
              <a:t>yo</a:t>
            </a:r>
            <a:r>
              <a:rPr lang="en-US" dirty="0"/>
              <a:t> M with mole on right arm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74006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Wide local excision showed no residual melanocytic lesion</a:t>
            </a:r>
          </a:p>
          <a:p>
            <a:pPr>
              <a:lnSpc>
                <a:spcPct val="100000"/>
              </a:lnSpc>
            </a:pPr>
            <a:r>
              <a:rPr lang="en-US" dirty="0"/>
              <a:t>Sentinel lymph node exam identified two sentinel lymph nodes, one with a 2 mm focus of melanoma</a:t>
            </a:r>
          </a:p>
          <a:p>
            <a:pPr>
              <a:lnSpc>
                <a:spcPct val="100000"/>
              </a:lnSpc>
            </a:pPr>
            <a:r>
              <a:rPr lang="en-US" dirty="0"/>
              <a:t>PET/CT and MRI brain show no evidence of disease</a:t>
            </a:r>
          </a:p>
          <a:p>
            <a:pPr>
              <a:lnSpc>
                <a:spcPct val="100000"/>
              </a:lnSpc>
            </a:pPr>
            <a:r>
              <a:rPr lang="en-US" dirty="0"/>
              <a:t>BRAF testing demonstrates no V600E/K mutation</a:t>
            </a:r>
          </a:p>
          <a:p>
            <a:pPr>
              <a:lnSpc>
                <a:spcPct val="100000"/>
              </a:lnSpc>
            </a:pPr>
            <a:endParaRPr lang="en-US" dirty="0"/>
          </a:p>
          <a:p>
            <a:pPr>
              <a:lnSpc>
                <a:spcPct val="100000"/>
              </a:lnSpc>
            </a:pP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6EC72A0-822F-E64D-986B-9F2693E8E9DC}"/>
              </a:ext>
            </a:extLst>
          </p:cNvPr>
          <p:cNvSpPr txBox="1">
            <a:spLocks/>
          </p:cNvSpPr>
          <p:nvPr/>
        </p:nvSpPr>
        <p:spPr>
          <a:xfrm>
            <a:off x="6625651" y="1825625"/>
            <a:ext cx="5186597" cy="474006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next step in his management?</a:t>
            </a:r>
          </a:p>
          <a:p>
            <a:pPr marL="514350" marR="0" lvl="0" indent="-5143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Completion lymph node dissection followed by adjuvant therapy</a:t>
            </a:r>
          </a:p>
          <a:p>
            <a:pPr marL="514350" marR="0" lvl="0" indent="-5143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Adjuvant radiation therapy followed by adjuvant nivolumab</a:t>
            </a:r>
          </a:p>
          <a:p>
            <a:pPr marL="514350" marR="0" lvl="0" indent="-5143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Adjuvant nivolumab</a:t>
            </a:r>
          </a:p>
          <a:p>
            <a:pPr marL="514350" marR="0" lvl="0" indent="-5143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Active surveillance</a:t>
            </a:r>
          </a:p>
          <a:p>
            <a:pPr marL="514350" marR="0" lvl="0" indent="-5143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Adjuvant BRAF targeted therapy</a:t>
            </a:r>
          </a:p>
          <a:p>
            <a:pPr marL="514350" marR="0" lvl="0" indent="-5143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6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body" idx="4294967295"/>
          </p:nvPr>
        </p:nvSpPr>
        <p:spPr>
          <a:xfrm>
            <a:off x="157690" y="4487113"/>
            <a:ext cx="7298267" cy="173863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1934 patients enrolled</a:t>
            </a:r>
          </a:p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Similar Melanoma Specific Survival</a:t>
            </a:r>
          </a:p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Improved Disease-free survival with dissection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90" y="546204"/>
            <a:ext cx="5919703" cy="32313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600" y="445766"/>
            <a:ext cx="4708778" cy="27181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1201" y="3577328"/>
            <a:ext cx="4243459" cy="307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81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E9892-ECDE-B841-A88E-E46EA951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19700" cy="3851275"/>
          </a:xfrm>
        </p:spPr>
        <p:txBody>
          <a:bodyPr/>
          <a:lstStyle/>
          <a:p>
            <a:r>
              <a:rPr lang="en-US" dirty="0"/>
              <a:t>T3b</a:t>
            </a:r>
          </a:p>
          <a:p>
            <a:r>
              <a:rPr lang="en-US" dirty="0"/>
              <a:t>N1a (at least)</a:t>
            </a:r>
          </a:p>
          <a:p>
            <a:r>
              <a:rPr lang="en-US" dirty="0"/>
              <a:t>M0</a:t>
            </a:r>
          </a:p>
          <a:p>
            <a:r>
              <a:rPr lang="en-US" dirty="0"/>
              <a:t>Stage IIIC</a:t>
            </a:r>
          </a:p>
          <a:p>
            <a:r>
              <a:rPr lang="en-US" dirty="0"/>
              <a:t>BRAF WT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453100-6895-B64C-897B-E05313BE0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57 </a:t>
            </a:r>
            <a:r>
              <a:rPr lang="en-US" dirty="0" err="1"/>
              <a:t>yo</a:t>
            </a:r>
            <a:r>
              <a:rPr lang="en-US" dirty="0"/>
              <a:t> M with mole on right arm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0D1A8D-63CC-D74A-A424-C003D7AC2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329" y="1458912"/>
            <a:ext cx="6184900" cy="458470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EEFFBF78-036D-5445-BF79-6B10CAD6F15A}"/>
              </a:ext>
            </a:extLst>
          </p:cNvPr>
          <p:cNvSpPr>
            <a:spLocks/>
          </p:cNvSpPr>
          <p:nvPr/>
        </p:nvSpPr>
        <p:spPr bwMode="auto">
          <a:xfrm>
            <a:off x="243026" y="6519445"/>
            <a:ext cx="3380797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Gershenwald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al. CA Cancer J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213514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/>
          <p:cNvCxnSpPr/>
          <p:nvPr/>
        </p:nvCxnSpPr>
        <p:spPr>
          <a:xfrm>
            <a:off x="1982078" y="5580824"/>
            <a:ext cx="10070889" cy="0"/>
          </a:xfrm>
          <a:prstGeom prst="straightConnector1">
            <a:avLst/>
          </a:prstGeom>
          <a:ln w="762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488652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982069" y="5175184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4889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1994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2618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2122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7655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2015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262033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80442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98177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163100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34045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52454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70189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170872" y="3340912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7512" y="1424598"/>
            <a:ext cx="154138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High-dose </a:t>
            </a:r>
          </a:p>
          <a:p>
            <a:pPr algn="ctr"/>
            <a:r>
              <a:rPr lang="en-US" sz="2400" dirty="0">
                <a:solidFill>
                  <a:srgbClr val="0070C0"/>
                </a:solidFill>
              </a:rPr>
              <a:t>IFN-</a:t>
            </a:r>
            <a:r>
              <a:rPr lang="en-US" sz="2400" dirty="0" err="1">
                <a:solidFill>
                  <a:srgbClr val="0070C0"/>
                </a:solidFill>
              </a:rPr>
              <a:t>alfa</a:t>
            </a:r>
            <a:r>
              <a:rPr lang="en-US" sz="2400" dirty="0">
                <a:solidFill>
                  <a:srgbClr val="0070C0"/>
                </a:solidFill>
              </a:rPr>
              <a:t> 2B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43621" y="1424598"/>
            <a:ext cx="157434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</a:rPr>
              <a:t>Pegylated</a:t>
            </a:r>
            <a:r>
              <a:rPr lang="en-US" sz="2400" dirty="0">
                <a:solidFill>
                  <a:srgbClr val="0070C0"/>
                </a:solidFill>
              </a:rPr>
              <a:t>-</a:t>
            </a:r>
          </a:p>
          <a:p>
            <a:r>
              <a:rPr lang="en-US" sz="2400" dirty="0">
                <a:solidFill>
                  <a:srgbClr val="0070C0"/>
                </a:solidFill>
              </a:rPr>
              <a:t>IFN-</a:t>
            </a:r>
            <a:r>
              <a:rPr lang="en-US" sz="2400" dirty="0" err="1">
                <a:solidFill>
                  <a:srgbClr val="0070C0"/>
                </a:solidFill>
              </a:rPr>
              <a:t>alfa</a:t>
            </a:r>
            <a:r>
              <a:rPr lang="en-US" sz="2400" dirty="0">
                <a:solidFill>
                  <a:srgbClr val="0070C0"/>
                </a:solidFill>
              </a:rPr>
              <a:t> 2B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503942" y="5580824"/>
            <a:ext cx="98472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46801" y="5580824"/>
            <a:ext cx="584764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272962" y="1625427"/>
            <a:ext cx="157812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Nivolumab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701892" y="2247506"/>
            <a:ext cx="1791837" cy="83099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C00000"/>
                </a:solidFill>
              </a:rPr>
              <a:t>Dabafenib</a:t>
            </a:r>
            <a:r>
              <a:rPr lang="en-US" sz="2400" b="1" dirty="0">
                <a:solidFill>
                  <a:srgbClr val="C00000"/>
                </a:solidFill>
              </a:rPr>
              <a:t> + </a:t>
            </a:r>
          </a:p>
          <a:p>
            <a:r>
              <a:rPr lang="en-US" sz="2400" b="1" dirty="0">
                <a:solidFill>
                  <a:srgbClr val="C00000"/>
                </a:solidFill>
              </a:rPr>
              <a:t>Trametinib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9338898" y="3340913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858204" y="5165336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329055" y="1608174"/>
            <a:ext cx="164019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Ipilimumab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852575" y="3341378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67928" y="2276768"/>
            <a:ext cx="7649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E1684</a:t>
            </a:r>
          </a:p>
          <a:p>
            <a:r>
              <a:rPr lang="en-US" b="1" dirty="0"/>
              <a:t>E1690</a:t>
            </a:r>
          </a:p>
          <a:p>
            <a:r>
              <a:rPr lang="en-US" b="1" dirty="0"/>
              <a:t>E1694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608286" y="2553768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EORTC 18991</a:t>
            </a:r>
            <a:endParaRPr lang="en-US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6426645" y="2543120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EORTC 18071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439899" y="2468303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Checkmate</a:t>
            </a:r>
          </a:p>
          <a:p>
            <a:pPr algn="ctr"/>
            <a:r>
              <a:rPr lang="en-US" b="1" dirty="0"/>
              <a:t>238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581885" y="3083875"/>
            <a:ext cx="1208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COMBI-AD</a:t>
            </a:r>
            <a:endParaRPr lang="en-US" b="1" dirty="0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4366979" y="3337292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9581885" y="3453207"/>
            <a:ext cx="0" cy="1429438"/>
          </a:xfrm>
          <a:prstGeom prst="straightConnector1">
            <a:avLst/>
          </a:prstGeom>
          <a:ln w="38100" cmpd="sng"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29857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2018</a:t>
            </a:r>
            <a:endParaRPr lang="en-US" sz="2400" dirty="0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3228129-E838-F448-9C74-6974CA4929FB}"/>
              </a:ext>
            </a:extLst>
          </p:cNvPr>
          <p:cNvCxnSpPr>
            <a:cxnSpLocks/>
          </p:cNvCxnSpPr>
          <p:nvPr/>
        </p:nvCxnSpPr>
        <p:spPr>
          <a:xfrm>
            <a:off x="11197984" y="4287187"/>
            <a:ext cx="0" cy="595458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68B2E7C0-4D2C-3A4E-9198-D77109F9F426}"/>
              </a:ext>
            </a:extLst>
          </p:cNvPr>
          <p:cNvSpPr txBox="1"/>
          <p:nvPr/>
        </p:nvSpPr>
        <p:spPr>
          <a:xfrm>
            <a:off x="9903620" y="3680646"/>
            <a:ext cx="2187843" cy="461665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Pembrolizumab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8BE420A-8F90-8843-8A1A-5F9573C33844}"/>
              </a:ext>
            </a:extLst>
          </p:cNvPr>
          <p:cNvSpPr txBox="1"/>
          <p:nvPr/>
        </p:nvSpPr>
        <p:spPr>
          <a:xfrm>
            <a:off x="10294283" y="4361007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KN 054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0FB0259B-6858-AA44-89AB-445681FF619E}"/>
              </a:ext>
            </a:extLst>
          </p:cNvPr>
          <p:cNvSpPr txBox="1">
            <a:spLocks/>
          </p:cNvSpPr>
          <p:nvPr/>
        </p:nvSpPr>
        <p:spPr>
          <a:xfrm>
            <a:off x="9" y="2"/>
            <a:ext cx="12191999" cy="9313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b="0" dirty="0">
                <a:solidFill>
                  <a:schemeClr val="accent1">
                    <a:lumMod val="50000"/>
                  </a:schemeClr>
                </a:solidFill>
              </a:rPr>
              <a:t>Adjuvant Melanoma Treatment Landscape 2019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EC2C942-AEAD-4A40-A453-B02CE0ED42DA}"/>
              </a:ext>
            </a:extLst>
          </p:cNvPr>
          <p:cNvCxnSpPr>
            <a:cxnSpLocks/>
          </p:cNvCxnSpPr>
          <p:nvPr/>
        </p:nvCxnSpPr>
        <p:spPr>
          <a:xfrm>
            <a:off x="10874711" y="5175184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422B9E36-B1E0-D04C-BA31-B4A0B3B7C3E4}"/>
              </a:ext>
            </a:extLst>
          </p:cNvPr>
          <p:cNvSpPr txBox="1"/>
          <p:nvPr/>
        </p:nvSpPr>
        <p:spPr>
          <a:xfrm>
            <a:off x="10471395" y="6048171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60085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/>
          <p:cNvCxnSpPr/>
          <p:nvPr/>
        </p:nvCxnSpPr>
        <p:spPr>
          <a:xfrm>
            <a:off x="1982078" y="5580824"/>
            <a:ext cx="10070889" cy="0"/>
          </a:xfrm>
          <a:prstGeom prst="straightConnector1">
            <a:avLst/>
          </a:prstGeom>
          <a:ln w="762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488652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982069" y="5175184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4889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1994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2618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2122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7655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2015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262033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80442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98177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163100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34045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52454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70189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7512" y="1424598"/>
            <a:ext cx="154138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High-dose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IFN-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43621" y="1424598"/>
            <a:ext cx="157434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Pegylated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IFN-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2B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503942" y="5580824"/>
            <a:ext cx="98472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46801" y="5580824"/>
            <a:ext cx="584764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858204" y="5165336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852575" y="3341378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67928" y="2276768"/>
            <a:ext cx="7649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E1684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E1690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E1694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608286" y="2553768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EORTC 18991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4366979" y="3337292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29857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2018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9" y="2"/>
            <a:ext cx="12191999" cy="931333"/>
          </a:xfrm>
        </p:spPr>
        <p:txBody>
          <a:bodyPr>
            <a:normAutofit/>
          </a:bodyPr>
          <a:lstStyle/>
          <a:p>
            <a:pPr algn="ctr"/>
            <a:r>
              <a:rPr lang="en-US" sz="4400" b="0" dirty="0">
                <a:solidFill>
                  <a:schemeClr val="accent1">
                    <a:lumMod val="50000"/>
                  </a:schemeClr>
                </a:solidFill>
              </a:rPr>
              <a:t>Adjuvant immunotherapy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7170872" y="3340912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329055" y="1608174"/>
            <a:ext cx="164019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Ipilimumab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6645" y="2543120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EORTC 18071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72962" y="1625427"/>
            <a:ext cx="157812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Nivolumab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9338898" y="3340913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439899" y="2468303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Checkmate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238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27AE46D-A25F-A54C-AB62-CCAF70AEE46A}"/>
              </a:ext>
            </a:extLst>
          </p:cNvPr>
          <p:cNvCxnSpPr>
            <a:cxnSpLocks/>
          </p:cNvCxnSpPr>
          <p:nvPr/>
        </p:nvCxnSpPr>
        <p:spPr>
          <a:xfrm>
            <a:off x="10323340" y="4287187"/>
            <a:ext cx="0" cy="595458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5894FA3-BE1D-FE46-968F-203D49E105DF}"/>
              </a:ext>
            </a:extLst>
          </p:cNvPr>
          <p:cNvSpPr txBox="1"/>
          <p:nvPr/>
        </p:nvSpPr>
        <p:spPr>
          <a:xfrm>
            <a:off x="9903620" y="3680646"/>
            <a:ext cx="2187843" cy="461665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Pembrolizumab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50124A-2CBD-EE41-91E0-9C74F2B5DBD7}"/>
              </a:ext>
            </a:extLst>
          </p:cNvPr>
          <p:cNvSpPr txBox="1"/>
          <p:nvPr/>
        </p:nvSpPr>
        <p:spPr>
          <a:xfrm>
            <a:off x="10569332" y="4163063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 054</a:t>
            </a:r>
          </a:p>
        </p:txBody>
      </p:sp>
    </p:spTree>
    <p:extLst>
      <p:ext uri="{BB962C8B-B14F-4D97-AF65-F5344CB8AC3E}">
        <p14:creationId xmlns:p14="http://schemas.microsoft.com/office/powerpoint/2010/main" val="364953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57 </a:t>
            </a:r>
            <a:r>
              <a:rPr lang="en-US" dirty="0" err="1"/>
              <a:t>yo</a:t>
            </a:r>
            <a:r>
              <a:rPr lang="en-US" dirty="0"/>
              <a:t> M with mole on right arm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740066"/>
          </a:xfrm>
        </p:spPr>
        <p:txBody>
          <a:bodyPr>
            <a:normAutofit/>
          </a:bodyPr>
          <a:lstStyle/>
          <a:p>
            <a:r>
              <a:rPr lang="en-US" dirty="0"/>
              <a:t>Commenced adjuvant nivolumab 240 mg Q2 weeks for a planned 1 year</a:t>
            </a:r>
          </a:p>
          <a:p>
            <a:r>
              <a:rPr lang="en-US" dirty="0"/>
              <a:t>After 4 doses, he developed mild, migratory joint pains, no effusions</a:t>
            </a:r>
          </a:p>
          <a:p>
            <a:r>
              <a:rPr lang="en-US" dirty="0"/>
              <a:t>After 11 doses, he developed intermittent tingling of his mouth, mild trouble swallowing, mild numbness of his lower lip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6EC72A0-822F-E64D-986B-9F2693E8E9DC}"/>
              </a:ext>
            </a:extLst>
          </p:cNvPr>
          <p:cNvSpPr txBox="1">
            <a:spLocks/>
          </p:cNvSpPr>
          <p:nvPr/>
        </p:nvSpPr>
        <p:spPr>
          <a:xfrm>
            <a:off x="6625651" y="1825625"/>
            <a:ext cx="5186597" cy="47400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next step in his management?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Hold nivolumab, refer to neurology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Hold nivolumab, refer to rheumatology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Hold nivolumab, obtain MRI brain, skull base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Continue nivolumab and recommend aggressive mouth care for dry mouth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023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EA173775-5E62-FA4C-8F7A-D57B6F140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819" y="1962705"/>
            <a:ext cx="6266362" cy="45259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E933AA-9ACF-FC4B-AC92-DF954C51C6A3}"/>
              </a:ext>
            </a:extLst>
          </p:cNvPr>
          <p:cNvSpPr txBox="1"/>
          <p:nvPr/>
        </p:nvSpPr>
        <p:spPr>
          <a:xfrm>
            <a:off x="157017" y="6488668"/>
            <a:ext cx="3280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Wang et al, JAMA Oncology 2018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A3DB94A-B3A1-2741-AF34-014A52D16DF9}"/>
              </a:ext>
            </a:extLst>
          </p:cNvPr>
          <p:cNvSpPr/>
          <p:nvPr/>
        </p:nvSpPr>
        <p:spPr>
          <a:xfrm>
            <a:off x="3221182" y="3657600"/>
            <a:ext cx="5818909" cy="568086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1B44DD-C9B8-A142-B256-053BC781E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57 </a:t>
            </a:r>
            <a:r>
              <a:rPr lang="en-US" dirty="0" err="1"/>
              <a:t>yo</a:t>
            </a:r>
            <a:r>
              <a:rPr lang="en-US" dirty="0"/>
              <a:t> M with mole on right arm</a:t>
            </a:r>
          </a:p>
        </p:txBody>
      </p:sp>
    </p:spTree>
    <p:extLst>
      <p:ext uri="{BB962C8B-B14F-4D97-AF65-F5344CB8AC3E}">
        <p14:creationId xmlns:p14="http://schemas.microsoft.com/office/powerpoint/2010/main" val="28746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57 </a:t>
            </a:r>
            <a:r>
              <a:rPr lang="en-US" dirty="0" err="1"/>
              <a:t>yo</a:t>
            </a:r>
            <a:r>
              <a:rPr lang="en-US" dirty="0"/>
              <a:t> M with mole on right arm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9282545" cy="4740066"/>
          </a:xfrm>
        </p:spPr>
        <p:txBody>
          <a:bodyPr>
            <a:normAutofit/>
          </a:bodyPr>
          <a:lstStyle/>
          <a:p>
            <a:r>
              <a:rPr lang="en-US" dirty="0"/>
              <a:t>MRI brain and skull base:</a:t>
            </a:r>
          </a:p>
          <a:p>
            <a:pPr lvl="1"/>
            <a:r>
              <a:rPr lang="en-US" dirty="0"/>
              <a:t>No evidence of leptomeningeal disease</a:t>
            </a:r>
          </a:p>
          <a:p>
            <a:pPr lvl="1"/>
            <a:r>
              <a:rPr lang="en-US" dirty="0"/>
              <a:t>No obvious inflammation of cranial nerves</a:t>
            </a:r>
          </a:p>
          <a:p>
            <a:r>
              <a:rPr lang="en-US" dirty="0"/>
              <a:t>Neurology Referral and evaluation</a:t>
            </a:r>
          </a:p>
          <a:p>
            <a:pPr lvl="1"/>
            <a:r>
              <a:rPr lang="en-US" dirty="0"/>
              <a:t>Focal sensory deficit, no motor deficit</a:t>
            </a:r>
          </a:p>
          <a:p>
            <a:pPr lvl="1"/>
            <a:r>
              <a:rPr lang="en-US" dirty="0"/>
              <a:t>LP – no malignant cells</a:t>
            </a:r>
          </a:p>
          <a:p>
            <a:pPr lvl="1"/>
            <a:r>
              <a:rPr lang="en-US" dirty="0"/>
              <a:t>Protein, glucose mildly elevated</a:t>
            </a:r>
          </a:p>
          <a:p>
            <a:r>
              <a:rPr lang="en-US" dirty="0"/>
              <a:t>Nivolumab permanently discontinued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85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28B90-730C-0449-957F-47022C9E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3</a:t>
            </a:r>
          </a:p>
        </p:txBody>
      </p:sp>
    </p:spTree>
    <p:extLst>
      <p:ext uri="{BB962C8B-B14F-4D97-AF65-F5344CB8AC3E}">
        <p14:creationId xmlns:p14="http://schemas.microsoft.com/office/powerpoint/2010/main" val="76216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166F2-68FA-D642-A1E0-BEE06AD30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32 </a:t>
            </a:r>
            <a:r>
              <a:rPr lang="en-US" dirty="0" err="1"/>
              <a:t>yo</a:t>
            </a:r>
            <a:r>
              <a:rPr lang="en-US" dirty="0"/>
              <a:t> F, otherwise healthy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E9892-ECDE-B841-A88E-E46EA951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47807" cy="4351338"/>
          </a:xfrm>
        </p:spPr>
        <p:txBody>
          <a:bodyPr/>
          <a:lstStyle/>
          <a:p>
            <a:r>
              <a:rPr lang="en-US" dirty="0"/>
              <a:t>Mole on right flank</a:t>
            </a:r>
          </a:p>
          <a:p>
            <a:r>
              <a:rPr lang="en-US" dirty="0"/>
              <a:t>Followed by dermatology, but stable since childhood</a:t>
            </a:r>
          </a:p>
          <a:p>
            <a:r>
              <a:rPr lang="en-US" dirty="0"/>
              <a:t>Bleed spontaneously 2-3 weeks prior to seeking medical attention</a:t>
            </a:r>
          </a:p>
          <a:p>
            <a:r>
              <a:rPr lang="en-US" dirty="0"/>
              <a:t>Biopsy 5 mm thick, ulcerated, nodular melanoma, 2 </a:t>
            </a:r>
            <a:r>
              <a:rPr lang="en-US" dirty="0" err="1"/>
              <a:t>mit</a:t>
            </a:r>
            <a:r>
              <a:rPr lang="en-US" dirty="0"/>
              <a:t>/mm2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5F57CC-BD02-6340-BA40-9401ED705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25625"/>
            <a:ext cx="5134039" cy="369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48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166F2-68FA-D642-A1E0-BEE06AD30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32 </a:t>
            </a:r>
            <a:r>
              <a:rPr lang="en-US" dirty="0" err="1"/>
              <a:t>yo</a:t>
            </a:r>
            <a:r>
              <a:rPr lang="en-US" dirty="0"/>
              <a:t> F, otherwise healthy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E9892-ECDE-B841-A88E-E46EA951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What is the next step in her management?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Wide local excision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Wide local excision, sentinel lymph node sampling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Wide local excision, completion lymph node dissection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BRAF typing, BRAF targeted therapy if BRAFV600E/K mutant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PET/CT and MRI brain</a:t>
            </a:r>
          </a:p>
        </p:txBody>
      </p:sp>
    </p:spTree>
    <p:extLst>
      <p:ext uri="{BB962C8B-B14F-4D97-AF65-F5344CB8AC3E}">
        <p14:creationId xmlns:p14="http://schemas.microsoft.com/office/powerpoint/2010/main" val="318679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166F2-68FA-D642-A1E0-BEE06AD30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32 </a:t>
            </a:r>
            <a:r>
              <a:rPr lang="en-US" dirty="0" err="1"/>
              <a:t>yo</a:t>
            </a:r>
            <a:r>
              <a:rPr lang="en-US" dirty="0"/>
              <a:t> F, otherwise healthy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E9892-ECDE-B841-A88E-E46EA951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81550" cy="4859988"/>
          </a:xfrm>
        </p:spPr>
        <p:txBody>
          <a:bodyPr/>
          <a:lstStyle/>
          <a:p>
            <a:r>
              <a:rPr lang="en-US" dirty="0"/>
              <a:t>Brain MRI </a:t>
            </a:r>
          </a:p>
          <a:p>
            <a:pPr lvl="1"/>
            <a:r>
              <a:rPr lang="en-US" dirty="0"/>
              <a:t>NED</a:t>
            </a:r>
          </a:p>
          <a:p>
            <a:r>
              <a:rPr lang="en-US" dirty="0"/>
              <a:t>PET/CT scan</a:t>
            </a:r>
          </a:p>
          <a:p>
            <a:pPr lvl="1"/>
            <a:r>
              <a:rPr lang="en-US" dirty="0"/>
              <a:t>FDG-avid, SQ nodule noted (yellow arrow)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438DC2-E40D-EA44-ADFB-82F72D45B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22" y="2325291"/>
            <a:ext cx="6424678" cy="3352006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725AA82-139D-CA48-AEF6-168B68E4A270}"/>
              </a:ext>
            </a:extLst>
          </p:cNvPr>
          <p:cNvCxnSpPr/>
          <p:nvPr/>
        </p:nvCxnSpPr>
        <p:spPr>
          <a:xfrm>
            <a:off x="6254021" y="3043003"/>
            <a:ext cx="674557" cy="68954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55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166F2-68FA-D642-A1E0-BEE06AD30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32 </a:t>
            </a:r>
            <a:r>
              <a:rPr lang="en-US" dirty="0" err="1"/>
              <a:t>yo</a:t>
            </a:r>
            <a:r>
              <a:rPr lang="en-US" dirty="0"/>
              <a:t> F, otherwise healthy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E9892-ECDE-B841-A88E-E46EA951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What is the next step in her management?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Wide local excision and resect FDG-avid nodule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Wide local excision, sentinel lymph node sampling, resect FDG-avid nodule, BRAF typing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Wide local excision, completion lymph node dissection, resect FDG-avid nodule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BRAF typing, neoadjuvant BRAF targeted therapy if BRAFV600E/K mutant</a:t>
            </a:r>
          </a:p>
        </p:txBody>
      </p:sp>
    </p:spTree>
    <p:extLst>
      <p:ext uri="{BB962C8B-B14F-4D97-AF65-F5344CB8AC3E}">
        <p14:creationId xmlns:p14="http://schemas.microsoft.com/office/powerpoint/2010/main" val="214889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166F2-68FA-D642-A1E0-BEE06AD30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32 </a:t>
            </a:r>
            <a:r>
              <a:rPr lang="en-US" dirty="0" err="1"/>
              <a:t>yo</a:t>
            </a:r>
            <a:r>
              <a:rPr lang="en-US" dirty="0"/>
              <a:t> F with bleeding more and malignant nodule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E9892-ECDE-B841-A88E-E46EA951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19700" cy="3851275"/>
          </a:xfrm>
        </p:spPr>
        <p:txBody>
          <a:bodyPr/>
          <a:lstStyle/>
          <a:p>
            <a:r>
              <a:rPr lang="en-US" dirty="0"/>
              <a:t>Wide local excision</a:t>
            </a:r>
          </a:p>
          <a:p>
            <a:r>
              <a:rPr lang="en-US" dirty="0"/>
              <a:t>Sentinel lymph node (no positive nodes)</a:t>
            </a:r>
          </a:p>
          <a:p>
            <a:r>
              <a:rPr lang="en-US" dirty="0"/>
              <a:t>Resection of palpable nodule</a:t>
            </a:r>
          </a:p>
          <a:p>
            <a:r>
              <a:rPr lang="en-US" dirty="0"/>
              <a:t>T4B</a:t>
            </a:r>
          </a:p>
          <a:p>
            <a:r>
              <a:rPr lang="en-US" dirty="0"/>
              <a:t>N1C</a:t>
            </a:r>
          </a:p>
          <a:p>
            <a:r>
              <a:rPr lang="en-US" dirty="0"/>
              <a:t>M0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A2E130-B76A-794D-ADE7-4331FCDC1834}"/>
              </a:ext>
            </a:extLst>
          </p:cNvPr>
          <p:cNvSpPr txBox="1">
            <a:spLocks/>
          </p:cNvSpPr>
          <p:nvPr/>
        </p:nvSpPr>
        <p:spPr>
          <a:xfrm>
            <a:off x="2469837" y="5465433"/>
            <a:ext cx="4407213" cy="1042058"/>
          </a:xfrm>
          <a:prstGeom prst="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Molecular profiling shows:</a:t>
            </a:r>
          </a:p>
          <a:p>
            <a:pPr marL="268288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BRAFV600E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FFF4D0-7BDB-5C49-9175-29C0956D9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100" y="1160697"/>
            <a:ext cx="3676650" cy="4856809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124187BB-D6B7-B34B-A611-0F0CD943DB69}"/>
              </a:ext>
            </a:extLst>
          </p:cNvPr>
          <p:cNvSpPr>
            <a:spLocks/>
          </p:cNvSpPr>
          <p:nvPr/>
        </p:nvSpPr>
        <p:spPr bwMode="auto">
          <a:xfrm>
            <a:off x="8508687" y="6384380"/>
            <a:ext cx="3380797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Gershenwald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al. CA Cancer J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248044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/>
          <p:cNvCxnSpPr/>
          <p:nvPr/>
        </p:nvCxnSpPr>
        <p:spPr>
          <a:xfrm>
            <a:off x="1982078" y="5580824"/>
            <a:ext cx="10070889" cy="0"/>
          </a:xfrm>
          <a:prstGeom prst="straightConnector1">
            <a:avLst/>
          </a:prstGeom>
          <a:ln w="762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488652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982069" y="5175184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4889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1994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2618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2122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7655" y="605232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2015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262033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80442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98177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163100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340451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52454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701893" y="5182360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7512" y="1424598"/>
            <a:ext cx="1541384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</a:rPr>
              <a:t>High-dose </a:t>
            </a:r>
          </a:p>
          <a:p>
            <a:pPr algn="ctr"/>
            <a:r>
              <a:rPr lang="en-US" sz="2400" dirty="0">
                <a:solidFill>
                  <a:srgbClr val="0070C0"/>
                </a:solidFill>
              </a:rPr>
              <a:t>IFN-</a:t>
            </a:r>
            <a:r>
              <a:rPr lang="en-US" sz="2400" dirty="0" err="1">
                <a:solidFill>
                  <a:srgbClr val="0070C0"/>
                </a:solidFill>
              </a:rPr>
              <a:t>alfa</a:t>
            </a:r>
            <a:r>
              <a:rPr lang="en-US" sz="2400" dirty="0">
                <a:solidFill>
                  <a:srgbClr val="0070C0"/>
                </a:solidFill>
              </a:rPr>
              <a:t> 2B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43621" y="1424598"/>
            <a:ext cx="157434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</a:rPr>
              <a:t>Pegylated</a:t>
            </a:r>
            <a:r>
              <a:rPr lang="en-US" sz="2400" dirty="0">
                <a:solidFill>
                  <a:srgbClr val="0070C0"/>
                </a:solidFill>
              </a:rPr>
              <a:t>-</a:t>
            </a:r>
          </a:p>
          <a:p>
            <a:r>
              <a:rPr lang="en-US" sz="2400" dirty="0">
                <a:solidFill>
                  <a:srgbClr val="0070C0"/>
                </a:solidFill>
              </a:rPr>
              <a:t>IFN-</a:t>
            </a:r>
            <a:r>
              <a:rPr lang="en-US" sz="2400" dirty="0" err="1">
                <a:solidFill>
                  <a:srgbClr val="0070C0"/>
                </a:solidFill>
              </a:rPr>
              <a:t>alfa</a:t>
            </a:r>
            <a:r>
              <a:rPr lang="en-US" sz="2400" dirty="0">
                <a:solidFill>
                  <a:srgbClr val="0070C0"/>
                </a:solidFill>
              </a:rPr>
              <a:t> 2B</a:t>
            </a:r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503942" y="5580824"/>
            <a:ext cx="984720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46801" y="5580824"/>
            <a:ext cx="584764" cy="0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858204" y="5165336"/>
            <a:ext cx="0" cy="796933"/>
          </a:xfrm>
          <a:prstGeom prst="line">
            <a:avLst/>
          </a:prstGeom>
          <a:ln w="571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>
            <a:off x="852575" y="3341378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67928" y="2276768"/>
            <a:ext cx="7649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E1684</a:t>
            </a:r>
          </a:p>
          <a:p>
            <a:r>
              <a:rPr lang="en-US" b="1" dirty="0"/>
              <a:t>E1690</a:t>
            </a:r>
          </a:p>
          <a:p>
            <a:r>
              <a:rPr lang="en-US" b="1" dirty="0"/>
              <a:t>E1694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608286" y="2553768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EORTC 18991</a:t>
            </a:r>
            <a:endParaRPr lang="en-US" b="1" dirty="0"/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4366979" y="3337292"/>
            <a:ext cx="0" cy="1545353"/>
          </a:xfrm>
          <a:prstGeom prst="straightConnector1">
            <a:avLst/>
          </a:prstGeom>
          <a:ln w="38100" cmpd="sng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9298577" y="605232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/>
              <a:t>2018</a:t>
            </a:r>
            <a:endParaRPr lang="en-US" sz="2400" dirty="0"/>
          </a:p>
        </p:txBody>
      </p: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9" y="2"/>
            <a:ext cx="12191999" cy="931333"/>
          </a:xfrm>
        </p:spPr>
        <p:txBody>
          <a:bodyPr>
            <a:normAutofit/>
          </a:bodyPr>
          <a:lstStyle/>
          <a:p>
            <a:pPr algn="ctr"/>
            <a:r>
              <a:rPr lang="en-US" sz="4400" b="0" dirty="0">
                <a:solidFill>
                  <a:schemeClr val="accent1">
                    <a:lumMod val="50000"/>
                  </a:schemeClr>
                </a:solidFill>
              </a:rPr>
              <a:t>What about adjuvant </a:t>
            </a:r>
            <a:r>
              <a:rPr lang="en-US" sz="4400" b="0" dirty="0" err="1">
                <a:solidFill>
                  <a:schemeClr val="accent1">
                    <a:lumMod val="50000"/>
                  </a:schemeClr>
                </a:solidFill>
              </a:rPr>
              <a:t>nivolumab</a:t>
            </a:r>
            <a:r>
              <a:rPr lang="en-US" sz="4400" b="0" dirty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7170872" y="3340912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329055" y="1608174"/>
            <a:ext cx="164019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Ipilimumab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6645" y="2543120"/>
            <a:ext cx="1445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EORTC 18071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72962" y="1625427"/>
            <a:ext cx="157812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Nivolumab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9338898" y="3340913"/>
            <a:ext cx="0" cy="1545353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439899" y="2468303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Checkmate</a:t>
            </a:r>
          </a:p>
          <a:p>
            <a:pPr algn="ctr"/>
            <a:r>
              <a:rPr lang="en-US" b="1" dirty="0"/>
              <a:t>238</a:t>
            </a:r>
          </a:p>
        </p:txBody>
      </p:sp>
    </p:spTree>
    <p:extLst>
      <p:ext uri="{BB962C8B-B14F-4D97-AF65-F5344CB8AC3E}">
        <p14:creationId xmlns:p14="http://schemas.microsoft.com/office/powerpoint/2010/main" val="139502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166F2-68FA-D642-A1E0-BEE06AD30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32 </a:t>
            </a:r>
            <a:r>
              <a:rPr lang="en-US" dirty="0" err="1"/>
              <a:t>yo</a:t>
            </a:r>
            <a:r>
              <a:rPr lang="en-US" dirty="0"/>
              <a:t> F, otherwise healthy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E9892-ECDE-B841-A88E-E46EA9516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What is the next step in her management?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Adjuvant radiation therapy to chest wall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Adjuvant BRAF targeted therapy with dabrafenib and trametinib for 1 year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Adjuvant nivolumab/pembrolizumab for 1 year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3200" dirty="0"/>
              <a:t>Active surveillance</a:t>
            </a:r>
          </a:p>
        </p:txBody>
      </p:sp>
    </p:spTree>
    <p:extLst>
      <p:ext uri="{BB962C8B-B14F-4D97-AF65-F5344CB8AC3E}">
        <p14:creationId xmlns:p14="http://schemas.microsoft.com/office/powerpoint/2010/main" val="197708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70372" y="63875"/>
            <a:ext cx="11270072" cy="17077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What about adjuvant therapy?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451" y="1965021"/>
            <a:ext cx="10377913" cy="441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166F2-68FA-D642-A1E0-BEE06AD30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32 </a:t>
            </a:r>
            <a:r>
              <a:rPr lang="en-US" dirty="0" err="1"/>
              <a:t>yo</a:t>
            </a:r>
            <a:r>
              <a:rPr lang="en-US" dirty="0"/>
              <a:t> F, otherwise healthy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B23508-0957-7148-AE29-D876E8845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Completed 12 months of therapy</a:t>
            </a:r>
          </a:p>
          <a:p>
            <a:r>
              <a:rPr lang="en-US" dirty="0"/>
              <a:t>Had mild intermittent fevers, nausea managed with periodic dose holds and </a:t>
            </a:r>
          </a:p>
          <a:p>
            <a:r>
              <a:rPr lang="en-US" dirty="0"/>
              <a:t>Remains NED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D611AC9-26AC-C543-A14D-361AD68B23F4}"/>
              </a:ext>
            </a:extLst>
          </p:cNvPr>
          <p:cNvSpPr txBox="1">
            <a:spLocks/>
          </p:cNvSpPr>
          <p:nvPr/>
        </p:nvSpPr>
        <p:spPr>
          <a:xfrm>
            <a:off x="3715730" y="4771167"/>
            <a:ext cx="4760540" cy="512034"/>
          </a:xfrm>
          <a:prstGeom prst="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marR="0" lvl="2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should we monitor?</a:t>
            </a:r>
            <a:endParaRPr kumimoji="0" lang="en-US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5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28B90-730C-0449-957F-47022C9E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4</a:t>
            </a:r>
          </a:p>
        </p:txBody>
      </p:sp>
    </p:spTree>
    <p:extLst>
      <p:ext uri="{BB962C8B-B14F-4D97-AF65-F5344CB8AC3E}">
        <p14:creationId xmlns:p14="http://schemas.microsoft.com/office/powerpoint/2010/main" val="24618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61 </a:t>
            </a:r>
            <a:r>
              <a:rPr lang="en-US" dirty="0" err="1"/>
              <a:t>yo</a:t>
            </a:r>
            <a:r>
              <a:rPr lang="en-US" dirty="0"/>
              <a:t> F with solidary lung nodule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740066"/>
          </a:xfrm>
        </p:spPr>
        <p:txBody>
          <a:bodyPr>
            <a:normAutofit/>
          </a:bodyPr>
          <a:lstStyle/>
          <a:p>
            <a:r>
              <a:rPr lang="en-US" dirty="0"/>
              <a:t>Bad URI and cough, CXR shows solitary, 2 cm lung nodule in the RML</a:t>
            </a:r>
          </a:p>
          <a:p>
            <a:r>
              <a:rPr lang="en-US" dirty="0"/>
              <a:t>PET/CT and MRI brain performed without findings other than FDG-avid RML lung nodule</a:t>
            </a:r>
          </a:p>
          <a:p>
            <a:r>
              <a:rPr lang="en-US" dirty="0"/>
              <a:t>FNA note possible, wedge resection of nodule performed, pathology consistent with metastatic melanoma</a:t>
            </a:r>
          </a:p>
          <a:p>
            <a:r>
              <a:rPr lang="en-US" dirty="0"/>
              <a:t>BRAF typing negative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33EAFC-EC36-D94B-907B-CF681A88B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4"/>
            <a:ext cx="5460167" cy="4740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What is next step in her management?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Active surveillance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Adjuvant BRAF-targeted therapy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Adjuvant nivolumab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Adjuvant ipilimumab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Adjuvant interferon alpha 2b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E00754-1AE6-2941-BD92-F94407C05066}"/>
              </a:ext>
            </a:extLst>
          </p:cNvPr>
          <p:cNvSpPr/>
          <p:nvPr/>
        </p:nvSpPr>
        <p:spPr>
          <a:xfrm>
            <a:off x="6132444" y="2663687"/>
            <a:ext cx="5499922" cy="3710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386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61 </a:t>
            </a:r>
            <a:r>
              <a:rPr lang="en-US" dirty="0" err="1"/>
              <a:t>yo</a:t>
            </a:r>
            <a:r>
              <a:rPr lang="en-US" dirty="0"/>
              <a:t> F with Stage IVM1b resected melanoma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740066"/>
          </a:xfrm>
        </p:spPr>
        <p:txBody>
          <a:bodyPr>
            <a:normAutofit/>
          </a:bodyPr>
          <a:lstStyle/>
          <a:p>
            <a:r>
              <a:rPr lang="en-US" dirty="0"/>
              <a:t>Commenced adjuvant nivolumab, 240 mg every two weeks</a:t>
            </a:r>
          </a:p>
          <a:p>
            <a:r>
              <a:rPr lang="en-US" dirty="0"/>
              <a:t>Patient presents for her 7</a:t>
            </a:r>
            <a:r>
              <a:rPr lang="en-US" baseline="30000" dirty="0"/>
              <a:t>th</a:t>
            </a:r>
            <a:r>
              <a:rPr lang="en-US" dirty="0"/>
              <a:t> dose of </a:t>
            </a:r>
            <a:r>
              <a:rPr lang="en-US" dirty="0" err="1"/>
              <a:t>nivo</a:t>
            </a:r>
            <a:r>
              <a:rPr lang="en-US" dirty="0"/>
              <a:t> with 4-5 days of loose BMs, 3-4 per day</a:t>
            </a:r>
          </a:p>
          <a:p>
            <a:r>
              <a:rPr lang="en-US" dirty="0"/>
              <a:t>No blood, no abdominal pain, no fevers</a:t>
            </a:r>
          </a:p>
          <a:p>
            <a:r>
              <a:rPr lang="en-US" dirty="0"/>
              <a:t>Laboratory data is normal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33EAFC-EC36-D94B-907B-CF681A88B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4"/>
            <a:ext cx="5460167" cy="4740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What is next step in her management?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Hold nivolumab, monitor symptoms, see back in 2 weeks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Hold nivolumab, start high-dose steroids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Continue nivolumab, start high-dose steroids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Colonoscopy</a:t>
            </a:r>
          </a:p>
          <a:p>
            <a:pPr marL="514350" indent="-514350">
              <a:buFont typeface="+mj-lt"/>
              <a:buAutoNum type="alphaUcPeriod"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BAADB7-FC35-5249-A255-B5B3950663E1}"/>
              </a:ext>
            </a:extLst>
          </p:cNvPr>
          <p:cNvSpPr/>
          <p:nvPr/>
        </p:nvSpPr>
        <p:spPr>
          <a:xfrm>
            <a:off x="6132444" y="2663687"/>
            <a:ext cx="5499922" cy="3710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567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61 </a:t>
            </a:r>
            <a:r>
              <a:rPr lang="en-US" dirty="0" err="1"/>
              <a:t>yo</a:t>
            </a:r>
            <a:r>
              <a:rPr lang="en-US" dirty="0"/>
              <a:t> F with Stage IVM1b resected melanoma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740066"/>
          </a:xfrm>
        </p:spPr>
        <p:txBody>
          <a:bodyPr>
            <a:normAutofit/>
          </a:bodyPr>
          <a:lstStyle/>
          <a:p>
            <a:r>
              <a:rPr lang="en-US" dirty="0"/>
              <a:t>Nivolumab held, symptoms resolved</a:t>
            </a:r>
          </a:p>
          <a:p>
            <a:r>
              <a:rPr lang="en-US" dirty="0"/>
              <a:t>Nivolumab restarted after 4 week interval, patient tolerated therapy well for another 5 doses</a:t>
            </a:r>
          </a:p>
          <a:p>
            <a:r>
              <a:rPr lang="en-US" dirty="0"/>
              <a:t>Increased stool frequency recurred, 5-6 BM per day, loose-watery, no pain, fever</a:t>
            </a:r>
            <a:r>
              <a:rPr lang="en-US"/>
              <a:t>, blood</a:t>
            </a:r>
            <a:endParaRPr lang="en-US" dirty="0"/>
          </a:p>
          <a:p>
            <a:r>
              <a:rPr lang="en-US" dirty="0"/>
              <a:t>Colonoscopy was performed showed no mucosal abnormality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EC3D4B-6501-4344-9A6E-9F13E86A1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7481" y="2116571"/>
            <a:ext cx="5041148" cy="415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2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381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Gastrointestinal Toxicity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2740" y="1301748"/>
            <a:ext cx="4064461" cy="555625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Common complication of anti-CTLA4 antibodies, less common but of equal severity with anti-PD1 antibodies</a:t>
            </a:r>
          </a:p>
          <a:p>
            <a:r>
              <a:rPr lang="en-US" dirty="0"/>
              <a:t>Rarely can be fatal (perforation)</a:t>
            </a:r>
          </a:p>
          <a:p>
            <a:r>
              <a:rPr lang="en-US" b="1" i="1" dirty="0"/>
              <a:t>Early diagnosis and treatment are keys to successful management</a:t>
            </a:r>
          </a:p>
          <a:p>
            <a:r>
              <a:rPr lang="en-US" b="1" i="1" dirty="0"/>
              <a:t>Corticosteroids are the mainstay of therapy</a:t>
            </a:r>
          </a:p>
          <a:p>
            <a:r>
              <a:rPr lang="en-US" b="1" i="1" dirty="0"/>
              <a:t>Liberal and early use of second line (infliximab) </a:t>
            </a:r>
            <a:r>
              <a:rPr lang="en-US" b="1" i="1" dirty="0" err="1"/>
              <a:t>immunosuppressants</a:t>
            </a:r>
            <a:r>
              <a:rPr lang="en-US" b="1" i="1" dirty="0"/>
              <a:t> should be considered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01748"/>
            <a:ext cx="3522134" cy="2434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195" y="1301748"/>
            <a:ext cx="3217284" cy="242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4" b="395"/>
          <a:stretch/>
        </p:blipFill>
        <p:spPr>
          <a:xfrm>
            <a:off x="304800" y="4120624"/>
            <a:ext cx="3522134" cy="247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202" y="4120624"/>
            <a:ext cx="3236895" cy="2459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67047" y="1301748"/>
            <a:ext cx="980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Gastritis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53049" y="3322895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Duodenitis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9594" y="6177490"/>
            <a:ext cx="1744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Colitis </a:t>
            </a:r>
            <a:r>
              <a:rPr kumimoji="0" lang="mr-I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–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UC type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82742" y="5052481"/>
            <a:ext cx="1374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Colitis </a:t>
            </a:r>
            <a:r>
              <a:rPr kumimoji="0" lang="mr-I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–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Crohn’s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type</a:t>
            </a:r>
          </a:p>
        </p:txBody>
      </p:sp>
    </p:spTree>
    <p:extLst>
      <p:ext uri="{BB962C8B-B14F-4D97-AF65-F5344CB8AC3E}">
        <p14:creationId xmlns:p14="http://schemas.microsoft.com/office/powerpoint/2010/main" val="370709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9E83-6DE2-B944-8148-92EB390E7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61 </a:t>
            </a:r>
            <a:r>
              <a:rPr lang="en-US" dirty="0" err="1"/>
              <a:t>yo</a:t>
            </a:r>
            <a:r>
              <a:rPr lang="en-US" dirty="0"/>
              <a:t> F with Stage IVM1b resected melanoma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8661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Patient commenced budesonide for “microscopic colitis”</a:t>
            </a:r>
          </a:p>
          <a:p>
            <a:r>
              <a:rPr lang="en-US" dirty="0"/>
              <a:t>Resumed nivolumab</a:t>
            </a:r>
          </a:p>
          <a:p>
            <a:r>
              <a:rPr lang="en-US" dirty="0"/>
              <a:t>No recurrence of increase stool frequency on budesonide</a:t>
            </a:r>
          </a:p>
          <a:p>
            <a:r>
              <a:rPr lang="en-US" dirty="0"/>
              <a:t>Developed abdominal pain, nausea, and vomiting; mild diarrhea in month 10</a:t>
            </a:r>
          </a:p>
          <a:p>
            <a:r>
              <a:rPr lang="en-US" dirty="0"/>
              <a:t>CT scan, no disease, abnormalities</a:t>
            </a:r>
          </a:p>
          <a:p>
            <a:r>
              <a:rPr lang="en-US" dirty="0"/>
              <a:t>Repeat endoscopy…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0C8655-3C4A-B94B-BE59-B4CF6E3BB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0" y="1528185"/>
            <a:ext cx="3683000" cy="2730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9E1FF9-BBD3-2749-AB5C-140D2277D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614" y="3726295"/>
            <a:ext cx="3683000" cy="2730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D8B357-7895-D344-B11A-EB17827AA6FE}"/>
              </a:ext>
            </a:extLst>
          </p:cNvPr>
          <p:cNvSpPr txBox="1"/>
          <p:nvPr/>
        </p:nvSpPr>
        <p:spPr>
          <a:xfrm>
            <a:off x="9033322" y="1254165"/>
            <a:ext cx="980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Gastritis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C24D8F-9A86-784A-9FA4-8AF4D66A496C}"/>
              </a:ext>
            </a:extLst>
          </p:cNvPr>
          <p:cNvSpPr txBox="1"/>
          <p:nvPr/>
        </p:nvSpPr>
        <p:spPr>
          <a:xfrm>
            <a:off x="9384751" y="6087463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Duodenitis</a:t>
            </a:r>
          </a:p>
        </p:txBody>
      </p:sp>
    </p:spTree>
    <p:extLst>
      <p:ext uri="{BB962C8B-B14F-4D97-AF65-F5344CB8AC3E}">
        <p14:creationId xmlns:p14="http://schemas.microsoft.com/office/powerpoint/2010/main" val="13871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B6FB7-F199-4A42-A054-71BD6D908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515599" cy="46672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Received adjuvant nivolumab</a:t>
            </a:r>
          </a:p>
          <a:p>
            <a:r>
              <a:rPr lang="en-US" dirty="0"/>
              <a:t>Developed microscopic colitis effectively managed with oral budesonide</a:t>
            </a:r>
          </a:p>
          <a:p>
            <a:r>
              <a:rPr lang="en-US" dirty="0"/>
              <a:t>Months later developed upper abdominal inflammation requiring systemic steroids, infliximab, and treatment discontinuation</a:t>
            </a:r>
          </a:p>
          <a:p>
            <a:r>
              <a:rPr lang="en-US" dirty="0"/>
              <a:t>Prolong:</a:t>
            </a:r>
          </a:p>
          <a:p>
            <a:pPr lvl="1"/>
            <a:r>
              <a:rPr lang="en-US" dirty="0"/>
              <a:t>Tapered off steroids</a:t>
            </a:r>
          </a:p>
          <a:p>
            <a:pPr lvl="1"/>
            <a:r>
              <a:rPr lang="en-US" dirty="0"/>
              <a:t>Developed poly-arthritis</a:t>
            </a:r>
          </a:p>
          <a:p>
            <a:pPr lvl="1"/>
            <a:r>
              <a:rPr lang="en-US" dirty="0"/>
              <a:t>Now on prednisone 7.5 mg, sulfasalazine 1500 mg BID, acetaminophen 1000 mg BID, and ibuprofen 600-800 mg BID</a:t>
            </a:r>
          </a:p>
          <a:p>
            <a:pPr lvl="1"/>
            <a:r>
              <a:rPr lang="en-US" dirty="0"/>
              <a:t>NED</a:t>
            </a:r>
          </a:p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3A776F-EF95-ED46-9FAD-4D292B42E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61 </a:t>
            </a:r>
            <a:r>
              <a:rPr lang="en-US" dirty="0" err="1"/>
              <a:t>yo</a:t>
            </a:r>
            <a:r>
              <a:rPr lang="en-US" dirty="0"/>
              <a:t> F with Stage IVM1b resected melanoma</a:t>
            </a:r>
          </a:p>
        </p:txBody>
      </p:sp>
    </p:spTree>
    <p:extLst>
      <p:ext uri="{BB962C8B-B14F-4D97-AF65-F5344CB8AC3E}">
        <p14:creationId xmlns:p14="http://schemas.microsoft.com/office/powerpoint/2010/main" val="58740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202412" cy="1325563"/>
          </a:xfrm>
        </p:spPr>
        <p:txBody>
          <a:bodyPr>
            <a:normAutofit/>
          </a:bodyPr>
          <a:lstStyle/>
          <a:p>
            <a:pPr marL="115888"/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IPI vs NIVO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6527801"/>
            <a:ext cx="205921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000000"/>
                </a:solidFill>
                <a:latin typeface="+mn-lt"/>
              </a:rPr>
              <a:t>Weber et al. 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Engl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J Med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22" y="1544917"/>
            <a:ext cx="5475774" cy="31383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5217" y="1544917"/>
            <a:ext cx="6100472" cy="313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7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" y="0"/>
            <a:ext cx="12192001" cy="1325563"/>
          </a:xfrm>
        </p:spPr>
        <p:txBody>
          <a:bodyPr>
            <a:normAutofit/>
          </a:bodyPr>
          <a:lstStyle/>
          <a:p>
            <a:pPr marL="115888" algn="ctr"/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NIVO is associated with improved </a:t>
            </a:r>
            <a:r>
              <a:rPr lang="en-US" sz="4000" b="1" u="sng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relapse free survival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(primary endpoint) compared to IPI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6527801"/>
            <a:ext cx="205921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000000"/>
                </a:solidFill>
                <a:latin typeface="+mn-lt"/>
              </a:rPr>
              <a:t>Weber et al. 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Engl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J Med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498" y="1818482"/>
            <a:ext cx="9271000" cy="42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1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474" y="5141624"/>
            <a:ext cx="11056527" cy="1281820"/>
          </a:xfrm>
        </p:spPr>
        <p:txBody>
          <a:bodyPr/>
          <a:lstStyle/>
          <a:p>
            <a:r>
              <a:rPr lang="en-US" sz="2133" dirty="0"/>
              <a:t>There were no treatment-related deaths in the NIVO group</a:t>
            </a:r>
          </a:p>
          <a:p>
            <a:r>
              <a:rPr lang="en-US" sz="2133" dirty="0"/>
              <a:t>There were 2 (0.4%) treatment-related deaths in the IPI group (marrow aplasia and colitis), both &gt;100 days after the last dose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32764" y="1317891"/>
          <a:ext cx="10126473" cy="3437198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3915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7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6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82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747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kern="1200" dirty="0">
                          <a:solidFill>
                            <a:schemeClr val="bg1"/>
                          </a:solidFill>
                          <a:latin typeface="+mj-lt"/>
                          <a:ea typeface="MS Mincho"/>
                          <a:cs typeface="Times New Roman"/>
                        </a:rPr>
                        <a:t>AE, n (%)</a:t>
                      </a:r>
                      <a:endParaRPr lang="en-US" sz="1900" b="1" kern="1200" baseline="30000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Times New Roman"/>
                      </a:endParaRPr>
                    </a:p>
                  </a:txBody>
                  <a:tcPr marL="121920" marR="121920" anchor="b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j-lt"/>
                        </a:rPr>
                        <a:t>NIVO</a:t>
                      </a:r>
                      <a:r>
                        <a:rPr lang="en-GB" sz="1900" b="1" baseline="0" dirty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j-lt"/>
                        </a:rPr>
                        <a:t>(n = 452)</a:t>
                      </a:r>
                      <a:endParaRPr lang="en-GB" sz="19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3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T="34290" marB="3429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j-lt"/>
                        </a:rPr>
                        <a:t>IPI (n = 453)</a:t>
                      </a:r>
                      <a:endParaRPr lang="en-GB" sz="19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3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T="34290" marB="3429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1156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baseline="30000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Times New Roman"/>
                      </a:endParaRPr>
                    </a:p>
                  </a:txBody>
                  <a:tcPr marT="34290" marB="3429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j-lt"/>
                          <a:ea typeface="MS Mincho"/>
                          <a:cs typeface="ArialMT"/>
                        </a:rPr>
                        <a:t>Any grade</a:t>
                      </a: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j-lt"/>
                          <a:ea typeface="MS Mincho"/>
                          <a:cs typeface="ArialMT"/>
                        </a:rPr>
                        <a:t>Grade 3/4</a:t>
                      </a: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kern="1200" dirty="0">
                          <a:solidFill>
                            <a:schemeClr val="bg1"/>
                          </a:solidFill>
                          <a:latin typeface="+mj-lt"/>
                          <a:ea typeface="MS Mincho"/>
                          <a:cs typeface="ArialMT"/>
                        </a:rPr>
                        <a:t>Any grade</a:t>
                      </a: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kern="1200" dirty="0">
                          <a:solidFill>
                            <a:schemeClr val="bg1"/>
                          </a:solidFill>
                          <a:latin typeface="+mj-lt"/>
                          <a:ea typeface="MS Mincho"/>
                          <a:cs typeface="ArialMT"/>
                        </a:rPr>
                        <a:t>Grade 3/4</a:t>
                      </a:r>
                    </a:p>
                  </a:txBody>
                  <a:tcPr marL="121920" marR="1219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48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kern="1200" spc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Any AE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438 (97)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 (25)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446 (98)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250 (55)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48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kern="1200" spc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Treatment-related AE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385 (85)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 (14)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434 (96)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208 (46)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651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kern="1200" spc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Any AE leading to discontinuation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 (10)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 (5)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193 (43)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 (31)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6516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kern="1200" spc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Treatment-related AE leading </a:t>
                      </a:r>
                      <a:br>
                        <a:rPr lang="en-US" sz="1900" b="1" kern="1200" spc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1900" b="1" kern="1200" spc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discontinuation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 (8)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 (4)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189 (42)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 (30)</a:t>
                      </a:r>
                    </a:p>
                  </a:txBody>
                  <a:tcPr marT="0" marB="0" anchor="ctr">
                    <a:lnL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2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2" y="0"/>
            <a:ext cx="12192001" cy="1317891"/>
          </a:xfrm>
        </p:spPr>
        <p:txBody>
          <a:bodyPr>
            <a:normAutofit/>
          </a:bodyPr>
          <a:lstStyle/>
          <a:p>
            <a:pPr marL="115888" algn="ctr"/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NIVO is less toxic than IPI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0" y="6527801"/>
            <a:ext cx="205921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000000"/>
                </a:solidFill>
                <a:latin typeface="+mn-lt"/>
              </a:rPr>
              <a:t>Weber et al. 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Engl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J Med</a:t>
            </a:r>
          </a:p>
        </p:txBody>
      </p:sp>
    </p:spTree>
    <p:extLst>
      <p:ext uri="{BB962C8B-B14F-4D97-AF65-F5344CB8AC3E}">
        <p14:creationId xmlns:p14="http://schemas.microsoft.com/office/powerpoint/2010/main" val="11328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498" y="5884325"/>
            <a:ext cx="10886267" cy="956755"/>
          </a:xfrm>
        </p:spPr>
        <p:txBody>
          <a:bodyPr/>
          <a:lstStyle/>
          <a:p>
            <a:r>
              <a:rPr lang="en-US" sz="2133" dirty="0"/>
              <a:t>Median time to onset of treatment-related select AEs was generally shorter for patients receiving IPI (range 2.6-10 weeks) than for those receiving NIVO (range 3.3-14.2 weeks)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32764" y="1156529"/>
          <a:ext cx="10126472" cy="4511011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4352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96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48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568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b="1" kern="1200" dirty="0">
                          <a:solidFill>
                            <a:schemeClr val="bg1"/>
                          </a:solidFill>
                          <a:latin typeface="Arial"/>
                          <a:ea typeface="MS Mincho"/>
                          <a:cs typeface="Times New Roman"/>
                        </a:rPr>
                        <a:t>AE, n (%)</a:t>
                      </a:r>
                      <a:endParaRPr lang="en-US" sz="1900" b="1" kern="1200" baseline="30000" dirty="0">
                        <a:solidFill>
                          <a:schemeClr val="bg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121920" marR="121920" anchor="b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j-lt"/>
                        </a:rPr>
                        <a:t>NIVO</a:t>
                      </a:r>
                      <a:r>
                        <a:rPr lang="en-GB" sz="1900" b="1" baseline="0" dirty="0">
                          <a:solidFill>
                            <a:schemeClr val="bg1"/>
                          </a:solidFill>
                          <a:latin typeface="+mj-lt"/>
                        </a:rPr>
                        <a:t> </a:t>
                      </a: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j-lt"/>
                        </a:rPr>
                        <a:t>(n = 452)</a:t>
                      </a:r>
                      <a:endParaRPr lang="en-GB" sz="19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L="121920" marR="12192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3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T="34290" marB="3429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j-lt"/>
                        </a:rPr>
                        <a:t>IPI (n = 453)</a:t>
                      </a:r>
                      <a:endParaRPr lang="en-GB" sz="19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L="121920" marR="12192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endParaRPr lang="en-GB" sz="1300" b="1" dirty="0">
                        <a:solidFill>
                          <a:schemeClr val="bg1"/>
                        </a:solidFill>
                        <a:latin typeface="+mj-lt"/>
                        <a:ea typeface="MS Mincho"/>
                        <a:cs typeface="ArialMT"/>
                      </a:endParaRPr>
                    </a:p>
                  </a:txBody>
                  <a:tcPr marT="34290" marB="3429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687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baseline="30000" dirty="0">
                        <a:solidFill>
                          <a:schemeClr val="bg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T="34290" marB="34290" anchor="b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n-lt"/>
                          <a:ea typeface="MS Mincho"/>
                          <a:cs typeface="ArialMT"/>
                        </a:rPr>
                        <a:t>Any grade</a:t>
                      </a:r>
                    </a:p>
                  </a:txBody>
                  <a:tcPr marL="121920" marR="12192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tabLst/>
                      </a:pPr>
                      <a:r>
                        <a:rPr lang="en-GB" sz="1900" b="1" dirty="0">
                          <a:solidFill>
                            <a:schemeClr val="bg1"/>
                          </a:solidFill>
                          <a:latin typeface="+mn-lt"/>
                          <a:ea typeface="MS Mincho"/>
                          <a:cs typeface="ArialMT"/>
                        </a:rPr>
                        <a:t>Grade 3/4</a:t>
                      </a:r>
                    </a:p>
                  </a:txBody>
                  <a:tcPr marL="121920" marR="12192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kern="1200" dirty="0">
                          <a:solidFill>
                            <a:schemeClr val="bg1"/>
                          </a:solidFill>
                          <a:latin typeface="+mn-lt"/>
                          <a:ea typeface="MS Mincho"/>
                          <a:cs typeface="ArialMT"/>
                        </a:rPr>
                        <a:t>Any grade</a:t>
                      </a:r>
                    </a:p>
                  </a:txBody>
                  <a:tcPr marL="121920" marR="12192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kern="1200" dirty="0">
                          <a:solidFill>
                            <a:schemeClr val="bg1"/>
                          </a:solidFill>
                          <a:latin typeface="+mn-lt"/>
                          <a:ea typeface="MS Mincho"/>
                          <a:cs typeface="ArialMT"/>
                        </a:rPr>
                        <a:t>Grade 3/4</a:t>
                      </a:r>
                    </a:p>
                  </a:txBody>
                  <a:tcPr marL="121920" marR="12192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5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Skin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 (44.5)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(1.1)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271 (59.8)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 (6.0)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Gastrointestinal 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 (25.2)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(2.0)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219 (48.3)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 (16.8)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Hepatic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 (9.1)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(1.8)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 (21.2)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 (10.8)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182880" marR="0" indent="-19748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Pulmonary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(1.3)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(2.4)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(0.9)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182880" marR="0" indent="-19748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Renal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(1.3)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(1.5)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182880" marR="0" indent="-197485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Hypersensitivity/infusion reaction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(2.4)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(0.2)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(2.0)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Endocrine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highlight>
                            <a:srgbClr val="FFFF00"/>
                          </a:highligh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9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900" b="0" dirty="0">
                        <a:solidFill>
                          <a:srgbClr val="D2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9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9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18288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Adrenal disorder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(1.3)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(0.4)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(2.9)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(0.9)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18288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Diabetes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(0.4)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(0.2)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(0.2)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753">
                <a:tc>
                  <a:txBody>
                    <a:bodyPr/>
                    <a:lstStyle/>
                    <a:p>
                      <a:pPr marL="18288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Pituitary disorder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(1.8)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(0.4)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 (12.4)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(2.9)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2107">
                <a:tc>
                  <a:txBody>
                    <a:bodyPr/>
                    <a:lstStyle/>
                    <a:p>
                      <a:pPr marL="18288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Thyroid disorder</a:t>
                      </a:r>
                    </a:p>
                  </a:txBody>
                  <a:tcPr marT="0" marB="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 (20.4)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solidFill>
                            <a:srgbClr val="D2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(0.7)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 (12.6)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(0.9)</a:t>
                      </a:r>
                    </a:p>
                  </a:txBody>
                  <a:tcPr marT="0" marB="0">
                    <a:lnL w="12700" cap="flat" cmpd="sng" algn="ctr">
                      <a:solidFill>
                        <a:srgbClr val="00457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2" y="0"/>
            <a:ext cx="12192001" cy="1317891"/>
          </a:xfrm>
        </p:spPr>
        <p:txBody>
          <a:bodyPr>
            <a:normAutofit/>
          </a:bodyPr>
          <a:lstStyle/>
          <a:p>
            <a:pPr marL="115888" algn="ctr"/>
            <a:r>
              <a:rPr lang="en-US" sz="40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NIVO is less toxic than IPI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0" y="6527801"/>
            <a:ext cx="205921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000000"/>
                </a:solidFill>
                <a:latin typeface="+mn-lt"/>
              </a:rPr>
              <a:t>Weber et al. N </a:t>
            </a:r>
            <a:r>
              <a:rPr lang="en-US" sz="1400" dirty="0" err="1">
                <a:solidFill>
                  <a:srgbClr val="000000"/>
                </a:solidFill>
                <a:latin typeface="+mn-lt"/>
              </a:rPr>
              <a:t>Engl</a:t>
            </a:r>
            <a:r>
              <a:rPr lang="en-US" sz="1400" dirty="0">
                <a:solidFill>
                  <a:srgbClr val="000000"/>
                </a:solidFill>
                <a:latin typeface="+mn-lt"/>
              </a:rPr>
              <a:t> J Med</a:t>
            </a:r>
          </a:p>
        </p:txBody>
      </p:sp>
    </p:spTree>
    <p:extLst>
      <p:ext uri="{BB962C8B-B14F-4D97-AF65-F5344CB8AC3E}">
        <p14:creationId xmlns:p14="http://schemas.microsoft.com/office/powerpoint/2010/main" val="184208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5708A0E4-FFA7-4EBD-91FE-B89EEE3F6925}"/>
</file>

<file path=customXml/itemProps2.xml><?xml version="1.0" encoding="utf-8"?>
<ds:datastoreItem xmlns:ds="http://schemas.openxmlformats.org/officeDocument/2006/customXml" ds:itemID="{8F2063A4-579F-4055-AEE2-3A4277AF94DE}"/>
</file>

<file path=customXml/itemProps3.xml><?xml version="1.0" encoding="utf-8"?>
<ds:datastoreItem xmlns:ds="http://schemas.openxmlformats.org/officeDocument/2006/customXml" ds:itemID="{6FC2A291-D8F3-42A2-A290-BE6A5D54E1B4}"/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3758</Words>
  <Application>Microsoft Macintosh PowerPoint</Application>
  <PresentationFormat>Widescreen</PresentationFormat>
  <Paragraphs>937</Paragraphs>
  <Slides>59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3" baseType="lpstr">
      <vt:lpstr>Arial</vt:lpstr>
      <vt:lpstr>Calibri</vt:lpstr>
      <vt:lpstr>Calibri Light</vt:lpstr>
      <vt:lpstr>Office Theme</vt:lpstr>
      <vt:lpstr>Adjuvant Therapy 2019</vt:lpstr>
      <vt:lpstr>In 2018 we had:</vt:lpstr>
      <vt:lpstr>In 2018 we had:</vt:lpstr>
      <vt:lpstr>PowerPoint Presentation</vt:lpstr>
      <vt:lpstr>PowerPoint Presentation</vt:lpstr>
      <vt:lpstr>IPI vs NIVO</vt:lpstr>
      <vt:lpstr>NIVO is associated with improved relapse free survival (primary endpoint) compared to IPI</vt:lpstr>
      <vt:lpstr>NIVO is less toxic than IPI</vt:lpstr>
      <vt:lpstr>NIVO is less toxic than IPI</vt:lpstr>
      <vt:lpstr>Summary of Adjuvant NIVO (18 months of follow up)</vt:lpstr>
      <vt:lpstr>PowerPoint Presentation</vt:lpstr>
      <vt:lpstr>PowerPoint Presentation</vt:lpstr>
      <vt:lpstr>Summary of Adjuvant PEMBRO (15.1 months of follow up)</vt:lpstr>
      <vt:lpstr>Summary of Adjuvant Immunotherapy Effectiveness</vt:lpstr>
      <vt:lpstr>Summary of Adjuvant Immunotherapy Side Effects</vt:lpstr>
      <vt:lpstr>PowerPoint Presentation</vt:lpstr>
      <vt:lpstr>BRIM8 – Study Design </vt:lpstr>
      <vt:lpstr>BRIM8 – Study Design </vt:lpstr>
      <vt:lpstr>Relapse-Free Survival (Cohort 2 – Stage IIIC)</vt:lpstr>
      <vt:lpstr>Relapse-Free Survival (Cohort 1 – Stage IIC-IIIB)</vt:lpstr>
      <vt:lpstr>BRIM8 Summary</vt:lpstr>
      <vt:lpstr>COMBI-AD – Study Design </vt:lpstr>
      <vt:lpstr>Relapse-Free Survival (Primary Endpoint) </vt:lpstr>
      <vt:lpstr>Relapse-Free Survival By Subgroup </vt:lpstr>
      <vt:lpstr>Overall Survival (First Interim Analysis) </vt:lpstr>
      <vt:lpstr>Safety Summary</vt:lpstr>
      <vt:lpstr>COMBI-AD Summary</vt:lpstr>
      <vt:lpstr>PowerPoint Presentation</vt:lpstr>
      <vt:lpstr>Cases</vt:lpstr>
      <vt:lpstr>Case 1</vt:lpstr>
      <vt:lpstr>18 year old woman with reddish nodule on chin</vt:lpstr>
      <vt:lpstr>18 year old woman with reddish nodule on chin</vt:lpstr>
      <vt:lpstr>18 year old woman with T2a, N1a (at least) melanoma</vt:lpstr>
      <vt:lpstr>18 year old woman at least Stage IIIA melanoma</vt:lpstr>
      <vt:lpstr>Case 2</vt:lpstr>
      <vt:lpstr>57 yo M with mole on right arm</vt:lpstr>
      <vt:lpstr>57 yo M with mole on right arm</vt:lpstr>
      <vt:lpstr>PowerPoint Presentation</vt:lpstr>
      <vt:lpstr>57 yo M with mole on right arm</vt:lpstr>
      <vt:lpstr>PowerPoint Presentation</vt:lpstr>
      <vt:lpstr>57 yo M with mole on right arm</vt:lpstr>
      <vt:lpstr>57 yo M with mole on right arm</vt:lpstr>
      <vt:lpstr>57 yo M with mole on right arm</vt:lpstr>
      <vt:lpstr>Case 3</vt:lpstr>
      <vt:lpstr>32 yo F, otherwise healthy</vt:lpstr>
      <vt:lpstr>32 yo F, otherwise healthy</vt:lpstr>
      <vt:lpstr>32 yo F, otherwise healthy</vt:lpstr>
      <vt:lpstr>32 yo F, otherwise healthy</vt:lpstr>
      <vt:lpstr>32 yo F with bleeding more and malignant nodule</vt:lpstr>
      <vt:lpstr>32 yo F, otherwise healthy</vt:lpstr>
      <vt:lpstr>PowerPoint Presentation</vt:lpstr>
      <vt:lpstr>32 yo F, otherwise healthy</vt:lpstr>
      <vt:lpstr>Case 4</vt:lpstr>
      <vt:lpstr>61 yo F with solidary lung nodule</vt:lpstr>
      <vt:lpstr>61 yo F with Stage IVM1b resected melanoma</vt:lpstr>
      <vt:lpstr>61 yo F with Stage IVM1b resected melanoma</vt:lpstr>
      <vt:lpstr>Gastrointestinal Toxicity</vt:lpstr>
      <vt:lpstr>61 yo F with Stage IVM1b resected melanoma</vt:lpstr>
      <vt:lpstr>61 yo F with Stage IVM1b resected melanoma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Silvana Izquierdo</cp:lastModifiedBy>
  <cp:revision>12</cp:revision>
  <dcterms:created xsi:type="dcterms:W3CDTF">2019-08-04T20:11:49Z</dcterms:created>
  <dcterms:modified xsi:type="dcterms:W3CDTF">2019-11-12T16:22:48Z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