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862" r:id="rId5"/>
    <p:sldMasterId id="2147484019" r:id="rId6"/>
    <p:sldMasterId id="2147484027" r:id="rId7"/>
    <p:sldMasterId id="2147484034" r:id="rId8"/>
    <p:sldMasterId id="2147484055" r:id="rId9"/>
  </p:sldMasterIdLst>
  <p:notesMasterIdLst>
    <p:notesMasterId r:id="rId31"/>
  </p:notesMasterIdLst>
  <p:handoutMasterIdLst>
    <p:handoutMasterId r:id="rId32"/>
  </p:handoutMasterIdLst>
  <p:sldIdLst>
    <p:sldId id="257" r:id="rId10"/>
    <p:sldId id="825" r:id="rId11"/>
    <p:sldId id="836" r:id="rId12"/>
    <p:sldId id="2395" r:id="rId13"/>
    <p:sldId id="1276" r:id="rId14"/>
    <p:sldId id="2394" r:id="rId15"/>
    <p:sldId id="1277" r:id="rId16"/>
    <p:sldId id="837" r:id="rId17"/>
    <p:sldId id="839" r:id="rId18"/>
    <p:sldId id="852" r:id="rId19"/>
    <p:sldId id="840" r:id="rId20"/>
    <p:sldId id="843" r:id="rId21"/>
    <p:sldId id="854" r:id="rId22"/>
    <p:sldId id="853" r:id="rId23"/>
    <p:sldId id="859" r:id="rId24"/>
    <p:sldId id="860" r:id="rId25"/>
    <p:sldId id="857" r:id="rId26"/>
    <p:sldId id="862" r:id="rId27"/>
    <p:sldId id="861" r:id="rId28"/>
    <p:sldId id="841" r:id="rId29"/>
    <p:sldId id="842" r:id="rId30"/>
  </p:sldIdLst>
  <p:sldSz cx="12192000" cy="68580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son Luke" initials="JL" lastIdx="2" clrIdx="0">
    <p:extLst>
      <p:ext uri="{19B8F6BF-5375-455C-9EA6-DF929625EA0E}">
        <p15:presenceInfo xmlns:p15="http://schemas.microsoft.com/office/powerpoint/2012/main" userId="61000e5c45c4ccd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0066"/>
    <a:srgbClr val="660033"/>
    <a:srgbClr val="00CCFF"/>
    <a:srgbClr val="0066CC"/>
    <a:srgbClr val="66CCFF"/>
    <a:srgbClr val="606060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B844FC-CB17-EC4B-93D9-F9B7B5C60BE7}" v="1" dt="2019-11-22T20:35:02.078"/>
    <p1510:client id="{3FF19667-3AED-7A44-9E7B-9200235DE687}" v="1" dt="2019-11-21T21:00:50.6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81" autoAdjust="0"/>
    <p:restoredTop sz="91293" autoAdjust="0"/>
  </p:normalViewPr>
  <p:slideViewPr>
    <p:cSldViewPr>
      <p:cViewPr varScale="1">
        <p:scale>
          <a:sx n="112" d="100"/>
          <a:sy n="112" d="100"/>
        </p:scale>
        <p:origin x="624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12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commentAuthors" Target="commentAuthor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viewProps" Target="view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pPr>
              <a:defRPr/>
            </a:pPr>
            <a:fld id="{D117222A-7230-4464-88A2-FC06A810FB14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pPr>
              <a:defRPr/>
            </a:pPr>
            <a:fld id="{208A56C1-C820-4E8F-9C6E-A91D70103C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1263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5" tIns="46587" rIns="93175" bIns="4658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5" tIns="46587" rIns="93175" bIns="4658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4149537-B440-4266-918A-2175C39D0116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5" tIns="46587" rIns="93175" bIns="46587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14838"/>
            <a:ext cx="5610225" cy="4184650"/>
          </a:xfrm>
          <a:prstGeom prst="rect">
            <a:avLst/>
          </a:prstGeom>
        </p:spPr>
        <p:txBody>
          <a:bodyPr vert="horz" lIns="93175" tIns="46587" rIns="93175" bIns="46587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5" tIns="46587" rIns="93175" bIns="4658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5" tIns="46587" rIns="93175" bIns="4658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78FF8BC-66A3-4CA4-9CA0-B531028865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6467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8FF8BC-66A3-4CA4-9CA0-B5310288654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946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jpeg"/><Relationship Id="rId5" Type="http://schemas.openxmlformats.org/officeDocument/2006/relationships/image" Target="../media/image4.jpeg"/><Relationship Id="rId4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6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6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background_1 copy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6"/>
          <a:stretch>
            <a:fillRect/>
          </a:stretch>
        </p:blipFill>
        <p:spPr bwMode="auto">
          <a:xfrm>
            <a:off x="0" y="5486400"/>
            <a:ext cx="12192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0" y="1"/>
            <a:ext cx="12192000" cy="887413"/>
          </a:xfrm>
          <a:prstGeom prst="rect">
            <a:avLst/>
          </a:prstGeom>
          <a:solidFill>
            <a:srgbClr val="480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solidFill>
                <a:srgbClr val="FFFFFF"/>
              </a:solidFill>
            </a:endParaRPr>
          </a:p>
        </p:txBody>
      </p:sp>
      <p:pic>
        <p:nvPicPr>
          <p:cNvPr id="6" name="Picture 3146" descr="Pitt Shield Logo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86" y="5876928"/>
            <a:ext cx="10795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146" descr="Pitt Shield Logo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86" y="5876928"/>
            <a:ext cx="10795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14sign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" r="1927"/>
          <a:stretch>
            <a:fillRect/>
          </a:stretch>
        </p:blipFill>
        <p:spPr bwMode="auto">
          <a:xfrm>
            <a:off x="654052" y="433391"/>
            <a:ext cx="3107267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Hillman CC 3 bridge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767" y="415925"/>
            <a:ext cx="3098800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3" descr="passavant_photo1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969" y="434975"/>
            <a:ext cx="311996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9167" y="6257928"/>
            <a:ext cx="2537884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9" name="Rectangle 9"/>
          <p:cNvSpPr>
            <a:spLocks noGrp="1" noChangeArrowheads="1"/>
          </p:cNvSpPr>
          <p:nvPr>
            <p:ph type="ctrTitle"/>
          </p:nvPr>
        </p:nvSpPr>
        <p:spPr>
          <a:xfrm>
            <a:off x="914400" y="2527303"/>
            <a:ext cx="10363200" cy="14700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50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211638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47F0F06-68E5-4575-A788-CC89BF49BF8E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0A2E0736-2708-48DF-8152-5C84B723B4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788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FE903A3-AF5E-41F6-AEA4-1D97D84F8F1E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939209E-BD56-4614-BE90-99186DC692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45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99500" y="125413"/>
            <a:ext cx="2745317" cy="54340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3552" y="125413"/>
            <a:ext cx="8032749" cy="54340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A87E336-51CC-4E88-AA2E-676371FE4C77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C42B3A1A-6552-4292-B759-F0FB0AD341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9882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017" y="125413"/>
            <a:ext cx="10972800" cy="7350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3551" y="1033463"/>
            <a:ext cx="5384800" cy="4525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51551" y="1033463"/>
            <a:ext cx="5384800" cy="4525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0E45D46-7033-45C2-A5B5-9F90598E6FE3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E7207AB-C89F-440A-8EEA-113155E951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4123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 userDrawn="1"/>
        </p:nvSpPr>
        <p:spPr>
          <a:xfrm>
            <a:off x="0" y="1"/>
            <a:ext cx="12192000" cy="887413"/>
          </a:xfrm>
          <a:prstGeom prst="rect">
            <a:avLst/>
          </a:prstGeom>
          <a:solidFill>
            <a:srgbClr val="480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6003636" y="-2231"/>
            <a:ext cx="18473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endParaRPr lang="en-US" sz="2400" dirty="0">
              <a:solidFill>
                <a:srgbClr val="000000"/>
              </a:solidFill>
              <a:latin typeface="Times New Roman" pitchFamily="18" charset="0"/>
              <a:ea typeface="ＭＳ Ｐゴシック" pitchFamily="34" charset="-128"/>
              <a:cs typeface="Arial"/>
            </a:endParaRPr>
          </a:p>
        </p:txBody>
      </p:sp>
      <p:pic>
        <p:nvPicPr>
          <p:cNvPr id="6" name="Picture 14" descr="Seal 2color 2 line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84" y="6242053"/>
            <a:ext cx="1930400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2" y="6242053"/>
            <a:ext cx="1257300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cid:image001.png@01CFF520.336A0B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17053"/>
          <a:stretch>
            <a:fillRect/>
          </a:stretch>
        </p:blipFill>
        <p:spPr bwMode="auto">
          <a:xfrm>
            <a:off x="7924802" y="6180141"/>
            <a:ext cx="3867151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9" name="Rectangle 9"/>
          <p:cNvSpPr>
            <a:spLocks noGrp="1" noChangeArrowheads="1"/>
          </p:cNvSpPr>
          <p:nvPr>
            <p:ph type="ctrTitle"/>
          </p:nvPr>
        </p:nvSpPr>
        <p:spPr>
          <a:xfrm>
            <a:off x="914400" y="2527317"/>
            <a:ext cx="10363200" cy="14700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50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211639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Rectangle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6404DD82-417E-46C2-A92F-8174BC448D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6" name="Rectangle 2"/>
          <p:cNvSpPr txBox="1">
            <a:spLocks noChangeArrowheads="1"/>
          </p:cNvSpPr>
          <p:nvPr userDrawn="1"/>
        </p:nvSpPr>
        <p:spPr bwMode="auto">
          <a:xfrm>
            <a:off x="812800" y="63976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400" b="0" kern="1200">
                <a:solidFill>
                  <a:srgbClr val="000000"/>
                </a:solidFill>
                <a:latin typeface="Times New Roman" pitchFamily="18" charset="0"/>
                <a:ea typeface="ＭＳ Ｐゴシック"/>
                <a:cs typeface="ＭＳ Ｐゴシック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endParaRPr lang="en-US" sz="1400" dirty="0"/>
          </a:p>
        </p:txBody>
      </p:sp>
      <p:pic>
        <p:nvPicPr>
          <p:cNvPr id="15" name="Picture 12" descr="14sign"/>
          <p:cNvPicPr>
            <a:picLocks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" r="1927"/>
          <a:stretch>
            <a:fillRect/>
          </a:stretch>
        </p:blipFill>
        <p:spPr bwMode="auto">
          <a:xfrm>
            <a:off x="4533901" y="411163"/>
            <a:ext cx="3132667" cy="180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1" y="411166"/>
            <a:ext cx="31369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\\1upmc-datasrv2\upci\Cancer Report 2011\pictures\professional shots - AmyJo\Dr Voloshin, med onc, med onc nurse\0F8E2834.jpg"/>
          <p:cNvPicPr>
            <a:picLocks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7"/>
          <a:stretch>
            <a:fillRect/>
          </a:stretch>
        </p:blipFill>
        <p:spPr bwMode="auto">
          <a:xfrm>
            <a:off x="8462433" y="414338"/>
            <a:ext cx="3132667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384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DF84CD3B-79F3-4E0D-9A9C-76F762397506}" type="datetimeFigureOut">
              <a:rPr lang="en-US"/>
              <a:pPr>
                <a:defRPr/>
              </a:pPr>
              <a:t>11/25/2019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 dirty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C83C6EEA-6D68-480D-A734-01C50099BC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329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4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9EDE352D-153A-4EB6-A3B3-9FF12609756D}" type="datetimeFigureOut">
              <a:rPr lang="en-US"/>
              <a:pPr>
                <a:defRPr/>
              </a:pPr>
              <a:t>11/25/2019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 dirty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E9CC0E68-4A47-420D-9F17-560AC7750E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402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551" y="103347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51551" y="103347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 dirty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B9AC31A7-79EC-490C-9D69-C3A9E033F2F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8362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6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80" y="1535116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5B528299-ECC2-4407-8C70-933B3A849FEB}" type="datetimeFigureOut">
              <a:rPr lang="en-US"/>
              <a:pPr>
                <a:defRPr/>
              </a:pPr>
              <a:t>11/25/2019</a:t>
            </a:fld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 dirty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1E0664DD-C4DD-4275-8C15-339B4CEF0B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0463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DC73C2C3-EA22-4243-BEF4-828DDCC889F3}" type="datetimeFigureOut">
              <a:rPr lang="en-US"/>
              <a:pPr>
                <a:defRPr/>
              </a:pPr>
              <a:t>11/25/2019</a:t>
            </a:fld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 dirty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193CCA90-B017-435E-B251-6F2F522837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9628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368C194D-0A75-4C41-BB89-C806D3FF34F6}" type="datetimeFigureOut">
              <a:rPr lang="en-US"/>
              <a:pPr>
                <a:defRPr/>
              </a:pPr>
              <a:t>11/25/2019</a:t>
            </a:fld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 dirty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178A957A-A22B-4F06-B9EE-180112D50B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809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039B3C8B-CAAC-44F1-95AF-DBDE564885CD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FF62566-4DDA-4314-A6EA-54E0BD9A25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360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66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18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EC6DB18F-DFDF-42DC-BFDE-24194C4B5D18}" type="datetimeFigureOut">
              <a:rPr lang="en-US"/>
              <a:pPr>
                <a:defRPr/>
              </a:pPr>
              <a:t>11/25/2019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 dirty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E3D53CEA-7EC6-4399-A1D0-848D9B817A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0526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3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DF057580-4B22-4246-91AF-85BCAB772847}" type="datetimeFigureOut">
              <a:rPr lang="en-US"/>
              <a:pPr>
                <a:defRPr/>
              </a:pPr>
              <a:t>11/25/2019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 dirty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8318B17B-1B37-4AC6-B685-C258712D89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0485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4298296F-5A02-4518-9505-55360A66A874}" type="datetimeFigureOut">
              <a:rPr lang="en-US"/>
              <a:pPr>
                <a:defRPr/>
              </a:pPr>
              <a:t>11/25/2019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 dirty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459019D0-2D99-4CCF-BA38-9C09A11BD8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6873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99500" y="125427"/>
            <a:ext cx="2745317" cy="54340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3552" y="125427"/>
            <a:ext cx="8032749" cy="54340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44E62F1E-91B6-4639-BE95-9C23C3F7F209}" type="datetimeFigureOut">
              <a:rPr lang="en-US"/>
              <a:pPr>
                <a:defRPr/>
              </a:pPr>
              <a:t>11/25/2019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 dirty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93B5EB0-705D-4A31-9D9E-759447B7BB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8519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017" y="125427"/>
            <a:ext cx="10972800" cy="7350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3551" y="1033479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51551" y="1033479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ctr"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3471DD20-76FE-4394-A749-D70A93272342}" type="datetimeFigureOut">
              <a:rPr lang="en-US"/>
              <a:pPr>
                <a:defRPr/>
              </a:pPr>
              <a:t>11/25/2019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 dirty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77C3F13A-7620-472F-A8BC-B26F3596F0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6089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463" y="1397000"/>
            <a:ext cx="11435077" cy="4622800"/>
          </a:xfrm>
        </p:spPr>
        <p:txBody>
          <a:bodyPr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  <a:lvl2pPr marL="256026" indent="-256026">
              <a:buFont typeface="Arial" panose="020B0604020202020204" pitchFamily="34" charset="0"/>
              <a:buChar char="•"/>
              <a:defRPr/>
            </a:lvl2pPr>
            <a:lvl3pPr marL="755885" indent="-341367">
              <a:buFont typeface="Arial" panose="020B0604020202020204" pitchFamily="34" charset="0"/>
              <a:buChar char="–"/>
              <a:defRPr/>
            </a:lvl3pPr>
            <a:lvl4pPr marL="1182594" indent="-268217">
              <a:buFont typeface="Arial" panose="020B0604020202020204" pitchFamily="34" charset="0"/>
              <a:buChar char="•"/>
              <a:defRPr/>
            </a:lvl4pPr>
            <a:lvl5pPr marL="1609304" indent="-304792"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34443" y="6413122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1467" smtClean="0"/>
            </a:lvl1pPr>
          </a:lstStyle>
          <a:p>
            <a:fld id="{AF1AFCDA-ABCC-4704-AB71-48FDE4F2FA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665819" y="2"/>
            <a:ext cx="2526183" cy="249283"/>
          </a:xfrm>
        </p:spPr>
        <p:txBody>
          <a:bodyPr/>
          <a:lstStyle>
            <a:lvl1pPr algn="r">
              <a:defRPr sz="1067" baseline="0"/>
            </a:lvl1pPr>
          </a:lstStyle>
          <a:p>
            <a:pPr lvl="0"/>
            <a:r>
              <a:rPr lang="en-US" dirty="0"/>
              <a:t>CheckMate 067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65252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chemeClr val="tx1"/>
              </a:gs>
            </a:gsLst>
            <a:lin ang="14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 sz="2400">
              <a:latin typeface="Garamond" pitchFamily="18" charset="0"/>
              <a:ea typeface="+mn-ea"/>
            </a:endParaRPr>
          </a:p>
        </p:txBody>
      </p:sp>
      <p:pic>
        <p:nvPicPr>
          <p:cNvPr id="5" name="Picture 10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203198" y="-328613"/>
            <a:ext cx="11038417" cy="749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/>
          <p:cNvPicPr>
            <a:picLocks noChangeAspect="1"/>
          </p:cNvPicPr>
          <p:nvPr userDrawn="1"/>
        </p:nvPicPr>
        <p:blipFill>
          <a:blip r:embed="rId3"/>
          <a:srcRect b="12350"/>
          <a:stretch>
            <a:fillRect/>
          </a:stretch>
        </p:blipFill>
        <p:spPr bwMode="auto">
          <a:xfrm>
            <a:off x="2419351" y="533403"/>
            <a:ext cx="73533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0"/>
            <a:ext cx="12192000" cy="228600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>
              <a:ea typeface="+mn-ea"/>
            </a:endParaRPr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auto">
          <a:xfrm>
            <a:off x="0" y="6477000"/>
            <a:ext cx="12192000" cy="381000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>
              <a:ea typeface="+mn-ea"/>
            </a:endParaRPr>
          </a:p>
        </p:txBody>
      </p:sp>
      <p:pic>
        <p:nvPicPr>
          <p:cNvPr id="9" name="Picture 15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672419" y="5267328"/>
            <a:ext cx="4802716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745067" y="2819401"/>
            <a:ext cx="10972800" cy="1219200"/>
          </a:xfrm>
          <a:noFill/>
        </p:spPr>
        <p:txBody>
          <a:bodyPr lIns="91440"/>
          <a:lstStyle>
            <a:lvl1pPr algn="ctr">
              <a:defRPr sz="3600" b="1">
                <a:solidFill>
                  <a:srgbClr val="08080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223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745069" y="4038600"/>
            <a:ext cx="10955867" cy="990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20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chemeClr val="tx1"/>
              </a:gs>
            </a:gsLst>
            <a:lin ang="14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 sz="2400">
              <a:latin typeface="Garamond" pitchFamily="18" charset="0"/>
              <a:ea typeface="+mn-ea"/>
            </a:endParaRPr>
          </a:p>
        </p:txBody>
      </p:sp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203198" y="-328613"/>
            <a:ext cx="11038417" cy="749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745067" y="2362200"/>
            <a:ext cx="10972800" cy="1219200"/>
          </a:xfrm>
          <a:noFill/>
        </p:spPr>
        <p:txBody>
          <a:bodyPr lIns="91440"/>
          <a:lstStyle>
            <a:lvl1pPr algn="ctr">
              <a:defRPr sz="3600" b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>
            <a:cxnSpLocks noChangeShapeType="1"/>
          </p:cNvCxnSpPr>
          <p:nvPr userDrawn="1"/>
        </p:nvCxnSpPr>
        <p:spPr bwMode="auto">
          <a:xfrm>
            <a:off x="6096000" y="1600200"/>
            <a:ext cx="0" cy="46482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46238"/>
            <a:ext cx="5384800" cy="452596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46238"/>
            <a:ext cx="5384800" cy="452596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060FECEB-E485-49E0-93C1-BA4DE177EA6C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0BD9C82D-0631-45A2-8E24-CBFAA5736B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1897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ContentA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3200" y="304800"/>
            <a:ext cx="11684000" cy="5943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721225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533400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287963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chemeClr val="tx1"/>
              </a:gs>
            </a:gsLst>
            <a:lin ang="14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 sz="2400">
              <a:solidFill>
                <a:srgbClr val="FFFFFF"/>
              </a:solidFill>
              <a:latin typeface="Garamond" pitchFamily="18" charset="0"/>
              <a:ea typeface="ＭＳ Ｐゴシック" charset="0"/>
            </a:endParaRPr>
          </a:p>
        </p:txBody>
      </p:sp>
      <p:pic>
        <p:nvPicPr>
          <p:cNvPr id="5" name="Picture 10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203198" y="-328613"/>
            <a:ext cx="11038417" cy="749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/>
          <p:cNvPicPr>
            <a:picLocks noChangeAspect="1"/>
          </p:cNvPicPr>
          <p:nvPr userDrawn="1"/>
        </p:nvPicPr>
        <p:blipFill>
          <a:blip r:embed="rId3"/>
          <a:srcRect b="12350"/>
          <a:stretch>
            <a:fillRect/>
          </a:stretch>
        </p:blipFill>
        <p:spPr bwMode="auto">
          <a:xfrm>
            <a:off x="2419351" y="533403"/>
            <a:ext cx="73533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0"/>
            <a:ext cx="12192000" cy="228600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auto">
          <a:xfrm>
            <a:off x="0" y="6477000"/>
            <a:ext cx="12192000" cy="381000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>
              <a:solidFill>
                <a:srgbClr val="FFFFFF"/>
              </a:solidFill>
              <a:ea typeface="ＭＳ Ｐゴシック" charset="0"/>
            </a:endParaRPr>
          </a:p>
        </p:txBody>
      </p:sp>
      <p:pic>
        <p:nvPicPr>
          <p:cNvPr id="9" name="Picture 15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672419" y="5267328"/>
            <a:ext cx="4802716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745067" y="2819401"/>
            <a:ext cx="10972800" cy="1219200"/>
          </a:xfrm>
          <a:noFill/>
        </p:spPr>
        <p:txBody>
          <a:bodyPr lIns="91440"/>
          <a:lstStyle>
            <a:lvl1pPr algn="ctr">
              <a:defRPr sz="3600" b="1">
                <a:solidFill>
                  <a:srgbClr val="080808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223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745069" y="4038600"/>
            <a:ext cx="10955867" cy="990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20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 rotWithShape="0">
            <a:gsLst>
              <a:gs pos="0">
                <a:srgbClr val="DDDDDD"/>
              </a:gs>
              <a:gs pos="100000">
                <a:schemeClr val="tx1"/>
              </a:gs>
            </a:gsLst>
            <a:lin ang="14400000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 sz="2400">
              <a:solidFill>
                <a:srgbClr val="FFFFFF"/>
              </a:solidFill>
              <a:latin typeface="Garamond" pitchFamily="18" charset="0"/>
              <a:ea typeface="ＭＳ Ｐゴシック" charset="0"/>
            </a:endParaRPr>
          </a:p>
        </p:txBody>
      </p:sp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203198" y="-328613"/>
            <a:ext cx="11038417" cy="749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745067" y="2362200"/>
            <a:ext cx="10972800" cy="1219200"/>
          </a:xfrm>
          <a:noFill/>
        </p:spPr>
        <p:txBody>
          <a:bodyPr lIns="91440"/>
          <a:lstStyle>
            <a:lvl1pPr algn="ctr">
              <a:defRPr sz="3600" b="1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>
            <a:cxnSpLocks noChangeShapeType="1"/>
          </p:cNvCxnSpPr>
          <p:nvPr userDrawn="1"/>
        </p:nvCxnSpPr>
        <p:spPr bwMode="auto">
          <a:xfrm>
            <a:off x="6096000" y="1600200"/>
            <a:ext cx="0" cy="46482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46238"/>
            <a:ext cx="5384800" cy="452596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46238"/>
            <a:ext cx="5384800" cy="452596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xContentA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3200" y="304800"/>
            <a:ext cx="11684000" cy="5943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721225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533400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287963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background_1 copy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6"/>
          <a:stretch>
            <a:fillRect/>
          </a:stretch>
        </p:blipFill>
        <p:spPr bwMode="auto">
          <a:xfrm>
            <a:off x="0" y="5486400"/>
            <a:ext cx="12192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0" y="1"/>
            <a:ext cx="12192000" cy="887413"/>
          </a:xfrm>
          <a:prstGeom prst="rect">
            <a:avLst/>
          </a:prstGeom>
          <a:solidFill>
            <a:srgbClr val="480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b="1">
              <a:solidFill>
                <a:srgbClr val="FFFFFF"/>
              </a:solidFill>
            </a:endParaRPr>
          </a:p>
        </p:txBody>
      </p:sp>
      <p:pic>
        <p:nvPicPr>
          <p:cNvPr id="6" name="Picture 3146" descr="Pitt Shield 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86" y="5876928"/>
            <a:ext cx="10795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146" descr="Pitt Shield Logo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86" y="5876928"/>
            <a:ext cx="10795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14sign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" r="1927"/>
          <a:stretch>
            <a:fillRect/>
          </a:stretch>
        </p:blipFill>
        <p:spPr bwMode="auto">
          <a:xfrm>
            <a:off x="654052" y="433391"/>
            <a:ext cx="3107267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Hillman CC 3 bridge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767" y="415925"/>
            <a:ext cx="3098800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3" descr="passavant_photo1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969" y="434975"/>
            <a:ext cx="311996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9" name="Rectangle 9"/>
          <p:cNvSpPr>
            <a:spLocks noGrp="1" noChangeArrowheads="1"/>
          </p:cNvSpPr>
          <p:nvPr>
            <p:ph type="ctrTitle"/>
          </p:nvPr>
        </p:nvSpPr>
        <p:spPr>
          <a:xfrm>
            <a:off x="914400" y="2527303"/>
            <a:ext cx="10363200" cy="14700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50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211638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31E599D-AFF5-4404-96DB-247DAA97F056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579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2ED9A-6E05-4C80-96B6-15D6B6C6A6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9167" y="6257928"/>
            <a:ext cx="2537884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06719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E7233BD-BD1C-4C73-A272-21D2FBFBA2F3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579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65B961D-ED86-45B4-ABF9-236249396B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06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551" y="1033463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51551" y="1033463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D730AFE6-8952-49AC-8CA8-3C5C6B6694BB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B19C6DC-2334-4838-B2C6-489E968D91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38943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8E9A79F-B486-4696-A26E-0396EEECA480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579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3031D0C-7E81-42DA-82DF-22ACA0511B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2475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551" y="1033463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51551" y="1033463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E3E3A19-B710-40AE-A942-8C797118E8E9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579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E905B22-060B-489B-B3C2-F07D800BD1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971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5049C5B-AB7A-4A76-AEDB-468886007281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579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AE91D48-0402-4EE3-AE04-CDA7E6F41D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40467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C677818-A979-4E25-B049-956663FBE6AE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579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A82C7A3-0759-4539-8FD5-B53526206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7130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C8CCC75-DA57-4A25-9533-06774BD367FD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579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44CCA4A-F43D-4A95-BE85-F904B7AE23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4273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B5509D0-961E-449A-9587-0B4CBCC6640D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579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43181B2-16E4-415B-A7A8-9569BF224C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7145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68FA9F3-F74D-4A92-A559-8E409FF3A668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579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3DFF6FD-00FF-4C64-B58E-77341BA8B5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3590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6055BA0-4BFA-4879-9F03-66EAE1265F68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579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9F93313-9675-47E3-8DD5-1034D3921D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9153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99500" y="125413"/>
            <a:ext cx="2745317" cy="54340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3552" y="125413"/>
            <a:ext cx="8032749" cy="54340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36999FA-12FB-4FFB-981A-03AF6E00732A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579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B8E4D0A-C534-4232-A988-879AF48BC8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85088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017" y="125413"/>
            <a:ext cx="10972800" cy="7350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3551" y="1033463"/>
            <a:ext cx="5384800" cy="4525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51551" y="1033463"/>
            <a:ext cx="5384800" cy="4525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026285B-EBFF-4809-80F0-5A5B1D553311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579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10E4154-6A6A-44BC-ADBE-E0D6F461F9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14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F9E35B7-07AA-4BD2-B1C7-8B98A6947C37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C33E0A1-3B23-4E0A-94E4-AFBADF586C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91323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Quest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916EFE6-B60A-B542-AABE-4BBD63AD659B}"/>
              </a:ext>
            </a:extLst>
          </p:cNvPr>
          <p:cNvSpPr/>
          <p:nvPr userDrawn="1"/>
        </p:nvSpPr>
        <p:spPr>
          <a:xfrm>
            <a:off x="0" y="1"/>
            <a:ext cx="12192000" cy="887413"/>
          </a:xfrm>
          <a:prstGeom prst="rect">
            <a:avLst/>
          </a:prstGeom>
          <a:solidFill>
            <a:srgbClr val="480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pic>
        <p:nvPicPr>
          <p:cNvPr id="5" name="Picture 13" descr="CompCancerCenter_v_RGB_COLOR_Badg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767" y="6157913"/>
            <a:ext cx="8890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52" y="6203953"/>
            <a:ext cx="329988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63551" y="1033463"/>
            <a:ext cx="10972800" cy="45259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72017" y="125413"/>
            <a:ext cx="10972800" cy="73501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085538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C454DE-A612-E94D-9729-C8AD6DDFB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82964823"/>
      </p:ext>
    </p:extLst>
  </p:cSld>
  <p:clrMapOvr>
    <a:masterClrMapping/>
  </p:clrMapOvr>
  <p:transition spd="slow" advClick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3731919"/>
      </p:ext>
    </p:extLst>
  </p:cSld>
  <p:clrMapOvr>
    <a:masterClrMapping/>
  </p:clrMapOvr>
  <p:transition spd="slow" advClick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2191002"/>
      </p:ext>
    </p:extLst>
  </p:cSld>
  <p:clrMapOvr>
    <a:masterClrMapping/>
  </p:clrMapOvr>
  <p:transition spd="slow" advClick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5223475"/>
      </p:ext>
    </p:extLst>
  </p:cSld>
  <p:clrMapOvr>
    <a:masterClrMapping/>
  </p:clrMapOvr>
  <p:transition spd="slow" advClick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9013393"/>
      </p:ext>
    </p:extLst>
  </p:cSld>
  <p:clrMapOvr>
    <a:masterClrMapping/>
  </p:clrMapOvr>
  <p:transition spd="slow" advClick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91923230"/>
      </p:ext>
    </p:extLst>
  </p:cSld>
  <p:clrMapOvr>
    <a:masterClrMapping/>
  </p:clrMapOvr>
  <p:transition spd="slow" advClick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347877"/>
      </p:ext>
    </p:extLst>
  </p:cSld>
  <p:clrMapOvr>
    <a:masterClrMapping/>
  </p:clrMapOvr>
  <p:transition spd="slow" advClick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7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5994004"/>
      </p:ext>
    </p:extLst>
  </p:cSld>
  <p:clrMapOvr>
    <a:masterClrMapping/>
  </p:clrMapOvr>
  <p:transition spd="slow" advClick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4186520"/>
      </p:ext>
    </p:extLst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4F484CA-CA15-432A-8751-94C33DEB5E36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E1AB54F-8D16-4A33-8233-B2AAD754BB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06451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52927111"/>
      </p:ext>
    </p:extLst>
  </p:cSld>
  <p:clrMapOvr>
    <a:masterClrMapping/>
  </p:clrMapOvr>
  <p:transition spd="slow" advClick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999784"/>
      </p:ext>
    </p:extLst>
  </p:cSld>
  <p:clrMapOvr>
    <a:masterClrMapping/>
  </p:clrMapOvr>
  <p:transition spd="slow" advClick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7795055"/>
      </p:ext>
    </p:extLst>
  </p:cSld>
  <p:clrMapOvr>
    <a:masterClrMapping/>
  </p:clrMapOvr>
  <p:transition spd="slow" advClick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3171237"/>
      </p:ext>
    </p:extLst>
  </p:cSld>
  <p:clrMapOvr>
    <a:masterClrMapping/>
  </p:clrMapOvr>
  <p:transition spd="slow" advClick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1617475"/>
      </p:ext>
    </p:extLst>
  </p:cSld>
  <p:clrMapOvr>
    <a:masterClrMapping/>
  </p:clrMapOvr>
  <p:transition spd="slow" advClick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1626980"/>
      </p:ext>
    </p:extLst>
  </p:cSld>
  <p:clrMapOvr>
    <a:masterClrMapping/>
  </p:clrMapOvr>
  <p:transition spd="slow" advClick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5421927"/>
      </p:ext>
    </p:extLst>
  </p:cSld>
  <p:clrMapOvr>
    <a:masterClrMapping/>
  </p:clrMapOvr>
  <p:transition spd="slow" advClick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4935511"/>
      </p:ext>
    </p:extLst>
  </p:cSld>
  <p:clrMapOvr>
    <a:masterClrMapping/>
  </p:clrMapOvr>
  <p:transition spd="slow" advClick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4307961"/>
      </p:ext>
    </p:extLst>
  </p:cSld>
  <p:clrMapOvr>
    <a:masterClrMapping/>
  </p:clrMapOvr>
  <p:transition spd="slow" advClick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1937762"/>
      </p:ext>
    </p:extLst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63E0858-9753-4D66-81EF-A0810E4E7FAD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09D81CA-66AB-4D3E-8A1C-CD45CCCCE8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00220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101347673"/>
      </p:ext>
    </p:extLst>
  </p:cSld>
  <p:clrMapOvr>
    <a:masterClrMapping/>
  </p:clrMapOvr>
  <p:transition spd="slow" advClick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50B45E4F-83AA-6947-96FD-B713EFDCB71B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408568673"/>
      </p:ext>
    </p:extLst>
  </p:cSld>
  <p:clrMapOvr>
    <a:masterClrMapping/>
  </p:clrMapOvr>
  <p:transition spd="slow" advClick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351823"/>
      </p:ext>
    </p:extLst>
  </p:cSld>
  <p:clrMapOvr>
    <a:masterClrMapping/>
  </p:clrMapOvr>
  <p:transition spd="slow" advClick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675870658"/>
      </p:ext>
    </p:extLst>
  </p:cSld>
  <p:clrMapOvr>
    <a:masterClrMapping/>
  </p:clrMapOvr>
  <p:transition spd="slow" advClick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85940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99AD977-55A8-45D3-BC6C-5DAE35CC627D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1D227B46-E5FC-4AA0-9BDC-81C77FBAD9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640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961B233-E3EF-4E46-A100-31EE2467E56C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C1198B7-EE40-40C1-99BF-84299CCA4D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871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2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10" Type="http://schemas.openxmlformats.org/officeDocument/2006/relationships/image" Target="../media/image13.png"/><Relationship Id="rId4" Type="http://schemas.openxmlformats.org/officeDocument/2006/relationships/slideLayout" Target="../slideLayouts/slideLayout29.xml"/><Relationship Id="rId9" Type="http://schemas.openxmlformats.org/officeDocument/2006/relationships/image" Target="../media/image1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34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10" Type="http://schemas.openxmlformats.org/officeDocument/2006/relationships/image" Target="../media/image13.png"/><Relationship Id="rId4" Type="http://schemas.openxmlformats.org/officeDocument/2006/relationships/slideLayout" Target="../slideLayouts/slideLayout35.xml"/><Relationship Id="rId9" Type="http://schemas.openxmlformats.org/officeDocument/2006/relationships/image" Target="../media/image1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slideLayout" Target="../slideLayouts/slideLayout68.xml"/><Relationship Id="rId26" Type="http://schemas.openxmlformats.org/officeDocument/2006/relationships/image" Target="../media/image19.jpg"/><Relationship Id="rId3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71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slideLayout" Target="../slideLayouts/slideLayout67.xml"/><Relationship Id="rId25" Type="http://schemas.openxmlformats.org/officeDocument/2006/relationships/theme" Target="../theme/theme6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2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2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23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69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Relationship Id="rId22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rgbClr val="535A5D"/>
                </a:solidFill>
                <a:latin typeface="+mn-lt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31F345B9-6F6E-461F-B69A-BF469714060B}" type="datetimeFigureOut">
              <a:rPr lang="en-US"/>
              <a:pPr>
                <a:defRPr/>
              </a:pPr>
              <a:t>11/25/2019</a:t>
            </a:fld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rgbClr val="535A5D"/>
                </a:solidFill>
                <a:latin typeface="+mn-lt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rgbClr val="535A5D"/>
                </a:solidFill>
                <a:latin typeface="+mn-lt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7E846B4B-8260-4540-A82B-34F61BD99F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29" name="Picture 7" descr="background_1 copy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6"/>
          <a:stretch>
            <a:fillRect/>
          </a:stretch>
        </p:blipFill>
        <p:spPr bwMode="auto">
          <a:xfrm>
            <a:off x="0" y="5486400"/>
            <a:ext cx="12192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/>
          <p:nvPr userDrawn="1"/>
        </p:nvSpPr>
        <p:spPr>
          <a:xfrm>
            <a:off x="0" y="1"/>
            <a:ext cx="12192000" cy="887413"/>
          </a:xfrm>
          <a:prstGeom prst="rect">
            <a:avLst/>
          </a:prstGeom>
          <a:solidFill>
            <a:srgbClr val="480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>
              <a:solidFill>
                <a:srgbClr val="FFFFFF"/>
              </a:solidFill>
            </a:endParaRPr>
          </a:p>
        </p:txBody>
      </p:sp>
      <p:pic>
        <p:nvPicPr>
          <p:cNvPr id="1031" name="Picture 3146" descr="Pitt Shield Logo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86" y="5876928"/>
            <a:ext cx="10795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472017" y="125413"/>
            <a:ext cx="10972800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33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3551" y="1033463"/>
            <a:ext cx="10972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1034" name="Picture 10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9167" y="6257928"/>
            <a:ext cx="2537884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  <p:sldLayoutId id="214748395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rgbClr val="535A5D"/>
                </a:solidFill>
                <a:latin typeface="Arial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BC41D6F1-59AD-4970-9D34-6F3CEDD98355}" type="datetimeFigureOut">
              <a:rPr lang="en-US"/>
              <a:pPr>
                <a:defRPr/>
              </a:pPr>
              <a:t>11/25/2019</a:t>
            </a:fld>
            <a:endParaRPr lang="en-US" dirty="0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1" dirty="0">
                <a:solidFill>
                  <a:srgbClr val="535A5D"/>
                </a:solidFill>
                <a:latin typeface="Arial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rgbClr val="535A5D"/>
                </a:solidFill>
                <a:latin typeface="Arial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57614307-82A3-48A3-9B14-F477EEF34B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Rectangle 4"/>
          <p:cNvSpPr/>
          <p:nvPr/>
        </p:nvSpPr>
        <p:spPr>
          <a:xfrm>
            <a:off x="0" y="1"/>
            <a:ext cx="12192000" cy="887413"/>
          </a:xfrm>
          <a:prstGeom prst="rect">
            <a:avLst/>
          </a:prstGeom>
          <a:solidFill>
            <a:srgbClr val="480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73734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472017" y="125413"/>
            <a:ext cx="10972800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3735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3551" y="1033463"/>
            <a:ext cx="10972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  <p:sldLayoutId id="2147484018" r:id="rId12"/>
    <p:sldLayoutId id="2147484053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0" y="228603"/>
            <a:ext cx="12192000" cy="1147763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vert="horz" wrap="square" lIns="45720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16"/>
          <p:cNvSpPr>
            <a:spLocks noChangeArrowheads="1"/>
          </p:cNvSpPr>
          <p:nvPr/>
        </p:nvSpPr>
        <p:spPr bwMode="auto">
          <a:xfrm>
            <a:off x="0" y="0"/>
            <a:ext cx="12192000" cy="228600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>
              <a:ea typeface="+mn-ea"/>
            </a:endParaRPr>
          </a:p>
        </p:txBody>
      </p:sp>
      <p:sp>
        <p:nvSpPr>
          <p:cNvPr id="1029" name="Line 20"/>
          <p:cNvSpPr>
            <a:spLocks noChangeShapeType="1"/>
          </p:cNvSpPr>
          <p:nvPr/>
        </p:nvSpPr>
        <p:spPr bwMode="auto">
          <a:xfrm>
            <a:off x="355600" y="6400800"/>
            <a:ext cx="11480800" cy="0"/>
          </a:xfrm>
          <a:prstGeom prst="line">
            <a:avLst/>
          </a:prstGeom>
          <a:noFill/>
          <a:ln w="12700">
            <a:solidFill>
              <a:srgbClr val="C8002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sp>
        <p:nvSpPr>
          <p:cNvPr id="1030" name="Text Box 21"/>
          <p:cNvSpPr txBox="1">
            <a:spLocks noChangeArrowheads="1"/>
          </p:cNvSpPr>
          <p:nvPr/>
        </p:nvSpPr>
        <p:spPr bwMode="auto">
          <a:xfrm>
            <a:off x="9999133" y="6430966"/>
            <a:ext cx="1813984" cy="261937"/>
          </a:xfrm>
          <a:prstGeom prst="rect">
            <a:avLst/>
          </a:prstGeom>
          <a:noFill/>
          <a:ln>
            <a:noFill/>
          </a:ln>
        </p:spPr>
        <p:txBody>
          <a:bodyPr rIns="0">
            <a:prstTxWarp prst="textNoShape">
              <a:avLst/>
            </a:prstTxWarp>
            <a:spAutoFit/>
          </a:bodyPr>
          <a:lstStyle/>
          <a:p>
            <a:pPr algn="r" eaLnBrk="0" hangingPunct="0">
              <a:spcBef>
                <a:spcPct val="50000"/>
              </a:spcBef>
              <a:defRPr/>
            </a:pPr>
            <a:fld id="{EC766D43-DFB5-AF49-96DD-28E4F6BA27C9}" type="slidenum">
              <a:rPr lang="en-US" sz="1100">
                <a:solidFill>
                  <a:srgbClr val="000000"/>
                </a:solidFill>
                <a:latin typeface="Tahoma" charset="0"/>
                <a:ea typeface="Tahoma" charset="0"/>
                <a:cs typeface="Tahoma" charset="0"/>
              </a:rPr>
              <a:pPr algn="r" eaLnBrk="0" hangingPunct="0">
                <a:spcBef>
                  <a:spcPct val="50000"/>
                </a:spcBef>
                <a:defRPr/>
              </a:pPr>
              <a:t>‹#›</a:t>
            </a:fld>
            <a:endParaRPr lang="en-US" sz="1200">
              <a:solidFill>
                <a:srgbClr val="000000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/>
        </p:nvPicPr>
        <p:blipFill>
          <a:blip r:embed="rId9"/>
          <a:srcRect b="49086"/>
          <a:stretch>
            <a:fillRect/>
          </a:stretch>
        </p:blipFill>
        <p:spPr bwMode="auto">
          <a:xfrm>
            <a:off x="304800" y="6437316"/>
            <a:ext cx="16256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12"/>
          <p:cNvPicPr>
            <a:picLocks noChangeAspect="1"/>
          </p:cNvPicPr>
          <p:nvPr/>
        </p:nvPicPr>
        <p:blipFill>
          <a:blip r:embed="rId10"/>
          <a:srcRect t="67177" b="16557"/>
          <a:stretch>
            <a:fillRect/>
          </a:stretch>
        </p:blipFill>
        <p:spPr bwMode="auto">
          <a:xfrm>
            <a:off x="8487835" y="6497641"/>
            <a:ext cx="2789767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33" name="Straight Connector 5"/>
          <p:cNvCxnSpPr>
            <a:cxnSpLocks noChangeShapeType="1"/>
          </p:cNvCxnSpPr>
          <p:nvPr/>
        </p:nvCxnSpPr>
        <p:spPr bwMode="auto">
          <a:xfrm>
            <a:off x="11379200" y="6400800"/>
            <a:ext cx="0" cy="3048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</p:spPr>
      </p:cxnSp>
    </p:spTree>
    <p:custDataLst>
      <p:tags r:id="rId8"/>
    </p:custDataLst>
  </p:cSld>
  <p:clrMap bg1="dk2" tx1="lt1" bg2="dk1" tx2="lt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Tahoma" panose="020B0604030504040204" pitchFamily="34" charset="0"/>
          <a:ea typeface="ＭＳ Ｐゴシック" charset="0"/>
          <a:cs typeface="Tahom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Tahoma" pitchFamily="34" charset="0"/>
          <a:ea typeface="ＭＳ Ｐゴシック" charset="0"/>
          <a:cs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Tahoma" pitchFamily="34" charset="0"/>
          <a:ea typeface="ＭＳ Ｐゴシック" charset="0"/>
          <a:cs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Tahoma" pitchFamily="34" charset="0"/>
          <a:ea typeface="ＭＳ Ｐゴシック" charset="0"/>
          <a:cs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Tahoma" pitchFamily="34" charset="0"/>
          <a:ea typeface="ＭＳ Ｐゴシック" charset="0"/>
          <a:cs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30000"/>
        </a:spcAft>
        <a:buClr>
          <a:srgbClr val="C80026"/>
        </a:buClr>
        <a:buFont typeface="Wingdings" charset="2"/>
        <a:buChar char="§"/>
        <a:defRPr sz="2400">
          <a:solidFill>
            <a:srgbClr val="080808"/>
          </a:solidFill>
          <a:latin typeface="Tahoma" panose="020B0604030504040204" pitchFamily="34" charset="0"/>
          <a:ea typeface="ＭＳ Ｐゴシック" charset="0"/>
          <a:cs typeface="Tahoma" panose="020B060403050404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30000"/>
        </a:spcAft>
        <a:buClr>
          <a:srgbClr val="C80026"/>
        </a:buClr>
        <a:buFont typeface="Wingdings" charset="2"/>
        <a:buChar char="§"/>
        <a:defRPr sz="2000">
          <a:solidFill>
            <a:srgbClr val="333333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30000"/>
        </a:spcAft>
        <a:buClr>
          <a:srgbClr val="C80026"/>
        </a:buClr>
        <a:buFont typeface="Wingdings" charset="2"/>
        <a:buChar char="§"/>
        <a:defRPr sz="2000">
          <a:solidFill>
            <a:srgbClr val="333333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30000"/>
        </a:spcAft>
        <a:buClr>
          <a:srgbClr val="C80026"/>
        </a:buClr>
        <a:buFont typeface="Wingdings" charset="2"/>
        <a:buChar char="§"/>
        <a:defRPr sz="2000">
          <a:solidFill>
            <a:srgbClr val="333333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30000"/>
        </a:spcAft>
        <a:buClr>
          <a:srgbClr val="C80026"/>
        </a:buClr>
        <a:buFont typeface="Wingdings" charset="2"/>
        <a:buChar char="§"/>
        <a:defRPr sz="2000">
          <a:solidFill>
            <a:srgbClr val="333333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30000"/>
        </a:spcAft>
        <a:buClr>
          <a:srgbClr val="C80026"/>
        </a:buClr>
        <a:buFont typeface="Wingdings" pitchFamily="2" charset="2"/>
        <a:buChar char="§"/>
        <a:defRPr sz="2000">
          <a:solidFill>
            <a:srgbClr val="292929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30000"/>
        </a:spcAft>
        <a:buClr>
          <a:srgbClr val="C80026"/>
        </a:buClr>
        <a:buFont typeface="Wingdings" pitchFamily="2" charset="2"/>
        <a:buChar char="§"/>
        <a:defRPr sz="2000">
          <a:solidFill>
            <a:srgbClr val="292929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30000"/>
        </a:spcAft>
        <a:buClr>
          <a:srgbClr val="C80026"/>
        </a:buClr>
        <a:buFont typeface="Wingdings" pitchFamily="2" charset="2"/>
        <a:buChar char="§"/>
        <a:defRPr sz="2000">
          <a:solidFill>
            <a:srgbClr val="292929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30000"/>
        </a:spcAft>
        <a:buClr>
          <a:srgbClr val="C80026"/>
        </a:buClr>
        <a:buFont typeface="Wingdings" pitchFamily="2" charset="2"/>
        <a:buChar char="§"/>
        <a:defRPr sz="2000">
          <a:solidFill>
            <a:srgbClr val="29292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0" y="228603"/>
            <a:ext cx="12192000" cy="1147763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vert="horz" wrap="square" lIns="45720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3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16"/>
          <p:cNvSpPr>
            <a:spLocks noChangeArrowheads="1"/>
          </p:cNvSpPr>
          <p:nvPr/>
        </p:nvSpPr>
        <p:spPr bwMode="auto">
          <a:xfrm>
            <a:off x="0" y="0"/>
            <a:ext cx="12192000" cy="228600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>
              <a:solidFill>
                <a:srgbClr val="FFFFFF"/>
              </a:solidFill>
              <a:ea typeface="ＭＳ Ｐゴシック" charset="0"/>
            </a:endParaRPr>
          </a:p>
        </p:txBody>
      </p:sp>
      <p:sp>
        <p:nvSpPr>
          <p:cNvPr id="10245" name="Line 20"/>
          <p:cNvSpPr>
            <a:spLocks noChangeShapeType="1"/>
          </p:cNvSpPr>
          <p:nvPr/>
        </p:nvSpPr>
        <p:spPr bwMode="auto">
          <a:xfrm>
            <a:off x="355600" y="6400800"/>
            <a:ext cx="11480800" cy="0"/>
          </a:xfrm>
          <a:prstGeom prst="line">
            <a:avLst/>
          </a:prstGeom>
          <a:noFill/>
          <a:ln w="12700">
            <a:solidFill>
              <a:srgbClr val="C8002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sp>
        <p:nvSpPr>
          <p:cNvPr id="1030" name="Text Box 21"/>
          <p:cNvSpPr txBox="1">
            <a:spLocks noChangeArrowheads="1"/>
          </p:cNvSpPr>
          <p:nvPr/>
        </p:nvSpPr>
        <p:spPr bwMode="auto">
          <a:xfrm>
            <a:off x="9999133" y="6430966"/>
            <a:ext cx="1813984" cy="261937"/>
          </a:xfrm>
          <a:prstGeom prst="rect">
            <a:avLst/>
          </a:prstGeom>
          <a:noFill/>
          <a:ln>
            <a:noFill/>
          </a:ln>
        </p:spPr>
        <p:txBody>
          <a:bodyPr rIns="0">
            <a:prstTxWarp prst="textNoShape">
              <a:avLst/>
            </a:prstTxWarp>
            <a:spAutoFit/>
          </a:bodyPr>
          <a:lstStyle/>
          <a:p>
            <a:pPr algn="r" eaLnBrk="0" hangingPunct="0">
              <a:spcBef>
                <a:spcPct val="50000"/>
              </a:spcBef>
              <a:defRPr/>
            </a:pPr>
            <a:fld id="{73F49D12-D974-644F-B438-6C7B97DE110E}" type="slidenum">
              <a:rPr lang="en-US" sz="1100">
                <a:solidFill>
                  <a:srgbClr val="000000"/>
                </a:solidFill>
                <a:latin typeface="Tahoma" charset="0"/>
                <a:ea typeface="Tahoma" charset="0"/>
                <a:cs typeface="Tahoma" charset="0"/>
              </a:rPr>
              <a:pPr algn="r" eaLnBrk="0" hangingPunct="0">
                <a:spcBef>
                  <a:spcPct val="50000"/>
                </a:spcBef>
                <a:defRPr/>
              </a:pPr>
              <a:t>‹#›</a:t>
            </a:fld>
            <a:endParaRPr lang="en-US" sz="1200">
              <a:solidFill>
                <a:srgbClr val="000000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pic>
        <p:nvPicPr>
          <p:cNvPr id="16391" name="Picture 1"/>
          <p:cNvPicPr>
            <a:picLocks noChangeAspect="1"/>
          </p:cNvPicPr>
          <p:nvPr/>
        </p:nvPicPr>
        <p:blipFill>
          <a:blip r:embed="rId9"/>
          <a:srcRect b="49086"/>
          <a:stretch>
            <a:fillRect/>
          </a:stretch>
        </p:blipFill>
        <p:spPr bwMode="auto">
          <a:xfrm>
            <a:off x="304800" y="6437316"/>
            <a:ext cx="16256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12"/>
          <p:cNvPicPr>
            <a:picLocks noChangeAspect="1"/>
          </p:cNvPicPr>
          <p:nvPr/>
        </p:nvPicPr>
        <p:blipFill>
          <a:blip r:embed="rId10"/>
          <a:srcRect t="67177" b="16557"/>
          <a:stretch>
            <a:fillRect/>
          </a:stretch>
        </p:blipFill>
        <p:spPr bwMode="auto">
          <a:xfrm>
            <a:off x="8487835" y="6497641"/>
            <a:ext cx="2789767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393" name="Straight Connector 5"/>
          <p:cNvCxnSpPr>
            <a:cxnSpLocks noChangeShapeType="1"/>
          </p:cNvCxnSpPr>
          <p:nvPr/>
        </p:nvCxnSpPr>
        <p:spPr bwMode="auto">
          <a:xfrm>
            <a:off x="11379200" y="6400800"/>
            <a:ext cx="0" cy="304800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</p:spPr>
      </p:cxnSp>
    </p:spTree>
    <p:custDataLst>
      <p:tags r:id="rId8"/>
    </p:custDataLst>
  </p:cSld>
  <p:clrMap bg1="dk2" tx1="lt1" bg2="dk1" tx2="lt2" accent1="accent1" accent2="accent2" accent3="accent3" accent4="accent4" accent5="accent5" accent6="accent6" hlink="hlink" folHlink="folHlink"/>
  <p:sldLayoutIdLst>
    <p:sldLayoutId id="2147484028" r:id="rId1"/>
    <p:sldLayoutId id="2147484029" r:id="rId2"/>
    <p:sldLayoutId id="2147484030" r:id="rId3"/>
    <p:sldLayoutId id="2147484031" r:id="rId4"/>
    <p:sldLayoutId id="2147484032" r:id="rId5"/>
    <p:sldLayoutId id="2147484033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Tahoma" panose="020B0604030504040204" pitchFamily="34" charset="0"/>
          <a:ea typeface="ＭＳ Ｐゴシック" charset="0"/>
          <a:cs typeface="Tahoma" panose="020B060403050404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Tahoma" pitchFamily="34" charset="0"/>
          <a:ea typeface="ＭＳ Ｐゴシック" charset="0"/>
          <a:cs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Tahoma" pitchFamily="34" charset="0"/>
          <a:ea typeface="ＭＳ Ｐゴシック" charset="0"/>
          <a:cs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Tahoma" pitchFamily="34" charset="0"/>
          <a:ea typeface="ＭＳ Ｐゴシック" charset="0"/>
          <a:cs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Tahoma" pitchFamily="34" charset="0"/>
          <a:ea typeface="ＭＳ Ｐゴシック" charset="0"/>
          <a:cs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30000"/>
        </a:spcAft>
        <a:buClr>
          <a:srgbClr val="C80026"/>
        </a:buClr>
        <a:buFont typeface="Wingdings" charset="2"/>
        <a:buChar char="§"/>
        <a:defRPr sz="2400">
          <a:solidFill>
            <a:srgbClr val="080808"/>
          </a:solidFill>
          <a:latin typeface="Tahoma" panose="020B0604030504040204" pitchFamily="34" charset="0"/>
          <a:ea typeface="ＭＳ Ｐゴシック" charset="0"/>
          <a:cs typeface="Tahoma" panose="020B060403050404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30000"/>
        </a:spcAft>
        <a:buClr>
          <a:srgbClr val="C80026"/>
        </a:buClr>
        <a:buFont typeface="Wingdings" charset="2"/>
        <a:buChar char="§"/>
        <a:defRPr sz="2000">
          <a:solidFill>
            <a:srgbClr val="333333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30000"/>
        </a:spcAft>
        <a:buClr>
          <a:srgbClr val="C80026"/>
        </a:buClr>
        <a:buFont typeface="Wingdings" charset="2"/>
        <a:buChar char="§"/>
        <a:defRPr sz="2000">
          <a:solidFill>
            <a:srgbClr val="333333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30000"/>
        </a:spcAft>
        <a:buClr>
          <a:srgbClr val="C80026"/>
        </a:buClr>
        <a:buFont typeface="Wingdings" charset="2"/>
        <a:buChar char="§"/>
        <a:defRPr sz="2000">
          <a:solidFill>
            <a:srgbClr val="333333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30000"/>
        </a:spcAft>
        <a:buClr>
          <a:srgbClr val="C80026"/>
        </a:buClr>
        <a:buFont typeface="Wingdings" charset="2"/>
        <a:buChar char="§"/>
        <a:defRPr sz="2000">
          <a:solidFill>
            <a:srgbClr val="333333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30000"/>
        </a:spcAft>
        <a:buClr>
          <a:srgbClr val="C80026"/>
        </a:buClr>
        <a:buFont typeface="Wingdings" pitchFamily="2" charset="2"/>
        <a:buChar char="§"/>
        <a:defRPr sz="2000">
          <a:solidFill>
            <a:srgbClr val="292929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30000"/>
        </a:spcAft>
        <a:buClr>
          <a:srgbClr val="C80026"/>
        </a:buClr>
        <a:buFont typeface="Wingdings" pitchFamily="2" charset="2"/>
        <a:buChar char="§"/>
        <a:defRPr sz="2000">
          <a:solidFill>
            <a:srgbClr val="292929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30000"/>
        </a:spcAft>
        <a:buClr>
          <a:srgbClr val="C80026"/>
        </a:buClr>
        <a:buFont typeface="Wingdings" pitchFamily="2" charset="2"/>
        <a:buChar char="§"/>
        <a:defRPr sz="2000">
          <a:solidFill>
            <a:srgbClr val="292929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30000"/>
        </a:spcAft>
        <a:buClr>
          <a:srgbClr val="C80026"/>
        </a:buClr>
        <a:buFont typeface="Wingdings" pitchFamily="2" charset="2"/>
        <a:buChar char="§"/>
        <a:defRPr sz="2000">
          <a:solidFill>
            <a:srgbClr val="29292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 userDrawn="1"/>
        </p:nvSpPr>
        <p:spPr>
          <a:xfrm>
            <a:off x="0" y="1"/>
            <a:ext cx="12192000" cy="887413"/>
          </a:xfrm>
          <a:prstGeom prst="rect">
            <a:avLst/>
          </a:prstGeom>
          <a:solidFill>
            <a:srgbClr val="480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b="1">
              <a:solidFill>
                <a:srgbClr val="FFFFFF"/>
              </a:solidFill>
            </a:endParaRPr>
          </a:p>
        </p:txBody>
      </p:sp>
      <p:sp>
        <p:nvSpPr>
          <p:cNvPr id="1032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472017" y="125413"/>
            <a:ext cx="10972800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3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3551" y="1033463"/>
            <a:ext cx="10972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8709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  <p:sldLayoutId id="2147484045" r:id="rId11"/>
    <p:sldLayoutId id="2147484046" r:id="rId12"/>
    <p:sldLayoutId id="2147484054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6A313A-E53E-F845-A2A1-F0E3F66A3B42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257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333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  <p:sldLayoutId id="2147484058" r:id="rId3"/>
    <p:sldLayoutId id="2147484059" r:id="rId4"/>
    <p:sldLayoutId id="2147484060" r:id="rId5"/>
    <p:sldLayoutId id="2147484061" r:id="rId6"/>
    <p:sldLayoutId id="2147484062" r:id="rId7"/>
    <p:sldLayoutId id="2147484063" r:id="rId8"/>
    <p:sldLayoutId id="2147484064" r:id="rId9"/>
    <p:sldLayoutId id="2147484065" r:id="rId10"/>
    <p:sldLayoutId id="2147484066" r:id="rId11"/>
    <p:sldLayoutId id="2147484067" r:id="rId12"/>
    <p:sldLayoutId id="2147484068" r:id="rId13"/>
    <p:sldLayoutId id="2147484069" r:id="rId14"/>
    <p:sldLayoutId id="2147484070" r:id="rId15"/>
    <p:sldLayoutId id="2147484071" r:id="rId16"/>
    <p:sldLayoutId id="2147484072" r:id="rId17"/>
    <p:sldLayoutId id="2147484073" r:id="rId18"/>
    <p:sldLayoutId id="2147484074" r:id="rId19"/>
    <p:sldLayoutId id="2147484075" r:id="rId20"/>
    <p:sldLayoutId id="2147484076" r:id="rId21"/>
    <p:sldLayoutId id="2147484077" r:id="rId22"/>
    <p:sldLayoutId id="2147484078" r:id="rId23"/>
    <p:sldLayoutId id="2147484079" r:id="rId24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1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1.png"/><Relationship Id="rId5" Type="http://schemas.openxmlformats.org/officeDocument/2006/relationships/image" Target="../media/image10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23A98A-25C8-374C-8A63-1353ACE496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0CCE476-F2C3-F24C-A5BE-4673CDF6EB8B}"/>
              </a:ext>
            </a:extLst>
          </p:cNvPr>
          <p:cNvSpPr/>
          <p:nvPr/>
        </p:nvSpPr>
        <p:spPr>
          <a:xfrm>
            <a:off x="190500" y="0"/>
            <a:ext cx="11811000" cy="887413"/>
          </a:xfrm>
          <a:prstGeom prst="rect">
            <a:avLst/>
          </a:prstGeom>
          <a:solidFill>
            <a:srgbClr val="480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482" tIns="59741" rIns="119482" bIns="5974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667" b="1" dirty="0">
              <a:solidFill>
                <a:srgbClr val="FFFFFF"/>
              </a:solidFill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EB58B94D-5F9E-2D4A-B905-052EA80E8953}"/>
              </a:ext>
            </a:extLst>
          </p:cNvPr>
          <p:cNvSpPr txBox="1">
            <a:spLocks noChangeArrowheads="1"/>
          </p:cNvSpPr>
          <p:nvPr/>
        </p:nvSpPr>
        <p:spPr>
          <a:xfrm>
            <a:off x="1076325" y="2867481"/>
            <a:ext cx="10039350" cy="1470025"/>
          </a:xfrm>
          <a:prstGeom prst="rect">
            <a:avLst/>
          </a:prstGeom>
        </p:spPr>
        <p:txBody>
          <a:bodyPr/>
          <a:lstStyle>
            <a:lvl1pPr algn="ctr" defTabSz="1433779" rtl="0" eaLnBrk="1" latinLnBrk="0" hangingPunct="1">
              <a:spcBef>
                <a:spcPct val="0"/>
              </a:spcBef>
              <a:buNone/>
              <a:defRPr sz="10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167" dirty="0"/>
          </a:p>
        </p:txBody>
      </p:sp>
      <p:pic>
        <p:nvPicPr>
          <p:cNvPr id="5" name="Picture 3" descr="\\1upmc-datasrv2\upci\Cancer Report 2011\pictures\professional shots - AmyJo\Dr Voloshin, med onc, med onc nurse\0F8E2834.jpg">
            <a:extLst>
              <a:ext uri="{FF2B5EF4-FFF2-40B4-BE49-F238E27FC236}">
                <a16:creationId xmlns:a16="http://schemas.microsoft.com/office/drawing/2014/main" id="{463ECA7E-58E9-0D48-A60E-E5B4B07E2D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7"/>
          <a:stretch/>
        </p:blipFill>
        <p:spPr bwMode="auto">
          <a:xfrm>
            <a:off x="8406611" y="272129"/>
            <a:ext cx="3026181" cy="239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14sign">
            <a:extLst>
              <a:ext uri="{FF2B5EF4-FFF2-40B4-BE49-F238E27FC236}">
                <a16:creationId xmlns:a16="http://schemas.microsoft.com/office/drawing/2014/main" id="{F9EE583F-A029-9F4B-887D-87BCB8461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" r="1927"/>
          <a:stretch>
            <a:fillRect/>
          </a:stretch>
        </p:blipFill>
        <p:spPr bwMode="auto">
          <a:xfrm>
            <a:off x="4599528" y="272131"/>
            <a:ext cx="3010165" cy="2396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7F3D78-8C7E-B14F-9C84-86B2259897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02" y="267897"/>
            <a:ext cx="3038872" cy="2400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B37833-3287-834B-9623-657270CD6F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" y="5930437"/>
            <a:ext cx="2890146" cy="910459"/>
          </a:xfrm>
          <a:prstGeom prst="rect">
            <a:avLst/>
          </a:prstGeom>
        </p:spPr>
      </p:pic>
      <p:pic>
        <p:nvPicPr>
          <p:cNvPr id="9" name="Picture 13" descr="CompCancerCenter_v_RGB_COLOR_Badge">
            <a:extLst>
              <a:ext uri="{FF2B5EF4-FFF2-40B4-BE49-F238E27FC236}">
                <a16:creationId xmlns:a16="http://schemas.microsoft.com/office/drawing/2014/main" id="{BF860D98-8352-E54F-A81A-51AC0519C7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012" y="5917813"/>
            <a:ext cx="1025976" cy="91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2">
            <a:extLst>
              <a:ext uri="{FF2B5EF4-FFF2-40B4-BE49-F238E27FC236}">
                <a16:creationId xmlns:a16="http://schemas.microsoft.com/office/drawing/2014/main" id="{85E5A84B-98EE-41C2-8CE4-D40DB17216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83" y="3237398"/>
            <a:ext cx="12192000" cy="746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eaLnBrk="1" hangingPunct="1">
              <a:defRPr/>
            </a:pPr>
            <a:r>
              <a:rPr lang="en-US" sz="4000" dirty="0"/>
              <a:t>Contemporary management of patients </a:t>
            </a:r>
            <a:br>
              <a:rPr lang="en-US" sz="4000" dirty="0"/>
            </a:br>
            <a:r>
              <a:rPr lang="en-US" sz="4000" dirty="0"/>
              <a:t>with metastatic melanoma with and </a:t>
            </a:r>
            <a:br>
              <a:rPr lang="en-US" sz="4000" dirty="0"/>
            </a:br>
            <a:r>
              <a:rPr lang="en-US" sz="4000" dirty="0"/>
              <a:t>without BRAF V600E mutations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B88A9092-D1F7-4045-BFF5-5B212A9223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2610" y="4337506"/>
            <a:ext cx="9144000" cy="148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n-US" sz="2000" b="1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2000" b="1" dirty="0">
                <a:solidFill>
                  <a:srgbClr val="000000"/>
                </a:solidFill>
              </a:rPr>
              <a:t>Jason J. Luke, MD, FACP</a:t>
            </a:r>
            <a:br>
              <a:rPr lang="en-US" sz="2000" b="1" dirty="0">
                <a:solidFill>
                  <a:srgbClr val="000000"/>
                </a:solidFill>
              </a:rPr>
            </a:br>
            <a:r>
              <a:rPr lang="en-US" sz="2000" b="1" dirty="0">
                <a:solidFill>
                  <a:srgbClr val="000000"/>
                </a:solidFill>
              </a:rPr>
              <a:t>Associate Professor</a:t>
            </a:r>
          </a:p>
          <a:p>
            <a:pPr>
              <a:spcBef>
                <a:spcPts val="0"/>
              </a:spcBef>
            </a:pPr>
            <a:r>
              <a:rPr lang="en-US" sz="2000" b="1" dirty="0">
                <a:solidFill>
                  <a:srgbClr val="000000"/>
                </a:solidFill>
              </a:rPr>
              <a:t>Director of the Cancer </a:t>
            </a:r>
            <a:r>
              <a:rPr lang="en-US" sz="2000" b="1" dirty="0" err="1">
                <a:solidFill>
                  <a:srgbClr val="000000"/>
                </a:solidFill>
              </a:rPr>
              <a:t>Immunotherapeutics</a:t>
            </a:r>
            <a:r>
              <a:rPr lang="en-US" sz="2000" b="1" dirty="0">
                <a:solidFill>
                  <a:srgbClr val="000000"/>
                </a:solidFill>
              </a:rPr>
              <a:t> Center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4109" y="6170425"/>
            <a:ext cx="4877891" cy="68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0884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/>
          <p:cNvSpPr>
            <a:spLocks noGrp="1"/>
          </p:cNvSpPr>
          <p:nvPr>
            <p:ph type="body" sz="quarter" idx="4294967295"/>
          </p:nvPr>
        </p:nvSpPr>
        <p:spPr bwMode="auto">
          <a:xfrm>
            <a:off x="0" y="-17477"/>
            <a:ext cx="12192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en-US" sz="42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What is the right dose of </a:t>
            </a:r>
            <a:r>
              <a:rPr lang="en-US" sz="4200" b="1" dirty="0" err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ipilimumab</a:t>
            </a:r>
            <a:r>
              <a:rPr lang="en-US" sz="42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19" y="1768568"/>
            <a:ext cx="4655747" cy="47456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5092" y="914399"/>
            <a:ext cx="37199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err="1"/>
              <a:t>CheckMate</a:t>
            </a:r>
            <a:r>
              <a:rPr lang="en-US" b="1" dirty="0"/>
              <a:t> 511</a:t>
            </a:r>
          </a:p>
          <a:p>
            <a:pPr algn="ctr"/>
            <a:r>
              <a:rPr lang="en-US" dirty="0" err="1"/>
              <a:t>Nivo</a:t>
            </a:r>
            <a:r>
              <a:rPr lang="en-US" dirty="0"/>
              <a:t> 1 + </a:t>
            </a:r>
            <a:r>
              <a:rPr lang="en-US" dirty="0" err="1"/>
              <a:t>Ipi</a:t>
            </a:r>
            <a:r>
              <a:rPr lang="en-US" dirty="0"/>
              <a:t> 3 vs </a:t>
            </a:r>
            <a:r>
              <a:rPr lang="en-US" dirty="0" err="1"/>
              <a:t>Nivo</a:t>
            </a:r>
            <a:r>
              <a:rPr lang="en-US" dirty="0"/>
              <a:t> 3 + </a:t>
            </a:r>
            <a:r>
              <a:rPr lang="en-US" dirty="0" err="1"/>
              <a:t>Ipi</a:t>
            </a:r>
            <a:r>
              <a:rPr lang="en-US" dirty="0"/>
              <a:t> 1 =</a:t>
            </a:r>
          </a:p>
          <a:p>
            <a:pPr algn="ctr"/>
            <a:r>
              <a:rPr lang="en-US" dirty="0"/>
              <a:t>No difference though not powered </a:t>
            </a:r>
          </a:p>
          <a:p>
            <a:pPr algn="ctr"/>
            <a:r>
              <a:rPr lang="en-US" dirty="0"/>
              <a:t>for efficacy analysis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590639" y="5908815"/>
            <a:ext cx="457200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fr-FR" altLang="en-US" sz="1100" dirty="0" err="1">
                <a:latin typeface="Arial" panose="020B0604020202020204" pitchFamily="34" charset="0"/>
              </a:rPr>
              <a:t>Lebbe</a:t>
            </a:r>
            <a:r>
              <a:rPr lang="fr-FR" altLang="en-US" sz="1100" dirty="0">
                <a:latin typeface="Arial" panose="020B0604020202020204" pitchFamily="34" charset="0"/>
              </a:rPr>
              <a:t> et al. J Clin </a:t>
            </a:r>
            <a:r>
              <a:rPr lang="fr-FR" altLang="en-US" sz="1100" dirty="0" err="1">
                <a:latin typeface="Arial" panose="020B0604020202020204" pitchFamily="34" charset="0"/>
              </a:rPr>
              <a:t>Oncol</a:t>
            </a:r>
            <a:r>
              <a:rPr lang="fr-FR" altLang="en-US" sz="1100" dirty="0">
                <a:latin typeface="Arial" panose="020B0604020202020204" pitchFamily="34" charset="0"/>
              </a:rPr>
              <a:t>. 2019; </a:t>
            </a:r>
            <a:r>
              <a:rPr lang="fr-FR" altLang="en-US" sz="1100" dirty="0" err="1">
                <a:latin typeface="Arial" panose="020B0604020202020204" pitchFamily="34" charset="0"/>
              </a:rPr>
              <a:t>Ascierto</a:t>
            </a:r>
            <a:r>
              <a:rPr lang="fr-FR" altLang="en-US" sz="1100" dirty="0">
                <a:latin typeface="Arial" panose="020B0604020202020204" pitchFamily="34" charset="0"/>
              </a:rPr>
              <a:t> et al. Lancet </a:t>
            </a:r>
            <a:r>
              <a:rPr lang="fr-FR" altLang="en-US" sz="1100" dirty="0" err="1">
                <a:latin typeface="Arial" panose="020B0604020202020204" pitchFamily="34" charset="0"/>
              </a:rPr>
              <a:t>Oncol</a:t>
            </a:r>
            <a:r>
              <a:rPr lang="fr-FR" altLang="en-US" sz="1100" dirty="0">
                <a:latin typeface="Arial" panose="020B0604020202020204" pitchFamily="34" charset="0"/>
              </a:rPr>
              <a:t> 2018)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4293" y="1916724"/>
            <a:ext cx="7207813" cy="337479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5237401" y="914399"/>
            <a:ext cx="6962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CA184-169</a:t>
            </a:r>
          </a:p>
          <a:p>
            <a:pPr algn="ctr"/>
            <a:r>
              <a:rPr lang="en-US" dirty="0" err="1"/>
              <a:t>Ipi</a:t>
            </a:r>
            <a:r>
              <a:rPr lang="en-US" dirty="0"/>
              <a:t> 10 (</a:t>
            </a:r>
            <a:r>
              <a:rPr lang="en-US" dirty="0" err="1"/>
              <a:t>mOS</a:t>
            </a:r>
            <a:r>
              <a:rPr lang="en-US" dirty="0"/>
              <a:t> = 15.7 </a:t>
            </a:r>
            <a:r>
              <a:rPr lang="en-US" dirty="0" err="1"/>
              <a:t>mo</a:t>
            </a:r>
            <a:r>
              <a:rPr lang="en-US" dirty="0"/>
              <a:t>, 3 </a:t>
            </a:r>
            <a:r>
              <a:rPr lang="en-US" dirty="0" err="1"/>
              <a:t>yr</a:t>
            </a:r>
            <a:r>
              <a:rPr lang="en-US" dirty="0"/>
              <a:t> OS 31.2%, brain met </a:t>
            </a:r>
            <a:r>
              <a:rPr lang="en-US" dirty="0" err="1"/>
              <a:t>mOS</a:t>
            </a:r>
            <a:r>
              <a:rPr lang="en-US" dirty="0"/>
              <a:t> 7.0 </a:t>
            </a:r>
            <a:r>
              <a:rPr lang="en-US" dirty="0" err="1"/>
              <a:t>mo</a:t>
            </a:r>
            <a:r>
              <a:rPr lang="en-US" dirty="0"/>
              <a:t>) vs</a:t>
            </a:r>
          </a:p>
          <a:p>
            <a:pPr algn="ctr"/>
            <a:r>
              <a:rPr lang="en-US" dirty="0" err="1"/>
              <a:t>Ipi</a:t>
            </a:r>
            <a:r>
              <a:rPr lang="en-US" dirty="0"/>
              <a:t> 3 (</a:t>
            </a:r>
            <a:r>
              <a:rPr lang="en-US" dirty="0" err="1"/>
              <a:t>mOS</a:t>
            </a:r>
            <a:r>
              <a:rPr lang="en-US" dirty="0"/>
              <a:t> = 11.5 </a:t>
            </a:r>
            <a:r>
              <a:rPr lang="en-US" dirty="0" err="1"/>
              <a:t>mo</a:t>
            </a:r>
            <a:r>
              <a:rPr lang="en-US" dirty="0"/>
              <a:t>, 3 </a:t>
            </a:r>
            <a:r>
              <a:rPr lang="en-US" dirty="0" err="1"/>
              <a:t>yr</a:t>
            </a:r>
            <a:r>
              <a:rPr lang="en-US" dirty="0"/>
              <a:t> OS 23.2%, brain met </a:t>
            </a:r>
            <a:r>
              <a:rPr lang="en-US" dirty="0" err="1"/>
              <a:t>mOS</a:t>
            </a:r>
            <a:r>
              <a:rPr lang="en-US" dirty="0"/>
              <a:t> 5.7 </a:t>
            </a:r>
            <a:r>
              <a:rPr lang="en-US" dirty="0" err="1"/>
              <a:t>mo</a:t>
            </a:r>
            <a:r>
              <a:rPr lang="en-US" dirty="0"/>
              <a:t>)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4748" y="6170425"/>
            <a:ext cx="4877891" cy="6875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7D8291-75E6-074B-B6E0-1779EBAE2F05}"/>
              </a:ext>
            </a:extLst>
          </p:cNvPr>
          <p:cNvSpPr txBox="1"/>
          <p:nvPr/>
        </p:nvSpPr>
        <p:spPr>
          <a:xfrm>
            <a:off x="3628126" y="2968897"/>
            <a:ext cx="12261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HR 1.06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834180-64A8-294E-9AEA-626E81441D2C}"/>
              </a:ext>
            </a:extLst>
          </p:cNvPr>
          <p:cNvSpPr txBox="1"/>
          <p:nvPr/>
        </p:nvSpPr>
        <p:spPr>
          <a:xfrm>
            <a:off x="3628126" y="5377560"/>
            <a:ext cx="12261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HR 1.09</a:t>
            </a:r>
          </a:p>
        </p:txBody>
      </p:sp>
    </p:spTree>
    <p:extLst>
      <p:ext uri="{BB962C8B-B14F-4D97-AF65-F5344CB8AC3E}">
        <p14:creationId xmlns:p14="http://schemas.microsoft.com/office/powerpoint/2010/main" val="4053064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4294967295"/>
          </p:nvPr>
        </p:nvSpPr>
        <p:spPr bwMode="auto">
          <a:xfrm>
            <a:off x="0" y="0"/>
            <a:ext cx="12192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en-US" sz="48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BRAF vs immunotherapy pros and cons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4294967295"/>
          </p:nvPr>
        </p:nvSpPr>
        <p:spPr bwMode="auto">
          <a:xfrm>
            <a:off x="457200" y="1219200"/>
            <a:ext cx="11734800" cy="549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Char char="•"/>
            </a:pPr>
            <a:r>
              <a:rPr lang="en-US" sz="2800" b="1" dirty="0">
                <a:cs typeface="Arial" charset="0"/>
              </a:rPr>
              <a:t>BRAF: </a:t>
            </a:r>
          </a:p>
          <a:p>
            <a:pPr lvl="1">
              <a:buFont typeface="Arial" charset="0"/>
              <a:buChar char="•"/>
            </a:pPr>
            <a:r>
              <a:rPr lang="en-US" sz="2400" dirty="0">
                <a:cs typeface="Arial" charset="0"/>
              </a:rPr>
              <a:t>Rapidly effective in almost all patients for at least some period of time</a:t>
            </a:r>
          </a:p>
          <a:p>
            <a:pPr lvl="1">
              <a:buFont typeface="Arial" charset="0"/>
              <a:buChar char="•"/>
            </a:pPr>
            <a:r>
              <a:rPr lang="en-US" sz="2400" dirty="0">
                <a:cs typeface="Arial" charset="0"/>
              </a:rPr>
              <a:t>Palliate symptoms quickly, Oral therapy</a:t>
            </a:r>
          </a:p>
          <a:p>
            <a:pPr lvl="1">
              <a:buFont typeface="Arial" charset="0"/>
              <a:buChar char="•"/>
            </a:pPr>
            <a:r>
              <a:rPr lang="en-US" sz="2400" dirty="0">
                <a:cs typeface="Arial" charset="0"/>
              </a:rPr>
              <a:t>Side effects (fever most commonly) reversible with discontinuation</a:t>
            </a:r>
          </a:p>
          <a:p>
            <a:pPr lvl="1">
              <a:buFont typeface="Arial" charset="0"/>
              <a:buChar char="•"/>
            </a:pPr>
            <a:r>
              <a:rPr lang="en-US" sz="2400" dirty="0">
                <a:cs typeface="Arial" charset="0"/>
              </a:rPr>
              <a:t>Treatment discontinuation not recommended</a:t>
            </a:r>
          </a:p>
          <a:p>
            <a:pPr lvl="1">
              <a:buFont typeface="Arial" charset="0"/>
              <a:buChar char="•"/>
            </a:pPr>
            <a:r>
              <a:rPr lang="en-US" sz="2400" dirty="0">
                <a:cs typeface="Arial" charset="0"/>
              </a:rPr>
              <a:t>Attenuated PFS in high LDH, brain </a:t>
            </a:r>
            <a:r>
              <a:rPr lang="en-US" sz="2400" dirty="0" err="1">
                <a:cs typeface="Arial" charset="0"/>
              </a:rPr>
              <a:t>mets</a:t>
            </a:r>
            <a:r>
              <a:rPr lang="en-US" sz="2400" dirty="0">
                <a:cs typeface="Arial" charset="0"/>
              </a:rPr>
              <a:t>, &gt; 3 sites of disease</a:t>
            </a: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2800" b="1" dirty="0">
                <a:cs typeface="Arial" charset="0"/>
              </a:rPr>
              <a:t>Immunotherapy:</a:t>
            </a:r>
          </a:p>
          <a:p>
            <a:pPr lvl="1">
              <a:buFont typeface="Arial" charset="0"/>
              <a:buChar char="•"/>
            </a:pPr>
            <a:r>
              <a:rPr lang="en-US" sz="2400" dirty="0">
                <a:cs typeface="Arial" charset="0"/>
              </a:rPr>
              <a:t>Intravenous but q4-6 weeks with potential for Treatment Free Survival</a:t>
            </a:r>
          </a:p>
          <a:p>
            <a:pPr lvl="1">
              <a:buFont typeface="Arial" charset="0"/>
              <a:buChar char="•"/>
            </a:pPr>
            <a:r>
              <a:rPr lang="en-US" sz="2400" dirty="0">
                <a:cs typeface="Arial" charset="0"/>
              </a:rPr>
              <a:t>Toxicity profile generally very tolerable but includes some severe and some rare irreversible and potentially fatal side effects</a:t>
            </a:r>
          </a:p>
          <a:p>
            <a:pPr lvl="1">
              <a:buFont typeface="Arial" charset="0"/>
              <a:buChar char="•"/>
            </a:pPr>
            <a:r>
              <a:rPr lang="en-US" sz="2400" dirty="0">
                <a:cs typeface="Arial" charset="0"/>
              </a:rPr>
              <a:t>Disproportionate benefit in BRAF mutant (more aggressive) disease</a:t>
            </a:r>
          </a:p>
          <a:p>
            <a:pPr lvl="1">
              <a:buFont typeface="Arial" charset="0"/>
              <a:buChar char="•"/>
            </a:pPr>
            <a:endParaRPr lang="en-US" sz="2600" i="1" dirty="0">
              <a:solidFill>
                <a:srgbClr val="AD0B3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021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4294967295"/>
          </p:nvPr>
        </p:nvSpPr>
        <p:spPr bwMode="auto">
          <a:xfrm>
            <a:off x="0" y="0"/>
            <a:ext cx="12192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en-US" sz="48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Other combinations on the horizon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4294967295"/>
          </p:nvPr>
        </p:nvSpPr>
        <p:spPr bwMode="auto">
          <a:xfrm>
            <a:off x="457200" y="1219200"/>
            <a:ext cx="10515600" cy="549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Char char="•"/>
            </a:pPr>
            <a:r>
              <a:rPr lang="en-US" sz="3600" b="1" dirty="0">
                <a:cs typeface="Arial" charset="0"/>
              </a:rPr>
              <a:t>Phase 3 study of BRAF-MEK-PD1/L1</a:t>
            </a:r>
          </a:p>
          <a:p>
            <a:pPr lvl="1">
              <a:buFont typeface="Arial" charset="0"/>
              <a:buChar char="•"/>
            </a:pPr>
            <a:r>
              <a:rPr lang="en-US" sz="2000" dirty="0">
                <a:cs typeface="Arial" charset="0"/>
              </a:rPr>
              <a:t>COMBI-I: </a:t>
            </a:r>
            <a:r>
              <a:rPr lang="en-US" sz="2000" dirty="0" err="1">
                <a:cs typeface="Arial" charset="0"/>
              </a:rPr>
              <a:t>Dabrafenib-trametinib-spartalizumab</a:t>
            </a:r>
            <a:r>
              <a:rPr lang="en-US" sz="2000" dirty="0">
                <a:cs typeface="Arial" charset="0"/>
              </a:rPr>
              <a:t>: NCT02967692</a:t>
            </a:r>
          </a:p>
          <a:p>
            <a:pPr lvl="1">
              <a:buFont typeface="Arial" charset="0"/>
              <a:buChar char="•"/>
            </a:pPr>
            <a:r>
              <a:rPr lang="en-US" sz="2000" dirty="0">
                <a:cs typeface="Arial" charset="0"/>
              </a:rPr>
              <a:t>TRILOGY: </a:t>
            </a:r>
            <a:r>
              <a:rPr lang="en-US" sz="2000" dirty="0" err="1">
                <a:cs typeface="Arial" charset="0"/>
              </a:rPr>
              <a:t>Vemurafenib-cobimetinib-atezolizumab</a:t>
            </a:r>
            <a:r>
              <a:rPr lang="en-US" sz="2000" dirty="0">
                <a:cs typeface="Arial" charset="0"/>
              </a:rPr>
              <a:t>: NCT02908672</a:t>
            </a:r>
          </a:p>
          <a:p>
            <a:pPr>
              <a:buFont typeface="Arial" charset="0"/>
              <a:buChar char="•"/>
            </a:pPr>
            <a:r>
              <a:rPr lang="en-US" sz="3600" b="1" dirty="0">
                <a:cs typeface="Arial" charset="0"/>
              </a:rPr>
              <a:t>Phase 3 study of </a:t>
            </a:r>
            <a:r>
              <a:rPr lang="en-US" sz="3600" b="1" dirty="0" err="1">
                <a:cs typeface="Arial" charset="0"/>
              </a:rPr>
              <a:t>pembro</a:t>
            </a:r>
            <a:r>
              <a:rPr lang="en-US" sz="3600" b="1" dirty="0">
                <a:cs typeface="Arial" charset="0"/>
              </a:rPr>
              <a:t> + TVEC vs </a:t>
            </a:r>
            <a:r>
              <a:rPr lang="en-US" sz="3600" b="1" dirty="0" err="1">
                <a:cs typeface="Arial" charset="0"/>
              </a:rPr>
              <a:t>pembro</a:t>
            </a:r>
            <a:r>
              <a:rPr lang="en-US" sz="3600" b="1" dirty="0">
                <a:cs typeface="Arial" charset="0"/>
              </a:rPr>
              <a:t> </a:t>
            </a:r>
          </a:p>
          <a:p>
            <a:pPr lvl="1">
              <a:buFont typeface="Arial" charset="0"/>
              <a:buChar char="•"/>
            </a:pPr>
            <a:r>
              <a:rPr lang="en-US" sz="2000" dirty="0"/>
              <a:t>MASTERKEY-265/KEYNOTE-034</a:t>
            </a:r>
            <a:r>
              <a:rPr lang="en-US" sz="2000" dirty="0">
                <a:cs typeface="Arial" charset="0"/>
              </a:rPr>
              <a:t>: </a:t>
            </a:r>
            <a:r>
              <a:rPr lang="en-US" sz="2000" dirty="0"/>
              <a:t>NCT02263508</a:t>
            </a:r>
            <a:endParaRPr lang="en-US" sz="2000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3600" b="1" dirty="0">
                <a:cs typeface="Arial" charset="0"/>
              </a:rPr>
              <a:t>Phase 2/3 study of </a:t>
            </a:r>
            <a:r>
              <a:rPr lang="en-US" sz="3600" b="1" dirty="0" err="1">
                <a:cs typeface="Arial" charset="0"/>
              </a:rPr>
              <a:t>nivo</a:t>
            </a:r>
            <a:r>
              <a:rPr lang="en-US" sz="3600" b="1" dirty="0">
                <a:cs typeface="Arial" charset="0"/>
              </a:rPr>
              <a:t> + </a:t>
            </a:r>
            <a:r>
              <a:rPr lang="en-US" sz="3600" b="1" dirty="0" err="1">
                <a:cs typeface="Arial" charset="0"/>
              </a:rPr>
              <a:t>relatlimab</a:t>
            </a:r>
            <a:r>
              <a:rPr lang="en-US" sz="3600" b="1" dirty="0">
                <a:cs typeface="Arial" charset="0"/>
              </a:rPr>
              <a:t> (LAG3) vs </a:t>
            </a:r>
            <a:r>
              <a:rPr lang="en-US" sz="3600" b="1" dirty="0" err="1">
                <a:cs typeface="Arial" charset="0"/>
              </a:rPr>
              <a:t>nivo</a:t>
            </a:r>
            <a:endParaRPr lang="en-US" sz="3600" b="1" dirty="0">
              <a:cs typeface="Arial" charset="0"/>
            </a:endParaRPr>
          </a:p>
          <a:p>
            <a:pPr lvl="1">
              <a:buFont typeface="Arial" charset="0"/>
              <a:buChar char="•"/>
            </a:pPr>
            <a:r>
              <a:rPr lang="en-US" sz="2000" dirty="0"/>
              <a:t>CA224-047: NCT03470922</a:t>
            </a:r>
            <a:endParaRPr lang="en-US" sz="20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3600" b="1" dirty="0">
                <a:cs typeface="Arial" charset="0"/>
              </a:rPr>
              <a:t>Phase 3 study of </a:t>
            </a:r>
            <a:r>
              <a:rPr lang="en-US" sz="3600" b="1" dirty="0" err="1">
                <a:cs typeface="Arial" charset="0"/>
              </a:rPr>
              <a:t>nivo</a:t>
            </a:r>
            <a:r>
              <a:rPr lang="en-US" sz="3600" b="1" dirty="0">
                <a:cs typeface="Arial" charset="0"/>
              </a:rPr>
              <a:t> + </a:t>
            </a:r>
            <a:r>
              <a:rPr lang="en-US" sz="3600" b="1" dirty="0" err="1">
                <a:cs typeface="Arial" charset="0"/>
              </a:rPr>
              <a:t>bempegaldesleukin</a:t>
            </a:r>
            <a:r>
              <a:rPr lang="en-US" sz="3600" b="1" dirty="0">
                <a:cs typeface="Arial" charset="0"/>
              </a:rPr>
              <a:t> (NKTR-214; peg-CD122 (aka IL-2)) vs </a:t>
            </a:r>
            <a:r>
              <a:rPr lang="en-US" sz="3600" b="1" dirty="0" err="1">
                <a:cs typeface="Arial" charset="0"/>
              </a:rPr>
              <a:t>nivo</a:t>
            </a:r>
            <a:endParaRPr lang="en-US" sz="3600" b="1" dirty="0">
              <a:cs typeface="Arial" charset="0"/>
            </a:endParaRPr>
          </a:p>
          <a:p>
            <a:pPr lvl="1">
              <a:buFont typeface="Arial" charset="0"/>
              <a:buChar char="•"/>
            </a:pPr>
            <a:r>
              <a:rPr lang="en-US" sz="2000" dirty="0"/>
              <a:t>CA045-001: NCT03635983</a:t>
            </a:r>
            <a:endParaRPr lang="en-US" sz="20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endParaRPr lang="en-US" sz="2600" i="1" dirty="0">
              <a:solidFill>
                <a:srgbClr val="AD0B3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8304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4294967295"/>
          </p:nvPr>
        </p:nvSpPr>
        <p:spPr bwMode="auto">
          <a:xfrm>
            <a:off x="0" y="0"/>
            <a:ext cx="12192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1</a:t>
            </a:r>
            <a:r>
              <a:rPr lang="en-US" sz="3400" b="1" baseline="30000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st</a:t>
            </a: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 line post adjuvant or 2</a:t>
            </a:r>
            <a:r>
              <a:rPr lang="en-US" sz="3400" b="1" baseline="30000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nd</a:t>
            </a: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 line BRAF</a:t>
            </a:r>
            <a:r>
              <a:rPr lang="en-US" sz="3400" b="1" baseline="30000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WT</a:t>
            </a: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 or 3</a:t>
            </a:r>
            <a:r>
              <a:rPr lang="en-US" sz="3400" b="1" baseline="30000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rd</a:t>
            </a: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 line </a:t>
            </a:r>
            <a:r>
              <a:rPr lang="en-US" sz="3400" b="1" dirty="0" err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BRAF</a:t>
            </a:r>
            <a:r>
              <a:rPr lang="en-US" sz="3400" b="1" baseline="30000" dirty="0" err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Mut</a:t>
            </a: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?</a:t>
            </a:r>
            <a:endParaRPr lang="en-US" sz="3400" b="1" baseline="30000" dirty="0">
              <a:solidFill>
                <a:schemeClr val="bg1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4294967295"/>
          </p:nvPr>
        </p:nvSpPr>
        <p:spPr bwMode="auto">
          <a:xfrm>
            <a:off x="457200" y="1219200"/>
            <a:ext cx="11734800" cy="549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Char char="•"/>
            </a:pPr>
            <a:r>
              <a:rPr lang="en-US" sz="2800" b="1" dirty="0" err="1">
                <a:cs typeface="Arial" charset="0"/>
              </a:rPr>
              <a:t>Ipi</a:t>
            </a:r>
            <a:r>
              <a:rPr lang="en-US" sz="2800" b="1" dirty="0">
                <a:cs typeface="Arial" charset="0"/>
              </a:rPr>
              <a:t> vs ipi+PD1?</a:t>
            </a: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2800" b="1" dirty="0">
                <a:cs typeface="Arial" charset="0"/>
              </a:rPr>
              <a:t>Re-cycle BRAF-MEK inhibitors?</a:t>
            </a: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4109" y="6170425"/>
            <a:ext cx="4877891" cy="68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940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5"/>
          <p:cNvSpPr>
            <a:spLocks noGrp="1"/>
          </p:cNvSpPr>
          <p:nvPr>
            <p:ph type="body" sz="quarter" idx="4294967295"/>
          </p:nvPr>
        </p:nvSpPr>
        <p:spPr bwMode="auto">
          <a:xfrm>
            <a:off x="457200" y="1219200"/>
            <a:ext cx="11734800" cy="549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Char char="•"/>
            </a:pPr>
            <a:r>
              <a:rPr lang="en-US" sz="2800" b="1" dirty="0" err="1">
                <a:cs typeface="Arial" charset="0"/>
              </a:rPr>
              <a:t>Ipi</a:t>
            </a:r>
            <a:r>
              <a:rPr lang="en-US" sz="2800" b="1" dirty="0">
                <a:cs typeface="Arial" charset="0"/>
              </a:rPr>
              <a:t> vs Ipi+PD1?</a:t>
            </a: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320" y="1981200"/>
            <a:ext cx="6004865" cy="439145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96770" y="6550386"/>
            <a:ext cx="4306415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en-US" sz="1467" dirty="0"/>
              <a:t>Long </a:t>
            </a:r>
            <a:r>
              <a:rPr lang="en-US" altLang="en-US" sz="1467" i="1" dirty="0"/>
              <a:t>et al</a:t>
            </a:r>
            <a:r>
              <a:rPr lang="en-US" altLang="en-US" sz="1467" dirty="0"/>
              <a:t>. SMR 2016; Olson </a:t>
            </a:r>
            <a:r>
              <a:rPr lang="en-US" altLang="en-US" sz="1467" i="1" dirty="0"/>
              <a:t>et al</a:t>
            </a:r>
            <a:r>
              <a:rPr lang="en-US" altLang="en-US" sz="1467" dirty="0"/>
              <a:t>. ASCO 2018</a:t>
            </a:r>
            <a:endParaRPr lang="en-US" sz="1467" dirty="0"/>
          </a:p>
        </p:txBody>
      </p:sp>
      <p:sp>
        <p:nvSpPr>
          <p:cNvPr id="8" name="TextBox 7"/>
          <p:cNvSpPr txBox="1"/>
          <p:nvPr/>
        </p:nvSpPr>
        <p:spPr>
          <a:xfrm>
            <a:off x="7823468" y="1519535"/>
            <a:ext cx="3118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Pembro</a:t>
            </a:r>
            <a:r>
              <a:rPr lang="en-US" sz="2400" dirty="0"/>
              <a:t> + </a:t>
            </a:r>
            <a:r>
              <a:rPr lang="en-US" sz="2400" dirty="0" err="1"/>
              <a:t>Ipi</a:t>
            </a:r>
            <a:r>
              <a:rPr lang="en-US" sz="2400" dirty="0"/>
              <a:t> 1 mg/kg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05800" y="3556756"/>
            <a:ext cx="29338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sz="2000" dirty="0"/>
              <a:t>45% ORR in 22 patients</a:t>
            </a:r>
            <a:endParaRPr lang="en-US" sz="200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4294967295"/>
          </p:nvPr>
        </p:nvSpPr>
        <p:spPr bwMode="auto">
          <a:xfrm>
            <a:off x="0" y="0"/>
            <a:ext cx="12192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1</a:t>
            </a:r>
            <a:r>
              <a:rPr lang="en-US" sz="3400" b="1" baseline="30000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st</a:t>
            </a: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 line post adjuvant or 2</a:t>
            </a:r>
            <a:r>
              <a:rPr lang="en-US" sz="3400" b="1" baseline="30000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nd</a:t>
            </a: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 line BRAF</a:t>
            </a:r>
            <a:r>
              <a:rPr lang="en-US" sz="3400" b="1" baseline="30000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WT</a:t>
            </a: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 or 3</a:t>
            </a:r>
            <a:r>
              <a:rPr lang="en-US" sz="3400" b="1" baseline="30000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rd</a:t>
            </a: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 line </a:t>
            </a:r>
            <a:r>
              <a:rPr lang="en-US" sz="3400" b="1" dirty="0" err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BRAF</a:t>
            </a:r>
            <a:r>
              <a:rPr lang="en-US" sz="3400" b="1" baseline="30000" dirty="0" err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Mut</a:t>
            </a: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?</a:t>
            </a:r>
            <a:endParaRPr lang="en-US" sz="3400" b="1" baseline="30000" dirty="0">
              <a:solidFill>
                <a:schemeClr val="bg1"/>
              </a:solidFill>
              <a:latin typeface="Times New Roman" charset="0"/>
              <a:cs typeface="Times New Roman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5B4460-E558-9A4C-ADDC-DFAB1FD359B7}"/>
              </a:ext>
            </a:extLst>
          </p:cNvPr>
          <p:cNvGrpSpPr/>
          <p:nvPr/>
        </p:nvGrpSpPr>
        <p:grpSpPr>
          <a:xfrm>
            <a:off x="127034" y="2003854"/>
            <a:ext cx="5991353" cy="2743200"/>
            <a:chOff x="127034" y="2003854"/>
            <a:chExt cx="5991353" cy="27432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34" y="2003854"/>
              <a:ext cx="5991353" cy="2743200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B9BD43B-AC84-654C-AC59-427040B41DA9}"/>
                </a:ext>
              </a:extLst>
            </p:cNvPr>
            <p:cNvSpPr/>
            <p:nvPr/>
          </p:nvSpPr>
          <p:spPr bwMode="auto">
            <a:xfrm>
              <a:off x="5542472" y="4419600"/>
              <a:ext cx="172528" cy="32745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1" i="0" u="none" strike="noStrike" cap="none" normalizeH="0" baseline="0">
                <a:ln>
                  <a:noFill/>
                </a:ln>
                <a:solidFill>
                  <a:srgbClr val="535A5D"/>
                </a:solidFill>
                <a:effectLst/>
                <a:latin typeface="Arial" pitchFamily="34" charset="0"/>
                <a:ea typeface="ＭＳ Ｐゴシック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2784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896770" y="6550386"/>
            <a:ext cx="4306415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en-US" sz="1467" dirty="0" err="1"/>
              <a:t>Schreuer</a:t>
            </a:r>
            <a:r>
              <a:rPr lang="fr-FR" altLang="en-US" sz="1467" dirty="0"/>
              <a:t> et al. Lancet </a:t>
            </a:r>
            <a:r>
              <a:rPr lang="fr-FR" altLang="en-US" sz="1467" dirty="0" err="1"/>
              <a:t>Oncol</a:t>
            </a:r>
            <a:r>
              <a:rPr lang="fr-FR" altLang="en-US" sz="1467" dirty="0"/>
              <a:t> 2017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4294967295"/>
          </p:nvPr>
        </p:nvSpPr>
        <p:spPr bwMode="auto">
          <a:xfrm>
            <a:off x="0" y="0"/>
            <a:ext cx="12192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Utility to re-challenge with BRAF-MEK?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952889"/>
            <a:ext cx="8541825" cy="51561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D488A6-2B8F-C142-8E87-69C33A32B183}"/>
              </a:ext>
            </a:extLst>
          </p:cNvPr>
          <p:cNvSpPr txBox="1"/>
          <p:nvPr/>
        </p:nvSpPr>
        <p:spPr>
          <a:xfrm>
            <a:off x="50294" y="5867400"/>
            <a:ext cx="9093706" cy="95410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endParaRPr lang="en-US" sz="1400" b="1" dirty="0"/>
          </a:p>
          <a:p>
            <a:r>
              <a:rPr lang="en-US" sz="1400" dirty="0"/>
              <a:t>*</a:t>
            </a:r>
            <a:r>
              <a:rPr lang="en-US" sz="1400" baseline="30000" dirty="0"/>
              <a:t> </a:t>
            </a:r>
            <a:r>
              <a:rPr lang="en-US" sz="1400" dirty="0"/>
              <a:t>In one patient, no change in target lesion size could be detected. </a:t>
            </a:r>
            <a:r>
              <a:rPr lang="en-US" sz="1400" baseline="30000" dirty="0"/>
              <a:t>† </a:t>
            </a:r>
            <a:r>
              <a:rPr lang="en-US" sz="1400" dirty="0"/>
              <a:t>In one patient in whom the sum of the largest diameters of the target lesions decreased by more than 30%, the best objective response was regarded as stable disease because of a new lesion at the time of response confirmation.</a:t>
            </a:r>
          </a:p>
        </p:txBody>
      </p:sp>
    </p:spTree>
    <p:extLst>
      <p:ext uri="{BB962C8B-B14F-4D97-AF65-F5344CB8AC3E}">
        <p14:creationId xmlns:p14="http://schemas.microsoft.com/office/powerpoint/2010/main" val="1891278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4294967295"/>
          </p:nvPr>
        </p:nvSpPr>
        <p:spPr bwMode="auto">
          <a:xfrm>
            <a:off x="0" y="0"/>
            <a:ext cx="12192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1</a:t>
            </a:r>
            <a:r>
              <a:rPr lang="en-US" sz="3400" b="1" baseline="30000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st</a:t>
            </a: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 line post adjuvant or 2</a:t>
            </a:r>
            <a:r>
              <a:rPr lang="en-US" sz="3400" b="1" baseline="30000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nd</a:t>
            </a: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 line BRAF</a:t>
            </a:r>
            <a:r>
              <a:rPr lang="en-US" sz="3400" b="1" baseline="30000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WT</a:t>
            </a: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 or 3</a:t>
            </a:r>
            <a:r>
              <a:rPr lang="en-US" sz="3400" b="1" baseline="30000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rd</a:t>
            </a: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 line </a:t>
            </a:r>
            <a:r>
              <a:rPr lang="en-US" sz="3400" b="1" dirty="0" err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BRAF</a:t>
            </a:r>
            <a:r>
              <a:rPr lang="en-US" sz="3400" b="1" baseline="30000" dirty="0" err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Mut</a:t>
            </a:r>
            <a:r>
              <a:rPr lang="en-US" sz="34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?</a:t>
            </a:r>
            <a:endParaRPr lang="en-US" sz="3400" b="1" baseline="30000" dirty="0">
              <a:solidFill>
                <a:schemeClr val="bg1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4294967295"/>
          </p:nvPr>
        </p:nvSpPr>
        <p:spPr bwMode="auto">
          <a:xfrm>
            <a:off x="457200" y="1219200"/>
            <a:ext cx="11734800" cy="549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Char char="•"/>
            </a:pPr>
            <a:r>
              <a:rPr lang="en-US" sz="2800" b="1" dirty="0" err="1">
                <a:cs typeface="Arial" charset="0"/>
              </a:rPr>
              <a:t>Ipi</a:t>
            </a:r>
            <a:r>
              <a:rPr lang="en-US" sz="2800" b="1" dirty="0">
                <a:cs typeface="Arial" charset="0"/>
              </a:rPr>
              <a:t> vs ipi+PD1?</a:t>
            </a: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2800" b="1" dirty="0">
                <a:cs typeface="Arial" charset="0"/>
              </a:rPr>
              <a:t>Re-cycle BRAF-MEK inhibitors?</a:t>
            </a: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en-US" sz="2800" b="1" dirty="0">
                <a:cs typeface="Arial" charset="0"/>
              </a:rPr>
              <a:t>Clinical trials:</a:t>
            </a:r>
          </a:p>
          <a:p>
            <a:pPr lvl="1">
              <a:buFont typeface="Arial" charset="0"/>
              <a:buChar char="•"/>
            </a:pPr>
            <a:r>
              <a:rPr lang="en-US" sz="2400" b="1" dirty="0" err="1">
                <a:cs typeface="Arial" charset="0"/>
              </a:rPr>
              <a:t>Ipi</a:t>
            </a:r>
            <a:r>
              <a:rPr lang="en-US" sz="2400" b="1" dirty="0">
                <a:cs typeface="Arial" charset="0"/>
              </a:rPr>
              <a:t> vs </a:t>
            </a:r>
            <a:r>
              <a:rPr lang="en-US" sz="2400" b="1" dirty="0" err="1">
                <a:cs typeface="Arial" charset="0"/>
              </a:rPr>
              <a:t>ipi+tilsotolimod</a:t>
            </a:r>
            <a:r>
              <a:rPr lang="en-US" sz="2400" b="1" dirty="0">
                <a:cs typeface="Arial" charset="0"/>
              </a:rPr>
              <a:t> </a:t>
            </a:r>
          </a:p>
          <a:p>
            <a:pPr lvl="2">
              <a:buFont typeface="Arial" charset="0"/>
              <a:buChar char="•"/>
            </a:pPr>
            <a:r>
              <a:rPr lang="en-US" sz="2000" dirty="0">
                <a:cs typeface="Arial" charset="0"/>
              </a:rPr>
              <a:t>(IMO-2125; TLR9 agonist; ILLUMINATE-301 - NCT03445533)?</a:t>
            </a:r>
          </a:p>
          <a:p>
            <a:pPr lvl="1">
              <a:buFont typeface="Arial" charset="0"/>
              <a:buChar char="•"/>
            </a:pPr>
            <a:r>
              <a:rPr lang="en-US" sz="2400" b="1" dirty="0">
                <a:cs typeface="Arial" charset="0"/>
              </a:rPr>
              <a:t>Adoptive cellular transfer of autologous tumor infiltrating lymphocytes</a:t>
            </a:r>
          </a:p>
          <a:p>
            <a:pPr lvl="2">
              <a:buFont typeface="Arial" charset="0"/>
              <a:buChar char="•"/>
            </a:pPr>
            <a:r>
              <a:rPr lang="en-US" sz="2000" dirty="0">
                <a:cs typeface="Arial" charset="0"/>
              </a:rPr>
              <a:t>(</a:t>
            </a:r>
            <a:r>
              <a:rPr lang="en-US" sz="2000" dirty="0" err="1">
                <a:cs typeface="Arial" charset="0"/>
              </a:rPr>
              <a:t>lifileucel</a:t>
            </a:r>
            <a:r>
              <a:rPr lang="en-US" sz="2000" dirty="0">
                <a:cs typeface="Arial" charset="0"/>
              </a:rPr>
              <a:t>; LN-144 - NCT02360579)?</a:t>
            </a: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  <a:p>
            <a:pPr>
              <a:buFont typeface="Arial" charset="0"/>
              <a:buChar char="•"/>
            </a:pPr>
            <a:endParaRPr lang="en-US" sz="2800" b="1" dirty="0">
              <a:cs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4109" y="6170425"/>
            <a:ext cx="4877891" cy="68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0202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0" y="0"/>
            <a:ext cx="12192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sz="4800" b="1" kern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Conclusions</a:t>
            </a:r>
            <a:endParaRPr lang="en-US" sz="4800" b="1" kern="0" dirty="0">
              <a:solidFill>
                <a:schemeClr val="bg1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10" name="Text Placeholder 5"/>
          <p:cNvSpPr txBox="1">
            <a:spLocks/>
          </p:cNvSpPr>
          <p:nvPr/>
        </p:nvSpPr>
        <p:spPr bwMode="auto">
          <a:xfrm>
            <a:off x="457200" y="1143000"/>
            <a:ext cx="11734800" cy="549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sz="2800" b="1" kern="0" dirty="0">
                <a:cs typeface="Arial" charset="0"/>
              </a:rPr>
              <a:t>BRAF-MEK, PD1 and PD1-CTLA4 standard frontline</a:t>
            </a:r>
          </a:p>
          <a:p>
            <a:pPr lvl="1">
              <a:buFont typeface="Arial" charset="0"/>
              <a:buChar char="•"/>
            </a:pPr>
            <a:r>
              <a:rPr lang="en-US" sz="2400" kern="0" dirty="0">
                <a:cs typeface="Arial" charset="0"/>
              </a:rPr>
              <a:t>Choice depends on disease factors (LDH, ECOG, # </a:t>
            </a:r>
            <a:r>
              <a:rPr lang="en-US" sz="2400" kern="0" dirty="0" err="1">
                <a:cs typeface="Arial" charset="0"/>
              </a:rPr>
              <a:t>mets</a:t>
            </a:r>
            <a:r>
              <a:rPr lang="en-US" sz="2400" kern="0" dirty="0">
                <a:cs typeface="Arial" charset="0"/>
              </a:rPr>
              <a:t>), pace of progression and patient choice re: route of admin and side effect profile</a:t>
            </a:r>
          </a:p>
          <a:p>
            <a:pPr>
              <a:buFont typeface="Arial" charset="0"/>
              <a:buChar char="•"/>
            </a:pPr>
            <a:r>
              <a:rPr lang="en-US" sz="2800" b="1" kern="0" dirty="0">
                <a:cs typeface="Arial" charset="0"/>
              </a:rPr>
              <a:t>Optimal dose of </a:t>
            </a:r>
            <a:r>
              <a:rPr lang="en-US" sz="2800" b="1" kern="0" dirty="0" err="1">
                <a:cs typeface="Arial" charset="0"/>
              </a:rPr>
              <a:t>ipilimumab</a:t>
            </a:r>
            <a:r>
              <a:rPr lang="en-US" sz="2800" b="1" kern="0" dirty="0">
                <a:cs typeface="Arial" charset="0"/>
              </a:rPr>
              <a:t> unknown</a:t>
            </a:r>
          </a:p>
          <a:p>
            <a:pPr lvl="1">
              <a:buFont typeface="Arial" charset="0"/>
              <a:buChar char="•"/>
            </a:pPr>
            <a:r>
              <a:rPr lang="en-US" sz="2400" kern="0" dirty="0" err="1">
                <a:cs typeface="Arial" charset="0"/>
              </a:rPr>
              <a:t>Ipi</a:t>
            </a:r>
            <a:r>
              <a:rPr lang="en-US" sz="2400" kern="0" dirty="0">
                <a:cs typeface="Arial" charset="0"/>
              </a:rPr>
              <a:t> 3 vs 1 with PD1 ok but I would bias toward </a:t>
            </a:r>
            <a:r>
              <a:rPr lang="en-US" sz="2400" kern="0" dirty="0" err="1">
                <a:cs typeface="Arial" charset="0"/>
              </a:rPr>
              <a:t>ipi</a:t>
            </a:r>
            <a:r>
              <a:rPr lang="en-US" sz="2400" kern="0" dirty="0">
                <a:cs typeface="Arial" charset="0"/>
              </a:rPr>
              <a:t> 3 if high risk</a:t>
            </a:r>
          </a:p>
          <a:p>
            <a:pPr>
              <a:buFont typeface="Arial" charset="0"/>
              <a:buChar char="•"/>
            </a:pPr>
            <a:r>
              <a:rPr lang="en-US" sz="2800" b="1" kern="0" dirty="0">
                <a:cs typeface="Arial" charset="0"/>
              </a:rPr>
              <a:t>BRAF-MEK-PD1/L1 Triplets are near</a:t>
            </a:r>
          </a:p>
          <a:p>
            <a:pPr lvl="1">
              <a:buFont typeface="Arial" charset="0"/>
              <a:buChar char="•"/>
            </a:pPr>
            <a:r>
              <a:rPr lang="en-US" sz="2200" kern="0" dirty="0">
                <a:cs typeface="Arial" charset="0"/>
              </a:rPr>
              <a:t>Clearly better than current standards?</a:t>
            </a:r>
          </a:p>
          <a:p>
            <a:pPr>
              <a:buFont typeface="Arial" charset="0"/>
              <a:buChar char="•"/>
            </a:pPr>
            <a:r>
              <a:rPr lang="en-US" sz="2800" b="1" kern="0" dirty="0">
                <a:cs typeface="Arial" charset="0"/>
              </a:rPr>
              <a:t>Multiple frontline novel combinations in phase 3</a:t>
            </a:r>
          </a:p>
          <a:p>
            <a:pPr lvl="1">
              <a:buFont typeface="Arial" charset="0"/>
              <a:buChar char="•"/>
            </a:pPr>
            <a:r>
              <a:rPr lang="en-US" sz="2400" kern="0" dirty="0">
                <a:cs typeface="Arial" charset="0"/>
              </a:rPr>
              <a:t>TVEC, LAG3, peg-IL2</a:t>
            </a:r>
          </a:p>
          <a:p>
            <a:pPr>
              <a:buFont typeface="Arial" charset="0"/>
              <a:buChar char="•"/>
            </a:pPr>
            <a:r>
              <a:rPr lang="en-US" sz="2800" b="1" kern="0" dirty="0">
                <a:cs typeface="Arial" charset="0"/>
              </a:rPr>
              <a:t>Multiple later line options in development</a:t>
            </a:r>
          </a:p>
          <a:p>
            <a:pPr lvl="1">
              <a:buFont typeface="Arial" charset="0"/>
              <a:buChar char="•"/>
            </a:pPr>
            <a:r>
              <a:rPr lang="en-US" sz="2400" kern="0" dirty="0">
                <a:cs typeface="Arial" charset="0"/>
              </a:rPr>
              <a:t>PD1-CTLA4, CTLA4-TLR9, ACT TIL</a:t>
            </a:r>
          </a:p>
          <a:p>
            <a:pPr lvl="1">
              <a:buFont typeface="Arial" charset="0"/>
              <a:buChar char="•"/>
            </a:pPr>
            <a:endParaRPr lang="en-US" sz="2400" b="1" kern="0" dirty="0">
              <a:cs typeface="Arial" charset="0"/>
            </a:endParaRPr>
          </a:p>
          <a:p>
            <a:pPr lvl="1">
              <a:buFont typeface="Arial" charset="0"/>
              <a:buChar char="•"/>
            </a:pPr>
            <a:endParaRPr lang="en-US" sz="2600" i="1" kern="0" dirty="0">
              <a:solidFill>
                <a:srgbClr val="AD0B3E"/>
              </a:solidFill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26136" y="4876800"/>
            <a:ext cx="4038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kern="0" dirty="0">
                <a:solidFill>
                  <a:srgbClr val="FF0000"/>
                </a:solidFill>
                <a:cs typeface="Arial" charset="0"/>
              </a:rPr>
              <a:t>Major unmet need remains in refractory metastatic </a:t>
            </a:r>
            <a:r>
              <a:rPr lang="en-US" sz="3000" b="1" kern="0">
                <a:solidFill>
                  <a:srgbClr val="FF0000"/>
                </a:solidFill>
                <a:cs typeface="Arial" charset="0"/>
              </a:rPr>
              <a:t>melanoma!!!</a:t>
            </a:r>
            <a:endParaRPr lang="en-US" sz="3000" b="1" kern="0" dirty="0">
              <a:solidFill>
                <a:srgbClr val="FF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9608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C76422-DEDE-BE40-A79A-F4F415B30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895600"/>
            <a:ext cx="10972800" cy="735012"/>
          </a:xfrm>
        </p:spPr>
        <p:txBody>
          <a:bodyPr/>
          <a:lstStyle/>
          <a:p>
            <a:pPr algn="ctr"/>
            <a:r>
              <a:rPr lang="en-US" sz="5000" dirty="0">
                <a:solidFill>
                  <a:schemeClr val="tx1"/>
                </a:solidFill>
              </a:rPr>
              <a:t>Cases</a:t>
            </a:r>
          </a:p>
        </p:txBody>
      </p:sp>
    </p:spTree>
    <p:extLst>
      <p:ext uri="{BB962C8B-B14F-4D97-AF65-F5344CB8AC3E}">
        <p14:creationId xmlns:p14="http://schemas.microsoft.com/office/powerpoint/2010/main" val="27573920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4294967295"/>
          </p:nvPr>
        </p:nvSpPr>
        <p:spPr bwMode="auto">
          <a:xfrm>
            <a:off x="0" y="228600"/>
            <a:ext cx="121920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en-US" sz="26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A patient with melanoma who received adjuvant BRAF/MEK inhibitor therapy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4294967295"/>
          </p:nvPr>
        </p:nvSpPr>
        <p:spPr bwMode="auto">
          <a:xfrm>
            <a:off x="457200" y="1219200"/>
            <a:ext cx="11734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r>
              <a:rPr lang="en-US" sz="2600" dirty="0"/>
              <a:t>52 M hx HTN diagnosed with 3 mm, ulcerated lesion on the upper back</a:t>
            </a:r>
          </a:p>
          <a:p>
            <a:r>
              <a:rPr lang="en-US" sz="2600" dirty="0"/>
              <a:t>Wide local excision and sentinel node biopsy showing no residual melanoma but microscopic melanoma deposits in 2 nodes in the axilla</a:t>
            </a:r>
          </a:p>
          <a:p>
            <a:r>
              <a:rPr lang="en-US" sz="2600" dirty="0"/>
              <a:t>Next generation sequencing of nodal metastasis showed BRAFV600E</a:t>
            </a:r>
          </a:p>
          <a:p>
            <a:r>
              <a:rPr lang="en-US" sz="2600" dirty="0"/>
              <a:t>Completion nodal dissection showed 0/9 nodes</a:t>
            </a:r>
          </a:p>
          <a:p>
            <a:r>
              <a:rPr lang="en-US" sz="2600" dirty="0"/>
              <a:t>Started on dabrafenib + trametinib</a:t>
            </a:r>
          </a:p>
          <a:p>
            <a:r>
              <a:rPr lang="en-US" sz="2600" dirty="0"/>
              <a:t>Approximately 4 weeks after initiation developed progressive fatigue, sweats and eventually fevers recurrent daily to 101.</a:t>
            </a:r>
          </a:p>
          <a:p>
            <a:r>
              <a:rPr lang="en-US" sz="2600" dirty="0"/>
              <a:t>Called clinic and recommended to hold drug, start NSAIDs</a:t>
            </a:r>
          </a:p>
          <a:p>
            <a:r>
              <a:rPr lang="en-US" sz="2600" dirty="0"/>
              <a:t>One week 3 days later fevers stopped and restarted D+T at 1 week</a:t>
            </a:r>
          </a:p>
          <a:p>
            <a:r>
              <a:rPr lang="en-US" sz="2600" dirty="0"/>
              <a:t>Tolerated treatment well thereafter and completed a year of treatment without recurrence now x 3 years</a:t>
            </a:r>
          </a:p>
        </p:txBody>
      </p:sp>
    </p:spTree>
    <p:extLst>
      <p:ext uri="{BB962C8B-B14F-4D97-AF65-F5344CB8AC3E}">
        <p14:creationId xmlns:p14="http://schemas.microsoft.com/office/powerpoint/2010/main" val="162452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4294967295"/>
          </p:nvPr>
        </p:nvSpPr>
        <p:spPr bwMode="auto">
          <a:xfrm>
            <a:off x="0" y="0"/>
            <a:ext cx="12192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en-US" sz="42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Enormous Change in Treatment for Melanoma</a:t>
            </a:r>
          </a:p>
        </p:txBody>
      </p:sp>
      <p:sp>
        <p:nvSpPr>
          <p:cNvPr id="4" name="Rectangle 3"/>
          <p:cNvSpPr/>
          <p:nvPr/>
        </p:nvSpPr>
        <p:spPr>
          <a:xfrm>
            <a:off x="1547813" y="5703888"/>
            <a:ext cx="9034462" cy="422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457200" y="1033026"/>
            <a:ext cx="5557330" cy="5819249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r>
              <a:rPr lang="en-US" dirty="0"/>
              <a:t>Before 2011:</a:t>
            </a:r>
          </a:p>
          <a:p>
            <a:pPr lvl="2"/>
            <a:r>
              <a:rPr lang="en-US" b="1" dirty="0"/>
              <a:t>Chemotherapy</a:t>
            </a:r>
          </a:p>
          <a:p>
            <a:pPr lvl="2"/>
            <a:r>
              <a:rPr lang="en-US" b="1" dirty="0"/>
              <a:t>Interleukin-2</a:t>
            </a:r>
            <a:r>
              <a:rPr lang="en-US" dirty="0"/>
              <a:t> (fit patients)</a:t>
            </a:r>
          </a:p>
          <a:p>
            <a:r>
              <a:rPr lang="en-US" dirty="0"/>
              <a:t>In 2019:</a:t>
            </a:r>
          </a:p>
          <a:p>
            <a:pPr lvl="1"/>
            <a:r>
              <a:rPr lang="en-US" dirty="0"/>
              <a:t>Targeted therapy</a:t>
            </a:r>
          </a:p>
          <a:p>
            <a:pPr lvl="2"/>
            <a:r>
              <a:rPr lang="en-US" dirty="0"/>
              <a:t>BRAF </a:t>
            </a:r>
          </a:p>
          <a:p>
            <a:pPr lvl="3"/>
            <a:r>
              <a:rPr lang="en-US" b="1" dirty="0" err="1"/>
              <a:t>Encorafenib+Binimetinib</a:t>
            </a:r>
            <a:endParaRPr lang="en-US" b="1" dirty="0"/>
          </a:p>
          <a:p>
            <a:pPr lvl="3"/>
            <a:r>
              <a:rPr lang="en-US" b="1" dirty="0" err="1"/>
              <a:t>Dabrafenib+Trametinib</a:t>
            </a:r>
            <a:endParaRPr lang="en-US" b="1" dirty="0"/>
          </a:p>
          <a:p>
            <a:pPr lvl="3"/>
            <a:r>
              <a:rPr lang="en-US" b="1" dirty="0" err="1"/>
              <a:t>Vemurafenib+Cobimetinib</a:t>
            </a:r>
            <a:endParaRPr lang="en-US" b="1" dirty="0"/>
          </a:p>
          <a:p>
            <a:pPr lvl="2"/>
            <a:r>
              <a:rPr lang="en-US" dirty="0"/>
              <a:t>KIT </a:t>
            </a:r>
          </a:p>
          <a:p>
            <a:pPr lvl="3"/>
            <a:r>
              <a:rPr lang="en-US" b="1" dirty="0" err="1"/>
              <a:t>Imatinib</a:t>
            </a:r>
            <a:endParaRPr lang="en-US" b="1" dirty="0"/>
          </a:p>
          <a:p>
            <a:pPr lvl="1"/>
            <a:r>
              <a:rPr lang="en-US" dirty="0"/>
              <a:t>Immunotherapy</a:t>
            </a:r>
          </a:p>
          <a:p>
            <a:pPr lvl="3"/>
            <a:r>
              <a:rPr lang="en-US" b="1" dirty="0"/>
              <a:t>Ipilimumab</a:t>
            </a:r>
            <a:endParaRPr lang="en-US" dirty="0"/>
          </a:p>
          <a:p>
            <a:pPr lvl="3"/>
            <a:r>
              <a:rPr lang="en-US" b="1" dirty="0" err="1"/>
              <a:t>Pembrolizumab</a:t>
            </a:r>
            <a:endParaRPr lang="en-US" dirty="0"/>
          </a:p>
          <a:p>
            <a:pPr lvl="3"/>
            <a:r>
              <a:rPr lang="en-US" b="1" dirty="0" err="1"/>
              <a:t>Nivolumab</a:t>
            </a:r>
            <a:endParaRPr lang="en-US" dirty="0"/>
          </a:p>
          <a:p>
            <a:pPr lvl="3"/>
            <a:r>
              <a:rPr lang="en-US" b="1" dirty="0"/>
              <a:t>Ipilimumab</a:t>
            </a:r>
            <a:r>
              <a:rPr lang="en-US" dirty="0"/>
              <a:t> + </a:t>
            </a:r>
            <a:r>
              <a:rPr lang="en-US" b="1" dirty="0"/>
              <a:t>Nivolumab</a:t>
            </a:r>
            <a:endParaRPr lang="en-US" dirty="0"/>
          </a:p>
          <a:p>
            <a:pPr lvl="1"/>
            <a:r>
              <a:rPr lang="en-US" dirty="0" err="1"/>
              <a:t>Virotherapy</a:t>
            </a:r>
            <a:endParaRPr lang="en-US" dirty="0"/>
          </a:p>
          <a:p>
            <a:pPr lvl="3"/>
            <a:r>
              <a:rPr lang="en-US" b="1" dirty="0" err="1"/>
              <a:t>Talimogene</a:t>
            </a:r>
            <a:r>
              <a:rPr lang="en-US" b="1" dirty="0"/>
              <a:t> </a:t>
            </a:r>
            <a:r>
              <a:rPr lang="en-US" b="1" dirty="0" err="1"/>
              <a:t>laherparepvec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4530" y="926163"/>
            <a:ext cx="5520829" cy="590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183524" y="994745"/>
            <a:ext cx="5054511" cy="55046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Impact of distant metastases on survival in metastatic melanoma – AJCC 7</a:t>
            </a:r>
            <a:r>
              <a:rPr lang="en-US" baseline="30000" dirty="0"/>
              <a:t>th</a:t>
            </a:r>
            <a:r>
              <a:rPr lang="en-US" dirty="0"/>
              <a:t> Ed.</a:t>
            </a:r>
          </a:p>
        </p:txBody>
      </p:sp>
      <p:sp>
        <p:nvSpPr>
          <p:cNvPr id="8" name="Rectangle 7"/>
          <p:cNvSpPr/>
          <p:nvPr/>
        </p:nvSpPr>
        <p:spPr>
          <a:xfrm>
            <a:off x="6183524" y="4769604"/>
            <a:ext cx="5256751" cy="2063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82032" y="4790892"/>
            <a:ext cx="3861444" cy="227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1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AJCC Cancer Staging Manual, 7</a:t>
            </a:r>
            <a:r>
              <a:rPr lang="en-US" sz="1100" baseline="30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11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Ed (2010), Springer New York, Inc.</a:t>
            </a:r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7023834" y="2970454"/>
            <a:ext cx="1817149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Down Arrow 11"/>
          <p:cNvSpPr/>
          <p:nvPr/>
        </p:nvSpPr>
        <p:spPr bwMode="auto">
          <a:xfrm rot="10800000">
            <a:off x="8534608" y="2467492"/>
            <a:ext cx="412752" cy="454287"/>
          </a:xfrm>
          <a:prstGeom prst="downArrow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>
              <a:ln>
                <a:noFill/>
              </a:ln>
              <a:solidFill>
                <a:srgbClr val="535A5D"/>
              </a:solidFill>
              <a:effectLst/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 bwMode="auto">
          <a:xfrm flipV="1">
            <a:off x="8840982" y="2970454"/>
            <a:ext cx="0" cy="126895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3406" y="5276672"/>
            <a:ext cx="4154412" cy="58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0131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4294967295"/>
          </p:nvPr>
        </p:nvSpPr>
        <p:spPr bwMode="auto">
          <a:xfrm>
            <a:off x="0" y="15240"/>
            <a:ext cx="12192000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en-US" sz="26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A patient with metastatic melanoma who received an </a:t>
            </a:r>
            <a:br>
              <a:rPr lang="en-US" sz="26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</a:br>
            <a:r>
              <a:rPr lang="en-US" sz="26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anti-PD-1/PD-L1 antibody as a single agent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4294967295"/>
          </p:nvPr>
        </p:nvSpPr>
        <p:spPr bwMode="auto">
          <a:xfrm>
            <a:off x="457200" y="1219200"/>
            <a:ext cx="115062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r>
              <a:rPr lang="en-US" sz="2200" dirty="0"/>
              <a:t>61 F hx hypothyroidism diagnosed with stage III disease involving left leg and left groin nodal disease, declined adjuvant therapy (at that time was only interferon or ipilimumab)</a:t>
            </a:r>
          </a:p>
          <a:p>
            <a:r>
              <a:rPr lang="en-US" sz="2200" dirty="0"/>
              <a:t>Noted on q6 month restaging scans to have 4 new pulmonary nodules – 2 sub-cm, </a:t>
            </a:r>
            <a:br>
              <a:rPr lang="en-US" sz="2200" dirty="0"/>
            </a:br>
            <a:r>
              <a:rPr lang="en-US" sz="2200" dirty="0"/>
              <a:t>2 ~1.5 cm as well as 2 cm node in left groin (prior nodal dissection basin though physiologic node was seen on post-surgical scan).</a:t>
            </a:r>
          </a:p>
          <a:p>
            <a:r>
              <a:rPr lang="en-US" sz="2200" dirty="0"/>
              <a:t>Testing of tumor showed BRAF V600 WT</a:t>
            </a:r>
          </a:p>
          <a:p>
            <a:r>
              <a:rPr lang="en-US" sz="2200" dirty="0"/>
              <a:t>Discussed pros and cons of PD1 vs PD1-CTLA4 combinations, started pembrolizumab q3 weeks.</a:t>
            </a:r>
          </a:p>
          <a:p>
            <a:r>
              <a:rPr lang="en-US" sz="2200" dirty="0"/>
              <a:t>After one year of treatment groin node resolved to baseline and the two largest pulmonary nodules resolved. Sub-cm nodules still present. Discussed pros/cons of stopping treatment vs continuing and decided to stop</a:t>
            </a:r>
          </a:p>
          <a:p>
            <a:r>
              <a:rPr lang="en-US" sz="2200" dirty="0"/>
              <a:t>6 months later restaging imaging showing multiple pulmonary nodules bilaterally 2-3 cm as well as new hepatic lesion 2 cm.</a:t>
            </a:r>
          </a:p>
          <a:p>
            <a:r>
              <a:rPr lang="en-US" sz="2200" dirty="0"/>
              <a:t>Discussed options and decided to start ipilimumab + nivolumab. After 4 cycles, pulmonary nodules and liver lesion mostly smaller and overall stable.</a:t>
            </a:r>
          </a:p>
        </p:txBody>
      </p:sp>
    </p:spTree>
    <p:extLst>
      <p:ext uri="{BB962C8B-B14F-4D97-AF65-F5344CB8AC3E}">
        <p14:creationId xmlns:p14="http://schemas.microsoft.com/office/powerpoint/2010/main" val="10634076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4294967295"/>
          </p:nvPr>
        </p:nvSpPr>
        <p:spPr bwMode="auto">
          <a:xfrm>
            <a:off x="0" y="15240"/>
            <a:ext cx="12192000" cy="89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en-US" sz="26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A patient with melanoma and CNS metastases 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4294967295"/>
          </p:nvPr>
        </p:nvSpPr>
        <p:spPr bwMode="auto">
          <a:xfrm>
            <a:off x="457200" y="1219200"/>
            <a:ext cx="115062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r>
              <a:rPr lang="en-US" sz="2400" dirty="0"/>
              <a:t>56 M hx stage III melanoma diagnosed on the right shoulder and right axillary nodal involvement s/p wide local excision and completion lymph node dissection.</a:t>
            </a:r>
          </a:p>
          <a:p>
            <a:r>
              <a:rPr lang="en-US" sz="2400" dirty="0"/>
              <a:t>Molecular testing showing BRAFV600E</a:t>
            </a:r>
          </a:p>
          <a:p>
            <a:r>
              <a:rPr lang="en-US" sz="2400" dirty="0"/>
              <a:t>Started dabrafenib + trametinib and tolerated a year of treatment with manageable rash and one dose interruption for fevers.</a:t>
            </a:r>
          </a:p>
          <a:p>
            <a:r>
              <a:rPr lang="en-US" sz="2400" dirty="0"/>
              <a:t>Approximately 4 months after stopping adjuvant treatment developed increasing headaches but no other neurologic deficit</a:t>
            </a:r>
          </a:p>
          <a:p>
            <a:r>
              <a:rPr lang="en-US" sz="2400" dirty="0"/>
              <a:t>Eventually had MRI of brain showing multiple small lesions in frontal lobe.</a:t>
            </a:r>
          </a:p>
          <a:p>
            <a:r>
              <a:rPr lang="en-US" sz="2400" dirty="0"/>
              <a:t>Was initiated on ipilimumab + nivolumab and headache resolved within 2 weeks and complete resolution of CNS lesions on restaging imaging at 3 months.</a:t>
            </a:r>
          </a:p>
          <a:p>
            <a:r>
              <a:rPr lang="en-US" sz="2400" dirty="0"/>
              <a:t>Treatment stopped after 4 doses of </a:t>
            </a:r>
            <a:r>
              <a:rPr lang="en-US" sz="2400" dirty="0" err="1"/>
              <a:t>ipi-nivo</a:t>
            </a:r>
            <a:r>
              <a:rPr lang="en-US" sz="2400" dirty="0"/>
              <a:t> due to diarrhea/colitis</a:t>
            </a:r>
          </a:p>
          <a:p>
            <a:r>
              <a:rPr lang="en-US" sz="2400" dirty="0"/>
              <a:t>Continues in long term follow up a year later off treatment</a:t>
            </a:r>
          </a:p>
        </p:txBody>
      </p:sp>
    </p:spTree>
    <p:extLst>
      <p:ext uri="{BB962C8B-B14F-4D97-AF65-F5344CB8AC3E}">
        <p14:creationId xmlns:p14="http://schemas.microsoft.com/office/powerpoint/2010/main" val="725637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/>
          <p:cNvSpPr>
            <a:spLocks noGrp="1"/>
          </p:cNvSpPr>
          <p:nvPr>
            <p:ph type="body" sz="quarter" idx="4294967295"/>
          </p:nvPr>
        </p:nvSpPr>
        <p:spPr bwMode="auto">
          <a:xfrm>
            <a:off x="0" y="-17477"/>
            <a:ext cx="12192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en-US" sz="42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Improved Overall Survival Targeting BRAF or IO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46" y="884810"/>
            <a:ext cx="3987800" cy="279470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884809"/>
            <a:ext cx="4826489" cy="346583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71" y="3676316"/>
            <a:ext cx="4242245" cy="3181684"/>
          </a:xfrm>
          <a:prstGeom prst="rect">
            <a:avLst/>
          </a:prstGeom>
        </p:spPr>
      </p:pic>
      <p:sp>
        <p:nvSpPr>
          <p:cNvPr id="32" name="Rounded Rectangle 4"/>
          <p:cNvSpPr/>
          <p:nvPr/>
        </p:nvSpPr>
        <p:spPr>
          <a:xfrm>
            <a:off x="4578246" y="1600756"/>
            <a:ext cx="2101465" cy="749139"/>
          </a:xfrm>
          <a:prstGeom prst="roundRect">
            <a:avLst/>
          </a:prstGeom>
          <a:solidFill>
            <a:srgbClr val="660066"/>
          </a:solidFill>
        </p:spPr>
        <p:txBody>
          <a:bodyPr wrap="square" lIns="121917" tIns="60959" rIns="121917" bIns="60959" spcCol="0" rtlCol="0" anchor="ctr">
            <a:spAutoFit/>
          </a:bodyPr>
          <a:lstStyle/>
          <a:p>
            <a:pPr algn="ctr"/>
            <a:r>
              <a:rPr lang="en-US" b="1" dirty="0">
                <a:solidFill>
                  <a:prstClr val="white"/>
                </a:solidFill>
                <a:latin typeface="Calibri"/>
                <a:cs typeface="Calibri"/>
              </a:rPr>
              <a:t>BRAF+MEK Inhibition</a:t>
            </a:r>
          </a:p>
        </p:txBody>
      </p:sp>
      <p:sp>
        <p:nvSpPr>
          <p:cNvPr id="33" name="Rounded Rectangle 4"/>
          <p:cNvSpPr/>
          <p:nvPr/>
        </p:nvSpPr>
        <p:spPr>
          <a:xfrm>
            <a:off x="4166045" y="4508931"/>
            <a:ext cx="2584554" cy="749139"/>
          </a:xfrm>
          <a:prstGeom prst="roundRect">
            <a:avLst/>
          </a:prstGeom>
          <a:solidFill>
            <a:srgbClr val="660066"/>
          </a:solidFill>
        </p:spPr>
        <p:txBody>
          <a:bodyPr wrap="square" lIns="121917" tIns="60959" rIns="121917" bIns="60959" spcCol="0" rtlCol="0" anchor="ctr">
            <a:spAutoFit/>
          </a:bodyPr>
          <a:lstStyle/>
          <a:p>
            <a:pPr algn="ctr"/>
            <a:r>
              <a:rPr lang="en-US" b="1" dirty="0">
                <a:solidFill>
                  <a:prstClr val="white"/>
                </a:solidFill>
                <a:latin typeface="Calibri"/>
                <a:cs typeface="Calibri"/>
              </a:rPr>
              <a:t>Anti-PD1 or</a:t>
            </a:r>
          </a:p>
          <a:p>
            <a:pPr algn="ctr"/>
            <a:r>
              <a:rPr lang="en-US" b="1" dirty="0">
                <a:solidFill>
                  <a:prstClr val="white"/>
                </a:solidFill>
                <a:latin typeface="Calibri"/>
                <a:cs typeface="Calibri"/>
              </a:rPr>
              <a:t>Anti-PD1 + Anti-CTLA4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2512" y="4363924"/>
            <a:ext cx="5367432" cy="241787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954720" y="4572000"/>
            <a:ext cx="124264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err="1"/>
              <a:t>Wolchok</a:t>
            </a:r>
            <a:r>
              <a:rPr lang="en-US" sz="700" dirty="0"/>
              <a:t> et al. NEJM 2017</a:t>
            </a:r>
          </a:p>
        </p:txBody>
      </p:sp>
    </p:spTree>
    <p:extLst>
      <p:ext uri="{BB962C8B-B14F-4D97-AF65-F5344CB8AC3E}">
        <p14:creationId xmlns:p14="http://schemas.microsoft.com/office/powerpoint/2010/main" val="3274264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15190-5FB3-DD46-9889-56C829826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439398" cy="1143000"/>
          </a:xfrm>
        </p:spPr>
        <p:txBody>
          <a:bodyPr/>
          <a:lstStyle/>
          <a:p>
            <a:r>
              <a:rPr lang="en-US" sz="2400" dirty="0"/>
              <a:t>COLUMBUS: A Phase III Trial of </a:t>
            </a:r>
            <a:r>
              <a:rPr lang="en-US" sz="2400" dirty="0" err="1"/>
              <a:t>Encorafenib</a:t>
            </a:r>
            <a:r>
              <a:rPr lang="en-US" sz="2400" dirty="0"/>
              <a:t> with </a:t>
            </a:r>
            <a:r>
              <a:rPr lang="en-US" sz="2400" dirty="0" err="1"/>
              <a:t>Binimetinib</a:t>
            </a:r>
            <a:r>
              <a:rPr lang="en-US" sz="2400" dirty="0"/>
              <a:t> versus Vemurafenib or </a:t>
            </a:r>
            <a:r>
              <a:rPr lang="en-US" sz="2400" dirty="0" err="1"/>
              <a:t>Encorafenib</a:t>
            </a:r>
            <a:r>
              <a:rPr lang="en-US" sz="2400" dirty="0"/>
              <a:t> for Melanoma with BRAF V600 Mutation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BE7567-99D6-1840-94CB-D15EAAE0215E}"/>
              </a:ext>
            </a:extLst>
          </p:cNvPr>
          <p:cNvSpPr txBox="1"/>
          <p:nvPr/>
        </p:nvSpPr>
        <p:spPr>
          <a:xfrm>
            <a:off x="80361" y="6415263"/>
            <a:ext cx="90785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Dummer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R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Lancet Oncol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2018;19:1315-27;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Liszkay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G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ASCO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2019;Abstract 9512.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0FF7B2-D194-6C4D-BBA5-73F4CB28E460}"/>
              </a:ext>
            </a:extLst>
          </p:cNvPr>
          <p:cNvSpPr txBox="1"/>
          <p:nvPr/>
        </p:nvSpPr>
        <p:spPr>
          <a:xfrm>
            <a:off x="1981200" y="2118679"/>
            <a:ext cx="24513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COLUMBUS Part 1</a:t>
            </a:r>
          </a:p>
        </p:txBody>
      </p:sp>
      <p:sp>
        <p:nvSpPr>
          <p:cNvPr id="7" name="Line 6">
            <a:extLst>
              <a:ext uri="{FF2B5EF4-FFF2-40B4-BE49-F238E27FC236}">
                <a16:creationId xmlns:a16="http://schemas.microsoft.com/office/drawing/2014/main" id="{DBDBDEE4-BFB2-C74C-96DE-25920C3CAB52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0600" y="3915254"/>
            <a:ext cx="1607943" cy="0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8" name="Line 7">
            <a:extLst>
              <a:ext uri="{FF2B5EF4-FFF2-40B4-BE49-F238E27FC236}">
                <a16:creationId xmlns:a16="http://schemas.microsoft.com/office/drawing/2014/main" id="{59B41E20-9CF2-4F46-8953-D3402C84496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408540" y="2892465"/>
            <a:ext cx="0" cy="1911431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CBAB94D-8DE9-CC46-BED8-030EB237B388}"/>
              </a:ext>
            </a:extLst>
          </p:cNvPr>
          <p:cNvGrpSpPr/>
          <p:nvPr/>
        </p:nvGrpSpPr>
        <p:grpSpPr>
          <a:xfrm>
            <a:off x="6408540" y="2883219"/>
            <a:ext cx="373260" cy="1920678"/>
            <a:chOff x="4419600" y="2100963"/>
            <a:chExt cx="514350" cy="2308088"/>
          </a:xfrm>
        </p:grpSpPr>
        <p:sp>
          <p:nvSpPr>
            <p:cNvPr id="10" name="Line 8">
              <a:extLst>
                <a:ext uri="{FF2B5EF4-FFF2-40B4-BE49-F238E27FC236}">
                  <a16:creationId xmlns:a16="http://schemas.microsoft.com/office/drawing/2014/main" id="{DAD23022-CF21-CC42-A171-471C9E1828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19600" y="2100963"/>
              <a:ext cx="514350" cy="11112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" name="Line 9">
              <a:extLst>
                <a:ext uri="{FF2B5EF4-FFF2-40B4-BE49-F238E27FC236}">
                  <a16:creationId xmlns:a16="http://schemas.microsoft.com/office/drawing/2014/main" id="{DAAE75A0-D79A-3E4B-B7EF-2E17AA89B8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19600" y="4409051"/>
              <a:ext cx="514350" cy="0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2" name="Line 9">
              <a:extLst>
                <a:ext uri="{FF2B5EF4-FFF2-40B4-BE49-F238E27FC236}">
                  <a16:creationId xmlns:a16="http://schemas.microsoft.com/office/drawing/2014/main" id="{F98B5CB6-5271-2A4C-8BD3-447419EDCE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19600" y="3347252"/>
              <a:ext cx="514350" cy="0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</p:grpSp>
      <p:sp>
        <p:nvSpPr>
          <p:cNvPr id="12" name="Text Box 11">
            <a:extLst>
              <a:ext uri="{FF2B5EF4-FFF2-40B4-BE49-F238E27FC236}">
                <a16:creationId xmlns:a16="http://schemas.microsoft.com/office/drawing/2014/main" id="{F03FC80C-3380-D943-8593-F1210DC9BE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2399299"/>
            <a:ext cx="3733796" cy="925409"/>
          </a:xfrm>
          <a:prstGeom prst="rect">
            <a:avLst/>
          </a:prstGeom>
          <a:solidFill>
            <a:srgbClr val="F8951E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COMBO450</a:t>
            </a:r>
            <a:b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Encorafenib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+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Binimetinib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(n = 192)</a:t>
            </a:r>
          </a:p>
        </p:txBody>
      </p:sp>
      <p:sp>
        <p:nvSpPr>
          <p:cNvPr id="13" name="Text Box 13">
            <a:extLst>
              <a:ext uri="{FF2B5EF4-FFF2-40B4-BE49-F238E27FC236}">
                <a16:creationId xmlns:a16="http://schemas.microsoft.com/office/drawing/2014/main" id="{C28DCBB4-4F73-0041-9551-92EA0123C3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3511155"/>
            <a:ext cx="3733800" cy="737530"/>
          </a:xfrm>
          <a:prstGeom prst="rect">
            <a:avLst/>
          </a:prstGeom>
          <a:solidFill>
            <a:srgbClr val="8DC73F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VEM</a:t>
            </a:r>
            <a:b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Vemurafenib (n = 191)</a:t>
            </a:r>
          </a:p>
        </p:txBody>
      </p:sp>
      <p:graphicFrame>
        <p:nvGraphicFramePr>
          <p:cNvPr id="14" name="Group 104">
            <a:extLst>
              <a:ext uri="{FF2B5EF4-FFF2-40B4-BE49-F238E27FC236}">
                <a16:creationId xmlns:a16="http://schemas.microsoft.com/office/drawing/2014/main" id="{7113C560-4FA4-3444-B11D-58D376C59FA0}"/>
              </a:ext>
            </a:extLst>
          </p:cNvPr>
          <p:cNvGraphicFramePr>
            <a:graphicFrameLocks noGrp="1"/>
          </p:cNvGraphicFramePr>
          <p:nvPr/>
        </p:nvGraphicFramePr>
        <p:xfrm>
          <a:off x="1845419" y="2693699"/>
          <a:ext cx="3116461" cy="2398304"/>
        </p:xfrm>
        <a:graphic>
          <a:graphicData uri="http://schemas.openxmlformats.org/drawingml/2006/table">
            <a:tbl>
              <a:tblPr/>
              <a:tblGrid>
                <a:gridCol w="3116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98304"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sz="1500" baseline="0" dirty="0"/>
                        <a:t>Unresectable or locally advanced or metastatic melanoma with BRAF V600E and/or BRAF V600K mutation</a:t>
                      </a:r>
                    </a:p>
                    <a:p>
                      <a:pPr marL="285750" indent="-285750">
                        <a:lnSpc>
                          <a:spcPct val="120000"/>
                        </a:lnSpc>
                        <a:buFont typeface="Arial"/>
                        <a:buChar char="•"/>
                        <a:defRPr/>
                      </a:pPr>
                      <a:r>
                        <a:rPr lang="en-US" sz="1500" baseline="0" dirty="0"/>
                        <a:t>Untreated or progressed on/after prior first-line immunotherapy</a:t>
                      </a:r>
                    </a:p>
                    <a:p>
                      <a:pPr marL="285750" indent="-285750">
                        <a:lnSpc>
                          <a:spcPct val="120000"/>
                        </a:lnSpc>
                        <a:buFont typeface="Arial"/>
                        <a:buChar char="•"/>
                        <a:defRPr/>
                      </a:pPr>
                      <a:r>
                        <a:rPr lang="en-US" sz="1500" baseline="0" dirty="0"/>
                        <a:t>ECOG PS 0-1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1A415EBC-5405-6646-A88D-67993EAA699A}"/>
              </a:ext>
            </a:extLst>
          </p:cNvPr>
          <p:cNvSpPr txBox="1"/>
          <p:nvPr/>
        </p:nvSpPr>
        <p:spPr>
          <a:xfrm>
            <a:off x="5614175" y="3005674"/>
            <a:ext cx="63511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1:1:1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8B668F1-6A6B-2A47-886E-D7F6C29B5EB6}"/>
              </a:ext>
            </a:extLst>
          </p:cNvPr>
          <p:cNvGrpSpPr>
            <a:grpSpLocks/>
          </p:cNvGrpSpPr>
          <p:nvPr/>
        </p:nvGrpSpPr>
        <p:grpSpPr bwMode="auto">
          <a:xfrm>
            <a:off x="5388769" y="3435651"/>
            <a:ext cx="914400" cy="914400"/>
            <a:chOff x="1872" y="1584"/>
            <a:chExt cx="576" cy="576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F8F3338-D203-7A4B-8D2E-0658F4D040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1584"/>
              <a:ext cx="576" cy="576"/>
            </a:xfrm>
            <a:prstGeom prst="ellipse">
              <a:avLst/>
            </a:prstGeom>
            <a:solidFill>
              <a:srgbClr val="FE701B"/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l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CBD785F-291B-F143-A437-1121A6EF03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8" y="1653"/>
              <a:ext cx="48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63500" dir="2700000" algn="ctr" rotWithShape="0">
                      <a:schemeClr val="tx1">
                        <a:alpha val="39998"/>
                      </a:schemeClr>
                    </a:outerShdw>
                  </a:effectLst>
                </a14:hiddenEffects>
              </a:ext>
            </a:extLst>
          </p:spPr>
          <p:txBody>
            <a:bodyPr lIns="0" tIns="0" rIns="0" anchor="ctr"/>
            <a:lstStyle>
              <a:defPPr>
                <a:defRPr lang="en-GB"/>
              </a:defPPr>
              <a:lvl1pPr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1pPr>
              <a:lvl2pPr marL="4302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2pPr>
              <a:lvl3pPr marL="6461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3pPr>
              <a:lvl4pPr marL="8620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4pPr>
              <a:lvl5pPr marL="1077913" indent="-214313" algn="l" defTabSz="455613" rtl="0" fontAlgn="base">
                <a:spcBef>
                  <a:spcPct val="0"/>
                </a:spcBef>
                <a:spcAft>
                  <a:spcPct val="0"/>
                </a:spcAft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5pPr>
              <a:lvl6pPr marL="22860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6pPr>
              <a:lvl7pPr marL="27432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7pPr>
              <a:lvl8pPr marL="32004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8pPr>
              <a:lvl9pPr marL="3657600" algn="l" defTabSz="457200" rtl="0" eaLnBrk="1" latinLnBrk="0" hangingPunct="1">
                <a:defRPr sz="3600" b="1" kern="1200">
                  <a:solidFill>
                    <a:schemeClr val="accent2"/>
                  </a:solidFill>
                  <a:latin typeface="Arial" pitchFamily="-72" charset="0"/>
                  <a:ea typeface="MS PGothic" charset="0"/>
                  <a:cs typeface="MS PGothic" charset="0"/>
                </a:defRPr>
              </a:lvl9pPr>
            </a:lstStyle>
            <a:p>
              <a:pPr marL="0" marR="0" lvl="0" indent="0" algn="ctr" defTabSz="4556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Arial" charset="0"/>
                  <a:cs typeface="Arial" charset="0"/>
                </a:rPr>
                <a:t>R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77EB730A-EA39-684A-A057-7062686F8F4B}"/>
              </a:ext>
            </a:extLst>
          </p:cNvPr>
          <p:cNvSpPr txBox="1"/>
          <p:nvPr/>
        </p:nvSpPr>
        <p:spPr>
          <a:xfrm>
            <a:off x="5330629" y="4463627"/>
            <a:ext cx="99257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(N = 577)</a:t>
            </a:r>
          </a:p>
        </p:txBody>
      </p:sp>
      <p:sp>
        <p:nvSpPr>
          <p:cNvPr id="20" name="Text Box 13">
            <a:extLst>
              <a:ext uri="{FF2B5EF4-FFF2-40B4-BE49-F238E27FC236}">
                <a16:creationId xmlns:a16="http://schemas.microsoft.com/office/drawing/2014/main" id="{0DE9E40E-C968-0F41-942D-0B20F1A072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4435132"/>
            <a:ext cx="3733786" cy="737530"/>
          </a:xfrm>
          <a:prstGeom prst="rect">
            <a:avLst/>
          </a:prstGeom>
          <a:solidFill>
            <a:srgbClr val="58C4F3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ENCO300</a:t>
            </a:r>
            <a:b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Encorafenib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(n = 194)</a:t>
            </a:r>
          </a:p>
        </p:txBody>
      </p:sp>
    </p:spTree>
    <p:extLst>
      <p:ext uri="{BB962C8B-B14F-4D97-AF65-F5344CB8AC3E}">
        <p14:creationId xmlns:p14="http://schemas.microsoft.com/office/powerpoint/2010/main" val="2434499541"/>
      </p:ext>
    </p:extLst>
  </p:cSld>
  <p:clrMapOvr>
    <a:masterClrMapping/>
  </p:clrMapOvr>
  <p:transition spd="slow"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icture containing sitting, black&#10;&#10;Description automatically generated">
            <a:extLst>
              <a:ext uri="{FF2B5EF4-FFF2-40B4-BE49-F238E27FC236}">
                <a16:creationId xmlns:a16="http://schemas.microsoft.com/office/drawing/2014/main" id="{A9A6CBBF-B13F-AB4A-90AE-6713F73911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191" y="1620343"/>
            <a:ext cx="8153400" cy="39584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FFE5DE-9FD2-914B-B742-413D6C836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0"/>
            <a:ext cx="11300645" cy="1143000"/>
          </a:xfrm>
        </p:spPr>
        <p:txBody>
          <a:bodyPr/>
          <a:lstStyle/>
          <a:p>
            <a:r>
              <a:rPr lang="en-US" sz="2400" dirty="0"/>
              <a:t>COLUMBUS: Progression-Free Survival with </a:t>
            </a:r>
            <a:r>
              <a:rPr lang="en-US" sz="2400" dirty="0" err="1"/>
              <a:t>Encorafenib</a:t>
            </a:r>
            <a:r>
              <a:rPr lang="en-US" sz="2400" dirty="0"/>
              <a:t>/</a:t>
            </a:r>
            <a:r>
              <a:rPr lang="en-US" sz="2400" dirty="0" err="1"/>
              <a:t>Binimetinib</a:t>
            </a:r>
            <a:r>
              <a:rPr lang="en-US" sz="2400" dirty="0"/>
              <a:t> </a:t>
            </a:r>
            <a:br>
              <a:rPr lang="en-US" sz="2400" dirty="0"/>
            </a:br>
            <a:r>
              <a:rPr lang="en-US" sz="2400" dirty="0"/>
              <a:t>versus Vemurafenib for Melanoma with BRAF Mutation (Updated Analysis)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8F4D65-982D-084B-9826-1F27B52D242A}"/>
              </a:ext>
            </a:extLst>
          </p:cNvPr>
          <p:cNvSpPr txBox="1"/>
          <p:nvPr/>
        </p:nvSpPr>
        <p:spPr>
          <a:xfrm>
            <a:off x="80361" y="6415263"/>
            <a:ext cx="45933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Liszkay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G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ASCO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2019;Abstract 9512.</a:t>
            </a:r>
          </a:p>
        </p:txBody>
      </p:sp>
      <p:graphicFrame>
        <p:nvGraphicFramePr>
          <p:cNvPr id="13" name="Content Placeholder 3">
            <a:extLst>
              <a:ext uri="{FF2B5EF4-FFF2-40B4-BE49-F238E27FC236}">
                <a16:creationId xmlns:a16="http://schemas.microsoft.com/office/drawing/2014/main" id="{9598CBAD-3111-3446-A3C2-CE0A164281FF}"/>
              </a:ext>
            </a:extLst>
          </p:cNvPr>
          <p:cNvGraphicFramePr>
            <a:graphicFrameLocks/>
          </p:cNvGraphicFramePr>
          <p:nvPr/>
        </p:nvGraphicFramePr>
        <p:xfrm>
          <a:off x="8240403" y="2590832"/>
          <a:ext cx="3669842" cy="134464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91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4256866379"/>
                    </a:ext>
                  </a:extLst>
                </a:gridCol>
                <a:gridCol w="640021">
                  <a:extLst>
                    <a:ext uri="{9D8B030D-6E8A-4147-A177-3AD203B41FA5}">
                      <a16:colId xmlns:a16="http://schemas.microsoft.com/office/drawing/2014/main" val="1087565659"/>
                    </a:ext>
                  </a:extLst>
                </a:gridCol>
              </a:tblGrid>
              <a:tr h="555083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</a:rPr>
                        <a:t>Cohort</a:t>
                      </a:r>
                      <a:endParaRPr lang="en-GB" sz="12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ts val="14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noProof="0" dirty="0">
                          <a:solidFill>
                            <a:schemeClr val="tx1"/>
                          </a:solidFill>
                          <a:latin typeface="+mn-lt"/>
                        </a:rPr>
                        <a:t>Median PFS</a:t>
                      </a:r>
                      <a:r>
                        <a:rPr lang="en-US" sz="1200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21920" marR="121920" marT="60960" marB="6096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ts val="14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+mn-lt"/>
                        </a:rPr>
                        <a:t>HR</a:t>
                      </a:r>
                    </a:p>
                  </a:txBody>
                  <a:tcPr marL="121920" marR="121920" marT="60960" marB="6096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588">
                <a:tc>
                  <a:txBody>
                    <a:bodyPr/>
                    <a:lstStyle/>
                    <a:p>
                      <a:pPr>
                        <a:lnSpc>
                          <a:spcPts val="1480"/>
                        </a:lnSpc>
                      </a:pPr>
                      <a:r>
                        <a:rPr lang="en-GB" sz="1200" b="1" kern="1200" dirty="0" err="1">
                          <a:solidFill>
                            <a:srgbClr val="FF93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Encora</a:t>
                      </a:r>
                      <a:r>
                        <a:rPr lang="en-GB" sz="1200" b="1" kern="1200" dirty="0">
                          <a:solidFill>
                            <a:srgbClr val="FF93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GB" sz="1200" b="1" kern="1200" dirty="0" err="1">
                          <a:solidFill>
                            <a:srgbClr val="FF93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bini</a:t>
                      </a:r>
                      <a:r>
                        <a:rPr lang="en-GB" sz="1200" b="1" kern="1200" dirty="0">
                          <a:solidFill>
                            <a:srgbClr val="FF93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(COMBO450)</a:t>
                      </a:r>
                    </a:p>
                    <a:p>
                      <a:pPr>
                        <a:lnSpc>
                          <a:spcPts val="1480"/>
                        </a:lnSpc>
                      </a:pPr>
                      <a:r>
                        <a:rPr lang="en-GB" sz="1200" b="1" kern="1200" dirty="0">
                          <a:solidFill>
                            <a:srgbClr val="FF93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(n = 192)</a:t>
                      </a:r>
                      <a:endParaRPr lang="en-GB" sz="1200" b="1" dirty="0">
                        <a:solidFill>
                          <a:srgbClr val="FF93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80"/>
                        </a:lnSpc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</a:rPr>
                        <a:t>14.9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mo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1480"/>
                        </a:lnSpc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+mn-lt"/>
                        </a:rPr>
                        <a:t>0.51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092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ts val="14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8DC73F"/>
                          </a:solidFill>
                          <a:latin typeface="+mn-lt"/>
                        </a:rPr>
                        <a:t>Vemurafenib (n = 191)</a:t>
                      </a:r>
                      <a:endParaRPr lang="en-GB" sz="1200" b="1" kern="1200" dirty="0">
                        <a:solidFill>
                          <a:srgbClr val="8DC73F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80"/>
                        </a:lnSpc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</a:rPr>
                        <a:t>7.3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mo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60C4299-B90E-FC4A-AFA5-8993F1639FE0}"/>
              </a:ext>
            </a:extLst>
          </p:cNvPr>
          <p:cNvSpPr txBox="1"/>
          <p:nvPr/>
        </p:nvSpPr>
        <p:spPr>
          <a:xfrm>
            <a:off x="4457154" y="5599365"/>
            <a:ext cx="15963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Time (months)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BB9EB2-A2E7-5B4C-9C08-3E3E5204C835}"/>
              </a:ext>
            </a:extLst>
          </p:cNvPr>
          <p:cNvSpPr txBox="1"/>
          <p:nvPr/>
        </p:nvSpPr>
        <p:spPr>
          <a:xfrm rot="16200000">
            <a:off x="37538" y="3010987"/>
            <a:ext cx="15287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Probability, %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EFF873-2A0C-E94E-8A41-EB0DBED16591}"/>
              </a:ext>
            </a:extLst>
          </p:cNvPr>
          <p:cNvSpPr txBox="1"/>
          <p:nvPr/>
        </p:nvSpPr>
        <p:spPr>
          <a:xfrm>
            <a:off x="1823716" y="4342159"/>
            <a:ext cx="174919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COMBO450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Censored patients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AD3A64-48AD-9D47-93BF-1FEF886DE5F9}"/>
              </a:ext>
            </a:extLst>
          </p:cNvPr>
          <p:cNvSpPr txBox="1"/>
          <p:nvPr/>
        </p:nvSpPr>
        <p:spPr>
          <a:xfrm>
            <a:off x="2917950" y="1923445"/>
            <a:ext cx="153920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COMBO450: 56%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8DC73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VEM: 32%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064C8E-1C09-0C47-B83F-2C4D93CB1B67}"/>
              </a:ext>
            </a:extLst>
          </p:cNvPr>
          <p:cNvSpPr txBox="1"/>
          <p:nvPr/>
        </p:nvSpPr>
        <p:spPr>
          <a:xfrm>
            <a:off x="4447323" y="1923445"/>
            <a:ext cx="153920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COMBO450: 37%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8DC73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VEM: 20%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B8DD5D-D8C4-B443-B0D0-BD9F475FDE58}"/>
              </a:ext>
            </a:extLst>
          </p:cNvPr>
          <p:cNvSpPr txBox="1"/>
          <p:nvPr/>
        </p:nvSpPr>
        <p:spPr>
          <a:xfrm>
            <a:off x="5951090" y="1923445"/>
            <a:ext cx="153920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COMBO450: 29%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8DC73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VEM: 14%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D9B173-9F70-1F43-AE67-374DA5C86AEB}"/>
              </a:ext>
            </a:extLst>
          </p:cNvPr>
          <p:cNvSpPr txBox="1"/>
          <p:nvPr/>
        </p:nvSpPr>
        <p:spPr>
          <a:xfrm>
            <a:off x="7470801" y="1923445"/>
            <a:ext cx="153920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COMBO450: 25%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8DC73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VEM: 12%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462D55C-C44F-2A4F-8022-842D66FED572}"/>
              </a:ext>
            </a:extLst>
          </p:cNvPr>
          <p:cNvCxnSpPr/>
          <p:nvPr/>
        </p:nvCxnSpPr>
        <p:spPr bwMode="auto">
          <a:xfrm>
            <a:off x="1517144" y="4490627"/>
            <a:ext cx="3048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9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7A4D377-81A3-7F45-9674-FD607864A056}"/>
              </a:ext>
            </a:extLst>
          </p:cNvPr>
          <p:cNvCxnSpPr/>
          <p:nvPr/>
        </p:nvCxnSpPr>
        <p:spPr bwMode="auto">
          <a:xfrm>
            <a:off x="1517144" y="4728346"/>
            <a:ext cx="3048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8DC73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38B7067-9DA7-6B48-A721-530FDE8511AB}"/>
              </a:ext>
            </a:extLst>
          </p:cNvPr>
          <p:cNvSpPr txBox="1"/>
          <p:nvPr/>
        </p:nvSpPr>
        <p:spPr>
          <a:xfrm>
            <a:off x="1411864" y="4733963"/>
            <a:ext cx="543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8DC73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+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1504842839"/>
      </p:ext>
    </p:extLst>
  </p:cSld>
  <p:clrMapOvr>
    <a:masterClrMapping/>
  </p:clrMapOvr>
  <p:transition spd="slow"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, black&#10;&#10;Description automatically generated">
            <a:extLst>
              <a:ext uri="{FF2B5EF4-FFF2-40B4-BE49-F238E27FC236}">
                <a16:creationId xmlns:a16="http://schemas.microsoft.com/office/drawing/2014/main" id="{5D9B1575-7AB5-7C4A-85DD-045824B4B1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642644"/>
            <a:ext cx="8107467" cy="39361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A19CF6-DD8B-9C4A-9BCE-CBA4714F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COLUMBUS: Overall Survival with </a:t>
            </a:r>
            <a:r>
              <a:rPr lang="en-US" sz="2400" dirty="0" err="1"/>
              <a:t>Encorafenib</a:t>
            </a:r>
            <a:r>
              <a:rPr lang="en-US" sz="2400" dirty="0"/>
              <a:t>/</a:t>
            </a:r>
            <a:r>
              <a:rPr lang="en-US" sz="2400" dirty="0" err="1"/>
              <a:t>Binimetinib</a:t>
            </a:r>
            <a:r>
              <a:rPr lang="en-US" sz="2400" dirty="0"/>
              <a:t> versus Vemurafenib for Melanoma with BRAF Mutation (Updated Analysis) </a:t>
            </a:r>
            <a:endParaRPr lang="en-US" sz="2400" dirty="0">
              <a:solidFill>
                <a:srgbClr val="FF00FF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D003D8-E6FC-D84A-93F6-988BC95E0BC9}"/>
              </a:ext>
            </a:extLst>
          </p:cNvPr>
          <p:cNvSpPr txBox="1"/>
          <p:nvPr/>
        </p:nvSpPr>
        <p:spPr>
          <a:xfrm>
            <a:off x="76200" y="6415021"/>
            <a:ext cx="45933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Liszkay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G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ASCO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2019;Abstract 9512.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EDF0D0-F9DA-C84A-9A01-8AB8E1FAF60C}"/>
              </a:ext>
            </a:extLst>
          </p:cNvPr>
          <p:cNvSpPr txBox="1"/>
          <p:nvPr/>
        </p:nvSpPr>
        <p:spPr>
          <a:xfrm>
            <a:off x="4457154" y="5599365"/>
            <a:ext cx="15963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Time (months)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D0EDB2-DE7B-5945-8413-674764A8517F}"/>
              </a:ext>
            </a:extLst>
          </p:cNvPr>
          <p:cNvSpPr txBox="1"/>
          <p:nvPr/>
        </p:nvSpPr>
        <p:spPr>
          <a:xfrm rot="16200000">
            <a:off x="37538" y="3010987"/>
            <a:ext cx="15287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Probability, 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9D0CF4-1861-D44C-A096-19C191FFCC8A}"/>
              </a:ext>
            </a:extLst>
          </p:cNvPr>
          <p:cNvSpPr txBox="1"/>
          <p:nvPr/>
        </p:nvSpPr>
        <p:spPr>
          <a:xfrm>
            <a:off x="1823716" y="4342159"/>
            <a:ext cx="174919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COMBO450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Censored patients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0E7822-81F7-9B4C-A59E-D86E314191A4}"/>
              </a:ext>
            </a:extLst>
          </p:cNvPr>
          <p:cNvSpPr txBox="1"/>
          <p:nvPr/>
        </p:nvSpPr>
        <p:spPr>
          <a:xfrm>
            <a:off x="2917950" y="1923445"/>
            <a:ext cx="153920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COMBO450: 76%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8DC73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VEM: 63%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D60252-B274-B34F-9996-E4932F121A60}"/>
              </a:ext>
            </a:extLst>
          </p:cNvPr>
          <p:cNvSpPr txBox="1"/>
          <p:nvPr/>
        </p:nvSpPr>
        <p:spPr>
          <a:xfrm>
            <a:off x="4447323" y="1923445"/>
            <a:ext cx="153920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COMBO450: 58%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8DC73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VEM: 43%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6DE841-16DD-514B-8172-D3EEEF925063}"/>
              </a:ext>
            </a:extLst>
          </p:cNvPr>
          <p:cNvSpPr txBox="1"/>
          <p:nvPr/>
        </p:nvSpPr>
        <p:spPr>
          <a:xfrm>
            <a:off x="5951090" y="1923445"/>
            <a:ext cx="153920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COMBO450: 47%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8DC73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VEM: 31%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F5EF90-30E6-A74D-B37B-C5958D206F81}"/>
              </a:ext>
            </a:extLst>
          </p:cNvPr>
          <p:cNvSpPr txBox="1"/>
          <p:nvPr/>
        </p:nvSpPr>
        <p:spPr>
          <a:xfrm>
            <a:off x="7470801" y="1923445"/>
            <a:ext cx="153920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COMBO450: 39%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8DC73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VEM: 25%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C26050C-2554-7F49-8A06-D7EFCA309970}"/>
              </a:ext>
            </a:extLst>
          </p:cNvPr>
          <p:cNvCxnSpPr/>
          <p:nvPr/>
        </p:nvCxnSpPr>
        <p:spPr bwMode="auto">
          <a:xfrm>
            <a:off x="1517144" y="4490627"/>
            <a:ext cx="3048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9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41F8650-B064-7E4E-94B2-D703F5E86AF9}"/>
              </a:ext>
            </a:extLst>
          </p:cNvPr>
          <p:cNvCxnSpPr/>
          <p:nvPr/>
        </p:nvCxnSpPr>
        <p:spPr bwMode="auto">
          <a:xfrm>
            <a:off x="1517144" y="4728346"/>
            <a:ext cx="3048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8DC73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0764177-DB6D-A748-B74A-2A7F8FC37041}"/>
              </a:ext>
            </a:extLst>
          </p:cNvPr>
          <p:cNvSpPr txBox="1"/>
          <p:nvPr/>
        </p:nvSpPr>
        <p:spPr>
          <a:xfrm>
            <a:off x="1411864" y="4733963"/>
            <a:ext cx="543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8DC73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+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+</a:t>
            </a:r>
          </a:p>
        </p:txBody>
      </p:sp>
      <p:graphicFrame>
        <p:nvGraphicFramePr>
          <p:cNvPr id="12" name="Content Placeholder 3">
            <a:extLst>
              <a:ext uri="{FF2B5EF4-FFF2-40B4-BE49-F238E27FC236}">
                <a16:creationId xmlns:a16="http://schemas.microsoft.com/office/drawing/2014/main" id="{5B9DFE5E-C81C-B445-8D5D-ABDD472FBADD}"/>
              </a:ext>
            </a:extLst>
          </p:cNvPr>
          <p:cNvGraphicFramePr>
            <a:graphicFrameLocks/>
          </p:cNvGraphicFramePr>
          <p:nvPr/>
        </p:nvGraphicFramePr>
        <p:xfrm>
          <a:off x="7899808" y="2468880"/>
          <a:ext cx="3962400" cy="115768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20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4256866379"/>
                    </a:ext>
                  </a:extLst>
                </a:gridCol>
                <a:gridCol w="599192">
                  <a:extLst>
                    <a:ext uri="{9D8B030D-6E8A-4147-A177-3AD203B41FA5}">
                      <a16:colId xmlns:a16="http://schemas.microsoft.com/office/drawing/2014/main" val="1087565659"/>
                    </a:ext>
                  </a:extLst>
                </a:gridCol>
              </a:tblGrid>
              <a:tr h="426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</a:rPr>
                        <a:t>Cohort</a:t>
                      </a:r>
                      <a:endParaRPr lang="en-GB" sz="12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noProof="0" dirty="0">
                          <a:solidFill>
                            <a:schemeClr val="tx1"/>
                          </a:solidFill>
                          <a:latin typeface="+mn-lt"/>
                        </a:rPr>
                        <a:t>Median OS</a:t>
                      </a:r>
                      <a:r>
                        <a:rPr lang="en-US" sz="1200" baseline="0" noProof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+mn-lt"/>
                        </a:rPr>
                        <a:t>HR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200" b="1" kern="1200" dirty="0" err="1">
                          <a:solidFill>
                            <a:srgbClr val="FF93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Encora</a:t>
                      </a:r>
                      <a:r>
                        <a:rPr lang="en-GB" sz="1200" b="1" kern="1200" dirty="0">
                          <a:solidFill>
                            <a:srgbClr val="FF93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GB" sz="1200" b="1" kern="1200" dirty="0" err="1">
                          <a:solidFill>
                            <a:srgbClr val="FF93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bini</a:t>
                      </a:r>
                      <a:r>
                        <a:rPr lang="en-GB" sz="1200" b="1" kern="1200" dirty="0">
                          <a:solidFill>
                            <a:srgbClr val="FF93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(COMBO450)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200" b="1" kern="1200" dirty="0">
                          <a:solidFill>
                            <a:srgbClr val="FF93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(n = 192)</a:t>
                      </a:r>
                      <a:endParaRPr lang="en-GB" sz="1200" b="1" dirty="0">
                        <a:solidFill>
                          <a:srgbClr val="FF93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</a:rPr>
                        <a:t>33.6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mo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+mn-lt"/>
                        </a:rPr>
                        <a:t>0.61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rgbClr val="8DC73F"/>
                          </a:solidFill>
                          <a:latin typeface="+mn-lt"/>
                        </a:rPr>
                        <a:t>Vemurafenib (n = 191)</a:t>
                      </a:r>
                      <a:endParaRPr lang="en-GB" sz="1200" b="1" kern="1200" dirty="0">
                        <a:solidFill>
                          <a:srgbClr val="8DC73F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+mn-lt"/>
                        </a:rPr>
                        <a:t>16.9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mo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654412"/>
      </p:ext>
    </p:extLst>
  </p:cSld>
  <p:clrMapOvr>
    <a:masterClrMapping/>
  </p:clrMapOvr>
  <p:transition spd="slow"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390DC-B1DD-0D4C-BA90-5864D45BC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COLUMBUS: Adverse Events with </a:t>
            </a:r>
            <a:r>
              <a:rPr lang="en-US" sz="2400" dirty="0" err="1"/>
              <a:t>Encorafenib</a:t>
            </a:r>
            <a:r>
              <a:rPr lang="en-US" sz="2400" dirty="0"/>
              <a:t>/</a:t>
            </a:r>
            <a:r>
              <a:rPr lang="en-US" sz="2400" dirty="0" err="1"/>
              <a:t>Binimetinib</a:t>
            </a:r>
            <a:r>
              <a:rPr lang="en-US" sz="2400" dirty="0"/>
              <a:t> versus Vemurafenib or </a:t>
            </a:r>
            <a:r>
              <a:rPr lang="en-US" sz="2400" dirty="0" err="1"/>
              <a:t>Encorafenib</a:t>
            </a:r>
            <a:r>
              <a:rPr lang="en-US" sz="2400" dirty="0"/>
              <a:t> for Melanoma </a:t>
            </a:r>
            <a:r>
              <a:rPr lang="en-US" sz="2400"/>
              <a:t>with BRAF </a:t>
            </a:r>
            <a:r>
              <a:rPr lang="en-US" sz="2400" dirty="0"/>
              <a:t>Mutation</a:t>
            </a:r>
          </a:p>
        </p:txBody>
      </p:sp>
      <p:sp>
        <p:nvSpPr>
          <p:cNvPr id="3" name="Rectangle 33">
            <a:extLst>
              <a:ext uri="{FF2B5EF4-FFF2-40B4-BE49-F238E27FC236}">
                <a16:creationId xmlns:a16="http://schemas.microsoft.com/office/drawing/2014/main" id="{C0FDA1A3-72FC-024F-A540-3BF95A81D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706" y="1725393"/>
            <a:ext cx="10896600" cy="434340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ヒラギノ角ゴ Pro W3" charset="-128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1C83FD3-B707-2142-9348-3DEACFD936E6}"/>
              </a:ext>
            </a:extLst>
          </p:cNvPr>
          <p:cNvGraphicFramePr>
            <a:graphicFrameLocks/>
          </p:cNvGraphicFramePr>
          <p:nvPr/>
        </p:nvGraphicFramePr>
        <p:xfrm>
          <a:off x="721006" y="1826649"/>
          <a:ext cx="10668000" cy="414088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27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4256866379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1464421259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1047143995"/>
                    </a:ext>
                  </a:extLst>
                </a:gridCol>
              </a:tblGrid>
              <a:tr h="399967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 AE</a:t>
                      </a:r>
                      <a:endParaRPr lang="en-GB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noProof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Encorafenib</a:t>
                      </a:r>
                      <a:r>
                        <a:rPr lang="en-US" sz="18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US" sz="1800" noProof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binimetinib</a:t>
                      </a:r>
                      <a:endParaRPr lang="en-US" sz="18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800" baseline="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 = 192)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Encorafenib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192)</a:t>
                      </a:r>
                    </a:p>
                  </a:txBody>
                  <a:tcPr marL="121920" marR="121920" marT="60960" marB="6096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Vemurafenib</a:t>
                      </a:r>
                    </a:p>
                    <a:p>
                      <a:pPr marL="0" marR="0" lvl="0" indent="0" algn="ctr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186)</a:t>
                      </a:r>
                    </a:p>
                  </a:txBody>
                  <a:tcPr marL="121920" marR="121920" marT="60960" marB="6096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967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</a:t>
                      </a:r>
                      <a:r>
                        <a:rPr lang="en-GB" sz="1800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</a:t>
                      </a:r>
                      <a:r>
                        <a:rPr lang="en-GB" sz="18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 </a:t>
                      </a:r>
                      <a:r>
                        <a:rPr lang="en-US" sz="18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Grade ≥3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68%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68%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66%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9967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</a:t>
                      </a:r>
                      <a:r>
                        <a:rPr lang="en-GB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AE leading to discontinuation</a:t>
                      </a:r>
                      <a:endParaRPr lang="en-GB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9967">
                <a:tc gridSpan="4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Specific AE, all grades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9967">
                <a:tc>
                  <a:txBody>
                    <a:bodyPr/>
                    <a:lstStyle/>
                    <a:p>
                      <a:r>
                        <a:rPr lang="en-GB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Nausea</a:t>
                      </a:r>
                      <a:endParaRPr lang="en-GB" sz="1800" b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44%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39%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9967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Diarrhea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39%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34%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9967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Vomiting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32%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29%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9967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Pyrexia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29%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9967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Photosensitivity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38149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528828A-5E88-694A-8F66-AD5BC2B87067}"/>
              </a:ext>
            </a:extLst>
          </p:cNvPr>
          <p:cNvSpPr txBox="1"/>
          <p:nvPr/>
        </p:nvSpPr>
        <p:spPr>
          <a:xfrm>
            <a:off x="80361" y="6415263"/>
            <a:ext cx="45933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Liszkay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G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ASCO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2019;Abstract 9512.</a:t>
            </a:r>
          </a:p>
        </p:txBody>
      </p:sp>
    </p:spTree>
    <p:extLst>
      <p:ext uri="{BB962C8B-B14F-4D97-AF65-F5344CB8AC3E}">
        <p14:creationId xmlns:p14="http://schemas.microsoft.com/office/powerpoint/2010/main" val="160687816"/>
      </p:ext>
    </p:extLst>
  </p:cSld>
  <p:clrMapOvr>
    <a:masterClrMapping/>
  </p:clrMapOvr>
  <p:transition spd="slow"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/>
          <p:cNvSpPr>
            <a:spLocks noGrp="1"/>
          </p:cNvSpPr>
          <p:nvPr>
            <p:ph type="body" sz="quarter" idx="4294967295"/>
          </p:nvPr>
        </p:nvSpPr>
        <p:spPr bwMode="auto">
          <a:xfrm>
            <a:off x="0" y="-17477"/>
            <a:ext cx="12192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en-US" sz="42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Five year survival with BRAF or IO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69762" y="3945330"/>
            <a:ext cx="116891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/>
              <a:t>Robert et al. NEJM 2019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6800"/>
            <a:ext cx="4936042" cy="2895600"/>
          </a:xfrm>
          <a:prstGeom prst="rect">
            <a:avLst/>
          </a:prstGeom>
        </p:spPr>
      </p:pic>
      <p:sp>
        <p:nvSpPr>
          <p:cNvPr id="32" name="Rounded Rectangle 4"/>
          <p:cNvSpPr/>
          <p:nvPr/>
        </p:nvSpPr>
        <p:spPr>
          <a:xfrm>
            <a:off x="457200" y="3916456"/>
            <a:ext cx="2101465" cy="749139"/>
          </a:xfrm>
          <a:prstGeom prst="roundRect">
            <a:avLst/>
          </a:prstGeom>
          <a:solidFill>
            <a:srgbClr val="660066"/>
          </a:solidFill>
        </p:spPr>
        <p:txBody>
          <a:bodyPr wrap="square" lIns="121917" tIns="60959" rIns="121917" bIns="60959" spcCol="0" rtlCol="0" anchor="ctr">
            <a:spAutoFit/>
          </a:bodyPr>
          <a:lstStyle/>
          <a:p>
            <a:pPr algn="ctr"/>
            <a:r>
              <a:rPr lang="en-US" b="1" dirty="0">
                <a:solidFill>
                  <a:prstClr val="white"/>
                </a:solidFill>
                <a:latin typeface="Calibri"/>
                <a:cs typeface="Calibri"/>
              </a:rPr>
              <a:t>BRAF+MEK Inhibition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6043" y="957550"/>
            <a:ext cx="7255958" cy="2772791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 bwMode="auto">
          <a:xfrm flipH="1" flipV="1">
            <a:off x="4328986" y="2667001"/>
            <a:ext cx="5316" cy="78773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 flipH="1" flipV="1">
            <a:off x="11582400" y="2499259"/>
            <a:ext cx="5316" cy="909154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9677400" y="957550"/>
            <a:ext cx="25146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5 year overall survival </a:t>
            </a:r>
            <a:r>
              <a:rPr lang="en-US" sz="1600" dirty="0" err="1"/>
              <a:t>Pembro</a:t>
            </a:r>
            <a:r>
              <a:rPr lang="en-US" sz="1600" dirty="0"/>
              <a:t>: 38.7%</a:t>
            </a:r>
          </a:p>
          <a:p>
            <a:pPr algn="ctr"/>
            <a:r>
              <a:rPr lang="en-US" sz="1600" dirty="0" err="1"/>
              <a:t>Ipi</a:t>
            </a:r>
            <a:r>
              <a:rPr lang="en-US" sz="1600" dirty="0"/>
              <a:t>: 31.0%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515340" y="883815"/>
            <a:ext cx="25146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5 year overall survival</a:t>
            </a:r>
          </a:p>
          <a:p>
            <a:pPr algn="ctr"/>
            <a:r>
              <a:rPr lang="en-US" sz="1600" dirty="0" err="1"/>
              <a:t>Dab+Tram</a:t>
            </a:r>
            <a:r>
              <a:rPr lang="en-US" sz="1600" dirty="0"/>
              <a:t>: 34%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3657600"/>
            <a:ext cx="7315200" cy="2984938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 bwMode="auto">
          <a:xfrm flipV="1">
            <a:off x="11125200" y="4953000"/>
            <a:ext cx="0" cy="12192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8991600" y="3687651"/>
            <a:ext cx="220980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5 year overall survival </a:t>
            </a:r>
          </a:p>
          <a:p>
            <a:pPr algn="ctr"/>
            <a:r>
              <a:rPr lang="en-US" sz="1600" dirty="0" err="1"/>
              <a:t>Ipi+Nivo</a:t>
            </a:r>
            <a:r>
              <a:rPr lang="en-US" sz="1600" dirty="0"/>
              <a:t>: 52%</a:t>
            </a:r>
          </a:p>
          <a:p>
            <a:pPr algn="ctr"/>
            <a:r>
              <a:rPr lang="en-US" sz="1600" dirty="0" err="1"/>
              <a:t>Nivo</a:t>
            </a:r>
            <a:r>
              <a:rPr lang="en-US" sz="1600" dirty="0"/>
              <a:t>: 44%</a:t>
            </a:r>
          </a:p>
          <a:p>
            <a:pPr algn="ctr"/>
            <a:r>
              <a:rPr lang="en-US" sz="1600" dirty="0" err="1"/>
              <a:t>Ipi</a:t>
            </a:r>
            <a:r>
              <a:rPr lang="en-US" sz="1600" dirty="0"/>
              <a:t>: 26%</a:t>
            </a:r>
          </a:p>
        </p:txBody>
      </p:sp>
      <p:sp>
        <p:nvSpPr>
          <p:cNvPr id="33" name="Rounded Rectangle 4"/>
          <p:cNvSpPr/>
          <p:nvPr/>
        </p:nvSpPr>
        <p:spPr>
          <a:xfrm>
            <a:off x="6285850" y="3118029"/>
            <a:ext cx="2629549" cy="749139"/>
          </a:xfrm>
          <a:prstGeom prst="roundRect">
            <a:avLst/>
          </a:prstGeom>
          <a:solidFill>
            <a:srgbClr val="660066"/>
          </a:solidFill>
        </p:spPr>
        <p:txBody>
          <a:bodyPr wrap="square" lIns="121917" tIns="60959" rIns="121917" bIns="60959" spcCol="0" rtlCol="0" anchor="ctr">
            <a:spAutoFit/>
          </a:bodyPr>
          <a:lstStyle/>
          <a:p>
            <a:pPr algn="ctr"/>
            <a:r>
              <a:rPr lang="en-US" b="1" dirty="0">
                <a:solidFill>
                  <a:prstClr val="white"/>
                </a:solidFill>
                <a:latin typeface="Calibri"/>
                <a:cs typeface="Calibri"/>
              </a:rPr>
              <a:t>Anti-PD1 or</a:t>
            </a:r>
          </a:p>
          <a:p>
            <a:pPr algn="ctr"/>
            <a:r>
              <a:rPr lang="en-US" b="1" dirty="0">
                <a:solidFill>
                  <a:prstClr val="white"/>
                </a:solidFill>
                <a:latin typeface="Calibri"/>
                <a:cs typeface="Calibri"/>
              </a:rPr>
              <a:t>Anti-PD1 + Anti-CTLA4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934700" y="6577624"/>
            <a:ext cx="114326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/>
              <a:t>Larkin et al. NEJM 2019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813673" y="1743169"/>
            <a:ext cx="138531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/>
              <a:t>Robert et al. Lancet </a:t>
            </a:r>
            <a:r>
              <a:rPr lang="en-US" sz="700" dirty="0" err="1"/>
              <a:t>Onc</a:t>
            </a:r>
            <a:r>
              <a:rPr lang="en-US" sz="700" dirty="0"/>
              <a:t> 2019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5" y="5370424"/>
            <a:ext cx="85674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1" dirty="0"/>
          </a:p>
          <a:p>
            <a:r>
              <a:rPr lang="en-US" b="1" dirty="0"/>
              <a:t>Caveats</a:t>
            </a:r>
            <a:r>
              <a:rPr lang="en-US" dirty="0"/>
              <a:t>: </a:t>
            </a:r>
          </a:p>
          <a:p>
            <a:r>
              <a:rPr lang="en-US" dirty="0"/>
              <a:t>- Post-hoc analyses</a:t>
            </a:r>
          </a:p>
          <a:p>
            <a:r>
              <a:rPr lang="en-US" dirty="0"/>
              <a:t>- COMBI trials started before KN-006/CM-067</a:t>
            </a:r>
          </a:p>
          <a:p>
            <a:r>
              <a:rPr lang="en-US" dirty="0"/>
              <a:t> 	- Time/cross-over bias likely effects survival further out on survival curves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D707CF7-5C92-3C42-9981-3B115CF0051E}"/>
              </a:ext>
            </a:extLst>
          </p:cNvPr>
          <p:cNvSpPr txBox="1"/>
          <p:nvPr/>
        </p:nvSpPr>
        <p:spPr>
          <a:xfrm>
            <a:off x="5569796" y="5321233"/>
            <a:ext cx="2120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/>
              <a:t>Nivo</a:t>
            </a:r>
            <a:r>
              <a:rPr lang="en-US" sz="1200" dirty="0"/>
              <a:t> + </a:t>
            </a:r>
            <a:r>
              <a:rPr lang="en-US" sz="1200" dirty="0" err="1"/>
              <a:t>ipi</a:t>
            </a:r>
            <a:r>
              <a:rPr lang="en-US" sz="1200" dirty="0"/>
              <a:t> vs </a:t>
            </a:r>
            <a:r>
              <a:rPr lang="en-US" sz="1200" dirty="0" err="1"/>
              <a:t>ipi</a:t>
            </a:r>
            <a:r>
              <a:rPr lang="en-US" sz="1200" dirty="0"/>
              <a:t>: HR 0.52</a:t>
            </a:r>
          </a:p>
          <a:p>
            <a:pPr algn="ctr"/>
            <a:r>
              <a:rPr lang="en-US" sz="1200" dirty="0" err="1"/>
              <a:t>Nivo</a:t>
            </a:r>
            <a:r>
              <a:rPr lang="en-US" sz="1200" dirty="0"/>
              <a:t> vs </a:t>
            </a:r>
            <a:r>
              <a:rPr lang="en-US" sz="1200" dirty="0" err="1"/>
              <a:t>ipi</a:t>
            </a:r>
            <a:r>
              <a:rPr lang="en-US" sz="1200" dirty="0"/>
              <a:t>: HR 0.63</a:t>
            </a:r>
          </a:p>
          <a:p>
            <a:pPr algn="ctr"/>
            <a:r>
              <a:rPr lang="en-US" sz="1200" dirty="0" err="1"/>
              <a:t>Nivo</a:t>
            </a:r>
            <a:r>
              <a:rPr lang="en-US" sz="1200" dirty="0"/>
              <a:t> + </a:t>
            </a:r>
            <a:r>
              <a:rPr lang="en-US" sz="1200" dirty="0" err="1"/>
              <a:t>ipi</a:t>
            </a:r>
            <a:r>
              <a:rPr lang="en-US" sz="1200" dirty="0"/>
              <a:t> vs </a:t>
            </a:r>
            <a:r>
              <a:rPr lang="en-US" sz="1200" dirty="0" err="1"/>
              <a:t>nivo</a:t>
            </a:r>
            <a:r>
              <a:rPr lang="en-US" sz="1200" dirty="0"/>
              <a:t>: HR 0.83</a:t>
            </a:r>
          </a:p>
        </p:txBody>
      </p:sp>
    </p:spTree>
    <p:extLst>
      <p:ext uri="{BB962C8B-B14F-4D97-AF65-F5344CB8AC3E}">
        <p14:creationId xmlns:p14="http://schemas.microsoft.com/office/powerpoint/2010/main" val="1582677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/>
          <p:cNvSpPr>
            <a:spLocks noGrp="1"/>
          </p:cNvSpPr>
          <p:nvPr>
            <p:ph type="body" sz="quarter" idx="4294967295"/>
          </p:nvPr>
        </p:nvSpPr>
        <p:spPr bwMode="auto">
          <a:xfrm>
            <a:off x="0" y="-17477"/>
            <a:ext cx="12192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None/>
            </a:pPr>
            <a:r>
              <a:rPr lang="en-US" sz="4200" b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Optimal sequence of targeted &amp; immunotherapy?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048000" y="3276600"/>
            <a:ext cx="1524000" cy="1752600"/>
          </a:xfrm>
          <a:prstGeom prst="rect">
            <a:avLst/>
          </a:prstGeom>
          <a:solidFill>
            <a:schemeClr val="tx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1400" b="1" u="sng" dirty="0">
                <a:solidFill>
                  <a:schemeClr val="bg1"/>
                </a:solidFill>
              </a:rPr>
              <a:t>ECOG PS</a:t>
            </a:r>
          </a:p>
          <a:p>
            <a:pPr>
              <a:buFontTx/>
              <a:buAutoNum type="arabicPeriod"/>
              <a:defRPr/>
            </a:pPr>
            <a:r>
              <a:rPr lang="en-US" sz="1400" b="1" dirty="0">
                <a:solidFill>
                  <a:schemeClr val="bg1"/>
                </a:solidFill>
              </a:rPr>
              <a:t>0</a:t>
            </a:r>
          </a:p>
          <a:p>
            <a:pPr>
              <a:buFontTx/>
              <a:buAutoNum type="arabicPeriod"/>
              <a:defRPr/>
            </a:pPr>
            <a:r>
              <a:rPr lang="en-US" sz="1400" b="1" dirty="0">
                <a:solidFill>
                  <a:schemeClr val="bg1"/>
                </a:solidFill>
              </a:rPr>
              <a:t>1</a:t>
            </a:r>
          </a:p>
          <a:p>
            <a:pPr>
              <a:defRPr/>
            </a:pPr>
            <a:endParaRPr lang="en-US" sz="14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sz="1400" b="1" dirty="0">
                <a:solidFill>
                  <a:schemeClr val="bg1"/>
                </a:solidFill>
              </a:rPr>
              <a:t>LDH</a:t>
            </a:r>
          </a:p>
          <a:p>
            <a:pPr>
              <a:buFontTx/>
              <a:buAutoNum type="arabicPeriod"/>
              <a:defRPr/>
            </a:pPr>
            <a:r>
              <a:rPr lang="en-US" sz="1400" b="1" dirty="0">
                <a:solidFill>
                  <a:schemeClr val="bg1"/>
                </a:solidFill>
              </a:rPr>
              <a:t>Normal</a:t>
            </a:r>
          </a:p>
          <a:p>
            <a:pPr>
              <a:buFontTx/>
              <a:buAutoNum type="arabicPeriod"/>
              <a:defRPr/>
            </a:pPr>
            <a:r>
              <a:rPr lang="en-US" sz="1400" b="1" dirty="0">
                <a:solidFill>
                  <a:schemeClr val="bg1"/>
                </a:solidFill>
              </a:rPr>
              <a:t>Elevated</a:t>
            </a:r>
          </a:p>
          <a:p>
            <a:pPr>
              <a:defRPr/>
            </a:pPr>
            <a:endParaRPr lang="en-US" sz="1400" b="1" u="sng" dirty="0">
              <a:solidFill>
                <a:schemeClr val="bg1"/>
              </a:solidFill>
            </a:endParaRPr>
          </a:p>
          <a:p>
            <a:pPr marL="0" indent="0">
              <a:defRPr/>
            </a:pPr>
            <a:endParaRPr lang="en-US" sz="1400" b="1" dirty="0">
              <a:solidFill>
                <a:schemeClr val="bg1"/>
              </a:solidFill>
              <a:latin typeface="Arial MT" charset="0"/>
            </a:endParaRPr>
          </a:p>
        </p:txBody>
      </p:sp>
      <p:sp>
        <p:nvSpPr>
          <p:cNvPr id="17" name="Line 6"/>
          <p:cNvSpPr>
            <a:spLocks noChangeShapeType="1"/>
          </p:cNvSpPr>
          <p:nvPr/>
        </p:nvSpPr>
        <p:spPr bwMode="auto">
          <a:xfrm>
            <a:off x="4686301" y="4114800"/>
            <a:ext cx="4953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5257800" y="2667000"/>
            <a:ext cx="609600" cy="2895600"/>
          </a:xfrm>
          <a:prstGeom prst="rect">
            <a:avLst/>
          </a:prstGeom>
          <a:solidFill>
            <a:schemeClr val="tx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sz="2000" b="1" dirty="0">
                <a:solidFill>
                  <a:schemeClr val="bg1"/>
                </a:solidFill>
              </a:rPr>
              <a:t>R</a:t>
            </a:r>
          </a:p>
          <a:p>
            <a:pPr algn="ctr"/>
            <a:r>
              <a:rPr lang="en-US" altLang="en-US" sz="2000" b="1" dirty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en-US" altLang="en-US" sz="2000" b="1" dirty="0">
                <a:solidFill>
                  <a:schemeClr val="bg1"/>
                </a:solidFill>
              </a:rPr>
              <a:t>N</a:t>
            </a:r>
          </a:p>
          <a:p>
            <a:pPr algn="ctr"/>
            <a:r>
              <a:rPr lang="en-US" altLang="en-US" sz="2000" b="1" dirty="0">
                <a:solidFill>
                  <a:schemeClr val="bg1"/>
                </a:solidFill>
              </a:rPr>
              <a:t>D</a:t>
            </a:r>
          </a:p>
          <a:p>
            <a:pPr algn="ctr"/>
            <a:r>
              <a:rPr lang="en-US" altLang="en-US" sz="2000" b="1" dirty="0">
                <a:solidFill>
                  <a:schemeClr val="bg1"/>
                </a:solidFill>
              </a:rPr>
              <a:t>O</a:t>
            </a:r>
          </a:p>
          <a:p>
            <a:pPr algn="ctr"/>
            <a:r>
              <a:rPr lang="en-US" altLang="en-US" sz="2000" b="1" dirty="0">
                <a:solidFill>
                  <a:schemeClr val="bg1"/>
                </a:solidFill>
              </a:rPr>
              <a:t>M</a:t>
            </a:r>
          </a:p>
          <a:p>
            <a:pPr algn="ctr"/>
            <a:r>
              <a:rPr lang="en-US" altLang="en-US" sz="2000" b="1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en-US" altLang="en-US" sz="2000" b="1" dirty="0">
                <a:solidFill>
                  <a:schemeClr val="bg1"/>
                </a:solidFill>
              </a:rPr>
              <a:t>Z</a:t>
            </a:r>
          </a:p>
          <a:p>
            <a:pPr algn="ctr"/>
            <a:r>
              <a:rPr lang="en-US" altLang="en-US" sz="2000" b="1" dirty="0">
                <a:solidFill>
                  <a:schemeClr val="bg1"/>
                </a:solidFill>
              </a:rPr>
              <a:t>E</a:t>
            </a:r>
            <a:endParaRPr lang="en-US" altLang="en-US" sz="2000" b="1" dirty="0">
              <a:solidFill>
                <a:schemeClr val="bg1"/>
              </a:solidFill>
              <a:latin typeface="Arial MT" charset="0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6945313" y="1752601"/>
            <a:ext cx="1524000" cy="1615827"/>
          </a:xfrm>
          <a:prstGeom prst="rect">
            <a:avLst/>
          </a:prstGeom>
          <a:solidFill>
            <a:schemeClr val="tx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800" b="1" u="sng" dirty="0">
                <a:solidFill>
                  <a:schemeClr val="bg1"/>
                </a:solidFill>
              </a:rPr>
              <a:t>Arm 1:</a:t>
            </a:r>
            <a:r>
              <a:rPr lang="en-US" altLang="en-US" sz="1800" b="1" dirty="0">
                <a:solidFill>
                  <a:schemeClr val="bg1"/>
                </a:solidFill>
              </a:rPr>
              <a:t>   </a:t>
            </a:r>
          </a:p>
          <a:p>
            <a:pPr>
              <a:spcBef>
                <a:spcPct val="50000"/>
              </a:spcBef>
            </a:pPr>
            <a:r>
              <a:rPr lang="en-US" altLang="en-US" sz="1800" b="1" dirty="0" err="1">
                <a:solidFill>
                  <a:schemeClr val="bg1"/>
                </a:solidFill>
              </a:rPr>
              <a:t>Ipi</a:t>
            </a:r>
            <a:r>
              <a:rPr lang="en-US" altLang="en-US" sz="1800" b="1" dirty="0">
                <a:solidFill>
                  <a:schemeClr val="bg1"/>
                </a:solidFill>
              </a:rPr>
              <a:t> 3/</a:t>
            </a:r>
            <a:r>
              <a:rPr lang="en-US" altLang="en-US" sz="1800" b="1" dirty="0" err="1">
                <a:solidFill>
                  <a:schemeClr val="bg1"/>
                </a:solidFill>
              </a:rPr>
              <a:t>Nivo</a:t>
            </a:r>
            <a:r>
              <a:rPr lang="en-US" altLang="en-US" sz="1800" b="1" dirty="0">
                <a:solidFill>
                  <a:schemeClr val="bg1"/>
                </a:solidFill>
              </a:rPr>
              <a:t> 1 mg/kg/ q 3wks x 4 +</a:t>
            </a:r>
            <a:r>
              <a:rPr lang="en-US" altLang="en-US" sz="1800" b="1" dirty="0" err="1">
                <a:solidFill>
                  <a:schemeClr val="bg1"/>
                </a:solidFill>
              </a:rPr>
              <a:t>Maint</a:t>
            </a:r>
            <a:r>
              <a:rPr lang="en-US" altLang="en-US" sz="1800" b="1" dirty="0">
                <a:solidFill>
                  <a:schemeClr val="bg1"/>
                </a:solidFill>
              </a:rPr>
              <a:t> </a:t>
            </a:r>
            <a:r>
              <a:rPr lang="en-US" altLang="en-US" sz="1800" b="1" dirty="0" err="1">
                <a:solidFill>
                  <a:schemeClr val="bg1"/>
                </a:solidFill>
              </a:rPr>
              <a:t>Nivo</a:t>
            </a:r>
            <a:endParaRPr lang="en-US" altLang="en-US" sz="1800" b="1" dirty="0">
              <a:solidFill>
                <a:schemeClr val="bg1"/>
              </a:solidFill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6869113" y="4343400"/>
            <a:ext cx="1676400" cy="1200329"/>
          </a:xfrm>
          <a:prstGeom prst="rect">
            <a:avLst/>
          </a:prstGeom>
          <a:solidFill>
            <a:schemeClr val="tx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800" b="1" u="sng" dirty="0">
                <a:solidFill>
                  <a:schemeClr val="bg1"/>
                </a:solidFill>
              </a:rPr>
              <a:t>Arm 2:</a:t>
            </a:r>
            <a:r>
              <a:rPr lang="en-US" altLang="en-US" sz="1800" b="1" dirty="0">
                <a:solidFill>
                  <a:schemeClr val="bg1"/>
                </a:solidFill>
              </a:rPr>
              <a:t>   </a:t>
            </a:r>
          </a:p>
          <a:p>
            <a:endParaRPr lang="en-US" altLang="en-US" sz="1800" b="1" dirty="0">
              <a:solidFill>
                <a:schemeClr val="bg1"/>
              </a:solidFill>
              <a:latin typeface="Arial MT" charset="0"/>
            </a:endParaRPr>
          </a:p>
          <a:p>
            <a:r>
              <a:rPr lang="en-US" altLang="en-US" sz="1800" b="1" dirty="0">
                <a:solidFill>
                  <a:schemeClr val="bg1"/>
                </a:solidFill>
                <a:latin typeface="Arial MT" charset="0"/>
              </a:rPr>
              <a:t>D 150 BID / </a:t>
            </a:r>
          </a:p>
          <a:p>
            <a:r>
              <a:rPr lang="en-US" altLang="en-US" sz="1800" b="1" dirty="0">
                <a:solidFill>
                  <a:schemeClr val="bg1"/>
                </a:solidFill>
                <a:latin typeface="Arial MT" charset="0"/>
              </a:rPr>
              <a:t>T 2 mg </a:t>
            </a:r>
            <a:r>
              <a:rPr lang="en-US" altLang="en-US" sz="1800" b="1" dirty="0" err="1">
                <a:solidFill>
                  <a:schemeClr val="bg1"/>
                </a:solidFill>
                <a:latin typeface="Arial MT" charset="0"/>
              </a:rPr>
              <a:t>Qd</a:t>
            </a:r>
            <a:endParaRPr lang="en-US" altLang="en-US" sz="1800" b="1" dirty="0">
              <a:solidFill>
                <a:schemeClr val="bg1"/>
              </a:solidFill>
            </a:endParaRPr>
          </a:p>
        </p:txBody>
      </p:sp>
      <p:sp>
        <p:nvSpPr>
          <p:cNvPr id="21" name="Line 11"/>
          <p:cNvSpPr>
            <a:spLocks noChangeShapeType="1"/>
          </p:cNvSpPr>
          <p:nvPr/>
        </p:nvSpPr>
        <p:spPr bwMode="auto">
          <a:xfrm rot="7971400" flipH="1">
            <a:off x="5731670" y="3453607"/>
            <a:ext cx="1163637" cy="107951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12"/>
          <p:cNvSpPr>
            <a:spLocks noChangeShapeType="1"/>
          </p:cNvSpPr>
          <p:nvPr/>
        </p:nvSpPr>
        <p:spPr bwMode="auto">
          <a:xfrm rot="13371400" flipH="1">
            <a:off x="5867401" y="4592638"/>
            <a:ext cx="1001713" cy="174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6"/>
          <p:cNvSpPr>
            <a:spLocks noChangeShapeType="1"/>
          </p:cNvSpPr>
          <p:nvPr/>
        </p:nvSpPr>
        <p:spPr bwMode="auto">
          <a:xfrm>
            <a:off x="8801101" y="2819400"/>
            <a:ext cx="4953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6"/>
          <p:cNvSpPr>
            <a:spLocks noChangeShapeType="1"/>
          </p:cNvSpPr>
          <p:nvPr/>
        </p:nvSpPr>
        <p:spPr bwMode="auto">
          <a:xfrm>
            <a:off x="8839201" y="4800600"/>
            <a:ext cx="4953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9829800" y="3884613"/>
            <a:ext cx="1524000" cy="1338828"/>
          </a:xfrm>
          <a:prstGeom prst="rect">
            <a:avLst/>
          </a:prstGeom>
          <a:solidFill>
            <a:schemeClr val="tx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 dirty="0" err="1">
                <a:solidFill>
                  <a:schemeClr val="bg1"/>
                </a:solidFill>
              </a:rPr>
              <a:t>Ipi</a:t>
            </a:r>
            <a:r>
              <a:rPr lang="en-US" altLang="en-US" sz="1800" b="1" dirty="0">
                <a:solidFill>
                  <a:schemeClr val="bg1"/>
                </a:solidFill>
              </a:rPr>
              <a:t> 3/</a:t>
            </a:r>
            <a:r>
              <a:rPr lang="en-US" altLang="en-US" sz="1800" b="1" dirty="0" err="1">
                <a:solidFill>
                  <a:schemeClr val="bg1"/>
                </a:solidFill>
              </a:rPr>
              <a:t>Nivo</a:t>
            </a:r>
            <a:r>
              <a:rPr lang="en-US" altLang="en-US" sz="1800" b="1" dirty="0">
                <a:solidFill>
                  <a:schemeClr val="bg1"/>
                </a:solidFill>
              </a:rPr>
              <a:t> 1 mg/kg q 3wks x 4</a:t>
            </a:r>
          </a:p>
          <a:p>
            <a:pPr>
              <a:spcBef>
                <a:spcPct val="50000"/>
              </a:spcBef>
            </a:pPr>
            <a:r>
              <a:rPr lang="en-US" altLang="en-US" sz="1800" b="1" dirty="0">
                <a:solidFill>
                  <a:schemeClr val="bg1"/>
                </a:solidFill>
              </a:rPr>
              <a:t>+</a:t>
            </a:r>
            <a:r>
              <a:rPr lang="en-US" altLang="en-US" sz="1800" b="1" dirty="0" err="1">
                <a:solidFill>
                  <a:schemeClr val="bg1"/>
                </a:solidFill>
              </a:rPr>
              <a:t>Maint</a:t>
            </a:r>
            <a:r>
              <a:rPr lang="en-US" altLang="en-US" sz="1800" b="1" dirty="0">
                <a:solidFill>
                  <a:schemeClr val="bg1"/>
                </a:solidFill>
              </a:rPr>
              <a:t> </a:t>
            </a:r>
            <a:r>
              <a:rPr lang="en-US" altLang="en-US" sz="1800" b="1" dirty="0" err="1">
                <a:solidFill>
                  <a:schemeClr val="bg1"/>
                </a:solidFill>
              </a:rPr>
              <a:t>Nivo</a:t>
            </a:r>
            <a:endParaRPr lang="en-US" altLang="en-US" sz="1800" b="1" dirty="0">
              <a:solidFill>
                <a:schemeClr val="bg1"/>
              </a:solidFill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9753600" y="2133600"/>
            <a:ext cx="1676400" cy="923330"/>
          </a:xfrm>
          <a:prstGeom prst="rect">
            <a:avLst/>
          </a:prstGeom>
          <a:solidFill>
            <a:schemeClr val="tx1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800" b="1" dirty="0">
                <a:solidFill>
                  <a:schemeClr val="bg1"/>
                </a:solidFill>
              </a:rPr>
              <a:t>  </a:t>
            </a:r>
          </a:p>
          <a:p>
            <a:r>
              <a:rPr lang="en-US" altLang="en-US" sz="1800" b="1" dirty="0">
                <a:solidFill>
                  <a:schemeClr val="bg1"/>
                </a:solidFill>
                <a:latin typeface="Arial MT" charset="0"/>
              </a:rPr>
              <a:t>D 150 BID /</a:t>
            </a:r>
          </a:p>
          <a:p>
            <a:r>
              <a:rPr lang="en-US" altLang="en-US" sz="1800" b="1" dirty="0">
                <a:solidFill>
                  <a:schemeClr val="bg1"/>
                </a:solidFill>
                <a:latin typeface="Arial MT" charset="0"/>
              </a:rPr>
              <a:t>T 2 mg </a:t>
            </a:r>
            <a:r>
              <a:rPr lang="en-US" altLang="en-US" sz="1800" b="1" dirty="0" err="1">
                <a:solidFill>
                  <a:schemeClr val="bg1"/>
                </a:solidFill>
                <a:latin typeface="Arial MT" charset="0"/>
              </a:rPr>
              <a:t>Qd</a:t>
            </a:r>
            <a:endParaRPr lang="en-US" altLang="en-US" sz="1800" b="1" dirty="0">
              <a:solidFill>
                <a:schemeClr val="bg1"/>
              </a:solidFill>
            </a:endParaRP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8686800" y="1524000"/>
            <a:ext cx="914400" cy="685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 dirty="0">
                <a:solidFill>
                  <a:schemeClr val="bg1"/>
                </a:solidFill>
              </a:rPr>
              <a:t>PD </a:t>
            </a:r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8763000" y="5334000"/>
            <a:ext cx="914400" cy="685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 dirty="0">
                <a:solidFill>
                  <a:schemeClr val="bg1"/>
                </a:solidFill>
              </a:rPr>
              <a:t>PD </a:t>
            </a:r>
          </a:p>
          <a:p>
            <a:pPr algn="ctr" eaLnBrk="1" hangingPunct="1"/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0" y="935604"/>
            <a:ext cx="6212648" cy="20928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EA6134 (DREAM-</a:t>
            </a:r>
            <a:r>
              <a:rPr lang="en-US" sz="4000" b="1" dirty="0" err="1"/>
              <a:t>seq</a:t>
            </a:r>
            <a:r>
              <a:rPr lang="en-US" sz="4000" b="1" dirty="0"/>
              <a:t>): </a:t>
            </a:r>
          </a:p>
          <a:p>
            <a:pPr algn="ctr"/>
            <a:r>
              <a:rPr lang="en-US" sz="3000" b="1" dirty="0" err="1"/>
              <a:t>Ipi+Nivo</a:t>
            </a:r>
            <a:r>
              <a:rPr lang="en-US" sz="3000" b="1" dirty="0"/>
              <a:t> -&gt; </a:t>
            </a:r>
            <a:r>
              <a:rPr lang="en-US" sz="3000" b="1" dirty="0" err="1"/>
              <a:t>Dab+Tram</a:t>
            </a:r>
            <a:endParaRPr lang="en-US" sz="3000" b="1" dirty="0"/>
          </a:p>
          <a:p>
            <a:pPr algn="ctr"/>
            <a:r>
              <a:rPr lang="en-US" sz="3000" b="1" dirty="0"/>
              <a:t>or</a:t>
            </a:r>
          </a:p>
          <a:p>
            <a:pPr algn="ctr"/>
            <a:r>
              <a:rPr lang="en-US" sz="3000" b="1" dirty="0" err="1"/>
              <a:t>Dab+Tram</a:t>
            </a:r>
            <a:r>
              <a:rPr lang="en-US" sz="3000" b="1" dirty="0"/>
              <a:t> -&gt; </a:t>
            </a:r>
            <a:r>
              <a:rPr lang="en-US" sz="3000" b="1" dirty="0" err="1"/>
              <a:t>Ipi+Nivo</a:t>
            </a:r>
            <a:endParaRPr lang="en-US" sz="3000" b="1" dirty="0"/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4109" y="6170425"/>
            <a:ext cx="4877891" cy="68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1005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2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535A5D"/>
            </a:solidFill>
            <a:effectLst/>
            <a:latin typeface="Arial" pitchFamily="34" charset="0"/>
            <a:ea typeface="ＭＳ Ｐゴシック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535A5D"/>
            </a:solidFill>
            <a:effectLst/>
            <a:latin typeface="Arial" pitchFamily="34" charset="0"/>
            <a:ea typeface="ＭＳ Ｐゴシック"/>
            <a:cs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535A5D"/>
            </a:solidFill>
            <a:effectLst/>
            <a:latin typeface="Arial" pitchFamily="34" charset="0"/>
            <a:ea typeface="ＭＳ Ｐゴシック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535A5D"/>
            </a:solidFill>
            <a:effectLst/>
            <a:latin typeface="Arial" pitchFamily="34" charset="0"/>
            <a:ea typeface="ＭＳ Ｐゴシック"/>
            <a:cs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ETCTN_PPT_Template">
  <a:themeElements>
    <a:clrScheme name="ETCTN">
      <a:dk1>
        <a:srgbClr val="000514"/>
      </a:dk1>
      <a:lt1>
        <a:srgbClr val="FFFFFF"/>
      </a:lt1>
      <a:dk2>
        <a:srgbClr val="600000"/>
      </a:dk2>
      <a:lt2>
        <a:srgbClr val="D8D8D8"/>
      </a:lt2>
      <a:accent1>
        <a:srgbClr val="FFC000"/>
      </a:accent1>
      <a:accent2>
        <a:srgbClr val="FF6600"/>
      </a:accent2>
      <a:accent3>
        <a:srgbClr val="FF0000"/>
      </a:accent3>
      <a:accent4>
        <a:srgbClr val="4C248E"/>
      </a:accent4>
      <a:accent5>
        <a:srgbClr val="0000F2"/>
      </a:accent5>
      <a:accent6>
        <a:srgbClr val="9879CB"/>
      </a:accent6>
      <a:hlink>
        <a:srgbClr val="0947FF"/>
      </a:hlink>
      <a:folHlink>
        <a:srgbClr val="0947FF"/>
      </a:folHlink>
    </a:clrScheme>
    <a:fontScheme name="Stream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10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0808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1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000000"/>
        </a:hlink>
        <a:folHlink>
          <a:srgbClr val="08080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ETCTN_PPT_Template">
  <a:themeElements>
    <a:clrScheme name="ETCTN">
      <a:dk1>
        <a:srgbClr val="000514"/>
      </a:dk1>
      <a:lt1>
        <a:srgbClr val="FFFFFF"/>
      </a:lt1>
      <a:dk2>
        <a:srgbClr val="600000"/>
      </a:dk2>
      <a:lt2>
        <a:srgbClr val="D8D8D8"/>
      </a:lt2>
      <a:accent1>
        <a:srgbClr val="FFC000"/>
      </a:accent1>
      <a:accent2>
        <a:srgbClr val="FF6600"/>
      </a:accent2>
      <a:accent3>
        <a:srgbClr val="FF0000"/>
      </a:accent3>
      <a:accent4>
        <a:srgbClr val="4C248E"/>
      </a:accent4>
      <a:accent5>
        <a:srgbClr val="0000F2"/>
      </a:accent5>
      <a:accent6>
        <a:srgbClr val="9879CB"/>
      </a:accent6>
      <a:hlink>
        <a:srgbClr val="0947FF"/>
      </a:hlink>
      <a:folHlink>
        <a:srgbClr val="0947FF"/>
      </a:folHlink>
    </a:clrScheme>
    <a:fontScheme name="Stream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10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0808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1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000000"/>
        </a:hlink>
        <a:folHlink>
          <a:srgbClr val="08080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535A5D"/>
            </a:solidFill>
            <a:effectLst/>
            <a:latin typeface="Arial" pitchFamily="34" charset="0"/>
            <a:ea typeface="ＭＳ Ｐゴシック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rgbClr val="535A5D"/>
            </a:solidFill>
            <a:effectLst/>
            <a:latin typeface="Arial" pitchFamily="34" charset="0"/>
            <a:ea typeface="ＭＳ Ｐゴシック"/>
            <a:cs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27CB70F-27B0-4553-B5CF-CC9E8875CC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6f1686b-f877-4eb8-89ab-3a67a5dc2612"/>
    <ds:schemaRef ds:uri="b4104d5b-b872-4636-a728-507be7308f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F7FBE40-B71B-4222-9A19-6EADFF247DAD}">
  <ds:schemaRefs>
    <ds:schemaRef ds:uri="http://schemas.microsoft.com/office/2006/metadata/properties"/>
    <ds:schemaRef ds:uri="http://schemas.microsoft.com/office/infopath/2007/PartnerControls"/>
    <ds:schemaRef ds:uri="96f1686b-f877-4eb8-89ab-3a67a5dc2612"/>
    <ds:schemaRef ds:uri="b4104d5b-b872-4636-a728-507be7308f43"/>
  </ds:schemaRefs>
</ds:datastoreItem>
</file>

<file path=customXml/itemProps3.xml><?xml version="1.0" encoding="utf-8"?>
<ds:datastoreItem xmlns:ds="http://schemas.openxmlformats.org/officeDocument/2006/customXml" ds:itemID="{CAC1D705-5BD8-4DA8-A885-E3CF95813A4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19306</TotalTime>
  <Words>1571</Words>
  <Application>Microsoft Office PowerPoint</Application>
  <PresentationFormat>Widescreen</PresentationFormat>
  <Paragraphs>291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2_Custom Design</vt:lpstr>
      <vt:lpstr>Custom Design</vt:lpstr>
      <vt:lpstr>ETCTN_PPT_Template</vt:lpstr>
      <vt:lpstr>2_ETCTN_PPT_Template</vt:lpstr>
      <vt:lpstr>1_Custom Design</vt:lpstr>
      <vt:lpstr>Blank Presentation</vt:lpstr>
      <vt:lpstr>PowerPoint Presentation</vt:lpstr>
      <vt:lpstr>PowerPoint Presentation</vt:lpstr>
      <vt:lpstr>PowerPoint Presentation</vt:lpstr>
      <vt:lpstr>COLUMBUS: A Phase III Trial of Encorafenib with Binimetinib versus Vemurafenib or Encorafenib for Melanoma with BRAF V600 Mutation</vt:lpstr>
      <vt:lpstr>COLUMBUS: Progression-Free Survival with Encorafenib/Binimetinib  versus Vemurafenib for Melanoma with BRAF Mutation (Updated Analysis) </vt:lpstr>
      <vt:lpstr>COLUMBUS: Overall Survival with Encorafenib/Binimetinib versus Vemurafenib for Melanoma with BRAF Mutation (Updated Analysis) </vt:lpstr>
      <vt:lpstr>COLUMBUS: Adverse Events with Encorafenib/Binimetinib versus Vemurafenib or Encorafenib for Melanoma with BRAF Mutation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Cases</vt:lpstr>
      <vt:lpstr>PowerPoint Presentation</vt:lpstr>
      <vt:lpstr>PowerPoint Presentation</vt:lpstr>
      <vt:lpstr>PowerPoint Presentation</vt:lpstr>
    </vt:vector>
  </TitlesOfParts>
  <Manager/>
  <Company>Research To Practice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Silvana Izquierdo</cp:lastModifiedBy>
  <cp:revision>918</cp:revision>
  <cp:lastPrinted>2014-05-28T19:09:14Z</cp:lastPrinted>
  <dcterms:created xsi:type="dcterms:W3CDTF">2015-09-23T04:27:40Z</dcterms:created>
  <dcterms:modified xsi:type="dcterms:W3CDTF">2019-11-25T20:24:22Z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