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72" r:id="rId2"/>
  </p:sldMasterIdLst>
  <p:notesMasterIdLst>
    <p:notesMasterId r:id="rId51"/>
  </p:notesMasterIdLst>
  <p:handoutMasterIdLst>
    <p:handoutMasterId r:id="rId52"/>
  </p:handoutMasterIdLst>
  <p:sldIdLst>
    <p:sldId id="1119" r:id="rId3"/>
    <p:sldId id="352" r:id="rId4"/>
    <p:sldId id="353" r:id="rId5"/>
    <p:sldId id="1493" r:id="rId6"/>
    <p:sldId id="1495" r:id="rId7"/>
    <p:sldId id="1496" r:id="rId8"/>
    <p:sldId id="1497" r:id="rId9"/>
    <p:sldId id="459" r:id="rId10"/>
    <p:sldId id="422" r:id="rId11"/>
    <p:sldId id="452" r:id="rId12"/>
    <p:sldId id="453" r:id="rId13"/>
    <p:sldId id="457" r:id="rId14"/>
    <p:sldId id="450" r:id="rId15"/>
    <p:sldId id="456" r:id="rId16"/>
    <p:sldId id="454" r:id="rId17"/>
    <p:sldId id="455" r:id="rId18"/>
    <p:sldId id="1192" r:id="rId19"/>
    <p:sldId id="351" r:id="rId20"/>
    <p:sldId id="357" r:id="rId21"/>
    <p:sldId id="340" r:id="rId22"/>
    <p:sldId id="341" r:id="rId23"/>
    <p:sldId id="342" r:id="rId24"/>
    <p:sldId id="344" r:id="rId25"/>
    <p:sldId id="345" r:id="rId26"/>
    <p:sldId id="346" r:id="rId27"/>
    <p:sldId id="347" r:id="rId28"/>
    <p:sldId id="348" r:id="rId29"/>
    <p:sldId id="350" r:id="rId30"/>
    <p:sldId id="354" r:id="rId31"/>
    <p:sldId id="1099" r:id="rId32"/>
    <p:sldId id="1138" r:id="rId33"/>
    <p:sldId id="1122" r:id="rId34"/>
    <p:sldId id="1129" r:id="rId35"/>
    <p:sldId id="1123" r:id="rId36"/>
    <p:sldId id="1124" r:id="rId37"/>
    <p:sldId id="1125" r:id="rId38"/>
    <p:sldId id="1130" r:id="rId39"/>
    <p:sldId id="1127" r:id="rId40"/>
    <p:sldId id="1102" r:id="rId41"/>
    <p:sldId id="1120" r:id="rId42"/>
    <p:sldId id="1133" r:id="rId43"/>
    <p:sldId id="1134" r:id="rId44"/>
    <p:sldId id="1132" r:id="rId45"/>
    <p:sldId id="1126" r:id="rId46"/>
    <p:sldId id="713" r:id="rId47"/>
    <p:sldId id="1087" r:id="rId48"/>
    <p:sldId id="1088" r:id="rId49"/>
    <p:sldId id="1136" r:id="rId5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pos="76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A"/>
    <a:srgbClr val="FAFBD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D89D6C-A7B8-3A4D-911D-59EB23E2E9A5}" v="1" dt="2019-11-12T15:48:05.645"/>
    <p1510:client id="{746C36D1-B5D9-6E4E-96E5-E50FDADC8116}" v="2" dt="2019-11-11T19:33:53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4" autoAdjust="0"/>
    <p:restoredTop sz="91973" autoAdjust="0"/>
  </p:normalViewPr>
  <p:slideViewPr>
    <p:cSldViewPr>
      <p:cViewPr varScale="1">
        <p:scale>
          <a:sx n="113" d="100"/>
          <a:sy n="113" d="100"/>
        </p:scale>
        <p:origin x="920" y="176"/>
      </p:cViewPr>
      <p:guideLst>
        <p:guide orient="horz" pos="4319"/>
        <p:guide pos="7679"/>
      </p:guideLst>
    </p:cSldViewPr>
  </p:slideViewPr>
  <p:outlineViewPr>
    <p:cViewPr>
      <p:scale>
        <a:sx n="33" d="100"/>
        <a:sy n="33" d="100"/>
      </p:scale>
      <p:origin x="18" y="2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3.xml"/><Relationship Id="rId61" Type="http://schemas.openxmlformats.org/officeDocument/2006/relationships/customXml" Target="../customXml/item2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62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60" Type="http://schemas.openxmlformats.org/officeDocument/2006/relationships/customXml" Target="../customXml/item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746C36D1-B5D9-6E4E-96E5-E50FDADC8116}"/>
    <pc:docChg chg="modSld">
      <pc:chgData name="Silvana Izquierdo" userId="46480b9d-78ec-4659-884d-35c5467fe41c" providerId="ADAL" clId="{746C36D1-B5D9-6E4E-96E5-E50FDADC8116}" dt="2019-11-11T19:34:35.238" v="10" actId="20577"/>
      <pc:docMkLst>
        <pc:docMk/>
      </pc:docMkLst>
      <pc:sldChg chg="modNotesTx">
        <pc:chgData name="Silvana Izquierdo" userId="46480b9d-78ec-4659-884d-35c5467fe41c" providerId="ADAL" clId="{746C36D1-B5D9-6E4E-96E5-E50FDADC8116}" dt="2019-11-11T19:34:17.318" v="5" actId="20577"/>
        <pc:sldMkLst>
          <pc:docMk/>
          <pc:sldMk cId="343031430" sldId="450"/>
        </pc:sldMkLst>
      </pc:sldChg>
      <pc:sldChg chg="modNotesTx">
        <pc:chgData name="Silvana Izquierdo" userId="46480b9d-78ec-4659-884d-35c5467fe41c" providerId="ADAL" clId="{746C36D1-B5D9-6E4E-96E5-E50FDADC8116}" dt="2019-11-11T19:34:25.222" v="8" actId="20577"/>
        <pc:sldMkLst>
          <pc:docMk/>
          <pc:sldMk cId="3767314515" sldId="452"/>
        </pc:sldMkLst>
      </pc:sldChg>
      <pc:sldChg chg="modNotesTx">
        <pc:chgData name="Silvana Izquierdo" userId="46480b9d-78ec-4659-884d-35c5467fe41c" providerId="ADAL" clId="{746C36D1-B5D9-6E4E-96E5-E50FDADC8116}" dt="2019-11-11T19:34:23.208" v="7" actId="20577"/>
        <pc:sldMkLst>
          <pc:docMk/>
          <pc:sldMk cId="2897427802" sldId="453"/>
        </pc:sldMkLst>
      </pc:sldChg>
      <pc:sldChg chg="modNotesTx">
        <pc:chgData name="Silvana Izquierdo" userId="46480b9d-78ec-4659-884d-35c5467fe41c" providerId="ADAL" clId="{746C36D1-B5D9-6E4E-96E5-E50FDADC8116}" dt="2019-11-11T19:34:10.132" v="3" actId="20577"/>
        <pc:sldMkLst>
          <pc:docMk/>
          <pc:sldMk cId="2754629392" sldId="454"/>
        </pc:sldMkLst>
      </pc:sldChg>
      <pc:sldChg chg="modNotesTx">
        <pc:chgData name="Silvana Izquierdo" userId="46480b9d-78ec-4659-884d-35c5467fe41c" providerId="ADAL" clId="{746C36D1-B5D9-6E4E-96E5-E50FDADC8116}" dt="2019-11-11T19:34:06.999" v="2" actId="20577"/>
        <pc:sldMkLst>
          <pc:docMk/>
          <pc:sldMk cId="2603812064" sldId="455"/>
        </pc:sldMkLst>
      </pc:sldChg>
      <pc:sldChg chg="modNotesTx">
        <pc:chgData name="Silvana Izquierdo" userId="46480b9d-78ec-4659-884d-35c5467fe41c" providerId="ADAL" clId="{746C36D1-B5D9-6E4E-96E5-E50FDADC8116}" dt="2019-11-11T19:34:12.688" v="4" actId="20577"/>
        <pc:sldMkLst>
          <pc:docMk/>
          <pc:sldMk cId="3163020271" sldId="456"/>
        </pc:sldMkLst>
      </pc:sldChg>
      <pc:sldChg chg="modTransition modNotesTx">
        <pc:chgData name="Silvana Izquierdo" userId="46480b9d-78ec-4659-884d-35c5467fe41c" providerId="ADAL" clId="{746C36D1-B5D9-6E4E-96E5-E50FDADC8116}" dt="2019-11-11T19:34:20.072" v="6" actId="20577"/>
        <pc:sldMkLst>
          <pc:docMk/>
          <pc:sldMk cId="1066309586" sldId="457"/>
        </pc:sldMkLst>
      </pc:sldChg>
      <pc:sldChg chg="modNotesTx">
        <pc:chgData name="Silvana Izquierdo" userId="46480b9d-78ec-4659-884d-35c5467fe41c" providerId="ADAL" clId="{746C36D1-B5D9-6E4E-96E5-E50FDADC8116}" dt="2019-11-11T19:34:28.877" v="9" actId="20577"/>
        <pc:sldMkLst>
          <pc:docMk/>
          <pc:sldMk cId="1691863167" sldId="459"/>
        </pc:sldMkLst>
      </pc:sldChg>
      <pc:sldChg chg="modAnim">
        <pc:chgData name="Silvana Izquierdo" userId="46480b9d-78ec-4659-884d-35c5467fe41c" providerId="ADAL" clId="{746C36D1-B5D9-6E4E-96E5-E50FDADC8116}" dt="2019-11-11T19:33:44.715" v="0"/>
        <pc:sldMkLst>
          <pc:docMk/>
          <pc:sldMk cId="1382719923" sldId="1493"/>
        </pc:sldMkLst>
      </pc:sldChg>
      <pc:sldChg chg="modNotesTx">
        <pc:chgData name="Silvana Izquierdo" userId="46480b9d-78ec-4659-884d-35c5467fe41c" providerId="ADAL" clId="{746C36D1-B5D9-6E4E-96E5-E50FDADC8116}" dt="2019-11-11T19:34:35.238" v="10" actId="20577"/>
        <pc:sldMkLst>
          <pc:docMk/>
          <pc:sldMk cId="3164634117" sldId="1495"/>
        </pc:sldMkLst>
      </pc:sldChg>
    </pc:docChg>
  </pc:docChgLst>
  <pc:docChgLst>
    <pc:chgData name="Silvana Izquierdo" userId="46480b9d-78ec-4659-884d-35c5467fe41c" providerId="ADAL" clId="{BB9D88C7-73C3-7146-911B-379ABCFB8664}"/>
    <pc:docChg chg="modSld">
      <pc:chgData name="Silvana Izquierdo" userId="46480b9d-78ec-4659-884d-35c5467fe41c" providerId="ADAL" clId="{BB9D88C7-73C3-7146-911B-379ABCFB8664}" dt="2019-11-12T16:20:30.803" v="4" actId="20577"/>
      <pc:docMkLst>
        <pc:docMk/>
      </pc:docMkLst>
      <pc:sldChg chg="modSp">
        <pc:chgData name="Silvana Izquierdo" userId="46480b9d-78ec-4659-884d-35c5467fe41c" providerId="ADAL" clId="{BB9D88C7-73C3-7146-911B-379ABCFB8664}" dt="2019-11-12T16:20:30.803" v="4" actId="20577"/>
        <pc:sldMkLst>
          <pc:docMk/>
          <pc:sldMk cId="3501046467" sldId="351"/>
        </pc:sldMkLst>
        <pc:spChg chg="mod">
          <ac:chgData name="Silvana Izquierdo" userId="46480b9d-78ec-4659-884d-35c5467fe41c" providerId="ADAL" clId="{BB9D88C7-73C3-7146-911B-379ABCFB8664}" dt="2019-11-12T16:20:30.803" v="4" actId="20577"/>
          <ac:spMkLst>
            <pc:docMk/>
            <pc:sldMk cId="3501046467" sldId="351"/>
            <ac:spMk id="6" creationId="{3E318627-D330-413B-B2D6-1550DA3A53EC}"/>
          </ac:spMkLst>
        </pc:spChg>
      </pc:sldChg>
    </pc:docChg>
  </pc:docChgLst>
  <pc:docChgLst>
    <pc:chgData name="Silvana Izquierdo" userId="46480b9d-78ec-4659-884d-35c5467fe41c" providerId="ADAL" clId="{17D89D6C-A7B8-3A4D-911D-59EB23E2E9A5}"/>
    <pc:docChg chg="addSld modSld">
      <pc:chgData name="Silvana Izquierdo" userId="46480b9d-78ec-4659-884d-35c5467fe41c" providerId="ADAL" clId="{17D89D6C-A7B8-3A4D-911D-59EB23E2E9A5}" dt="2019-11-12T15:48:05.616" v="0"/>
      <pc:docMkLst>
        <pc:docMk/>
      </pc:docMkLst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567043101" sldId="340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164709477" sldId="341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710593830" sldId="342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468923559" sldId="344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528326528" sldId="345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654010082" sldId="346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486309744" sldId="347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4121436006" sldId="348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841290692" sldId="350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501046467" sldId="351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1708781110" sldId="354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768336278" sldId="357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22750807" sldId="713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4106255833" sldId="1087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927315346" sldId="1088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704453566" sldId="1099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658984152" sldId="1102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878391578" sldId="1120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577793376" sldId="1122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1623809204" sldId="1123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424581814" sldId="1124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1526492297" sldId="1125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1888810497" sldId="1126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718820512" sldId="1127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1435148767" sldId="1129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522274263" sldId="1130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881346716" sldId="1132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4198202195" sldId="1133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336987285" sldId="1134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367759391" sldId="1136"/>
        </pc:sldMkLst>
      </pc:sldChg>
      <pc:sldChg chg="add">
        <pc:chgData name="Silvana Izquierdo" userId="46480b9d-78ec-4659-884d-35c5467fe41c" providerId="ADAL" clId="{17D89D6C-A7B8-3A4D-911D-59EB23E2E9A5}" dt="2019-11-12T15:48:05.616" v="0"/>
        <pc:sldMkLst>
          <pc:docMk/>
          <pc:sldMk cId="2195560031" sldId="11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1F13446-9023-4143-A75D-2CDFBBE6DF4F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BFE591F-1FDD-44E4-A7B2-4589900F1A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25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4F2F0EB-83F2-4228-ADBE-191F2F91DA3B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82E157C-9A31-4C18-86C5-F16EC40B5A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424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E157C-9A31-4C18-86C5-F16EC40B5AE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31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342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0DB7E-1A75-4AD8-A317-FC629BB347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5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134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50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72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E157C-9A31-4C18-86C5-F16EC40B5AE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82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01994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696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880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63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E157C-9A31-4C18-86C5-F16EC40B5AE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44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38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7244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05183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8639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7650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4028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E157C-9A31-4C18-86C5-F16EC40B5AE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409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E157C-9A31-4C18-86C5-F16EC40B5AE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91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5EFA7E-2897-C04B-93DB-D37DEF85715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50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3C4279-0E90-45C7-936D-21AD6824232C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899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0E7FA-1659-4724-B04D-9C5482A4424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619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40DB7E-1A75-4AD8-A317-FC629BB347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3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703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7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hyperlink" Target="mailto:medsafety@hpra.ie" TargetMode="External"/><Relationship Id="rId5" Type="http://schemas.openxmlformats.org/officeDocument/2006/relationships/hyperlink" Target="http://www.mhra.gov.uk/yellowcard" TargetMode="Externa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3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3779283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2579677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69355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4205775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1425704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1934126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2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0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8" y="0"/>
            <a:ext cx="2526183" cy="249283"/>
          </a:xfrm>
        </p:spPr>
        <p:txBody>
          <a:bodyPr/>
          <a:lstStyle>
            <a:lvl1pPr algn="r">
              <a:defRPr sz="1067"/>
            </a:lvl1pPr>
          </a:lstStyle>
          <a:p>
            <a:pPr lvl="0"/>
            <a:r>
              <a:rPr lang="en-US" dirty="0"/>
              <a:t>Study Name</a:t>
            </a:r>
          </a:p>
        </p:txBody>
      </p:sp>
    </p:spTree>
    <p:extLst>
      <p:ext uri="{BB962C8B-B14F-4D97-AF65-F5344CB8AC3E}">
        <p14:creationId xmlns:p14="http://schemas.microsoft.com/office/powerpoint/2010/main" val="2767734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165330" y="66826"/>
            <a:ext cx="4458289" cy="302058"/>
          </a:xfrm>
          <a:prstGeom prst="rect">
            <a:avLst/>
          </a:prstGeom>
          <a:solidFill>
            <a:srgbClr val="F2F2F2"/>
          </a:solidFill>
        </p:spPr>
        <p:txBody>
          <a:bodyPr wrap="square" lIns="0" tIns="48000" rIns="0" bIns="48000" rtlCol="0">
            <a:spAutoFit/>
          </a:bodyPr>
          <a:lstStyle/>
          <a:p>
            <a:pPr algn="l"/>
            <a:r>
              <a:rPr lang="en-US" sz="1333" b="1" dirty="0">
                <a:latin typeface="Arial" charset="0"/>
                <a:ea typeface="Arial" charset="0"/>
                <a:cs typeface="Arial" charset="0"/>
              </a:rPr>
              <a:t>A promotional meeting </a:t>
            </a:r>
            <a:r>
              <a:rPr lang="en-US" sz="1333" b="1" dirty="0" err="1">
                <a:latin typeface="Arial" charset="0"/>
                <a:ea typeface="Arial" charset="0"/>
                <a:cs typeface="Arial" charset="0"/>
              </a:rPr>
              <a:t>organised</a:t>
            </a:r>
            <a:r>
              <a:rPr lang="en-US" sz="1333" b="1" dirty="0">
                <a:latin typeface="Arial" charset="0"/>
                <a:ea typeface="Arial" charset="0"/>
                <a:cs typeface="Arial" charset="0"/>
              </a:rPr>
              <a:t> and sponsored by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1" y="1884375"/>
            <a:ext cx="6190752" cy="208889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155881"/>
            <a:ext cx="6808304" cy="913387"/>
          </a:xfrm>
        </p:spPr>
        <p:txBody>
          <a:bodyPr>
            <a:normAutofit/>
          </a:bodyPr>
          <a:lstStyle>
            <a:lvl1pPr marL="0" indent="0" algn="l">
              <a:buNone/>
              <a:defRPr sz="24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195" t="34349" r="31195" b="-35160"/>
          <a:stretch/>
        </p:blipFill>
        <p:spPr>
          <a:xfrm>
            <a:off x="5259131" y="0"/>
            <a:ext cx="6932869" cy="69874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4" y="388197"/>
            <a:ext cx="2127589" cy="2739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259" y="483219"/>
            <a:ext cx="1801229" cy="1668368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812259" y="5533548"/>
            <a:ext cx="10744229" cy="683136"/>
          </a:xfrm>
          <a:prstGeom prst="rect">
            <a:avLst/>
          </a:prstGeom>
          <a:noFill/>
          <a:ln w="3175">
            <a:solidFill>
              <a:schemeClr val="accent5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</a:rPr>
              <a:t>▼ </a:t>
            </a:r>
            <a:r>
              <a:rPr lang="en-GB" sz="933" dirty="0">
                <a:solidFill>
                  <a:srgbClr val="003852"/>
                </a:solidFill>
              </a:rPr>
              <a:t>This medicinal product is subject to additional monitoring. This will allow quick identification of new safety information. </a:t>
            </a:r>
            <a:r>
              <a:rPr lang="en-US" sz="933" dirty="0">
                <a:solidFill>
                  <a:srgbClr val="003852"/>
                </a:solidFill>
              </a:rPr>
              <a:t>Adverse events should be reported. Reporting forms and information can be found at: </a:t>
            </a:r>
            <a:r>
              <a:rPr lang="en-US" sz="933" b="1" dirty="0">
                <a:solidFill>
                  <a:srgbClr val="003852"/>
                </a:solidFill>
              </a:rPr>
              <a:t>UK</a:t>
            </a:r>
            <a:r>
              <a:rPr lang="en-US" sz="933" dirty="0">
                <a:solidFill>
                  <a:srgbClr val="003852"/>
                </a:solidFill>
              </a:rPr>
              <a:t> - </a:t>
            </a:r>
            <a:r>
              <a:rPr lang="en-US" sz="933" dirty="0">
                <a:solidFill>
                  <a:srgbClr val="003852"/>
                </a:solidFill>
                <a:hlinkClick r:id="rId5"/>
              </a:rPr>
              <a:t>www.mhra.gov.uk/yellowcard</a:t>
            </a:r>
            <a:r>
              <a:rPr lang="en-US" sz="933" baseline="0" dirty="0">
                <a:solidFill>
                  <a:srgbClr val="003852"/>
                </a:solidFill>
              </a:rPr>
              <a:t> or search for MHRA Yellow Card in the Google Play or Apple App Store. </a:t>
            </a:r>
            <a:r>
              <a:rPr lang="en-US" sz="933" b="1" dirty="0">
                <a:solidFill>
                  <a:srgbClr val="003852"/>
                </a:solidFill>
              </a:rPr>
              <a:t>Ireland</a:t>
            </a:r>
            <a:r>
              <a:rPr lang="en-US" sz="1200" b="1" dirty="0">
                <a:solidFill>
                  <a:srgbClr val="003852"/>
                </a:solidFill>
              </a:rPr>
              <a:t> </a:t>
            </a:r>
            <a:r>
              <a:rPr lang="en-US" sz="1200" dirty="0">
                <a:solidFill>
                  <a:srgbClr val="003852"/>
                </a:solidFill>
              </a:rPr>
              <a:t>- </a:t>
            </a:r>
            <a:r>
              <a:rPr lang="en-US" sz="933" dirty="0">
                <a:solidFill>
                  <a:srgbClr val="003852"/>
                </a:solidFill>
              </a:rPr>
              <a:t>Freepost, HPRA Pharmacovigilance, Earlsfort Terrace, IRL - Dublin 2; Tel: +353 1 6764971; Fax: +353 1 6762517; Website: www.hpra.ie; Email: </a:t>
            </a:r>
            <a:r>
              <a:rPr lang="en-US" sz="933" dirty="0">
                <a:solidFill>
                  <a:srgbClr val="003852"/>
                </a:solidFill>
                <a:hlinkClick r:id="rId6"/>
              </a:rPr>
              <a:t>medsafety@hpra.ie</a:t>
            </a:r>
            <a:r>
              <a:rPr lang="en-US" sz="933" dirty="0">
                <a:solidFill>
                  <a:srgbClr val="003852"/>
                </a:solidFill>
              </a:rPr>
              <a:t>. Adverse events should also be reported to Bristol-Myers Squibb via medical.information@bms.com or </a:t>
            </a:r>
            <a:r>
              <a:rPr lang="nl-NL" sz="933" dirty="0">
                <a:solidFill>
                  <a:srgbClr val="003852"/>
                </a:solidFill>
              </a:rPr>
              <a:t>0800 731 1736 (UK); 1 800 749 749 (Ireland).</a:t>
            </a:r>
            <a:endParaRPr lang="en-GB" sz="933" dirty="0">
              <a:solidFill>
                <a:srgbClr val="003852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18743" y="5186004"/>
            <a:ext cx="4289373" cy="297454"/>
          </a:xfrm>
          <a:prstGeom prst="rect">
            <a:avLst/>
          </a:prstGeom>
        </p:spPr>
        <p:txBody>
          <a:bodyPr wrap="none" lIns="48000">
            <a:spAutoFit/>
          </a:bodyPr>
          <a:lstStyle/>
          <a:p>
            <a:pPr algn="l"/>
            <a:r>
              <a:rPr lang="en-GB" sz="1333" b="1" dirty="0">
                <a:solidFill>
                  <a:srgbClr val="003852"/>
                </a:solidFill>
              </a:rPr>
              <a:t>Prescribing information is available at this meeting</a:t>
            </a:r>
          </a:p>
        </p:txBody>
      </p:sp>
    </p:spTree>
    <p:extLst>
      <p:ext uri="{BB962C8B-B14F-4D97-AF65-F5344CB8AC3E}">
        <p14:creationId xmlns:p14="http://schemas.microsoft.com/office/powerpoint/2010/main" val="2971114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25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230394" indent="-230394">
              <a:defRPr sz="2667"/>
            </a:lvl1pPr>
            <a:lvl2pPr marL="623984" indent="-230394">
              <a:buSzPct val="90000"/>
              <a:buFont typeface="Arial" panose="020B0604020202020204" pitchFamily="34" charset="0"/>
              <a:buChar char="–"/>
              <a:defRPr sz="2133" b="0" baseline="0"/>
            </a:lvl2pPr>
            <a:lvl3pPr marL="1055974">
              <a:defRPr sz="1867" baseline="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Edit text</a:t>
            </a:r>
          </a:p>
          <a:p>
            <a:pPr lvl="2"/>
            <a:r>
              <a:rPr lang="en-US" dirty="0"/>
              <a:t>Edit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38200" y="6146995"/>
            <a:ext cx="8623851" cy="505596"/>
          </a:xfrm>
        </p:spPr>
        <p:txBody>
          <a:bodyPr anchor="b" anchorCtr="0">
            <a:noAutofit/>
          </a:bodyPr>
          <a:lstStyle>
            <a:lvl1pPr marL="0" indent="0">
              <a:buFont typeface="Arial" charset="0"/>
              <a:buNone/>
              <a:defRPr sz="1067">
                <a:solidFill>
                  <a:schemeClr val="tx1"/>
                </a:solidFill>
              </a:defRPr>
            </a:lvl1pPr>
            <a:lvl2pPr marL="280344" indent="0">
              <a:buFont typeface="Arial" charset="0"/>
              <a:buNone/>
              <a:defRPr sz="800"/>
            </a:lvl2pPr>
            <a:lvl3pPr marL="623235" indent="0">
              <a:buFont typeface="Arial" charset="0"/>
              <a:buNone/>
              <a:defRPr sz="800"/>
            </a:lvl3pPr>
            <a:lvl4pPr marL="966127" indent="0">
              <a:buFont typeface="Arial" charset="0"/>
              <a:buNone/>
              <a:defRPr sz="800"/>
            </a:lvl4pPr>
            <a:lvl5pPr marL="1309018" indent="0">
              <a:buFont typeface="Arial" charset="0"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82" y="6145225"/>
            <a:ext cx="1389829" cy="4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32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667"/>
            </a:lvl1pPr>
            <a:lvl2pPr marL="664934" indent="-380990">
              <a:defRPr lang="en-US" sz="2133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sz="1867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marL="514338" lvl="1" indent="-230394" algn="l" defTabSz="685783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–"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38200" y="6146995"/>
            <a:ext cx="8623851" cy="505596"/>
          </a:xfrm>
        </p:spPr>
        <p:txBody>
          <a:bodyPr anchor="b" anchorCtr="0">
            <a:noAutofit/>
          </a:bodyPr>
          <a:lstStyle>
            <a:lvl1pPr marL="0" indent="0">
              <a:buFont typeface="Arial" charset="0"/>
              <a:buNone/>
              <a:defRPr sz="1067">
                <a:solidFill>
                  <a:schemeClr val="tx1"/>
                </a:solidFill>
              </a:defRPr>
            </a:lvl1pPr>
            <a:lvl2pPr marL="280344" indent="0">
              <a:buFont typeface="Arial" charset="0"/>
              <a:buNone/>
              <a:defRPr sz="800"/>
            </a:lvl2pPr>
            <a:lvl3pPr marL="623235" indent="0">
              <a:buFont typeface="Arial" charset="0"/>
              <a:buNone/>
              <a:defRPr sz="800"/>
            </a:lvl3pPr>
            <a:lvl4pPr marL="966127" indent="0">
              <a:buFont typeface="Arial" charset="0"/>
              <a:buNone/>
              <a:defRPr sz="800"/>
            </a:lvl4pPr>
            <a:lvl5pPr marL="1309018" indent="0">
              <a:buFont typeface="Arial" charset="0"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82" y="6145225"/>
            <a:ext cx="1389829" cy="4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195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8"/>
            <a:ext cx="5181600" cy="4204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8"/>
            <a:ext cx="5181600" cy="4204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34887" y="6146995"/>
            <a:ext cx="8623851" cy="505596"/>
          </a:xfrm>
        </p:spPr>
        <p:txBody>
          <a:bodyPr anchor="b" anchorCtr="0">
            <a:noAutofit/>
          </a:bodyPr>
          <a:lstStyle>
            <a:lvl1pPr marL="0" indent="0">
              <a:buFont typeface="Arial" charset="0"/>
              <a:buNone/>
              <a:defRPr sz="1067">
                <a:solidFill>
                  <a:schemeClr val="tx1"/>
                </a:solidFill>
              </a:defRPr>
            </a:lvl1pPr>
            <a:lvl2pPr marL="280344" indent="0">
              <a:buFont typeface="Arial" charset="0"/>
              <a:buNone/>
              <a:defRPr sz="800"/>
            </a:lvl2pPr>
            <a:lvl3pPr marL="623235" indent="0">
              <a:buFont typeface="Arial" charset="0"/>
              <a:buNone/>
              <a:defRPr sz="800"/>
            </a:lvl3pPr>
            <a:lvl4pPr marL="966127" indent="0">
              <a:buFont typeface="Arial" charset="0"/>
              <a:buNone/>
              <a:defRPr sz="800"/>
            </a:lvl4pPr>
            <a:lvl5pPr marL="1309018" indent="0">
              <a:buFont typeface="Arial" charset="0"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82" y="6145225"/>
            <a:ext cx="1389829" cy="4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17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38200" y="6146995"/>
            <a:ext cx="8623851" cy="505596"/>
          </a:xfrm>
        </p:spPr>
        <p:txBody>
          <a:bodyPr anchor="b" anchorCtr="0">
            <a:noAutofit/>
          </a:bodyPr>
          <a:lstStyle>
            <a:lvl1pPr marL="0" indent="0">
              <a:buFont typeface="Arial" charset="0"/>
              <a:buNone/>
              <a:defRPr sz="1067">
                <a:solidFill>
                  <a:schemeClr val="tx1"/>
                </a:solidFill>
              </a:defRPr>
            </a:lvl1pPr>
            <a:lvl2pPr marL="280344" indent="0">
              <a:buFont typeface="Arial" charset="0"/>
              <a:buNone/>
              <a:defRPr sz="800"/>
            </a:lvl2pPr>
            <a:lvl3pPr marL="623235" indent="0">
              <a:buFont typeface="Arial" charset="0"/>
              <a:buNone/>
              <a:defRPr sz="800"/>
            </a:lvl3pPr>
            <a:lvl4pPr marL="966127" indent="0">
              <a:buFont typeface="Arial" charset="0"/>
              <a:buNone/>
              <a:defRPr sz="800"/>
            </a:lvl4pPr>
            <a:lvl5pPr marL="1309018" indent="0">
              <a:buFont typeface="Arial" charset="0"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782" y="6145225"/>
            <a:ext cx="1389829" cy="40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2086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33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925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9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84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60031-F823-4631-9F17-91CAC205A0CE}" type="datetimeFigureOut">
              <a:rPr lang="en-US" smtClean="0"/>
              <a:pPr/>
              <a:t>11/12/19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0CF26-C384-4D42-BAD3-B6B47C3F86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950721"/>
            <a:ext cx="10515600" cy="4099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1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233994" algn="l" defTabSz="685783" rtl="0" eaLnBrk="1" latinLnBrk="0" hangingPunct="1">
        <a:lnSpc>
          <a:spcPct val="90000"/>
        </a:lnSpc>
        <a:spcBef>
          <a:spcPts val="751"/>
        </a:spcBef>
        <a:buClr>
          <a:schemeClr val="accent1"/>
        </a:buClr>
        <a:buSzPct val="65000"/>
        <a:buFontTx/>
        <a:buBlip>
          <a:blip r:embed="rId9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8" indent="-233994" algn="l" defTabSz="685783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SzPct val="65000"/>
        <a:buFontTx/>
        <a:buBlip>
          <a:blip r:embed="rId9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233994" algn="l" defTabSz="685783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SzPct val="65000"/>
        <a:buFontTx/>
        <a:buBlip>
          <a:blip r:embed="rId9"/>
        </a:buBlip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233994" algn="l" defTabSz="685783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SzPct val="65000"/>
        <a:buFontTx/>
        <a:buBlip>
          <a:blip r:embed="rId9"/>
        </a:buBlip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233994" algn="l" defTabSz="685783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SzPct val="65000"/>
        <a:buFontTx/>
        <a:buBlip>
          <a:blip r:embed="rId9"/>
        </a:buBlip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10287000" cy="1470025"/>
          </a:xfrm>
        </p:spPr>
        <p:txBody>
          <a:bodyPr>
            <a:noAutofit/>
          </a:bodyPr>
          <a:lstStyle/>
          <a:p>
            <a:r>
              <a:rPr lang="en-US" sz="6000" dirty="0">
                <a:solidFill>
                  <a:srgbClr val="FFFF00"/>
                </a:solidFill>
              </a:rPr>
              <a:t>Optimal Management of Patients with Melanoma and CNS Metastases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38300" y="4724400"/>
            <a:ext cx="8534400" cy="2286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Michael Postow, MD</a:t>
            </a:r>
          </a:p>
          <a:p>
            <a:r>
              <a:rPr lang="en-US" dirty="0">
                <a:solidFill>
                  <a:schemeClr val="bg1"/>
                </a:solidFill>
              </a:rPr>
              <a:t>Memorial Sloan Kettering Cancer Center</a:t>
            </a:r>
          </a:p>
        </p:txBody>
      </p:sp>
    </p:spTree>
    <p:extLst>
      <p:ext uri="{BB962C8B-B14F-4D97-AF65-F5344CB8AC3E}">
        <p14:creationId xmlns:p14="http://schemas.microsoft.com/office/powerpoint/2010/main" val="2096659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977081" y="1559698"/>
            <a:ext cx="9643763" cy="3426940"/>
          </a:xfrm>
          <a:custGeom>
            <a:avLst/>
            <a:gdLst>
              <a:gd name="connsiteX0" fmla="*/ 0 w 7232822"/>
              <a:gd name="connsiteY0" fmla="*/ 0 h 2570205"/>
              <a:gd name="connsiteX1" fmla="*/ 0 w 7232822"/>
              <a:gd name="connsiteY1" fmla="*/ 2570205 h 2570205"/>
              <a:gd name="connsiteX2" fmla="*/ 7232822 w 7232822"/>
              <a:gd name="connsiteY2" fmla="*/ 2570205 h 257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2822" h="2570205">
                <a:moveTo>
                  <a:pt x="0" y="0"/>
                </a:moveTo>
                <a:lnTo>
                  <a:pt x="0" y="2570205"/>
                </a:lnTo>
                <a:lnTo>
                  <a:pt x="7232822" y="2570205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160867"/>
            <a:ext cx="11435077" cy="996951"/>
          </a:xfrm>
        </p:spPr>
        <p:txBody>
          <a:bodyPr>
            <a:normAutofit fontScale="90000"/>
          </a:bodyPr>
          <a:lstStyle/>
          <a:p>
            <a:r>
              <a:rPr lang="en-US" dirty="0"/>
              <a:t>Progression-Free Survival – Asymptomatic Patients</a:t>
            </a:r>
            <a:br>
              <a:rPr lang="en-US" dirty="0"/>
            </a:br>
            <a:r>
              <a:rPr lang="en-US" dirty="0"/>
              <a:t>20.6 months of median follow-up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CheckMate 204</a:t>
            </a:r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7115923" y="1242931"/>
          <a:ext cx="4498958" cy="1231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857">
                  <a:extLst>
                    <a:ext uri="{9D8B030D-6E8A-4147-A177-3AD203B41FA5}">
                      <a16:colId xmlns:a16="http://schemas.microsoft.com/office/drawing/2014/main" val="3908716966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Events/</a:t>
                      </a:r>
                      <a:br>
                        <a:rPr lang="en-US" sz="13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patients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Median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37A14B"/>
                          </a:solidFill>
                        </a:rPr>
                        <a:t>Intracranial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38/101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NR (6.5–NR)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7F7F7F"/>
                          </a:solidFill>
                        </a:rPr>
                        <a:t>Extracranial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30/101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NR (13.9–NR)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462255"/>
                          </a:solidFill>
                        </a:rPr>
                        <a:t>Global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41/101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NR (6.5–NR)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1" name="object 42">
            <a:extLst>
              <a:ext uri="{FF2B5EF4-FFF2-40B4-BE49-F238E27FC236}">
                <a16:creationId xmlns:a16="http://schemas.microsoft.com/office/drawing/2014/main" id="{45E52A10-E72B-E148-AF88-201970DDD474}"/>
              </a:ext>
            </a:extLst>
          </p:cNvPr>
          <p:cNvSpPr txBox="1"/>
          <p:nvPr/>
        </p:nvSpPr>
        <p:spPr>
          <a:xfrm>
            <a:off x="969334" y="2874593"/>
            <a:ext cx="243656" cy="79586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algn="ctr">
              <a:lnSpc>
                <a:spcPts val="1900"/>
              </a:lnSpc>
            </a:pPr>
            <a:r>
              <a:rPr sz="1600" b="1" spc="-7" dirty="0">
                <a:latin typeface="Arial"/>
                <a:cs typeface="Arial"/>
              </a:rPr>
              <a:t>PFS</a:t>
            </a:r>
            <a:r>
              <a:rPr sz="1600" b="1" spc="-113" dirty="0">
                <a:latin typeface="Arial"/>
                <a:cs typeface="Arial"/>
              </a:rPr>
              <a:t> </a:t>
            </a:r>
            <a:r>
              <a:rPr sz="1600" b="1" spc="-7" dirty="0">
                <a:latin typeface="Arial"/>
                <a:cs typeface="Arial"/>
              </a:rPr>
              <a:t>(%)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12" name="object 43">
            <a:extLst>
              <a:ext uri="{FF2B5EF4-FFF2-40B4-BE49-F238E27FC236}">
                <a16:creationId xmlns:a16="http://schemas.microsoft.com/office/drawing/2014/main" id="{A266F93E-C653-7E4A-9476-9DECE0B61FBC}"/>
              </a:ext>
            </a:extLst>
          </p:cNvPr>
          <p:cNvSpPr/>
          <p:nvPr/>
        </p:nvSpPr>
        <p:spPr>
          <a:xfrm>
            <a:off x="1877119" y="498663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3" name="object 44">
            <a:extLst>
              <a:ext uri="{FF2B5EF4-FFF2-40B4-BE49-F238E27FC236}">
                <a16:creationId xmlns:a16="http://schemas.microsoft.com/office/drawing/2014/main" id="{150967B8-69D2-B14E-8F36-688FF7F0BF17}"/>
              </a:ext>
            </a:extLst>
          </p:cNvPr>
          <p:cNvSpPr/>
          <p:nvPr/>
        </p:nvSpPr>
        <p:spPr>
          <a:xfrm>
            <a:off x="1877119" y="1567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4" name="object 45">
            <a:extLst>
              <a:ext uri="{FF2B5EF4-FFF2-40B4-BE49-F238E27FC236}">
                <a16:creationId xmlns:a16="http://schemas.microsoft.com/office/drawing/2014/main" id="{6357FA67-2B5A-3049-BFFB-32828968A4DA}"/>
              </a:ext>
            </a:extLst>
          </p:cNvPr>
          <p:cNvSpPr/>
          <p:nvPr/>
        </p:nvSpPr>
        <p:spPr>
          <a:xfrm>
            <a:off x="1877119" y="1909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5" name="object 46">
            <a:extLst>
              <a:ext uri="{FF2B5EF4-FFF2-40B4-BE49-F238E27FC236}">
                <a16:creationId xmlns:a16="http://schemas.microsoft.com/office/drawing/2014/main" id="{146F5797-DA85-224E-9361-8EFA06DBDF18}"/>
              </a:ext>
            </a:extLst>
          </p:cNvPr>
          <p:cNvSpPr/>
          <p:nvPr/>
        </p:nvSpPr>
        <p:spPr>
          <a:xfrm>
            <a:off x="1877119" y="2251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6" name="object 47">
            <a:extLst>
              <a:ext uri="{FF2B5EF4-FFF2-40B4-BE49-F238E27FC236}">
                <a16:creationId xmlns:a16="http://schemas.microsoft.com/office/drawing/2014/main" id="{5E62DD79-7D64-7740-AB1E-3F5D90B7C36B}"/>
              </a:ext>
            </a:extLst>
          </p:cNvPr>
          <p:cNvSpPr/>
          <p:nvPr/>
        </p:nvSpPr>
        <p:spPr>
          <a:xfrm>
            <a:off x="1877119" y="25931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7" name="object 48">
            <a:extLst>
              <a:ext uri="{FF2B5EF4-FFF2-40B4-BE49-F238E27FC236}">
                <a16:creationId xmlns:a16="http://schemas.microsoft.com/office/drawing/2014/main" id="{100B1394-ABFF-3140-8D0F-3064C94CBF92}"/>
              </a:ext>
            </a:extLst>
          </p:cNvPr>
          <p:cNvSpPr/>
          <p:nvPr/>
        </p:nvSpPr>
        <p:spPr>
          <a:xfrm>
            <a:off x="1877119" y="29349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8" name="object 49">
            <a:extLst>
              <a:ext uri="{FF2B5EF4-FFF2-40B4-BE49-F238E27FC236}">
                <a16:creationId xmlns:a16="http://schemas.microsoft.com/office/drawing/2014/main" id="{0A4D0114-6B2C-1C4B-897C-46865E8C32C7}"/>
              </a:ext>
            </a:extLst>
          </p:cNvPr>
          <p:cNvSpPr/>
          <p:nvPr/>
        </p:nvSpPr>
        <p:spPr>
          <a:xfrm>
            <a:off x="1877119" y="3276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9" name="object 50">
            <a:extLst>
              <a:ext uri="{FF2B5EF4-FFF2-40B4-BE49-F238E27FC236}">
                <a16:creationId xmlns:a16="http://schemas.microsoft.com/office/drawing/2014/main" id="{9FC23564-5341-2349-BD98-0A497F2AF9BF}"/>
              </a:ext>
            </a:extLst>
          </p:cNvPr>
          <p:cNvSpPr/>
          <p:nvPr/>
        </p:nvSpPr>
        <p:spPr>
          <a:xfrm>
            <a:off x="1877119" y="3618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0" name="object 51">
            <a:extLst>
              <a:ext uri="{FF2B5EF4-FFF2-40B4-BE49-F238E27FC236}">
                <a16:creationId xmlns:a16="http://schemas.microsoft.com/office/drawing/2014/main" id="{4A94804C-40C6-9745-9E29-FC3FD42DC64C}"/>
              </a:ext>
            </a:extLst>
          </p:cNvPr>
          <p:cNvSpPr/>
          <p:nvPr/>
        </p:nvSpPr>
        <p:spPr>
          <a:xfrm>
            <a:off x="1877119" y="3960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1" name="object 52">
            <a:extLst>
              <a:ext uri="{FF2B5EF4-FFF2-40B4-BE49-F238E27FC236}">
                <a16:creationId xmlns:a16="http://schemas.microsoft.com/office/drawing/2014/main" id="{B8B03126-045E-6640-A72F-54C48939E725}"/>
              </a:ext>
            </a:extLst>
          </p:cNvPr>
          <p:cNvSpPr/>
          <p:nvPr/>
        </p:nvSpPr>
        <p:spPr>
          <a:xfrm>
            <a:off x="1877119" y="4302187"/>
            <a:ext cx="104140" cy="847"/>
          </a:xfrm>
          <a:custGeom>
            <a:avLst/>
            <a:gdLst/>
            <a:ahLst/>
            <a:cxnLst/>
            <a:rect l="l" t="t" r="r" b="b"/>
            <a:pathLst>
              <a:path w="78105" h="635">
                <a:moveTo>
                  <a:pt x="0" y="0"/>
                </a:moveTo>
                <a:lnTo>
                  <a:pt x="77711" y="12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2" name="object 53">
            <a:extLst>
              <a:ext uri="{FF2B5EF4-FFF2-40B4-BE49-F238E27FC236}">
                <a16:creationId xmlns:a16="http://schemas.microsoft.com/office/drawing/2014/main" id="{EF4B278D-B088-BF4E-A42E-4D9A475B7FE0}"/>
              </a:ext>
            </a:extLst>
          </p:cNvPr>
          <p:cNvSpPr/>
          <p:nvPr/>
        </p:nvSpPr>
        <p:spPr>
          <a:xfrm>
            <a:off x="1877119" y="4644833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3" name="object 54">
            <a:extLst>
              <a:ext uri="{FF2B5EF4-FFF2-40B4-BE49-F238E27FC236}">
                <a16:creationId xmlns:a16="http://schemas.microsoft.com/office/drawing/2014/main" id="{5D4AD5ED-3092-C84C-BAF1-D4B86C0C9849}"/>
              </a:ext>
            </a:extLst>
          </p:cNvPr>
          <p:cNvSpPr/>
          <p:nvPr/>
        </p:nvSpPr>
        <p:spPr>
          <a:xfrm>
            <a:off x="1977577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4" name="object 55">
            <a:extLst>
              <a:ext uri="{FF2B5EF4-FFF2-40B4-BE49-F238E27FC236}">
                <a16:creationId xmlns:a16="http://schemas.microsoft.com/office/drawing/2014/main" id="{7C83E00F-55B1-A248-9758-AD528DD797F9}"/>
              </a:ext>
            </a:extLst>
          </p:cNvPr>
          <p:cNvSpPr/>
          <p:nvPr/>
        </p:nvSpPr>
        <p:spPr>
          <a:xfrm>
            <a:off x="11617981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5" name="object 56">
            <a:extLst>
              <a:ext uri="{FF2B5EF4-FFF2-40B4-BE49-F238E27FC236}">
                <a16:creationId xmlns:a16="http://schemas.microsoft.com/office/drawing/2014/main" id="{426F664B-E07B-B541-80A1-D4A24A2E3CC8}"/>
              </a:ext>
            </a:extLst>
          </p:cNvPr>
          <p:cNvSpPr/>
          <p:nvPr/>
        </p:nvSpPr>
        <p:spPr>
          <a:xfrm>
            <a:off x="9841573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6" name="object 57">
            <a:extLst>
              <a:ext uri="{FF2B5EF4-FFF2-40B4-BE49-F238E27FC236}">
                <a16:creationId xmlns:a16="http://schemas.microsoft.com/office/drawing/2014/main" id="{A281FC03-E032-2541-B270-F8863FBDAF49}"/>
              </a:ext>
            </a:extLst>
          </p:cNvPr>
          <p:cNvSpPr/>
          <p:nvPr/>
        </p:nvSpPr>
        <p:spPr>
          <a:xfrm>
            <a:off x="809304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7" name="object 58">
            <a:extLst>
              <a:ext uri="{FF2B5EF4-FFF2-40B4-BE49-F238E27FC236}">
                <a16:creationId xmlns:a16="http://schemas.microsoft.com/office/drawing/2014/main" id="{D29A44AB-D2AD-3547-B524-B085E3E1E7CF}"/>
              </a:ext>
            </a:extLst>
          </p:cNvPr>
          <p:cNvSpPr/>
          <p:nvPr/>
        </p:nvSpPr>
        <p:spPr>
          <a:xfrm>
            <a:off x="722792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8" name="object 59">
            <a:extLst>
              <a:ext uri="{FF2B5EF4-FFF2-40B4-BE49-F238E27FC236}">
                <a16:creationId xmlns:a16="http://schemas.microsoft.com/office/drawing/2014/main" id="{CD403594-F107-4A47-85C4-1EEA17D956F9}"/>
              </a:ext>
            </a:extLst>
          </p:cNvPr>
          <p:cNvSpPr/>
          <p:nvPr/>
        </p:nvSpPr>
        <p:spPr>
          <a:xfrm>
            <a:off x="633310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9" name="object 60">
            <a:extLst>
              <a:ext uri="{FF2B5EF4-FFF2-40B4-BE49-F238E27FC236}">
                <a16:creationId xmlns:a16="http://schemas.microsoft.com/office/drawing/2014/main" id="{29367019-26B5-3F43-9342-9CE9C745B744}"/>
              </a:ext>
            </a:extLst>
          </p:cNvPr>
          <p:cNvSpPr/>
          <p:nvPr/>
        </p:nvSpPr>
        <p:spPr>
          <a:xfrm>
            <a:off x="4593777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0" name="object 61">
            <a:extLst>
              <a:ext uri="{FF2B5EF4-FFF2-40B4-BE49-F238E27FC236}">
                <a16:creationId xmlns:a16="http://schemas.microsoft.com/office/drawing/2014/main" id="{72061D4B-D68F-6D4B-A8D4-84FFADF9BEEB}"/>
              </a:ext>
            </a:extLst>
          </p:cNvPr>
          <p:cNvSpPr/>
          <p:nvPr/>
        </p:nvSpPr>
        <p:spPr>
          <a:xfrm>
            <a:off x="2837689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2" name="object 63">
            <a:extLst>
              <a:ext uri="{FF2B5EF4-FFF2-40B4-BE49-F238E27FC236}">
                <a16:creationId xmlns:a16="http://schemas.microsoft.com/office/drawing/2014/main" id="{FFE53205-8E9E-5A4C-8803-DF5C0E9AE707}"/>
              </a:ext>
            </a:extLst>
          </p:cNvPr>
          <p:cNvSpPr/>
          <p:nvPr/>
        </p:nvSpPr>
        <p:spPr>
          <a:xfrm>
            <a:off x="10734508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3" name="object 64">
            <a:extLst>
              <a:ext uri="{FF2B5EF4-FFF2-40B4-BE49-F238E27FC236}">
                <a16:creationId xmlns:a16="http://schemas.microsoft.com/office/drawing/2014/main" id="{D8ACC68A-AE9D-204A-BB69-BFE5402C0C55}"/>
              </a:ext>
            </a:extLst>
          </p:cNvPr>
          <p:cNvSpPr/>
          <p:nvPr/>
        </p:nvSpPr>
        <p:spPr>
          <a:xfrm>
            <a:off x="897842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4" name="object 65">
            <a:extLst>
              <a:ext uri="{FF2B5EF4-FFF2-40B4-BE49-F238E27FC236}">
                <a16:creationId xmlns:a16="http://schemas.microsoft.com/office/drawing/2014/main" id="{D1BBE43A-9C3E-2844-BBBE-4D385B678029}"/>
              </a:ext>
            </a:extLst>
          </p:cNvPr>
          <p:cNvSpPr/>
          <p:nvPr/>
        </p:nvSpPr>
        <p:spPr>
          <a:xfrm>
            <a:off x="547236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5" name="object 66">
            <a:extLst>
              <a:ext uri="{FF2B5EF4-FFF2-40B4-BE49-F238E27FC236}">
                <a16:creationId xmlns:a16="http://schemas.microsoft.com/office/drawing/2014/main" id="{7D8BE283-1D9B-6345-AB29-A3B746DAB12E}"/>
              </a:ext>
            </a:extLst>
          </p:cNvPr>
          <p:cNvSpPr/>
          <p:nvPr/>
        </p:nvSpPr>
        <p:spPr>
          <a:xfrm>
            <a:off x="3711751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9" name="object 70">
            <a:extLst>
              <a:ext uri="{FF2B5EF4-FFF2-40B4-BE49-F238E27FC236}">
                <a16:creationId xmlns:a16="http://schemas.microsoft.com/office/drawing/2014/main" id="{A052C3C5-838E-854A-B0D9-0972734A0AEC}"/>
              </a:ext>
            </a:extLst>
          </p:cNvPr>
          <p:cNvSpPr txBox="1"/>
          <p:nvPr/>
        </p:nvSpPr>
        <p:spPr>
          <a:xfrm>
            <a:off x="1435312" y="1325103"/>
            <a:ext cx="380153" cy="3838657"/>
          </a:xfrm>
          <a:prstGeom prst="rect">
            <a:avLst/>
          </a:prstGeom>
        </p:spPr>
        <p:txBody>
          <a:bodyPr vert="horz" wrap="square" lIns="0" tIns="115993" rIns="0" bIns="0" rtlCol="0">
            <a:spAutoFit/>
          </a:bodyPr>
          <a:lstStyle/>
          <a:p>
            <a:pPr algn="ctr">
              <a:spcBef>
                <a:spcPts val="913"/>
              </a:spcBef>
            </a:pPr>
            <a:r>
              <a:rPr sz="1600" spc="13" dirty="0">
                <a:latin typeface="Arial"/>
                <a:cs typeface="Arial"/>
              </a:rPr>
              <a:t>100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90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80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70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60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50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40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20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10</a:t>
            </a:r>
            <a:endParaRPr sz="1600" dirty="0">
              <a:latin typeface="Arial"/>
              <a:cs typeface="Arial"/>
            </a:endParaRPr>
          </a:p>
          <a:p>
            <a:pPr marL="232828" algn="ctr">
              <a:spcBef>
                <a:spcPts val="679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3711751" y="2493261"/>
            <a:ext cx="0" cy="2485223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TextBox 276"/>
          <p:cNvSpPr txBox="1"/>
          <p:nvPr/>
        </p:nvSpPr>
        <p:spPr>
          <a:xfrm>
            <a:off x="9508960" y="4509046"/>
            <a:ext cx="214251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dirty="0"/>
              <a:t>Median follow-up = 20.6 </a:t>
            </a:r>
            <a:r>
              <a:rPr lang="en-US" sz="1333" dirty="0" err="1"/>
              <a:t>mo</a:t>
            </a:r>
            <a:endParaRPr lang="en-US" sz="1333" dirty="0"/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1945218" y="1576314"/>
            <a:ext cx="9554633" cy="1490133"/>
          </a:xfrm>
          <a:custGeom>
            <a:avLst/>
            <a:gdLst>
              <a:gd name="T0" fmla="*/ 4284 w 4514"/>
              <a:gd name="T1" fmla="*/ 704 h 704"/>
              <a:gd name="T2" fmla="*/ 3892 w 4514"/>
              <a:gd name="T3" fmla="*/ 704 h 704"/>
              <a:gd name="T4" fmla="*/ 3282 w 4514"/>
              <a:gd name="T5" fmla="*/ 704 h 704"/>
              <a:gd name="T6" fmla="*/ 2632 w 4514"/>
              <a:gd name="T7" fmla="*/ 704 h 704"/>
              <a:gd name="T8" fmla="*/ 2138 w 4514"/>
              <a:gd name="T9" fmla="*/ 668 h 704"/>
              <a:gd name="T10" fmla="*/ 1450 w 4514"/>
              <a:gd name="T11" fmla="*/ 668 h 704"/>
              <a:gd name="T12" fmla="*/ 1050 w 4514"/>
              <a:gd name="T13" fmla="*/ 652 h 704"/>
              <a:gd name="T14" fmla="*/ 916 w 4514"/>
              <a:gd name="T15" fmla="*/ 626 h 704"/>
              <a:gd name="T16" fmla="*/ 900 w 4514"/>
              <a:gd name="T17" fmla="*/ 602 h 704"/>
              <a:gd name="T18" fmla="*/ 826 w 4514"/>
              <a:gd name="T19" fmla="*/ 580 h 704"/>
              <a:gd name="T20" fmla="*/ 780 w 4514"/>
              <a:gd name="T21" fmla="*/ 560 h 704"/>
              <a:gd name="T22" fmla="*/ 592 w 4514"/>
              <a:gd name="T23" fmla="*/ 546 h 704"/>
              <a:gd name="T24" fmla="*/ 580 w 4514"/>
              <a:gd name="T25" fmla="*/ 528 h 704"/>
              <a:gd name="T26" fmla="*/ 572 w 4514"/>
              <a:gd name="T27" fmla="*/ 520 h 704"/>
              <a:gd name="T28" fmla="*/ 562 w 4514"/>
              <a:gd name="T29" fmla="*/ 460 h 704"/>
              <a:gd name="T30" fmla="*/ 552 w 4514"/>
              <a:gd name="T31" fmla="*/ 442 h 704"/>
              <a:gd name="T32" fmla="*/ 448 w 4514"/>
              <a:gd name="T33" fmla="*/ 428 h 704"/>
              <a:gd name="T34" fmla="*/ 432 w 4514"/>
              <a:gd name="T35" fmla="*/ 408 h 704"/>
              <a:gd name="T36" fmla="*/ 374 w 4514"/>
              <a:gd name="T37" fmla="*/ 372 h 704"/>
              <a:gd name="T38" fmla="*/ 362 w 4514"/>
              <a:gd name="T39" fmla="*/ 340 h 704"/>
              <a:gd name="T40" fmla="*/ 312 w 4514"/>
              <a:gd name="T41" fmla="*/ 322 h 704"/>
              <a:gd name="T42" fmla="*/ 210 w 4514"/>
              <a:gd name="T43" fmla="*/ 272 h 704"/>
              <a:gd name="T44" fmla="*/ 194 w 4514"/>
              <a:gd name="T45" fmla="*/ 250 h 704"/>
              <a:gd name="T46" fmla="*/ 182 w 4514"/>
              <a:gd name="T47" fmla="*/ 186 h 704"/>
              <a:gd name="T48" fmla="*/ 178 w 4514"/>
              <a:gd name="T49" fmla="*/ 148 h 704"/>
              <a:gd name="T50" fmla="*/ 172 w 4514"/>
              <a:gd name="T51" fmla="*/ 116 h 704"/>
              <a:gd name="T52" fmla="*/ 166 w 4514"/>
              <a:gd name="T53" fmla="*/ 98 h 704"/>
              <a:gd name="T54" fmla="*/ 134 w 4514"/>
              <a:gd name="T55" fmla="*/ 82 h 704"/>
              <a:gd name="T56" fmla="*/ 128 w 4514"/>
              <a:gd name="T57" fmla="*/ 64 h 704"/>
              <a:gd name="T58" fmla="*/ 118 w 4514"/>
              <a:gd name="T59" fmla="*/ 60 h 704"/>
              <a:gd name="T60" fmla="*/ 112 w 4514"/>
              <a:gd name="T61" fmla="*/ 56 h 704"/>
              <a:gd name="T62" fmla="*/ 104 w 4514"/>
              <a:gd name="T63" fmla="*/ 48 h 704"/>
              <a:gd name="T64" fmla="*/ 98 w 4514"/>
              <a:gd name="T65" fmla="*/ 34 h 704"/>
              <a:gd name="T66" fmla="*/ 88 w 4514"/>
              <a:gd name="T67" fmla="*/ 18 h 704"/>
              <a:gd name="T68" fmla="*/ 0 w 4514"/>
              <a:gd name="T69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14" h="704">
                <a:moveTo>
                  <a:pt x="4514" y="704"/>
                </a:moveTo>
                <a:lnTo>
                  <a:pt x="4284" y="704"/>
                </a:lnTo>
                <a:lnTo>
                  <a:pt x="4024" y="704"/>
                </a:lnTo>
                <a:lnTo>
                  <a:pt x="3892" y="704"/>
                </a:lnTo>
                <a:lnTo>
                  <a:pt x="3572" y="704"/>
                </a:lnTo>
                <a:lnTo>
                  <a:pt x="3282" y="704"/>
                </a:lnTo>
                <a:lnTo>
                  <a:pt x="3040" y="704"/>
                </a:lnTo>
                <a:lnTo>
                  <a:pt x="2632" y="704"/>
                </a:lnTo>
                <a:lnTo>
                  <a:pt x="2138" y="704"/>
                </a:lnTo>
                <a:lnTo>
                  <a:pt x="2138" y="668"/>
                </a:lnTo>
                <a:lnTo>
                  <a:pt x="1912" y="668"/>
                </a:lnTo>
                <a:lnTo>
                  <a:pt x="1450" y="668"/>
                </a:lnTo>
                <a:lnTo>
                  <a:pt x="1050" y="668"/>
                </a:lnTo>
                <a:lnTo>
                  <a:pt x="1050" y="652"/>
                </a:lnTo>
                <a:lnTo>
                  <a:pt x="916" y="652"/>
                </a:lnTo>
                <a:lnTo>
                  <a:pt x="916" y="626"/>
                </a:lnTo>
                <a:lnTo>
                  <a:pt x="900" y="626"/>
                </a:lnTo>
                <a:lnTo>
                  <a:pt x="900" y="602"/>
                </a:lnTo>
                <a:lnTo>
                  <a:pt x="826" y="602"/>
                </a:lnTo>
                <a:lnTo>
                  <a:pt x="826" y="580"/>
                </a:lnTo>
                <a:lnTo>
                  <a:pt x="780" y="580"/>
                </a:lnTo>
                <a:lnTo>
                  <a:pt x="780" y="560"/>
                </a:lnTo>
                <a:lnTo>
                  <a:pt x="592" y="560"/>
                </a:lnTo>
                <a:lnTo>
                  <a:pt x="592" y="546"/>
                </a:lnTo>
                <a:lnTo>
                  <a:pt x="580" y="546"/>
                </a:lnTo>
                <a:lnTo>
                  <a:pt x="580" y="528"/>
                </a:lnTo>
                <a:lnTo>
                  <a:pt x="572" y="528"/>
                </a:lnTo>
                <a:lnTo>
                  <a:pt x="572" y="520"/>
                </a:lnTo>
                <a:lnTo>
                  <a:pt x="562" y="520"/>
                </a:lnTo>
                <a:lnTo>
                  <a:pt x="562" y="460"/>
                </a:lnTo>
                <a:lnTo>
                  <a:pt x="552" y="460"/>
                </a:lnTo>
                <a:lnTo>
                  <a:pt x="552" y="442"/>
                </a:lnTo>
                <a:lnTo>
                  <a:pt x="448" y="442"/>
                </a:lnTo>
                <a:lnTo>
                  <a:pt x="448" y="428"/>
                </a:lnTo>
                <a:lnTo>
                  <a:pt x="432" y="428"/>
                </a:lnTo>
                <a:lnTo>
                  <a:pt x="432" y="408"/>
                </a:lnTo>
                <a:lnTo>
                  <a:pt x="374" y="408"/>
                </a:lnTo>
                <a:lnTo>
                  <a:pt x="374" y="372"/>
                </a:lnTo>
                <a:lnTo>
                  <a:pt x="362" y="372"/>
                </a:lnTo>
                <a:lnTo>
                  <a:pt x="362" y="340"/>
                </a:lnTo>
                <a:lnTo>
                  <a:pt x="312" y="340"/>
                </a:lnTo>
                <a:lnTo>
                  <a:pt x="312" y="322"/>
                </a:lnTo>
                <a:lnTo>
                  <a:pt x="210" y="322"/>
                </a:lnTo>
                <a:lnTo>
                  <a:pt x="210" y="272"/>
                </a:lnTo>
                <a:lnTo>
                  <a:pt x="194" y="272"/>
                </a:lnTo>
                <a:lnTo>
                  <a:pt x="194" y="250"/>
                </a:lnTo>
                <a:lnTo>
                  <a:pt x="182" y="250"/>
                </a:lnTo>
                <a:lnTo>
                  <a:pt x="182" y="186"/>
                </a:lnTo>
                <a:lnTo>
                  <a:pt x="178" y="186"/>
                </a:lnTo>
                <a:lnTo>
                  <a:pt x="178" y="148"/>
                </a:lnTo>
                <a:lnTo>
                  <a:pt x="172" y="148"/>
                </a:lnTo>
                <a:lnTo>
                  <a:pt x="172" y="116"/>
                </a:lnTo>
                <a:lnTo>
                  <a:pt x="166" y="116"/>
                </a:lnTo>
                <a:lnTo>
                  <a:pt x="166" y="98"/>
                </a:lnTo>
                <a:lnTo>
                  <a:pt x="134" y="98"/>
                </a:lnTo>
                <a:lnTo>
                  <a:pt x="134" y="82"/>
                </a:lnTo>
                <a:lnTo>
                  <a:pt x="128" y="82"/>
                </a:lnTo>
                <a:lnTo>
                  <a:pt x="128" y="64"/>
                </a:lnTo>
                <a:lnTo>
                  <a:pt x="118" y="64"/>
                </a:lnTo>
                <a:lnTo>
                  <a:pt x="118" y="60"/>
                </a:lnTo>
                <a:lnTo>
                  <a:pt x="112" y="60"/>
                </a:lnTo>
                <a:lnTo>
                  <a:pt x="112" y="56"/>
                </a:lnTo>
                <a:lnTo>
                  <a:pt x="104" y="56"/>
                </a:lnTo>
                <a:lnTo>
                  <a:pt x="104" y="48"/>
                </a:lnTo>
                <a:lnTo>
                  <a:pt x="98" y="48"/>
                </a:lnTo>
                <a:lnTo>
                  <a:pt x="98" y="34"/>
                </a:lnTo>
                <a:lnTo>
                  <a:pt x="88" y="34"/>
                </a:lnTo>
                <a:lnTo>
                  <a:pt x="88" y="18"/>
                </a:lnTo>
                <a:lnTo>
                  <a:pt x="0" y="1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37A14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339" name="Freeform 71"/>
          <p:cNvSpPr>
            <a:spLocks/>
          </p:cNvSpPr>
          <p:nvPr/>
        </p:nvSpPr>
        <p:spPr bwMode="auto">
          <a:xfrm>
            <a:off x="1919818" y="1553633"/>
            <a:ext cx="9546167" cy="1634067"/>
          </a:xfrm>
          <a:custGeom>
            <a:avLst/>
            <a:gdLst>
              <a:gd name="T0" fmla="*/ 0 w 4510"/>
              <a:gd name="T1" fmla="*/ 0 h 772"/>
              <a:gd name="T2" fmla="*/ 28 w 4510"/>
              <a:gd name="T3" fmla="*/ 0 h 772"/>
              <a:gd name="T4" fmla="*/ 28 w 4510"/>
              <a:gd name="T5" fmla="*/ 14 h 772"/>
              <a:gd name="T6" fmla="*/ 58 w 4510"/>
              <a:gd name="T7" fmla="*/ 14 h 772"/>
              <a:gd name="T8" fmla="*/ 58 w 4510"/>
              <a:gd name="T9" fmla="*/ 28 h 772"/>
              <a:gd name="T10" fmla="*/ 90 w 4510"/>
              <a:gd name="T11" fmla="*/ 28 h 772"/>
              <a:gd name="T12" fmla="*/ 90 w 4510"/>
              <a:gd name="T13" fmla="*/ 46 h 772"/>
              <a:gd name="T14" fmla="*/ 98 w 4510"/>
              <a:gd name="T15" fmla="*/ 46 h 772"/>
              <a:gd name="T16" fmla="*/ 98 w 4510"/>
              <a:gd name="T17" fmla="*/ 64 h 772"/>
              <a:gd name="T18" fmla="*/ 150 w 4510"/>
              <a:gd name="T19" fmla="*/ 64 h 772"/>
              <a:gd name="T20" fmla="*/ 150 w 4510"/>
              <a:gd name="T21" fmla="*/ 84 h 772"/>
              <a:gd name="T22" fmla="*/ 168 w 4510"/>
              <a:gd name="T23" fmla="*/ 84 h 772"/>
              <a:gd name="T24" fmla="*/ 168 w 4510"/>
              <a:gd name="T25" fmla="*/ 98 h 772"/>
              <a:gd name="T26" fmla="*/ 178 w 4510"/>
              <a:gd name="T27" fmla="*/ 98 h 772"/>
              <a:gd name="T28" fmla="*/ 178 w 4510"/>
              <a:gd name="T29" fmla="*/ 120 h 772"/>
              <a:gd name="T30" fmla="*/ 184 w 4510"/>
              <a:gd name="T31" fmla="*/ 120 h 772"/>
              <a:gd name="T32" fmla="*/ 184 w 4510"/>
              <a:gd name="T33" fmla="*/ 198 h 772"/>
              <a:gd name="T34" fmla="*/ 190 w 4510"/>
              <a:gd name="T35" fmla="*/ 198 h 772"/>
              <a:gd name="T36" fmla="*/ 190 w 4510"/>
              <a:gd name="T37" fmla="*/ 212 h 772"/>
              <a:gd name="T38" fmla="*/ 206 w 4510"/>
              <a:gd name="T39" fmla="*/ 212 h 772"/>
              <a:gd name="T40" fmla="*/ 206 w 4510"/>
              <a:gd name="T41" fmla="*/ 246 h 772"/>
              <a:gd name="T42" fmla="*/ 212 w 4510"/>
              <a:gd name="T43" fmla="*/ 246 h 772"/>
              <a:gd name="T44" fmla="*/ 212 w 4510"/>
              <a:gd name="T45" fmla="*/ 270 h 772"/>
              <a:gd name="T46" fmla="*/ 220 w 4510"/>
              <a:gd name="T47" fmla="*/ 270 h 772"/>
              <a:gd name="T48" fmla="*/ 220 w 4510"/>
              <a:gd name="T49" fmla="*/ 290 h 772"/>
              <a:gd name="T50" fmla="*/ 386 w 4510"/>
              <a:gd name="T51" fmla="*/ 290 h 772"/>
              <a:gd name="T52" fmla="*/ 386 w 4510"/>
              <a:gd name="T53" fmla="*/ 312 h 772"/>
              <a:gd name="T54" fmla="*/ 522 w 4510"/>
              <a:gd name="T55" fmla="*/ 312 h 772"/>
              <a:gd name="T56" fmla="*/ 522 w 4510"/>
              <a:gd name="T57" fmla="*/ 334 h 772"/>
              <a:gd name="T58" fmla="*/ 562 w 4510"/>
              <a:gd name="T59" fmla="*/ 334 h 772"/>
              <a:gd name="T60" fmla="*/ 562 w 4510"/>
              <a:gd name="T61" fmla="*/ 356 h 772"/>
              <a:gd name="T62" fmla="*/ 596 w 4510"/>
              <a:gd name="T63" fmla="*/ 356 h 772"/>
              <a:gd name="T64" fmla="*/ 596 w 4510"/>
              <a:gd name="T65" fmla="*/ 376 h 772"/>
              <a:gd name="T66" fmla="*/ 782 w 4510"/>
              <a:gd name="T67" fmla="*/ 376 h 772"/>
              <a:gd name="T68" fmla="*/ 782 w 4510"/>
              <a:gd name="T69" fmla="*/ 402 h 772"/>
              <a:gd name="T70" fmla="*/ 800 w 4510"/>
              <a:gd name="T71" fmla="*/ 402 h 772"/>
              <a:gd name="T72" fmla="*/ 800 w 4510"/>
              <a:gd name="T73" fmla="*/ 432 h 772"/>
              <a:gd name="T74" fmla="*/ 834 w 4510"/>
              <a:gd name="T75" fmla="*/ 432 h 772"/>
              <a:gd name="T76" fmla="*/ 834 w 4510"/>
              <a:gd name="T77" fmla="*/ 460 h 772"/>
              <a:gd name="T78" fmla="*/ 914 w 4510"/>
              <a:gd name="T79" fmla="*/ 460 h 772"/>
              <a:gd name="T80" fmla="*/ 914 w 4510"/>
              <a:gd name="T81" fmla="*/ 472 h 772"/>
              <a:gd name="T82" fmla="*/ 926 w 4510"/>
              <a:gd name="T83" fmla="*/ 472 h 772"/>
              <a:gd name="T84" fmla="*/ 926 w 4510"/>
              <a:gd name="T85" fmla="*/ 488 h 772"/>
              <a:gd name="T86" fmla="*/ 952 w 4510"/>
              <a:gd name="T87" fmla="*/ 488 h 772"/>
              <a:gd name="T88" fmla="*/ 952 w 4510"/>
              <a:gd name="T89" fmla="*/ 520 h 772"/>
              <a:gd name="T90" fmla="*/ 1054 w 4510"/>
              <a:gd name="T91" fmla="*/ 520 h 772"/>
              <a:gd name="T92" fmla="*/ 1054 w 4510"/>
              <a:gd name="T93" fmla="*/ 550 h 772"/>
              <a:gd name="T94" fmla="*/ 1538 w 4510"/>
              <a:gd name="T95" fmla="*/ 550 h 772"/>
              <a:gd name="T96" fmla="*/ 1538 w 4510"/>
              <a:gd name="T97" fmla="*/ 582 h 772"/>
              <a:gd name="T98" fmla="*/ 1938 w 4510"/>
              <a:gd name="T99" fmla="*/ 582 h 772"/>
              <a:gd name="T100" fmla="*/ 1938 w 4510"/>
              <a:gd name="T101" fmla="*/ 622 h 772"/>
              <a:gd name="T102" fmla="*/ 2138 w 4510"/>
              <a:gd name="T103" fmla="*/ 622 h 772"/>
              <a:gd name="T104" fmla="*/ 2138 w 4510"/>
              <a:gd name="T105" fmla="*/ 664 h 772"/>
              <a:gd name="T106" fmla="*/ 2244 w 4510"/>
              <a:gd name="T107" fmla="*/ 664 h 772"/>
              <a:gd name="T108" fmla="*/ 2244 w 4510"/>
              <a:gd name="T109" fmla="*/ 704 h 772"/>
              <a:gd name="T110" fmla="*/ 2734 w 4510"/>
              <a:gd name="T111" fmla="*/ 704 h 772"/>
              <a:gd name="T112" fmla="*/ 3048 w 4510"/>
              <a:gd name="T113" fmla="*/ 704 h 772"/>
              <a:gd name="T114" fmla="*/ 3048 w 4510"/>
              <a:gd name="T115" fmla="*/ 772 h 772"/>
              <a:gd name="T116" fmla="*/ 3572 w 4510"/>
              <a:gd name="T117" fmla="*/ 772 h 772"/>
              <a:gd name="T118" fmla="*/ 3978 w 4510"/>
              <a:gd name="T119" fmla="*/ 772 h 772"/>
              <a:gd name="T120" fmla="*/ 4266 w 4510"/>
              <a:gd name="T121" fmla="*/ 772 h 772"/>
              <a:gd name="T122" fmla="*/ 4510 w 4510"/>
              <a:gd name="T123" fmla="*/ 772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10" h="772">
                <a:moveTo>
                  <a:pt x="0" y="0"/>
                </a:moveTo>
                <a:lnTo>
                  <a:pt x="28" y="0"/>
                </a:lnTo>
                <a:lnTo>
                  <a:pt x="28" y="14"/>
                </a:lnTo>
                <a:lnTo>
                  <a:pt x="58" y="14"/>
                </a:lnTo>
                <a:lnTo>
                  <a:pt x="58" y="28"/>
                </a:lnTo>
                <a:lnTo>
                  <a:pt x="90" y="28"/>
                </a:lnTo>
                <a:lnTo>
                  <a:pt x="90" y="46"/>
                </a:lnTo>
                <a:lnTo>
                  <a:pt x="98" y="46"/>
                </a:lnTo>
                <a:lnTo>
                  <a:pt x="98" y="64"/>
                </a:lnTo>
                <a:lnTo>
                  <a:pt x="150" y="64"/>
                </a:lnTo>
                <a:lnTo>
                  <a:pt x="150" y="84"/>
                </a:lnTo>
                <a:lnTo>
                  <a:pt x="168" y="84"/>
                </a:lnTo>
                <a:lnTo>
                  <a:pt x="168" y="98"/>
                </a:lnTo>
                <a:lnTo>
                  <a:pt x="178" y="98"/>
                </a:lnTo>
                <a:lnTo>
                  <a:pt x="178" y="120"/>
                </a:lnTo>
                <a:lnTo>
                  <a:pt x="184" y="120"/>
                </a:lnTo>
                <a:lnTo>
                  <a:pt x="184" y="198"/>
                </a:lnTo>
                <a:lnTo>
                  <a:pt x="190" y="198"/>
                </a:lnTo>
                <a:lnTo>
                  <a:pt x="190" y="212"/>
                </a:lnTo>
                <a:lnTo>
                  <a:pt x="206" y="212"/>
                </a:lnTo>
                <a:lnTo>
                  <a:pt x="206" y="246"/>
                </a:lnTo>
                <a:lnTo>
                  <a:pt x="212" y="246"/>
                </a:lnTo>
                <a:lnTo>
                  <a:pt x="212" y="270"/>
                </a:lnTo>
                <a:lnTo>
                  <a:pt x="220" y="270"/>
                </a:lnTo>
                <a:lnTo>
                  <a:pt x="220" y="290"/>
                </a:lnTo>
                <a:lnTo>
                  <a:pt x="386" y="290"/>
                </a:lnTo>
                <a:lnTo>
                  <a:pt x="386" y="312"/>
                </a:lnTo>
                <a:lnTo>
                  <a:pt x="522" y="312"/>
                </a:lnTo>
                <a:lnTo>
                  <a:pt x="522" y="334"/>
                </a:lnTo>
                <a:lnTo>
                  <a:pt x="562" y="334"/>
                </a:lnTo>
                <a:lnTo>
                  <a:pt x="562" y="356"/>
                </a:lnTo>
                <a:lnTo>
                  <a:pt x="596" y="356"/>
                </a:lnTo>
                <a:lnTo>
                  <a:pt x="596" y="376"/>
                </a:lnTo>
                <a:lnTo>
                  <a:pt x="782" y="376"/>
                </a:lnTo>
                <a:lnTo>
                  <a:pt x="782" y="402"/>
                </a:lnTo>
                <a:lnTo>
                  <a:pt x="800" y="402"/>
                </a:lnTo>
                <a:lnTo>
                  <a:pt x="800" y="432"/>
                </a:lnTo>
                <a:lnTo>
                  <a:pt x="834" y="432"/>
                </a:lnTo>
                <a:lnTo>
                  <a:pt x="834" y="460"/>
                </a:lnTo>
                <a:lnTo>
                  <a:pt x="914" y="460"/>
                </a:lnTo>
                <a:lnTo>
                  <a:pt x="914" y="472"/>
                </a:lnTo>
                <a:lnTo>
                  <a:pt x="926" y="472"/>
                </a:lnTo>
                <a:lnTo>
                  <a:pt x="926" y="488"/>
                </a:lnTo>
                <a:lnTo>
                  <a:pt x="952" y="488"/>
                </a:lnTo>
                <a:lnTo>
                  <a:pt x="952" y="520"/>
                </a:lnTo>
                <a:lnTo>
                  <a:pt x="1054" y="520"/>
                </a:lnTo>
                <a:lnTo>
                  <a:pt x="1054" y="550"/>
                </a:lnTo>
                <a:lnTo>
                  <a:pt x="1538" y="550"/>
                </a:lnTo>
                <a:lnTo>
                  <a:pt x="1538" y="582"/>
                </a:lnTo>
                <a:lnTo>
                  <a:pt x="1938" y="582"/>
                </a:lnTo>
                <a:lnTo>
                  <a:pt x="1938" y="622"/>
                </a:lnTo>
                <a:lnTo>
                  <a:pt x="2138" y="622"/>
                </a:lnTo>
                <a:lnTo>
                  <a:pt x="2138" y="664"/>
                </a:lnTo>
                <a:lnTo>
                  <a:pt x="2244" y="664"/>
                </a:lnTo>
                <a:lnTo>
                  <a:pt x="2244" y="704"/>
                </a:lnTo>
                <a:lnTo>
                  <a:pt x="2734" y="704"/>
                </a:lnTo>
                <a:lnTo>
                  <a:pt x="3048" y="704"/>
                </a:lnTo>
                <a:lnTo>
                  <a:pt x="3048" y="772"/>
                </a:lnTo>
                <a:lnTo>
                  <a:pt x="3572" y="772"/>
                </a:lnTo>
                <a:lnTo>
                  <a:pt x="3978" y="772"/>
                </a:lnTo>
                <a:lnTo>
                  <a:pt x="4266" y="772"/>
                </a:lnTo>
                <a:lnTo>
                  <a:pt x="4510" y="772"/>
                </a:lnTo>
              </a:path>
            </a:pathLst>
          </a:custGeom>
          <a:noFill/>
          <a:ln w="19050">
            <a:solidFill>
              <a:srgbClr val="7F7F7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grpSp>
        <p:nvGrpSpPr>
          <p:cNvPr id="168" name="Group 167"/>
          <p:cNvGrpSpPr/>
          <p:nvPr/>
        </p:nvGrpSpPr>
        <p:grpSpPr>
          <a:xfrm>
            <a:off x="1928284" y="1519766"/>
            <a:ext cx="9592395" cy="1726863"/>
            <a:chOff x="1446213" y="1139824"/>
            <a:chExt cx="7194296" cy="1295147"/>
          </a:xfrm>
        </p:grpSpPr>
        <p:sp>
          <p:nvSpPr>
            <p:cNvPr id="340" name="Freeform 72"/>
            <p:cNvSpPr>
              <a:spLocks/>
            </p:cNvSpPr>
            <p:nvPr/>
          </p:nvSpPr>
          <p:spPr bwMode="auto">
            <a:xfrm>
              <a:off x="1446213" y="1139824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6 h 50"/>
                <a:gd name="T4" fmla="*/ 24 w 48"/>
                <a:gd name="T5" fmla="*/ 0 h 50"/>
                <a:gd name="T6" fmla="*/ 48 w 48"/>
                <a:gd name="T7" fmla="*/ 26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48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1" name="Freeform 73"/>
            <p:cNvSpPr>
              <a:spLocks/>
            </p:cNvSpPr>
            <p:nvPr/>
          </p:nvSpPr>
          <p:spPr bwMode="auto">
            <a:xfrm>
              <a:off x="1687513" y="13112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2" name="Freeform 74"/>
            <p:cNvSpPr>
              <a:spLocks/>
            </p:cNvSpPr>
            <p:nvPr/>
          </p:nvSpPr>
          <p:spPr bwMode="auto">
            <a:xfrm>
              <a:off x="1693862" y="1441449"/>
              <a:ext cx="82296" cy="82296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3" name="Freeform 75"/>
            <p:cNvSpPr>
              <a:spLocks/>
            </p:cNvSpPr>
            <p:nvPr/>
          </p:nvSpPr>
          <p:spPr bwMode="auto">
            <a:xfrm>
              <a:off x="1731962" y="1504950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4" name="Freeform 76"/>
            <p:cNvSpPr>
              <a:spLocks/>
            </p:cNvSpPr>
            <p:nvPr/>
          </p:nvSpPr>
          <p:spPr bwMode="auto">
            <a:xfrm>
              <a:off x="1938338" y="1587500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5" name="Freeform 77"/>
            <p:cNvSpPr>
              <a:spLocks/>
            </p:cNvSpPr>
            <p:nvPr/>
          </p:nvSpPr>
          <p:spPr bwMode="auto">
            <a:xfrm>
              <a:off x="1995488" y="1587500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6" name="Freeform 78"/>
            <p:cNvSpPr>
              <a:spLocks/>
            </p:cNvSpPr>
            <p:nvPr/>
          </p:nvSpPr>
          <p:spPr bwMode="auto">
            <a:xfrm>
              <a:off x="2030413" y="16224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7" name="Freeform 79"/>
            <p:cNvSpPr>
              <a:spLocks/>
            </p:cNvSpPr>
            <p:nvPr/>
          </p:nvSpPr>
          <p:spPr bwMode="auto">
            <a:xfrm>
              <a:off x="2090738" y="16224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8" name="Freeform 80"/>
            <p:cNvSpPr>
              <a:spLocks/>
            </p:cNvSpPr>
            <p:nvPr/>
          </p:nvSpPr>
          <p:spPr bwMode="auto">
            <a:xfrm>
              <a:off x="2135187" y="1622425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9" name="Freeform 81"/>
            <p:cNvSpPr>
              <a:spLocks/>
            </p:cNvSpPr>
            <p:nvPr/>
          </p:nvSpPr>
          <p:spPr bwMode="auto">
            <a:xfrm>
              <a:off x="2239962" y="1654174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4 h 50"/>
                <a:gd name="T4" fmla="*/ 24 w 50"/>
                <a:gd name="T5" fmla="*/ 0 h 50"/>
                <a:gd name="T6" fmla="*/ 50 w 50"/>
                <a:gd name="T7" fmla="*/ 24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0" name="Freeform 82"/>
            <p:cNvSpPr>
              <a:spLocks/>
            </p:cNvSpPr>
            <p:nvPr/>
          </p:nvSpPr>
          <p:spPr bwMode="auto">
            <a:xfrm>
              <a:off x="2278062" y="1654174"/>
              <a:ext cx="82296" cy="82296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4 h 50"/>
                <a:gd name="T4" fmla="*/ 26 w 50"/>
                <a:gd name="T5" fmla="*/ 0 h 50"/>
                <a:gd name="T6" fmla="*/ 50 w 50"/>
                <a:gd name="T7" fmla="*/ 24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1" name="Freeform 83"/>
            <p:cNvSpPr>
              <a:spLocks/>
            </p:cNvSpPr>
            <p:nvPr/>
          </p:nvSpPr>
          <p:spPr bwMode="auto">
            <a:xfrm>
              <a:off x="2309813" y="1692274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4 h 50"/>
                <a:gd name="T4" fmla="*/ 24 w 48"/>
                <a:gd name="T5" fmla="*/ 0 h 50"/>
                <a:gd name="T6" fmla="*/ 48 w 48"/>
                <a:gd name="T7" fmla="*/ 24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24" name="Freeform 84"/>
            <p:cNvSpPr>
              <a:spLocks/>
            </p:cNvSpPr>
            <p:nvPr/>
          </p:nvSpPr>
          <p:spPr bwMode="auto">
            <a:xfrm>
              <a:off x="2370138" y="1724024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6 h 50"/>
                <a:gd name="T4" fmla="*/ 24 w 48"/>
                <a:gd name="T5" fmla="*/ 0 h 50"/>
                <a:gd name="T6" fmla="*/ 48 w 48"/>
                <a:gd name="T7" fmla="*/ 26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48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25" name="Freeform 85"/>
            <p:cNvSpPr>
              <a:spLocks/>
            </p:cNvSpPr>
            <p:nvPr/>
          </p:nvSpPr>
          <p:spPr bwMode="auto">
            <a:xfrm>
              <a:off x="2436813" y="1724024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6 h 50"/>
                <a:gd name="T4" fmla="*/ 24 w 48"/>
                <a:gd name="T5" fmla="*/ 0 h 50"/>
                <a:gd name="T6" fmla="*/ 48 w 48"/>
                <a:gd name="T7" fmla="*/ 26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48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26" name="Freeform 86"/>
            <p:cNvSpPr>
              <a:spLocks/>
            </p:cNvSpPr>
            <p:nvPr/>
          </p:nvSpPr>
          <p:spPr bwMode="auto">
            <a:xfrm>
              <a:off x="2478087" y="1724024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6 h 50"/>
                <a:gd name="T4" fmla="*/ 24 w 50"/>
                <a:gd name="T5" fmla="*/ 0 h 50"/>
                <a:gd name="T6" fmla="*/ 50 w 50"/>
                <a:gd name="T7" fmla="*/ 26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27" name="Freeform 87"/>
            <p:cNvSpPr>
              <a:spLocks/>
            </p:cNvSpPr>
            <p:nvPr/>
          </p:nvSpPr>
          <p:spPr bwMode="auto">
            <a:xfrm>
              <a:off x="2503487" y="1724024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6 h 50"/>
                <a:gd name="T4" fmla="*/ 24 w 50"/>
                <a:gd name="T5" fmla="*/ 0 h 50"/>
                <a:gd name="T6" fmla="*/ 50 w 50"/>
                <a:gd name="T7" fmla="*/ 26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28" name="Freeform 88"/>
            <p:cNvSpPr>
              <a:spLocks/>
            </p:cNvSpPr>
            <p:nvPr/>
          </p:nvSpPr>
          <p:spPr bwMode="auto">
            <a:xfrm>
              <a:off x="2595562" y="1724024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6 h 50"/>
                <a:gd name="T4" fmla="*/ 24 w 50"/>
                <a:gd name="T5" fmla="*/ 0 h 50"/>
                <a:gd name="T6" fmla="*/ 50 w 50"/>
                <a:gd name="T7" fmla="*/ 26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0" name="Freeform 89"/>
            <p:cNvSpPr>
              <a:spLocks/>
            </p:cNvSpPr>
            <p:nvPr/>
          </p:nvSpPr>
          <p:spPr bwMode="auto">
            <a:xfrm>
              <a:off x="2646362" y="1765300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1" name="Freeform 90"/>
            <p:cNvSpPr>
              <a:spLocks/>
            </p:cNvSpPr>
            <p:nvPr/>
          </p:nvSpPr>
          <p:spPr bwMode="auto">
            <a:xfrm>
              <a:off x="2713038" y="18129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2" name="Freeform 91"/>
            <p:cNvSpPr>
              <a:spLocks/>
            </p:cNvSpPr>
            <p:nvPr/>
          </p:nvSpPr>
          <p:spPr bwMode="auto">
            <a:xfrm>
              <a:off x="2836863" y="1857374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4 h 50"/>
                <a:gd name="T4" fmla="*/ 24 w 48"/>
                <a:gd name="T5" fmla="*/ 0 h 50"/>
                <a:gd name="T6" fmla="*/ 48 w 48"/>
                <a:gd name="T7" fmla="*/ 24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3" name="Freeform 92"/>
            <p:cNvSpPr>
              <a:spLocks/>
            </p:cNvSpPr>
            <p:nvPr/>
          </p:nvSpPr>
          <p:spPr bwMode="auto">
            <a:xfrm>
              <a:off x="2871788" y="1898649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4 h 50"/>
                <a:gd name="T4" fmla="*/ 24 w 48"/>
                <a:gd name="T5" fmla="*/ 0 h 50"/>
                <a:gd name="T6" fmla="*/ 48 w 48"/>
                <a:gd name="T7" fmla="*/ 24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4" name="Freeform 93"/>
            <p:cNvSpPr>
              <a:spLocks/>
            </p:cNvSpPr>
            <p:nvPr/>
          </p:nvSpPr>
          <p:spPr bwMode="auto">
            <a:xfrm>
              <a:off x="2909887" y="1898649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4 h 50"/>
                <a:gd name="T4" fmla="*/ 24 w 50"/>
                <a:gd name="T5" fmla="*/ 0 h 50"/>
                <a:gd name="T6" fmla="*/ 50 w 50"/>
                <a:gd name="T7" fmla="*/ 24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5" name="Freeform 94"/>
            <p:cNvSpPr>
              <a:spLocks/>
            </p:cNvSpPr>
            <p:nvPr/>
          </p:nvSpPr>
          <p:spPr bwMode="auto">
            <a:xfrm>
              <a:off x="3036888" y="1949449"/>
              <a:ext cx="82296" cy="82296"/>
            </a:xfrm>
            <a:custGeom>
              <a:avLst/>
              <a:gdLst>
                <a:gd name="T0" fmla="*/ 24 w 48"/>
                <a:gd name="T1" fmla="*/ 50 h 50"/>
                <a:gd name="T2" fmla="*/ 0 w 48"/>
                <a:gd name="T3" fmla="*/ 24 h 50"/>
                <a:gd name="T4" fmla="*/ 24 w 48"/>
                <a:gd name="T5" fmla="*/ 0 h 50"/>
                <a:gd name="T6" fmla="*/ 48 w 48"/>
                <a:gd name="T7" fmla="*/ 24 h 50"/>
                <a:gd name="T8" fmla="*/ 24 w 4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0">
                  <a:moveTo>
                    <a:pt x="24" y="50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6" name="Freeform 95"/>
            <p:cNvSpPr>
              <a:spLocks/>
            </p:cNvSpPr>
            <p:nvPr/>
          </p:nvSpPr>
          <p:spPr bwMode="auto">
            <a:xfrm>
              <a:off x="3138488" y="2000250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7" name="Freeform 96"/>
            <p:cNvSpPr>
              <a:spLocks/>
            </p:cNvSpPr>
            <p:nvPr/>
          </p:nvSpPr>
          <p:spPr bwMode="auto">
            <a:xfrm>
              <a:off x="3198812" y="2000250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8" name="Freeform 97"/>
            <p:cNvSpPr>
              <a:spLocks/>
            </p:cNvSpPr>
            <p:nvPr/>
          </p:nvSpPr>
          <p:spPr bwMode="auto">
            <a:xfrm>
              <a:off x="3595688" y="2000250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39" name="Freeform 98"/>
            <p:cNvSpPr>
              <a:spLocks/>
            </p:cNvSpPr>
            <p:nvPr/>
          </p:nvSpPr>
          <p:spPr bwMode="auto">
            <a:xfrm>
              <a:off x="3849687" y="2051050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0" name="Freeform 99"/>
            <p:cNvSpPr>
              <a:spLocks/>
            </p:cNvSpPr>
            <p:nvPr/>
          </p:nvSpPr>
          <p:spPr bwMode="auto">
            <a:xfrm>
              <a:off x="3881438" y="2051050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1" name="Freeform 100"/>
            <p:cNvSpPr>
              <a:spLocks/>
            </p:cNvSpPr>
            <p:nvPr/>
          </p:nvSpPr>
          <p:spPr bwMode="auto">
            <a:xfrm>
              <a:off x="4122737" y="2051050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2" name="Freeform 101"/>
            <p:cNvSpPr>
              <a:spLocks/>
            </p:cNvSpPr>
            <p:nvPr/>
          </p:nvSpPr>
          <p:spPr bwMode="auto">
            <a:xfrm>
              <a:off x="4440237" y="2051050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3" name="Freeform 102"/>
            <p:cNvSpPr>
              <a:spLocks/>
            </p:cNvSpPr>
            <p:nvPr/>
          </p:nvSpPr>
          <p:spPr bwMode="auto">
            <a:xfrm>
              <a:off x="4592637" y="2111374"/>
              <a:ext cx="82296" cy="82296"/>
            </a:xfrm>
            <a:custGeom>
              <a:avLst/>
              <a:gdLst>
                <a:gd name="T0" fmla="*/ 24 w 50"/>
                <a:gd name="T1" fmla="*/ 50 h 50"/>
                <a:gd name="T2" fmla="*/ 0 w 50"/>
                <a:gd name="T3" fmla="*/ 26 h 50"/>
                <a:gd name="T4" fmla="*/ 24 w 50"/>
                <a:gd name="T5" fmla="*/ 0 h 50"/>
                <a:gd name="T6" fmla="*/ 50 w 50"/>
                <a:gd name="T7" fmla="*/ 26 h 50"/>
                <a:gd name="T8" fmla="*/ 24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4" y="50"/>
                  </a:move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lnTo>
                    <a:pt x="24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4" name="Freeform 103"/>
            <p:cNvSpPr>
              <a:spLocks/>
            </p:cNvSpPr>
            <p:nvPr/>
          </p:nvSpPr>
          <p:spPr bwMode="auto">
            <a:xfrm>
              <a:off x="4732337" y="2111374"/>
              <a:ext cx="82296" cy="82296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5" name="Freeform 104"/>
            <p:cNvSpPr>
              <a:spLocks/>
            </p:cNvSpPr>
            <p:nvPr/>
          </p:nvSpPr>
          <p:spPr bwMode="auto">
            <a:xfrm>
              <a:off x="4913312" y="2181225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6" name="Freeform 105"/>
            <p:cNvSpPr>
              <a:spLocks/>
            </p:cNvSpPr>
            <p:nvPr/>
          </p:nvSpPr>
          <p:spPr bwMode="auto">
            <a:xfrm>
              <a:off x="5233987" y="2244725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7" name="Freeform 106"/>
            <p:cNvSpPr>
              <a:spLocks/>
            </p:cNvSpPr>
            <p:nvPr/>
          </p:nvSpPr>
          <p:spPr bwMode="auto">
            <a:xfrm>
              <a:off x="5335588" y="22447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8" name="Freeform 107"/>
            <p:cNvSpPr>
              <a:spLocks/>
            </p:cNvSpPr>
            <p:nvPr/>
          </p:nvSpPr>
          <p:spPr bwMode="auto">
            <a:xfrm>
              <a:off x="5427662" y="2244725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9" name="Freeform 108"/>
            <p:cNvSpPr>
              <a:spLocks/>
            </p:cNvSpPr>
            <p:nvPr/>
          </p:nvSpPr>
          <p:spPr bwMode="auto">
            <a:xfrm>
              <a:off x="5640388" y="22447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0" name="Freeform 109"/>
            <p:cNvSpPr>
              <a:spLocks/>
            </p:cNvSpPr>
            <p:nvPr/>
          </p:nvSpPr>
          <p:spPr bwMode="auto">
            <a:xfrm>
              <a:off x="5964238" y="22447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1" name="Freeform 110"/>
            <p:cNvSpPr>
              <a:spLocks/>
            </p:cNvSpPr>
            <p:nvPr/>
          </p:nvSpPr>
          <p:spPr bwMode="auto">
            <a:xfrm>
              <a:off x="6164263" y="224472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2" name="Freeform 111"/>
            <p:cNvSpPr>
              <a:spLocks/>
            </p:cNvSpPr>
            <p:nvPr/>
          </p:nvSpPr>
          <p:spPr bwMode="auto">
            <a:xfrm>
              <a:off x="6272213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3" name="Freeform 112"/>
            <p:cNvSpPr>
              <a:spLocks/>
            </p:cNvSpPr>
            <p:nvPr/>
          </p:nvSpPr>
          <p:spPr bwMode="auto">
            <a:xfrm>
              <a:off x="6357937" y="2352675"/>
              <a:ext cx="82296" cy="82296"/>
            </a:xfrm>
            <a:custGeom>
              <a:avLst/>
              <a:gdLst>
                <a:gd name="T0" fmla="*/ 24 w 50"/>
                <a:gd name="T1" fmla="*/ 48 h 48"/>
                <a:gd name="T2" fmla="*/ 0 w 50"/>
                <a:gd name="T3" fmla="*/ 24 h 48"/>
                <a:gd name="T4" fmla="*/ 24 w 50"/>
                <a:gd name="T5" fmla="*/ 0 h 48"/>
                <a:gd name="T6" fmla="*/ 50 w 50"/>
                <a:gd name="T7" fmla="*/ 24 h 48"/>
                <a:gd name="T8" fmla="*/ 24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50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4" name="Freeform 113"/>
            <p:cNvSpPr>
              <a:spLocks/>
            </p:cNvSpPr>
            <p:nvPr/>
          </p:nvSpPr>
          <p:spPr bwMode="auto">
            <a:xfrm>
              <a:off x="6516688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55" name="Freeform 114"/>
            <p:cNvSpPr>
              <a:spLocks/>
            </p:cNvSpPr>
            <p:nvPr/>
          </p:nvSpPr>
          <p:spPr bwMode="auto">
            <a:xfrm>
              <a:off x="6850062" y="2352675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8" name="Freeform 115"/>
            <p:cNvSpPr>
              <a:spLocks/>
            </p:cNvSpPr>
            <p:nvPr/>
          </p:nvSpPr>
          <p:spPr bwMode="auto">
            <a:xfrm>
              <a:off x="7050088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6" name="Freeform 116"/>
            <p:cNvSpPr>
              <a:spLocks/>
            </p:cNvSpPr>
            <p:nvPr/>
          </p:nvSpPr>
          <p:spPr bwMode="auto">
            <a:xfrm>
              <a:off x="7437438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7519987" y="2352675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9" name="Freeform 118"/>
            <p:cNvSpPr>
              <a:spLocks/>
            </p:cNvSpPr>
            <p:nvPr/>
          </p:nvSpPr>
          <p:spPr bwMode="auto">
            <a:xfrm>
              <a:off x="7539037" y="2352675"/>
              <a:ext cx="82296" cy="82296"/>
            </a:xfrm>
            <a:custGeom>
              <a:avLst/>
              <a:gdLst>
                <a:gd name="T0" fmla="*/ 26 w 50"/>
                <a:gd name="T1" fmla="*/ 48 h 48"/>
                <a:gd name="T2" fmla="*/ 0 w 50"/>
                <a:gd name="T3" fmla="*/ 24 h 48"/>
                <a:gd name="T4" fmla="*/ 26 w 50"/>
                <a:gd name="T5" fmla="*/ 0 h 48"/>
                <a:gd name="T6" fmla="*/ 50 w 50"/>
                <a:gd name="T7" fmla="*/ 24 h 48"/>
                <a:gd name="T8" fmla="*/ 26 w 50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26" y="48"/>
                  </a:moveTo>
                  <a:lnTo>
                    <a:pt x="0" y="24"/>
                  </a:lnTo>
                  <a:lnTo>
                    <a:pt x="26" y="0"/>
                  </a:lnTo>
                  <a:lnTo>
                    <a:pt x="50" y="24"/>
                  </a:lnTo>
                  <a:lnTo>
                    <a:pt x="26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0" name="Freeform 119"/>
            <p:cNvSpPr>
              <a:spLocks/>
            </p:cNvSpPr>
            <p:nvPr/>
          </p:nvSpPr>
          <p:spPr bwMode="auto">
            <a:xfrm>
              <a:off x="7570788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1" name="Freeform 120"/>
            <p:cNvSpPr>
              <a:spLocks/>
            </p:cNvSpPr>
            <p:nvPr/>
          </p:nvSpPr>
          <p:spPr bwMode="auto">
            <a:xfrm>
              <a:off x="8107363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4" name="Freeform 121"/>
            <p:cNvSpPr>
              <a:spLocks/>
            </p:cNvSpPr>
            <p:nvPr/>
          </p:nvSpPr>
          <p:spPr bwMode="auto">
            <a:xfrm>
              <a:off x="8558213" y="2352675"/>
              <a:ext cx="82296" cy="82296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48" y="24"/>
                  </a:lnTo>
                  <a:lnTo>
                    <a:pt x="24" y="48"/>
                  </a:lnTo>
                  <a:close/>
                </a:path>
              </a:pathLst>
            </a:custGeom>
            <a:noFill/>
            <a:ln w="1270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1092" name="Group 1091"/>
          <p:cNvGrpSpPr/>
          <p:nvPr/>
        </p:nvGrpSpPr>
        <p:grpSpPr>
          <a:xfrm>
            <a:off x="7308461" y="1730700"/>
            <a:ext cx="440267" cy="97536"/>
            <a:chOff x="5452533" y="1298025"/>
            <a:chExt cx="330200" cy="73152"/>
          </a:xfrm>
        </p:grpSpPr>
        <p:sp>
          <p:nvSpPr>
            <p:cNvPr id="1090" name="Freeform 1089"/>
            <p:cNvSpPr/>
            <p:nvPr/>
          </p:nvSpPr>
          <p:spPr>
            <a:xfrm>
              <a:off x="5452533" y="1334601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37A1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90" name="Freeform 62"/>
            <p:cNvSpPr>
              <a:spLocks/>
            </p:cNvSpPr>
            <p:nvPr/>
          </p:nvSpPr>
          <p:spPr bwMode="auto">
            <a:xfrm>
              <a:off x="5581057" y="1298025"/>
              <a:ext cx="73152" cy="73152"/>
            </a:xfrm>
            <a:prstGeom prst="ellipse">
              <a:avLst/>
            </a:prstGeom>
            <a:noFill/>
            <a:ln w="1905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92" name="Group 391"/>
          <p:cNvGrpSpPr/>
          <p:nvPr/>
        </p:nvGrpSpPr>
        <p:grpSpPr>
          <a:xfrm>
            <a:off x="7308461" y="2003471"/>
            <a:ext cx="440267" cy="109728"/>
            <a:chOff x="5452533" y="1298025"/>
            <a:chExt cx="330200" cy="82296"/>
          </a:xfrm>
        </p:grpSpPr>
        <p:sp>
          <p:nvSpPr>
            <p:cNvPr id="393" name="Freeform 392"/>
            <p:cNvSpPr/>
            <p:nvPr/>
          </p:nvSpPr>
          <p:spPr>
            <a:xfrm>
              <a:off x="5452533" y="1339173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94" name="Freeform 62"/>
            <p:cNvSpPr>
              <a:spLocks/>
            </p:cNvSpPr>
            <p:nvPr/>
          </p:nvSpPr>
          <p:spPr bwMode="auto">
            <a:xfrm>
              <a:off x="5576485" y="1298025"/>
              <a:ext cx="82296" cy="82296"/>
            </a:xfrm>
            <a:prstGeom prst="diamond">
              <a:avLst/>
            </a:prstGeom>
            <a:noFill/>
            <a:ln w="1905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95" name="Group 394"/>
          <p:cNvGrpSpPr/>
          <p:nvPr/>
        </p:nvGrpSpPr>
        <p:grpSpPr>
          <a:xfrm>
            <a:off x="7308461" y="2288435"/>
            <a:ext cx="440267" cy="109728"/>
            <a:chOff x="5452533" y="1298025"/>
            <a:chExt cx="330200" cy="82296"/>
          </a:xfrm>
        </p:grpSpPr>
        <p:sp>
          <p:nvSpPr>
            <p:cNvPr id="396" name="Freeform 395"/>
            <p:cNvSpPr/>
            <p:nvPr/>
          </p:nvSpPr>
          <p:spPr>
            <a:xfrm>
              <a:off x="5452533" y="1339173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4622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397" name="Freeform 62"/>
            <p:cNvSpPr>
              <a:spLocks/>
            </p:cNvSpPr>
            <p:nvPr/>
          </p:nvSpPr>
          <p:spPr bwMode="auto">
            <a:xfrm>
              <a:off x="5576485" y="1298025"/>
              <a:ext cx="82296" cy="82296"/>
            </a:xfrm>
            <a:prstGeom prst="triangle">
              <a:avLst/>
            </a:prstGeom>
            <a:noFill/>
            <a:ln w="19050">
              <a:solidFill>
                <a:srgbClr val="462255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1099" name="Freeform 129"/>
          <p:cNvSpPr>
            <a:spLocks/>
          </p:cNvSpPr>
          <p:nvPr/>
        </p:nvSpPr>
        <p:spPr bwMode="auto">
          <a:xfrm>
            <a:off x="1949451" y="1583267"/>
            <a:ext cx="9533467" cy="1697567"/>
          </a:xfrm>
          <a:custGeom>
            <a:avLst/>
            <a:gdLst>
              <a:gd name="T0" fmla="*/ 46 w 4504"/>
              <a:gd name="T1" fmla="*/ 0 h 802"/>
              <a:gd name="T2" fmla="*/ 80 w 4504"/>
              <a:gd name="T3" fmla="*/ 18 h 802"/>
              <a:gd name="T4" fmla="*/ 88 w 4504"/>
              <a:gd name="T5" fmla="*/ 36 h 802"/>
              <a:gd name="T6" fmla="*/ 138 w 4504"/>
              <a:gd name="T7" fmla="*/ 52 h 802"/>
              <a:gd name="T8" fmla="*/ 154 w 4504"/>
              <a:gd name="T9" fmla="*/ 64 h 802"/>
              <a:gd name="T10" fmla="*/ 164 w 4504"/>
              <a:gd name="T11" fmla="*/ 86 h 802"/>
              <a:gd name="T12" fmla="*/ 170 w 4504"/>
              <a:gd name="T13" fmla="*/ 104 h 802"/>
              <a:gd name="T14" fmla="*/ 174 w 4504"/>
              <a:gd name="T15" fmla="*/ 116 h 802"/>
              <a:gd name="T16" fmla="*/ 178 w 4504"/>
              <a:gd name="T17" fmla="*/ 216 h 802"/>
              <a:gd name="T18" fmla="*/ 186 w 4504"/>
              <a:gd name="T19" fmla="*/ 232 h 802"/>
              <a:gd name="T20" fmla="*/ 202 w 4504"/>
              <a:gd name="T21" fmla="*/ 254 h 802"/>
              <a:gd name="T22" fmla="*/ 208 w 4504"/>
              <a:gd name="T23" fmla="*/ 298 h 802"/>
              <a:gd name="T24" fmla="*/ 304 w 4504"/>
              <a:gd name="T25" fmla="*/ 318 h 802"/>
              <a:gd name="T26" fmla="*/ 354 w 4504"/>
              <a:gd name="T27" fmla="*/ 338 h 802"/>
              <a:gd name="T28" fmla="*/ 360 w 4504"/>
              <a:gd name="T29" fmla="*/ 354 h 802"/>
              <a:gd name="T30" fmla="*/ 364 w 4504"/>
              <a:gd name="T31" fmla="*/ 374 h 802"/>
              <a:gd name="T32" fmla="*/ 380 w 4504"/>
              <a:gd name="T33" fmla="*/ 412 h 802"/>
              <a:gd name="T34" fmla="*/ 440 w 4504"/>
              <a:gd name="T35" fmla="*/ 426 h 802"/>
              <a:gd name="T36" fmla="*/ 510 w 4504"/>
              <a:gd name="T37" fmla="*/ 444 h 802"/>
              <a:gd name="T38" fmla="*/ 548 w 4504"/>
              <a:gd name="T39" fmla="*/ 466 h 802"/>
              <a:gd name="T40" fmla="*/ 554 w 4504"/>
              <a:gd name="T41" fmla="*/ 482 h 802"/>
              <a:gd name="T42" fmla="*/ 580 w 4504"/>
              <a:gd name="T43" fmla="*/ 560 h 802"/>
              <a:gd name="T44" fmla="*/ 772 w 4504"/>
              <a:gd name="T45" fmla="*/ 578 h 802"/>
              <a:gd name="T46" fmla="*/ 822 w 4504"/>
              <a:gd name="T47" fmla="*/ 596 h 802"/>
              <a:gd name="T48" fmla="*/ 906 w 4504"/>
              <a:gd name="T49" fmla="*/ 620 h 802"/>
              <a:gd name="T50" fmla="*/ 1042 w 4504"/>
              <a:gd name="T51" fmla="*/ 642 h 802"/>
              <a:gd name="T52" fmla="*/ 1300 w 4504"/>
              <a:gd name="T53" fmla="*/ 664 h 802"/>
              <a:gd name="T54" fmla="*/ 1526 w 4504"/>
              <a:gd name="T55" fmla="*/ 692 h 802"/>
              <a:gd name="T56" fmla="*/ 1986 w 4504"/>
              <a:gd name="T57" fmla="*/ 692 h 802"/>
              <a:gd name="T58" fmla="*/ 2128 w 4504"/>
              <a:gd name="T59" fmla="*/ 726 h 802"/>
              <a:gd name="T60" fmla="*/ 2236 w 4504"/>
              <a:gd name="T61" fmla="*/ 756 h 802"/>
              <a:gd name="T62" fmla="*/ 2798 w 4504"/>
              <a:gd name="T63" fmla="*/ 756 h 802"/>
              <a:gd name="T64" fmla="*/ 2836 w 4504"/>
              <a:gd name="T65" fmla="*/ 802 h 802"/>
              <a:gd name="T66" fmla="*/ 3424 w 4504"/>
              <a:gd name="T67" fmla="*/ 802 h 802"/>
              <a:gd name="T68" fmla="*/ 3802 w 4504"/>
              <a:gd name="T69" fmla="*/ 802 h 802"/>
              <a:gd name="T70" fmla="*/ 4128 w 4504"/>
              <a:gd name="T71" fmla="*/ 802 h 802"/>
              <a:gd name="T72" fmla="*/ 4460 w 4504"/>
              <a:gd name="T73" fmla="*/ 80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04" h="802">
                <a:moveTo>
                  <a:pt x="0" y="0"/>
                </a:moveTo>
                <a:lnTo>
                  <a:pt x="46" y="0"/>
                </a:lnTo>
                <a:lnTo>
                  <a:pt x="46" y="18"/>
                </a:lnTo>
                <a:lnTo>
                  <a:pt x="80" y="18"/>
                </a:lnTo>
                <a:lnTo>
                  <a:pt x="80" y="36"/>
                </a:lnTo>
                <a:lnTo>
                  <a:pt x="88" y="36"/>
                </a:lnTo>
                <a:lnTo>
                  <a:pt x="88" y="52"/>
                </a:lnTo>
                <a:lnTo>
                  <a:pt x="138" y="52"/>
                </a:lnTo>
                <a:lnTo>
                  <a:pt x="138" y="64"/>
                </a:lnTo>
                <a:lnTo>
                  <a:pt x="154" y="64"/>
                </a:lnTo>
                <a:lnTo>
                  <a:pt x="154" y="86"/>
                </a:lnTo>
                <a:lnTo>
                  <a:pt x="164" y="86"/>
                </a:lnTo>
                <a:lnTo>
                  <a:pt x="164" y="104"/>
                </a:lnTo>
                <a:lnTo>
                  <a:pt x="170" y="104"/>
                </a:lnTo>
                <a:lnTo>
                  <a:pt x="170" y="116"/>
                </a:lnTo>
                <a:lnTo>
                  <a:pt x="174" y="116"/>
                </a:lnTo>
                <a:lnTo>
                  <a:pt x="174" y="216"/>
                </a:lnTo>
                <a:lnTo>
                  <a:pt x="178" y="216"/>
                </a:lnTo>
                <a:lnTo>
                  <a:pt x="178" y="232"/>
                </a:lnTo>
                <a:lnTo>
                  <a:pt x="186" y="232"/>
                </a:lnTo>
                <a:lnTo>
                  <a:pt x="186" y="254"/>
                </a:lnTo>
                <a:lnTo>
                  <a:pt x="202" y="254"/>
                </a:lnTo>
                <a:lnTo>
                  <a:pt x="202" y="298"/>
                </a:lnTo>
                <a:lnTo>
                  <a:pt x="208" y="298"/>
                </a:lnTo>
                <a:lnTo>
                  <a:pt x="208" y="318"/>
                </a:lnTo>
                <a:lnTo>
                  <a:pt x="304" y="318"/>
                </a:lnTo>
                <a:lnTo>
                  <a:pt x="304" y="338"/>
                </a:lnTo>
                <a:lnTo>
                  <a:pt x="354" y="338"/>
                </a:lnTo>
                <a:lnTo>
                  <a:pt x="354" y="354"/>
                </a:lnTo>
                <a:lnTo>
                  <a:pt x="360" y="354"/>
                </a:lnTo>
                <a:lnTo>
                  <a:pt x="360" y="374"/>
                </a:lnTo>
                <a:lnTo>
                  <a:pt x="364" y="374"/>
                </a:lnTo>
                <a:lnTo>
                  <a:pt x="364" y="412"/>
                </a:lnTo>
                <a:lnTo>
                  <a:pt x="380" y="412"/>
                </a:lnTo>
                <a:lnTo>
                  <a:pt x="380" y="426"/>
                </a:lnTo>
                <a:lnTo>
                  <a:pt x="440" y="426"/>
                </a:lnTo>
                <a:lnTo>
                  <a:pt x="440" y="444"/>
                </a:lnTo>
                <a:lnTo>
                  <a:pt x="510" y="444"/>
                </a:lnTo>
                <a:lnTo>
                  <a:pt x="510" y="466"/>
                </a:lnTo>
                <a:lnTo>
                  <a:pt x="548" y="466"/>
                </a:lnTo>
                <a:lnTo>
                  <a:pt x="548" y="482"/>
                </a:lnTo>
                <a:lnTo>
                  <a:pt x="554" y="482"/>
                </a:lnTo>
                <a:lnTo>
                  <a:pt x="554" y="560"/>
                </a:lnTo>
                <a:lnTo>
                  <a:pt x="580" y="560"/>
                </a:lnTo>
                <a:lnTo>
                  <a:pt x="580" y="578"/>
                </a:lnTo>
                <a:lnTo>
                  <a:pt x="772" y="578"/>
                </a:lnTo>
                <a:lnTo>
                  <a:pt x="772" y="596"/>
                </a:lnTo>
                <a:lnTo>
                  <a:pt x="822" y="596"/>
                </a:lnTo>
                <a:lnTo>
                  <a:pt x="822" y="620"/>
                </a:lnTo>
                <a:lnTo>
                  <a:pt x="906" y="620"/>
                </a:lnTo>
                <a:lnTo>
                  <a:pt x="906" y="642"/>
                </a:lnTo>
                <a:lnTo>
                  <a:pt x="1042" y="642"/>
                </a:lnTo>
                <a:lnTo>
                  <a:pt x="1042" y="664"/>
                </a:lnTo>
                <a:lnTo>
                  <a:pt x="1300" y="664"/>
                </a:lnTo>
                <a:lnTo>
                  <a:pt x="1526" y="664"/>
                </a:lnTo>
                <a:lnTo>
                  <a:pt x="1526" y="692"/>
                </a:lnTo>
                <a:lnTo>
                  <a:pt x="1784" y="692"/>
                </a:lnTo>
                <a:lnTo>
                  <a:pt x="1986" y="692"/>
                </a:lnTo>
                <a:lnTo>
                  <a:pt x="2128" y="692"/>
                </a:lnTo>
                <a:lnTo>
                  <a:pt x="2128" y="726"/>
                </a:lnTo>
                <a:lnTo>
                  <a:pt x="2236" y="726"/>
                </a:lnTo>
                <a:lnTo>
                  <a:pt x="2236" y="756"/>
                </a:lnTo>
                <a:lnTo>
                  <a:pt x="2548" y="756"/>
                </a:lnTo>
                <a:lnTo>
                  <a:pt x="2798" y="756"/>
                </a:lnTo>
                <a:lnTo>
                  <a:pt x="2836" y="756"/>
                </a:lnTo>
                <a:lnTo>
                  <a:pt x="2836" y="802"/>
                </a:lnTo>
                <a:lnTo>
                  <a:pt x="3144" y="802"/>
                </a:lnTo>
                <a:lnTo>
                  <a:pt x="3424" y="802"/>
                </a:lnTo>
                <a:lnTo>
                  <a:pt x="3610" y="802"/>
                </a:lnTo>
                <a:lnTo>
                  <a:pt x="3802" y="802"/>
                </a:lnTo>
                <a:lnTo>
                  <a:pt x="3984" y="802"/>
                </a:lnTo>
                <a:lnTo>
                  <a:pt x="4128" y="802"/>
                </a:lnTo>
                <a:lnTo>
                  <a:pt x="4304" y="802"/>
                </a:lnTo>
                <a:lnTo>
                  <a:pt x="4460" y="802"/>
                </a:lnTo>
                <a:lnTo>
                  <a:pt x="4504" y="802"/>
                </a:lnTo>
              </a:path>
            </a:pathLst>
          </a:custGeom>
          <a:noFill/>
          <a:ln w="19050">
            <a:solidFill>
              <a:srgbClr val="462255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grpSp>
        <p:nvGrpSpPr>
          <p:cNvPr id="1150" name="Group 1149"/>
          <p:cNvGrpSpPr/>
          <p:nvPr/>
        </p:nvGrpSpPr>
        <p:grpSpPr>
          <a:xfrm>
            <a:off x="1949451" y="1533878"/>
            <a:ext cx="9568216" cy="1790869"/>
            <a:chOff x="1462088" y="1150408"/>
            <a:chExt cx="7176162" cy="1343152"/>
          </a:xfrm>
        </p:grpSpPr>
        <p:sp>
          <p:nvSpPr>
            <p:cNvPr id="1100" name="Freeform 130"/>
            <p:cNvSpPr>
              <a:spLocks/>
            </p:cNvSpPr>
            <p:nvPr/>
          </p:nvSpPr>
          <p:spPr bwMode="auto">
            <a:xfrm>
              <a:off x="1462088" y="115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1" name="Freeform 131"/>
            <p:cNvSpPr>
              <a:spLocks/>
            </p:cNvSpPr>
            <p:nvPr/>
          </p:nvSpPr>
          <p:spPr bwMode="auto">
            <a:xfrm>
              <a:off x="1624013" y="1232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2" name="Freeform 132"/>
            <p:cNvSpPr>
              <a:spLocks/>
            </p:cNvSpPr>
            <p:nvPr/>
          </p:nvSpPr>
          <p:spPr bwMode="auto">
            <a:xfrm>
              <a:off x="1751013" y="155363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3" name="Freeform 133"/>
            <p:cNvSpPr>
              <a:spLocks/>
            </p:cNvSpPr>
            <p:nvPr/>
          </p:nvSpPr>
          <p:spPr bwMode="auto">
            <a:xfrm>
              <a:off x="1954213" y="16901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4" name="Freeform 134"/>
            <p:cNvSpPr>
              <a:spLocks/>
            </p:cNvSpPr>
            <p:nvPr/>
          </p:nvSpPr>
          <p:spPr bwMode="auto">
            <a:xfrm>
              <a:off x="2014538" y="18044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5" name="Freeform 135"/>
            <p:cNvSpPr>
              <a:spLocks/>
            </p:cNvSpPr>
            <p:nvPr/>
          </p:nvSpPr>
          <p:spPr bwMode="auto">
            <a:xfrm>
              <a:off x="2103438" y="18266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6" name="Freeform 136"/>
            <p:cNvSpPr>
              <a:spLocks/>
            </p:cNvSpPr>
            <p:nvPr/>
          </p:nvSpPr>
          <p:spPr bwMode="auto">
            <a:xfrm>
              <a:off x="2252663" y="18901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7" name="Freeform 137"/>
            <p:cNvSpPr>
              <a:spLocks/>
            </p:cNvSpPr>
            <p:nvPr/>
          </p:nvSpPr>
          <p:spPr bwMode="auto">
            <a:xfrm>
              <a:off x="2278063" y="18901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8" name="Freeform 138"/>
            <p:cNvSpPr>
              <a:spLocks/>
            </p:cNvSpPr>
            <p:nvPr/>
          </p:nvSpPr>
          <p:spPr bwMode="auto">
            <a:xfrm>
              <a:off x="2338388" y="2039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09" name="Freeform 139"/>
            <p:cNvSpPr>
              <a:spLocks/>
            </p:cNvSpPr>
            <p:nvPr/>
          </p:nvSpPr>
          <p:spPr bwMode="auto">
            <a:xfrm>
              <a:off x="2459038" y="20679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0" name="Freeform 140"/>
            <p:cNvSpPr>
              <a:spLocks/>
            </p:cNvSpPr>
            <p:nvPr/>
          </p:nvSpPr>
          <p:spPr bwMode="auto">
            <a:xfrm>
              <a:off x="2503488" y="20679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1" name="Freeform 141"/>
            <p:cNvSpPr>
              <a:spLocks/>
            </p:cNvSpPr>
            <p:nvPr/>
          </p:nvSpPr>
          <p:spPr bwMode="auto">
            <a:xfrm>
              <a:off x="2614613" y="20679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2" name="Freeform 142"/>
            <p:cNvSpPr>
              <a:spLocks/>
            </p:cNvSpPr>
            <p:nvPr/>
          </p:nvSpPr>
          <p:spPr bwMode="auto">
            <a:xfrm>
              <a:off x="2665413" y="209973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3" name="Freeform 143"/>
            <p:cNvSpPr>
              <a:spLocks/>
            </p:cNvSpPr>
            <p:nvPr/>
          </p:nvSpPr>
          <p:spPr bwMode="auto">
            <a:xfrm>
              <a:off x="2735263" y="209973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4" name="Freeform 144"/>
            <p:cNvSpPr>
              <a:spLocks/>
            </p:cNvSpPr>
            <p:nvPr/>
          </p:nvSpPr>
          <p:spPr bwMode="auto">
            <a:xfrm>
              <a:off x="2849563" y="21346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5" name="Freeform 145"/>
            <p:cNvSpPr>
              <a:spLocks/>
            </p:cNvSpPr>
            <p:nvPr/>
          </p:nvSpPr>
          <p:spPr bwMode="auto">
            <a:xfrm>
              <a:off x="2928938" y="21695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6" name="Freeform 146"/>
            <p:cNvSpPr>
              <a:spLocks/>
            </p:cNvSpPr>
            <p:nvPr/>
          </p:nvSpPr>
          <p:spPr bwMode="auto">
            <a:xfrm>
              <a:off x="3062288" y="2169583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7" name="Freeform 147"/>
            <p:cNvSpPr>
              <a:spLocks/>
            </p:cNvSpPr>
            <p:nvPr/>
          </p:nvSpPr>
          <p:spPr bwMode="auto">
            <a:xfrm>
              <a:off x="3157538" y="2207682"/>
              <a:ext cx="73152" cy="73152"/>
            </a:xfrm>
            <a:custGeom>
              <a:avLst/>
              <a:gdLst>
                <a:gd name="T0" fmla="*/ 16 w 32"/>
                <a:gd name="T1" fmla="*/ 0 h 26"/>
                <a:gd name="T2" fmla="*/ 0 w 32"/>
                <a:gd name="T3" fmla="*/ 26 h 26"/>
                <a:gd name="T4" fmla="*/ 32 w 32"/>
                <a:gd name="T5" fmla="*/ 26 h 26"/>
                <a:gd name="T6" fmla="*/ 16 w 3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0"/>
                  </a:moveTo>
                  <a:lnTo>
                    <a:pt x="0" y="26"/>
                  </a:lnTo>
                  <a:lnTo>
                    <a:pt x="32" y="2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8" name="Freeform 148"/>
            <p:cNvSpPr>
              <a:spLocks/>
            </p:cNvSpPr>
            <p:nvPr/>
          </p:nvSpPr>
          <p:spPr bwMode="auto">
            <a:xfrm>
              <a:off x="3224213" y="2207682"/>
              <a:ext cx="73152" cy="73152"/>
            </a:xfrm>
            <a:custGeom>
              <a:avLst/>
              <a:gdLst>
                <a:gd name="T0" fmla="*/ 16 w 32"/>
                <a:gd name="T1" fmla="*/ 0 h 26"/>
                <a:gd name="T2" fmla="*/ 0 w 32"/>
                <a:gd name="T3" fmla="*/ 26 h 26"/>
                <a:gd name="T4" fmla="*/ 32 w 32"/>
                <a:gd name="T5" fmla="*/ 26 h 26"/>
                <a:gd name="T6" fmla="*/ 16 w 3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0"/>
                  </a:moveTo>
                  <a:lnTo>
                    <a:pt x="0" y="26"/>
                  </a:lnTo>
                  <a:lnTo>
                    <a:pt x="32" y="2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19" name="Freeform 149"/>
            <p:cNvSpPr>
              <a:spLocks/>
            </p:cNvSpPr>
            <p:nvPr/>
          </p:nvSpPr>
          <p:spPr bwMode="auto">
            <a:xfrm>
              <a:off x="3614738" y="2207682"/>
              <a:ext cx="73152" cy="73152"/>
            </a:xfrm>
            <a:custGeom>
              <a:avLst/>
              <a:gdLst>
                <a:gd name="T0" fmla="*/ 16 w 32"/>
                <a:gd name="T1" fmla="*/ 0 h 26"/>
                <a:gd name="T2" fmla="*/ 0 w 32"/>
                <a:gd name="T3" fmla="*/ 26 h 26"/>
                <a:gd name="T4" fmla="*/ 32 w 32"/>
                <a:gd name="T5" fmla="*/ 26 h 26"/>
                <a:gd name="T6" fmla="*/ 16 w 3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0"/>
                  </a:moveTo>
                  <a:lnTo>
                    <a:pt x="0" y="26"/>
                  </a:lnTo>
                  <a:lnTo>
                    <a:pt x="32" y="2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0" name="Freeform 150"/>
            <p:cNvSpPr>
              <a:spLocks/>
            </p:cNvSpPr>
            <p:nvPr/>
          </p:nvSpPr>
          <p:spPr bwMode="auto">
            <a:xfrm>
              <a:off x="3744913" y="2207682"/>
              <a:ext cx="73152" cy="73152"/>
            </a:xfrm>
            <a:custGeom>
              <a:avLst/>
              <a:gdLst>
                <a:gd name="T0" fmla="*/ 16 w 32"/>
                <a:gd name="T1" fmla="*/ 0 h 26"/>
                <a:gd name="T2" fmla="*/ 0 w 32"/>
                <a:gd name="T3" fmla="*/ 26 h 26"/>
                <a:gd name="T4" fmla="*/ 32 w 32"/>
                <a:gd name="T5" fmla="*/ 26 h 26"/>
                <a:gd name="T6" fmla="*/ 16 w 3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0"/>
                  </a:moveTo>
                  <a:lnTo>
                    <a:pt x="0" y="26"/>
                  </a:lnTo>
                  <a:lnTo>
                    <a:pt x="32" y="2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1" name="Freeform 151"/>
            <p:cNvSpPr>
              <a:spLocks/>
            </p:cNvSpPr>
            <p:nvPr/>
          </p:nvSpPr>
          <p:spPr bwMode="auto">
            <a:xfrm>
              <a:off x="3862388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2" name="Freeform 152"/>
            <p:cNvSpPr>
              <a:spLocks/>
            </p:cNvSpPr>
            <p:nvPr/>
          </p:nvSpPr>
          <p:spPr bwMode="auto">
            <a:xfrm>
              <a:off x="3897313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3" name="Freeform 153"/>
            <p:cNvSpPr>
              <a:spLocks/>
            </p:cNvSpPr>
            <p:nvPr/>
          </p:nvSpPr>
          <p:spPr bwMode="auto">
            <a:xfrm>
              <a:off x="4141788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4" name="Freeform 154"/>
            <p:cNvSpPr>
              <a:spLocks/>
            </p:cNvSpPr>
            <p:nvPr/>
          </p:nvSpPr>
          <p:spPr bwMode="auto">
            <a:xfrm>
              <a:off x="4462463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5" name="Freeform 155"/>
            <p:cNvSpPr>
              <a:spLocks/>
            </p:cNvSpPr>
            <p:nvPr/>
          </p:nvSpPr>
          <p:spPr bwMode="auto">
            <a:xfrm>
              <a:off x="4611688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6" name="Freeform 156"/>
            <p:cNvSpPr>
              <a:spLocks/>
            </p:cNvSpPr>
            <p:nvPr/>
          </p:nvSpPr>
          <p:spPr bwMode="auto">
            <a:xfrm>
              <a:off x="4754563" y="22489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7" name="Freeform 157"/>
            <p:cNvSpPr>
              <a:spLocks/>
            </p:cNvSpPr>
            <p:nvPr/>
          </p:nvSpPr>
          <p:spPr bwMode="auto">
            <a:xfrm>
              <a:off x="4938713" y="2306107"/>
              <a:ext cx="73152" cy="73152"/>
            </a:xfrm>
            <a:custGeom>
              <a:avLst/>
              <a:gdLst>
                <a:gd name="T0" fmla="*/ 16 w 32"/>
                <a:gd name="T1" fmla="*/ 0 h 26"/>
                <a:gd name="T2" fmla="*/ 0 w 32"/>
                <a:gd name="T3" fmla="*/ 26 h 26"/>
                <a:gd name="T4" fmla="*/ 32 w 32"/>
                <a:gd name="T5" fmla="*/ 26 h 26"/>
                <a:gd name="T6" fmla="*/ 16 w 32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0"/>
                  </a:moveTo>
                  <a:lnTo>
                    <a:pt x="0" y="26"/>
                  </a:lnTo>
                  <a:lnTo>
                    <a:pt x="32" y="2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8" name="Freeform 158"/>
            <p:cNvSpPr>
              <a:spLocks/>
            </p:cNvSpPr>
            <p:nvPr/>
          </p:nvSpPr>
          <p:spPr bwMode="auto">
            <a:xfrm>
              <a:off x="5097463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29" name="Freeform 159"/>
            <p:cNvSpPr>
              <a:spLocks/>
            </p:cNvSpPr>
            <p:nvPr/>
          </p:nvSpPr>
          <p:spPr bwMode="auto">
            <a:xfrm>
              <a:off x="5253038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0" name="Freeform 160"/>
            <p:cNvSpPr>
              <a:spLocks/>
            </p:cNvSpPr>
            <p:nvPr/>
          </p:nvSpPr>
          <p:spPr bwMode="auto">
            <a:xfrm>
              <a:off x="5278438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1" name="Freeform 161"/>
            <p:cNvSpPr>
              <a:spLocks/>
            </p:cNvSpPr>
            <p:nvPr/>
          </p:nvSpPr>
          <p:spPr bwMode="auto">
            <a:xfrm>
              <a:off x="5360988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2" name="Freeform 162"/>
            <p:cNvSpPr>
              <a:spLocks/>
            </p:cNvSpPr>
            <p:nvPr/>
          </p:nvSpPr>
          <p:spPr bwMode="auto">
            <a:xfrm>
              <a:off x="5443538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3" name="Freeform 163"/>
            <p:cNvSpPr>
              <a:spLocks/>
            </p:cNvSpPr>
            <p:nvPr/>
          </p:nvSpPr>
          <p:spPr bwMode="auto">
            <a:xfrm>
              <a:off x="5659438" y="235055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4" name="Freeform 164"/>
            <p:cNvSpPr>
              <a:spLocks/>
            </p:cNvSpPr>
            <p:nvPr/>
          </p:nvSpPr>
          <p:spPr bwMode="auto">
            <a:xfrm>
              <a:off x="5980113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5" name="Freeform 165"/>
            <p:cNvSpPr>
              <a:spLocks/>
            </p:cNvSpPr>
            <p:nvPr/>
          </p:nvSpPr>
          <p:spPr bwMode="auto">
            <a:xfrm>
              <a:off x="618013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6" name="Freeform 166"/>
            <p:cNvSpPr>
              <a:spLocks/>
            </p:cNvSpPr>
            <p:nvPr/>
          </p:nvSpPr>
          <p:spPr bwMode="auto">
            <a:xfrm>
              <a:off x="6291263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7" name="Freeform 167"/>
            <p:cNvSpPr>
              <a:spLocks/>
            </p:cNvSpPr>
            <p:nvPr/>
          </p:nvSpPr>
          <p:spPr bwMode="auto">
            <a:xfrm>
              <a:off x="6380163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8" name="Freeform 168"/>
            <p:cNvSpPr>
              <a:spLocks/>
            </p:cNvSpPr>
            <p:nvPr/>
          </p:nvSpPr>
          <p:spPr bwMode="auto">
            <a:xfrm>
              <a:off x="6527864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39" name="Freeform 169"/>
            <p:cNvSpPr>
              <a:spLocks/>
            </p:cNvSpPr>
            <p:nvPr/>
          </p:nvSpPr>
          <p:spPr bwMode="auto">
            <a:xfrm>
              <a:off x="6858209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0" name="Freeform 170"/>
            <p:cNvSpPr>
              <a:spLocks/>
            </p:cNvSpPr>
            <p:nvPr/>
          </p:nvSpPr>
          <p:spPr bwMode="auto">
            <a:xfrm>
              <a:off x="706021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1" name="Freeform 171"/>
            <p:cNvSpPr>
              <a:spLocks/>
            </p:cNvSpPr>
            <p:nvPr/>
          </p:nvSpPr>
          <p:spPr bwMode="auto">
            <a:xfrm>
              <a:off x="7445476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2" name="Freeform 172"/>
            <p:cNvSpPr>
              <a:spLocks/>
            </p:cNvSpPr>
            <p:nvPr/>
          </p:nvSpPr>
          <p:spPr bwMode="auto">
            <a:xfrm>
              <a:off x="753903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3" name="Freeform 173"/>
            <p:cNvSpPr>
              <a:spLocks/>
            </p:cNvSpPr>
            <p:nvPr/>
          </p:nvSpPr>
          <p:spPr bwMode="auto">
            <a:xfrm>
              <a:off x="756443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4" name="Freeform 174"/>
            <p:cNvSpPr>
              <a:spLocks/>
            </p:cNvSpPr>
            <p:nvPr/>
          </p:nvSpPr>
          <p:spPr bwMode="auto">
            <a:xfrm>
              <a:off x="758983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5" name="Freeform 175"/>
            <p:cNvSpPr>
              <a:spLocks/>
            </p:cNvSpPr>
            <p:nvPr/>
          </p:nvSpPr>
          <p:spPr bwMode="auto">
            <a:xfrm>
              <a:off x="762158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6" name="Freeform 176"/>
            <p:cNvSpPr>
              <a:spLocks/>
            </p:cNvSpPr>
            <p:nvPr/>
          </p:nvSpPr>
          <p:spPr bwMode="auto">
            <a:xfrm>
              <a:off x="8113775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7" name="Freeform 177"/>
            <p:cNvSpPr>
              <a:spLocks/>
            </p:cNvSpPr>
            <p:nvPr/>
          </p:nvSpPr>
          <p:spPr bwMode="auto">
            <a:xfrm>
              <a:off x="8565098" y="2420408"/>
              <a:ext cx="73152" cy="73152"/>
            </a:xfrm>
            <a:custGeom>
              <a:avLst/>
              <a:gdLst>
                <a:gd name="T0" fmla="*/ 16 w 32"/>
                <a:gd name="T1" fmla="*/ 0 h 28"/>
                <a:gd name="T2" fmla="*/ 0 w 32"/>
                <a:gd name="T3" fmla="*/ 28 h 28"/>
                <a:gd name="T4" fmla="*/ 32 w 32"/>
                <a:gd name="T5" fmla="*/ 28 h 28"/>
                <a:gd name="T6" fmla="*/ 16 w 32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8">
                  <a:moveTo>
                    <a:pt x="16" y="0"/>
                  </a:moveTo>
                  <a:lnTo>
                    <a:pt x="0" y="28"/>
                  </a:lnTo>
                  <a:lnTo>
                    <a:pt x="32" y="28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12700">
              <a:solidFill>
                <a:srgbClr val="462255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459" name="object 68">
            <a:extLst>
              <a:ext uri="{FF2B5EF4-FFF2-40B4-BE49-F238E27FC236}">
                <a16:creationId xmlns:a16="http://schemas.microsoft.com/office/drawing/2014/main" id="{2E42B6BE-08AA-AF42-8D0D-0A897F44255E}"/>
              </a:ext>
            </a:extLst>
          </p:cNvPr>
          <p:cNvSpPr txBox="1"/>
          <p:nvPr/>
        </p:nvSpPr>
        <p:spPr>
          <a:xfrm>
            <a:off x="3892929" y="2992307"/>
            <a:ext cx="395201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13" dirty="0">
                <a:solidFill>
                  <a:srgbClr val="462255"/>
                </a:solidFill>
                <a:latin typeface="Arial"/>
                <a:cs typeface="Arial"/>
              </a:rPr>
              <a:t>61%</a:t>
            </a:r>
            <a:endParaRPr sz="1333" dirty="0">
              <a:solidFill>
                <a:srgbClr val="462255"/>
              </a:solidFill>
              <a:latin typeface="Arial"/>
              <a:cs typeface="Arial"/>
            </a:endParaRPr>
          </a:p>
        </p:txBody>
      </p:sp>
      <p:sp>
        <p:nvSpPr>
          <p:cNvPr id="460" name="object 75">
            <a:extLst>
              <a:ext uri="{FF2B5EF4-FFF2-40B4-BE49-F238E27FC236}">
                <a16:creationId xmlns:a16="http://schemas.microsoft.com/office/drawing/2014/main" id="{C44EF445-9025-A644-A2EE-6BB5B219E8D1}"/>
              </a:ext>
            </a:extLst>
          </p:cNvPr>
          <p:cNvSpPr txBox="1"/>
          <p:nvPr/>
        </p:nvSpPr>
        <p:spPr>
          <a:xfrm>
            <a:off x="3898907" y="2659385"/>
            <a:ext cx="399072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13" dirty="0">
                <a:solidFill>
                  <a:srgbClr val="37A14B"/>
                </a:solidFill>
                <a:latin typeface="Arial"/>
                <a:cs typeface="Arial"/>
              </a:rPr>
              <a:t>63%</a:t>
            </a:r>
            <a:endParaRPr sz="1333" dirty="0">
              <a:solidFill>
                <a:srgbClr val="37A14B"/>
              </a:solidFill>
              <a:latin typeface="Arial"/>
              <a:cs typeface="Arial"/>
            </a:endParaRPr>
          </a:p>
        </p:txBody>
      </p:sp>
      <p:sp>
        <p:nvSpPr>
          <p:cNvPr id="461" name="object 75">
            <a:extLst>
              <a:ext uri="{FF2B5EF4-FFF2-40B4-BE49-F238E27FC236}">
                <a16:creationId xmlns:a16="http://schemas.microsoft.com/office/drawing/2014/main" id="{C44EF445-9025-A644-A2EE-6BB5B219E8D1}"/>
              </a:ext>
            </a:extLst>
          </p:cNvPr>
          <p:cNvSpPr txBox="1"/>
          <p:nvPr/>
        </p:nvSpPr>
        <p:spPr>
          <a:xfrm>
            <a:off x="3895939" y="2172847"/>
            <a:ext cx="402552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en-US" sz="1333" b="1" spc="-13" dirty="0">
                <a:solidFill>
                  <a:srgbClr val="7F7F7F"/>
                </a:solidFill>
                <a:latin typeface="Arial"/>
                <a:cs typeface="Arial"/>
              </a:rPr>
              <a:t>72</a:t>
            </a:r>
            <a:r>
              <a:rPr sz="1333" b="1" spc="-13" dirty="0">
                <a:solidFill>
                  <a:srgbClr val="7F7F7F"/>
                </a:solidFill>
                <a:latin typeface="Arial"/>
                <a:cs typeface="Arial"/>
              </a:rPr>
              <a:t>%</a:t>
            </a:r>
            <a:endParaRPr sz="1333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grpSp>
        <p:nvGrpSpPr>
          <p:cNvPr id="1089" name="Group 1088"/>
          <p:cNvGrpSpPr/>
          <p:nvPr/>
        </p:nvGrpSpPr>
        <p:grpSpPr>
          <a:xfrm>
            <a:off x="1909939" y="1526924"/>
            <a:ext cx="9607728" cy="1587669"/>
            <a:chOff x="1432454" y="1145193"/>
            <a:chExt cx="7205796" cy="119075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616604" y="125314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432454" y="11451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702328" y="151666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746778" y="162779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988078" y="171351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2007129" y="1789718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2099203" y="182781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2184928" y="185004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2248428" y="185004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2283353" y="185004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2327803" y="2002442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2438929" y="20341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2496078" y="20341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2610378" y="20341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2658003" y="206911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727854" y="206911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2915178" y="217706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3054878" y="2177067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31501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32136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32898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35565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3737503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385497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3889904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4131204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4582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4556654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613803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50328" y="220564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931304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9789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50900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456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52678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535357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543930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59314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597587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61219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617590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6290204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63727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65283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5664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686487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70585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74522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90" name="Freeform 58"/>
            <p:cNvSpPr>
              <a:spLocks/>
            </p:cNvSpPr>
            <p:nvPr/>
          </p:nvSpPr>
          <p:spPr bwMode="auto">
            <a:xfrm>
              <a:off x="752845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91" name="Freeform 59"/>
            <p:cNvSpPr>
              <a:spLocks/>
            </p:cNvSpPr>
            <p:nvPr/>
          </p:nvSpPr>
          <p:spPr bwMode="auto">
            <a:xfrm>
              <a:off x="75570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0" name="Freeform 60"/>
            <p:cNvSpPr>
              <a:spLocks/>
            </p:cNvSpPr>
            <p:nvPr/>
          </p:nvSpPr>
          <p:spPr bwMode="auto">
            <a:xfrm>
              <a:off x="758242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4" name="Freeform 61"/>
            <p:cNvSpPr>
              <a:spLocks/>
            </p:cNvSpPr>
            <p:nvPr/>
          </p:nvSpPr>
          <p:spPr bwMode="auto">
            <a:xfrm>
              <a:off x="7611003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8" name="Freeform 62"/>
            <p:cNvSpPr>
              <a:spLocks/>
            </p:cNvSpPr>
            <p:nvPr/>
          </p:nvSpPr>
          <p:spPr bwMode="auto">
            <a:xfrm>
              <a:off x="8113775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5" name="Freeform 63"/>
            <p:cNvSpPr>
              <a:spLocks/>
            </p:cNvSpPr>
            <p:nvPr/>
          </p:nvSpPr>
          <p:spPr bwMode="auto">
            <a:xfrm>
              <a:off x="8565098" y="2262793"/>
              <a:ext cx="73152" cy="73152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478" name="object 41">
            <a:extLst>
              <a:ext uri="{FF2B5EF4-FFF2-40B4-BE49-F238E27FC236}">
                <a16:creationId xmlns:a16="http://schemas.microsoft.com/office/drawing/2014/main" id="{DA44D82D-97D5-5C48-A761-284C2CAA2D75}"/>
              </a:ext>
            </a:extLst>
          </p:cNvPr>
          <p:cNvSpPr txBox="1"/>
          <p:nvPr/>
        </p:nvSpPr>
        <p:spPr>
          <a:xfrm>
            <a:off x="2731462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65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62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64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79" name="object 42">
            <a:extLst>
              <a:ext uri="{FF2B5EF4-FFF2-40B4-BE49-F238E27FC236}">
                <a16:creationId xmlns:a16="http://schemas.microsoft.com/office/drawing/2014/main" id="{7C3447A4-94A2-974F-9F9C-F1FA3DC1FC10}"/>
              </a:ext>
            </a:extLst>
          </p:cNvPr>
          <p:cNvSpPr txBox="1"/>
          <p:nvPr/>
        </p:nvSpPr>
        <p:spPr>
          <a:xfrm>
            <a:off x="3606764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46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42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45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0" name="object 43">
            <a:extLst>
              <a:ext uri="{FF2B5EF4-FFF2-40B4-BE49-F238E27FC236}">
                <a16:creationId xmlns:a16="http://schemas.microsoft.com/office/drawing/2014/main" id="{D7A242B8-DFB2-354F-BF10-2CCDA711E824}"/>
              </a:ext>
            </a:extLst>
          </p:cNvPr>
          <p:cNvSpPr txBox="1"/>
          <p:nvPr/>
        </p:nvSpPr>
        <p:spPr>
          <a:xfrm>
            <a:off x="4483422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38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33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1" name="object 44">
            <a:extLst>
              <a:ext uri="{FF2B5EF4-FFF2-40B4-BE49-F238E27FC236}">
                <a16:creationId xmlns:a16="http://schemas.microsoft.com/office/drawing/2014/main" id="{8A1BBA20-F4B8-FE4A-8E03-1AFD170AF072}"/>
              </a:ext>
            </a:extLst>
          </p:cNvPr>
          <p:cNvSpPr txBox="1"/>
          <p:nvPr/>
        </p:nvSpPr>
        <p:spPr>
          <a:xfrm>
            <a:off x="5373735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34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29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33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2" name="object 45">
            <a:extLst>
              <a:ext uri="{FF2B5EF4-FFF2-40B4-BE49-F238E27FC236}">
                <a16:creationId xmlns:a16="http://schemas.microsoft.com/office/drawing/2014/main" id="{F00F3230-0E1D-BB44-B9FF-563249E519FC}"/>
              </a:ext>
            </a:extLst>
          </p:cNvPr>
          <p:cNvSpPr txBox="1"/>
          <p:nvPr/>
        </p:nvSpPr>
        <p:spPr>
          <a:xfrm>
            <a:off x="6216900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25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3" name="object 46">
            <a:extLst>
              <a:ext uri="{FF2B5EF4-FFF2-40B4-BE49-F238E27FC236}">
                <a16:creationId xmlns:a16="http://schemas.microsoft.com/office/drawing/2014/main" id="{DD25679C-EE2E-D547-AE47-FE3BBA630A2C}"/>
              </a:ext>
            </a:extLst>
          </p:cNvPr>
          <p:cNvSpPr txBox="1"/>
          <p:nvPr/>
        </p:nvSpPr>
        <p:spPr>
          <a:xfrm>
            <a:off x="7101587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19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21</a:t>
            </a:r>
          </a:p>
        </p:txBody>
      </p:sp>
      <p:sp>
        <p:nvSpPr>
          <p:cNvPr id="484" name="object 47">
            <a:extLst>
              <a:ext uri="{FF2B5EF4-FFF2-40B4-BE49-F238E27FC236}">
                <a16:creationId xmlns:a16="http://schemas.microsoft.com/office/drawing/2014/main" id="{BE54E327-7A55-3143-A88A-035D3BFF4439}"/>
              </a:ext>
            </a:extLst>
          </p:cNvPr>
          <p:cNvSpPr txBox="1"/>
          <p:nvPr/>
        </p:nvSpPr>
        <p:spPr>
          <a:xfrm>
            <a:off x="7985726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18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16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17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5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8828891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9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6" name="Rectangle 485"/>
          <p:cNvSpPr/>
          <p:nvPr/>
        </p:nvSpPr>
        <p:spPr>
          <a:xfrm>
            <a:off x="-87111" y="5599783"/>
            <a:ext cx="2172405" cy="8797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Aft>
                <a:spcPts val="267"/>
              </a:spcAft>
            </a:pPr>
            <a:r>
              <a:rPr lang="en-GB" sz="1200" b="1" dirty="0"/>
              <a:t>Number of patients at risk: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2FAFFF"/>
                </a:solidFill>
              </a:rPr>
              <a:t>      </a:t>
            </a:r>
            <a:r>
              <a:rPr lang="en-GB" sz="1200" b="1" dirty="0">
                <a:solidFill>
                  <a:srgbClr val="37A14B"/>
                </a:solidFill>
              </a:rPr>
              <a:t>Intracranial:</a:t>
            </a:r>
            <a:r>
              <a:rPr lang="en-GB" sz="1200" dirty="0">
                <a:solidFill>
                  <a:srgbClr val="37A14B"/>
                </a:solidFill>
              </a:rPr>
              <a:t> </a:t>
            </a:r>
            <a:r>
              <a:rPr lang="en-GB" sz="1200" dirty="0">
                <a:solidFill>
                  <a:srgbClr val="2FAFFF"/>
                </a:solidFill>
              </a:rPr>
              <a:t> </a:t>
            </a:r>
            <a:r>
              <a:rPr lang="en-GB" sz="1200" dirty="0"/>
              <a:t>101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7F7F7F"/>
                </a:solidFill>
              </a:rPr>
              <a:t>      Extracranial:</a:t>
            </a:r>
            <a:r>
              <a:rPr lang="en-GB" sz="1200" dirty="0">
                <a:solidFill>
                  <a:srgbClr val="2FAFFF"/>
                </a:solidFill>
              </a:rPr>
              <a:t>	 </a:t>
            </a:r>
            <a:r>
              <a:rPr lang="en-GB" sz="1200" dirty="0"/>
              <a:t>101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462255"/>
                </a:solidFill>
              </a:rPr>
              <a:t>                Global:</a:t>
            </a:r>
            <a:r>
              <a:rPr lang="en-GB" sz="1200" dirty="0">
                <a:solidFill>
                  <a:srgbClr val="462255"/>
                </a:solidFill>
              </a:rPr>
              <a:t>	</a:t>
            </a:r>
            <a:r>
              <a:rPr lang="en-GB" sz="1200" dirty="0">
                <a:solidFill>
                  <a:srgbClr val="2FAFFF"/>
                </a:solidFill>
              </a:rPr>
              <a:t>  </a:t>
            </a:r>
            <a:r>
              <a:rPr lang="en-GB" sz="1200" dirty="0"/>
              <a:t>101</a:t>
            </a:r>
          </a:p>
        </p:txBody>
      </p:sp>
      <p:sp>
        <p:nvSpPr>
          <p:cNvPr id="487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9706611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8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7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8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10629968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89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11490398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dirty="0">
                <a:latin typeface="Arial"/>
                <a:cs typeface="Arial"/>
              </a:rPr>
              <a:t>0</a:t>
            </a:r>
            <a:endParaRPr lang="en-GB" sz="1200" spc="20" dirty="0">
              <a:latin typeface="Arial"/>
              <a:cs typeface="Arial"/>
            </a:endParaRPr>
          </a:p>
        </p:txBody>
      </p:sp>
      <p:sp>
        <p:nvSpPr>
          <p:cNvPr id="490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903422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491" name="Rectangle 490"/>
          <p:cNvSpPr/>
          <p:nvPr/>
        </p:nvSpPr>
        <p:spPr>
          <a:xfrm>
            <a:off x="6468104" y="5399807"/>
            <a:ext cx="66172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b="1" dirty="0"/>
              <a:t>Months</a:t>
            </a:r>
          </a:p>
        </p:txBody>
      </p:sp>
      <p:sp>
        <p:nvSpPr>
          <p:cNvPr id="492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2762082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3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3642247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6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4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4523471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5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5313688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12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6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6178807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15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7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7058289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18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8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7925951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21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99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8817857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24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00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9675364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27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01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0580215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02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1441091" y="5086536"/>
            <a:ext cx="308587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48A53260-4CCE-4FA9-BE61-FD78EFD2A10B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3767314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053" y="292269"/>
            <a:ext cx="11435077" cy="78290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Overall Survival – Asymptomatic Patients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/>
              <a:t>20.6 months of median follow-up</a:t>
            </a:r>
            <a:endParaRPr lang="en-GB" dirty="0"/>
          </a:p>
        </p:txBody>
      </p:sp>
      <p:sp>
        <p:nvSpPr>
          <p:cNvPr id="159" name="Title 1"/>
          <p:cNvSpPr txBox="1">
            <a:spLocks/>
          </p:cNvSpPr>
          <p:nvPr/>
        </p:nvSpPr>
        <p:spPr>
          <a:xfrm>
            <a:off x="838200" y="1569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 Placeholder 4"/>
          <p:cNvSpPr txBox="1">
            <a:spLocks/>
          </p:cNvSpPr>
          <p:nvPr/>
        </p:nvSpPr>
        <p:spPr>
          <a:xfrm>
            <a:off x="9665818" y="0"/>
            <a:ext cx="2526183" cy="24928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92024" indent="-192024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25603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6968" indent="-20116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700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67" dirty="0"/>
              <a:t>CheckMate 204</a:t>
            </a:r>
          </a:p>
        </p:txBody>
      </p:sp>
      <p:sp>
        <p:nvSpPr>
          <p:cNvPr id="178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903422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269" name="object 41">
            <a:extLst>
              <a:ext uri="{FF2B5EF4-FFF2-40B4-BE49-F238E27FC236}">
                <a16:creationId xmlns:a16="http://schemas.microsoft.com/office/drawing/2014/main" id="{DA44D82D-97D5-5C48-A761-284C2CAA2D75}"/>
              </a:ext>
            </a:extLst>
          </p:cNvPr>
          <p:cNvSpPr txBox="1"/>
          <p:nvPr/>
        </p:nvSpPr>
        <p:spPr>
          <a:xfrm>
            <a:off x="2552203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92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0" name="object 42">
            <a:extLst>
              <a:ext uri="{FF2B5EF4-FFF2-40B4-BE49-F238E27FC236}">
                <a16:creationId xmlns:a16="http://schemas.microsoft.com/office/drawing/2014/main" id="{7C3447A4-94A2-974F-9F9C-F1FA3DC1FC10}"/>
              </a:ext>
            </a:extLst>
          </p:cNvPr>
          <p:cNvSpPr txBox="1"/>
          <p:nvPr/>
        </p:nvSpPr>
        <p:spPr>
          <a:xfrm>
            <a:off x="3337076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89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1" name="object 43">
            <a:extLst>
              <a:ext uri="{FF2B5EF4-FFF2-40B4-BE49-F238E27FC236}">
                <a16:creationId xmlns:a16="http://schemas.microsoft.com/office/drawing/2014/main" id="{D7A242B8-DFB2-354F-BF10-2CCDA711E824}"/>
              </a:ext>
            </a:extLst>
          </p:cNvPr>
          <p:cNvSpPr txBox="1"/>
          <p:nvPr/>
        </p:nvSpPr>
        <p:spPr>
          <a:xfrm>
            <a:off x="4075472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80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2" name="object 44">
            <a:extLst>
              <a:ext uri="{FF2B5EF4-FFF2-40B4-BE49-F238E27FC236}">
                <a16:creationId xmlns:a16="http://schemas.microsoft.com/office/drawing/2014/main" id="{8A1BBA20-F4B8-FE4A-8E03-1AFD170AF072}"/>
              </a:ext>
            </a:extLst>
          </p:cNvPr>
          <p:cNvSpPr txBox="1"/>
          <p:nvPr/>
        </p:nvSpPr>
        <p:spPr>
          <a:xfrm>
            <a:off x="4818468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74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3" name="object 45">
            <a:extLst>
              <a:ext uri="{FF2B5EF4-FFF2-40B4-BE49-F238E27FC236}">
                <a16:creationId xmlns:a16="http://schemas.microsoft.com/office/drawing/2014/main" id="{F00F3230-0E1D-BB44-B9FF-563249E519FC}"/>
              </a:ext>
            </a:extLst>
          </p:cNvPr>
          <p:cNvSpPr txBox="1"/>
          <p:nvPr/>
        </p:nvSpPr>
        <p:spPr>
          <a:xfrm>
            <a:off x="5577104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67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4" name="object 46">
            <a:extLst>
              <a:ext uri="{FF2B5EF4-FFF2-40B4-BE49-F238E27FC236}">
                <a16:creationId xmlns:a16="http://schemas.microsoft.com/office/drawing/2014/main" id="{DD25679C-EE2E-D547-AE47-FE3BBA630A2C}"/>
              </a:ext>
            </a:extLst>
          </p:cNvPr>
          <p:cNvSpPr txBox="1"/>
          <p:nvPr/>
        </p:nvSpPr>
        <p:spPr>
          <a:xfrm>
            <a:off x="6317543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58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5" name="object 47">
            <a:extLst>
              <a:ext uri="{FF2B5EF4-FFF2-40B4-BE49-F238E27FC236}">
                <a16:creationId xmlns:a16="http://schemas.microsoft.com/office/drawing/2014/main" id="{BE54E327-7A55-3143-A88A-035D3BFF4439}"/>
              </a:ext>
            </a:extLst>
          </p:cNvPr>
          <p:cNvSpPr txBox="1"/>
          <p:nvPr/>
        </p:nvSpPr>
        <p:spPr>
          <a:xfrm>
            <a:off x="7034262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47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6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7790647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35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7" name="object 49">
            <a:extLst>
              <a:ext uri="{FF2B5EF4-FFF2-40B4-BE49-F238E27FC236}">
                <a16:creationId xmlns:a16="http://schemas.microsoft.com/office/drawing/2014/main" id="{A1AE83C6-FAF7-BA4E-AA3A-EBA101CCC6C3}"/>
              </a:ext>
            </a:extLst>
          </p:cNvPr>
          <p:cNvSpPr txBox="1"/>
          <p:nvPr/>
        </p:nvSpPr>
        <p:spPr>
          <a:xfrm>
            <a:off x="8521535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22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8" name="object 50">
            <a:extLst>
              <a:ext uri="{FF2B5EF4-FFF2-40B4-BE49-F238E27FC236}">
                <a16:creationId xmlns:a16="http://schemas.microsoft.com/office/drawing/2014/main" id="{706E733F-C72A-AD48-B7C2-AB66EA2B43BB}"/>
              </a:ext>
            </a:extLst>
          </p:cNvPr>
          <p:cNvSpPr txBox="1"/>
          <p:nvPr/>
        </p:nvSpPr>
        <p:spPr>
          <a:xfrm>
            <a:off x="9266543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spc="20" dirty="0">
                <a:latin typeface="Arial"/>
                <a:cs typeface="Arial"/>
              </a:rPr>
              <a:t>15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79" name="object 51">
            <a:extLst>
              <a:ext uri="{FF2B5EF4-FFF2-40B4-BE49-F238E27FC236}">
                <a16:creationId xmlns:a16="http://schemas.microsoft.com/office/drawing/2014/main" id="{60B563C8-2FF5-4145-999E-0FC2CC654ABF}"/>
              </a:ext>
            </a:extLst>
          </p:cNvPr>
          <p:cNvSpPr txBox="1"/>
          <p:nvPr/>
        </p:nvSpPr>
        <p:spPr>
          <a:xfrm>
            <a:off x="10067771" y="5818647"/>
            <a:ext cx="11938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dirty="0">
                <a:latin typeface="Arial"/>
                <a:cs typeface="Arial"/>
              </a:rPr>
              <a:t>8</a:t>
            </a:r>
          </a:p>
        </p:txBody>
      </p:sp>
      <p:sp>
        <p:nvSpPr>
          <p:cNvPr id="280" name="object 52">
            <a:extLst>
              <a:ext uri="{FF2B5EF4-FFF2-40B4-BE49-F238E27FC236}">
                <a16:creationId xmlns:a16="http://schemas.microsoft.com/office/drawing/2014/main" id="{E281A885-9B6A-8B4C-B8DC-154923664089}"/>
              </a:ext>
            </a:extLst>
          </p:cNvPr>
          <p:cNvSpPr txBox="1"/>
          <p:nvPr/>
        </p:nvSpPr>
        <p:spPr>
          <a:xfrm>
            <a:off x="10797838" y="5818647"/>
            <a:ext cx="11938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dirty="0">
                <a:latin typeface="Arial"/>
                <a:cs typeface="Arial"/>
              </a:rPr>
              <a:t>2</a:t>
            </a:r>
          </a:p>
        </p:txBody>
      </p:sp>
      <p:sp>
        <p:nvSpPr>
          <p:cNvPr id="281" name="object 53">
            <a:extLst>
              <a:ext uri="{FF2B5EF4-FFF2-40B4-BE49-F238E27FC236}">
                <a16:creationId xmlns:a16="http://schemas.microsoft.com/office/drawing/2014/main" id="{9DD06005-47C9-0D42-940C-9A6D659492B7}"/>
              </a:ext>
            </a:extLst>
          </p:cNvPr>
          <p:cNvSpPr txBox="1"/>
          <p:nvPr/>
        </p:nvSpPr>
        <p:spPr>
          <a:xfrm>
            <a:off x="11543750" y="5818647"/>
            <a:ext cx="11938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200" dirty="0">
                <a:latin typeface="Arial"/>
                <a:cs typeface="Arial"/>
              </a:rPr>
              <a:t>0</a:t>
            </a:r>
          </a:p>
        </p:txBody>
      </p:sp>
      <p:sp>
        <p:nvSpPr>
          <p:cNvPr id="74" name="Freeform 73"/>
          <p:cNvSpPr/>
          <p:nvPr/>
        </p:nvSpPr>
        <p:spPr>
          <a:xfrm>
            <a:off x="1977081" y="1559698"/>
            <a:ext cx="9643763" cy="3426940"/>
          </a:xfrm>
          <a:custGeom>
            <a:avLst/>
            <a:gdLst>
              <a:gd name="connsiteX0" fmla="*/ 0 w 7232822"/>
              <a:gd name="connsiteY0" fmla="*/ 0 h 2570205"/>
              <a:gd name="connsiteX1" fmla="*/ 0 w 7232822"/>
              <a:gd name="connsiteY1" fmla="*/ 2570205 h 2570205"/>
              <a:gd name="connsiteX2" fmla="*/ 7232822 w 7232822"/>
              <a:gd name="connsiteY2" fmla="*/ 2570205 h 257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2822" h="2570205">
                <a:moveTo>
                  <a:pt x="0" y="0"/>
                </a:moveTo>
                <a:lnTo>
                  <a:pt x="0" y="2570205"/>
                </a:lnTo>
                <a:lnTo>
                  <a:pt x="7232822" y="2570205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graphicFrame>
        <p:nvGraphicFramePr>
          <p:cNvPr id="76" name="Table 75"/>
          <p:cNvGraphicFramePr>
            <a:graphicFrameLocks noGrp="1"/>
          </p:cNvGraphicFramePr>
          <p:nvPr/>
        </p:nvGraphicFramePr>
        <p:xfrm>
          <a:off x="7115923" y="1242931"/>
          <a:ext cx="4500772" cy="6786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857">
                  <a:extLst>
                    <a:ext uri="{9D8B030D-6E8A-4147-A177-3AD203B41FA5}">
                      <a16:colId xmlns:a16="http://schemas.microsoft.com/office/drawing/2014/main" val="3908716966"/>
                    </a:ext>
                  </a:extLst>
                </a:gridCol>
                <a:gridCol w="1406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Events/</a:t>
                      </a:r>
                      <a:br>
                        <a:rPr lang="en-US" sz="13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patients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Median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37A14B"/>
                          </a:solidFill>
                        </a:rPr>
                        <a:t>Asymptomatic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23/101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NR (NR–NR)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7" name="object 42">
            <a:extLst>
              <a:ext uri="{FF2B5EF4-FFF2-40B4-BE49-F238E27FC236}">
                <a16:creationId xmlns:a16="http://schemas.microsoft.com/office/drawing/2014/main" id="{45E52A10-E72B-E148-AF88-201970DDD474}"/>
              </a:ext>
            </a:extLst>
          </p:cNvPr>
          <p:cNvSpPr txBox="1"/>
          <p:nvPr/>
        </p:nvSpPr>
        <p:spPr>
          <a:xfrm>
            <a:off x="969334" y="2874593"/>
            <a:ext cx="243656" cy="79586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algn="ctr">
              <a:lnSpc>
                <a:spcPts val="1900"/>
              </a:lnSpc>
            </a:pPr>
            <a:r>
              <a:rPr lang="en-GB" sz="1600" b="1" spc="-7" dirty="0">
                <a:latin typeface="Arial"/>
                <a:cs typeface="Arial"/>
              </a:rPr>
              <a:t>O</a:t>
            </a:r>
            <a:r>
              <a:rPr sz="1600" b="1" spc="-7" dirty="0">
                <a:latin typeface="Arial"/>
                <a:cs typeface="Arial"/>
              </a:rPr>
              <a:t>S</a:t>
            </a:r>
            <a:r>
              <a:rPr sz="1600" b="1" spc="-113" dirty="0">
                <a:latin typeface="Arial"/>
                <a:cs typeface="Arial"/>
              </a:rPr>
              <a:t> </a:t>
            </a:r>
            <a:r>
              <a:rPr sz="1600" b="1" spc="-7" dirty="0">
                <a:latin typeface="Arial"/>
                <a:cs typeface="Arial"/>
              </a:rPr>
              <a:t>(%)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8" name="object 43">
            <a:extLst>
              <a:ext uri="{FF2B5EF4-FFF2-40B4-BE49-F238E27FC236}">
                <a16:creationId xmlns:a16="http://schemas.microsoft.com/office/drawing/2014/main" id="{A266F93E-C653-7E4A-9476-9DECE0B61FBC}"/>
              </a:ext>
            </a:extLst>
          </p:cNvPr>
          <p:cNvSpPr/>
          <p:nvPr/>
        </p:nvSpPr>
        <p:spPr>
          <a:xfrm>
            <a:off x="1877119" y="498663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79" name="object 44">
            <a:extLst>
              <a:ext uri="{FF2B5EF4-FFF2-40B4-BE49-F238E27FC236}">
                <a16:creationId xmlns:a16="http://schemas.microsoft.com/office/drawing/2014/main" id="{150967B8-69D2-B14E-8F36-688FF7F0BF17}"/>
              </a:ext>
            </a:extLst>
          </p:cNvPr>
          <p:cNvSpPr/>
          <p:nvPr/>
        </p:nvSpPr>
        <p:spPr>
          <a:xfrm>
            <a:off x="1877119" y="1567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0" name="object 45">
            <a:extLst>
              <a:ext uri="{FF2B5EF4-FFF2-40B4-BE49-F238E27FC236}">
                <a16:creationId xmlns:a16="http://schemas.microsoft.com/office/drawing/2014/main" id="{6357FA67-2B5A-3049-BFFB-32828968A4DA}"/>
              </a:ext>
            </a:extLst>
          </p:cNvPr>
          <p:cNvSpPr/>
          <p:nvPr/>
        </p:nvSpPr>
        <p:spPr>
          <a:xfrm>
            <a:off x="1877119" y="1909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1" name="object 46">
            <a:extLst>
              <a:ext uri="{FF2B5EF4-FFF2-40B4-BE49-F238E27FC236}">
                <a16:creationId xmlns:a16="http://schemas.microsoft.com/office/drawing/2014/main" id="{146F5797-DA85-224E-9361-8EFA06DBDF18}"/>
              </a:ext>
            </a:extLst>
          </p:cNvPr>
          <p:cNvSpPr/>
          <p:nvPr/>
        </p:nvSpPr>
        <p:spPr>
          <a:xfrm>
            <a:off x="1877119" y="2251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2" name="object 47">
            <a:extLst>
              <a:ext uri="{FF2B5EF4-FFF2-40B4-BE49-F238E27FC236}">
                <a16:creationId xmlns:a16="http://schemas.microsoft.com/office/drawing/2014/main" id="{5E62DD79-7D64-7740-AB1E-3F5D90B7C36B}"/>
              </a:ext>
            </a:extLst>
          </p:cNvPr>
          <p:cNvSpPr/>
          <p:nvPr/>
        </p:nvSpPr>
        <p:spPr>
          <a:xfrm>
            <a:off x="1877119" y="25931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3" name="object 48">
            <a:extLst>
              <a:ext uri="{FF2B5EF4-FFF2-40B4-BE49-F238E27FC236}">
                <a16:creationId xmlns:a16="http://schemas.microsoft.com/office/drawing/2014/main" id="{100B1394-ABFF-3140-8D0F-3064C94CBF92}"/>
              </a:ext>
            </a:extLst>
          </p:cNvPr>
          <p:cNvSpPr/>
          <p:nvPr/>
        </p:nvSpPr>
        <p:spPr>
          <a:xfrm>
            <a:off x="1877119" y="29349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4" name="object 49">
            <a:extLst>
              <a:ext uri="{FF2B5EF4-FFF2-40B4-BE49-F238E27FC236}">
                <a16:creationId xmlns:a16="http://schemas.microsoft.com/office/drawing/2014/main" id="{0A4D0114-6B2C-1C4B-897C-46865E8C32C7}"/>
              </a:ext>
            </a:extLst>
          </p:cNvPr>
          <p:cNvSpPr/>
          <p:nvPr/>
        </p:nvSpPr>
        <p:spPr>
          <a:xfrm>
            <a:off x="1877119" y="3276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5" name="object 50">
            <a:extLst>
              <a:ext uri="{FF2B5EF4-FFF2-40B4-BE49-F238E27FC236}">
                <a16:creationId xmlns:a16="http://schemas.microsoft.com/office/drawing/2014/main" id="{9FC23564-5341-2349-BD98-0A497F2AF9BF}"/>
              </a:ext>
            </a:extLst>
          </p:cNvPr>
          <p:cNvSpPr/>
          <p:nvPr/>
        </p:nvSpPr>
        <p:spPr>
          <a:xfrm>
            <a:off x="1877119" y="3618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6" name="object 51">
            <a:extLst>
              <a:ext uri="{FF2B5EF4-FFF2-40B4-BE49-F238E27FC236}">
                <a16:creationId xmlns:a16="http://schemas.microsoft.com/office/drawing/2014/main" id="{4A94804C-40C6-9745-9E29-FC3FD42DC64C}"/>
              </a:ext>
            </a:extLst>
          </p:cNvPr>
          <p:cNvSpPr/>
          <p:nvPr/>
        </p:nvSpPr>
        <p:spPr>
          <a:xfrm>
            <a:off x="1877119" y="3960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7" name="object 52">
            <a:extLst>
              <a:ext uri="{FF2B5EF4-FFF2-40B4-BE49-F238E27FC236}">
                <a16:creationId xmlns:a16="http://schemas.microsoft.com/office/drawing/2014/main" id="{B8B03126-045E-6640-A72F-54C48939E725}"/>
              </a:ext>
            </a:extLst>
          </p:cNvPr>
          <p:cNvSpPr/>
          <p:nvPr/>
        </p:nvSpPr>
        <p:spPr>
          <a:xfrm>
            <a:off x="1877119" y="4302187"/>
            <a:ext cx="104140" cy="847"/>
          </a:xfrm>
          <a:custGeom>
            <a:avLst/>
            <a:gdLst/>
            <a:ahLst/>
            <a:cxnLst/>
            <a:rect l="l" t="t" r="r" b="b"/>
            <a:pathLst>
              <a:path w="78105" h="635">
                <a:moveTo>
                  <a:pt x="0" y="0"/>
                </a:moveTo>
                <a:lnTo>
                  <a:pt x="77711" y="12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8" name="object 53">
            <a:extLst>
              <a:ext uri="{FF2B5EF4-FFF2-40B4-BE49-F238E27FC236}">
                <a16:creationId xmlns:a16="http://schemas.microsoft.com/office/drawing/2014/main" id="{EF4B278D-B088-BF4E-A42E-4D9A475B7FE0}"/>
              </a:ext>
            </a:extLst>
          </p:cNvPr>
          <p:cNvSpPr/>
          <p:nvPr/>
        </p:nvSpPr>
        <p:spPr>
          <a:xfrm>
            <a:off x="1877119" y="4644833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89" name="object 54">
            <a:extLst>
              <a:ext uri="{FF2B5EF4-FFF2-40B4-BE49-F238E27FC236}">
                <a16:creationId xmlns:a16="http://schemas.microsoft.com/office/drawing/2014/main" id="{5D4AD5ED-3092-C84C-BAF1-D4B86C0C9849}"/>
              </a:ext>
            </a:extLst>
          </p:cNvPr>
          <p:cNvSpPr/>
          <p:nvPr/>
        </p:nvSpPr>
        <p:spPr>
          <a:xfrm>
            <a:off x="1977577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0" name="object 55">
            <a:extLst>
              <a:ext uri="{FF2B5EF4-FFF2-40B4-BE49-F238E27FC236}">
                <a16:creationId xmlns:a16="http://schemas.microsoft.com/office/drawing/2014/main" id="{7C83E00F-55B1-A248-9758-AD528DD797F9}"/>
              </a:ext>
            </a:extLst>
          </p:cNvPr>
          <p:cNvSpPr/>
          <p:nvPr/>
        </p:nvSpPr>
        <p:spPr>
          <a:xfrm>
            <a:off x="11617981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1" name="object 56">
            <a:extLst>
              <a:ext uri="{FF2B5EF4-FFF2-40B4-BE49-F238E27FC236}">
                <a16:creationId xmlns:a16="http://schemas.microsoft.com/office/drawing/2014/main" id="{426F664B-E07B-B541-80A1-D4A24A2E3CC8}"/>
              </a:ext>
            </a:extLst>
          </p:cNvPr>
          <p:cNvSpPr/>
          <p:nvPr/>
        </p:nvSpPr>
        <p:spPr>
          <a:xfrm>
            <a:off x="8633659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2" name="object 57">
            <a:extLst>
              <a:ext uri="{FF2B5EF4-FFF2-40B4-BE49-F238E27FC236}">
                <a16:creationId xmlns:a16="http://schemas.microsoft.com/office/drawing/2014/main" id="{A281FC03-E032-2541-B270-F8863FBDAF49}"/>
              </a:ext>
            </a:extLst>
          </p:cNvPr>
          <p:cNvSpPr/>
          <p:nvPr/>
        </p:nvSpPr>
        <p:spPr>
          <a:xfrm>
            <a:off x="7156056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3" name="object 58">
            <a:extLst>
              <a:ext uri="{FF2B5EF4-FFF2-40B4-BE49-F238E27FC236}">
                <a16:creationId xmlns:a16="http://schemas.microsoft.com/office/drawing/2014/main" id="{D29A44AB-D2AD-3547-B524-B085E3E1E7CF}"/>
              </a:ext>
            </a:extLst>
          </p:cNvPr>
          <p:cNvSpPr/>
          <p:nvPr/>
        </p:nvSpPr>
        <p:spPr>
          <a:xfrm>
            <a:off x="6415113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4" name="object 59">
            <a:extLst>
              <a:ext uri="{FF2B5EF4-FFF2-40B4-BE49-F238E27FC236}">
                <a16:creationId xmlns:a16="http://schemas.microsoft.com/office/drawing/2014/main" id="{CD403594-F107-4A47-85C4-1EEA17D956F9}"/>
              </a:ext>
            </a:extLst>
          </p:cNvPr>
          <p:cNvSpPr/>
          <p:nvPr/>
        </p:nvSpPr>
        <p:spPr>
          <a:xfrm>
            <a:off x="5655760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5" name="object 60">
            <a:extLst>
              <a:ext uri="{FF2B5EF4-FFF2-40B4-BE49-F238E27FC236}">
                <a16:creationId xmlns:a16="http://schemas.microsoft.com/office/drawing/2014/main" id="{29367019-26B5-3F43-9342-9CE9C745B744}"/>
              </a:ext>
            </a:extLst>
          </p:cNvPr>
          <p:cNvSpPr/>
          <p:nvPr/>
        </p:nvSpPr>
        <p:spPr>
          <a:xfrm>
            <a:off x="4187379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6" name="object 61">
            <a:extLst>
              <a:ext uri="{FF2B5EF4-FFF2-40B4-BE49-F238E27FC236}">
                <a16:creationId xmlns:a16="http://schemas.microsoft.com/office/drawing/2014/main" id="{72061D4B-D68F-6D4B-A8D4-84FFADF9BEEB}"/>
              </a:ext>
            </a:extLst>
          </p:cNvPr>
          <p:cNvSpPr/>
          <p:nvPr/>
        </p:nvSpPr>
        <p:spPr>
          <a:xfrm>
            <a:off x="2690932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7" name="object 63">
            <a:extLst>
              <a:ext uri="{FF2B5EF4-FFF2-40B4-BE49-F238E27FC236}">
                <a16:creationId xmlns:a16="http://schemas.microsoft.com/office/drawing/2014/main" id="{FFE53205-8E9E-5A4C-8803-DF5C0E9AE707}"/>
              </a:ext>
            </a:extLst>
          </p:cNvPr>
          <p:cNvSpPr/>
          <p:nvPr/>
        </p:nvSpPr>
        <p:spPr>
          <a:xfrm>
            <a:off x="9368551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8" name="object 64">
            <a:extLst>
              <a:ext uri="{FF2B5EF4-FFF2-40B4-BE49-F238E27FC236}">
                <a16:creationId xmlns:a16="http://schemas.microsoft.com/office/drawing/2014/main" id="{D8ACC68A-AE9D-204A-BB69-BFE5402C0C55}"/>
              </a:ext>
            </a:extLst>
          </p:cNvPr>
          <p:cNvSpPr/>
          <p:nvPr/>
        </p:nvSpPr>
        <p:spPr>
          <a:xfrm>
            <a:off x="7894688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9" name="object 65">
            <a:extLst>
              <a:ext uri="{FF2B5EF4-FFF2-40B4-BE49-F238E27FC236}">
                <a16:creationId xmlns:a16="http://schemas.microsoft.com/office/drawing/2014/main" id="{D1BBE43A-9C3E-2844-BBBE-4D385B678029}"/>
              </a:ext>
            </a:extLst>
          </p:cNvPr>
          <p:cNvSpPr/>
          <p:nvPr/>
        </p:nvSpPr>
        <p:spPr>
          <a:xfrm>
            <a:off x="4919208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0" name="object 66">
            <a:extLst>
              <a:ext uri="{FF2B5EF4-FFF2-40B4-BE49-F238E27FC236}">
                <a16:creationId xmlns:a16="http://schemas.microsoft.com/office/drawing/2014/main" id="{7D8BE283-1D9B-6345-AB29-A3B746DAB12E}"/>
              </a:ext>
            </a:extLst>
          </p:cNvPr>
          <p:cNvSpPr/>
          <p:nvPr/>
        </p:nvSpPr>
        <p:spPr>
          <a:xfrm>
            <a:off x="3440817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01" name="object 70">
            <a:extLst>
              <a:ext uri="{FF2B5EF4-FFF2-40B4-BE49-F238E27FC236}">
                <a16:creationId xmlns:a16="http://schemas.microsoft.com/office/drawing/2014/main" id="{A052C3C5-838E-854A-B0D9-0972734A0AEC}"/>
              </a:ext>
            </a:extLst>
          </p:cNvPr>
          <p:cNvSpPr txBox="1"/>
          <p:nvPr/>
        </p:nvSpPr>
        <p:spPr>
          <a:xfrm>
            <a:off x="1435312" y="1325103"/>
            <a:ext cx="380153" cy="3838657"/>
          </a:xfrm>
          <a:prstGeom prst="rect">
            <a:avLst/>
          </a:prstGeom>
        </p:spPr>
        <p:txBody>
          <a:bodyPr vert="horz" wrap="square" lIns="0" tIns="115993" rIns="0" bIns="0" rtlCol="0">
            <a:spAutoFit/>
          </a:bodyPr>
          <a:lstStyle/>
          <a:p>
            <a:pPr algn="ctr">
              <a:spcBef>
                <a:spcPts val="913"/>
              </a:spcBef>
            </a:pPr>
            <a:r>
              <a:rPr sz="1600" spc="13" dirty="0">
                <a:latin typeface="Arial"/>
                <a:cs typeface="Arial"/>
              </a:rPr>
              <a:t>100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90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80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70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60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50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40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20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10</a:t>
            </a:r>
            <a:endParaRPr sz="1600" dirty="0">
              <a:latin typeface="Arial"/>
              <a:cs typeface="Arial"/>
            </a:endParaRPr>
          </a:p>
          <a:p>
            <a:pPr marL="232828" algn="ctr">
              <a:spcBef>
                <a:spcPts val="679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cxnSp>
        <p:nvCxnSpPr>
          <p:cNvPr id="103" name="Straight Connector 102"/>
          <p:cNvCxnSpPr/>
          <p:nvPr/>
        </p:nvCxnSpPr>
        <p:spPr>
          <a:xfrm>
            <a:off x="3440817" y="1828237"/>
            <a:ext cx="0" cy="315024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9579128" y="4540943"/>
            <a:ext cx="214251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dirty="0"/>
              <a:t>Median follow-up = 20.6 </a:t>
            </a:r>
            <a:r>
              <a:rPr lang="en-US" sz="1333" dirty="0" err="1"/>
              <a:t>mo</a:t>
            </a:r>
            <a:endParaRPr lang="en-US" sz="1333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7308461" y="1730700"/>
            <a:ext cx="440267" cy="97536"/>
            <a:chOff x="5452533" y="1298025"/>
            <a:chExt cx="330200" cy="73152"/>
          </a:xfrm>
        </p:grpSpPr>
        <p:sp>
          <p:nvSpPr>
            <p:cNvPr id="106" name="Freeform 105"/>
            <p:cNvSpPr/>
            <p:nvPr/>
          </p:nvSpPr>
          <p:spPr>
            <a:xfrm>
              <a:off x="5452533" y="1334601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37A1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07" name="Freeform 62"/>
            <p:cNvSpPr>
              <a:spLocks/>
            </p:cNvSpPr>
            <p:nvPr/>
          </p:nvSpPr>
          <p:spPr bwMode="auto">
            <a:xfrm>
              <a:off x="5581057" y="1298025"/>
              <a:ext cx="73152" cy="73152"/>
            </a:xfrm>
            <a:prstGeom prst="ellipse">
              <a:avLst/>
            </a:prstGeom>
            <a:noFill/>
            <a:ln w="1905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116" name="object 63">
            <a:extLst>
              <a:ext uri="{FF2B5EF4-FFF2-40B4-BE49-F238E27FC236}">
                <a16:creationId xmlns:a16="http://schemas.microsoft.com/office/drawing/2014/main" id="{FFE53205-8E9E-5A4C-8803-DF5C0E9AE707}"/>
              </a:ext>
            </a:extLst>
          </p:cNvPr>
          <p:cNvSpPr/>
          <p:nvPr/>
        </p:nvSpPr>
        <p:spPr>
          <a:xfrm>
            <a:off x="10122167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7" name="object 63">
            <a:extLst>
              <a:ext uri="{FF2B5EF4-FFF2-40B4-BE49-F238E27FC236}">
                <a16:creationId xmlns:a16="http://schemas.microsoft.com/office/drawing/2014/main" id="{FFE53205-8E9E-5A4C-8803-DF5C0E9AE707}"/>
              </a:ext>
            </a:extLst>
          </p:cNvPr>
          <p:cNvSpPr/>
          <p:nvPr/>
        </p:nvSpPr>
        <p:spPr>
          <a:xfrm>
            <a:off x="10856053" y="4989773"/>
            <a:ext cx="0" cy="104140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8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2615466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19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3364777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6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20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4110658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12557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12</a:t>
            </a:r>
          </a:p>
        </p:txBody>
      </p:sp>
      <p:sp>
        <p:nvSpPr>
          <p:cNvPr id="124" name="Rectangle 123"/>
          <p:cNvSpPr/>
          <p:nvPr/>
        </p:nvSpPr>
        <p:spPr>
          <a:xfrm>
            <a:off x="5548901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15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318335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18</a:t>
            </a:r>
          </a:p>
        </p:txBody>
      </p:sp>
      <p:sp>
        <p:nvSpPr>
          <p:cNvPr id="126" name="Rectangle 125"/>
          <p:cNvSpPr/>
          <p:nvPr/>
        </p:nvSpPr>
        <p:spPr>
          <a:xfrm>
            <a:off x="7053133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21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7791439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24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8522327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27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9267335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30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10023266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33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10753333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36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11487955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39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6468104" y="5399807"/>
            <a:ext cx="66172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b="1" dirty="0"/>
              <a:t>Months</a:t>
            </a: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902884" y="1562100"/>
            <a:ext cx="9398000" cy="846667"/>
          </a:xfrm>
          <a:custGeom>
            <a:avLst/>
            <a:gdLst>
              <a:gd name="T0" fmla="*/ 0 w 4440"/>
              <a:gd name="T1" fmla="*/ 0 h 400"/>
              <a:gd name="T2" fmla="*/ 58 w 4440"/>
              <a:gd name="T3" fmla="*/ 0 h 400"/>
              <a:gd name="T4" fmla="*/ 58 w 4440"/>
              <a:gd name="T5" fmla="*/ 20 h 400"/>
              <a:gd name="T6" fmla="*/ 82 w 4440"/>
              <a:gd name="T7" fmla="*/ 20 h 400"/>
              <a:gd name="T8" fmla="*/ 82 w 4440"/>
              <a:gd name="T9" fmla="*/ 52 h 400"/>
              <a:gd name="T10" fmla="*/ 190 w 4440"/>
              <a:gd name="T11" fmla="*/ 52 h 400"/>
              <a:gd name="T12" fmla="*/ 190 w 4440"/>
              <a:gd name="T13" fmla="*/ 70 h 400"/>
              <a:gd name="T14" fmla="*/ 228 w 4440"/>
              <a:gd name="T15" fmla="*/ 70 h 400"/>
              <a:gd name="T16" fmla="*/ 228 w 4440"/>
              <a:gd name="T17" fmla="*/ 86 h 400"/>
              <a:gd name="T18" fmla="*/ 708 w 4440"/>
              <a:gd name="T19" fmla="*/ 86 h 400"/>
              <a:gd name="T20" fmla="*/ 708 w 4440"/>
              <a:gd name="T21" fmla="*/ 102 h 400"/>
              <a:gd name="T22" fmla="*/ 720 w 4440"/>
              <a:gd name="T23" fmla="*/ 102 h 400"/>
              <a:gd name="T24" fmla="*/ 720 w 4440"/>
              <a:gd name="T25" fmla="*/ 116 h 400"/>
              <a:gd name="T26" fmla="*/ 758 w 4440"/>
              <a:gd name="T27" fmla="*/ 116 h 400"/>
              <a:gd name="T28" fmla="*/ 758 w 4440"/>
              <a:gd name="T29" fmla="*/ 134 h 400"/>
              <a:gd name="T30" fmla="*/ 778 w 4440"/>
              <a:gd name="T31" fmla="*/ 134 h 400"/>
              <a:gd name="T32" fmla="*/ 778 w 4440"/>
              <a:gd name="T33" fmla="*/ 152 h 400"/>
              <a:gd name="T34" fmla="*/ 792 w 4440"/>
              <a:gd name="T35" fmla="*/ 152 h 400"/>
              <a:gd name="T36" fmla="*/ 792 w 4440"/>
              <a:gd name="T37" fmla="*/ 168 h 400"/>
              <a:gd name="T38" fmla="*/ 848 w 4440"/>
              <a:gd name="T39" fmla="*/ 168 h 400"/>
              <a:gd name="T40" fmla="*/ 848 w 4440"/>
              <a:gd name="T41" fmla="*/ 186 h 400"/>
              <a:gd name="T42" fmla="*/ 858 w 4440"/>
              <a:gd name="T43" fmla="*/ 186 h 400"/>
              <a:gd name="T44" fmla="*/ 858 w 4440"/>
              <a:gd name="T45" fmla="*/ 202 h 400"/>
              <a:gd name="T46" fmla="*/ 902 w 4440"/>
              <a:gd name="T47" fmla="*/ 202 h 400"/>
              <a:gd name="T48" fmla="*/ 902 w 4440"/>
              <a:gd name="T49" fmla="*/ 216 h 400"/>
              <a:gd name="T50" fmla="*/ 966 w 4440"/>
              <a:gd name="T51" fmla="*/ 216 h 400"/>
              <a:gd name="T52" fmla="*/ 966 w 4440"/>
              <a:gd name="T53" fmla="*/ 236 h 400"/>
              <a:gd name="T54" fmla="*/ 1008 w 4440"/>
              <a:gd name="T55" fmla="*/ 236 h 400"/>
              <a:gd name="T56" fmla="*/ 1008 w 4440"/>
              <a:gd name="T57" fmla="*/ 250 h 400"/>
              <a:gd name="T58" fmla="*/ 1210 w 4440"/>
              <a:gd name="T59" fmla="*/ 250 h 400"/>
              <a:gd name="T60" fmla="*/ 1210 w 4440"/>
              <a:gd name="T61" fmla="*/ 268 h 400"/>
              <a:gd name="T62" fmla="*/ 1386 w 4440"/>
              <a:gd name="T63" fmla="*/ 268 h 400"/>
              <a:gd name="T64" fmla="*/ 1386 w 4440"/>
              <a:gd name="T65" fmla="*/ 284 h 400"/>
              <a:gd name="T66" fmla="*/ 1506 w 4440"/>
              <a:gd name="T67" fmla="*/ 284 h 400"/>
              <a:gd name="T68" fmla="*/ 1506 w 4440"/>
              <a:gd name="T69" fmla="*/ 304 h 400"/>
              <a:gd name="T70" fmla="*/ 1648 w 4440"/>
              <a:gd name="T71" fmla="*/ 304 h 400"/>
              <a:gd name="T72" fmla="*/ 1648 w 4440"/>
              <a:gd name="T73" fmla="*/ 320 h 400"/>
              <a:gd name="T74" fmla="*/ 1740 w 4440"/>
              <a:gd name="T75" fmla="*/ 320 h 400"/>
              <a:gd name="T76" fmla="*/ 1740 w 4440"/>
              <a:gd name="T77" fmla="*/ 338 h 400"/>
              <a:gd name="T78" fmla="*/ 1812 w 4440"/>
              <a:gd name="T79" fmla="*/ 338 h 400"/>
              <a:gd name="T80" fmla="*/ 1812 w 4440"/>
              <a:gd name="T81" fmla="*/ 358 h 400"/>
              <a:gd name="T82" fmla="*/ 2002 w 4440"/>
              <a:gd name="T83" fmla="*/ 358 h 400"/>
              <a:gd name="T84" fmla="*/ 2002 w 4440"/>
              <a:gd name="T85" fmla="*/ 378 h 400"/>
              <a:gd name="T86" fmla="*/ 2038 w 4440"/>
              <a:gd name="T87" fmla="*/ 378 h 400"/>
              <a:gd name="T88" fmla="*/ 2038 w 4440"/>
              <a:gd name="T89" fmla="*/ 400 h 400"/>
              <a:gd name="T90" fmla="*/ 2598 w 4440"/>
              <a:gd name="T91" fmla="*/ 400 h 400"/>
              <a:gd name="T92" fmla="*/ 3066 w 4440"/>
              <a:gd name="T93" fmla="*/ 400 h 400"/>
              <a:gd name="T94" fmla="*/ 3480 w 4440"/>
              <a:gd name="T95" fmla="*/ 400 h 400"/>
              <a:gd name="T96" fmla="*/ 3754 w 4440"/>
              <a:gd name="T97" fmla="*/ 400 h 400"/>
              <a:gd name="T98" fmla="*/ 4106 w 4440"/>
              <a:gd name="T99" fmla="*/ 400 h 400"/>
              <a:gd name="T100" fmla="*/ 4420 w 4440"/>
              <a:gd name="T101" fmla="*/ 400 h 400"/>
              <a:gd name="T102" fmla="*/ 4440 w 4440"/>
              <a:gd name="T103" fmla="*/ 4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40" h="400">
                <a:moveTo>
                  <a:pt x="0" y="0"/>
                </a:moveTo>
                <a:lnTo>
                  <a:pt x="58" y="0"/>
                </a:lnTo>
                <a:lnTo>
                  <a:pt x="58" y="20"/>
                </a:lnTo>
                <a:lnTo>
                  <a:pt x="82" y="20"/>
                </a:lnTo>
                <a:lnTo>
                  <a:pt x="82" y="52"/>
                </a:lnTo>
                <a:lnTo>
                  <a:pt x="190" y="52"/>
                </a:lnTo>
                <a:lnTo>
                  <a:pt x="190" y="70"/>
                </a:lnTo>
                <a:lnTo>
                  <a:pt x="228" y="70"/>
                </a:lnTo>
                <a:lnTo>
                  <a:pt x="228" y="86"/>
                </a:lnTo>
                <a:lnTo>
                  <a:pt x="708" y="86"/>
                </a:lnTo>
                <a:lnTo>
                  <a:pt x="708" y="102"/>
                </a:lnTo>
                <a:lnTo>
                  <a:pt x="720" y="102"/>
                </a:lnTo>
                <a:lnTo>
                  <a:pt x="720" y="116"/>
                </a:lnTo>
                <a:lnTo>
                  <a:pt x="758" y="116"/>
                </a:lnTo>
                <a:lnTo>
                  <a:pt x="758" y="134"/>
                </a:lnTo>
                <a:lnTo>
                  <a:pt x="778" y="134"/>
                </a:lnTo>
                <a:lnTo>
                  <a:pt x="778" y="152"/>
                </a:lnTo>
                <a:lnTo>
                  <a:pt x="792" y="152"/>
                </a:lnTo>
                <a:lnTo>
                  <a:pt x="792" y="168"/>
                </a:lnTo>
                <a:lnTo>
                  <a:pt x="848" y="168"/>
                </a:lnTo>
                <a:lnTo>
                  <a:pt x="848" y="186"/>
                </a:lnTo>
                <a:lnTo>
                  <a:pt x="858" y="186"/>
                </a:lnTo>
                <a:lnTo>
                  <a:pt x="858" y="202"/>
                </a:lnTo>
                <a:lnTo>
                  <a:pt x="902" y="202"/>
                </a:lnTo>
                <a:lnTo>
                  <a:pt x="902" y="216"/>
                </a:lnTo>
                <a:lnTo>
                  <a:pt x="966" y="216"/>
                </a:lnTo>
                <a:lnTo>
                  <a:pt x="966" y="236"/>
                </a:lnTo>
                <a:lnTo>
                  <a:pt x="1008" y="236"/>
                </a:lnTo>
                <a:lnTo>
                  <a:pt x="1008" y="250"/>
                </a:lnTo>
                <a:lnTo>
                  <a:pt x="1210" y="250"/>
                </a:lnTo>
                <a:lnTo>
                  <a:pt x="1210" y="268"/>
                </a:lnTo>
                <a:lnTo>
                  <a:pt x="1386" y="268"/>
                </a:lnTo>
                <a:lnTo>
                  <a:pt x="1386" y="284"/>
                </a:lnTo>
                <a:lnTo>
                  <a:pt x="1506" y="284"/>
                </a:lnTo>
                <a:lnTo>
                  <a:pt x="1506" y="304"/>
                </a:lnTo>
                <a:lnTo>
                  <a:pt x="1648" y="304"/>
                </a:lnTo>
                <a:lnTo>
                  <a:pt x="1648" y="320"/>
                </a:lnTo>
                <a:lnTo>
                  <a:pt x="1740" y="320"/>
                </a:lnTo>
                <a:lnTo>
                  <a:pt x="1740" y="338"/>
                </a:lnTo>
                <a:lnTo>
                  <a:pt x="1812" y="338"/>
                </a:lnTo>
                <a:lnTo>
                  <a:pt x="1812" y="358"/>
                </a:lnTo>
                <a:lnTo>
                  <a:pt x="2002" y="358"/>
                </a:lnTo>
                <a:lnTo>
                  <a:pt x="2002" y="378"/>
                </a:lnTo>
                <a:lnTo>
                  <a:pt x="2038" y="378"/>
                </a:lnTo>
                <a:lnTo>
                  <a:pt x="2038" y="400"/>
                </a:lnTo>
                <a:lnTo>
                  <a:pt x="2598" y="400"/>
                </a:lnTo>
                <a:lnTo>
                  <a:pt x="3066" y="400"/>
                </a:lnTo>
                <a:lnTo>
                  <a:pt x="3480" y="400"/>
                </a:lnTo>
                <a:lnTo>
                  <a:pt x="3754" y="400"/>
                </a:lnTo>
                <a:lnTo>
                  <a:pt x="4106" y="400"/>
                </a:lnTo>
                <a:lnTo>
                  <a:pt x="4420" y="400"/>
                </a:lnTo>
                <a:lnTo>
                  <a:pt x="4440" y="400"/>
                </a:lnTo>
              </a:path>
            </a:pathLst>
          </a:custGeom>
          <a:noFill/>
          <a:ln w="12700">
            <a:solidFill>
              <a:srgbClr val="37A14B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grpSp>
        <p:nvGrpSpPr>
          <p:cNvPr id="136" name="Group 135"/>
          <p:cNvGrpSpPr/>
          <p:nvPr/>
        </p:nvGrpSpPr>
        <p:grpSpPr>
          <a:xfrm>
            <a:off x="1912760" y="1521177"/>
            <a:ext cx="9432544" cy="927777"/>
            <a:chOff x="1434570" y="1140882"/>
            <a:chExt cx="7074408" cy="695833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434570" y="114088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561570" y="122025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863196" y="12742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907645" y="12742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075920" y="12742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053820" y="153458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203045" y="153458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453870" y="156315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536420" y="156315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625320" y="15917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860271" y="16203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968220" y="16203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993620" y="16203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247620" y="167745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336520" y="17060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384145" y="17060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422245" y="1706032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7460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8159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8413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6" name="Freeform 30"/>
            <p:cNvSpPr>
              <a:spLocks/>
            </p:cNvSpPr>
            <p:nvPr/>
          </p:nvSpPr>
          <p:spPr bwMode="auto">
            <a:xfrm>
              <a:off x="49365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7" name="Freeform 31"/>
            <p:cNvSpPr>
              <a:spLocks/>
            </p:cNvSpPr>
            <p:nvPr/>
          </p:nvSpPr>
          <p:spPr bwMode="auto">
            <a:xfrm>
              <a:off x="49619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8" name="Freeform 32"/>
            <p:cNvSpPr>
              <a:spLocks/>
            </p:cNvSpPr>
            <p:nvPr/>
          </p:nvSpPr>
          <p:spPr bwMode="auto">
            <a:xfrm>
              <a:off x="49873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9" name="Freeform 33"/>
            <p:cNvSpPr>
              <a:spLocks/>
            </p:cNvSpPr>
            <p:nvPr/>
          </p:nvSpPr>
          <p:spPr bwMode="auto">
            <a:xfrm>
              <a:off x="50477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60" name="Freeform 34"/>
            <p:cNvSpPr>
              <a:spLocks/>
            </p:cNvSpPr>
            <p:nvPr/>
          </p:nvSpPr>
          <p:spPr bwMode="auto">
            <a:xfrm>
              <a:off x="52286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82" name="Freeform 35"/>
            <p:cNvSpPr>
              <a:spLocks/>
            </p:cNvSpPr>
            <p:nvPr/>
          </p:nvSpPr>
          <p:spPr bwMode="auto">
            <a:xfrm>
              <a:off x="52477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48" name="Freeform 36"/>
            <p:cNvSpPr>
              <a:spLocks/>
            </p:cNvSpPr>
            <p:nvPr/>
          </p:nvSpPr>
          <p:spPr bwMode="auto">
            <a:xfrm>
              <a:off x="52763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49" name="Freeform 37"/>
            <p:cNvSpPr>
              <a:spLocks/>
            </p:cNvSpPr>
            <p:nvPr/>
          </p:nvSpPr>
          <p:spPr bwMode="auto">
            <a:xfrm>
              <a:off x="53271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0" name="Freeform 38"/>
            <p:cNvSpPr>
              <a:spLocks/>
            </p:cNvSpPr>
            <p:nvPr/>
          </p:nvSpPr>
          <p:spPr bwMode="auto">
            <a:xfrm>
              <a:off x="53842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1" name="Freeform 39"/>
            <p:cNvSpPr>
              <a:spLocks/>
            </p:cNvSpPr>
            <p:nvPr/>
          </p:nvSpPr>
          <p:spPr bwMode="auto">
            <a:xfrm>
              <a:off x="54255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2" name="Freeform 40"/>
            <p:cNvSpPr>
              <a:spLocks/>
            </p:cNvSpPr>
            <p:nvPr/>
          </p:nvSpPr>
          <p:spPr bwMode="auto">
            <a:xfrm>
              <a:off x="5441421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4" name="Freeform 41"/>
            <p:cNvSpPr>
              <a:spLocks/>
            </p:cNvSpPr>
            <p:nvPr/>
          </p:nvSpPr>
          <p:spPr bwMode="auto">
            <a:xfrm>
              <a:off x="54604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5" name="Freeform 42"/>
            <p:cNvSpPr>
              <a:spLocks/>
            </p:cNvSpPr>
            <p:nvPr/>
          </p:nvSpPr>
          <p:spPr bwMode="auto">
            <a:xfrm>
              <a:off x="54826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6" name="Freeform 43"/>
            <p:cNvSpPr>
              <a:spLocks/>
            </p:cNvSpPr>
            <p:nvPr/>
          </p:nvSpPr>
          <p:spPr bwMode="auto">
            <a:xfrm>
              <a:off x="5616046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7" name="Freeform 44"/>
            <p:cNvSpPr>
              <a:spLocks/>
            </p:cNvSpPr>
            <p:nvPr/>
          </p:nvSpPr>
          <p:spPr bwMode="auto">
            <a:xfrm>
              <a:off x="56604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8" name="Freeform 45"/>
            <p:cNvSpPr>
              <a:spLocks/>
            </p:cNvSpPr>
            <p:nvPr/>
          </p:nvSpPr>
          <p:spPr bwMode="auto">
            <a:xfrm>
              <a:off x="57017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59" name="Freeform 46"/>
            <p:cNvSpPr>
              <a:spLocks/>
            </p:cNvSpPr>
            <p:nvPr/>
          </p:nvSpPr>
          <p:spPr bwMode="auto">
            <a:xfrm>
              <a:off x="58732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0" name="Freeform 47"/>
            <p:cNvSpPr>
              <a:spLocks/>
            </p:cNvSpPr>
            <p:nvPr/>
          </p:nvSpPr>
          <p:spPr bwMode="auto">
            <a:xfrm>
              <a:off x="59144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1" name="Freeform 48"/>
            <p:cNvSpPr>
              <a:spLocks/>
            </p:cNvSpPr>
            <p:nvPr/>
          </p:nvSpPr>
          <p:spPr bwMode="auto">
            <a:xfrm>
              <a:off x="60065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2" name="Freeform 49"/>
            <p:cNvSpPr>
              <a:spLocks/>
            </p:cNvSpPr>
            <p:nvPr/>
          </p:nvSpPr>
          <p:spPr bwMode="auto">
            <a:xfrm>
              <a:off x="60668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3" name="Freeform 50"/>
            <p:cNvSpPr>
              <a:spLocks/>
            </p:cNvSpPr>
            <p:nvPr/>
          </p:nvSpPr>
          <p:spPr bwMode="auto">
            <a:xfrm>
              <a:off x="61018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4" name="Freeform 51"/>
            <p:cNvSpPr>
              <a:spLocks/>
            </p:cNvSpPr>
            <p:nvPr/>
          </p:nvSpPr>
          <p:spPr bwMode="auto">
            <a:xfrm>
              <a:off x="61335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5" name="Freeform 52"/>
            <p:cNvSpPr>
              <a:spLocks/>
            </p:cNvSpPr>
            <p:nvPr/>
          </p:nvSpPr>
          <p:spPr bwMode="auto">
            <a:xfrm>
              <a:off x="61716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6" name="Freeform 53"/>
            <p:cNvSpPr>
              <a:spLocks/>
            </p:cNvSpPr>
            <p:nvPr/>
          </p:nvSpPr>
          <p:spPr bwMode="auto">
            <a:xfrm>
              <a:off x="62573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7" name="Freeform 54"/>
            <p:cNvSpPr>
              <a:spLocks/>
            </p:cNvSpPr>
            <p:nvPr/>
          </p:nvSpPr>
          <p:spPr bwMode="auto">
            <a:xfrm>
              <a:off x="63685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8" name="Freeform 55"/>
            <p:cNvSpPr>
              <a:spLocks/>
            </p:cNvSpPr>
            <p:nvPr/>
          </p:nvSpPr>
          <p:spPr bwMode="auto">
            <a:xfrm>
              <a:off x="63939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69" name="Freeform 56"/>
            <p:cNvSpPr>
              <a:spLocks/>
            </p:cNvSpPr>
            <p:nvPr/>
          </p:nvSpPr>
          <p:spPr bwMode="auto">
            <a:xfrm>
              <a:off x="64161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0" name="Freeform 57"/>
            <p:cNvSpPr>
              <a:spLocks/>
            </p:cNvSpPr>
            <p:nvPr/>
          </p:nvSpPr>
          <p:spPr bwMode="auto">
            <a:xfrm>
              <a:off x="64637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1" name="Freeform 58"/>
            <p:cNvSpPr>
              <a:spLocks/>
            </p:cNvSpPr>
            <p:nvPr/>
          </p:nvSpPr>
          <p:spPr bwMode="auto">
            <a:xfrm>
              <a:off x="65209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2" name="Freeform 59"/>
            <p:cNvSpPr>
              <a:spLocks/>
            </p:cNvSpPr>
            <p:nvPr/>
          </p:nvSpPr>
          <p:spPr bwMode="auto">
            <a:xfrm>
              <a:off x="65558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3" name="Freeform 60"/>
            <p:cNvSpPr>
              <a:spLocks/>
            </p:cNvSpPr>
            <p:nvPr/>
          </p:nvSpPr>
          <p:spPr bwMode="auto">
            <a:xfrm>
              <a:off x="66225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4" name="Freeform 61"/>
            <p:cNvSpPr>
              <a:spLocks/>
            </p:cNvSpPr>
            <p:nvPr/>
          </p:nvSpPr>
          <p:spPr bwMode="auto">
            <a:xfrm>
              <a:off x="68003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5" name="Freeform 62"/>
            <p:cNvSpPr>
              <a:spLocks/>
            </p:cNvSpPr>
            <p:nvPr/>
          </p:nvSpPr>
          <p:spPr bwMode="auto">
            <a:xfrm>
              <a:off x="69241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6" name="Freeform 63"/>
            <p:cNvSpPr>
              <a:spLocks/>
            </p:cNvSpPr>
            <p:nvPr/>
          </p:nvSpPr>
          <p:spPr bwMode="auto">
            <a:xfrm>
              <a:off x="69558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7" name="Freeform 64"/>
            <p:cNvSpPr>
              <a:spLocks/>
            </p:cNvSpPr>
            <p:nvPr/>
          </p:nvSpPr>
          <p:spPr bwMode="auto">
            <a:xfrm>
              <a:off x="71178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8" name="Freeform 65"/>
            <p:cNvSpPr>
              <a:spLocks/>
            </p:cNvSpPr>
            <p:nvPr/>
          </p:nvSpPr>
          <p:spPr bwMode="auto">
            <a:xfrm>
              <a:off x="71463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79" name="Freeform 66"/>
            <p:cNvSpPr>
              <a:spLocks/>
            </p:cNvSpPr>
            <p:nvPr/>
          </p:nvSpPr>
          <p:spPr bwMode="auto">
            <a:xfrm>
              <a:off x="74734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76607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77051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77242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774329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4" name="Freeform 71"/>
            <p:cNvSpPr>
              <a:spLocks/>
            </p:cNvSpPr>
            <p:nvPr/>
          </p:nvSpPr>
          <p:spPr bwMode="auto">
            <a:xfrm>
              <a:off x="777822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2" name="Freeform 72"/>
            <p:cNvSpPr>
              <a:spLocks/>
            </p:cNvSpPr>
            <p:nvPr/>
          </p:nvSpPr>
          <p:spPr bwMode="auto">
            <a:xfrm>
              <a:off x="8079845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3" name="Freeform 73"/>
            <p:cNvSpPr>
              <a:spLocks/>
            </p:cNvSpPr>
            <p:nvPr/>
          </p:nvSpPr>
          <p:spPr bwMode="auto">
            <a:xfrm>
              <a:off x="81528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4" name="Freeform 74"/>
            <p:cNvSpPr>
              <a:spLocks/>
            </p:cNvSpPr>
            <p:nvPr/>
          </p:nvSpPr>
          <p:spPr bwMode="auto">
            <a:xfrm>
              <a:off x="8444970" y="1772707"/>
              <a:ext cx="64008" cy="64008"/>
            </a:xfrm>
            <a:prstGeom prst="ellipse">
              <a:avLst/>
            </a:prstGeom>
            <a:noFill/>
            <a:ln w="12700">
              <a:solidFill>
                <a:srgbClr val="37A14B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cxnSp>
        <p:nvCxnSpPr>
          <p:cNvPr id="207" name="Straight Connector 206"/>
          <p:cNvCxnSpPr/>
          <p:nvPr/>
        </p:nvCxnSpPr>
        <p:spPr>
          <a:xfrm>
            <a:off x="4919208" y="2203082"/>
            <a:ext cx="0" cy="2775401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>
            <a:off x="6415113" y="2442608"/>
            <a:ext cx="0" cy="2535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object 58">
            <a:extLst>
              <a:ext uri="{FF2B5EF4-FFF2-40B4-BE49-F238E27FC236}">
                <a16:creationId xmlns:a16="http://schemas.microsoft.com/office/drawing/2014/main" id="{55A727D1-A5B6-914F-AF4D-A89596514980}"/>
              </a:ext>
            </a:extLst>
          </p:cNvPr>
          <p:cNvSpPr txBox="1"/>
          <p:nvPr/>
        </p:nvSpPr>
        <p:spPr>
          <a:xfrm>
            <a:off x="3490924" y="1532195"/>
            <a:ext cx="364867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27" dirty="0">
                <a:solidFill>
                  <a:srgbClr val="37A14B"/>
                </a:solidFill>
                <a:latin typeface="Arial"/>
                <a:cs typeface="Arial"/>
              </a:rPr>
              <a:t>93%</a:t>
            </a:r>
            <a:endParaRPr sz="1333" dirty="0">
              <a:solidFill>
                <a:srgbClr val="37A14B"/>
              </a:solidFill>
              <a:latin typeface="Arial"/>
              <a:cs typeface="Arial"/>
            </a:endParaRPr>
          </a:p>
        </p:txBody>
      </p:sp>
      <p:sp>
        <p:nvSpPr>
          <p:cNvPr id="212" name="object 58">
            <a:extLst>
              <a:ext uri="{FF2B5EF4-FFF2-40B4-BE49-F238E27FC236}">
                <a16:creationId xmlns:a16="http://schemas.microsoft.com/office/drawing/2014/main" id="{55A727D1-A5B6-914F-AF4D-A89596514980}"/>
              </a:ext>
            </a:extLst>
          </p:cNvPr>
          <p:cNvSpPr txBox="1"/>
          <p:nvPr/>
        </p:nvSpPr>
        <p:spPr>
          <a:xfrm>
            <a:off x="4912719" y="1805121"/>
            <a:ext cx="364867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en-US" sz="1333" b="1" spc="-27" dirty="0">
                <a:solidFill>
                  <a:srgbClr val="37A14B"/>
                </a:solidFill>
                <a:latin typeface="Arial"/>
                <a:cs typeface="Arial"/>
              </a:rPr>
              <a:t>82</a:t>
            </a:r>
            <a:r>
              <a:rPr sz="1333" b="1" spc="-27" dirty="0">
                <a:solidFill>
                  <a:srgbClr val="37A14B"/>
                </a:solidFill>
                <a:latin typeface="Arial"/>
                <a:cs typeface="Arial"/>
              </a:rPr>
              <a:t>%</a:t>
            </a:r>
            <a:endParaRPr sz="1333" dirty="0">
              <a:solidFill>
                <a:srgbClr val="37A14B"/>
              </a:solidFill>
              <a:latin typeface="Arial"/>
              <a:cs typeface="Arial"/>
            </a:endParaRPr>
          </a:p>
        </p:txBody>
      </p:sp>
      <p:sp>
        <p:nvSpPr>
          <p:cNvPr id="213" name="object 58">
            <a:extLst>
              <a:ext uri="{FF2B5EF4-FFF2-40B4-BE49-F238E27FC236}">
                <a16:creationId xmlns:a16="http://schemas.microsoft.com/office/drawing/2014/main" id="{55A727D1-A5B6-914F-AF4D-A89596514980}"/>
              </a:ext>
            </a:extLst>
          </p:cNvPr>
          <p:cNvSpPr txBox="1"/>
          <p:nvPr/>
        </p:nvSpPr>
        <p:spPr>
          <a:xfrm>
            <a:off x="6425941" y="1994703"/>
            <a:ext cx="364867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lang="en-US" sz="1333" b="1" spc="-27" dirty="0">
                <a:solidFill>
                  <a:srgbClr val="37A14B"/>
                </a:solidFill>
                <a:latin typeface="Arial"/>
                <a:cs typeface="Arial"/>
              </a:rPr>
              <a:t>75</a:t>
            </a:r>
            <a:r>
              <a:rPr sz="1333" b="1" spc="-27" dirty="0">
                <a:solidFill>
                  <a:srgbClr val="37A14B"/>
                </a:solidFill>
                <a:latin typeface="Arial"/>
                <a:cs typeface="Arial"/>
              </a:rPr>
              <a:t>%</a:t>
            </a:r>
            <a:endParaRPr sz="1333" dirty="0">
              <a:solidFill>
                <a:srgbClr val="37A14B"/>
              </a:solidFill>
              <a:latin typeface="Arial"/>
              <a:cs typeface="Arial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0" y="5599783"/>
            <a:ext cx="2085294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Aft>
                <a:spcPts val="267"/>
              </a:spcAft>
            </a:pPr>
            <a:r>
              <a:rPr lang="en-GB" sz="1200" b="1" dirty="0"/>
              <a:t>Number of patients at risk:</a:t>
            </a:r>
          </a:p>
          <a:p>
            <a:pPr algn="r">
              <a:spcAft>
                <a:spcPts val="267"/>
              </a:spcAft>
            </a:pPr>
            <a:r>
              <a:rPr lang="en-GB" sz="1200" b="1" dirty="0">
                <a:solidFill>
                  <a:srgbClr val="37A14B"/>
                </a:solidFill>
              </a:rPr>
              <a:t>Asymptomatic:</a:t>
            </a:r>
            <a:r>
              <a:rPr lang="en-GB" sz="1200" dirty="0"/>
              <a:t>    101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D130ABD9-1B67-43DF-AD7A-E5FDA07813EA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2897427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556" y="257040"/>
            <a:ext cx="11813539" cy="764117"/>
          </a:xfrm>
        </p:spPr>
        <p:txBody>
          <a:bodyPr/>
          <a:lstStyle/>
          <a:p>
            <a:r>
              <a:rPr lang="en-US" sz="2933" dirty="0"/>
              <a:t>Demographic and Patient Characteristics – Symptomatic Patients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78751" y="1114375"/>
          <a:ext cx="11218516" cy="5246624"/>
        </p:xfrm>
        <a:graphic>
          <a:graphicData uri="http://schemas.openxmlformats.org/drawingml/2006/table">
            <a:tbl>
              <a:tblPr firstRow="1"/>
              <a:tblGrid>
                <a:gridCol w="8639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8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69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700" b="1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34000" marR="134000" marT="36576" marB="36576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Patients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  <a:latin typeface="+mn-lt"/>
                        </a:rPr>
                        <a:t> (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n = 18)</a:t>
                      </a:r>
                      <a:r>
                        <a:rPr lang="en-US" sz="1600" b="1" baseline="30000" dirty="0">
                          <a:solidFill>
                            <a:schemeClr val="bg1"/>
                          </a:solidFill>
                          <a:latin typeface="+mn-lt"/>
                        </a:rPr>
                        <a:t>a</a:t>
                      </a:r>
                      <a:endParaRPr lang="en-GB" sz="1600" b="1" baseline="300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134000" marR="134000" marT="36576" marB="3657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Male,</a:t>
                      </a:r>
                      <a:r>
                        <a:rPr lang="en-US" sz="17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n/N (%)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134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13/18 (72)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Median age, years (range)</a:t>
                      </a: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59.5 (29−80)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312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BRAF </a:t>
                      </a: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mutation, n/N (%)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8/16 (50)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731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NRAS </a:t>
                      </a: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mutation, n/N (%)</a:t>
                      </a: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+mn-lt"/>
                        </a:rPr>
                        <a:t>1/2 (50)</a:t>
                      </a:r>
                    </a:p>
                  </a:txBody>
                  <a:tcPr marL="134000" marR="67000" marT="36576" marB="3657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312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LDH &gt; ULN, n/N (%)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8/17 (47)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0121523"/>
                  </a:ext>
                </a:extLst>
              </a:tr>
              <a:tr h="33731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LDH &gt; 2 × ULN, n/N (%)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2/17 (12)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5632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PD-L1 expression, n/N (%)</a:t>
                      </a:r>
                    </a:p>
                    <a:p>
                      <a:pPr marL="0" marR="0" lvl="0" indent="1143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≥ 1%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  <a:p>
                      <a:pPr marL="0" marR="0" lvl="0" indent="1143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 1%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7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+mn-lt"/>
                        </a:rPr>
                        <a:t>6/10 (60)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+mn-lt"/>
                        </a:rPr>
                        <a:t>4/10 (40)</a:t>
                      </a:r>
                    </a:p>
                  </a:txBody>
                  <a:tcPr marL="134000" marR="67000" marT="36576" marB="36576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Prior SRT, n/N (%)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Median of</a:t>
                      </a:r>
                      <a:r>
                        <a:rPr lang="en-US" sz="17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sum of intracranial</a:t>
                      </a: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lang="en-US" sz="17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target lesion diameters, mm </a:t>
                      </a: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(range)</a:t>
                      </a:r>
                      <a:endParaRPr lang="en-US" sz="1700" b="1" kern="1200" baseline="300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 pitchFamily="34" charset="0"/>
                      </a:endParaRP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26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</a:rPr>
                        <a:t> (7−86)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88595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Intracranial</a:t>
                      </a:r>
                      <a:r>
                        <a:rPr lang="en-US" sz="17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t</a:t>
                      </a: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arget</a:t>
                      </a:r>
                      <a:r>
                        <a:rPr lang="en-US" sz="1700" b="1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lesions, n/N (%)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</a:t>
                      </a:r>
                    </a:p>
                    <a:p>
                      <a:pPr marL="0" marR="0" lvl="0" indent="1143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1–2 lesions</a:t>
                      </a:r>
                    </a:p>
                    <a:p>
                      <a:pPr marL="0" marR="0" lvl="0" indent="1143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lang="en-US" sz="19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≥ </a:t>
                      </a:r>
                      <a:r>
                        <a:rPr lang="en-US" sz="17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3 </a:t>
                      </a:r>
                      <a:r>
                        <a:rPr lang="en-US" sz="17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lesions</a:t>
                      </a: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11/18 (61)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7/18 (39)</a:t>
                      </a: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Steroid use at baseline, n/N (%)</a:t>
                      </a:r>
                    </a:p>
                  </a:txBody>
                  <a:tcPr marL="134000" marR="6700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11/18 (61)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34000" marR="134000" marT="60960" marB="6096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CheckMate 204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02556" y="6413745"/>
            <a:ext cx="11042227" cy="240130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marL="16933">
              <a:lnSpc>
                <a:spcPct val="90000"/>
              </a:lnSpc>
              <a:spcBef>
                <a:spcPts val="533"/>
              </a:spcBef>
            </a:pPr>
            <a:r>
              <a:rPr lang="en-US" sz="1067" baseline="300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067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US" sz="1067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patient did not have extracranial disease.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021568-0BE4-4D5A-AF90-539EA71D8B27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1066309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78462" y="0"/>
            <a:ext cx="11435077" cy="730453"/>
          </a:xfrm>
        </p:spPr>
        <p:txBody>
          <a:bodyPr>
            <a:normAutofit fontScale="90000"/>
          </a:bodyPr>
          <a:lstStyle/>
          <a:p>
            <a:r>
              <a:rPr lang="en-US" dirty="0"/>
              <a:t>Response to Treatment – Symptomatic Patients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747326"/>
              </p:ext>
            </p:extLst>
          </p:nvPr>
        </p:nvGraphicFramePr>
        <p:xfrm>
          <a:off x="721543" y="841424"/>
          <a:ext cx="10403657" cy="5429847"/>
        </p:xfrm>
        <a:graphic>
          <a:graphicData uri="http://schemas.openxmlformats.org/drawingml/2006/table">
            <a:tbl>
              <a:tblPr firstRow="1"/>
              <a:tblGrid>
                <a:gridCol w="4756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75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60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3707">
                  <a:extLst>
                    <a:ext uri="{9D8B030D-6E8A-4147-A177-3AD203B41FA5}">
                      <a16:colId xmlns:a16="http://schemas.microsoft.com/office/drawing/2014/main" val="2893614446"/>
                    </a:ext>
                  </a:extLst>
                </a:gridCol>
              </a:tblGrid>
              <a:tr h="47180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baseline="30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T="27432" marB="27432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5A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Patients</a:t>
                      </a:r>
                      <a:r>
                        <a:rPr lang="en-US" sz="1900" b="1" baseline="0" dirty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n = 18)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4059510069"/>
                  </a:ext>
                </a:extLst>
              </a:tr>
              <a:tr h="36266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 baseline="30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20574" marB="20574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Intracranial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Extracranial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Global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6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/>
                        <a:t>Best overall response, n (%)</a:t>
                      </a:r>
                    </a:p>
                  </a:txBody>
                  <a:tcPr marL="121920" marR="121920" marT="48768" marB="48768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/>
                        <a:t>Complete response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 (11)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/>
                        <a:t>Partial response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 (11)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 (22)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 (22)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/>
                        <a:t>Stable disease ≥ 6 months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/>
                        <a:t>Progressive disease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10 (56)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6 (33)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8 (44)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272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/>
                        <a:t>Not evaluable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Death prior to first on-study assessment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Early discontinuation due to toxicity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Stable disease &lt; 6 months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Other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 (22)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8 (44)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6 (33)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9395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ORR, n/N (%)</a:t>
                      </a:r>
                      <a:r>
                        <a:rPr lang="en-GB" sz="16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228600" indent="0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4/18 (22) </a:t>
                      </a:r>
                    </a:p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(6−48)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4/18 (22)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(6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−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48)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4/18 (22) 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(6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−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48)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en-GB" sz="1600" b="1" dirty="0" err="1">
                          <a:solidFill>
                            <a:schemeClr val="tx1"/>
                          </a:solidFill>
                        </a:rPr>
                        <a:t>CBR,</a:t>
                      </a:r>
                      <a:r>
                        <a:rPr lang="en-GB" sz="1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600" b="1" baseline="0" dirty="0">
                          <a:solidFill>
                            <a:schemeClr val="tx1"/>
                          </a:solidFill>
                        </a:rPr>
                        <a:t> n/N (%) </a:t>
                      </a:r>
                    </a:p>
                    <a:p>
                      <a:pPr marL="228600" indent="0"/>
                      <a:r>
                        <a:rPr lang="en-GB" sz="1600" b="0" baseline="0" dirty="0">
                          <a:solidFill>
                            <a:schemeClr val="tx1"/>
                          </a:solidFill>
                        </a:rPr>
                        <a:t>(95% CI)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4/18 (22) </a:t>
                      </a:r>
                    </a:p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(6−48)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4/18 (22) </a:t>
                      </a:r>
                    </a:p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(6−48)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4/18 (22) </a:t>
                      </a:r>
                    </a:p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(6−48)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-16477" y="6296655"/>
            <a:ext cx="11042227" cy="256545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r>
              <a:rPr lang="en-US" sz="1067" baseline="30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067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of these patients did not have extracranial disease at baseline; </a:t>
            </a:r>
            <a:r>
              <a:rPr lang="en-US" sz="1067" baseline="300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067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en-US" sz="1067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benefit rate = complete response + partial response + stable disease ≥ 6 months.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9665818" y="0"/>
            <a:ext cx="2526183" cy="24928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92024" indent="-192024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25603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6968" indent="-20116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700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67" dirty="0"/>
              <a:t>CheckMate 204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DA181D-EA9C-4F2C-93A8-3958BB545E08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343031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Symptomatic Cohort Responders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CheckMate 204</a:t>
            </a:r>
            <a:endParaRPr lang="en-GB" dirty="0"/>
          </a:p>
        </p:txBody>
      </p:sp>
      <p:graphicFrame>
        <p:nvGraphicFramePr>
          <p:cNvPr id="6" name="Content Placeholder 7"/>
          <p:cNvGraphicFramePr>
            <a:graphicFrameLocks noGrp="1"/>
          </p:cNvGraphicFramePr>
          <p:nvPr>
            <p:ph idx="1"/>
          </p:nvPr>
        </p:nvGraphicFramePr>
        <p:xfrm>
          <a:off x="891457" y="1664947"/>
          <a:ext cx="10442984" cy="3201550"/>
        </p:xfrm>
        <a:graphic>
          <a:graphicData uri="http://schemas.openxmlformats.org/drawingml/2006/table">
            <a:tbl>
              <a:tblPr firstRow="1"/>
              <a:tblGrid>
                <a:gridCol w="184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58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45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48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1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Intracranial</a:t>
                      </a:r>
                      <a:r>
                        <a:rPr lang="en-US" sz="1900" b="1" baseline="0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esponse</a:t>
                      </a:r>
                    </a:p>
                  </a:txBody>
                  <a:tcPr marL="121920" marR="121920" marT="36576" marB="36576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i="1" dirty="0">
                          <a:solidFill>
                            <a:schemeClr val="bg1"/>
                          </a:solidFill>
                        </a:rPr>
                        <a:t>BRAF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 status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36576" marB="3657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NIVO+IPI 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induction doses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36576" marB="3657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Maintenance </a:t>
                      </a:r>
                    </a:p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doses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36576" marB="3657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Steroid use at baseline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36576" marB="3657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F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788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CR</a:t>
                      </a:r>
                    </a:p>
                  </a:txBody>
                  <a:tcPr marL="121920" marR="6096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Mutant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37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0739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CR</a:t>
                      </a:r>
                    </a:p>
                  </a:txBody>
                  <a:tcPr marL="121920" marR="6096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Wild type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376">
                <a:tc>
                  <a:txBody>
                    <a:bodyPr/>
                    <a:lstStyle/>
                    <a:p>
                      <a:pPr marL="0" marR="0" algn="l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 pitchFamily="34" charset="0"/>
                        </a:rPr>
                        <a:t>PR</a:t>
                      </a:r>
                    </a:p>
                  </a:txBody>
                  <a:tcPr marL="121920" marR="6096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Mutant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2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</a:t>
                      </a:r>
                    </a:p>
                  </a:txBody>
                  <a:tcPr marL="121920" marR="60960" marT="36576" marB="36576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  <a:latin typeface="+mn-lt"/>
                        </a:rPr>
                        <a:t>Not reported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r>
                        <a:rPr lang="en-US" sz="1900" b="1" baseline="30000" dirty="0">
                          <a:solidFill>
                            <a:schemeClr val="tx1"/>
                          </a:solidFill>
                          <a:latin typeface="+mn-lt"/>
                        </a:rPr>
                        <a:t>a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900" b="1" dirty="0">
                          <a:solidFill>
                            <a:schemeClr val="tx1"/>
                          </a:solidFill>
                        </a:rPr>
                        <a:t>No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8462" y="6452054"/>
            <a:ext cx="2848857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67" baseline="30000" dirty="0" err="1"/>
              <a:t>a</a:t>
            </a:r>
            <a:r>
              <a:rPr lang="en-US" sz="1067" dirty="0" err="1"/>
              <a:t>Patient</a:t>
            </a:r>
            <a:r>
              <a:rPr lang="en-US" sz="1067" dirty="0"/>
              <a:t> discontinued treatment due </a:t>
            </a:r>
            <a:r>
              <a:rPr lang="en-US" sz="1067"/>
              <a:t>to toxicity</a:t>
            </a:r>
            <a:r>
              <a:rPr lang="en-US" sz="1067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067" dirty="0"/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573080" y="5140552"/>
            <a:ext cx="11618921" cy="88365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92024" indent="-192024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25603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6968" indent="-20116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700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0712" indent="-230712">
              <a:buFont typeface="Arial" panose="020B0604020202020204" pitchFamily="34" charset="0"/>
              <a:buChar char="•"/>
            </a:pPr>
            <a:r>
              <a:rPr lang="en-US" sz="1867" b="0" dirty="0">
                <a:solidFill>
                  <a:schemeClr val="tx1"/>
                </a:solidFill>
              </a:rPr>
              <a:t>Median time to intracranial response of 4.1 (1.0−6.9) months; median duration of response </a:t>
            </a:r>
            <a:r>
              <a:rPr lang="en-US" sz="1867" b="0">
                <a:solidFill>
                  <a:schemeClr val="tx1"/>
                </a:solidFill>
              </a:rPr>
              <a:t>not reached</a:t>
            </a:r>
            <a:endParaRPr lang="en-US" sz="1867" b="0" baseline="30000" dirty="0">
              <a:solidFill>
                <a:schemeClr val="tx1"/>
              </a:solidFill>
            </a:endParaRPr>
          </a:p>
          <a:p>
            <a:pPr marL="230712" indent="-230712">
              <a:buFont typeface="Arial" panose="020B0604020202020204" pitchFamily="34" charset="0"/>
              <a:buChar char="•"/>
            </a:pPr>
            <a:r>
              <a:rPr lang="en-US" sz="1867" b="0" dirty="0">
                <a:solidFill>
                  <a:schemeClr val="tx1"/>
                </a:solidFill>
              </a:rPr>
              <a:t>3 of 4 (75%) with </a:t>
            </a:r>
            <a:r>
              <a:rPr lang="en-US" sz="1867" b="0">
                <a:solidFill>
                  <a:schemeClr val="tx1"/>
                </a:solidFill>
              </a:rPr>
              <a:t>ongoing responses</a:t>
            </a:r>
            <a:endParaRPr lang="en-GB" sz="1867" b="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DC8509-7B63-4023-92B1-32A01FC402E5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3163020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245309"/>
            <a:ext cx="11435077" cy="722008"/>
          </a:xfrm>
        </p:spPr>
        <p:txBody>
          <a:bodyPr>
            <a:normAutofit fontScale="90000"/>
          </a:bodyPr>
          <a:lstStyle/>
          <a:p>
            <a:r>
              <a:rPr lang="en-US" dirty="0"/>
              <a:t>Progression-Free Survival – Symptomatic Patients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CheckMate 204</a:t>
            </a:r>
          </a:p>
        </p:txBody>
      </p:sp>
      <p:sp>
        <p:nvSpPr>
          <p:cNvPr id="112" name="object 14">
            <a:extLst>
              <a:ext uri="{FF2B5EF4-FFF2-40B4-BE49-F238E27FC236}">
                <a16:creationId xmlns:a16="http://schemas.microsoft.com/office/drawing/2014/main" id="{DC385759-1F78-E741-8086-CEE54B893F6A}"/>
              </a:ext>
            </a:extLst>
          </p:cNvPr>
          <p:cNvSpPr/>
          <p:nvPr/>
        </p:nvSpPr>
        <p:spPr>
          <a:xfrm>
            <a:off x="9612995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3" name="object 15">
            <a:extLst>
              <a:ext uri="{FF2B5EF4-FFF2-40B4-BE49-F238E27FC236}">
                <a16:creationId xmlns:a16="http://schemas.microsoft.com/office/drawing/2014/main" id="{3713E4DF-0AC7-CF48-A246-764E48663F6D}"/>
              </a:ext>
            </a:extLst>
          </p:cNvPr>
          <p:cNvSpPr/>
          <p:nvPr/>
        </p:nvSpPr>
        <p:spPr>
          <a:xfrm>
            <a:off x="8534273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4" name="object 16">
            <a:extLst>
              <a:ext uri="{FF2B5EF4-FFF2-40B4-BE49-F238E27FC236}">
                <a16:creationId xmlns:a16="http://schemas.microsoft.com/office/drawing/2014/main" id="{0E083FBA-6443-A44F-B145-20C8A690CBCD}"/>
              </a:ext>
            </a:extLst>
          </p:cNvPr>
          <p:cNvSpPr/>
          <p:nvPr/>
        </p:nvSpPr>
        <p:spPr>
          <a:xfrm>
            <a:off x="7418508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5" name="object 17">
            <a:extLst>
              <a:ext uri="{FF2B5EF4-FFF2-40B4-BE49-F238E27FC236}">
                <a16:creationId xmlns:a16="http://schemas.microsoft.com/office/drawing/2014/main" id="{F9566A3D-B1D3-6F4D-8A93-BFA0DCF41B88}"/>
              </a:ext>
            </a:extLst>
          </p:cNvPr>
          <p:cNvSpPr/>
          <p:nvPr/>
        </p:nvSpPr>
        <p:spPr>
          <a:xfrm>
            <a:off x="5249735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6" name="object 18">
            <a:extLst>
              <a:ext uri="{FF2B5EF4-FFF2-40B4-BE49-F238E27FC236}">
                <a16:creationId xmlns:a16="http://schemas.microsoft.com/office/drawing/2014/main" id="{8DFE3356-E93B-2B44-85C7-F1B33D3D4447}"/>
              </a:ext>
            </a:extLst>
          </p:cNvPr>
          <p:cNvSpPr/>
          <p:nvPr/>
        </p:nvSpPr>
        <p:spPr>
          <a:xfrm>
            <a:off x="3060043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8" name="object 20">
            <a:extLst>
              <a:ext uri="{FF2B5EF4-FFF2-40B4-BE49-F238E27FC236}">
                <a16:creationId xmlns:a16="http://schemas.microsoft.com/office/drawing/2014/main" id="{74F71FEA-FCD9-1B42-BAA2-F24B0507D861}"/>
              </a:ext>
            </a:extLst>
          </p:cNvPr>
          <p:cNvSpPr/>
          <p:nvPr/>
        </p:nvSpPr>
        <p:spPr>
          <a:xfrm>
            <a:off x="10716987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19" name="object 21">
            <a:extLst>
              <a:ext uri="{FF2B5EF4-FFF2-40B4-BE49-F238E27FC236}">
                <a16:creationId xmlns:a16="http://schemas.microsoft.com/office/drawing/2014/main" id="{F5803906-952E-BE42-8BC5-F68A494EB603}"/>
              </a:ext>
            </a:extLst>
          </p:cNvPr>
          <p:cNvSpPr/>
          <p:nvPr/>
        </p:nvSpPr>
        <p:spPr>
          <a:xfrm>
            <a:off x="6345259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0" name="object 22">
            <a:extLst>
              <a:ext uri="{FF2B5EF4-FFF2-40B4-BE49-F238E27FC236}">
                <a16:creationId xmlns:a16="http://schemas.microsoft.com/office/drawing/2014/main" id="{ACBB9DD9-43F4-F444-A4EE-D34E8C8F8448}"/>
              </a:ext>
            </a:extLst>
          </p:cNvPr>
          <p:cNvSpPr/>
          <p:nvPr/>
        </p:nvSpPr>
        <p:spPr>
          <a:xfrm>
            <a:off x="4154889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3" name="object 25">
            <a:extLst>
              <a:ext uri="{FF2B5EF4-FFF2-40B4-BE49-F238E27FC236}">
                <a16:creationId xmlns:a16="http://schemas.microsoft.com/office/drawing/2014/main" id="{5C5858B6-36BF-0948-9B76-E1E1594AC850}"/>
              </a:ext>
            </a:extLst>
          </p:cNvPr>
          <p:cNvSpPr/>
          <p:nvPr/>
        </p:nvSpPr>
        <p:spPr>
          <a:xfrm>
            <a:off x="4123223" y="3866057"/>
            <a:ext cx="21167" cy="0"/>
          </a:xfrm>
          <a:custGeom>
            <a:avLst/>
            <a:gdLst/>
            <a:ahLst/>
            <a:cxnLst/>
            <a:rect l="l" t="t" r="r" b="b"/>
            <a:pathLst>
              <a:path w="15875">
                <a:moveTo>
                  <a:pt x="0" y="0"/>
                </a:moveTo>
                <a:lnTo>
                  <a:pt x="15836" y="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4" name="object 26">
            <a:extLst>
              <a:ext uri="{FF2B5EF4-FFF2-40B4-BE49-F238E27FC236}">
                <a16:creationId xmlns:a16="http://schemas.microsoft.com/office/drawing/2014/main" id="{FEDC2DEA-0B46-5E46-A1B3-A3B2A7B89109}"/>
              </a:ext>
            </a:extLst>
          </p:cNvPr>
          <p:cNvSpPr txBox="1"/>
          <p:nvPr/>
        </p:nvSpPr>
        <p:spPr>
          <a:xfrm>
            <a:off x="4185597" y="4342642"/>
            <a:ext cx="409995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13" dirty="0">
                <a:solidFill>
                  <a:srgbClr val="2FAFFF"/>
                </a:solidFill>
                <a:latin typeface="Arial"/>
                <a:cs typeface="Arial"/>
              </a:rPr>
              <a:t>19%</a:t>
            </a:r>
            <a:endParaRPr sz="1333">
              <a:solidFill>
                <a:srgbClr val="2FAFFF"/>
              </a:solidFill>
              <a:latin typeface="Arial"/>
              <a:cs typeface="Arial"/>
            </a:endParaRPr>
          </a:p>
        </p:txBody>
      </p:sp>
      <p:sp>
        <p:nvSpPr>
          <p:cNvPr id="125" name="object 27">
            <a:extLst>
              <a:ext uri="{FF2B5EF4-FFF2-40B4-BE49-F238E27FC236}">
                <a16:creationId xmlns:a16="http://schemas.microsoft.com/office/drawing/2014/main" id="{D4C3323E-82CF-114B-A6BC-C99B086D4B28}"/>
              </a:ext>
            </a:extLst>
          </p:cNvPr>
          <p:cNvSpPr txBox="1"/>
          <p:nvPr/>
        </p:nvSpPr>
        <p:spPr>
          <a:xfrm>
            <a:off x="4206788" y="3956491"/>
            <a:ext cx="409995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13" dirty="0">
                <a:solidFill>
                  <a:srgbClr val="7F7F7F"/>
                </a:solidFill>
                <a:latin typeface="Arial"/>
                <a:cs typeface="Arial"/>
              </a:rPr>
              <a:t>29%</a:t>
            </a:r>
            <a:endParaRPr sz="1333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126" name="object 28">
            <a:extLst>
              <a:ext uri="{FF2B5EF4-FFF2-40B4-BE49-F238E27FC236}">
                <a16:creationId xmlns:a16="http://schemas.microsoft.com/office/drawing/2014/main" id="{2D39DF06-0C2E-694A-BFA2-2C290047F52C}"/>
              </a:ext>
            </a:extLst>
          </p:cNvPr>
          <p:cNvSpPr txBox="1"/>
          <p:nvPr/>
        </p:nvSpPr>
        <p:spPr>
          <a:xfrm>
            <a:off x="4206788" y="3615010"/>
            <a:ext cx="409995" cy="222219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333" b="1" spc="-13" dirty="0">
                <a:solidFill>
                  <a:srgbClr val="462255"/>
                </a:solidFill>
                <a:latin typeface="Arial"/>
                <a:cs typeface="Arial"/>
              </a:rPr>
              <a:t>33%</a:t>
            </a:r>
            <a:endParaRPr sz="1333" dirty="0">
              <a:solidFill>
                <a:srgbClr val="462255"/>
              </a:solidFill>
              <a:latin typeface="Arial"/>
              <a:cs typeface="Arial"/>
            </a:endParaRPr>
          </a:p>
        </p:txBody>
      </p:sp>
      <p:sp>
        <p:nvSpPr>
          <p:cNvPr id="147" name="object 49">
            <a:extLst>
              <a:ext uri="{FF2B5EF4-FFF2-40B4-BE49-F238E27FC236}">
                <a16:creationId xmlns:a16="http://schemas.microsoft.com/office/drawing/2014/main" id="{EC633DD4-3C4E-B840-857E-788D6EC3184D}"/>
              </a:ext>
            </a:extLst>
          </p:cNvPr>
          <p:cNvSpPr/>
          <p:nvPr/>
        </p:nvSpPr>
        <p:spPr>
          <a:xfrm>
            <a:off x="1991501" y="1551485"/>
            <a:ext cx="7050193" cy="2793152"/>
          </a:xfrm>
          <a:custGeom>
            <a:avLst/>
            <a:gdLst/>
            <a:ahLst/>
            <a:cxnLst/>
            <a:rect l="l" t="t" r="r" b="b"/>
            <a:pathLst>
              <a:path w="5287645" h="2094864">
                <a:moveTo>
                  <a:pt x="5287137" y="2094865"/>
                </a:moveTo>
                <a:lnTo>
                  <a:pt x="749249" y="2094865"/>
                </a:lnTo>
                <a:lnTo>
                  <a:pt x="749249" y="1931606"/>
                </a:lnTo>
                <a:lnTo>
                  <a:pt x="328968" y="1931606"/>
                </a:lnTo>
                <a:lnTo>
                  <a:pt x="328968" y="1758188"/>
                </a:lnTo>
                <a:lnTo>
                  <a:pt x="287108" y="1758188"/>
                </a:lnTo>
                <a:lnTo>
                  <a:pt x="287108" y="790346"/>
                </a:lnTo>
                <a:lnTo>
                  <a:pt x="252260" y="790346"/>
                </a:lnTo>
                <a:lnTo>
                  <a:pt x="252260" y="633704"/>
                </a:lnTo>
                <a:lnTo>
                  <a:pt x="182511" y="633704"/>
                </a:lnTo>
                <a:lnTo>
                  <a:pt x="182511" y="302082"/>
                </a:lnTo>
                <a:lnTo>
                  <a:pt x="119748" y="302082"/>
                </a:lnTo>
                <a:lnTo>
                  <a:pt x="119748" y="147015"/>
                </a:lnTo>
                <a:lnTo>
                  <a:pt x="58432" y="147015"/>
                </a:lnTo>
                <a:lnTo>
                  <a:pt x="58432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2FAFF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2" name="object 54">
            <a:extLst>
              <a:ext uri="{FF2B5EF4-FFF2-40B4-BE49-F238E27FC236}">
                <a16:creationId xmlns:a16="http://schemas.microsoft.com/office/drawing/2014/main" id="{36BC8061-620D-F446-A2EE-33AFCE6C4B86}"/>
              </a:ext>
            </a:extLst>
          </p:cNvPr>
          <p:cNvSpPr/>
          <p:nvPr/>
        </p:nvSpPr>
        <p:spPr>
          <a:xfrm>
            <a:off x="1976791" y="1551474"/>
            <a:ext cx="7045960" cy="2297852"/>
          </a:xfrm>
          <a:custGeom>
            <a:avLst/>
            <a:gdLst/>
            <a:ahLst/>
            <a:cxnLst/>
            <a:rect l="l" t="t" r="r" b="b"/>
            <a:pathLst>
              <a:path w="5284470" h="1723389">
                <a:moveTo>
                  <a:pt x="5284216" y="1723237"/>
                </a:moveTo>
                <a:lnTo>
                  <a:pt x="488162" y="1723237"/>
                </a:lnTo>
                <a:lnTo>
                  <a:pt x="488162" y="1559585"/>
                </a:lnTo>
                <a:lnTo>
                  <a:pt x="331266" y="1559585"/>
                </a:lnTo>
                <a:lnTo>
                  <a:pt x="331266" y="720432"/>
                </a:lnTo>
                <a:lnTo>
                  <a:pt x="221424" y="720432"/>
                </a:lnTo>
                <a:lnTo>
                  <a:pt x="221424" y="557161"/>
                </a:lnTo>
                <a:lnTo>
                  <a:pt x="153454" y="557161"/>
                </a:lnTo>
                <a:lnTo>
                  <a:pt x="153454" y="422528"/>
                </a:lnTo>
                <a:lnTo>
                  <a:pt x="127304" y="422528"/>
                </a:lnTo>
                <a:lnTo>
                  <a:pt x="127304" y="271005"/>
                </a:lnTo>
                <a:lnTo>
                  <a:pt x="90703" y="271005"/>
                </a:lnTo>
                <a:lnTo>
                  <a:pt x="90703" y="145605"/>
                </a:lnTo>
                <a:lnTo>
                  <a:pt x="38379" y="145605"/>
                </a:lnTo>
                <a:lnTo>
                  <a:pt x="38379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462255"/>
            </a:solidFill>
            <a:prstDash val="solid"/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3" name="object 55">
            <a:extLst>
              <a:ext uri="{FF2B5EF4-FFF2-40B4-BE49-F238E27FC236}">
                <a16:creationId xmlns:a16="http://schemas.microsoft.com/office/drawing/2014/main" id="{DDC17DD4-D467-254E-9B40-2CFFCEEDB0C2}"/>
              </a:ext>
            </a:extLst>
          </p:cNvPr>
          <p:cNvSpPr/>
          <p:nvPr/>
        </p:nvSpPr>
        <p:spPr>
          <a:xfrm>
            <a:off x="2145625" y="2246951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19" h="71119">
                <a:moveTo>
                  <a:pt x="0" y="71081"/>
                </a:moveTo>
                <a:lnTo>
                  <a:pt x="35534" y="0"/>
                </a:lnTo>
                <a:lnTo>
                  <a:pt x="71081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4" name="object 56">
            <a:extLst>
              <a:ext uri="{FF2B5EF4-FFF2-40B4-BE49-F238E27FC236}">
                <a16:creationId xmlns:a16="http://schemas.microsoft.com/office/drawing/2014/main" id="{8E62E514-70D2-D34F-98C6-5C8F2AF19AAB}"/>
              </a:ext>
            </a:extLst>
          </p:cNvPr>
          <p:cNvSpPr/>
          <p:nvPr/>
        </p:nvSpPr>
        <p:spPr>
          <a:xfrm>
            <a:off x="2285641" y="2450200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19" h="71119">
                <a:moveTo>
                  <a:pt x="0" y="71081"/>
                </a:moveTo>
                <a:lnTo>
                  <a:pt x="35534" y="0"/>
                </a:lnTo>
                <a:lnTo>
                  <a:pt x="71081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5" name="object 57">
            <a:extLst>
              <a:ext uri="{FF2B5EF4-FFF2-40B4-BE49-F238E27FC236}">
                <a16:creationId xmlns:a16="http://schemas.microsoft.com/office/drawing/2014/main" id="{729151A6-D2CA-224B-9CFD-250B227EC45E}"/>
              </a:ext>
            </a:extLst>
          </p:cNvPr>
          <p:cNvSpPr/>
          <p:nvPr/>
        </p:nvSpPr>
        <p:spPr>
          <a:xfrm>
            <a:off x="3256728" y="3796335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19" h="71119">
                <a:moveTo>
                  <a:pt x="0" y="71094"/>
                </a:moveTo>
                <a:lnTo>
                  <a:pt x="35547" y="0"/>
                </a:lnTo>
                <a:lnTo>
                  <a:pt x="71094" y="71094"/>
                </a:lnTo>
                <a:lnTo>
                  <a:pt x="0" y="71094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6" name="object 58">
            <a:extLst>
              <a:ext uri="{FF2B5EF4-FFF2-40B4-BE49-F238E27FC236}">
                <a16:creationId xmlns:a16="http://schemas.microsoft.com/office/drawing/2014/main" id="{C39A1B14-6B2D-DF42-B5E4-E1427248CF88}"/>
              </a:ext>
            </a:extLst>
          </p:cNvPr>
          <p:cNvSpPr/>
          <p:nvPr/>
        </p:nvSpPr>
        <p:spPr>
          <a:xfrm>
            <a:off x="3438051" y="3796335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19" h="71119">
                <a:moveTo>
                  <a:pt x="0" y="71094"/>
                </a:moveTo>
                <a:lnTo>
                  <a:pt x="35547" y="0"/>
                </a:lnTo>
                <a:lnTo>
                  <a:pt x="71094" y="71094"/>
                </a:lnTo>
                <a:lnTo>
                  <a:pt x="0" y="71094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7" name="object 59">
            <a:extLst>
              <a:ext uri="{FF2B5EF4-FFF2-40B4-BE49-F238E27FC236}">
                <a16:creationId xmlns:a16="http://schemas.microsoft.com/office/drawing/2014/main" id="{DA8B93A7-F0C7-3E49-A2A4-2A163C39B90F}"/>
              </a:ext>
            </a:extLst>
          </p:cNvPr>
          <p:cNvSpPr/>
          <p:nvPr/>
        </p:nvSpPr>
        <p:spPr>
          <a:xfrm>
            <a:off x="5955527" y="3801725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20" h="71119">
                <a:moveTo>
                  <a:pt x="0" y="71081"/>
                </a:moveTo>
                <a:lnTo>
                  <a:pt x="35547" y="0"/>
                </a:lnTo>
                <a:lnTo>
                  <a:pt x="71094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8" name="object 60">
            <a:extLst>
              <a:ext uri="{FF2B5EF4-FFF2-40B4-BE49-F238E27FC236}">
                <a16:creationId xmlns:a16="http://schemas.microsoft.com/office/drawing/2014/main" id="{5A475C9F-A01C-C345-B029-C32889F8E0B1}"/>
              </a:ext>
            </a:extLst>
          </p:cNvPr>
          <p:cNvSpPr/>
          <p:nvPr/>
        </p:nvSpPr>
        <p:spPr>
          <a:xfrm>
            <a:off x="6404244" y="3791871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20" h="71119">
                <a:moveTo>
                  <a:pt x="0" y="71081"/>
                </a:moveTo>
                <a:lnTo>
                  <a:pt x="35534" y="0"/>
                </a:lnTo>
                <a:lnTo>
                  <a:pt x="71081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9" name="object 61">
            <a:extLst>
              <a:ext uri="{FF2B5EF4-FFF2-40B4-BE49-F238E27FC236}">
                <a16:creationId xmlns:a16="http://schemas.microsoft.com/office/drawing/2014/main" id="{2C41A058-57D1-5D43-B548-F1F32F4058B0}"/>
              </a:ext>
            </a:extLst>
          </p:cNvPr>
          <p:cNvSpPr/>
          <p:nvPr/>
        </p:nvSpPr>
        <p:spPr>
          <a:xfrm>
            <a:off x="8975035" y="3801725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20" h="71119">
                <a:moveTo>
                  <a:pt x="0" y="71081"/>
                </a:moveTo>
                <a:lnTo>
                  <a:pt x="35534" y="0"/>
                </a:lnTo>
                <a:lnTo>
                  <a:pt x="71081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1" name="object 63">
            <a:extLst>
              <a:ext uri="{FF2B5EF4-FFF2-40B4-BE49-F238E27FC236}">
                <a16:creationId xmlns:a16="http://schemas.microsoft.com/office/drawing/2014/main" id="{7B5E7656-B1DB-124B-9663-F22C5B3F0B2F}"/>
              </a:ext>
            </a:extLst>
          </p:cNvPr>
          <p:cNvSpPr/>
          <p:nvPr/>
        </p:nvSpPr>
        <p:spPr>
          <a:xfrm>
            <a:off x="1969484" y="1551479"/>
            <a:ext cx="7081520" cy="2418927"/>
          </a:xfrm>
          <a:custGeom>
            <a:avLst/>
            <a:gdLst/>
            <a:ahLst/>
            <a:cxnLst/>
            <a:rect l="l" t="t" r="r" b="b"/>
            <a:pathLst>
              <a:path w="5311140" h="1814195">
                <a:moveTo>
                  <a:pt x="5310619" y="1814131"/>
                </a:moveTo>
                <a:lnTo>
                  <a:pt x="1154404" y="1814131"/>
                </a:lnTo>
                <a:lnTo>
                  <a:pt x="1154404" y="1570786"/>
                </a:lnTo>
                <a:lnTo>
                  <a:pt x="725525" y="1570786"/>
                </a:lnTo>
                <a:lnTo>
                  <a:pt x="725525" y="1369377"/>
                </a:lnTo>
                <a:lnTo>
                  <a:pt x="617448" y="1369377"/>
                </a:lnTo>
                <a:lnTo>
                  <a:pt x="617448" y="1179182"/>
                </a:lnTo>
                <a:lnTo>
                  <a:pt x="509346" y="1179182"/>
                </a:lnTo>
                <a:lnTo>
                  <a:pt x="509346" y="977785"/>
                </a:lnTo>
                <a:lnTo>
                  <a:pt x="355930" y="977785"/>
                </a:lnTo>
                <a:lnTo>
                  <a:pt x="355930" y="781977"/>
                </a:lnTo>
                <a:lnTo>
                  <a:pt x="335013" y="781977"/>
                </a:lnTo>
                <a:lnTo>
                  <a:pt x="335013" y="602957"/>
                </a:lnTo>
                <a:lnTo>
                  <a:pt x="226923" y="602957"/>
                </a:lnTo>
                <a:lnTo>
                  <a:pt x="226923" y="443509"/>
                </a:lnTo>
                <a:lnTo>
                  <a:pt x="181597" y="443509"/>
                </a:lnTo>
                <a:lnTo>
                  <a:pt x="181597" y="314833"/>
                </a:lnTo>
                <a:lnTo>
                  <a:pt x="146735" y="314833"/>
                </a:lnTo>
                <a:lnTo>
                  <a:pt x="146735" y="144221"/>
                </a:lnTo>
                <a:lnTo>
                  <a:pt x="70015" y="144221"/>
                </a:lnTo>
                <a:lnTo>
                  <a:pt x="70015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7F7F7F"/>
            </a:solidFill>
            <a:prstDash val="solid"/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3" name="object 65">
            <a:extLst>
              <a:ext uri="{FF2B5EF4-FFF2-40B4-BE49-F238E27FC236}">
                <a16:creationId xmlns:a16="http://schemas.microsoft.com/office/drawing/2014/main" id="{E64A75C4-5D1D-9148-BFCE-33F04B8D6CAC}"/>
              </a:ext>
            </a:extLst>
          </p:cNvPr>
          <p:cNvSpPr/>
          <p:nvPr/>
        </p:nvSpPr>
        <p:spPr>
          <a:xfrm>
            <a:off x="2158211" y="2086265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5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4" name="object 66">
            <a:extLst>
              <a:ext uri="{FF2B5EF4-FFF2-40B4-BE49-F238E27FC236}">
                <a16:creationId xmlns:a16="http://schemas.microsoft.com/office/drawing/2014/main" id="{60A4018B-A310-2D48-9D4E-0F95110B6D30}"/>
              </a:ext>
            </a:extLst>
          </p:cNvPr>
          <p:cNvSpPr/>
          <p:nvPr/>
        </p:nvSpPr>
        <p:spPr>
          <a:xfrm>
            <a:off x="2312067" y="2306151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5" h="84455">
                <a:moveTo>
                  <a:pt x="0" y="42049"/>
                </a:moveTo>
                <a:lnTo>
                  <a:pt x="42062" y="0"/>
                </a:lnTo>
                <a:lnTo>
                  <a:pt x="84099" y="42049"/>
                </a:lnTo>
                <a:lnTo>
                  <a:pt x="42062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5" name="object 67">
            <a:extLst>
              <a:ext uri="{FF2B5EF4-FFF2-40B4-BE49-F238E27FC236}">
                <a16:creationId xmlns:a16="http://schemas.microsoft.com/office/drawing/2014/main" id="{9FE78D2A-ED18-E743-BB30-9F5F16166A96}"/>
              </a:ext>
            </a:extLst>
          </p:cNvPr>
          <p:cNvSpPr/>
          <p:nvPr/>
        </p:nvSpPr>
        <p:spPr>
          <a:xfrm>
            <a:off x="2372887" y="2549517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5" h="84455">
                <a:moveTo>
                  <a:pt x="0" y="42062"/>
                </a:moveTo>
                <a:lnTo>
                  <a:pt x="42049" y="0"/>
                </a:lnTo>
                <a:lnTo>
                  <a:pt x="84086" y="42062"/>
                </a:lnTo>
                <a:lnTo>
                  <a:pt x="42049" y="84112"/>
                </a:lnTo>
                <a:lnTo>
                  <a:pt x="0" y="42062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6" name="object 68">
            <a:extLst>
              <a:ext uri="{FF2B5EF4-FFF2-40B4-BE49-F238E27FC236}">
                <a16:creationId xmlns:a16="http://schemas.microsoft.com/office/drawing/2014/main" id="{43968BCB-6388-D649-AC1D-9781E950FB53}"/>
              </a:ext>
            </a:extLst>
          </p:cNvPr>
          <p:cNvSpPr/>
          <p:nvPr/>
        </p:nvSpPr>
        <p:spPr>
          <a:xfrm>
            <a:off x="3274374" y="3593795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5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7" name="object 69">
            <a:extLst>
              <a:ext uri="{FF2B5EF4-FFF2-40B4-BE49-F238E27FC236}">
                <a16:creationId xmlns:a16="http://schemas.microsoft.com/office/drawing/2014/main" id="{6CA123F6-1B13-4143-8FED-37B95B4E5809}"/>
              </a:ext>
            </a:extLst>
          </p:cNvPr>
          <p:cNvSpPr/>
          <p:nvPr/>
        </p:nvSpPr>
        <p:spPr>
          <a:xfrm>
            <a:off x="5958885" y="3914255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4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8" name="object 70">
            <a:extLst>
              <a:ext uri="{FF2B5EF4-FFF2-40B4-BE49-F238E27FC236}">
                <a16:creationId xmlns:a16="http://schemas.microsoft.com/office/drawing/2014/main" id="{41B7232A-F2A1-8A44-8258-AEBE1821DF70}"/>
              </a:ext>
            </a:extLst>
          </p:cNvPr>
          <p:cNvSpPr/>
          <p:nvPr/>
        </p:nvSpPr>
        <p:spPr>
          <a:xfrm>
            <a:off x="6414050" y="3914255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4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9" name="object 71">
            <a:extLst>
              <a:ext uri="{FF2B5EF4-FFF2-40B4-BE49-F238E27FC236}">
                <a16:creationId xmlns:a16="http://schemas.microsoft.com/office/drawing/2014/main" id="{84BADFC7-A250-6145-9E04-EE581A1C0B5C}"/>
              </a:ext>
            </a:extLst>
          </p:cNvPr>
          <p:cNvSpPr/>
          <p:nvPr/>
        </p:nvSpPr>
        <p:spPr>
          <a:xfrm>
            <a:off x="8979881" y="3914255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4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cxnSp>
        <p:nvCxnSpPr>
          <p:cNvPr id="86" name="Straight Connector 85"/>
          <p:cNvCxnSpPr/>
          <p:nvPr/>
        </p:nvCxnSpPr>
        <p:spPr>
          <a:xfrm>
            <a:off x="4154889" y="3849326"/>
            <a:ext cx="0" cy="112630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7872" y="4289363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88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9032" y="4297511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89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6632" y="4292431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33798" y="4576984"/>
            <a:ext cx="205594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dirty="0"/>
              <a:t>Median follow-up = 5.2 </a:t>
            </a:r>
            <a:r>
              <a:rPr lang="en-US" sz="1333" dirty="0" err="1"/>
              <a:t>mo</a:t>
            </a:r>
            <a:endParaRPr lang="en-US" sz="1333" dirty="0"/>
          </a:p>
        </p:txBody>
      </p:sp>
      <p:graphicFrame>
        <p:nvGraphicFramePr>
          <p:cNvPr id="92" name="Table 91"/>
          <p:cNvGraphicFramePr>
            <a:graphicFrameLocks noGrp="1"/>
          </p:cNvGraphicFramePr>
          <p:nvPr/>
        </p:nvGraphicFramePr>
        <p:xfrm>
          <a:off x="7115923" y="1242931"/>
          <a:ext cx="4498958" cy="1231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857">
                  <a:extLst>
                    <a:ext uri="{9D8B030D-6E8A-4147-A177-3AD203B41FA5}">
                      <a16:colId xmlns:a16="http://schemas.microsoft.com/office/drawing/2014/main" val="3908716966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Events/</a:t>
                      </a:r>
                      <a:br>
                        <a:rPr lang="en-US" sz="13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patients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Median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2FAFFF"/>
                          </a:solidFill>
                        </a:rPr>
                        <a:t>Intracranial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13/18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1.2 (0.7−1.3)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7F7F7F"/>
                          </a:solidFill>
                        </a:rPr>
                        <a:t>Extracranial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10/18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2.2 (0.8−NR)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462255"/>
                          </a:solidFill>
                        </a:rPr>
                        <a:t>Global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11/18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1.2 (0.8−NR)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93" name="Group 92"/>
          <p:cNvGrpSpPr/>
          <p:nvPr/>
        </p:nvGrpSpPr>
        <p:grpSpPr>
          <a:xfrm>
            <a:off x="7308461" y="1730700"/>
            <a:ext cx="440267" cy="97536"/>
            <a:chOff x="5452533" y="1298025"/>
            <a:chExt cx="330200" cy="73152"/>
          </a:xfrm>
        </p:grpSpPr>
        <p:sp>
          <p:nvSpPr>
            <p:cNvPr id="94" name="Freeform 93"/>
            <p:cNvSpPr/>
            <p:nvPr/>
          </p:nvSpPr>
          <p:spPr>
            <a:xfrm>
              <a:off x="5452533" y="1334601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2FA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22" name="Freeform 62"/>
            <p:cNvSpPr>
              <a:spLocks/>
            </p:cNvSpPr>
            <p:nvPr/>
          </p:nvSpPr>
          <p:spPr bwMode="auto">
            <a:xfrm>
              <a:off x="5581057" y="1298025"/>
              <a:ext cx="73152" cy="73152"/>
            </a:xfrm>
            <a:prstGeom prst="ellipse">
              <a:avLst/>
            </a:prstGeom>
            <a:noFill/>
            <a:ln w="19050">
              <a:solidFill>
                <a:srgbClr val="2FA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308461" y="2003471"/>
            <a:ext cx="440267" cy="109728"/>
            <a:chOff x="5452533" y="1298025"/>
            <a:chExt cx="330200" cy="82296"/>
          </a:xfrm>
        </p:grpSpPr>
        <p:sp>
          <p:nvSpPr>
            <p:cNvPr id="149" name="Freeform 148"/>
            <p:cNvSpPr/>
            <p:nvPr/>
          </p:nvSpPr>
          <p:spPr>
            <a:xfrm>
              <a:off x="5452533" y="1339173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50" name="Freeform 62"/>
            <p:cNvSpPr>
              <a:spLocks/>
            </p:cNvSpPr>
            <p:nvPr/>
          </p:nvSpPr>
          <p:spPr bwMode="auto">
            <a:xfrm>
              <a:off x="5576485" y="1298025"/>
              <a:ext cx="82296" cy="82296"/>
            </a:xfrm>
            <a:prstGeom prst="diamond">
              <a:avLst/>
            </a:prstGeom>
            <a:noFill/>
            <a:ln w="19050">
              <a:solidFill>
                <a:srgbClr val="7F7F7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7308461" y="2288435"/>
            <a:ext cx="440267" cy="109728"/>
            <a:chOff x="5452533" y="1298025"/>
            <a:chExt cx="330200" cy="82296"/>
          </a:xfrm>
        </p:grpSpPr>
        <p:sp>
          <p:nvSpPr>
            <p:cNvPr id="171" name="Freeform 170"/>
            <p:cNvSpPr/>
            <p:nvPr/>
          </p:nvSpPr>
          <p:spPr>
            <a:xfrm>
              <a:off x="5452533" y="1339173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4622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72" name="Freeform 62"/>
            <p:cNvSpPr>
              <a:spLocks/>
            </p:cNvSpPr>
            <p:nvPr/>
          </p:nvSpPr>
          <p:spPr bwMode="auto">
            <a:xfrm>
              <a:off x="5576485" y="1298025"/>
              <a:ext cx="82296" cy="82296"/>
            </a:xfrm>
            <a:prstGeom prst="triangle">
              <a:avLst/>
            </a:prstGeom>
            <a:noFill/>
            <a:ln w="19050">
              <a:solidFill>
                <a:srgbClr val="462255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1977082" y="1559698"/>
            <a:ext cx="8739905" cy="3426940"/>
          </a:xfrm>
          <a:custGeom>
            <a:avLst/>
            <a:gdLst>
              <a:gd name="connsiteX0" fmla="*/ 0 w 7232822"/>
              <a:gd name="connsiteY0" fmla="*/ 0 h 2570205"/>
              <a:gd name="connsiteX1" fmla="*/ 0 w 7232822"/>
              <a:gd name="connsiteY1" fmla="*/ 2570205 h 2570205"/>
              <a:gd name="connsiteX2" fmla="*/ 7232822 w 7232822"/>
              <a:gd name="connsiteY2" fmla="*/ 2570205 h 257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2822" h="2570205">
                <a:moveTo>
                  <a:pt x="0" y="0"/>
                </a:moveTo>
                <a:lnTo>
                  <a:pt x="0" y="2570205"/>
                </a:lnTo>
                <a:lnTo>
                  <a:pt x="7232822" y="2570205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9" name="object 42">
            <a:extLst>
              <a:ext uri="{FF2B5EF4-FFF2-40B4-BE49-F238E27FC236}">
                <a16:creationId xmlns:a16="http://schemas.microsoft.com/office/drawing/2014/main" id="{45E52A10-E72B-E148-AF88-201970DDD474}"/>
              </a:ext>
            </a:extLst>
          </p:cNvPr>
          <p:cNvSpPr txBox="1"/>
          <p:nvPr/>
        </p:nvSpPr>
        <p:spPr>
          <a:xfrm>
            <a:off x="969334" y="2874593"/>
            <a:ext cx="243656" cy="79586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algn="ctr">
              <a:lnSpc>
                <a:spcPts val="1900"/>
              </a:lnSpc>
            </a:pPr>
            <a:r>
              <a:rPr lang="en-GB" sz="1600" b="1" spc="-7" dirty="0">
                <a:latin typeface="Arial"/>
                <a:cs typeface="Arial"/>
              </a:rPr>
              <a:t>PF</a:t>
            </a:r>
            <a:r>
              <a:rPr sz="1600" b="1" spc="-7" dirty="0">
                <a:latin typeface="Arial"/>
                <a:cs typeface="Arial"/>
              </a:rPr>
              <a:t>S</a:t>
            </a:r>
            <a:r>
              <a:rPr sz="1600" b="1" spc="-113" dirty="0">
                <a:latin typeface="Arial"/>
                <a:cs typeface="Arial"/>
              </a:rPr>
              <a:t> </a:t>
            </a:r>
            <a:r>
              <a:rPr sz="1600" b="1" spc="-7" dirty="0">
                <a:latin typeface="Arial"/>
                <a:cs typeface="Arial"/>
              </a:rPr>
              <a:t>(%)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90" name="object 43">
            <a:extLst>
              <a:ext uri="{FF2B5EF4-FFF2-40B4-BE49-F238E27FC236}">
                <a16:creationId xmlns:a16="http://schemas.microsoft.com/office/drawing/2014/main" id="{A266F93E-C653-7E4A-9476-9DECE0B61FBC}"/>
              </a:ext>
            </a:extLst>
          </p:cNvPr>
          <p:cNvSpPr/>
          <p:nvPr/>
        </p:nvSpPr>
        <p:spPr>
          <a:xfrm>
            <a:off x="1877119" y="498663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1" name="object 44">
            <a:extLst>
              <a:ext uri="{FF2B5EF4-FFF2-40B4-BE49-F238E27FC236}">
                <a16:creationId xmlns:a16="http://schemas.microsoft.com/office/drawing/2014/main" id="{150967B8-69D2-B14E-8F36-688FF7F0BF17}"/>
              </a:ext>
            </a:extLst>
          </p:cNvPr>
          <p:cNvSpPr/>
          <p:nvPr/>
        </p:nvSpPr>
        <p:spPr>
          <a:xfrm>
            <a:off x="1877119" y="1567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2" name="object 45">
            <a:extLst>
              <a:ext uri="{FF2B5EF4-FFF2-40B4-BE49-F238E27FC236}">
                <a16:creationId xmlns:a16="http://schemas.microsoft.com/office/drawing/2014/main" id="{6357FA67-2B5A-3049-BFFB-32828968A4DA}"/>
              </a:ext>
            </a:extLst>
          </p:cNvPr>
          <p:cNvSpPr/>
          <p:nvPr/>
        </p:nvSpPr>
        <p:spPr>
          <a:xfrm>
            <a:off x="1877119" y="1909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3" name="object 46">
            <a:extLst>
              <a:ext uri="{FF2B5EF4-FFF2-40B4-BE49-F238E27FC236}">
                <a16:creationId xmlns:a16="http://schemas.microsoft.com/office/drawing/2014/main" id="{146F5797-DA85-224E-9361-8EFA06DBDF18}"/>
              </a:ext>
            </a:extLst>
          </p:cNvPr>
          <p:cNvSpPr/>
          <p:nvPr/>
        </p:nvSpPr>
        <p:spPr>
          <a:xfrm>
            <a:off x="1877119" y="2251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4" name="object 47">
            <a:extLst>
              <a:ext uri="{FF2B5EF4-FFF2-40B4-BE49-F238E27FC236}">
                <a16:creationId xmlns:a16="http://schemas.microsoft.com/office/drawing/2014/main" id="{5E62DD79-7D64-7740-AB1E-3F5D90B7C36B}"/>
              </a:ext>
            </a:extLst>
          </p:cNvPr>
          <p:cNvSpPr/>
          <p:nvPr/>
        </p:nvSpPr>
        <p:spPr>
          <a:xfrm>
            <a:off x="1877119" y="25931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5" name="object 48">
            <a:extLst>
              <a:ext uri="{FF2B5EF4-FFF2-40B4-BE49-F238E27FC236}">
                <a16:creationId xmlns:a16="http://schemas.microsoft.com/office/drawing/2014/main" id="{100B1394-ABFF-3140-8D0F-3064C94CBF92}"/>
              </a:ext>
            </a:extLst>
          </p:cNvPr>
          <p:cNvSpPr/>
          <p:nvPr/>
        </p:nvSpPr>
        <p:spPr>
          <a:xfrm>
            <a:off x="1877119" y="29349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6" name="object 49">
            <a:extLst>
              <a:ext uri="{FF2B5EF4-FFF2-40B4-BE49-F238E27FC236}">
                <a16:creationId xmlns:a16="http://schemas.microsoft.com/office/drawing/2014/main" id="{0A4D0114-6B2C-1C4B-897C-46865E8C32C7}"/>
              </a:ext>
            </a:extLst>
          </p:cNvPr>
          <p:cNvSpPr/>
          <p:nvPr/>
        </p:nvSpPr>
        <p:spPr>
          <a:xfrm>
            <a:off x="1877119" y="3276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7" name="object 50">
            <a:extLst>
              <a:ext uri="{FF2B5EF4-FFF2-40B4-BE49-F238E27FC236}">
                <a16:creationId xmlns:a16="http://schemas.microsoft.com/office/drawing/2014/main" id="{9FC23564-5341-2349-BD98-0A497F2AF9BF}"/>
              </a:ext>
            </a:extLst>
          </p:cNvPr>
          <p:cNvSpPr/>
          <p:nvPr/>
        </p:nvSpPr>
        <p:spPr>
          <a:xfrm>
            <a:off x="1877119" y="3618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8" name="object 51">
            <a:extLst>
              <a:ext uri="{FF2B5EF4-FFF2-40B4-BE49-F238E27FC236}">
                <a16:creationId xmlns:a16="http://schemas.microsoft.com/office/drawing/2014/main" id="{4A94804C-40C6-9745-9E29-FC3FD42DC64C}"/>
              </a:ext>
            </a:extLst>
          </p:cNvPr>
          <p:cNvSpPr/>
          <p:nvPr/>
        </p:nvSpPr>
        <p:spPr>
          <a:xfrm>
            <a:off x="1877119" y="3960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99" name="object 52">
            <a:extLst>
              <a:ext uri="{FF2B5EF4-FFF2-40B4-BE49-F238E27FC236}">
                <a16:creationId xmlns:a16="http://schemas.microsoft.com/office/drawing/2014/main" id="{B8B03126-045E-6640-A72F-54C48939E725}"/>
              </a:ext>
            </a:extLst>
          </p:cNvPr>
          <p:cNvSpPr/>
          <p:nvPr/>
        </p:nvSpPr>
        <p:spPr>
          <a:xfrm>
            <a:off x="1877119" y="4302187"/>
            <a:ext cx="104140" cy="847"/>
          </a:xfrm>
          <a:custGeom>
            <a:avLst/>
            <a:gdLst/>
            <a:ahLst/>
            <a:cxnLst/>
            <a:rect l="l" t="t" r="r" b="b"/>
            <a:pathLst>
              <a:path w="78105" h="635">
                <a:moveTo>
                  <a:pt x="0" y="0"/>
                </a:moveTo>
                <a:lnTo>
                  <a:pt x="77711" y="12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0" name="object 53">
            <a:extLst>
              <a:ext uri="{FF2B5EF4-FFF2-40B4-BE49-F238E27FC236}">
                <a16:creationId xmlns:a16="http://schemas.microsoft.com/office/drawing/2014/main" id="{EF4B278D-B088-BF4E-A42E-4D9A475B7FE0}"/>
              </a:ext>
            </a:extLst>
          </p:cNvPr>
          <p:cNvSpPr/>
          <p:nvPr/>
        </p:nvSpPr>
        <p:spPr>
          <a:xfrm>
            <a:off x="1877119" y="4644833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1" name="object 70">
            <a:extLst>
              <a:ext uri="{FF2B5EF4-FFF2-40B4-BE49-F238E27FC236}">
                <a16:creationId xmlns:a16="http://schemas.microsoft.com/office/drawing/2014/main" id="{A052C3C5-838E-854A-B0D9-0972734A0AEC}"/>
              </a:ext>
            </a:extLst>
          </p:cNvPr>
          <p:cNvSpPr txBox="1"/>
          <p:nvPr/>
        </p:nvSpPr>
        <p:spPr>
          <a:xfrm>
            <a:off x="1435312" y="1325103"/>
            <a:ext cx="380153" cy="3838657"/>
          </a:xfrm>
          <a:prstGeom prst="rect">
            <a:avLst/>
          </a:prstGeom>
        </p:spPr>
        <p:txBody>
          <a:bodyPr vert="horz" wrap="square" lIns="0" tIns="115993" rIns="0" bIns="0" rtlCol="0">
            <a:spAutoFit/>
          </a:bodyPr>
          <a:lstStyle/>
          <a:p>
            <a:pPr algn="ctr">
              <a:spcBef>
                <a:spcPts val="913"/>
              </a:spcBef>
            </a:pPr>
            <a:r>
              <a:rPr sz="1600" spc="13" dirty="0">
                <a:latin typeface="Arial"/>
                <a:cs typeface="Arial"/>
              </a:rPr>
              <a:t>100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90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80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70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60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50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40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20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10</a:t>
            </a:r>
            <a:endParaRPr sz="1600" dirty="0">
              <a:latin typeface="Arial"/>
              <a:cs typeface="Arial"/>
            </a:endParaRPr>
          </a:p>
          <a:p>
            <a:pPr marL="232828" algn="ctr">
              <a:spcBef>
                <a:spcPts val="679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202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903422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203" name="object 54">
            <a:extLst>
              <a:ext uri="{FF2B5EF4-FFF2-40B4-BE49-F238E27FC236}">
                <a16:creationId xmlns:a16="http://schemas.microsoft.com/office/drawing/2014/main" id="{5D4AD5ED-3092-C84C-BAF1-D4B86C0C9849}"/>
              </a:ext>
            </a:extLst>
          </p:cNvPr>
          <p:cNvSpPr/>
          <p:nvPr/>
        </p:nvSpPr>
        <p:spPr>
          <a:xfrm>
            <a:off x="1977577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04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2976834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05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4067330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6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06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5167609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07" name="Rectangle 206"/>
          <p:cNvSpPr/>
          <p:nvPr/>
        </p:nvSpPr>
        <p:spPr>
          <a:xfrm>
            <a:off x="6242730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12</a:t>
            </a:r>
          </a:p>
        </p:txBody>
      </p:sp>
      <p:sp>
        <p:nvSpPr>
          <p:cNvPr id="208" name="Rectangle 207"/>
          <p:cNvSpPr/>
          <p:nvPr/>
        </p:nvSpPr>
        <p:spPr>
          <a:xfrm>
            <a:off x="6016174" y="5399807"/>
            <a:ext cx="66172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b="1" dirty="0"/>
              <a:t>Months</a:t>
            </a:r>
          </a:p>
        </p:txBody>
      </p:sp>
      <p:sp>
        <p:nvSpPr>
          <p:cNvPr id="209" name="Rectangle 208"/>
          <p:cNvSpPr/>
          <p:nvPr/>
        </p:nvSpPr>
        <p:spPr>
          <a:xfrm>
            <a:off x="7321450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15</a:t>
            </a:r>
          </a:p>
        </p:txBody>
      </p:sp>
      <p:sp>
        <p:nvSpPr>
          <p:cNvPr id="210" name="Rectangle 209"/>
          <p:cNvSpPr/>
          <p:nvPr/>
        </p:nvSpPr>
        <p:spPr>
          <a:xfrm>
            <a:off x="8425519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18</a:t>
            </a:r>
          </a:p>
        </p:txBody>
      </p:sp>
      <p:sp>
        <p:nvSpPr>
          <p:cNvPr id="211" name="Rectangle 210"/>
          <p:cNvSpPr/>
          <p:nvPr/>
        </p:nvSpPr>
        <p:spPr>
          <a:xfrm>
            <a:off x="9511075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21</a:t>
            </a:r>
          </a:p>
        </p:txBody>
      </p:sp>
      <p:sp>
        <p:nvSpPr>
          <p:cNvPr id="212" name="Rectangle 211"/>
          <p:cNvSpPr/>
          <p:nvPr/>
        </p:nvSpPr>
        <p:spPr>
          <a:xfrm>
            <a:off x="10614533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24</a:t>
            </a:r>
          </a:p>
        </p:txBody>
      </p:sp>
      <p:sp>
        <p:nvSpPr>
          <p:cNvPr id="160" name="object 62">
            <a:extLst>
              <a:ext uri="{FF2B5EF4-FFF2-40B4-BE49-F238E27FC236}">
                <a16:creationId xmlns:a16="http://schemas.microsoft.com/office/drawing/2014/main" id="{CD970030-0541-0C40-B1A7-1FB2D12CCD19}"/>
              </a:ext>
            </a:extLst>
          </p:cNvPr>
          <p:cNvSpPr/>
          <p:nvPr/>
        </p:nvSpPr>
        <p:spPr>
          <a:xfrm>
            <a:off x="1944129" y="1496725"/>
            <a:ext cx="94827" cy="94827"/>
          </a:xfrm>
          <a:custGeom>
            <a:avLst/>
            <a:gdLst/>
            <a:ahLst/>
            <a:cxnLst/>
            <a:rect l="l" t="t" r="r" b="b"/>
            <a:pathLst>
              <a:path w="71119" h="71119">
                <a:moveTo>
                  <a:pt x="0" y="71081"/>
                </a:moveTo>
                <a:lnTo>
                  <a:pt x="35534" y="0"/>
                </a:lnTo>
                <a:lnTo>
                  <a:pt x="71081" y="71081"/>
                </a:lnTo>
                <a:lnTo>
                  <a:pt x="0" y="71081"/>
                </a:lnTo>
                <a:close/>
              </a:path>
            </a:pathLst>
          </a:custGeom>
          <a:ln w="12700">
            <a:solidFill>
              <a:srgbClr val="462255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62" name="object 64">
            <a:extLst>
              <a:ext uri="{FF2B5EF4-FFF2-40B4-BE49-F238E27FC236}">
                <a16:creationId xmlns:a16="http://schemas.microsoft.com/office/drawing/2014/main" id="{8EE69EB4-5D66-8E4F-9AD2-9ADB11C6D3C6}"/>
              </a:ext>
            </a:extLst>
          </p:cNvPr>
          <p:cNvSpPr/>
          <p:nvPr/>
        </p:nvSpPr>
        <p:spPr>
          <a:xfrm>
            <a:off x="1939005" y="1488163"/>
            <a:ext cx="112607" cy="112607"/>
          </a:xfrm>
          <a:custGeom>
            <a:avLst/>
            <a:gdLst/>
            <a:ahLst/>
            <a:cxnLst/>
            <a:rect l="l" t="t" r="r" b="b"/>
            <a:pathLst>
              <a:path w="84455" h="84455">
                <a:moveTo>
                  <a:pt x="0" y="42049"/>
                </a:moveTo>
                <a:lnTo>
                  <a:pt x="42049" y="0"/>
                </a:lnTo>
                <a:lnTo>
                  <a:pt x="84086" y="42049"/>
                </a:lnTo>
                <a:lnTo>
                  <a:pt x="42049" y="84099"/>
                </a:lnTo>
                <a:lnTo>
                  <a:pt x="0" y="42049"/>
                </a:lnTo>
                <a:close/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90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915" y="1487556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215" name="object 41">
            <a:extLst>
              <a:ext uri="{FF2B5EF4-FFF2-40B4-BE49-F238E27FC236}">
                <a16:creationId xmlns:a16="http://schemas.microsoft.com/office/drawing/2014/main" id="{DA44D82D-97D5-5C48-A761-284C2CAA2D75}"/>
              </a:ext>
            </a:extLst>
          </p:cNvPr>
          <p:cNvSpPr txBox="1"/>
          <p:nvPr/>
        </p:nvSpPr>
        <p:spPr>
          <a:xfrm>
            <a:off x="2943263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5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5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6" name="object 42">
            <a:extLst>
              <a:ext uri="{FF2B5EF4-FFF2-40B4-BE49-F238E27FC236}">
                <a16:creationId xmlns:a16="http://schemas.microsoft.com/office/drawing/2014/main" id="{7C3447A4-94A2-974F-9F9C-F1FA3DC1FC10}"/>
              </a:ext>
            </a:extLst>
          </p:cNvPr>
          <p:cNvSpPr txBox="1"/>
          <p:nvPr/>
        </p:nvSpPr>
        <p:spPr>
          <a:xfrm>
            <a:off x="4028819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7" name="object 43">
            <a:extLst>
              <a:ext uri="{FF2B5EF4-FFF2-40B4-BE49-F238E27FC236}">
                <a16:creationId xmlns:a16="http://schemas.microsoft.com/office/drawing/2014/main" id="{D7A242B8-DFB2-354F-BF10-2CCDA711E824}"/>
              </a:ext>
            </a:extLst>
          </p:cNvPr>
          <p:cNvSpPr txBox="1"/>
          <p:nvPr/>
        </p:nvSpPr>
        <p:spPr>
          <a:xfrm>
            <a:off x="5137595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8" name="object 44">
            <a:extLst>
              <a:ext uri="{FF2B5EF4-FFF2-40B4-BE49-F238E27FC236}">
                <a16:creationId xmlns:a16="http://schemas.microsoft.com/office/drawing/2014/main" id="{8A1BBA20-F4B8-FE4A-8E03-1AFD170AF072}"/>
              </a:ext>
            </a:extLst>
          </p:cNvPr>
          <p:cNvSpPr txBox="1"/>
          <p:nvPr/>
        </p:nvSpPr>
        <p:spPr>
          <a:xfrm>
            <a:off x="6241938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19" name="object 45">
            <a:extLst>
              <a:ext uri="{FF2B5EF4-FFF2-40B4-BE49-F238E27FC236}">
                <a16:creationId xmlns:a16="http://schemas.microsoft.com/office/drawing/2014/main" id="{F00F3230-0E1D-BB44-B9FF-563249E519FC}"/>
              </a:ext>
            </a:extLst>
          </p:cNvPr>
          <p:cNvSpPr txBox="1"/>
          <p:nvPr/>
        </p:nvSpPr>
        <p:spPr>
          <a:xfrm>
            <a:off x="7320658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0" name="object 46">
            <a:extLst>
              <a:ext uri="{FF2B5EF4-FFF2-40B4-BE49-F238E27FC236}">
                <a16:creationId xmlns:a16="http://schemas.microsoft.com/office/drawing/2014/main" id="{DD25679C-EE2E-D547-AE47-FE3BBA630A2C}"/>
              </a:ext>
            </a:extLst>
          </p:cNvPr>
          <p:cNvSpPr txBox="1"/>
          <p:nvPr/>
        </p:nvSpPr>
        <p:spPr>
          <a:xfrm>
            <a:off x="8424727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1" name="object 47">
            <a:extLst>
              <a:ext uri="{FF2B5EF4-FFF2-40B4-BE49-F238E27FC236}">
                <a16:creationId xmlns:a16="http://schemas.microsoft.com/office/drawing/2014/main" id="{BE54E327-7A55-3143-A88A-035D3BFF4439}"/>
              </a:ext>
            </a:extLst>
          </p:cNvPr>
          <p:cNvSpPr txBox="1"/>
          <p:nvPr/>
        </p:nvSpPr>
        <p:spPr>
          <a:xfrm>
            <a:off x="9510283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2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10613740" y="5818647"/>
            <a:ext cx="209973" cy="68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3" name="Rectangle 222"/>
          <p:cNvSpPr/>
          <p:nvPr/>
        </p:nvSpPr>
        <p:spPr>
          <a:xfrm>
            <a:off x="-87111" y="5599783"/>
            <a:ext cx="2172405" cy="8797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Aft>
                <a:spcPts val="267"/>
              </a:spcAft>
            </a:pPr>
            <a:r>
              <a:rPr lang="en-GB" sz="1200" b="1" dirty="0"/>
              <a:t>Number of patients at risk: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2FAFFF"/>
                </a:solidFill>
              </a:rPr>
              <a:t>      Intracranial:</a:t>
            </a:r>
            <a:r>
              <a:rPr lang="en-GB" sz="1200" dirty="0">
                <a:solidFill>
                  <a:srgbClr val="2FAFFF"/>
                </a:solidFill>
              </a:rPr>
              <a:t>	  </a:t>
            </a:r>
            <a:r>
              <a:rPr lang="en-GB" sz="1200" dirty="0"/>
              <a:t>18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7F7F7F"/>
                </a:solidFill>
              </a:rPr>
              <a:t>     Extracranial:</a:t>
            </a:r>
            <a:r>
              <a:rPr lang="en-GB" sz="1200" dirty="0">
                <a:solidFill>
                  <a:srgbClr val="2FAFFF"/>
                </a:solidFill>
              </a:rPr>
              <a:t>	  </a:t>
            </a:r>
            <a:r>
              <a:rPr lang="en-GB" sz="1200" dirty="0"/>
              <a:t>18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462255"/>
                </a:solidFill>
              </a:rPr>
              <a:t>              Global:</a:t>
            </a:r>
            <a:r>
              <a:rPr lang="en-GB" sz="1200" dirty="0">
                <a:solidFill>
                  <a:srgbClr val="462255"/>
                </a:solidFill>
              </a:rPr>
              <a:t>	</a:t>
            </a:r>
            <a:r>
              <a:rPr lang="en-GB" sz="1200" dirty="0">
                <a:solidFill>
                  <a:srgbClr val="2FAFFF"/>
                </a:solidFill>
              </a:rPr>
              <a:t>  </a:t>
            </a:r>
            <a:r>
              <a:rPr lang="en-GB" sz="1200" dirty="0"/>
              <a:t>18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1BE15F9-B8A6-4145-B0F2-06AAF441DB4A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2754629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object 14">
            <a:extLst>
              <a:ext uri="{FF2B5EF4-FFF2-40B4-BE49-F238E27FC236}">
                <a16:creationId xmlns:a16="http://schemas.microsoft.com/office/drawing/2014/main" id="{DC385759-1F78-E741-8086-CEE54B893F6A}"/>
              </a:ext>
            </a:extLst>
          </p:cNvPr>
          <p:cNvSpPr/>
          <p:nvPr/>
        </p:nvSpPr>
        <p:spPr>
          <a:xfrm>
            <a:off x="9612995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7" name="object 15">
            <a:extLst>
              <a:ext uri="{FF2B5EF4-FFF2-40B4-BE49-F238E27FC236}">
                <a16:creationId xmlns:a16="http://schemas.microsoft.com/office/drawing/2014/main" id="{3713E4DF-0AC7-CF48-A246-764E48663F6D}"/>
              </a:ext>
            </a:extLst>
          </p:cNvPr>
          <p:cNvSpPr/>
          <p:nvPr/>
        </p:nvSpPr>
        <p:spPr>
          <a:xfrm>
            <a:off x="8534273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28" name="object 16">
            <a:extLst>
              <a:ext uri="{FF2B5EF4-FFF2-40B4-BE49-F238E27FC236}">
                <a16:creationId xmlns:a16="http://schemas.microsoft.com/office/drawing/2014/main" id="{0E083FBA-6443-A44F-B145-20C8A690CBCD}"/>
              </a:ext>
            </a:extLst>
          </p:cNvPr>
          <p:cNvSpPr/>
          <p:nvPr/>
        </p:nvSpPr>
        <p:spPr>
          <a:xfrm>
            <a:off x="7418508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0" name="object 17">
            <a:extLst>
              <a:ext uri="{FF2B5EF4-FFF2-40B4-BE49-F238E27FC236}">
                <a16:creationId xmlns:a16="http://schemas.microsoft.com/office/drawing/2014/main" id="{F9566A3D-B1D3-6F4D-8A93-BFA0DCF41B88}"/>
              </a:ext>
            </a:extLst>
          </p:cNvPr>
          <p:cNvSpPr/>
          <p:nvPr/>
        </p:nvSpPr>
        <p:spPr>
          <a:xfrm>
            <a:off x="5249735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1" name="object 18">
            <a:extLst>
              <a:ext uri="{FF2B5EF4-FFF2-40B4-BE49-F238E27FC236}">
                <a16:creationId xmlns:a16="http://schemas.microsoft.com/office/drawing/2014/main" id="{8DFE3356-E93B-2B44-85C7-F1B33D3D4447}"/>
              </a:ext>
            </a:extLst>
          </p:cNvPr>
          <p:cNvSpPr/>
          <p:nvPr/>
        </p:nvSpPr>
        <p:spPr>
          <a:xfrm>
            <a:off x="3060043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2" name="object 20">
            <a:extLst>
              <a:ext uri="{FF2B5EF4-FFF2-40B4-BE49-F238E27FC236}">
                <a16:creationId xmlns:a16="http://schemas.microsoft.com/office/drawing/2014/main" id="{74F71FEA-FCD9-1B42-BAA2-F24B0507D861}"/>
              </a:ext>
            </a:extLst>
          </p:cNvPr>
          <p:cNvSpPr/>
          <p:nvPr/>
        </p:nvSpPr>
        <p:spPr>
          <a:xfrm>
            <a:off x="10716987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3" name="object 21">
            <a:extLst>
              <a:ext uri="{FF2B5EF4-FFF2-40B4-BE49-F238E27FC236}">
                <a16:creationId xmlns:a16="http://schemas.microsoft.com/office/drawing/2014/main" id="{F5803906-952E-BE42-8BC5-F68A494EB603}"/>
              </a:ext>
            </a:extLst>
          </p:cNvPr>
          <p:cNvSpPr/>
          <p:nvPr/>
        </p:nvSpPr>
        <p:spPr>
          <a:xfrm>
            <a:off x="6345259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4" name="object 22">
            <a:extLst>
              <a:ext uri="{FF2B5EF4-FFF2-40B4-BE49-F238E27FC236}">
                <a16:creationId xmlns:a16="http://schemas.microsoft.com/office/drawing/2014/main" id="{ACBB9DD9-43F4-F444-A4EE-D34E8C8F8448}"/>
              </a:ext>
            </a:extLst>
          </p:cNvPr>
          <p:cNvSpPr/>
          <p:nvPr/>
        </p:nvSpPr>
        <p:spPr>
          <a:xfrm>
            <a:off x="4154889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36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135" name="Freeform 134"/>
          <p:cNvSpPr/>
          <p:nvPr/>
        </p:nvSpPr>
        <p:spPr>
          <a:xfrm>
            <a:off x="1977082" y="1559698"/>
            <a:ext cx="8739905" cy="3426940"/>
          </a:xfrm>
          <a:custGeom>
            <a:avLst/>
            <a:gdLst>
              <a:gd name="connsiteX0" fmla="*/ 0 w 7232822"/>
              <a:gd name="connsiteY0" fmla="*/ 0 h 2570205"/>
              <a:gd name="connsiteX1" fmla="*/ 0 w 7232822"/>
              <a:gd name="connsiteY1" fmla="*/ 2570205 h 2570205"/>
              <a:gd name="connsiteX2" fmla="*/ 7232822 w 7232822"/>
              <a:gd name="connsiteY2" fmla="*/ 2570205 h 257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2822" h="2570205">
                <a:moveTo>
                  <a:pt x="0" y="0"/>
                </a:moveTo>
                <a:lnTo>
                  <a:pt x="0" y="2570205"/>
                </a:lnTo>
                <a:lnTo>
                  <a:pt x="7232822" y="2570205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6" name="object 42">
            <a:extLst>
              <a:ext uri="{FF2B5EF4-FFF2-40B4-BE49-F238E27FC236}">
                <a16:creationId xmlns:a16="http://schemas.microsoft.com/office/drawing/2014/main" id="{45E52A10-E72B-E148-AF88-201970DDD474}"/>
              </a:ext>
            </a:extLst>
          </p:cNvPr>
          <p:cNvSpPr txBox="1"/>
          <p:nvPr/>
        </p:nvSpPr>
        <p:spPr>
          <a:xfrm>
            <a:off x="1038534" y="2707671"/>
            <a:ext cx="243656" cy="795867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6933" algn="ctr">
              <a:lnSpc>
                <a:spcPts val="1900"/>
              </a:lnSpc>
            </a:pPr>
            <a:r>
              <a:rPr lang="en-GB" sz="1600" b="1" spc="-7" dirty="0">
                <a:latin typeface="Arial"/>
                <a:cs typeface="Arial"/>
              </a:rPr>
              <a:t>O</a:t>
            </a:r>
            <a:r>
              <a:rPr sz="1600" b="1" spc="-7" dirty="0">
                <a:latin typeface="Arial"/>
                <a:cs typeface="Arial"/>
              </a:rPr>
              <a:t>S</a:t>
            </a:r>
            <a:r>
              <a:rPr sz="1600" b="1" spc="-113" dirty="0">
                <a:latin typeface="Arial"/>
                <a:cs typeface="Arial"/>
              </a:rPr>
              <a:t> </a:t>
            </a:r>
            <a:r>
              <a:rPr sz="1600" b="1" spc="-7" dirty="0">
                <a:latin typeface="Arial"/>
                <a:cs typeface="Arial"/>
              </a:rPr>
              <a:t>(%)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37" name="object 43">
            <a:extLst>
              <a:ext uri="{FF2B5EF4-FFF2-40B4-BE49-F238E27FC236}">
                <a16:creationId xmlns:a16="http://schemas.microsoft.com/office/drawing/2014/main" id="{A266F93E-C653-7E4A-9476-9DECE0B61FBC}"/>
              </a:ext>
            </a:extLst>
          </p:cNvPr>
          <p:cNvSpPr/>
          <p:nvPr/>
        </p:nvSpPr>
        <p:spPr>
          <a:xfrm>
            <a:off x="1877119" y="498663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8" name="object 44">
            <a:extLst>
              <a:ext uri="{FF2B5EF4-FFF2-40B4-BE49-F238E27FC236}">
                <a16:creationId xmlns:a16="http://schemas.microsoft.com/office/drawing/2014/main" id="{150967B8-69D2-B14E-8F36-688FF7F0BF17}"/>
              </a:ext>
            </a:extLst>
          </p:cNvPr>
          <p:cNvSpPr/>
          <p:nvPr/>
        </p:nvSpPr>
        <p:spPr>
          <a:xfrm>
            <a:off x="1877119" y="1567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39" name="object 45">
            <a:extLst>
              <a:ext uri="{FF2B5EF4-FFF2-40B4-BE49-F238E27FC236}">
                <a16:creationId xmlns:a16="http://schemas.microsoft.com/office/drawing/2014/main" id="{6357FA67-2B5A-3049-BFFB-32828968A4DA}"/>
              </a:ext>
            </a:extLst>
          </p:cNvPr>
          <p:cNvSpPr/>
          <p:nvPr/>
        </p:nvSpPr>
        <p:spPr>
          <a:xfrm>
            <a:off x="1877119" y="1909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0" name="object 46">
            <a:extLst>
              <a:ext uri="{FF2B5EF4-FFF2-40B4-BE49-F238E27FC236}">
                <a16:creationId xmlns:a16="http://schemas.microsoft.com/office/drawing/2014/main" id="{146F5797-DA85-224E-9361-8EFA06DBDF18}"/>
              </a:ext>
            </a:extLst>
          </p:cNvPr>
          <p:cNvSpPr/>
          <p:nvPr/>
        </p:nvSpPr>
        <p:spPr>
          <a:xfrm>
            <a:off x="1877119" y="2251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1" name="object 47">
            <a:extLst>
              <a:ext uri="{FF2B5EF4-FFF2-40B4-BE49-F238E27FC236}">
                <a16:creationId xmlns:a16="http://schemas.microsoft.com/office/drawing/2014/main" id="{5E62DD79-7D64-7740-AB1E-3F5D90B7C36B}"/>
              </a:ext>
            </a:extLst>
          </p:cNvPr>
          <p:cNvSpPr/>
          <p:nvPr/>
        </p:nvSpPr>
        <p:spPr>
          <a:xfrm>
            <a:off x="1877119" y="25931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2" name="object 48">
            <a:extLst>
              <a:ext uri="{FF2B5EF4-FFF2-40B4-BE49-F238E27FC236}">
                <a16:creationId xmlns:a16="http://schemas.microsoft.com/office/drawing/2014/main" id="{100B1394-ABFF-3140-8D0F-3064C94CBF92}"/>
              </a:ext>
            </a:extLst>
          </p:cNvPr>
          <p:cNvSpPr/>
          <p:nvPr/>
        </p:nvSpPr>
        <p:spPr>
          <a:xfrm>
            <a:off x="1877119" y="29349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3" name="object 49">
            <a:extLst>
              <a:ext uri="{FF2B5EF4-FFF2-40B4-BE49-F238E27FC236}">
                <a16:creationId xmlns:a16="http://schemas.microsoft.com/office/drawing/2014/main" id="{0A4D0114-6B2C-1C4B-897C-46865E8C32C7}"/>
              </a:ext>
            </a:extLst>
          </p:cNvPr>
          <p:cNvSpPr/>
          <p:nvPr/>
        </p:nvSpPr>
        <p:spPr>
          <a:xfrm>
            <a:off x="1877119" y="32767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4" name="object 50">
            <a:extLst>
              <a:ext uri="{FF2B5EF4-FFF2-40B4-BE49-F238E27FC236}">
                <a16:creationId xmlns:a16="http://schemas.microsoft.com/office/drawing/2014/main" id="{9FC23564-5341-2349-BD98-0A497F2AF9BF}"/>
              </a:ext>
            </a:extLst>
          </p:cNvPr>
          <p:cNvSpPr/>
          <p:nvPr/>
        </p:nvSpPr>
        <p:spPr>
          <a:xfrm>
            <a:off x="1877119" y="36185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5" name="object 51">
            <a:extLst>
              <a:ext uri="{FF2B5EF4-FFF2-40B4-BE49-F238E27FC236}">
                <a16:creationId xmlns:a16="http://schemas.microsoft.com/office/drawing/2014/main" id="{4A94804C-40C6-9745-9E29-FC3FD42DC64C}"/>
              </a:ext>
            </a:extLst>
          </p:cNvPr>
          <p:cNvSpPr/>
          <p:nvPr/>
        </p:nvSpPr>
        <p:spPr>
          <a:xfrm>
            <a:off x="1877119" y="3960387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6" name="object 52">
            <a:extLst>
              <a:ext uri="{FF2B5EF4-FFF2-40B4-BE49-F238E27FC236}">
                <a16:creationId xmlns:a16="http://schemas.microsoft.com/office/drawing/2014/main" id="{B8B03126-045E-6640-A72F-54C48939E725}"/>
              </a:ext>
            </a:extLst>
          </p:cNvPr>
          <p:cNvSpPr/>
          <p:nvPr/>
        </p:nvSpPr>
        <p:spPr>
          <a:xfrm>
            <a:off x="1877119" y="4302187"/>
            <a:ext cx="104140" cy="847"/>
          </a:xfrm>
          <a:custGeom>
            <a:avLst/>
            <a:gdLst/>
            <a:ahLst/>
            <a:cxnLst/>
            <a:rect l="l" t="t" r="r" b="b"/>
            <a:pathLst>
              <a:path w="78105" h="635">
                <a:moveTo>
                  <a:pt x="0" y="0"/>
                </a:moveTo>
                <a:lnTo>
                  <a:pt x="77711" y="12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7" name="object 53">
            <a:extLst>
              <a:ext uri="{FF2B5EF4-FFF2-40B4-BE49-F238E27FC236}">
                <a16:creationId xmlns:a16="http://schemas.microsoft.com/office/drawing/2014/main" id="{EF4B278D-B088-BF4E-A42E-4D9A475B7FE0}"/>
              </a:ext>
            </a:extLst>
          </p:cNvPr>
          <p:cNvSpPr/>
          <p:nvPr/>
        </p:nvSpPr>
        <p:spPr>
          <a:xfrm>
            <a:off x="1877119" y="4644833"/>
            <a:ext cx="104140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0" y="0"/>
                </a:moveTo>
                <a:lnTo>
                  <a:pt x="77711" y="0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48" name="object 70">
            <a:extLst>
              <a:ext uri="{FF2B5EF4-FFF2-40B4-BE49-F238E27FC236}">
                <a16:creationId xmlns:a16="http://schemas.microsoft.com/office/drawing/2014/main" id="{A052C3C5-838E-854A-B0D9-0972734A0AEC}"/>
              </a:ext>
            </a:extLst>
          </p:cNvPr>
          <p:cNvSpPr txBox="1"/>
          <p:nvPr/>
        </p:nvSpPr>
        <p:spPr>
          <a:xfrm>
            <a:off x="1435312" y="1325103"/>
            <a:ext cx="380153" cy="3838657"/>
          </a:xfrm>
          <a:prstGeom prst="rect">
            <a:avLst/>
          </a:prstGeom>
        </p:spPr>
        <p:txBody>
          <a:bodyPr vert="horz" wrap="square" lIns="0" tIns="115993" rIns="0" bIns="0" rtlCol="0">
            <a:spAutoFit/>
          </a:bodyPr>
          <a:lstStyle/>
          <a:p>
            <a:pPr algn="ctr">
              <a:spcBef>
                <a:spcPts val="913"/>
              </a:spcBef>
            </a:pPr>
            <a:r>
              <a:rPr sz="1600" spc="13" dirty="0">
                <a:latin typeface="Arial"/>
                <a:cs typeface="Arial"/>
              </a:rPr>
              <a:t>100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90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80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70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60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50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7"/>
              </a:spcBef>
            </a:pPr>
            <a:r>
              <a:rPr sz="1600" spc="13" dirty="0">
                <a:latin typeface="Arial"/>
                <a:cs typeface="Arial"/>
              </a:rPr>
              <a:t>40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53"/>
              </a:spcBef>
            </a:pPr>
            <a:r>
              <a:rPr sz="1600" spc="13" dirty="0">
                <a:latin typeface="Arial"/>
                <a:cs typeface="Arial"/>
              </a:rPr>
              <a:t>30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80"/>
              </a:spcBef>
            </a:pPr>
            <a:r>
              <a:rPr sz="1600" spc="13" dirty="0">
                <a:latin typeface="Arial"/>
                <a:cs typeface="Arial"/>
              </a:rPr>
              <a:t>20</a:t>
            </a:r>
            <a:endParaRPr sz="1600" dirty="0">
              <a:latin typeface="Arial"/>
              <a:cs typeface="Arial"/>
            </a:endParaRPr>
          </a:p>
          <a:p>
            <a:pPr marL="115144" algn="ctr">
              <a:spcBef>
                <a:spcPts val="760"/>
              </a:spcBef>
            </a:pPr>
            <a:r>
              <a:rPr sz="1600" spc="13" dirty="0">
                <a:latin typeface="Arial"/>
                <a:cs typeface="Arial"/>
              </a:rPr>
              <a:t>10</a:t>
            </a:r>
            <a:endParaRPr sz="1600" dirty="0">
              <a:latin typeface="Arial"/>
              <a:cs typeface="Arial"/>
            </a:endParaRPr>
          </a:p>
          <a:p>
            <a:pPr marL="232828" algn="ctr">
              <a:spcBef>
                <a:spcPts val="679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149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1903422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sz="1600" dirty="0">
                <a:latin typeface="Arial"/>
                <a:cs typeface="Arial"/>
              </a:rPr>
              <a:t>0</a:t>
            </a:r>
          </a:p>
        </p:txBody>
      </p:sp>
      <p:sp>
        <p:nvSpPr>
          <p:cNvPr id="150" name="object 54">
            <a:extLst>
              <a:ext uri="{FF2B5EF4-FFF2-40B4-BE49-F238E27FC236}">
                <a16:creationId xmlns:a16="http://schemas.microsoft.com/office/drawing/2014/main" id="{5D4AD5ED-3092-C84C-BAF1-D4B86C0C9849}"/>
              </a:ext>
            </a:extLst>
          </p:cNvPr>
          <p:cNvSpPr/>
          <p:nvPr/>
        </p:nvSpPr>
        <p:spPr>
          <a:xfrm>
            <a:off x="1977577" y="4989771"/>
            <a:ext cx="0" cy="109728"/>
          </a:xfrm>
          <a:custGeom>
            <a:avLst/>
            <a:gdLst/>
            <a:ahLst/>
            <a:cxnLst/>
            <a:rect l="l" t="t" r="r" b="b"/>
            <a:pathLst>
              <a:path h="78104">
                <a:moveTo>
                  <a:pt x="0" y="0"/>
                </a:moveTo>
                <a:lnTo>
                  <a:pt x="0" y="77711"/>
                </a:lnTo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51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2976834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3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2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4067330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6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3" name="object 29">
            <a:extLst>
              <a:ext uri="{FF2B5EF4-FFF2-40B4-BE49-F238E27FC236}">
                <a16:creationId xmlns:a16="http://schemas.microsoft.com/office/drawing/2014/main" id="{9B35B1BF-6A9D-A045-955C-F1D05E0392A1}"/>
              </a:ext>
            </a:extLst>
          </p:cNvPr>
          <p:cNvSpPr txBox="1"/>
          <p:nvPr/>
        </p:nvSpPr>
        <p:spPr>
          <a:xfrm>
            <a:off x="5167609" y="5086536"/>
            <a:ext cx="147319" cy="2633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algn="ctr">
              <a:spcBef>
                <a:spcPts val="133"/>
              </a:spcBef>
            </a:pPr>
            <a:r>
              <a:rPr lang="en-GB" sz="1600" dirty="0">
                <a:latin typeface="Arial"/>
                <a:cs typeface="Arial"/>
              </a:rPr>
              <a:t>9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6242730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12</a:t>
            </a:r>
          </a:p>
        </p:txBody>
      </p:sp>
      <p:sp>
        <p:nvSpPr>
          <p:cNvPr id="155" name="Rectangle 154"/>
          <p:cNvSpPr/>
          <p:nvPr/>
        </p:nvSpPr>
        <p:spPr>
          <a:xfrm>
            <a:off x="6016174" y="5399807"/>
            <a:ext cx="66172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b="1" dirty="0"/>
              <a:t>Months</a:t>
            </a:r>
          </a:p>
        </p:txBody>
      </p:sp>
      <p:sp>
        <p:nvSpPr>
          <p:cNvPr id="156" name="Rectangle 155"/>
          <p:cNvSpPr/>
          <p:nvPr/>
        </p:nvSpPr>
        <p:spPr>
          <a:xfrm>
            <a:off x="7321450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15</a:t>
            </a:r>
          </a:p>
        </p:txBody>
      </p:sp>
      <p:sp>
        <p:nvSpPr>
          <p:cNvPr id="160" name="Rectangle 159"/>
          <p:cNvSpPr/>
          <p:nvPr/>
        </p:nvSpPr>
        <p:spPr>
          <a:xfrm>
            <a:off x="8425519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18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9511075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21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10614533" y="5103634"/>
            <a:ext cx="208390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00" dirty="0"/>
              <a:t>24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92889"/>
            <a:ext cx="11435077" cy="861729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Overall Survival − Symptomatic Patients</a:t>
            </a: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9" name="Title 1"/>
          <p:cNvSpPr txBox="1">
            <a:spLocks/>
          </p:cNvSpPr>
          <p:nvPr/>
        </p:nvSpPr>
        <p:spPr>
          <a:xfrm>
            <a:off x="838200" y="1569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 Placeholder 4"/>
          <p:cNvSpPr txBox="1">
            <a:spLocks/>
          </p:cNvSpPr>
          <p:nvPr/>
        </p:nvSpPr>
        <p:spPr>
          <a:xfrm>
            <a:off x="9665818" y="0"/>
            <a:ext cx="2526183" cy="24928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92024" indent="-192024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25603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6968" indent="-20116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700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67" dirty="0"/>
              <a:t>CheckMate 204</a:t>
            </a:r>
          </a:p>
        </p:txBody>
      </p:sp>
      <p:sp>
        <p:nvSpPr>
          <p:cNvPr id="97" name="object 23">
            <a:extLst>
              <a:ext uri="{FF2B5EF4-FFF2-40B4-BE49-F238E27FC236}">
                <a16:creationId xmlns:a16="http://schemas.microsoft.com/office/drawing/2014/main" id="{BBC3773B-C429-AB46-8D3A-30661DE80282}"/>
              </a:ext>
            </a:extLst>
          </p:cNvPr>
          <p:cNvSpPr/>
          <p:nvPr/>
        </p:nvSpPr>
        <p:spPr>
          <a:xfrm>
            <a:off x="2226937" y="1644907"/>
            <a:ext cx="6902027" cy="1804247"/>
          </a:xfrm>
          <a:custGeom>
            <a:avLst/>
            <a:gdLst/>
            <a:ahLst/>
            <a:cxnLst/>
            <a:rect l="l" t="t" r="r" b="b"/>
            <a:pathLst>
              <a:path w="5176520" h="1353185">
                <a:moveTo>
                  <a:pt x="5176113" y="1352765"/>
                </a:moveTo>
                <a:lnTo>
                  <a:pt x="2210295" y="1352765"/>
                </a:lnTo>
                <a:lnTo>
                  <a:pt x="2210295" y="797344"/>
                </a:lnTo>
                <a:lnTo>
                  <a:pt x="413473" y="797344"/>
                </a:lnTo>
                <a:lnTo>
                  <a:pt x="413473" y="652729"/>
                </a:lnTo>
                <a:lnTo>
                  <a:pt x="307403" y="652729"/>
                </a:lnTo>
                <a:lnTo>
                  <a:pt x="307403" y="489216"/>
                </a:lnTo>
                <a:lnTo>
                  <a:pt x="123380" y="489216"/>
                </a:lnTo>
                <a:lnTo>
                  <a:pt x="123380" y="345973"/>
                </a:lnTo>
                <a:lnTo>
                  <a:pt x="15151" y="345973"/>
                </a:lnTo>
                <a:lnTo>
                  <a:pt x="15151" y="220281"/>
                </a:lnTo>
                <a:lnTo>
                  <a:pt x="0" y="220281"/>
                </a:lnTo>
                <a:lnTo>
                  <a:pt x="0" y="0"/>
                </a:lnTo>
              </a:path>
            </a:pathLst>
          </a:custGeom>
          <a:ln w="19050">
            <a:solidFill>
              <a:srgbClr val="2FAFFF"/>
            </a:solidFill>
          </a:ln>
        </p:spPr>
        <p:txBody>
          <a:bodyPr wrap="square" lIns="0" tIns="0" rIns="0" bIns="0" rtlCol="0"/>
          <a:lstStyle/>
          <a:p>
            <a:endParaRPr sz="2400"/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4154889" y="2717566"/>
            <a:ext cx="0" cy="2255967"/>
          </a:xfrm>
          <a:prstGeom prst="line">
            <a:avLst/>
          </a:prstGeom>
          <a:ln w="127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973046" y="2304116"/>
            <a:ext cx="784460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33" b="1" dirty="0">
                <a:solidFill>
                  <a:srgbClr val="2FA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66%</a:t>
            </a:r>
          </a:p>
        </p:txBody>
      </p:sp>
      <p:sp>
        <p:nvSpPr>
          <p:cNvPr id="63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2661" y="3405721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4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4428" y="3396400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5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4408" y="3407585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6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5512" y="2658168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7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047" y="2658168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8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6279" y="2658168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70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7360" y="2660032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71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0464" y="2253660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graphicFrame>
        <p:nvGraphicFramePr>
          <p:cNvPr id="73" name="Table 72"/>
          <p:cNvGraphicFramePr>
            <a:graphicFrameLocks noGrp="1"/>
          </p:cNvGraphicFramePr>
          <p:nvPr/>
        </p:nvGraphicFramePr>
        <p:xfrm>
          <a:off x="7115923" y="1242931"/>
          <a:ext cx="4498958" cy="6786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857">
                  <a:extLst>
                    <a:ext uri="{9D8B030D-6E8A-4147-A177-3AD203B41FA5}">
                      <a16:colId xmlns:a16="http://schemas.microsoft.com/office/drawing/2014/main" val="3908716966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Events/</a:t>
                      </a:r>
                      <a:br>
                        <a:rPr lang="en-US" sz="13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patients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Median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0" marR="0" marT="36576" marB="36576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35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baseline="0" dirty="0">
                          <a:solidFill>
                            <a:srgbClr val="2FAFFF"/>
                          </a:solidFill>
                        </a:rPr>
                        <a:t>Symptomatic</a:t>
                      </a:r>
                    </a:p>
                  </a:txBody>
                  <a:tcPr marL="12192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8/18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8.7 (1.8−NR)</a:t>
                      </a:r>
                    </a:p>
                  </a:txBody>
                  <a:tcPr marL="0" marR="0" marT="36576" marB="36576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74" name="Group 73"/>
          <p:cNvGrpSpPr/>
          <p:nvPr/>
        </p:nvGrpSpPr>
        <p:grpSpPr>
          <a:xfrm>
            <a:off x="7308461" y="1730700"/>
            <a:ext cx="440267" cy="97536"/>
            <a:chOff x="5452533" y="1298025"/>
            <a:chExt cx="330200" cy="73152"/>
          </a:xfrm>
        </p:grpSpPr>
        <p:sp>
          <p:nvSpPr>
            <p:cNvPr id="75" name="Freeform 74"/>
            <p:cNvSpPr/>
            <p:nvPr/>
          </p:nvSpPr>
          <p:spPr>
            <a:xfrm>
              <a:off x="5452533" y="1334601"/>
              <a:ext cx="330200" cy="0"/>
            </a:xfrm>
            <a:custGeom>
              <a:avLst/>
              <a:gdLst>
                <a:gd name="connsiteX0" fmla="*/ 0 w 330200"/>
                <a:gd name="connsiteY0" fmla="*/ 0 h 0"/>
                <a:gd name="connsiteX1" fmla="*/ 330200 w 330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0200">
                  <a:moveTo>
                    <a:pt x="0" y="0"/>
                  </a:moveTo>
                  <a:lnTo>
                    <a:pt x="330200" y="0"/>
                  </a:lnTo>
                </a:path>
              </a:pathLst>
            </a:custGeom>
            <a:noFill/>
            <a:ln w="19050">
              <a:solidFill>
                <a:srgbClr val="2FA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08" name="Freeform 62"/>
            <p:cNvSpPr>
              <a:spLocks/>
            </p:cNvSpPr>
            <p:nvPr/>
          </p:nvSpPr>
          <p:spPr bwMode="auto">
            <a:xfrm>
              <a:off x="5581057" y="1298025"/>
              <a:ext cx="73152" cy="73152"/>
            </a:xfrm>
            <a:prstGeom prst="ellipse">
              <a:avLst/>
            </a:prstGeom>
            <a:noFill/>
            <a:ln w="19050">
              <a:solidFill>
                <a:srgbClr val="2FA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9115927" y="4609026"/>
            <a:ext cx="205594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dirty="0"/>
              <a:t>Median follow-up = 5.2 </a:t>
            </a:r>
            <a:r>
              <a:rPr lang="en-US" sz="1333" dirty="0" err="1"/>
              <a:t>mo</a:t>
            </a:r>
            <a:endParaRPr lang="en-US" sz="1333" dirty="0"/>
          </a:p>
        </p:txBody>
      </p:sp>
      <p:sp>
        <p:nvSpPr>
          <p:cNvPr id="165" name="object 41">
            <a:extLst>
              <a:ext uri="{FF2B5EF4-FFF2-40B4-BE49-F238E27FC236}">
                <a16:creationId xmlns:a16="http://schemas.microsoft.com/office/drawing/2014/main" id="{DA44D82D-97D5-5C48-A761-284C2CAA2D75}"/>
              </a:ext>
            </a:extLst>
          </p:cNvPr>
          <p:cNvSpPr txBox="1"/>
          <p:nvPr/>
        </p:nvSpPr>
        <p:spPr>
          <a:xfrm>
            <a:off x="2943263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10</a:t>
            </a:r>
          </a:p>
        </p:txBody>
      </p:sp>
      <p:sp>
        <p:nvSpPr>
          <p:cNvPr id="166" name="object 42">
            <a:extLst>
              <a:ext uri="{FF2B5EF4-FFF2-40B4-BE49-F238E27FC236}">
                <a16:creationId xmlns:a16="http://schemas.microsoft.com/office/drawing/2014/main" id="{7C3447A4-94A2-974F-9F9C-F1FA3DC1FC10}"/>
              </a:ext>
            </a:extLst>
          </p:cNvPr>
          <p:cNvSpPr txBox="1"/>
          <p:nvPr/>
        </p:nvSpPr>
        <p:spPr>
          <a:xfrm>
            <a:off x="4028819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9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7" name="object 43">
            <a:extLst>
              <a:ext uri="{FF2B5EF4-FFF2-40B4-BE49-F238E27FC236}">
                <a16:creationId xmlns:a16="http://schemas.microsoft.com/office/drawing/2014/main" id="{D7A242B8-DFB2-354F-BF10-2CCDA711E824}"/>
              </a:ext>
            </a:extLst>
          </p:cNvPr>
          <p:cNvSpPr txBox="1"/>
          <p:nvPr/>
        </p:nvSpPr>
        <p:spPr>
          <a:xfrm>
            <a:off x="5137595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4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8" name="object 44">
            <a:extLst>
              <a:ext uri="{FF2B5EF4-FFF2-40B4-BE49-F238E27FC236}">
                <a16:creationId xmlns:a16="http://schemas.microsoft.com/office/drawing/2014/main" id="{8A1BBA20-F4B8-FE4A-8E03-1AFD170AF072}"/>
              </a:ext>
            </a:extLst>
          </p:cNvPr>
          <p:cNvSpPr txBox="1"/>
          <p:nvPr/>
        </p:nvSpPr>
        <p:spPr>
          <a:xfrm>
            <a:off x="6241938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4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69" name="object 45">
            <a:extLst>
              <a:ext uri="{FF2B5EF4-FFF2-40B4-BE49-F238E27FC236}">
                <a16:creationId xmlns:a16="http://schemas.microsoft.com/office/drawing/2014/main" id="{F00F3230-0E1D-BB44-B9FF-563249E519FC}"/>
              </a:ext>
            </a:extLst>
          </p:cNvPr>
          <p:cNvSpPr txBox="1"/>
          <p:nvPr/>
        </p:nvSpPr>
        <p:spPr>
          <a:xfrm>
            <a:off x="7320658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3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70" name="object 46">
            <a:extLst>
              <a:ext uri="{FF2B5EF4-FFF2-40B4-BE49-F238E27FC236}">
                <a16:creationId xmlns:a16="http://schemas.microsoft.com/office/drawing/2014/main" id="{DD25679C-EE2E-D547-AE47-FE3BBA630A2C}"/>
              </a:ext>
            </a:extLst>
          </p:cNvPr>
          <p:cNvSpPr txBox="1"/>
          <p:nvPr/>
        </p:nvSpPr>
        <p:spPr>
          <a:xfrm>
            <a:off x="8424727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2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71" name="object 47">
            <a:extLst>
              <a:ext uri="{FF2B5EF4-FFF2-40B4-BE49-F238E27FC236}">
                <a16:creationId xmlns:a16="http://schemas.microsoft.com/office/drawing/2014/main" id="{BE54E327-7A55-3143-A88A-035D3BFF4439}"/>
              </a:ext>
            </a:extLst>
          </p:cNvPr>
          <p:cNvSpPr txBox="1"/>
          <p:nvPr/>
        </p:nvSpPr>
        <p:spPr>
          <a:xfrm>
            <a:off x="9510283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72" name="object 48">
            <a:extLst>
              <a:ext uri="{FF2B5EF4-FFF2-40B4-BE49-F238E27FC236}">
                <a16:creationId xmlns:a16="http://schemas.microsoft.com/office/drawing/2014/main" id="{FB2A94E0-EB6D-6346-AFE8-F918B5301288}"/>
              </a:ext>
            </a:extLst>
          </p:cNvPr>
          <p:cNvSpPr txBox="1"/>
          <p:nvPr/>
        </p:nvSpPr>
        <p:spPr>
          <a:xfrm>
            <a:off x="10613740" y="5818647"/>
            <a:ext cx="2099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33" algn="ctr">
              <a:spcBef>
                <a:spcPts val="133"/>
              </a:spcBef>
              <a:spcAft>
                <a:spcPts val="393"/>
              </a:spcAft>
            </a:pPr>
            <a:r>
              <a:rPr lang="en-GB" sz="1200" spc="20" dirty="0">
                <a:latin typeface="Arial"/>
                <a:cs typeface="Arial"/>
              </a:rPr>
              <a:t>0</a:t>
            </a:r>
          </a:p>
        </p:txBody>
      </p:sp>
      <p:sp>
        <p:nvSpPr>
          <p:cNvPr id="173" name="Rectangle 172"/>
          <p:cNvSpPr/>
          <p:nvPr/>
        </p:nvSpPr>
        <p:spPr>
          <a:xfrm>
            <a:off x="-87111" y="5599783"/>
            <a:ext cx="2172405" cy="4078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spcAft>
                <a:spcPts val="267"/>
              </a:spcAft>
            </a:pPr>
            <a:r>
              <a:rPr lang="en-GB" sz="1200" b="1" dirty="0"/>
              <a:t>Number of patients at risk:</a:t>
            </a:r>
          </a:p>
          <a:p>
            <a:pPr algn="r">
              <a:spcAft>
                <a:spcPts val="393"/>
              </a:spcAft>
            </a:pPr>
            <a:r>
              <a:rPr lang="en-GB" sz="1200" b="1" dirty="0">
                <a:solidFill>
                  <a:srgbClr val="2FAFFF"/>
                </a:solidFill>
              </a:rPr>
              <a:t>   Symptomatic:</a:t>
            </a:r>
            <a:r>
              <a:rPr lang="en-GB" sz="1200" dirty="0">
                <a:solidFill>
                  <a:srgbClr val="2FAFFF"/>
                </a:solidFill>
              </a:rPr>
              <a:t>	  </a:t>
            </a:r>
            <a:r>
              <a:rPr lang="en-GB" sz="1200" dirty="0"/>
              <a:t>18</a:t>
            </a:r>
          </a:p>
        </p:txBody>
      </p:sp>
      <p:sp>
        <p:nvSpPr>
          <p:cNvPr id="175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4604" y="3405721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176" name="Oval 42">
            <a:extLst>
              <a:ext uri="{FF2B5EF4-FFF2-40B4-BE49-F238E27FC236}">
                <a16:creationId xmlns:a16="http://schemas.microsoft.com/office/drawing/2014/main" id="{3CB364C1-12F1-3549-9D73-D7EAE2CF1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740" y="2658168"/>
            <a:ext cx="97536" cy="97536"/>
          </a:xfrm>
          <a:prstGeom prst="ellipse">
            <a:avLst/>
          </a:prstGeom>
          <a:noFill/>
          <a:ln w="12700" cap="flat" cmpd="sng" algn="ctr">
            <a:solidFill>
              <a:srgbClr val="2FAFFF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777" b="1">
              <a:cs typeface="Times New Roman" panose="02020603050405020304" pitchFamily="18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8A6BE4B-4ED0-43B5-AEC3-7B1FE9E9AFE9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2603812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381" y="1600200"/>
            <a:ext cx="11139237" cy="4495800"/>
          </a:xfrm>
        </p:spPr>
        <p:txBody>
          <a:bodyPr>
            <a:noAutofit/>
          </a:bodyPr>
          <a:lstStyle/>
          <a:p>
            <a:pPr>
              <a:spcBef>
                <a:spcPts val="1920"/>
              </a:spcBef>
            </a:pPr>
            <a:r>
              <a:rPr lang="en-US" sz="3000" dirty="0">
                <a:solidFill>
                  <a:schemeClr val="bg1"/>
                </a:solidFill>
              </a:rPr>
              <a:t>BRAF + MEK give immediate response but PFS in the brain is inadequate </a:t>
            </a:r>
          </a:p>
          <a:p>
            <a:pPr>
              <a:spcBef>
                <a:spcPts val="1920"/>
              </a:spcBef>
            </a:pPr>
            <a:r>
              <a:rPr lang="en-US" sz="3000" dirty="0">
                <a:solidFill>
                  <a:schemeClr val="bg1"/>
                </a:solidFill>
              </a:rPr>
              <a:t>Nivo + </a:t>
            </a:r>
            <a:r>
              <a:rPr lang="en-US" sz="3000" dirty="0" err="1">
                <a:solidFill>
                  <a:schemeClr val="bg1"/>
                </a:solidFill>
              </a:rPr>
              <a:t>ipi</a:t>
            </a:r>
            <a:r>
              <a:rPr lang="en-US" sz="3000" dirty="0">
                <a:solidFill>
                  <a:schemeClr val="bg1"/>
                </a:solidFill>
              </a:rPr>
              <a:t> better than single agent PD1 in the brain and longer-term follow-up for asymptomatic patients looks good</a:t>
            </a:r>
          </a:p>
          <a:p>
            <a:pPr>
              <a:spcBef>
                <a:spcPts val="1920"/>
              </a:spcBef>
            </a:pPr>
            <a:r>
              <a:rPr lang="en-US" sz="3000" dirty="0">
                <a:solidFill>
                  <a:schemeClr val="bg1"/>
                </a:solidFill>
              </a:rPr>
              <a:t>Ongoing treatment options needed for patients who are on steroids or symptomatic. BRAF + MEK better for initial response?</a:t>
            </a:r>
          </a:p>
          <a:p>
            <a:pPr>
              <a:spcBef>
                <a:spcPts val="1920"/>
              </a:spcBef>
            </a:pPr>
            <a:r>
              <a:rPr lang="en-US" sz="3000" dirty="0">
                <a:solidFill>
                  <a:schemeClr val="bg1"/>
                </a:solidFill>
              </a:rPr>
              <a:t>RT and surgery remain important treatment modalities to consider in multidisciplinary management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0237" y="304800"/>
            <a:ext cx="119634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 fontScale="70000" lnSpcReduction="20000"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59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Summary of Melanoma CNS Treatment Updates 2019</a:t>
            </a:r>
          </a:p>
        </p:txBody>
      </p:sp>
    </p:spTree>
    <p:extLst>
      <p:ext uri="{BB962C8B-B14F-4D97-AF65-F5344CB8AC3E}">
        <p14:creationId xmlns:p14="http://schemas.microsoft.com/office/powerpoint/2010/main" val="1732653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E318627-D330-413B-B2D6-1550DA3A5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16" y="264502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Cases</a:t>
            </a:r>
          </a:p>
        </p:txBody>
      </p:sp>
    </p:spTree>
    <p:extLst>
      <p:ext uri="{BB962C8B-B14F-4D97-AF65-F5344CB8AC3E}">
        <p14:creationId xmlns:p14="http://schemas.microsoft.com/office/powerpoint/2010/main" val="3501046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" y="-323088"/>
            <a:ext cx="11972544" cy="204216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1: Adjuvant dabrafenib + trametinib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378FF-9415-4AB8-BEA3-DD29DAE15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643" y="1719072"/>
            <a:ext cx="10764795" cy="4256491"/>
          </a:xfrm>
        </p:spPr>
        <p:txBody>
          <a:bodyPr>
            <a:normAutofit/>
          </a:bodyPr>
          <a:lstStyle/>
          <a:p>
            <a:pPr marL="401638" indent="-390525">
              <a:spcBef>
                <a:spcPts val="1951"/>
              </a:spcBef>
            </a:pPr>
            <a:r>
              <a:rPr lang="en-US" sz="3200" dirty="0"/>
              <a:t>32 year old woman undergoes resection for 2.4mm, non-ulcerated melanoma on her left flank.</a:t>
            </a:r>
          </a:p>
          <a:p>
            <a:pPr marL="401638" indent="-390525">
              <a:spcBef>
                <a:spcPts val="1951"/>
              </a:spcBef>
            </a:pPr>
            <a:r>
              <a:rPr lang="en-US" sz="3200" dirty="0"/>
              <a:t>Sentinel lymph node biopsy reveals 1 sentinel lymph node with 2mm of microscopic melanoma.  (BRAF V600E mutant)</a:t>
            </a:r>
          </a:p>
          <a:p>
            <a:pPr marL="401638" indent="-390525">
              <a:spcBef>
                <a:spcPts val="1951"/>
              </a:spcBef>
            </a:pPr>
            <a:r>
              <a:rPr lang="en-US" sz="3200" dirty="0"/>
              <a:t>She does not have a completion lymph node dissection.</a:t>
            </a:r>
          </a:p>
          <a:p>
            <a:pPr marL="401638" indent="-390525">
              <a:spcBef>
                <a:spcPts val="1951"/>
              </a:spcBef>
            </a:pPr>
            <a:r>
              <a:rPr lang="en-US" sz="3200" dirty="0"/>
              <a:t>Starts adjuvant treatment with dabrafenib + trametinib.</a:t>
            </a:r>
          </a:p>
        </p:txBody>
      </p:sp>
    </p:spTree>
    <p:extLst>
      <p:ext uri="{BB962C8B-B14F-4D97-AF65-F5344CB8AC3E}">
        <p14:creationId xmlns:p14="http://schemas.microsoft.com/office/powerpoint/2010/main" val="276833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08000" y="231648"/>
            <a:ext cx="10972800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70000" lnSpcReduction="20000"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5867" dirty="0">
                <a:latin typeface="+mj-lt"/>
                <a:ea typeface="+mj-ea"/>
                <a:cs typeface="+mj-cs"/>
              </a:rPr>
              <a:t>Dabrafenib + Trametinib for Brain Mets (n=76)</a:t>
            </a:r>
          </a:p>
          <a:p>
            <a:pPr algn="ctr" defTabSz="1219170">
              <a:spcBef>
                <a:spcPct val="0"/>
              </a:spcBef>
              <a:defRPr/>
            </a:pPr>
            <a:r>
              <a:rPr lang="en-US" sz="5867" dirty="0">
                <a:latin typeface="+mj-lt"/>
                <a:ea typeface="+mj-ea"/>
                <a:cs typeface="+mj-cs"/>
              </a:rPr>
              <a:t>Combi-MB Study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129A4-6242-4B67-84F6-72A9D551FDEA}"/>
              </a:ext>
            </a:extLst>
          </p:cNvPr>
          <p:cNvSpPr txBox="1"/>
          <p:nvPr/>
        </p:nvSpPr>
        <p:spPr>
          <a:xfrm>
            <a:off x="8132997" y="6259271"/>
            <a:ext cx="369658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Davies et al., </a:t>
            </a:r>
            <a:r>
              <a:rPr lang="en-US" sz="2133" i="1" dirty="0"/>
              <a:t>Lancet </a:t>
            </a:r>
            <a:r>
              <a:rPr lang="en-US" sz="2133" i="1" dirty="0" err="1"/>
              <a:t>Oncol</a:t>
            </a:r>
            <a:r>
              <a:rPr lang="en-US" sz="2133" dirty="0"/>
              <a:t> 2017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886C7-3443-4C93-ABBB-8DDE53885B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00" t="13803" r="26077" b="58616"/>
          <a:stretch/>
        </p:blipFill>
        <p:spPr>
          <a:xfrm>
            <a:off x="207263" y="1584960"/>
            <a:ext cx="8868247" cy="4159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308C1-3A9B-4B2A-848A-B59DA77C7554}"/>
              </a:ext>
            </a:extLst>
          </p:cNvPr>
          <p:cNvSpPr txBox="1"/>
          <p:nvPr/>
        </p:nvSpPr>
        <p:spPr>
          <a:xfrm>
            <a:off x="9075511" y="2520696"/>
            <a:ext cx="2754075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/>
              <a:t>58% Response Rate</a:t>
            </a:r>
          </a:p>
        </p:txBody>
      </p:sp>
    </p:spTree>
    <p:extLst>
      <p:ext uri="{BB962C8B-B14F-4D97-AF65-F5344CB8AC3E}">
        <p14:creationId xmlns:p14="http://schemas.microsoft.com/office/powerpoint/2010/main" val="2790134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92480" y="284814"/>
            <a:ext cx="9887712" cy="1511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Metastatic melanoma patient initially responding to checkpoint inhibitors in CNS + toxicity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E91C91-592E-49F9-AB01-82D4BDBEE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978702"/>
            <a:ext cx="10972800" cy="4739212"/>
          </a:xfrm>
        </p:spPr>
        <p:txBody>
          <a:bodyPr>
            <a:noAutofit/>
          </a:bodyPr>
          <a:lstStyle/>
          <a:p>
            <a:pPr marL="354013" indent="-342900">
              <a:spcBef>
                <a:spcPts val="1351"/>
              </a:spcBef>
            </a:pPr>
            <a:r>
              <a:rPr lang="en-US" sz="2800" dirty="0"/>
              <a:t>55 year old man with a history of exposure to harmful dust as part of construction efforts after September 11, 2001 World Trade Center attacks. </a:t>
            </a:r>
          </a:p>
          <a:p>
            <a:pPr marL="354013" indent="-342900">
              <a:spcBef>
                <a:spcPts val="1351"/>
              </a:spcBef>
            </a:pPr>
            <a:r>
              <a:rPr lang="en-US" sz="2800" dirty="0"/>
              <a:t>He had a cough and a CT scan of his chest in 5/2017 showed </a:t>
            </a:r>
            <a:r>
              <a:rPr lang="en-US" sz="2800" dirty="0" err="1"/>
              <a:t>subcm</a:t>
            </a:r>
            <a:r>
              <a:rPr lang="en-US" sz="2800" dirty="0"/>
              <a:t> pulmonary nodules that were followed.  </a:t>
            </a:r>
          </a:p>
          <a:p>
            <a:pPr marL="354013" indent="-342900">
              <a:spcBef>
                <a:spcPts val="1351"/>
              </a:spcBef>
            </a:pPr>
            <a:r>
              <a:rPr lang="en-US" sz="2800" dirty="0"/>
              <a:t>PET scan in 11/2017 showed enlargement of nodule to 1.3 by 1.1cm with hypermetabolism and a left cervical lymph node.</a:t>
            </a:r>
          </a:p>
          <a:p>
            <a:pPr marL="354013" indent="-342900">
              <a:spcBef>
                <a:spcPts val="1351"/>
              </a:spcBef>
            </a:pPr>
            <a:r>
              <a:rPr lang="en-US" sz="2800" dirty="0"/>
              <a:t>A biopsy confirmed metastatic melanoma of unknown primary. BRAF V600E mutation was present.</a:t>
            </a:r>
          </a:p>
        </p:txBody>
      </p:sp>
    </p:spTree>
    <p:extLst>
      <p:ext uri="{BB962C8B-B14F-4D97-AF65-F5344CB8AC3E}">
        <p14:creationId xmlns:p14="http://schemas.microsoft.com/office/powerpoint/2010/main" val="567043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85344" y="-253103"/>
            <a:ext cx="12277344" cy="1511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BD6C50-49FA-438A-BE54-DA767410D5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00" t="11938" r="65300" b="7563"/>
          <a:stretch/>
        </p:blipFill>
        <p:spPr>
          <a:xfrm>
            <a:off x="3169920" y="1048512"/>
            <a:ext cx="2922293" cy="55351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68801E-FAFA-4B9A-9715-7B86D8F4BE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200" t="12750" r="66200" b="7750"/>
          <a:stretch/>
        </p:blipFill>
        <p:spPr>
          <a:xfrm>
            <a:off x="6339840" y="1048512"/>
            <a:ext cx="2889427" cy="553516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AE338F7-F692-4B9B-921E-5C3C587448A3}"/>
              </a:ext>
            </a:extLst>
          </p:cNvPr>
          <p:cNvSpPr/>
          <p:nvPr/>
        </p:nvSpPr>
        <p:spPr>
          <a:xfrm>
            <a:off x="4474464" y="1524000"/>
            <a:ext cx="731520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15BE71E-7CF0-4B52-8F26-D730CC01B6FB}"/>
              </a:ext>
            </a:extLst>
          </p:cNvPr>
          <p:cNvSpPr/>
          <p:nvPr/>
        </p:nvSpPr>
        <p:spPr>
          <a:xfrm>
            <a:off x="7053033" y="2560441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709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4872" y="252785"/>
            <a:ext cx="11802256" cy="670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Incidental Small Brain Metastases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F2FFD5-9DD8-4F36-944A-151E720EF6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50" t="13499" r="59850" b="5251"/>
          <a:stretch/>
        </p:blipFill>
        <p:spPr>
          <a:xfrm>
            <a:off x="6096000" y="1125546"/>
            <a:ext cx="4557835" cy="523426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789185BF-55DE-4FD7-A862-09661E2B4C52}"/>
              </a:ext>
            </a:extLst>
          </p:cNvPr>
          <p:cNvSpPr/>
          <p:nvPr/>
        </p:nvSpPr>
        <p:spPr>
          <a:xfrm>
            <a:off x="7404629" y="5194446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748BD-8BF5-4B55-9DED-3A9B909C5A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99" t="17438" r="63001" b="10563"/>
          <a:stretch/>
        </p:blipFill>
        <p:spPr>
          <a:xfrm>
            <a:off x="1222268" y="1125547"/>
            <a:ext cx="4414520" cy="5232023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181D39E-C7A6-4946-9A09-98BD69B2F1AF}"/>
              </a:ext>
            </a:extLst>
          </p:cNvPr>
          <p:cNvSpPr/>
          <p:nvPr/>
        </p:nvSpPr>
        <p:spPr>
          <a:xfrm>
            <a:off x="1681481" y="3835934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593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33600" y="420623"/>
            <a:ext cx="8229600" cy="838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Follow-up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E91C91-592E-49F9-AB01-82D4BDBEE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715" y="1828800"/>
            <a:ext cx="10972800" cy="2698230"/>
          </a:xfrm>
        </p:spPr>
        <p:txBody>
          <a:bodyPr>
            <a:normAutofit/>
          </a:bodyPr>
          <a:lstStyle/>
          <a:p>
            <a:pPr marL="461963" indent="-447675">
              <a:spcBef>
                <a:spcPts val="1951"/>
              </a:spcBef>
            </a:pPr>
            <a:r>
              <a:rPr lang="en-US" sz="3200" dirty="0"/>
              <a:t>Started </a:t>
            </a:r>
            <a:r>
              <a:rPr lang="en-US" sz="3200" dirty="0" err="1"/>
              <a:t>nivolumab</a:t>
            </a:r>
            <a:r>
              <a:rPr lang="en-US" sz="3200" dirty="0"/>
              <a:t> + ipilimumab on 12/26/17.</a:t>
            </a:r>
          </a:p>
          <a:p>
            <a:pPr marL="461963" indent="-447675">
              <a:spcBef>
                <a:spcPts val="1951"/>
              </a:spcBef>
            </a:pPr>
            <a:r>
              <a:rPr lang="en-US" sz="3200" dirty="0"/>
              <a:t>In early 2/2018, after two doses of </a:t>
            </a:r>
            <a:r>
              <a:rPr lang="en-US" sz="3200" dirty="0" err="1"/>
              <a:t>nivolumab</a:t>
            </a:r>
            <a:r>
              <a:rPr lang="en-US" sz="3200" dirty="0"/>
              <a:t> + ipilimumab, significant headaches and fatigue.</a:t>
            </a:r>
          </a:p>
          <a:p>
            <a:pPr marL="461963" indent="-447675">
              <a:spcBef>
                <a:spcPts val="1951"/>
              </a:spcBef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8923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33600" y="420623"/>
            <a:ext cx="8229600" cy="838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Follow-up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E91C91-592E-49F9-AB01-82D4BDBEE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58826"/>
            <a:ext cx="10972800" cy="5178551"/>
          </a:xfrm>
        </p:spPr>
        <p:txBody>
          <a:bodyPr>
            <a:normAutofit/>
          </a:bodyPr>
          <a:lstStyle/>
          <a:p>
            <a:pPr marL="582613" indent="-523875">
              <a:spcBef>
                <a:spcPts val="1351"/>
              </a:spcBef>
            </a:pPr>
            <a:r>
              <a:rPr lang="en-US" sz="3200" dirty="0"/>
              <a:t>Started </a:t>
            </a:r>
            <a:r>
              <a:rPr lang="en-US" sz="3200" dirty="0" err="1"/>
              <a:t>nivolumab</a:t>
            </a:r>
            <a:r>
              <a:rPr lang="en-US" sz="3200" dirty="0"/>
              <a:t> + ipilimumab on 12/26/17.</a:t>
            </a:r>
          </a:p>
          <a:p>
            <a:pPr marL="582613" indent="-523875">
              <a:spcBef>
                <a:spcPts val="1351"/>
              </a:spcBef>
            </a:pPr>
            <a:r>
              <a:rPr lang="en-US" sz="3200" dirty="0"/>
              <a:t>In early 2/2018, after two doses of nivolumab + ipilimumab, significant headaches and fatigue.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465A3-88B3-4E24-9A54-FF84949066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75" t="12752" r="57725" b="6062"/>
          <a:stretch/>
        </p:blipFill>
        <p:spPr>
          <a:xfrm>
            <a:off x="6681889" y="2857636"/>
            <a:ext cx="4047744" cy="39592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F486D-0BA3-40A8-9629-B85FA2A66A88}"/>
              </a:ext>
            </a:extLst>
          </p:cNvPr>
          <p:cNvSpPr txBox="1"/>
          <p:nvPr/>
        </p:nvSpPr>
        <p:spPr>
          <a:xfrm>
            <a:off x="10729634" y="4302829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2/14/2018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E1B0DF0-4A69-486A-8CA9-3CCDA9A10E62}"/>
              </a:ext>
            </a:extLst>
          </p:cNvPr>
          <p:cNvSpPr/>
          <p:nvPr/>
        </p:nvSpPr>
        <p:spPr>
          <a:xfrm>
            <a:off x="7943050" y="4544643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3265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33600" y="41135"/>
            <a:ext cx="8229600" cy="1068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Follow-up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E91C91-592E-49F9-AB01-82D4BDBEE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58826"/>
            <a:ext cx="10972800" cy="1754197"/>
          </a:xfrm>
        </p:spPr>
        <p:txBody>
          <a:bodyPr>
            <a:noAutofit/>
          </a:bodyPr>
          <a:lstStyle/>
          <a:p>
            <a:pPr marL="461963" indent="-447675">
              <a:spcBef>
                <a:spcPts val="1351"/>
              </a:spcBef>
            </a:pPr>
            <a:r>
              <a:rPr lang="en-US" sz="2800" dirty="0"/>
              <a:t>Started </a:t>
            </a:r>
            <a:r>
              <a:rPr lang="en-US" sz="2800" dirty="0" err="1"/>
              <a:t>nivolumab</a:t>
            </a:r>
            <a:r>
              <a:rPr lang="en-US" sz="2800" dirty="0"/>
              <a:t> + ipilimumab on 12/26/17.</a:t>
            </a:r>
          </a:p>
          <a:p>
            <a:pPr marL="461963" indent="-447675">
              <a:spcBef>
                <a:spcPts val="1351"/>
              </a:spcBef>
            </a:pPr>
            <a:r>
              <a:rPr lang="en-US" sz="2800" dirty="0"/>
              <a:t>In early 2/2018, after two doses of nivolumab + ipilimumab, significant headaches and fatigue.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465A3-88B3-4E24-9A54-FF84949066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75" t="12752" r="57725" b="6062"/>
          <a:stretch/>
        </p:blipFill>
        <p:spPr>
          <a:xfrm>
            <a:off x="6681889" y="2857636"/>
            <a:ext cx="4047744" cy="39592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F486D-0BA3-40A8-9629-B85FA2A66A88}"/>
              </a:ext>
            </a:extLst>
          </p:cNvPr>
          <p:cNvSpPr txBox="1"/>
          <p:nvPr/>
        </p:nvSpPr>
        <p:spPr>
          <a:xfrm>
            <a:off x="10729634" y="4302829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2/14/2018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E404A0-CDAF-42EA-8521-CC93FBD0E79D}"/>
              </a:ext>
            </a:extLst>
          </p:cNvPr>
          <p:cNvSpPr txBox="1"/>
          <p:nvPr/>
        </p:nvSpPr>
        <p:spPr>
          <a:xfrm>
            <a:off x="0" y="439858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12/16/2018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BFEA43-5908-4226-8925-399B76AC12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50" t="15628" r="57950" b="5750"/>
          <a:stretch/>
        </p:blipFill>
        <p:spPr>
          <a:xfrm>
            <a:off x="1568196" y="2857636"/>
            <a:ext cx="3998976" cy="383423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24EE91C-2DD2-4778-B983-099F7CE2446B}"/>
              </a:ext>
            </a:extLst>
          </p:cNvPr>
          <p:cNvSpPr/>
          <p:nvPr/>
        </p:nvSpPr>
        <p:spPr>
          <a:xfrm>
            <a:off x="7943050" y="4544643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A65560-B2DE-45C4-844F-5DB47FBEA453}"/>
              </a:ext>
            </a:extLst>
          </p:cNvPr>
          <p:cNvSpPr/>
          <p:nvPr/>
        </p:nvSpPr>
        <p:spPr>
          <a:xfrm>
            <a:off x="3011833" y="4455235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010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133600" y="224853"/>
            <a:ext cx="8229600" cy="7191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Follow-up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9E91C91-592E-49F9-AB01-82D4BDBEE6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58826"/>
            <a:ext cx="10972800" cy="5178551"/>
          </a:xfrm>
        </p:spPr>
        <p:txBody>
          <a:bodyPr>
            <a:noAutofit/>
          </a:bodyPr>
          <a:lstStyle/>
          <a:p>
            <a:pPr marL="403225" indent="-344488">
              <a:spcBef>
                <a:spcPts val="1351"/>
              </a:spcBef>
            </a:pPr>
            <a:r>
              <a:rPr lang="en-US" sz="3200" dirty="0"/>
              <a:t>ACTH = 6.3 pg/mL (7.4-64.3) </a:t>
            </a:r>
          </a:p>
          <a:p>
            <a:pPr marL="403225" indent="-344488">
              <a:spcBef>
                <a:spcPts val="1351"/>
              </a:spcBef>
            </a:pPr>
            <a:r>
              <a:rPr lang="en-US" sz="3200" dirty="0"/>
              <a:t>Cortisol = 14.9 mcg/dL (5-25)</a:t>
            </a:r>
          </a:p>
          <a:p>
            <a:pPr marL="403225" indent="-344488">
              <a:spcBef>
                <a:spcPts val="1351"/>
              </a:spcBef>
            </a:pPr>
            <a:r>
              <a:rPr lang="en-US" sz="3200" dirty="0"/>
              <a:t>TSH = 0.86 mIU/L (0.60-4.80)</a:t>
            </a:r>
          </a:p>
          <a:p>
            <a:pPr marL="403225" indent="-344488">
              <a:spcBef>
                <a:spcPts val="1351"/>
              </a:spcBef>
            </a:pPr>
            <a:r>
              <a:rPr lang="en-US" sz="3200" dirty="0"/>
              <a:t>AST/ALT elevated to grade 2 </a:t>
            </a:r>
          </a:p>
          <a:p>
            <a:pPr marL="403225" indent="-344488">
              <a:spcBef>
                <a:spcPts val="1351"/>
              </a:spcBef>
            </a:pPr>
            <a:r>
              <a:rPr lang="en-US" sz="3200" dirty="0"/>
              <a:t>Given prednisone 1mg/kg with immediate symptom resolution</a:t>
            </a:r>
          </a:p>
          <a:p>
            <a:pPr marL="403225" indent="-344488">
              <a:spcBef>
                <a:spcPts val="1351"/>
              </a:spcBef>
            </a:pPr>
            <a:r>
              <a:rPr lang="en-US" sz="3200" dirty="0"/>
              <a:t>As of 5/2018, still on prednisone taper with 10mg/kg and increased fatigue when trying to come off prednisone, suspicious for secondary adrenal insufficiency. </a:t>
            </a:r>
          </a:p>
        </p:txBody>
      </p:sp>
    </p:spTree>
    <p:extLst>
      <p:ext uri="{BB962C8B-B14F-4D97-AF65-F5344CB8AC3E}">
        <p14:creationId xmlns:p14="http://schemas.microsoft.com/office/powerpoint/2010/main" val="2486309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5072" y="16734"/>
            <a:ext cx="11899392" cy="1511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2: Pituitary inflammation resolved on MRI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465A3-88B3-4E24-9A54-FF84949066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75" t="12752" r="57725" b="6062"/>
          <a:stretch/>
        </p:blipFill>
        <p:spPr>
          <a:xfrm>
            <a:off x="1439329" y="2150500"/>
            <a:ext cx="4047744" cy="39592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F486D-0BA3-40A8-9629-B85FA2A66A88}"/>
              </a:ext>
            </a:extLst>
          </p:cNvPr>
          <p:cNvSpPr txBox="1"/>
          <p:nvPr/>
        </p:nvSpPr>
        <p:spPr>
          <a:xfrm>
            <a:off x="123473" y="3622326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2/14/2018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24EE91C-2DD2-4778-B983-099F7CE2446B}"/>
              </a:ext>
            </a:extLst>
          </p:cNvPr>
          <p:cNvSpPr/>
          <p:nvPr/>
        </p:nvSpPr>
        <p:spPr>
          <a:xfrm>
            <a:off x="2700490" y="3837507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A60E23-5120-42B7-9775-991ADE6A1B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00" t="18934" r="56795" b="6441"/>
          <a:stretch/>
        </p:blipFill>
        <p:spPr>
          <a:xfrm>
            <a:off x="6095695" y="2150501"/>
            <a:ext cx="4649483" cy="39760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60809A2-2913-4274-9F59-36A6B94F3FEE}"/>
              </a:ext>
            </a:extLst>
          </p:cNvPr>
          <p:cNvSpPr txBox="1"/>
          <p:nvPr/>
        </p:nvSpPr>
        <p:spPr>
          <a:xfrm>
            <a:off x="10744125" y="3637452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3/20/2018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9E44A1E-742A-40C0-8CF1-E21601D5F9ED}"/>
              </a:ext>
            </a:extLst>
          </p:cNvPr>
          <p:cNvSpPr/>
          <p:nvPr/>
        </p:nvSpPr>
        <p:spPr>
          <a:xfrm>
            <a:off x="7804874" y="3822381"/>
            <a:ext cx="871767" cy="5852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10D5481-7053-4C2E-9DB5-CAED1C32EFDF}"/>
              </a:ext>
            </a:extLst>
          </p:cNvPr>
          <p:cNvSpPr txBox="1">
            <a:spLocks/>
          </p:cNvSpPr>
          <p:nvPr/>
        </p:nvSpPr>
        <p:spPr>
          <a:xfrm>
            <a:off x="-289070" y="6339839"/>
            <a:ext cx="12277344" cy="400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Brain metastases also disappeared!</a:t>
            </a:r>
          </a:p>
        </p:txBody>
      </p:sp>
    </p:spTree>
    <p:extLst>
      <p:ext uri="{BB962C8B-B14F-4D97-AF65-F5344CB8AC3E}">
        <p14:creationId xmlns:p14="http://schemas.microsoft.com/office/powerpoint/2010/main" val="41214360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" y="-323088"/>
            <a:ext cx="11972544" cy="204216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2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378FF-9415-4AB8-BEA3-DD29DAE15D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424"/>
            <a:ext cx="10972800" cy="4949952"/>
          </a:xfrm>
        </p:spPr>
        <p:txBody>
          <a:bodyPr>
            <a:noAutofit/>
          </a:bodyPr>
          <a:lstStyle/>
          <a:p>
            <a:pPr marL="342900" indent="-284163">
              <a:spcBef>
                <a:spcPts val="1951"/>
              </a:spcBef>
            </a:pPr>
            <a:r>
              <a:rPr lang="en-US" sz="3200" dirty="0"/>
              <a:t>This is a case where a patient had small brain metastases and developed acute hypophysitis due to nivolumab + ipilimumab.</a:t>
            </a:r>
          </a:p>
          <a:p>
            <a:pPr marL="342900" indent="-284163">
              <a:spcBef>
                <a:spcPts val="1951"/>
              </a:spcBef>
            </a:pPr>
            <a:r>
              <a:rPr lang="en-US" sz="3200" dirty="0"/>
              <a:t>Need to tell radiologist to look at pituitary gland.</a:t>
            </a:r>
          </a:p>
          <a:p>
            <a:pPr marL="342900" indent="-284163">
              <a:spcBef>
                <a:spcPts val="1951"/>
              </a:spcBef>
            </a:pPr>
            <a:r>
              <a:rPr lang="en-US" sz="3200" dirty="0"/>
              <a:t>Steroids can have palliative benefit even without documented secondary adrenal insufficiency.</a:t>
            </a:r>
          </a:p>
          <a:p>
            <a:pPr marL="342900" indent="-284163">
              <a:spcBef>
                <a:spcPts val="1951"/>
              </a:spcBef>
            </a:pPr>
            <a:r>
              <a:rPr lang="en-US" sz="3200" dirty="0"/>
              <a:t>Efficacy for PD-1 agents (and combo) in the brain for small asymptomatic metastases not requiring steroids.</a:t>
            </a:r>
          </a:p>
        </p:txBody>
      </p:sp>
    </p:spTree>
    <p:extLst>
      <p:ext uri="{BB962C8B-B14F-4D97-AF65-F5344CB8AC3E}">
        <p14:creationId xmlns:p14="http://schemas.microsoft.com/office/powerpoint/2010/main" val="28412906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9728" y="329783"/>
            <a:ext cx="11972544" cy="87962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Case 3: a patient receiving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ipi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+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385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nivo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385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781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46442" y="301189"/>
            <a:ext cx="10972800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70000" lnSpcReduction="20000"/>
          </a:bodyPr>
          <a:lstStyle/>
          <a:p>
            <a:pPr algn="ctr" defTabSz="1219170">
              <a:spcBef>
                <a:spcPct val="0"/>
              </a:spcBef>
              <a:defRPr/>
            </a:pPr>
            <a:r>
              <a:rPr lang="en-US" sz="5867" dirty="0">
                <a:latin typeface="+mj-lt"/>
                <a:ea typeface="+mj-ea"/>
                <a:cs typeface="+mj-cs"/>
              </a:rPr>
              <a:t>Dabrafenib + Trametinib for Brain Mets (n=76)</a:t>
            </a:r>
          </a:p>
          <a:p>
            <a:pPr algn="ctr" defTabSz="1219170">
              <a:spcBef>
                <a:spcPct val="0"/>
              </a:spcBef>
              <a:defRPr/>
            </a:pPr>
            <a:r>
              <a:rPr lang="en-US" sz="5867" dirty="0">
                <a:latin typeface="+mj-lt"/>
                <a:ea typeface="+mj-ea"/>
                <a:cs typeface="+mj-cs"/>
              </a:rPr>
              <a:t>Combi-MB Study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129A4-6242-4B67-84F6-72A9D551FDEA}"/>
              </a:ext>
            </a:extLst>
          </p:cNvPr>
          <p:cNvSpPr txBox="1"/>
          <p:nvPr/>
        </p:nvSpPr>
        <p:spPr>
          <a:xfrm>
            <a:off x="7991706" y="6292739"/>
            <a:ext cx="369658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Davies et al., </a:t>
            </a:r>
            <a:r>
              <a:rPr lang="en-US" sz="2133" i="1" dirty="0"/>
              <a:t>Lancet </a:t>
            </a:r>
            <a:r>
              <a:rPr lang="en-US" sz="2133" i="1" dirty="0" err="1"/>
              <a:t>Oncol</a:t>
            </a:r>
            <a:r>
              <a:rPr lang="en-US" sz="2133" dirty="0"/>
              <a:t> 2017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DFE8B4-0A6D-4B9E-9C31-A5BC031BB1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72" t="13249" r="30428" b="59536"/>
          <a:stretch/>
        </p:blipFill>
        <p:spPr>
          <a:xfrm>
            <a:off x="0" y="2944366"/>
            <a:ext cx="6071787" cy="33896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881B44-DE2E-4F6D-8B95-9CAB14404A1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72" t="40464" r="30428" b="31643"/>
          <a:stretch/>
        </p:blipFill>
        <p:spPr>
          <a:xfrm>
            <a:off x="6193115" y="2901695"/>
            <a:ext cx="5998885" cy="34323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8725DD-7153-41CF-9ACB-A9685D036C6F}"/>
              </a:ext>
            </a:extLst>
          </p:cNvPr>
          <p:cNvSpPr txBox="1"/>
          <p:nvPr/>
        </p:nvSpPr>
        <p:spPr>
          <a:xfrm>
            <a:off x="426186" y="1629553"/>
            <a:ext cx="5932841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dirty="0"/>
              <a:t>Median duration of response: 6.5mos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797B52-10BB-4DB9-8CB7-AF0D5792048C}"/>
              </a:ext>
            </a:extLst>
          </p:cNvPr>
          <p:cNvSpPr txBox="1"/>
          <p:nvPr/>
        </p:nvSpPr>
        <p:spPr>
          <a:xfrm>
            <a:off x="6524274" y="1652702"/>
            <a:ext cx="533656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dirty="0"/>
              <a:t>Median PFS:  5.6mos</a:t>
            </a:r>
          </a:p>
        </p:txBody>
      </p:sp>
    </p:spTree>
    <p:extLst>
      <p:ext uri="{BB962C8B-B14F-4D97-AF65-F5344CB8AC3E}">
        <p14:creationId xmlns:p14="http://schemas.microsoft.com/office/powerpoint/2010/main" val="31150420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35" y="467079"/>
            <a:ext cx="1111833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33" dirty="0">
                <a:solidFill>
                  <a:srgbClr val="FFFF00"/>
                </a:solidFill>
              </a:rPr>
              <a:t>67 year old man with low volume, metastatic mucosal melanoma and one incidental brain metastasis (0.6mm).  BRAF wildtype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95C42F-0918-4E55-BC60-08BE212EC6F4}"/>
              </a:ext>
            </a:extLst>
          </p:cNvPr>
          <p:cNvSpPr/>
          <p:nvPr/>
        </p:nvSpPr>
        <p:spPr>
          <a:xfrm>
            <a:off x="405063" y="3097246"/>
            <a:ext cx="1150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Single agent PD1 or Nivolumab + ipilimumab?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Systemic therapy alone and monitor brain or SRS?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453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6155"/>
            <a:ext cx="11887200" cy="1143000"/>
          </a:xfrm>
        </p:spPr>
        <p:txBody>
          <a:bodyPr>
            <a:normAutofit/>
          </a:bodyPr>
          <a:lstStyle/>
          <a:p>
            <a:pPr algn="ctr"/>
            <a:r>
              <a:rPr lang="en-US" sz="3733" dirty="0">
                <a:solidFill>
                  <a:srgbClr val="FFFF00"/>
                </a:solidFill>
              </a:rPr>
              <a:t>67 year old man with low volume, metastatic mucosal melanoma and incidental small brain metastasis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95C42F-0918-4E55-BC60-08BE212EC6F4}"/>
              </a:ext>
            </a:extLst>
          </p:cNvPr>
          <p:cNvSpPr/>
          <p:nvPr/>
        </p:nvSpPr>
        <p:spPr>
          <a:xfrm>
            <a:off x="405063" y="2133602"/>
            <a:ext cx="1150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6/14/18: Started nivolumab (1mg/kg) + ipilimumab (3mg/kg)  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Had a rash after dose 1--  triamcinolone cream.  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7/5/2018: Dose 2 of nivolumab + ipilimumab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600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96155"/>
            <a:ext cx="118872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FFFF00"/>
                </a:solidFill>
              </a:rPr>
              <a:t>Fever, tachycardia, and fatigue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7793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95C42F-0918-4E55-BC60-08BE212EC6F4}"/>
              </a:ext>
            </a:extLst>
          </p:cNvPr>
          <p:cNvSpPr/>
          <p:nvPr/>
        </p:nvSpPr>
        <p:spPr>
          <a:xfrm>
            <a:off x="381000" y="2133600"/>
            <a:ext cx="1150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7/10/2018: Presented to a local Emergency Department with a fever of 101 degrees Fahrenheit and HR 140.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Labs notable for AST 240 (37 is nl); ALT 185 (55 is nl); bilirubin and alkaline phosphatase normal.  CBC normal.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3A1C36-DF84-48FF-9EF5-F1AC9BAC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96155"/>
            <a:ext cx="118872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FFFF00"/>
                </a:solidFill>
              </a:rPr>
              <a:t>Fever, tachycardia, and fatigue</a:t>
            </a:r>
          </a:p>
        </p:txBody>
      </p:sp>
    </p:spTree>
    <p:extLst>
      <p:ext uri="{BB962C8B-B14F-4D97-AF65-F5344CB8AC3E}">
        <p14:creationId xmlns:p14="http://schemas.microsoft.com/office/powerpoint/2010/main" val="1435148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380" y="2514600"/>
            <a:ext cx="9458794" cy="11430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Admit for monitoring?</a:t>
            </a:r>
            <a:br>
              <a:rPr lang="en-US" sz="3200" dirty="0">
                <a:solidFill>
                  <a:srgbClr val="FFFF00"/>
                </a:solidFill>
              </a:rPr>
            </a:b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Hydrate, NSAIDs for fever, discharge with close LFT follow-up?</a:t>
            </a:r>
            <a:br>
              <a:rPr lang="en-US" sz="3200" dirty="0">
                <a:solidFill>
                  <a:srgbClr val="FFFF00"/>
                </a:solidFill>
              </a:rPr>
            </a:b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Evaluate for other </a:t>
            </a:r>
            <a:r>
              <a:rPr lang="en-US" sz="3200" dirty="0" err="1">
                <a:solidFill>
                  <a:srgbClr val="FFFF00"/>
                </a:solidFill>
              </a:rPr>
              <a:t>irAE</a:t>
            </a:r>
            <a:r>
              <a:rPr lang="en-US" sz="3200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8092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6CF54-E31E-4E10-8F6B-B5D438C8F1C9}"/>
              </a:ext>
            </a:extLst>
          </p:cNvPr>
          <p:cNvSpPr txBox="1">
            <a:spLocks/>
          </p:cNvSpPr>
          <p:nvPr/>
        </p:nvSpPr>
        <p:spPr>
          <a:xfrm>
            <a:off x="152400" y="296155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Fever, tachycardia, and fatigue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17B4-67C5-4F99-A96F-BAAEE197E6DF}"/>
              </a:ext>
            </a:extLst>
          </p:cNvPr>
          <p:cNvSpPr/>
          <p:nvPr/>
        </p:nvSpPr>
        <p:spPr>
          <a:xfrm>
            <a:off x="533400" y="2395752"/>
            <a:ext cx="11506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EKG showed atrial fibrillation at 140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Patient was admitted</a:t>
            </a:r>
          </a:p>
        </p:txBody>
      </p:sp>
    </p:spTree>
    <p:extLst>
      <p:ext uri="{BB962C8B-B14F-4D97-AF65-F5344CB8AC3E}">
        <p14:creationId xmlns:p14="http://schemas.microsoft.com/office/powerpoint/2010/main" val="24245818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6CF54-E31E-4E10-8F6B-B5D438C8F1C9}"/>
              </a:ext>
            </a:extLst>
          </p:cNvPr>
          <p:cNvSpPr txBox="1">
            <a:spLocks/>
          </p:cNvSpPr>
          <p:nvPr/>
        </p:nvSpPr>
        <p:spPr>
          <a:xfrm>
            <a:off x="152400" y="296155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TSH 0.02 (0.60 is lower limit of nl)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Free T4 4.45 (up to 1.9 is nl) </a:t>
            </a:r>
          </a:p>
        </p:txBody>
      </p:sp>
    </p:spTree>
    <p:extLst>
      <p:ext uri="{BB962C8B-B14F-4D97-AF65-F5344CB8AC3E}">
        <p14:creationId xmlns:p14="http://schemas.microsoft.com/office/powerpoint/2010/main" val="15264922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6CF54-E31E-4E10-8F6B-B5D438C8F1C9}"/>
              </a:ext>
            </a:extLst>
          </p:cNvPr>
          <p:cNvSpPr txBox="1">
            <a:spLocks/>
          </p:cNvSpPr>
          <p:nvPr/>
        </p:nvSpPr>
        <p:spPr>
          <a:xfrm>
            <a:off x="152400" y="296155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TSH 0.02 (0.60 is lower limit of nl)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Free T4 4.45 (up to 1.9 is nl)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17B4-67C5-4F99-A96F-BAAEE197E6DF}"/>
              </a:ext>
            </a:extLst>
          </p:cNvPr>
          <p:cNvSpPr/>
          <p:nvPr/>
        </p:nvSpPr>
        <p:spPr>
          <a:xfrm>
            <a:off x="533400" y="2395754"/>
            <a:ext cx="1150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anti-thyroid medication for hyperthyroidism (methimazole or propylthiouracil)?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steroids for hyperthyroidism and LFTs?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beta blockade for symptomatic tachycardia?</a:t>
            </a:r>
          </a:p>
        </p:txBody>
      </p:sp>
    </p:spTree>
    <p:extLst>
      <p:ext uri="{BB962C8B-B14F-4D97-AF65-F5344CB8AC3E}">
        <p14:creationId xmlns:p14="http://schemas.microsoft.com/office/powerpoint/2010/main" val="35222742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6CF54-E31E-4E10-8F6B-B5D438C8F1C9}"/>
              </a:ext>
            </a:extLst>
          </p:cNvPr>
          <p:cNvSpPr txBox="1">
            <a:spLocks/>
          </p:cNvSpPr>
          <p:nvPr/>
        </p:nvSpPr>
        <p:spPr>
          <a:xfrm>
            <a:off x="152400" y="296155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TSH 0.02 (0.60 is lower limit of nl)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Free T4 4.45 (up to 1.9 is nl)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17B4-67C5-4F99-A96F-BAAEE197E6DF}"/>
              </a:ext>
            </a:extLst>
          </p:cNvPr>
          <p:cNvSpPr/>
          <p:nvPr/>
        </p:nvSpPr>
        <p:spPr>
          <a:xfrm>
            <a:off x="512164" y="2213043"/>
            <a:ext cx="112988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anti-thyroid medication for hyperthyroidism (methimazole or propylthiouracil)?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steroids for hyperthyroidism and LFTs?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Pred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40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Start beta blockade for symptomatic tachycardia?  Propranolol</a:t>
            </a:r>
          </a:p>
        </p:txBody>
      </p:sp>
    </p:spTree>
    <p:extLst>
      <p:ext uri="{BB962C8B-B14F-4D97-AF65-F5344CB8AC3E}">
        <p14:creationId xmlns:p14="http://schemas.microsoft.com/office/powerpoint/2010/main" val="7188205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ver">
            <a:extLst>
              <a:ext uri="{FF2B5EF4-FFF2-40B4-BE49-F238E27FC236}">
                <a16:creationId xmlns:a16="http://schemas.microsoft.com/office/drawing/2014/main" id="{E15EDA03-018F-4275-A9C8-F71C825A5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0" t="-719" b="44872"/>
          <a:stretch/>
        </p:blipFill>
        <p:spPr bwMode="auto">
          <a:xfrm>
            <a:off x="3657600" y="1219202"/>
            <a:ext cx="4876800" cy="548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5ACEE35-B524-4944-8885-869E70B34A22}"/>
              </a:ext>
            </a:extLst>
          </p:cNvPr>
          <p:cNvSpPr txBox="1">
            <a:spLocks/>
          </p:cNvSpPr>
          <p:nvPr/>
        </p:nvSpPr>
        <p:spPr>
          <a:xfrm>
            <a:off x="234845" y="152400"/>
            <a:ext cx="11722309" cy="82196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Often hyperthyroid (thyroiditis) then hypothyroid</a:t>
            </a:r>
          </a:p>
        </p:txBody>
      </p:sp>
    </p:spTree>
    <p:extLst>
      <p:ext uri="{BB962C8B-B14F-4D97-AF65-F5344CB8AC3E}">
        <p14:creationId xmlns:p14="http://schemas.microsoft.com/office/powerpoint/2010/main" val="3658984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>
            <a:cxnSpLocks/>
          </p:cNvCxnSpPr>
          <p:nvPr/>
        </p:nvCxnSpPr>
        <p:spPr>
          <a:xfrm>
            <a:off x="5019563" y="4468325"/>
            <a:ext cx="1924005" cy="0"/>
          </a:xfrm>
          <a:prstGeom prst="straightConnector1">
            <a:avLst/>
          </a:prstGeom>
          <a:noFill/>
          <a:ln w="28575" cap="flat" cmpd="sng" algn="ctr">
            <a:solidFill>
              <a:schemeClr val="accent4">
                <a:lumMod val="50000"/>
              </a:schemeClr>
            </a:solidFill>
            <a:prstDash val="solid"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grpSp>
        <p:nvGrpSpPr>
          <p:cNvPr id="9" name="Group 8"/>
          <p:cNvGrpSpPr/>
          <p:nvPr/>
        </p:nvGrpSpPr>
        <p:grpSpPr>
          <a:xfrm>
            <a:off x="4876801" y="1625602"/>
            <a:ext cx="2014207" cy="1468597"/>
            <a:chOff x="3684716" y="3620610"/>
            <a:chExt cx="1822405" cy="1958129"/>
          </a:xfrm>
          <a:solidFill>
            <a:srgbClr val="61B8B9"/>
          </a:solidFill>
        </p:grpSpPr>
        <p:grpSp>
          <p:nvGrpSpPr>
            <p:cNvPr id="10" name="Group 9"/>
            <p:cNvGrpSpPr/>
            <p:nvPr/>
          </p:nvGrpSpPr>
          <p:grpSpPr>
            <a:xfrm>
              <a:off x="3684716" y="3620610"/>
              <a:ext cx="1822405" cy="1958129"/>
              <a:chOff x="4561016" y="3836510"/>
              <a:chExt cx="1822405" cy="1958129"/>
            </a:xfrm>
            <a:grpFill/>
          </p:grpSpPr>
          <p:cxnSp>
            <p:nvCxnSpPr>
              <p:cNvPr id="12" name="Straight Arrow Connector 11"/>
              <p:cNvCxnSpPr/>
              <p:nvPr/>
            </p:nvCxnSpPr>
            <p:spPr>
              <a:xfrm>
                <a:off x="5448300" y="3836510"/>
                <a:ext cx="935121" cy="0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accent4">
                    <a:lumMod val="50000"/>
                  </a:schemeClr>
                </a:solidFill>
                <a:prstDash val="solid"/>
                <a:headEnd type="none" w="med" len="med"/>
                <a:tailEnd type="triangl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3" name="Straight Arrow Connector 12"/>
              <p:cNvCxnSpPr/>
              <p:nvPr/>
            </p:nvCxnSpPr>
            <p:spPr>
              <a:xfrm>
                <a:off x="5448300" y="3836510"/>
                <a:ext cx="0" cy="1958129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accent4">
                    <a:lumMod val="5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  <p:cxnSp>
            <p:nvCxnSpPr>
              <p:cNvPr id="14" name="Straight Arrow Connector 13"/>
              <p:cNvCxnSpPr/>
              <p:nvPr/>
            </p:nvCxnSpPr>
            <p:spPr>
              <a:xfrm flipH="1">
                <a:off x="4561016" y="4784776"/>
                <a:ext cx="887284" cy="0"/>
              </a:xfrm>
              <a:prstGeom prst="straightConnector1">
                <a:avLst/>
              </a:prstGeom>
              <a:grpFill/>
              <a:ln w="28575" cap="flat" cmpd="sng" algn="ctr">
                <a:solidFill>
                  <a:schemeClr val="accent4">
                    <a:lumMod val="50000"/>
                  </a:schemeClr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cxnSp>
          <p:nvCxnSpPr>
            <p:cNvPr id="11" name="Straight Arrow Connector 10"/>
            <p:cNvCxnSpPr/>
            <p:nvPr/>
          </p:nvCxnSpPr>
          <p:spPr>
            <a:xfrm>
              <a:off x="4571998" y="5578739"/>
              <a:ext cx="935121" cy="0"/>
            </a:xfrm>
            <a:prstGeom prst="straightConnector1">
              <a:avLst/>
            </a:prstGeom>
            <a:grpFill/>
            <a:ln w="28575" cap="flat" cmpd="sng" algn="ctr">
              <a:solidFill>
                <a:schemeClr val="accent4">
                  <a:lumMod val="50000"/>
                </a:schemeClr>
              </a:solidFill>
              <a:prstDash val="solid"/>
              <a:headEnd type="none" w="med" len="med"/>
              <a:tailEnd type="triangl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221" y="-2692"/>
            <a:ext cx="10742400" cy="1143000"/>
          </a:xfrm>
        </p:spPr>
        <p:txBody>
          <a:bodyPr/>
          <a:lstStyle/>
          <a:p>
            <a:r>
              <a:rPr lang="en-AU">
                <a:solidFill>
                  <a:schemeClr val="tx1"/>
                </a:solidFill>
              </a:rPr>
              <a:t>ABC Brain Mets Study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947048" y="4254658"/>
            <a:ext cx="5132312" cy="1844517"/>
          </a:xfrm>
          <a:prstGeom prst="roundRect">
            <a:avLst/>
          </a:prstGeom>
          <a:solidFill>
            <a:srgbClr val="C00000"/>
          </a:solidFill>
          <a:ln w="28575" cap="flat" cmpd="sng" algn="ctr">
            <a:solidFill>
              <a:schemeClr val="accent4">
                <a:lumMod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</a:sp3d>
        </p:spPr>
        <p:txBody>
          <a:bodyPr lIns="128583" tIns="64291" rIns="128583" bIns="64291" rtlCol="0" anchor="ctr"/>
          <a:lstStyle/>
          <a:p>
            <a:pPr lvl="0" algn="ctr"/>
            <a:endParaRPr lang="en-US" sz="2133" dirty="0">
              <a:solidFill>
                <a:srgbClr val="FFFFFF"/>
              </a:solidFill>
              <a:latin typeface="Arial"/>
              <a:cs typeface="Arial"/>
            </a:endParaRPr>
          </a:p>
          <a:p>
            <a:pPr lvl="0" algn="ctr"/>
            <a:r>
              <a:rPr lang="en-US" sz="3200" b="1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</a:p>
          <a:p>
            <a:pPr lvl="0" algn="ctr"/>
            <a:r>
              <a:rPr lang="en-US" sz="2133" dirty="0">
                <a:solidFill>
                  <a:srgbClr val="FFFFFF"/>
                </a:solidFill>
                <a:latin typeface="Arial"/>
                <a:cs typeface="Arial"/>
              </a:rPr>
              <a:t>Previously treated or symptomatic or leptomeningeal, with MRI progression</a:t>
            </a:r>
          </a:p>
          <a:p>
            <a:pPr lvl="0" algn="ctr"/>
            <a:r>
              <a:rPr lang="en-US" sz="2133" dirty="0">
                <a:solidFill>
                  <a:srgbClr val="FFFFFF"/>
                </a:solidFill>
                <a:latin typeface="Arial"/>
                <a:cs typeface="Arial"/>
              </a:rPr>
              <a:t>n=16</a:t>
            </a:r>
          </a:p>
          <a:p>
            <a:pPr lvl="0" algn="ctr"/>
            <a:r>
              <a:rPr lang="en-US" sz="2133" dirty="0" err="1">
                <a:solidFill>
                  <a:srgbClr val="FFFFFF"/>
                </a:solidFill>
                <a:latin typeface="Arial"/>
                <a:cs typeface="Arial"/>
              </a:rPr>
              <a:t>Nivolumab</a:t>
            </a:r>
            <a:endParaRPr lang="en-US" sz="2133" dirty="0">
              <a:solidFill>
                <a:srgbClr val="FFFFFF"/>
              </a:solidFill>
              <a:latin typeface="Arial"/>
              <a:cs typeface="Arial"/>
            </a:endParaRPr>
          </a:p>
          <a:p>
            <a:pPr algn="ctr" defTabSz="1285797">
              <a:defRPr/>
            </a:pPr>
            <a:endParaRPr lang="en-US" altLang="en-US" sz="2133" b="1" kern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932528" y="1105058"/>
            <a:ext cx="5146832" cy="1466829"/>
          </a:xfrm>
          <a:prstGeom prst="roundRect">
            <a:avLst/>
          </a:prstGeom>
          <a:solidFill>
            <a:srgbClr val="FFA500"/>
          </a:solidFill>
          <a:ln w="28575" cap="flat" cmpd="sng" algn="ctr">
            <a:solidFill>
              <a:schemeClr val="accent4">
                <a:lumMod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</a:sp3d>
        </p:spPr>
        <p:txBody>
          <a:bodyPr lIns="128583" tIns="64291" rIns="128583" bIns="64291" rtlCol="0" anchor="ctr"/>
          <a:lstStyle/>
          <a:p>
            <a:pPr lvl="0" algn="ctr"/>
            <a:endParaRPr lang="en-US" sz="2133" dirty="0">
              <a:solidFill>
                <a:schemeClr val="bg1"/>
              </a:solidFill>
              <a:latin typeface="Arial"/>
              <a:cs typeface="Arial"/>
            </a:endParaRPr>
          </a:p>
          <a:p>
            <a:pPr lvl="0" algn="ctr"/>
            <a:r>
              <a:rPr lang="en-US" sz="3200" b="1" dirty="0">
                <a:solidFill>
                  <a:schemeClr val="bg1"/>
                </a:solidFill>
                <a:latin typeface="Arial"/>
                <a:cs typeface="Arial"/>
              </a:rPr>
              <a:t>A</a:t>
            </a:r>
          </a:p>
          <a:p>
            <a:pPr lvl="0" algn="ctr"/>
            <a:r>
              <a:rPr lang="en-US" sz="2133" dirty="0">
                <a:solidFill>
                  <a:schemeClr val="bg1"/>
                </a:solidFill>
                <a:latin typeface="Arial"/>
                <a:cs typeface="Arial"/>
              </a:rPr>
              <a:t>No prior local brain Rx &amp; asymptomatic</a:t>
            </a:r>
          </a:p>
          <a:p>
            <a:pPr lvl="0" algn="ctr"/>
            <a:r>
              <a:rPr lang="en-US" sz="2133" dirty="0">
                <a:solidFill>
                  <a:schemeClr val="bg1"/>
                </a:solidFill>
                <a:latin typeface="Arial"/>
                <a:cs typeface="Arial"/>
              </a:rPr>
              <a:t>n=35</a:t>
            </a:r>
          </a:p>
          <a:p>
            <a:pPr lvl="0" algn="ctr"/>
            <a:r>
              <a:rPr lang="en-US" sz="2133" dirty="0" err="1">
                <a:solidFill>
                  <a:schemeClr val="bg1"/>
                </a:solidFill>
                <a:latin typeface="Arial"/>
                <a:cs typeface="Arial"/>
              </a:rPr>
              <a:t>Nivolumab</a:t>
            </a:r>
            <a:r>
              <a:rPr lang="en-US" sz="2133" dirty="0">
                <a:solidFill>
                  <a:schemeClr val="bg1"/>
                </a:solidFill>
                <a:latin typeface="Arial"/>
                <a:cs typeface="Arial"/>
              </a:rPr>
              <a:t> + Ipilimumab</a:t>
            </a:r>
            <a:endParaRPr lang="en-US" sz="2133" dirty="0">
              <a:solidFill>
                <a:schemeClr val="bg1"/>
              </a:solidFill>
            </a:endParaRPr>
          </a:p>
          <a:p>
            <a:pPr algn="ctr" defTabSz="1285797">
              <a:defRPr/>
            </a:pPr>
            <a:endParaRPr lang="en-US" altLang="en-US" sz="2133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947048" y="2686228"/>
            <a:ext cx="5146832" cy="1466829"/>
          </a:xfrm>
          <a:prstGeom prst="roundRect">
            <a:avLst/>
          </a:prstGeom>
          <a:solidFill>
            <a:srgbClr val="4C7EC0"/>
          </a:solidFill>
          <a:ln w="28575" cap="flat" cmpd="sng" algn="ctr">
            <a:solidFill>
              <a:schemeClr val="accent4">
                <a:lumMod val="50000"/>
              </a:scheme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</a:sp3d>
        </p:spPr>
        <p:txBody>
          <a:bodyPr lIns="128583" tIns="64291" rIns="128583" bIns="64291" rtlCol="0" anchor="ctr"/>
          <a:lstStyle/>
          <a:p>
            <a:pPr lvl="0" algn="ctr"/>
            <a:r>
              <a:rPr lang="en-US" sz="3200" b="1" dirty="0">
                <a:solidFill>
                  <a:schemeClr val="bg1"/>
                </a:solidFill>
                <a:latin typeface="Arial"/>
                <a:cs typeface="Arial"/>
              </a:rPr>
              <a:t>B</a:t>
            </a:r>
          </a:p>
          <a:p>
            <a:pPr lvl="0" algn="ctr"/>
            <a:r>
              <a:rPr lang="en-US" sz="2133" dirty="0">
                <a:solidFill>
                  <a:schemeClr val="bg1"/>
                </a:solidFill>
                <a:latin typeface="Arial"/>
                <a:cs typeface="Arial"/>
              </a:rPr>
              <a:t>No prior local brain Rx &amp; asymptomatic</a:t>
            </a:r>
          </a:p>
          <a:p>
            <a:pPr lvl="0" algn="ctr"/>
            <a:r>
              <a:rPr lang="en-US" sz="2133" dirty="0">
                <a:solidFill>
                  <a:schemeClr val="bg1"/>
                </a:solidFill>
                <a:latin typeface="Arial"/>
                <a:cs typeface="Arial"/>
              </a:rPr>
              <a:t>n=25</a:t>
            </a:r>
          </a:p>
          <a:p>
            <a:pPr lvl="0" algn="ctr"/>
            <a:r>
              <a:rPr lang="en-US" sz="2133" dirty="0" err="1">
                <a:solidFill>
                  <a:schemeClr val="bg1"/>
                </a:solidFill>
                <a:latin typeface="Arial"/>
                <a:cs typeface="Arial"/>
              </a:rPr>
              <a:t>Nivolumab</a:t>
            </a:r>
            <a:endParaRPr lang="en-US" altLang="en-US" sz="2133" kern="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41052" y="1219206"/>
            <a:ext cx="4822468" cy="3809888"/>
          </a:xfrm>
          <a:prstGeom prst="roundRect">
            <a:avLst/>
          </a:prstGeom>
          <a:solidFill>
            <a:srgbClr val="1E325F"/>
          </a:solidFill>
          <a:ln w="2857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</a:sp3d>
        </p:spPr>
        <p:txBody>
          <a:bodyPr lIns="128583" tIns="64291" rIns="128583" bIns="64291" rtlCol="0" anchor="ctr"/>
          <a:lstStyle/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  <a:cs typeface="Arial"/>
              </a:rPr>
              <a:t>Melanoma Brain Metastases </a:t>
            </a:r>
          </a:p>
          <a:p>
            <a:pPr defTabSz="914377">
              <a:defRPr/>
            </a:pPr>
            <a:r>
              <a:rPr lang="en-US" sz="2133" b="1" dirty="0">
                <a:solidFill>
                  <a:srgbClr val="FFFFFF"/>
                </a:solidFill>
                <a:latin typeface="Arial"/>
                <a:cs typeface="Arial"/>
              </a:rPr>
              <a:t>	≥ 5mm &amp; &lt; 40mm</a:t>
            </a:r>
          </a:p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No previous</a:t>
            </a:r>
          </a:p>
          <a:p>
            <a:pPr lvl="1" defTabSz="914377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Anti-CTLA-4</a:t>
            </a:r>
          </a:p>
          <a:p>
            <a:pPr lvl="1" defTabSz="914377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Anti-PD-1 or -PD-L1 agents</a:t>
            </a:r>
          </a:p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Previous </a:t>
            </a:r>
            <a:r>
              <a:rPr lang="en-US" sz="2133" b="1" kern="0" dirty="0" err="1">
                <a:solidFill>
                  <a:srgbClr val="FFFFFF"/>
                </a:solidFill>
                <a:latin typeface="Arial"/>
              </a:rPr>
              <a:t>BRAFi+MEKi</a:t>
            </a: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 allowed</a:t>
            </a:r>
          </a:p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ECOG PS 0-2</a:t>
            </a:r>
          </a:p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No serious autoimmune disease</a:t>
            </a:r>
          </a:p>
          <a:p>
            <a:pPr marL="234391" indent="-234391" defTabSz="914377">
              <a:buFont typeface="Arial" panose="020B0604020202020204" pitchFamily="34" charset="0"/>
              <a:buChar char="•"/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No corticosteroids </a:t>
            </a:r>
          </a:p>
          <a:p>
            <a:pPr defTabSz="914377">
              <a:defRPr/>
            </a:pPr>
            <a:r>
              <a:rPr lang="en-US" sz="1600" b="1" kern="0" dirty="0">
                <a:solidFill>
                  <a:srgbClr val="FFFFFF"/>
                </a:solidFill>
                <a:latin typeface="Arial"/>
              </a:rPr>
              <a:t>  (Cohort C &gt; 10mg prednisone allowed)</a:t>
            </a: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4561085" y="1814398"/>
            <a:ext cx="2382484" cy="973333"/>
          </a:xfrm>
          <a:prstGeom prst="ellipse">
            <a:avLst/>
          </a:prstGeom>
          <a:solidFill>
            <a:schemeClr val="tx1"/>
          </a:solidFill>
          <a:ln w="28575" cap="flat" cmpd="sng" algn="ctr">
            <a:noFill/>
            <a:prstDash val="solid"/>
          </a:ln>
          <a:effectLst/>
        </p:spPr>
        <p:txBody>
          <a:bodyPr lIns="128583" tIns="64291" rIns="128583" bIns="64291" rtlCol="0" anchor="ctr"/>
          <a:lstStyle/>
          <a:p>
            <a:pPr algn="ctr" defTabSz="914377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R 1:1 </a:t>
            </a:r>
          </a:p>
          <a:p>
            <a:pPr algn="ctr" defTabSz="914377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/>
              </a:rPr>
              <a:t>up to n=51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5EB54C-A30D-4E94-96AB-4ACCC4C4A1BB}"/>
              </a:ext>
            </a:extLst>
          </p:cNvPr>
          <p:cNvSpPr txBox="1"/>
          <p:nvPr/>
        </p:nvSpPr>
        <p:spPr>
          <a:xfrm>
            <a:off x="35972" y="5188271"/>
            <a:ext cx="8494948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733" b="1" dirty="0">
                <a:latin typeface="Arial"/>
                <a:cs typeface="Arial"/>
              </a:rPr>
              <a:t>Primary Endpoint:   	Intracranial Response Rate ≥ </a:t>
            </a:r>
            <a:r>
              <a:rPr lang="en-US" sz="1733" b="1" dirty="0" err="1">
                <a:latin typeface="Arial"/>
                <a:cs typeface="Arial"/>
              </a:rPr>
              <a:t>wk</a:t>
            </a:r>
            <a:r>
              <a:rPr lang="en-US" sz="1733" b="1" dirty="0">
                <a:latin typeface="Arial"/>
                <a:cs typeface="Arial"/>
              </a:rPr>
              <a:t> 12</a:t>
            </a:r>
          </a:p>
          <a:p>
            <a:pPr algn="l"/>
            <a:r>
              <a:rPr lang="en-US" sz="1733" b="1" dirty="0">
                <a:latin typeface="Arial"/>
                <a:cs typeface="Arial"/>
              </a:rPr>
              <a:t>Secondary Endpoints: 	</a:t>
            </a:r>
            <a:r>
              <a:rPr lang="en-US" sz="1733" dirty="0">
                <a:latin typeface="Arial"/>
                <a:cs typeface="Arial"/>
              </a:rPr>
              <a:t>Extracranial Response Rate </a:t>
            </a:r>
          </a:p>
          <a:p>
            <a:pPr algn="l"/>
            <a:r>
              <a:rPr lang="en-US" sz="1733" dirty="0">
                <a:latin typeface="Arial"/>
                <a:cs typeface="Arial"/>
              </a:rPr>
              <a:t>			Overall Response Rate</a:t>
            </a:r>
          </a:p>
          <a:p>
            <a:pPr algn="l"/>
            <a:r>
              <a:rPr lang="en-US" sz="1733" dirty="0">
                <a:latin typeface="Arial"/>
                <a:cs typeface="Arial"/>
              </a:rPr>
              <a:t>			PFS (Intracranial, Extracranial, Overall)</a:t>
            </a:r>
          </a:p>
          <a:p>
            <a:pPr algn="l"/>
            <a:r>
              <a:rPr lang="en-US" sz="1733" dirty="0">
                <a:latin typeface="Arial"/>
                <a:cs typeface="Arial"/>
              </a:rPr>
              <a:t>			Overall Survival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F505BBE-6D60-4772-A562-A368CC4EFF13}"/>
              </a:ext>
            </a:extLst>
          </p:cNvPr>
          <p:cNvSpPr/>
          <p:nvPr/>
        </p:nvSpPr>
        <p:spPr>
          <a:xfrm>
            <a:off x="10097171" y="5984910"/>
            <a:ext cx="259765" cy="649188"/>
          </a:xfrm>
          <a:prstGeom prst="ellipse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endParaRPr lang="en-AU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6FF62A-6B3D-4917-A331-73D84DF6A204}"/>
              </a:ext>
            </a:extLst>
          </p:cNvPr>
          <p:cNvSpPr txBox="1"/>
          <p:nvPr/>
        </p:nvSpPr>
        <p:spPr>
          <a:xfrm>
            <a:off x="9505944" y="6433350"/>
            <a:ext cx="2411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600" dirty="0">
                <a:latin typeface="Arial Narrow"/>
                <a:cs typeface="Arial Narrow"/>
              </a:rPr>
              <a:t>Georgina V Long ESMO 2019</a:t>
            </a:r>
          </a:p>
        </p:txBody>
      </p:sp>
    </p:spTree>
    <p:extLst>
      <p:ext uri="{BB962C8B-B14F-4D97-AF65-F5344CB8AC3E}">
        <p14:creationId xmlns:p14="http://schemas.microsoft.com/office/powerpoint/2010/main" val="13827199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072" y="310896"/>
            <a:ext cx="11801856" cy="2017776"/>
          </a:xfrm>
        </p:spPr>
        <p:txBody>
          <a:bodyPr>
            <a:normAutofit/>
          </a:bodyPr>
          <a:lstStyle/>
          <a:p>
            <a:pPr algn="ctr"/>
            <a:r>
              <a:rPr lang="en-US" sz="3733" dirty="0">
                <a:solidFill>
                  <a:srgbClr val="FFFF00"/>
                </a:solidFill>
              </a:rPr>
              <a:t>Atrial fib and LFTs resolved, tapered </a:t>
            </a:r>
            <a:br>
              <a:rPr lang="en-US" sz="3733" dirty="0">
                <a:solidFill>
                  <a:srgbClr val="FFFF00"/>
                </a:solidFill>
              </a:rPr>
            </a:br>
            <a:r>
              <a:rPr lang="en-US" sz="3733" dirty="0">
                <a:solidFill>
                  <a:srgbClr val="FFFF00"/>
                </a:solidFill>
              </a:rPr>
              <a:t>from steroids over 3 weeks  </a:t>
            </a:r>
          </a:p>
        </p:txBody>
      </p:sp>
    </p:spTree>
    <p:extLst>
      <p:ext uri="{BB962C8B-B14F-4D97-AF65-F5344CB8AC3E}">
        <p14:creationId xmlns:p14="http://schemas.microsoft.com/office/powerpoint/2010/main" val="28783915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416" y="457200"/>
            <a:ext cx="11506200" cy="173736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Atrial fib and LFTs resolved, </a:t>
            </a:r>
            <a:br>
              <a:rPr lang="en-US" sz="4000" dirty="0">
                <a:solidFill>
                  <a:srgbClr val="FFFF00"/>
                </a:solidFill>
              </a:rPr>
            </a:br>
            <a:r>
              <a:rPr lang="en-US" sz="4000" dirty="0">
                <a:solidFill>
                  <a:srgbClr val="FFFF00"/>
                </a:solidFill>
              </a:rPr>
              <a:t>tapered from steroids over 3 weeks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EEB5704-3773-466A-8A6C-402B64FDE338}"/>
              </a:ext>
            </a:extLst>
          </p:cNvPr>
          <p:cNvSpPr/>
          <p:nvPr/>
        </p:nvSpPr>
        <p:spPr>
          <a:xfrm>
            <a:off x="533400" y="2395752"/>
            <a:ext cx="1150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Mid-August 2018:  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Epigastric abdominal pain and nausea without diarrhea</a:t>
            </a:r>
          </a:p>
        </p:txBody>
      </p:sp>
    </p:spTree>
    <p:extLst>
      <p:ext uri="{BB962C8B-B14F-4D97-AF65-F5344CB8AC3E}">
        <p14:creationId xmlns:p14="http://schemas.microsoft.com/office/powerpoint/2010/main" val="4198202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EEB5704-3773-466A-8A6C-402B64FDE338}"/>
              </a:ext>
            </a:extLst>
          </p:cNvPr>
          <p:cNvSpPr/>
          <p:nvPr/>
        </p:nvSpPr>
        <p:spPr>
          <a:xfrm>
            <a:off x="533400" y="2395752"/>
            <a:ext cx="1150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Epigastric abdominal pain and nausea without diarrhea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Steroid induced gastritis?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Recurrence of hepatitis?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6454B4-CD57-4DA4-8F64-825F9A505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416" y="457200"/>
            <a:ext cx="11506200" cy="173736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Atrial fib and LFTs resolved, </a:t>
            </a:r>
            <a:br>
              <a:rPr lang="en-US" sz="4000" dirty="0">
                <a:solidFill>
                  <a:srgbClr val="FFFF00"/>
                </a:solidFill>
              </a:rPr>
            </a:br>
            <a:r>
              <a:rPr lang="en-US" sz="4000" dirty="0">
                <a:solidFill>
                  <a:srgbClr val="FFFF00"/>
                </a:solidFill>
              </a:rPr>
              <a:t>tapered from steroids over 3 weeks </a:t>
            </a:r>
          </a:p>
        </p:txBody>
      </p:sp>
    </p:spTree>
    <p:extLst>
      <p:ext uri="{BB962C8B-B14F-4D97-AF65-F5344CB8AC3E}">
        <p14:creationId xmlns:p14="http://schemas.microsoft.com/office/powerpoint/2010/main" val="3369872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5782E5-BC03-498D-93CB-231576C040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67" t="12500" r="55834" b="12500"/>
          <a:stretch/>
        </p:blipFill>
        <p:spPr>
          <a:xfrm>
            <a:off x="1628303" y="2133600"/>
            <a:ext cx="4476751" cy="3581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3B2CDE-9812-41E9-A744-EADBA0B536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7" t="12500" r="55834" b="12500"/>
          <a:stretch/>
        </p:blipFill>
        <p:spPr>
          <a:xfrm>
            <a:off x="6186348" y="2129075"/>
            <a:ext cx="4482409" cy="3585927"/>
          </a:xfrm>
          <a:prstGeom prst="rect">
            <a:avLst/>
          </a:prstGeom>
        </p:spPr>
      </p:pic>
      <p:sp>
        <p:nvSpPr>
          <p:cNvPr id="7" name="Text Box 12">
            <a:extLst>
              <a:ext uri="{FF2B5EF4-FFF2-40B4-BE49-F238E27FC236}">
                <a16:creationId xmlns:a16="http://schemas.microsoft.com/office/drawing/2014/main" id="{65611BFD-0FE4-4235-B1F8-CDB33012F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1139" y="5966876"/>
            <a:ext cx="9144753" cy="5539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377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Amylase and lipase elevated 8x upper limit of normal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2DE5AE-D633-44FE-B449-75A89B250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416" y="139841"/>
            <a:ext cx="11506200" cy="1737360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</a:rPr>
              <a:t>Atrial fib and LFTs resolved, </a:t>
            </a:r>
            <a:br>
              <a:rPr lang="en-US" sz="4000" dirty="0">
                <a:solidFill>
                  <a:srgbClr val="FFFF00"/>
                </a:solidFill>
              </a:rPr>
            </a:br>
            <a:r>
              <a:rPr lang="en-US" sz="4000" dirty="0">
                <a:solidFill>
                  <a:srgbClr val="FFFF00"/>
                </a:solidFill>
              </a:rPr>
              <a:t>tapered from steroids over 3 weeks </a:t>
            </a:r>
          </a:p>
        </p:txBody>
      </p:sp>
    </p:spTree>
    <p:extLst>
      <p:ext uri="{BB962C8B-B14F-4D97-AF65-F5344CB8AC3E}">
        <p14:creationId xmlns:p14="http://schemas.microsoft.com/office/powerpoint/2010/main" val="38813467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4E6E4C4-200B-4DE3-B116-D6DFD8E0F5A0}"/>
              </a:ext>
            </a:extLst>
          </p:cNvPr>
          <p:cNvSpPr/>
          <p:nvPr/>
        </p:nvSpPr>
        <p:spPr>
          <a:xfrm>
            <a:off x="304800" y="1828802"/>
            <a:ext cx="1150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6CF54-E31E-4E10-8F6B-B5D438C8F1C9}"/>
              </a:ext>
            </a:extLst>
          </p:cNvPr>
          <p:cNvSpPr txBox="1">
            <a:spLocks/>
          </p:cNvSpPr>
          <p:nvPr/>
        </p:nvSpPr>
        <p:spPr>
          <a:xfrm>
            <a:off x="152400" y="296155"/>
            <a:ext cx="1188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Immunotherapy related pancreatitis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417B4-67C5-4F99-A96F-BAAEE197E6DF}"/>
              </a:ext>
            </a:extLst>
          </p:cNvPr>
          <p:cNvSpPr/>
          <p:nvPr/>
        </p:nvSpPr>
        <p:spPr>
          <a:xfrm>
            <a:off x="533400" y="2057401"/>
            <a:ext cx="1150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Steroids increased to 70mg daily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Hyperglycemia to 200s requiring metformin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8/29/18 Infliximab #1  (5mg/kg) and steroids weaned</a:t>
            </a: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9/12/18 Infliximab #2   (5mg/kg)</a:t>
            </a:r>
          </a:p>
        </p:txBody>
      </p:sp>
    </p:spTree>
    <p:extLst>
      <p:ext uri="{BB962C8B-B14F-4D97-AF65-F5344CB8AC3E}">
        <p14:creationId xmlns:p14="http://schemas.microsoft.com/office/powerpoint/2010/main" val="18888104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3" y="495211"/>
            <a:ext cx="10497516" cy="689032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FF00"/>
                </a:solidFill>
                <a:cs typeface="Arial" panose="020B0604020202020204" pitchFamily="34" charset="0"/>
              </a:rPr>
              <a:t>Infliximab does not seem to affect </a:t>
            </a:r>
            <a:br>
              <a:rPr lang="en-US" sz="4000" dirty="0">
                <a:solidFill>
                  <a:srgbClr val="FFFF00"/>
                </a:solidFill>
                <a:cs typeface="Arial" panose="020B0604020202020204" pitchFamily="34" charset="0"/>
              </a:rPr>
            </a:br>
            <a:r>
              <a:rPr lang="en-US" sz="4000" dirty="0">
                <a:solidFill>
                  <a:srgbClr val="FFFF00"/>
                </a:solidFill>
                <a:cs typeface="Arial" panose="020B0604020202020204" pitchFamily="34" charset="0"/>
              </a:rPr>
              <a:t>efficacy of ipilimumab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775407" y="2016199"/>
            <a:ext cx="3416596" cy="361572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/>
          <a:p>
            <a:pPr marL="1371566" marR="0" lvl="3" indent="0" algn="l" defTabSz="6095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92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1200" cap="none" spc="0" normalizeH="0" baseline="0" noProof="0" dirty="0">
              <a:ln>
                <a:noFill/>
              </a:ln>
              <a:solidFill>
                <a:srgbClr val="003852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29984" y="6400802"/>
            <a:ext cx="5462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Arriola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et al.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Clin Cancer Res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2015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" y="1522401"/>
            <a:ext cx="11265672" cy="3222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06400" y="4834432"/>
            <a:ext cx="904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Retrospective study of 113 patients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32 patients with diarrhea (19 patients Grade ≥ 2 diarrhea)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29 patients received steroids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 patients had infliximab</a:t>
            </a:r>
          </a:p>
        </p:txBody>
      </p:sp>
    </p:spTree>
    <p:extLst>
      <p:ext uri="{BB962C8B-B14F-4D97-AF65-F5344CB8AC3E}">
        <p14:creationId xmlns:p14="http://schemas.microsoft.com/office/powerpoint/2010/main" val="3227508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8758707" y="6400800"/>
            <a:ext cx="3433293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377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Schadendorf, …. and Postow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JCO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2017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b="49210"/>
          <a:stretch/>
        </p:blipFill>
        <p:spPr bwMode="auto">
          <a:xfrm>
            <a:off x="204105" y="1225012"/>
            <a:ext cx="11979309" cy="485381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73616" y="248229"/>
            <a:ext cx="10444766" cy="857251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</a:rPr>
              <a:t>Outcomes look similar in patients who discontinue due to toxicity vs. those who continue treatment longer</a:t>
            </a:r>
          </a:p>
        </p:txBody>
      </p:sp>
    </p:spTree>
    <p:extLst>
      <p:ext uri="{BB962C8B-B14F-4D97-AF65-F5344CB8AC3E}">
        <p14:creationId xmlns:p14="http://schemas.microsoft.com/office/powerpoint/2010/main" val="41062558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9763" y="1227436"/>
            <a:ext cx="7392473" cy="506719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9396" y="264017"/>
            <a:ext cx="11127347" cy="857251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FFFF00"/>
                </a:solidFill>
              </a:rPr>
              <a:t>Outcomes look similar in patients who discontinue due to toxicity vs. those who continue treatment longer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3AAA8F9A-438F-5842-AFB6-D89523D74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8707" y="6440094"/>
            <a:ext cx="3433293" cy="3077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377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Schadendorf, …. and Postow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JCO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29273153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7988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333" dirty="0">
                <a:solidFill>
                  <a:srgbClr val="FFFF00"/>
                </a:solidFill>
              </a:rPr>
              <a:t>Summary of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495" y="1673902"/>
            <a:ext cx="10413167" cy="4572000"/>
          </a:xfrm>
        </p:spPr>
        <p:txBody>
          <a:bodyPr>
            <a:noAutofit/>
          </a:bodyPr>
          <a:lstStyle/>
          <a:p>
            <a:pPr marL="403225" indent="-388938">
              <a:spcBef>
                <a:spcPts val="1951"/>
              </a:spcBef>
            </a:pPr>
            <a:r>
              <a:rPr lang="en-US" sz="3000" dirty="0">
                <a:solidFill>
                  <a:schemeClr val="bg1"/>
                </a:solidFill>
              </a:rPr>
              <a:t>Many organs can be involved and watch for new </a:t>
            </a:r>
            <a:r>
              <a:rPr lang="en-US" sz="3000" dirty="0" err="1">
                <a:solidFill>
                  <a:schemeClr val="bg1"/>
                </a:solidFill>
              </a:rPr>
              <a:t>irAE</a:t>
            </a:r>
            <a:r>
              <a:rPr lang="en-US" sz="3000" dirty="0">
                <a:solidFill>
                  <a:schemeClr val="bg1"/>
                </a:solidFill>
              </a:rPr>
              <a:t> on steroid taper</a:t>
            </a:r>
          </a:p>
          <a:p>
            <a:pPr marL="403225" indent="-388938">
              <a:spcBef>
                <a:spcPts val="1951"/>
              </a:spcBef>
            </a:pPr>
            <a:r>
              <a:rPr lang="en-US" sz="3000" dirty="0">
                <a:solidFill>
                  <a:schemeClr val="bg1"/>
                </a:solidFill>
              </a:rPr>
              <a:t>Transient immunosuppression does not hurt immunotherapy benefit (except maybe prednisone &gt;7.5mg daily in </a:t>
            </a:r>
            <a:r>
              <a:rPr lang="en-US" sz="3000" dirty="0" err="1">
                <a:solidFill>
                  <a:schemeClr val="bg1"/>
                </a:solidFill>
              </a:rPr>
              <a:t>hypophysitis</a:t>
            </a:r>
            <a:r>
              <a:rPr lang="en-US" sz="3000" dirty="0">
                <a:solidFill>
                  <a:schemeClr val="bg1"/>
                </a:solidFill>
              </a:rPr>
              <a:t>)</a:t>
            </a:r>
          </a:p>
          <a:p>
            <a:pPr marL="403225" indent="-388938">
              <a:spcBef>
                <a:spcPts val="1951"/>
              </a:spcBef>
            </a:pPr>
            <a:r>
              <a:rPr lang="en-US" sz="3000" dirty="0">
                <a:solidFill>
                  <a:schemeClr val="bg1"/>
                </a:solidFill>
              </a:rPr>
              <a:t>Unclear how much immunotherapy is needed for benefit</a:t>
            </a:r>
          </a:p>
        </p:txBody>
      </p:sp>
    </p:spTree>
    <p:extLst>
      <p:ext uri="{BB962C8B-B14F-4D97-AF65-F5344CB8AC3E}">
        <p14:creationId xmlns:p14="http://schemas.microsoft.com/office/powerpoint/2010/main" val="2367759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800" y="0"/>
            <a:ext cx="10742400" cy="1143000"/>
          </a:xfrm>
        </p:spPr>
        <p:txBody>
          <a:bodyPr/>
          <a:lstStyle/>
          <a:p>
            <a:r>
              <a:rPr lang="en-AU" sz="4000" dirty="0"/>
              <a:t>Best Intracranial RECIST Response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015" y="1473065"/>
          <a:ext cx="11731144" cy="33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6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6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4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4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AU" sz="2400" dirty="0"/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/>
                        <a:t>A: </a:t>
                      </a:r>
                      <a:r>
                        <a:rPr lang="en-AU" sz="2400" dirty="0" err="1"/>
                        <a:t>Nivo+Ipi</a:t>
                      </a:r>
                      <a:endParaRPr lang="en-AU" sz="24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/>
                        <a:t>N=35</a:t>
                      </a:r>
                    </a:p>
                  </a:txBody>
                  <a:tcPr marL="121920" marR="121920" marT="60960" marB="60960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5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/>
                        <a:t>B: </a:t>
                      </a:r>
                      <a:r>
                        <a:rPr lang="en-AU" sz="2400" dirty="0" err="1"/>
                        <a:t>Nivo</a:t>
                      </a:r>
                      <a:endParaRPr lang="en-AU" sz="24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/>
                        <a:t>N=25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C7E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400" dirty="0"/>
                        <a:t>C: </a:t>
                      </a:r>
                      <a:r>
                        <a:rPr lang="en-AU" sz="2400" dirty="0" err="1"/>
                        <a:t>Nivo</a:t>
                      </a:r>
                      <a:r>
                        <a:rPr lang="en-AU" sz="2400" baseline="30000" dirty="0">
                          <a:solidFill>
                            <a:schemeClr val="bg1"/>
                          </a:solidFill>
                        </a:rPr>
                        <a:t>☨</a:t>
                      </a:r>
                      <a:endParaRPr lang="en-AU" sz="24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/>
                        <a:t>N=16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Intracranial Response, </a:t>
                      </a:r>
                      <a:r>
                        <a:rPr lang="en-AU" sz="2400" b="1" baseline="0" dirty="0">
                          <a:solidFill>
                            <a:schemeClr val="tx1"/>
                          </a:solidFill>
                        </a:rPr>
                        <a:t>n (%)</a:t>
                      </a:r>
                      <a:endParaRPr lang="en-A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b="1" dirty="0">
                          <a:solidFill>
                            <a:schemeClr val="tx1"/>
                          </a:solidFill>
                        </a:rPr>
                        <a:t>18</a:t>
                      </a:r>
                      <a:r>
                        <a:rPr lang="en-AU" sz="2400" b="1" baseline="0" dirty="0">
                          <a:solidFill>
                            <a:schemeClr val="tx1"/>
                          </a:solidFill>
                        </a:rPr>
                        <a:t> (51%)</a:t>
                      </a:r>
                      <a:endParaRPr lang="en-AU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b="1" dirty="0">
                          <a:solidFill>
                            <a:schemeClr val="tx1"/>
                          </a:solidFill>
                        </a:rPr>
                        <a:t>5 (20%)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b="1" dirty="0">
                          <a:solidFill>
                            <a:schemeClr val="tx1"/>
                          </a:solidFill>
                        </a:rPr>
                        <a:t>1 (6%)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CR</a:t>
                      </a: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9 (26%)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4 (16%)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0 (0%)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Arial"/>
                        </a:rPr>
                        <a:t>PR</a:t>
                      </a: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baseline="0" dirty="0">
                          <a:solidFill>
                            <a:schemeClr val="tx1"/>
                          </a:solidFill>
                        </a:rPr>
                        <a:t>9 (26%)</a:t>
                      </a:r>
                      <a:endParaRPr lang="en-AU" sz="2400" dirty="0">
                        <a:solidFill>
                          <a:schemeClr val="tx1"/>
                        </a:solidFill>
                      </a:endParaRP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 (4%)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 (6%)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SD</a:t>
                      </a: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2 (6%)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0 (0%)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2 (13%)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Arial"/>
                        </a:rPr>
                        <a:t>PD</a:t>
                      </a: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14 (40%)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19 (76%)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13 (81%)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76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Arial"/>
                        </a:rPr>
                        <a:t>NE*</a:t>
                      </a:r>
                    </a:p>
                  </a:txBody>
                  <a:tcPr marL="120000" marR="72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 (3%)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1 (4%)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AU" sz="2400" dirty="0">
                          <a:solidFill>
                            <a:schemeClr val="tx1"/>
                          </a:solidFill>
                        </a:rPr>
                        <a:t>0 (0%)</a:t>
                      </a:r>
                    </a:p>
                  </a:txBody>
                  <a:tcPr marL="48000" marR="48000" marT="24000" marB="24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1E32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7373" y="5315833"/>
            <a:ext cx="4877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/>
              <a:t>NE = Not Evaluable</a:t>
            </a:r>
          </a:p>
          <a:p>
            <a:r>
              <a:rPr lang="en-AU" sz="1600" dirty="0"/>
              <a:t>*Pts who deceased prior to </a:t>
            </a:r>
            <a:r>
              <a:rPr lang="en-AU" sz="1600" dirty="0" err="1"/>
              <a:t>wk</a:t>
            </a:r>
            <a:r>
              <a:rPr lang="en-AU" sz="1600" dirty="0"/>
              <a:t> 12 = PD</a:t>
            </a:r>
          </a:p>
          <a:p>
            <a:r>
              <a:rPr lang="en-AU" sz="1600" baseline="30000" dirty="0"/>
              <a:t>☨</a:t>
            </a:r>
            <a:r>
              <a:rPr lang="en-AU" sz="1600" dirty="0"/>
              <a:t>Leptomeningeal, previous local treatment or symptoms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239" y="4843037"/>
            <a:ext cx="8632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80990" indent="-380990">
              <a:buFont typeface="Arial" charset="0"/>
              <a:buChar char="•"/>
            </a:pPr>
            <a:r>
              <a:rPr lang="en-AU" sz="2400" dirty="0"/>
              <a:t>Median duration of intracranial response not reached in any arm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EDB3ED-A28E-4A08-B077-F134688EBC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0" y="0"/>
            <a:ext cx="2133600" cy="9527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A63455-6C93-471F-AA0A-1D4FA167B77D}"/>
              </a:ext>
            </a:extLst>
          </p:cNvPr>
          <p:cNvSpPr txBox="1"/>
          <p:nvPr/>
        </p:nvSpPr>
        <p:spPr>
          <a:xfrm>
            <a:off x="87373" y="673121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endParaRPr lang="en-AU" sz="2400" dirty="0">
              <a:latin typeface="Arial Narrow"/>
              <a:cs typeface="Arial Narrow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E27B53-46E4-409F-BEDC-6B485ACE6B52}"/>
              </a:ext>
            </a:extLst>
          </p:cNvPr>
          <p:cNvSpPr txBox="1"/>
          <p:nvPr/>
        </p:nvSpPr>
        <p:spPr>
          <a:xfrm>
            <a:off x="9505944" y="6433350"/>
            <a:ext cx="2411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600" dirty="0">
                <a:latin typeface="Arial Narrow"/>
                <a:cs typeface="Arial Narrow"/>
              </a:rPr>
              <a:t>Georgina V Long ESMO 2019</a:t>
            </a:r>
          </a:p>
        </p:txBody>
      </p:sp>
    </p:spTree>
    <p:extLst>
      <p:ext uri="{BB962C8B-B14F-4D97-AF65-F5344CB8AC3E}">
        <p14:creationId xmlns:p14="http://schemas.microsoft.com/office/powerpoint/2010/main" val="3164634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F08BE2-4CAB-45DB-B69C-6984E072AD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195"/>
          <a:stretch/>
        </p:blipFill>
        <p:spPr>
          <a:xfrm>
            <a:off x="1066997" y="1136765"/>
            <a:ext cx="10142736" cy="50136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5" y="156734"/>
            <a:ext cx="10959008" cy="908526"/>
          </a:xfrm>
        </p:spPr>
        <p:txBody>
          <a:bodyPr>
            <a:normAutofit/>
          </a:bodyPr>
          <a:lstStyle/>
          <a:p>
            <a:r>
              <a:rPr lang="en-AU" dirty="0">
                <a:solidFill>
                  <a:schemeClr val="tx1"/>
                </a:solidFill>
              </a:rPr>
              <a:t>Intracranial Progression-Free Survival</a:t>
            </a:r>
          </a:p>
        </p:txBody>
      </p:sp>
      <p:graphicFrame>
        <p:nvGraphicFramePr>
          <p:cNvPr id="8" name="Group 451"/>
          <p:cNvGraphicFramePr>
            <a:graphicFrameLocks noGrp="1"/>
          </p:cNvGraphicFramePr>
          <p:nvPr/>
        </p:nvGraphicFramePr>
        <p:xfrm>
          <a:off x="4552041" y="1029831"/>
          <a:ext cx="7233560" cy="1688593"/>
        </p:xfrm>
        <a:graphic>
          <a:graphicData uri="http://schemas.openxmlformats.org/drawingml/2006/table">
            <a:tbl>
              <a:tblPr/>
              <a:tblGrid>
                <a:gridCol w="2724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3077">
                  <a:extLst>
                    <a:ext uri="{9D8B030D-6E8A-4147-A177-3AD203B41FA5}">
                      <a16:colId xmlns:a16="http://schemas.microsoft.com/office/drawing/2014/main" val="3536939011"/>
                    </a:ext>
                  </a:extLst>
                </a:gridCol>
              </a:tblGrid>
              <a:tr h="629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A: </a:t>
                      </a:r>
                      <a:r>
                        <a:rPr kumimoji="0" lang="en-US" sz="17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Nivo+Ipi</a:t>
                      </a:r>
                      <a:endParaRPr kumimoji="0" lang="en-US" sz="17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N=35</a:t>
                      </a: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5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B: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N=25</a:t>
                      </a: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C7E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C: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N=16</a:t>
                      </a: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</a:t>
                      </a:r>
                      <a:r>
                        <a:rPr kumimoji="0" lang="en-US" sz="17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Events, n (%)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 (54%)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21 (84%)</a:t>
                      </a:r>
                    </a:p>
                  </a:txBody>
                  <a:tcPr marL="24553" marR="24553" marT="24553" marB="2455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15 (94%)</a:t>
                      </a:r>
                    </a:p>
                  </a:txBody>
                  <a:tcPr marL="24553" marR="24553" marT="24553" marB="2455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Med. PFS,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5.4 (2.7 - NR)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2.5 (1.7 – 2.8)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2.6 (1.4-4.4)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8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3-Yr PFS rate, % (95% CI)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43% (28-65)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15% (6-39)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 (6%)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F0F04B6-06F0-40EE-BF7D-B6DE972982E1}"/>
              </a:ext>
            </a:extLst>
          </p:cNvPr>
          <p:cNvCxnSpPr>
            <a:cxnSpLocks/>
          </p:cNvCxnSpPr>
          <p:nvPr/>
        </p:nvCxnSpPr>
        <p:spPr>
          <a:xfrm flipV="1">
            <a:off x="4584696" y="3080209"/>
            <a:ext cx="0" cy="1560307"/>
          </a:xfrm>
          <a:prstGeom prst="line">
            <a:avLst/>
          </a:prstGeom>
          <a:ln w="19050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C23A534-CFDD-4014-8ADC-04FCDB0F4C0A}"/>
              </a:ext>
            </a:extLst>
          </p:cNvPr>
          <p:cNvSpPr txBox="1"/>
          <p:nvPr/>
        </p:nvSpPr>
        <p:spPr>
          <a:xfrm>
            <a:off x="4530270" y="2620210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>
                <a:solidFill>
                  <a:srgbClr val="FFC000"/>
                </a:solidFill>
                <a:latin typeface="Arial Narrow"/>
                <a:cs typeface="Arial Narrow"/>
              </a:rPr>
              <a:t>4</a:t>
            </a:r>
            <a:r>
              <a:rPr lang="en-AU" sz="2400" b="1" dirty="0">
                <a:solidFill>
                  <a:srgbClr val="FFC000"/>
                </a:solidFill>
                <a:latin typeface="Arial Narrow"/>
                <a:cs typeface="Arial Narrow"/>
              </a:rPr>
              <a:t>9</a:t>
            </a:r>
            <a:r>
              <a:rPr lang="en-AU" sz="2400" b="1">
                <a:solidFill>
                  <a:srgbClr val="FFC000"/>
                </a:solidFill>
                <a:latin typeface="Arial Narrow"/>
                <a:cs typeface="Arial Narrow"/>
              </a:rPr>
              <a:t>%</a:t>
            </a:r>
            <a:endParaRPr lang="en-AU" sz="2400" b="1" dirty="0">
              <a:solidFill>
                <a:srgbClr val="FFC000"/>
              </a:solidFill>
              <a:latin typeface="Arial Narrow"/>
              <a:cs typeface="Arial Narrow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FB58A1-C1DB-402F-A643-5243C94493EC}"/>
              </a:ext>
            </a:extLst>
          </p:cNvPr>
          <p:cNvSpPr txBox="1"/>
          <p:nvPr/>
        </p:nvSpPr>
        <p:spPr>
          <a:xfrm>
            <a:off x="4491805" y="3565484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0070C0"/>
                </a:solidFill>
                <a:latin typeface="Arial Narrow"/>
                <a:cs typeface="Arial Narrow"/>
              </a:rPr>
              <a:t>26%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CADD09E-479A-4FF0-9C3A-625E75861109}"/>
              </a:ext>
            </a:extLst>
          </p:cNvPr>
          <p:cNvCxnSpPr>
            <a:cxnSpLocks/>
          </p:cNvCxnSpPr>
          <p:nvPr/>
        </p:nvCxnSpPr>
        <p:spPr>
          <a:xfrm flipV="1">
            <a:off x="10070727" y="3285942"/>
            <a:ext cx="0" cy="1365460"/>
          </a:xfrm>
          <a:prstGeom prst="line">
            <a:avLst/>
          </a:prstGeom>
          <a:ln w="19050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FCF96D0-1071-4740-B41E-4F20834B87B3}"/>
              </a:ext>
            </a:extLst>
          </p:cNvPr>
          <p:cNvSpPr txBox="1"/>
          <p:nvPr/>
        </p:nvSpPr>
        <p:spPr>
          <a:xfrm>
            <a:off x="9953014" y="2790018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FFC000"/>
                </a:solidFill>
                <a:latin typeface="Arial Narrow"/>
                <a:cs typeface="Arial Narrow"/>
              </a:rPr>
              <a:t>43%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63C574-6CF6-4765-8437-DE2C212AF4E5}"/>
              </a:ext>
            </a:extLst>
          </p:cNvPr>
          <p:cNvSpPr txBox="1"/>
          <p:nvPr/>
        </p:nvSpPr>
        <p:spPr>
          <a:xfrm>
            <a:off x="9970869" y="3722450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0070C0"/>
                </a:solidFill>
                <a:latin typeface="Arial Narrow"/>
                <a:cs typeface="Arial Narrow"/>
              </a:rPr>
              <a:t>15%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A0C4058-D47C-430C-8A15-16BF60A88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0" y="0"/>
            <a:ext cx="2133600" cy="95276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6D95DD-8640-44D3-B516-74056D3B11FE}"/>
              </a:ext>
            </a:extLst>
          </p:cNvPr>
          <p:cNvSpPr txBox="1"/>
          <p:nvPr/>
        </p:nvSpPr>
        <p:spPr>
          <a:xfrm rot="16200000">
            <a:off x="-806272" y="2844201"/>
            <a:ext cx="3746538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09585"/>
            <a:r>
              <a:rPr lang="en-AU" sz="1867" b="1" dirty="0">
                <a:latin typeface="Arial Narrow"/>
                <a:cs typeface="Arial Narrow"/>
              </a:rPr>
              <a:t>Intracranial Progression-Free Survival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D758B3-58E0-443B-A7B7-9DDCD078710E}"/>
              </a:ext>
            </a:extLst>
          </p:cNvPr>
          <p:cNvSpPr txBox="1"/>
          <p:nvPr/>
        </p:nvSpPr>
        <p:spPr>
          <a:xfrm>
            <a:off x="9999654" y="4057926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C00000"/>
                </a:solidFill>
                <a:latin typeface="Arial Narrow"/>
                <a:cs typeface="Arial Narrow"/>
              </a:rPr>
              <a:t>6%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A8A87A-3292-4653-9F40-DA42CFB72098}"/>
              </a:ext>
            </a:extLst>
          </p:cNvPr>
          <p:cNvSpPr txBox="1"/>
          <p:nvPr/>
        </p:nvSpPr>
        <p:spPr>
          <a:xfrm>
            <a:off x="4530270" y="4054106"/>
            <a:ext cx="550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C00000"/>
                </a:solidFill>
                <a:latin typeface="Arial Narrow"/>
                <a:cs typeface="Arial Narrow"/>
              </a:rPr>
              <a:t>6%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75A2B1-43F5-40C2-BCB4-49F54D72436F}"/>
              </a:ext>
            </a:extLst>
          </p:cNvPr>
          <p:cNvSpPr txBox="1"/>
          <p:nvPr/>
        </p:nvSpPr>
        <p:spPr>
          <a:xfrm>
            <a:off x="9505944" y="6433350"/>
            <a:ext cx="2411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600" dirty="0">
                <a:latin typeface="Arial Narrow"/>
                <a:cs typeface="Arial Narrow"/>
              </a:rPr>
              <a:t>Georgina V Long ESMO 2019</a:t>
            </a:r>
          </a:p>
        </p:txBody>
      </p:sp>
    </p:spTree>
    <p:extLst>
      <p:ext uri="{BB962C8B-B14F-4D97-AF65-F5344CB8AC3E}">
        <p14:creationId xmlns:p14="http://schemas.microsoft.com/office/powerpoint/2010/main" val="3810364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F5E354-56C4-4EF9-9104-B6523DAF2D72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6"/>
          <a:stretch/>
        </p:blipFill>
        <p:spPr>
          <a:xfrm>
            <a:off x="822250" y="1364076"/>
            <a:ext cx="11038959" cy="4723859"/>
          </a:xfrm>
          <a:prstGeom prst="rect">
            <a:avLst/>
          </a:prstGeom>
        </p:spPr>
      </p:pic>
      <p:graphicFrame>
        <p:nvGraphicFramePr>
          <p:cNvPr id="4" name="Group 451"/>
          <p:cNvGraphicFramePr>
            <a:graphicFrameLocks noGrp="1"/>
          </p:cNvGraphicFramePr>
          <p:nvPr/>
        </p:nvGraphicFramePr>
        <p:xfrm>
          <a:off x="5125212" y="813176"/>
          <a:ext cx="7049672" cy="1568704"/>
        </p:xfrm>
        <a:graphic>
          <a:graphicData uri="http://schemas.openxmlformats.org/drawingml/2006/table">
            <a:tbl>
              <a:tblPr/>
              <a:tblGrid>
                <a:gridCol w="2576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8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99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A: </a:t>
                      </a:r>
                      <a:r>
                        <a:rPr kumimoji="0" lang="en-US" sz="17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Nivo+Ipi</a:t>
                      </a:r>
                      <a:endParaRPr kumimoji="0" lang="en-US" sz="17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N=35</a:t>
                      </a: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A5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B: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Nivo</a:t>
                      </a:r>
                      <a:endParaRPr kumimoji="0" 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N=25</a:t>
                      </a: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C7E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C: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Nivo</a:t>
                      </a:r>
                      <a:endParaRPr lang="en-AU" sz="1700" baseline="30000" dirty="0">
                        <a:solidFill>
                          <a:schemeClr val="bg1"/>
                        </a:solidFill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700" b="1" baseline="0" dirty="0">
                          <a:solidFill>
                            <a:schemeClr val="bg1"/>
                          </a:solidFill>
                          <a:latin typeface="Arial" charset="0"/>
                          <a:ea typeface="Arial" charset="0"/>
                          <a:cs typeface="Arial" charset="0"/>
                        </a:rPr>
                        <a:t>N=16</a:t>
                      </a:r>
                      <a:endParaRPr lang="en-AU" sz="1700" b="1" baseline="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24384" marR="24384" marT="24384" marB="24384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N</a:t>
                      </a:r>
                      <a:r>
                        <a:rPr kumimoji="0" lang="en-US" sz="17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Events, n (%)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16 (46%)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15 (60%)</a:t>
                      </a:r>
                    </a:p>
                  </a:txBody>
                  <a:tcPr marL="24553" marR="24553" marT="24553" marB="2455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13 (81%)</a:t>
                      </a:r>
                    </a:p>
                  </a:txBody>
                  <a:tcPr marL="24553" marR="24553" marT="24553" marB="2455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Med. OS, </a:t>
                      </a:r>
                      <a:r>
                        <a:rPr kumimoji="0" lang="en-US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</a:t>
                      </a: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(95% CI)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32.8 (11.9 - NR)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26.1 (6.93 - NR)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5.1 (1.8 - NR)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9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3-yr OS rate, % (95% CI)</a:t>
                      </a:r>
                    </a:p>
                  </a:txBody>
                  <a:tcPr marL="24384" marR="24384" marT="24384" marB="24384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49% (32-75)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42% (26-68)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19% (7-52)</a:t>
                      </a:r>
                    </a:p>
                  </a:txBody>
                  <a:tcPr marL="24553" marR="24553" marT="24553" marB="24553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249" y="80736"/>
            <a:ext cx="10742400" cy="71380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Overall Survival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2B7CA2-424D-4F97-9F03-22121D200C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981" y="0"/>
            <a:ext cx="1681019" cy="7506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6FCAF7-70D5-4520-8FBA-455009921F14}"/>
              </a:ext>
            </a:extLst>
          </p:cNvPr>
          <p:cNvSpPr txBox="1"/>
          <p:nvPr/>
        </p:nvSpPr>
        <p:spPr>
          <a:xfrm>
            <a:off x="7552558" y="2686560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005696"/>
                </a:solidFill>
                <a:latin typeface="Arial Narrow"/>
                <a:cs typeface="Arial Narrow"/>
              </a:rPr>
              <a:t>51%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AF3BBC-1832-461D-80C5-E385830BF0E0}"/>
              </a:ext>
            </a:extLst>
          </p:cNvPr>
          <p:cNvSpPr txBox="1"/>
          <p:nvPr/>
        </p:nvSpPr>
        <p:spPr>
          <a:xfrm>
            <a:off x="7574186" y="3692293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C00000"/>
                </a:solidFill>
                <a:latin typeface="Arial Narrow"/>
                <a:cs typeface="Arial Narrow"/>
              </a:rPr>
              <a:t>19%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57A033F-5218-4E77-91FA-ED7D2C9E7450}"/>
              </a:ext>
            </a:extLst>
          </p:cNvPr>
          <p:cNvCxnSpPr>
            <a:cxnSpLocks/>
          </p:cNvCxnSpPr>
          <p:nvPr/>
        </p:nvCxnSpPr>
        <p:spPr>
          <a:xfrm flipV="1">
            <a:off x="10610915" y="3133104"/>
            <a:ext cx="0" cy="1599065"/>
          </a:xfrm>
          <a:prstGeom prst="line">
            <a:avLst/>
          </a:prstGeom>
          <a:ln w="19050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2326DE-D432-4FDF-85FB-AB31080F9E2E}"/>
              </a:ext>
            </a:extLst>
          </p:cNvPr>
          <p:cNvCxnSpPr>
            <a:cxnSpLocks/>
          </p:cNvCxnSpPr>
          <p:nvPr/>
        </p:nvCxnSpPr>
        <p:spPr>
          <a:xfrm flipV="1">
            <a:off x="7629775" y="2739813"/>
            <a:ext cx="0" cy="1992355"/>
          </a:xfrm>
          <a:prstGeom prst="line">
            <a:avLst/>
          </a:prstGeom>
          <a:ln w="19050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66802B9-B397-47E2-AD6E-4CF4B547A384}"/>
              </a:ext>
            </a:extLst>
          </p:cNvPr>
          <p:cNvCxnSpPr>
            <a:cxnSpLocks/>
          </p:cNvCxnSpPr>
          <p:nvPr/>
        </p:nvCxnSpPr>
        <p:spPr>
          <a:xfrm flipV="1">
            <a:off x="4648633" y="2739814"/>
            <a:ext cx="0" cy="1992356"/>
          </a:xfrm>
          <a:prstGeom prst="line">
            <a:avLst/>
          </a:prstGeom>
          <a:ln w="19050"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983EF93-BA29-4629-8D07-3697DA000919}"/>
              </a:ext>
            </a:extLst>
          </p:cNvPr>
          <p:cNvSpPr txBox="1"/>
          <p:nvPr/>
        </p:nvSpPr>
        <p:spPr>
          <a:xfrm>
            <a:off x="7551118" y="2292036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FFC000"/>
                </a:solidFill>
                <a:latin typeface="Arial Narrow"/>
                <a:cs typeface="Arial Narrow"/>
              </a:rPr>
              <a:t>63%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BEC4BB-24AC-485D-B68B-EDB6865EBAF4}"/>
              </a:ext>
            </a:extLst>
          </p:cNvPr>
          <p:cNvSpPr txBox="1"/>
          <p:nvPr/>
        </p:nvSpPr>
        <p:spPr>
          <a:xfrm>
            <a:off x="10855058" y="3256484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005696"/>
                </a:solidFill>
                <a:latin typeface="Arial Narrow"/>
                <a:cs typeface="Arial Narrow"/>
              </a:rPr>
              <a:t>42%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93A5FE-BF31-41EA-8D2F-6D6FEB13AF33}"/>
              </a:ext>
            </a:extLst>
          </p:cNvPr>
          <p:cNvSpPr txBox="1"/>
          <p:nvPr/>
        </p:nvSpPr>
        <p:spPr>
          <a:xfrm>
            <a:off x="10555326" y="3701312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C00000"/>
                </a:solidFill>
                <a:latin typeface="Arial Narrow"/>
                <a:cs typeface="Arial Narrow"/>
              </a:rPr>
              <a:t>19%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C84FC6-7F6B-4E5B-8D88-0ABE5CB15E6A}"/>
              </a:ext>
            </a:extLst>
          </p:cNvPr>
          <p:cNvSpPr txBox="1"/>
          <p:nvPr/>
        </p:nvSpPr>
        <p:spPr>
          <a:xfrm>
            <a:off x="10244997" y="2670454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FFC000"/>
                </a:solidFill>
                <a:latin typeface="Arial Narrow"/>
                <a:cs typeface="Arial Narrow"/>
              </a:rPr>
              <a:t>49%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FA0264-1F02-405A-BC21-02F4399B60EA}"/>
              </a:ext>
            </a:extLst>
          </p:cNvPr>
          <p:cNvSpPr txBox="1"/>
          <p:nvPr/>
        </p:nvSpPr>
        <p:spPr>
          <a:xfrm>
            <a:off x="4559513" y="2750952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005696"/>
                </a:solidFill>
                <a:latin typeface="Arial Narrow"/>
                <a:cs typeface="Arial Narrow"/>
              </a:rPr>
              <a:t>60%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E2690A-4C91-4AF6-86C3-1F3011A3E550}"/>
              </a:ext>
            </a:extLst>
          </p:cNvPr>
          <p:cNvSpPr txBox="1"/>
          <p:nvPr/>
        </p:nvSpPr>
        <p:spPr>
          <a:xfrm>
            <a:off x="4569979" y="3305546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C00000"/>
                </a:solidFill>
                <a:latin typeface="Arial Narrow"/>
                <a:cs typeface="Arial Narrow"/>
              </a:rPr>
              <a:t>31%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3F4F8B-1C22-4705-8011-5176EC044395}"/>
              </a:ext>
            </a:extLst>
          </p:cNvPr>
          <p:cNvSpPr txBox="1"/>
          <p:nvPr/>
        </p:nvSpPr>
        <p:spPr>
          <a:xfrm>
            <a:off x="4629291" y="2270653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2400" b="1" dirty="0">
                <a:solidFill>
                  <a:srgbClr val="FFC000"/>
                </a:solidFill>
                <a:latin typeface="Arial Narrow"/>
                <a:cs typeface="Arial Narrow"/>
              </a:rPr>
              <a:t>63%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C858AC-9FFA-4674-BD9A-373DC651074A}"/>
              </a:ext>
            </a:extLst>
          </p:cNvPr>
          <p:cNvSpPr txBox="1"/>
          <p:nvPr/>
        </p:nvSpPr>
        <p:spPr>
          <a:xfrm rot="16200000">
            <a:off x="-105013" y="2855449"/>
            <a:ext cx="1880643" cy="42056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609585"/>
            <a:r>
              <a:rPr lang="en-AU" sz="2133" b="1" dirty="0">
                <a:latin typeface="Arial Narrow"/>
                <a:cs typeface="Arial Narrow"/>
              </a:rPr>
              <a:t>Overall Survival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7FD74-A28D-48C0-A9B4-FFD3D00429FB}"/>
              </a:ext>
            </a:extLst>
          </p:cNvPr>
          <p:cNvSpPr txBox="1"/>
          <p:nvPr/>
        </p:nvSpPr>
        <p:spPr>
          <a:xfrm>
            <a:off x="9505944" y="6433350"/>
            <a:ext cx="2411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600" dirty="0">
                <a:latin typeface="Arial Narrow"/>
                <a:cs typeface="Arial Narrow"/>
              </a:rPr>
              <a:t>Georgina V Long ESMO 2019</a:t>
            </a:r>
          </a:p>
        </p:txBody>
      </p:sp>
    </p:spTree>
    <p:extLst>
      <p:ext uri="{BB962C8B-B14F-4D97-AF65-F5344CB8AC3E}">
        <p14:creationId xmlns:p14="http://schemas.microsoft.com/office/powerpoint/2010/main" val="265311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462" y="265737"/>
            <a:ext cx="11435077" cy="765081"/>
          </a:xfrm>
        </p:spPr>
        <p:txBody>
          <a:bodyPr/>
          <a:lstStyle/>
          <a:p>
            <a:r>
              <a:rPr lang="en-US" dirty="0"/>
              <a:t>CheckMate 204 Study Design</a:t>
            </a:r>
            <a:endParaRPr lang="en-US" u="sng" dirty="0"/>
          </a:p>
        </p:txBody>
      </p:sp>
      <p:sp>
        <p:nvSpPr>
          <p:cNvPr id="19" name="Rectangle 18"/>
          <p:cNvSpPr/>
          <p:nvPr/>
        </p:nvSpPr>
        <p:spPr>
          <a:xfrm>
            <a:off x="53100" y="5894885"/>
            <a:ext cx="12138900" cy="53572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marL="16933">
              <a:lnSpc>
                <a:spcPct val="90000"/>
              </a:lnSpc>
            </a:pPr>
            <a:r>
              <a:rPr lang="en-US" sz="1067" dirty="0">
                <a:solidFill>
                  <a:srgbClr val="231F20"/>
                </a:solidFill>
                <a:cs typeface="Arial" panose="020B0604020202020204" pitchFamily="34" charset="0"/>
              </a:rPr>
              <a:t>CBR, clinical benefit rate; CR, complete response</a:t>
            </a:r>
            <a:r>
              <a:rPr lang="en-US" sz="1067" dirty="0">
                <a:cs typeface="Arial" panose="020B0604020202020204" pitchFamily="34" charset="0"/>
              </a:rPr>
              <a:t>; EC, extracranial</a:t>
            </a:r>
            <a:r>
              <a:rPr lang="en-US" sz="1067" dirty="0">
                <a:solidFill>
                  <a:srgbClr val="231F20"/>
                </a:solidFill>
                <a:cs typeface="Arial" panose="020B0604020202020204" pitchFamily="34" charset="0"/>
              </a:rPr>
              <a:t>; IC, </a:t>
            </a:r>
            <a:r>
              <a:rPr lang="en-US" sz="1067" dirty="0">
                <a:solidFill>
                  <a:srgbClr val="37A14B"/>
                </a:solidFill>
                <a:cs typeface="Arial" panose="020B0604020202020204" pitchFamily="34" charset="0"/>
              </a:rPr>
              <a:t>i</a:t>
            </a:r>
            <a:r>
              <a:rPr lang="en-US" sz="1067" dirty="0">
                <a:solidFill>
                  <a:srgbClr val="231F20"/>
                </a:solidFill>
                <a:cs typeface="Arial" panose="020B0604020202020204" pitchFamily="34" charset="0"/>
              </a:rPr>
              <a:t>ntracranial; MBM, melanoma brain metastases; PR, partial disease; SD, stable disease; SRT, stereotactic radiosurgery.</a:t>
            </a:r>
          </a:p>
          <a:p>
            <a:pPr marL="16933">
              <a:lnSpc>
                <a:spcPct val="90000"/>
              </a:lnSpc>
            </a:pPr>
            <a:r>
              <a:rPr lang="en-US" sz="1067" baseline="30000" dirty="0" err="1">
                <a:solidFill>
                  <a:srgbClr val="231F20"/>
                </a:solidFill>
                <a:cs typeface="Arial" panose="020B0604020202020204" pitchFamily="34" charset="0"/>
              </a:rPr>
              <a:t>a</a:t>
            </a:r>
            <a:r>
              <a:rPr lang="en-US" sz="1067" dirty="0" err="1">
                <a:solidFill>
                  <a:srgbClr val="231F20"/>
                </a:solidFill>
                <a:cs typeface="Arial" panose="020B0604020202020204" pitchFamily="34" charset="0"/>
              </a:rPr>
              <a:t>Patients</a:t>
            </a:r>
            <a:r>
              <a:rPr lang="en-US" sz="1067" dirty="0">
                <a:solidFill>
                  <a:srgbClr val="231F20"/>
                </a:solidFill>
                <a:cs typeface="Arial" panose="020B0604020202020204" pitchFamily="34" charset="0"/>
              </a:rPr>
              <a:t> with grade 3–4 adverse events (AEs) during NIVO+IPI induction could resume NIVO when toxicity resolved and all patients who discontinued proceeded to follow-up;</a:t>
            </a:r>
          </a:p>
          <a:p>
            <a:pPr marL="16933">
              <a:lnSpc>
                <a:spcPct val="90000"/>
              </a:lnSpc>
            </a:pPr>
            <a:r>
              <a:rPr lang="en-US" sz="1067" baseline="30000" dirty="0" err="1">
                <a:cs typeface="Arial" panose="020B0604020202020204" pitchFamily="34" charset="0"/>
              </a:rPr>
              <a:t>b</a:t>
            </a:r>
            <a:r>
              <a:rPr lang="en-US" sz="1067" dirty="0" err="1">
                <a:cs typeface="Arial" panose="020B0604020202020204" pitchFamily="34" charset="0"/>
              </a:rPr>
              <a:t>Us</a:t>
            </a:r>
            <a:r>
              <a:rPr lang="en-US" sz="1067" dirty="0" err="1">
                <a:solidFill>
                  <a:srgbClr val="231F20"/>
                </a:solidFill>
                <a:cs typeface="Arial" panose="020B0604020202020204" pitchFamily="34" charset="0"/>
              </a:rPr>
              <a:t>ing</a:t>
            </a:r>
            <a:r>
              <a:rPr lang="en-US" sz="1067" dirty="0">
                <a:solidFill>
                  <a:srgbClr val="231F20"/>
                </a:solidFill>
                <a:cs typeface="Arial" panose="020B0604020202020204" pitchFamily="34" charset="0"/>
              </a:rPr>
              <a:t> modified RECIST v1.1.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714133" y="2104734"/>
            <a:ext cx="1420288" cy="2837851"/>
          </a:xfrm>
          <a:prstGeom prst="roundRect">
            <a:avLst>
              <a:gd name="adj" fmla="val 14267"/>
            </a:avLst>
          </a:prstGeom>
          <a:solidFill>
            <a:srgbClr val="00B14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NIVO</a:t>
            </a:r>
            <a:br>
              <a:rPr lang="en-US" sz="1867" b="1" dirty="0">
                <a:solidFill>
                  <a:srgbClr val="FFFFFF"/>
                </a:solidFill>
              </a:rPr>
            </a:br>
            <a:r>
              <a:rPr lang="en-US" sz="1867" b="1" dirty="0">
                <a:solidFill>
                  <a:srgbClr val="FFFFFF"/>
                </a:solidFill>
              </a:rPr>
              <a:t>1 mg/kg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Q3W × 4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+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IPI</a:t>
            </a:r>
            <a:br>
              <a:rPr lang="en-US" sz="1867" b="1" dirty="0">
                <a:solidFill>
                  <a:srgbClr val="FFFFFF"/>
                </a:solidFill>
              </a:rPr>
            </a:br>
            <a:r>
              <a:rPr lang="en-US" sz="1867" b="1" dirty="0">
                <a:solidFill>
                  <a:srgbClr val="FFFFFF"/>
                </a:solidFill>
              </a:rPr>
              <a:t>3 mg/kg</a:t>
            </a:r>
            <a:br>
              <a:rPr lang="en-US" sz="1867" b="1" dirty="0">
                <a:solidFill>
                  <a:srgbClr val="FFFFFF"/>
                </a:solidFill>
              </a:rPr>
            </a:br>
            <a:r>
              <a:rPr lang="en-US" sz="1867" b="1" dirty="0">
                <a:solidFill>
                  <a:srgbClr val="FFFFFF"/>
                </a:solidFill>
              </a:rPr>
              <a:t>Q3W × 4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588582" y="2581640"/>
            <a:ext cx="1279508" cy="1866121"/>
          </a:xfrm>
          <a:prstGeom prst="roundRect">
            <a:avLst>
              <a:gd name="adj" fmla="val 14267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NIVO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3 mg/kg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867" b="1" dirty="0">
                <a:solidFill>
                  <a:srgbClr val="FFFFFF"/>
                </a:solidFill>
              </a:rPr>
              <a:t>Q2W 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288664" y="1762885"/>
            <a:ext cx="2647221" cy="3724987"/>
          </a:xfrm>
          <a:prstGeom prst="roundRect">
            <a:avLst>
              <a:gd name="adj" fmla="val 142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512" rIns="32512" rtlCol="0" anchor="ctr"/>
          <a:lstStyle/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600" b="1" dirty="0">
                <a:solidFill>
                  <a:srgbClr val="000000"/>
                </a:solidFill>
              </a:rPr>
              <a:t>Treat until progression or toxicity </a:t>
            </a:r>
            <a:br>
              <a:rPr lang="en-US" sz="1600" b="1" dirty="0">
                <a:solidFill>
                  <a:srgbClr val="000000"/>
                </a:solidFill>
              </a:rPr>
            </a:br>
            <a:r>
              <a:rPr lang="en-US" sz="1600" b="1" dirty="0">
                <a:solidFill>
                  <a:srgbClr val="000000"/>
                </a:solidFill>
              </a:rPr>
              <a:t>(max</a:t>
            </a:r>
            <a:r>
              <a:rPr lang="en-US" sz="1600" b="1" dirty="0">
                <a:solidFill>
                  <a:srgbClr val="37A14B"/>
                </a:solidFill>
              </a:rPr>
              <a:t>.</a:t>
            </a:r>
            <a:r>
              <a:rPr lang="en-US" sz="1600" b="1" dirty="0">
                <a:solidFill>
                  <a:srgbClr val="000000"/>
                </a:solidFill>
              </a:rPr>
              <a:t> 24 months)</a:t>
            </a:r>
            <a:r>
              <a:rPr lang="en-US" sz="1600" b="1" baseline="30000" dirty="0">
                <a:solidFill>
                  <a:srgbClr val="000000"/>
                </a:solidFill>
              </a:rPr>
              <a:t>a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endParaRPr lang="en-US" sz="1600" b="1" baseline="30000" dirty="0">
              <a:solidFill>
                <a:srgbClr val="000000"/>
              </a:solidFill>
            </a:endParaRP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600" b="1" u="sng" dirty="0">
                <a:solidFill>
                  <a:srgbClr val="000000"/>
                </a:solidFill>
              </a:rPr>
              <a:t>Endpoints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600" b="1" dirty="0">
                <a:solidFill>
                  <a:srgbClr val="000000"/>
                </a:solidFill>
              </a:rPr>
              <a:t>Primary: IC CBR (CR + PR + SD ≥ 6 months)</a:t>
            </a:r>
            <a:r>
              <a:rPr lang="en-US" sz="1600" b="1" baseline="30000" dirty="0">
                <a:solidFill>
                  <a:srgbClr val="000000"/>
                </a:solidFill>
              </a:rPr>
              <a:t>b</a:t>
            </a: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600" b="1" dirty="0">
                <a:solidFill>
                  <a:srgbClr val="000000"/>
                </a:solidFill>
              </a:rPr>
              <a:t>Secondary</a:t>
            </a:r>
            <a:r>
              <a:rPr lang="en-US" sz="1600" b="1">
                <a:solidFill>
                  <a:srgbClr val="000000"/>
                </a:solidFill>
              </a:rPr>
              <a:t>: safety, PFS</a:t>
            </a:r>
            <a:r>
              <a:rPr lang="en-US" sz="1600" b="1" dirty="0">
                <a:solidFill>
                  <a:srgbClr val="000000"/>
                </a:solidFill>
              </a:rPr>
              <a:t>, OS, EC and </a:t>
            </a:r>
            <a:r>
              <a:rPr lang="en-US" sz="1600" b="1">
                <a:solidFill>
                  <a:srgbClr val="000000"/>
                </a:solidFill>
              </a:rPr>
              <a:t>global CBR</a:t>
            </a:r>
            <a:endParaRPr lang="en-US" sz="1600" b="1" dirty="0">
              <a:solidFill>
                <a:srgbClr val="000000"/>
              </a:solidFill>
            </a:endParaRP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endParaRPr lang="en-US" sz="1600" b="1" baseline="30000" dirty="0">
              <a:solidFill>
                <a:srgbClr val="000000"/>
              </a:solidFill>
            </a:endParaRPr>
          </a:p>
          <a:p>
            <a:pPr algn="ctr">
              <a:lnSpc>
                <a:spcPct val="90000"/>
              </a:lnSpc>
              <a:spcBef>
                <a:spcPts val="711"/>
              </a:spcBef>
            </a:pPr>
            <a:r>
              <a:rPr lang="en-US" sz="1600" b="1" dirty="0">
                <a:solidFill>
                  <a:srgbClr val="000000"/>
                </a:solidFill>
              </a:rPr>
              <a:t>Follow for 3 years from first dose   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2761975" y="4115744"/>
            <a:ext cx="2918607" cy="37653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22" idx="3"/>
          </p:cNvCxnSpPr>
          <p:nvPr/>
        </p:nvCxnSpPr>
        <p:spPr>
          <a:xfrm>
            <a:off x="8868090" y="3514702"/>
            <a:ext cx="378697" cy="6395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5754829" y="1639871"/>
            <a:ext cx="1609695" cy="379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67" b="1" dirty="0">
                <a:solidFill>
                  <a:srgbClr val="000000"/>
                </a:solidFill>
              </a:rPr>
              <a:t>Induction</a:t>
            </a:r>
            <a:endParaRPr lang="en-US" sz="1867" dirty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134421" y="2088414"/>
            <a:ext cx="2230329" cy="379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867" b="1" dirty="0">
                <a:solidFill>
                  <a:srgbClr val="000000"/>
                </a:solidFill>
              </a:rPr>
              <a:t>Maintenance</a:t>
            </a:r>
            <a:endParaRPr lang="en-US" sz="1867" dirty="0">
              <a:solidFill>
                <a:srgbClr val="00000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36682" y="1772791"/>
            <a:ext cx="2504353" cy="3715081"/>
          </a:xfrm>
          <a:prstGeom prst="roundRect">
            <a:avLst>
              <a:gd name="adj" fmla="val 14267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6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52396" indent="-152396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≥ 1 measurable, </a:t>
            </a:r>
            <a:r>
              <a:rPr 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unirradiated</a:t>
            </a: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MBM  (0.5–3.0 cm)</a:t>
            </a:r>
          </a:p>
          <a:p>
            <a:pPr marL="152396" indent="-152396">
              <a:buFont typeface="Arial" panose="020B0604020202020204" pitchFamily="34" charset="0"/>
              <a:buChar char="•"/>
            </a:pPr>
            <a:endParaRPr lang="en-US" sz="1067" baseline="300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52396" indent="-152396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Prior SRT in </a:t>
            </a:r>
          </a:p>
          <a:p>
            <a:pPr indent="156629"/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≤ 3 MBM</a:t>
            </a:r>
          </a:p>
          <a:p>
            <a:pPr marL="152396" indent="-152396">
              <a:buFont typeface="Arial" panose="020B0604020202020204" pitchFamily="34" charset="0"/>
              <a:buChar char="•"/>
            </a:pPr>
            <a:endParaRPr lang="en-US" sz="1067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52396" indent="-152396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Previous treatment with </a:t>
            </a:r>
            <a:r>
              <a:rPr 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BRAFi</a:t>
            </a: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/</a:t>
            </a:r>
            <a:r>
              <a:rPr 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MEKi</a:t>
            </a: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permitted</a:t>
            </a:r>
          </a:p>
          <a:p>
            <a:pPr marL="152396" indent="-152396">
              <a:buFont typeface="Arial" panose="020B0604020202020204" pitchFamily="34" charset="0"/>
              <a:buChar char="•"/>
            </a:pPr>
            <a:endParaRPr lang="en-US" sz="1067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48163" indent="-148163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No prior checkpoint inhibitors in metastatic setting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-116498" y="1342609"/>
            <a:ext cx="3005407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b="1" dirty="0">
                <a:solidFill>
                  <a:srgbClr val="000000"/>
                </a:solidFill>
              </a:rPr>
              <a:t>Key eligibilities 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728000" y="2511822"/>
            <a:ext cx="2952581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3011947" y="1765924"/>
            <a:ext cx="2278395" cy="1321644"/>
          </a:xfrm>
          <a:prstGeom prst="roundRect">
            <a:avLst>
              <a:gd name="adj" fmla="val 142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56629"/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Cohort A:</a:t>
            </a:r>
          </a:p>
          <a:p>
            <a:pPr marL="385224" indent="-228594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Asymptomatic </a:t>
            </a: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patients</a:t>
            </a:r>
          </a:p>
          <a:p>
            <a:pPr marL="385224" indent="-228594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ECOG PS 0/1</a:t>
            </a:r>
          </a:p>
          <a:p>
            <a:pPr marL="385224" indent="-228594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No steroids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011948" y="3386312"/>
            <a:ext cx="2306085" cy="2101561"/>
          </a:xfrm>
          <a:prstGeom prst="roundRect">
            <a:avLst>
              <a:gd name="adj" fmla="val 142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6629"/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Cohort B:</a:t>
            </a:r>
          </a:p>
          <a:p>
            <a:pPr marL="309026" indent="-152396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cs typeface="Arial" panose="020B0604020202020204" pitchFamily="34" charset="0"/>
              </a:rPr>
              <a:t>Symptomatic </a:t>
            </a: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patients </a:t>
            </a:r>
          </a:p>
          <a:p>
            <a:pPr marL="302676" indent="-146047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ECOG PS 0−2</a:t>
            </a:r>
          </a:p>
          <a:p>
            <a:pPr marL="302676" indent="-146047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≤ 4 mg dexamethasone or equivalent/ day allowed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779704" y="1341162"/>
            <a:ext cx="2742881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67" b="1" dirty="0">
                <a:solidFill>
                  <a:srgbClr val="000000"/>
                </a:solidFill>
              </a:rPr>
              <a:t>Cohort eligibilities</a:t>
            </a:r>
            <a:endParaRPr lang="en-US" sz="1867" dirty="0">
              <a:solidFill>
                <a:srgbClr val="000000"/>
              </a:solidFill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9665818" y="0"/>
            <a:ext cx="2526183" cy="249283"/>
          </a:xfrm>
          <a:prstGeom prst="rect">
            <a:avLst/>
          </a:prstGeom>
        </p:spPr>
        <p:txBody>
          <a:bodyPr/>
          <a:lstStyle>
            <a:lvl1pPr marL="190500" indent="-1905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457C"/>
              </a:buClr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5150" indent="-252413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7413" indent="-19843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457C"/>
              </a:buClr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808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–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0350" indent="-187325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00457C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67" b="1" dirty="0">
                <a:solidFill>
                  <a:srgbClr val="0065A4"/>
                </a:solidFill>
              </a:rPr>
              <a:t>CheckMate 204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125049" y="3521113"/>
            <a:ext cx="397696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057264" y="5441344"/>
            <a:ext cx="209736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b="1" dirty="0"/>
              <a:t>Median follow-up = 5.2 </a:t>
            </a:r>
            <a:r>
              <a:rPr lang="en-US" sz="1333" b="1" dirty="0" err="1"/>
              <a:t>mo</a:t>
            </a:r>
            <a:endParaRPr lang="en-US" sz="1333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252262" y="5503388"/>
            <a:ext cx="242354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b="1" dirty="0"/>
              <a:t>Data cutoff date of May 1, 2018</a:t>
            </a:r>
            <a:endParaRPr lang="en-GB" sz="1333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3073026" y="3043858"/>
            <a:ext cx="21839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33" b="1" dirty="0"/>
              <a:t>Median follow-up = 20.6 </a:t>
            </a:r>
            <a:r>
              <a:rPr lang="en-US" sz="1333" b="1" dirty="0" err="1"/>
              <a:t>mo</a:t>
            </a:r>
            <a:endParaRPr lang="en-US" sz="1333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C72815-E016-4770-BEC0-B7ED2802D894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1691863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" y="134731"/>
            <a:ext cx="10972800" cy="420564"/>
          </a:xfrm>
        </p:spPr>
        <p:txBody>
          <a:bodyPr>
            <a:normAutofit fontScale="90000"/>
          </a:bodyPr>
          <a:lstStyle/>
          <a:p>
            <a:r>
              <a:rPr lang="en-US" dirty="0"/>
              <a:t>Response to Treatment – Asymptomatic Patients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689388"/>
              </p:ext>
            </p:extLst>
          </p:nvPr>
        </p:nvGraphicFramePr>
        <p:xfrm>
          <a:off x="534547" y="724566"/>
          <a:ext cx="10403658" cy="5378039"/>
        </p:xfrm>
        <a:graphic>
          <a:graphicData uri="http://schemas.openxmlformats.org/drawingml/2006/table">
            <a:tbl>
              <a:tblPr firstRow="1"/>
              <a:tblGrid>
                <a:gridCol w="4921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1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3405">
                  <a:extLst>
                    <a:ext uri="{9D8B030D-6E8A-4147-A177-3AD203B41FA5}">
                      <a16:colId xmlns:a16="http://schemas.microsoft.com/office/drawing/2014/main" val="2893614446"/>
                    </a:ext>
                  </a:extLst>
                </a:gridCol>
              </a:tblGrid>
              <a:tr h="45321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baseline="30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T="27432" marB="27432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900" b="1" baseline="0" dirty="0">
                          <a:solidFill>
                            <a:schemeClr val="bg1"/>
                          </a:solidFill>
                        </a:rPr>
                        <a:t>Patients (</a:t>
                      </a:r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n = 101)</a:t>
                      </a:r>
                      <a:endParaRPr lang="en-GB" sz="19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7A14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T="34290" marB="34290"/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4059510069"/>
                  </a:ext>
                </a:extLst>
              </a:tr>
              <a:tr h="348384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l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 baseline="30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20574" marB="20574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Intracranial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Extracranial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j-lt"/>
                        </a:rPr>
                        <a:t>Global</a:t>
                      </a:r>
                      <a:endParaRPr lang="en-GB" sz="16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8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Best overall response, n (%)</a:t>
                      </a:r>
                    </a:p>
                  </a:txBody>
                  <a:tcPr marL="121920" marR="121920" marT="48768" marB="48768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45720" marR="45720" marT="27432" marB="27432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Complete response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29 (29)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11 (11)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11 (11)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Partial response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26 (26)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38 (38)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40 (40)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Stable disease ≥ 6 months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 (4)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6 (6)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 (4)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80000"/>
                        </a:lnSpc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Progressive disease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27 (27)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16 (16)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28 (28)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2720">
                <a:tc>
                  <a:txBody>
                    <a:bodyPr/>
                    <a:lstStyle/>
                    <a:p>
                      <a:pPr marL="228600" lvl="1" indent="0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Not evaluable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Death prior to first on-study assessment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Early discontinuation due to toxicity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Stable disease &lt; 6 months</a:t>
                      </a:r>
                    </a:p>
                    <a:p>
                      <a:pPr marL="228600" lvl="1" indent="112713">
                        <a:lnSpc>
                          <a:spcPct val="100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Other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15 (15)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3 (3)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0 (0)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8 (8)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 (4)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30 (30)</a:t>
                      </a:r>
                      <a:r>
                        <a:rPr lang="en-US" sz="1600" b="1" baseline="3000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3 (3)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1 (1)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15 (15)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11 (11)</a:t>
                      </a:r>
                      <a:endParaRPr lang="en-US" sz="1600" b="1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18 (18)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2 (2)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 (1)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10 (10)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 (5)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342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ORR, n/N (%)</a:t>
                      </a:r>
                      <a:r>
                        <a:rPr lang="en-GB" sz="16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228600" indent="0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(95% CI)</a:t>
                      </a: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55/101 (54) 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(44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−64)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49/101 (49)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(38−59)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51/101 (51)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(40−61)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3424">
                <a:tc>
                  <a:txBody>
                    <a:bodyPr/>
                    <a:lstStyle/>
                    <a:p>
                      <a:r>
                        <a:rPr lang="en-GB" sz="1600" b="1" dirty="0" err="1">
                          <a:solidFill>
                            <a:schemeClr val="tx1"/>
                          </a:solidFill>
                        </a:rPr>
                        <a:t>CBR</a:t>
                      </a:r>
                      <a:r>
                        <a:rPr lang="en-GB" sz="1600" b="1" baseline="30000" dirty="0" err="1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, n/N</a:t>
                      </a:r>
                      <a:r>
                        <a:rPr lang="en-GB" sz="1600" b="1" baseline="0" dirty="0">
                          <a:solidFill>
                            <a:schemeClr val="tx1"/>
                          </a:solidFill>
                        </a:rPr>
                        <a:t> % </a:t>
                      </a:r>
                    </a:p>
                    <a:p>
                      <a:pPr marL="228600" indent="0"/>
                      <a:r>
                        <a:rPr lang="en-GB" sz="1600" b="0" baseline="0" dirty="0">
                          <a:solidFill>
                            <a:schemeClr val="tx1"/>
                          </a:solidFill>
                        </a:rPr>
                        <a:t>(95% CI)</a:t>
                      </a:r>
                      <a:endParaRPr lang="en-GB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59/101 (58)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(48−68)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55/101 (54) 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(44−64)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55/101 (54)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(44−64)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5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6119507"/>
            <a:ext cx="11042227" cy="256545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r>
              <a:rPr lang="en-US" sz="1067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067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Seven</a:t>
            </a:r>
            <a:r>
              <a:rPr lang="en-US" sz="1067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these patients did not have extracranial disease at baseline; </a:t>
            </a:r>
            <a:r>
              <a:rPr lang="en-US" sz="1067" baseline="30000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067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Clinical</a:t>
            </a:r>
            <a:r>
              <a:rPr lang="en-US" sz="1067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benefit rate = complete response + partial response + stable disease ≥ 6 months.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9665818" y="0"/>
            <a:ext cx="2526183" cy="24928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92024" indent="-192024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66928" indent="-256032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86968" indent="-201168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7008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67" dirty="0"/>
              <a:t>CheckMate 204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B0F848-4741-4967-A5FD-843A5F2F7522}"/>
              </a:ext>
            </a:extLst>
          </p:cNvPr>
          <p:cNvSpPr txBox="1"/>
          <p:nvPr/>
        </p:nvSpPr>
        <p:spPr>
          <a:xfrm>
            <a:off x="9464779" y="6405352"/>
            <a:ext cx="272722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Tawbi et al. ASCO 2019</a:t>
            </a:r>
          </a:p>
        </p:txBody>
      </p:sp>
    </p:spTree>
    <p:extLst>
      <p:ext uri="{BB962C8B-B14F-4D97-AF65-F5344CB8AC3E}">
        <p14:creationId xmlns:p14="http://schemas.microsoft.com/office/powerpoint/2010/main" val="1721078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O Academy">
  <a:themeElements>
    <a:clrScheme name="Custom 4">
      <a:dk1>
        <a:srgbClr val="003852"/>
      </a:dk1>
      <a:lt1>
        <a:srgbClr val="FFFFFF"/>
      </a:lt1>
      <a:dk2>
        <a:srgbClr val="003852"/>
      </a:dk2>
      <a:lt2>
        <a:srgbClr val="FFFFFF"/>
      </a:lt2>
      <a:accent1>
        <a:srgbClr val="E05B29"/>
      </a:accent1>
      <a:accent2>
        <a:srgbClr val="0085A1"/>
      </a:accent2>
      <a:accent3>
        <a:srgbClr val="003852"/>
      </a:accent3>
      <a:accent4>
        <a:srgbClr val="F2F2F2"/>
      </a:accent4>
      <a:accent5>
        <a:srgbClr val="E8E8E8"/>
      </a:accent5>
      <a:accent6>
        <a:srgbClr val="003852"/>
      </a:accent6>
      <a:hlink>
        <a:srgbClr val="0085A1"/>
      </a:hlink>
      <a:folHlink>
        <a:srgbClr val="E05B2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 Academy" id="{000D7055-7E83-0D4B-B5C9-72112F85D661}" vid="{9F98E06C-FBC5-7540-A149-B3BFBBCEE6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0A01D19-2D63-4E5D-B5F8-59DE5D5623B7}"/>
</file>

<file path=customXml/itemProps2.xml><?xml version="1.0" encoding="utf-8"?>
<ds:datastoreItem xmlns:ds="http://schemas.openxmlformats.org/officeDocument/2006/customXml" ds:itemID="{991916C6-8AB0-46B4-95C4-B2AD00894B2B}"/>
</file>

<file path=customXml/itemProps3.xml><?xml version="1.0" encoding="utf-8"?>
<ds:datastoreItem xmlns:ds="http://schemas.openxmlformats.org/officeDocument/2006/customXml" ds:itemID="{E3D6074F-7CC4-4D0B-8264-DF67C326ECF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2884</Words>
  <Application>Microsoft Macintosh PowerPoint</Application>
  <PresentationFormat>Widescreen</PresentationFormat>
  <Paragraphs>762</Paragraphs>
  <Slides>48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Arial Narrow</vt:lpstr>
      <vt:lpstr>Calibri</vt:lpstr>
      <vt:lpstr>Helvetica</vt:lpstr>
      <vt:lpstr>Office Theme</vt:lpstr>
      <vt:lpstr>IO Academy</vt:lpstr>
      <vt:lpstr>Optimal Management of Patients with Melanoma and CNS Metastases </vt:lpstr>
      <vt:lpstr>PowerPoint Presentation</vt:lpstr>
      <vt:lpstr>PowerPoint Presentation</vt:lpstr>
      <vt:lpstr>ABC Brain Mets Study</vt:lpstr>
      <vt:lpstr>Best Intracranial RECIST Response</vt:lpstr>
      <vt:lpstr>Intracranial Progression-Free Survival</vt:lpstr>
      <vt:lpstr>Overall Survival</vt:lpstr>
      <vt:lpstr>CheckMate 204 Study Design</vt:lpstr>
      <vt:lpstr>Response to Treatment – Asymptomatic Patients</vt:lpstr>
      <vt:lpstr>Progression-Free Survival – Asymptomatic Patients 20.6 months of median follow-up</vt:lpstr>
      <vt:lpstr>Overall Survival – Asymptomatic Patients 20.6 months of median follow-up</vt:lpstr>
      <vt:lpstr>Demographic and Patient Characteristics – Symptomatic Patients </vt:lpstr>
      <vt:lpstr>Response to Treatment – Symptomatic Patients</vt:lpstr>
      <vt:lpstr>Symptomatic Cohort Responders</vt:lpstr>
      <vt:lpstr>Progression-Free Survival – Symptomatic Patients</vt:lpstr>
      <vt:lpstr>Overall Survival − Symptomatic Patients</vt:lpstr>
      <vt:lpstr>PowerPoint Presentation</vt:lpstr>
      <vt:lpstr>Cases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67 year old man with low volume, metastatic mucosal melanoma and one incidental brain metastasis (0.6mm).  BRAF wildtype</vt:lpstr>
      <vt:lpstr>67 year old man with low volume, metastatic mucosal melanoma and incidental small brain metastasis</vt:lpstr>
      <vt:lpstr>Fever, tachycardia, and fatigue</vt:lpstr>
      <vt:lpstr>Fever, tachycardia, and fatigue</vt:lpstr>
      <vt:lpstr>Admit for monitoring?  Hydrate, NSAIDs for fever, discharge with close LFT follow-up?  Evaluate for other irAE?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Atrial fib and LFTs resolved, tapered  from steroids over 3 weeks  </vt:lpstr>
      <vt:lpstr>Atrial fib and LFTs resolved,  tapered from steroids over 3 weeks  </vt:lpstr>
      <vt:lpstr>Atrial fib and LFTs resolved,  tapered from steroids over 3 weeks </vt:lpstr>
      <vt:lpstr>Atrial fib and LFTs resolved,  tapered from steroids over 3 weeks </vt:lpstr>
      <vt:lpstr>PowerPoint Presentation</vt:lpstr>
      <vt:lpstr>Infliximab does not seem to affect  efficacy of ipilimumab</vt:lpstr>
      <vt:lpstr>Outcomes look similar in patients who discontinue due to toxicity vs. those who continue treatment longer</vt:lpstr>
      <vt:lpstr>Outcomes look similar in patients who discontinue due to toxicity vs. those who continue treatment longer</vt:lpstr>
      <vt:lpstr>Summary of Case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/>
  <cp:revision>1</cp:revision>
  <dcterms:created xsi:type="dcterms:W3CDTF">2011-11-09T21:26:27Z</dcterms:created>
  <dcterms:modified xsi:type="dcterms:W3CDTF">2019-11-12T16:20:33Z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