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tags/tag1.xml" ContentType="application/vnd.openxmlformats-officedocument.presentationml.tags+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7850" r:id="rId2"/>
    <p:sldMasterId id="2147487875" r:id="rId3"/>
    <p:sldMasterId id="2147487892" r:id="rId4"/>
    <p:sldMasterId id="2147487904" r:id="rId5"/>
  </p:sldMasterIdLst>
  <p:notesMasterIdLst>
    <p:notesMasterId r:id="rId96"/>
  </p:notesMasterIdLst>
  <p:handoutMasterIdLst>
    <p:handoutMasterId r:id="rId97"/>
  </p:handoutMasterIdLst>
  <p:sldIdLst>
    <p:sldId id="3077" r:id="rId6"/>
    <p:sldId id="922" r:id="rId7"/>
    <p:sldId id="2311" r:id="rId8"/>
    <p:sldId id="329" r:id="rId9"/>
    <p:sldId id="3078" r:id="rId10"/>
    <p:sldId id="924" r:id="rId11"/>
    <p:sldId id="3079" r:id="rId12"/>
    <p:sldId id="925" r:id="rId13"/>
    <p:sldId id="3080" r:id="rId14"/>
    <p:sldId id="926" r:id="rId15"/>
    <p:sldId id="3081" r:id="rId16"/>
    <p:sldId id="923" r:id="rId17"/>
    <p:sldId id="2368" r:id="rId18"/>
    <p:sldId id="697" r:id="rId19"/>
    <p:sldId id="2548" r:id="rId20"/>
    <p:sldId id="1503" r:id="rId21"/>
    <p:sldId id="2448" r:id="rId22"/>
    <p:sldId id="3075" r:id="rId23"/>
    <p:sldId id="1133" r:id="rId24"/>
    <p:sldId id="1289" r:id="rId25"/>
    <p:sldId id="2416" r:id="rId26"/>
    <p:sldId id="1293" r:id="rId27"/>
    <p:sldId id="2309" r:id="rId28"/>
    <p:sldId id="2324" r:id="rId29"/>
    <p:sldId id="1126" r:id="rId30"/>
    <p:sldId id="296" r:id="rId31"/>
    <p:sldId id="1358" r:id="rId32"/>
    <p:sldId id="2544" r:id="rId33"/>
    <p:sldId id="2325" r:id="rId34"/>
    <p:sldId id="1204" r:id="rId35"/>
    <p:sldId id="1290" r:id="rId36"/>
    <p:sldId id="1360" r:id="rId37"/>
    <p:sldId id="2435" r:id="rId38"/>
    <p:sldId id="2437" r:id="rId39"/>
    <p:sldId id="2545" r:id="rId40"/>
    <p:sldId id="2449" r:id="rId41"/>
    <p:sldId id="2422" r:id="rId42"/>
    <p:sldId id="843" r:id="rId43"/>
    <p:sldId id="2423" r:id="rId44"/>
    <p:sldId id="2408" r:id="rId45"/>
    <p:sldId id="2425" r:id="rId46"/>
    <p:sldId id="2426" r:id="rId47"/>
    <p:sldId id="2424" r:id="rId48"/>
    <p:sldId id="2570" r:id="rId49"/>
    <p:sldId id="2549" r:id="rId50"/>
    <p:sldId id="2365" r:id="rId51"/>
    <p:sldId id="2546" r:id="rId52"/>
    <p:sldId id="1383" r:id="rId53"/>
    <p:sldId id="2303" r:id="rId54"/>
    <p:sldId id="2364" r:id="rId55"/>
    <p:sldId id="2308" r:id="rId56"/>
    <p:sldId id="2307" r:id="rId57"/>
    <p:sldId id="3059" r:id="rId58"/>
    <p:sldId id="2450" r:id="rId59"/>
    <p:sldId id="1294" r:id="rId60"/>
    <p:sldId id="1295" r:id="rId61"/>
    <p:sldId id="2363" r:id="rId62"/>
    <p:sldId id="2361" r:id="rId63"/>
    <p:sldId id="2130" r:id="rId64"/>
    <p:sldId id="2132" r:id="rId65"/>
    <p:sldId id="1167" r:id="rId66"/>
    <p:sldId id="2427" r:id="rId67"/>
    <p:sldId id="3070" r:id="rId68"/>
    <p:sldId id="2428" r:id="rId69"/>
    <p:sldId id="2429" r:id="rId70"/>
    <p:sldId id="2430" r:id="rId71"/>
    <p:sldId id="1229" r:id="rId72"/>
    <p:sldId id="2432" r:id="rId73"/>
    <p:sldId id="2550" r:id="rId74"/>
    <p:sldId id="1160" r:id="rId75"/>
    <p:sldId id="2412" r:id="rId76"/>
    <p:sldId id="2419" r:id="rId77"/>
    <p:sldId id="2418" r:id="rId78"/>
    <p:sldId id="2421" r:id="rId79"/>
    <p:sldId id="2414" r:id="rId80"/>
    <p:sldId id="3076" r:id="rId81"/>
    <p:sldId id="3057" r:id="rId82"/>
    <p:sldId id="3060" r:id="rId83"/>
    <p:sldId id="2444" r:id="rId84"/>
    <p:sldId id="2451" r:id="rId85"/>
    <p:sldId id="1302" r:id="rId86"/>
    <p:sldId id="298" r:id="rId87"/>
    <p:sldId id="2326" r:id="rId88"/>
    <p:sldId id="1194" r:id="rId89"/>
    <p:sldId id="1368" r:id="rId90"/>
    <p:sldId id="2569" r:id="rId91"/>
    <p:sldId id="2413" r:id="rId92"/>
    <p:sldId id="1371" r:id="rId93"/>
    <p:sldId id="1372" r:id="rId94"/>
    <p:sldId id="2568" r:id="rId95"/>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71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B50"/>
    <a:srgbClr val="FF00FF"/>
    <a:srgbClr val="00001E"/>
    <a:srgbClr val="F8951E"/>
    <a:srgbClr val="F1C73D"/>
    <a:srgbClr val="203864"/>
    <a:srgbClr val="045190"/>
    <a:srgbClr val="000014"/>
    <a:srgbClr val="C7E8F1"/>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D89949-1D07-2049-AADF-E7E053C0C7FB}" v="28" dt="2019-04-15T14:14:03.3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1" autoAdjust="0"/>
    <p:restoredTop sz="95652" autoAdjust="0"/>
  </p:normalViewPr>
  <p:slideViewPr>
    <p:cSldViewPr>
      <p:cViewPr varScale="1">
        <p:scale>
          <a:sx n="106" d="100"/>
          <a:sy n="106" d="100"/>
        </p:scale>
        <p:origin x="712" y="176"/>
      </p:cViewPr>
      <p:guideLst>
        <p:guide orient="horz" pos="2160"/>
        <p:guide pos="37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2" d="100"/>
        <a:sy n="112" d="100"/>
      </p:scale>
      <p:origin x="0" y="56960"/>
    </p:cViewPr>
  </p:sorterViewPr>
  <p:notesViewPr>
    <p:cSldViewPr snapToGrid="0" snapToObjects="1">
      <p:cViewPr varScale="1">
        <p:scale>
          <a:sx n="70" d="100"/>
          <a:sy n="70" d="100"/>
        </p:scale>
        <p:origin x="-2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microsoft.com/office/2016/11/relationships/changesInfo" Target="changesInfos/changesInfo1.xml"/><Relationship Id="rId5" Type="http://schemas.openxmlformats.org/officeDocument/2006/relationships/slideMaster" Target="slideMasters/slideMaster5.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microsoft.com/office/2015/10/relationships/revisionInfo" Target="revisionInfo.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customXml" Target="../customXml/item3.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handoutMaster" Target="handoutMasters/handoutMaster1.xml"/><Relationship Id="rId104" Type="http://schemas.openxmlformats.org/officeDocument/2006/relationships/customXml" Target="../customXml/item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theme" Target="theme/theme1.xml"/><Relationship Id="rId105" Type="http://schemas.openxmlformats.org/officeDocument/2006/relationships/customXml" Target="../customXml/item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presProps" Target="presProps.xml"/><Relationship Id="rId3" Type="http://schemas.openxmlformats.org/officeDocument/2006/relationships/slideMaster" Target="slideMasters/slideMaster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ana Izquierdo" userId="46480b9d-78ec-4659-884d-35c5467fe41c" providerId="ADAL" clId="{07CC9AC4-4382-C843-9F9E-F94FF6D30F74}"/>
    <pc:docChg chg="delSld">
      <pc:chgData name="Silvana Izquierdo" userId="46480b9d-78ec-4659-884d-35c5467fe41c" providerId="ADAL" clId="{07CC9AC4-4382-C843-9F9E-F94FF6D30F74}" dt="2019-04-12T13:47:11.087" v="4" actId="2696"/>
      <pc:docMkLst>
        <pc:docMk/>
      </pc:docMkLst>
      <pc:sldChg chg="del">
        <pc:chgData name="Silvana Izquierdo" userId="46480b9d-78ec-4659-884d-35c5467fe41c" providerId="ADAL" clId="{07CC9AC4-4382-C843-9F9E-F94FF6D30F74}" dt="2019-04-12T13:47:06.643" v="1" actId="2696"/>
        <pc:sldMkLst>
          <pc:docMk/>
          <pc:sldMk cId="1621389527" sldId="2385"/>
        </pc:sldMkLst>
      </pc:sldChg>
      <pc:sldChg chg="del">
        <pc:chgData name="Silvana Izquierdo" userId="46480b9d-78ec-4659-884d-35c5467fe41c" providerId="ADAL" clId="{07CC9AC4-4382-C843-9F9E-F94FF6D30F74}" dt="2019-04-12T13:47:06.651" v="2" actId="2696"/>
        <pc:sldMkLst>
          <pc:docMk/>
          <pc:sldMk cId="2040582620" sldId="2386"/>
        </pc:sldMkLst>
      </pc:sldChg>
      <pc:sldChg chg="del">
        <pc:chgData name="Silvana Izquierdo" userId="46480b9d-78ec-4659-884d-35c5467fe41c" providerId="ADAL" clId="{07CC9AC4-4382-C843-9F9E-F94FF6D30F74}" dt="2019-04-12T13:47:06.635" v="0" actId="2696"/>
        <pc:sldMkLst>
          <pc:docMk/>
          <pc:sldMk cId="3360777426" sldId="2387"/>
        </pc:sldMkLst>
      </pc:sldChg>
      <pc:sldChg chg="del">
        <pc:chgData name="Silvana Izquierdo" userId="46480b9d-78ec-4659-884d-35c5467fe41c" providerId="ADAL" clId="{07CC9AC4-4382-C843-9F9E-F94FF6D30F74}" dt="2019-04-12T13:47:11.087" v="4" actId="2696"/>
        <pc:sldMkLst>
          <pc:docMk/>
          <pc:sldMk cId="2935882085" sldId="3071"/>
        </pc:sldMkLst>
      </pc:sldChg>
      <pc:sldChg chg="del">
        <pc:chgData name="Silvana Izquierdo" userId="46480b9d-78ec-4659-884d-35c5467fe41c" providerId="ADAL" clId="{07CC9AC4-4382-C843-9F9E-F94FF6D30F74}" dt="2019-04-12T13:47:06.668" v="3" actId="2696"/>
        <pc:sldMkLst>
          <pc:docMk/>
          <pc:sldMk cId="2320155392" sldId="3072"/>
        </pc:sldMkLst>
      </pc:sldChg>
    </pc:docChg>
  </pc:docChgLst>
  <pc:docChgLst>
    <pc:chgData name="Silvana Izquierdo" userId="46480b9d-78ec-4659-884d-35c5467fe41c" providerId="ADAL" clId="{D8612DA4-DA17-2B4F-A479-6B011E22980A}"/>
    <pc:docChg chg="addSld delSld modSld sldOrd delMainMaster">
      <pc:chgData name="Silvana Izquierdo" userId="46480b9d-78ec-4659-884d-35c5467fe41c" providerId="ADAL" clId="{D8612DA4-DA17-2B4F-A479-6B011E22980A}" dt="2019-04-12T11:46:45.618" v="90" actId="20577"/>
      <pc:docMkLst>
        <pc:docMk/>
      </pc:docMkLst>
      <pc:sldChg chg="del">
        <pc:chgData name="Silvana Izquierdo" userId="46480b9d-78ec-4659-884d-35c5467fe41c" providerId="ADAL" clId="{D8612DA4-DA17-2B4F-A479-6B011E22980A}" dt="2019-04-12T11:45:03.472" v="49" actId="2696"/>
        <pc:sldMkLst>
          <pc:docMk/>
          <pc:sldMk cId="3391700828" sldId="259"/>
        </pc:sldMkLst>
      </pc:sldChg>
      <pc:sldChg chg="del">
        <pc:chgData name="Silvana Izquierdo" userId="46480b9d-78ec-4659-884d-35c5467fe41c" providerId="ADAL" clId="{D8612DA4-DA17-2B4F-A479-6B011E22980A}" dt="2019-04-12T11:45:03.486" v="50" actId="2696"/>
        <pc:sldMkLst>
          <pc:docMk/>
          <pc:sldMk cId="1289829995" sldId="260"/>
        </pc:sldMkLst>
      </pc:sldChg>
      <pc:sldChg chg="del">
        <pc:chgData name="Silvana Izquierdo" userId="46480b9d-78ec-4659-884d-35c5467fe41c" providerId="ADAL" clId="{D8612DA4-DA17-2B4F-A479-6B011E22980A}" dt="2019-04-12T11:45:03.516" v="52" actId="2696"/>
        <pc:sldMkLst>
          <pc:docMk/>
          <pc:sldMk cId="950947439" sldId="262"/>
        </pc:sldMkLst>
      </pc:sldChg>
      <pc:sldChg chg="del">
        <pc:chgData name="Silvana Izquierdo" userId="46480b9d-78ec-4659-884d-35c5467fe41c" providerId="ADAL" clId="{D8612DA4-DA17-2B4F-A479-6B011E22980A}" dt="2019-04-12T11:45:06.444" v="53" actId="2696"/>
        <pc:sldMkLst>
          <pc:docMk/>
          <pc:sldMk cId="3249435736" sldId="263"/>
        </pc:sldMkLst>
      </pc:sldChg>
      <pc:sldChg chg="del">
        <pc:chgData name="Silvana Izquierdo" userId="46480b9d-78ec-4659-884d-35c5467fe41c" providerId="ADAL" clId="{D8612DA4-DA17-2B4F-A479-6B011E22980A}" dt="2019-04-12T11:45:06.478" v="55" actId="2696"/>
        <pc:sldMkLst>
          <pc:docMk/>
          <pc:sldMk cId="3611607491" sldId="265"/>
        </pc:sldMkLst>
      </pc:sldChg>
      <pc:sldChg chg="del">
        <pc:chgData name="Silvana Izquierdo" userId="46480b9d-78ec-4659-884d-35c5467fe41c" providerId="ADAL" clId="{D8612DA4-DA17-2B4F-A479-6B011E22980A}" dt="2019-04-12T11:45:08.892" v="56" actId="2696"/>
        <pc:sldMkLst>
          <pc:docMk/>
          <pc:sldMk cId="2952315857" sldId="266"/>
        </pc:sldMkLst>
      </pc:sldChg>
      <pc:sldChg chg="del">
        <pc:chgData name="Silvana Izquierdo" userId="46480b9d-78ec-4659-884d-35c5467fe41c" providerId="ADAL" clId="{D8612DA4-DA17-2B4F-A479-6B011E22980A}" dt="2019-04-12T11:45:08.910" v="57" actId="2696"/>
        <pc:sldMkLst>
          <pc:docMk/>
          <pc:sldMk cId="4270774874" sldId="267"/>
        </pc:sldMkLst>
      </pc:sldChg>
      <pc:sldChg chg="del">
        <pc:chgData name="Silvana Izquierdo" userId="46480b9d-78ec-4659-884d-35c5467fe41c" providerId="ADAL" clId="{D8612DA4-DA17-2B4F-A479-6B011E22980A}" dt="2019-04-12T11:45:13.180" v="58" actId="2696"/>
        <pc:sldMkLst>
          <pc:docMk/>
          <pc:sldMk cId="366193975" sldId="268"/>
        </pc:sldMkLst>
      </pc:sldChg>
      <pc:sldChg chg="del">
        <pc:chgData name="Silvana Izquierdo" userId="46480b9d-78ec-4659-884d-35c5467fe41c" providerId="ADAL" clId="{D8612DA4-DA17-2B4F-A479-6B011E22980A}" dt="2019-04-12T11:45:13.190" v="59" actId="2696"/>
        <pc:sldMkLst>
          <pc:docMk/>
          <pc:sldMk cId="41700710" sldId="269"/>
        </pc:sldMkLst>
      </pc:sldChg>
      <pc:sldChg chg="del">
        <pc:chgData name="Silvana Izquierdo" userId="46480b9d-78ec-4659-884d-35c5467fe41c" providerId="ADAL" clId="{D8612DA4-DA17-2B4F-A479-6B011E22980A}" dt="2019-04-12T11:45:13.217" v="60" actId="2696"/>
        <pc:sldMkLst>
          <pc:docMk/>
          <pc:sldMk cId="986271158" sldId="270"/>
        </pc:sldMkLst>
      </pc:sldChg>
      <pc:sldChg chg="del">
        <pc:chgData name="Silvana Izquierdo" userId="46480b9d-78ec-4659-884d-35c5467fe41c" providerId="ADAL" clId="{D8612DA4-DA17-2B4F-A479-6B011E22980A}" dt="2019-04-12T11:45:16.734" v="62" actId="2696"/>
        <pc:sldMkLst>
          <pc:docMk/>
          <pc:sldMk cId="2575907578" sldId="272"/>
        </pc:sldMkLst>
      </pc:sldChg>
      <pc:sldChg chg="del">
        <pc:chgData name="Silvana Izquierdo" userId="46480b9d-78ec-4659-884d-35c5467fe41c" providerId="ADAL" clId="{D8612DA4-DA17-2B4F-A479-6B011E22980A}" dt="2019-04-12T11:45:20.861" v="63" actId="2696"/>
        <pc:sldMkLst>
          <pc:docMk/>
          <pc:sldMk cId="4261006427" sldId="273"/>
        </pc:sldMkLst>
      </pc:sldChg>
      <pc:sldChg chg="del">
        <pc:chgData name="Silvana Izquierdo" userId="46480b9d-78ec-4659-884d-35c5467fe41c" providerId="ADAL" clId="{D8612DA4-DA17-2B4F-A479-6B011E22980A}" dt="2019-04-12T11:45:20.872" v="64" actId="2696"/>
        <pc:sldMkLst>
          <pc:docMk/>
          <pc:sldMk cId="3457847773" sldId="274"/>
        </pc:sldMkLst>
      </pc:sldChg>
      <pc:sldChg chg="del">
        <pc:chgData name="Silvana Izquierdo" userId="46480b9d-78ec-4659-884d-35c5467fe41c" providerId="ADAL" clId="{D8612DA4-DA17-2B4F-A479-6B011E22980A}" dt="2019-04-12T11:45:20.905" v="65" actId="2696"/>
        <pc:sldMkLst>
          <pc:docMk/>
          <pc:sldMk cId="123591533" sldId="275"/>
        </pc:sldMkLst>
      </pc:sldChg>
      <pc:sldChg chg="del">
        <pc:chgData name="Silvana Izquierdo" userId="46480b9d-78ec-4659-884d-35c5467fe41c" providerId="ADAL" clId="{D8612DA4-DA17-2B4F-A479-6B011E22980A}" dt="2019-04-12T11:45:23.170" v="66" actId="2696"/>
        <pc:sldMkLst>
          <pc:docMk/>
          <pc:sldMk cId="2578952891" sldId="276"/>
        </pc:sldMkLst>
      </pc:sldChg>
      <pc:sldChg chg="del">
        <pc:chgData name="Silvana Izquierdo" userId="46480b9d-78ec-4659-884d-35c5467fe41c" providerId="ADAL" clId="{D8612DA4-DA17-2B4F-A479-6B011E22980A}" dt="2019-04-12T11:45:27.353" v="68" actId="2696"/>
        <pc:sldMkLst>
          <pc:docMk/>
          <pc:sldMk cId="682324349" sldId="277"/>
        </pc:sldMkLst>
      </pc:sldChg>
      <pc:sldChg chg="del">
        <pc:chgData name="Silvana Izquierdo" userId="46480b9d-78ec-4659-884d-35c5467fe41c" providerId="ADAL" clId="{D8612DA4-DA17-2B4F-A479-6B011E22980A}" dt="2019-04-12T11:45:25.179" v="67" actId="2696"/>
        <pc:sldMkLst>
          <pc:docMk/>
          <pc:sldMk cId="2521974730" sldId="278"/>
        </pc:sldMkLst>
      </pc:sldChg>
      <pc:sldChg chg="del">
        <pc:chgData name="Silvana Izquierdo" userId="46480b9d-78ec-4659-884d-35c5467fe41c" providerId="ADAL" clId="{D8612DA4-DA17-2B4F-A479-6B011E22980A}" dt="2019-04-12T11:45:30.596" v="69" actId="2696"/>
        <pc:sldMkLst>
          <pc:docMk/>
          <pc:sldMk cId="435955713" sldId="279"/>
        </pc:sldMkLst>
      </pc:sldChg>
      <pc:sldChg chg="del">
        <pc:chgData name="Silvana Izquierdo" userId="46480b9d-78ec-4659-884d-35c5467fe41c" providerId="ADAL" clId="{D8612DA4-DA17-2B4F-A479-6B011E22980A}" dt="2019-04-12T11:45:30.611" v="70" actId="2696"/>
        <pc:sldMkLst>
          <pc:docMk/>
          <pc:sldMk cId="917953071" sldId="280"/>
        </pc:sldMkLst>
      </pc:sldChg>
      <pc:sldChg chg="modNotesTx">
        <pc:chgData name="Silvana Izquierdo" userId="46480b9d-78ec-4659-884d-35c5467fe41c" providerId="ADAL" clId="{D8612DA4-DA17-2B4F-A479-6B011E22980A}" dt="2019-04-12T11:46:45.618" v="90" actId="20577"/>
        <pc:sldMkLst>
          <pc:docMk/>
          <pc:sldMk cId="625653389" sldId="1368"/>
        </pc:sldMkLst>
      </pc:sldChg>
      <pc:sldChg chg="modSp">
        <pc:chgData name="Silvana Izquierdo" userId="46480b9d-78ec-4659-884d-35c5467fe41c" providerId="ADAL" clId="{D8612DA4-DA17-2B4F-A479-6B011E22980A}" dt="2019-04-12T11:40:53.184" v="0" actId="20577"/>
        <pc:sldMkLst>
          <pc:docMk/>
          <pc:sldMk cId="2117181667" sldId="1503"/>
        </pc:sldMkLst>
        <pc:spChg chg="mod">
          <ac:chgData name="Silvana Izquierdo" userId="46480b9d-78ec-4659-884d-35c5467fe41c" providerId="ADAL" clId="{D8612DA4-DA17-2B4F-A479-6B011E22980A}" dt="2019-04-12T11:40:53.184" v="0" actId="20577"/>
          <ac:spMkLst>
            <pc:docMk/>
            <pc:sldMk cId="2117181667" sldId="1503"/>
            <ac:spMk id="38914" creationId="{00000000-0000-0000-0000-000000000000}"/>
          </ac:spMkLst>
        </pc:spChg>
      </pc:sldChg>
      <pc:sldChg chg="del">
        <pc:chgData name="Silvana Izquierdo" userId="46480b9d-78ec-4659-884d-35c5467fe41c" providerId="ADAL" clId="{D8612DA4-DA17-2B4F-A479-6B011E22980A}" dt="2019-04-12T11:45:49.043" v="85" actId="2696"/>
        <pc:sldMkLst>
          <pc:docMk/>
          <pc:sldMk cId="755714806" sldId="2362"/>
        </pc:sldMkLst>
      </pc:sldChg>
      <pc:sldChg chg="delSp modSp">
        <pc:chgData name="Silvana Izquierdo" userId="46480b9d-78ec-4659-884d-35c5467fe41c" providerId="ADAL" clId="{D8612DA4-DA17-2B4F-A479-6B011E22980A}" dt="2019-04-12T11:44:00.218" v="36" actId="14100"/>
        <pc:sldMkLst>
          <pc:docMk/>
          <pc:sldMk cId="3051065586" sldId="2364"/>
        </pc:sldMkLst>
        <pc:spChg chg="mod topLvl">
          <ac:chgData name="Silvana Izquierdo" userId="46480b9d-78ec-4659-884d-35c5467fe41c" providerId="ADAL" clId="{D8612DA4-DA17-2B4F-A479-6B011E22980A}" dt="2019-04-12T11:44:00.218" v="36" actId="14100"/>
          <ac:spMkLst>
            <pc:docMk/>
            <pc:sldMk cId="3051065586" sldId="2364"/>
            <ac:spMk id="3" creationId="{A6BC3285-91E8-8640-8AE6-FA5C45AB2069}"/>
          </ac:spMkLst>
        </pc:spChg>
        <pc:grpChg chg="del">
          <ac:chgData name="Silvana Izquierdo" userId="46480b9d-78ec-4659-884d-35c5467fe41c" providerId="ADAL" clId="{D8612DA4-DA17-2B4F-A479-6B011E22980A}" dt="2019-04-12T11:41:49.613" v="1" actId="165"/>
          <ac:grpSpMkLst>
            <pc:docMk/>
            <pc:sldMk cId="3051065586" sldId="2364"/>
            <ac:grpSpMk id="6" creationId="{14305467-22EF-3247-8D28-E802C8155EA2}"/>
          </ac:grpSpMkLst>
        </pc:grpChg>
        <pc:graphicFrameChg chg="mod topLvl modGraphic">
          <ac:chgData name="Silvana Izquierdo" userId="46480b9d-78ec-4659-884d-35c5467fe41c" providerId="ADAL" clId="{D8612DA4-DA17-2B4F-A479-6B011E22980A}" dt="2019-04-12T11:43:55.146" v="35" actId="14100"/>
          <ac:graphicFrameMkLst>
            <pc:docMk/>
            <pc:sldMk cId="3051065586" sldId="2364"/>
            <ac:graphicFrameMk id="4" creationId="{D4DBDC57-F5BD-C049-83AE-3E8C54322217}"/>
          </ac:graphicFrameMkLst>
        </pc:graphicFrameChg>
      </pc:sldChg>
      <pc:sldChg chg="del">
        <pc:chgData name="Silvana Izquierdo" userId="46480b9d-78ec-4659-884d-35c5467fe41c" providerId="ADAL" clId="{D8612DA4-DA17-2B4F-A479-6B011E22980A}" dt="2019-04-12T11:45:49.029" v="84" actId="2696"/>
        <pc:sldMkLst>
          <pc:docMk/>
          <pc:sldMk cId="3993995309" sldId="2366"/>
        </pc:sldMkLst>
      </pc:sldChg>
      <pc:sldChg chg="del">
        <pc:chgData name="Silvana Izquierdo" userId="46480b9d-78ec-4659-884d-35c5467fe41c" providerId="ADAL" clId="{D8612DA4-DA17-2B4F-A479-6B011E22980A}" dt="2019-04-12T11:45:49.015" v="83" actId="2696"/>
        <pc:sldMkLst>
          <pc:docMk/>
          <pc:sldMk cId="739687695" sldId="2384"/>
        </pc:sldMkLst>
      </pc:sldChg>
      <pc:sldChg chg="modSp">
        <pc:chgData name="Silvana Izquierdo" userId="46480b9d-78ec-4659-884d-35c5467fe41c" providerId="ADAL" clId="{D8612DA4-DA17-2B4F-A479-6B011E22980A}" dt="2019-04-12T11:44:17.436" v="39" actId="20577"/>
        <pc:sldMkLst>
          <pc:docMk/>
          <pc:sldMk cId="3887766429" sldId="2412"/>
        </pc:sldMkLst>
        <pc:spChg chg="mod">
          <ac:chgData name="Silvana Izquierdo" userId="46480b9d-78ec-4659-884d-35c5467fe41c" providerId="ADAL" clId="{D8612DA4-DA17-2B4F-A479-6B011E22980A}" dt="2019-04-12T11:44:17.436" v="39" actId="20577"/>
          <ac:spMkLst>
            <pc:docMk/>
            <pc:sldMk cId="3887766429" sldId="2412"/>
            <ac:spMk id="2" creationId="{7F3638C0-E500-9F47-A36E-BB3617884970}"/>
          </ac:spMkLst>
        </pc:spChg>
      </pc:sldChg>
      <pc:sldChg chg="modSp">
        <pc:chgData name="Silvana Izquierdo" userId="46480b9d-78ec-4659-884d-35c5467fe41c" providerId="ADAL" clId="{D8612DA4-DA17-2B4F-A479-6B011E22980A}" dt="2019-04-12T11:44:43.388" v="45" actId="20577"/>
        <pc:sldMkLst>
          <pc:docMk/>
          <pc:sldMk cId="4166984807" sldId="2418"/>
        </pc:sldMkLst>
        <pc:spChg chg="mod">
          <ac:chgData name="Silvana Izquierdo" userId="46480b9d-78ec-4659-884d-35c5467fe41c" providerId="ADAL" clId="{D8612DA4-DA17-2B4F-A479-6B011E22980A}" dt="2019-04-12T11:44:43.388" v="45" actId="20577"/>
          <ac:spMkLst>
            <pc:docMk/>
            <pc:sldMk cId="4166984807" sldId="2418"/>
            <ac:spMk id="2" creationId="{7F3638C0-E500-9F47-A36E-BB3617884970}"/>
          </ac:spMkLst>
        </pc:spChg>
      </pc:sldChg>
      <pc:sldChg chg="modSp">
        <pc:chgData name="Silvana Izquierdo" userId="46480b9d-78ec-4659-884d-35c5467fe41c" providerId="ADAL" clId="{D8612DA4-DA17-2B4F-A479-6B011E22980A}" dt="2019-04-12T11:44:30.883" v="42" actId="20577"/>
        <pc:sldMkLst>
          <pc:docMk/>
          <pc:sldMk cId="1534602926" sldId="2419"/>
        </pc:sldMkLst>
        <pc:spChg chg="mod">
          <ac:chgData name="Silvana Izquierdo" userId="46480b9d-78ec-4659-884d-35c5467fe41c" providerId="ADAL" clId="{D8612DA4-DA17-2B4F-A479-6B011E22980A}" dt="2019-04-12T11:44:30.883" v="42" actId="20577"/>
          <ac:spMkLst>
            <pc:docMk/>
            <pc:sldMk cId="1534602926" sldId="2419"/>
            <ac:spMk id="2" creationId="{7F3638C0-E500-9F47-A36E-BB3617884970}"/>
          </ac:spMkLst>
        </pc:spChg>
      </pc:sldChg>
      <pc:sldChg chg="modSp">
        <pc:chgData name="Silvana Izquierdo" userId="46480b9d-78ec-4659-884d-35c5467fe41c" providerId="ADAL" clId="{D8612DA4-DA17-2B4F-A479-6B011E22980A}" dt="2019-04-12T11:44:54.163" v="48" actId="20577"/>
        <pc:sldMkLst>
          <pc:docMk/>
          <pc:sldMk cId="1383174838" sldId="2421"/>
        </pc:sldMkLst>
        <pc:spChg chg="mod">
          <ac:chgData name="Silvana Izquierdo" userId="46480b9d-78ec-4659-884d-35c5467fe41c" providerId="ADAL" clId="{D8612DA4-DA17-2B4F-A479-6B011E22980A}" dt="2019-04-12T11:44:54.163" v="48" actId="20577"/>
          <ac:spMkLst>
            <pc:docMk/>
            <pc:sldMk cId="1383174838" sldId="2421"/>
            <ac:spMk id="2" creationId="{4E59B97E-4580-7A40-AAD4-AB49D7F2C88E}"/>
          </ac:spMkLst>
        </pc:spChg>
      </pc:sldChg>
      <pc:sldChg chg="del">
        <pc:chgData name="Silvana Izquierdo" userId="46480b9d-78ec-4659-884d-35c5467fe41c" providerId="ADAL" clId="{D8612DA4-DA17-2B4F-A479-6B011E22980A}" dt="2019-04-12T11:45:49.054" v="86" actId="2696"/>
        <pc:sldMkLst>
          <pc:docMk/>
          <pc:sldMk cId="743526071" sldId="2539"/>
        </pc:sldMkLst>
      </pc:sldChg>
      <pc:sldChg chg="del">
        <pc:chgData name="Silvana Izquierdo" userId="46480b9d-78ec-4659-884d-35c5467fe41c" providerId="ADAL" clId="{D8612DA4-DA17-2B4F-A479-6B011E22980A}" dt="2019-04-12T11:45:03.498" v="51" actId="2696"/>
        <pc:sldMkLst>
          <pc:docMk/>
          <pc:sldMk cId="1649647932" sldId="3067"/>
        </pc:sldMkLst>
      </pc:sldChg>
      <pc:sldChg chg="del">
        <pc:chgData name="Silvana Izquierdo" userId="46480b9d-78ec-4659-884d-35c5467fe41c" providerId="ADAL" clId="{D8612DA4-DA17-2B4F-A479-6B011E22980A}" dt="2019-04-12T11:45:14.753" v="61" actId="2696"/>
        <pc:sldMkLst>
          <pc:docMk/>
          <pc:sldMk cId="993061039" sldId="3069"/>
        </pc:sldMkLst>
      </pc:sldChg>
      <pc:sldChg chg="addSp add ord">
        <pc:chgData name="Silvana Izquierdo" userId="46480b9d-78ec-4659-884d-35c5467fe41c" providerId="ADAL" clId="{D8612DA4-DA17-2B4F-A479-6B011E22980A}" dt="2019-04-12T11:46:14.817" v="89"/>
        <pc:sldMkLst>
          <pc:docMk/>
          <pc:sldMk cId="1525270230" sldId="3077"/>
        </pc:sldMkLst>
        <pc:spChg chg="add">
          <ac:chgData name="Silvana Izquierdo" userId="46480b9d-78ec-4659-884d-35c5467fe41c" providerId="ADAL" clId="{D8612DA4-DA17-2B4F-A479-6B011E22980A}" dt="2019-04-12T11:46:14.817" v="89"/>
          <ac:spMkLst>
            <pc:docMk/>
            <pc:sldMk cId="1525270230" sldId="3077"/>
            <ac:spMk id="2" creationId="{861B5002-C2E5-494F-AFEE-650FC57C56F9}"/>
          </ac:spMkLst>
        </pc:spChg>
      </pc:sldChg>
      <pc:sldChg chg="del">
        <pc:chgData name="Silvana Izquierdo" userId="46480b9d-78ec-4659-884d-35c5467fe41c" providerId="ADAL" clId="{D8612DA4-DA17-2B4F-A479-6B011E22980A}" dt="2019-04-12T11:45:06.457" v="54" actId="2696"/>
        <pc:sldMkLst>
          <pc:docMk/>
          <pc:sldMk cId="1870591687" sldId="3077"/>
        </pc:sldMkLst>
      </pc:sldChg>
      <pc:sldMasterChg chg="del delSldLayout">
        <pc:chgData name="Silvana Izquierdo" userId="46480b9d-78ec-4659-884d-35c5467fe41c" providerId="ADAL" clId="{D8612DA4-DA17-2B4F-A479-6B011E22980A}" dt="2019-04-12T11:45:30.628" v="82" actId="2696"/>
        <pc:sldMasterMkLst>
          <pc:docMk/>
          <pc:sldMasterMk cId="3006830474" sldId="2147487924"/>
        </pc:sldMasterMkLst>
        <pc:sldLayoutChg chg="del">
          <pc:chgData name="Silvana Izquierdo" userId="46480b9d-78ec-4659-884d-35c5467fe41c" providerId="ADAL" clId="{D8612DA4-DA17-2B4F-A479-6B011E22980A}" dt="2019-04-12T11:45:30.616" v="71" actId="2696"/>
          <pc:sldLayoutMkLst>
            <pc:docMk/>
            <pc:sldMasterMk cId="3006830474" sldId="2147487924"/>
            <pc:sldLayoutMk cId="526502821" sldId="2147487925"/>
          </pc:sldLayoutMkLst>
        </pc:sldLayoutChg>
        <pc:sldLayoutChg chg="del">
          <pc:chgData name="Silvana Izquierdo" userId="46480b9d-78ec-4659-884d-35c5467fe41c" providerId="ADAL" clId="{D8612DA4-DA17-2B4F-A479-6B011E22980A}" dt="2019-04-12T11:45:30.617" v="72" actId="2696"/>
          <pc:sldLayoutMkLst>
            <pc:docMk/>
            <pc:sldMasterMk cId="3006830474" sldId="2147487924"/>
            <pc:sldLayoutMk cId="2251487822" sldId="2147487926"/>
          </pc:sldLayoutMkLst>
        </pc:sldLayoutChg>
        <pc:sldLayoutChg chg="del">
          <pc:chgData name="Silvana Izquierdo" userId="46480b9d-78ec-4659-884d-35c5467fe41c" providerId="ADAL" clId="{D8612DA4-DA17-2B4F-A479-6B011E22980A}" dt="2019-04-12T11:45:30.618" v="73" actId="2696"/>
          <pc:sldLayoutMkLst>
            <pc:docMk/>
            <pc:sldMasterMk cId="3006830474" sldId="2147487924"/>
            <pc:sldLayoutMk cId="51581172" sldId="2147487927"/>
          </pc:sldLayoutMkLst>
        </pc:sldLayoutChg>
        <pc:sldLayoutChg chg="del">
          <pc:chgData name="Silvana Izquierdo" userId="46480b9d-78ec-4659-884d-35c5467fe41c" providerId="ADAL" clId="{D8612DA4-DA17-2B4F-A479-6B011E22980A}" dt="2019-04-12T11:45:30.619" v="74" actId="2696"/>
          <pc:sldLayoutMkLst>
            <pc:docMk/>
            <pc:sldMasterMk cId="3006830474" sldId="2147487924"/>
            <pc:sldLayoutMk cId="2847378843" sldId="2147487928"/>
          </pc:sldLayoutMkLst>
        </pc:sldLayoutChg>
        <pc:sldLayoutChg chg="del">
          <pc:chgData name="Silvana Izquierdo" userId="46480b9d-78ec-4659-884d-35c5467fe41c" providerId="ADAL" clId="{D8612DA4-DA17-2B4F-A479-6B011E22980A}" dt="2019-04-12T11:45:30.620" v="75" actId="2696"/>
          <pc:sldLayoutMkLst>
            <pc:docMk/>
            <pc:sldMasterMk cId="3006830474" sldId="2147487924"/>
            <pc:sldLayoutMk cId="4285790099" sldId="2147487929"/>
          </pc:sldLayoutMkLst>
        </pc:sldLayoutChg>
        <pc:sldLayoutChg chg="del">
          <pc:chgData name="Silvana Izquierdo" userId="46480b9d-78ec-4659-884d-35c5467fe41c" providerId="ADAL" clId="{D8612DA4-DA17-2B4F-A479-6B011E22980A}" dt="2019-04-12T11:45:30.621" v="76" actId="2696"/>
          <pc:sldLayoutMkLst>
            <pc:docMk/>
            <pc:sldMasterMk cId="3006830474" sldId="2147487924"/>
            <pc:sldLayoutMk cId="2112322209" sldId="2147487930"/>
          </pc:sldLayoutMkLst>
        </pc:sldLayoutChg>
        <pc:sldLayoutChg chg="del">
          <pc:chgData name="Silvana Izquierdo" userId="46480b9d-78ec-4659-884d-35c5467fe41c" providerId="ADAL" clId="{D8612DA4-DA17-2B4F-A479-6B011E22980A}" dt="2019-04-12T11:45:30.622" v="77" actId="2696"/>
          <pc:sldLayoutMkLst>
            <pc:docMk/>
            <pc:sldMasterMk cId="3006830474" sldId="2147487924"/>
            <pc:sldLayoutMk cId="2758971611" sldId="2147487931"/>
          </pc:sldLayoutMkLst>
        </pc:sldLayoutChg>
        <pc:sldLayoutChg chg="del">
          <pc:chgData name="Silvana Izquierdo" userId="46480b9d-78ec-4659-884d-35c5467fe41c" providerId="ADAL" clId="{D8612DA4-DA17-2B4F-A479-6B011E22980A}" dt="2019-04-12T11:45:30.623" v="78" actId="2696"/>
          <pc:sldLayoutMkLst>
            <pc:docMk/>
            <pc:sldMasterMk cId="3006830474" sldId="2147487924"/>
            <pc:sldLayoutMk cId="1477187024" sldId="2147487932"/>
          </pc:sldLayoutMkLst>
        </pc:sldLayoutChg>
        <pc:sldLayoutChg chg="del">
          <pc:chgData name="Silvana Izquierdo" userId="46480b9d-78ec-4659-884d-35c5467fe41c" providerId="ADAL" clId="{D8612DA4-DA17-2B4F-A479-6B011E22980A}" dt="2019-04-12T11:45:30.624" v="79" actId="2696"/>
          <pc:sldLayoutMkLst>
            <pc:docMk/>
            <pc:sldMasterMk cId="3006830474" sldId="2147487924"/>
            <pc:sldLayoutMk cId="3416469479" sldId="2147487933"/>
          </pc:sldLayoutMkLst>
        </pc:sldLayoutChg>
        <pc:sldLayoutChg chg="del">
          <pc:chgData name="Silvana Izquierdo" userId="46480b9d-78ec-4659-884d-35c5467fe41c" providerId="ADAL" clId="{D8612DA4-DA17-2B4F-A479-6B011E22980A}" dt="2019-04-12T11:45:30.625" v="80" actId="2696"/>
          <pc:sldLayoutMkLst>
            <pc:docMk/>
            <pc:sldMasterMk cId="3006830474" sldId="2147487924"/>
            <pc:sldLayoutMk cId="1302649682" sldId="2147487934"/>
          </pc:sldLayoutMkLst>
        </pc:sldLayoutChg>
        <pc:sldLayoutChg chg="del">
          <pc:chgData name="Silvana Izquierdo" userId="46480b9d-78ec-4659-884d-35c5467fe41c" providerId="ADAL" clId="{D8612DA4-DA17-2B4F-A479-6B011E22980A}" dt="2019-04-12T11:45:30.626" v="81" actId="2696"/>
          <pc:sldLayoutMkLst>
            <pc:docMk/>
            <pc:sldMasterMk cId="3006830474" sldId="2147487924"/>
            <pc:sldLayoutMk cId="3301043213" sldId="2147487935"/>
          </pc:sldLayoutMkLst>
        </pc:sldLayoutChg>
      </pc:sldMasterChg>
    </pc:docChg>
  </pc:docChgLst>
  <pc:docChgLst>
    <pc:chgData name="Silvana Izquierdo" userId="46480b9d-78ec-4659-884d-35c5467fe41c" providerId="ADAL" clId="{0ED89949-1D07-2049-AADF-E7E053C0C7FB}"/>
    <pc:docChg chg="custSel addSld delSld modSld">
      <pc:chgData name="Silvana Izquierdo" userId="46480b9d-78ec-4659-884d-35c5467fe41c" providerId="ADAL" clId="{0ED89949-1D07-2049-AADF-E7E053C0C7FB}" dt="2019-04-15T14:54:52.560" v="83" actId="2696"/>
      <pc:docMkLst>
        <pc:docMk/>
      </pc:docMkLst>
      <pc:sldChg chg="add">
        <pc:chgData name="Silvana Izquierdo" userId="46480b9d-78ec-4659-884d-35c5467fe41c" providerId="ADAL" clId="{0ED89949-1D07-2049-AADF-E7E053C0C7FB}" dt="2019-04-15T13:50:47.078" v="0"/>
        <pc:sldMkLst>
          <pc:docMk/>
          <pc:sldMk cId="3292918300" sldId="329"/>
        </pc:sldMkLst>
      </pc:sldChg>
      <pc:sldChg chg="add">
        <pc:chgData name="Silvana Izquierdo" userId="46480b9d-78ec-4659-884d-35c5467fe41c" providerId="ADAL" clId="{0ED89949-1D07-2049-AADF-E7E053C0C7FB}" dt="2019-04-15T14:14:03.342" v="82"/>
        <pc:sldMkLst>
          <pc:docMk/>
          <pc:sldMk cId="2679208672" sldId="923"/>
        </pc:sldMkLst>
      </pc:sldChg>
      <pc:sldChg chg="add">
        <pc:chgData name="Silvana Izquierdo" userId="46480b9d-78ec-4659-884d-35c5467fe41c" providerId="ADAL" clId="{0ED89949-1D07-2049-AADF-E7E053C0C7FB}" dt="2019-04-15T14:11:01.761" v="42"/>
        <pc:sldMkLst>
          <pc:docMk/>
          <pc:sldMk cId="4072082490" sldId="924"/>
        </pc:sldMkLst>
      </pc:sldChg>
      <pc:sldChg chg="add">
        <pc:chgData name="Silvana Izquierdo" userId="46480b9d-78ec-4659-884d-35c5467fe41c" providerId="ADAL" clId="{0ED89949-1D07-2049-AADF-E7E053C0C7FB}" dt="2019-04-15T14:12:08.589" v="56"/>
        <pc:sldMkLst>
          <pc:docMk/>
          <pc:sldMk cId="984237994" sldId="925"/>
        </pc:sldMkLst>
      </pc:sldChg>
      <pc:sldChg chg="add">
        <pc:chgData name="Silvana Izquierdo" userId="46480b9d-78ec-4659-884d-35c5467fe41c" providerId="ADAL" clId="{0ED89949-1D07-2049-AADF-E7E053C0C7FB}" dt="2019-04-15T14:13:05.282" v="69"/>
        <pc:sldMkLst>
          <pc:docMk/>
          <pc:sldMk cId="4191602963" sldId="926"/>
        </pc:sldMkLst>
      </pc:sldChg>
      <pc:sldChg chg="del">
        <pc:chgData name="Silvana Izquierdo" userId="46480b9d-78ec-4659-884d-35c5467fe41c" providerId="ADAL" clId="{0ED89949-1D07-2049-AADF-E7E053C0C7FB}" dt="2019-04-15T14:54:52.560" v="83" actId="2696"/>
        <pc:sldMkLst>
          <pc:docMk/>
          <pc:sldMk cId="0" sldId="1062"/>
        </pc:sldMkLst>
      </pc:sldChg>
      <pc:sldChg chg="addSp delSp modSp add">
        <pc:chgData name="Silvana Izquierdo" userId="46480b9d-78ec-4659-884d-35c5467fe41c" providerId="ADAL" clId="{0ED89949-1D07-2049-AADF-E7E053C0C7FB}" dt="2019-04-15T14:10:49.167" v="41" actId="14861"/>
        <pc:sldMkLst>
          <pc:docMk/>
          <pc:sldMk cId="2308358757" sldId="3078"/>
        </pc:sldMkLst>
        <pc:spChg chg="del">
          <ac:chgData name="Silvana Izquierdo" userId="46480b9d-78ec-4659-884d-35c5467fe41c" providerId="ADAL" clId="{0ED89949-1D07-2049-AADF-E7E053C0C7FB}" dt="2019-04-15T13:55:45.820" v="2" actId="478"/>
          <ac:spMkLst>
            <pc:docMk/>
            <pc:sldMk cId="2308358757" sldId="3078"/>
            <ac:spMk id="2" creationId="{7324E1C4-0EFD-DD48-8450-0C7ED4A34D75}"/>
          </ac:spMkLst>
        </pc:spChg>
        <pc:spChg chg="del">
          <ac:chgData name="Silvana Izquierdo" userId="46480b9d-78ec-4659-884d-35c5467fe41c" providerId="ADAL" clId="{0ED89949-1D07-2049-AADF-E7E053C0C7FB}" dt="2019-04-15T13:55:47.769" v="3" actId="478"/>
          <ac:spMkLst>
            <pc:docMk/>
            <pc:sldMk cId="2308358757" sldId="3078"/>
            <ac:spMk id="3" creationId="{B217548E-8D40-754B-8540-B9C72F7E77D3}"/>
          </ac:spMkLst>
        </pc:spChg>
        <pc:spChg chg="add del mod">
          <ac:chgData name="Silvana Izquierdo" userId="46480b9d-78ec-4659-884d-35c5467fe41c" providerId="ADAL" clId="{0ED89949-1D07-2049-AADF-E7E053C0C7FB}" dt="2019-04-15T13:56:51.233" v="12" actId="478"/>
          <ac:spMkLst>
            <pc:docMk/>
            <pc:sldMk cId="2308358757" sldId="3078"/>
            <ac:spMk id="4" creationId="{1A754C97-ED79-4344-98C8-66BD5C953FB2}"/>
          </ac:spMkLst>
        </pc:spChg>
        <pc:spChg chg="add mod">
          <ac:chgData name="Silvana Izquierdo" userId="46480b9d-78ec-4659-884d-35c5467fe41c" providerId="ADAL" clId="{0ED89949-1D07-2049-AADF-E7E053C0C7FB}" dt="2019-04-15T14:09:02.119" v="40" actId="1076"/>
          <ac:spMkLst>
            <pc:docMk/>
            <pc:sldMk cId="2308358757" sldId="3078"/>
            <ac:spMk id="5" creationId="{F4E22311-58AD-8E49-AA67-990165540413}"/>
          </ac:spMkLst>
        </pc:spChg>
        <pc:picChg chg="add del mod modCrop">
          <ac:chgData name="Silvana Izquierdo" userId="46480b9d-78ec-4659-884d-35c5467fe41c" providerId="ADAL" clId="{0ED89949-1D07-2049-AADF-E7E053C0C7FB}" dt="2019-04-15T14:00:45.909" v="30" actId="478"/>
          <ac:picMkLst>
            <pc:docMk/>
            <pc:sldMk cId="2308358757" sldId="3078"/>
            <ac:picMk id="7" creationId="{F05F8A5F-9D7E-5F4B-B7E2-F993D4A61301}"/>
          </ac:picMkLst>
        </pc:picChg>
        <pc:picChg chg="add mod">
          <ac:chgData name="Silvana Izquierdo" userId="46480b9d-78ec-4659-884d-35c5467fe41c" providerId="ADAL" clId="{0ED89949-1D07-2049-AADF-E7E053C0C7FB}" dt="2019-04-15T14:10:49.167" v="41" actId="14861"/>
          <ac:picMkLst>
            <pc:docMk/>
            <pc:sldMk cId="2308358757" sldId="3078"/>
            <ac:picMk id="9" creationId="{B8E9DBA7-0AFF-AD40-B928-68B50C4D51E4}"/>
          </ac:picMkLst>
        </pc:picChg>
      </pc:sldChg>
      <pc:sldChg chg="addSp delSp modSp add">
        <pc:chgData name="Silvana Izquierdo" userId="46480b9d-78ec-4659-884d-35c5467fe41c" providerId="ADAL" clId="{0ED89949-1D07-2049-AADF-E7E053C0C7FB}" dt="2019-04-15T14:11:54.013" v="55" actId="14861"/>
        <pc:sldMkLst>
          <pc:docMk/>
          <pc:sldMk cId="537176328" sldId="3079"/>
        </pc:sldMkLst>
        <pc:spChg chg="mod">
          <ac:chgData name="Silvana Izquierdo" userId="46480b9d-78ec-4659-884d-35c5467fe41c" providerId="ADAL" clId="{0ED89949-1D07-2049-AADF-E7E053C0C7FB}" dt="2019-04-15T14:11:33.685" v="47" actId="14100"/>
          <ac:spMkLst>
            <pc:docMk/>
            <pc:sldMk cId="537176328" sldId="3079"/>
            <ac:spMk id="5" creationId="{F4E22311-58AD-8E49-AA67-990165540413}"/>
          </ac:spMkLst>
        </pc:spChg>
        <pc:picChg chg="add mod">
          <ac:chgData name="Silvana Izquierdo" userId="46480b9d-78ec-4659-884d-35c5467fe41c" providerId="ADAL" clId="{0ED89949-1D07-2049-AADF-E7E053C0C7FB}" dt="2019-04-15T14:11:54.013" v="55" actId="14861"/>
          <ac:picMkLst>
            <pc:docMk/>
            <pc:sldMk cId="537176328" sldId="3079"/>
            <ac:picMk id="3" creationId="{A27D165A-0546-D543-8ACB-A2E7C98558F2}"/>
          </ac:picMkLst>
        </pc:picChg>
        <pc:picChg chg="del">
          <ac:chgData name="Silvana Izquierdo" userId="46480b9d-78ec-4659-884d-35c5467fe41c" providerId="ADAL" clId="{0ED89949-1D07-2049-AADF-E7E053C0C7FB}" dt="2019-04-15T14:11:50.312" v="54" actId="478"/>
          <ac:picMkLst>
            <pc:docMk/>
            <pc:sldMk cId="537176328" sldId="3079"/>
            <ac:picMk id="9" creationId="{B8E9DBA7-0AFF-AD40-B928-68B50C4D51E4}"/>
          </ac:picMkLst>
        </pc:picChg>
      </pc:sldChg>
      <pc:sldChg chg="addSp delSp modSp add">
        <pc:chgData name="Silvana Izquierdo" userId="46480b9d-78ec-4659-884d-35c5467fe41c" providerId="ADAL" clId="{0ED89949-1D07-2049-AADF-E7E053C0C7FB}" dt="2019-04-15T14:12:55.440" v="68" actId="478"/>
        <pc:sldMkLst>
          <pc:docMk/>
          <pc:sldMk cId="2432798225" sldId="3080"/>
        </pc:sldMkLst>
        <pc:spChg chg="mod">
          <ac:chgData name="Silvana Izquierdo" userId="46480b9d-78ec-4659-884d-35c5467fe41c" providerId="ADAL" clId="{0ED89949-1D07-2049-AADF-E7E053C0C7FB}" dt="2019-04-15T14:12:37.029" v="61" actId="14100"/>
          <ac:spMkLst>
            <pc:docMk/>
            <pc:sldMk cId="2432798225" sldId="3080"/>
            <ac:spMk id="5" creationId="{F4E22311-58AD-8E49-AA67-990165540413}"/>
          </ac:spMkLst>
        </pc:spChg>
        <pc:picChg chg="add mod">
          <ac:chgData name="Silvana Izquierdo" userId="46480b9d-78ec-4659-884d-35c5467fe41c" providerId="ADAL" clId="{0ED89949-1D07-2049-AADF-E7E053C0C7FB}" dt="2019-04-15T14:12:53.592" v="67" actId="167"/>
          <ac:picMkLst>
            <pc:docMk/>
            <pc:sldMk cId="2432798225" sldId="3080"/>
            <ac:picMk id="3" creationId="{7B408CB6-0A80-D644-9EDE-4EA49DE5799C}"/>
          </ac:picMkLst>
        </pc:picChg>
        <pc:picChg chg="del">
          <ac:chgData name="Silvana Izquierdo" userId="46480b9d-78ec-4659-884d-35c5467fe41c" providerId="ADAL" clId="{0ED89949-1D07-2049-AADF-E7E053C0C7FB}" dt="2019-04-15T14:12:55.440" v="68" actId="478"/>
          <ac:picMkLst>
            <pc:docMk/>
            <pc:sldMk cId="2432798225" sldId="3080"/>
            <ac:picMk id="9" creationId="{B8E9DBA7-0AFF-AD40-B928-68B50C4D51E4}"/>
          </ac:picMkLst>
        </pc:picChg>
      </pc:sldChg>
      <pc:sldChg chg="addSp delSp modSp add">
        <pc:chgData name="Silvana Izquierdo" userId="46480b9d-78ec-4659-884d-35c5467fe41c" providerId="ADAL" clId="{0ED89949-1D07-2049-AADF-E7E053C0C7FB}" dt="2019-04-15T14:13:51.309" v="81" actId="113"/>
        <pc:sldMkLst>
          <pc:docMk/>
          <pc:sldMk cId="2647390416" sldId="3081"/>
        </pc:sldMkLst>
        <pc:spChg chg="mod">
          <ac:chgData name="Silvana Izquierdo" userId="46480b9d-78ec-4659-884d-35c5467fe41c" providerId="ADAL" clId="{0ED89949-1D07-2049-AADF-E7E053C0C7FB}" dt="2019-04-15T14:13:51.309" v="81" actId="113"/>
          <ac:spMkLst>
            <pc:docMk/>
            <pc:sldMk cId="2647390416" sldId="3081"/>
            <ac:spMk id="5" creationId="{F4E22311-58AD-8E49-AA67-990165540413}"/>
          </ac:spMkLst>
        </pc:spChg>
        <pc:picChg chg="del">
          <ac:chgData name="Silvana Izquierdo" userId="46480b9d-78ec-4659-884d-35c5467fe41c" providerId="ADAL" clId="{0ED89949-1D07-2049-AADF-E7E053C0C7FB}" dt="2019-04-15T14:13:31.561" v="77" actId="478"/>
          <ac:picMkLst>
            <pc:docMk/>
            <pc:sldMk cId="2647390416" sldId="3081"/>
            <ac:picMk id="3" creationId="{7B408CB6-0A80-D644-9EDE-4EA49DE5799C}"/>
          </ac:picMkLst>
        </pc:picChg>
        <pc:picChg chg="add mod">
          <ac:chgData name="Silvana Izquierdo" userId="46480b9d-78ec-4659-884d-35c5467fe41c" providerId="ADAL" clId="{0ED89949-1D07-2049-AADF-E7E053C0C7FB}" dt="2019-04-15T14:13:35.591" v="78" actId="14861"/>
          <ac:picMkLst>
            <pc:docMk/>
            <pc:sldMk cId="2647390416" sldId="3081"/>
            <ac:picMk id="4" creationId="{3552601B-A424-0A41-BC52-5DAFC4B4958B}"/>
          </ac:picMkLst>
        </pc:pic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3" Type="http://schemas.openxmlformats.org/officeDocument/2006/relationships/oleObject" Target="file:////Users/kobajimi/Desktop/ONS%20Breast/ONS%20Breast%20sources/OLYMPIAD.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rgbClr val="FA872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7613-5A4A-AE8F-36ACA29B2C34}"/>
              </c:ext>
            </c:extLst>
          </c:dPt>
          <c:dPt>
            <c:idx val="1"/>
            <c:bubble3D val="0"/>
            <c:spPr>
              <a:pattFill prst="dkHorz">
                <a:fgClr>
                  <a:srgbClr val="002C5C"/>
                </a:fgClr>
                <a:bgClr>
                  <a:srgbClr val="0070C0"/>
                </a:bgClr>
              </a:patt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7613-5A4A-AE8F-36ACA29B2C34}"/>
              </c:ext>
            </c:extLst>
          </c:dPt>
          <c:dPt>
            <c:idx val="2"/>
            <c:bubble3D val="0"/>
            <c:spPr>
              <a:solidFill>
                <a:srgbClr val="002D5C"/>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7613-5A4A-AE8F-36ACA29B2C34}"/>
              </c:ext>
            </c:extLst>
          </c:dPt>
          <c:dPt>
            <c:idx val="3"/>
            <c:bubble3D val="0"/>
            <c:spPr>
              <a:solidFill>
                <a:schemeClr val="bg1">
                  <a:lumMod val="65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7613-5A4A-AE8F-36ACA29B2C34}"/>
              </c:ext>
            </c:extLst>
          </c:dPt>
          <c:dLbls>
            <c:dLbl>
              <c:idx val="0"/>
              <c:layout>
                <c:manualLayout>
                  <c:x val="1.9079590059233102E-2"/>
                  <c:y val="2.5165178684656798E-3"/>
                </c:manualLayout>
              </c:layout>
              <c:tx>
                <c:rich>
                  <a:bodyPr rot="0" spcFirstLastPara="1" vertOverflow="ellipsis" vert="horz" wrap="square" lIns="38100" tIns="19050" rIns="38100" bIns="19050" anchor="ctr" anchorCtr="1">
                    <a:noAutofit/>
                  </a:bodyPr>
                  <a:lstStyle/>
                  <a:p>
                    <a:pPr>
                      <a:defRPr sz="1600" b="1" i="0" u="none" strike="noStrike" kern="1200" spc="0" baseline="0">
                        <a:solidFill>
                          <a:schemeClr val="tx1"/>
                        </a:solidFill>
                        <a:latin typeface="+mn-lt"/>
                        <a:ea typeface="+mn-ea"/>
                        <a:cs typeface="+mn-cs"/>
                      </a:defRPr>
                    </a:pPr>
                    <a:r>
                      <a:rPr lang="en-US" dirty="0"/>
                      <a:t>ER+, HER2-neg</a:t>
                    </a:r>
                  </a:p>
                </c:rich>
              </c:tx>
              <c:spPr>
                <a:noFill/>
                <a:ln>
                  <a:noFill/>
                </a:ln>
                <a:effectLst/>
              </c:spPr>
              <c:dLblPos val="bestFit"/>
              <c:showLegendKey val="0"/>
              <c:showVal val="0"/>
              <c:showCatName val="0"/>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7613-5A4A-AE8F-36ACA29B2C34}"/>
                </c:ext>
              </c:extLst>
            </c:dLbl>
            <c:dLbl>
              <c:idx val="1"/>
              <c:layout>
                <c:manualLayout>
                  <c:x val="-1.4309692544424799E-2"/>
                  <c:y val="7.5495536053973196E-3"/>
                </c:manualLayout>
              </c:layout>
              <c:tx>
                <c:rich>
                  <a:bodyPr rot="0" spcFirstLastPara="1" vertOverflow="ellipsis" vert="horz" wrap="square" lIns="38100" tIns="19050" rIns="38100" bIns="19050" anchor="ctr" anchorCtr="1">
                    <a:noAutofit/>
                  </a:bodyPr>
                  <a:lstStyle/>
                  <a:p>
                    <a:pPr>
                      <a:defRPr sz="1600" b="1" i="0" u="none" strike="noStrike" kern="1200" spc="0" baseline="0">
                        <a:solidFill>
                          <a:schemeClr val="tx1"/>
                        </a:solidFill>
                        <a:latin typeface="+mn-lt"/>
                        <a:ea typeface="+mn-ea"/>
                        <a:cs typeface="+mn-cs"/>
                      </a:defRPr>
                    </a:pPr>
                    <a:r>
                      <a:rPr lang="en-US" dirty="0"/>
                      <a:t>ER+, HER2+</a:t>
                    </a:r>
                  </a:p>
                </c:rich>
              </c:tx>
              <c:spPr>
                <a:noFill/>
                <a:ln>
                  <a:noFill/>
                </a:ln>
                <a:effectLst/>
              </c:spPr>
              <c:dLblPos val="bestFit"/>
              <c:showLegendKey val="0"/>
              <c:showVal val="0"/>
              <c:showCatName val="0"/>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7613-5A4A-AE8F-36ACA29B2C34}"/>
                </c:ext>
              </c:extLst>
            </c:dLbl>
            <c:dLbl>
              <c:idx val="2"/>
              <c:layout>
                <c:manualLayout>
                  <c:x val="-2.2259521735772E-2"/>
                  <c:y val="-5.03303573693154E-3"/>
                </c:manualLayout>
              </c:layout>
              <c:tx>
                <c:rich>
                  <a:bodyPr rot="0" spcFirstLastPara="1" vertOverflow="ellipsis" vert="horz" wrap="square" lIns="38100" tIns="19050" rIns="38100" bIns="19050" anchor="ctr" anchorCtr="1">
                    <a:noAutofit/>
                  </a:bodyPr>
                  <a:lstStyle/>
                  <a:p>
                    <a:pPr>
                      <a:defRPr sz="1600" b="1" i="0" u="none" strike="noStrike" kern="1200" spc="0" baseline="0">
                        <a:solidFill>
                          <a:schemeClr val="tx1"/>
                        </a:solidFill>
                        <a:latin typeface="+mn-lt"/>
                        <a:ea typeface="+mn-ea"/>
                        <a:cs typeface="+mn-cs"/>
                      </a:defRPr>
                    </a:pPr>
                    <a:r>
                      <a:rPr lang="en-US" dirty="0"/>
                      <a:t>ER-neg, HER2+</a:t>
                    </a:r>
                    <a:endParaRPr lang="en-US" baseline="0" dirty="0"/>
                  </a:p>
                </c:rich>
              </c:tx>
              <c:spPr>
                <a:noFill/>
                <a:ln>
                  <a:noFill/>
                </a:ln>
                <a:effectLst/>
              </c:spPr>
              <c:dLblPos val="bestFit"/>
              <c:showLegendKey val="0"/>
              <c:showVal val="1"/>
              <c:showCatName val="0"/>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7613-5A4A-AE8F-36ACA29B2C34}"/>
                </c:ext>
              </c:extLst>
            </c:dLbl>
            <c:dLbl>
              <c:idx val="3"/>
              <c:layout>
                <c:manualLayout>
                  <c:x val="-1.5899032411891801E-3"/>
                  <c:y val="1.5099107210794599E-2"/>
                </c:manualLayout>
              </c:layout>
              <c:tx>
                <c:rich>
                  <a:bodyPr rot="0" spcFirstLastPara="1" vertOverflow="ellipsis" vert="horz" wrap="square" lIns="38100" tIns="19050" rIns="38100" bIns="19050" anchor="ctr" anchorCtr="1">
                    <a:noAutofit/>
                  </a:bodyPr>
                  <a:lstStyle/>
                  <a:p>
                    <a:pPr>
                      <a:defRPr sz="1600" b="1" i="0" u="none" strike="noStrike" kern="1200" spc="0" baseline="0">
                        <a:solidFill>
                          <a:schemeClr val="tx1"/>
                        </a:solidFill>
                        <a:latin typeface="+mn-lt"/>
                        <a:ea typeface="+mn-ea"/>
                        <a:cs typeface="+mn-cs"/>
                      </a:defRPr>
                    </a:pPr>
                    <a:r>
                      <a:rPr lang="en-US" dirty="0"/>
                      <a:t>ER-neg, HER2-neg</a:t>
                    </a:r>
                  </a:p>
                </c:rich>
              </c:tx>
              <c:spPr>
                <a:noFill/>
                <a:ln>
                  <a:noFill/>
                </a:ln>
                <a:effectLst/>
              </c:spPr>
              <c:dLblPos val="bestFit"/>
              <c:showLegendKey val="0"/>
              <c:showVal val="0"/>
              <c:showCatName val="0"/>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28763283256921102"/>
                      <c:h val="0.100107080807568"/>
                    </c:manualLayout>
                  </c15:layout>
                </c:ext>
                <c:ext xmlns:c16="http://schemas.microsoft.com/office/drawing/2014/chart" uri="{C3380CC4-5D6E-409C-BE32-E72D297353CC}">
                  <c16:uniqueId val="{00000007-7613-5A4A-AE8F-36ACA29B2C34}"/>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0"/>
            <c:showSerName val="0"/>
            <c:showPercent val="0"/>
            <c:showBubbleSize val="0"/>
            <c:separator>, </c:separator>
            <c:extLst>
              <c:ext xmlns:c15="http://schemas.microsoft.com/office/drawing/2012/chart" uri="{CE6537A1-D6FC-4f65-9D91-7224C49458BB}"/>
            </c:extLst>
          </c:dLbls>
          <c:cat>
            <c:strRef>
              <c:f>Sheet1!$A$2:$A$5</c:f>
              <c:strCache>
                <c:ptCount val="4"/>
                <c:pt idx="0">
                  <c:v>ER-positive, HER2-negative</c:v>
                </c:pt>
                <c:pt idx="1">
                  <c:v>ER-positive, HER2-positive</c:v>
                </c:pt>
                <c:pt idx="2">
                  <c:v>ER-negative, HER2-positive </c:v>
                </c:pt>
                <c:pt idx="3">
                  <c:v>ER-negative, HER2-negative</c:v>
                </c:pt>
              </c:strCache>
            </c:strRef>
          </c:cat>
          <c:val>
            <c:numRef>
              <c:f>Sheet1!$B$2:$B$5</c:f>
              <c:numCache>
                <c:formatCode>0.00%</c:formatCode>
                <c:ptCount val="4"/>
                <c:pt idx="0">
                  <c:v>0.62</c:v>
                </c:pt>
                <c:pt idx="1">
                  <c:v>0.1</c:v>
                </c:pt>
                <c:pt idx="2">
                  <c:v>0.12</c:v>
                </c:pt>
                <c:pt idx="3">
                  <c:v>0.16</c:v>
                </c:pt>
              </c:numCache>
            </c:numRef>
          </c:val>
          <c:extLst>
            <c:ext xmlns:c16="http://schemas.microsoft.com/office/drawing/2014/chart" uri="{C3380CC4-5D6E-409C-BE32-E72D297353CC}">
              <c16:uniqueId val="{00000008-7613-5A4A-AE8F-36ACA29B2C34}"/>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F8951E"/>
            </a:solidFill>
            <a:ln>
              <a:noFill/>
            </a:ln>
            <a:effectLst/>
          </c:spPr>
          <c:invertIfNegative val="0"/>
          <c:dLbls>
            <c:dLbl>
              <c:idx val="0"/>
              <c:layout>
                <c:manualLayout>
                  <c:x val="4.5844159278131402E-3"/>
                  <c:y val="8.162951602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F5EC-214F-B1B6-B6DE1AD64BCA}"/>
                </c:ext>
              </c:extLst>
            </c:dLbl>
            <c:dLbl>
              <c:idx val="1"/>
              <c:layout>
                <c:manualLayout>
                  <c:x val="0"/>
                  <c:y val="8.74045329226273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5EC-214F-B1B6-B6DE1AD64BCA}"/>
                </c:ext>
              </c:extLst>
            </c:dLbl>
            <c:dLbl>
              <c:idx val="2"/>
              <c:layout>
                <c:manualLayout>
                  <c:x val="-3.43831194585985E-3"/>
                  <c:y val="8.434843037288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5EC-214F-B1B6-B6DE1AD64BCA}"/>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002B5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ITT (n = 2,840)</c:v>
                </c:pt>
                <c:pt idx="1">
                  <c:v>HR-positive (n = 1,631)</c:v>
                </c:pt>
                <c:pt idx="2">
                  <c:v>HR-negative (n = 1,209)</c:v>
                </c:pt>
              </c:strCache>
            </c:strRef>
          </c:cat>
          <c:val>
            <c:numRef>
              <c:f>Sheet1!$B$2:$B$4</c:f>
              <c:numCache>
                <c:formatCode>0.0%</c:formatCode>
                <c:ptCount val="3"/>
                <c:pt idx="0">
                  <c:v>0.90200000000000002</c:v>
                </c:pt>
                <c:pt idx="1">
                  <c:v>0.91200000000000003</c:v>
                </c:pt>
                <c:pt idx="2">
                  <c:v>0.88800000000000001</c:v>
                </c:pt>
              </c:numCache>
            </c:numRef>
          </c:val>
          <c:extLst>
            <c:ext xmlns:c16="http://schemas.microsoft.com/office/drawing/2014/chart" uri="{C3380CC4-5D6E-409C-BE32-E72D297353CC}">
              <c16:uniqueId val="{00000000-F5EC-214F-B1B6-B6DE1AD64BCA}"/>
            </c:ext>
          </c:extLst>
        </c:ser>
        <c:ser>
          <c:idx val="1"/>
          <c:order val="1"/>
          <c:tx>
            <c:strRef>
              <c:f>Sheet1!$C$1</c:f>
              <c:strCache>
                <c:ptCount val="1"/>
                <c:pt idx="0">
                  <c:v>Series 2</c:v>
                </c:pt>
              </c:strCache>
            </c:strRef>
          </c:tx>
          <c:spPr>
            <a:solidFill>
              <a:srgbClr val="99CC00"/>
            </a:solidFill>
            <a:ln>
              <a:noFill/>
            </a:ln>
            <a:effectLst/>
          </c:spPr>
          <c:invertIfNegative val="0"/>
          <c:dLbls>
            <c:dLbl>
              <c:idx val="0"/>
              <c:layout>
                <c:manualLayout>
                  <c:x val="2.2922079639065701E-3"/>
                  <c:y val="7.95849780624287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5EC-214F-B1B6-B6DE1AD64BCA}"/>
                </c:ext>
              </c:extLst>
            </c:dLbl>
            <c:dLbl>
              <c:idx val="1"/>
              <c:layout>
                <c:manualLayout>
                  <c:x val="-5.7305199097664201E-3"/>
                  <c:y val="7.99223803474301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5EC-214F-B1B6-B6DE1AD64BCA}"/>
                </c:ext>
              </c:extLst>
            </c:dLbl>
            <c:dLbl>
              <c:idx val="2"/>
              <c:layout>
                <c:manualLayout>
                  <c:x val="-3.43831194586002E-3"/>
                  <c:y val="9.726841165305280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5EC-214F-B1B6-B6DE1AD64BCA}"/>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002B5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ITT (n = 2,840)</c:v>
                </c:pt>
                <c:pt idx="1">
                  <c:v>HR-positive (n = 1,631)</c:v>
                </c:pt>
                <c:pt idx="2">
                  <c:v>HR-negative (n = 1,209)</c:v>
                </c:pt>
              </c:strCache>
            </c:strRef>
          </c:cat>
          <c:val>
            <c:numRef>
              <c:f>Sheet1!$C$2:$C$4</c:f>
              <c:numCache>
                <c:formatCode>0.0%</c:formatCode>
                <c:ptCount val="3"/>
                <c:pt idx="0">
                  <c:v>0.877</c:v>
                </c:pt>
                <c:pt idx="1">
                  <c:v>0.86799999999999999</c:v>
                </c:pt>
                <c:pt idx="2">
                  <c:v>0.88900000000000001</c:v>
                </c:pt>
              </c:numCache>
            </c:numRef>
          </c:val>
          <c:extLst>
            <c:ext xmlns:c16="http://schemas.microsoft.com/office/drawing/2014/chart" uri="{C3380CC4-5D6E-409C-BE32-E72D297353CC}">
              <c16:uniqueId val="{00000001-F5EC-214F-B1B6-B6DE1AD64BCA}"/>
            </c:ext>
          </c:extLst>
        </c:ser>
        <c:dLbls>
          <c:showLegendKey val="0"/>
          <c:showVal val="0"/>
          <c:showCatName val="0"/>
          <c:showSerName val="0"/>
          <c:showPercent val="0"/>
          <c:showBubbleSize val="0"/>
        </c:dLbls>
        <c:gapWidth val="55"/>
        <c:axId val="-2085398848"/>
        <c:axId val="-2084634144"/>
      </c:barChart>
      <c:catAx>
        <c:axId val="-208539884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084634144"/>
        <c:crosses val="autoZero"/>
        <c:auto val="1"/>
        <c:lblAlgn val="ctr"/>
        <c:lblOffset val="100"/>
        <c:noMultiLvlLbl val="0"/>
      </c:catAx>
      <c:valAx>
        <c:axId val="-2084634144"/>
        <c:scaling>
          <c:orientation val="minMax"/>
        </c:scaling>
        <c:delete val="1"/>
        <c:axPos val="l"/>
        <c:numFmt formatCode="0.0%" sourceLinked="1"/>
        <c:majorTickMark val="none"/>
        <c:minorTickMark val="none"/>
        <c:tickLblPos val="nextTo"/>
        <c:crossAx val="-208539884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300" b="0" i="0" u="none" strike="noStrike" kern="1200" spc="0" baseline="0">
                <a:solidFill>
                  <a:schemeClr val="bg1"/>
                </a:solidFill>
                <a:latin typeface="+mn-lt"/>
                <a:ea typeface="+mn-ea"/>
                <a:cs typeface="+mn-cs"/>
              </a:defRPr>
            </a:pPr>
            <a:r>
              <a:rPr lang="en-US" sz="1300" b="1" dirty="0" err="1">
                <a:solidFill>
                  <a:schemeClr val="bg1"/>
                </a:solidFill>
                <a:effectLst/>
              </a:rPr>
              <a:t>Abemaciclib</a:t>
            </a:r>
            <a:endParaRPr lang="en-US" sz="1300" baseline="30000" dirty="0">
              <a:solidFill>
                <a:schemeClr val="bg1"/>
              </a:solidFill>
              <a:effectLst/>
            </a:endParaRPr>
          </a:p>
        </c:rich>
      </c:tx>
      <c:layout>
        <c:manualLayout>
          <c:xMode val="edge"/>
          <c:yMode val="edge"/>
          <c:x val="0.40000206431088958"/>
          <c:y val="0.13096672017284375"/>
        </c:manualLayout>
      </c:layout>
      <c:overlay val="0"/>
      <c:spPr>
        <a:noFill/>
        <a:ln>
          <a:noFill/>
        </a:ln>
        <a:effectLst/>
      </c:spPr>
    </c:title>
    <c:autoTitleDeleted val="0"/>
    <c:plotArea>
      <c:layout>
        <c:manualLayout>
          <c:layoutTarget val="inner"/>
          <c:xMode val="edge"/>
          <c:yMode val="edge"/>
          <c:x val="0.23863899875604103"/>
          <c:y val="0.12220324803149603"/>
          <c:w val="0.42718662459438106"/>
          <c:h val="0.76695624340979218"/>
        </c:manualLayout>
      </c:layout>
      <c:barChart>
        <c:barDir val="col"/>
        <c:grouping val="clustered"/>
        <c:varyColors val="0"/>
        <c:ser>
          <c:idx val="0"/>
          <c:order val="0"/>
          <c:tx>
            <c:strRef>
              <c:f>Sheet1!$B$1</c:f>
              <c:strCache>
                <c:ptCount val="1"/>
                <c:pt idx="0">
                  <c:v>Plasma</c:v>
                </c:pt>
              </c:strCache>
            </c:strRef>
          </c:tx>
          <c:spPr>
            <a:solidFill>
              <a:srgbClr val="C7E8F1"/>
            </a:solidFill>
            <a:ln>
              <a:noFill/>
            </a:ln>
            <a:effectLst/>
          </c:spPr>
          <c:invertIfNegative val="0"/>
          <c:cat>
            <c:strRef>
              <c:f>Sheet1!$A$2:$A$4</c:f>
              <c:strCache>
                <c:ptCount val="3"/>
                <c:pt idx="0">
                  <c:v>Patient 1</c:v>
                </c:pt>
                <c:pt idx="1">
                  <c:v>Patient 2</c:v>
                </c:pt>
                <c:pt idx="2">
                  <c:v>Patient 3</c:v>
                </c:pt>
              </c:strCache>
            </c:strRef>
          </c:cat>
          <c:val>
            <c:numRef>
              <c:f>Sheet1!$B$2:$B$4</c:f>
              <c:numCache>
                <c:formatCode>General</c:formatCode>
                <c:ptCount val="3"/>
                <c:pt idx="0">
                  <c:v>6</c:v>
                </c:pt>
                <c:pt idx="1">
                  <c:v>40</c:v>
                </c:pt>
                <c:pt idx="2">
                  <c:v>9</c:v>
                </c:pt>
              </c:numCache>
            </c:numRef>
          </c:val>
          <c:extLst>
            <c:ext xmlns:c16="http://schemas.microsoft.com/office/drawing/2014/chart" uri="{C3380CC4-5D6E-409C-BE32-E72D297353CC}">
              <c16:uniqueId val="{00000000-2E34-A043-A643-A6E633AA8626}"/>
            </c:ext>
          </c:extLst>
        </c:ser>
        <c:ser>
          <c:idx val="1"/>
          <c:order val="1"/>
          <c:tx>
            <c:strRef>
              <c:f>Sheet1!$C$1</c:f>
              <c:strCache>
                <c:ptCount val="1"/>
                <c:pt idx="0">
                  <c:v>CSF</c:v>
                </c:pt>
              </c:strCache>
            </c:strRef>
          </c:tx>
          <c:spPr>
            <a:solidFill>
              <a:srgbClr val="FF8000"/>
            </a:solidFill>
            <a:ln>
              <a:noFill/>
            </a:ln>
            <a:effectLst/>
          </c:spPr>
          <c:invertIfNegative val="0"/>
          <c:cat>
            <c:strRef>
              <c:f>Sheet1!$A$2:$A$4</c:f>
              <c:strCache>
                <c:ptCount val="3"/>
                <c:pt idx="0">
                  <c:v>Patient 1</c:v>
                </c:pt>
                <c:pt idx="1">
                  <c:v>Patient 2</c:v>
                </c:pt>
                <c:pt idx="2">
                  <c:v>Patient 3</c:v>
                </c:pt>
              </c:strCache>
            </c:strRef>
          </c:cat>
          <c:val>
            <c:numRef>
              <c:f>Sheet1!$C$2:$C$4</c:f>
              <c:numCache>
                <c:formatCode>General</c:formatCode>
                <c:ptCount val="3"/>
                <c:pt idx="0">
                  <c:v>6.5</c:v>
                </c:pt>
                <c:pt idx="1">
                  <c:v>0</c:v>
                </c:pt>
                <c:pt idx="2">
                  <c:v>90</c:v>
                </c:pt>
              </c:numCache>
            </c:numRef>
          </c:val>
          <c:extLst>
            <c:ext xmlns:c16="http://schemas.microsoft.com/office/drawing/2014/chart" uri="{C3380CC4-5D6E-409C-BE32-E72D297353CC}">
              <c16:uniqueId val="{00000001-2E34-A043-A643-A6E633AA8626}"/>
            </c:ext>
          </c:extLst>
        </c:ser>
        <c:ser>
          <c:idx val="2"/>
          <c:order val="2"/>
          <c:tx>
            <c:strRef>
              <c:f>Sheet1!$D$1</c:f>
              <c:strCache>
                <c:ptCount val="1"/>
                <c:pt idx="0">
                  <c:v>Tissue</c:v>
                </c:pt>
              </c:strCache>
            </c:strRef>
          </c:tx>
          <c:spPr>
            <a:solidFill>
              <a:srgbClr val="99CC00"/>
            </a:solidFill>
            <a:ln>
              <a:noFill/>
            </a:ln>
            <a:effectLst/>
          </c:spPr>
          <c:invertIfNegative val="0"/>
          <c:cat>
            <c:strRef>
              <c:f>Sheet1!$A$2:$A$4</c:f>
              <c:strCache>
                <c:ptCount val="3"/>
                <c:pt idx="0">
                  <c:v>Patient 1</c:v>
                </c:pt>
                <c:pt idx="1">
                  <c:v>Patient 2</c:v>
                </c:pt>
                <c:pt idx="2">
                  <c:v>Patient 3</c:v>
                </c:pt>
              </c:strCache>
            </c:strRef>
          </c:cat>
          <c:val>
            <c:numRef>
              <c:f>Sheet1!$D$2:$D$4</c:f>
              <c:numCache>
                <c:formatCode>General</c:formatCode>
                <c:ptCount val="3"/>
                <c:pt idx="0">
                  <c:v>120</c:v>
                </c:pt>
                <c:pt idx="1">
                  <c:v>58</c:v>
                </c:pt>
                <c:pt idx="2">
                  <c:v>55</c:v>
                </c:pt>
              </c:numCache>
            </c:numRef>
          </c:val>
          <c:extLst>
            <c:ext xmlns:c16="http://schemas.microsoft.com/office/drawing/2014/chart" uri="{C3380CC4-5D6E-409C-BE32-E72D297353CC}">
              <c16:uniqueId val="{00000002-2E34-A043-A643-A6E633AA8626}"/>
            </c:ext>
          </c:extLst>
        </c:ser>
        <c:dLbls>
          <c:showLegendKey val="0"/>
          <c:showVal val="0"/>
          <c:showCatName val="0"/>
          <c:showSerName val="0"/>
          <c:showPercent val="0"/>
          <c:showBubbleSize val="0"/>
        </c:dLbls>
        <c:gapWidth val="219"/>
        <c:axId val="163609600"/>
        <c:axId val="163611392"/>
      </c:barChart>
      <c:catAx>
        <c:axId val="163609600"/>
        <c:scaling>
          <c:orientation val="minMax"/>
        </c:scaling>
        <c:delete val="0"/>
        <c:axPos val="b"/>
        <c:numFmt formatCode="General" sourceLinked="1"/>
        <c:majorTickMark val="none"/>
        <c:minorTickMark val="none"/>
        <c:tickLblPos val="nextTo"/>
        <c:spPr>
          <a:noFill/>
          <a:ln w="12700" cap="sq" cmpd="sng" algn="ctr">
            <a:solidFill>
              <a:srgbClr val="FFFFFF"/>
            </a:solidFill>
            <a:miter lim="800000"/>
          </a:ln>
          <a:effectLst/>
        </c:spPr>
        <c:txPr>
          <a:bodyPr rot="-6000000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crossAx val="163611392"/>
        <c:crossesAt val="0.1"/>
        <c:auto val="1"/>
        <c:lblAlgn val="ctr"/>
        <c:lblOffset val="100"/>
        <c:noMultiLvlLbl val="0"/>
      </c:catAx>
      <c:valAx>
        <c:axId val="163611392"/>
        <c:scaling>
          <c:logBase val="10"/>
          <c:orientation val="minMax"/>
          <c:max val="1000"/>
          <c:min val="0.1"/>
        </c:scaling>
        <c:delete val="0"/>
        <c:axPos val="l"/>
        <c:majorGridlines>
          <c:spPr>
            <a:ln w="9525" cap="flat" cmpd="sng" algn="ctr">
              <a:noFill/>
              <a:round/>
            </a:ln>
            <a:effectLst/>
          </c:spPr>
        </c:majorGridlines>
        <c:numFmt formatCode="General" sourceLinked="1"/>
        <c:majorTickMark val="out"/>
        <c:minorTickMark val="none"/>
        <c:tickLblPos val="nextTo"/>
        <c:spPr>
          <a:noFill/>
          <a:ln w="12700" cap="sq">
            <a:solidFill>
              <a:srgbClr val="FFFFFF"/>
            </a:solidFill>
            <a:miter lim="800000"/>
          </a:ln>
          <a:effectLst/>
        </c:spPr>
        <c:txPr>
          <a:bodyPr rot="-60000000" spcFirstLastPara="1" vertOverflow="ellipsis" vert="horz" wrap="square" anchor="ctr" anchorCtr="1"/>
          <a:lstStyle/>
          <a:p>
            <a:pPr>
              <a:defRPr sz="1100" b="1" i="0" u="none" strike="noStrike" kern="1200" baseline="0">
                <a:solidFill>
                  <a:schemeClr val="bg1"/>
                </a:solidFill>
                <a:latin typeface="Arial" panose="020B0604020202020204" pitchFamily="34" charset="0"/>
                <a:ea typeface="+mn-ea"/>
                <a:cs typeface="+mn-cs"/>
              </a:defRPr>
            </a:pPr>
            <a:endParaRPr lang="en-US"/>
          </a:p>
        </c:txPr>
        <c:crossAx val="163609600"/>
        <c:crosses val="autoZero"/>
        <c:crossBetween val="between"/>
      </c:valAx>
      <c:spPr>
        <a:noFill/>
        <a:ln w="25400">
          <a:noFill/>
        </a:ln>
        <a:effectLst/>
      </c:spPr>
    </c:plotArea>
    <c:legend>
      <c:legendPos val="b"/>
      <c:legendEntry>
        <c:idx val="0"/>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legendEntry>
      <c:legendEntry>
        <c:idx val="1"/>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legendEntry>
      <c:legendEntry>
        <c:idx val="2"/>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legendEntry>
      <c:layout>
        <c:manualLayout>
          <c:xMode val="edge"/>
          <c:yMode val="edge"/>
          <c:x val="0.67992394539134404"/>
          <c:y val="0.23472873172290795"/>
          <c:w val="0.16323339171349394"/>
          <c:h val="0.2165794059607700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Sheet1!$A$2</c:f>
              <c:strCache>
                <c:ptCount val="1"/>
                <c:pt idx="0">
                  <c:v>Olaparib (n = 167)</c:v>
                </c:pt>
              </c:strCache>
            </c:strRef>
          </c:tx>
          <c:spPr>
            <a:solidFill>
              <a:srgbClr val="F8951E"/>
            </a:solidFill>
            <a:ln w="9525" cap="flat" cmpd="sng" algn="ctr">
              <a:no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rgbClr val="002B5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Sheet1!$B$1</c:f>
              <c:strCache>
                <c:ptCount val="1"/>
                <c:pt idx="0">
                  <c:v>ORR</c:v>
                </c:pt>
              </c:strCache>
            </c:strRef>
          </c:cat>
          <c:val>
            <c:numRef>
              <c:f>Sheet1!$B$2</c:f>
              <c:numCache>
                <c:formatCode>0.0%</c:formatCode>
                <c:ptCount val="1"/>
                <c:pt idx="0">
                  <c:v>0.59899999999999998</c:v>
                </c:pt>
              </c:numCache>
            </c:numRef>
          </c:val>
          <c:extLst>
            <c:ext xmlns:c16="http://schemas.microsoft.com/office/drawing/2014/chart" uri="{C3380CC4-5D6E-409C-BE32-E72D297353CC}">
              <c16:uniqueId val="{00000000-2C8B-F146-AF1F-F3F967252FC8}"/>
            </c:ext>
          </c:extLst>
        </c:ser>
        <c:ser>
          <c:idx val="1"/>
          <c:order val="1"/>
          <c:tx>
            <c:strRef>
              <c:f>Sheet1!$A$3</c:f>
              <c:strCache>
                <c:ptCount val="1"/>
                <c:pt idx="0">
                  <c:v>Standard Tx (n = 66)</c:v>
                </c:pt>
              </c:strCache>
            </c:strRef>
          </c:tx>
          <c:spPr>
            <a:solidFill>
              <a:srgbClr val="99CC00"/>
            </a:solidFill>
            <a:ln w="9525" cap="flat" cmpd="sng" algn="ctr">
              <a:no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rgbClr val="002B5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Sheet1!$B$1</c:f>
              <c:strCache>
                <c:ptCount val="1"/>
                <c:pt idx="0">
                  <c:v>ORR</c:v>
                </c:pt>
              </c:strCache>
            </c:strRef>
          </c:cat>
          <c:val>
            <c:numRef>
              <c:f>Sheet1!$B$3</c:f>
              <c:numCache>
                <c:formatCode>0.0%</c:formatCode>
                <c:ptCount val="1"/>
                <c:pt idx="0">
                  <c:v>0.28799999999999998</c:v>
                </c:pt>
              </c:numCache>
            </c:numRef>
          </c:val>
          <c:extLst>
            <c:ext xmlns:c16="http://schemas.microsoft.com/office/drawing/2014/chart" uri="{C3380CC4-5D6E-409C-BE32-E72D297353CC}">
              <c16:uniqueId val="{00000001-2C8B-F146-AF1F-F3F967252FC8}"/>
            </c:ext>
          </c:extLst>
        </c:ser>
        <c:dLbls>
          <c:dLblPos val="inEnd"/>
          <c:showLegendKey val="0"/>
          <c:showVal val="1"/>
          <c:showCatName val="0"/>
          <c:showSerName val="0"/>
          <c:showPercent val="0"/>
          <c:showBubbleSize val="0"/>
        </c:dLbls>
        <c:gapWidth val="65"/>
        <c:axId val="-1935619040"/>
        <c:axId val="-2087432560"/>
      </c:barChart>
      <c:catAx>
        <c:axId val="-193561904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0" spcFirstLastPara="1" vertOverflow="ellipsis" wrap="square" anchor="ctr" anchorCtr="1"/>
          <a:lstStyle/>
          <a:p>
            <a:pPr>
              <a:defRPr sz="2000" b="0" i="0" u="none" strike="noStrike" kern="1200" cap="all" baseline="0">
                <a:solidFill>
                  <a:schemeClr val="bg1"/>
                </a:solidFill>
                <a:latin typeface="+mn-lt"/>
                <a:ea typeface="+mn-ea"/>
                <a:cs typeface="+mn-cs"/>
              </a:defRPr>
            </a:pPr>
            <a:endParaRPr lang="en-US"/>
          </a:p>
        </c:txPr>
        <c:crossAx val="-2087432560"/>
        <c:crosses val="autoZero"/>
        <c:auto val="0"/>
        <c:lblAlgn val="ctr"/>
        <c:lblOffset val="100"/>
        <c:noMultiLvlLbl val="0"/>
      </c:catAx>
      <c:valAx>
        <c:axId val="-2087432560"/>
        <c:scaling>
          <c:orientation val="minMax"/>
        </c:scaling>
        <c:delete val="1"/>
        <c:axPos val="l"/>
        <c:numFmt formatCode="0.0%" sourceLinked="1"/>
        <c:majorTickMark val="none"/>
        <c:minorTickMark val="none"/>
        <c:tickLblPos val="nextTo"/>
        <c:crossAx val="-1935619040"/>
        <c:crossesAt val="1"/>
        <c:crossBetween val="between"/>
      </c:valAx>
      <c:spPr>
        <a:noFill/>
        <a:ln>
          <a:noFill/>
        </a:ln>
        <a:effectLst/>
      </c:spPr>
    </c:plotArea>
    <c:legend>
      <c:legendPos val="b"/>
      <c:layout>
        <c:manualLayout>
          <c:xMode val="edge"/>
          <c:yMode val="edge"/>
          <c:x val="6.14560679915011E-2"/>
          <c:y val="0.83615255012794298"/>
          <c:w val="0.89638364024721595"/>
          <c:h val="0.128264117335914"/>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sz="2000">
          <a:solidFill>
            <a:schemeClr val="tx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r>
              <a:rPr lang="en-US"/>
              <a:t>Breast Cancer</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231094E-EE1B-DC4C-9055-4A48FF0273CD}" type="datetimeFigureOut">
              <a:rPr lang="en-US"/>
              <a:pPr>
                <a:defRPr/>
              </a:pPr>
              <a:t>4/15/19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00A_ONS-Breast-17-NL-Intro-Slides_v34fr</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047A620-AB8F-CF46-A88D-87A30D4E58B6}" type="slidenum">
              <a:rPr lang="en-US"/>
              <a:pPr>
                <a:defRPr/>
              </a:pPr>
              <a:t>‹#›</a:t>
            </a:fld>
            <a:endParaRPr lang="en-US"/>
          </a:p>
        </p:txBody>
      </p:sp>
    </p:spTree>
    <p:extLst>
      <p:ext uri="{BB962C8B-B14F-4D97-AF65-F5344CB8AC3E}">
        <p14:creationId xmlns:p14="http://schemas.microsoft.com/office/powerpoint/2010/main" val="385897391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r>
              <a:rPr lang="en-US"/>
              <a:t>Breast Cancer</a:t>
            </a:r>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r>
              <a:rPr lang="en-US"/>
              <a:t>00A_ONS-Breast-17-NL-Intro-Slides_v34fr</a:t>
            </a:r>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a:defRPr sz="1200"/>
            </a:lvl1pPr>
          </a:lstStyle>
          <a:p>
            <a:pPr>
              <a:defRPr/>
            </a:pPr>
            <a:fld id="{1FF50E98-AC92-C54A-ACBD-9B80212ADB1C}" type="slidenum">
              <a:rPr lang="en-US"/>
              <a:pPr>
                <a:defRPr/>
              </a:pPr>
              <a:t>‹#›</a:t>
            </a:fld>
            <a:endParaRPr lang="en-US"/>
          </a:p>
        </p:txBody>
      </p:sp>
    </p:spTree>
    <p:extLst>
      <p:ext uri="{BB962C8B-B14F-4D97-AF65-F5344CB8AC3E}">
        <p14:creationId xmlns:p14="http://schemas.microsoft.com/office/powerpoint/2010/main" val="130499176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a:xfrm>
            <a:off x="381000" y="685800"/>
            <a:ext cx="6096000" cy="3429000"/>
          </a:xfrm>
          <a:ln/>
        </p:spPr>
      </p:sp>
      <p:sp>
        <p:nvSpPr>
          <p:cNvPr id="8194" name="Notes Placeholder 2"/>
          <p:cNvSpPr>
            <a:spLocks noGrp="1"/>
          </p:cNvSpPr>
          <p:nvPr>
            <p:ph type="body" idx="1"/>
          </p:nvPr>
        </p:nvSpPr>
        <p:spPr>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8195"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F9FDB787-9FB4-DC4A-80AA-DB3AF5C8F3C0}"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2" name="Date Placeholder 1"/>
          <p:cNvSpPr>
            <a:spLocks noGrp="1"/>
          </p:cNvSpPr>
          <p:nvPr>
            <p:ph type="dt"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3" name="Footer Placeholder 2"/>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00A_ONS-GI-17-NL-Intro-Slides_v35rak</a:t>
            </a:r>
          </a:p>
        </p:txBody>
      </p:sp>
      <p:sp>
        <p:nvSpPr>
          <p:cNvPr id="4" name="Header Placeholder 3"/>
          <p:cNvSpPr>
            <a:spLocks noGrp="1"/>
          </p:cNvSpPr>
          <p:nvPr>
            <p:ph type="hdr" sz="quarter" idx="12"/>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Gastrointestinal</a:t>
            </a:r>
          </a:p>
        </p:txBody>
      </p:sp>
    </p:spTree>
    <p:extLst>
      <p:ext uri="{BB962C8B-B14F-4D97-AF65-F5344CB8AC3E}">
        <p14:creationId xmlns:p14="http://schemas.microsoft.com/office/powerpoint/2010/main" val="3163482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016778-B0AD-4EFE-98EF-FD61DC72F634}" type="slidenum">
              <a:rPr lang="en-US" smtClean="0"/>
              <a:pPr/>
              <a:t>27</a:t>
            </a:fld>
            <a:endParaRPr lang="en-US" dirty="0"/>
          </a:p>
        </p:txBody>
      </p:sp>
      <p:sp>
        <p:nvSpPr>
          <p:cNvPr id="5" name="Footer Placeholder 4"/>
          <p:cNvSpPr>
            <a:spLocks noGrp="1"/>
          </p:cNvSpPr>
          <p:nvPr>
            <p:ph type="ftr" sz="quarter" idx="11"/>
          </p:nvPr>
        </p:nvSpPr>
        <p:spPr/>
        <p:txBody>
          <a:bodyPr/>
          <a:lstStyle/>
          <a:p>
            <a:pPr>
              <a:defRPr/>
            </a:pPr>
            <a:r>
              <a:rPr lang="en-US"/>
              <a:t>00A_ONS-Breast-17-NL-Intro-Slides_v34fr</a:t>
            </a:r>
          </a:p>
        </p:txBody>
      </p:sp>
      <p:sp>
        <p:nvSpPr>
          <p:cNvPr id="6" name="Header Placeholder 5"/>
          <p:cNvSpPr>
            <a:spLocks noGrp="1"/>
          </p:cNvSpPr>
          <p:nvPr>
            <p:ph type="hdr" sz="quarter" idx="12"/>
          </p:nvPr>
        </p:nvSpPr>
        <p:spPr/>
        <p:txBody>
          <a:bodyPr/>
          <a:lstStyle/>
          <a:p>
            <a:pPr>
              <a:defRPr/>
            </a:pPr>
            <a:r>
              <a:rPr lang="en-US"/>
              <a:t>Breast Cancer</a:t>
            </a:r>
          </a:p>
        </p:txBody>
      </p:sp>
    </p:spTree>
    <p:extLst>
      <p:ext uri="{BB962C8B-B14F-4D97-AF65-F5344CB8AC3E}">
        <p14:creationId xmlns:p14="http://schemas.microsoft.com/office/powerpoint/2010/main" val="1332363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
        <p:nvSpPr>
          <p:cNvPr id="5" name="Footer Placeholder 4"/>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277162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B74F6AE-CCFB-884A-AACB-445A5F66D787}" type="slidenum">
              <a:rPr lang="en-US" sz="1200">
                <a:solidFill>
                  <a:srgbClr val="000000"/>
                </a:solidFill>
                <a:latin typeface="Times" charset="0"/>
                <a:ea typeface="MS PGothic" charset="0"/>
                <a:cs typeface="MS PGothic" charset="0"/>
              </a:rPr>
              <a:pPr/>
              <a:t>30</a:t>
            </a:fld>
            <a:endParaRPr lang="en-US" sz="1200">
              <a:solidFill>
                <a:srgbClr val="000000"/>
              </a:solidFill>
              <a:latin typeface="Times" charset="0"/>
              <a:ea typeface="MS PGothic" charset="0"/>
              <a:cs typeface="MS PGothic" charset="0"/>
            </a:endParaRPr>
          </a:p>
        </p:txBody>
      </p:sp>
      <p:sp>
        <p:nvSpPr>
          <p:cNvPr id="79874" name="Rectangle 2"/>
          <p:cNvSpPr>
            <a:spLocks noGrp="1" noRot="1" noChangeAspect="1" noChangeArrowheads="1" noTextEdit="1"/>
          </p:cNvSpPr>
          <p:nvPr>
            <p:ph type="sldImg"/>
          </p:nvPr>
        </p:nvSpPr>
        <p:spPr>
          <a:xfrm>
            <a:off x="381000" y="685800"/>
            <a:ext cx="6096000" cy="3429000"/>
          </a:xfrm>
          <a:ln/>
        </p:spPr>
      </p:sp>
      <p:sp>
        <p:nvSpPr>
          <p:cNvPr id="79875" name="Rectangle 3"/>
          <p:cNvSpPr>
            <a:spLocks noGrp="1" noChangeArrowheads="1"/>
          </p:cNvSpPr>
          <p:nvPr>
            <p:ph type="body" idx="1"/>
          </p:nvPr>
        </p:nvSpPr>
        <p:spPr>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extLst>
      <p:ext uri="{BB962C8B-B14F-4D97-AF65-F5344CB8AC3E}">
        <p14:creationId xmlns:p14="http://schemas.microsoft.com/office/powerpoint/2010/main" val="187345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016778-B0AD-4EFE-98EF-FD61DC72F634}" type="slidenum">
              <a:rPr lang="en-US" smtClean="0"/>
              <a:pPr/>
              <a:t>32</a:t>
            </a:fld>
            <a:endParaRPr lang="en-US" dirty="0"/>
          </a:p>
        </p:txBody>
      </p:sp>
      <p:sp>
        <p:nvSpPr>
          <p:cNvPr id="5" name="Footer Placeholder 4"/>
          <p:cNvSpPr>
            <a:spLocks noGrp="1"/>
          </p:cNvSpPr>
          <p:nvPr>
            <p:ph type="ftr" sz="quarter" idx="11"/>
          </p:nvPr>
        </p:nvSpPr>
        <p:spPr/>
        <p:txBody>
          <a:bodyPr/>
          <a:lstStyle/>
          <a:p>
            <a:pPr>
              <a:defRPr/>
            </a:pPr>
            <a:r>
              <a:rPr lang="en-US"/>
              <a:t>00A_ONS-Breast-17-NL-Intro-Slides_v34fr</a:t>
            </a:r>
          </a:p>
        </p:txBody>
      </p:sp>
      <p:sp>
        <p:nvSpPr>
          <p:cNvPr id="6" name="Header Placeholder 5"/>
          <p:cNvSpPr>
            <a:spLocks noGrp="1"/>
          </p:cNvSpPr>
          <p:nvPr>
            <p:ph type="hdr" sz="quarter" idx="12"/>
          </p:nvPr>
        </p:nvSpPr>
        <p:spPr/>
        <p:txBody>
          <a:bodyPr/>
          <a:lstStyle/>
          <a:p>
            <a:pPr>
              <a:defRPr/>
            </a:pPr>
            <a:r>
              <a:rPr lang="en-US"/>
              <a:t>Breast Cancer</a:t>
            </a:r>
          </a:p>
        </p:txBody>
      </p:sp>
    </p:spTree>
    <p:extLst>
      <p:ext uri="{BB962C8B-B14F-4D97-AF65-F5344CB8AC3E}">
        <p14:creationId xmlns:p14="http://schemas.microsoft.com/office/powerpoint/2010/main" val="355971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B74F6AE-CCFB-884A-AACB-445A5F66D787}" type="slidenum">
              <a:rPr kumimoji="0" lang="en-US" sz="1200" b="0" i="0" u="none" strike="noStrike" kern="1200" cap="none" spc="0" normalizeH="0" baseline="0" noProof="0">
                <a:ln>
                  <a:noFill/>
                </a:ln>
                <a:solidFill>
                  <a:srgbClr val="000000"/>
                </a:solidFill>
                <a:effectLst/>
                <a:uLnTx/>
                <a:uFillTx/>
                <a:latin typeface="Times" charset="0"/>
                <a:ea typeface="MS PGothic" charset="0"/>
                <a:cs typeface="MS PGothic" charset="0"/>
              </a:rPr>
              <a:pPr marL="0" marR="0" lvl="0" indent="0" algn="r" defTabSz="914400" rtl="0" eaLnBrk="0" fontAlgn="base" latinLnBrk="0" hangingPunct="0">
                <a:lnSpc>
                  <a:spcPct val="100000"/>
                </a:lnSpc>
                <a:spcBef>
                  <a:spcPct val="0"/>
                </a:spcBef>
                <a:spcAft>
                  <a:spcPct val="0"/>
                </a:spcAft>
                <a:buClrTx/>
                <a:buSzTx/>
                <a:buFontTx/>
                <a:buNone/>
                <a:tabLst/>
                <a:defRPr/>
              </a:pPr>
              <a:t>33</a:t>
            </a:fld>
            <a:endParaRPr kumimoji="0" lang="en-US" sz="1200" b="0" i="0" u="none" strike="noStrike" kern="1200" cap="none" spc="0" normalizeH="0" baseline="0" noProof="0">
              <a:ln>
                <a:noFill/>
              </a:ln>
              <a:solidFill>
                <a:srgbClr val="000000"/>
              </a:solidFill>
              <a:effectLst/>
              <a:uLnTx/>
              <a:uFillTx/>
              <a:latin typeface="Times" charset="0"/>
              <a:ea typeface="MS PGothic" charset="0"/>
              <a:cs typeface="MS PGothic" charset="0"/>
            </a:endParaRPr>
          </a:p>
        </p:txBody>
      </p:sp>
      <p:sp>
        <p:nvSpPr>
          <p:cNvPr id="79874" name="Rectangle 2"/>
          <p:cNvSpPr>
            <a:spLocks noGrp="1" noRot="1" noChangeAspect="1" noChangeArrowheads="1" noTextEdit="1"/>
          </p:cNvSpPr>
          <p:nvPr>
            <p:ph type="sldImg"/>
          </p:nvPr>
        </p:nvSpPr>
        <p:spPr>
          <a:xfrm>
            <a:off x="381000" y="685800"/>
            <a:ext cx="6096000" cy="3429000"/>
          </a:xfrm>
          <a:ln/>
        </p:spPr>
      </p:sp>
      <p:sp>
        <p:nvSpPr>
          <p:cNvPr id="79875" name="Rectangle 3"/>
          <p:cNvSpPr>
            <a:spLocks noGrp="1" noChangeArrowheads="1"/>
          </p:cNvSpPr>
          <p:nvPr>
            <p:ph type="body" idx="1"/>
          </p:nvPr>
        </p:nvSpPr>
        <p:spPr>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Tree>
    <p:extLst>
      <p:ext uri="{BB962C8B-B14F-4D97-AF65-F5344CB8AC3E}">
        <p14:creationId xmlns:p14="http://schemas.microsoft.com/office/powerpoint/2010/main" val="3924543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B74F6AE-CCFB-884A-AACB-445A5F66D787}" type="slidenum">
              <a:rPr kumimoji="0" lang="en-US" sz="1200" b="0" i="0" u="none" strike="noStrike" kern="1200" cap="none" spc="0" normalizeH="0" baseline="0" noProof="0">
                <a:ln>
                  <a:noFill/>
                </a:ln>
                <a:solidFill>
                  <a:srgbClr val="000000"/>
                </a:solidFill>
                <a:effectLst/>
                <a:uLnTx/>
                <a:uFillTx/>
                <a:latin typeface="Times" charset="0"/>
                <a:ea typeface="MS PGothic" charset="0"/>
                <a:cs typeface="MS PGothic" charset="0"/>
              </a:rPr>
              <a:pPr marL="0" marR="0" lvl="0" indent="0" algn="r" defTabSz="914400" rtl="0" eaLnBrk="0" fontAlgn="base" latinLnBrk="0" hangingPunct="0">
                <a:lnSpc>
                  <a:spcPct val="100000"/>
                </a:lnSpc>
                <a:spcBef>
                  <a:spcPct val="0"/>
                </a:spcBef>
                <a:spcAft>
                  <a:spcPct val="0"/>
                </a:spcAft>
                <a:buClrTx/>
                <a:buSzTx/>
                <a:buFontTx/>
                <a:buNone/>
                <a:tabLst/>
                <a:defRPr/>
              </a:pPr>
              <a:t>34</a:t>
            </a:fld>
            <a:endParaRPr kumimoji="0" lang="en-US" sz="1200" b="0" i="0" u="none" strike="noStrike" kern="1200" cap="none" spc="0" normalizeH="0" baseline="0" noProof="0">
              <a:ln>
                <a:noFill/>
              </a:ln>
              <a:solidFill>
                <a:srgbClr val="000000"/>
              </a:solidFill>
              <a:effectLst/>
              <a:uLnTx/>
              <a:uFillTx/>
              <a:latin typeface="Times" charset="0"/>
              <a:ea typeface="MS PGothic" charset="0"/>
              <a:cs typeface="MS PGothic" charset="0"/>
            </a:endParaRPr>
          </a:p>
        </p:txBody>
      </p:sp>
      <p:sp>
        <p:nvSpPr>
          <p:cNvPr id="79874" name="Rectangle 2"/>
          <p:cNvSpPr>
            <a:spLocks noGrp="1" noRot="1" noChangeAspect="1" noChangeArrowheads="1" noTextEdit="1"/>
          </p:cNvSpPr>
          <p:nvPr>
            <p:ph type="sldImg"/>
          </p:nvPr>
        </p:nvSpPr>
        <p:spPr>
          <a:xfrm>
            <a:off x="381000" y="685800"/>
            <a:ext cx="6096000" cy="3429000"/>
          </a:xfrm>
          <a:ln/>
        </p:spPr>
      </p:sp>
      <p:sp>
        <p:nvSpPr>
          <p:cNvPr id="79875" name="Rectangle 3"/>
          <p:cNvSpPr>
            <a:spLocks noGrp="1" noChangeArrowheads="1"/>
          </p:cNvSpPr>
          <p:nvPr>
            <p:ph type="body" idx="1"/>
          </p:nvPr>
        </p:nvSpPr>
        <p:spPr>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Tree>
    <p:extLst>
      <p:ext uri="{BB962C8B-B14F-4D97-AF65-F5344CB8AC3E}">
        <p14:creationId xmlns:p14="http://schemas.microsoft.com/office/powerpoint/2010/main" val="169299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xfrm>
            <a:off x="381000" y="685800"/>
            <a:ext cx="6096000" cy="3429000"/>
          </a:xfrm>
          <a:ln/>
        </p:spPr>
      </p:sp>
      <p:sp>
        <p:nvSpPr>
          <p:cNvPr id="5632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http://www.cancerresearchuk.org/health-professional/cancer-statistics/statistics-by-cancer-type/breast-cancer/incidence-invasive#heading-Three</a:t>
            </a:r>
          </a:p>
        </p:txBody>
      </p:sp>
      <p:sp>
        <p:nvSpPr>
          <p:cNvPr id="5632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E7BDDF1-340B-DD4B-9036-34B39B6C8E6F}"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46</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Breast Cancer</a:t>
            </a:r>
          </a:p>
        </p:txBody>
      </p:sp>
    </p:spTree>
    <p:extLst>
      <p:ext uri="{BB962C8B-B14F-4D97-AF65-F5344CB8AC3E}">
        <p14:creationId xmlns:p14="http://schemas.microsoft.com/office/powerpoint/2010/main" val="4240721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
        <p:nvSpPr>
          <p:cNvPr id="5" name="Footer Placeholder 4"/>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47</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23555433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8D7D644-A944-4AE9-A32C-F4E4AB47A09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rPr>
              <a:pPr marL="0" marR="0" lvl="0" indent="0" algn="r" defTabSz="914400" rtl="0" eaLnBrk="0" fontAlgn="base" latinLnBrk="0" hangingPunct="0">
                <a:lnSpc>
                  <a:spcPct val="100000"/>
                </a:lnSpc>
                <a:spcBef>
                  <a:spcPct val="0"/>
                </a:spcBef>
                <a:spcAft>
                  <a:spcPct val="0"/>
                </a:spcAft>
                <a:buClrTx/>
                <a:buSzTx/>
                <a:buFontTx/>
                <a:buNone/>
                <a:tabLst/>
                <a:defRPr/>
              </a:pPr>
              <a:t>70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31304137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
        <p:nvSpPr>
          <p:cNvPr id="5" name="Footer Placeholder 4"/>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76</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1563957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3F6CC57-9CAB-A740-BA1A-EEF972F71E78}"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11266" name="Rectangle 2"/>
          <p:cNvSpPr>
            <a:spLocks noGrp="1" noRot="1" noChangeAspect="1" noChangeArrowheads="1" noTextEdit="1"/>
          </p:cNvSpPr>
          <p:nvPr>
            <p:ph type="sldImg"/>
          </p:nvPr>
        </p:nvSpPr>
        <p:spPr>
          <a:xfrm>
            <a:off x="381000" y="685800"/>
            <a:ext cx="6096000" cy="3429000"/>
          </a:xfrm>
          <a:ln/>
        </p:spPr>
      </p:sp>
      <p:sp>
        <p:nvSpPr>
          <p:cNvPr id="11267" name="Rectangle 3"/>
          <p:cNvSpPr>
            <a:spLocks noGrp="1" noChangeArrowheads="1"/>
          </p:cNvSpPr>
          <p:nvPr>
            <p:ph type="body" idx="1"/>
          </p:nvPr>
        </p:nvSpPr>
        <p:spPr>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Tree>
    <p:extLst>
      <p:ext uri="{BB962C8B-B14F-4D97-AF65-F5344CB8AC3E}">
        <p14:creationId xmlns:p14="http://schemas.microsoft.com/office/powerpoint/2010/main" val="1431090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defRPr/>
            </a:pPr>
            <a:endParaRPr lang="en-US"/>
          </a:p>
        </p:txBody>
      </p:sp>
      <p:sp>
        <p:nvSpPr>
          <p:cNvPr id="4098" name="Text Box 2"/>
          <p:cNvSpPr txBox="1">
            <a:spLocks noGrp="1" noChangeArrowheads="1"/>
          </p:cNvSpPr>
          <p:nvPr>
            <p:ph type="body"/>
          </p:nvPr>
        </p:nvSpPr>
        <p:spPr bwMode="auto">
          <a:xfrm>
            <a:off x="1185863" y="4787900"/>
            <a:ext cx="5407025" cy="4748213"/>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numCol="1" anchor="t" anchorCtr="0" compatLnSpc="1">
            <a:prstTxWarp prst="textNoShape">
              <a:avLst/>
            </a:prstTxWarp>
          </a:bodyPr>
          <a:lstStyle/>
          <a:p>
            <a:pPr marL="85725" indent="-85725" eaLnBrk="1">
              <a:lnSpc>
                <a:spcPct val="93000"/>
              </a:lnSpc>
              <a:spcBef>
                <a:spcPct val="0"/>
              </a:spcBef>
              <a:buSzPct val="45000"/>
              <a:buFont typeface="Wingdings" charset="2"/>
              <a:buNone/>
              <a:tabLst>
                <a:tab pos="723900" algn="l"/>
                <a:tab pos="1447800" algn="l"/>
                <a:tab pos="2171700" algn="l"/>
                <a:tab pos="2895600" algn="l"/>
                <a:tab pos="3619500" algn="l"/>
                <a:tab pos="4343400" algn="l"/>
                <a:tab pos="5067300" algn="l"/>
              </a:tabLst>
            </a:pPr>
            <a:endParaRPr lang="en-GB" altLang="x-none">
              <a:latin typeface="Arial" charset="0"/>
              <a:ea typeface="ＭＳ Ｐゴシック" charset="-128"/>
            </a:endParaRPr>
          </a:p>
        </p:txBody>
      </p:sp>
    </p:spTree>
    <p:extLst>
      <p:ext uri="{BB962C8B-B14F-4D97-AF65-F5344CB8AC3E}">
        <p14:creationId xmlns:p14="http://schemas.microsoft.com/office/powerpoint/2010/main" val="5242223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xfrm>
            <a:off x="381000" y="685800"/>
            <a:ext cx="6096000" cy="3429000"/>
          </a:xfrm>
          <a:ln/>
        </p:spPr>
      </p:sp>
      <p:sp>
        <p:nvSpPr>
          <p:cNvPr id="58370" name="Notes Placeholder 2"/>
          <p:cNvSpPr>
            <a:spLocks noGrp="1"/>
          </p:cNvSpPr>
          <p:nvPr>
            <p:ph type="body" idx="1"/>
          </p:nvPr>
        </p:nvSpPr>
        <p:spPr>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5837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88B1B1B-EDAC-2B46-AC0E-B38D92238C3A}" type="slidenum">
              <a:rPr lang="en-US" sz="1200">
                <a:solidFill>
                  <a:srgbClr val="000000"/>
                </a:solidFill>
              </a:rPr>
              <a:pPr/>
              <a:t>84</a:t>
            </a:fld>
            <a:endParaRPr lang="en-US" sz="1200">
              <a:solidFill>
                <a:srgbClr val="000000"/>
              </a:solidFill>
            </a:endParaRPr>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extLst>
      <p:ext uri="{BB962C8B-B14F-4D97-AF65-F5344CB8AC3E}">
        <p14:creationId xmlns:p14="http://schemas.microsoft.com/office/powerpoint/2010/main" val="16032520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xfrm>
            <a:off x="381000" y="685800"/>
            <a:ext cx="6096000" cy="3429000"/>
          </a:xfrm>
          <a:ln/>
        </p:spPr>
      </p:sp>
      <p:sp>
        <p:nvSpPr>
          <p:cNvPr id="56322"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56323"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E7BDDF1-340B-DD4B-9036-34B39B6C8E6F}" type="slidenum">
              <a:rPr lang="en-US" sz="1200">
                <a:solidFill>
                  <a:srgbClr val="000000"/>
                </a:solidFill>
              </a:rPr>
              <a:pPr/>
              <a:t>85</a:t>
            </a:fld>
            <a:endParaRPr lang="en-US" sz="1200">
              <a:solidFill>
                <a:srgbClr val="000000"/>
              </a:solidFill>
            </a:endParaRPr>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extLst>
      <p:ext uri="{BB962C8B-B14F-4D97-AF65-F5344CB8AC3E}">
        <p14:creationId xmlns:p14="http://schemas.microsoft.com/office/powerpoint/2010/main" val="1276573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xfrm>
            <a:off x="381000" y="685800"/>
            <a:ext cx="6096000" cy="3429000"/>
          </a:xfrm>
          <a:ln/>
        </p:spPr>
      </p:sp>
      <p:sp>
        <p:nvSpPr>
          <p:cNvPr id="58370" name="Notes Placeholder 2"/>
          <p:cNvSpPr>
            <a:spLocks noGrp="1"/>
          </p:cNvSpPr>
          <p:nvPr>
            <p:ph type="body" idx="1"/>
          </p:nvPr>
        </p:nvSpPr>
        <p:spPr>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5837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88B1B1B-EDAC-2B46-AC0E-B38D92238C3A}" type="slidenum">
              <a:rPr lang="en-US" sz="1200">
                <a:solidFill>
                  <a:srgbClr val="000000"/>
                </a:solidFill>
              </a:rPr>
              <a:pPr/>
              <a:t>88</a:t>
            </a:fld>
            <a:endParaRPr lang="en-US" sz="1200">
              <a:solidFill>
                <a:srgbClr val="000000"/>
              </a:solidFill>
            </a:endParaRPr>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extLst>
      <p:ext uri="{BB962C8B-B14F-4D97-AF65-F5344CB8AC3E}">
        <p14:creationId xmlns:p14="http://schemas.microsoft.com/office/powerpoint/2010/main" val="2138685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D8454E4F-783E-484A-B0F1-8B154FB65569}" type="slidenum">
              <a:rPr kumimoji="0" lang="en-US" sz="1200" b="0" i="0" u="none" strike="noStrike" kern="1200" cap="none" spc="0" normalizeH="0" baseline="0" noProof="0">
                <a:ln>
                  <a:noFill/>
                </a:ln>
                <a:solidFill>
                  <a:srgbClr val="000000"/>
                </a:solidFill>
                <a:effectLst/>
                <a:uLnTx/>
                <a:uFillTx/>
                <a:latin typeface="Times"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Times" charset="0"/>
              <a:ea typeface="ＭＳ Ｐゴシック" charset="0"/>
            </a:endParaRPr>
          </a:p>
        </p:txBody>
      </p:sp>
      <p:sp>
        <p:nvSpPr>
          <p:cNvPr id="921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8BA78C0B-3979-6E4D-AF2E-6DB695C7C84A}" type="slidenum">
              <a:rPr kumimoji="0" lang="en-US" sz="1200" b="0" i="0" u="none" strike="noStrike" kern="1200" cap="none" spc="0" normalizeH="0" baseline="0" noProof="0">
                <a:ln>
                  <a:noFill/>
                </a:ln>
                <a:solidFill>
                  <a:srgbClr val="000000"/>
                </a:solidFill>
                <a:effectLst/>
                <a:uLnTx/>
                <a:uFillTx/>
                <a:latin typeface="Times"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Times" charset="0"/>
              <a:ea typeface="ＭＳ Ｐゴシック" charset="0"/>
            </a:endParaRPr>
          </a:p>
        </p:txBody>
      </p:sp>
      <p:sp>
        <p:nvSpPr>
          <p:cNvPr id="921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CB4E213-A3B4-034B-9EB3-87F68C5545D8}" type="slidenum">
              <a:rPr kumimoji="0" lang="en-US" sz="1200" b="0" i="0" u="none" strike="noStrike" kern="1200" cap="none" spc="0" normalizeH="0" baseline="0" noProof="0">
                <a:ln>
                  <a:noFill/>
                </a:ln>
                <a:solidFill>
                  <a:srgbClr val="000000"/>
                </a:solidFill>
                <a:effectLst/>
                <a:uLnTx/>
                <a:uFillTx/>
                <a:latin typeface="Times" charset="0"/>
                <a:ea typeface="ＭＳ Ｐゴシック" charset="0"/>
                <a:cs typeface="Arial" charset="0"/>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Times" charset="0"/>
              <a:ea typeface="ＭＳ Ｐゴシック" charset="0"/>
              <a:cs typeface="Arial" charset="0"/>
            </a:endParaRPr>
          </a:p>
        </p:txBody>
      </p:sp>
      <p:sp>
        <p:nvSpPr>
          <p:cNvPr id="922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D341C093-CAEF-C545-BA79-9A6534A52887}" type="slidenum">
              <a:rPr kumimoji="0" lang="en-US" sz="1200" b="0" i="0" u="none" strike="noStrike" kern="1200" cap="none" spc="0" normalizeH="0" baseline="0" noProof="0">
                <a:ln>
                  <a:noFill/>
                </a:ln>
                <a:solidFill>
                  <a:srgbClr val="000000"/>
                </a:solidFill>
                <a:effectLst/>
                <a:uLnTx/>
                <a:uFillTx/>
                <a:latin typeface="Times" charset="0"/>
                <a:ea typeface="ＭＳ Ｐゴシック" charset="0"/>
                <a:cs typeface="Arial" charset="0"/>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Times" charset="0"/>
              <a:ea typeface="ＭＳ Ｐゴシック" charset="0"/>
              <a:cs typeface="Arial" charset="0"/>
            </a:endParaRPr>
          </a:p>
        </p:txBody>
      </p:sp>
      <p:sp>
        <p:nvSpPr>
          <p:cNvPr id="9221" name="Rectangle 2"/>
          <p:cNvSpPr>
            <a:spLocks noGrp="1" noRot="1" noChangeAspect="1" noChangeArrowheads="1" noTextEdit="1"/>
          </p:cNvSpPr>
          <p:nvPr>
            <p:ph type="sldImg"/>
          </p:nvPr>
        </p:nvSpPr>
        <p:spPr>
          <a:xfrm>
            <a:off x="381000" y="685800"/>
            <a:ext cx="6096000" cy="3429000"/>
          </a:xfrm>
          <a:solidFill>
            <a:srgbClr val="FFFFFF"/>
          </a:solidFill>
          <a:ln/>
        </p:spPr>
      </p:sp>
      <p:sp>
        <p:nvSpPr>
          <p:cNvPr id="9222"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224523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
        <p:nvSpPr>
          <p:cNvPr id="5" name="Footer Placeholder 4"/>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2676851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
        <p:nvSpPr>
          <p:cNvPr id="5" name="Footer Placeholder 4"/>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304426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
        <p:nvSpPr>
          <p:cNvPr id="5" name="Footer Placeholder 4"/>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1954233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noTextEdit="1"/>
          </p:cNvSpPr>
          <p:nvPr>
            <p:ph type="sldImg"/>
          </p:nvPr>
        </p:nvSpPr>
        <p:spPr>
          <a:xfrm>
            <a:off x="381000" y="685800"/>
            <a:ext cx="6096000" cy="3429000"/>
          </a:xfrm>
          <a:ln/>
        </p:spPr>
      </p:sp>
      <p:sp>
        <p:nvSpPr>
          <p:cNvPr id="100354" name="Notes Placeholder 2"/>
          <p:cNvSpPr>
            <a:spLocks noGrp="1"/>
          </p:cNvSpPr>
          <p:nvPr>
            <p:ph type="body" idx="1"/>
          </p:nvPr>
        </p:nvSpPr>
        <p:spPr>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100355"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ABA917E4-6C09-1A4E-8932-3C07DBABA133}" type="slidenum">
              <a:rPr kumimoji="0" lang="en-US" sz="1200" b="0" i="0" u="none" strike="noStrike" kern="1200" cap="none" spc="0" normalizeH="0" baseline="0" noProof="0">
                <a:ln>
                  <a:noFill/>
                </a:ln>
                <a:solidFill>
                  <a:srgbClr val="000000"/>
                </a:solidFill>
                <a:effectLst/>
                <a:uLnTx/>
                <a:uFillTx/>
                <a:latin typeface="Times" charset="0"/>
                <a:ea typeface="MS PGothic" charset="0"/>
                <a:cs typeface="MS PGothic" charset="0"/>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Times" charset="0"/>
              <a:ea typeface="MS PGothic" charset="0"/>
              <a:cs typeface="MS PGothic" charset="0"/>
            </a:endParaRPr>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rPr>
              <a:t>Breast Cancer</a:t>
            </a:r>
          </a:p>
        </p:txBody>
      </p:sp>
    </p:spTree>
    <p:extLst>
      <p:ext uri="{BB962C8B-B14F-4D97-AF65-F5344CB8AC3E}">
        <p14:creationId xmlns:p14="http://schemas.microsoft.com/office/powerpoint/2010/main" val="4111504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6CED4E6-3E0B-8A4E-8599-816367C327F4}" type="slidenum">
              <a:rPr lang="en-US" sz="1200">
                <a:latin typeface="Times" charset="0"/>
                <a:ea typeface="MS PGothic" charset="0"/>
                <a:cs typeface="MS PGothic" charset="0"/>
              </a:rPr>
              <a:pPr/>
              <a:t>23</a:t>
            </a:fld>
            <a:endParaRPr lang="en-US" sz="1200">
              <a:latin typeface="Times" charset="0"/>
              <a:ea typeface="MS PGothic" charset="0"/>
              <a:cs typeface="MS PGothic" charset="0"/>
            </a:endParaRPr>
          </a:p>
        </p:txBody>
      </p:sp>
      <p:sp>
        <p:nvSpPr>
          <p:cNvPr id="66562" name="Rectangle 2"/>
          <p:cNvSpPr>
            <a:spLocks noGrp="1" noRot="1" noChangeAspect="1" noChangeArrowheads="1" noTextEdit="1"/>
          </p:cNvSpPr>
          <p:nvPr>
            <p:ph type="sldImg"/>
          </p:nvPr>
        </p:nvSpPr>
        <p:spPr>
          <a:xfrm>
            <a:off x="381000" y="685800"/>
            <a:ext cx="6096000" cy="3429000"/>
          </a:xfrm>
          <a:ln/>
        </p:spPr>
      </p:sp>
      <p:sp>
        <p:nvSpPr>
          <p:cNvPr id="66563" name="Rectangle 3"/>
          <p:cNvSpPr>
            <a:spLocks noGrp="1" noChangeArrowheads="1"/>
          </p:cNvSpPr>
          <p:nvPr>
            <p:ph type="body" idx="1"/>
          </p:nvPr>
        </p:nvSpPr>
        <p:spPr>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extLst>
      <p:ext uri="{BB962C8B-B14F-4D97-AF65-F5344CB8AC3E}">
        <p14:creationId xmlns:p14="http://schemas.microsoft.com/office/powerpoint/2010/main" val="3056334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D903432-240E-B849-941B-C60805BC9898}" type="slidenum">
              <a:rPr lang="en-US" sz="1200">
                <a:solidFill>
                  <a:srgbClr val="000000"/>
                </a:solidFill>
                <a:latin typeface="Times" charset="0"/>
                <a:ea typeface="MS PGothic" charset="0"/>
                <a:cs typeface="MS PGothic" charset="0"/>
              </a:rPr>
              <a:pPr/>
              <a:t>25</a:t>
            </a:fld>
            <a:endParaRPr lang="en-US" sz="1200">
              <a:solidFill>
                <a:srgbClr val="000000"/>
              </a:solidFill>
              <a:latin typeface="Times" charset="0"/>
              <a:ea typeface="MS PGothic" charset="0"/>
              <a:cs typeface="MS PGothic" charset="0"/>
            </a:endParaRPr>
          </a:p>
        </p:txBody>
      </p:sp>
      <p:sp>
        <p:nvSpPr>
          <p:cNvPr id="77826" name="Rectangle 2"/>
          <p:cNvSpPr>
            <a:spLocks noGrp="1" noRot="1" noChangeAspect="1" noChangeArrowheads="1" noTextEdit="1"/>
          </p:cNvSpPr>
          <p:nvPr>
            <p:ph type="sldImg"/>
          </p:nvPr>
        </p:nvSpPr>
        <p:spPr>
          <a:xfrm>
            <a:off x="381000" y="685800"/>
            <a:ext cx="6096000" cy="3429000"/>
          </a:xfrm>
          <a:ln/>
        </p:spPr>
      </p:sp>
      <p:sp>
        <p:nvSpPr>
          <p:cNvPr id="77827" name="Rectangle 3"/>
          <p:cNvSpPr>
            <a:spLocks noGrp="1" noChangeArrowheads="1"/>
          </p:cNvSpPr>
          <p:nvPr>
            <p:ph type="body" idx="1"/>
          </p:nvPr>
        </p:nvSpPr>
        <p:spPr>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extLst>
      <p:ext uri="{BB962C8B-B14F-4D97-AF65-F5344CB8AC3E}">
        <p14:creationId xmlns:p14="http://schemas.microsoft.com/office/powerpoint/2010/main" val="10712919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pic>
        <p:nvPicPr>
          <p:cNvPr id="6" name="Picture 5">
            <a:extLst>
              <a:ext uri="{FF2B5EF4-FFF2-40B4-BE49-F238E27FC236}">
                <a16:creationId xmlns:a16="http://schemas.microsoft.com/office/drawing/2014/main" id="{C4296D47-8075-C24F-A2E1-5E661755EBE0}"/>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874794475"/>
      </p:ext>
    </p:extLst>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6955924"/>
      </p:ext>
    </p:extLst>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7085071"/>
      </p:ext>
    </p:extLst>
  </p:cSld>
  <p:clrMapOvr>
    <a:masterClrMapping/>
  </p:clrMapOvr>
  <p:transitio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extLst/>
  </p:cSld>
  <p:clrMapOvr>
    <a:masterClrMapping/>
  </p:clrMapOvr>
  <p:transitio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extLst/>
  </p:cSld>
  <p:clrMapOvr>
    <a:masterClrMapping/>
  </p:clrMapOvr>
  <p:transitio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752663883"/>
      </p:ext>
    </p:extLst>
  </p:cSld>
  <p:clrMapOvr>
    <a:masterClrMapping/>
  </p:clrMapOvr>
  <p:transitio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3959964710"/>
      </p:ext>
    </p:extLst>
  </p:cSld>
  <p:clrMapOvr>
    <a:masterClrMapping/>
  </p:clrMapOvr>
  <p:transitio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1701657158"/>
      </p:ext>
    </p:extLst>
  </p:cSld>
  <p:clrMapOvr>
    <a:masterClrMapping/>
  </p:clrMapOvr>
  <p:transitio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930798911"/>
      </p:ext>
    </p:extLst>
  </p:cSld>
  <p:clrMapOvr>
    <a:masterClrMapping/>
  </p:clrMapOvr>
  <p:transitio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8970035"/>
      </p:ext>
    </p:extLst>
  </p:cSld>
  <p:clrMapOvr>
    <a:masterClrMapping/>
  </p:clrMapOvr>
  <p:transitio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135028051"/>
      </p:ext>
    </p:extLst>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0338933"/>
      </p:ext>
    </p:extLst>
  </p:cSld>
  <p:clrMapOvr>
    <a:masterClrMapping/>
  </p:clrMapOvr>
  <p:transitio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0641319"/>
      </p:ext>
    </p:extLst>
  </p:cSld>
  <p:clrMapOvr>
    <a:masterClrMapping/>
  </p:clrMapOvr>
  <p:transitio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7552147"/>
      </p:ext>
    </p:extLst>
  </p:cSld>
  <p:clrMapOvr>
    <a:masterClrMapping/>
  </p:clrMapOvr>
  <p:transitio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35752625"/>
      </p:ext>
    </p:extLst>
  </p:cSld>
  <p:clrMapOvr>
    <a:masterClrMapping/>
  </p:clrMapOvr>
  <p:transitio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189889"/>
      </p:ext>
    </p:extLst>
  </p:cSld>
  <p:clrMapOvr>
    <a:masterClrMapping/>
  </p:clrMapOvr>
  <p:transitio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93057848"/>
      </p:ext>
    </p:extLst>
  </p:cSld>
  <p:clrMapOvr>
    <a:masterClrMapping/>
  </p:clrMapOvr>
  <p:transitio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31373683"/>
      </p:ext>
    </p:extLst>
  </p:cSld>
  <p:clrMapOvr>
    <a:masterClrMapping/>
  </p:clrMapOvr>
  <p:transitio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3719069"/>
      </p:ext>
    </p:extLst>
  </p:cSld>
  <p:clrMapOvr>
    <a:masterClrMapping/>
  </p:clrMapOvr>
  <p:transitio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39440442"/>
      </p:ext>
    </p:extLst>
  </p:cSld>
  <p:clrMapOvr>
    <a:masterClrMapping/>
  </p:clrMapOvr>
  <p:transitio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extLst>
      <p:ext uri="{BB962C8B-B14F-4D97-AF65-F5344CB8AC3E}">
        <p14:creationId xmlns:p14="http://schemas.microsoft.com/office/powerpoint/2010/main" val="2201751848"/>
      </p:ext>
    </p:extLst>
  </p:cSld>
  <p:clrMapOvr>
    <a:masterClrMapping/>
  </p:clrMapOvr>
  <p:transitio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extLst>
      <p:ext uri="{BB962C8B-B14F-4D97-AF65-F5344CB8AC3E}">
        <p14:creationId xmlns:p14="http://schemas.microsoft.com/office/powerpoint/2010/main" val="4276720908"/>
      </p:ext>
    </p:extLst>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664832024"/>
      </p:ext>
    </p:extLst>
  </p:cSld>
  <p:clrMapOvr>
    <a:masterClrMapping/>
  </p:clrMapOvr>
  <p:transitio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795179589"/>
      </p:ext>
    </p:extLst>
  </p:cSld>
  <p:clrMapOvr>
    <a:masterClrMapping/>
  </p:clrMapOvr>
  <p:transitio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309036398"/>
      </p:ext>
    </p:extLst>
  </p:cSld>
  <p:clrMapOvr>
    <a:masterClrMapping/>
  </p:clrMapOvr>
  <p:transition spd="slow"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3090871002"/>
      </p:ext>
    </p:extLst>
  </p:cSld>
  <p:clrMapOvr>
    <a:masterClrMapping/>
  </p:clrMapOvr>
  <p:transition spd="slow"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F3A663-5F92-3645-BDD6-420B0EC3890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2442744515"/>
      </p:ext>
    </p:extLst>
  </p:cSld>
  <p:clrMapOvr>
    <a:masterClrMapping/>
  </p:clrMapOvr>
  <p:transition spd="slow"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p>
            <a:r>
              <a:rPr lang="en-US" dirty="0"/>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2673537"/>
      </p:ext>
    </p:extLst>
  </p:cSld>
  <p:clrMapOvr>
    <a:masterClrMapping/>
  </p:clrMapOvr>
  <p:transition spd="slow"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3534264"/>
      </p:ext>
    </p:extLst>
  </p:cSld>
  <p:clrMapOvr>
    <a:masterClrMapping/>
  </p:clrMapOvr>
  <p:transitio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3059675"/>
      </p:ext>
    </p:extLst>
  </p:cSld>
  <p:clrMapOvr>
    <a:masterClrMapping/>
  </p:clrMapOvr>
  <p:transition spd="slow"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8182253"/>
      </p:ext>
    </p:extLst>
  </p:cSld>
  <p:clrMapOvr>
    <a:masterClrMapping/>
  </p:clrMapOvr>
  <p:transition spd="slow"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539872"/>
      </p:ext>
    </p:extLst>
  </p:cSld>
  <p:clrMapOvr>
    <a:masterClrMapping/>
  </p:clrMapOvr>
  <p:transitio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5951873"/>
      </p:ext>
    </p:extLst>
  </p:cSld>
  <p:clrMapOvr>
    <a:masterClrMapping/>
  </p:clrMapOvr>
  <p:transitio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6327743"/>
      </p:ext>
    </p:extLst>
  </p:cSld>
  <p:clrMapOvr>
    <a:masterClrMapping/>
  </p:clrMapOvr>
  <p:transition spd="slow"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49496616"/>
      </p:ext>
    </p:extLst>
  </p:cSld>
  <p:clrMapOvr>
    <a:masterClrMapping/>
  </p:clrMapOvr>
  <p:transition spd="slow"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1591043"/>
      </p:ext>
    </p:extLst>
  </p:cSld>
  <p:clrMapOvr>
    <a:masterClrMapping/>
  </p:clrMapOvr>
  <p:transition spd="slow"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8189506"/>
      </p:ext>
    </p:extLst>
  </p:cSld>
  <p:clrMapOvr>
    <a:masterClrMapping/>
  </p:clrMapOvr>
  <p:transition spd="slow"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3349996"/>
      </p:ext>
    </p:extLst>
  </p:cSld>
  <p:clrMapOvr>
    <a:masterClrMapping/>
  </p:clrMapOvr>
  <p:transition spd="slow"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extLst>
      <p:ext uri="{BB962C8B-B14F-4D97-AF65-F5344CB8AC3E}">
        <p14:creationId xmlns:p14="http://schemas.microsoft.com/office/powerpoint/2010/main" val="3954546070"/>
      </p:ext>
    </p:extLst>
  </p:cSld>
  <p:clrMapOvr>
    <a:masterClrMapping/>
  </p:clrMapOvr>
  <p:transition spd="slow"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extLst>
      <p:ext uri="{BB962C8B-B14F-4D97-AF65-F5344CB8AC3E}">
        <p14:creationId xmlns:p14="http://schemas.microsoft.com/office/powerpoint/2010/main" val="580515337"/>
      </p:ext>
    </p:extLst>
  </p:cSld>
  <p:clrMapOvr>
    <a:masterClrMapping/>
  </p:clrMapOvr>
  <p:transition spd="slow"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8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4065687069"/>
      </p:ext>
    </p:extLst>
  </p:cSld>
  <p:clrMapOvr>
    <a:masterClrMapping/>
  </p:clrMapOvr>
  <p:transition spd="slow"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3370315296"/>
      </p:ext>
    </p:extLst>
  </p:cSld>
  <p:clrMapOvr>
    <a:masterClrMapping/>
  </p:clrMapOvr>
  <p:transition spd="slow"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2485984544"/>
      </p:ext>
    </p:extLst>
  </p:cSld>
  <p:clrMapOvr>
    <a:masterClrMapping/>
  </p:clrMapOvr>
  <p:transition spd="slow"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9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903C95C-6FAE-4FDA-8E37-AAA56A533241}" type="datetimeFigureOut">
              <a:rPr lang="en-US" smtClean="0"/>
              <a:pPr/>
              <a:t>4/15/19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40940369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3727529"/>
      </p:ext>
    </p:extLst>
  </p:cSld>
  <p:clrMapOvr>
    <a:masterClrMapping/>
  </p:clrMapOvr>
  <p:transition spd="slow"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03C95C-6FAE-4FDA-8E37-AAA56A533241}" type="datetimeFigureOut">
              <a:rPr lang="en-US" smtClean="0"/>
              <a:pPr/>
              <a:t>4/15/19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20090432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03C95C-6FAE-4FDA-8E37-AAA56A533241}" type="datetimeFigureOut">
              <a:rPr lang="en-US" smtClean="0"/>
              <a:pPr/>
              <a:t>4/15/19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9570371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903C95C-6FAE-4FDA-8E37-AAA56A533241}" type="datetimeFigureOut">
              <a:rPr lang="en-US" smtClean="0"/>
              <a:pPr/>
              <a:t>4/15/19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10152121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12"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1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903C95C-6FAE-4FDA-8E37-AAA56A533241}" type="datetimeFigureOut">
              <a:rPr lang="en-US" smtClean="0"/>
              <a:pPr/>
              <a:t>4/15/19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36740230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903C95C-6FAE-4FDA-8E37-AAA56A533241}" type="datetimeFigureOut">
              <a:rPr lang="en-US" smtClean="0"/>
              <a:pPr/>
              <a:t>4/15/19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13572694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03C95C-6FAE-4FDA-8E37-AAA56A533241}" type="datetimeFigureOut">
              <a:rPr lang="en-US" smtClean="0"/>
              <a:pPr/>
              <a:t>4/15/19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31006580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49"/>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116"/>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4"/>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03C95C-6FAE-4FDA-8E37-AAA56A533241}" type="datetimeFigureOut">
              <a:rPr lang="en-US" smtClean="0"/>
              <a:pPr/>
              <a:t>4/15/19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15171771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03C95C-6FAE-4FDA-8E37-AAA56A533241}" type="datetimeFigureOut">
              <a:rPr lang="en-US" smtClean="0"/>
              <a:pPr/>
              <a:t>4/15/19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2580645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03C95C-6FAE-4FDA-8E37-AAA56A533241}" type="datetimeFigureOut">
              <a:rPr lang="en-US" smtClean="0"/>
              <a:pPr/>
              <a:t>4/15/19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9009124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3"/>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703"/>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03C95C-6FAE-4FDA-8E37-AAA56A533241}" type="datetimeFigureOut">
              <a:rPr lang="en-US" smtClean="0"/>
              <a:pPr/>
              <a:t>4/15/19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E6B9C-F3CA-45D9-9BCE-2FBC9D9F39E4}" type="slidenum">
              <a:rPr lang="en-US" smtClean="0"/>
              <a:pPr/>
              <a:t>‹#›</a:t>
            </a:fld>
            <a:endParaRPr lang="en-US"/>
          </a:p>
        </p:txBody>
      </p:sp>
    </p:spTree>
    <p:extLst>
      <p:ext uri="{BB962C8B-B14F-4D97-AF65-F5344CB8AC3E}">
        <p14:creationId xmlns:p14="http://schemas.microsoft.com/office/powerpoint/2010/main" val="18241406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5973674"/>
      </p:ext>
    </p:extLst>
  </p:cSld>
  <p:clrMapOvr>
    <a:masterClrMapping/>
  </p:clrMapOvr>
  <p:transition spd="slow"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0D7798-B130-4940-94F7-34520F6BA0C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4135373733"/>
      </p:ext>
    </p:extLst>
  </p:cSld>
  <p:clrMapOvr>
    <a:masterClrMapping/>
  </p:clrMapOvr>
  <p:transition spd="slow"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6814454"/>
      </p:ext>
    </p:extLst>
  </p:cSld>
  <p:clrMapOvr>
    <a:masterClrMapping/>
  </p:clrMapOvr>
  <p:transition spd="slow" advClick="0"/>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8" indent="0">
              <a:buNone/>
              <a:defRPr sz="1800"/>
            </a:lvl2pPr>
            <a:lvl3pPr marL="914415" indent="0">
              <a:buNone/>
              <a:defRPr sz="1600"/>
            </a:lvl3pPr>
            <a:lvl4pPr marL="1371623" indent="0">
              <a:buNone/>
              <a:defRPr sz="1400"/>
            </a:lvl4pPr>
            <a:lvl5pPr marL="1828830" indent="0">
              <a:buNone/>
              <a:defRPr sz="1400"/>
            </a:lvl5pPr>
            <a:lvl6pPr marL="2286038" indent="0">
              <a:buNone/>
              <a:defRPr sz="1400"/>
            </a:lvl6pPr>
            <a:lvl7pPr marL="2743246" indent="0">
              <a:buNone/>
              <a:defRPr sz="1400"/>
            </a:lvl7pPr>
            <a:lvl8pPr marL="3200453" indent="0">
              <a:buNone/>
              <a:defRPr sz="1400"/>
            </a:lvl8pPr>
            <a:lvl9pPr marL="3657661" indent="0">
              <a:buNone/>
              <a:defRPr sz="1400"/>
            </a:lvl9pPr>
          </a:lstStyle>
          <a:p>
            <a:pPr lvl="0"/>
            <a:r>
              <a:rPr lang="en-US"/>
              <a:t>Click to edit Master text styles</a:t>
            </a:r>
          </a:p>
        </p:txBody>
      </p:sp>
    </p:spTree>
    <p:extLst>
      <p:ext uri="{BB962C8B-B14F-4D97-AF65-F5344CB8AC3E}">
        <p14:creationId xmlns:p14="http://schemas.microsoft.com/office/powerpoint/2010/main" val="2170073703"/>
      </p:ext>
    </p:extLst>
  </p:cSld>
  <p:clrMapOvr>
    <a:masterClrMapping/>
  </p:clrMapOvr>
  <p:transition spd="slow"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6987557"/>
      </p:ext>
    </p:extLst>
  </p:cSld>
  <p:clrMapOvr>
    <a:masterClrMapping/>
  </p:clrMapOvr>
  <p:transition spd="slow"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8" indent="0">
              <a:buNone/>
              <a:defRPr sz="2000" b="1"/>
            </a:lvl2pPr>
            <a:lvl3pPr marL="914415" indent="0">
              <a:buNone/>
              <a:defRPr sz="1800" b="1"/>
            </a:lvl3pPr>
            <a:lvl4pPr marL="1371623" indent="0">
              <a:buNone/>
              <a:defRPr sz="1600" b="1"/>
            </a:lvl4pPr>
            <a:lvl5pPr marL="1828830" indent="0">
              <a:buNone/>
              <a:defRPr sz="1600" b="1"/>
            </a:lvl5pPr>
            <a:lvl6pPr marL="2286038" indent="0">
              <a:buNone/>
              <a:defRPr sz="1600" b="1"/>
            </a:lvl6pPr>
            <a:lvl7pPr marL="2743246" indent="0">
              <a:buNone/>
              <a:defRPr sz="1600" b="1"/>
            </a:lvl7pPr>
            <a:lvl8pPr marL="3200453" indent="0">
              <a:buNone/>
              <a:defRPr sz="1600" b="1"/>
            </a:lvl8pPr>
            <a:lvl9pPr marL="3657661"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8" indent="0">
              <a:buNone/>
              <a:defRPr sz="2000" b="1"/>
            </a:lvl2pPr>
            <a:lvl3pPr marL="914415" indent="0">
              <a:buNone/>
              <a:defRPr sz="1800" b="1"/>
            </a:lvl3pPr>
            <a:lvl4pPr marL="1371623" indent="0">
              <a:buNone/>
              <a:defRPr sz="1600" b="1"/>
            </a:lvl4pPr>
            <a:lvl5pPr marL="1828830" indent="0">
              <a:buNone/>
              <a:defRPr sz="1600" b="1"/>
            </a:lvl5pPr>
            <a:lvl6pPr marL="2286038" indent="0">
              <a:buNone/>
              <a:defRPr sz="1600" b="1"/>
            </a:lvl6pPr>
            <a:lvl7pPr marL="2743246" indent="0">
              <a:buNone/>
              <a:defRPr sz="1600" b="1"/>
            </a:lvl7pPr>
            <a:lvl8pPr marL="3200453" indent="0">
              <a:buNone/>
              <a:defRPr sz="1600" b="1"/>
            </a:lvl8pPr>
            <a:lvl9pPr marL="365766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8283401"/>
      </p:ext>
    </p:extLst>
  </p:cSld>
  <p:clrMapOvr>
    <a:masterClrMapping/>
  </p:clrMapOvr>
  <p:transition spd="slow"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p>
            <a:r>
              <a:rPr lang="en-US" dirty="0"/>
              <a:t>Click to edit Master title style</a:t>
            </a:r>
          </a:p>
        </p:txBody>
      </p:sp>
    </p:spTree>
    <p:extLst>
      <p:ext uri="{BB962C8B-B14F-4D97-AF65-F5344CB8AC3E}">
        <p14:creationId xmlns:p14="http://schemas.microsoft.com/office/powerpoint/2010/main" val="2878663710"/>
      </p:ext>
    </p:extLst>
  </p:cSld>
  <p:clrMapOvr>
    <a:masterClrMapping/>
  </p:clrMapOvr>
  <p:transition spd="slow"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150886"/>
      </p:ext>
    </p:extLst>
  </p:cSld>
  <p:clrMapOvr>
    <a:masterClrMapping/>
  </p:clrMapOvr>
  <p:transition spd="slow"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9"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9" y="1435103"/>
            <a:ext cx="4011084" cy="4691063"/>
          </a:xfrm>
        </p:spPr>
        <p:txBody>
          <a:bodyPr/>
          <a:lstStyle>
            <a:lvl1pPr marL="0" indent="0">
              <a:buNone/>
              <a:defRPr sz="1400"/>
            </a:lvl1pPr>
            <a:lvl2pPr marL="457208" indent="0">
              <a:buNone/>
              <a:defRPr sz="1200"/>
            </a:lvl2pPr>
            <a:lvl3pPr marL="914415" indent="0">
              <a:buNone/>
              <a:defRPr sz="1000"/>
            </a:lvl3pPr>
            <a:lvl4pPr marL="1371623" indent="0">
              <a:buNone/>
              <a:defRPr sz="900"/>
            </a:lvl4pPr>
            <a:lvl5pPr marL="1828830" indent="0">
              <a:buNone/>
              <a:defRPr sz="900"/>
            </a:lvl5pPr>
            <a:lvl6pPr marL="2286038" indent="0">
              <a:buNone/>
              <a:defRPr sz="900"/>
            </a:lvl6pPr>
            <a:lvl7pPr marL="2743246" indent="0">
              <a:buNone/>
              <a:defRPr sz="900"/>
            </a:lvl7pPr>
            <a:lvl8pPr marL="3200453" indent="0">
              <a:buNone/>
              <a:defRPr sz="900"/>
            </a:lvl8pPr>
            <a:lvl9pPr marL="3657661" indent="0">
              <a:buNone/>
              <a:defRPr sz="900"/>
            </a:lvl9pPr>
          </a:lstStyle>
          <a:p>
            <a:pPr lvl="0"/>
            <a:r>
              <a:rPr lang="en-US"/>
              <a:t>Click to edit Master text styles</a:t>
            </a:r>
          </a:p>
        </p:txBody>
      </p:sp>
    </p:spTree>
    <p:extLst>
      <p:ext uri="{BB962C8B-B14F-4D97-AF65-F5344CB8AC3E}">
        <p14:creationId xmlns:p14="http://schemas.microsoft.com/office/powerpoint/2010/main" val="2475329696"/>
      </p:ext>
    </p:extLst>
  </p:cSld>
  <p:clrMapOvr>
    <a:masterClrMapping/>
  </p:clrMapOvr>
  <p:transition spd="slow"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8" indent="0">
              <a:buNone/>
              <a:defRPr sz="2800"/>
            </a:lvl2pPr>
            <a:lvl3pPr marL="914415" indent="0">
              <a:buNone/>
              <a:defRPr sz="2400"/>
            </a:lvl3pPr>
            <a:lvl4pPr marL="1371623" indent="0">
              <a:buNone/>
              <a:defRPr sz="2000"/>
            </a:lvl4pPr>
            <a:lvl5pPr marL="1828830" indent="0">
              <a:buNone/>
              <a:defRPr sz="2000"/>
            </a:lvl5pPr>
            <a:lvl6pPr marL="2286038" indent="0">
              <a:buNone/>
              <a:defRPr sz="2000"/>
            </a:lvl6pPr>
            <a:lvl7pPr marL="2743246" indent="0">
              <a:buNone/>
              <a:defRPr sz="2000"/>
            </a:lvl7pPr>
            <a:lvl8pPr marL="3200453" indent="0">
              <a:buNone/>
              <a:defRPr sz="2000"/>
            </a:lvl8pPr>
            <a:lvl9pPr marL="3657661"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8" indent="0">
              <a:buNone/>
              <a:defRPr sz="1200"/>
            </a:lvl2pPr>
            <a:lvl3pPr marL="914415" indent="0">
              <a:buNone/>
              <a:defRPr sz="1000"/>
            </a:lvl3pPr>
            <a:lvl4pPr marL="1371623" indent="0">
              <a:buNone/>
              <a:defRPr sz="900"/>
            </a:lvl4pPr>
            <a:lvl5pPr marL="1828830" indent="0">
              <a:buNone/>
              <a:defRPr sz="900"/>
            </a:lvl5pPr>
            <a:lvl6pPr marL="2286038" indent="0">
              <a:buNone/>
              <a:defRPr sz="900"/>
            </a:lvl6pPr>
            <a:lvl7pPr marL="2743246" indent="0">
              <a:buNone/>
              <a:defRPr sz="900"/>
            </a:lvl7pPr>
            <a:lvl8pPr marL="3200453" indent="0">
              <a:buNone/>
              <a:defRPr sz="900"/>
            </a:lvl8pPr>
            <a:lvl9pPr marL="3657661" indent="0">
              <a:buNone/>
              <a:defRPr sz="900"/>
            </a:lvl9pPr>
          </a:lstStyle>
          <a:p>
            <a:pPr lvl="0"/>
            <a:r>
              <a:rPr lang="en-US"/>
              <a:t>Click to edit Master text styles</a:t>
            </a:r>
          </a:p>
        </p:txBody>
      </p:sp>
    </p:spTree>
    <p:extLst>
      <p:ext uri="{BB962C8B-B14F-4D97-AF65-F5344CB8AC3E}">
        <p14:creationId xmlns:p14="http://schemas.microsoft.com/office/powerpoint/2010/main" val="2343869699"/>
      </p:ext>
    </p:extLst>
  </p:cSld>
  <p:clrMapOvr>
    <a:masterClrMapping/>
  </p:clrMapOvr>
  <p:transition spd="slow"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37455457"/>
      </p:ext>
    </p:extLst>
  </p:cSld>
  <p:clrMapOvr>
    <a:masterClrMapping/>
  </p:clrMapOvr>
  <p:transitio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502751"/>
      </p:ext>
    </p:extLst>
  </p:cSld>
  <p:clrMapOvr>
    <a:masterClrMapping/>
  </p:clrMapOvr>
  <p:transition spd="slow"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6741061"/>
      </p:ext>
    </p:extLst>
  </p:cSld>
  <p:clrMapOvr>
    <a:masterClrMapping/>
  </p:clrMapOvr>
  <p:transition spd="slow" advClick="0"/>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9" y="6631088"/>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3"/>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2310701031"/>
      </p:ext>
    </p:extLst>
  </p:cSld>
  <p:clrMapOvr>
    <a:masterClrMapping/>
  </p:clrMapOvr>
  <p:transition spd="slow" advClick="0"/>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6" y="115890"/>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3" y="6289942"/>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8" indent="0">
              <a:buNone/>
              <a:defRPr/>
            </a:lvl2pPr>
            <a:lvl3pPr marL="914415" indent="0">
              <a:buNone/>
              <a:defRPr/>
            </a:lvl3pPr>
            <a:lvl4pPr marL="1371623" indent="0">
              <a:buNone/>
              <a:defRPr/>
            </a:lvl4pPr>
            <a:lvl5pPr marL="182883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8" y="6491291"/>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3"/>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2100104431"/>
      </p:ext>
    </p:extLst>
  </p:cSld>
  <p:clrMapOvr>
    <a:masterClrMapping/>
  </p:clrMapOvr>
  <p:transition spd="slow" advClick="0"/>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2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9" y="6631088"/>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3"/>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2E99AA7-133A-E54F-B877-701653B6C8EF}" type="slidenum">
              <a:rPr lang="en-GB"/>
              <a:pPr>
                <a:defRPr/>
              </a:pPr>
              <a:t>‹#›</a:t>
            </a:fld>
            <a:endParaRPr lang="en-GB"/>
          </a:p>
        </p:txBody>
      </p:sp>
    </p:spTree>
    <p:extLst>
      <p:ext uri="{BB962C8B-B14F-4D97-AF65-F5344CB8AC3E}">
        <p14:creationId xmlns:p14="http://schemas.microsoft.com/office/powerpoint/2010/main" val="4220840816"/>
      </p:ext>
    </p:extLst>
  </p:cSld>
  <p:clrMapOvr>
    <a:masterClrMapping/>
  </p:clrMapOvr>
  <p:transition spd="slow" advClick="0"/>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Text Placeholder 4"/>
          <p:cNvSpPr>
            <a:spLocks noGrp="1"/>
          </p:cNvSpPr>
          <p:nvPr>
            <p:ph type="body" sz="quarter" idx="10"/>
          </p:nvPr>
        </p:nvSpPr>
        <p:spPr>
          <a:xfrm>
            <a:off x="609600" y="6210780"/>
            <a:ext cx="5488517" cy="447993"/>
          </a:xfrm>
        </p:spPr>
        <p:txBody>
          <a:bodyPr anchor="b"/>
          <a:lstStyle>
            <a:lvl1pPr marL="0" indent="0">
              <a:spcAft>
                <a:spcPts val="0"/>
              </a:spcAft>
              <a:buNone/>
              <a:defRPr sz="1200"/>
            </a:lvl1pPr>
            <a:lvl2pPr marL="376244" indent="0">
              <a:buNone/>
              <a:defRPr/>
            </a:lvl2pPr>
            <a:lvl3pPr marL="722324" indent="0">
              <a:buNone/>
              <a:defRPr/>
            </a:lvl3pPr>
            <a:lvl4pPr marL="995380" indent="0">
              <a:buNone/>
              <a:defRPr/>
            </a:lvl4pPr>
            <a:lvl5pPr marL="1395435" indent="0">
              <a:buFont typeface="Arial" pitchFamily="34" charset="0"/>
              <a:buNone/>
              <a:defRPr/>
            </a:lvl5pPr>
          </a:lstStyle>
          <a:p>
            <a:pPr lvl="0"/>
            <a:r>
              <a:rPr lang="en-US" dirty="0"/>
              <a:t>Click to edit Master text styles</a:t>
            </a:r>
            <a:endParaRPr lang="en-GB" dirty="0"/>
          </a:p>
        </p:txBody>
      </p:sp>
      <p:sp>
        <p:nvSpPr>
          <p:cNvPr id="5" name="Text Placeholder 4"/>
          <p:cNvSpPr>
            <a:spLocks noGrp="1"/>
          </p:cNvSpPr>
          <p:nvPr>
            <p:ph type="body" sz="quarter" idx="11"/>
          </p:nvPr>
        </p:nvSpPr>
        <p:spPr>
          <a:xfrm>
            <a:off x="6098118" y="6210780"/>
            <a:ext cx="5488517" cy="447993"/>
          </a:xfrm>
        </p:spPr>
        <p:txBody>
          <a:bodyPr anchor="b"/>
          <a:lstStyle>
            <a:lvl1pPr marL="0" indent="0" algn="r">
              <a:spcAft>
                <a:spcPts val="0"/>
              </a:spcAft>
              <a:buNone/>
              <a:defRPr sz="1200"/>
            </a:lvl1pPr>
            <a:lvl2pPr marL="376244" indent="0">
              <a:buNone/>
              <a:defRPr/>
            </a:lvl2pPr>
            <a:lvl3pPr marL="722324" indent="0">
              <a:buNone/>
              <a:defRPr/>
            </a:lvl3pPr>
            <a:lvl4pPr marL="995380" indent="0">
              <a:buNone/>
              <a:defRPr/>
            </a:lvl4pPr>
            <a:lvl5pPr marL="1395435" indent="0">
              <a:buFont typeface="Arial" pitchFamily="34" charset="0"/>
              <a:buNone/>
              <a:defRPr/>
            </a:lvl5pPr>
          </a:lstStyle>
          <a:p>
            <a:pPr lvl="0"/>
            <a:r>
              <a:rPr lang="en-US" dirty="0"/>
              <a:t>Click to edit Master text styles</a:t>
            </a:r>
            <a:endParaRPr lang="en-GB" dirty="0"/>
          </a:p>
        </p:txBody>
      </p:sp>
    </p:spTree>
    <p:extLst>
      <p:ext uri="{BB962C8B-B14F-4D97-AF65-F5344CB8AC3E}">
        <p14:creationId xmlns:p14="http://schemas.microsoft.com/office/powerpoint/2010/main" val="2699414910"/>
      </p:ext>
    </p:extLst>
  </p:cSld>
  <p:clrMapOvr>
    <a:masterClrMapping/>
  </p:clrMapOvr>
  <p:transition spd="slow" advClick="0"/>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14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extLst>
      <p:ext uri="{BB962C8B-B14F-4D97-AF65-F5344CB8AC3E}">
        <p14:creationId xmlns:p14="http://schemas.microsoft.com/office/powerpoint/2010/main" val="4215824323"/>
      </p:ext>
    </p:extLst>
  </p:cSld>
  <p:clrMapOvr>
    <a:masterClrMapping/>
  </p:clrMapOvr>
  <p:transition spd="slow" advClick="0"/>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2647906000"/>
      </p:ext>
    </p:extLst>
  </p:cSld>
  <p:clrMapOvr>
    <a:masterClrMapping/>
  </p:clrMapOvr>
  <p:transition spd="slow" advClick="0"/>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4286014907"/>
      </p:ext>
    </p:extLst>
  </p:cSld>
  <p:clrMapOvr>
    <a:masterClrMapping/>
  </p:clrMapOvr>
  <p:transition spd="slow" advClick="0"/>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userDrawn="1">
  <p:cSld name="4_Title Slide">
    <p:spTree>
      <p:nvGrpSpPr>
        <p:cNvPr id="1" name=""/>
        <p:cNvGrpSpPr/>
        <p:nvPr/>
      </p:nvGrpSpPr>
      <p:grpSpPr>
        <a:xfrm>
          <a:off x="0" y="0"/>
          <a:ext cx="0" cy="0"/>
          <a:chOff x="0" y="0"/>
          <a:chExt cx="0" cy="0"/>
        </a:xfrm>
      </p:grpSpPr>
      <p:pic>
        <p:nvPicPr>
          <p:cNvPr id="4" name="Picture 3" descr="YiR15-Papers-back_v2fr-CR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646176" y="484632"/>
            <a:ext cx="10911840" cy="4005072"/>
          </a:xfrm>
        </p:spPr>
        <p:txBody>
          <a:bodyPr lIns="365760" rIns="274320" bIns="228600" anchor="b"/>
          <a:lstStyle>
            <a:lvl1pPr algn="l">
              <a:defRPr sz="3200">
                <a:solidFill>
                  <a:srgbClr val="004383"/>
                </a:solidFill>
              </a:defRPr>
            </a:lvl1pPr>
          </a:lstStyle>
          <a:p>
            <a:pPr lvl="0"/>
            <a:r>
              <a:rPr lang="en-US" noProof="0" dirty="0"/>
              <a:t>Click to edit Master title style</a:t>
            </a:r>
          </a:p>
        </p:txBody>
      </p:sp>
      <p:sp>
        <p:nvSpPr>
          <p:cNvPr id="4099" name="Rectangle 3"/>
          <p:cNvSpPr>
            <a:spLocks noGrp="1" noChangeArrowheads="1"/>
          </p:cNvSpPr>
          <p:nvPr>
            <p:ph type="subTitle" idx="1"/>
          </p:nvPr>
        </p:nvSpPr>
        <p:spPr>
          <a:xfrm>
            <a:off x="646176" y="4498848"/>
            <a:ext cx="10728960" cy="1874520"/>
          </a:xfrm>
        </p:spPr>
        <p:txBody>
          <a:bodyPr lIns="365760" tIns="182880"/>
          <a:lstStyle>
            <a:lvl1pPr marL="0" indent="0" algn="l">
              <a:buFontTx/>
              <a:buNone/>
              <a:defRPr sz="2800">
                <a:solidFill>
                  <a:srgbClr val="004383"/>
                </a:solidFill>
              </a:defRPr>
            </a:lvl1pPr>
          </a:lstStyle>
          <a:p>
            <a:pPr lvl="0"/>
            <a:r>
              <a:rPr lang="en-US" noProof="0" dirty="0"/>
              <a:t>Click to edit Master subtitle style</a:t>
            </a:r>
          </a:p>
        </p:txBody>
      </p:sp>
    </p:spTree>
    <p:extLst>
      <p:ext uri="{BB962C8B-B14F-4D97-AF65-F5344CB8AC3E}">
        <p14:creationId xmlns:p14="http://schemas.microsoft.com/office/powerpoint/2010/main" val="113274779"/>
      </p:ext>
    </p:extLst>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9652405"/>
      </p:ext>
    </p:extLst>
  </p:cSld>
  <p:clrMapOvr>
    <a:masterClrMapping/>
  </p:clrMapOvr>
  <p:transitio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07670566"/>
      </p:ext>
    </p:extLst>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NUL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1.jp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4.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18" Type="http://schemas.openxmlformats.org/officeDocument/2006/relationships/slideLayout" Target="../slideLayouts/slideLayout77.xml"/><Relationship Id="rId3" Type="http://schemas.openxmlformats.org/officeDocument/2006/relationships/slideLayout" Target="../slideLayouts/slideLayout62.xml"/><Relationship Id="rId21" Type="http://schemas.openxmlformats.org/officeDocument/2006/relationships/image" Target="../media/image1.jpg"/><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theme" Target="../theme/theme5.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6A313A-E53E-F845-A2A1-F0E3F66A3B42}"/>
              </a:ext>
            </a:extLst>
          </p:cNvPr>
          <p:cNvPicPr>
            <a:picLocks noChangeAspect="1"/>
          </p:cNvPicPr>
          <p:nvPr userDrawn="1"/>
        </p:nvPicPr>
        <p:blipFill>
          <a:blip r:embed="rId18"/>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2578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0E021466-5558-0B4D-A990-C3E8EE060C50}"/>
              </a:ext>
            </a:extLst>
          </p:cNvPr>
          <p:cNvPicPr>
            <a:picLocks noChangeAspect="1"/>
          </p:cNvPicPr>
          <p:nvPr userDrawn="1"/>
        </p:nvPicPr>
        <p:blipFill>
          <a:blip r:embed="rId19"/>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7525" r:id="rId1"/>
    <p:sldLayoutId id="2147487505" r:id="rId2"/>
    <p:sldLayoutId id="2147487506" r:id="rId3"/>
    <p:sldLayoutId id="2147487507" r:id="rId4"/>
    <p:sldLayoutId id="2147487508" r:id="rId5"/>
    <p:sldLayoutId id="2147487509" r:id="rId6"/>
    <p:sldLayoutId id="2147487510" r:id="rId7"/>
    <p:sldLayoutId id="2147487511" r:id="rId8"/>
    <p:sldLayoutId id="2147487512" r:id="rId9"/>
    <p:sldLayoutId id="2147487513" r:id="rId10"/>
    <p:sldLayoutId id="2147487514" r:id="rId11"/>
    <p:sldLayoutId id="2147487849" r:id="rId12"/>
    <p:sldLayoutId id="2147487755" r:id="rId13"/>
    <p:sldLayoutId id="2147487682" r:id="rId14"/>
    <p:sldLayoutId id="2147487556" r:id="rId15"/>
    <p:sldLayoutId id="2147487686" r:id="rId16"/>
  </p:sldLayoutIdLst>
  <p:transition spd="slow" advClick="0"/>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6A313A-E53E-F845-A2A1-F0E3F66A3B42}"/>
              </a:ext>
            </a:extLst>
          </p:cNvPr>
          <p:cNvPicPr>
            <a:picLocks noChangeAspect="1"/>
          </p:cNvPicPr>
          <p:nvPr userDrawn="1"/>
        </p:nvPicPr>
        <p:blipFill>
          <a:blip r:embed="rId18"/>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2578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42679952"/>
      </p:ext>
    </p:extLst>
  </p:cSld>
  <p:clrMap bg1="lt1" tx1="dk1" bg2="lt2" tx2="dk2" accent1="accent1" accent2="accent2" accent3="accent3" accent4="accent4" accent5="accent5" accent6="accent6" hlink="hlink" folHlink="folHlink"/>
  <p:sldLayoutIdLst>
    <p:sldLayoutId id="2147487851" r:id="rId1"/>
    <p:sldLayoutId id="2147487852" r:id="rId2"/>
    <p:sldLayoutId id="2147487853" r:id="rId3"/>
    <p:sldLayoutId id="2147487854" r:id="rId4"/>
    <p:sldLayoutId id="2147487855" r:id="rId5"/>
    <p:sldLayoutId id="2147487856" r:id="rId6"/>
    <p:sldLayoutId id="2147487857" r:id="rId7"/>
    <p:sldLayoutId id="2147487858" r:id="rId8"/>
    <p:sldLayoutId id="2147487859" r:id="rId9"/>
    <p:sldLayoutId id="2147487860" r:id="rId10"/>
    <p:sldLayoutId id="2147487861" r:id="rId11"/>
    <p:sldLayoutId id="2147487862" r:id="rId12"/>
    <p:sldLayoutId id="2147487867" r:id="rId13"/>
    <p:sldLayoutId id="2147487870" r:id="rId14"/>
    <p:sldLayoutId id="2147487872" r:id="rId15"/>
    <p:sldLayoutId id="2147487874" r:id="rId16"/>
  </p:sldLayoutIdLst>
  <p:transition spd="slow" advClick="0"/>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13136D3-8FAE-E64D-97EC-396728124172}"/>
              </a:ext>
            </a:extLst>
          </p:cNvPr>
          <p:cNvPicPr>
            <a:picLocks noChangeAspect="1"/>
          </p:cNvPicPr>
          <p:nvPr userDrawn="1"/>
        </p:nvPicPr>
        <p:blipFill>
          <a:blip r:embed="rId18"/>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0292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66015527"/>
      </p:ext>
    </p:extLst>
  </p:cSld>
  <p:clrMap bg1="lt1" tx1="dk1" bg2="lt2" tx2="dk2" accent1="accent1" accent2="accent2" accent3="accent3" accent4="accent4" accent5="accent5" accent6="accent6" hlink="hlink" folHlink="folHlink"/>
  <p:sldLayoutIdLst>
    <p:sldLayoutId id="2147487876" r:id="rId1"/>
    <p:sldLayoutId id="2147487877" r:id="rId2"/>
    <p:sldLayoutId id="2147487878" r:id="rId3"/>
    <p:sldLayoutId id="2147487879" r:id="rId4"/>
    <p:sldLayoutId id="2147487880" r:id="rId5"/>
    <p:sldLayoutId id="2147487881" r:id="rId6"/>
    <p:sldLayoutId id="2147487882" r:id="rId7"/>
    <p:sldLayoutId id="2147487883" r:id="rId8"/>
    <p:sldLayoutId id="2147487884" r:id="rId9"/>
    <p:sldLayoutId id="2147487885" r:id="rId10"/>
    <p:sldLayoutId id="2147487886" r:id="rId11"/>
    <p:sldLayoutId id="2147487887" r:id="rId12"/>
    <p:sldLayoutId id="2147487888" r:id="rId13"/>
    <p:sldLayoutId id="2147487889" r:id="rId14"/>
    <p:sldLayoutId id="2147487890" r:id="rId15"/>
    <p:sldLayoutId id="2147487891" r:id="rId16"/>
  </p:sldLayoutIdLst>
  <p:transition spd="slow" advClick="0"/>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41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03C95C-6FAE-4FDA-8E37-AAA56A533241}" type="datetimeFigureOut">
              <a:rPr lang="en-US" smtClean="0"/>
              <a:pPr/>
              <a:t>4/15/19</a:t>
            </a:fld>
            <a:endParaRPr lang="en-US"/>
          </a:p>
        </p:txBody>
      </p:sp>
      <p:sp>
        <p:nvSpPr>
          <p:cNvPr id="5" name="Footer Placeholder 4"/>
          <p:cNvSpPr>
            <a:spLocks noGrp="1"/>
          </p:cNvSpPr>
          <p:nvPr>
            <p:ph type="ftr" sz="quarter" idx="3"/>
          </p:nvPr>
        </p:nvSpPr>
        <p:spPr>
          <a:xfrm>
            <a:off x="4165600" y="635641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41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4E6B9C-F3CA-45D9-9BCE-2FBC9D9F39E4}" type="slidenum">
              <a:rPr lang="en-US" smtClean="0"/>
              <a:pPr/>
              <a:t>‹#›</a:t>
            </a:fld>
            <a:endParaRPr lang="en-US"/>
          </a:p>
        </p:txBody>
      </p:sp>
    </p:spTree>
    <p:extLst>
      <p:ext uri="{BB962C8B-B14F-4D97-AF65-F5344CB8AC3E}">
        <p14:creationId xmlns:p14="http://schemas.microsoft.com/office/powerpoint/2010/main" val="4271782923"/>
      </p:ext>
    </p:extLst>
  </p:cSld>
  <p:clrMap bg1="lt1" tx1="dk1" bg2="lt2" tx2="dk2" accent1="accent1" accent2="accent2" accent3="accent3" accent4="accent4" accent5="accent5" accent6="accent6" hlink="hlink" folHlink="folHlink"/>
  <p:sldLayoutIdLst>
    <p:sldLayoutId id="2147487893" r:id="rId1"/>
    <p:sldLayoutId id="2147487894" r:id="rId2"/>
    <p:sldLayoutId id="2147487895" r:id="rId3"/>
    <p:sldLayoutId id="2147487896" r:id="rId4"/>
    <p:sldLayoutId id="2147487897" r:id="rId5"/>
    <p:sldLayoutId id="2147487898" r:id="rId6"/>
    <p:sldLayoutId id="2147487899" r:id="rId7"/>
    <p:sldLayoutId id="2147487900" r:id="rId8"/>
    <p:sldLayoutId id="2147487901" r:id="rId9"/>
    <p:sldLayoutId id="2147487902" r:id="rId10"/>
    <p:sldLayoutId id="2147487903"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914377" rtl="0" eaLnBrk="1" latinLnBrk="0" hangingPunct="1">
        <a:spcBef>
          <a:spcPct val="0"/>
        </a:spcBef>
        <a:buNone/>
        <a:defRPr sz="4400" b="0" i="0" kern="1200">
          <a:solidFill>
            <a:schemeClr val="tx1"/>
          </a:solidFill>
          <a:latin typeface="Arial" panose="020B0604020202020204" pitchFamily="34" charset="0"/>
          <a:ea typeface="+mj-ea"/>
          <a:cs typeface="+mj-cs"/>
        </a:defRPr>
      </a:lvl1pPr>
    </p:titleStyle>
    <p:bodyStyle>
      <a:lvl1pPr marL="342891" indent="-342891" algn="l" defTabSz="914377" rtl="0" eaLnBrk="1" latinLnBrk="0" hangingPunct="1">
        <a:spcBef>
          <a:spcPct val="20000"/>
        </a:spcBef>
        <a:buFont typeface="Arial" pitchFamily="34" charset="0"/>
        <a:buChar char="•"/>
        <a:defRPr sz="3200" b="0" i="0" kern="1200">
          <a:solidFill>
            <a:schemeClr val="tx1"/>
          </a:solidFill>
          <a:latin typeface="Arial" panose="020B0604020202020204" pitchFamily="34" charset="0"/>
          <a:ea typeface="+mn-ea"/>
          <a:cs typeface="+mn-cs"/>
        </a:defRPr>
      </a:lvl1pPr>
      <a:lvl2pPr marL="742932" indent="-285744" algn="l" defTabSz="914377" rtl="0" eaLnBrk="1" latinLnBrk="0" hangingPunct="1">
        <a:spcBef>
          <a:spcPct val="20000"/>
        </a:spcBef>
        <a:buFont typeface="Arial" pitchFamily="34" charset="0"/>
        <a:buChar char="–"/>
        <a:defRPr sz="2800" b="0" i="0" kern="1200">
          <a:solidFill>
            <a:schemeClr val="tx1"/>
          </a:solidFill>
          <a:latin typeface="Arial" panose="020B0604020202020204" pitchFamily="34" charset="0"/>
          <a:ea typeface="+mn-ea"/>
          <a:cs typeface="+mn-cs"/>
        </a:defRPr>
      </a:lvl2pPr>
      <a:lvl3pPr marL="1142971" indent="-228594" algn="l" defTabSz="914377" rtl="0" eaLnBrk="1" latinLnBrk="0" hangingPunct="1">
        <a:spcBef>
          <a:spcPct val="20000"/>
        </a:spcBef>
        <a:buFont typeface="Arial" pitchFamily="34" charset="0"/>
        <a:buChar char="•"/>
        <a:defRPr sz="2400" b="0" i="0" kern="1200">
          <a:solidFill>
            <a:schemeClr val="tx1"/>
          </a:solidFill>
          <a:latin typeface="Arial" panose="020B0604020202020204" pitchFamily="34" charset="0"/>
          <a:ea typeface="+mn-ea"/>
          <a:cs typeface="+mn-cs"/>
        </a:defRPr>
      </a:lvl3pPr>
      <a:lvl4pPr marL="1600160" indent="-228594" algn="l" defTabSz="914377" rtl="0" eaLnBrk="1" latinLnBrk="0" hangingPunct="1">
        <a:spcBef>
          <a:spcPct val="20000"/>
        </a:spcBef>
        <a:buFont typeface="Arial" pitchFamily="34" charset="0"/>
        <a:buChar char="–"/>
        <a:defRPr sz="2000" b="0" i="0" kern="1200">
          <a:solidFill>
            <a:schemeClr val="tx1"/>
          </a:solidFill>
          <a:latin typeface="Arial" panose="020B0604020202020204" pitchFamily="34" charset="0"/>
          <a:ea typeface="+mn-ea"/>
          <a:cs typeface="+mn-cs"/>
        </a:defRPr>
      </a:lvl4pPr>
      <a:lvl5pPr marL="2057349" indent="-228594" algn="l" defTabSz="914377" rtl="0" eaLnBrk="1" latinLnBrk="0" hangingPunct="1">
        <a:spcBef>
          <a:spcPct val="20000"/>
        </a:spcBef>
        <a:buFont typeface="Arial" pitchFamily="34" charset="0"/>
        <a:buChar char="»"/>
        <a:defRPr sz="2000" b="0" i="0" kern="1200">
          <a:solidFill>
            <a:schemeClr val="tx1"/>
          </a:solidFill>
          <a:latin typeface="Arial" panose="020B060402020202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5F76B1-4E0D-324D-807D-6B6D35907A70}"/>
              </a:ext>
            </a:extLst>
          </p:cNvPr>
          <p:cNvPicPr>
            <a:picLocks noChangeAspect="1"/>
          </p:cNvPicPr>
          <p:nvPr userDrawn="1"/>
        </p:nvPicPr>
        <p:blipFill>
          <a:blip r:embed="rId21"/>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0292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92844698"/>
      </p:ext>
    </p:extLst>
  </p:cSld>
  <p:clrMap bg1="lt1" tx1="dk1" bg2="lt2" tx2="dk2" accent1="accent1" accent2="accent2" accent3="accent3" accent4="accent4" accent5="accent5" accent6="accent6" hlink="hlink" folHlink="folHlink"/>
  <p:sldLayoutIdLst>
    <p:sldLayoutId id="2147487905" r:id="rId1"/>
    <p:sldLayoutId id="2147487906" r:id="rId2"/>
    <p:sldLayoutId id="2147487907" r:id="rId3"/>
    <p:sldLayoutId id="2147487908" r:id="rId4"/>
    <p:sldLayoutId id="2147487909" r:id="rId5"/>
    <p:sldLayoutId id="2147487910" r:id="rId6"/>
    <p:sldLayoutId id="2147487911" r:id="rId7"/>
    <p:sldLayoutId id="2147487912" r:id="rId8"/>
    <p:sldLayoutId id="2147487913" r:id="rId9"/>
    <p:sldLayoutId id="2147487914" r:id="rId10"/>
    <p:sldLayoutId id="2147487915" r:id="rId11"/>
    <p:sldLayoutId id="2147487916" r:id="rId12"/>
    <p:sldLayoutId id="2147487917" r:id="rId13"/>
    <p:sldLayoutId id="2147487918" r:id="rId14"/>
    <p:sldLayoutId id="2147487919" r:id="rId15"/>
    <p:sldLayoutId id="2147487920" r:id="rId16"/>
    <p:sldLayoutId id="2147487921" r:id="rId17"/>
    <p:sldLayoutId id="2147487922" r:id="rId18"/>
    <p:sldLayoutId id="2147487923" r:id="rId19"/>
  </p:sldLayoutIdLst>
  <p:transition spd="slow" advClick="0"/>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8"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15"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23"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3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8" rtl="0" eaLnBrk="1" latinLnBrk="0" hangingPunct="1">
        <a:defRPr sz="1800" kern="1200">
          <a:solidFill>
            <a:schemeClr val="tx1"/>
          </a:solidFill>
          <a:latin typeface="+mn-lt"/>
          <a:ea typeface="+mn-ea"/>
          <a:cs typeface="+mn-cs"/>
        </a:defRPr>
      </a:lvl1pPr>
      <a:lvl2pPr marL="457208" algn="l" defTabSz="457208" rtl="0" eaLnBrk="1" latinLnBrk="0" hangingPunct="1">
        <a:defRPr sz="1800" kern="1200">
          <a:solidFill>
            <a:schemeClr val="tx1"/>
          </a:solidFill>
          <a:latin typeface="+mn-lt"/>
          <a:ea typeface="+mn-ea"/>
          <a:cs typeface="+mn-cs"/>
        </a:defRPr>
      </a:lvl2pPr>
      <a:lvl3pPr marL="914415" algn="l" defTabSz="457208" rtl="0" eaLnBrk="1" latinLnBrk="0" hangingPunct="1">
        <a:defRPr sz="1800" kern="1200">
          <a:solidFill>
            <a:schemeClr val="tx1"/>
          </a:solidFill>
          <a:latin typeface="+mn-lt"/>
          <a:ea typeface="+mn-ea"/>
          <a:cs typeface="+mn-cs"/>
        </a:defRPr>
      </a:lvl3pPr>
      <a:lvl4pPr marL="1371623" algn="l" defTabSz="457208" rtl="0" eaLnBrk="1" latinLnBrk="0" hangingPunct="1">
        <a:defRPr sz="1800" kern="1200">
          <a:solidFill>
            <a:schemeClr val="tx1"/>
          </a:solidFill>
          <a:latin typeface="+mn-lt"/>
          <a:ea typeface="+mn-ea"/>
          <a:cs typeface="+mn-cs"/>
        </a:defRPr>
      </a:lvl4pPr>
      <a:lvl5pPr marL="1828830" algn="l" defTabSz="457208" rtl="0" eaLnBrk="1" latinLnBrk="0" hangingPunct="1">
        <a:defRPr sz="1800" kern="1200">
          <a:solidFill>
            <a:schemeClr val="tx1"/>
          </a:solidFill>
          <a:latin typeface="+mn-lt"/>
          <a:ea typeface="+mn-ea"/>
          <a:cs typeface="+mn-cs"/>
        </a:defRPr>
      </a:lvl5pPr>
      <a:lvl6pPr marL="2286038" algn="l" defTabSz="457208" rtl="0" eaLnBrk="1" latinLnBrk="0" hangingPunct="1">
        <a:defRPr sz="1800" kern="1200">
          <a:solidFill>
            <a:schemeClr val="tx1"/>
          </a:solidFill>
          <a:latin typeface="+mn-lt"/>
          <a:ea typeface="+mn-ea"/>
          <a:cs typeface="+mn-cs"/>
        </a:defRPr>
      </a:lvl6pPr>
      <a:lvl7pPr marL="2743246" algn="l" defTabSz="457208" rtl="0" eaLnBrk="1" latinLnBrk="0" hangingPunct="1">
        <a:defRPr sz="1800" kern="1200">
          <a:solidFill>
            <a:schemeClr val="tx1"/>
          </a:solidFill>
          <a:latin typeface="+mn-lt"/>
          <a:ea typeface="+mn-ea"/>
          <a:cs typeface="+mn-cs"/>
        </a:defRPr>
      </a:lvl7pPr>
      <a:lvl8pPr marL="3200453" algn="l" defTabSz="457208" rtl="0" eaLnBrk="1" latinLnBrk="0" hangingPunct="1">
        <a:defRPr sz="1800" kern="1200">
          <a:solidFill>
            <a:schemeClr val="tx1"/>
          </a:solidFill>
          <a:latin typeface="+mn-lt"/>
          <a:ea typeface="+mn-ea"/>
          <a:cs typeface="+mn-cs"/>
        </a:defRPr>
      </a:lvl8pPr>
      <a:lvl9pPr marL="3657661" algn="l" defTabSz="45720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1.xml"/></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1.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2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xml"/></Relationships>
</file>

<file path=ppt/slides/_rels/slide6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2.xml"/><Relationship Id="rId5" Type="http://schemas.openxmlformats.org/officeDocument/2006/relationships/image" Target="../media/image35.png"/><Relationship Id="rId4" Type="http://schemas.openxmlformats.org/officeDocument/2006/relationships/image" Target="../media/image3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18" Type="http://schemas.openxmlformats.org/officeDocument/2006/relationships/image" Target="../media/image54.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17" Type="http://schemas.openxmlformats.org/officeDocument/2006/relationships/image" Target="../media/image53.png"/><Relationship Id="rId2" Type="http://schemas.openxmlformats.org/officeDocument/2006/relationships/notesSlide" Target="../notesSlides/notesSlide18.xml"/><Relationship Id="rId16" Type="http://schemas.openxmlformats.org/officeDocument/2006/relationships/image" Target="../media/image52.png"/><Relationship Id="rId20" Type="http://schemas.openxmlformats.org/officeDocument/2006/relationships/image" Target="../media/image56.png"/><Relationship Id="rId1" Type="http://schemas.openxmlformats.org/officeDocument/2006/relationships/slideLayout" Target="../slideLayouts/slideLayout18.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5" Type="http://schemas.openxmlformats.org/officeDocument/2006/relationships/image" Target="../media/image51.png"/><Relationship Id="rId10" Type="http://schemas.openxmlformats.org/officeDocument/2006/relationships/image" Target="../media/image46.png"/><Relationship Id="rId19" Type="http://schemas.openxmlformats.org/officeDocument/2006/relationships/image" Target="../media/image55.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0.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1.xml"/></Relationships>
</file>

<file path=ppt/slides/_rels/slide7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1B5002-C2E5-494F-AFEE-650FC57C56F9}"/>
              </a:ext>
            </a:extLst>
          </p:cNvPr>
          <p:cNvSpPr txBox="1">
            <a:spLocks/>
          </p:cNvSpPr>
          <p:nvPr/>
        </p:nvSpPr>
        <p:spPr bwMode="auto">
          <a:xfrm>
            <a:off x="914400" y="2544640"/>
            <a:ext cx="10245683"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0" fontAlgn="base" latinLnBrk="0" hangingPunct="0">
              <a:lnSpc>
                <a:spcPct val="100000"/>
              </a:lnSpc>
              <a:spcBef>
                <a:spcPct val="20000"/>
              </a:spcBef>
              <a:spcAft>
                <a:spcPct val="0"/>
              </a:spcAft>
              <a:buClrTx/>
              <a:buSzTx/>
              <a:buFontTx/>
              <a:buNone/>
              <a:tabLst/>
              <a:defRPr/>
            </a:pPr>
            <a:r>
              <a:rPr kumimoji="0" lang="en-US" sz="2800" b="1" i="0" u="none" strike="noStrike" kern="1200" cap="none" spc="0" normalizeH="0" baseline="0" noProof="0" dirty="0">
                <a:ln>
                  <a:noFill/>
                </a:ln>
                <a:effectLst/>
                <a:uLnTx/>
                <a:uFillTx/>
                <a:latin typeface="Arial"/>
                <a:ea typeface="ＭＳ Ｐゴシック" charset="0"/>
                <a:cs typeface="Arial"/>
              </a:rPr>
              <a:t>Please note, these are the actual video-recorded </a:t>
            </a:r>
            <a:br>
              <a:rPr kumimoji="0" lang="en-US" sz="2800" b="1" i="0" u="none" strike="noStrike" kern="1200" cap="none" spc="0" normalizeH="0" baseline="0" noProof="0" dirty="0">
                <a:ln>
                  <a:noFill/>
                </a:ln>
                <a:effectLst/>
                <a:uLnTx/>
                <a:uFillTx/>
                <a:latin typeface="Arial"/>
                <a:ea typeface="ＭＳ Ｐゴシック" charset="0"/>
                <a:cs typeface="Arial"/>
              </a:rPr>
            </a:br>
            <a:r>
              <a:rPr kumimoji="0" lang="en-US" sz="2800" b="1" i="0" u="none" strike="noStrike" kern="1200" cap="none" spc="0" normalizeH="0" baseline="0" noProof="0" dirty="0">
                <a:ln>
                  <a:noFill/>
                </a:ln>
                <a:effectLst/>
                <a:uLnTx/>
                <a:uFillTx/>
                <a:latin typeface="Arial"/>
                <a:ea typeface="ＭＳ Ｐゴシック" charset="0"/>
                <a:cs typeface="Arial"/>
              </a:rPr>
              <a:t>proceedings from the live CME event and may include </a:t>
            </a:r>
            <a:br>
              <a:rPr kumimoji="0" lang="en-US" sz="2800" b="1" i="0" u="none" strike="noStrike" kern="1200" cap="none" spc="0" normalizeH="0" baseline="0" noProof="0" dirty="0">
                <a:ln>
                  <a:noFill/>
                </a:ln>
                <a:effectLst/>
                <a:uLnTx/>
                <a:uFillTx/>
                <a:latin typeface="Arial"/>
                <a:ea typeface="ＭＳ Ｐゴシック" charset="0"/>
                <a:cs typeface="Arial"/>
              </a:rPr>
            </a:br>
            <a:r>
              <a:rPr kumimoji="0" lang="en-US" sz="2800" b="1" i="0" u="none" strike="noStrike" kern="1200" cap="none" spc="0" normalizeH="0" baseline="0" noProof="0" dirty="0">
                <a:ln>
                  <a:noFill/>
                </a:ln>
                <a:effectLst/>
                <a:uLnTx/>
                <a:uFillTx/>
                <a:latin typeface="Arial"/>
                <a:ea typeface="ＭＳ Ｐゴシック" charset="0"/>
                <a:cs typeface="Arial"/>
              </a:rPr>
              <a:t>the use of trade names and other raw, unedited content. </a:t>
            </a:r>
            <a:endParaRPr kumimoji="0" lang="en-US" sz="2800" b="0" i="0" u="none" strike="noStrike" kern="1200" cap="none" spc="0" normalizeH="0" baseline="0" noProof="0" dirty="0">
              <a:ln>
                <a:noFill/>
              </a:ln>
              <a:effectLst/>
              <a:uLnTx/>
              <a:uFillTx/>
              <a:latin typeface="Arial"/>
              <a:ea typeface="ＭＳ Ｐゴシック" charset="0"/>
              <a:cs typeface="Arial"/>
            </a:endParaRPr>
          </a:p>
        </p:txBody>
      </p:sp>
    </p:spTree>
    <p:extLst>
      <p:ext uri="{BB962C8B-B14F-4D97-AF65-F5344CB8AC3E}">
        <p14:creationId xmlns:p14="http://schemas.microsoft.com/office/powerpoint/2010/main" val="1525270230"/>
      </p:ext>
    </p:extLst>
  </p:cSld>
  <p:clrMapOvr>
    <a:masterClrMapping/>
  </p:clrMapOvr>
  <p:transition spd="slow"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8">
            <a:extLst>
              <a:ext uri="{FF2B5EF4-FFF2-40B4-BE49-F238E27FC236}">
                <a16:creationId xmlns:a16="http://schemas.microsoft.com/office/drawing/2014/main" id="{56D94323-D291-C04E-9FA8-829A6EA16116}"/>
              </a:ext>
            </a:extLst>
          </p:cNvPr>
          <p:cNvSpPr>
            <a:spLocks noGrp="1"/>
          </p:cNvSpPr>
          <p:nvPr>
            <p:ph type="title"/>
          </p:nvPr>
        </p:nvSpPr>
        <p:spPr/>
        <p:txBody>
          <a:bodyPr/>
          <a:lstStyle/>
          <a:p>
            <a:r>
              <a:rPr lang="en-US" altLang="en-US" dirty="0"/>
              <a:t>Disclosures for </a:t>
            </a:r>
            <a:r>
              <a:rPr lang="en-US" altLang="en-US" dirty="0" err="1"/>
              <a:t>Dr</a:t>
            </a:r>
            <a:r>
              <a:rPr lang="en-US" altLang="en-US" dirty="0"/>
              <a:t> </a:t>
            </a:r>
            <a:r>
              <a:rPr lang="en-US" altLang="en-US" dirty="0" err="1"/>
              <a:t>Rugo</a:t>
            </a:r>
            <a:endParaRPr lang="en-US" altLang="en-US" dirty="0"/>
          </a:p>
        </p:txBody>
      </p:sp>
      <p:graphicFrame>
        <p:nvGraphicFramePr>
          <p:cNvPr id="5" name="Group 45">
            <a:extLst>
              <a:ext uri="{FF2B5EF4-FFF2-40B4-BE49-F238E27FC236}">
                <a16:creationId xmlns:a16="http://schemas.microsoft.com/office/drawing/2014/main" id="{290920A7-D8FB-9E49-A728-1F81D93D361B}"/>
              </a:ext>
            </a:extLst>
          </p:cNvPr>
          <p:cNvGraphicFramePr>
            <a:graphicFrameLocks noGrp="1"/>
          </p:cNvGraphicFramePr>
          <p:nvPr>
            <p:extLst/>
          </p:nvPr>
        </p:nvGraphicFramePr>
        <p:xfrm>
          <a:off x="1181100" y="2133600"/>
          <a:ext cx="9829800" cy="3133590"/>
        </p:xfrm>
        <a:graphic>
          <a:graphicData uri="http://schemas.openxmlformats.org/drawingml/2006/table">
            <a:tbl>
              <a:tblPr/>
              <a:tblGrid>
                <a:gridCol w="2730500">
                  <a:extLst>
                    <a:ext uri="{9D8B030D-6E8A-4147-A177-3AD203B41FA5}">
                      <a16:colId xmlns:a16="http://schemas.microsoft.com/office/drawing/2014/main" val="20000"/>
                    </a:ext>
                  </a:extLst>
                </a:gridCol>
                <a:gridCol w="7099300">
                  <a:extLst>
                    <a:ext uri="{9D8B030D-6E8A-4147-A177-3AD203B41FA5}">
                      <a16:colId xmlns:a16="http://schemas.microsoft.com/office/drawing/2014/main" val="20001"/>
                    </a:ext>
                  </a:extLst>
                </a:gridCol>
              </a:tblGrid>
              <a:tr h="16764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rPr>
                        <a:t>Contracted Research</a:t>
                      </a:r>
                    </a:p>
                  </a:txBody>
                  <a:tcPr marL="228600" marR="228600" marT="45724" marB="45724"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rPr>
                        <a:t>Daiichi Sankyo Inc, Eisai Inc, Genentech, Lilly, </a:t>
                      </a:r>
                      <a:r>
                        <a:rPr kumimoji="0" lang="en-US" sz="2000" b="0" i="0" u="none" strike="noStrike" cap="none" normalizeH="0" baseline="0" dirty="0" err="1">
                          <a:ln>
                            <a:noFill/>
                          </a:ln>
                          <a:solidFill>
                            <a:schemeClr val="bg1"/>
                          </a:solidFill>
                          <a:effectLst/>
                          <a:latin typeface="Arial" charset="0"/>
                          <a:ea typeface="ＭＳ Ｐゴシック" charset="0"/>
                          <a:cs typeface="ＭＳ Ｐゴシック" charset="0"/>
                        </a:rPr>
                        <a:t>MacroGenics</a:t>
                      </a:r>
                      <a:r>
                        <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rPr>
                        <a:t> Inc, Merck, Novartis, OBI Pharma Inc, </a:t>
                      </a:r>
                      <a:r>
                        <a:rPr kumimoji="0" lang="en-US" sz="2000" b="0" i="0" u="none" strike="noStrike" cap="none" normalizeH="0" baseline="0" dirty="0" err="1">
                          <a:ln>
                            <a:noFill/>
                          </a:ln>
                          <a:solidFill>
                            <a:schemeClr val="bg1"/>
                          </a:solidFill>
                          <a:effectLst/>
                          <a:latin typeface="Arial" charset="0"/>
                          <a:ea typeface="ＭＳ Ｐゴシック" charset="0"/>
                          <a:cs typeface="ＭＳ Ｐゴシック" charset="0"/>
                        </a:rPr>
                        <a:t>Odonate</a:t>
                      </a:r>
                      <a:r>
                        <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rPr>
                        <a:t> Therapeutics, Pfizer Inc, Seattle Genetics</a:t>
                      </a:r>
                    </a:p>
                  </a:txBody>
                  <a:tcPr marL="228600" marR="228600" marT="45724" marB="45724" anchor="ctr" horzOverflow="overflow">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5719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rPr>
                        <a:t>Paid Travel</a:t>
                      </a:r>
                    </a:p>
                  </a:txBody>
                  <a:tcPr marL="228600" marR="228600" marT="45724" marB="45724"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rPr>
                        <a:t>Amgen Inc, Lilly, Merck, Mylan, Pfizer Inc, Puma Biotechnology Inc</a:t>
                      </a:r>
                    </a:p>
                  </a:txBody>
                  <a:tcPr marL="228600" marR="228600" marT="45724" marB="45724" anchor="ctr" horzOverflow="overflow">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91602963"/>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posing for the camera&#10;&#10;Description automatically generated">
            <a:extLst>
              <a:ext uri="{FF2B5EF4-FFF2-40B4-BE49-F238E27FC236}">
                <a16:creationId xmlns:a16="http://schemas.microsoft.com/office/drawing/2014/main" id="{3552601B-A424-0A41-BC52-5DAFC4B4958B}"/>
              </a:ext>
            </a:extLst>
          </p:cNvPr>
          <p:cNvPicPr>
            <a:picLocks noChangeAspect="1"/>
          </p:cNvPicPr>
          <p:nvPr/>
        </p:nvPicPr>
        <p:blipFill>
          <a:blip r:embed="rId2"/>
          <a:stretch>
            <a:fillRect/>
          </a:stretch>
        </p:blipFill>
        <p:spPr>
          <a:xfrm>
            <a:off x="2594811" y="2322095"/>
            <a:ext cx="2225014" cy="2670017"/>
          </a:xfrm>
          <a:prstGeom prst="rect">
            <a:avLst/>
          </a:prstGeom>
          <a:effectLst>
            <a:outerShdw blurRad="50800" dist="38100" dir="2700000" algn="tl" rotWithShape="0">
              <a:prstClr val="black">
                <a:alpha val="40000"/>
              </a:prstClr>
            </a:outerShdw>
          </a:effectLst>
        </p:spPr>
      </p:pic>
      <p:sp>
        <p:nvSpPr>
          <p:cNvPr id="5" name="Rectangle 4">
            <a:extLst>
              <a:ext uri="{FF2B5EF4-FFF2-40B4-BE49-F238E27FC236}">
                <a16:creationId xmlns:a16="http://schemas.microsoft.com/office/drawing/2014/main" id="{F4E22311-58AD-8E49-AA67-990165540413}"/>
              </a:ext>
            </a:extLst>
          </p:cNvPr>
          <p:cNvSpPr/>
          <p:nvPr/>
        </p:nvSpPr>
        <p:spPr>
          <a:xfrm>
            <a:off x="5105400" y="2286000"/>
            <a:ext cx="5105400" cy="2123658"/>
          </a:xfrm>
          <a:prstGeom prst="rect">
            <a:avLst/>
          </a:prstGeom>
        </p:spPr>
        <p:txBody>
          <a:bodyPr wrap="square">
            <a:spAutoFit/>
          </a:bodyPr>
          <a:lstStyle/>
          <a:p>
            <a:pPr marL="0" marR="0">
              <a:spcBef>
                <a:spcPts val="0"/>
              </a:spcBef>
              <a:spcAft>
                <a:spcPts val="0"/>
              </a:spcAft>
            </a:pPr>
            <a:r>
              <a:rPr lang="en-US" sz="2200" b="1" dirty="0">
                <a:latin typeface="Arial" panose="020B0604020202020204" pitchFamily="34" charset="0"/>
                <a:ea typeface="Times New Roman" panose="02020603050405020304" pitchFamily="18" charset="0"/>
                <a:cs typeface="Arial" panose="020B0604020202020204" pitchFamily="34" charset="0"/>
              </a:rPr>
              <a:t>Gretchen Santos, RN, MSN, FNP-BC</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University of California, San Francisco Medical Center</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UCSF Helen Diller Family Comprehensive Cancer Center</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San Francisco, California</a:t>
            </a:r>
          </a:p>
        </p:txBody>
      </p:sp>
    </p:spTree>
    <p:extLst>
      <p:ext uri="{BB962C8B-B14F-4D97-AF65-F5344CB8AC3E}">
        <p14:creationId xmlns:p14="http://schemas.microsoft.com/office/powerpoint/2010/main" val="2647390416"/>
      </p:ext>
    </p:extLst>
  </p:cSld>
  <p:clrMapOvr>
    <a:masterClrMapping/>
  </p:clrMapOvr>
  <p:transition spd="slow"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8">
            <a:extLst>
              <a:ext uri="{FF2B5EF4-FFF2-40B4-BE49-F238E27FC236}">
                <a16:creationId xmlns:a16="http://schemas.microsoft.com/office/drawing/2014/main" id="{56D94323-D291-C04E-9FA8-829A6EA16116}"/>
              </a:ext>
            </a:extLst>
          </p:cNvPr>
          <p:cNvSpPr>
            <a:spLocks noGrp="1"/>
          </p:cNvSpPr>
          <p:nvPr>
            <p:ph type="title"/>
          </p:nvPr>
        </p:nvSpPr>
        <p:spPr/>
        <p:txBody>
          <a:bodyPr/>
          <a:lstStyle/>
          <a:p>
            <a:r>
              <a:rPr lang="en-US" altLang="en-US" dirty="0"/>
              <a:t>Disclosures for </a:t>
            </a:r>
            <a:r>
              <a:rPr lang="en-US" altLang="en-US" dirty="0" err="1"/>
              <a:t>Ms</a:t>
            </a:r>
            <a:r>
              <a:rPr lang="en-US" altLang="en-US" dirty="0"/>
              <a:t> Santos</a:t>
            </a:r>
          </a:p>
        </p:txBody>
      </p:sp>
      <p:graphicFrame>
        <p:nvGraphicFramePr>
          <p:cNvPr id="6" name="Group 45">
            <a:extLst>
              <a:ext uri="{FF2B5EF4-FFF2-40B4-BE49-F238E27FC236}">
                <a16:creationId xmlns:a16="http://schemas.microsoft.com/office/drawing/2014/main" id="{CB4E468F-9DA4-0949-B651-53DAE883D58F}"/>
              </a:ext>
            </a:extLst>
          </p:cNvPr>
          <p:cNvGraphicFramePr>
            <a:graphicFrameLocks noGrp="1"/>
          </p:cNvGraphicFramePr>
          <p:nvPr>
            <p:extLst/>
          </p:nvPr>
        </p:nvGraphicFramePr>
        <p:xfrm>
          <a:off x="1181100" y="2133600"/>
          <a:ext cx="9829800" cy="1895610"/>
        </p:xfrm>
        <a:graphic>
          <a:graphicData uri="http://schemas.openxmlformats.org/drawingml/2006/table">
            <a:tbl>
              <a:tblPr/>
              <a:tblGrid>
                <a:gridCol w="9829800">
                  <a:extLst>
                    <a:ext uri="{9D8B030D-6E8A-4147-A177-3AD203B41FA5}">
                      <a16:colId xmlns:a16="http://schemas.microsoft.com/office/drawing/2014/main" val="20000"/>
                    </a:ext>
                  </a:extLst>
                </a:gridCol>
              </a:tblGrid>
              <a:tr h="1895610">
                <a:tc>
                  <a:txBody>
                    <a:bodyPr/>
                    <a:lstStyle/>
                    <a:p>
                      <a:pPr marL="0" marR="0" lvl="0" indent="0" algn="ctr" defTabSz="4572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rPr>
                        <a:t>No relevant conflicts of interest to disclose</a:t>
                      </a:r>
                    </a:p>
                  </a:txBody>
                  <a:tcPr marL="228600" marR="228600" marT="45724" marB="457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79208672"/>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C292F-025E-A743-8432-6921B01D4F97}"/>
              </a:ext>
            </a:extLst>
          </p:cNvPr>
          <p:cNvSpPr>
            <a:spLocks noGrp="1"/>
          </p:cNvSpPr>
          <p:nvPr>
            <p:ph type="title"/>
          </p:nvPr>
        </p:nvSpPr>
        <p:spPr/>
        <p:txBody>
          <a:bodyPr/>
          <a:lstStyle/>
          <a:p>
            <a:r>
              <a:rPr lang="en-US" dirty="0">
                <a:solidFill>
                  <a:srgbClr val="F1C73D"/>
                </a:solidFill>
              </a:rPr>
              <a:t>ER/HER2 Subtypes in Clinical Practice</a:t>
            </a:r>
          </a:p>
        </p:txBody>
      </p:sp>
      <p:graphicFrame>
        <p:nvGraphicFramePr>
          <p:cNvPr id="4" name="Chart 3">
            <a:extLst>
              <a:ext uri="{FF2B5EF4-FFF2-40B4-BE49-F238E27FC236}">
                <a16:creationId xmlns:a16="http://schemas.microsoft.com/office/drawing/2014/main" id="{3D0C85F2-C54E-7C4B-A738-A0D956CD5DBC}"/>
              </a:ext>
            </a:extLst>
          </p:cNvPr>
          <p:cNvGraphicFramePr/>
          <p:nvPr>
            <p:extLst>
              <p:ext uri="{D42A27DB-BD31-4B8C-83A1-F6EECF244321}">
                <p14:modId xmlns:p14="http://schemas.microsoft.com/office/powerpoint/2010/main" val="1036353056"/>
              </p:ext>
            </p:extLst>
          </p:nvPr>
        </p:nvGraphicFramePr>
        <p:xfrm>
          <a:off x="1809012" y="1286354"/>
          <a:ext cx="7987593" cy="5046656"/>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6">
            <a:extLst>
              <a:ext uri="{FF2B5EF4-FFF2-40B4-BE49-F238E27FC236}">
                <a16:creationId xmlns:a16="http://schemas.microsoft.com/office/drawing/2014/main" id="{556AE595-BAEC-5A49-82B1-F1FA57DF6763}"/>
              </a:ext>
            </a:extLst>
          </p:cNvPr>
          <p:cNvSpPr txBox="1">
            <a:spLocks noChangeArrowheads="1"/>
          </p:cNvSpPr>
          <p:nvPr/>
        </p:nvSpPr>
        <p:spPr bwMode="auto">
          <a:xfrm>
            <a:off x="29688" y="6418262"/>
            <a:ext cx="11628912" cy="439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tIns="0" rIns="182880" bIns="91440" anchor="b"/>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Visiting Professors Improving The Efficacy of Endocrine Treatment of Metastatic Breast Cancer Survey. </a:t>
            </a:r>
            <a:b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b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Research To Practice 2018.</a:t>
            </a:r>
          </a:p>
        </p:txBody>
      </p:sp>
      <p:sp>
        <p:nvSpPr>
          <p:cNvPr id="3" name="TextBox 2">
            <a:extLst>
              <a:ext uri="{FF2B5EF4-FFF2-40B4-BE49-F238E27FC236}">
                <a16:creationId xmlns:a16="http://schemas.microsoft.com/office/drawing/2014/main" id="{2F73D312-4BD6-2642-9352-6218558AEEA0}"/>
              </a:ext>
            </a:extLst>
          </p:cNvPr>
          <p:cNvSpPr txBox="1"/>
          <p:nvPr/>
        </p:nvSpPr>
        <p:spPr>
          <a:xfrm>
            <a:off x="6351476" y="3890495"/>
            <a:ext cx="838200" cy="461665"/>
          </a:xfrm>
          <a:prstGeom prst="rect">
            <a:avLst/>
          </a:prstGeom>
          <a:noFill/>
        </p:spPr>
        <p:txBody>
          <a:bodyPr wrap="square" rtlCol="0">
            <a:spAutoFit/>
          </a:bodyPr>
          <a:lstStyle/>
          <a:p>
            <a:r>
              <a:rPr lang="en-US" sz="2400" b="1" dirty="0"/>
              <a:t>62%</a:t>
            </a:r>
          </a:p>
        </p:txBody>
      </p:sp>
      <p:sp>
        <p:nvSpPr>
          <p:cNvPr id="8" name="TextBox 7">
            <a:extLst>
              <a:ext uri="{FF2B5EF4-FFF2-40B4-BE49-F238E27FC236}">
                <a16:creationId xmlns:a16="http://schemas.microsoft.com/office/drawing/2014/main" id="{F55A559C-C2E9-3A4E-8673-7C84071FC3ED}"/>
              </a:ext>
            </a:extLst>
          </p:cNvPr>
          <p:cNvSpPr txBox="1"/>
          <p:nvPr/>
        </p:nvSpPr>
        <p:spPr>
          <a:xfrm>
            <a:off x="4140200" y="4334702"/>
            <a:ext cx="838200" cy="461665"/>
          </a:xfrm>
          <a:prstGeom prst="rect">
            <a:avLst/>
          </a:prstGeom>
          <a:noFill/>
        </p:spPr>
        <p:txBody>
          <a:bodyPr wrap="square" rtlCol="0">
            <a:spAutoFit/>
          </a:bodyPr>
          <a:lstStyle/>
          <a:p>
            <a:r>
              <a:rPr lang="en-US" sz="2400" b="1" dirty="0"/>
              <a:t>10%</a:t>
            </a:r>
          </a:p>
        </p:txBody>
      </p:sp>
      <p:sp>
        <p:nvSpPr>
          <p:cNvPr id="10" name="TextBox 9">
            <a:extLst>
              <a:ext uri="{FF2B5EF4-FFF2-40B4-BE49-F238E27FC236}">
                <a16:creationId xmlns:a16="http://schemas.microsoft.com/office/drawing/2014/main" id="{4786CF3E-2C05-4A45-87D2-13946ADE0FA2}"/>
              </a:ext>
            </a:extLst>
          </p:cNvPr>
          <p:cNvSpPr txBox="1"/>
          <p:nvPr/>
        </p:nvSpPr>
        <p:spPr>
          <a:xfrm>
            <a:off x="4787900" y="2336394"/>
            <a:ext cx="838200" cy="461665"/>
          </a:xfrm>
          <a:prstGeom prst="rect">
            <a:avLst/>
          </a:prstGeom>
          <a:noFill/>
        </p:spPr>
        <p:txBody>
          <a:bodyPr wrap="square" rtlCol="0">
            <a:spAutoFit/>
          </a:bodyPr>
          <a:lstStyle/>
          <a:p>
            <a:r>
              <a:rPr lang="en-US" sz="2400" b="1" dirty="0"/>
              <a:t>16%</a:t>
            </a:r>
          </a:p>
        </p:txBody>
      </p:sp>
      <p:sp>
        <p:nvSpPr>
          <p:cNvPr id="12" name="TextBox 11">
            <a:extLst>
              <a:ext uri="{FF2B5EF4-FFF2-40B4-BE49-F238E27FC236}">
                <a16:creationId xmlns:a16="http://schemas.microsoft.com/office/drawing/2014/main" id="{7A997C57-D664-E34B-BCA1-F2221A86206A}"/>
              </a:ext>
            </a:extLst>
          </p:cNvPr>
          <p:cNvSpPr txBox="1"/>
          <p:nvPr/>
        </p:nvSpPr>
        <p:spPr>
          <a:xfrm>
            <a:off x="3949700" y="3318965"/>
            <a:ext cx="838200" cy="461665"/>
          </a:xfrm>
          <a:prstGeom prst="rect">
            <a:avLst/>
          </a:prstGeom>
          <a:noFill/>
        </p:spPr>
        <p:txBody>
          <a:bodyPr wrap="square" rtlCol="0">
            <a:spAutoFit/>
          </a:bodyPr>
          <a:lstStyle/>
          <a:p>
            <a:r>
              <a:rPr lang="en-US" sz="2400" b="1" dirty="0"/>
              <a:t>12%</a:t>
            </a:r>
          </a:p>
        </p:txBody>
      </p:sp>
    </p:spTree>
    <p:extLst>
      <p:ext uri="{BB962C8B-B14F-4D97-AF65-F5344CB8AC3E}">
        <p14:creationId xmlns:p14="http://schemas.microsoft.com/office/powerpoint/2010/main" val="2234670396"/>
      </p:ext>
    </p:extLst>
  </p:cSld>
  <p:clrMapOvr>
    <a:masterClrMapping/>
  </p:clrMapOvr>
  <p:transition spd="slow"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DDC97A-7404-8748-BD47-5FF53DFF06DF}"/>
              </a:ext>
            </a:extLst>
          </p:cNvPr>
          <p:cNvSpPr>
            <a:spLocks noGrp="1"/>
          </p:cNvSpPr>
          <p:nvPr>
            <p:ph type="title"/>
          </p:nvPr>
        </p:nvSpPr>
        <p:spPr/>
        <p:txBody>
          <a:bodyPr>
            <a:normAutofit/>
          </a:bodyPr>
          <a:lstStyle/>
          <a:p>
            <a:pPr algn="ctr"/>
            <a:r>
              <a:rPr lang="en-US" sz="2800" dirty="0"/>
              <a:t>Breast Cancer Treatment Subsets</a:t>
            </a:r>
            <a:endParaRPr lang="en-US" sz="2800" b="1" dirty="0"/>
          </a:p>
        </p:txBody>
      </p:sp>
      <p:sp>
        <p:nvSpPr>
          <p:cNvPr id="38" name="TextBox 37">
            <a:extLst>
              <a:ext uri="{FF2B5EF4-FFF2-40B4-BE49-F238E27FC236}">
                <a16:creationId xmlns:a16="http://schemas.microsoft.com/office/drawing/2014/main" id="{DB772BA7-BC29-5A4A-A565-6883D7E4D31D}"/>
              </a:ext>
            </a:extLst>
          </p:cNvPr>
          <p:cNvSpPr txBox="1"/>
          <p:nvPr/>
        </p:nvSpPr>
        <p:spPr>
          <a:xfrm>
            <a:off x="4138549" y="1625369"/>
            <a:ext cx="4389958" cy="664433"/>
          </a:xfrm>
          <a:prstGeom prst="rect">
            <a:avLst/>
          </a:prstGeom>
          <a:solidFill>
            <a:srgbClr val="92D050"/>
          </a:solidFill>
          <a:ln w="19050">
            <a:solidFill>
              <a:schemeClr val="tx1"/>
            </a:solidFill>
          </a:ln>
          <a:effectLst>
            <a:outerShdw blurRad="50800" dist="38100" dir="2700000" algn="tl" rotWithShape="0">
              <a:prstClr val="black">
                <a:alpha val="40000"/>
              </a:prstClr>
            </a:outerShdw>
          </a:effectLst>
        </p:spPr>
        <p:txBody>
          <a:bodyPr wrap="none" rtlCol="0" anchor="ctr" anchorCtr="0">
            <a:no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Estrogen Receptor and HER2 Status*</a:t>
            </a:r>
          </a:p>
        </p:txBody>
      </p:sp>
      <p:sp>
        <p:nvSpPr>
          <p:cNvPr id="55" name="TextBox 54">
            <a:extLst>
              <a:ext uri="{FF2B5EF4-FFF2-40B4-BE49-F238E27FC236}">
                <a16:creationId xmlns:a16="http://schemas.microsoft.com/office/drawing/2014/main" id="{4EF40ACA-7AD0-7742-9607-379686BD4085}"/>
              </a:ext>
            </a:extLst>
          </p:cNvPr>
          <p:cNvSpPr txBox="1"/>
          <p:nvPr/>
        </p:nvSpPr>
        <p:spPr>
          <a:xfrm>
            <a:off x="482531" y="6358550"/>
            <a:ext cx="8233217"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ＭＳ Ｐゴシック" charset="-128"/>
              </a:rPr>
              <a:t>* Consider BRCA testing</a:t>
            </a:r>
          </a:p>
        </p:txBody>
      </p:sp>
      <p:cxnSp>
        <p:nvCxnSpPr>
          <p:cNvPr id="56" name="Straight Connector 55">
            <a:extLst>
              <a:ext uri="{FF2B5EF4-FFF2-40B4-BE49-F238E27FC236}">
                <a16:creationId xmlns:a16="http://schemas.microsoft.com/office/drawing/2014/main" id="{C5AF8497-9380-C74C-9971-F1F9E29AB4E1}"/>
              </a:ext>
            </a:extLst>
          </p:cNvPr>
          <p:cNvCxnSpPr>
            <a:cxnSpLocks/>
          </p:cNvCxnSpPr>
          <p:nvPr/>
        </p:nvCxnSpPr>
        <p:spPr bwMode="auto">
          <a:xfrm>
            <a:off x="1716354" y="2627193"/>
            <a:ext cx="8465128"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57" name="Straight Connector 56">
            <a:extLst>
              <a:ext uri="{FF2B5EF4-FFF2-40B4-BE49-F238E27FC236}">
                <a16:creationId xmlns:a16="http://schemas.microsoft.com/office/drawing/2014/main" id="{583B4E1B-8116-A546-B901-A03B0653A626}"/>
              </a:ext>
            </a:extLst>
          </p:cNvPr>
          <p:cNvCxnSpPr>
            <a:cxnSpLocks/>
          </p:cNvCxnSpPr>
          <p:nvPr/>
        </p:nvCxnSpPr>
        <p:spPr bwMode="auto">
          <a:xfrm>
            <a:off x="1744063" y="2627193"/>
            <a:ext cx="0" cy="92527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58" name="Straight Connector 57">
            <a:extLst>
              <a:ext uri="{FF2B5EF4-FFF2-40B4-BE49-F238E27FC236}">
                <a16:creationId xmlns:a16="http://schemas.microsoft.com/office/drawing/2014/main" id="{2C902D19-0720-574B-9778-2119248A4250}"/>
              </a:ext>
            </a:extLst>
          </p:cNvPr>
          <p:cNvCxnSpPr/>
          <p:nvPr/>
        </p:nvCxnSpPr>
        <p:spPr bwMode="auto">
          <a:xfrm>
            <a:off x="5939433" y="2266975"/>
            <a:ext cx="0" cy="360218"/>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59" name="Straight Connector 58">
            <a:extLst>
              <a:ext uri="{FF2B5EF4-FFF2-40B4-BE49-F238E27FC236}">
                <a16:creationId xmlns:a16="http://schemas.microsoft.com/office/drawing/2014/main" id="{CA83AE03-E2F2-1649-AFFF-81128EE17A0F}"/>
              </a:ext>
            </a:extLst>
          </p:cNvPr>
          <p:cNvCxnSpPr>
            <a:cxnSpLocks/>
          </p:cNvCxnSpPr>
          <p:nvPr/>
        </p:nvCxnSpPr>
        <p:spPr bwMode="auto">
          <a:xfrm>
            <a:off x="4598100" y="2627193"/>
            <a:ext cx="0" cy="111854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0" name="Straight Connector 59">
            <a:extLst>
              <a:ext uri="{FF2B5EF4-FFF2-40B4-BE49-F238E27FC236}">
                <a16:creationId xmlns:a16="http://schemas.microsoft.com/office/drawing/2014/main" id="{07E46BB0-70CE-B94E-A44F-B66B85429158}"/>
              </a:ext>
            </a:extLst>
          </p:cNvPr>
          <p:cNvCxnSpPr>
            <a:cxnSpLocks/>
          </p:cNvCxnSpPr>
          <p:nvPr/>
        </p:nvCxnSpPr>
        <p:spPr bwMode="auto">
          <a:xfrm>
            <a:off x="7313591" y="2627193"/>
            <a:ext cx="0" cy="111854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1" name="Straight Connector 60">
            <a:extLst>
              <a:ext uri="{FF2B5EF4-FFF2-40B4-BE49-F238E27FC236}">
                <a16:creationId xmlns:a16="http://schemas.microsoft.com/office/drawing/2014/main" id="{A9CCC336-79B2-024A-B326-30B1B246D21A}"/>
              </a:ext>
            </a:extLst>
          </p:cNvPr>
          <p:cNvCxnSpPr>
            <a:cxnSpLocks/>
          </p:cNvCxnSpPr>
          <p:nvPr/>
        </p:nvCxnSpPr>
        <p:spPr bwMode="auto">
          <a:xfrm>
            <a:off x="10181482" y="2627193"/>
            <a:ext cx="0" cy="111854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1" name="TextBox 40">
            <a:extLst>
              <a:ext uri="{FF2B5EF4-FFF2-40B4-BE49-F238E27FC236}">
                <a16:creationId xmlns:a16="http://schemas.microsoft.com/office/drawing/2014/main" id="{A31DEF60-7A42-ED45-A4FA-089E77DCA072}"/>
              </a:ext>
            </a:extLst>
          </p:cNvPr>
          <p:cNvSpPr txBox="1"/>
          <p:nvPr/>
        </p:nvSpPr>
        <p:spPr>
          <a:xfrm>
            <a:off x="3358694" y="3160959"/>
            <a:ext cx="2393452" cy="584775"/>
          </a:xfrm>
          <a:prstGeom prst="rect">
            <a:avLst/>
          </a:prstGeom>
          <a:solidFill>
            <a:srgbClr val="FF8000"/>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ER-positive,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HER2-positive</a:t>
            </a:r>
          </a:p>
        </p:txBody>
      </p:sp>
      <p:sp>
        <p:nvSpPr>
          <p:cNvPr id="42" name="TextBox 41">
            <a:extLst>
              <a:ext uri="{FF2B5EF4-FFF2-40B4-BE49-F238E27FC236}">
                <a16:creationId xmlns:a16="http://schemas.microsoft.com/office/drawing/2014/main" id="{15477711-2D5A-5F44-8FE8-048C01A2FB58}"/>
              </a:ext>
            </a:extLst>
          </p:cNvPr>
          <p:cNvSpPr txBox="1"/>
          <p:nvPr/>
        </p:nvSpPr>
        <p:spPr>
          <a:xfrm>
            <a:off x="533400" y="3160959"/>
            <a:ext cx="2472025" cy="584775"/>
          </a:xfrm>
          <a:prstGeom prst="rect">
            <a:avLst/>
          </a:prstGeom>
          <a:solidFill>
            <a:srgbClr val="79D4FF"/>
          </a:solidFill>
          <a:ln w="19050">
            <a:solidFill>
              <a:schemeClr val="tx1"/>
            </a:solidFill>
          </a:ln>
          <a:effectLst>
            <a:outerShdw blurRad="50800" dist="38100" dir="2700000" algn="tl" rotWithShape="0">
              <a:prstClr val="black">
                <a:alpha val="40000"/>
              </a:prstClr>
            </a:outerShdw>
          </a:effectLst>
        </p:spPr>
        <p:txBody>
          <a:bodyPr wrap="square" rtlCol="0" anchor="ctr" anchorCtr="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ER-positive,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HER2-negative</a:t>
            </a:r>
          </a:p>
        </p:txBody>
      </p:sp>
      <p:sp>
        <p:nvSpPr>
          <p:cNvPr id="44" name="TextBox 43">
            <a:extLst>
              <a:ext uri="{FF2B5EF4-FFF2-40B4-BE49-F238E27FC236}">
                <a16:creationId xmlns:a16="http://schemas.microsoft.com/office/drawing/2014/main" id="{EBC8F22B-467D-9C4E-AFBA-B61C38692934}"/>
              </a:ext>
            </a:extLst>
          </p:cNvPr>
          <p:cNvSpPr txBox="1"/>
          <p:nvPr/>
        </p:nvSpPr>
        <p:spPr>
          <a:xfrm>
            <a:off x="6163599" y="3160959"/>
            <a:ext cx="2398135" cy="584775"/>
          </a:xfrm>
          <a:prstGeom prst="rect">
            <a:avLst/>
          </a:prstGeom>
          <a:solidFill>
            <a:srgbClr val="79D4FF"/>
          </a:solidFill>
          <a:ln w="19050">
            <a:solidFill>
              <a:schemeClr val="tx1"/>
            </a:solidFill>
          </a:ln>
          <a:effectLst>
            <a:outerShdw blurRad="50800" dist="38100" dir="2700000" algn="tl" rotWithShape="0">
              <a:prstClr val="black">
                <a:alpha val="40000"/>
              </a:prstClr>
            </a:outerShdw>
          </a:effectLst>
        </p:spPr>
        <p:txBody>
          <a:bodyPr wrap="square" rtlCol="0" anchor="ctr" anchorCtr="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ER-negative,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HER2-positive</a:t>
            </a:r>
          </a:p>
        </p:txBody>
      </p:sp>
      <p:sp>
        <p:nvSpPr>
          <p:cNvPr id="45" name="TextBox 44">
            <a:extLst>
              <a:ext uri="{FF2B5EF4-FFF2-40B4-BE49-F238E27FC236}">
                <a16:creationId xmlns:a16="http://schemas.microsoft.com/office/drawing/2014/main" id="{B4C5D619-BF2B-3548-B421-AF63CE7137F1}"/>
              </a:ext>
            </a:extLst>
          </p:cNvPr>
          <p:cNvSpPr txBox="1"/>
          <p:nvPr/>
        </p:nvSpPr>
        <p:spPr>
          <a:xfrm>
            <a:off x="8931030" y="3160959"/>
            <a:ext cx="2393452" cy="584775"/>
          </a:xfrm>
          <a:prstGeom prst="rect">
            <a:avLst/>
          </a:prstGeom>
          <a:solidFill>
            <a:srgbClr val="FF8000"/>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ER-negative,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11E9E"/>
                </a:solidFill>
                <a:effectLst/>
                <a:uLnTx/>
                <a:uFillTx/>
                <a:latin typeface="Arial" charset="0"/>
                <a:ea typeface="Arial" charset="0"/>
                <a:cs typeface="Arial" charset="0"/>
              </a:rPr>
              <a:t>HER2-negative</a:t>
            </a:r>
          </a:p>
        </p:txBody>
      </p:sp>
      <p:cxnSp>
        <p:nvCxnSpPr>
          <p:cNvPr id="23" name="Straight Connector 22">
            <a:extLst>
              <a:ext uri="{FF2B5EF4-FFF2-40B4-BE49-F238E27FC236}">
                <a16:creationId xmlns:a16="http://schemas.microsoft.com/office/drawing/2014/main" id="{00A3DF09-D0B5-4C42-B416-AAFF23A04162}"/>
              </a:ext>
            </a:extLst>
          </p:cNvPr>
          <p:cNvCxnSpPr>
            <a:cxnSpLocks/>
            <a:endCxn id="25" idx="0"/>
          </p:cNvCxnSpPr>
          <p:nvPr/>
        </p:nvCxnSpPr>
        <p:spPr>
          <a:xfrm flipH="1">
            <a:off x="9377408" y="3745734"/>
            <a:ext cx="745772" cy="53678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2CDADB-67F7-B348-AD17-A7815AC169C8}"/>
              </a:ext>
            </a:extLst>
          </p:cNvPr>
          <p:cNvCxnSpPr>
            <a:cxnSpLocks/>
            <a:endCxn id="26" idx="0"/>
          </p:cNvCxnSpPr>
          <p:nvPr/>
        </p:nvCxnSpPr>
        <p:spPr>
          <a:xfrm>
            <a:off x="10123179" y="3745734"/>
            <a:ext cx="1029323" cy="53678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2B8BDAE-D2DC-8A42-9448-0161D5DD8F22}"/>
              </a:ext>
            </a:extLst>
          </p:cNvPr>
          <p:cNvSpPr txBox="1"/>
          <p:nvPr/>
        </p:nvSpPr>
        <p:spPr>
          <a:xfrm>
            <a:off x="8805908" y="4282517"/>
            <a:ext cx="1143000" cy="670483"/>
          </a:xfrm>
          <a:prstGeom prst="rect">
            <a:avLst/>
          </a:prstGeom>
          <a:solidFill>
            <a:srgbClr val="FF8000"/>
          </a:solidFill>
          <a:ln w="38100">
            <a:solidFill>
              <a:schemeClr val="accent1"/>
            </a:solidFill>
          </a:ln>
          <a:effectLst>
            <a:outerShdw blurRad="50800" dist="38100" dir="2700000" algn="tl" rotWithShape="0">
              <a:prstClr val="black">
                <a:alpha val="40000"/>
              </a:prstClr>
            </a:outerShdw>
          </a:effectLst>
        </p:spPr>
        <p:txBody>
          <a:bodyPr wrap="non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25A7"/>
                </a:solidFill>
                <a:effectLst/>
                <a:uLnTx/>
                <a:uFillTx/>
                <a:latin typeface="Arial" charset="0"/>
                <a:ea typeface="Arial" charset="0"/>
                <a:cs typeface="Arial" charset="0"/>
              </a:rPr>
              <a:t>PD-L1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25A7"/>
                </a:solidFill>
                <a:effectLst/>
                <a:uLnTx/>
                <a:uFillTx/>
                <a:latin typeface="Arial" charset="0"/>
                <a:ea typeface="Arial" charset="0"/>
                <a:cs typeface="Arial" charset="0"/>
              </a:rPr>
              <a:t>positive</a:t>
            </a:r>
          </a:p>
        </p:txBody>
      </p:sp>
      <p:sp>
        <p:nvSpPr>
          <p:cNvPr id="26" name="TextBox 25">
            <a:extLst>
              <a:ext uri="{FF2B5EF4-FFF2-40B4-BE49-F238E27FC236}">
                <a16:creationId xmlns:a16="http://schemas.microsoft.com/office/drawing/2014/main" id="{84279D10-F180-F642-B743-C1AFB4650414}"/>
              </a:ext>
            </a:extLst>
          </p:cNvPr>
          <p:cNvSpPr txBox="1"/>
          <p:nvPr/>
        </p:nvSpPr>
        <p:spPr>
          <a:xfrm>
            <a:off x="10581002" y="4282518"/>
            <a:ext cx="1143000" cy="670482"/>
          </a:xfrm>
          <a:prstGeom prst="rect">
            <a:avLst/>
          </a:prstGeom>
          <a:solidFill>
            <a:srgbClr val="FF8000"/>
          </a:solidFill>
          <a:ln w="38100">
            <a:solidFill>
              <a:schemeClr val="accent1"/>
            </a:solidFill>
          </a:ln>
          <a:effectLst>
            <a:outerShdw blurRad="50800" dist="38100" dir="2700000" algn="tl" rotWithShape="0">
              <a:prstClr val="black">
                <a:alpha val="40000"/>
              </a:prstClr>
            </a:outerShdw>
          </a:effectLst>
        </p:spPr>
        <p:txBody>
          <a:bodyPr wrap="non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25A7"/>
                </a:solidFill>
                <a:effectLst/>
                <a:uLnTx/>
                <a:uFillTx/>
                <a:latin typeface="Arial" charset="0"/>
                <a:ea typeface="Arial" charset="0"/>
                <a:cs typeface="Arial" charset="0"/>
              </a:rPr>
              <a:t>PD-L1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25A7"/>
                </a:solidFill>
                <a:effectLst/>
                <a:uLnTx/>
                <a:uFillTx/>
                <a:latin typeface="Arial" charset="0"/>
                <a:ea typeface="Arial" charset="0"/>
                <a:cs typeface="Arial" charset="0"/>
              </a:rPr>
              <a:t>negative</a:t>
            </a:r>
          </a:p>
        </p:txBody>
      </p:sp>
    </p:spTree>
    <p:extLst>
      <p:ext uri="{BB962C8B-B14F-4D97-AF65-F5344CB8AC3E}">
        <p14:creationId xmlns:p14="http://schemas.microsoft.com/office/powerpoint/2010/main" val="39673277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ECB4E71-B0F0-DE45-8C4E-4EB9C44ADF0C}"/>
              </a:ext>
            </a:extLst>
          </p:cNvPr>
          <p:cNvGrpSpPr/>
          <p:nvPr/>
        </p:nvGrpSpPr>
        <p:grpSpPr>
          <a:xfrm>
            <a:off x="740979" y="1722989"/>
            <a:ext cx="10184061" cy="756744"/>
            <a:chOff x="740979" y="3373822"/>
            <a:chExt cx="10184061" cy="756744"/>
          </a:xfrm>
          <a:solidFill>
            <a:srgbClr val="F6BF50"/>
          </a:solidFill>
          <a:effectLst>
            <a:outerShdw blurRad="50800" dist="38100" dir="2700000" algn="tl" rotWithShape="0">
              <a:prstClr val="black">
                <a:alpha val="40000"/>
              </a:prstClr>
            </a:outerShdw>
          </a:effectLst>
        </p:grpSpPr>
        <p:sp>
          <p:nvSpPr>
            <p:cNvPr id="6" name="Rectangle 5">
              <a:extLst>
                <a:ext uri="{FF2B5EF4-FFF2-40B4-BE49-F238E27FC236}">
                  <a16:creationId xmlns:a16="http://schemas.microsoft.com/office/drawing/2014/main" id="{883DF816-803A-CF4A-863F-D3FA3E6BDFC0}"/>
                </a:ext>
              </a:extLst>
            </p:cNvPr>
            <p:cNvSpPr/>
            <p:nvPr/>
          </p:nvSpPr>
          <p:spPr bwMode="auto">
            <a:xfrm>
              <a:off x="740979" y="3373822"/>
              <a:ext cx="9924393" cy="756744"/>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cs typeface="ＭＳ Ｐゴシック" charset="0"/>
              </a:endParaRPr>
            </a:p>
          </p:txBody>
        </p:sp>
        <p:sp>
          <p:nvSpPr>
            <p:cNvPr id="7" name="Rectangle 6">
              <a:extLst>
                <a:ext uri="{FF2B5EF4-FFF2-40B4-BE49-F238E27FC236}">
                  <a16:creationId xmlns:a16="http://schemas.microsoft.com/office/drawing/2014/main" id="{95506F3A-72AF-AB4F-9CB9-7D61E0F67262}"/>
                </a:ext>
              </a:extLst>
            </p:cNvPr>
            <p:cNvSpPr>
              <a:spLocks noChangeAspect="1"/>
            </p:cNvSpPr>
            <p:nvPr/>
          </p:nvSpPr>
          <p:spPr bwMode="auto">
            <a:xfrm rot="2700000">
              <a:off x="10389943" y="3484644"/>
              <a:ext cx="535097" cy="535097"/>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cs typeface="ＭＳ Ｐゴシック" charset="0"/>
              </a:endParaRPr>
            </a:p>
          </p:txBody>
        </p:sp>
      </p:grpSp>
      <p:sp>
        <p:nvSpPr>
          <p:cNvPr id="15" name="Content Placeholder 1">
            <a:extLst>
              <a:ext uri="{FF2B5EF4-FFF2-40B4-BE49-F238E27FC236}">
                <a16:creationId xmlns:a16="http://schemas.microsoft.com/office/drawing/2014/main" id="{CA275B60-6AB8-594F-BCED-A1BBEDC503C8}"/>
              </a:ext>
            </a:extLst>
          </p:cNvPr>
          <p:cNvSpPr txBox="1">
            <a:spLocks/>
          </p:cNvSpPr>
          <p:nvPr/>
        </p:nvSpPr>
        <p:spPr>
          <a:xfrm>
            <a:off x="914400" y="1830388"/>
            <a:ext cx="10363200" cy="4189412"/>
          </a:xfrm>
          <a:prstGeom prst="rect">
            <a:avLst/>
          </a:prstGeom>
        </p:spPr>
        <p:txBody>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marL="0" lvl="0" indent="0">
              <a:spcBef>
                <a:spcPts val="4800"/>
              </a:spcBef>
              <a:buNone/>
            </a:pPr>
            <a:r>
              <a:rPr lang="en-US" sz="3200" b="1" kern="0" dirty="0">
                <a:solidFill>
                  <a:srgbClr val="002B50"/>
                </a:solidFill>
              </a:rPr>
              <a:t>HER2-Positive Localized and Metastatic Disease</a:t>
            </a:r>
          </a:p>
          <a:p>
            <a:pPr marL="0" lvl="0" indent="0">
              <a:spcBef>
                <a:spcPts val="4800"/>
              </a:spcBef>
              <a:buNone/>
            </a:pPr>
            <a:r>
              <a:rPr lang="en-US" sz="3200" b="1" kern="0" dirty="0">
                <a:solidFill>
                  <a:schemeClr val="bg1">
                    <a:alpha val="40000"/>
                  </a:schemeClr>
                </a:solidFill>
              </a:rPr>
              <a:t>ER-Positive, HER2-Negative Metastatic Disease</a:t>
            </a:r>
          </a:p>
          <a:p>
            <a:pPr marL="0" lvl="0" indent="0">
              <a:spcBef>
                <a:spcPts val="4800"/>
              </a:spcBef>
              <a:buNone/>
            </a:pPr>
            <a:r>
              <a:rPr lang="en-US" sz="3200" b="1" kern="0" dirty="0">
                <a:solidFill>
                  <a:schemeClr val="bg1">
                    <a:alpha val="40000"/>
                  </a:schemeClr>
                </a:solidFill>
              </a:rPr>
              <a:t>Triple-Negative Metastatic Disease</a:t>
            </a:r>
          </a:p>
        </p:txBody>
      </p:sp>
      <p:sp>
        <p:nvSpPr>
          <p:cNvPr id="2" name="Title 1">
            <a:extLst>
              <a:ext uri="{FF2B5EF4-FFF2-40B4-BE49-F238E27FC236}">
                <a16:creationId xmlns:a16="http://schemas.microsoft.com/office/drawing/2014/main" id="{08288E4C-AEC7-BB48-BBA1-601878705696}"/>
              </a:ext>
            </a:extLst>
          </p:cNvPr>
          <p:cNvSpPr>
            <a:spLocks noGrp="1"/>
          </p:cNvSpPr>
          <p:nvPr>
            <p:ph type="title"/>
          </p:nvPr>
        </p:nvSpPr>
        <p:spPr/>
        <p:txBody>
          <a:bodyPr/>
          <a:lstStyle/>
          <a:p>
            <a:pPr algn="ctr"/>
            <a:r>
              <a:rPr lang="en-US" sz="3400" dirty="0"/>
              <a:t>Breast Cancer: Agenda</a:t>
            </a:r>
          </a:p>
        </p:txBody>
      </p:sp>
    </p:spTree>
    <p:extLst>
      <p:ext uri="{BB962C8B-B14F-4D97-AF65-F5344CB8AC3E}">
        <p14:creationId xmlns:p14="http://schemas.microsoft.com/office/powerpoint/2010/main" val="236363209"/>
      </p:ext>
    </p:extLst>
  </p:cSld>
  <p:clrMapOvr>
    <a:masterClrMapping/>
  </p:clrMapOvr>
  <p:transition spd="slow"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tLang="x-none" dirty="0">
                <a:solidFill>
                  <a:srgbClr val="F1C73D"/>
                </a:solidFill>
                <a:latin typeface="Arial" panose="020B0604020202020204" pitchFamily="34" charset="0"/>
                <a:cs typeface="Arial" panose="020B0604020202020204" pitchFamily="34" charset="0"/>
              </a:rPr>
              <a:t>Case Presentation (</a:t>
            </a:r>
            <a:r>
              <a:rPr lang="en-US" altLang="x-none" dirty="0" err="1">
                <a:solidFill>
                  <a:srgbClr val="F1C73D"/>
                </a:solidFill>
                <a:latin typeface="Arial" panose="020B0604020202020204" pitchFamily="34" charset="0"/>
                <a:cs typeface="Arial" panose="020B0604020202020204" pitchFamily="34" charset="0"/>
              </a:rPr>
              <a:t>Ms</a:t>
            </a:r>
            <a:r>
              <a:rPr lang="en-US" altLang="x-none" dirty="0">
                <a:solidFill>
                  <a:srgbClr val="F1C73D"/>
                </a:solidFill>
                <a:latin typeface="Arial" panose="020B0604020202020204" pitchFamily="34" charset="0"/>
                <a:cs typeface="Arial" panose="020B0604020202020204" pitchFamily="34" charset="0"/>
              </a:rPr>
              <a:t> O’Reilly)</a:t>
            </a:r>
          </a:p>
        </p:txBody>
      </p:sp>
      <p:sp>
        <p:nvSpPr>
          <p:cNvPr id="38914" name="Content Placeholder 2"/>
          <p:cNvSpPr>
            <a:spLocks noGrp="1"/>
          </p:cNvSpPr>
          <p:nvPr>
            <p:ph idx="1"/>
          </p:nvPr>
        </p:nvSpPr>
        <p:spPr>
          <a:xfrm>
            <a:off x="609600" y="1371600"/>
            <a:ext cx="10972800" cy="5486400"/>
          </a:xfrm>
        </p:spPr>
        <p:txBody>
          <a:bodyPr/>
          <a:lstStyle/>
          <a:p>
            <a:pPr marL="0" indent="0">
              <a:buNone/>
            </a:pPr>
            <a:r>
              <a:rPr lang="en-US" altLang="x-none" sz="2600" b="1" dirty="0">
                <a:solidFill>
                  <a:srgbClr val="F1C73D"/>
                </a:solidFill>
                <a:latin typeface="Arial" panose="020B0604020202020204" pitchFamily="34" charset="0"/>
                <a:cs typeface="Arial" panose="020B0604020202020204" pitchFamily="34" charset="0"/>
              </a:rPr>
              <a:t>A woman in her late 40s with ER-positive/HER2-positive Stage IIIB inflammatory breast cancer </a:t>
            </a:r>
          </a:p>
          <a:p>
            <a:pPr marL="0" indent="0">
              <a:buNone/>
            </a:pPr>
            <a:endParaRPr lang="en-US" altLang="x-none" sz="800" b="1" dirty="0">
              <a:solidFill>
                <a:srgbClr val="EFC53D"/>
              </a:solidFill>
              <a:latin typeface="Arial" panose="020B0604020202020204" pitchFamily="34" charset="0"/>
              <a:cs typeface="Arial" panose="020B0604020202020204" pitchFamily="34" charset="0"/>
            </a:endParaRPr>
          </a:p>
          <a:p>
            <a:pPr marL="0" indent="0">
              <a:buNone/>
            </a:pPr>
            <a:r>
              <a:rPr lang="en-US" altLang="x-none" sz="2600" b="1" dirty="0">
                <a:solidFill>
                  <a:srgbClr val="EFC53D"/>
                </a:solidFill>
                <a:latin typeface="Arial" panose="020B0604020202020204" pitchFamily="34" charset="0"/>
                <a:cs typeface="Arial" panose="020B0604020202020204" pitchFamily="34" charset="0"/>
              </a:rPr>
              <a:t>Treatments received</a:t>
            </a:r>
          </a:p>
          <a:p>
            <a:r>
              <a:rPr lang="en-US" sz="2600" dirty="0"/>
              <a:t>Leuprolide</a:t>
            </a:r>
          </a:p>
          <a:p>
            <a:r>
              <a:rPr lang="en-US" sz="2600" dirty="0"/>
              <a:t>Neoadjuvant paclitaxel/trastuzumab/pertuzumab (THP) </a:t>
            </a:r>
          </a:p>
          <a:p>
            <a:r>
              <a:rPr lang="en-US" sz="2600" dirty="0"/>
              <a:t>Adjuvant AC </a:t>
            </a:r>
            <a:r>
              <a:rPr lang="en-US" sz="2600" dirty="0">
                <a:sym typeface="Wingdings" pitchFamily="2" charset="2"/>
              </a:rPr>
              <a:t> </a:t>
            </a:r>
            <a:r>
              <a:rPr lang="en-US" sz="2600" dirty="0"/>
              <a:t>radiation </a:t>
            </a:r>
            <a:r>
              <a:rPr lang="en-US" sz="2600" dirty="0">
                <a:sym typeface="Wingdings" pitchFamily="2" charset="2"/>
              </a:rPr>
              <a:t> </a:t>
            </a:r>
            <a:r>
              <a:rPr lang="en-US" sz="2600" dirty="0"/>
              <a:t>trastuzumab/</a:t>
            </a:r>
            <a:r>
              <a:rPr lang="en-US" sz="2600" dirty="0" err="1"/>
              <a:t>pertuzumab</a:t>
            </a:r>
            <a:endParaRPr lang="en-US" sz="2600" dirty="0"/>
          </a:p>
          <a:p>
            <a:r>
              <a:rPr lang="en-US" sz="2600" dirty="0"/>
              <a:t>T-DM1</a:t>
            </a:r>
          </a:p>
          <a:p>
            <a:pPr marL="0" indent="0">
              <a:spcBef>
                <a:spcPts val="1776"/>
              </a:spcBef>
              <a:buNone/>
            </a:pPr>
            <a:r>
              <a:rPr lang="en-US" sz="2600" b="1" dirty="0">
                <a:solidFill>
                  <a:srgbClr val="E9BB2B"/>
                </a:solidFill>
              </a:rPr>
              <a:t>Other considerations</a:t>
            </a:r>
          </a:p>
          <a:p>
            <a:r>
              <a:rPr lang="en-US" sz="2600" dirty="0"/>
              <a:t>Nausea and vomiting associated with T-DM1 thought to be potential hypersensitivity reaction</a:t>
            </a:r>
          </a:p>
        </p:txBody>
      </p:sp>
    </p:spTree>
    <p:extLst>
      <p:ext uri="{BB962C8B-B14F-4D97-AF65-F5344CB8AC3E}">
        <p14:creationId xmlns:p14="http://schemas.microsoft.com/office/powerpoint/2010/main" val="2117181667"/>
      </p:ext>
    </p:extLst>
  </p:cSld>
  <p:clrMapOvr>
    <a:masterClrMapping/>
  </p:clrMapOvr>
  <p:transition spd="slow"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tLang="x-none" dirty="0">
                <a:latin typeface="Arial" panose="020B0604020202020204" pitchFamily="34" charset="0"/>
                <a:cs typeface="Arial" panose="020B0604020202020204" pitchFamily="34" charset="0"/>
              </a:rPr>
              <a:t>Case Presentation (</a:t>
            </a:r>
            <a:r>
              <a:rPr lang="en-US" altLang="x-none" dirty="0" err="1">
                <a:latin typeface="Arial" panose="020B0604020202020204" pitchFamily="34" charset="0"/>
                <a:cs typeface="Arial" panose="020B0604020202020204" pitchFamily="34" charset="0"/>
              </a:rPr>
              <a:t>Ms</a:t>
            </a:r>
            <a:r>
              <a:rPr lang="en-US" altLang="x-none" dirty="0">
                <a:latin typeface="Arial" panose="020B0604020202020204" pitchFamily="34" charset="0"/>
                <a:cs typeface="Arial" panose="020B0604020202020204" pitchFamily="34" charset="0"/>
              </a:rPr>
              <a:t> O’Reilly)</a:t>
            </a:r>
          </a:p>
        </p:txBody>
      </p:sp>
      <p:pic>
        <p:nvPicPr>
          <p:cNvPr id="6" name="Picture 5">
            <a:extLst>
              <a:ext uri="{FF2B5EF4-FFF2-40B4-BE49-F238E27FC236}">
                <a16:creationId xmlns:a16="http://schemas.microsoft.com/office/drawing/2014/main" id="{B85A10FF-36C5-984D-95FA-A59801ABF134}"/>
              </a:ext>
            </a:extLst>
          </p:cNvPr>
          <p:cNvPicPr>
            <a:picLocks noChangeAspect="1"/>
          </p:cNvPicPr>
          <p:nvPr/>
        </p:nvPicPr>
        <p:blipFill rotWithShape="1">
          <a:blip r:embed="rId3"/>
          <a:srcRect l="1743" t="9852" r="63253" b="30553"/>
          <a:stretch/>
        </p:blipFill>
        <p:spPr>
          <a:xfrm>
            <a:off x="2869869" y="1981199"/>
            <a:ext cx="6452262" cy="4572000"/>
          </a:xfrm>
          <a:prstGeom prst="rect">
            <a:avLst/>
          </a:prstGeom>
          <a:ln>
            <a:solidFill>
              <a:schemeClr val="tx1">
                <a:alpha val="50000"/>
              </a:schemeClr>
            </a:solidFill>
          </a:ln>
        </p:spPr>
      </p:pic>
      <p:sp>
        <p:nvSpPr>
          <p:cNvPr id="29" name="TextBox 28">
            <a:extLst>
              <a:ext uri="{FF2B5EF4-FFF2-40B4-BE49-F238E27FC236}">
                <a16:creationId xmlns:a16="http://schemas.microsoft.com/office/drawing/2014/main" id="{0000DB96-C0A2-6047-B73A-E48156D0171C}"/>
              </a:ext>
            </a:extLst>
          </p:cNvPr>
          <p:cNvSpPr txBox="1"/>
          <p:nvPr/>
        </p:nvSpPr>
        <p:spPr>
          <a:xfrm>
            <a:off x="4397458" y="1447800"/>
            <a:ext cx="3397084" cy="461665"/>
          </a:xfrm>
          <a:prstGeom prst="rect">
            <a:avLst/>
          </a:prstGeom>
          <a:noFill/>
        </p:spPr>
        <p:txBody>
          <a:bodyPr wrap="none" rtlCol="0">
            <a:spAutoFit/>
          </a:bodyPr>
          <a:lstStyle/>
          <a:p>
            <a:pPr algn="ctr"/>
            <a:r>
              <a:rPr lang="en-US" b="1" dirty="0">
                <a:solidFill>
                  <a:schemeClr val="bg1"/>
                </a:solidFill>
              </a:rPr>
              <a:t>Baseline PET imaging</a:t>
            </a:r>
          </a:p>
        </p:txBody>
      </p:sp>
    </p:spTree>
    <p:extLst>
      <p:ext uri="{BB962C8B-B14F-4D97-AF65-F5344CB8AC3E}">
        <p14:creationId xmlns:p14="http://schemas.microsoft.com/office/powerpoint/2010/main" val="2409379515"/>
      </p:ext>
    </p:extLst>
  </p:cSld>
  <p:clrMapOvr>
    <a:masterClrMapping/>
  </p:clrMapOvr>
  <p:transition spd="slow"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tLang="x-none" dirty="0">
                <a:solidFill>
                  <a:srgbClr val="F1C73D"/>
                </a:solidFill>
                <a:latin typeface="Arial" panose="020B0604020202020204" pitchFamily="34" charset="0"/>
                <a:cs typeface="Arial" panose="020B0604020202020204" pitchFamily="34" charset="0"/>
              </a:rPr>
              <a:t>Case Presentation (</a:t>
            </a:r>
            <a:r>
              <a:rPr lang="en-US" altLang="x-none" dirty="0" err="1">
                <a:solidFill>
                  <a:srgbClr val="F1C73D"/>
                </a:solidFill>
                <a:latin typeface="Arial" panose="020B0604020202020204" pitchFamily="34" charset="0"/>
                <a:cs typeface="Arial" panose="020B0604020202020204" pitchFamily="34" charset="0"/>
              </a:rPr>
              <a:t>Ms</a:t>
            </a:r>
            <a:r>
              <a:rPr lang="en-US" altLang="x-none" dirty="0">
                <a:solidFill>
                  <a:srgbClr val="F1C73D"/>
                </a:solidFill>
                <a:latin typeface="Arial" panose="020B0604020202020204" pitchFamily="34" charset="0"/>
                <a:cs typeface="Arial" panose="020B0604020202020204" pitchFamily="34" charset="0"/>
              </a:rPr>
              <a:t> Santos)</a:t>
            </a:r>
          </a:p>
        </p:txBody>
      </p:sp>
      <p:sp>
        <p:nvSpPr>
          <p:cNvPr id="38914" name="Content Placeholder 2"/>
          <p:cNvSpPr>
            <a:spLocks noGrp="1"/>
          </p:cNvSpPr>
          <p:nvPr>
            <p:ph idx="1"/>
          </p:nvPr>
        </p:nvSpPr>
        <p:spPr>
          <a:xfrm>
            <a:off x="609600" y="1371600"/>
            <a:ext cx="11049000" cy="5486400"/>
          </a:xfrm>
        </p:spPr>
        <p:txBody>
          <a:bodyPr/>
          <a:lstStyle/>
          <a:p>
            <a:pPr marL="0" indent="0">
              <a:lnSpc>
                <a:spcPts val="2900"/>
              </a:lnSpc>
              <a:buNone/>
            </a:pPr>
            <a:r>
              <a:rPr lang="en-US" altLang="x-none" sz="2600" b="1" dirty="0">
                <a:solidFill>
                  <a:srgbClr val="F1C73D"/>
                </a:solidFill>
                <a:latin typeface="Arial" panose="020B0604020202020204" pitchFamily="34" charset="0"/>
                <a:cs typeface="Arial" panose="020B0604020202020204" pitchFamily="34" charset="0"/>
              </a:rPr>
              <a:t>A woman in her early 60s with ER-/HER2+ right breast cancer after treatment for a prior ER+/HER2- cancer in the same breast</a:t>
            </a:r>
          </a:p>
          <a:p>
            <a:pPr marL="0" indent="0">
              <a:buNone/>
            </a:pPr>
            <a:endParaRPr lang="en-US" altLang="x-none" sz="800" b="1" dirty="0">
              <a:solidFill>
                <a:srgbClr val="EFC53D"/>
              </a:solidFill>
              <a:latin typeface="Arial" panose="020B0604020202020204" pitchFamily="34" charset="0"/>
              <a:cs typeface="Arial" panose="020B0604020202020204" pitchFamily="34" charset="0"/>
            </a:endParaRPr>
          </a:p>
          <a:p>
            <a:pPr marL="0" indent="0">
              <a:lnSpc>
                <a:spcPts val="2900"/>
              </a:lnSpc>
              <a:buNone/>
            </a:pPr>
            <a:r>
              <a:rPr lang="en-US" altLang="x-none" sz="2600" b="1" dirty="0">
                <a:solidFill>
                  <a:srgbClr val="EFC53D"/>
                </a:solidFill>
                <a:latin typeface="Arial" panose="020B0604020202020204" pitchFamily="34" charset="0"/>
                <a:cs typeface="Arial" panose="020B0604020202020204" pitchFamily="34" charset="0"/>
              </a:rPr>
              <a:t>Treatments received</a:t>
            </a:r>
          </a:p>
          <a:p>
            <a:pPr>
              <a:lnSpc>
                <a:spcPts val="2900"/>
              </a:lnSpc>
            </a:pPr>
            <a:r>
              <a:rPr lang="en-US" sz="2600" dirty="0"/>
              <a:t>Lumpectomy/SLNB/radiation therapy/adjuvant aromatase inhibitor </a:t>
            </a:r>
          </a:p>
          <a:p>
            <a:pPr lvl="1">
              <a:lnSpc>
                <a:spcPts val="2900"/>
              </a:lnSpc>
            </a:pPr>
            <a:r>
              <a:rPr lang="en-US" sz="2600" dirty="0"/>
              <a:t>1</a:t>
            </a:r>
            <a:r>
              <a:rPr lang="en-US" sz="2600" baseline="30000" dirty="0"/>
              <a:t>st</a:t>
            </a:r>
            <a:r>
              <a:rPr lang="en-US" sz="2600" dirty="0"/>
              <a:t> primary</a:t>
            </a:r>
          </a:p>
          <a:p>
            <a:pPr>
              <a:lnSpc>
                <a:spcPts val="2900"/>
              </a:lnSpc>
            </a:pPr>
            <a:r>
              <a:rPr lang="en-US" sz="2600" dirty="0"/>
              <a:t>Neoadjuvant paclitaxel/trastuzumab/pertuzumab (THP) </a:t>
            </a:r>
            <a:r>
              <a:rPr lang="en-US" sz="2600" dirty="0">
                <a:sym typeface="Wingdings" pitchFamily="2" charset="2"/>
              </a:rPr>
              <a:t> </a:t>
            </a:r>
            <a:r>
              <a:rPr lang="en-US" sz="2600" dirty="0"/>
              <a:t>maintenance trastuzumab/</a:t>
            </a:r>
            <a:r>
              <a:rPr lang="en-US" sz="2600" dirty="0" err="1"/>
              <a:t>pertuzumab</a:t>
            </a:r>
            <a:r>
              <a:rPr lang="en-US" sz="2600" dirty="0"/>
              <a:t> </a:t>
            </a:r>
          </a:p>
          <a:p>
            <a:pPr>
              <a:lnSpc>
                <a:spcPts val="2900"/>
              </a:lnSpc>
            </a:pPr>
            <a:r>
              <a:rPr lang="en-US" sz="2600" dirty="0"/>
              <a:t>Bilateral mastectomy</a:t>
            </a:r>
          </a:p>
          <a:p>
            <a:pPr>
              <a:lnSpc>
                <a:spcPts val="2900"/>
              </a:lnSpc>
            </a:pPr>
            <a:r>
              <a:rPr lang="en-US" sz="2600" dirty="0"/>
              <a:t>T-DM1</a:t>
            </a:r>
          </a:p>
          <a:p>
            <a:pPr marL="0" indent="0">
              <a:lnSpc>
                <a:spcPts val="2900"/>
              </a:lnSpc>
              <a:spcBef>
                <a:spcPts val="1776"/>
              </a:spcBef>
              <a:buNone/>
            </a:pPr>
            <a:r>
              <a:rPr lang="en-US" sz="2600" b="1" dirty="0">
                <a:solidFill>
                  <a:srgbClr val="E9BB2B"/>
                </a:solidFill>
              </a:rPr>
              <a:t>Other considerations</a:t>
            </a:r>
          </a:p>
          <a:p>
            <a:pPr>
              <a:lnSpc>
                <a:spcPts val="2900"/>
              </a:lnSpc>
            </a:pPr>
            <a:r>
              <a:rPr lang="en-US" sz="2600" dirty="0"/>
              <a:t>Caring for her husband, who has late-stage COPD</a:t>
            </a:r>
          </a:p>
        </p:txBody>
      </p:sp>
    </p:spTree>
    <p:extLst>
      <p:ext uri="{BB962C8B-B14F-4D97-AF65-F5344CB8AC3E}">
        <p14:creationId xmlns:p14="http://schemas.microsoft.com/office/powerpoint/2010/main" val="3096602612"/>
      </p:ext>
    </p:extLst>
  </p:cSld>
  <p:clrMapOvr>
    <a:masterClrMapping/>
  </p:clrMapOvr>
  <p:transition spd="slow"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0689BC5-A178-6442-8DF4-D4D017EED64B}"/>
              </a:ext>
            </a:extLst>
          </p:cNvPr>
          <p:cNvSpPr/>
          <p:nvPr/>
        </p:nvSpPr>
        <p:spPr bwMode="auto">
          <a:xfrm>
            <a:off x="5919234" y="6252873"/>
            <a:ext cx="5053566" cy="605128"/>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nvGrpSpPr>
          <p:cNvPr id="2" name="Group 31"/>
          <p:cNvGrpSpPr>
            <a:grpSpLocks/>
          </p:cNvGrpSpPr>
          <p:nvPr/>
        </p:nvGrpSpPr>
        <p:grpSpPr bwMode="auto">
          <a:xfrm>
            <a:off x="1790702" y="3014440"/>
            <a:ext cx="9182098" cy="3358005"/>
            <a:chOff x="-16476" y="3023775"/>
            <a:chExt cx="9173176" cy="3831921"/>
          </a:xfrm>
        </p:grpSpPr>
        <p:sp>
          <p:nvSpPr>
            <p:cNvPr id="56" name="Freeform 55"/>
            <p:cNvSpPr/>
            <p:nvPr/>
          </p:nvSpPr>
          <p:spPr>
            <a:xfrm>
              <a:off x="-16476" y="3044410"/>
              <a:ext cx="9173176" cy="3811286"/>
            </a:xfrm>
            <a:custGeom>
              <a:avLst/>
              <a:gdLst>
                <a:gd name="connsiteX0" fmla="*/ 0 w 9169400"/>
                <a:gd name="connsiteY0" fmla="*/ 1066800 h 1066800"/>
                <a:gd name="connsiteX1" fmla="*/ 2959100 w 9169400"/>
                <a:gd name="connsiteY1" fmla="*/ 304800 h 1066800"/>
                <a:gd name="connsiteX2" fmla="*/ 6083300 w 9169400"/>
                <a:gd name="connsiteY2" fmla="*/ 0 h 1066800"/>
                <a:gd name="connsiteX3" fmla="*/ 9169400 w 9169400"/>
                <a:gd name="connsiteY3" fmla="*/ 596900 h 1066800"/>
                <a:gd name="connsiteX0" fmla="*/ 0 w 9169400"/>
                <a:gd name="connsiteY0" fmla="*/ 1075031 h 1075031"/>
                <a:gd name="connsiteX1" fmla="*/ 2959100 w 9169400"/>
                <a:gd name="connsiteY1" fmla="*/ 313031 h 1075031"/>
                <a:gd name="connsiteX2" fmla="*/ 6083300 w 9169400"/>
                <a:gd name="connsiteY2" fmla="*/ 8231 h 1075031"/>
                <a:gd name="connsiteX3" fmla="*/ 9169400 w 9169400"/>
                <a:gd name="connsiteY3" fmla="*/ 605131 h 1075031"/>
                <a:gd name="connsiteX0" fmla="*/ 0 w 9169400"/>
                <a:gd name="connsiteY0" fmla="*/ 1129065 h 1129065"/>
                <a:gd name="connsiteX1" fmla="*/ 2959100 w 9169400"/>
                <a:gd name="connsiteY1" fmla="*/ 367065 h 1129065"/>
                <a:gd name="connsiteX2" fmla="*/ 6083300 w 9169400"/>
                <a:gd name="connsiteY2" fmla="*/ 62265 h 1129065"/>
                <a:gd name="connsiteX3" fmla="*/ 9169400 w 9169400"/>
                <a:gd name="connsiteY3" fmla="*/ 659165 h 1129065"/>
                <a:gd name="connsiteX0" fmla="*/ 0 w 9169400"/>
                <a:gd name="connsiteY0" fmla="*/ 1077101 h 1077101"/>
                <a:gd name="connsiteX1" fmla="*/ 2959100 w 9169400"/>
                <a:gd name="connsiteY1" fmla="*/ 315101 h 1077101"/>
                <a:gd name="connsiteX2" fmla="*/ 6083300 w 9169400"/>
                <a:gd name="connsiteY2" fmla="*/ 10301 h 1077101"/>
                <a:gd name="connsiteX3" fmla="*/ 9169400 w 9169400"/>
                <a:gd name="connsiteY3" fmla="*/ 607201 h 1077101"/>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841899 h 841899"/>
                <a:gd name="connsiteX1" fmla="*/ 2790424 w 9169400"/>
                <a:gd name="connsiteY1" fmla="*/ 0 h 841899"/>
                <a:gd name="connsiteX2" fmla="*/ 9169400 w 9169400"/>
                <a:gd name="connsiteY2" fmla="*/ 371999 h 841899"/>
                <a:gd name="connsiteX0" fmla="*/ 0 w 9169400"/>
                <a:gd name="connsiteY0" fmla="*/ 1010575 h 1010575"/>
                <a:gd name="connsiteX1" fmla="*/ 4530448 w 9169400"/>
                <a:gd name="connsiteY1" fmla="*/ 0 h 1010575"/>
                <a:gd name="connsiteX2" fmla="*/ 9169400 w 9169400"/>
                <a:gd name="connsiteY2" fmla="*/ 540675 h 1010575"/>
                <a:gd name="connsiteX0" fmla="*/ 0 w 9169400"/>
                <a:gd name="connsiteY0" fmla="*/ 1042805 h 1042805"/>
                <a:gd name="connsiteX1" fmla="*/ 4530448 w 9169400"/>
                <a:gd name="connsiteY1" fmla="*/ 32230 h 1042805"/>
                <a:gd name="connsiteX2" fmla="*/ 9169400 w 9169400"/>
                <a:gd name="connsiteY2" fmla="*/ 572905 h 1042805"/>
                <a:gd name="connsiteX0" fmla="*/ 0 w 9169400"/>
                <a:gd name="connsiteY0" fmla="*/ 1014856 h 1014856"/>
                <a:gd name="connsiteX1" fmla="*/ 4530448 w 9169400"/>
                <a:gd name="connsiteY1" fmla="*/ 4281 h 1014856"/>
                <a:gd name="connsiteX2" fmla="*/ 9169400 w 9169400"/>
                <a:gd name="connsiteY2" fmla="*/ 544956 h 1014856"/>
                <a:gd name="connsiteX0" fmla="*/ 0 w 9169400"/>
                <a:gd name="connsiteY0" fmla="*/ 1067670 h 1067670"/>
                <a:gd name="connsiteX1" fmla="*/ 4858922 w 9169400"/>
                <a:gd name="connsiteY1" fmla="*/ 3829 h 1067670"/>
                <a:gd name="connsiteX2" fmla="*/ 9169400 w 9169400"/>
                <a:gd name="connsiteY2" fmla="*/ 597770 h 1067670"/>
                <a:gd name="connsiteX0" fmla="*/ 0 w 9169400"/>
                <a:gd name="connsiteY0" fmla="*/ 1070482 h 1070482"/>
                <a:gd name="connsiteX1" fmla="*/ 4858922 w 9169400"/>
                <a:gd name="connsiteY1" fmla="*/ 6641 h 1070482"/>
                <a:gd name="connsiteX2" fmla="*/ 9169400 w 9169400"/>
                <a:gd name="connsiteY2" fmla="*/ 600582 h 1070482"/>
                <a:gd name="connsiteX0" fmla="*/ 0 w 9169400"/>
                <a:gd name="connsiteY0" fmla="*/ 1105293 h 1105293"/>
                <a:gd name="connsiteX1" fmla="*/ 4903311 w 9169400"/>
                <a:gd name="connsiteY1" fmla="*/ 5941 h 1105293"/>
                <a:gd name="connsiteX2" fmla="*/ 9169400 w 9169400"/>
                <a:gd name="connsiteY2" fmla="*/ 635393 h 1105293"/>
                <a:gd name="connsiteX0" fmla="*/ 285811 w 9455211"/>
                <a:gd name="connsiteY0" fmla="*/ 1105293 h 1146326"/>
                <a:gd name="connsiteX1" fmla="*/ 387288 w 9455211"/>
                <a:gd name="connsiteY1" fmla="*/ 1050507 h 1146326"/>
                <a:gd name="connsiteX2" fmla="*/ 5189122 w 9455211"/>
                <a:gd name="connsiteY2" fmla="*/ 5941 h 1146326"/>
                <a:gd name="connsiteX3" fmla="*/ 9455211 w 9455211"/>
                <a:gd name="connsiteY3" fmla="*/ 635393 h 1146326"/>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6484 w 9457007"/>
                <a:gd name="connsiteY0" fmla="*/ 3857371 h 3857371"/>
                <a:gd name="connsiteX1" fmla="*/ 389084 w 9457007"/>
                <a:gd name="connsiteY1" fmla="*/ 1050507 h 3857371"/>
                <a:gd name="connsiteX2" fmla="*/ 5190918 w 9457007"/>
                <a:gd name="connsiteY2" fmla="*/ 5941 h 3857371"/>
                <a:gd name="connsiteX3" fmla="*/ 9457007 w 9457007"/>
                <a:gd name="connsiteY3" fmla="*/ 635393 h 3857371"/>
                <a:gd name="connsiteX0" fmla="*/ 360566 w 9521089"/>
                <a:gd name="connsiteY0" fmla="*/ 3863297 h 3863297"/>
                <a:gd name="connsiteX1" fmla="*/ 364390 w 9521089"/>
                <a:gd name="connsiteY1" fmla="*/ 1100821 h 3863297"/>
                <a:gd name="connsiteX2" fmla="*/ 5255000 w 9521089"/>
                <a:gd name="connsiteY2" fmla="*/ 11867 h 3863297"/>
                <a:gd name="connsiteX3" fmla="*/ 9521089 w 9521089"/>
                <a:gd name="connsiteY3" fmla="*/ 641319 h 3863297"/>
                <a:gd name="connsiteX0" fmla="*/ 1918 w 9162441"/>
                <a:gd name="connsiteY0" fmla="*/ 3863297 h 3863297"/>
                <a:gd name="connsiteX1" fmla="*/ 5742 w 9162441"/>
                <a:gd name="connsiteY1" fmla="*/ 1100821 h 3863297"/>
                <a:gd name="connsiteX2" fmla="*/ 4896352 w 9162441"/>
                <a:gd name="connsiteY2" fmla="*/ 11867 h 3863297"/>
                <a:gd name="connsiteX3" fmla="*/ 9162441 w 9162441"/>
                <a:gd name="connsiteY3" fmla="*/ 641319 h 3863297"/>
                <a:gd name="connsiteX0" fmla="*/ 1918 w 9162441"/>
                <a:gd name="connsiteY0" fmla="*/ 3854121 h 3854121"/>
                <a:gd name="connsiteX1" fmla="*/ 5742 w 9162441"/>
                <a:gd name="connsiteY1" fmla="*/ 1091645 h 3854121"/>
                <a:gd name="connsiteX2" fmla="*/ 4896352 w 9162441"/>
                <a:gd name="connsiteY2" fmla="*/ 2691 h 3854121"/>
                <a:gd name="connsiteX3" fmla="*/ 9162441 w 9162441"/>
                <a:gd name="connsiteY3" fmla="*/ 632143 h 3854121"/>
                <a:gd name="connsiteX0" fmla="*/ 1918 w 9467696"/>
                <a:gd name="connsiteY0" fmla="*/ 3858228 h 3858228"/>
                <a:gd name="connsiteX1" fmla="*/ 5742 w 9467696"/>
                <a:gd name="connsiteY1" fmla="*/ 1095752 h 3858228"/>
                <a:gd name="connsiteX2" fmla="*/ 4896352 w 9467696"/>
                <a:gd name="connsiteY2" fmla="*/ 6798 h 3858228"/>
                <a:gd name="connsiteX3" fmla="*/ 9158620 w 9467696"/>
                <a:gd name="connsiteY3" fmla="*/ 634112 h 3858228"/>
                <a:gd name="connsiteX4" fmla="*/ 9162441 w 9467696"/>
                <a:gd name="connsiteY4" fmla="*/ 636250 h 3858228"/>
                <a:gd name="connsiteX0" fmla="*/ 1918 w 9467696"/>
                <a:gd name="connsiteY0" fmla="*/ 3858228 h 3858228"/>
                <a:gd name="connsiteX1" fmla="*/ 5742 w 9467696"/>
                <a:gd name="connsiteY1" fmla="*/ 1095752 h 3858228"/>
                <a:gd name="connsiteX2" fmla="*/ 4896352 w 9467696"/>
                <a:gd name="connsiteY2" fmla="*/ 6798 h 3858228"/>
                <a:gd name="connsiteX3" fmla="*/ 9158620 w 9467696"/>
                <a:gd name="connsiteY3" fmla="*/ 634112 h 3858228"/>
                <a:gd name="connsiteX4" fmla="*/ 9162441 w 9467696"/>
                <a:gd name="connsiteY4" fmla="*/ 3841089 h 3858228"/>
                <a:gd name="connsiteX0" fmla="*/ 1918 w 9467696"/>
                <a:gd name="connsiteY0" fmla="*/ 3858228 h 3858228"/>
                <a:gd name="connsiteX1" fmla="*/ 5742 w 9467696"/>
                <a:gd name="connsiteY1" fmla="*/ 1095752 h 3858228"/>
                <a:gd name="connsiteX2" fmla="*/ 4896352 w 9467696"/>
                <a:gd name="connsiteY2" fmla="*/ 6798 h 3858228"/>
                <a:gd name="connsiteX3" fmla="*/ 9158620 w 9467696"/>
                <a:gd name="connsiteY3" fmla="*/ 634112 h 3858228"/>
                <a:gd name="connsiteX4" fmla="*/ 9162441 w 9467696"/>
                <a:gd name="connsiteY4" fmla="*/ 3841089 h 3858228"/>
                <a:gd name="connsiteX0" fmla="*/ 1918 w 9162441"/>
                <a:gd name="connsiteY0" fmla="*/ 3858228 h 3858228"/>
                <a:gd name="connsiteX1" fmla="*/ 5742 w 9162441"/>
                <a:gd name="connsiteY1" fmla="*/ 1095752 h 3858228"/>
                <a:gd name="connsiteX2" fmla="*/ 4896352 w 9162441"/>
                <a:gd name="connsiteY2" fmla="*/ 6798 h 3858228"/>
                <a:gd name="connsiteX3" fmla="*/ 9158620 w 9162441"/>
                <a:gd name="connsiteY3" fmla="*/ 634112 h 3858228"/>
                <a:gd name="connsiteX4" fmla="*/ 9162441 w 9162441"/>
                <a:gd name="connsiteY4" fmla="*/ 3841089 h 3858228"/>
                <a:gd name="connsiteX0" fmla="*/ 1918 w 9162441"/>
                <a:gd name="connsiteY0" fmla="*/ 3858228 h 3858228"/>
                <a:gd name="connsiteX1" fmla="*/ 5742 w 9162441"/>
                <a:gd name="connsiteY1" fmla="*/ 1095752 h 3858228"/>
                <a:gd name="connsiteX2" fmla="*/ 4896352 w 9162441"/>
                <a:gd name="connsiteY2" fmla="*/ 6798 h 3858228"/>
                <a:gd name="connsiteX3" fmla="*/ 9158620 w 9162441"/>
                <a:gd name="connsiteY3" fmla="*/ 634112 h 3858228"/>
                <a:gd name="connsiteX4" fmla="*/ 9162441 w 9162441"/>
                <a:gd name="connsiteY4" fmla="*/ 3841089 h 3858228"/>
                <a:gd name="connsiteX0" fmla="*/ 1918 w 9162441"/>
                <a:gd name="connsiteY0" fmla="*/ 3858228 h 3858228"/>
                <a:gd name="connsiteX1" fmla="*/ 5742 w 9162441"/>
                <a:gd name="connsiteY1" fmla="*/ 1095752 h 3858228"/>
                <a:gd name="connsiteX2" fmla="*/ 4896352 w 9162441"/>
                <a:gd name="connsiteY2" fmla="*/ 6798 h 3858228"/>
                <a:gd name="connsiteX3" fmla="*/ 9158620 w 9162441"/>
                <a:gd name="connsiteY3" fmla="*/ 634112 h 3858228"/>
                <a:gd name="connsiteX4" fmla="*/ 9162441 w 9162441"/>
                <a:gd name="connsiteY4" fmla="*/ 3841089 h 3858228"/>
                <a:gd name="connsiteX0" fmla="*/ 1918 w 9162441"/>
                <a:gd name="connsiteY0" fmla="*/ 3859696 h 3859696"/>
                <a:gd name="connsiteX1" fmla="*/ 5742 w 9162441"/>
                <a:gd name="connsiteY1" fmla="*/ 1097220 h 3859696"/>
                <a:gd name="connsiteX2" fmla="*/ 4896352 w 9162441"/>
                <a:gd name="connsiteY2" fmla="*/ 8266 h 3859696"/>
                <a:gd name="connsiteX3" fmla="*/ 9158620 w 9162441"/>
                <a:gd name="connsiteY3" fmla="*/ 635580 h 3859696"/>
                <a:gd name="connsiteX4" fmla="*/ 9162441 w 9162441"/>
                <a:gd name="connsiteY4" fmla="*/ 3842557 h 3859696"/>
                <a:gd name="connsiteX0" fmla="*/ 1918 w 9162441"/>
                <a:gd name="connsiteY0" fmla="*/ 3860646 h 3860646"/>
                <a:gd name="connsiteX1" fmla="*/ 5742 w 9162441"/>
                <a:gd name="connsiteY1" fmla="*/ 1098170 h 3860646"/>
                <a:gd name="connsiteX2" fmla="*/ 4896352 w 9162441"/>
                <a:gd name="connsiteY2" fmla="*/ 9216 h 3860646"/>
                <a:gd name="connsiteX3" fmla="*/ 9158620 w 9162441"/>
                <a:gd name="connsiteY3" fmla="*/ 636530 h 3860646"/>
                <a:gd name="connsiteX4" fmla="*/ 9162441 w 9162441"/>
                <a:gd name="connsiteY4" fmla="*/ 3843507 h 3860646"/>
                <a:gd name="connsiteX0" fmla="*/ 1918 w 9162441"/>
                <a:gd name="connsiteY0" fmla="*/ 3860517 h 3860517"/>
                <a:gd name="connsiteX1" fmla="*/ 5742 w 9162441"/>
                <a:gd name="connsiteY1" fmla="*/ 1098041 h 3860517"/>
                <a:gd name="connsiteX2" fmla="*/ 4896352 w 9162441"/>
                <a:gd name="connsiteY2" fmla="*/ 9087 h 3860517"/>
                <a:gd name="connsiteX3" fmla="*/ 9158620 w 9162441"/>
                <a:gd name="connsiteY3" fmla="*/ 636401 h 3860517"/>
                <a:gd name="connsiteX4" fmla="*/ 9162441 w 9162441"/>
                <a:gd name="connsiteY4" fmla="*/ 3843378 h 3860517"/>
                <a:gd name="connsiteX0" fmla="*/ 1918 w 9162441"/>
                <a:gd name="connsiteY0" fmla="*/ 3860517 h 3860517"/>
                <a:gd name="connsiteX1" fmla="*/ 5742 w 9162441"/>
                <a:gd name="connsiteY1" fmla="*/ 1098041 h 3860517"/>
                <a:gd name="connsiteX2" fmla="*/ 4896352 w 9162441"/>
                <a:gd name="connsiteY2" fmla="*/ 9087 h 3860517"/>
                <a:gd name="connsiteX3" fmla="*/ 9158620 w 9162441"/>
                <a:gd name="connsiteY3" fmla="*/ 636401 h 3860517"/>
                <a:gd name="connsiteX4" fmla="*/ 9162441 w 9162441"/>
                <a:gd name="connsiteY4" fmla="*/ 3843378 h 3860517"/>
                <a:gd name="connsiteX5" fmla="*/ 1918 w 9162441"/>
                <a:gd name="connsiteY5" fmla="*/ 3860517 h 3860517"/>
                <a:gd name="connsiteX0" fmla="*/ 40519 w 9201042"/>
                <a:gd name="connsiteY0" fmla="*/ 3920711 h 3920711"/>
                <a:gd name="connsiteX1" fmla="*/ 1211 w 9201042"/>
                <a:gd name="connsiteY1" fmla="*/ 2495330 h 3920711"/>
                <a:gd name="connsiteX2" fmla="*/ 4934953 w 9201042"/>
                <a:gd name="connsiteY2" fmla="*/ 69281 h 3920711"/>
                <a:gd name="connsiteX3" fmla="*/ 9197221 w 9201042"/>
                <a:gd name="connsiteY3" fmla="*/ 696595 h 3920711"/>
                <a:gd name="connsiteX4" fmla="*/ 9201042 w 9201042"/>
                <a:gd name="connsiteY4" fmla="*/ 3903572 h 3920711"/>
                <a:gd name="connsiteX5" fmla="*/ 40519 w 9201042"/>
                <a:gd name="connsiteY5" fmla="*/ 3920711 h 3920711"/>
                <a:gd name="connsiteX0" fmla="*/ 41046 w 9201569"/>
                <a:gd name="connsiteY0" fmla="*/ 3920711 h 3920711"/>
                <a:gd name="connsiteX1" fmla="*/ 1738 w 9201569"/>
                <a:gd name="connsiteY1" fmla="*/ 2495330 h 3920711"/>
                <a:gd name="connsiteX2" fmla="*/ 4935480 w 9201569"/>
                <a:gd name="connsiteY2" fmla="*/ 69281 h 3920711"/>
                <a:gd name="connsiteX3" fmla="*/ 9197748 w 9201569"/>
                <a:gd name="connsiteY3" fmla="*/ 696595 h 3920711"/>
                <a:gd name="connsiteX4" fmla="*/ 9201569 w 9201569"/>
                <a:gd name="connsiteY4" fmla="*/ 3903572 h 3920711"/>
                <a:gd name="connsiteX5" fmla="*/ 41046 w 9201569"/>
                <a:gd name="connsiteY5" fmla="*/ 3920711 h 3920711"/>
                <a:gd name="connsiteX0" fmla="*/ 39308 w 9199831"/>
                <a:gd name="connsiteY0" fmla="*/ 3920711 h 3920711"/>
                <a:gd name="connsiteX1" fmla="*/ 0 w 9199831"/>
                <a:gd name="connsiteY1" fmla="*/ 2495330 h 3920711"/>
                <a:gd name="connsiteX2" fmla="*/ 4933742 w 9199831"/>
                <a:gd name="connsiteY2" fmla="*/ 69281 h 3920711"/>
                <a:gd name="connsiteX3" fmla="*/ 9196010 w 9199831"/>
                <a:gd name="connsiteY3" fmla="*/ 696595 h 3920711"/>
                <a:gd name="connsiteX4" fmla="*/ 9199831 w 9199831"/>
                <a:gd name="connsiteY4" fmla="*/ 3903572 h 3920711"/>
                <a:gd name="connsiteX5" fmla="*/ 39308 w 9199831"/>
                <a:gd name="connsiteY5" fmla="*/ 3920711 h 3920711"/>
                <a:gd name="connsiteX0" fmla="*/ 39308 w 9199831"/>
                <a:gd name="connsiteY0" fmla="*/ 3248900 h 3248900"/>
                <a:gd name="connsiteX1" fmla="*/ 0 w 9199831"/>
                <a:gd name="connsiteY1" fmla="*/ 1823519 h 3248900"/>
                <a:gd name="connsiteX2" fmla="*/ 9196010 w 9199831"/>
                <a:gd name="connsiteY2" fmla="*/ 24784 h 3248900"/>
                <a:gd name="connsiteX3" fmla="*/ 9199831 w 9199831"/>
                <a:gd name="connsiteY3" fmla="*/ 3231761 h 3248900"/>
                <a:gd name="connsiteX4" fmla="*/ 39308 w 9199831"/>
                <a:gd name="connsiteY4" fmla="*/ 3248900 h 3248900"/>
                <a:gd name="connsiteX0" fmla="*/ 39308 w 9199831"/>
                <a:gd name="connsiteY0" fmla="*/ 3343584 h 3343584"/>
                <a:gd name="connsiteX1" fmla="*/ 0 w 9199831"/>
                <a:gd name="connsiteY1" fmla="*/ 1918203 h 3343584"/>
                <a:gd name="connsiteX2" fmla="*/ 9196010 w 9199831"/>
                <a:gd name="connsiteY2" fmla="*/ 119468 h 3343584"/>
                <a:gd name="connsiteX3" fmla="*/ 9199831 w 9199831"/>
                <a:gd name="connsiteY3" fmla="*/ 3326445 h 3343584"/>
                <a:gd name="connsiteX4" fmla="*/ 39308 w 9199831"/>
                <a:gd name="connsiteY4" fmla="*/ 3343584 h 3343584"/>
                <a:gd name="connsiteX0" fmla="*/ 39308 w 9199831"/>
                <a:gd name="connsiteY0" fmla="*/ 3642863 h 3642863"/>
                <a:gd name="connsiteX1" fmla="*/ 0 w 9199831"/>
                <a:gd name="connsiteY1" fmla="*/ 2217482 h 3642863"/>
                <a:gd name="connsiteX2" fmla="*/ 9196010 w 9199831"/>
                <a:gd name="connsiteY2" fmla="*/ 418747 h 3642863"/>
                <a:gd name="connsiteX3" fmla="*/ 9199831 w 9199831"/>
                <a:gd name="connsiteY3" fmla="*/ 3625724 h 3642863"/>
                <a:gd name="connsiteX4" fmla="*/ 39308 w 9199831"/>
                <a:gd name="connsiteY4" fmla="*/ 3642863 h 3642863"/>
                <a:gd name="connsiteX0" fmla="*/ 39308 w 9199831"/>
                <a:gd name="connsiteY0" fmla="*/ 3817458 h 3817458"/>
                <a:gd name="connsiteX1" fmla="*/ 0 w 9199831"/>
                <a:gd name="connsiteY1" fmla="*/ 2392077 h 3817458"/>
                <a:gd name="connsiteX2" fmla="*/ 9196010 w 9199831"/>
                <a:gd name="connsiteY2" fmla="*/ 593342 h 3817458"/>
                <a:gd name="connsiteX3" fmla="*/ 9199831 w 9199831"/>
                <a:gd name="connsiteY3" fmla="*/ 3800319 h 3817458"/>
                <a:gd name="connsiteX4" fmla="*/ 39308 w 9199831"/>
                <a:gd name="connsiteY4" fmla="*/ 3817458 h 3817458"/>
                <a:gd name="connsiteX0" fmla="*/ 5078 w 9215608"/>
                <a:gd name="connsiteY0" fmla="*/ 3815077 h 3815077"/>
                <a:gd name="connsiteX1" fmla="*/ 15777 w 9215608"/>
                <a:gd name="connsiteY1" fmla="*/ 2392077 h 3815077"/>
                <a:gd name="connsiteX2" fmla="*/ 9211787 w 9215608"/>
                <a:gd name="connsiteY2" fmla="*/ 593342 h 3815077"/>
                <a:gd name="connsiteX3" fmla="*/ 9215608 w 9215608"/>
                <a:gd name="connsiteY3" fmla="*/ 3800319 h 3815077"/>
                <a:gd name="connsiteX4" fmla="*/ 5078 w 9215608"/>
                <a:gd name="connsiteY4" fmla="*/ 3815077 h 3815077"/>
                <a:gd name="connsiteX0" fmla="*/ 4837 w 9217748"/>
                <a:gd name="connsiteY0" fmla="*/ 3805552 h 3805552"/>
                <a:gd name="connsiteX1" fmla="*/ 17917 w 9217748"/>
                <a:gd name="connsiteY1" fmla="*/ 2392077 h 3805552"/>
                <a:gd name="connsiteX2" fmla="*/ 9213927 w 9217748"/>
                <a:gd name="connsiteY2" fmla="*/ 593342 h 3805552"/>
                <a:gd name="connsiteX3" fmla="*/ 9217748 w 9217748"/>
                <a:gd name="connsiteY3" fmla="*/ 3800319 h 3805552"/>
                <a:gd name="connsiteX4" fmla="*/ 4837 w 9217748"/>
                <a:gd name="connsiteY4" fmla="*/ 3805552 h 3805552"/>
                <a:gd name="connsiteX0" fmla="*/ 10732 w 9223643"/>
                <a:gd name="connsiteY0" fmla="*/ 3807747 h 3807747"/>
                <a:gd name="connsiteX1" fmla="*/ 0 w 9223643"/>
                <a:gd name="connsiteY1" fmla="*/ 2387128 h 3807747"/>
                <a:gd name="connsiteX2" fmla="*/ 9219822 w 9223643"/>
                <a:gd name="connsiteY2" fmla="*/ 595537 h 3807747"/>
                <a:gd name="connsiteX3" fmla="*/ 9223643 w 9223643"/>
                <a:gd name="connsiteY3" fmla="*/ 3802514 h 3807747"/>
                <a:gd name="connsiteX4" fmla="*/ 10732 w 9223643"/>
                <a:gd name="connsiteY4" fmla="*/ 3807747 h 3807747"/>
                <a:gd name="connsiteX0" fmla="*/ 12887 w 9225798"/>
                <a:gd name="connsiteY0" fmla="*/ 3807747 h 3807747"/>
                <a:gd name="connsiteX1" fmla="*/ 2155 w 9225798"/>
                <a:gd name="connsiteY1" fmla="*/ 2387128 h 3807747"/>
                <a:gd name="connsiteX2" fmla="*/ 9221977 w 9225798"/>
                <a:gd name="connsiteY2" fmla="*/ 595537 h 3807747"/>
                <a:gd name="connsiteX3" fmla="*/ 9225798 w 9225798"/>
                <a:gd name="connsiteY3" fmla="*/ 3802514 h 3807747"/>
                <a:gd name="connsiteX4" fmla="*/ 12887 w 9225798"/>
                <a:gd name="connsiteY4" fmla="*/ 3807747 h 3807747"/>
                <a:gd name="connsiteX0" fmla="*/ 7020 w 9236599"/>
                <a:gd name="connsiteY0" fmla="*/ 3807747 h 3807747"/>
                <a:gd name="connsiteX1" fmla="*/ 12956 w 9236599"/>
                <a:gd name="connsiteY1" fmla="*/ 2387128 h 3807747"/>
                <a:gd name="connsiteX2" fmla="*/ 9232778 w 9236599"/>
                <a:gd name="connsiteY2" fmla="*/ 595537 h 3807747"/>
                <a:gd name="connsiteX3" fmla="*/ 9236599 w 9236599"/>
                <a:gd name="connsiteY3" fmla="*/ 3802514 h 3807747"/>
                <a:gd name="connsiteX4" fmla="*/ 7020 w 9236599"/>
                <a:gd name="connsiteY4" fmla="*/ 3807747 h 3807747"/>
                <a:gd name="connsiteX0" fmla="*/ 0 w 9229579"/>
                <a:gd name="connsiteY0" fmla="*/ 3807747 h 3807747"/>
                <a:gd name="connsiteX1" fmla="*/ 5936 w 9229579"/>
                <a:gd name="connsiteY1" fmla="*/ 2387128 h 3807747"/>
                <a:gd name="connsiteX2" fmla="*/ 9225758 w 9229579"/>
                <a:gd name="connsiteY2" fmla="*/ 595537 h 3807747"/>
                <a:gd name="connsiteX3" fmla="*/ 9229579 w 9229579"/>
                <a:gd name="connsiteY3" fmla="*/ 3802514 h 3807747"/>
                <a:gd name="connsiteX4" fmla="*/ 0 w 9229579"/>
                <a:gd name="connsiteY4" fmla="*/ 3807747 h 3807747"/>
                <a:gd name="connsiteX0" fmla="*/ 0 w 9229579"/>
                <a:gd name="connsiteY0" fmla="*/ 3991002 h 3991002"/>
                <a:gd name="connsiteX1" fmla="*/ 5936 w 9229579"/>
                <a:gd name="connsiteY1" fmla="*/ 2061424 h 3991002"/>
                <a:gd name="connsiteX2" fmla="*/ 9225758 w 9229579"/>
                <a:gd name="connsiteY2" fmla="*/ 778792 h 3991002"/>
                <a:gd name="connsiteX3" fmla="*/ 9229579 w 9229579"/>
                <a:gd name="connsiteY3" fmla="*/ 3985769 h 3991002"/>
                <a:gd name="connsiteX4" fmla="*/ 0 w 9229579"/>
                <a:gd name="connsiteY4" fmla="*/ 3991002 h 3991002"/>
                <a:gd name="connsiteX0" fmla="*/ 0 w 9229579"/>
                <a:gd name="connsiteY0" fmla="*/ 3791193 h 3791193"/>
                <a:gd name="connsiteX1" fmla="*/ 5936 w 9229579"/>
                <a:gd name="connsiteY1" fmla="*/ 1861615 h 3791193"/>
                <a:gd name="connsiteX2" fmla="*/ 9225758 w 9229579"/>
                <a:gd name="connsiteY2" fmla="*/ 578983 h 3791193"/>
                <a:gd name="connsiteX3" fmla="*/ 9229579 w 9229579"/>
                <a:gd name="connsiteY3" fmla="*/ 3785960 h 3791193"/>
                <a:gd name="connsiteX4" fmla="*/ 0 w 9229579"/>
                <a:gd name="connsiteY4" fmla="*/ 3791193 h 3791193"/>
                <a:gd name="connsiteX0" fmla="*/ 0 w 9229579"/>
                <a:gd name="connsiteY0" fmla="*/ 3821545 h 3821545"/>
                <a:gd name="connsiteX1" fmla="*/ 5936 w 9229579"/>
                <a:gd name="connsiteY1" fmla="*/ 1891967 h 3821545"/>
                <a:gd name="connsiteX2" fmla="*/ 9225758 w 9229579"/>
                <a:gd name="connsiteY2" fmla="*/ 609335 h 3821545"/>
                <a:gd name="connsiteX3" fmla="*/ 9229579 w 9229579"/>
                <a:gd name="connsiteY3" fmla="*/ 3816312 h 3821545"/>
                <a:gd name="connsiteX4" fmla="*/ 0 w 9229579"/>
                <a:gd name="connsiteY4" fmla="*/ 3821545 h 3821545"/>
                <a:gd name="connsiteX0" fmla="*/ 0 w 9229579"/>
                <a:gd name="connsiteY0" fmla="*/ 3521561 h 3521561"/>
                <a:gd name="connsiteX1" fmla="*/ 74947 w 9229579"/>
                <a:gd name="connsiteY1" fmla="*/ 3196496 h 3521561"/>
                <a:gd name="connsiteX2" fmla="*/ 9225758 w 9229579"/>
                <a:gd name="connsiteY2" fmla="*/ 309351 h 3521561"/>
                <a:gd name="connsiteX3" fmla="*/ 9229579 w 9229579"/>
                <a:gd name="connsiteY3" fmla="*/ 3516328 h 3521561"/>
                <a:gd name="connsiteX4" fmla="*/ 0 w 9229579"/>
                <a:gd name="connsiteY4" fmla="*/ 3521561 h 3521561"/>
                <a:gd name="connsiteX0" fmla="*/ 0 w 9229579"/>
                <a:gd name="connsiteY0" fmla="*/ 3521561 h 3521561"/>
                <a:gd name="connsiteX1" fmla="*/ 74947 w 9229579"/>
                <a:gd name="connsiteY1" fmla="*/ 3196496 h 3521561"/>
                <a:gd name="connsiteX2" fmla="*/ 9225758 w 9229579"/>
                <a:gd name="connsiteY2" fmla="*/ 309351 h 3521561"/>
                <a:gd name="connsiteX3" fmla="*/ 9229579 w 9229579"/>
                <a:gd name="connsiteY3" fmla="*/ 3516328 h 3521561"/>
                <a:gd name="connsiteX4" fmla="*/ 0 w 9229579"/>
                <a:gd name="connsiteY4" fmla="*/ 3521561 h 3521561"/>
                <a:gd name="connsiteX0" fmla="*/ 0 w 9229579"/>
                <a:gd name="connsiteY0" fmla="*/ 3617108 h 3617108"/>
                <a:gd name="connsiteX1" fmla="*/ 57694 w 9229579"/>
                <a:gd name="connsiteY1" fmla="*/ 2567424 h 3617108"/>
                <a:gd name="connsiteX2" fmla="*/ 9225758 w 9229579"/>
                <a:gd name="connsiteY2" fmla="*/ 404898 h 3617108"/>
                <a:gd name="connsiteX3" fmla="*/ 9229579 w 9229579"/>
                <a:gd name="connsiteY3" fmla="*/ 3611875 h 3617108"/>
                <a:gd name="connsiteX4" fmla="*/ 0 w 9229579"/>
                <a:gd name="connsiteY4" fmla="*/ 3617108 h 3617108"/>
                <a:gd name="connsiteX0" fmla="*/ 19973 w 9171914"/>
                <a:gd name="connsiteY0" fmla="*/ 3573976 h 3611875"/>
                <a:gd name="connsiteX1" fmla="*/ 29 w 9171914"/>
                <a:gd name="connsiteY1" fmla="*/ 2567424 h 3611875"/>
                <a:gd name="connsiteX2" fmla="*/ 9168093 w 9171914"/>
                <a:gd name="connsiteY2" fmla="*/ 404898 h 3611875"/>
                <a:gd name="connsiteX3" fmla="*/ 9171914 w 9171914"/>
                <a:gd name="connsiteY3" fmla="*/ 3611875 h 3611875"/>
                <a:gd name="connsiteX4" fmla="*/ 19973 w 9171914"/>
                <a:gd name="connsiteY4" fmla="*/ 3573976 h 3611875"/>
                <a:gd name="connsiteX0" fmla="*/ 22603 w 9174544"/>
                <a:gd name="connsiteY0" fmla="*/ 3573976 h 3611875"/>
                <a:gd name="connsiteX1" fmla="*/ 2659 w 9174544"/>
                <a:gd name="connsiteY1" fmla="*/ 2567424 h 3611875"/>
                <a:gd name="connsiteX2" fmla="*/ 9170723 w 9174544"/>
                <a:gd name="connsiteY2" fmla="*/ 404898 h 3611875"/>
                <a:gd name="connsiteX3" fmla="*/ 9174544 w 9174544"/>
                <a:gd name="connsiteY3" fmla="*/ 3611875 h 3611875"/>
                <a:gd name="connsiteX4" fmla="*/ 22603 w 9174544"/>
                <a:gd name="connsiteY4" fmla="*/ 3573976 h 3611875"/>
                <a:gd name="connsiteX0" fmla="*/ 14987 w 9184180"/>
                <a:gd name="connsiteY0" fmla="*/ 3591228 h 3611875"/>
                <a:gd name="connsiteX1" fmla="*/ 12295 w 9184180"/>
                <a:gd name="connsiteY1" fmla="*/ 2567424 h 3611875"/>
                <a:gd name="connsiteX2" fmla="*/ 9180359 w 9184180"/>
                <a:gd name="connsiteY2" fmla="*/ 404898 h 3611875"/>
                <a:gd name="connsiteX3" fmla="*/ 9184180 w 9184180"/>
                <a:gd name="connsiteY3" fmla="*/ 3611875 h 3611875"/>
                <a:gd name="connsiteX4" fmla="*/ 14987 w 9184180"/>
                <a:gd name="connsiteY4" fmla="*/ 3591228 h 3611875"/>
                <a:gd name="connsiteX0" fmla="*/ 3980 w 9173173"/>
                <a:gd name="connsiteY0" fmla="*/ 3591228 h 3611875"/>
                <a:gd name="connsiteX1" fmla="*/ 1288 w 9173173"/>
                <a:gd name="connsiteY1" fmla="*/ 2567424 h 3611875"/>
                <a:gd name="connsiteX2" fmla="*/ 9169352 w 9173173"/>
                <a:gd name="connsiteY2" fmla="*/ 404898 h 3611875"/>
                <a:gd name="connsiteX3" fmla="*/ 9173173 w 9173173"/>
                <a:gd name="connsiteY3" fmla="*/ 3611875 h 3611875"/>
                <a:gd name="connsiteX4" fmla="*/ 3980 w 9173173"/>
                <a:gd name="connsiteY4" fmla="*/ 3591228 h 3611875"/>
                <a:gd name="connsiteX0" fmla="*/ 3980 w 9173173"/>
                <a:gd name="connsiteY0" fmla="*/ 3790710 h 3811357"/>
                <a:gd name="connsiteX1" fmla="*/ 1288 w 9173173"/>
                <a:gd name="connsiteY1" fmla="*/ 2766906 h 3811357"/>
                <a:gd name="connsiteX2" fmla="*/ 9169352 w 9173173"/>
                <a:gd name="connsiteY2" fmla="*/ 604380 h 3811357"/>
                <a:gd name="connsiteX3" fmla="*/ 9173173 w 9173173"/>
                <a:gd name="connsiteY3" fmla="*/ 3811357 h 3811357"/>
                <a:gd name="connsiteX4" fmla="*/ 3980 w 9173173"/>
                <a:gd name="connsiteY4" fmla="*/ 3790710 h 3811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3173" h="3811357">
                  <a:moveTo>
                    <a:pt x="3980" y="3790710"/>
                  </a:moveTo>
                  <a:cubicBezTo>
                    <a:pt x="-1309" y="3412300"/>
                    <a:pt x="-335" y="2974516"/>
                    <a:pt x="1288" y="2766906"/>
                  </a:cubicBezTo>
                  <a:cubicBezTo>
                    <a:pt x="2864499" y="-323867"/>
                    <a:pt x="6790658" y="-467090"/>
                    <a:pt x="9169352" y="604380"/>
                  </a:cubicBezTo>
                  <a:cubicBezTo>
                    <a:pt x="9179031" y="1517157"/>
                    <a:pt x="9163659" y="1856435"/>
                    <a:pt x="9173173" y="3811357"/>
                  </a:cubicBezTo>
                  <a:lnTo>
                    <a:pt x="3980" y="3790710"/>
                  </a:lnTo>
                  <a:close/>
                </a:path>
              </a:pathLst>
            </a:custGeom>
            <a:gradFill flip="none" rotWithShape="1">
              <a:gsLst>
                <a:gs pos="22000">
                  <a:srgbClr val="CFD5DF"/>
                </a:gs>
                <a:gs pos="30000">
                  <a:srgbClr val="DFE3EA"/>
                </a:gs>
                <a:gs pos="71000">
                  <a:schemeClr val="bg1"/>
                </a:gs>
              </a:gsLst>
              <a:lin ang="5400000" scaled="1"/>
              <a:tileRect/>
            </a:gradFill>
            <a:ln w="57150">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Arial"/>
                <a:ea typeface="ＭＳ Ｐゴシック"/>
                <a:cs typeface="Arial"/>
              </a:endParaRPr>
            </a:p>
          </p:txBody>
        </p:sp>
        <p:sp>
          <p:nvSpPr>
            <p:cNvPr id="7" name="Freeform 6"/>
            <p:cNvSpPr/>
            <p:nvPr/>
          </p:nvSpPr>
          <p:spPr>
            <a:xfrm>
              <a:off x="-13301" y="3023775"/>
              <a:ext cx="9170001" cy="2769967"/>
            </a:xfrm>
            <a:custGeom>
              <a:avLst/>
              <a:gdLst>
                <a:gd name="connsiteX0" fmla="*/ 0 w 9169400"/>
                <a:gd name="connsiteY0" fmla="*/ 1066800 h 1066800"/>
                <a:gd name="connsiteX1" fmla="*/ 2959100 w 9169400"/>
                <a:gd name="connsiteY1" fmla="*/ 304800 h 1066800"/>
                <a:gd name="connsiteX2" fmla="*/ 6083300 w 9169400"/>
                <a:gd name="connsiteY2" fmla="*/ 0 h 1066800"/>
                <a:gd name="connsiteX3" fmla="*/ 9169400 w 9169400"/>
                <a:gd name="connsiteY3" fmla="*/ 596900 h 1066800"/>
                <a:gd name="connsiteX0" fmla="*/ 0 w 9169400"/>
                <a:gd name="connsiteY0" fmla="*/ 1075031 h 1075031"/>
                <a:gd name="connsiteX1" fmla="*/ 2959100 w 9169400"/>
                <a:gd name="connsiteY1" fmla="*/ 313031 h 1075031"/>
                <a:gd name="connsiteX2" fmla="*/ 6083300 w 9169400"/>
                <a:gd name="connsiteY2" fmla="*/ 8231 h 1075031"/>
                <a:gd name="connsiteX3" fmla="*/ 9169400 w 9169400"/>
                <a:gd name="connsiteY3" fmla="*/ 605131 h 1075031"/>
                <a:gd name="connsiteX0" fmla="*/ 0 w 9169400"/>
                <a:gd name="connsiteY0" fmla="*/ 1129065 h 1129065"/>
                <a:gd name="connsiteX1" fmla="*/ 2959100 w 9169400"/>
                <a:gd name="connsiteY1" fmla="*/ 367065 h 1129065"/>
                <a:gd name="connsiteX2" fmla="*/ 6083300 w 9169400"/>
                <a:gd name="connsiteY2" fmla="*/ 62265 h 1129065"/>
                <a:gd name="connsiteX3" fmla="*/ 9169400 w 9169400"/>
                <a:gd name="connsiteY3" fmla="*/ 659165 h 1129065"/>
                <a:gd name="connsiteX0" fmla="*/ 0 w 9169400"/>
                <a:gd name="connsiteY0" fmla="*/ 1077101 h 1077101"/>
                <a:gd name="connsiteX1" fmla="*/ 2959100 w 9169400"/>
                <a:gd name="connsiteY1" fmla="*/ 315101 h 1077101"/>
                <a:gd name="connsiteX2" fmla="*/ 6083300 w 9169400"/>
                <a:gd name="connsiteY2" fmla="*/ 10301 h 1077101"/>
                <a:gd name="connsiteX3" fmla="*/ 9169400 w 9169400"/>
                <a:gd name="connsiteY3" fmla="*/ 607201 h 1077101"/>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841899 h 841899"/>
                <a:gd name="connsiteX1" fmla="*/ 2790424 w 9169400"/>
                <a:gd name="connsiteY1" fmla="*/ 0 h 841899"/>
                <a:gd name="connsiteX2" fmla="*/ 9169400 w 9169400"/>
                <a:gd name="connsiteY2" fmla="*/ 371999 h 841899"/>
                <a:gd name="connsiteX0" fmla="*/ 0 w 9169400"/>
                <a:gd name="connsiteY0" fmla="*/ 1010575 h 1010575"/>
                <a:gd name="connsiteX1" fmla="*/ 4530448 w 9169400"/>
                <a:gd name="connsiteY1" fmla="*/ 0 h 1010575"/>
                <a:gd name="connsiteX2" fmla="*/ 9169400 w 9169400"/>
                <a:gd name="connsiteY2" fmla="*/ 540675 h 1010575"/>
                <a:gd name="connsiteX0" fmla="*/ 0 w 9169400"/>
                <a:gd name="connsiteY0" fmla="*/ 1042805 h 1042805"/>
                <a:gd name="connsiteX1" fmla="*/ 4530448 w 9169400"/>
                <a:gd name="connsiteY1" fmla="*/ 32230 h 1042805"/>
                <a:gd name="connsiteX2" fmla="*/ 9169400 w 9169400"/>
                <a:gd name="connsiteY2" fmla="*/ 572905 h 1042805"/>
                <a:gd name="connsiteX0" fmla="*/ 0 w 9169400"/>
                <a:gd name="connsiteY0" fmla="*/ 1014856 h 1014856"/>
                <a:gd name="connsiteX1" fmla="*/ 4530448 w 9169400"/>
                <a:gd name="connsiteY1" fmla="*/ 4281 h 1014856"/>
                <a:gd name="connsiteX2" fmla="*/ 9169400 w 9169400"/>
                <a:gd name="connsiteY2" fmla="*/ 544956 h 1014856"/>
                <a:gd name="connsiteX0" fmla="*/ 0 w 9169400"/>
                <a:gd name="connsiteY0" fmla="*/ 1067670 h 1067670"/>
                <a:gd name="connsiteX1" fmla="*/ 4858922 w 9169400"/>
                <a:gd name="connsiteY1" fmla="*/ 3829 h 1067670"/>
                <a:gd name="connsiteX2" fmla="*/ 9169400 w 9169400"/>
                <a:gd name="connsiteY2" fmla="*/ 597770 h 1067670"/>
                <a:gd name="connsiteX0" fmla="*/ 0 w 9169400"/>
                <a:gd name="connsiteY0" fmla="*/ 1070482 h 1070482"/>
                <a:gd name="connsiteX1" fmla="*/ 4858922 w 9169400"/>
                <a:gd name="connsiteY1" fmla="*/ 6641 h 1070482"/>
                <a:gd name="connsiteX2" fmla="*/ 9169400 w 9169400"/>
                <a:gd name="connsiteY2" fmla="*/ 600582 h 1070482"/>
                <a:gd name="connsiteX0" fmla="*/ 0 w 9169400"/>
                <a:gd name="connsiteY0" fmla="*/ 1105293 h 1105293"/>
                <a:gd name="connsiteX1" fmla="*/ 4903311 w 9169400"/>
                <a:gd name="connsiteY1" fmla="*/ 5941 h 1105293"/>
                <a:gd name="connsiteX2" fmla="*/ 9169400 w 9169400"/>
                <a:gd name="connsiteY2" fmla="*/ 635393 h 1105293"/>
                <a:gd name="connsiteX0" fmla="*/ 0 w 9169400"/>
                <a:gd name="connsiteY0" fmla="*/ 2450489 h 2450489"/>
                <a:gd name="connsiteX1" fmla="*/ 4903311 w 9169400"/>
                <a:gd name="connsiteY1" fmla="*/ 84312 h 2450489"/>
                <a:gd name="connsiteX2" fmla="*/ 9169400 w 9169400"/>
                <a:gd name="connsiteY2" fmla="*/ 713764 h 2450489"/>
                <a:gd name="connsiteX0" fmla="*/ 0 w 9169400"/>
                <a:gd name="connsiteY0" fmla="*/ 2450489 h 2450489"/>
                <a:gd name="connsiteX1" fmla="*/ 4903311 w 9169400"/>
                <a:gd name="connsiteY1" fmla="*/ 84312 h 2450489"/>
                <a:gd name="connsiteX2" fmla="*/ 9169400 w 9169400"/>
                <a:gd name="connsiteY2" fmla="*/ 713764 h 2450489"/>
                <a:gd name="connsiteX0" fmla="*/ 0 w 9169400"/>
                <a:gd name="connsiteY0" fmla="*/ 2484691 h 2484691"/>
                <a:gd name="connsiteX1" fmla="*/ 5551011 w 9169400"/>
                <a:gd name="connsiteY1" fmla="*/ 80414 h 2484691"/>
                <a:gd name="connsiteX2" fmla="*/ 9169400 w 9169400"/>
                <a:gd name="connsiteY2" fmla="*/ 747966 h 2484691"/>
                <a:gd name="connsiteX0" fmla="*/ 0 w 9169400"/>
                <a:gd name="connsiteY0" fmla="*/ 2411611 h 2411611"/>
                <a:gd name="connsiteX1" fmla="*/ 5551011 w 9169400"/>
                <a:gd name="connsiteY1" fmla="*/ 7334 h 2411611"/>
                <a:gd name="connsiteX2" fmla="*/ 9169400 w 9169400"/>
                <a:gd name="connsiteY2" fmla="*/ 674886 h 2411611"/>
                <a:gd name="connsiteX0" fmla="*/ 0 w 9169400"/>
                <a:gd name="connsiteY0" fmla="*/ 2355706 h 2355706"/>
                <a:gd name="connsiteX1" fmla="*/ 5503386 w 9169400"/>
                <a:gd name="connsiteY1" fmla="*/ 8579 h 2355706"/>
                <a:gd name="connsiteX2" fmla="*/ 9169400 w 9169400"/>
                <a:gd name="connsiteY2" fmla="*/ 618981 h 2355706"/>
                <a:gd name="connsiteX0" fmla="*/ 0 w 9169400"/>
                <a:gd name="connsiteY0" fmla="*/ 1736725 h 1736725"/>
                <a:gd name="connsiteX1" fmla="*/ 9169400 w 9169400"/>
                <a:gd name="connsiteY1" fmla="*/ 0 h 1736725"/>
                <a:gd name="connsiteX0" fmla="*/ 0 w 9169400"/>
                <a:gd name="connsiteY0" fmla="*/ 2304069 h 2304069"/>
                <a:gd name="connsiteX1" fmla="*/ 9169400 w 9169400"/>
                <a:gd name="connsiteY1" fmla="*/ 567344 h 2304069"/>
                <a:gd name="connsiteX0" fmla="*/ 0 w 9169400"/>
                <a:gd name="connsiteY0" fmla="*/ 2535446 h 2535446"/>
                <a:gd name="connsiteX1" fmla="*/ 9169400 w 9169400"/>
                <a:gd name="connsiteY1" fmla="*/ 798721 h 2535446"/>
                <a:gd name="connsiteX0" fmla="*/ 0 w 9169400"/>
                <a:gd name="connsiteY0" fmla="*/ 2370287 h 2370287"/>
                <a:gd name="connsiteX1" fmla="*/ 9169400 w 9169400"/>
                <a:gd name="connsiteY1" fmla="*/ 633562 h 2370287"/>
                <a:gd name="connsiteX0" fmla="*/ 0 w 9169400"/>
                <a:gd name="connsiteY0" fmla="*/ 2433083 h 2433083"/>
                <a:gd name="connsiteX1" fmla="*/ 9169400 w 9169400"/>
                <a:gd name="connsiteY1" fmla="*/ 696358 h 2433083"/>
                <a:gd name="connsiteX0" fmla="*/ 0 w 9169400"/>
                <a:gd name="connsiteY0" fmla="*/ 2204690 h 2204690"/>
                <a:gd name="connsiteX1" fmla="*/ 9169400 w 9169400"/>
                <a:gd name="connsiteY1" fmla="*/ 467965 h 2204690"/>
                <a:gd name="connsiteX0" fmla="*/ 0 w 9169400"/>
                <a:gd name="connsiteY0" fmla="*/ 2376310 h 2376310"/>
                <a:gd name="connsiteX1" fmla="*/ 9169400 w 9169400"/>
                <a:gd name="connsiteY1" fmla="*/ 639585 h 2376310"/>
                <a:gd name="connsiteX0" fmla="*/ 0 w 9169400"/>
                <a:gd name="connsiteY0" fmla="*/ 2241112 h 2241112"/>
                <a:gd name="connsiteX1" fmla="*/ 9169400 w 9169400"/>
                <a:gd name="connsiteY1" fmla="*/ 504387 h 2241112"/>
                <a:gd name="connsiteX0" fmla="*/ 0 w 9169400"/>
                <a:gd name="connsiteY0" fmla="*/ 2365767 h 2365767"/>
                <a:gd name="connsiteX1" fmla="*/ 9169400 w 9169400"/>
                <a:gd name="connsiteY1" fmla="*/ 629042 h 2365767"/>
                <a:gd name="connsiteX0" fmla="*/ 0 w 9169400"/>
                <a:gd name="connsiteY0" fmla="*/ 2376170 h 2376170"/>
                <a:gd name="connsiteX1" fmla="*/ 9169400 w 9169400"/>
                <a:gd name="connsiteY1" fmla="*/ 639445 h 2376170"/>
                <a:gd name="connsiteX0" fmla="*/ 0 w 9229785"/>
                <a:gd name="connsiteY0" fmla="*/ 2410984 h 2410984"/>
                <a:gd name="connsiteX1" fmla="*/ 9229785 w 9229785"/>
                <a:gd name="connsiteY1" fmla="*/ 622500 h 2410984"/>
                <a:gd name="connsiteX0" fmla="*/ 0 w 9169400"/>
                <a:gd name="connsiteY0" fmla="*/ 2053316 h 2053316"/>
                <a:gd name="connsiteX1" fmla="*/ 9169400 w 9169400"/>
                <a:gd name="connsiteY1" fmla="*/ 842802 h 2053316"/>
                <a:gd name="connsiteX0" fmla="*/ 0 w 9169400"/>
                <a:gd name="connsiteY0" fmla="*/ 1811566 h 1811566"/>
                <a:gd name="connsiteX1" fmla="*/ 9169400 w 9169400"/>
                <a:gd name="connsiteY1" fmla="*/ 601052 h 1811566"/>
                <a:gd name="connsiteX0" fmla="*/ 0 w 9169400"/>
                <a:gd name="connsiteY0" fmla="*/ 1871926 h 1871926"/>
                <a:gd name="connsiteX1" fmla="*/ 9169400 w 9169400"/>
                <a:gd name="connsiteY1" fmla="*/ 661412 h 1871926"/>
                <a:gd name="connsiteX0" fmla="*/ 0 w 9169400"/>
                <a:gd name="connsiteY0" fmla="*/ 1840101 h 1840101"/>
                <a:gd name="connsiteX1" fmla="*/ 9169400 w 9169400"/>
                <a:gd name="connsiteY1" fmla="*/ 629587 h 1840101"/>
                <a:gd name="connsiteX0" fmla="*/ 0 w 9152147"/>
                <a:gd name="connsiteY0" fmla="*/ 3184948 h 3184948"/>
                <a:gd name="connsiteX1" fmla="*/ 9152147 w 9152147"/>
                <a:gd name="connsiteY1" fmla="*/ 326789 h 3184948"/>
                <a:gd name="connsiteX0" fmla="*/ 0 w 9152147"/>
                <a:gd name="connsiteY0" fmla="*/ 3448276 h 3448276"/>
                <a:gd name="connsiteX1" fmla="*/ 9152147 w 9152147"/>
                <a:gd name="connsiteY1" fmla="*/ 590117 h 3448276"/>
                <a:gd name="connsiteX0" fmla="*/ 0 w 9152147"/>
                <a:gd name="connsiteY0" fmla="*/ 3494263 h 3494263"/>
                <a:gd name="connsiteX1" fmla="*/ 9152147 w 9152147"/>
                <a:gd name="connsiteY1" fmla="*/ 636104 h 3494263"/>
                <a:gd name="connsiteX0" fmla="*/ 0 w 9169400"/>
                <a:gd name="connsiteY0" fmla="*/ 2987696 h 2987696"/>
                <a:gd name="connsiteX1" fmla="*/ 9169400 w 9169400"/>
                <a:gd name="connsiteY1" fmla="*/ 854155 h 2987696"/>
                <a:gd name="connsiteX0" fmla="*/ 0 w 9169400"/>
                <a:gd name="connsiteY0" fmla="*/ 2769253 h 2769253"/>
                <a:gd name="connsiteX1" fmla="*/ 9169400 w 9169400"/>
                <a:gd name="connsiteY1" fmla="*/ 635712 h 2769253"/>
              </a:gdLst>
              <a:ahLst/>
              <a:cxnLst>
                <a:cxn ang="0">
                  <a:pos x="connsiteX0" y="connsiteY0"/>
                </a:cxn>
                <a:cxn ang="0">
                  <a:pos x="connsiteX1" y="connsiteY1"/>
                </a:cxn>
              </a:cxnLst>
              <a:rect l="l" t="t" r="r" b="b"/>
              <a:pathLst>
                <a:path w="9169400" h="2769253">
                  <a:moveTo>
                    <a:pt x="0" y="2769253"/>
                  </a:moveTo>
                  <a:cubicBezTo>
                    <a:pt x="2616161" y="-92959"/>
                    <a:pt x="6557193" y="-608070"/>
                    <a:pt x="9169400" y="635712"/>
                  </a:cubicBezTo>
                </a:path>
              </a:pathLst>
            </a:custGeom>
            <a:noFill/>
            <a:ln w="38100">
              <a:solidFill>
                <a:srgbClr val="8A95B0"/>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ＭＳ Ｐゴシック"/>
                <a:cs typeface="Arial"/>
              </a:endParaRPr>
            </a:p>
          </p:txBody>
        </p:sp>
      </p:grpSp>
      <p:sp>
        <p:nvSpPr>
          <p:cNvPr id="22" name="Oval 21"/>
          <p:cNvSpPr/>
          <p:nvPr/>
        </p:nvSpPr>
        <p:spPr>
          <a:xfrm>
            <a:off x="1764822" y="1011731"/>
            <a:ext cx="2187991" cy="1637755"/>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w="28575">
            <a:solidFill>
              <a:srgbClr val="92D050"/>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ＭＳ Ｐゴシック"/>
              <a:cs typeface="Arial"/>
            </a:endParaRPr>
          </a:p>
        </p:txBody>
      </p:sp>
      <p:sp>
        <p:nvSpPr>
          <p:cNvPr id="14" name="Freeform 13"/>
          <p:cNvSpPr/>
          <p:nvPr/>
        </p:nvSpPr>
        <p:spPr>
          <a:xfrm rot="21214788">
            <a:off x="6283243" y="6045893"/>
            <a:ext cx="4055137" cy="1034140"/>
          </a:xfrm>
          <a:custGeom>
            <a:avLst/>
            <a:gdLst>
              <a:gd name="connsiteX0" fmla="*/ 0 w 4030462"/>
              <a:gd name="connsiteY0" fmla="*/ 807868 h 825624"/>
              <a:gd name="connsiteX1" fmla="*/ 1953088 w 4030462"/>
              <a:gd name="connsiteY1" fmla="*/ 0 h 825624"/>
              <a:gd name="connsiteX2" fmla="*/ 4030462 w 4030462"/>
              <a:gd name="connsiteY2" fmla="*/ 825624 h 825624"/>
              <a:gd name="connsiteX3" fmla="*/ 0 w 4030462"/>
              <a:gd name="connsiteY3" fmla="*/ 807868 h 825624"/>
              <a:gd name="connsiteX0" fmla="*/ 47748 w 4118552"/>
              <a:gd name="connsiteY0" fmla="*/ 807877 h 825633"/>
              <a:gd name="connsiteX1" fmla="*/ 2000836 w 4118552"/>
              <a:gd name="connsiteY1" fmla="*/ 9 h 825633"/>
              <a:gd name="connsiteX2" fmla="*/ 4078210 w 4118552"/>
              <a:gd name="connsiteY2" fmla="*/ 825633 h 825633"/>
              <a:gd name="connsiteX3" fmla="*/ 47748 w 4118552"/>
              <a:gd name="connsiteY3" fmla="*/ 807877 h 825633"/>
              <a:gd name="connsiteX0" fmla="*/ 96451 w 4206137"/>
              <a:gd name="connsiteY0" fmla="*/ 808097 h 825853"/>
              <a:gd name="connsiteX1" fmla="*/ 2049539 w 4206137"/>
              <a:gd name="connsiteY1" fmla="*/ 229 h 825853"/>
              <a:gd name="connsiteX2" fmla="*/ 4126913 w 4206137"/>
              <a:gd name="connsiteY2" fmla="*/ 825853 h 825853"/>
              <a:gd name="connsiteX3" fmla="*/ 96451 w 4206137"/>
              <a:gd name="connsiteY3" fmla="*/ 808097 h 825853"/>
              <a:gd name="connsiteX0" fmla="*/ 96451 w 4133810"/>
              <a:gd name="connsiteY0" fmla="*/ 808118 h 825874"/>
              <a:gd name="connsiteX1" fmla="*/ 2049539 w 4133810"/>
              <a:gd name="connsiteY1" fmla="*/ 250 h 825874"/>
              <a:gd name="connsiteX2" fmla="*/ 4126913 w 4133810"/>
              <a:gd name="connsiteY2" fmla="*/ 825874 h 825874"/>
              <a:gd name="connsiteX3" fmla="*/ 96451 w 4133810"/>
              <a:gd name="connsiteY3" fmla="*/ 808118 h 825874"/>
              <a:gd name="connsiteX0" fmla="*/ 38423 w 4075782"/>
              <a:gd name="connsiteY0" fmla="*/ 808118 h 825874"/>
              <a:gd name="connsiteX1" fmla="*/ 1991511 w 4075782"/>
              <a:gd name="connsiteY1" fmla="*/ 250 h 825874"/>
              <a:gd name="connsiteX2" fmla="*/ 4068885 w 4075782"/>
              <a:gd name="connsiteY2" fmla="*/ 825874 h 825874"/>
              <a:gd name="connsiteX3" fmla="*/ 38423 w 4075782"/>
              <a:gd name="connsiteY3" fmla="*/ 808118 h 825874"/>
              <a:gd name="connsiteX0" fmla="*/ 14824 w 4052329"/>
              <a:gd name="connsiteY0" fmla="*/ 817396 h 825627"/>
              <a:gd name="connsiteX1" fmla="*/ 1972675 w 4052329"/>
              <a:gd name="connsiteY1" fmla="*/ 3 h 825627"/>
              <a:gd name="connsiteX2" fmla="*/ 4050049 w 4052329"/>
              <a:gd name="connsiteY2" fmla="*/ 825627 h 825627"/>
              <a:gd name="connsiteX3" fmla="*/ 14824 w 4052329"/>
              <a:gd name="connsiteY3" fmla="*/ 817396 h 825627"/>
              <a:gd name="connsiteX0" fmla="*/ 33026 w 4073953"/>
              <a:gd name="connsiteY0" fmla="*/ 817406 h 825637"/>
              <a:gd name="connsiteX1" fmla="*/ 1990877 w 4073953"/>
              <a:gd name="connsiteY1" fmla="*/ 13 h 825637"/>
              <a:gd name="connsiteX2" fmla="*/ 4068251 w 4073953"/>
              <a:gd name="connsiteY2" fmla="*/ 825637 h 825637"/>
              <a:gd name="connsiteX3" fmla="*/ 33026 w 4073953"/>
              <a:gd name="connsiteY3" fmla="*/ 817406 h 825637"/>
              <a:gd name="connsiteX0" fmla="*/ 16870 w 4057797"/>
              <a:gd name="connsiteY0" fmla="*/ 817406 h 825637"/>
              <a:gd name="connsiteX1" fmla="*/ 1974721 w 4057797"/>
              <a:gd name="connsiteY1" fmla="*/ 13 h 825637"/>
              <a:gd name="connsiteX2" fmla="*/ 4052095 w 4057797"/>
              <a:gd name="connsiteY2" fmla="*/ 825637 h 825637"/>
              <a:gd name="connsiteX3" fmla="*/ 16870 w 4057797"/>
              <a:gd name="connsiteY3" fmla="*/ 817406 h 825637"/>
              <a:gd name="connsiteX0" fmla="*/ 16870 w 4053011"/>
              <a:gd name="connsiteY0" fmla="*/ 817406 h 825637"/>
              <a:gd name="connsiteX1" fmla="*/ 1974721 w 4053011"/>
              <a:gd name="connsiteY1" fmla="*/ 13 h 825637"/>
              <a:gd name="connsiteX2" fmla="*/ 4052095 w 4053011"/>
              <a:gd name="connsiteY2" fmla="*/ 825637 h 825637"/>
              <a:gd name="connsiteX3" fmla="*/ 16870 w 4053011"/>
              <a:gd name="connsiteY3" fmla="*/ 817406 h 825637"/>
              <a:gd name="connsiteX0" fmla="*/ 6808 w 4127741"/>
              <a:gd name="connsiteY0" fmla="*/ 819497 h 1099270"/>
              <a:gd name="connsiteX1" fmla="*/ 1964659 w 4127741"/>
              <a:gd name="connsiteY1" fmla="*/ 2104 h 1099270"/>
              <a:gd name="connsiteX2" fmla="*/ 4127428 w 4127741"/>
              <a:gd name="connsiteY2" fmla="*/ 1099270 h 1099270"/>
              <a:gd name="connsiteX3" fmla="*/ 6808 w 4127741"/>
              <a:gd name="connsiteY3" fmla="*/ 819497 h 1099270"/>
              <a:gd name="connsiteX0" fmla="*/ 7071 w 4061820"/>
              <a:gd name="connsiteY0" fmla="*/ 613309 h 1105253"/>
              <a:gd name="connsiteX1" fmla="*/ 1898740 w 4061820"/>
              <a:gd name="connsiteY1" fmla="*/ 8087 h 1105253"/>
              <a:gd name="connsiteX2" fmla="*/ 4061509 w 4061820"/>
              <a:gd name="connsiteY2" fmla="*/ 1105253 h 1105253"/>
              <a:gd name="connsiteX3" fmla="*/ 7071 w 4061820"/>
              <a:gd name="connsiteY3" fmla="*/ 613309 h 1105253"/>
              <a:gd name="connsiteX0" fmla="*/ 5345 w 4060227"/>
              <a:gd name="connsiteY0" fmla="*/ 556442 h 1048386"/>
              <a:gd name="connsiteX1" fmla="*/ 2357657 w 4060227"/>
              <a:gd name="connsiteY1" fmla="*/ 8907 h 1048386"/>
              <a:gd name="connsiteX2" fmla="*/ 4059783 w 4060227"/>
              <a:gd name="connsiteY2" fmla="*/ 1048386 h 1048386"/>
              <a:gd name="connsiteX3" fmla="*/ 5345 w 4060227"/>
              <a:gd name="connsiteY3" fmla="*/ 556442 h 1048386"/>
              <a:gd name="connsiteX0" fmla="*/ 6740 w 4061879"/>
              <a:gd name="connsiteY0" fmla="*/ 589668 h 1081612"/>
              <a:gd name="connsiteX1" fmla="*/ 2359052 w 4061879"/>
              <a:gd name="connsiteY1" fmla="*/ 42133 h 1081612"/>
              <a:gd name="connsiteX2" fmla="*/ 4061178 w 4061879"/>
              <a:gd name="connsiteY2" fmla="*/ 1081612 h 1081612"/>
              <a:gd name="connsiteX3" fmla="*/ 6740 w 4061879"/>
              <a:gd name="connsiteY3" fmla="*/ 589668 h 1081612"/>
              <a:gd name="connsiteX0" fmla="*/ 0 w 4055139"/>
              <a:gd name="connsiteY0" fmla="*/ 595287 h 1087231"/>
              <a:gd name="connsiteX1" fmla="*/ 2352312 w 4055139"/>
              <a:gd name="connsiteY1" fmla="*/ 47752 h 1087231"/>
              <a:gd name="connsiteX2" fmla="*/ 4054438 w 4055139"/>
              <a:gd name="connsiteY2" fmla="*/ 1087231 h 1087231"/>
              <a:gd name="connsiteX3" fmla="*/ 0 w 4055139"/>
              <a:gd name="connsiteY3" fmla="*/ 595287 h 1087231"/>
              <a:gd name="connsiteX0" fmla="*/ 0 w 4055137"/>
              <a:gd name="connsiteY0" fmla="*/ 658961 h 1150905"/>
              <a:gd name="connsiteX1" fmla="*/ 2350492 w 4055137"/>
              <a:gd name="connsiteY1" fmla="*/ 43571 h 1150905"/>
              <a:gd name="connsiteX2" fmla="*/ 4054438 w 4055137"/>
              <a:gd name="connsiteY2" fmla="*/ 1150905 h 1150905"/>
              <a:gd name="connsiteX3" fmla="*/ 0 w 4055137"/>
              <a:gd name="connsiteY3" fmla="*/ 658961 h 1150905"/>
            </a:gdLst>
            <a:ahLst/>
            <a:cxnLst>
              <a:cxn ang="0">
                <a:pos x="connsiteX0" y="connsiteY0"/>
              </a:cxn>
              <a:cxn ang="0">
                <a:pos x="connsiteX1" y="connsiteY1"/>
              </a:cxn>
              <a:cxn ang="0">
                <a:pos x="connsiteX2" y="connsiteY2"/>
              </a:cxn>
              <a:cxn ang="0">
                <a:pos x="connsiteX3" y="connsiteY3"/>
              </a:cxn>
            </a:cxnLst>
            <a:rect l="l" t="t" r="r" b="b"/>
            <a:pathLst>
              <a:path w="4055137" h="1150905">
                <a:moveTo>
                  <a:pt x="0" y="658961"/>
                </a:moveTo>
                <a:cubicBezTo>
                  <a:pt x="94061" y="438047"/>
                  <a:pt x="1278711" y="-166244"/>
                  <a:pt x="2350492" y="43571"/>
                </a:cubicBezTo>
                <a:cubicBezTo>
                  <a:pt x="3422273" y="253386"/>
                  <a:pt x="4079638" y="949354"/>
                  <a:pt x="4054438" y="1150905"/>
                </a:cubicBezTo>
                <a:lnTo>
                  <a:pt x="0" y="658961"/>
                </a:lnTo>
                <a:close/>
              </a:path>
            </a:pathLst>
          </a:custGeom>
          <a:gradFill flip="none" rotWithShape="1">
            <a:gsLst>
              <a:gs pos="92000">
                <a:srgbClr val="8A95B0"/>
              </a:gs>
              <a:gs pos="14000">
                <a:srgbClr val="8A95B0">
                  <a:tint val="44500"/>
                  <a:satMod val="160000"/>
                </a:srgb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ＭＳ Ｐゴシック"/>
              <a:cs typeface="Arial"/>
            </a:endParaRPr>
          </a:p>
        </p:txBody>
      </p:sp>
      <p:sp>
        <p:nvSpPr>
          <p:cNvPr id="99337" name="Title 1"/>
          <p:cNvSpPr txBox="1">
            <a:spLocks/>
          </p:cNvSpPr>
          <p:nvPr/>
        </p:nvSpPr>
        <p:spPr bwMode="auto">
          <a:xfrm>
            <a:off x="1790701" y="134939"/>
            <a:ext cx="8520113" cy="676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Arial" charset="0"/>
              <a:ea typeface="ＭＳ Ｐゴシック" charset="0"/>
              <a:cs typeface="Arial" charset="0"/>
            </a:endParaRPr>
          </a:p>
        </p:txBody>
      </p:sp>
      <p:sp>
        <p:nvSpPr>
          <p:cNvPr id="99338" name="Title 1"/>
          <p:cNvSpPr>
            <a:spLocks noGrp="1"/>
          </p:cNvSpPr>
          <p:nvPr>
            <p:ph type="title"/>
          </p:nvPr>
        </p:nvSpPr>
        <p:spPr/>
        <p:txBody>
          <a:bodyPr/>
          <a:lstStyle/>
          <a:p>
            <a:r>
              <a:rPr lang="en-US" dirty="0">
                <a:latin typeface="Arial" charset="0"/>
                <a:ea typeface="ＭＳ Ｐゴシック" charset="0"/>
                <a:cs typeface="Arial" charset="0"/>
              </a:rPr>
              <a:t>Trastuzumab </a:t>
            </a:r>
            <a:r>
              <a:rPr lang="en-US" dirty="0" err="1">
                <a:latin typeface="Arial" charset="0"/>
                <a:ea typeface="ＭＳ Ｐゴシック" charset="0"/>
                <a:cs typeface="Arial" charset="0"/>
              </a:rPr>
              <a:t>Emtansine</a:t>
            </a:r>
            <a:r>
              <a:rPr lang="en-US" dirty="0">
                <a:latin typeface="Arial" charset="0"/>
                <a:ea typeface="ＭＳ Ｐゴシック" charset="0"/>
                <a:cs typeface="Arial" charset="0"/>
              </a:rPr>
              <a:t> (T-DM1): Mechanisms of Action</a:t>
            </a:r>
          </a:p>
        </p:txBody>
      </p:sp>
      <p:sp>
        <p:nvSpPr>
          <p:cNvPr id="99339" name="TextBox 1"/>
          <p:cNvSpPr txBox="1">
            <a:spLocks noChangeArrowheads="1"/>
          </p:cNvSpPr>
          <p:nvPr/>
        </p:nvSpPr>
        <p:spPr bwMode="auto">
          <a:xfrm>
            <a:off x="28905" y="6390668"/>
            <a:ext cx="7269163" cy="430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tIns="91440" bIns="9144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Arial" charset="0"/>
                <a:ea typeface="ＭＳ Ｐゴシック" charset="0"/>
                <a:cs typeface="Arial" charset="0"/>
              </a:rPr>
              <a:t>Adapted from </a:t>
            </a:r>
            <a:r>
              <a:rPr kumimoji="0" lang="en-US" sz="1600" b="0" i="0" u="none" strike="noStrike" kern="1200" cap="none" spc="0" normalizeH="0" baseline="0" noProof="0" dirty="0" err="1">
                <a:ln>
                  <a:noFill/>
                </a:ln>
                <a:solidFill>
                  <a:schemeClr val="bg1"/>
                </a:solidFill>
                <a:effectLst/>
                <a:uLnTx/>
                <a:uFillTx/>
                <a:latin typeface="Arial" charset="0"/>
                <a:ea typeface="ＭＳ Ｐゴシック" charset="0"/>
                <a:cs typeface="Arial" charset="0"/>
              </a:rPr>
              <a:t>LoRusso</a:t>
            </a:r>
            <a:r>
              <a:rPr kumimoji="0" lang="en-US" sz="1600" b="0" i="0" u="none" strike="noStrike" kern="1200" cap="none" spc="0" normalizeH="0" baseline="0" noProof="0" dirty="0">
                <a:ln>
                  <a:noFill/>
                </a:ln>
                <a:solidFill>
                  <a:schemeClr val="bg1"/>
                </a:solidFill>
                <a:effectLst/>
                <a:uLnTx/>
                <a:uFillTx/>
                <a:latin typeface="Arial" charset="0"/>
                <a:ea typeface="ＭＳ Ｐゴシック" charset="0"/>
                <a:cs typeface="Arial" charset="0"/>
              </a:rPr>
              <a:t> PM et al. </a:t>
            </a:r>
            <a:r>
              <a:rPr kumimoji="0" lang="en-US" sz="1600" b="0" i="1" u="none" strike="noStrike" kern="1200" cap="none" spc="0" normalizeH="0" baseline="0" noProof="0" dirty="0" err="1">
                <a:ln>
                  <a:noFill/>
                </a:ln>
                <a:solidFill>
                  <a:schemeClr val="bg1"/>
                </a:solidFill>
                <a:effectLst/>
                <a:uLnTx/>
                <a:uFillTx/>
                <a:latin typeface="Arial" charset="0"/>
                <a:ea typeface="ＭＳ Ｐゴシック" charset="0"/>
                <a:cs typeface="Arial" charset="0"/>
              </a:rPr>
              <a:t>Clin</a:t>
            </a:r>
            <a:r>
              <a:rPr kumimoji="0" lang="en-US" sz="1600" b="0" i="1" u="none" strike="noStrike" kern="1200" cap="none" spc="0" normalizeH="0" baseline="0" noProof="0" dirty="0">
                <a:ln>
                  <a:noFill/>
                </a:ln>
                <a:solidFill>
                  <a:schemeClr val="bg1"/>
                </a:solidFill>
                <a:effectLst/>
                <a:uLnTx/>
                <a:uFillTx/>
                <a:latin typeface="Arial" charset="0"/>
                <a:ea typeface="ＭＳ Ｐゴシック" charset="0"/>
                <a:cs typeface="Arial" charset="0"/>
              </a:rPr>
              <a:t> Cancer Res</a:t>
            </a:r>
            <a:r>
              <a:rPr kumimoji="0" lang="en-US" sz="1600" b="0" i="0" u="none" strike="noStrike" kern="1200" cap="none" spc="0" normalizeH="0" baseline="0" noProof="0" dirty="0">
                <a:ln>
                  <a:noFill/>
                </a:ln>
                <a:solidFill>
                  <a:schemeClr val="bg1"/>
                </a:solidFill>
                <a:effectLst/>
                <a:uLnTx/>
                <a:uFillTx/>
                <a:latin typeface="Arial" charset="0"/>
                <a:ea typeface="ＭＳ Ｐゴシック" charset="0"/>
                <a:cs typeface="Arial" charset="0"/>
              </a:rPr>
              <a:t> 2011.</a:t>
            </a:r>
          </a:p>
        </p:txBody>
      </p:sp>
      <p:sp>
        <p:nvSpPr>
          <p:cNvPr id="99340" name="TextBox 22"/>
          <p:cNvSpPr txBox="1">
            <a:spLocks noChangeArrowheads="1"/>
          </p:cNvSpPr>
          <p:nvPr/>
        </p:nvSpPr>
        <p:spPr bwMode="auto">
          <a:xfrm flipH="1">
            <a:off x="7477125" y="3211514"/>
            <a:ext cx="1182688"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Emtansine release</a:t>
            </a:r>
          </a:p>
        </p:txBody>
      </p:sp>
      <p:sp>
        <p:nvSpPr>
          <p:cNvPr id="99341" name="TextBox 25"/>
          <p:cNvSpPr txBox="1">
            <a:spLocks noChangeArrowheads="1"/>
          </p:cNvSpPr>
          <p:nvPr/>
        </p:nvSpPr>
        <p:spPr bwMode="auto">
          <a:xfrm flipH="1">
            <a:off x="8866188" y="4375150"/>
            <a:ext cx="1700212"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99"/>
                </a:solidFill>
                <a:effectLst/>
                <a:uLnTx/>
                <a:uFillTx/>
                <a:latin typeface="Arial" charset="0"/>
                <a:ea typeface="ＭＳ Ｐゴシック" charset="0"/>
                <a:cs typeface="Arial" charset="0"/>
              </a:rPr>
              <a:t>Inhibition of microtubule polymerization</a:t>
            </a:r>
          </a:p>
        </p:txBody>
      </p:sp>
      <p:sp>
        <p:nvSpPr>
          <p:cNvPr id="99342" name="TextBox 22"/>
          <p:cNvSpPr txBox="1">
            <a:spLocks noChangeArrowheads="1"/>
          </p:cNvSpPr>
          <p:nvPr/>
        </p:nvSpPr>
        <p:spPr bwMode="auto">
          <a:xfrm flipH="1">
            <a:off x="5692776" y="3286126"/>
            <a:ext cx="13874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Internalization</a:t>
            </a:r>
          </a:p>
        </p:txBody>
      </p:sp>
      <p:pic>
        <p:nvPicPr>
          <p:cNvPr id="99343" name="Picture 43" descr="lollipops x6.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59763" y="3457576"/>
            <a:ext cx="919162" cy="917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9344" name="Picture 27" descr="lysosom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42125" y="4646614"/>
            <a:ext cx="1625600" cy="1311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9345" name="Picture 28" descr="micro tub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883650" y="5113339"/>
            <a:ext cx="1504950" cy="663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9346" name="TextBox 22"/>
          <p:cNvSpPr txBox="1">
            <a:spLocks noChangeArrowheads="1"/>
          </p:cNvSpPr>
          <p:nvPr/>
        </p:nvSpPr>
        <p:spPr bwMode="auto">
          <a:xfrm flipH="1">
            <a:off x="6764339" y="4918076"/>
            <a:ext cx="1233487"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Lysosome</a:t>
            </a:r>
          </a:p>
        </p:txBody>
      </p:sp>
      <p:sp>
        <p:nvSpPr>
          <p:cNvPr id="99347" name="TextBox 20"/>
          <p:cNvSpPr txBox="1">
            <a:spLocks noChangeArrowheads="1"/>
          </p:cNvSpPr>
          <p:nvPr/>
        </p:nvSpPr>
        <p:spPr bwMode="auto">
          <a:xfrm flipH="1">
            <a:off x="7208838" y="6287259"/>
            <a:ext cx="1139825" cy="306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Nucleus</a:t>
            </a:r>
          </a:p>
        </p:txBody>
      </p:sp>
      <p:pic>
        <p:nvPicPr>
          <p:cNvPr id="99348" name="Picture 34" descr="DNA helix.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08988" y="6298372"/>
            <a:ext cx="1131887" cy="284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9349" name="Picture 47" descr="purple Y with lollipops.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rot="-4021330">
            <a:off x="7146132" y="1583532"/>
            <a:ext cx="1701800" cy="1677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9350" name="TextBox 33"/>
          <p:cNvSpPr txBox="1">
            <a:spLocks noChangeArrowheads="1"/>
          </p:cNvSpPr>
          <p:nvPr/>
        </p:nvSpPr>
        <p:spPr bwMode="auto">
          <a:xfrm>
            <a:off x="6737351" y="1338264"/>
            <a:ext cx="73342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FFFFFF"/>
                </a:solidFill>
                <a:effectLst/>
                <a:uLnTx/>
                <a:uFillTx/>
                <a:latin typeface="Arial" charset="0"/>
                <a:ea typeface="ＭＳ Ｐゴシック" charset="0"/>
                <a:cs typeface="Arial" charset="0"/>
              </a:rPr>
              <a:t>HER2</a:t>
            </a:r>
          </a:p>
        </p:txBody>
      </p:sp>
      <p:sp>
        <p:nvSpPr>
          <p:cNvPr id="99351" name="TextBox 34"/>
          <p:cNvSpPr txBox="1">
            <a:spLocks noChangeArrowheads="1"/>
          </p:cNvSpPr>
          <p:nvPr/>
        </p:nvSpPr>
        <p:spPr bwMode="auto">
          <a:xfrm>
            <a:off x="8016875" y="1689101"/>
            <a:ext cx="110648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0"/>
                <a:cs typeface="Arial" charset="0"/>
              </a:rPr>
              <a:t>T-DM1</a:t>
            </a:r>
          </a:p>
        </p:txBody>
      </p:sp>
      <p:grpSp>
        <p:nvGrpSpPr>
          <p:cNvPr id="3" name="Group 35"/>
          <p:cNvGrpSpPr>
            <a:grpSpLocks/>
          </p:cNvGrpSpPr>
          <p:nvPr/>
        </p:nvGrpSpPr>
        <p:grpSpPr bwMode="auto">
          <a:xfrm>
            <a:off x="6592889" y="1709739"/>
            <a:ext cx="1125537" cy="2625743"/>
            <a:chOff x="4412052" y="2478089"/>
            <a:chExt cx="1187205" cy="2770188"/>
          </a:xfrm>
        </p:grpSpPr>
        <p:grpSp>
          <p:nvGrpSpPr>
            <p:cNvPr id="4" name="Group 39"/>
            <p:cNvGrpSpPr>
              <a:grpSpLocks/>
            </p:cNvGrpSpPr>
            <p:nvPr/>
          </p:nvGrpSpPr>
          <p:grpSpPr bwMode="auto">
            <a:xfrm>
              <a:off x="4664767" y="4332662"/>
              <a:ext cx="651899" cy="915615"/>
              <a:chOff x="4807647" y="4232646"/>
              <a:chExt cx="651899" cy="915615"/>
            </a:xfrm>
          </p:grpSpPr>
          <p:pic>
            <p:nvPicPr>
              <p:cNvPr id="99388" name="Picture 44"/>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826223" y="4232646"/>
                <a:ext cx="572977" cy="8594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9389" name="TextBox 45"/>
              <p:cNvSpPr txBox="1">
                <a:spLocks noChangeArrowheads="1"/>
              </p:cNvSpPr>
              <p:nvPr/>
            </p:nvSpPr>
            <p:spPr bwMode="auto">
              <a:xfrm>
                <a:off x="5137949" y="4373647"/>
                <a:ext cx="321597" cy="3247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P</a:t>
                </a:r>
              </a:p>
            </p:txBody>
          </p:sp>
          <p:sp>
            <p:nvSpPr>
              <p:cNvPr id="99390" name="TextBox 46"/>
              <p:cNvSpPr txBox="1">
                <a:spLocks noChangeArrowheads="1"/>
              </p:cNvSpPr>
              <p:nvPr/>
            </p:nvSpPr>
            <p:spPr bwMode="auto">
              <a:xfrm>
                <a:off x="4807647" y="4471455"/>
                <a:ext cx="321597" cy="3247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P</a:t>
                </a:r>
              </a:p>
            </p:txBody>
          </p:sp>
          <p:sp>
            <p:nvSpPr>
              <p:cNvPr id="99391" name="TextBox 50"/>
              <p:cNvSpPr txBox="1">
                <a:spLocks noChangeArrowheads="1"/>
              </p:cNvSpPr>
              <p:nvPr/>
            </p:nvSpPr>
            <p:spPr bwMode="auto">
              <a:xfrm>
                <a:off x="4819963" y="4823553"/>
                <a:ext cx="321597" cy="3247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P</a:t>
                </a:r>
              </a:p>
            </p:txBody>
          </p:sp>
        </p:grpSp>
        <p:pic>
          <p:nvPicPr>
            <p:cNvPr id="99387" name="Picture 41"/>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rot="-1969840">
              <a:off x="4412052" y="2478089"/>
              <a:ext cx="1187205" cy="176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99353" name="TextBox 33"/>
          <p:cNvSpPr txBox="1">
            <a:spLocks noChangeArrowheads="1"/>
          </p:cNvSpPr>
          <p:nvPr/>
        </p:nvSpPr>
        <p:spPr bwMode="auto">
          <a:xfrm flipH="1">
            <a:off x="5272089" y="1703389"/>
            <a:ext cx="731837"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FFFFFF"/>
                </a:solidFill>
                <a:effectLst/>
                <a:uLnTx/>
                <a:uFillTx/>
                <a:latin typeface="Arial" charset="0"/>
                <a:ea typeface="ＭＳ Ｐゴシック" charset="0"/>
                <a:cs typeface="Arial" charset="0"/>
              </a:rPr>
              <a:t>HER2</a:t>
            </a:r>
          </a:p>
        </p:txBody>
      </p:sp>
      <p:sp>
        <p:nvSpPr>
          <p:cNvPr id="99354" name="TextBox 34"/>
          <p:cNvSpPr txBox="1">
            <a:spLocks noChangeArrowheads="1"/>
          </p:cNvSpPr>
          <p:nvPr/>
        </p:nvSpPr>
        <p:spPr bwMode="auto">
          <a:xfrm flipH="1">
            <a:off x="4068764" y="1782763"/>
            <a:ext cx="1108075"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0"/>
                <a:cs typeface="Arial" charset="0"/>
              </a:rPr>
              <a:t>T-DM1</a:t>
            </a:r>
          </a:p>
        </p:txBody>
      </p:sp>
      <p:sp>
        <p:nvSpPr>
          <p:cNvPr id="60" name="Arc 59"/>
          <p:cNvSpPr/>
          <p:nvPr/>
        </p:nvSpPr>
        <p:spPr bwMode="auto">
          <a:xfrm rot="2476498" flipH="1">
            <a:off x="6667500" y="4198939"/>
            <a:ext cx="927100" cy="1023937"/>
          </a:xfrm>
          <a:prstGeom prst="arc">
            <a:avLst>
              <a:gd name="adj1" fmla="val 20778310"/>
              <a:gd name="adj2" fmla="val 5468250"/>
            </a:avLst>
          </a:prstGeom>
          <a:ln w="38100">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Arial"/>
              <a:ea typeface="ＭＳ Ｐゴシック"/>
              <a:cs typeface="Arial"/>
            </a:endParaRPr>
          </a:p>
        </p:txBody>
      </p:sp>
      <p:sp>
        <p:nvSpPr>
          <p:cNvPr id="62" name="Arc 61"/>
          <p:cNvSpPr/>
          <p:nvPr/>
        </p:nvSpPr>
        <p:spPr bwMode="auto">
          <a:xfrm rot="2177841" flipH="1">
            <a:off x="8693150" y="3878263"/>
            <a:ext cx="996950" cy="773112"/>
          </a:xfrm>
          <a:prstGeom prst="arc">
            <a:avLst>
              <a:gd name="adj1" fmla="val 11745369"/>
              <a:gd name="adj2" fmla="val 17992143"/>
            </a:avLst>
          </a:prstGeom>
          <a:ln w="38100">
            <a:solidFill>
              <a:srgbClr val="FF0000"/>
            </a:solidFill>
            <a:headEnd type="triangle" w="lg" len="lg"/>
            <a:tailEnd type="non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731448"/>
              </a:solidFill>
              <a:effectLst/>
              <a:uLnTx/>
              <a:uFillTx/>
              <a:latin typeface="Arial"/>
              <a:ea typeface="ＭＳ Ｐゴシック"/>
              <a:cs typeface="Arial"/>
            </a:endParaRPr>
          </a:p>
        </p:txBody>
      </p:sp>
      <p:sp>
        <p:nvSpPr>
          <p:cNvPr id="63" name="Arc 62"/>
          <p:cNvSpPr/>
          <p:nvPr/>
        </p:nvSpPr>
        <p:spPr bwMode="auto">
          <a:xfrm rot="19324598" flipH="1">
            <a:off x="7612064" y="4162426"/>
            <a:ext cx="1246187" cy="790575"/>
          </a:xfrm>
          <a:prstGeom prst="arc">
            <a:avLst>
              <a:gd name="adj1" fmla="val 13213357"/>
              <a:gd name="adj2" fmla="val 19987327"/>
            </a:avLst>
          </a:prstGeom>
          <a:ln w="38100">
            <a:solidFill>
              <a:srgbClr val="FF0000"/>
            </a:solidFill>
            <a:headEnd type="triangle" w="lg" len="lg"/>
            <a:tailEnd type="non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731448"/>
              </a:solidFill>
              <a:effectLst/>
              <a:uLnTx/>
              <a:uFillTx/>
              <a:latin typeface="Arial"/>
              <a:ea typeface="ＭＳ Ｐゴシック"/>
              <a:cs typeface="Arial"/>
            </a:endParaRPr>
          </a:p>
        </p:txBody>
      </p:sp>
      <p:sp>
        <p:nvSpPr>
          <p:cNvPr id="68" name="Oval 67"/>
          <p:cNvSpPr/>
          <p:nvPr/>
        </p:nvSpPr>
        <p:spPr>
          <a:xfrm>
            <a:off x="2089827" y="1705000"/>
            <a:ext cx="1410392" cy="799462"/>
          </a:xfrm>
          <a:prstGeom prst="ellipse">
            <a:avLst/>
          </a:prstGeom>
          <a:gradFill flip="none" rotWithShape="1">
            <a:gsLst>
              <a:gs pos="0">
                <a:srgbClr val="99EC5A"/>
              </a:gs>
              <a:gs pos="50000">
                <a:srgbClr val="AEEE86"/>
              </a:gs>
              <a:gs pos="100000">
                <a:srgbClr val="92D050"/>
              </a:gs>
            </a:gsLst>
            <a:path path="circle">
              <a:fillToRect l="50000" t="50000" r="50000" b="50000"/>
            </a:path>
            <a:tileRect/>
          </a:gradFill>
          <a:ln w="19050">
            <a:solidFill>
              <a:srgbClr val="99EC5A"/>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ＭＳ Ｐゴシック"/>
              <a:cs typeface="Arial"/>
            </a:endParaRPr>
          </a:p>
        </p:txBody>
      </p:sp>
      <p:sp>
        <p:nvSpPr>
          <p:cNvPr id="99361" name="TextBox 33"/>
          <p:cNvSpPr txBox="1">
            <a:spLocks noChangeArrowheads="1"/>
          </p:cNvSpPr>
          <p:nvPr/>
        </p:nvSpPr>
        <p:spPr bwMode="auto">
          <a:xfrm flipH="1">
            <a:off x="2189163" y="1025525"/>
            <a:ext cx="133985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Arial" charset="0"/>
                <a:ea typeface="ＭＳ Ｐゴシック" charset="0"/>
                <a:cs typeface="Arial" charset="0"/>
              </a:rPr>
              <a:t>Immune</a:t>
            </a:r>
            <a:br>
              <a:rPr kumimoji="0" lang="en-US" sz="1600" b="1" i="0" u="none" strike="noStrike" kern="1200" cap="none" spc="0" normalizeH="0" baseline="0" noProof="0">
                <a:ln>
                  <a:noFill/>
                </a:ln>
                <a:solidFill>
                  <a:srgbClr val="000000"/>
                </a:solidFill>
                <a:effectLst/>
                <a:uLnTx/>
                <a:uFillTx/>
                <a:latin typeface="Arial" charset="0"/>
                <a:ea typeface="ＭＳ Ｐゴシック" charset="0"/>
                <a:cs typeface="Arial" charset="0"/>
              </a:rPr>
            </a:br>
            <a:r>
              <a:rPr kumimoji="0" lang="en-US" sz="1600" b="1" i="0" u="none" strike="noStrike" kern="1200" cap="none" spc="0" normalizeH="0" baseline="0" noProof="0">
                <a:ln>
                  <a:noFill/>
                </a:ln>
                <a:solidFill>
                  <a:srgbClr val="000000"/>
                </a:solidFill>
                <a:effectLst/>
                <a:uLnTx/>
                <a:uFillTx/>
                <a:latin typeface="Arial" charset="0"/>
                <a:ea typeface="ＭＳ Ｐゴシック" charset="0"/>
                <a:cs typeface="Arial" charset="0"/>
              </a:rPr>
              <a:t>effector cell</a:t>
            </a:r>
          </a:p>
        </p:txBody>
      </p:sp>
      <p:sp>
        <p:nvSpPr>
          <p:cNvPr id="99362" name="TextBox 33"/>
          <p:cNvSpPr txBox="1">
            <a:spLocks noChangeArrowheads="1"/>
          </p:cNvSpPr>
          <p:nvPr/>
        </p:nvSpPr>
        <p:spPr bwMode="auto">
          <a:xfrm flipH="1">
            <a:off x="2333625" y="2600325"/>
            <a:ext cx="1416050"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FFFFFF"/>
                </a:solidFill>
                <a:effectLst/>
                <a:uLnTx/>
                <a:uFillTx/>
                <a:latin typeface="Arial" charset="0"/>
                <a:ea typeface="ＭＳ Ｐゴシック" charset="0"/>
                <a:cs typeface="Arial" charset="0"/>
              </a:rPr>
              <a:t>Fc</a:t>
            </a:r>
            <a:r>
              <a:rPr kumimoji="0" lang="el-GR" sz="1600" b="1" i="0" u="none" strike="noStrike" kern="1200" cap="none" spc="0" normalizeH="0" baseline="0" noProof="0">
                <a:ln>
                  <a:noFill/>
                </a:ln>
                <a:solidFill>
                  <a:srgbClr val="FFFFFF"/>
                </a:solidFill>
                <a:effectLst/>
                <a:uLnTx/>
                <a:uFillTx/>
                <a:latin typeface="Arial" charset="0"/>
                <a:ea typeface="ＭＳ Ｐゴシック" charset="0"/>
                <a:cs typeface="Arial" charset="0"/>
              </a:rPr>
              <a:t>γ</a:t>
            </a:r>
            <a:r>
              <a:rPr kumimoji="0" lang="en-US" sz="1600" b="1" i="0" u="none" strike="noStrike" kern="1200" cap="none" spc="0" normalizeH="0" baseline="0" noProof="0">
                <a:ln>
                  <a:noFill/>
                </a:ln>
                <a:solidFill>
                  <a:srgbClr val="FFFFFF"/>
                </a:solidFill>
                <a:effectLst/>
                <a:uLnTx/>
                <a:uFillTx/>
                <a:latin typeface="Arial" charset="0"/>
                <a:ea typeface="ＭＳ Ｐゴシック" charset="0"/>
                <a:cs typeface="Arial" charset="0"/>
              </a:rPr>
              <a:t> receptor</a:t>
            </a:r>
          </a:p>
        </p:txBody>
      </p:sp>
      <p:sp>
        <p:nvSpPr>
          <p:cNvPr id="99363" name="TextBox 34"/>
          <p:cNvSpPr txBox="1">
            <a:spLocks noChangeArrowheads="1"/>
          </p:cNvSpPr>
          <p:nvPr/>
        </p:nvSpPr>
        <p:spPr bwMode="auto">
          <a:xfrm flipH="1">
            <a:off x="1731964" y="3335339"/>
            <a:ext cx="1920875" cy="738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FFFF00"/>
                </a:solidFill>
                <a:effectLst/>
                <a:uLnTx/>
                <a:uFillTx/>
                <a:latin typeface="Arial" charset="0"/>
                <a:ea typeface="ＭＳ Ｐゴシック" charset="0"/>
                <a:cs typeface="Arial" charset="0"/>
              </a:rPr>
              <a:t>Antibody-dependent</a:t>
            </a:r>
            <a:br>
              <a:rPr kumimoji="0" lang="en-US" sz="1400" b="1" i="0" u="none" strike="noStrike" kern="1200" cap="none" spc="0" normalizeH="0" baseline="0" noProof="0">
                <a:ln>
                  <a:noFill/>
                </a:ln>
                <a:solidFill>
                  <a:srgbClr val="FFFF00"/>
                </a:solidFill>
                <a:effectLst/>
                <a:uLnTx/>
                <a:uFillTx/>
                <a:latin typeface="Arial" charset="0"/>
                <a:ea typeface="ＭＳ Ｐゴシック" charset="0"/>
                <a:cs typeface="Arial" charset="0"/>
              </a:rPr>
            </a:br>
            <a:r>
              <a:rPr kumimoji="0" lang="en-US" sz="1400" b="1" i="0" u="none" strike="noStrike" kern="1200" cap="none" spc="0" normalizeH="0" baseline="0" noProof="0">
                <a:ln>
                  <a:noFill/>
                </a:ln>
                <a:solidFill>
                  <a:srgbClr val="FFFF00"/>
                </a:solidFill>
                <a:effectLst/>
                <a:uLnTx/>
                <a:uFillTx/>
                <a:latin typeface="Arial" charset="0"/>
                <a:ea typeface="ＭＳ Ｐゴシック" charset="0"/>
                <a:cs typeface="Arial" charset="0"/>
              </a:rPr>
              <a:t>cellular cytotoxicity</a:t>
            </a:r>
            <a:br>
              <a:rPr kumimoji="0" lang="en-US" sz="1400" b="1" i="0" u="none" strike="noStrike" kern="1200" cap="none" spc="0" normalizeH="0" baseline="0" noProof="0">
                <a:ln>
                  <a:noFill/>
                </a:ln>
                <a:solidFill>
                  <a:srgbClr val="FFFF00"/>
                </a:solidFill>
                <a:effectLst/>
                <a:uLnTx/>
                <a:uFillTx/>
                <a:latin typeface="Arial" charset="0"/>
                <a:ea typeface="ＭＳ Ｐゴシック" charset="0"/>
                <a:cs typeface="Arial" charset="0"/>
              </a:rPr>
            </a:br>
            <a:r>
              <a:rPr kumimoji="0" lang="en-US" sz="1400" b="1" i="0" u="none" strike="noStrike" kern="1200" cap="none" spc="0" normalizeH="0" baseline="0" noProof="0">
                <a:ln>
                  <a:noFill/>
                </a:ln>
                <a:solidFill>
                  <a:srgbClr val="FFFF00"/>
                </a:solidFill>
                <a:effectLst/>
                <a:uLnTx/>
                <a:uFillTx/>
                <a:latin typeface="Arial" charset="0"/>
                <a:ea typeface="ＭＳ Ｐゴシック" charset="0"/>
                <a:cs typeface="Arial" charset="0"/>
              </a:rPr>
              <a:t>(ADCC)</a:t>
            </a:r>
          </a:p>
        </p:txBody>
      </p:sp>
      <p:sp>
        <p:nvSpPr>
          <p:cNvPr id="99364" name="TextBox 34"/>
          <p:cNvSpPr txBox="1">
            <a:spLocks noChangeArrowheads="1"/>
          </p:cNvSpPr>
          <p:nvPr/>
        </p:nvSpPr>
        <p:spPr bwMode="auto">
          <a:xfrm flipH="1">
            <a:off x="3598864" y="4208464"/>
            <a:ext cx="1455737" cy="752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99"/>
                </a:solidFill>
                <a:effectLst/>
                <a:uLnTx/>
                <a:uFillTx/>
                <a:latin typeface="Arial" charset="0"/>
                <a:ea typeface="ＭＳ Ｐゴシック" charset="0"/>
                <a:cs typeface="Arial" charset="0"/>
              </a:rPr>
              <a:t>Inhibition of HER2 signaling</a:t>
            </a:r>
          </a:p>
        </p:txBody>
      </p:sp>
      <p:sp>
        <p:nvSpPr>
          <p:cNvPr id="99365" name="TextBox 34"/>
          <p:cNvSpPr txBox="1">
            <a:spLocks noChangeArrowheads="1"/>
          </p:cNvSpPr>
          <p:nvPr/>
        </p:nvSpPr>
        <p:spPr bwMode="auto">
          <a:xfrm flipH="1">
            <a:off x="5451475" y="2359026"/>
            <a:ext cx="1455738"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FFFF00"/>
                </a:solidFill>
                <a:effectLst/>
                <a:uLnTx/>
                <a:uFillTx/>
                <a:latin typeface="Arial" charset="0"/>
                <a:ea typeface="ＭＳ Ｐゴシック" charset="0"/>
                <a:cs typeface="Arial" charset="0"/>
              </a:rPr>
              <a:t>Inhibition of HER2 shedding</a:t>
            </a:r>
          </a:p>
        </p:txBody>
      </p:sp>
      <p:grpSp>
        <p:nvGrpSpPr>
          <p:cNvPr id="9" name="Group 42"/>
          <p:cNvGrpSpPr>
            <a:grpSpLocks/>
          </p:cNvGrpSpPr>
          <p:nvPr/>
        </p:nvGrpSpPr>
        <p:grpSpPr bwMode="auto">
          <a:xfrm rot="21040142" flipH="1">
            <a:off x="4829176" y="2066926"/>
            <a:ext cx="1125538" cy="2616209"/>
            <a:chOff x="4412052" y="2478089"/>
            <a:chExt cx="1187205" cy="2761822"/>
          </a:xfrm>
        </p:grpSpPr>
        <p:grpSp>
          <p:nvGrpSpPr>
            <p:cNvPr id="10" name="Group 48"/>
            <p:cNvGrpSpPr>
              <a:grpSpLocks/>
            </p:cNvGrpSpPr>
            <p:nvPr/>
          </p:nvGrpSpPr>
          <p:grpSpPr bwMode="auto">
            <a:xfrm>
              <a:off x="4656414" y="4332662"/>
              <a:ext cx="651899" cy="907249"/>
              <a:chOff x="4799294" y="4232646"/>
              <a:chExt cx="651899" cy="907249"/>
            </a:xfrm>
          </p:grpSpPr>
          <p:pic>
            <p:nvPicPr>
              <p:cNvPr id="99382" name="Picture 5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826223" y="4232646"/>
                <a:ext cx="572977" cy="8594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9383" name="TextBox 52"/>
              <p:cNvSpPr txBox="1">
                <a:spLocks noChangeArrowheads="1"/>
              </p:cNvSpPr>
              <p:nvPr/>
            </p:nvSpPr>
            <p:spPr bwMode="auto">
              <a:xfrm>
                <a:off x="5129596" y="4365083"/>
                <a:ext cx="321597" cy="3249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P</a:t>
                </a:r>
              </a:p>
            </p:txBody>
          </p:sp>
          <p:sp>
            <p:nvSpPr>
              <p:cNvPr id="99384" name="TextBox 53"/>
              <p:cNvSpPr txBox="1">
                <a:spLocks noChangeArrowheads="1"/>
              </p:cNvSpPr>
              <p:nvPr/>
            </p:nvSpPr>
            <p:spPr bwMode="auto">
              <a:xfrm>
                <a:off x="4799294" y="4462890"/>
                <a:ext cx="321597" cy="3249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P</a:t>
                </a:r>
              </a:p>
            </p:txBody>
          </p:sp>
          <p:sp>
            <p:nvSpPr>
              <p:cNvPr id="99385" name="TextBox 54"/>
              <p:cNvSpPr txBox="1">
                <a:spLocks noChangeArrowheads="1"/>
              </p:cNvSpPr>
              <p:nvPr/>
            </p:nvSpPr>
            <p:spPr bwMode="auto">
              <a:xfrm>
                <a:off x="4811610" y="4814988"/>
                <a:ext cx="321597" cy="3249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charset="0"/>
                    <a:ea typeface="ＭＳ Ｐゴシック" charset="0"/>
                    <a:cs typeface="Arial" charset="0"/>
                  </a:rPr>
                  <a:t>P</a:t>
                </a:r>
              </a:p>
            </p:txBody>
          </p:sp>
        </p:grpSp>
        <p:pic>
          <p:nvPicPr>
            <p:cNvPr id="99381" name="Picture 49"/>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rot="-1969840">
              <a:off x="4412052" y="2478089"/>
              <a:ext cx="1187205" cy="176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64" name="Arc 63"/>
          <p:cNvSpPr/>
          <p:nvPr/>
        </p:nvSpPr>
        <p:spPr bwMode="auto">
          <a:xfrm rot="2476498" flipH="1">
            <a:off x="2751138" y="2665414"/>
            <a:ext cx="927100" cy="1023937"/>
          </a:xfrm>
          <a:prstGeom prst="arc">
            <a:avLst>
              <a:gd name="adj1" fmla="val 204571"/>
              <a:gd name="adj2" fmla="val 3715454"/>
            </a:avLst>
          </a:prstGeom>
          <a:ln w="38100">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Arial"/>
              <a:ea typeface="ＭＳ Ｐゴシック"/>
              <a:cs typeface="Arial"/>
            </a:endParaRPr>
          </a:p>
        </p:txBody>
      </p:sp>
      <p:cxnSp>
        <p:nvCxnSpPr>
          <p:cNvPr id="6" name="Straight Arrow Connector 5"/>
          <p:cNvCxnSpPr>
            <a:cxnSpLocks noChangeShapeType="1"/>
            <a:stCxn id="99382" idx="3"/>
          </p:cNvCxnSpPr>
          <p:nvPr/>
        </p:nvCxnSpPr>
        <p:spPr bwMode="auto">
          <a:xfrm flipH="1">
            <a:off x="4951414" y="4257675"/>
            <a:ext cx="346075" cy="935038"/>
          </a:xfrm>
          <a:prstGeom prst="straightConnector1">
            <a:avLst/>
          </a:prstGeom>
          <a:noFill/>
          <a:ln w="25400">
            <a:solidFill>
              <a:srgbClr val="010101"/>
            </a:solidFill>
            <a:round/>
            <a:headEnd/>
            <a:tailEnd type="arrow" w="med" len="med"/>
          </a:ln>
          <a:effectLst>
            <a:outerShdw blurRad="40000" dist="20000" dir="5400000" rotWithShape="0">
              <a:srgbClr val="000000">
                <a:alpha val="37999"/>
              </a:srgbClr>
            </a:outerShdw>
          </a:effectLst>
          <a:extLst>
            <a:ext uri="{909E8E84-426E-40dd-AFC4-6F175D3DCCD1}">
              <a14:hiddenFill xmlns="" xmlns:a14="http://schemas.microsoft.com/office/drawing/2010/main">
                <a:noFill/>
              </a14:hiddenFill>
            </a:ext>
          </a:extLst>
        </p:spPr>
      </p:cxnSp>
      <p:cxnSp>
        <p:nvCxnSpPr>
          <p:cNvPr id="66" name="Straight Arrow Connector 65"/>
          <p:cNvCxnSpPr>
            <a:cxnSpLocks noChangeShapeType="1"/>
          </p:cNvCxnSpPr>
          <p:nvPr/>
        </p:nvCxnSpPr>
        <p:spPr bwMode="auto">
          <a:xfrm>
            <a:off x="5491163" y="4259264"/>
            <a:ext cx="190500" cy="955675"/>
          </a:xfrm>
          <a:prstGeom prst="straightConnector1">
            <a:avLst/>
          </a:prstGeom>
          <a:noFill/>
          <a:ln w="25400">
            <a:solidFill>
              <a:srgbClr val="010101"/>
            </a:solidFill>
            <a:round/>
            <a:headEnd/>
            <a:tailEnd type="arrow" w="med" len="med"/>
          </a:ln>
          <a:effectLst>
            <a:outerShdw blurRad="400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99370" name="TextBox 19"/>
          <p:cNvSpPr txBox="1">
            <a:spLocks noChangeArrowheads="1"/>
          </p:cNvSpPr>
          <p:nvPr/>
        </p:nvSpPr>
        <p:spPr bwMode="auto">
          <a:xfrm>
            <a:off x="4457701" y="5135563"/>
            <a:ext cx="868363"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010101"/>
                </a:solidFill>
                <a:effectLst/>
                <a:uLnTx/>
                <a:uFillTx/>
                <a:latin typeface="Arial" charset="0"/>
                <a:ea typeface="ＭＳ Ｐゴシック" charset="0"/>
                <a:cs typeface="Arial" charset="0"/>
              </a:rPr>
              <a:t>PI3K</a:t>
            </a:r>
          </a:p>
        </p:txBody>
      </p:sp>
      <p:sp>
        <p:nvSpPr>
          <p:cNvPr id="99371" name="TextBox 73"/>
          <p:cNvSpPr txBox="1">
            <a:spLocks noChangeArrowheads="1"/>
          </p:cNvSpPr>
          <p:nvPr/>
        </p:nvSpPr>
        <p:spPr bwMode="auto">
          <a:xfrm>
            <a:off x="5340350" y="5153026"/>
            <a:ext cx="712788"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10101"/>
                </a:solidFill>
                <a:effectLst/>
                <a:uLnTx/>
                <a:uFillTx/>
                <a:latin typeface="Arial" charset="0"/>
                <a:ea typeface="ＭＳ Ｐゴシック" charset="0"/>
                <a:cs typeface="Arial" charset="0"/>
              </a:rPr>
              <a:t>MAPK</a:t>
            </a:r>
          </a:p>
        </p:txBody>
      </p:sp>
      <p:sp>
        <p:nvSpPr>
          <p:cNvPr id="5" name="Cross 4"/>
          <p:cNvSpPr>
            <a:spLocks noChangeArrowheads="1"/>
          </p:cNvSpPr>
          <p:nvPr/>
        </p:nvSpPr>
        <p:spPr bwMode="auto">
          <a:xfrm rot="2700000">
            <a:off x="4968876" y="4414838"/>
            <a:ext cx="757237" cy="757238"/>
          </a:xfrm>
          <a:prstGeom prst="plus">
            <a:avLst>
              <a:gd name="adj" fmla="val 45315"/>
            </a:avLst>
          </a:prstGeom>
          <a:solidFill>
            <a:srgbClr val="FF0000"/>
          </a:solidFill>
          <a:ln>
            <a:noFill/>
          </a:ln>
          <a:effectLst>
            <a:outerShdw blurRad="40000" dist="23000" dir="5400000" rotWithShape="0">
              <a:srgbClr val="000000">
                <a:alpha val="34999"/>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ＭＳ Ｐゴシック"/>
              <a:cs typeface="Arial"/>
            </a:endParaRPr>
          </a:p>
        </p:txBody>
      </p:sp>
      <p:grpSp>
        <p:nvGrpSpPr>
          <p:cNvPr id="11" name="Group 2"/>
          <p:cNvGrpSpPr>
            <a:grpSpLocks/>
          </p:cNvGrpSpPr>
          <p:nvPr/>
        </p:nvGrpSpPr>
        <p:grpSpPr bwMode="auto">
          <a:xfrm>
            <a:off x="3679825" y="2166938"/>
            <a:ext cx="1676400" cy="1700212"/>
            <a:chOff x="2044301" y="2192261"/>
            <a:chExt cx="1675775" cy="1700105"/>
          </a:xfrm>
        </p:grpSpPr>
        <p:pic>
          <p:nvPicPr>
            <p:cNvPr id="99378" name="Picture 36" descr="purple Y with lollipops.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rot="3460142">
              <a:off x="2032136" y="2204426"/>
              <a:ext cx="1700105" cy="1675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9379" name="Picture 72" descr="purple Y with lollipops.png"/>
            <p:cNvPicPr>
              <a:picLocks noChangeAspect="1"/>
            </p:cNvPicPr>
            <p:nvPr/>
          </p:nvPicPr>
          <p:blipFill>
            <a:blip r:embed="rId7">
              <a:extLst>
                <a:ext uri="{28A0092B-C50C-407E-A947-70E740481C1C}">
                  <a14:useLocalDpi xmlns:a14="http://schemas.microsoft.com/office/drawing/2010/main" val="0"/>
                </a:ext>
              </a:extLst>
            </a:blip>
            <a:srcRect l="27258" t="68983" r="56354" b="16466"/>
            <a:stretch>
              <a:fillRect/>
            </a:stretch>
          </p:blipFill>
          <p:spPr bwMode="auto">
            <a:xfrm rot="3480000">
              <a:off x="2518885" y="2775587"/>
              <a:ext cx="278606" cy="2438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12" name="Group 14"/>
          <p:cNvGrpSpPr>
            <a:grpSpLocks/>
          </p:cNvGrpSpPr>
          <p:nvPr/>
        </p:nvGrpSpPr>
        <p:grpSpPr bwMode="auto">
          <a:xfrm>
            <a:off x="3616326" y="2314576"/>
            <a:ext cx="468313" cy="912813"/>
            <a:chOff x="2092326" y="2314575"/>
            <a:chExt cx="467924" cy="913399"/>
          </a:xfrm>
        </p:grpSpPr>
        <p:sp>
          <p:nvSpPr>
            <p:cNvPr id="8" name="Oval 7"/>
            <p:cNvSpPr/>
            <p:nvPr/>
          </p:nvSpPr>
          <p:spPr>
            <a:xfrm rot="19800000">
              <a:off x="2136739" y="2438479"/>
              <a:ext cx="209376" cy="422546"/>
            </a:xfrm>
            <a:prstGeom prst="ellipse">
              <a:avLst/>
            </a:prstGeom>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3500000" scaled="1"/>
              <a:tileRect/>
            </a:gradFill>
            <a:ln w="19050">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ＭＳ Ｐゴシック"/>
                <a:cs typeface="Arial"/>
              </a:endParaRPr>
            </a:p>
          </p:txBody>
        </p:sp>
        <p:sp>
          <p:nvSpPr>
            <p:cNvPr id="72" name="Oval 71"/>
            <p:cNvSpPr/>
            <p:nvPr/>
          </p:nvSpPr>
          <p:spPr>
            <a:xfrm rot="19800000">
              <a:off x="2352460" y="2805428"/>
              <a:ext cx="207790" cy="422546"/>
            </a:xfrm>
            <a:prstGeom prst="ellipse">
              <a:avLst/>
            </a:prstGeom>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3500000" scaled="1"/>
              <a:tileRect/>
            </a:gradFill>
            <a:ln w="19050">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ＭＳ Ｐゴシック"/>
                <a:cs typeface="Arial"/>
              </a:endParaRPr>
            </a:p>
          </p:txBody>
        </p:sp>
        <p:cxnSp>
          <p:nvCxnSpPr>
            <p:cNvPr id="13" name="Straight Connector 12"/>
            <p:cNvCxnSpPr/>
            <p:nvPr/>
          </p:nvCxnSpPr>
          <p:spPr>
            <a:xfrm rot="19800000">
              <a:off x="2092326" y="2314575"/>
              <a:ext cx="0" cy="165206"/>
            </a:xfrm>
            <a:prstGeom prst="line">
              <a:avLst/>
            </a:prstGeom>
            <a:ln>
              <a:solidFill>
                <a:schemeClr val="bg2">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680956715"/>
      </p:ext>
    </p:extLst>
  </p:cSld>
  <p:clrMapOvr>
    <a:masterClrMapping/>
  </p:clrMapOvr>
  <p:transition spd="slow"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p:cNvSpPr txBox="1">
            <a:spLocks noChangeArrowheads="1"/>
          </p:cNvSpPr>
          <p:nvPr/>
        </p:nvSpPr>
        <p:spPr bwMode="auto">
          <a:xfrm>
            <a:off x="4932363" y="5703888"/>
            <a:ext cx="2327275"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nchor="b"/>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0" fontAlgn="base" latinLnBrk="0" hangingPunct="0">
              <a:lnSpc>
                <a:spcPct val="100000"/>
              </a:lnSpc>
              <a:spcBef>
                <a:spcPct val="0"/>
              </a:spcBef>
              <a:spcAft>
                <a:spcPct val="20000"/>
              </a:spcAft>
              <a:buClr>
                <a:srgbClr val="000000"/>
              </a:buClr>
              <a:buSzPct val="80000"/>
              <a:buFont typeface="Wingdings" charset="2"/>
              <a:buNone/>
              <a:tabLst/>
              <a:defRPr/>
            </a:pPr>
            <a:r>
              <a:rPr kumimoji="0" lang="en-US" altLang="x-none" sz="2200" b="1" i="0" u="none" strike="noStrike" kern="1200" cap="none" spc="0" normalizeH="0" baseline="0" noProof="0" dirty="0">
                <a:ln>
                  <a:noFill/>
                </a:ln>
                <a:solidFill>
                  <a:srgbClr val="EFC53D"/>
                </a:solidFill>
                <a:effectLst/>
                <a:uLnTx/>
                <a:uFillTx/>
                <a:latin typeface="Arial" charset="0"/>
                <a:ea typeface="ＭＳ Ｐゴシック" charset="-128"/>
              </a:rPr>
              <a:t>Moderator</a:t>
            </a:r>
            <a:br>
              <a:rPr kumimoji="0" lang="en-US" altLang="x-none" sz="2200" b="1" i="0" u="none" strike="noStrike" kern="1200" cap="none" spc="0" normalizeH="0" baseline="0" noProof="0" dirty="0">
                <a:ln>
                  <a:noFill/>
                </a:ln>
                <a:solidFill>
                  <a:srgbClr val="FFFFFF"/>
                </a:solidFill>
                <a:effectLst/>
                <a:uLnTx/>
                <a:uFillTx/>
                <a:latin typeface="Arial" charset="0"/>
                <a:ea typeface="ＭＳ Ｐゴシック" charset="-128"/>
              </a:rPr>
            </a:br>
            <a:r>
              <a:rPr kumimoji="0" lang="en-US" altLang="x-none" sz="2200" b="1" i="0" u="none" strike="noStrike" kern="1200" cap="none" spc="0" normalizeH="0" baseline="0" noProof="0" dirty="0">
                <a:ln>
                  <a:noFill/>
                </a:ln>
                <a:solidFill>
                  <a:srgbClr val="FFFFFF"/>
                </a:solidFill>
                <a:effectLst/>
                <a:uLnTx/>
                <a:uFillTx/>
                <a:latin typeface="Arial" charset="0"/>
                <a:ea typeface="ＭＳ Ｐゴシック" charset="-128"/>
              </a:rPr>
              <a:t>Neil Love, MD</a:t>
            </a:r>
          </a:p>
        </p:txBody>
      </p:sp>
      <p:sp>
        <p:nvSpPr>
          <p:cNvPr id="8" name="Text Box 7"/>
          <p:cNvSpPr txBox="1">
            <a:spLocks noChangeArrowheads="1"/>
          </p:cNvSpPr>
          <p:nvPr/>
        </p:nvSpPr>
        <p:spPr bwMode="auto">
          <a:xfrm>
            <a:off x="5469066" y="4284663"/>
            <a:ext cx="125386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x-none" sz="2200" b="1" i="0" u="none" strike="noStrike" kern="1200" cap="none" spc="0" normalizeH="0" baseline="0" noProof="0" dirty="0">
                <a:ln>
                  <a:noFill/>
                </a:ln>
                <a:solidFill>
                  <a:srgbClr val="EFC53D"/>
                </a:solidFill>
                <a:effectLst/>
                <a:uLnTx/>
                <a:uFillTx/>
                <a:latin typeface="Arial" charset="0"/>
                <a:ea typeface="ＭＳ Ｐゴシック" charset="-128"/>
              </a:rPr>
              <a:t>Faculty </a:t>
            </a:r>
          </a:p>
        </p:txBody>
      </p:sp>
      <p:sp>
        <p:nvSpPr>
          <p:cNvPr id="9" name="Rectangle 8"/>
          <p:cNvSpPr>
            <a:spLocks noChangeArrowheads="1"/>
          </p:cNvSpPr>
          <p:nvPr/>
        </p:nvSpPr>
        <p:spPr bwMode="auto">
          <a:xfrm>
            <a:off x="609600" y="144463"/>
            <a:ext cx="10972800" cy="384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lvl="0" algn="ctr">
              <a:lnSpc>
                <a:spcPts val="3800"/>
              </a:lnSpc>
              <a:spcAft>
                <a:spcPts val="1200"/>
              </a:spcAft>
              <a:defRPr/>
            </a:pPr>
            <a:r>
              <a:rPr lang="en-US" altLang="x-none" sz="3600" b="1" dirty="0">
                <a:solidFill>
                  <a:srgbClr val="FFFFFF"/>
                </a:solidFill>
                <a:ea typeface="ヒラギノ角ゴ Pro W3" charset="-128"/>
              </a:rPr>
              <a:t>Oncology Grand Rounds</a:t>
            </a:r>
            <a:br>
              <a:rPr lang="en-US" altLang="x-none" sz="3600" b="1" dirty="0">
                <a:solidFill>
                  <a:srgbClr val="FFFFFF"/>
                </a:solidFill>
                <a:ea typeface="ヒラギノ角ゴ Pro W3" charset="-128"/>
              </a:rPr>
            </a:br>
            <a:r>
              <a:rPr lang="en-US" altLang="x-none" sz="3600" b="1" dirty="0">
                <a:solidFill>
                  <a:srgbClr val="FFFFFF"/>
                </a:solidFill>
                <a:ea typeface="ヒラギノ角ゴ Pro W3" charset="-128"/>
              </a:rPr>
              <a:t> Breast Cancer</a:t>
            </a:r>
            <a:endParaRPr lang="en-US" altLang="x-none" sz="3200" b="1" dirty="0">
              <a:solidFill>
                <a:srgbClr val="FFFFFF"/>
              </a:solidFill>
              <a:ea typeface="ヒラギノ角ゴ Pro W3" charset="-128"/>
            </a:endParaRPr>
          </a:p>
          <a:p>
            <a:pPr lvl="0" algn="ctr">
              <a:lnSpc>
                <a:spcPts val="3800"/>
              </a:lnSpc>
              <a:spcAft>
                <a:spcPts val="1200"/>
              </a:spcAft>
              <a:defRPr/>
            </a:pPr>
            <a:r>
              <a:rPr lang="en-US" altLang="x-none" sz="3400" b="1" dirty="0">
                <a:solidFill>
                  <a:srgbClr val="EFC53D"/>
                </a:solidFill>
                <a:ea typeface="ヒラギノ角ゴ Pro W3" charset="-128"/>
              </a:rPr>
              <a:t>Nurse and Physician Investigators </a:t>
            </a:r>
            <a:br>
              <a:rPr lang="en-US" altLang="x-none" sz="3400" b="1" dirty="0">
                <a:solidFill>
                  <a:srgbClr val="EFC53D"/>
                </a:solidFill>
                <a:ea typeface="ヒラギノ角ゴ Pro W3" charset="-128"/>
              </a:rPr>
            </a:br>
            <a:r>
              <a:rPr lang="en-US" altLang="x-none" sz="3400" b="1" dirty="0">
                <a:solidFill>
                  <a:srgbClr val="EFC53D"/>
                </a:solidFill>
                <a:ea typeface="ヒラギノ角ゴ Pro W3" charset="-128"/>
              </a:rPr>
              <a:t>Discuss New Agents, Novel Therapies </a:t>
            </a:r>
            <a:br>
              <a:rPr lang="en-US" altLang="x-none" sz="3400" b="1" dirty="0">
                <a:solidFill>
                  <a:srgbClr val="EFC53D"/>
                </a:solidFill>
                <a:ea typeface="ヒラギノ角ゴ Pro W3" charset="-128"/>
              </a:rPr>
            </a:br>
            <a:r>
              <a:rPr lang="en-US" altLang="x-none" sz="3400" b="1" dirty="0">
                <a:solidFill>
                  <a:srgbClr val="EFC53D"/>
                </a:solidFill>
                <a:ea typeface="ヒラギノ角ゴ Pro W3" charset="-128"/>
              </a:rPr>
              <a:t>and Actual Cases from Practice</a:t>
            </a:r>
            <a:endParaRPr kumimoji="0" lang="en-US" altLang="x-none" sz="3200" b="1" i="0" u="none" strike="noStrike" kern="1200" cap="none" spc="0" normalizeH="0" baseline="0" noProof="0" dirty="0">
              <a:ln>
                <a:noFill/>
              </a:ln>
              <a:solidFill>
                <a:srgbClr val="FFFFFF"/>
              </a:solidFill>
              <a:effectLst/>
              <a:uLnTx/>
              <a:uFillTx/>
              <a:latin typeface="Arial" charset="0"/>
              <a:ea typeface="ヒラギノ角ゴ Pro W3" charset="-128"/>
            </a:endParaRPr>
          </a:p>
          <a:p>
            <a:pPr algn="ctr">
              <a:spcBef>
                <a:spcPts val="1200"/>
              </a:spcBef>
              <a:defRPr/>
            </a:pPr>
            <a:r>
              <a:rPr lang="en-US" altLang="x-none" sz="2600" b="1" dirty="0">
                <a:solidFill>
                  <a:srgbClr val="DAEDEF"/>
                </a:solidFill>
                <a:ea typeface="ヒラギノ角ゴ Pro W3" charset="-128"/>
              </a:rPr>
              <a:t>Thursday, April 11, 2019</a:t>
            </a:r>
            <a:br>
              <a:rPr lang="en-US" altLang="x-none" sz="2600" b="1" dirty="0">
                <a:solidFill>
                  <a:srgbClr val="DAEDEF"/>
                </a:solidFill>
                <a:ea typeface="ヒラギノ角ゴ Pro W3" charset="-128"/>
              </a:rPr>
            </a:br>
            <a:r>
              <a:rPr lang="en-US" altLang="x-none" sz="2600" b="1" dirty="0">
                <a:solidFill>
                  <a:srgbClr val="DAEDEF"/>
                </a:solidFill>
                <a:ea typeface="ヒラギノ角ゴ Pro W3" charset="-128"/>
              </a:rPr>
              <a:t>6:00 PM – 8:00 PM</a:t>
            </a:r>
          </a:p>
        </p:txBody>
      </p:sp>
      <p:sp>
        <p:nvSpPr>
          <p:cNvPr id="6" name="Text Box 6">
            <a:extLst>
              <a:ext uri="{FF2B5EF4-FFF2-40B4-BE49-F238E27FC236}">
                <a16:creationId xmlns:a16="http://schemas.microsoft.com/office/drawing/2014/main" id="{A1CF853B-C7D7-E346-B0DF-B9F31F41F192}"/>
              </a:ext>
            </a:extLst>
          </p:cNvPr>
          <p:cNvSpPr txBox="1">
            <a:spLocks noChangeArrowheads="1"/>
          </p:cNvSpPr>
          <p:nvPr/>
        </p:nvSpPr>
        <p:spPr bwMode="auto">
          <a:xfrm>
            <a:off x="914400" y="4724400"/>
            <a:ext cx="10896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0" tIns="0" rIns="0" bIns="0" numCol="2"/>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x-none" sz="2200" b="1" u="none" strike="noStrike" kern="1200" cap="none" spc="0" normalizeH="0" baseline="0" noProof="0" dirty="0">
                <a:ln>
                  <a:noFill/>
                </a:ln>
                <a:solidFill>
                  <a:srgbClr val="FFFFFF"/>
                </a:solidFill>
                <a:effectLst/>
                <a:uLnTx/>
                <a:uFillTx/>
                <a:latin typeface="Arial" charset="0"/>
                <a:ea typeface="ヒラギノ角ゴ Pro W3" charset="-128"/>
              </a:rPr>
              <a:t>Erika Hamilton, MD</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x-none" sz="2200" b="1" u="none" strike="noStrike" kern="1200" cap="none" spc="0" normalizeH="0" baseline="0" noProof="0" dirty="0">
                <a:ln>
                  <a:noFill/>
                </a:ln>
                <a:solidFill>
                  <a:srgbClr val="FFFFFF"/>
                </a:solidFill>
                <a:effectLst/>
                <a:uLnTx/>
                <a:uFillTx/>
                <a:latin typeface="Arial" charset="0"/>
                <a:ea typeface="ヒラギノ角ゴ Pro W3" charset="-128"/>
              </a:rPr>
              <a:t>Elizabeth O’Reilly, RN, NP, MSN, MPH</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x-none" sz="2200" b="1" u="none" strike="noStrike" kern="1200" cap="none" spc="0" normalizeH="0" baseline="0" noProof="0" dirty="0">
                <a:ln>
                  <a:noFill/>
                </a:ln>
                <a:solidFill>
                  <a:srgbClr val="FFFFFF"/>
                </a:solidFill>
                <a:effectLst/>
                <a:uLnTx/>
                <a:uFillTx/>
                <a:latin typeface="Arial" charset="0"/>
                <a:ea typeface="ヒラギノ角ゴ Pro W3" charset="-128"/>
              </a:rPr>
              <a:t>Hope S </a:t>
            </a:r>
            <a:r>
              <a:rPr kumimoji="0" lang="en-US" altLang="x-none" sz="2200" b="1" u="none" strike="noStrike" kern="1200" cap="none" spc="0" normalizeH="0" baseline="0" noProof="0" dirty="0" err="1">
                <a:ln>
                  <a:noFill/>
                </a:ln>
                <a:solidFill>
                  <a:srgbClr val="FFFFFF"/>
                </a:solidFill>
                <a:effectLst/>
                <a:uLnTx/>
                <a:uFillTx/>
                <a:latin typeface="Arial" charset="0"/>
                <a:ea typeface="ヒラギノ角ゴ Pro W3" charset="-128"/>
              </a:rPr>
              <a:t>Rugo</a:t>
            </a:r>
            <a:r>
              <a:rPr kumimoji="0" lang="en-US" altLang="x-none" sz="2200" b="1" u="none" strike="noStrike" kern="1200" cap="none" spc="0" normalizeH="0" baseline="0" noProof="0" dirty="0">
                <a:ln>
                  <a:noFill/>
                </a:ln>
                <a:solidFill>
                  <a:srgbClr val="FFFFFF"/>
                </a:solidFill>
                <a:effectLst/>
                <a:uLnTx/>
                <a:uFillTx/>
                <a:latin typeface="Arial" charset="0"/>
                <a:ea typeface="ヒラギノ角ゴ Pro W3" charset="-128"/>
              </a:rPr>
              <a:t>, MD</a:t>
            </a:r>
          </a:p>
          <a:p>
            <a:pPr lvl="0">
              <a:defRPr/>
            </a:pPr>
            <a:r>
              <a:rPr lang="en-US" altLang="x-none" sz="2200" b="1" dirty="0">
                <a:solidFill>
                  <a:srgbClr val="FFFFFF"/>
                </a:solidFill>
                <a:ea typeface="ヒラギノ角ゴ Pro W3" charset="-128"/>
              </a:rPr>
              <a:t>Gretchen Santos, RN, MSN, FNP-BC</a:t>
            </a:r>
          </a:p>
        </p:txBody>
      </p:sp>
    </p:spTree>
    <p:extLst>
      <p:ext uri="{BB962C8B-B14F-4D97-AF65-F5344CB8AC3E}">
        <p14:creationId xmlns:p14="http://schemas.microsoft.com/office/powerpoint/2010/main" val="2319656898"/>
      </p:ext>
    </p:extLst>
  </p:cSld>
  <p:clrMapOvr>
    <a:masterClrMapping/>
  </p:clrMapOvr>
  <p:transition spd="slow"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2CA3F6-8774-5A4F-BF13-9D7AE4D6F0B9}"/>
              </a:ext>
            </a:extLst>
          </p:cNvPr>
          <p:cNvSpPr>
            <a:spLocks noGrp="1"/>
          </p:cNvSpPr>
          <p:nvPr>
            <p:ph type="title"/>
          </p:nvPr>
        </p:nvSpPr>
        <p:spPr/>
        <p:txBody>
          <a:bodyPr/>
          <a:lstStyle/>
          <a:p>
            <a:r>
              <a:rPr lang="en-US" dirty="0">
                <a:solidFill>
                  <a:srgbClr val="F1C73D"/>
                </a:solidFill>
              </a:rPr>
              <a:t>KATHERINE Phase III Study Design</a:t>
            </a:r>
          </a:p>
        </p:txBody>
      </p:sp>
      <p:cxnSp>
        <p:nvCxnSpPr>
          <p:cNvPr id="5" name="Straight Connector 10">
            <a:extLst>
              <a:ext uri="{FF2B5EF4-FFF2-40B4-BE49-F238E27FC236}">
                <a16:creationId xmlns:a16="http://schemas.microsoft.com/office/drawing/2014/main" id="{91BFA113-D060-9A4F-940E-90365D6D5ABC}"/>
              </a:ext>
            </a:extLst>
          </p:cNvPr>
          <p:cNvCxnSpPr>
            <a:cxnSpLocks noChangeShapeType="1"/>
          </p:cNvCxnSpPr>
          <p:nvPr/>
        </p:nvCxnSpPr>
        <p:spPr bwMode="auto">
          <a:xfrm>
            <a:off x="5623787" y="3450493"/>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6" name="Straight Arrow Connector 5">
            <a:extLst>
              <a:ext uri="{FF2B5EF4-FFF2-40B4-BE49-F238E27FC236}">
                <a16:creationId xmlns:a16="http://schemas.microsoft.com/office/drawing/2014/main" id="{5FC8D615-B98D-4748-A760-57CE4E3F9928}"/>
              </a:ext>
            </a:extLst>
          </p:cNvPr>
          <p:cNvCxnSpPr/>
          <p:nvPr/>
        </p:nvCxnSpPr>
        <p:spPr bwMode="auto">
          <a:xfrm rot="5400000" flipH="1" flipV="1">
            <a:off x="5582749" y="3371181"/>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BD71551-B554-954D-B45B-C8C004EA3579}"/>
              </a:ext>
            </a:extLst>
          </p:cNvPr>
          <p:cNvCxnSpPr/>
          <p:nvPr/>
        </p:nvCxnSpPr>
        <p:spPr bwMode="auto">
          <a:xfrm>
            <a:off x="6409452" y="4200661"/>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94E7233-33AE-834E-947B-2E7D5F726F9D}"/>
              </a:ext>
            </a:extLst>
          </p:cNvPr>
          <p:cNvCxnSpPr/>
          <p:nvPr/>
        </p:nvCxnSpPr>
        <p:spPr bwMode="auto">
          <a:xfrm>
            <a:off x="6409454" y="2544478"/>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219277F-995F-D84C-9892-EC357E8F1DE9}"/>
              </a:ext>
            </a:extLst>
          </p:cNvPr>
          <p:cNvGrpSpPr>
            <a:grpSpLocks/>
          </p:cNvGrpSpPr>
          <p:nvPr/>
        </p:nvGrpSpPr>
        <p:grpSpPr bwMode="auto">
          <a:xfrm>
            <a:off x="5955371" y="2937805"/>
            <a:ext cx="914400" cy="914400"/>
            <a:chOff x="1872" y="1584"/>
            <a:chExt cx="576" cy="576"/>
          </a:xfrm>
        </p:grpSpPr>
        <p:sp>
          <p:nvSpPr>
            <p:cNvPr id="10" name="Oval 9">
              <a:extLst>
                <a:ext uri="{FF2B5EF4-FFF2-40B4-BE49-F238E27FC236}">
                  <a16:creationId xmlns:a16="http://schemas.microsoft.com/office/drawing/2014/main" id="{41CF26DF-6E38-C44D-83BC-B079378059D7}"/>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ED7D31"/>
                </a:solidFill>
                <a:effectLst/>
                <a:uLnTx/>
                <a:uFillTx/>
                <a:latin typeface="Arial" panose="020B0604020202020204" pitchFamily="34" charset="0"/>
                <a:ea typeface="MS PGothic" charset="0"/>
                <a:cs typeface="Arial" panose="020B0604020202020204" pitchFamily="34" charset="0"/>
              </a:endParaRPr>
            </a:p>
          </p:txBody>
        </p:sp>
        <p:sp>
          <p:nvSpPr>
            <p:cNvPr id="11" name="Rectangle 10">
              <a:extLst>
                <a:ext uri="{FF2B5EF4-FFF2-40B4-BE49-F238E27FC236}">
                  <a16:creationId xmlns:a16="http://schemas.microsoft.com/office/drawing/2014/main" id="{C6FFD702-3F05-DA42-96F2-D4FB80BEE80A}"/>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graphicFrame>
        <p:nvGraphicFramePr>
          <p:cNvPr id="12" name="Group 31">
            <a:extLst>
              <a:ext uri="{FF2B5EF4-FFF2-40B4-BE49-F238E27FC236}">
                <a16:creationId xmlns:a16="http://schemas.microsoft.com/office/drawing/2014/main" id="{F2F95753-B2AF-4A4A-894A-E74F0B31812C}"/>
              </a:ext>
            </a:extLst>
          </p:cNvPr>
          <p:cNvGraphicFramePr>
            <a:graphicFrameLocks noGrp="1"/>
          </p:cNvGraphicFramePr>
          <p:nvPr>
            <p:extLst>
              <p:ext uri="{D42A27DB-BD31-4B8C-83A1-F6EECF244321}">
                <p14:modId xmlns:p14="http://schemas.microsoft.com/office/powerpoint/2010/main" val="797714665"/>
              </p:ext>
            </p:extLst>
          </p:nvPr>
        </p:nvGraphicFramePr>
        <p:xfrm>
          <a:off x="824695" y="1506279"/>
          <a:ext cx="4866254" cy="3918748"/>
        </p:xfrm>
        <a:graphic>
          <a:graphicData uri="http://schemas.openxmlformats.org/drawingml/2006/table">
            <a:tbl>
              <a:tblPr/>
              <a:tblGrid>
                <a:gridCol w="4866254">
                  <a:extLst>
                    <a:ext uri="{9D8B030D-6E8A-4147-A177-3AD203B41FA5}">
                      <a16:colId xmlns:a16="http://schemas.microsoft.com/office/drawing/2014/main" val="20000"/>
                    </a:ext>
                  </a:extLst>
                </a:gridCol>
              </a:tblGrid>
              <a:tr h="398260">
                <a:tc>
                  <a:txBody>
                    <a:bodyPr/>
                    <a:lstStyle/>
                    <a:p>
                      <a:pPr marL="0" marR="0" lvl="0" indent="0" algn="l" defTabSz="914400" rtl="0" eaLnBrk="1" fontAlgn="base" latinLnBrk="0" hangingPunct="1">
                        <a:lnSpc>
                          <a:spcPts val="1960"/>
                        </a:lnSpc>
                        <a:spcBef>
                          <a:spcPts val="200"/>
                        </a:spcBef>
                        <a:spcAft>
                          <a:spcPct val="0"/>
                        </a:spcAft>
                        <a:buClrTx/>
                        <a:buSzTx/>
                        <a:buFontTx/>
                        <a:buNone/>
                        <a:tabLst/>
                      </a:pPr>
                      <a:r>
                        <a:rPr kumimoji="0" lang="en-US" sz="1900" b="1"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Eligibility (N = 1,486)</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2649740">
                <a:tc>
                  <a:txBody>
                    <a:bodyPr/>
                    <a:lstStyle/>
                    <a:p>
                      <a:pPr marL="177800" marR="0" lvl="0" indent="-177800" algn="l" defTabSz="914400" rtl="0" eaLnBrk="1" fontAlgn="base" latinLnBrk="0" hangingPunct="1">
                        <a:lnSpc>
                          <a:spcPts val="1960"/>
                        </a:lnSpc>
                        <a:spcBef>
                          <a:spcPts val="200"/>
                        </a:spcBef>
                        <a:spcAft>
                          <a:spcPts val="800"/>
                        </a:spcAft>
                        <a:buClrTx/>
                        <a:buSzTx/>
                        <a:buFont typeface="Arial"/>
                        <a:buChar char="•"/>
                        <a:tabLst/>
                        <a:defRPr/>
                      </a:pP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HER2-positive early breast cancer</a:t>
                      </a:r>
                    </a:p>
                    <a:p>
                      <a:pPr marL="177800" marR="0" lvl="0" indent="-177800" algn="l" defTabSz="914400" rtl="0" eaLnBrk="1" fontAlgn="base" latinLnBrk="0" hangingPunct="1">
                        <a:lnSpc>
                          <a:spcPts val="1960"/>
                        </a:lnSpc>
                        <a:spcBef>
                          <a:spcPts val="200"/>
                        </a:spcBef>
                        <a:spcAft>
                          <a:spcPts val="800"/>
                        </a:spcAft>
                        <a:buClrTx/>
                        <a:buSzTx/>
                        <a:buFont typeface="Arial"/>
                        <a:buChar char="•"/>
                        <a:tabLst/>
                        <a:defRPr/>
                      </a:pP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Neoadjuvant therapy must have consisted of</a:t>
                      </a:r>
                    </a:p>
                    <a:p>
                      <a:pPr marL="393700" marR="0" lvl="1" indent="-292100" algn="l" defTabSz="914400" rtl="0" eaLnBrk="1" fontAlgn="base" latinLnBrk="0" hangingPunct="1">
                        <a:lnSpc>
                          <a:spcPts val="1960"/>
                        </a:lnSpc>
                        <a:spcBef>
                          <a:spcPts val="200"/>
                        </a:spcBef>
                        <a:spcAft>
                          <a:spcPts val="800"/>
                        </a:spcAft>
                        <a:buClrTx/>
                        <a:buSzTx/>
                        <a:buFont typeface="System Font Regular"/>
                        <a:buChar char="–"/>
                        <a:tabLst/>
                        <a:defRPr/>
                      </a:pP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Minimum 6 cycles of chemotherapy </a:t>
                      </a:r>
                      <a:b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b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with a minimum 9 weeks of </a:t>
                      </a:r>
                      <a:r>
                        <a:rPr kumimoji="0" lang="en-US" sz="1900" b="0" i="0" u="none" strike="noStrike" cap="none" normalizeH="0" baseline="0" dirty="0" err="1">
                          <a:ln>
                            <a:noFill/>
                          </a:ln>
                          <a:solidFill>
                            <a:schemeClr val="tx1"/>
                          </a:solidFill>
                          <a:effectLst/>
                          <a:latin typeface="Arial" panose="020B0604020202020204" pitchFamily="34" charset="0"/>
                          <a:ea typeface="MS PGothic" charset="0"/>
                          <a:cs typeface="Arial" panose="020B0604020202020204" pitchFamily="34" charset="0"/>
                        </a:rPr>
                        <a:t>taxane</a:t>
                      </a: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-based treatment</a:t>
                      </a:r>
                    </a:p>
                    <a:p>
                      <a:pPr marL="393700" marR="0" lvl="1" indent="-292100" algn="l" defTabSz="914400" rtl="0" eaLnBrk="1" fontAlgn="base" latinLnBrk="0" hangingPunct="1">
                        <a:lnSpc>
                          <a:spcPts val="1960"/>
                        </a:lnSpc>
                        <a:spcBef>
                          <a:spcPts val="200"/>
                        </a:spcBef>
                        <a:spcAft>
                          <a:spcPts val="800"/>
                        </a:spcAft>
                        <a:buClrTx/>
                        <a:buSzTx/>
                        <a:buFont typeface="System Font Regular"/>
                        <a:buChar char="–"/>
                        <a:tabLst/>
                        <a:defRPr/>
                      </a:pP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Minimum 9 weeks of trastuzumab</a:t>
                      </a:r>
                    </a:p>
                    <a:p>
                      <a:pPr marL="177800" marR="0" lvl="0" indent="-177800" algn="l" defTabSz="914400" rtl="0" eaLnBrk="1" fontAlgn="base" latinLnBrk="0" hangingPunct="1">
                        <a:lnSpc>
                          <a:spcPts val="1960"/>
                        </a:lnSpc>
                        <a:spcBef>
                          <a:spcPts val="200"/>
                        </a:spcBef>
                        <a:spcAft>
                          <a:spcPts val="800"/>
                        </a:spcAft>
                        <a:buClrTx/>
                        <a:buSzTx/>
                        <a:buFont typeface="Arial"/>
                        <a:buChar char="•"/>
                        <a:tabLst/>
                        <a:defRPr/>
                      </a:pP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Residual invasive tumor in breast or axillary nodes</a:t>
                      </a:r>
                    </a:p>
                    <a:p>
                      <a:pPr marL="177800" marR="0" lvl="0" indent="-177800" algn="l" defTabSz="914400" rtl="0" eaLnBrk="1" fontAlgn="base" latinLnBrk="0" hangingPunct="1">
                        <a:lnSpc>
                          <a:spcPts val="1960"/>
                        </a:lnSpc>
                        <a:spcBef>
                          <a:spcPts val="200"/>
                        </a:spcBef>
                        <a:spcAft>
                          <a:spcPts val="800"/>
                        </a:spcAft>
                        <a:buClrTx/>
                        <a:buSzTx/>
                        <a:buFont typeface="Arial"/>
                        <a:buChar char="•"/>
                        <a:tabLst/>
                        <a:defRPr/>
                      </a:pPr>
                      <a:r>
                        <a:rPr kumimoji="0" lang="en-US" sz="19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Randomization within 12 weeks of surgery</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
        <p:nvSpPr>
          <p:cNvPr id="13" name="Rectangle 18">
            <a:extLst>
              <a:ext uri="{FF2B5EF4-FFF2-40B4-BE49-F238E27FC236}">
                <a16:creationId xmlns:a16="http://schemas.microsoft.com/office/drawing/2014/main" id="{3C2FD9FE-D716-9F4E-9EB5-85F8165AFEDA}"/>
              </a:ext>
            </a:extLst>
          </p:cNvPr>
          <p:cNvSpPr>
            <a:spLocks noChangeArrowheads="1"/>
          </p:cNvSpPr>
          <p:nvPr/>
        </p:nvSpPr>
        <p:spPr bwMode="auto">
          <a:xfrm>
            <a:off x="7234351" y="1899080"/>
            <a:ext cx="3975224" cy="1217958"/>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b="1" dirty="0">
                <a:solidFill>
                  <a:srgbClr val="4472C4">
                    <a:lumMod val="50000"/>
                  </a:srgbClr>
                </a:solidFill>
                <a:latin typeface="Arial" panose="020B0604020202020204" pitchFamily="34" charset="0"/>
                <a:cs typeface="Arial" panose="020B0604020202020204" pitchFamily="34" charset="0"/>
              </a:rPr>
              <a:t>T-DM1 (n = 743)</a:t>
            </a:r>
          </a:p>
          <a:p>
            <a:pPr lvl="0" algn="ctr" eaLnBrk="1" fontAlgn="auto" hangingPunct="1">
              <a:spcBef>
                <a:spcPts val="0"/>
              </a:spcBef>
              <a:spcAft>
                <a:spcPts val="0"/>
              </a:spcAft>
              <a:defRPr/>
            </a:pPr>
            <a:r>
              <a:rPr lang="en-US" sz="1800" dirty="0">
                <a:solidFill>
                  <a:srgbClr val="4472C4">
                    <a:lumMod val="50000"/>
                  </a:srgbClr>
                </a:solidFill>
                <a:latin typeface="Arial" panose="020B0604020202020204" pitchFamily="34" charset="0"/>
                <a:cs typeface="Arial" panose="020B0604020202020204" pitchFamily="34" charset="0"/>
              </a:rPr>
              <a:t>3.6 mg/kg IV q3wk</a:t>
            </a:r>
          </a:p>
          <a:p>
            <a:pPr lvl="0" algn="ctr" eaLnBrk="1" fontAlgn="auto" hangingPunct="1">
              <a:spcBef>
                <a:spcPts val="0"/>
              </a:spcBef>
              <a:spcAft>
                <a:spcPts val="0"/>
              </a:spcAft>
              <a:defRPr/>
            </a:pPr>
            <a:r>
              <a:rPr lang="en-US" sz="1800" dirty="0">
                <a:solidFill>
                  <a:srgbClr val="4472C4">
                    <a:lumMod val="50000"/>
                  </a:srgbClr>
                </a:solidFill>
                <a:latin typeface="Arial" panose="020B0604020202020204" pitchFamily="34" charset="0"/>
                <a:cs typeface="Arial" panose="020B0604020202020204" pitchFamily="34" charset="0"/>
              </a:rPr>
              <a:t>14 cycles</a:t>
            </a:r>
          </a:p>
        </p:txBody>
      </p:sp>
      <p:sp>
        <p:nvSpPr>
          <p:cNvPr id="14" name="Rectangle 18">
            <a:extLst>
              <a:ext uri="{FF2B5EF4-FFF2-40B4-BE49-F238E27FC236}">
                <a16:creationId xmlns:a16="http://schemas.microsoft.com/office/drawing/2014/main" id="{AE1EDD4D-4B33-564A-BBC8-B7C56DC5F093}"/>
              </a:ext>
            </a:extLst>
          </p:cNvPr>
          <p:cNvSpPr>
            <a:spLocks noChangeArrowheads="1"/>
          </p:cNvSpPr>
          <p:nvPr/>
        </p:nvSpPr>
        <p:spPr bwMode="auto">
          <a:xfrm>
            <a:off x="7183865" y="3650912"/>
            <a:ext cx="3994496" cy="1217958"/>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b="1" dirty="0">
                <a:solidFill>
                  <a:srgbClr val="4472C4">
                    <a:lumMod val="50000"/>
                  </a:srgbClr>
                </a:solidFill>
                <a:latin typeface="Arial" panose="020B0604020202020204" pitchFamily="34" charset="0"/>
                <a:cs typeface="Arial" panose="020B0604020202020204" pitchFamily="34" charset="0"/>
              </a:rPr>
              <a:t>Trastuzumab (n = 743)</a:t>
            </a:r>
          </a:p>
          <a:p>
            <a:pPr lvl="0" algn="ctr" eaLnBrk="1" fontAlgn="auto" hangingPunct="1">
              <a:spcBef>
                <a:spcPts val="0"/>
              </a:spcBef>
              <a:spcAft>
                <a:spcPts val="0"/>
              </a:spcAft>
              <a:defRPr/>
            </a:pPr>
            <a:r>
              <a:rPr lang="en-US" sz="1800" dirty="0">
                <a:solidFill>
                  <a:srgbClr val="4472C4">
                    <a:lumMod val="50000"/>
                  </a:srgbClr>
                </a:solidFill>
                <a:latin typeface="Arial" panose="020B0604020202020204" pitchFamily="34" charset="0"/>
                <a:cs typeface="Arial" panose="020B0604020202020204" pitchFamily="34" charset="0"/>
              </a:rPr>
              <a:t>6 mg/kg IV q3wk</a:t>
            </a:r>
          </a:p>
          <a:p>
            <a:pPr lvl="0" algn="ctr" eaLnBrk="1" fontAlgn="auto" hangingPunct="1">
              <a:spcBef>
                <a:spcPts val="0"/>
              </a:spcBef>
              <a:spcAft>
                <a:spcPts val="0"/>
              </a:spcAft>
              <a:defRPr/>
            </a:pPr>
            <a:r>
              <a:rPr lang="en-US" sz="1800" dirty="0">
                <a:solidFill>
                  <a:srgbClr val="4472C4">
                    <a:lumMod val="50000"/>
                  </a:srgbClr>
                </a:solidFill>
                <a:latin typeface="Arial" panose="020B0604020202020204" pitchFamily="34" charset="0"/>
                <a:cs typeface="Arial" panose="020B0604020202020204" pitchFamily="34" charset="0"/>
              </a:rPr>
              <a:t>14 cycles</a:t>
            </a:r>
          </a:p>
        </p:txBody>
      </p:sp>
      <p:sp>
        <p:nvSpPr>
          <p:cNvPr id="17" name="Rectangle 16">
            <a:extLst>
              <a:ext uri="{FF2B5EF4-FFF2-40B4-BE49-F238E27FC236}">
                <a16:creationId xmlns:a16="http://schemas.microsoft.com/office/drawing/2014/main" id="{B812A315-9D56-C84F-A207-9CBEB1037C04}"/>
              </a:ext>
            </a:extLst>
          </p:cNvPr>
          <p:cNvSpPr/>
          <p:nvPr/>
        </p:nvSpPr>
        <p:spPr>
          <a:xfrm>
            <a:off x="6865121" y="3201796"/>
            <a:ext cx="1796368"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1:1</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18" name="TextBox 17">
            <a:extLst>
              <a:ext uri="{FF2B5EF4-FFF2-40B4-BE49-F238E27FC236}">
                <a16:creationId xmlns:a16="http://schemas.microsoft.com/office/drawing/2014/main" id="{079E644B-CB5D-7142-A5F0-07E03337301A}"/>
              </a:ext>
            </a:extLst>
          </p:cNvPr>
          <p:cNvSpPr txBox="1"/>
          <p:nvPr/>
        </p:nvSpPr>
        <p:spPr>
          <a:xfrm>
            <a:off x="228600" y="6222569"/>
            <a:ext cx="9674224" cy="584775"/>
          </a:xfrm>
          <a:prstGeom prst="rect">
            <a:avLst/>
          </a:prstGeom>
          <a:noFill/>
        </p:spPr>
        <p:txBody>
          <a:bodyPr wrap="square" rtlCol="0">
            <a:spAutoFit/>
          </a:bodyPr>
          <a:lstStyle/>
          <a:p>
            <a:r>
              <a:rPr lang="en-US" sz="1600" dirty="0"/>
              <a:t>Geyer CE Jr et al. San Antonio Breast Cancer Symposium 2018;Abstract GS1-10; von </a:t>
            </a:r>
            <a:r>
              <a:rPr lang="en-US" sz="1600" dirty="0" err="1"/>
              <a:t>Minckwitz</a:t>
            </a:r>
            <a:r>
              <a:rPr lang="en-US" sz="1600" dirty="0"/>
              <a:t> G et al. </a:t>
            </a:r>
            <a:r>
              <a:rPr lang="en-US" sz="1600" i="1" dirty="0"/>
              <a:t>N </a:t>
            </a:r>
            <a:r>
              <a:rPr lang="en-US" sz="1600" i="1" dirty="0" err="1"/>
              <a:t>Engl</a:t>
            </a:r>
            <a:r>
              <a:rPr lang="en-US" sz="1600" i="1" dirty="0"/>
              <a:t> J Med </a:t>
            </a:r>
            <a:r>
              <a:rPr lang="en-US" sz="1600" dirty="0"/>
              <a:t>2019;380(7):617-28.</a:t>
            </a:r>
          </a:p>
        </p:txBody>
      </p:sp>
      <p:sp>
        <p:nvSpPr>
          <p:cNvPr id="21" name="TextBox 20">
            <a:extLst>
              <a:ext uri="{FF2B5EF4-FFF2-40B4-BE49-F238E27FC236}">
                <a16:creationId xmlns:a16="http://schemas.microsoft.com/office/drawing/2014/main" id="{21389C7E-99A1-F149-ADBF-44027CFD80A4}"/>
              </a:ext>
            </a:extLst>
          </p:cNvPr>
          <p:cNvSpPr txBox="1"/>
          <p:nvPr/>
        </p:nvSpPr>
        <p:spPr>
          <a:xfrm>
            <a:off x="7234351" y="5018929"/>
            <a:ext cx="3756517" cy="646331"/>
          </a:xfrm>
          <a:prstGeom prst="rect">
            <a:avLst/>
          </a:prstGeom>
          <a:noFill/>
        </p:spPr>
        <p:txBody>
          <a:bodyPr wrap="square" rtlCol="0">
            <a:spAutoFit/>
          </a:bodyPr>
          <a:lstStyle/>
          <a:p>
            <a:r>
              <a:rPr lang="en-US" sz="1800" dirty="0"/>
              <a:t>Radiation and endocrine therapy per protocol and local guidelines</a:t>
            </a:r>
          </a:p>
        </p:txBody>
      </p:sp>
      <p:sp>
        <p:nvSpPr>
          <p:cNvPr id="19" name="Text Box 27">
            <a:extLst>
              <a:ext uri="{FF2B5EF4-FFF2-40B4-BE49-F238E27FC236}">
                <a16:creationId xmlns:a16="http://schemas.microsoft.com/office/drawing/2014/main" id="{9334B8A9-95B7-424B-95EE-60229335B396}"/>
              </a:ext>
            </a:extLst>
          </p:cNvPr>
          <p:cNvSpPr txBox="1">
            <a:spLocks noChangeArrowheads="1"/>
          </p:cNvSpPr>
          <p:nvPr/>
        </p:nvSpPr>
        <p:spPr bwMode="auto">
          <a:xfrm>
            <a:off x="901695" y="5603600"/>
            <a:ext cx="5861050"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000" b="1" dirty="0">
                <a:solidFill>
                  <a:srgbClr val="FFFFFF"/>
                </a:solidFill>
                <a:ea typeface="MS PGothic" charset="0"/>
                <a:cs typeface="MS PGothic" charset="0"/>
              </a:rPr>
              <a:t>Primary endpoint:</a:t>
            </a:r>
            <a:r>
              <a:rPr lang="en-US" sz="2000" dirty="0">
                <a:solidFill>
                  <a:srgbClr val="FFFFFF"/>
                </a:solidFill>
                <a:ea typeface="MS PGothic" charset="0"/>
                <a:cs typeface="MS PGothic" charset="0"/>
              </a:rPr>
              <a:t> Invasive disease-free survival</a:t>
            </a:r>
          </a:p>
        </p:txBody>
      </p:sp>
    </p:spTree>
    <p:extLst>
      <p:ext uri="{BB962C8B-B14F-4D97-AF65-F5344CB8AC3E}">
        <p14:creationId xmlns:p14="http://schemas.microsoft.com/office/powerpoint/2010/main" val="192598229"/>
      </p:ext>
    </p:extLst>
  </p:cSld>
  <p:clrMapOvr>
    <a:masterClrMapping/>
  </p:clrMapOvr>
  <p:transition spd="slow"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741E99E-4B79-0D48-BA7C-EC1029487115}"/>
              </a:ext>
            </a:extLst>
          </p:cNvPr>
          <p:cNvSpPr txBox="1"/>
          <p:nvPr/>
        </p:nvSpPr>
        <p:spPr>
          <a:xfrm>
            <a:off x="1549843" y="1910364"/>
            <a:ext cx="3930884" cy="400110"/>
          </a:xfrm>
          <a:prstGeom prst="rect">
            <a:avLst/>
          </a:prstGeom>
          <a:noFill/>
        </p:spPr>
        <p:txBody>
          <a:bodyPr wrap="none" rtlCol="0">
            <a:spAutoFit/>
          </a:bodyPr>
          <a:lstStyle/>
          <a:p>
            <a:r>
              <a:rPr lang="en-US" sz="2000" b="1" dirty="0"/>
              <a:t>Invasive Disease-Free Survival</a:t>
            </a:r>
          </a:p>
        </p:txBody>
      </p:sp>
      <p:sp>
        <p:nvSpPr>
          <p:cNvPr id="10" name="TextBox 9">
            <a:extLst>
              <a:ext uri="{FF2B5EF4-FFF2-40B4-BE49-F238E27FC236}">
                <a16:creationId xmlns:a16="http://schemas.microsoft.com/office/drawing/2014/main" id="{EA3C104C-A10E-BF4A-85CA-9EFACCD1764A}"/>
              </a:ext>
            </a:extLst>
          </p:cNvPr>
          <p:cNvSpPr txBox="1"/>
          <p:nvPr/>
        </p:nvSpPr>
        <p:spPr>
          <a:xfrm>
            <a:off x="7257077" y="1903619"/>
            <a:ext cx="4330032" cy="400110"/>
          </a:xfrm>
          <a:prstGeom prst="rect">
            <a:avLst/>
          </a:prstGeom>
          <a:noFill/>
        </p:spPr>
        <p:txBody>
          <a:bodyPr wrap="none" rtlCol="0">
            <a:spAutoFit/>
          </a:bodyPr>
          <a:lstStyle/>
          <a:p>
            <a:r>
              <a:rPr lang="en-US" sz="2000" b="1" dirty="0"/>
              <a:t>Freedom from Distant Recurrence</a:t>
            </a:r>
          </a:p>
        </p:txBody>
      </p:sp>
      <p:sp>
        <p:nvSpPr>
          <p:cNvPr id="3" name="TextBox 2">
            <a:extLst>
              <a:ext uri="{FF2B5EF4-FFF2-40B4-BE49-F238E27FC236}">
                <a16:creationId xmlns:a16="http://schemas.microsoft.com/office/drawing/2014/main" id="{0838BCDF-545C-C648-B96C-E824B9B693AC}"/>
              </a:ext>
            </a:extLst>
          </p:cNvPr>
          <p:cNvSpPr txBox="1"/>
          <p:nvPr/>
        </p:nvSpPr>
        <p:spPr>
          <a:xfrm>
            <a:off x="1856769" y="5477240"/>
            <a:ext cx="3048000" cy="338554"/>
          </a:xfrm>
          <a:prstGeom prst="rect">
            <a:avLst/>
          </a:prstGeom>
          <a:noFill/>
        </p:spPr>
        <p:txBody>
          <a:bodyPr wrap="square" rtlCol="0">
            <a:spAutoFit/>
          </a:bodyPr>
          <a:lstStyle/>
          <a:p>
            <a:pPr algn="ctr"/>
            <a:r>
              <a:rPr lang="en-US" sz="1600" b="1" dirty="0"/>
              <a:t>Months since randomization</a:t>
            </a:r>
          </a:p>
        </p:txBody>
      </p:sp>
      <p:sp>
        <p:nvSpPr>
          <p:cNvPr id="11" name="TextBox 10">
            <a:extLst>
              <a:ext uri="{FF2B5EF4-FFF2-40B4-BE49-F238E27FC236}">
                <a16:creationId xmlns:a16="http://schemas.microsoft.com/office/drawing/2014/main" id="{F453368F-2E2A-4E47-864B-77CF632A2009}"/>
              </a:ext>
            </a:extLst>
          </p:cNvPr>
          <p:cNvSpPr txBox="1"/>
          <p:nvPr/>
        </p:nvSpPr>
        <p:spPr>
          <a:xfrm rot="16200000">
            <a:off x="4450179" y="3622753"/>
            <a:ext cx="3950735" cy="338554"/>
          </a:xfrm>
          <a:prstGeom prst="rect">
            <a:avLst/>
          </a:prstGeom>
          <a:noFill/>
        </p:spPr>
        <p:txBody>
          <a:bodyPr wrap="square" rtlCol="0">
            <a:spAutoFit/>
          </a:bodyPr>
          <a:lstStyle/>
          <a:p>
            <a:pPr algn="ctr"/>
            <a:r>
              <a:rPr lang="en-US" sz="1600" b="1" dirty="0"/>
              <a:t>Freedom from distant recurrence (%)</a:t>
            </a:r>
          </a:p>
        </p:txBody>
      </p:sp>
      <p:sp>
        <p:nvSpPr>
          <p:cNvPr id="12" name="TextBox 11">
            <a:extLst>
              <a:ext uri="{FF2B5EF4-FFF2-40B4-BE49-F238E27FC236}">
                <a16:creationId xmlns:a16="http://schemas.microsoft.com/office/drawing/2014/main" id="{134E6FFA-E3C7-2C45-930D-AB30B1548727}"/>
              </a:ext>
            </a:extLst>
          </p:cNvPr>
          <p:cNvSpPr txBox="1"/>
          <p:nvPr/>
        </p:nvSpPr>
        <p:spPr>
          <a:xfrm rot="16200000">
            <a:off x="-1429061" y="3490457"/>
            <a:ext cx="3442902" cy="338554"/>
          </a:xfrm>
          <a:prstGeom prst="rect">
            <a:avLst/>
          </a:prstGeom>
          <a:noFill/>
        </p:spPr>
        <p:txBody>
          <a:bodyPr wrap="square" rtlCol="0">
            <a:spAutoFit/>
          </a:bodyPr>
          <a:lstStyle/>
          <a:p>
            <a:pPr algn="ctr"/>
            <a:r>
              <a:rPr lang="en-US" sz="1600" b="1" dirty="0"/>
              <a:t>Invasive disease-free survival (%)</a:t>
            </a:r>
          </a:p>
        </p:txBody>
      </p:sp>
      <p:sp>
        <p:nvSpPr>
          <p:cNvPr id="13" name="TextBox 12">
            <a:extLst>
              <a:ext uri="{FF2B5EF4-FFF2-40B4-BE49-F238E27FC236}">
                <a16:creationId xmlns:a16="http://schemas.microsoft.com/office/drawing/2014/main" id="{EA3DCE56-8663-E344-84B2-7B3C7D17AD18}"/>
              </a:ext>
            </a:extLst>
          </p:cNvPr>
          <p:cNvSpPr txBox="1"/>
          <p:nvPr/>
        </p:nvSpPr>
        <p:spPr>
          <a:xfrm>
            <a:off x="7898093" y="5528846"/>
            <a:ext cx="3048000" cy="338554"/>
          </a:xfrm>
          <a:prstGeom prst="rect">
            <a:avLst/>
          </a:prstGeom>
          <a:noFill/>
        </p:spPr>
        <p:txBody>
          <a:bodyPr wrap="square" rtlCol="0">
            <a:spAutoFit/>
          </a:bodyPr>
          <a:lstStyle/>
          <a:p>
            <a:pPr algn="ctr"/>
            <a:r>
              <a:rPr lang="en-US" sz="1600" b="1" dirty="0"/>
              <a:t>Months since randomization</a:t>
            </a:r>
          </a:p>
        </p:txBody>
      </p:sp>
      <p:sp>
        <p:nvSpPr>
          <p:cNvPr id="15" name="TextBox 14">
            <a:extLst>
              <a:ext uri="{FF2B5EF4-FFF2-40B4-BE49-F238E27FC236}">
                <a16:creationId xmlns:a16="http://schemas.microsoft.com/office/drawing/2014/main" id="{2210593A-1812-FD4C-9267-43F1354C7518}"/>
              </a:ext>
            </a:extLst>
          </p:cNvPr>
          <p:cNvSpPr txBox="1"/>
          <p:nvPr/>
        </p:nvSpPr>
        <p:spPr>
          <a:xfrm>
            <a:off x="217996" y="6395938"/>
            <a:ext cx="5617243" cy="338554"/>
          </a:xfrm>
          <a:prstGeom prst="rect">
            <a:avLst/>
          </a:prstGeom>
          <a:noFill/>
        </p:spPr>
        <p:txBody>
          <a:bodyPr wrap="none" rtlCol="0">
            <a:spAutoFit/>
          </a:bodyPr>
          <a:lstStyle/>
          <a:p>
            <a:r>
              <a:rPr lang="en-US" sz="1600" dirty="0"/>
              <a:t>von </a:t>
            </a:r>
            <a:r>
              <a:rPr lang="en-US" sz="1600" dirty="0" err="1"/>
              <a:t>Minckwitz</a:t>
            </a:r>
            <a:r>
              <a:rPr lang="en-US" sz="1600" dirty="0"/>
              <a:t> G et al. </a:t>
            </a:r>
            <a:r>
              <a:rPr lang="en-US" sz="1600" i="1" dirty="0"/>
              <a:t>N </a:t>
            </a:r>
            <a:r>
              <a:rPr lang="en-US" sz="1600" i="1" dirty="0" err="1"/>
              <a:t>Engl</a:t>
            </a:r>
            <a:r>
              <a:rPr lang="en-US" sz="1600" i="1" dirty="0"/>
              <a:t> J Med </a:t>
            </a:r>
            <a:r>
              <a:rPr lang="en-US" sz="1600" dirty="0"/>
              <a:t>2019;380(7):617-28. </a:t>
            </a:r>
          </a:p>
        </p:txBody>
      </p:sp>
      <p:pic>
        <p:nvPicPr>
          <p:cNvPr id="17" name="Picture 16" descr="A picture containing text&#10;&#10;Description automatically generated">
            <a:extLst>
              <a:ext uri="{FF2B5EF4-FFF2-40B4-BE49-F238E27FC236}">
                <a16:creationId xmlns:a16="http://schemas.microsoft.com/office/drawing/2014/main" id="{3AF1C5A9-DEB9-0745-992C-32527248850A}"/>
              </a:ext>
            </a:extLst>
          </p:cNvPr>
          <p:cNvPicPr>
            <a:picLocks noChangeAspect="1"/>
          </p:cNvPicPr>
          <p:nvPr/>
        </p:nvPicPr>
        <p:blipFill>
          <a:blip r:embed="rId2"/>
          <a:stretch>
            <a:fillRect/>
          </a:stretch>
        </p:blipFill>
        <p:spPr>
          <a:xfrm>
            <a:off x="541087" y="2247325"/>
            <a:ext cx="11430364" cy="3116679"/>
          </a:xfrm>
          <a:prstGeom prst="rect">
            <a:avLst/>
          </a:prstGeom>
        </p:spPr>
      </p:pic>
      <p:sp>
        <p:nvSpPr>
          <p:cNvPr id="14" name="Title 3">
            <a:extLst>
              <a:ext uri="{FF2B5EF4-FFF2-40B4-BE49-F238E27FC236}">
                <a16:creationId xmlns:a16="http://schemas.microsoft.com/office/drawing/2014/main" id="{752F746C-52E6-BF44-BBF4-62B5A2D14459}"/>
              </a:ext>
            </a:extLst>
          </p:cNvPr>
          <p:cNvSpPr txBox="1">
            <a:spLocks/>
          </p:cNvSpPr>
          <p:nvPr/>
        </p:nvSpPr>
        <p:spPr bwMode="auto">
          <a:xfrm>
            <a:off x="6096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dirty="0">
                <a:solidFill>
                  <a:srgbClr val="F1C73D"/>
                </a:solidFill>
              </a:rPr>
              <a:t>KATHERINE: Invasive DFS and Freedom from Distant Recurrence</a:t>
            </a:r>
            <a:endParaRPr lang="en-US" kern="0" dirty="0">
              <a:solidFill>
                <a:srgbClr val="F1C73D"/>
              </a:solidFill>
            </a:endParaRPr>
          </a:p>
        </p:txBody>
      </p:sp>
    </p:spTree>
    <p:extLst>
      <p:ext uri="{BB962C8B-B14F-4D97-AF65-F5344CB8AC3E}">
        <p14:creationId xmlns:p14="http://schemas.microsoft.com/office/powerpoint/2010/main" val="4122024668"/>
      </p:ext>
    </p:extLst>
  </p:cSld>
  <p:clrMapOvr>
    <a:masterClrMapping/>
  </p:clrMapOvr>
  <p:transition spd="slow"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3">
            <a:extLst>
              <a:ext uri="{FF2B5EF4-FFF2-40B4-BE49-F238E27FC236}">
                <a16:creationId xmlns:a16="http://schemas.microsoft.com/office/drawing/2014/main" id="{8EA5B3EE-ADF8-6D41-BB34-9024D998A1D4}"/>
              </a:ext>
            </a:extLst>
          </p:cNvPr>
          <p:cNvSpPr>
            <a:spLocks noChangeArrowheads="1"/>
          </p:cNvSpPr>
          <p:nvPr/>
        </p:nvSpPr>
        <p:spPr bwMode="auto">
          <a:xfrm>
            <a:off x="1066799" y="1676401"/>
            <a:ext cx="9965635" cy="3581399"/>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sp>
        <p:nvSpPr>
          <p:cNvPr id="2" name="Title 1">
            <a:extLst>
              <a:ext uri="{FF2B5EF4-FFF2-40B4-BE49-F238E27FC236}">
                <a16:creationId xmlns:a16="http://schemas.microsoft.com/office/drawing/2014/main" id="{4E59B97E-4580-7A40-AAD4-AB49D7F2C88E}"/>
              </a:ext>
            </a:extLst>
          </p:cNvPr>
          <p:cNvSpPr>
            <a:spLocks noGrp="1"/>
          </p:cNvSpPr>
          <p:nvPr>
            <p:ph type="title"/>
          </p:nvPr>
        </p:nvSpPr>
        <p:spPr>
          <a:xfrm>
            <a:off x="609600" y="0"/>
            <a:ext cx="10896600" cy="1143000"/>
          </a:xfrm>
        </p:spPr>
        <p:txBody>
          <a:bodyPr/>
          <a:lstStyle/>
          <a:p>
            <a:r>
              <a:rPr lang="en-US" dirty="0">
                <a:solidFill>
                  <a:srgbClr val="F1C73D"/>
                </a:solidFill>
              </a:rPr>
              <a:t>KATHERINE: Adverse Events</a:t>
            </a:r>
          </a:p>
        </p:txBody>
      </p:sp>
      <p:graphicFrame>
        <p:nvGraphicFramePr>
          <p:cNvPr id="6" name="Content Placeholder 5">
            <a:extLst>
              <a:ext uri="{FF2B5EF4-FFF2-40B4-BE49-F238E27FC236}">
                <a16:creationId xmlns:a16="http://schemas.microsoft.com/office/drawing/2014/main" id="{F8D2ABBC-8D3B-A040-A6A0-4B206E8B5DB3}"/>
              </a:ext>
            </a:extLst>
          </p:cNvPr>
          <p:cNvGraphicFramePr>
            <a:graphicFrameLocks noGrp="1"/>
          </p:cNvGraphicFramePr>
          <p:nvPr>
            <p:ph idx="1"/>
            <p:extLst>
              <p:ext uri="{D42A27DB-BD31-4B8C-83A1-F6EECF244321}">
                <p14:modId xmlns:p14="http://schemas.microsoft.com/office/powerpoint/2010/main" val="4140170630"/>
              </p:ext>
            </p:extLst>
          </p:nvPr>
        </p:nvGraphicFramePr>
        <p:xfrm>
          <a:off x="1221494" y="1823366"/>
          <a:ext cx="9639300" cy="3292331"/>
        </p:xfrm>
        <a:graphic>
          <a:graphicData uri="http://schemas.openxmlformats.org/drawingml/2006/table">
            <a:tbl>
              <a:tblPr firstRow="1" bandRow="1">
                <a:tableStyleId>{21E4AEA4-8DFA-4A89-87EB-49C32662AFE0}</a:tableStyleId>
              </a:tblPr>
              <a:tblGrid>
                <a:gridCol w="4763390">
                  <a:extLst>
                    <a:ext uri="{9D8B030D-6E8A-4147-A177-3AD203B41FA5}">
                      <a16:colId xmlns:a16="http://schemas.microsoft.com/office/drawing/2014/main" val="2343474276"/>
                    </a:ext>
                  </a:extLst>
                </a:gridCol>
                <a:gridCol w="2554035">
                  <a:extLst>
                    <a:ext uri="{9D8B030D-6E8A-4147-A177-3AD203B41FA5}">
                      <a16:colId xmlns:a16="http://schemas.microsoft.com/office/drawing/2014/main" val="560499619"/>
                    </a:ext>
                  </a:extLst>
                </a:gridCol>
                <a:gridCol w="2321875">
                  <a:extLst>
                    <a:ext uri="{9D8B030D-6E8A-4147-A177-3AD203B41FA5}">
                      <a16:colId xmlns:a16="http://schemas.microsoft.com/office/drawing/2014/main" val="1034248556"/>
                    </a:ext>
                  </a:extLst>
                </a:gridCol>
              </a:tblGrid>
              <a:tr h="60622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rPr>
                        <a:t>Grade </a:t>
                      </a:r>
                      <a:r>
                        <a:rPr lang="en-US" sz="1800" b="1" kern="1200" dirty="0">
                          <a:solidFill>
                            <a:schemeClr val="tx1"/>
                          </a:solidFill>
                          <a:effectLst/>
                          <a:latin typeface="+mn-lt"/>
                          <a:ea typeface="+mn-ea"/>
                          <a:cs typeface="+mn-cs"/>
                        </a:rPr>
                        <a:t>≥3 AE that occurred in ≥1% of patients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2B50"/>
                    </a:solidFill>
                  </a:tcPr>
                </a:tc>
                <a:tc>
                  <a:txBody>
                    <a:bodyPr/>
                    <a:lstStyle/>
                    <a:p>
                      <a:pPr algn="ctr"/>
                      <a:r>
                        <a:rPr lang="en-US" sz="1800" dirty="0">
                          <a:solidFill>
                            <a:schemeClr val="tx1"/>
                          </a:solidFill>
                        </a:rPr>
                        <a:t>Trastuzumab</a:t>
                      </a:r>
                    </a:p>
                    <a:p>
                      <a:pPr algn="ctr"/>
                      <a:r>
                        <a:rPr lang="en-US" sz="1800" dirty="0">
                          <a:solidFill>
                            <a:schemeClr val="tx1"/>
                          </a:solidFill>
                        </a:rPr>
                        <a:t>(N = 720)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2B50"/>
                    </a:solidFill>
                  </a:tcPr>
                </a:tc>
                <a:tc>
                  <a:txBody>
                    <a:bodyPr/>
                    <a:lstStyle/>
                    <a:p>
                      <a:pPr algn="ctr"/>
                      <a:r>
                        <a:rPr lang="en-US" sz="1800" dirty="0">
                          <a:solidFill>
                            <a:schemeClr val="tx1"/>
                          </a:solidFill>
                        </a:rPr>
                        <a:t>T-DM1</a:t>
                      </a:r>
                    </a:p>
                    <a:p>
                      <a:pPr algn="ctr"/>
                      <a:r>
                        <a:rPr lang="en-US" sz="1800" dirty="0">
                          <a:solidFill>
                            <a:schemeClr val="tx1"/>
                          </a:solidFill>
                        </a:rPr>
                        <a:t>(N = 740)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378893">
                <a:tc>
                  <a:txBody>
                    <a:bodyPr/>
                    <a:lstStyle/>
                    <a:p>
                      <a:r>
                        <a:rPr lang="en-US" sz="1800" dirty="0">
                          <a:solidFill>
                            <a:schemeClr val="tx1"/>
                          </a:solidFill>
                        </a:rPr>
                        <a:t>   Decreased platelet count</a:t>
                      </a: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5.7%</a:t>
                      </a: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378893">
                <a:tc>
                  <a:txBody>
                    <a:bodyPr/>
                    <a:lstStyle/>
                    <a:p>
                      <a:r>
                        <a:rPr lang="en-US" sz="1800" dirty="0">
                          <a:solidFill>
                            <a:schemeClr val="tx1"/>
                          </a:solidFill>
                        </a:rPr>
                        <a:t>   Hypertension</a:t>
                      </a: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2.0%</a:t>
                      </a: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378893">
                <a:tc>
                  <a:txBody>
                    <a:bodyPr/>
                    <a:lstStyle/>
                    <a:p>
                      <a:r>
                        <a:rPr lang="en-US" sz="1800" dirty="0">
                          <a:solidFill>
                            <a:schemeClr val="tx1"/>
                          </a:solidFill>
                        </a:rPr>
                        <a:t>   Peripheral sensory neuropathy</a:t>
                      </a: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1800" dirty="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1800" dirty="0">
                          <a:solidFill>
                            <a:schemeClr val="tx1"/>
                          </a:solidFill>
                        </a:rPr>
                        <a:t>1.4%</a:t>
                      </a: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extLst>
                  <a:ext uri="{0D108BD9-81ED-4DB2-BD59-A6C34878D82A}">
                    <a16:rowId xmlns:a16="http://schemas.microsoft.com/office/drawing/2014/main" val="4066361728"/>
                  </a:ext>
                </a:extLst>
              </a:tr>
              <a:tr h="378893">
                <a:tc>
                  <a:txBody>
                    <a:bodyPr/>
                    <a:lstStyle/>
                    <a:p>
                      <a:r>
                        <a:rPr lang="en-US" sz="1800" dirty="0">
                          <a:solidFill>
                            <a:schemeClr val="tx1"/>
                          </a:solidFill>
                        </a:rPr>
                        <a:t>   Decreased neutrophil count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0.7%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378893">
                <a:tc>
                  <a:txBody>
                    <a:bodyPr/>
                    <a:lstStyle/>
                    <a:p>
                      <a:r>
                        <a:rPr lang="en-US" sz="1800" dirty="0">
                          <a:solidFill>
                            <a:schemeClr val="tx1"/>
                          </a:solidFill>
                        </a:rPr>
                        <a:t>   Hypokalemia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52572331"/>
                  </a:ext>
                </a:extLst>
              </a:tr>
              <a:tr h="378893">
                <a:tc>
                  <a:txBody>
                    <a:bodyPr/>
                    <a:lstStyle/>
                    <a:p>
                      <a:r>
                        <a:rPr lang="en-US" sz="1800" dirty="0">
                          <a:solidFill>
                            <a:schemeClr val="tx1"/>
                          </a:solidFill>
                        </a:rPr>
                        <a:t>   Fatigue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407500977"/>
                  </a:ext>
                </a:extLst>
              </a:tr>
              <a:tr h="378893">
                <a:tc>
                  <a:txBody>
                    <a:bodyPr/>
                    <a:lstStyle/>
                    <a:p>
                      <a:r>
                        <a:rPr lang="en-US" sz="1800" dirty="0">
                          <a:solidFill>
                            <a:schemeClr val="tx1"/>
                          </a:solidFill>
                        </a:rPr>
                        <a:t>   Anemia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4675733"/>
                  </a:ext>
                </a:extLst>
              </a:tr>
            </a:tbl>
          </a:graphicData>
        </a:graphic>
      </p:graphicFrame>
      <p:sp>
        <p:nvSpPr>
          <p:cNvPr id="7" name="TextBox 6">
            <a:extLst>
              <a:ext uri="{FF2B5EF4-FFF2-40B4-BE49-F238E27FC236}">
                <a16:creationId xmlns:a16="http://schemas.microsoft.com/office/drawing/2014/main" id="{B8A5E089-8825-4748-8024-206C5EBB83B6}"/>
              </a:ext>
            </a:extLst>
          </p:cNvPr>
          <p:cNvSpPr txBox="1"/>
          <p:nvPr/>
        </p:nvSpPr>
        <p:spPr>
          <a:xfrm>
            <a:off x="217996" y="6395938"/>
            <a:ext cx="5617243" cy="338554"/>
          </a:xfrm>
          <a:prstGeom prst="rect">
            <a:avLst/>
          </a:prstGeom>
          <a:noFill/>
        </p:spPr>
        <p:txBody>
          <a:bodyPr wrap="none" rtlCol="0">
            <a:spAutoFit/>
          </a:bodyPr>
          <a:lstStyle/>
          <a:p>
            <a:r>
              <a:rPr lang="en-US" sz="1600" dirty="0"/>
              <a:t>von </a:t>
            </a:r>
            <a:r>
              <a:rPr lang="en-US" sz="1600" dirty="0" err="1"/>
              <a:t>Minckwitz</a:t>
            </a:r>
            <a:r>
              <a:rPr lang="en-US" sz="1600" dirty="0"/>
              <a:t> G et al. </a:t>
            </a:r>
            <a:r>
              <a:rPr lang="en-US" sz="1600" i="1" dirty="0"/>
              <a:t>N </a:t>
            </a:r>
            <a:r>
              <a:rPr lang="en-US" sz="1600" i="1" dirty="0" err="1"/>
              <a:t>Engl</a:t>
            </a:r>
            <a:r>
              <a:rPr lang="en-US" sz="1600" i="1" dirty="0"/>
              <a:t> J Med </a:t>
            </a:r>
            <a:r>
              <a:rPr lang="en-US" sz="1600" dirty="0"/>
              <a:t>2019;380(7):617-28. </a:t>
            </a:r>
          </a:p>
        </p:txBody>
      </p:sp>
      <p:sp>
        <p:nvSpPr>
          <p:cNvPr id="10" name="TextBox 9">
            <a:extLst>
              <a:ext uri="{FF2B5EF4-FFF2-40B4-BE49-F238E27FC236}">
                <a16:creationId xmlns:a16="http://schemas.microsoft.com/office/drawing/2014/main" id="{F9799C8C-62BD-8C42-A0EF-10E73C305A06}"/>
              </a:ext>
            </a:extLst>
          </p:cNvPr>
          <p:cNvSpPr txBox="1"/>
          <p:nvPr/>
        </p:nvSpPr>
        <p:spPr>
          <a:xfrm>
            <a:off x="799522" y="5480721"/>
            <a:ext cx="10710689" cy="400110"/>
          </a:xfrm>
          <a:prstGeom prst="rect">
            <a:avLst/>
          </a:prstGeom>
          <a:noFill/>
        </p:spPr>
        <p:txBody>
          <a:bodyPr wrap="none" rtlCol="0">
            <a:spAutoFit/>
          </a:bodyPr>
          <a:lstStyle/>
          <a:p>
            <a:pPr marL="342900" indent="-342900">
              <a:buFont typeface="Arial" panose="020B0604020202020204" pitchFamily="34" charset="0"/>
              <a:buChar char="•"/>
            </a:pPr>
            <a:r>
              <a:rPr lang="en-US" sz="2000" dirty="0"/>
              <a:t>More Grade </a:t>
            </a:r>
            <a:r>
              <a:rPr lang="en-US" sz="2000" b="1" dirty="0"/>
              <a:t>≥</a:t>
            </a:r>
            <a:r>
              <a:rPr lang="en-US" sz="2000" dirty="0"/>
              <a:t>3 AEs occurred in the T-DM1 (25.7%) arm versus trastuzumab arm (15.4%) </a:t>
            </a:r>
          </a:p>
        </p:txBody>
      </p:sp>
    </p:spTree>
    <p:extLst>
      <p:ext uri="{BB962C8B-B14F-4D97-AF65-F5344CB8AC3E}">
        <p14:creationId xmlns:p14="http://schemas.microsoft.com/office/powerpoint/2010/main" val="2344133894"/>
      </p:ext>
    </p:extLst>
  </p:cSld>
  <p:clrMapOvr>
    <a:masterClrMapping/>
  </p:clrMapOvr>
  <p:transition spd="slow"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5048"/>
          <a:stretch/>
        </p:blipFill>
        <p:spPr>
          <a:xfrm>
            <a:off x="3657600" y="1601021"/>
            <a:ext cx="6515100" cy="3292644"/>
          </a:xfrm>
          <a:prstGeom prst="rect">
            <a:avLst/>
          </a:prstGeom>
        </p:spPr>
      </p:pic>
      <p:sp>
        <p:nvSpPr>
          <p:cNvPr id="13316" name="Text Box 4"/>
          <p:cNvSpPr txBox="1">
            <a:spLocks noChangeArrowheads="1"/>
          </p:cNvSpPr>
          <p:nvPr/>
        </p:nvSpPr>
        <p:spPr bwMode="auto">
          <a:xfrm>
            <a:off x="8610600" y="2254251"/>
            <a:ext cx="16002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defRPr/>
            </a:pPr>
            <a:r>
              <a:rPr lang="en-US" sz="1800">
                <a:solidFill>
                  <a:schemeClr val="bg1"/>
                </a:solidFill>
                <a:latin typeface="Arial" charset="0"/>
              </a:rPr>
              <a:t>HER1/3/4</a:t>
            </a:r>
          </a:p>
        </p:txBody>
      </p:sp>
      <p:sp>
        <p:nvSpPr>
          <p:cNvPr id="13317" name="Text Box 5"/>
          <p:cNvSpPr txBox="1">
            <a:spLocks noChangeArrowheads="1"/>
          </p:cNvSpPr>
          <p:nvPr/>
        </p:nvSpPr>
        <p:spPr bwMode="auto">
          <a:xfrm>
            <a:off x="5638800" y="1276351"/>
            <a:ext cx="16002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US" sz="1800" b="1" dirty="0" err="1">
                <a:solidFill>
                  <a:srgbClr val="FFFF00"/>
                </a:solidFill>
                <a:latin typeface="Arial" charset="0"/>
              </a:rPr>
              <a:t>Pertuzumab</a:t>
            </a:r>
            <a:endParaRPr lang="en-US" sz="1800" b="1" dirty="0">
              <a:solidFill>
                <a:srgbClr val="FFFF00"/>
              </a:solidFill>
              <a:latin typeface="Arial" charset="0"/>
            </a:endParaRPr>
          </a:p>
        </p:txBody>
      </p:sp>
      <p:sp>
        <p:nvSpPr>
          <p:cNvPr id="13318" name="Text Box 6"/>
          <p:cNvSpPr txBox="1">
            <a:spLocks noChangeArrowheads="1"/>
          </p:cNvSpPr>
          <p:nvPr/>
        </p:nvSpPr>
        <p:spPr bwMode="auto">
          <a:xfrm>
            <a:off x="3505200" y="1644651"/>
            <a:ext cx="9906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defRPr/>
            </a:pPr>
            <a:r>
              <a:rPr lang="en-US" sz="1800">
                <a:solidFill>
                  <a:schemeClr val="bg1"/>
                </a:solidFill>
                <a:latin typeface="Arial" charset="0"/>
              </a:rPr>
              <a:t>HER2</a:t>
            </a:r>
          </a:p>
        </p:txBody>
      </p:sp>
      <p:sp>
        <p:nvSpPr>
          <p:cNvPr id="13320" name="Line 8"/>
          <p:cNvSpPr>
            <a:spLocks noChangeShapeType="1"/>
          </p:cNvSpPr>
          <p:nvPr/>
        </p:nvSpPr>
        <p:spPr bwMode="auto">
          <a:xfrm>
            <a:off x="5029200" y="2406650"/>
            <a:ext cx="1219200" cy="1752600"/>
          </a:xfrm>
          <a:prstGeom prst="line">
            <a:avLst/>
          </a:prstGeom>
          <a:noFill/>
          <a:ln w="28575">
            <a:solidFill>
              <a:schemeClr val="bg1"/>
            </a:solidFill>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MS PGothic" charset="0"/>
            </a:endParaRPr>
          </a:p>
        </p:txBody>
      </p:sp>
      <p:sp>
        <p:nvSpPr>
          <p:cNvPr id="13321" name="Line 9"/>
          <p:cNvSpPr>
            <a:spLocks noChangeShapeType="1"/>
          </p:cNvSpPr>
          <p:nvPr/>
        </p:nvSpPr>
        <p:spPr bwMode="auto">
          <a:xfrm flipH="1">
            <a:off x="3810000" y="3321050"/>
            <a:ext cx="457200" cy="1295400"/>
          </a:xfrm>
          <a:prstGeom prst="line">
            <a:avLst/>
          </a:prstGeom>
          <a:noFill/>
          <a:ln w="28575">
            <a:solidFill>
              <a:schemeClr val="bg1"/>
            </a:solidFill>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MS PGothic" charset="0"/>
            </a:endParaRPr>
          </a:p>
        </p:txBody>
      </p:sp>
      <p:sp>
        <p:nvSpPr>
          <p:cNvPr id="13322" name="Text Box 10"/>
          <p:cNvSpPr txBox="1">
            <a:spLocks noChangeArrowheads="1"/>
          </p:cNvSpPr>
          <p:nvPr/>
        </p:nvSpPr>
        <p:spPr bwMode="auto">
          <a:xfrm>
            <a:off x="2743200" y="4616451"/>
            <a:ext cx="18288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defRPr/>
            </a:pPr>
            <a:r>
              <a:rPr lang="en-US" sz="1800">
                <a:solidFill>
                  <a:schemeClr val="bg1"/>
                </a:solidFill>
                <a:latin typeface="Arial" charset="0"/>
              </a:rPr>
              <a:t>Subdomain IV</a:t>
            </a:r>
          </a:p>
        </p:txBody>
      </p:sp>
      <p:sp>
        <p:nvSpPr>
          <p:cNvPr id="13323" name="Text Box 11"/>
          <p:cNvSpPr txBox="1">
            <a:spLocks noChangeArrowheads="1"/>
          </p:cNvSpPr>
          <p:nvPr/>
        </p:nvSpPr>
        <p:spPr bwMode="auto">
          <a:xfrm>
            <a:off x="5867400" y="4159250"/>
            <a:ext cx="15240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defRPr/>
            </a:pPr>
            <a:r>
              <a:rPr lang="en-US" sz="1800">
                <a:solidFill>
                  <a:schemeClr val="bg1"/>
                </a:solidFill>
                <a:latin typeface="Arial" charset="0"/>
              </a:rPr>
              <a:t>Dimerization domain</a:t>
            </a:r>
          </a:p>
        </p:txBody>
      </p:sp>
      <p:sp>
        <p:nvSpPr>
          <p:cNvPr id="13325" name="Text Box 13"/>
          <p:cNvSpPr txBox="1">
            <a:spLocks noChangeArrowheads="1"/>
          </p:cNvSpPr>
          <p:nvPr/>
        </p:nvSpPr>
        <p:spPr bwMode="auto">
          <a:xfrm>
            <a:off x="7010400" y="4997451"/>
            <a:ext cx="3657600" cy="11387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177800" indent="-177800">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defRPr/>
            </a:pPr>
            <a:r>
              <a:rPr lang="en-US" sz="1700" b="1" dirty="0" err="1">
                <a:solidFill>
                  <a:srgbClr val="FFFF00"/>
                </a:solidFill>
                <a:latin typeface="Arial" charset="0"/>
              </a:rPr>
              <a:t>Pertuzumab</a:t>
            </a:r>
            <a:r>
              <a:rPr lang="en-US" sz="1700" b="1" dirty="0">
                <a:solidFill>
                  <a:srgbClr val="FFFF00"/>
                </a:solidFill>
                <a:latin typeface="Arial" charset="0"/>
              </a:rPr>
              <a:t>:</a:t>
            </a:r>
            <a:endParaRPr lang="en-US" sz="1700" dirty="0">
              <a:solidFill>
                <a:srgbClr val="FFFF00"/>
              </a:solidFill>
              <a:latin typeface="Arial" charset="0"/>
            </a:endParaRPr>
          </a:p>
          <a:p>
            <a:pPr>
              <a:buFontTx/>
              <a:buChar char="•"/>
              <a:defRPr/>
            </a:pPr>
            <a:r>
              <a:rPr lang="en-US" sz="1700" dirty="0">
                <a:solidFill>
                  <a:schemeClr val="bg1"/>
                </a:solidFill>
                <a:latin typeface="Arial" charset="0"/>
              </a:rPr>
              <a:t>Inhibits ligand-dependent HER2 dimerization and signaling</a:t>
            </a:r>
          </a:p>
          <a:p>
            <a:pPr>
              <a:buFontTx/>
              <a:buChar char="•"/>
              <a:defRPr/>
            </a:pPr>
            <a:r>
              <a:rPr lang="en-US" sz="1700" dirty="0">
                <a:solidFill>
                  <a:schemeClr val="bg1"/>
                </a:solidFill>
                <a:latin typeface="Arial" charset="0"/>
              </a:rPr>
              <a:t>Activates ADCC</a:t>
            </a:r>
          </a:p>
        </p:txBody>
      </p:sp>
      <p:sp>
        <p:nvSpPr>
          <p:cNvPr id="65548" name="Title 1"/>
          <p:cNvSpPr>
            <a:spLocks noGrp="1"/>
          </p:cNvSpPr>
          <p:nvPr>
            <p:ph type="title"/>
          </p:nvPr>
        </p:nvSpPr>
        <p:spPr/>
        <p:txBody>
          <a:bodyPr/>
          <a:lstStyle/>
          <a:p>
            <a:r>
              <a:rPr lang="en-US" dirty="0" err="1">
                <a:solidFill>
                  <a:srgbClr val="F1C73D"/>
                </a:solidFill>
                <a:latin typeface="Arial" charset="0"/>
                <a:ea typeface="ＭＳ Ｐゴシック" charset="0"/>
                <a:cs typeface="ＭＳ Ｐゴシック" charset="0"/>
              </a:rPr>
              <a:t>Pertuzumab</a:t>
            </a:r>
            <a:r>
              <a:rPr lang="en-US" dirty="0">
                <a:solidFill>
                  <a:srgbClr val="F1C73D"/>
                </a:solidFill>
                <a:latin typeface="Arial" charset="0"/>
                <a:ea typeface="ＭＳ Ｐゴシック" charset="0"/>
                <a:cs typeface="ＭＳ Ｐゴシック" charset="0"/>
              </a:rPr>
              <a:t>: Mechanism of Action</a:t>
            </a:r>
          </a:p>
        </p:txBody>
      </p:sp>
      <p:sp>
        <p:nvSpPr>
          <p:cNvPr id="65549" name="TextBox 931"/>
          <p:cNvSpPr txBox="1">
            <a:spLocks noChangeArrowheads="1"/>
          </p:cNvSpPr>
          <p:nvPr/>
        </p:nvSpPr>
        <p:spPr bwMode="auto">
          <a:xfrm>
            <a:off x="609600" y="6079896"/>
            <a:ext cx="10972800" cy="429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tIns="9144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dirty="0">
                <a:solidFill>
                  <a:schemeClr val="bg1"/>
                </a:solidFill>
              </a:rPr>
              <a:t>ADCC = antibody-dependent cell-mediated cytotoxicity; ECD = extracellular domain</a:t>
            </a:r>
          </a:p>
        </p:txBody>
      </p:sp>
      <p:sp>
        <p:nvSpPr>
          <p:cNvPr id="65550" name="TextBox 6"/>
          <p:cNvSpPr txBox="1">
            <a:spLocks noChangeArrowheads="1"/>
          </p:cNvSpPr>
          <p:nvPr/>
        </p:nvSpPr>
        <p:spPr bwMode="auto">
          <a:xfrm>
            <a:off x="0" y="6408102"/>
            <a:ext cx="10972800" cy="439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tIns="0" rIns="182880" bIns="91440" anchor="b"/>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nSpc>
                <a:spcPct val="90000"/>
              </a:lnSpc>
            </a:pPr>
            <a:r>
              <a:rPr lang="en-US" sz="1600" dirty="0" err="1">
                <a:solidFill>
                  <a:srgbClr val="FFFFFF"/>
                </a:solidFill>
                <a:cs typeface="Arial" charset="0"/>
              </a:rPr>
              <a:t>Harbeck</a:t>
            </a:r>
            <a:r>
              <a:rPr lang="en-US" sz="1600" dirty="0">
                <a:solidFill>
                  <a:srgbClr val="FFFFFF"/>
                </a:solidFill>
                <a:cs typeface="Arial" charset="0"/>
              </a:rPr>
              <a:t> N et al. </a:t>
            </a:r>
            <a:r>
              <a:rPr lang="en-US" sz="1600" i="1" dirty="0">
                <a:solidFill>
                  <a:srgbClr val="FFFFFF"/>
                </a:solidFill>
                <a:cs typeface="Arial" charset="0"/>
              </a:rPr>
              <a:t>Breast Care (Basel)</a:t>
            </a:r>
            <a:r>
              <a:rPr lang="en-US" sz="1600" dirty="0">
                <a:solidFill>
                  <a:srgbClr val="FFFFFF"/>
                </a:solidFill>
                <a:cs typeface="Arial" charset="0"/>
              </a:rPr>
              <a:t> 2013;8(1):49-55.</a:t>
            </a:r>
          </a:p>
        </p:txBody>
      </p:sp>
    </p:spTree>
    <p:extLst>
      <p:ext uri="{BB962C8B-B14F-4D97-AF65-F5344CB8AC3E}">
        <p14:creationId xmlns:p14="http://schemas.microsoft.com/office/powerpoint/2010/main" val="4062131113"/>
      </p:ext>
    </p:extLst>
  </p:cSld>
  <p:clrMapOvr>
    <a:masterClrMapping/>
  </p:clrMapOvr>
  <p:transition spd="slow"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dirty="0" err="1">
                <a:solidFill>
                  <a:srgbClr val="F1C73D"/>
                </a:solidFill>
                <a:latin typeface="Arial" charset="0"/>
                <a:ea typeface="ＭＳ Ｐゴシック" charset="0"/>
                <a:cs typeface="ＭＳ Ｐゴシック" charset="0"/>
              </a:rPr>
              <a:t>Pertuzumab</a:t>
            </a:r>
            <a:r>
              <a:rPr lang="en-US" dirty="0">
                <a:solidFill>
                  <a:srgbClr val="F1C73D"/>
                </a:solidFill>
                <a:latin typeface="Arial" charset="0"/>
                <a:ea typeface="ＭＳ Ｐゴシック" charset="0"/>
                <a:cs typeface="ＭＳ Ｐゴシック" charset="0"/>
              </a:rPr>
              <a:t> (Neoadjuvant and Adjuvant)</a:t>
            </a:r>
          </a:p>
        </p:txBody>
      </p:sp>
      <p:sp>
        <p:nvSpPr>
          <p:cNvPr id="7169" name="Content Placeholder 1"/>
          <p:cNvSpPr>
            <a:spLocks noGrp="1"/>
          </p:cNvSpPr>
          <p:nvPr>
            <p:ph idx="1"/>
          </p:nvPr>
        </p:nvSpPr>
        <p:spPr>
          <a:xfrm>
            <a:off x="609600" y="1257300"/>
            <a:ext cx="10972800" cy="5029200"/>
          </a:xfrm>
        </p:spPr>
        <p:txBody>
          <a:bodyPr/>
          <a:lstStyle/>
          <a:p>
            <a:pPr marL="0" indent="0">
              <a:spcBef>
                <a:spcPts val="1200"/>
              </a:spcBef>
              <a:buNone/>
              <a:defRPr/>
            </a:pPr>
            <a:r>
              <a:rPr lang="en-US" sz="2000" b="1" dirty="0">
                <a:solidFill>
                  <a:srgbClr val="EFC53D"/>
                </a:solidFill>
                <a:latin typeface="Arial" charset="0"/>
                <a:ea typeface="ＭＳ Ｐゴシック" charset="0"/>
                <a:cs typeface="Arial" charset="0"/>
              </a:rPr>
              <a:t>Mechanism of action</a:t>
            </a:r>
          </a:p>
          <a:p>
            <a:pPr>
              <a:spcBef>
                <a:spcPts val="1200"/>
              </a:spcBef>
              <a:defRPr/>
            </a:pPr>
            <a:r>
              <a:rPr lang="en-US" sz="2000" dirty="0"/>
              <a:t>Antibody targeted to HER2 receptor that prevents its dimerization with other members of the HER family of receptors </a:t>
            </a:r>
            <a:endParaRPr lang="en-US" sz="2000" dirty="0">
              <a:latin typeface="Arial" charset="0"/>
              <a:ea typeface="ＭＳ Ｐゴシック" charset="0"/>
              <a:cs typeface="Arial" charset="0"/>
            </a:endParaRPr>
          </a:p>
          <a:p>
            <a:pPr marL="0" indent="0">
              <a:spcBef>
                <a:spcPts val="1200"/>
              </a:spcBef>
              <a:buNone/>
              <a:defRPr/>
            </a:pPr>
            <a:r>
              <a:rPr lang="en-US" sz="2000" b="1" dirty="0">
                <a:solidFill>
                  <a:srgbClr val="EFC53D"/>
                </a:solidFill>
                <a:latin typeface="Arial" charset="0"/>
                <a:ea typeface="ＭＳ Ｐゴシック" charset="0"/>
                <a:cs typeface="Arial" charset="0"/>
              </a:rPr>
              <a:t>Indications</a:t>
            </a:r>
          </a:p>
          <a:p>
            <a:pPr>
              <a:spcBef>
                <a:spcPts val="1200"/>
              </a:spcBef>
              <a:defRPr/>
            </a:pPr>
            <a:r>
              <a:rPr lang="en-US" sz="2000" dirty="0"/>
              <a:t>Neoadjuvant: Patients with HER2-positive, locally advanced, inflammatory or early-stage breast cancer (either greater than 2 cm in diameter or node-positive) as part of a complete treatment regimen </a:t>
            </a:r>
          </a:p>
          <a:p>
            <a:pPr>
              <a:spcBef>
                <a:spcPts val="1200"/>
              </a:spcBef>
              <a:defRPr/>
            </a:pPr>
            <a:r>
              <a:rPr lang="en-US" sz="2000" dirty="0"/>
              <a:t>Adjuvant: Patients with HER2-positive early breast cancer at high risk of recurrence</a:t>
            </a:r>
          </a:p>
          <a:p>
            <a:pPr marL="0" indent="0">
              <a:spcBef>
                <a:spcPts val="1200"/>
              </a:spcBef>
              <a:buNone/>
              <a:defRPr/>
            </a:pPr>
            <a:r>
              <a:rPr lang="en-US" sz="2000" b="1" dirty="0">
                <a:solidFill>
                  <a:srgbClr val="EFC53D"/>
                </a:solidFill>
                <a:latin typeface="Arial" charset="0"/>
                <a:ea typeface="ＭＳ Ｐゴシック" charset="0"/>
                <a:cs typeface="Arial" charset="0"/>
              </a:rPr>
              <a:t>Recommended dose</a:t>
            </a:r>
          </a:p>
          <a:p>
            <a:pPr>
              <a:spcBef>
                <a:spcPts val="1200"/>
              </a:spcBef>
              <a:defRPr/>
            </a:pPr>
            <a:r>
              <a:rPr lang="en-US" sz="2000" dirty="0"/>
              <a:t>840 mg IV over 60 min followed q3wk by 420 mg IV over 30 to 60 min</a:t>
            </a:r>
          </a:p>
          <a:p>
            <a:pPr>
              <a:spcBef>
                <a:spcPts val="1200"/>
              </a:spcBef>
              <a:defRPr/>
            </a:pPr>
            <a:r>
              <a:rPr lang="en-US" sz="2000" dirty="0"/>
              <a:t>Neoadjuvant — with trastuzumab and chemotherapy q3wk for 3 to 6 cycles </a:t>
            </a:r>
          </a:p>
          <a:p>
            <a:pPr>
              <a:spcBef>
                <a:spcPts val="1200"/>
              </a:spcBef>
              <a:defRPr/>
            </a:pPr>
            <a:r>
              <a:rPr lang="en-US" sz="2000" dirty="0"/>
              <a:t>Adjuvant — with trastuzumab and chemotherapy q3wk for 1 year</a:t>
            </a:r>
          </a:p>
        </p:txBody>
      </p:sp>
      <p:sp>
        <p:nvSpPr>
          <p:cNvPr id="64515" name="TextBox 6"/>
          <p:cNvSpPr txBox="1">
            <a:spLocks noChangeArrowheads="1"/>
          </p:cNvSpPr>
          <p:nvPr/>
        </p:nvSpPr>
        <p:spPr bwMode="auto">
          <a:xfrm>
            <a:off x="76200" y="6380480"/>
            <a:ext cx="10972800" cy="43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tIns="0" rIns="182880" bIns="91440" anchor="b"/>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600" dirty="0">
              <a:solidFill>
                <a:srgbClr val="FFFFFF"/>
              </a:solidFill>
            </a:endParaRPr>
          </a:p>
          <a:p>
            <a:r>
              <a:rPr lang="en-US" sz="1600" dirty="0" err="1">
                <a:solidFill>
                  <a:srgbClr val="FFFFFF"/>
                </a:solidFill>
              </a:rPr>
              <a:t>Pertuzumab</a:t>
            </a:r>
            <a:r>
              <a:rPr lang="en-US" sz="1600" dirty="0">
                <a:solidFill>
                  <a:srgbClr val="FFFFFF"/>
                </a:solidFill>
              </a:rPr>
              <a:t> package insert, December 2018</a:t>
            </a:r>
          </a:p>
        </p:txBody>
      </p:sp>
    </p:spTree>
    <p:extLst>
      <p:ext uri="{BB962C8B-B14F-4D97-AF65-F5344CB8AC3E}">
        <p14:creationId xmlns:p14="http://schemas.microsoft.com/office/powerpoint/2010/main" val="1533037543"/>
      </p:ext>
    </p:extLst>
  </p:cSld>
  <p:clrMapOvr>
    <a:masterClrMapping/>
  </p:clrMapOvr>
  <p:transition spd="slow"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9674226" y="5064125"/>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1" name="Rectangle 6"/>
          <p:cNvSpPr>
            <a:spLocks noChangeArrowheads="1"/>
          </p:cNvSpPr>
          <p:nvPr/>
        </p:nvSpPr>
        <p:spPr bwMode="auto">
          <a:xfrm>
            <a:off x="2133600" y="2590800"/>
            <a:ext cx="2832100" cy="1587500"/>
          </a:xfrm>
          <a:prstGeom prst="rect">
            <a:avLst/>
          </a:prstGeom>
          <a:solidFill>
            <a:srgbClr val="082A50"/>
          </a:solidFill>
          <a:ln w="12700">
            <a:solidFill>
              <a:schemeClr val="bg1"/>
            </a:solidFill>
            <a:miter lim="800000"/>
            <a:headEnd/>
            <a:tailEnd/>
          </a:ln>
          <a:effectLst>
            <a:outerShdw blurRad="63500" dist="38099" dir="2700000" algn="ctr" rotWithShape="0">
              <a:schemeClr val="tx2">
                <a:alpha val="40000"/>
              </a:schemeClr>
            </a:outerShdw>
          </a:effectLst>
        </p:spPr>
        <p:txBody>
          <a:bodyPr wrap="none" lIns="182880" anchor="ctr"/>
          <a:lstStyle/>
          <a:p>
            <a:pPr defTabSz="457200" eaLnBrk="1" fontAlgn="auto" hangingPunct="1">
              <a:spcBef>
                <a:spcPts val="1200"/>
              </a:spcBef>
              <a:spcAft>
                <a:spcPts val="0"/>
              </a:spcAft>
              <a:defRPr/>
            </a:pPr>
            <a:r>
              <a:rPr lang="en-US" sz="1800" dirty="0">
                <a:solidFill>
                  <a:prstClr val="white"/>
                </a:solidFill>
                <a:ea typeface="MS PGothic" charset="0"/>
              </a:rPr>
              <a:t>Resected HER2+ BC</a:t>
            </a:r>
          </a:p>
          <a:p>
            <a:pPr defTabSz="457200" eaLnBrk="1" fontAlgn="auto" hangingPunct="1">
              <a:spcBef>
                <a:spcPts val="1200"/>
              </a:spcBef>
              <a:spcAft>
                <a:spcPts val="0"/>
              </a:spcAft>
              <a:defRPr/>
            </a:pPr>
            <a:r>
              <a:rPr lang="en-US" sz="1800" dirty="0">
                <a:solidFill>
                  <a:prstClr val="white"/>
                </a:solidFill>
                <a:ea typeface="MS PGothic" charset="0"/>
              </a:rPr>
              <a:t>Node+ (except T0)</a:t>
            </a:r>
            <a:endParaRPr lang="en-US" sz="1800" u="sng" dirty="0">
              <a:solidFill>
                <a:prstClr val="white"/>
              </a:solidFill>
              <a:ea typeface="MS PGothic" charset="0"/>
            </a:endParaRPr>
          </a:p>
          <a:p>
            <a:pPr defTabSz="457200" eaLnBrk="1" fontAlgn="auto" hangingPunct="1">
              <a:spcBef>
                <a:spcPts val="1200"/>
              </a:spcBef>
              <a:spcAft>
                <a:spcPts val="0"/>
              </a:spcAft>
              <a:defRPr/>
            </a:pPr>
            <a:r>
              <a:rPr lang="en-US" sz="1800" dirty="0">
                <a:solidFill>
                  <a:prstClr val="white"/>
                </a:solidFill>
                <a:ea typeface="MS PGothic" charset="0"/>
              </a:rPr>
              <a:t>Baseline LVEF ≥55%</a:t>
            </a:r>
          </a:p>
        </p:txBody>
      </p:sp>
      <p:sp>
        <p:nvSpPr>
          <p:cNvPr id="14344" name="Rectangle 9"/>
          <p:cNvSpPr>
            <a:spLocks noChangeArrowheads="1"/>
          </p:cNvSpPr>
          <p:nvPr/>
        </p:nvSpPr>
        <p:spPr bwMode="auto">
          <a:xfrm>
            <a:off x="6553200" y="2217738"/>
            <a:ext cx="3403600" cy="1060450"/>
          </a:xfrm>
          <a:prstGeom prst="rect">
            <a:avLst/>
          </a:prstGeom>
          <a:solidFill>
            <a:srgbClr val="F8951E"/>
          </a:solidFill>
          <a:ln w="12700">
            <a:solidFill>
              <a:schemeClr val="bg1"/>
            </a:solidFill>
            <a:miter lim="800000"/>
            <a:headEnd/>
            <a:tailEnd/>
          </a:ln>
          <a:effectLst>
            <a:outerShdw blurRad="63500" dist="38099" dir="2700000" algn="ctr" rotWithShape="0">
              <a:schemeClr val="tx2">
                <a:alpha val="40000"/>
              </a:schemeClr>
            </a:outerShdw>
          </a:effectLst>
        </p:spPr>
        <p:txBody>
          <a:bodyPr wrap="none" anchor="ctr"/>
          <a:lstStyle/>
          <a:p>
            <a:pPr algn="ctr" defTabSz="457200" eaLnBrk="1" fontAlgn="auto" hangingPunct="1">
              <a:spcBef>
                <a:spcPts val="0"/>
              </a:spcBef>
              <a:spcAft>
                <a:spcPts val="0"/>
              </a:spcAft>
              <a:defRPr/>
            </a:pPr>
            <a:r>
              <a:rPr lang="en-US" sz="2000" b="1" dirty="0">
                <a:solidFill>
                  <a:srgbClr val="000090"/>
                </a:solidFill>
                <a:ea typeface="MS PGothic" charset="0"/>
                <a:cs typeface="+mn-cs"/>
              </a:rPr>
              <a:t>Chemotherapy</a:t>
            </a:r>
          </a:p>
          <a:p>
            <a:pPr algn="ctr" defTabSz="457200" eaLnBrk="1" fontAlgn="auto" hangingPunct="1">
              <a:spcBef>
                <a:spcPts val="0"/>
              </a:spcBef>
              <a:spcAft>
                <a:spcPts val="0"/>
              </a:spcAft>
              <a:defRPr/>
            </a:pPr>
            <a:r>
              <a:rPr lang="en-US" sz="2000" b="1" dirty="0" err="1">
                <a:solidFill>
                  <a:srgbClr val="000090"/>
                </a:solidFill>
                <a:ea typeface="MS PGothic" charset="0"/>
                <a:cs typeface="+mn-cs"/>
              </a:rPr>
              <a:t>Trastuzumab</a:t>
            </a:r>
            <a:r>
              <a:rPr lang="en-US" sz="2000" b="1" dirty="0">
                <a:solidFill>
                  <a:srgbClr val="000090"/>
                </a:solidFill>
                <a:ea typeface="MS PGothic" charset="0"/>
                <a:cs typeface="+mn-cs"/>
              </a:rPr>
              <a:t> x 1 year</a:t>
            </a:r>
          </a:p>
          <a:p>
            <a:pPr algn="ctr" defTabSz="457200" eaLnBrk="1" fontAlgn="auto" hangingPunct="1">
              <a:spcBef>
                <a:spcPts val="0"/>
              </a:spcBef>
              <a:spcAft>
                <a:spcPts val="0"/>
              </a:spcAft>
              <a:defRPr/>
            </a:pPr>
            <a:r>
              <a:rPr lang="en-US" sz="2000" b="1" dirty="0" err="1">
                <a:solidFill>
                  <a:srgbClr val="000090"/>
                </a:solidFill>
                <a:ea typeface="MS PGothic" charset="0"/>
                <a:cs typeface="+mn-cs"/>
              </a:rPr>
              <a:t>Pertuzumab</a:t>
            </a:r>
            <a:r>
              <a:rPr lang="en-US" sz="2000" b="1" dirty="0">
                <a:solidFill>
                  <a:srgbClr val="000090"/>
                </a:solidFill>
                <a:ea typeface="MS PGothic" charset="0"/>
                <a:cs typeface="+mn-cs"/>
              </a:rPr>
              <a:t> x 1 year</a:t>
            </a:r>
            <a:endParaRPr lang="en-US" sz="2000" b="1" dirty="0">
              <a:solidFill>
                <a:srgbClr val="000090"/>
              </a:solidFill>
              <a:latin typeface="Abadi MT Condensed Extra Bold" charset="0"/>
              <a:ea typeface="MS PGothic" charset="0"/>
              <a:cs typeface="+mn-cs"/>
            </a:endParaRPr>
          </a:p>
        </p:txBody>
      </p:sp>
      <p:sp>
        <p:nvSpPr>
          <p:cNvPr id="14345" name="Line 10"/>
          <p:cNvSpPr>
            <a:spLocks noChangeShapeType="1"/>
          </p:cNvSpPr>
          <p:nvPr/>
        </p:nvSpPr>
        <p:spPr bwMode="auto">
          <a:xfrm>
            <a:off x="5410200" y="3417888"/>
            <a:ext cx="685800" cy="0"/>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6" name="Line 11"/>
          <p:cNvSpPr>
            <a:spLocks noChangeShapeType="1"/>
          </p:cNvSpPr>
          <p:nvPr/>
        </p:nvSpPr>
        <p:spPr bwMode="auto">
          <a:xfrm flipV="1">
            <a:off x="6096000" y="2776538"/>
            <a:ext cx="0" cy="641350"/>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7" name="Line 12"/>
          <p:cNvSpPr>
            <a:spLocks noChangeShapeType="1"/>
          </p:cNvSpPr>
          <p:nvPr/>
        </p:nvSpPr>
        <p:spPr bwMode="auto">
          <a:xfrm flipV="1">
            <a:off x="6096000" y="3417889"/>
            <a:ext cx="0" cy="600075"/>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8" name="Line 13"/>
          <p:cNvSpPr>
            <a:spLocks noChangeShapeType="1"/>
          </p:cNvSpPr>
          <p:nvPr/>
        </p:nvSpPr>
        <p:spPr bwMode="auto">
          <a:xfrm>
            <a:off x="6096000" y="2776538"/>
            <a:ext cx="381000" cy="0"/>
          </a:xfrm>
          <a:prstGeom prst="line">
            <a:avLst/>
          </a:prstGeom>
          <a:noFill/>
          <a:ln w="19050">
            <a:solidFill>
              <a:schemeClr val="bg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9" name="Line 14"/>
          <p:cNvSpPr>
            <a:spLocks noChangeShapeType="1"/>
          </p:cNvSpPr>
          <p:nvPr/>
        </p:nvSpPr>
        <p:spPr bwMode="auto">
          <a:xfrm>
            <a:off x="6096000" y="4017963"/>
            <a:ext cx="381000" cy="0"/>
          </a:xfrm>
          <a:prstGeom prst="line">
            <a:avLst/>
          </a:prstGeom>
          <a:noFill/>
          <a:ln w="19050">
            <a:solidFill>
              <a:schemeClr val="bg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grpSp>
        <p:nvGrpSpPr>
          <p:cNvPr id="76809" name="Group 29"/>
          <p:cNvGrpSpPr>
            <a:grpSpLocks/>
          </p:cNvGrpSpPr>
          <p:nvPr/>
        </p:nvGrpSpPr>
        <p:grpSpPr bwMode="auto">
          <a:xfrm>
            <a:off x="6553201" y="3514725"/>
            <a:ext cx="3502025" cy="1016000"/>
            <a:chOff x="3072" y="2355"/>
            <a:chExt cx="2618" cy="640"/>
          </a:xfrm>
        </p:grpSpPr>
        <p:sp>
          <p:nvSpPr>
            <p:cNvPr id="14361" name="Rectangle 16"/>
            <p:cNvSpPr>
              <a:spLocks noChangeArrowheads="1"/>
            </p:cNvSpPr>
            <p:nvPr/>
          </p:nvSpPr>
          <p:spPr bwMode="auto">
            <a:xfrm>
              <a:off x="3072" y="2355"/>
              <a:ext cx="2544" cy="640"/>
            </a:xfrm>
            <a:prstGeom prst="rect">
              <a:avLst/>
            </a:prstGeom>
            <a:solidFill>
              <a:srgbClr val="99CC00"/>
            </a:solidFill>
            <a:ln w="12700">
              <a:solidFill>
                <a:schemeClr val="bg1"/>
              </a:solidFill>
              <a:miter lim="800000"/>
              <a:headEnd/>
              <a:tailEnd/>
            </a:ln>
            <a:effectLst>
              <a:outerShdw blurRad="63500" dist="38099" dir="2700000" algn="ctr" rotWithShape="0">
                <a:schemeClr val="tx2">
                  <a:alpha val="40000"/>
                </a:schemeClr>
              </a:outerShdw>
            </a:effectLst>
          </p:spPr>
          <p:txBody>
            <a:bodyPr wrap="none" anchor="ctr"/>
            <a:lstStyle/>
            <a:p>
              <a:pPr defTabSz="457200" eaLnBrk="1" fontAlgn="auto" hangingPunct="1">
                <a:spcBef>
                  <a:spcPts val="0"/>
                </a:spcBef>
                <a:spcAft>
                  <a:spcPts val="0"/>
                </a:spcAft>
                <a:defRPr/>
              </a:pPr>
              <a:endParaRPr lang="en-US" sz="1800" b="1">
                <a:solidFill>
                  <a:srgbClr val="000090"/>
                </a:solidFill>
                <a:latin typeface="Arial"/>
                <a:ea typeface="MS PGothic" charset="0"/>
                <a:cs typeface="+mn-cs"/>
              </a:endParaRPr>
            </a:p>
          </p:txBody>
        </p:sp>
        <p:sp>
          <p:nvSpPr>
            <p:cNvPr id="14362" name="Rectangle 17"/>
            <p:cNvSpPr>
              <a:spLocks noChangeArrowheads="1"/>
            </p:cNvSpPr>
            <p:nvPr/>
          </p:nvSpPr>
          <p:spPr bwMode="auto">
            <a:xfrm>
              <a:off x="3072" y="2355"/>
              <a:ext cx="2618" cy="640"/>
            </a:xfrm>
            <a:prstGeom prst="rect">
              <a:avLst/>
            </a:prstGeom>
            <a:noFill/>
            <a:ln>
              <a:noFill/>
            </a:ln>
            <a:effectLst/>
            <a:extLst>
              <a:ext uri="{909E8E84-426E-40dd-AFC4-6F175D3DCCD1}">
                <a14:hiddenFill xmlns="" xmlns:a14="http://schemas.microsoft.com/office/drawing/2010/main">
                  <a:solidFill>
                    <a:srgbClr val="B7D93B"/>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defTabSz="457200" eaLnBrk="1" fontAlgn="auto" hangingPunct="1">
                <a:spcBef>
                  <a:spcPts val="0"/>
                </a:spcBef>
                <a:spcAft>
                  <a:spcPts val="0"/>
                </a:spcAft>
                <a:defRPr/>
              </a:pPr>
              <a:r>
                <a:rPr lang="en-US" sz="2000" b="1" dirty="0">
                  <a:solidFill>
                    <a:srgbClr val="000090"/>
                  </a:solidFill>
                  <a:ea typeface="MS PGothic" charset="0"/>
                  <a:cs typeface="+mn-cs"/>
                </a:rPr>
                <a:t>Chemotherapy</a:t>
              </a:r>
            </a:p>
            <a:p>
              <a:pPr algn="ctr" defTabSz="457200" eaLnBrk="1" fontAlgn="auto" hangingPunct="1">
                <a:spcBef>
                  <a:spcPts val="0"/>
                </a:spcBef>
                <a:spcAft>
                  <a:spcPts val="0"/>
                </a:spcAft>
                <a:defRPr/>
              </a:pPr>
              <a:r>
                <a:rPr lang="en-US" sz="2000" b="1" dirty="0" err="1">
                  <a:solidFill>
                    <a:srgbClr val="000090"/>
                  </a:solidFill>
                  <a:ea typeface="MS PGothic" charset="0"/>
                  <a:cs typeface="+mn-cs"/>
                </a:rPr>
                <a:t>Trastuzumab</a:t>
              </a:r>
              <a:r>
                <a:rPr lang="en-US" sz="2000" b="1" dirty="0">
                  <a:solidFill>
                    <a:srgbClr val="000090"/>
                  </a:solidFill>
                  <a:ea typeface="MS PGothic" charset="0"/>
                  <a:cs typeface="+mn-cs"/>
                </a:rPr>
                <a:t> x 1 year</a:t>
              </a:r>
            </a:p>
            <a:p>
              <a:pPr algn="ctr" defTabSz="457200" eaLnBrk="1" fontAlgn="auto" hangingPunct="1">
                <a:spcBef>
                  <a:spcPts val="0"/>
                </a:spcBef>
                <a:spcAft>
                  <a:spcPts val="0"/>
                </a:spcAft>
                <a:defRPr/>
              </a:pPr>
              <a:r>
                <a:rPr lang="en-US" sz="2000" b="1" dirty="0">
                  <a:solidFill>
                    <a:srgbClr val="000090"/>
                  </a:solidFill>
                  <a:ea typeface="MS PGothic" charset="0"/>
                  <a:cs typeface="+mn-cs"/>
                </a:rPr>
                <a:t>Placebo x 1 year</a:t>
              </a:r>
            </a:p>
          </p:txBody>
        </p:sp>
      </p:grpSp>
      <p:grpSp>
        <p:nvGrpSpPr>
          <p:cNvPr id="76810" name="Group 24"/>
          <p:cNvGrpSpPr>
            <a:grpSpLocks/>
          </p:cNvGrpSpPr>
          <p:nvPr/>
        </p:nvGrpSpPr>
        <p:grpSpPr bwMode="auto">
          <a:xfrm>
            <a:off x="4724400" y="2960688"/>
            <a:ext cx="914400" cy="914400"/>
            <a:chOff x="1872" y="1584"/>
            <a:chExt cx="576" cy="576"/>
          </a:xfrm>
        </p:grpSpPr>
        <p:sp>
          <p:nvSpPr>
            <p:cNvPr id="14359" name="Oval 25"/>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60" name="Rectangle 13"/>
            <p:cNvSpPr>
              <a:spLocks noChangeArrowheads="1"/>
            </p:cNvSpPr>
            <p:nvPr/>
          </p:nvSpPr>
          <p:spPr bwMode="auto">
            <a:xfrm>
              <a:off x="1920" y="1632"/>
              <a:ext cx="480" cy="48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p>
              <a:pPr algn="ctr" defTabSz="457200" eaLnBrk="1" fontAlgn="auto" hangingPunct="1">
                <a:spcBef>
                  <a:spcPts val="0"/>
                </a:spcBef>
                <a:spcAft>
                  <a:spcPts val="0"/>
                </a:spcAft>
                <a:defRPr/>
              </a:pPr>
              <a:r>
                <a:rPr lang="en-US" sz="3600" b="1">
                  <a:solidFill>
                    <a:prstClr val="white"/>
                  </a:solidFill>
                  <a:ea typeface="MS PGothic" charset="0"/>
                  <a:cs typeface="+mn-cs"/>
                </a:rPr>
                <a:t>R</a:t>
              </a:r>
            </a:p>
          </p:txBody>
        </p:sp>
      </p:grpSp>
      <p:sp>
        <p:nvSpPr>
          <p:cNvPr id="76811" name="Text Box 27"/>
          <p:cNvSpPr txBox="1">
            <a:spLocks noChangeArrowheads="1"/>
          </p:cNvSpPr>
          <p:nvPr/>
        </p:nvSpPr>
        <p:spPr bwMode="auto">
          <a:xfrm>
            <a:off x="2133600" y="4876800"/>
            <a:ext cx="5861050" cy="3698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b="1" dirty="0">
                <a:solidFill>
                  <a:srgbClr val="FFFFFF"/>
                </a:solidFill>
                <a:ea typeface="MS PGothic" charset="0"/>
                <a:cs typeface="MS PGothic" charset="0"/>
              </a:rPr>
              <a:t>Primary endpoint:</a:t>
            </a:r>
            <a:r>
              <a:rPr lang="en-US" sz="1800" dirty="0">
                <a:solidFill>
                  <a:srgbClr val="FFFFFF"/>
                </a:solidFill>
                <a:ea typeface="MS PGothic" charset="0"/>
                <a:cs typeface="MS PGothic" charset="0"/>
              </a:rPr>
              <a:t> Invasive disease-free survival</a:t>
            </a:r>
          </a:p>
        </p:txBody>
      </p:sp>
      <p:sp>
        <p:nvSpPr>
          <p:cNvPr id="4" name="TextBox 3"/>
          <p:cNvSpPr txBox="1"/>
          <p:nvPr/>
        </p:nvSpPr>
        <p:spPr>
          <a:xfrm>
            <a:off x="2133600" y="1676400"/>
            <a:ext cx="2319866" cy="400110"/>
          </a:xfrm>
          <a:prstGeom prst="rect">
            <a:avLst/>
          </a:prstGeom>
          <a:noFill/>
        </p:spPr>
        <p:txBody>
          <a:bodyPr wrap="none">
            <a:spAutoFit/>
          </a:bodyPr>
          <a:lstStyle/>
          <a:p>
            <a:pPr defTabSz="457200" eaLnBrk="1" fontAlgn="auto" hangingPunct="1">
              <a:spcBef>
                <a:spcPts val="0"/>
              </a:spcBef>
              <a:spcAft>
                <a:spcPts val="0"/>
              </a:spcAft>
              <a:defRPr/>
            </a:pPr>
            <a:r>
              <a:rPr lang="en-US" sz="2000" b="1" dirty="0">
                <a:solidFill>
                  <a:prstClr val="white"/>
                </a:solidFill>
                <a:latin typeface="Arial"/>
                <a:ea typeface="+mn-ea"/>
                <a:cs typeface="+mn-cs"/>
              </a:rPr>
              <a:t>Enrollment: </a:t>
            </a:r>
            <a:r>
              <a:rPr lang="en-US" sz="2000" dirty="0">
                <a:solidFill>
                  <a:prstClr val="white"/>
                </a:solidFill>
                <a:latin typeface="Arial"/>
                <a:ea typeface="+mn-ea"/>
                <a:cs typeface="+mn-cs"/>
              </a:rPr>
              <a:t>4,804</a:t>
            </a:r>
          </a:p>
        </p:txBody>
      </p:sp>
      <p:sp>
        <p:nvSpPr>
          <p:cNvPr id="76813" name="Title 5"/>
          <p:cNvSpPr>
            <a:spLocks noGrp="1"/>
          </p:cNvSpPr>
          <p:nvPr>
            <p:ph type="title"/>
          </p:nvPr>
        </p:nvSpPr>
        <p:spPr/>
        <p:txBody>
          <a:bodyPr/>
          <a:lstStyle/>
          <a:p>
            <a:r>
              <a:rPr lang="en-US" dirty="0">
                <a:solidFill>
                  <a:srgbClr val="F1C73D"/>
                </a:solidFill>
                <a:latin typeface="Arial" charset="0"/>
                <a:ea typeface="ＭＳ Ｐゴシック" charset="0"/>
                <a:cs typeface="ＭＳ Ｐゴシック" charset="0"/>
              </a:rPr>
              <a:t>APHINITY: A Phase III Adjuvant Study</a:t>
            </a:r>
          </a:p>
        </p:txBody>
      </p:sp>
      <p:sp>
        <p:nvSpPr>
          <p:cNvPr id="76814" name="TextBox 931"/>
          <p:cNvSpPr txBox="1">
            <a:spLocks noChangeArrowheads="1"/>
          </p:cNvSpPr>
          <p:nvPr/>
        </p:nvSpPr>
        <p:spPr bwMode="auto">
          <a:xfrm>
            <a:off x="152400" y="6389689"/>
            <a:ext cx="10972800" cy="429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tIns="9144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err="1">
                <a:solidFill>
                  <a:schemeClr val="bg1"/>
                </a:solidFill>
                <a:ea typeface="MS PGothic" charset="0"/>
                <a:cs typeface="MS PGothic" charset="0"/>
              </a:rPr>
              <a:t>www.clinicaltrials.gov</a:t>
            </a:r>
            <a:r>
              <a:rPr lang="mr-IN" sz="1600" dirty="0"/>
              <a:t> (NCT01358877)</a:t>
            </a:r>
            <a:r>
              <a:rPr lang="en-US" sz="1600" dirty="0">
                <a:solidFill>
                  <a:schemeClr val="bg1"/>
                </a:solidFill>
                <a:ea typeface="MS PGothic" charset="0"/>
                <a:cs typeface="MS PGothic" charset="0"/>
              </a:rPr>
              <a:t>; </a:t>
            </a:r>
            <a:r>
              <a:rPr lang="en-US" sz="1600" dirty="0" err="1">
                <a:solidFill>
                  <a:schemeClr val="bg1"/>
                </a:solidFill>
                <a:ea typeface="MS PGothic" charset="0"/>
                <a:cs typeface="MS PGothic" charset="0"/>
              </a:rPr>
              <a:t>www.ibcsg.org</a:t>
            </a:r>
            <a:endParaRPr lang="en-US" sz="1600" dirty="0">
              <a:solidFill>
                <a:schemeClr val="bg1"/>
              </a:solidFill>
              <a:ea typeface="MS PGothic" charset="0"/>
              <a:cs typeface="MS PGothic" charset="0"/>
            </a:endParaRPr>
          </a:p>
        </p:txBody>
      </p:sp>
    </p:spTree>
    <p:extLst>
      <p:ext uri="{BB962C8B-B14F-4D97-AF65-F5344CB8AC3E}">
        <p14:creationId xmlns:p14="http://schemas.microsoft.com/office/powerpoint/2010/main" val="1521458861"/>
      </p:ext>
    </p:extLst>
  </p:cSld>
  <p:clrMapOvr>
    <a:masterClrMapping/>
  </p:clrMapOvr>
  <p:transition spd="slow"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3">
            <a:extLst>
              <a:ext uri="{FF2B5EF4-FFF2-40B4-BE49-F238E27FC236}">
                <a16:creationId xmlns:a16="http://schemas.microsoft.com/office/drawing/2014/main" id="{BCF3119E-EA5D-4048-A1E0-A92375FB35F2}"/>
              </a:ext>
            </a:extLst>
          </p:cNvPr>
          <p:cNvSpPr>
            <a:spLocks noChangeArrowheads="1"/>
          </p:cNvSpPr>
          <p:nvPr/>
        </p:nvSpPr>
        <p:spPr bwMode="auto">
          <a:xfrm>
            <a:off x="609600" y="1531357"/>
            <a:ext cx="10972800" cy="3726443"/>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2" name="Title 1"/>
          <p:cNvSpPr>
            <a:spLocks noGrp="1"/>
          </p:cNvSpPr>
          <p:nvPr>
            <p:ph type="title"/>
          </p:nvPr>
        </p:nvSpPr>
        <p:spPr/>
        <p:txBody>
          <a:bodyPr/>
          <a:lstStyle/>
          <a:p>
            <a:r>
              <a:rPr lang="en-US" dirty="0"/>
              <a:t>APHINITY: 3-Year Invasive Disease-Free Survival</a:t>
            </a:r>
          </a:p>
        </p:txBody>
      </p:sp>
      <p:graphicFrame>
        <p:nvGraphicFramePr>
          <p:cNvPr id="5" name="Table 4"/>
          <p:cNvGraphicFramePr>
            <a:graphicFrameLocks noGrp="1"/>
          </p:cNvGraphicFramePr>
          <p:nvPr>
            <p:extLst>
              <p:ext uri="{D42A27DB-BD31-4B8C-83A1-F6EECF244321}">
                <p14:modId xmlns:p14="http://schemas.microsoft.com/office/powerpoint/2010/main" val="811768474"/>
              </p:ext>
            </p:extLst>
          </p:nvPr>
        </p:nvGraphicFramePr>
        <p:xfrm>
          <a:off x="762000" y="1674336"/>
          <a:ext cx="10668001" cy="3431064"/>
        </p:xfrm>
        <a:graphic>
          <a:graphicData uri="http://schemas.openxmlformats.org/drawingml/2006/table">
            <a:tbl>
              <a:tblPr firstRow="1" bandRow="1">
                <a:tableStyleId>{21E4AEA4-8DFA-4A89-87EB-49C32662AFE0}</a:tableStyleId>
              </a:tblPr>
              <a:tblGrid>
                <a:gridCol w="3919637">
                  <a:extLst>
                    <a:ext uri="{9D8B030D-6E8A-4147-A177-3AD203B41FA5}">
                      <a16:colId xmlns:a16="http://schemas.microsoft.com/office/drawing/2014/main" val="20000"/>
                    </a:ext>
                  </a:extLst>
                </a:gridCol>
                <a:gridCol w="2442014">
                  <a:extLst>
                    <a:ext uri="{9D8B030D-6E8A-4147-A177-3AD203B41FA5}">
                      <a16:colId xmlns:a16="http://schemas.microsoft.com/office/drawing/2014/main" val="20001"/>
                    </a:ext>
                  </a:extLst>
                </a:gridCol>
                <a:gridCol w="2153175">
                  <a:extLst>
                    <a:ext uri="{9D8B030D-6E8A-4147-A177-3AD203B41FA5}">
                      <a16:colId xmlns:a16="http://schemas.microsoft.com/office/drawing/2014/main" val="20002"/>
                    </a:ext>
                  </a:extLst>
                </a:gridCol>
                <a:gridCol w="2153175">
                  <a:extLst>
                    <a:ext uri="{9D8B030D-6E8A-4147-A177-3AD203B41FA5}">
                      <a16:colId xmlns:a16="http://schemas.microsoft.com/office/drawing/2014/main" val="20003"/>
                    </a:ext>
                  </a:extLst>
                </a:gridCol>
              </a:tblGrid>
              <a:tr h="772098">
                <a:tc>
                  <a:txBody>
                    <a:bodyPr/>
                    <a:lstStyle/>
                    <a:p>
                      <a:r>
                        <a:rPr lang="en-US" sz="2000" dirty="0"/>
                        <a:t>Patient group</a:t>
                      </a:r>
                      <a:endParaRPr lang="en-US" sz="2000" dirty="0">
                        <a:solidFill>
                          <a:schemeClr val="tx2"/>
                        </a:solidFill>
                      </a:endParaRPr>
                    </a:p>
                  </a:txBody>
                  <a:tcPr marL="182880" marR="182880" marT="91440" marB="9144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E5E"/>
                    </a:solidFill>
                  </a:tcPr>
                </a:tc>
                <a:tc>
                  <a:txBody>
                    <a:bodyPr/>
                    <a:lstStyle/>
                    <a:p>
                      <a:pPr algn="ctr"/>
                      <a:r>
                        <a:rPr lang="en-US" sz="2000" dirty="0" err="1"/>
                        <a:t>Pertuzumab</a:t>
                      </a:r>
                      <a:endParaRPr lang="en-US" sz="2000" dirty="0">
                        <a:solidFill>
                          <a:schemeClr val="tx2"/>
                        </a:solidFill>
                      </a:endParaRPr>
                    </a:p>
                  </a:txBody>
                  <a:tcPr marL="182880" marR="182880" marT="91440" marB="9144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E5E"/>
                    </a:solidFill>
                  </a:tcPr>
                </a:tc>
                <a:tc>
                  <a:txBody>
                    <a:bodyPr/>
                    <a:lstStyle/>
                    <a:p>
                      <a:pPr algn="ctr"/>
                      <a:r>
                        <a:rPr lang="en-US" sz="2000" dirty="0"/>
                        <a:t>Placebo</a:t>
                      </a:r>
                      <a:endParaRPr lang="en-US" sz="2000" dirty="0">
                        <a:solidFill>
                          <a:schemeClr val="tx2"/>
                        </a:solidFill>
                      </a:endParaRPr>
                    </a:p>
                  </a:txBody>
                  <a:tcPr marL="182880" marR="182880" marT="91440" marB="9144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E5E"/>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i="1" dirty="0"/>
                        <a:t>p</a:t>
                      </a:r>
                      <a:r>
                        <a:rPr lang="en-US" sz="2000" dirty="0"/>
                        <a:t>-value</a:t>
                      </a:r>
                      <a:endParaRPr lang="en-US" sz="2000" dirty="0">
                        <a:solidFill>
                          <a:schemeClr val="tx2"/>
                        </a:solidFill>
                      </a:endParaRPr>
                    </a:p>
                  </a:txBody>
                  <a:tcPr marL="182880" marR="182880" marT="91440" marB="9144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E5E"/>
                    </a:solidFill>
                  </a:tcPr>
                </a:tc>
                <a:extLst>
                  <a:ext uri="{0D108BD9-81ED-4DB2-BD59-A6C34878D82A}">
                    <a16:rowId xmlns:a16="http://schemas.microsoft.com/office/drawing/2014/main" val="10000"/>
                  </a:ext>
                </a:extLst>
              </a:tr>
              <a:tr h="886322">
                <a:tc>
                  <a:txBody>
                    <a:bodyPr/>
                    <a:lstStyle/>
                    <a:p>
                      <a:r>
                        <a:rPr lang="en-US" sz="2000" dirty="0">
                          <a:solidFill>
                            <a:schemeClr val="bg1"/>
                          </a:solidFill>
                        </a:rPr>
                        <a:t>Intent-to-treat </a:t>
                      </a:r>
                    </a:p>
                    <a:p>
                      <a:r>
                        <a:rPr lang="en-US" sz="2000" dirty="0">
                          <a:solidFill>
                            <a:schemeClr val="bg1"/>
                          </a:solidFill>
                        </a:rPr>
                        <a:t>(n = 2,400; 2,404)</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94.1%</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93.2%</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0.045</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extLst>
                  <a:ext uri="{0D108BD9-81ED-4DB2-BD59-A6C34878D82A}">
                    <a16:rowId xmlns:a16="http://schemas.microsoft.com/office/drawing/2014/main" val="10001"/>
                  </a:ext>
                </a:extLst>
              </a:tr>
              <a:tr h="886322">
                <a:tc>
                  <a:txBody>
                    <a:bodyPr/>
                    <a:lstStyle/>
                    <a:p>
                      <a:r>
                        <a:rPr lang="en-US" sz="2000" dirty="0">
                          <a:solidFill>
                            <a:schemeClr val="bg1"/>
                          </a:solidFill>
                        </a:rPr>
                        <a:t>Node</a:t>
                      </a:r>
                      <a:r>
                        <a:rPr lang="en-US" sz="2000" baseline="0" dirty="0">
                          <a:solidFill>
                            <a:schemeClr val="bg1"/>
                          </a:solidFill>
                        </a:rPr>
                        <a:t>-negative </a:t>
                      </a:r>
                    </a:p>
                    <a:p>
                      <a:r>
                        <a:rPr lang="en-US" sz="2000" baseline="0" dirty="0">
                          <a:solidFill>
                            <a:schemeClr val="bg1"/>
                          </a:solidFill>
                        </a:rPr>
                        <a:t>(n = 897; 902)</a:t>
                      </a:r>
                      <a:r>
                        <a:rPr lang="en-US" sz="2000" dirty="0">
                          <a:solidFill>
                            <a:schemeClr val="bg1"/>
                          </a:solidFill>
                        </a:rPr>
                        <a:t> </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97.5%</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98.4%</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0.64</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extLst>
                  <a:ext uri="{0D108BD9-81ED-4DB2-BD59-A6C34878D82A}">
                    <a16:rowId xmlns:a16="http://schemas.microsoft.com/office/drawing/2014/main" val="10002"/>
                  </a:ext>
                </a:extLst>
              </a:tr>
              <a:tr h="886322">
                <a:tc>
                  <a:txBody>
                    <a:bodyPr/>
                    <a:lstStyle/>
                    <a:p>
                      <a:r>
                        <a:rPr lang="en-US" sz="2000" dirty="0">
                          <a:solidFill>
                            <a:schemeClr val="bg1"/>
                          </a:solidFill>
                        </a:rPr>
                        <a:t>Node</a:t>
                      </a:r>
                      <a:r>
                        <a:rPr lang="en-US" sz="2000" baseline="0" dirty="0">
                          <a:solidFill>
                            <a:schemeClr val="bg1"/>
                          </a:solidFill>
                        </a:rPr>
                        <a:t>-positive </a:t>
                      </a:r>
                    </a:p>
                    <a:p>
                      <a:r>
                        <a:rPr lang="en-US" sz="2000" baseline="0" dirty="0">
                          <a:solidFill>
                            <a:schemeClr val="bg1"/>
                          </a:solidFill>
                        </a:rPr>
                        <a:t>(n = 1,503; 1,502)</a:t>
                      </a:r>
                      <a:r>
                        <a:rPr lang="en-US" sz="2000" dirty="0">
                          <a:solidFill>
                            <a:schemeClr val="bg1"/>
                          </a:solidFill>
                        </a:rPr>
                        <a:t> </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92.0%</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90.2%</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tc>
                  <a:txBody>
                    <a:bodyPr/>
                    <a:lstStyle/>
                    <a:p>
                      <a:pPr algn="ctr"/>
                      <a:r>
                        <a:rPr lang="en-US" sz="2000" dirty="0">
                          <a:solidFill>
                            <a:schemeClr val="bg1"/>
                          </a:solidFill>
                        </a:rPr>
                        <a:t>0.02</a:t>
                      </a:r>
                    </a:p>
                  </a:txBody>
                  <a:tcPr marL="182880" marR="182880" marT="91440" marB="91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5796"/>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152400" y="6160491"/>
            <a:ext cx="8717482" cy="584775"/>
          </a:xfrm>
          <a:prstGeom prst="rect">
            <a:avLst/>
          </a:prstGeom>
          <a:noFill/>
        </p:spPr>
        <p:txBody>
          <a:bodyPr wrap="square" rtlCol="0">
            <a:spAutoFit/>
          </a:bodyPr>
          <a:lstStyle/>
          <a:p>
            <a:pPr defTabSz="455613"/>
            <a:r>
              <a:rPr lang="en-US" sz="1600" dirty="0">
                <a:solidFill>
                  <a:schemeClr val="bg1"/>
                </a:solidFill>
                <a:ea typeface="Calibri" charset="0"/>
                <a:cs typeface="Calibri" charset="0"/>
              </a:rPr>
              <a:t>von </a:t>
            </a:r>
            <a:r>
              <a:rPr lang="en-US" sz="1600" dirty="0" err="1">
                <a:solidFill>
                  <a:schemeClr val="bg1"/>
                </a:solidFill>
                <a:ea typeface="Calibri" charset="0"/>
                <a:cs typeface="Calibri" charset="0"/>
              </a:rPr>
              <a:t>Minckwitz</a:t>
            </a:r>
            <a:r>
              <a:rPr lang="en-US" sz="1600" dirty="0">
                <a:solidFill>
                  <a:schemeClr val="bg1"/>
                </a:solidFill>
                <a:ea typeface="Calibri" charset="0"/>
                <a:cs typeface="Calibri" charset="0"/>
              </a:rPr>
              <a:t> G et al. </a:t>
            </a:r>
            <a:r>
              <a:rPr lang="en-US" sz="1600" i="1" dirty="0">
                <a:solidFill>
                  <a:schemeClr val="bg1"/>
                </a:solidFill>
                <a:ea typeface="Calibri" charset="0"/>
                <a:cs typeface="Calibri" charset="0"/>
              </a:rPr>
              <a:t>N </a:t>
            </a:r>
            <a:r>
              <a:rPr lang="en-US" sz="1600" i="1" dirty="0" err="1">
                <a:solidFill>
                  <a:schemeClr val="bg1"/>
                </a:solidFill>
                <a:ea typeface="Calibri" charset="0"/>
                <a:cs typeface="Calibri" charset="0"/>
              </a:rPr>
              <a:t>Engl</a:t>
            </a:r>
            <a:r>
              <a:rPr lang="en-US" sz="1600" i="1" dirty="0">
                <a:solidFill>
                  <a:schemeClr val="bg1"/>
                </a:solidFill>
                <a:ea typeface="Calibri" charset="0"/>
                <a:cs typeface="Calibri" charset="0"/>
              </a:rPr>
              <a:t> J Med </a:t>
            </a:r>
            <a:r>
              <a:rPr lang="en-US" sz="1600" dirty="0">
                <a:solidFill>
                  <a:schemeClr val="bg1"/>
                </a:solidFill>
                <a:ea typeface="Calibri" charset="0"/>
                <a:cs typeface="Calibri" charset="0"/>
              </a:rPr>
              <a:t>2017;</a:t>
            </a:r>
            <a:r>
              <a:rPr lang="is-IS" sz="1600" dirty="0">
                <a:solidFill>
                  <a:schemeClr val="bg1"/>
                </a:solidFill>
                <a:ea typeface="Calibri" charset="0"/>
                <a:cs typeface="Calibri" charset="0"/>
              </a:rPr>
              <a:t>377(2):122-31.</a:t>
            </a:r>
            <a:endParaRPr lang="en-US" sz="1600" dirty="0">
              <a:solidFill>
                <a:schemeClr val="bg1"/>
              </a:solidFill>
              <a:ea typeface="Calibri" charset="0"/>
              <a:cs typeface="Calibri" charset="0"/>
            </a:endParaRPr>
          </a:p>
          <a:p>
            <a:pPr defTabSz="455613"/>
            <a:r>
              <a:rPr lang="en-US" sz="1600" dirty="0">
                <a:solidFill>
                  <a:schemeClr val="bg1"/>
                </a:solidFill>
                <a:ea typeface="Calibri" charset="0"/>
                <a:cs typeface="Calibri" charset="0"/>
              </a:rPr>
              <a:t>von </a:t>
            </a:r>
            <a:r>
              <a:rPr lang="en-US" sz="1600" dirty="0" err="1">
                <a:solidFill>
                  <a:schemeClr val="bg1"/>
                </a:solidFill>
                <a:ea typeface="Calibri" charset="0"/>
                <a:cs typeface="Calibri" charset="0"/>
              </a:rPr>
              <a:t>Minckwitz</a:t>
            </a:r>
            <a:r>
              <a:rPr lang="en-US" sz="1600" dirty="0">
                <a:solidFill>
                  <a:schemeClr val="bg1"/>
                </a:solidFill>
                <a:ea typeface="Calibri" charset="0"/>
                <a:cs typeface="Calibri" charset="0"/>
              </a:rPr>
              <a:t> G et al. </a:t>
            </a:r>
            <a:r>
              <a:rPr lang="en-US" sz="1600" i="1" dirty="0">
                <a:solidFill>
                  <a:schemeClr val="bg1"/>
                </a:solidFill>
                <a:ea typeface="Calibri" charset="0"/>
                <a:cs typeface="Calibri" charset="0"/>
              </a:rPr>
              <a:t>Proc ASCO </a:t>
            </a:r>
            <a:r>
              <a:rPr lang="en-US" sz="1600" dirty="0">
                <a:solidFill>
                  <a:schemeClr val="bg1"/>
                </a:solidFill>
                <a:ea typeface="Calibri" charset="0"/>
                <a:cs typeface="Calibri" charset="0"/>
              </a:rPr>
              <a:t>2017;Abstract LBA500.</a:t>
            </a:r>
          </a:p>
        </p:txBody>
      </p:sp>
    </p:spTree>
    <p:extLst>
      <p:ext uri="{BB962C8B-B14F-4D97-AF65-F5344CB8AC3E}">
        <p14:creationId xmlns:p14="http://schemas.microsoft.com/office/powerpoint/2010/main" val="22739839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3"/>
          <p:cNvSpPr>
            <a:spLocks noChangeArrowheads="1"/>
          </p:cNvSpPr>
          <p:nvPr/>
        </p:nvSpPr>
        <p:spPr bwMode="auto">
          <a:xfrm>
            <a:off x="609600" y="1531357"/>
            <a:ext cx="10972800" cy="3955044"/>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10" name="Title 2"/>
          <p:cNvSpPr>
            <a:spLocks noGrp="1"/>
          </p:cNvSpPr>
          <p:nvPr>
            <p:ph type="title"/>
          </p:nvPr>
        </p:nvSpPr>
        <p:spPr/>
        <p:txBody>
          <a:bodyPr/>
          <a:lstStyle/>
          <a:p>
            <a:r>
              <a:rPr lang="en-US" dirty="0">
                <a:solidFill>
                  <a:srgbClr val="F1C73D"/>
                </a:solidFill>
              </a:rPr>
              <a:t>APHINITY: Adverse Events</a:t>
            </a:r>
          </a:p>
        </p:txBody>
      </p:sp>
      <p:graphicFrame>
        <p:nvGraphicFramePr>
          <p:cNvPr id="9" name="Group 217"/>
          <p:cNvGraphicFramePr>
            <a:graphicFrameLocks noGrp="1"/>
          </p:cNvGraphicFramePr>
          <p:nvPr>
            <p:extLst>
              <p:ext uri="{D42A27DB-BD31-4B8C-83A1-F6EECF244321}">
                <p14:modId xmlns:p14="http://schemas.microsoft.com/office/powerpoint/2010/main" val="790764263"/>
              </p:ext>
            </p:extLst>
          </p:nvPr>
        </p:nvGraphicFramePr>
        <p:xfrm>
          <a:off x="746760" y="1676400"/>
          <a:ext cx="10683240" cy="3650243"/>
        </p:xfrm>
        <a:graphic>
          <a:graphicData uri="http://schemas.openxmlformats.org/drawingml/2006/table">
            <a:tbl>
              <a:tblPr/>
              <a:tblGrid>
                <a:gridCol w="3395298">
                  <a:extLst>
                    <a:ext uri="{9D8B030D-6E8A-4147-A177-3AD203B41FA5}">
                      <a16:colId xmlns:a16="http://schemas.microsoft.com/office/drawing/2014/main" val="20000"/>
                    </a:ext>
                  </a:extLst>
                </a:gridCol>
                <a:gridCol w="3708577">
                  <a:extLst>
                    <a:ext uri="{9D8B030D-6E8A-4147-A177-3AD203B41FA5}">
                      <a16:colId xmlns:a16="http://schemas.microsoft.com/office/drawing/2014/main" val="20001"/>
                    </a:ext>
                  </a:extLst>
                </a:gridCol>
                <a:gridCol w="3579365">
                  <a:extLst>
                    <a:ext uri="{9D8B030D-6E8A-4147-A177-3AD203B41FA5}">
                      <a16:colId xmlns:a16="http://schemas.microsoft.com/office/drawing/2014/main" val="20003"/>
                    </a:ext>
                  </a:extLst>
                </a:gridCol>
              </a:tblGrid>
              <a:tr h="86867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err="1">
                          <a:ln>
                            <a:noFill/>
                          </a:ln>
                          <a:solidFill>
                            <a:srgbClr val="FFFFFF"/>
                          </a:solidFill>
                          <a:effectLst/>
                          <a:latin typeface="Arial" charset="0"/>
                          <a:ea typeface="ヒラギノ角ゴ Pro W3" charset="-128"/>
                        </a:rPr>
                        <a:t>Pertuzumab</a:t>
                      </a:r>
                      <a:r>
                        <a:rPr kumimoji="0" lang="en-US" sz="2000" b="1" i="0" u="none" strike="noStrike" cap="none" normalizeH="0" baseline="0" dirty="0">
                          <a:ln>
                            <a:noFill/>
                          </a:ln>
                          <a:solidFill>
                            <a:srgbClr val="FFFFFF"/>
                          </a:solidFill>
                          <a:effectLst/>
                          <a:latin typeface="Arial" charset="0"/>
                          <a:ea typeface="ヒラギノ角ゴ Pro W3" charset="-128"/>
                        </a:rPr>
                        <a:t> </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2,364)</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Placebo</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2,405)</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10000"/>
                  </a:ext>
                </a:extLst>
              </a:tr>
              <a:tr h="5712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Neutropenia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16.3%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15.7%</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5712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Febrile neutropenia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12.1%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11.1%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2"/>
                  </a:ext>
                </a:extLst>
              </a:tr>
              <a:tr h="54632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Decreased neutrophil count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9.6%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9.6%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3"/>
                  </a:ext>
                </a:extLst>
              </a:tr>
              <a:tr h="54632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Diarrhea</a:t>
                      </a:r>
                    </a:p>
                  </a:txBody>
                  <a:tcPr marL="91454" marR="91454" marT="45718" marB="45718" anchor="ctr" horzOverflow="overflow">
                    <a:lnL w="38100" cap="flat" cmpd="sng" algn="ctr">
                      <a:solidFill>
                        <a:srgbClr val="FF0000"/>
                      </a:solidFill>
                      <a:prstDash val="solid"/>
                      <a:round/>
                      <a:headEnd type="none" w="med" len="med"/>
                      <a:tailEnd type="none" w="med" len="med"/>
                    </a:lnL>
                    <a:lnR w="9525" cap="flat" cmpd="sng" algn="ctr">
                      <a:solidFill>
                        <a:srgbClr val="FFFFFF"/>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9.8%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3.7%</a:t>
                      </a:r>
                    </a:p>
                  </a:txBody>
                  <a:tcPr marL="91454" marR="91454" marT="45718" marB="45718" anchor="ctr" horzOverflow="overflow">
                    <a:lnL w="9525" cap="flat" cmpd="sng" algn="ctr">
                      <a:solidFill>
                        <a:srgbClr val="FFFFFF"/>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4"/>
                  </a:ext>
                </a:extLst>
              </a:tr>
              <a:tr h="54632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Anemia</a:t>
                      </a:r>
                    </a:p>
                  </a:txBody>
                  <a:tcPr marL="91454" marR="91454" marT="45718" marB="45718" anchor="ctr" horzOverflow="overflow">
                    <a:lnL w="38100" cap="flat" cmpd="sng" algn="ctr">
                      <a:solidFill>
                        <a:srgbClr val="FF0000"/>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6.9%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4.7%</a:t>
                      </a:r>
                    </a:p>
                  </a:txBody>
                  <a:tcPr marL="91454" marR="91454" marT="45718" marB="45718" anchor="ctr" horzOverflow="overflow">
                    <a:lnL w="9525" cap="flat" cmpd="sng" algn="ctr">
                      <a:solidFill>
                        <a:srgbClr val="FFFFFF"/>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5"/>
                  </a:ext>
                </a:extLst>
              </a:tr>
            </a:tbl>
          </a:graphicData>
        </a:graphic>
      </p:graphicFrame>
      <p:sp>
        <p:nvSpPr>
          <p:cNvPr id="3" name="TextBox 2"/>
          <p:cNvSpPr txBox="1"/>
          <p:nvPr/>
        </p:nvSpPr>
        <p:spPr>
          <a:xfrm>
            <a:off x="609600" y="5786736"/>
            <a:ext cx="11192488" cy="461665"/>
          </a:xfrm>
          <a:prstGeom prst="rect">
            <a:avLst/>
          </a:prstGeom>
          <a:noFill/>
        </p:spPr>
        <p:txBody>
          <a:bodyPr wrap="none" rtlCol="0">
            <a:spAutoFit/>
          </a:bodyPr>
          <a:lstStyle/>
          <a:p>
            <a:r>
              <a:rPr lang="en-US" dirty="0"/>
              <a:t>Heart failure, cardiac death and cardiac dysfunction were infrequent in both arms.</a:t>
            </a:r>
          </a:p>
        </p:txBody>
      </p:sp>
      <p:sp>
        <p:nvSpPr>
          <p:cNvPr id="12" name="TextBox 15">
            <a:extLst>
              <a:ext uri="{FF2B5EF4-FFF2-40B4-BE49-F238E27FC236}">
                <a16:creationId xmlns:a16="http://schemas.microsoft.com/office/drawing/2014/main" id="{9D9DA7FE-D0DF-C649-AF8A-46764B088928}"/>
              </a:ext>
            </a:extLst>
          </p:cNvPr>
          <p:cNvSpPr txBox="1">
            <a:spLocks noChangeArrowheads="1"/>
          </p:cNvSpPr>
          <p:nvPr/>
        </p:nvSpPr>
        <p:spPr bwMode="auto">
          <a:xfrm>
            <a:off x="138156" y="6473952"/>
            <a:ext cx="10972800" cy="384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von </a:t>
            </a: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cs typeface="Arial" charset="0"/>
              </a:rPr>
              <a:t>Minckwitz</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 G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cs typeface="Arial" charset="0"/>
              </a:rPr>
              <a:t>N </a:t>
            </a:r>
            <a:r>
              <a:rPr kumimoji="0" lang="en-US" sz="1600" b="0" i="1" u="none" strike="noStrike" kern="1200" cap="none" spc="0" normalizeH="0" baseline="0" noProof="0" dirty="0" err="1">
                <a:ln>
                  <a:noFill/>
                </a:ln>
                <a:solidFill>
                  <a:srgbClr val="FFFFFF"/>
                </a:solidFill>
                <a:effectLst/>
                <a:uLnTx/>
                <a:uFillTx/>
                <a:latin typeface="Arial" charset="0"/>
                <a:ea typeface="ＭＳ Ｐゴシック" charset="0"/>
                <a:cs typeface="Arial" charset="0"/>
              </a:rPr>
              <a:t>Engl</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cs typeface="Arial" charset="0"/>
              </a:rPr>
              <a:t> J Med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2017;377(2):122-31.</a:t>
            </a:r>
          </a:p>
        </p:txBody>
      </p:sp>
    </p:spTree>
    <p:extLst>
      <p:ext uri="{BB962C8B-B14F-4D97-AF65-F5344CB8AC3E}">
        <p14:creationId xmlns:p14="http://schemas.microsoft.com/office/powerpoint/2010/main" val="105108819"/>
      </p:ext>
    </p:extLst>
  </p:cSld>
  <p:clrMapOvr>
    <a:masterClrMapping/>
  </p:clrMapOvr>
  <p:transition spd="slow"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tLang="x-none" dirty="0">
                <a:solidFill>
                  <a:srgbClr val="F1C73D"/>
                </a:solidFill>
                <a:latin typeface="Arial" panose="020B0604020202020204" pitchFamily="34" charset="0"/>
                <a:cs typeface="Arial" panose="020B0604020202020204" pitchFamily="34" charset="0"/>
              </a:rPr>
              <a:t>Case Presentation (</a:t>
            </a:r>
            <a:r>
              <a:rPr lang="en-US" altLang="x-none" dirty="0" err="1">
                <a:solidFill>
                  <a:srgbClr val="F1C73D"/>
                </a:solidFill>
                <a:latin typeface="Arial" panose="020B0604020202020204" pitchFamily="34" charset="0"/>
                <a:cs typeface="Arial" panose="020B0604020202020204" pitchFamily="34" charset="0"/>
              </a:rPr>
              <a:t>Ms</a:t>
            </a:r>
            <a:r>
              <a:rPr lang="en-US" altLang="x-none" dirty="0">
                <a:solidFill>
                  <a:srgbClr val="F1C73D"/>
                </a:solidFill>
                <a:latin typeface="Arial" panose="020B0604020202020204" pitchFamily="34" charset="0"/>
                <a:cs typeface="Arial" panose="020B0604020202020204" pitchFamily="34" charset="0"/>
              </a:rPr>
              <a:t> Santos)</a:t>
            </a:r>
          </a:p>
        </p:txBody>
      </p:sp>
      <p:sp>
        <p:nvSpPr>
          <p:cNvPr id="38914" name="Content Placeholder 2"/>
          <p:cNvSpPr>
            <a:spLocks noGrp="1"/>
          </p:cNvSpPr>
          <p:nvPr>
            <p:ph idx="1"/>
          </p:nvPr>
        </p:nvSpPr>
        <p:spPr>
          <a:xfrm>
            <a:off x="609600" y="1371600"/>
            <a:ext cx="10972800" cy="5486400"/>
          </a:xfrm>
        </p:spPr>
        <p:txBody>
          <a:bodyPr/>
          <a:lstStyle/>
          <a:p>
            <a:pPr marL="0" indent="0">
              <a:lnSpc>
                <a:spcPts val="3000"/>
              </a:lnSpc>
              <a:buNone/>
            </a:pPr>
            <a:r>
              <a:rPr lang="en-US" altLang="x-none" sz="2600" b="1" dirty="0">
                <a:solidFill>
                  <a:srgbClr val="F1C73D"/>
                </a:solidFill>
                <a:latin typeface="Arial" panose="020B0604020202020204" pitchFamily="34" charset="0"/>
                <a:cs typeface="Arial" panose="020B0604020202020204" pitchFamily="34" charset="0"/>
              </a:rPr>
              <a:t>A woman in her early 40s with Stage II/III ER+/HER2+ breast cancer </a:t>
            </a:r>
          </a:p>
          <a:p>
            <a:pPr marL="0" indent="0">
              <a:buNone/>
            </a:pPr>
            <a:endParaRPr lang="en-US" altLang="x-none" sz="800" b="1" dirty="0">
              <a:solidFill>
                <a:srgbClr val="EFC53D"/>
              </a:solidFill>
              <a:latin typeface="Arial" panose="020B0604020202020204" pitchFamily="34" charset="0"/>
              <a:cs typeface="Arial" panose="020B0604020202020204" pitchFamily="34" charset="0"/>
            </a:endParaRPr>
          </a:p>
          <a:p>
            <a:pPr marL="0" indent="0">
              <a:lnSpc>
                <a:spcPts val="2900"/>
              </a:lnSpc>
              <a:buNone/>
            </a:pPr>
            <a:r>
              <a:rPr lang="en-US" altLang="x-none" sz="2600" b="1" dirty="0">
                <a:solidFill>
                  <a:srgbClr val="EFC53D"/>
                </a:solidFill>
                <a:latin typeface="Arial" panose="020B0604020202020204" pitchFamily="34" charset="0"/>
                <a:cs typeface="Arial" panose="020B0604020202020204" pitchFamily="34" charset="0"/>
              </a:rPr>
              <a:t>Treatments received</a:t>
            </a:r>
          </a:p>
          <a:p>
            <a:pPr>
              <a:lnSpc>
                <a:spcPts val="2900"/>
              </a:lnSpc>
            </a:pPr>
            <a:r>
              <a:rPr lang="en-US" sz="2600" dirty="0"/>
              <a:t>Neoadjuvant TCHP</a:t>
            </a:r>
          </a:p>
          <a:p>
            <a:pPr>
              <a:lnSpc>
                <a:spcPts val="2900"/>
              </a:lnSpc>
            </a:pPr>
            <a:r>
              <a:rPr lang="en-US" sz="2600" dirty="0"/>
              <a:t>Mastectomy </a:t>
            </a:r>
            <a:r>
              <a:rPr lang="en-US" sz="2600" dirty="0">
                <a:sym typeface="Wingdings" pitchFamily="2" charset="2"/>
              </a:rPr>
              <a:t></a:t>
            </a:r>
            <a:r>
              <a:rPr lang="en-US" sz="2600" dirty="0"/>
              <a:t> radiation therapy</a:t>
            </a:r>
          </a:p>
          <a:p>
            <a:pPr>
              <a:lnSpc>
                <a:spcPts val="2900"/>
              </a:lnSpc>
            </a:pPr>
            <a:r>
              <a:rPr lang="en-US" sz="2600" dirty="0"/>
              <a:t>Adjuvant trastuzumab/pertuzumab x 1 </a:t>
            </a:r>
            <a:r>
              <a:rPr lang="en-US" sz="2600" dirty="0" err="1"/>
              <a:t>yr</a:t>
            </a:r>
            <a:endParaRPr lang="en-US" sz="2600" dirty="0"/>
          </a:p>
          <a:p>
            <a:pPr>
              <a:lnSpc>
                <a:spcPts val="2900"/>
              </a:lnSpc>
            </a:pPr>
            <a:r>
              <a:rPr lang="en-US" sz="2600" dirty="0"/>
              <a:t>Ovarian suppression + aromatase inhibitor</a:t>
            </a:r>
          </a:p>
          <a:p>
            <a:pPr>
              <a:lnSpc>
                <a:spcPts val="2900"/>
              </a:lnSpc>
            </a:pPr>
            <a:r>
              <a:rPr lang="en-US" sz="2600" dirty="0"/>
              <a:t>Zoledronic acid</a:t>
            </a:r>
          </a:p>
          <a:p>
            <a:pPr>
              <a:lnSpc>
                <a:spcPts val="2900"/>
              </a:lnSpc>
            </a:pPr>
            <a:r>
              <a:rPr lang="en-US" sz="2600" dirty="0" err="1"/>
              <a:t>Postadjuvant</a:t>
            </a:r>
            <a:r>
              <a:rPr lang="en-US" sz="2600" dirty="0"/>
              <a:t> neratinib on the CONTROL study</a:t>
            </a:r>
          </a:p>
          <a:p>
            <a:pPr marL="0" indent="0">
              <a:lnSpc>
                <a:spcPts val="2900"/>
              </a:lnSpc>
              <a:spcBef>
                <a:spcPts val="1776"/>
              </a:spcBef>
              <a:buNone/>
            </a:pPr>
            <a:r>
              <a:rPr lang="en-US" sz="2600" b="1" dirty="0">
                <a:solidFill>
                  <a:srgbClr val="E9BB2B"/>
                </a:solidFill>
              </a:rPr>
              <a:t>Other considerations</a:t>
            </a:r>
          </a:p>
          <a:p>
            <a:pPr>
              <a:lnSpc>
                <a:spcPts val="2900"/>
              </a:lnSpc>
            </a:pPr>
            <a:r>
              <a:rPr lang="en-US" sz="2600" dirty="0"/>
              <a:t>Occasional Grade 1 diarrhea, well-controlled with as-needed loperamide</a:t>
            </a:r>
          </a:p>
        </p:txBody>
      </p:sp>
    </p:spTree>
    <p:extLst>
      <p:ext uri="{BB962C8B-B14F-4D97-AF65-F5344CB8AC3E}">
        <p14:creationId xmlns:p14="http://schemas.microsoft.com/office/powerpoint/2010/main" val="789556281"/>
      </p:ext>
    </p:extLst>
  </p:cSld>
  <p:clrMapOvr>
    <a:masterClrMapping/>
  </p:clrMapOvr>
  <p:transition spd="slow"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dirty="0">
                <a:solidFill>
                  <a:srgbClr val="F1C73D"/>
                </a:solidFill>
                <a:latin typeface="Arial" charset="0"/>
                <a:ea typeface="ＭＳ Ｐゴシック" charset="0"/>
                <a:cs typeface="ＭＳ Ｐゴシック" charset="0"/>
              </a:rPr>
              <a:t>Neratinib</a:t>
            </a:r>
          </a:p>
        </p:txBody>
      </p:sp>
      <p:sp>
        <p:nvSpPr>
          <p:cNvPr id="7169" name="Content Placeholder 1"/>
          <p:cNvSpPr>
            <a:spLocks noGrp="1"/>
          </p:cNvSpPr>
          <p:nvPr>
            <p:ph idx="1"/>
          </p:nvPr>
        </p:nvSpPr>
        <p:spPr/>
        <p:txBody>
          <a:bodyPr/>
          <a:lstStyle/>
          <a:p>
            <a:pPr marL="0" indent="0">
              <a:spcBef>
                <a:spcPts val="1200"/>
              </a:spcBef>
              <a:buNone/>
              <a:defRPr/>
            </a:pPr>
            <a:r>
              <a:rPr lang="en-US" sz="2400" b="1" dirty="0">
                <a:solidFill>
                  <a:srgbClr val="EFC53D"/>
                </a:solidFill>
                <a:latin typeface="Arial" charset="0"/>
                <a:ea typeface="ＭＳ Ｐゴシック" charset="0"/>
                <a:cs typeface="Arial" charset="0"/>
              </a:rPr>
              <a:t>Mechanism of action</a:t>
            </a:r>
          </a:p>
          <a:p>
            <a:pPr>
              <a:spcBef>
                <a:spcPts val="600"/>
              </a:spcBef>
              <a:defRPr/>
            </a:pPr>
            <a:r>
              <a:rPr lang="en-US" sz="2400" dirty="0"/>
              <a:t>Tyrosine kinase inhibitor that prevents phosphorylation of HER1, HER2 and HER4 receptors</a:t>
            </a:r>
            <a:endParaRPr lang="en-US" sz="2400" dirty="0">
              <a:latin typeface="Arial" charset="0"/>
              <a:ea typeface="ＭＳ Ｐゴシック" charset="0"/>
              <a:cs typeface="Arial" charset="0"/>
            </a:endParaRPr>
          </a:p>
          <a:p>
            <a:pPr marL="0" indent="0">
              <a:spcBef>
                <a:spcPts val="1800"/>
              </a:spcBef>
              <a:buNone/>
              <a:defRPr/>
            </a:pPr>
            <a:r>
              <a:rPr lang="en-US" sz="2400" b="1" dirty="0">
                <a:solidFill>
                  <a:srgbClr val="EFC53D"/>
                </a:solidFill>
                <a:latin typeface="Arial" charset="0"/>
                <a:ea typeface="ＭＳ Ｐゴシック" charset="0"/>
                <a:cs typeface="Arial" charset="0"/>
              </a:rPr>
              <a:t>Indications</a:t>
            </a:r>
          </a:p>
          <a:p>
            <a:pPr>
              <a:spcBef>
                <a:spcPts val="600"/>
              </a:spcBef>
              <a:defRPr/>
            </a:pPr>
            <a:r>
              <a:rPr lang="en-US" sz="2400" dirty="0"/>
              <a:t>For the extended adjuvant treatment of adult patients with early-stage HER2-overexpressing/amplified breast cancer, to follow adjuvant trastuzumab-based therapy</a:t>
            </a:r>
          </a:p>
          <a:p>
            <a:pPr marL="0" indent="0">
              <a:spcBef>
                <a:spcPts val="1800"/>
              </a:spcBef>
              <a:buNone/>
              <a:defRPr/>
            </a:pPr>
            <a:r>
              <a:rPr lang="en-US" sz="2400" b="1" dirty="0">
                <a:solidFill>
                  <a:srgbClr val="EFC53D"/>
                </a:solidFill>
                <a:latin typeface="Arial" charset="0"/>
                <a:ea typeface="ＭＳ Ｐゴシック" charset="0"/>
                <a:cs typeface="Arial" charset="0"/>
              </a:rPr>
              <a:t>Recommended dose</a:t>
            </a:r>
          </a:p>
          <a:p>
            <a:pPr>
              <a:spcBef>
                <a:spcPts val="600"/>
              </a:spcBef>
              <a:defRPr/>
            </a:pPr>
            <a:r>
              <a:rPr lang="en-US" sz="2400" dirty="0"/>
              <a:t>240 mg (6 tablets, 40 mg each) PO once daily with food, continuously for </a:t>
            </a:r>
            <a:br>
              <a:rPr lang="en-US" sz="2400" dirty="0"/>
            </a:br>
            <a:r>
              <a:rPr lang="en-US" sz="2400" dirty="0"/>
              <a:t>1 year</a:t>
            </a:r>
          </a:p>
        </p:txBody>
      </p:sp>
      <p:sp>
        <p:nvSpPr>
          <p:cNvPr id="64515" name="TextBox 6"/>
          <p:cNvSpPr txBox="1">
            <a:spLocks noChangeArrowheads="1"/>
          </p:cNvSpPr>
          <p:nvPr/>
        </p:nvSpPr>
        <p:spPr bwMode="auto">
          <a:xfrm>
            <a:off x="152400" y="6400800"/>
            <a:ext cx="10972800" cy="43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tIns="0" rIns="182880" bIns="91440" anchor="b"/>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600" dirty="0">
              <a:solidFill>
                <a:srgbClr val="FFFFFF"/>
              </a:solidFill>
            </a:endParaRPr>
          </a:p>
          <a:p>
            <a:r>
              <a:rPr lang="en-US" sz="1600" dirty="0">
                <a:solidFill>
                  <a:srgbClr val="FFFFFF"/>
                </a:solidFill>
              </a:rPr>
              <a:t>Neratinib package insert, June 2018</a:t>
            </a:r>
          </a:p>
        </p:txBody>
      </p:sp>
    </p:spTree>
    <p:extLst>
      <p:ext uri="{BB962C8B-B14F-4D97-AF65-F5344CB8AC3E}">
        <p14:creationId xmlns:p14="http://schemas.microsoft.com/office/powerpoint/2010/main" val="2905114273"/>
      </p:ext>
    </p:extLst>
  </p:cSld>
  <p:clrMapOvr>
    <a:masterClrMapping/>
  </p:clrMapOvr>
  <p:transition spd="slow" advClick="0"/>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C0E6B1ED-7891-934B-A275-1F2CB8F7DC94}"/>
              </a:ext>
            </a:extLst>
          </p:cNvPr>
          <p:cNvPicPr>
            <a:picLocks noChangeAspect="1"/>
          </p:cNvPicPr>
          <p:nvPr/>
        </p:nvPicPr>
        <p:blipFill>
          <a:blip r:embed="rId4"/>
          <a:stretch>
            <a:fillRect/>
          </a:stretch>
        </p:blipFill>
        <p:spPr>
          <a:xfrm>
            <a:off x="2175510" y="1066800"/>
            <a:ext cx="7833360" cy="5486400"/>
          </a:xfrm>
          <a:prstGeom prst="rect">
            <a:avLst/>
          </a:prstGeom>
          <a:effectLst>
            <a:glow rad="127000">
              <a:schemeClr val="tx2">
                <a:alpha val="20000"/>
              </a:schemeClr>
            </a:glow>
          </a:effectLst>
        </p:spPr>
      </p:pic>
      <p:sp>
        <p:nvSpPr>
          <p:cNvPr id="9218" name="Rectangle 2"/>
          <p:cNvSpPr>
            <a:spLocks noGrp="1" noChangeArrowheads="1"/>
          </p:cNvSpPr>
          <p:nvPr>
            <p:ph type="ctrTitle"/>
          </p:nvPr>
        </p:nvSpPr>
        <p:spPr>
          <a:xfrm>
            <a:off x="609600" y="222250"/>
            <a:ext cx="10972800" cy="841248"/>
          </a:xfrm>
        </p:spPr>
        <p:txBody>
          <a:bodyPr anchor="t"/>
          <a:lstStyle/>
          <a:p>
            <a:pPr eaLnBrk="1" hangingPunct="1">
              <a:spcAft>
                <a:spcPts val="600"/>
              </a:spcAft>
              <a:defRPr/>
            </a:pPr>
            <a:r>
              <a:rPr lang="en-US" sz="3200" dirty="0"/>
              <a:t>Oncology Grand Rounds Series</a:t>
            </a:r>
            <a:endParaRPr lang="en-US" sz="2600" dirty="0">
              <a:effectLst>
                <a:outerShdw blurRad="50800" dist="38100" dir="2700000" algn="tl" rotWithShape="0">
                  <a:srgbClr val="000000">
                    <a:alpha val="40000"/>
                  </a:srgbClr>
                </a:outerShdw>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633613564"/>
      </p:ext>
    </p:extLst>
  </p:cSld>
  <p:clrMapOvr>
    <a:masterClrMapping/>
  </p:clrMapOvr>
  <p:transition spd="slow"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9674226" y="5064125"/>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1" name="Rectangle 6"/>
          <p:cNvSpPr>
            <a:spLocks noChangeArrowheads="1"/>
          </p:cNvSpPr>
          <p:nvPr/>
        </p:nvSpPr>
        <p:spPr bwMode="auto">
          <a:xfrm>
            <a:off x="2188136" y="2209800"/>
            <a:ext cx="3831664" cy="2362200"/>
          </a:xfrm>
          <a:prstGeom prst="rect">
            <a:avLst/>
          </a:prstGeom>
          <a:solidFill>
            <a:srgbClr val="112B4F"/>
          </a:solidFill>
          <a:ln w="12700">
            <a:solidFill>
              <a:schemeClr val="bg1"/>
            </a:solidFill>
            <a:miter lim="800000"/>
            <a:headEnd/>
            <a:tailEnd/>
          </a:ln>
          <a:effectLst>
            <a:outerShdw blurRad="63500" dist="38099" dir="2700000" algn="ctr" rotWithShape="0">
              <a:schemeClr val="tx2">
                <a:alpha val="40000"/>
              </a:schemeClr>
            </a:outerShdw>
          </a:effectLst>
        </p:spPr>
        <p:txBody>
          <a:bodyPr wrap="none" lIns="182880" anchor="ctr"/>
          <a:lstStyle/>
          <a:p>
            <a:pPr marL="285750" indent="-285750" defTabSz="457200" eaLnBrk="1" fontAlgn="auto" hangingPunct="1">
              <a:spcBef>
                <a:spcPts val="1200"/>
              </a:spcBef>
              <a:spcAft>
                <a:spcPts val="0"/>
              </a:spcAft>
              <a:buFont typeface="Arial"/>
              <a:buChar char="•"/>
              <a:defRPr/>
            </a:pPr>
            <a:r>
              <a:rPr lang="en-US" sz="1800" dirty="0">
                <a:solidFill>
                  <a:prstClr val="white"/>
                </a:solidFill>
                <a:ea typeface="MS PGothic" charset="0"/>
              </a:rPr>
              <a:t>Stage I-III HER2+ BC</a:t>
            </a:r>
          </a:p>
          <a:p>
            <a:pPr marL="285750" indent="-285750" defTabSz="457200" eaLnBrk="1" fontAlgn="auto" hangingPunct="1">
              <a:spcBef>
                <a:spcPts val="1200"/>
              </a:spcBef>
              <a:spcAft>
                <a:spcPts val="0"/>
              </a:spcAft>
              <a:buFont typeface="Arial"/>
              <a:buChar char="•"/>
              <a:defRPr/>
            </a:pPr>
            <a:r>
              <a:rPr lang="en-US" sz="1800" dirty="0">
                <a:solidFill>
                  <a:prstClr val="white"/>
                </a:solidFill>
                <a:ea typeface="MS PGothic" charset="0"/>
              </a:rPr>
              <a:t>Completion of neoadjuvant </a:t>
            </a:r>
            <a:br>
              <a:rPr lang="en-US" sz="1800" dirty="0">
                <a:solidFill>
                  <a:prstClr val="white"/>
                </a:solidFill>
                <a:ea typeface="MS PGothic" charset="0"/>
              </a:rPr>
            </a:br>
            <a:r>
              <a:rPr lang="en-US" sz="1800" dirty="0">
                <a:solidFill>
                  <a:prstClr val="white"/>
                </a:solidFill>
                <a:ea typeface="MS PGothic" charset="0"/>
              </a:rPr>
              <a:t>and adjuvant trastuzumab </a:t>
            </a:r>
            <a:br>
              <a:rPr lang="en-US" sz="1800" dirty="0">
                <a:solidFill>
                  <a:prstClr val="white"/>
                </a:solidFill>
                <a:ea typeface="MS PGothic" charset="0"/>
              </a:rPr>
            </a:br>
            <a:r>
              <a:rPr lang="en-US" sz="1800" dirty="0">
                <a:solidFill>
                  <a:prstClr val="white"/>
                </a:solidFill>
                <a:ea typeface="MS PGothic" charset="0"/>
              </a:rPr>
              <a:t>up to 2 years prior</a:t>
            </a:r>
          </a:p>
        </p:txBody>
      </p:sp>
      <p:sp>
        <p:nvSpPr>
          <p:cNvPr id="14344" name="Rectangle 9"/>
          <p:cNvSpPr>
            <a:spLocks noChangeArrowheads="1"/>
          </p:cNvSpPr>
          <p:nvPr/>
        </p:nvSpPr>
        <p:spPr bwMode="auto">
          <a:xfrm>
            <a:off x="7693817" y="2224086"/>
            <a:ext cx="2743200" cy="1060450"/>
          </a:xfrm>
          <a:prstGeom prst="rect">
            <a:avLst/>
          </a:prstGeom>
          <a:solidFill>
            <a:srgbClr val="F8951E"/>
          </a:solidFill>
          <a:ln w="12700">
            <a:solidFill>
              <a:schemeClr val="bg1"/>
            </a:solidFill>
            <a:miter lim="800000"/>
            <a:headEnd/>
            <a:tailEnd/>
          </a:ln>
          <a:effectLst>
            <a:outerShdw blurRad="63500" dist="38099" dir="2700000" algn="ctr" rotWithShape="0">
              <a:schemeClr val="tx2">
                <a:alpha val="40000"/>
              </a:schemeClr>
            </a:outerShdw>
          </a:effectLst>
        </p:spPr>
        <p:txBody>
          <a:bodyPr wrap="none" anchor="ctr"/>
          <a:lstStyle/>
          <a:p>
            <a:pPr algn="ctr" defTabSz="457200" eaLnBrk="1" fontAlgn="auto" hangingPunct="1">
              <a:spcBef>
                <a:spcPts val="0"/>
              </a:spcBef>
              <a:spcAft>
                <a:spcPts val="0"/>
              </a:spcAft>
              <a:defRPr/>
            </a:pPr>
            <a:r>
              <a:rPr lang="en-US" sz="2000" b="1" dirty="0">
                <a:solidFill>
                  <a:srgbClr val="000090"/>
                </a:solidFill>
                <a:ea typeface="Arial" charset="0"/>
                <a:cs typeface="Arial" charset="0"/>
              </a:rPr>
              <a:t>Neratinib</a:t>
            </a:r>
          </a:p>
          <a:p>
            <a:pPr algn="ctr" defTabSz="457200" eaLnBrk="1" fontAlgn="auto" hangingPunct="1">
              <a:spcBef>
                <a:spcPts val="0"/>
              </a:spcBef>
              <a:spcAft>
                <a:spcPts val="0"/>
              </a:spcAft>
              <a:defRPr/>
            </a:pPr>
            <a:r>
              <a:rPr lang="en-US" sz="2000" b="1" dirty="0">
                <a:solidFill>
                  <a:srgbClr val="000090"/>
                </a:solidFill>
                <a:ea typeface="Arial" charset="0"/>
                <a:cs typeface="Arial" charset="0"/>
              </a:rPr>
              <a:t>(n = 1,420)</a:t>
            </a:r>
          </a:p>
        </p:txBody>
      </p:sp>
      <p:sp>
        <p:nvSpPr>
          <p:cNvPr id="14345" name="Line 10"/>
          <p:cNvSpPr>
            <a:spLocks noChangeShapeType="1"/>
          </p:cNvSpPr>
          <p:nvPr/>
        </p:nvSpPr>
        <p:spPr bwMode="auto">
          <a:xfrm>
            <a:off x="6448541" y="3417888"/>
            <a:ext cx="685800" cy="0"/>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6" name="Line 11"/>
          <p:cNvSpPr>
            <a:spLocks noChangeShapeType="1"/>
          </p:cNvSpPr>
          <p:nvPr/>
        </p:nvSpPr>
        <p:spPr bwMode="auto">
          <a:xfrm flipV="1">
            <a:off x="7134341" y="2776538"/>
            <a:ext cx="0" cy="641350"/>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7" name="Line 12"/>
          <p:cNvSpPr>
            <a:spLocks noChangeShapeType="1"/>
          </p:cNvSpPr>
          <p:nvPr/>
        </p:nvSpPr>
        <p:spPr bwMode="auto">
          <a:xfrm flipV="1">
            <a:off x="7134341" y="3417889"/>
            <a:ext cx="0" cy="600075"/>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8" name="Line 13"/>
          <p:cNvSpPr>
            <a:spLocks noChangeShapeType="1"/>
          </p:cNvSpPr>
          <p:nvPr/>
        </p:nvSpPr>
        <p:spPr bwMode="auto">
          <a:xfrm>
            <a:off x="7134341" y="2776538"/>
            <a:ext cx="381000" cy="0"/>
          </a:xfrm>
          <a:prstGeom prst="line">
            <a:avLst/>
          </a:prstGeom>
          <a:noFill/>
          <a:ln w="19050">
            <a:solidFill>
              <a:schemeClr val="bg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49" name="Line 14"/>
          <p:cNvSpPr>
            <a:spLocks noChangeShapeType="1"/>
          </p:cNvSpPr>
          <p:nvPr/>
        </p:nvSpPr>
        <p:spPr bwMode="auto">
          <a:xfrm>
            <a:off x="7134341" y="4017963"/>
            <a:ext cx="381000" cy="0"/>
          </a:xfrm>
          <a:prstGeom prst="line">
            <a:avLst/>
          </a:prstGeom>
          <a:noFill/>
          <a:ln w="19050">
            <a:solidFill>
              <a:schemeClr val="bg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grpSp>
        <p:nvGrpSpPr>
          <p:cNvPr id="2" name="Group 29"/>
          <p:cNvGrpSpPr>
            <a:grpSpLocks/>
          </p:cNvGrpSpPr>
          <p:nvPr/>
        </p:nvGrpSpPr>
        <p:grpSpPr bwMode="auto">
          <a:xfrm>
            <a:off x="7693818" y="3502858"/>
            <a:ext cx="2805078" cy="1016000"/>
            <a:chOff x="3072" y="2355"/>
            <a:chExt cx="2618" cy="640"/>
          </a:xfrm>
        </p:grpSpPr>
        <p:sp>
          <p:nvSpPr>
            <p:cNvPr id="14361" name="Rectangle 16"/>
            <p:cNvSpPr>
              <a:spLocks noChangeArrowheads="1"/>
            </p:cNvSpPr>
            <p:nvPr/>
          </p:nvSpPr>
          <p:spPr bwMode="auto">
            <a:xfrm>
              <a:off x="3072" y="2355"/>
              <a:ext cx="2544" cy="640"/>
            </a:xfrm>
            <a:prstGeom prst="rect">
              <a:avLst/>
            </a:prstGeom>
            <a:solidFill>
              <a:srgbClr val="99CC00"/>
            </a:solidFill>
            <a:ln w="12700">
              <a:solidFill>
                <a:schemeClr val="bg1"/>
              </a:solidFill>
              <a:miter lim="800000"/>
              <a:headEnd/>
              <a:tailEnd/>
            </a:ln>
            <a:effectLst>
              <a:outerShdw blurRad="63500" dist="38099" dir="2700000" algn="ctr" rotWithShape="0">
                <a:schemeClr val="tx2">
                  <a:alpha val="40000"/>
                </a:schemeClr>
              </a:outerShdw>
            </a:effectLst>
          </p:spPr>
          <p:txBody>
            <a:bodyPr wrap="none" anchor="ctr"/>
            <a:lstStyle/>
            <a:p>
              <a:pPr defTabSz="457200" eaLnBrk="1" fontAlgn="auto" hangingPunct="1">
                <a:spcBef>
                  <a:spcPts val="0"/>
                </a:spcBef>
                <a:spcAft>
                  <a:spcPts val="0"/>
                </a:spcAft>
                <a:defRPr/>
              </a:pPr>
              <a:endParaRPr lang="en-US" sz="1800" b="1">
                <a:solidFill>
                  <a:srgbClr val="000090"/>
                </a:solidFill>
                <a:ea typeface="Arial" charset="0"/>
                <a:cs typeface="Arial" charset="0"/>
              </a:endParaRPr>
            </a:p>
          </p:txBody>
        </p:sp>
        <p:sp>
          <p:nvSpPr>
            <p:cNvPr id="14362" name="Rectangle 17"/>
            <p:cNvSpPr>
              <a:spLocks noChangeArrowheads="1"/>
            </p:cNvSpPr>
            <p:nvPr/>
          </p:nvSpPr>
          <p:spPr bwMode="auto">
            <a:xfrm>
              <a:off x="3072" y="2456"/>
              <a:ext cx="2618" cy="446"/>
            </a:xfrm>
            <a:prstGeom prst="rect">
              <a:avLst/>
            </a:prstGeom>
            <a:noFill/>
            <a:ln>
              <a:noFill/>
            </a:ln>
            <a:effectLst/>
            <a:extLst>
              <a:ext uri="{909E8E84-426E-40dd-AFC4-6F175D3DCCD1}">
                <a14:hiddenFill xmlns="" xmlns:a14="http://schemas.microsoft.com/office/drawing/2010/main">
                  <a:solidFill>
                    <a:srgbClr val="B7D93B"/>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defTabSz="457200" eaLnBrk="1" fontAlgn="auto" hangingPunct="1">
                <a:spcBef>
                  <a:spcPts val="0"/>
                </a:spcBef>
                <a:spcAft>
                  <a:spcPts val="0"/>
                </a:spcAft>
                <a:defRPr/>
              </a:pPr>
              <a:r>
                <a:rPr lang="en-US" sz="2000" b="1" dirty="0">
                  <a:solidFill>
                    <a:srgbClr val="000090"/>
                  </a:solidFill>
                  <a:ea typeface="Arial" charset="0"/>
                  <a:cs typeface="Arial" charset="0"/>
                </a:rPr>
                <a:t>Placebo</a:t>
              </a:r>
            </a:p>
            <a:p>
              <a:pPr algn="ctr" defTabSz="457200" eaLnBrk="1" fontAlgn="auto" hangingPunct="1">
                <a:spcBef>
                  <a:spcPts val="0"/>
                </a:spcBef>
                <a:spcAft>
                  <a:spcPts val="0"/>
                </a:spcAft>
                <a:defRPr/>
              </a:pPr>
              <a:r>
                <a:rPr lang="en-US" sz="2000" b="1" dirty="0">
                  <a:solidFill>
                    <a:srgbClr val="000090"/>
                  </a:solidFill>
                  <a:ea typeface="Arial" charset="0"/>
                  <a:cs typeface="Arial" charset="0"/>
                </a:rPr>
                <a:t>(n = 1,420)</a:t>
              </a:r>
            </a:p>
          </p:txBody>
        </p:sp>
      </p:grpSp>
      <p:grpSp>
        <p:nvGrpSpPr>
          <p:cNvPr id="3" name="Group 24"/>
          <p:cNvGrpSpPr>
            <a:grpSpLocks/>
          </p:cNvGrpSpPr>
          <p:nvPr/>
        </p:nvGrpSpPr>
        <p:grpSpPr bwMode="auto">
          <a:xfrm>
            <a:off x="5762741" y="2960688"/>
            <a:ext cx="914400" cy="914400"/>
            <a:chOff x="1872" y="1584"/>
            <a:chExt cx="576" cy="576"/>
          </a:xfrm>
        </p:grpSpPr>
        <p:sp>
          <p:nvSpPr>
            <p:cNvPr id="14359" name="Oval 25"/>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14360" name="Rectangle 13"/>
            <p:cNvSpPr>
              <a:spLocks noChangeArrowheads="1"/>
            </p:cNvSpPr>
            <p:nvPr/>
          </p:nvSpPr>
          <p:spPr bwMode="auto">
            <a:xfrm>
              <a:off x="1920" y="1632"/>
              <a:ext cx="480" cy="48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p>
              <a:pPr algn="ctr" defTabSz="457200" eaLnBrk="1" fontAlgn="auto" hangingPunct="1">
                <a:spcBef>
                  <a:spcPts val="0"/>
                </a:spcBef>
                <a:spcAft>
                  <a:spcPts val="0"/>
                </a:spcAft>
                <a:defRPr/>
              </a:pPr>
              <a:r>
                <a:rPr lang="en-US" sz="3600" b="1">
                  <a:solidFill>
                    <a:prstClr val="white"/>
                  </a:solidFill>
                  <a:ea typeface="MS PGothic" charset="0"/>
                  <a:cs typeface="+mn-cs"/>
                </a:rPr>
                <a:t>R</a:t>
              </a:r>
            </a:p>
          </p:txBody>
        </p:sp>
      </p:grpSp>
      <p:sp>
        <p:nvSpPr>
          <p:cNvPr id="78859" name="Text Box 27"/>
          <p:cNvSpPr txBox="1">
            <a:spLocks noChangeArrowheads="1"/>
          </p:cNvSpPr>
          <p:nvPr/>
        </p:nvSpPr>
        <p:spPr bwMode="auto">
          <a:xfrm>
            <a:off x="2286000" y="5029200"/>
            <a:ext cx="5861050" cy="3698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b="1" dirty="0">
                <a:solidFill>
                  <a:srgbClr val="FFFFFF"/>
                </a:solidFill>
                <a:ea typeface="MS PGothic" charset="0"/>
                <a:cs typeface="MS PGothic" charset="0"/>
              </a:rPr>
              <a:t>Primary endpoint:</a:t>
            </a:r>
            <a:r>
              <a:rPr lang="en-US" sz="1800" dirty="0">
                <a:solidFill>
                  <a:srgbClr val="FFFFFF"/>
                </a:solidFill>
                <a:ea typeface="MS PGothic" charset="0"/>
                <a:cs typeface="MS PGothic" charset="0"/>
              </a:rPr>
              <a:t> Invasive disease-free survival</a:t>
            </a:r>
          </a:p>
        </p:txBody>
      </p:sp>
      <p:sp>
        <p:nvSpPr>
          <p:cNvPr id="78861" name="Title 5"/>
          <p:cNvSpPr>
            <a:spLocks noGrp="1"/>
          </p:cNvSpPr>
          <p:nvPr>
            <p:ph type="title"/>
          </p:nvPr>
        </p:nvSpPr>
        <p:spPr/>
        <p:txBody>
          <a:bodyPr/>
          <a:lstStyle/>
          <a:p>
            <a:r>
              <a:rPr lang="en-US" dirty="0" err="1">
                <a:solidFill>
                  <a:srgbClr val="F1C73D"/>
                </a:solidFill>
                <a:latin typeface="Arial" charset="0"/>
                <a:ea typeface="ＭＳ Ｐゴシック" charset="0"/>
                <a:cs typeface="ＭＳ Ｐゴシック" charset="0"/>
              </a:rPr>
              <a:t>ExteNET</a:t>
            </a:r>
            <a:r>
              <a:rPr lang="en-US" dirty="0">
                <a:solidFill>
                  <a:srgbClr val="F1C73D"/>
                </a:solidFill>
                <a:latin typeface="Arial" charset="0"/>
                <a:ea typeface="ＭＳ Ｐゴシック" charset="0"/>
                <a:cs typeface="ＭＳ Ｐゴシック" charset="0"/>
              </a:rPr>
              <a:t>: A Phase III Study of </a:t>
            </a:r>
            <a:r>
              <a:rPr lang="en-US" dirty="0" err="1">
                <a:solidFill>
                  <a:srgbClr val="F1C73D"/>
                </a:solidFill>
                <a:latin typeface="Arial" charset="0"/>
                <a:ea typeface="ＭＳ Ｐゴシック" charset="0"/>
                <a:cs typeface="ＭＳ Ｐゴシック" charset="0"/>
              </a:rPr>
              <a:t>Neratinib</a:t>
            </a:r>
            <a:r>
              <a:rPr lang="en-US" dirty="0">
                <a:solidFill>
                  <a:srgbClr val="F1C73D"/>
                </a:solidFill>
                <a:latin typeface="Arial" charset="0"/>
                <a:ea typeface="ＭＳ Ｐゴシック" charset="0"/>
                <a:cs typeface="ＭＳ Ｐゴシック" charset="0"/>
              </a:rPr>
              <a:t> After </a:t>
            </a:r>
            <a:r>
              <a:rPr lang="en-US" dirty="0" err="1">
                <a:solidFill>
                  <a:srgbClr val="F1C73D"/>
                </a:solidFill>
                <a:latin typeface="Arial" charset="0"/>
                <a:ea typeface="ＭＳ Ｐゴシック" charset="0"/>
                <a:cs typeface="ＭＳ Ｐゴシック" charset="0"/>
              </a:rPr>
              <a:t>Trastuzumab</a:t>
            </a:r>
            <a:r>
              <a:rPr lang="en-US" dirty="0">
                <a:solidFill>
                  <a:srgbClr val="F1C73D"/>
                </a:solidFill>
                <a:latin typeface="Arial" charset="0"/>
                <a:ea typeface="ＭＳ Ｐゴシック" charset="0"/>
                <a:cs typeface="ＭＳ Ｐゴシック" charset="0"/>
              </a:rPr>
              <a:t>-Based Adjuvant Therapy</a:t>
            </a:r>
          </a:p>
        </p:txBody>
      </p:sp>
      <p:sp>
        <p:nvSpPr>
          <p:cNvPr id="23" name="TextBox 15"/>
          <p:cNvSpPr txBox="1">
            <a:spLocks noChangeArrowheads="1"/>
          </p:cNvSpPr>
          <p:nvPr/>
        </p:nvSpPr>
        <p:spPr bwMode="auto">
          <a:xfrm>
            <a:off x="76200" y="6439940"/>
            <a:ext cx="10972800"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cs typeface="Arial" charset="0"/>
              </a:rPr>
              <a:t>Chan A et al. </a:t>
            </a:r>
            <a:r>
              <a:rPr lang="en-US" sz="1600" i="1" dirty="0">
                <a:solidFill>
                  <a:srgbClr val="FFFFFF"/>
                </a:solidFill>
                <a:cs typeface="Arial" charset="0"/>
              </a:rPr>
              <a:t>Lancet </a:t>
            </a:r>
            <a:r>
              <a:rPr lang="en-US" sz="1600" i="1" dirty="0" err="1">
                <a:solidFill>
                  <a:srgbClr val="FFFFFF"/>
                </a:solidFill>
                <a:cs typeface="Arial" charset="0"/>
              </a:rPr>
              <a:t>Oncol</a:t>
            </a:r>
            <a:r>
              <a:rPr lang="en-US" sz="1600" i="1" dirty="0">
                <a:solidFill>
                  <a:srgbClr val="FFFFFF"/>
                </a:solidFill>
                <a:cs typeface="Arial" charset="0"/>
              </a:rPr>
              <a:t> </a:t>
            </a:r>
            <a:r>
              <a:rPr lang="en-US" sz="1600" dirty="0">
                <a:solidFill>
                  <a:srgbClr val="FFFFFF"/>
                </a:solidFill>
                <a:cs typeface="Arial" charset="0"/>
              </a:rPr>
              <a:t>2016;17(3):367-77.</a:t>
            </a:r>
          </a:p>
        </p:txBody>
      </p:sp>
    </p:spTree>
    <p:extLst>
      <p:ext uri="{BB962C8B-B14F-4D97-AF65-F5344CB8AC3E}">
        <p14:creationId xmlns:p14="http://schemas.microsoft.com/office/powerpoint/2010/main" val="701713938"/>
      </p:ext>
    </p:extLst>
  </p:cSld>
  <p:clrMapOvr>
    <a:masterClrMapping/>
  </p:clrMapOvr>
  <p:transition spd="slow"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4B7DFDD-3929-EE40-AC10-46729033578F}"/>
              </a:ext>
            </a:extLst>
          </p:cNvPr>
          <p:cNvGraphicFramePr/>
          <p:nvPr>
            <p:extLst>
              <p:ext uri="{D42A27DB-BD31-4B8C-83A1-F6EECF244321}">
                <p14:modId xmlns:p14="http://schemas.microsoft.com/office/powerpoint/2010/main" val="3588636051"/>
              </p:ext>
            </p:extLst>
          </p:nvPr>
        </p:nvGraphicFramePr>
        <p:xfrm>
          <a:off x="609600" y="1371600"/>
          <a:ext cx="11081019" cy="4670982"/>
        </p:xfrm>
        <a:graphic>
          <a:graphicData uri="http://schemas.openxmlformats.org/drawingml/2006/chart">
            <c:chart xmlns:c="http://schemas.openxmlformats.org/drawingml/2006/chart" xmlns:r="http://schemas.openxmlformats.org/officeDocument/2006/relationships" r:id="rId2"/>
          </a:graphicData>
        </a:graphic>
      </p:graphicFrame>
      <p:sp>
        <p:nvSpPr>
          <p:cNvPr id="23553" name="Title 2"/>
          <p:cNvSpPr>
            <a:spLocks noGrp="1"/>
          </p:cNvSpPr>
          <p:nvPr>
            <p:ph type="title"/>
          </p:nvPr>
        </p:nvSpPr>
        <p:spPr/>
        <p:txBody>
          <a:bodyPr/>
          <a:lstStyle/>
          <a:p>
            <a:r>
              <a:rPr lang="en-US" dirty="0" err="1">
                <a:latin typeface="Arial" charset="0"/>
                <a:ea typeface="ヒラギノ角ゴ Pro W3" charset="0"/>
                <a:cs typeface="ヒラギノ角ゴ Pro W3" charset="0"/>
              </a:rPr>
              <a:t>ExteNET</a:t>
            </a:r>
            <a:r>
              <a:rPr lang="en-US" dirty="0">
                <a:latin typeface="Arial" charset="0"/>
                <a:ea typeface="ヒラギノ角ゴ Pro W3" charset="0"/>
                <a:cs typeface="ヒラギノ角ゴ Pro W3" charset="0"/>
              </a:rPr>
              <a:t>: 5-Year Invasive Disease-Free Survival by Patient Population</a:t>
            </a:r>
            <a:endParaRPr lang="en-US" dirty="0">
              <a:latin typeface="Arial" charset="0"/>
              <a:ea typeface="ＭＳ Ｐゴシック" charset="0"/>
              <a:cs typeface="ＭＳ Ｐゴシック" charset="0"/>
            </a:endParaRPr>
          </a:p>
        </p:txBody>
      </p:sp>
      <p:sp>
        <p:nvSpPr>
          <p:cNvPr id="5" name="TextBox 4"/>
          <p:cNvSpPr txBox="1"/>
          <p:nvPr/>
        </p:nvSpPr>
        <p:spPr>
          <a:xfrm>
            <a:off x="1905000" y="1914697"/>
            <a:ext cx="1345240" cy="400110"/>
          </a:xfrm>
          <a:prstGeom prst="rect">
            <a:avLst/>
          </a:prstGeom>
          <a:noFill/>
        </p:spPr>
        <p:txBody>
          <a:bodyPr wrap="none" rtlCol="0">
            <a:spAutoFit/>
          </a:bodyPr>
          <a:lstStyle/>
          <a:p>
            <a:r>
              <a:rPr lang="en-US" sz="2000" b="1" dirty="0">
                <a:solidFill>
                  <a:schemeClr val="bg1"/>
                </a:solidFill>
              </a:rPr>
              <a:t>HR = 0.73</a:t>
            </a:r>
          </a:p>
        </p:txBody>
      </p:sp>
      <p:sp>
        <p:nvSpPr>
          <p:cNvPr id="20" name="TextBox 19"/>
          <p:cNvSpPr txBox="1"/>
          <p:nvPr/>
        </p:nvSpPr>
        <p:spPr>
          <a:xfrm>
            <a:off x="5477489" y="1428690"/>
            <a:ext cx="1345240" cy="400110"/>
          </a:xfrm>
          <a:prstGeom prst="rect">
            <a:avLst/>
          </a:prstGeom>
          <a:noFill/>
        </p:spPr>
        <p:txBody>
          <a:bodyPr wrap="none" rtlCol="0">
            <a:spAutoFit/>
          </a:bodyPr>
          <a:lstStyle/>
          <a:p>
            <a:pPr lvl="0">
              <a:defRPr/>
            </a:pPr>
            <a:r>
              <a:rPr lang="en-US" sz="2000" b="1" dirty="0">
                <a:solidFill>
                  <a:srgbClr val="FFFFFF"/>
                </a:solidFill>
              </a:rPr>
              <a:t>HR = 0.60</a:t>
            </a:r>
          </a:p>
        </p:txBody>
      </p:sp>
      <p:sp>
        <p:nvSpPr>
          <p:cNvPr id="21" name="TextBox 20"/>
          <p:cNvSpPr txBox="1"/>
          <p:nvPr/>
        </p:nvSpPr>
        <p:spPr>
          <a:xfrm>
            <a:off x="9021664" y="2603052"/>
            <a:ext cx="1444626" cy="400110"/>
          </a:xfrm>
          <a:prstGeom prst="rect">
            <a:avLst/>
          </a:prstGeom>
          <a:noFill/>
        </p:spPr>
        <p:txBody>
          <a:bodyPr wrap="none" rtlCol="0">
            <a:spAutoFit/>
          </a:bodyPr>
          <a:lstStyle/>
          <a:p>
            <a:pPr lvl="0">
              <a:defRPr/>
            </a:pPr>
            <a:r>
              <a:rPr lang="en-US" sz="2000" b="1" dirty="0">
                <a:solidFill>
                  <a:srgbClr val="FFFFFF"/>
                </a:solidFill>
              </a:rPr>
              <a:t>HR = 0.95*</a:t>
            </a:r>
          </a:p>
        </p:txBody>
      </p:sp>
      <p:sp>
        <p:nvSpPr>
          <p:cNvPr id="6" name="TextBox 5">
            <a:extLst>
              <a:ext uri="{FF2B5EF4-FFF2-40B4-BE49-F238E27FC236}">
                <a16:creationId xmlns:a16="http://schemas.microsoft.com/office/drawing/2014/main" id="{A43A2AFF-E99A-7E48-A4FB-1AD2CBED8EF5}"/>
              </a:ext>
            </a:extLst>
          </p:cNvPr>
          <p:cNvSpPr txBox="1"/>
          <p:nvPr/>
        </p:nvSpPr>
        <p:spPr>
          <a:xfrm>
            <a:off x="8912047" y="1545365"/>
            <a:ext cx="1107996" cy="369332"/>
          </a:xfrm>
          <a:prstGeom prst="rect">
            <a:avLst/>
          </a:prstGeom>
          <a:noFill/>
        </p:spPr>
        <p:txBody>
          <a:bodyPr wrap="none" rtlCol="0">
            <a:spAutoFit/>
          </a:bodyPr>
          <a:lstStyle/>
          <a:p>
            <a:r>
              <a:rPr lang="en-US" sz="1800" dirty="0"/>
              <a:t>Neratinib</a:t>
            </a:r>
          </a:p>
        </p:txBody>
      </p:sp>
      <p:sp>
        <p:nvSpPr>
          <p:cNvPr id="16" name="TextBox 15">
            <a:extLst>
              <a:ext uri="{FF2B5EF4-FFF2-40B4-BE49-F238E27FC236}">
                <a16:creationId xmlns:a16="http://schemas.microsoft.com/office/drawing/2014/main" id="{C20763E5-B7F1-2C4F-90C9-874099ECCCED}"/>
              </a:ext>
            </a:extLst>
          </p:cNvPr>
          <p:cNvSpPr txBox="1"/>
          <p:nvPr/>
        </p:nvSpPr>
        <p:spPr>
          <a:xfrm>
            <a:off x="10283647" y="1545365"/>
            <a:ext cx="1018227" cy="369332"/>
          </a:xfrm>
          <a:prstGeom prst="rect">
            <a:avLst/>
          </a:prstGeom>
          <a:noFill/>
        </p:spPr>
        <p:txBody>
          <a:bodyPr wrap="none" rtlCol="0">
            <a:spAutoFit/>
          </a:bodyPr>
          <a:lstStyle/>
          <a:p>
            <a:r>
              <a:rPr lang="en-US" sz="1800" dirty="0"/>
              <a:t>Placebo</a:t>
            </a:r>
          </a:p>
        </p:txBody>
      </p:sp>
      <p:sp>
        <p:nvSpPr>
          <p:cNvPr id="7" name="Rectangle 6">
            <a:extLst>
              <a:ext uri="{FF2B5EF4-FFF2-40B4-BE49-F238E27FC236}">
                <a16:creationId xmlns:a16="http://schemas.microsoft.com/office/drawing/2014/main" id="{638C23C8-C701-8946-AF75-A41A8B151011}"/>
              </a:ext>
            </a:extLst>
          </p:cNvPr>
          <p:cNvSpPr/>
          <p:nvPr/>
        </p:nvSpPr>
        <p:spPr bwMode="auto">
          <a:xfrm>
            <a:off x="8759647" y="1621565"/>
            <a:ext cx="207235" cy="207235"/>
          </a:xfrm>
          <a:prstGeom prst="rect">
            <a:avLst/>
          </a:prstGeom>
          <a:solidFill>
            <a:srgbClr val="F8951E"/>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8" name="Rectangle 17">
            <a:extLst>
              <a:ext uri="{FF2B5EF4-FFF2-40B4-BE49-F238E27FC236}">
                <a16:creationId xmlns:a16="http://schemas.microsoft.com/office/drawing/2014/main" id="{61CE1B08-CF1F-3644-A18F-AF379E5F928C}"/>
              </a:ext>
            </a:extLst>
          </p:cNvPr>
          <p:cNvSpPr/>
          <p:nvPr/>
        </p:nvSpPr>
        <p:spPr bwMode="auto">
          <a:xfrm>
            <a:off x="10119360" y="1621565"/>
            <a:ext cx="207235" cy="207235"/>
          </a:xfrm>
          <a:prstGeom prst="rect">
            <a:avLst/>
          </a:prstGeom>
          <a:solidFill>
            <a:srgbClr val="99CC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2" name="TextBox 15">
            <a:extLst>
              <a:ext uri="{FF2B5EF4-FFF2-40B4-BE49-F238E27FC236}">
                <a16:creationId xmlns:a16="http://schemas.microsoft.com/office/drawing/2014/main" id="{36C9444E-6113-4646-A9C0-E405C4BF7FEF}"/>
              </a:ext>
            </a:extLst>
          </p:cNvPr>
          <p:cNvSpPr txBox="1">
            <a:spLocks noChangeArrowheads="1"/>
          </p:cNvSpPr>
          <p:nvPr/>
        </p:nvSpPr>
        <p:spPr bwMode="auto">
          <a:xfrm>
            <a:off x="8897284" y="6089904"/>
            <a:ext cx="2800679" cy="384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a:t>
            </a:r>
            <a:r>
              <a:rPr kumimoji="0" lang="en-US" sz="1600" b="0" i="0" u="none" strike="noStrike" kern="1200" cap="none" spc="0" normalizeH="0" baseline="30000" noProof="0" dirty="0">
                <a:ln>
                  <a:noFill/>
                </a:ln>
                <a:solidFill>
                  <a:srgbClr val="FFFFFF"/>
                </a:solidFill>
                <a:effectLst/>
                <a:uLnTx/>
                <a:uFillTx/>
                <a:latin typeface="Arial" charset="0"/>
                <a:ea typeface="ＭＳ Ｐゴシック" charset="0"/>
                <a:cs typeface="Arial" charset="0"/>
              </a:rPr>
              <a:t>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Not statistically significant</a:t>
            </a:r>
          </a:p>
        </p:txBody>
      </p:sp>
      <p:sp>
        <p:nvSpPr>
          <p:cNvPr id="13" name="TextBox 15">
            <a:extLst>
              <a:ext uri="{FF2B5EF4-FFF2-40B4-BE49-F238E27FC236}">
                <a16:creationId xmlns:a16="http://schemas.microsoft.com/office/drawing/2014/main" id="{2A9BDB21-4DA9-6749-A248-DDDFCE94BF84}"/>
              </a:ext>
            </a:extLst>
          </p:cNvPr>
          <p:cNvSpPr txBox="1">
            <a:spLocks noChangeArrowheads="1"/>
          </p:cNvSpPr>
          <p:nvPr/>
        </p:nvSpPr>
        <p:spPr bwMode="auto">
          <a:xfrm>
            <a:off x="64848" y="6473952"/>
            <a:ext cx="10972800" cy="3840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Martin M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cs typeface="Arial" charset="0"/>
              </a:rPr>
              <a:t>Lancet </a:t>
            </a:r>
            <a:r>
              <a:rPr kumimoji="0" lang="en-US" sz="1600" b="0" i="1" u="none" strike="noStrike" kern="1200" cap="none" spc="0" normalizeH="0" baseline="0" noProof="0" dirty="0" err="1">
                <a:ln>
                  <a:noFill/>
                </a:ln>
                <a:solidFill>
                  <a:srgbClr val="FFFFFF"/>
                </a:solidFill>
                <a:effectLst/>
                <a:uLnTx/>
                <a:uFillTx/>
                <a:latin typeface="Arial" charset="0"/>
                <a:ea typeface="ＭＳ Ｐゴシック" charset="0"/>
                <a:cs typeface="Arial" charset="0"/>
              </a:rPr>
              <a:t>Oncol</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cs typeface="Arial" charset="0"/>
              </a:rPr>
              <a:t>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2017;18(12):1688-700; Martin M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cs typeface="Arial" charset="0"/>
              </a:rPr>
              <a:t>Proc ESMO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2017;Abstract 149O.</a:t>
            </a:r>
          </a:p>
        </p:txBody>
      </p:sp>
    </p:spTree>
    <p:extLst>
      <p:ext uri="{BB962C8B-B14F-4D97-AF65-F5344CB8AC3E}">
        <p14:creationId xmlns:p14="http://schemas.microsoft.com/office/powerpoint/2010/main" val="1450435153"/>
      </p:ext>
    </p:extLst>
  </p:cSld>
  <p:clrMapOvr>
    <a:masterClrMapping/>
  </p:clrMapOvr>
  <p:transition spd="slow"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3"/>
          <p:cNvSpPr>
            <a:spLocks noChangeArrowheads="1"/>
          </p:cNvSpPr>
          <p:nvPr/>
        </p:nvSpPr>
        <p:spPr bwMode="auto">
          <a:xfrm>
            <a:off x="609600" y="1450178"/>
            <a:ext cx="10972800" cy="3655222"/>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10" name="Title 2"/>
          <p:cNvSpPr>
            <a:spLocks noGrp="1"/>
          </p:cNvSpPr>
          <p:nvPr>
            <p:ph type="title"/>
          </p:nvPr>
        </p:nvSpPr>
        <p:spPr/>
        <p:txBody>
          <a:bodyPr/>
          <a:lstStyle/>
          <a:p>
            <a:r>
              <a:rPr lang="en-US" dirty="0" err="1">
                <a:solidFill>
                  <a:srgbClr val="F1C73D"/>
                </a:solidFill>
              </a:rPr>
              <a:t>ExteNET</a:t>
            </a:r>
            <a:r>
              <a:rPr lang="en-US" dirty="0">
                <a:solidFill>
                  <a:srgbClr val="F1C73D"/>
                </a:solidFill>
              </a:rPr>
              <a:t>: Adverse Events</a:t>
            </a:r>
          </a:p>
        </p:txBody>
      </p:sp>
      <p:graphicFrame>
        <p:nvGraphicFramePr>
          <p:cNvPr id="9" name="Group 217"/>
          <p:cNvGraphicFramePr>
            <a:graphicFrameLocks noGrp="1"/>
          </p:cNvGraphicFramePr>
          <p:nvPr>
            <p:extLst>
              <p:ext uri="{D42A27DB-BD31-4B8C-83A1-F6EECF244321}">
                <p14:modId xmlns:p14="http://schemas.microsoft.com/office/powerpoint/2010/main" val="3602152510"/>
              </p:ext>
            </p:extLst>
          </p:nvPr>
        </p:nvGraphicFramePr>
        <p:xfrm>
          <a:off x="746760" y="1600199"/>
          <a:ext cx="10683240" cy="3303735"/>
        </p:xfrm>
        <a:graphic>
          <a:graphicData uri="http://schemas.openxmlformats.org/drawingml/2006/table">
            <a:tbl>
              <a:tblPr/>
              <a:tblGrid>
                <a:gridCol w="3395298">
                  <a:extLst>
                    <a:ext uri="{9D8B030D-6E8A-4147-A177-3AD203B41FA5}">
                      <a16:colId xmlns:a16="http://schemas.microsoft.com/office/drawing/2014/main" val="20000"/>
                    </a:ext>
                  </a:extLst>
                </a:gridCol>
                <a:gridCol w="3708577">
                  <a:extLst>
                    <a:ext uri="{9D8B030D-6E8A-4147-A177-3AD203B41FA5}">
                      <a16:colId xmlns:a16="http://schemas.microsoft.com/office/drawing/2014/main" val="20001"/>
                    </a:ext>
                  </a:extLst>
                </a:gridCol>
                <a:gridCol w="3579365">
                  <a:extLst>
                    <a:ext uri="{9D8B030D-6E8A-4147-A177-3AD203B41FA5}">
                      <a16:colId xmlns:a16="http://schemas.microsoft.com/office/drawing/2014/main" val="20003"/>
                    </a:ext>
                  </a:extLst>
                </a:gridCol>
              </a:tblGrid>
              <a:tr h="61294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err="1">
                          <a:ln>
                            <a:noFill/>
                          </a:ln>
                          <a:solidFill>
                            <a:srgbClr val="FFFFFF"/>
                          </a:solidFill>
                          <a:effectLst/>
                          <a:latin typeface="Arial" charset="0"/>
                          <a:ea typeface="ヒラギノ角ゴ Pro W3" charset="-128"/>
                        </a:rPr>
                        <a:t>Neratinib</a:t>
                      </a:r>
                      <a:endParaRPr kumimoji="0" lang="en-US" sz="20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1,408)</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Placebo</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1,408)</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10000"/>
                  </a:ext>
                </a:extLst>
              </a:tr>
              <a:tr h="547079">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Diarrhea</a:t>
                      </a:r>
                    </a:p>
                  </a:txBody>
                  <a:tcPr marL="91454" marR="91454" marT="45718" marB="45718" anchor="ctr" horzOverflow="overflow">
                    <a:lnL w="38100" cap="flat" cmpd="sng" algn="ctr">
                      <a:solidFill>
                        <a:srgbClr val="FF0000"/>
                      </a:solidFill>
                      <a:prstDash val="solid"/>
                      <a:round/>
                      <a:headEnd type="none" w="med" len="med"/>
                      <a:tailEnd type="none" w="med" len="med"/>
                    </a:lnL>
                    <a:lnR w="9525" cap="flat" cmpd="sng" algn="ctr">
                      <a:solidFill>
                        <a:srgbClr val="FFFFFF"/>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40%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2%</a:t>
                      </a:r>
                    </a:p>
                  </a:txBody>
                  <a:tcPr marL="91454" marR="91454" marT="45718" marB="45718" anchor="ctr" horzOverflow="overflow">
                    <a:lnL w="9525" cap="flat" cmpd="sng" algn="ctr">
                      <a:solidFill>
                        <a:srgbClr val="FFFFFF"/>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547079">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Nausea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2"/>
                  </a:ext>
                </a:extLst>
              </a:tr>
              <a:tr h="52316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Vomiting</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&lt;1%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3"/>
                  </a:ext>
                </a:extLst>
              </a:tr>
              <a:tr h="52316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Abdominal pain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&lt;1%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4"/>
                  </a:ext>
                </a:extLst>
              </a:tr>
              <a:tr h="52316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Rash</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&lt;1%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5"/>
                  </a:ext>
                </a:extLst>
              </a:tr>
            </a:tbl>
          </a:graphicData>
        </a:graphic>
      </p:graphicFrame>
      <p:sp>
        <p:nvSpPr>
          <p:cNvPr id="3" name="TextBox 2"/>
          <p:cNvSpPr txBox="1"/>
          <p:nvPr/>
        </p:nvSpPr>
        <p:spPr>
          <a:xfrm>
            <a:off x="597568" y="5255421"/>
            <a:ext cx="11176458" cy="769441"/>
          </a:xfrm>
          <a:prstGeom prst="rect">
            <a:avLst/>
          </a:prstGeom>
          <a:noFill/>
        </p:spPr>
        <p:txBody>
          <a:bodyPr wrap="none" rtlCol="0">
            <a:spAutoFit/>
          </a:bodyPr>
          <a:lstStyle/>
          <a:p>
            <a:pPr marL="342900" indent="-342900">
              <a:buFont typeface="Arial" charset="0"/>
              <a:buChar char="•"/>
            </a:pPr>
            <a:r>
              <a:rPr lang="en-US" sz="2200" dirty="0"/>
              <a:t>Treatment-emergent serious adverse events: 7% (neratinib) vs 6% (placebo)</a:t>
            </a:r>
          </a:p>
          <a:p>
            <a:pPr marL="342900" indent="-342900">
              <a:buFont typeface="Arial" charset="0"/>
              <a:buChar char="•"/>
            </a:pPr>
            <a:r>
              <a:rPr lang="en-US" sz="2200" dirty="0"/>
              <a:t>No increased risk of long-term toxicity/consequences of </a:t>
            </a:r>
            <a:r>
              <a:rPr lang="en-US" sz="2200" dirty="0" err="1"/>
              <a:t>neratinib</a:t>
            </a:r>
            <a:r>
              <a:rPr lang="en-US" sz="2200" dirty="0"/>
              <a:t>-associated diarrhea</a:t>
            </a:r>
          </a:p>
        </p:txBody>
      </p:sp>
      <p:sp>
        <p:nvSpPr>
          <p:cNvPr id="11" name="TextBox 15"/>
          <p:cNvSpPr txBox="1">
            <a:spLocks noChangeArrowheads="1"/>
          </p:cNvSpPr>
          <p:nvPr/>
        </p:nvSpPr>
        <p:spPr bwMode="auto">
          <a:xfrm>
            <a:off x="76200" y="6473952"/>
            <a:ext cx="10972800" cy="384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cs typeface="Arial" charset="0"/>
              </a:rPr>
              <a:t>Martin M et al. </a:t>
            </a:r>
            <a:r>
              <a:rPr lang="en-US" sz="1600" i="1" dirty="0">
                <a:solidFill>
                  <a:srgbClr val="FFFFFF"/>
                </a:solidFill>
                <a:cs typeface="Arial" charset="0"/>
              </a:rPr>
              <a:t>Lancet </a:t>
            </a:r>
            <a:r>
              <a:rPr lang="en-US" sz="1600" i="1" dirty="0" err="1">
                <a:solidFill>
                  <a:srgbClr val="FFFFFF"/>
                </a:solidFill>
                <a:cs typeface="Arial" charset="0"/>
              </a:rPr>
              <a:t>Oncol</a:t>
            </a:r>
            <a:r>
              <a:rPr lang="en-US" sz="1600" i="1" dirty="0">
                <a:solidFill>
                  <a:srgbClr val="FFFFFF"/>
                </a:solidFill>
                <a:cs typeface="Arial" charset="0"/>
              </a:rPr>
              <a:t> </a:t>
            </a:r>
            <a:r>
              <a:rPr lang="en-US" sz="1600" dirty="0">
                <a:solidFill>
                  <a:srgbClr val="FFFFFF"/>
                </a:solidFill>
                <a:cs typeface="Arial" charset="0"/>
              </a:rPr>
              <a:t>2017;18(12):1688-700; Martin M et al. </a:t>
            </a:r>
            <a:r>
              <a:rPr lang="en-US" sz="1600" i="1" dirty="0">
                <a:solidFill>
                  <a:srgbClr val="FFFFFF"/>
                </a:solidFill>
                <a:cs typeface="Arial" charset="0"/>
              </a:rPr>
              <a:t>Proc ESMO </a:t>
            </a:r>
            <a:r>
              <a:rPr lang="en-US" sz="1600" dirty="0">
                <a:solidFill>
                  <a:srgbClr val="FFFFFF"/>
                </a:solidFill>
                <a:cs typeface="Arial" charset="0"/>
              </a:rPr>
              <a:t>2017;Abstract 149O.</a:t>
            </a:r>
          </a:p>
        </p:txBody>
      </p:sp>
    </p:spTree>
    <p:extLst>
      <p:ext uri="{BB962C8B-B14F-4D97-AF65-F5344CB8AC3E}">
        <p14:creationId xmlns:p14="http://schemas.microsoft.com/office/powerpoint/2010/main" val="125749978"/>
      </p:ext>
    </p:extLst>
  </p:cSld>
  <p:clrMapOvr>
    <a:masterClrMapping/>
  </p:clrMapOvr>
  <p:transition spd="slow"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4571B9-6BB7-D441-83CD-71FD98DC2899}"/>
              </a:ext>
            </a:extLst>
          </p:cNvPr>
          <p:cNvPicPr>
            <a:picLocks noChangeAspect="1"/>
          </p:cNvPicPr>
          <p:nvPr/>
        </p:nvPicPr>
        <p:blipFill>
          <a:blip r:embed="rId3"/>
          <a:stretch>
            <a:fillRect/>
          </a:stretch>
        </p:blipFill>
        <p:spPr>
          <a:xfrm>
            <a:off x="66192" y="1880435"/>
            <a:ext cx="6678632" cy="4225348"/>
          </a:xfrm>
          <a:prstGeom prst="rect">
            <a:avLst/>
          </a:prstGeom>
        </p:spPr>
      </p:pic>
      <p:sp>
        <p:nvSpPr>
          <p:cNvPr id="78861" name="Title 5"/>
          <p:cNvSpPr>
            <a:spLocks noGrp="1"/>
          </p:cNvSpPr>
          <p:nvPr>
            <p:ph type="title"/>
          </p:nvPr>
        </p:nvSpPr>
        <p:spPr>
          <a:xfrm>
            <a:off x="609600" y="0"/>
            <a:ext cx="10972800" cy="1143000"/>
          </a:xfrm>
        </p:spPr>
        <p:txBody>
          <a:bodyPr/>
          <a:lstStyle/>
          <a:p>
            <a:r>
              <a:rPr lang="en-US" dirty="0">
                <a:solidFill>
                  <a:srgbClr val="F1C73D"/>
                </a:solidFill>
                <a:latin typeface="Arial" charset="0"/>
                <a:ea typeface="ＭＳ Ｐゴシック" charset="0"/>
                <a:cs typeface="ＭＳ Ｐゴシック" charset="0"/>
              </a:rPr>
              <a:t>CONTROL: A Phase II Study of Adding Budesonide or Colestipol to Loperamide Prophylaxis for Neratinib-Associated Diarrhea</a:t>
            </a:r>
          </a:p>
        </p:txBody>
      </p:sp>
      <p:sp>
        <p:nvSpPr>
          <p:cNvPr id="23" name="TextBox 15"/>
          <p:cNvSpPr txBox="1">
            <a:spLocks noChangeArrowheads="1"/>
          </p:cNvSpPr>
          <p:nvPr/>
        </p:nvSpPr>
        <p:spPr bwMode="auto">
          <a:xfrm>
            <a:off x="66192" y="6442789"/>
            <a:ext cx="10972800" cy="384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kumimoji="0" lang="en-US" sz="1600" b="0" u="none" strike="noStrike" kern="1200" cap="none" spc="0" normalizeH="0" baseline="0" noProof="0" dirty="0" err="1">
                <a:ln>
                  <a:noFill/>
                </a:ln>
                <a:solidFill>
                  <a:srgbClr val="FFFFFF"/>
                </a:solidFill>
                <a:effectLst/>
                <a:uLnTx/>
                <a:uFillTx/>
                <a:latin typeface="Arial" charset="0"/>
                <a:ea typeface="ＭＳ Ｐゴシック" charset="0"/>
                <a:cs typeface="Arial" charset="0"/>
              </a:rPr>
              <a:t>Hurvitz</a:t>
            </a:r>
            <a:r>
              <a:rPr kumimoji="0" lang="en-US" sz="1600" b="0" u="none" strike="noStrike" kern="1200" cap="none" spc="0" normalizeH="0" baseline="0" noProof="0" dirty="0">
                <a:ln>
                  <a:noFill/>
                </a:ln>
                <a:solidFill>
                  <a:srgbClr val="FFFFFF"/>
                </a:solidFill>
                <a:effectLst/>
                <a:uLnTx/>
                <a:uFillTx/>
                <a:latin typeface="Arial" charset="0"/>
                <a:ea typeface="ＭＳ Ｐゴシック" charset="0"/>
                <a:cs typeface="Arial" charset="0"/>
              </a:rPr>
              <a:t> S et al. </a:t>
            </a:r>
            <a:r>
              <a:rPr lang="en-US" sz="1600" dirty="0">
                <a:solidFill>
                  <a:srgbClr val="FFFFFF"/>
                </a:solidFill>
                <a:cs typeface="Arial" charset="0"/>
              </a:rPr>
              <a:t>San Antonio Breast Cancer Symposium </a:t>
            </a:r>
            <a:r>
              <a:rPr kumimoji="0" lang="en-US" sz="1600" b="0" u="none" strike="noStrike" kern="1200" cap="none" spc="0" normalizeH="0" baseline="0" noProof="0" dirty="0">
                <a:ln>
                  <a:noFill/>
                </a:ln>
                <a:solidFill>
                  <a:srgbClr val="FFFFFF"/>
                </a:solidFill>
                <a:effectLst/>
                <a:uLnTx/>
                <a:uFillTx/>
                <a:latin typeface="Arial" charset="0"/>
                <a:ea typeface="ＭＳ Ｐゴシック" charset="0"/>
                <a:cs typeface="Arial" charset="0"/>
              </a:rPr>
              <a:t>2017;Abstract P3-14-01.</a:t>
            </a:r>
          </a:p>
        </p:txBody>
      </p:sp>
      <p:sp>
        <p:nvSpPr>
          <p:cNvPr id="6" name="TextBox 5">
            <a:extLst>
              <a:ext uri="{FF2B5EF4-FFF2-40B4-BE49-F238E27FC236}">
                <a16:creationId xmlns:a16="http://schemas.microsoft.com/office/drawing/2014/main" id="{E86AC6F7-47EF-FF49-9042-279666C62547}"/>
              </a:ext>
            </a:extLst>
          </p:cNvPr>
          <p:cNvSpPr txBox="1"/>
          <p:nvPr/>
        </p:nvSpPr>
        <p:spPr>
          <a:xfrm>
            <a:off x="762000" y="1371600"/>
            <a:ext cx="6019800" cy="4001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Arial" charset="0"/>
                <a:ea typeface="ＭＳ Ｐゴシック" charset="0"/>
              </a:rPr>
              <a:t>Worst Grade of Treatment-Emergent Diarrhea</a:t>
            </a:r>
          </a:p>
        </p:txBody>
      </p:sp>
      <p:sp>
        <p:nvSpPr>
          <p:cNvPr id="22" name="Content Placeholder 2">
            <a:extLst>
              <a:ext uri="{FF2B5EF4-FFF2-40B4-BE49-F238E27FC236}">
                <a16:creationId xmlns:a16="http://schemas.microsoft.com/office/drawing/2014/main" id="{FC9EFD49-C0FF-2740-9B7B-7293C941C912}"/>
              </a:ext>
            </a:extLst>
          </p:cNvPr>
          <p:cNvSpPr>
            <a:spLocks noGrp="1"/>
          </p:cNvSpPr>
          <p:nvPr>
            <p:ph idx="1"/>
          </p:nvPr>
        </p:nvSpPr>
        <p:spPr>
          <a:xfrm>
            <a:off x="6781800" y="1676400"/>
            <a:ext cx="4953000" cy="4800600"/>
          </a:xfrm>
        </p:spPr>
        <p:txBody>
          <a:bodyPr/>
          <a:lstStyle/>
          <a:p>
            <a:pPr>
              <a:spcAft>
                <a:spcPts val="500"/>
              </a:spcAft>
            </a:pPr>
            <a:r>
              <a:rPr lang="en-US" sz="2000" dirty="0"/>
              <a:t>The addition of colestipol to loperamide prophylaxis resulted in the greatest reduction in the incidence and severity of diarrhea compared to that in the </a:t>
            </a:r>
            <a:r>
              <a:rPr lang="en-US" sz="2000" dirty="0" err="1"/>
              <a:t>ExteNET</a:t>
            </a:r>
            <a:r>
              <a:rPr lang="en-US" sz="2000" dirty="0"/>
              <a:t> trial.</a:t>
            </a:r>
          </a:p>
          <a:p>
            <a:pPr lvl="1">
              <a:spcAft>
                <a:spcPts val="500"/>
              </a:spcAft>
            </a:pPr>
            <a:r>
              <a:rPr lang="en-US" sz="2000" dirty="0"/>
              <a:t>Colestipol may also improve tolerability</a:t>
            </a:r>
          </a:p>
          <a:p>
            <a:pPr>
              <a:spcAft>
                <a:spcPts val="500"/>
              </a:spcAft>
            </a:pPr>
            <a:r>
              <a:rPr lang="en-US" sz="2000" dirty="0"/>
              <a:t>Effective diarrhea prophylaxis may:</a:t>
            </a:r>
          </a:p>
          <a:p>
            <a:pPr lvl="1">
              <a:spcAft>
                <a:spcPts val="500"/>
              </a:spcAft>
            </a:pPr>
            <a:r>
              <a:rPr lang="en-US" sz="2000" dirty="0"/>
              <a:t>Improve the tolerability of neratinib</a:t>
            </a:r>
          </a:p>
          <a:p>
            <a:pPr lvl="1">
              <a:spcAft>
                <a:spcPts val="500"/>
              </a:spcAft>
            </a:pPr>
            <a:r>
              <a:rPr lang="en-US" sz="2000" dirty="0"/>
              <a:t>Enhance long-term adherence to treatment</a:t>
            </a:r>
          </a:p>
          <a:p>
            <a:pPr lvl="1">
              <a:spcAft>
                <a:spcPts val="500"/>
              </a:spcAft>
            </a:pPr>
            <a:r>
              <a:rPr lang="en-US" sz="2000" dirty="0"/>
              <a:t>Ensure that the efficacy benefits of neratinib are realized</a:t>
            </a:r>
          </a:p>
        </p:txBody>
      </p:sp>
    </p:spTree>
    <p:extLst>
      <p:ext uri="{BB962C8B-B14F-4D97-AF65-F5344CB8AC3E}">
        <p14:creationId xmlns:p14="http://schemas.microsoft.com/office/powerpoint/2010/main" val="1805556240"/>
      </p:ext>
    </p:extLst>
  </p:cSld>
  <p:clrMapOvr>
    <a:masterClrMapping/>
  </p:clrMapOvr>
  <p:transition spd="slow"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61" name="Title 5"/>
          <p:cNvSpPr>
            <a:spLocks noGrp="1"/>
          </p:cNvSpPr>
          <p:nvPr>
            <p:ph type="title"/>
          </p:nvPr>
        </p:nvSpPr>
        <p:spPr>
          <a:xfrm>
            <a:off x="609600" y="0"/>
            <a:ext cx="10972800" cy="1143000"/>
          </a:xfrm>
        </p:spPr>
        <p:txBody>
          <a:bodyPr/>
          <a:lstStyle/>
          <a:p>
            <a:r>
              <a:rPr lang="en-US" dirty="0" err="1">
                <a:solidFill>
                  <a:srgbClr val="F1C73D"/>
                </a:solidFill>
                <a:latin typeface="Arial" charset="0"/>
                <a:ea typeface="ＭＳ Ｐゴシック" charset="0"/>
                <a:cs typeface="ＭＳ Ｐゴシック" charset="0"/>
              </a:rPr>
              <a:t>ExteNET</a:t>
            </a:r>
            <a:r>
              <a:rPr lang="en-US" dirty="0">
                <a:solidFill>
                  <a:srgbClr val="F1C73D"/>
                </a:solidFill>
                <a:latin typeface="Arial" charset="0"/>
                <a:ea typeface="ＭＳ Ｐゴシック" charset="0"/>
                <a:cs typeface="ＭＳ Ｐゴシック" charset="0"/>
              </a:rPr>
              <a:t> and CONTROL: Effect of Neratinib With or Without Anti-Diarrheal Prophylaxis on Health-Related Quality of Life (</a:t>
            </a:r>
            <a:r>
              <a:rPr lang="en-US" dirty="0" err="1">
                <a:solidFill>
                  <a:srgbClr val="F1C73D"/>
                </a:solidFill>
                <a:latin typeface="Arial" charset="0"/>
                <a:ea typeface="ＭＳ Ｐゴシック" charset="0"/>
                <a:cs typeface="ＭＳ Ｐゴシック" charset="0"/>
              </a:rPr>
              <a:t>HRQoL</a:t>
            </a:r>
            <a:r>
              <a:rPr lang="en-US" dirty="0">
                <a:solidFill>
                  <a:srgbClr val="F1C73D"/>
                </a:solidFill>
                <a:latin typeface="Arial" charset="0"/>
                <a:ea typeface="ＭＳ Ｐゴシック" charset="0"/>
                <a:cs typeface="ＭＳ Ｐゴシック" charset="0"/>
              </a:rPr>
              <a:t>) </a:t>
            </a:r>
          </a:p>
        </p:txBody>
      </p:sp>
      <p:sp>
        <p:nvSpPr>
          <p:cNvPr id="23" name="TextBox 15"/>
          <p:cNvSpPr txBox="1">
            <a:spLocks noChangeArrowheads="1"/>
          </p:cNvSpPr>
          <p:nvPr/>
        </p:nvSpPr>
        <p:spPr bwMode="auto">
          <a:xfrm>
            <a:off x="119308" y="6463501"/>
            <a:ext cx="10972800" cy="384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kumimoji="0" lang="en-US" sz="1600" b="0" u="none" strike="noStrike" kern="1200" cap="none" spc="0" normalizeH="0" baseline="0" noProof="0" dirty="0" err="1">
                <a:ln>
                  <a:noFill/>
                </a:ln>
                <a:solidFill>
                  <a:srgbClr val="FFFFFF"/>
                </a:solidFill>
                <a:effectLst/>
                <a:uLnTx/>
                <a:uFillTx/>
                <a:latin typeface="Arial" charset="0"/>
                <a:ea typeface="ＭＳ Ｐゴシック" charset="0"/>
                <a:cs typeface="Arial" charset="0"/>
              </a:rPr>
              <a:t>Delaloge</a:t>
            </a:r>
            <a:r>
              <a:rPr kumimoji="0" lang="en-US" sz="1600" b="0" u="none" strike="noStrike" kern="1200" cap="none" spc="0" normalizeH="0" baseline="0" noProof="0" dirty="0">
                <a:ln>
                  <a:noFill/>
                </a:ln>
                <a:solidFill>
                  <a:srgbClr val="FFFFFF"/>
                </a:solidFill>
                <a:effectLst/>
                <a:uLnTx/>
                <a:uFillTx/>
                <a:latin typeface="Arial" charset="0"/>
                <a:ea typeface="ＭＳ Ｐゴシック" charset="0"/>
                <a:cs typeface="Arial" charset="0"/>
              </a:rPr>
              <a:t> S et al. </a:t>
            </a:r>
            <a:r>
              <a:rPr lang="en-US" sz="1600" dirty="0">
                <a:solidFill>
                  <a:srgbClr val="FFFFFF"/>
                </a:solidFill>
                <a:cs typeface="Arial" charset="0"/>
              </a:rPr>
              <a:t>San Antonio Breast Cancer Symposium </a:t>
            </a:r>
            <a:r>
              <a:rPr kumimoji="0" lang="en-US" sz="1600" b="0" u="none" strike="noStrike" kern="1200" cap="none" spc="0" normalizeH="0" baseline="0" noProof="0" dirty="0">
                <a:ln>
                  <a:noFill/>
                </a:ln>
                <a:solidFill>
                  <a:srgbClr val="FFFFFF"/>
                </a:solidFill>
                <a:effectLst/>
                <a:uLnTx/>
                <a:uFillTx/>
                <a:latin typeface="Arial" charset="0"/>
                <a:ea typeface="ＭＳ Ｐゴシック" charset="0"/>
                <a:cs typeface="Arial" charset="0"/>
              </a:rPr>
              <a:t>2018;Abstract P2-13-03.</a:t>
            </a:r>
          </a:p>
        </p:txBody>
      </p:sp>
      <p:sp>
        <p:nvSpPr>
          <p:cNvPr id="6" name="TextBox 5">
            <a:extLst>
              <a:ext uri="{FF2B5EF4-FFF2-40B4-BE49-F238E27FC236}">
                <a16:creationId xmlns:a16="http://schemas.microsoft.com/office/drawing/2014/main" id="{E86AC6F7-47EF-FF49-9042-279666C62547}"/>
              </a:ext>
            </a:extLst>
          </p:cNvPr>
          <p:cNvSpPr txBox="1"/>
          <p:nvPr/>
        </p:nvSpPr>
        <p:spPr>
          <a:xfrm>
            <a:off x="623024" y="1295400"/>
            <a:ext cx="8610600" cy="4001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1" i="0" u="sng" strike="noStrike" kern="1200" cap="none" spc="0" normalizeH="0" baseline="0" noProof="0" dirty="0">
                <a:ln>
                  <a:noFill/>
                </a:ln>
                <a:solidFill>
                  <a:srgbClr val="FFFFFF"/>
                </a:solidFill>
                <a:effectLst/>
                <a:uLnTx/>
                <a:uFillTx/>
                <a:latin typeface="Arial" charset="0"/>
                <a:ea typeface="ＭＳ Ｐゴシック" charset="0"/>
              </a:rPr>
              <a:t>Mean Changes from Baseline in Physical Well-Being Scores</a:t>
            </a:r>
          </a:p>
        </p:txBody>
      </p:sp>
      <p:pic>
        <p:nvPicPr>
          <p:cNvPr id="10" name="Picture 9">
            <a:extLst>
              <a:ext uri="{FF2B5EF4-FFF2-40B4-BE49-F238E27FC236}">
                <a16:creationId xmlns:a16="http://schemas.microsoft.com/office/drawing/2014/main" id="{056864CC-D7FF-984D-8A6E-000264D8A234}"/>
              </a:ext>
            </a:extLst>
          </p:cNvPr>
          <p:cNvPicPr>
            <a:picLocks noChangeAspect="1"/>
          </p:cNvPicPr>
          <p:nvPr/>
        </p:nvPicPr>
        <p:blipFill>
          <a:blip r:embed="rId3"/>
          <a:stretch>
            <a:fillRect/>
          </a:stretch>
        </p:blipFill>
        <p:spPr>
          <a:xfrm>
            <a:off x="685800" y="2482244"/>
            <a:ext cx="5486400" cy="3218688"/>
          </a:xfrm>
          <a:prstGeom prst="rect">
            <a:avLst/>
          </a:prstGeom>
        </p:spPr>
      </p:pic>
      <p:sp>
        <p:nvSpPr>
          <p:cNvPr id="11" name="TextBox 10">
            <a:extLst>
              <a:ext uri="{FF2B5EF4-FFF2-40B4-BE49-F238E27FC236}">
                <a16:creationId xmlns:a16="http://schemas.microsoft.com/office/drawing/2014/main" id="{DE87ABA4-16B6-A34A-A251-138D61D7D929}"/>
              </a:ext>
            </a:extLst>
          </p:cNvPr>
          <p:cNvSpPr txBox="1"/>
          <p:nvPr/>
        </p:nvSpPr>
        <p:spPr>
          <a:xfrm>
            <a:off x="4447349" y="2767500"/>
            <a:ext cx="1587294" cy="461665"/>
          </a:xfrm>
          <a:prstGeom prst="rect">
            <a:avLst/>
          </a:prstGeom>
          <a:noFill/>
        </p:spPr>
        <p:txBody>
          <a:bodyPr wrap="none" rtlCol="0">
            <a:spAutoFit/>
          </a:bodyPr>
          <a:lstStyle/>
          <a:p>
            <a:pPr lvl="0">
              <a:defRPr/>
            </a:pPr>
            <a:r>
              <a:rPr lang="en-US" sz="1200" dirty="0">
                <a:solidFill>
                  <a:schemeClr val="bg1"/>
                </a:solidFill>
              </a:rPr>
              <a:t>Neratinib (</a:t>
            </a:r>
            <a:r>
              <a:rPr kumimoji="0" lang="en-US" sz="1200" i="0" u="none" strike="noStrike" kern="1200" cap="none" spc="0" normalizeH="0" baseline="0" noProof="0" dirty="0">
                <a:ln>
                  <a:noFill/>
                </a:ln>
                <a:solidFill>
                  <a:schemeClr val="bg1"/>
                </a:solidFill>
                <a:effectLst/>
                <a:uLnTx/>
                <a:uFillTx/>
                <a:latin typeface="Arial" charset="0"/>
                <a:ea typeface="ＭＳ Ｐゴシック" charset="0"/>
              </a:rPr>
              <a:t>n = 1,124)</a:t>
            </a:r>
          </a:p>
          <a:p>
            <a:pPr lvl="0">
              <a:defRPr/>
            </a:pPr>
            <a:r>
              <a:rPr lang="en-US" sz="1200" dirty="0">
                <a:solidFill>
                  <a:schemeClr val="bg1"/>
                </a:solidFill>
              </a:rPr>
              <a:t>Placebo (</a:t>
            </a:r>
            <a:r>
              <a:rPr kumimoji="0" lang="en-US" sz="1200" i="0" u="none" strike="noStrike" kern="1200" cap="none" spc="0" normalizeH="0" baseline="0" noProof="0" dirty="0">
                <a:ln>
                  <a:noFill/>
                </a:ln>
                <a:solidFill>
                  <a:schemeClr val="bg1"/>
                </a:solidFill>
                <a:effectLst/>
                <a:uLnTx/>
                <a:uFillTx/>
                <a:latin typeface="Arial" charset="0"/>
                <a:ea typeface="ＭＳ Ｐゴシック" charset="0"/>
              </a:rPr>
              <a:t>n = 1,188)</a:t>
            </a:r>
          </a:p>
        </p:txBody>
      </p:sp>
      <p:pic>
        <p:nvPicPr>
          <p:cNvPr id="12" name="Picture 11">
            <a:extLst>
              <a:ext uri="{FF2B5EF4-FFF2-40B4-BE49-F238E27FC236}">
                <a16:creationId xmlns:a16="http://schemas.microsoft.com/office/drawing/2014/main" id="{9C31AAB2-8526-8C41-9D1B-A80BF5700A7A}"/>
              </a:ext>
            </a:extLst>
          </p:cNvPr>
          <p:cNvPicPr>
            <a:picLocks noChangeAspect="1"/>
          </p:cNvPicPr>
          <p:nvPr/>
        </p:nvPicPr>
        <p:blipFill>
          <a:blip r:embed="rId4"/>
          <a:stretch>
            <a:fillRect/>
          </a:stretch>
        </p:blipFill>
        <p:spPr>
          <a:xfrm>
            <a:off x="6792959" y="2617831"/>
            <a:ext cx="4909156" cy="2916655"/>
          </a:xfrm>
          <a:prstGeom prst="rect">
            <a:avLst/>
          </a:prstGeom>
        </p:spPr>
      </p:pic>
      <p:sp>
        <p:nvSpPr>
          <p:cNvPr id="13" name="TextBox 12">
            <a:extLst>
              <a:ext uri="{FF2B5EF4-FFF2-40B4-BE49-F238E27FC236}">
                <a16:creationId xmlns:a16="http://schemas.microsoft.com/office/drawing/2014/main" id="{7C3F897B-B6CC-F243-9FD8-9FE167F008EF}"/>
              </a:ext>
            </a:extLst>
          </p:cNvPr>
          <p:cNvSpPr txBox="1"/>
          <p:nvPr/>
        </p:nvSpPr>
        <p:spPr>
          <a:xfrm>
            <a:off x="9509626" y="2767500"/>
            <a:ext cx="2377574" cy="646331"/>
          </a:xfrm>
          <a:prstGeom prst="rect">
            <a:avLst/>
          </a:prstGeom>
          <a:noFill/>
        </p:spPr>
        <p:txBody>
          <a:bodyPr wrap="none" rtlCol="0">
            <a:spAutoFit/>
          </a:bodyPr>
          <a:lstStyle/>
          <a:p>
            <a:pPr lvl="0">
              <a:defRPr/>
            </a:pPr>
            <a:r>
              <a:rPr lang="en-US" sz="1200" dirty="0">
                <a:solidFill>
                  <a:schemeClr val="bg1"/>
                </a:solidFill>
              </a:rPr>
              <a:t>Loperamide (</a:t>
            </a:r>
            <a:r>
              <a:rPr kumimoji="0" lang="en-US" sz="1200" i="0" u="none" strike="noStrike" kern="1200" cap="none" spc="0" normalizeH="0" baseline="0" noProof="0" dirty="0">
                <a:ln>
                  <a:noFill/>
                </a:ln>
                <a:solidFill>
                  <a:schemeClr val="bg1"/>
                </a:solidFill>
                <a:effectLst/>
                <a:uLnTx/>
                <a:uFillTx/>
                <a:latin typeface="Arial" charset="0"/>
                <a:ea typeface="ＭＳ Ｐゴシック" charset="0"/>
              </a:rPr>
              <a:t>n = 37)</a:t>
            </a:r>
          </a:p>
          <a:p>
            <a:pPr lvl="0">
              <a:defRPr/>
            </a:pPr>
            <a:r>
              <a:rPr lang="en-US" sz="1200" dirty="0">
                <a:solidFill>
                  <a:schemeClr val="bg1"/>
                </a:solidFill>
              </a:rPr>
              <a:t>Budesonide-loperamide (</a:t>
            </a:r>
            <a:r>
              <a:rPr kumimoji="0" lang="en-US" sz="1200" i="0" u="none" strike="noStrike" kern="1200" cap="none" spc="0" normalizeH="0" baseline="0" noProof="0" dirty="0">
                <a:ln>
                  <a:noFill/>
                </a:ln>
                <a:solidFill>
                  <a:schemeClr val="bg1"/>
                </a:solidFill>
                <a:effectLst/>
                <a:uLnTx/>
                <a:uFillTx/>
                <a:latin typeface="Arial" charset="0"/>
                <a:ea typeface="ＭＳ Ｐゴシック" charset="0"/>
              </a:rPr>
              <a:t>n = 59)</a:t>
            </a:r>
          </a:p>
          <a:p>
            <a:pPr lvl="0">
              <a:defRPr/>
            </a:pPr>
            <a:r>
              <a:rPr lang="en-US" sz="1200" dirty="0">
                <a:solidFill>
                  <a:schemeClr val="bg1"/>
                </a:solidFill>
              </a:rPr>
              <a:t>Colestipol-loperamide (</a:t>
            </a:r>
            <a:r>
              <a:rPr kumimoji="0" lang="en-US" sz="1200" i="0" u="none" strike="noStrike" kern="1200" cap="none" spc="0" normalizeH="0" baseline="0" noProof="0" dirty="0">
                <a:ln>
                  <a:noFill/>
                </a:ln>
                <a:solidFill>
                  <a:schemeClr val="bg1"/>
                </a:solidFill>
                <a:effectLst/>
                <a:uLnTx/>
                <a:uFillTx/>
                <a:latin typeface="Arial" charset="0"/>
                <a:ea typeface="ＭＳ Ｐゴシック" charset="0"/>
              </a:rPr>
              <a:t>n = 122)</a:t>
            </a:r>
          </a:p>
        </p:txBody>
      </p:sp>
      <p:sp>
        <p:nvSpPr>
          <p:cNvPr id="16" name="TextBox 15">
            <a:extLst>
              <a:ext uri="{FF2B5EF4-FFF2-40B4-BE49-F238E27FC236}">
                <a16:creationId xmlns:a16="http://schemas.microsoft.com/office/drawing/2014/main" id="{CBC9A4A5-C52C-7846-92A3-8D0A4F0C850F}"/>
              </a:ext>
            </a:extLst>
          </p:cNvPr>
          <p:cNvSpPr txBox="1"/>
          <p:nvPr/>
        </p:nvSpPr>
        <p:spPr>
          <a:xfrm>
            <a:off x="2819400" y="5943600"/>
            <a:ext cx="5572616"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charset="0"/>
                <a:ea typeface="ＭＳ Ｐゴシック" charset="0"/>
              </a:rPr>
              <a:t>A negative change indicates decreased </a:t>
            </a:r>
            <a:r>
              <a:rPr kumimoji="0" lang="en-US" sz="2000" b="0" i="0" u="none" strike="noStrike" kern="1200" cap="none" spc="0" normalizeH="0" baseline="0" noProof="0" dirty="0" err="1">
                <a:ln>
                  <a:noFill/>
                </a:ln>
                <a:solidFill>
                  <a:srgbClr val="FFFFFF"/>
                </a:solidFill>
                <a:effectLst/>
                <a:uLnTx/>
                <a:uFillTx/>
                <a:latin typeface="Arial" charset="0"/>
                <a:ea typeface="ＭＳ Ｐゴシック" charset="0"/>
              </a:rPr>
              <a:t>HRQoL</a:t>
            </a:r>
            <a:endParaRPr kumimoji="0" lang="en-US" sz="2000" b="0"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17" name="TextBox 16">
            <a:extLst>
              <a:ext uri="{FF2B5EF4-FFF2-40B4-BE49-F238E27FC236}">
                <a16:creationId xmlns:a16="http://schemas.microsoft.com/office/drawing/2014/main" id="{B8E4D952-3C16-CF49-BD47-3204A9A263E0}"/>
              </a:ext>
            </a:extLst>
          </p:cNvPr>
          <p:cNvSpPr txBox="1"/>
          <p:nvPr/>
        </p:nvSpPr>
        <p:spPr>
          <a:xfrm rot="16200000">
            <a:off x="-1213244" y="3908700"/>
            <a:ext cx="3457222" cy="307777"/>
          </a:xfrm>
          <a:prstGeom prst="rect">
            <a:avLst/>
          </a:prstGeom>
          <a:noFill/>
        </p:spPr>
        <p:txBody>
          <a:bodyPr wrap="square" rtlCol="0">
            <a:spAutoFit/>
          </a:bodyPr>
          <a:lstStyle/>
          <a:p>
            <a:pPr lvl="0" algn="ctr">
              <a:defRPr/>
            </a:pPr>
            <a:r>
              <a:rPr lang="en-US" sz="1400" b="1" dirty="0">
                <a:solidFill>
                  <a:srgbClr val="FFFFFF"/>
                </a:solidFill>
              </a:rPr>
              <a:t>Mean change in score from baseline</a:t>
            </a:r>
            <a:endParaRPr kumimoji="0" lang="en-US" sz="1400" b="1"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18" name="TextBox 17">
            <a:extLst>
              <a:ext uri="{FF2B5EF4-FFF2-40B4-BE49-F238E27FC236}">
                <a16:creationId xmlns:a16="http://schemas.microsoft.com/office/drawing/2014/main" id="{D2AB8DD8-7570-FE46-B9CF-ED1E5419BA7B}"/>
              </a:ext>
            </a:extLst>
          </p:cNvPr>
          <p:cNvSpPr txBox="1"/>
          <p:nvPr/>
        </p:nvSpPr>
        <p:spPr>
          <a:xfrm rot="16200000">
            <a:off x="4845700" y="3905395"/>
            <a:ext cx="3457222" cy="307777"/>
          </a:xfrm>
          <a:prstGeom prst="rect">
            <a:avLst/>
          </a:prstGeom>
          <a:noFill/>
        </p:spPr>
        <p:txBody>
          <a:bodyPr wrap="square" rtlCol="0">
            <a:spAutoFit/>
          </a:bodyPr>
          <a:lstStyle/>
          <a:p>
            <a:pPr lvl="0" algn="ctr">
              <a:defRPr/>
            </a:pPr>
            <a:r>
              <a:rPr lang="en-US" sz="1400" b="1" dirty="0">
                <a:solidFill>
                  <a:srgbClr val="FFFFFF"/>
                </a:solidFill>
              </a:rPr>
              <a:t>Mean change in score from baseline</a:t>
            </a:r>
            <a:endParaRPr kumimoji="0" lang="en-US" sz="1400" b="1"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19" name="TextBox 18">
            <a:extLst>
              <a:ext uri="{FF2B5EF4-FFF2-40B4-BE49-F238E27FC236}">
                <a16:creationId xmlns:a16="http://schemas.microsoft.com/office/drawing/2014/main" id="{060A321E-1D6F-2849-817C-6A604036C07E}"/>
              </a:ext>
            </a:extLst>
          </p:cNvPr>
          <p:cNvSpPr txBox="1"/>
          <p:nvPr/>
        </p:nvSpPr>
        <p:spPr>
          <a:xfrm>
            <a:off x="1007017" y="2178747"/>
            <a:ext cx="4825101" cy="400110"/>
          </a:xfrm>
          <a:prstGeom prst="rect">
            <a:avLst/>
          </a:prstGeom>
          <a:noFill/>
        </p:spPr>
        <p:txBody>
          <a:bodyPr wrap="square" rtlCol="0">
            <a:spAutoFit/>
          </a:bodyPr>
          <a:lstStyle/>
          <a:p>
            <a:pPr lvl="0" algn="ctr">
              <a:defRPr/>
            </a:pPr>
            <a:r>
              <a:rPr lang="en-US" sz="2000" b="1" dirty="0" err="1">
                <a:solidFill>
                  <a:srgbClr val="FFFFFF"/>
                </a:solidFill>
              </a:rPr>
              <a:t>ExteNET</a:t>
            </a:r>
            <a:endParaRPr kumimoji="0" lang="en-US" sz="2000" b="1"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20" name="TextBox 19">
            <a:extLst>
              <a:ext uri="{FF2B5EF4-FFF2-40B4-BE49-F238E27FC236}">
                <a16:creationId xmlns:a16="http://schemas.microsoft.com/office/drawing/2014/main" id="{4ED9ABAD-45D7-FA40-9CC4-0C936EC7527E}"/>
              </a:ext>
            </a:extLst>
          </p:cNvPr>
          <p:cNvSpPr txBox="1"/>
          <p:nvPr/>
        </p:nvSpPr>
        <p:spPr>
          <a:xfrm>
            <a:off x="6976422" y="2077529"/>
            <a:ext cx="4619891" cy="400110"/>
          </a:xfrm>
          <a:prstGeom prst="rect">
            <a:avLst/>
          </a:prstGeom>
          <a:noFill/>
        </p:spPr>
        <p:txBody>
          <a:bodyPr wrap="square" rtlCol="0">
            <a:spAutoFit/>
          </a:bodyPr>
          <a:lstStyle/>
          <a:p>
            <a:pPr lvl="0" algn="ctr">
              <a:defRPr/>
            </a:pPr>
            <a:r>
              <a:rPr lang="en-US" sz="2000" b="1" dirty="0">
                <a:solidFill>
                  <a:srgbClr val="FFFFFF"/>
                </a:solidFill>
              </a:rPr>
              <a:t>CONTROL</a:t>
            </a:r>
          </a:p>
        </p:txBody>
      </p:sp>
      <p:sp>
        <p:nvSpPr>
          <p:cNvPr id="24" name="Rectangle 23">
            <a:extLst>
              <a:ext uri="{FF2B5EF4-FFF2-40B4-BE49-F238E27FC236}">
                <a16:creationId xmlns:a16="http://schemas.microsoft.com/office/drawing/2014/main" id="{078CE429-4F0A-6543-BC39-E892B58C1829}"/>
              </a:ext>
            </a:extLst>
          </p:cNvPr>
          <p:cNvSpPr/>
          <p:nvPr/>
        </p:nvSpPr>
        <p:spPr bwMode="auto">
          <a:xfrm>
            <a:off x="4349639" y="2848723"/>
            <a:ext cx="110575" cy="110575"/>
          </a:xfrm>
          <a:prstGeom prst="rect">
            <a:avLst/>
          </a:prstGeom>
          <a:solidFill>
            <a:srgbClr val="F8951E"/>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5" name="Rectangle 24">
            <a:extLst>
              <a:ext uri="{FF2B5EF4-FFF2-40B4-BE49-F238E27FC236}">
                <a16:creationId xmlns:a16="http://schemas.microsoft.com/office/drawing/2014/main" id="{13D735CC-44DD-034C-BC99-BAE6621125C0}"/>
              </a:ext>
            </a:extLst>
          </p:cNvPr>
          <p:cNvSpPr/>
          <p:nvPr/>
        </p:nvSpPr>
        <p:spPr bwMode="auto">
          <a:xfrm>
            <a:off x="4344319" y="3045434"/>
            <a:ext cx="110575" cy="110575"/>
          </a:xfrm>
          <a:prstGeom prst="rect">
            <a:avLst/>
          </a:prstGeom>
          <a:solidFill>
            <a:srgbClr val="99CC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9" name="Rectangle 28">
            <a:extLst>
              <a:ext uri="{FF2B5EF4-FFF2-40B4-BE49-F238E27FC236}">
                <a16:creationId xmlns:a16="http://schemas.microsoft.com/office/drawing/2014/main" id="{F13617F9-EAAB-1B43-B81A-0DD30C43F197}"/>
              </a:ext>
            </a:extLst>
          </p:cNvPr>
          <p:cNvSpPr/>
          <p:nvPr/>
        </p:nvSpPr>
        <p:spPr bwMode="auto">
          <a:xfrm>
            <a:off x="9385276" y="2859583"/>
            <a:ext cx="110575" cy="110575"/>
          </a:xfrm>
          <a:prstGeom prst="rect">
            <a:avLst/>
          </a:prstGeom>
          <a:solidFill>
            <a:srgbClr val="F8951E"/>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30" name="Rectangle 29">
            <a:extLst>
              <a:ext uri="{FF2B5EF4-FFF2-40B4-BE49-F238E27FC236}">
                <a16:creationId xmlns:a16="http://schemas.microsoft.com/office/drawing/2014/main" id="{3846F76A-EBB0-3A4A-B290-F9BC671C0E22}"/>
              </a:ext>
            </a:extLst>
          </p:cNvPr>
          <p:cNvSpPr/>
          <p:nvPr/>
        </p:nvSpPr>
        <p:spPr bwMode="auto">
          <a:xfrm>
            <a:off x="9379956" y="3043003"/>
            <a:ext cx="110575" cy="110575"/>
          </a:xfrm>
          <a:prstGeom prst="rect">
            <a:avLst/>
          </a:prstGeom>
          <a:solidFill>
            <a:srgbClr val="99CC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31" name="Rectangle 30">
            <a:extLst>
              <a:ext uri="{FF2B5EF4-FFF2-40B4-BE49-F238E27FC236}">
                <a16:creationId xmlns:a16="http://schemas.microsoft.com/office/drawing/2014/main" id="{FB7ED779-E2AF-3543-A461-F5A134600363}"/>
              </a:ext>
            </a:extLst>
          </p:cNvPr>
          <p:cNvSpPr/>
          <p:nvPr/>
        </p:nvSpPr>
        <p:spPr bwMode="auto">
          <a:xfrm>
            <a:off x="9379956" y="3227950"/>
            <a:ext cx="110575" cy="110575"/>
          </a:xfrm>
          <a:prstGeom prst="rect">
            <a:avLst/>
          </a:prstGeom>
          <a:solidFill>
            <a:srgbClr val="C7E8F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solidFill>
                <a:srgbClr val="000014"/>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806673148"/>
      </p:ext>
    </p:extLst>
  </p:cSld>
  <p:clrMapOvr>
    <a:masterClrMapping/>
  </p:clrMapOvr>
  <p:transition spd="slow"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dirty="0">
                <a:solidFill>
                  <a:srgbClr val="F1C73D"/>
                </a:solidFill>
                <a:latin typeface="Arial" charset="0"/>
                <a:ea typeface="ＭＳ Ｐゴシック" charset="0"/>
                <a:cs typeface="ＭＳ Ｐゴシック" charset="0"/>
              </a:rPr>
              <a:t>Case Presentation (</a:t>
            </a:r>
            <a:r>
              <a:rPr lang="en-US" dirty="0" err="1">
                <a:solidFill>
                  <a:srgbClr val="F1C73D"/>
                </a:solidFill>
                <a:latin typeface="Arial" charset="0"/>
                <a:ea typeface="ＭＳ Ｐゴシック" charset="0"/>
                <a:cs typeface="ＭＳ Ｐゴシック" charset="0"/>
              </a:rPr>
              <a:t>Ms</a:t>
            </a:r>
            <a:r>
              <a:rPr lang="en-US" dirty="0">
                <a:solidFill>
                  <a:srgbClr val="F1C73D"/>
                </a:solidFill>
                <a:latin typeface="Arial" charset="0"/>
                <a:ea typeface="ＭＳ Ｐゴシック" charset="0"/>
                <a:cs typeface="ＭＳ Ｐゴシック" charset="0"/>
              </a:rPr>
              <a:t> O’Reilly)</a:t>
            </a:r>
          </a:p>
        </p:txBody>
      </p:sp>
      <p:sp>
        <p:nvSpPr>
          <p:cNvPr id="8" name="Content Placeholder 2">
            <a:extLst>
              <a:ext uri="{FF2B5EF4-FFF2-40B4-BE49-F238E27FC236}">
                <a16:creationId xmlns:a16="http://schemas.microsoft.com/office/drawing/2014/main" id="{921245C6-CE3F-9343-9AB2-F878E2C17C56}"/>
              </a:ext>
            </a:extLst>
          </p:cNvPr>
          <p:cNvSpPr txBox="1">
            <a:spLocks/>
          </p:cNvSpPr>
          <p:nvPr/>
        </p:nvSpPr>
        <p:spPr bwMode="auto">
          <a:xfrm>
            <a:off x="609600" y="1371600"/>
            <a:ext cx="10972800" cy="54864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indent="0">
              <a:buNone/>
            </a:pPr>
            <a:r>
              <a:rPr lang="en-US" altLang="x-none" sz="2600" b="1" kern="0" dirty="0">
                <a:solidFill>
                  <a:srgbClr val="F1C73D"/>
                </a:solidFill>
                <a:latin typeface="Arial" panose="020B0604020202020204" pitchFamily="34" charset="0"/>
                <a:cs typeface="Arial" panose="020B0604020202020204" pitchFamily="34" charset="0"/>
              </a:rPr>
              <a:t>A woman in her early 60s initially diagnosed with ER-positive, </a:t>
            </a:r>
            <a:br>
              <a:rPr lang="en-US" altLang="x-none" sz="2600" b="1" kern="0" dirty="0">
                <a:solidFill>
                  <a:srgbClr val="F1C73D"/>
                </a:solidFill>
                <a:latin typeface="Arial" panose="020B0604020202020204" pitchFamily="34" charset="0"/>
                <a:cs typeface="Arial" panose="020B0604020202020204" pitchFamily="34" charset="0"/>
              </a:rPr>
            </a:br>
            <a:r>
              <a:rPr lang="en-US" altLang="x-none" sz="2600" b="1" kern="0" dirty="0">
                <a:solidFill>
                  <a:srgbClr val="F1C73D"/>
                </a:solidFill>
                <a:latin typeface="Arial" panose="020B0604020202020204" pitchFamily="34" charset="0"/>
                <a:cs typeface="Arial" panose="020B0604020202020204" pitchFamily="34" charset="0"/>
              </a:rPr>
              <a:t>HER2-negative BC experiences recurrence with ER-positive, </a:t>
            </a:r>
            <a:br>
              <a:rPr lang="en-US" altLang="x-none" sz="2600" b="1" kern="0" dirty="0">
                <a:solidFill>
                  <a:srgbClr val="F1C73D"/>
                </a:solidFill>
                <a:latin typeface="Arial" panose="020B0604020202020204" pitchFamily="34" charset="0"/>
                <a:cs typeface="Arial" panose="020B0604020202020204" pitchFamily="34" charset="0"/>
              </a:rPr>
            </a:br>
            <a:r>
              <a:rPr lang="en-US" altLang="x-none" sz="2600" b="1" kern="0" dirty="0">
                <a:solidFill>
                  <a:srgbClr val="F1C73D"/>
                </a:solidFill>
                <a:latin typeface="Arial" panose="020B0604020202020204" pitchFamily="34" charset="0"/>
                <a:cs typeface="Arial" panose="020B0604020202020204" pitchFamily="34" charset="0"/>
              </a:rPr>
              <a:t>HER2-positive, node-positive BC and metastases to the bone, </a:t>
            </a:r>
            <a:br>
              <a:rPr lang="en-US" altLang="x-none" sz="2600" b="1" kern="0" dirty="0">
                <a:solidFill>
                  <a:srgbClr val="F1C73D"/>
                </a:solidFill>
                <a:latin typeface="Arial" panose="020B0604020202020204" pitchFamily="34" charset="0"/>
                <a:cs typeface="Arial" panose="020B0604020202020204" pitchFamily="34" charset="0"/>
              </a:rPr>
            </a:br>
            <a:r>
              <a:rPr lang="en-US" altLang="x-none" sz="2600" b="1" kern="0" dirty="0">
                <a:solidFill>
                  <a:srgbClr val="F1C73D"/>
                </a:solidFill>
                <a:latin typeface="Arial" panose="020B0604020202020204" pitchFamily="34" charset="0"/>
                <a:cs typeface="Arial" panose="020B0604020202020204" pitchFamily="34" charset="0"/>
              </a:rPr>
              <a:t>liver and brain</a:t>
            </a:r>
          </a:p>
          <a:p>
            <a:pPr marL="0" indent="0">
              <a:spcBef>
                <a:spcPts val="1800"/>
              </a:spcBef>
              <a:buFontTx/>
              <a:buNone/>
            </a:pPr>
            <a:r>
              <a:rPr lang="en-US" altLang="x-none" sz="2600" b="1" kern="0" dirty="0">
                <a:solidFill>
                  <a:srgbClr val="F1C73D"/>
                </a:solidFill>
                <a:latin typeface="Arial" panose="020B0604020202020204" pitchFamily="34" charset="0"/>
                <a:cs typeface="Arial" panose="020B0604020202020204" pitchFamily="34" charset="0"/>
              </a:rPr>
              <a:t>Treatments received</a:t>
            </a:r>
          </a:p>
          <a:p>
            <a:pPr>
              <a:spcBef>
                <a:spcPts val="200"/>
              </a:spcBef>
            </a:pPr>
            <a:r>
              <a:rPr lang="en-US" sz="2400" kern="0" dirty="0">
                <a:latin typeface="Arial" panose="020B0604020202020204" pitchFamily="34" charset="0"/>
                <a:cs typeface="Arial" panose="020B0604020202020204" pitchFamily="34" charset="0"/>
              </a:rPr>
              <a:t>Adjuvant ACT </a:t>
            </a:r>
            <a:r>
              <a:rPr lang="en-US" sz="2400" kern="0" dirty="0">
                <a:latin typeface="Arial" panose="020B0604020202020204" pitchFamily="34" charset="0"/>
                <a:cs typeface="Arial" panose="020B0604020202020204" pitchFamily="34" charset="0"/>
                <a:sym typeface="Wingdings" pitchFamily="2" charset="2"/>
              </a:rPr>
              <a:t></a:t>
            </a:r>
            <a:r>
              <a:rPr lang="en-US" sz="2400" kern="0" dirty="0">
                <a:latin typeface="Arial" panose="020B0604020202020204" pitchFamily="34" charset="0"/>
                <a:cs typeface="Arial" panose="020B0604020202020204" pitchFamily="34" charset="0"/>
              </a:rPr>
              <a:t> tamoxifen</a:t>
            </a:r>
          </a:p>
          <a:p>
            <a:pPr>
              <a:spcBef>
                <a:spcPts val="200"/>
              </a:spcBef>
            </a:pPr>
            <a:r>
              <a:rPr lang="en-US" sz="2400" kern="0" dirty="0">
                <a:latin typeface="Arial" panose="020B0604020202020204" pitchFamily="34" charset="0"/>
                <a:cs typeface="Arial" panose="020B0604020202020204" pitchFamily="34" charset="0"/>
              </a:rPr>
              <a:t>Letrozole/fulvestrant</a:t>
            </a:r>
          </a:p>
          <a:p>
            <a:pPr>
              <a:spcBef>
                <a:spcPts val="200"/>
              </a:spcBef>
            </a:pPr>
            <a:r>
              <a:rPr lang="en-US" sz="2400" kern="0" dirty="0">
                <a:latin typeface="Arial" panose="020B0604020202020204" pitchFamily="34" charset="0"/>
                <a:cs typeface="Arial" panose="020B0604020202020204" pitchFamily="34" charset="0"/>
              </a:rPr>
              <a:t>THP with zoledronic acid</a:t>
            </a:r>
            <a:r>
              <a:rPr lang="en-US" sz="2400" kern="0" dirty="0">
                <a:latin typeface="Arial" panose="020B0604020202020204" pitchFamily="34" charset="0"/>
                <a:cs typeface="Arial" panose="020B0604020202020204" pitchFamily="34" charset="0"/>
                <a:sym typeface="Wingdings" pitchFamily="2" charset="2"/>
              </a:rPr>
              <a:t>  </a:t>
            </a:r>
            <a:r>
              <a:rPr lang="en-US" sz="2400" kern="0" dirty="0">
                <a:latin typeface="Arial" panose="020B0604020202020204" pitchFamily="34" charset="0"/>
                <a:cs typeface="Arial" panose="020B0604020202020204" pitchFamily="34" charset="0"/>
              </a:rPr>
              <a:t>HP</a:t>
            </a:r>
          </a:p>
          <a:p>
            <a:pPr>
              <a:spcBef>
                <a:spcPts val="200"/>
              </a:spcBef>
            </a:pPr>
            <a:r>
              <a:rPr lang="en-US" sz="2400" kern="0" dirty="0">
                <a:latin typeface="Arial" panose="020B0604020202020204" pitchFamily="34" charset="0"/>
                <a:cs typeface="Arial" panose="020B0604020202020204" pitchFamily="34" charset="0"/>
              </a:rPr>
              <a:t>T-DM1</a:t>
            </a:r>
          </a:p>
          <a:p>
            <a:pPr marL="0" indent="0">
              <a:spcBef>
                <a:spcPts val="1800"/>
              </a:spcBef>
              <a:buFontTx/>
              <a:buNone/>
            </a:pPr>
            <a:r>
              <a:rPr lang="en-US" sz="2600" b="1" kern="0" dirty="0">
                <a:solidFill>
                  <a:srgbClr val="F1C73D"/>
                </a:solidFill>
                <a:latin typeface="Arial" panose="020B0604020202020204" pitchFamily="34" charset="0"/>
                <a:cs typeface="Arial" panose="020B0604020202020204" pitchFamily="34" charset="0"/>
              </a:rPr>
              <a:t>Other considerations</a:t>
            </a:r>
          </a:p>
          <a:p>
            <a:pPr>
              <a:spcBef>
                <a:spcPts val="200"/>
              </a:spcBef>
            </a:pPr>
            <a:r>
              <a:rPr lang="en-US" sz="2400" kern="0" dirty="0">
                <a:latin typeface="Arial" panose="020B0604020202020204" pitchFamily="34" charset="0"/>
                <a:cs typeface="Arial" panose="020B0604020202020204" pitchFamily="34" charset="0"/>
              </a:rPr>
              <a:t>Paclitaxel-associated Grade 3 neuropathy</a:t>
            </a:r>
          </a:p>
          <a:p>
            <a:pPr>
              <a:spcBef>
                <a:spcPts val="200"/>
              </a:spcBef>
            </a:pPr>
            <a:r>
              <a:rPr lang="en-US" sz="2400" kern="0" dirty="0">
                <a:latin typeface="Arial" panose="020B0604020202020204" pitchFamily="34" charset="0"/>
                <a:cs typeface="Arial" panose="020B0604020202020204" pitchFamily="34" charset="0"/>
              </a:rPr>
              <a:t>T-DM1 penetration of blood-brain barrier</a:t>
            </a:r>
          </a:p>
        </p:txBody>
      </p:sp>
    </p:spTree>
    <p:extLst>
      <p:ext uri="{BB962C8B-B14F-4D97-AF65-F5344CB8AC3E}">
        <p14:creationId xmlns:p14="http://schemas.microsoft.com/office/powerpoint/2010/main" val="2305239971"/>
      </p:ext>
    </p:extLst>
  </p:cSld>
  <p:clrMapOvr>
    <a:masterClrMapping/>
  </p:clrMapOvr>
  <p:transition spd="slow"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a:xfrm>
            <a:off x="609600" y="0"/>
            <a:ext cx="10972800" cy="1143000"/>
          </a:xfrm>
        </p:spPr>
        <p:txBody>
          <a:bodyPr/>
          <a:lstStyle/>
          <a:p>
            <a:r>
              <a:rPr lang="en-US" dirty="0">
                <a:latin typeface="Arial" charset="0"/>
                <a:ea typeface="ＭＳ Ｐゴシック" charset="0"/>
                <a:cs typeface="ＭＳ Ｐゴシック" charset="0"/>
              </a:rPr>
              <a:t>Case Presentation (</a:t>
            </a:r>
            <a:r>
              <a:rPr lang="en-US" dirty="0" err="1">
                <a:latin typeface="Arial" charset="0"/>
                <a:ea typeface="ＭＳ Ｐゴシック" charset="0"/>
                <a:cs typeface="ＭＳ Ｐゴシック" charset="0"/>
              </a:rPr>
              <a:t>Ms</a:t>
            </a:r>
            <a:r>
              <a:rPr lang="en-US" dirty="0">
                <a:latin typeface="Arial" charset="0"/>
                <a:ea typeface="ＭＳ Ｐゴシック" charset="0"/>
                <a:cs typeface="ＭＳ Ｐゴシック" charset="0"/>
              </a:rPr>
              <a:t> O’Reilly)</a:t>
            </a:r>
          </a:p>
        </p:txBody>
      </p:sp>
      <p:pic>
        <p:nvPicPr>
          <p:cNvPr id="6" name="Picture 5" descr="A screenshot of a cell phone&#10;&#10;Description automatically generated">
            <a:extLst>
              <a:ext uri="{FF2B5EF4-FFF2-40B4-BE49-F238E27FC236}">
                <a16:creationId xmlns:a16="http://schemas.microsoft.com/office/drawing/2014/main" id="{456FD30C-F1D4-B048-9131-E67C00CB3B06}"/>
              </a:ext>
            </a:extLst>
          </p:cNvPr>
          <p:cNvPicPr>
            <a:picLocks noChangeAspect="1"/>
          </p:cNvPicPr>
          <p:nvPr/>
        </p:nvPicPr>
        <p:blipFill rotWithShape="1">
          <a:blip r:embed="rId2"/>
          <a:srcRect l="52026" t="67163" r="39171" b="4797"/>
          <a:stretch/>
        </p:blipFill>
        <p:spPr>
          <a:xfrm>
            <a:off x="6013173" y="4572000"/>
            <a:ext cx="1378227" cy="1851814"/>
          </a:xfrm>
          <a:prstGeom prst="rect">
            <a:avLst/>
          </a:prstGeom>
          <a:ln>
            <a:solidFill>
              <a:schemeClr val="tx1">
                <a:alpha val="50000"/>
              </a:schemeClr>
            </a:solidFill>
          </a:ln>
        </p:spPr>
      </p:pic>
      <p:sp>
        <p:nvSpPr>
          <p:cNvPr id="8" name="TextBox 7">
            <a:extLst>
              <a:ext uri="{FF2B5EF4-FFF2-40B4-BE49-F238E27FC236}">
                <a16:creationId xmlns:a16="http://schemas.microsoft.com/office/drawing/2014/main" id="{0CC4818A-352A-174C-BA42-7B0558101DE8}"/>
              </a:ext>
            </a:extLst>
          </p:cNvPr>
          <p:cNvSpPr txBox="1"/>
          <p:nvPr/>
        </p:nvSpPr>
        <p:spPr>
          <a:xfrm>
            <a:off x="785014" y="1477668"/>
            <a:ext cx="10685265" cy="461665"/>
          </a:xfrm>
          <a:prstGeom prst="rect">
            <a:avLst/>
          </a:prstGeom>
          <a:noFill/>
        </p:spPr>
        <p:txBody>
          <a:bodyPr wrap="square" rtlCol="0">
            <a:spAutoFit/>
          </a:bodyPr>
          <a:lstStyle/>
          <a:p>
            <a:r>
              <a:rPr lang="en-US" altLang="x-none" b="1" dirty="0">
                <a:solidFill>
                  <a:schemeClr val="bg1"/>
                </a:solidFill>
                <a:latin typeface="Arial" panose="020B0604020202020204" pitchFamily="34" charset="0"/>
                <a:cs typeface="Arial" panose="020B0604020202020204" pitchFamily="34" charset="0"/>
              </a:rPr>
              <a:t>A woman in her early 60s with ER-positive, HER2-positive </a:t>
            </a:r>
            <a:r>
              <a:rPr lang="en-US" altLang="x-none" b="1" dirty="0" err="1">
                <a:solidFill>
                  <a:schemeClr val="bg1"/>
                </a:solidFill>
                <a:latin typeface="Arial" panose="020B0604020202020204" pitchFamily="34" charset="0"/>
                <a:cs typeface="Arial" panose="020B0604020202020204" pitchFamily="34" charset="0"/>
              </a:rPr>
              <a:t>mBC</a:t>
            </a:r>
            <a:endParaRPr lang="en-US" altLang="x-none" b="1" dirty="0">
              <a:solidFill>
                <a:schemeClr val="bg1"/>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33830E1-6F89-D74D-B114-7882AE5C37D2}"/>
              </a:ext>
            </a:extLst>
          </p:cNvPr>
          <p:cNvSpPr txBox="1"/>
          <p:nvPr/>
        </p:nvSpPr>
        <p:spPr>
          <a:xfrm>
            <a:off x="721721" y="2066601"/>
            <a:ext cx="2518639" cy="369332"/>
          </a:xfrm>
          <a:prstGeom prst="rect">
            <a:avLst/>
          </a:prstGeom>
          <a:noFill/>
        </p:spPr>
        <p:txBody>
          <a:bodyPr wrap="none" rtlCol="0">
            <a:spAutoFit/>
          </a:bodyPr>
          <a:lstStyle/>
          <a:p>
            <a:pPr algn="ctr"/>
            <a:r>
              <a:rPr lang="en-US" sz="1800" b="1" dirty="0">
                <a:solidFill>
                  <a:schemeClr val="bg1"/>
                </a:solidFill>
              </a:rPr>
              <a:t>New liver metastases</a:t>
            </a:r>
          </a:p>
        </p:txBody>
      </p:sp>
      <p:cxnSp>
        <p:nvCxnSpPr>
          <p:cNvPr id="16" name="Straight Arrow Connector 15">
            <a:extLst>
              <a:ext uri="{FF2B5EF4-FFF2-40B4-BE49-F238E27FC236}">
                <a16:creationId xmlns:a16="http://schemas.microsoft.com/office/drawing/2014/main" id="{73A294A9-40B2-414F-9B6F-3BCE5D0478B7}"/>
              </a:ext>
            </a:extLst>
          </p:cNvPr>
          <p:cNvCxnSpPr>
            <a:cxnSpLocks/>
          </p:cNvCxnSpPr>
          <p:nvPr/>
        </p:nvCxnSpPr>
        <p:spPr bwMode="auto">
          <a:xfrm>
            <a:off x="10101611" y="4440264"/>
            <a:ext cx="0" cy="609600"/>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0" name="TextBox 19">
            <a:extLst>
              <a:ext uri="{FF2B5EF4-FFF2-40B4-BE49-F238E27FC236}">
                <a16:creationId xmlns:a16="http://schemas.microsoft.com/office/drawing/2014/main" id="{B7E999DA-C2FC-7241-98E0-3C71C814712E}"/>
              </a:ext>
            </a:extLst>
          </p:cNvPr>
          <p:cNvSpPr txBox="1"/>
          <p:nvPr/>
        </p:nvSpPr>
        <p:spPr>
          <a:xfrm>
            <a:off x="3466761" y="3094420"/>
            <a:ext cx="646331" cy="369332"/>
          </a:xfrm>
          <a:prstGeom prst="rect">
            <a:avLst/>
          </a:prstGeom>
          <a:noFill/>
        </p:spPr>
        <p:txBody>
          <a:bodyPr wrap="none" rtlCol="0">
            <a:spAutoFit/>
          </a:bodyPr>
          <a:lstStyle/>
          <a:p>
            <a:pPr algn="ctr"/>
            <a:r>
              <a:rPr lang="en-US" sz="1800" b="1" dirty="0">
                <a:solidFill>
                  <a:schemeClr val="bg1"/>
                </a:solidFill>
              </a:rPr>
              <a:t>THP</a:t>
            </a:r>
          </a:p>
        </p:txBody>
      </p:sp>
      <p:sp>
        <p:nvSpPr>
          <p:cNvPr id="21" name="TextBox 20">
            <a:extLst>
              <a:ext uri="{FF2B5EF4-FFF2-40B4-BE49-F238E27FC236}">
                <a16:creationId xmlns:a16="http://schemas.microsoft.com/office/drawing/2014/main" id="{8E3A4C1B-B25C-5C46-8A5F-B4CD9F6EB6E3}"/>
              </a:ext>
            </a:extLst>
          </p:cNvPr>
          <p:cNvSpPr txBox="1"/>
          <p:nvPr/>
        </p:nvSpPr>
        <p:spPr>
          <a:xfrm>
            <a:off x="4497731" y="2066601"/>
            <a:ext cx="2095445" cy="369332"/>
          </a:xfrm>
          <a:prstGeom prst="rect">
            <a:avLst/>
          </a:prstGeom>
          <a:noFill/>
        </p:spPr>
        <p:txBody>
          <a:bodyPr wrap="none" rtlCol="0">
            <a:spAutoFit/>
          </a:bodyPr>
          <a:lstStyle/>
          <a:p>
            <a:pPr algn="ctr"/>
            <a:r>
              <a:rPr lang="en-US" sz="1800" b="1" dirty="0">
                <a:solidFill>
                  <a:schemeClr val="bg1"/>
                </a:solidFill>
              </a:rPr>
              <a:t>Clinical response</a:t>
            </a:r>
          </a:p>
        </p:txBody>
      </p:sp>
      <p:sp>
        <p:nvSpPr>
          <p:cNvPr id="22" name="TextBox 21">
            <a:extLst>
              <a:ext uri="{FF2B5EF4-FFF2-40B4-BE49-F238E27FC236}">
                <a16:creationId xmlns:a16="http://schemas.microsoft.com/office/drawing/2014/main" id="{4BBDBCC7-FB20-E84A-9DC4-E604CF32C99F}"/>
              </a:ext>
            </a:extLst>
          </p:cNvPr>
          <p:cNvSpPr txBox="1"/>
          <p:nvPr/>
        </p:nvSpPr>
        <p:spPr>
          <a:xfrm>
            <a:off x="7028116" y="3094420"/>
            <a:ext cx="1582484" cy="646331"/>
          </a:xfrm>
          <a:prstGeom prst="rect">
            <a:avLst/>
          </a:prstGeom>
          <a:noFill/>
        </p:spPr>
        <p:txBody>
          <a:bodyPr wrap="none" rtlCol="0">
            <a:spAutoFit/>
          </a:bodyPr>
          <a:lstStyle/>
          <a:p>
            <a:r>
              <a:rPr lang="en-US" sz="1800" b="1" dirty="0">
                <a:solidFill>
                  <a:schemeClr val="bg1"/>
                </a:solidFill>
              </a:rPr>
              <a:t>Maintenance</a:t>
            </a:r>
          </a:p>
          <a:p>
            <a:r>
              <a:rPr lang="en-US" sz="1800" b="1" dirty="0">
                <a:solidFill>
                  <a:schemeClr val="bg1"/>
                </a:solidFill>
              </a:rPr>
              <a:t>HP</a:t>
            </a:r>
          </a:p>
        </p:txBody>
      </p:sp>
      <p:sp>
        <p:nvSpPr>
          <p:cNvPr id="23" name="TextBox 22">
            <a:extLst>
              <a:ext uri="{FF2B5EF4-FFF2-40B4-BE49-F238E27FC236}">
                <a16:creationId xmlns:a16="http://schemas.microsoft.com/office/drawing/2014/main" id="{5FEB9B62-42B2-294D-A438-AACC07EEC270}"/>
              </a:ext>
            </a:extLst>
          </p:cNvPr>
          <p:cNvSpPr txBox="1"/>
          <p:nvPr/>
        </p:nvSpPr>
        <p:spPr>
          <a:xfrm>
            <a:off x="8946339" y="2066601"/>
            <a:ext cx="2531462" cy="369332"/>
          </a:xfrm>
          <a:prstGeom prst="rect">
            <a:avLst/>
          </a:prstGeom>
          <a:noFill/>
        </p:spPr>
        <p:txBody>
          <a:bodyPr wrap="none" rtlCol="0">
            <a:spAutoFit/>
          </a:bodyPr>
          <a:lstStyle/>
          <a:p>
            <a:pPr algn="ctr"/>
            <a:r>
              <a:rPr lang="en-US" sz="1800" b="1" dirty="0">
                <a:solidFill>
                  <a:schemeClr val="bg1"/>
                </a:solidFill>
              </a:rPr>
              <a:t>New CNS metastases</a:t>
            </a:r>
          </a:p>
        </p:txBody>
      </p:sp>
      <p:sp>
        <p:nvSpPr>
          <p:cNvPr id="25" name="TextBox 24">
            <a:extLst>
              <a:ext uri="{FF2B5EF4-FFF2-40B4-BE49-F238E27FC236}">
                <a16:creationId xmlns:a16="http://schemas.microsoft.com/office/drawing/2014/main" id="{A15CBBC5-2C48-8440-B830-551FBC1F2478}"/>
              </a:ext>
            </a:extLst>
          </p:cNvPr>
          <p:cNvSpPr txBox="1"/>
          <p:nvPr/>
        </p:nvSpPr>
        <p:spPr>
          <a:xfrm>
            <a:off x="8803384" y="5296598"/>
            <a:ext cx="2855216" cy="923330"/>
          </a:xfrm>
          <a:prstGeom prst="rect">
            <a:avLst/>
          </a:prstGeom>
          <a:noFill/>
        </p:spPr>
        <p:txBody>
          <a:bodyPr wrap="square" rtlCol="0">
            <a:spAutoFit/>
          </a:bodyPr>
          <a:lstStyle/>
          <a:p>
            <a:r>
              <a:rPr lang="en-US" sz="1800" b="1" dirty="0">
                <a:solidFill>
                  <a:schemeClr val="bg1"/>
                </a:solidFill>
              </a:rPr>
              <a:t>Surgical resection</a:t>
            </a:r>
          </a:p>
          <a:p>
            <a:r>
              <a:rPr lang="en-US" sz="1800" b="1" dirty="0">
                <a:solidFill>
                  <a:schemeClr val="bg1"/>
                </a:solidFill>
              </a:rPr>
              <a:t>Whole brain irradiation</a:t>
            </a:r>
          </a:p>
          <a:p>
            <a:r>
              <a:rPr lang="en-US" sz="1800" b="1" dirty="0">
                <a:solidFill>
                  <a:schemeClr val="bg1"/>
                </a:solidFill>
              </a:rPr>
              <a:t>Switch to T-DM1</a:t>
            </a:r>
          </a:p>
        </p:txBody>
      </p:sp>
      <p:sp>
        <p:nvSpPr>
          <p:cNvPr id="26" name="TextBox 25">
            <a:extLst>
              <a:ext uri="{FF2B5EF4-FFF2-40B4-BE49-F238E27FC236}">
                <a16:creationId xmlns:a16="http://schemas.microsoft.com/office/drawing/2014/main" id="{9867E93F-EC37-A547-B8DA-8AC98B3C9D3D}"/>
              </a:ext>
            </a:extLst>
          </p:cNvPr>
          <p:cNvSpPr txBox="1"/>
          <p:nvPr/>
        </p:nvSpPr>
        <p:spPr>
          <a:xfrm>
            <a:off x="3033200" y="5430633"/>
            <a:ext cx="2855216" cy="369332"/>
          </a:xfrm>
          <a:prstGeom prst="rect">
            <a:avLst/>
          </a:prstGeom>
          <a:noFill/>
        </p:spPr>
        <p:txBody>
          <a:bodyPr wrap="square" rtlCol="0">
            <a:spAutoFit/>
          </a:bodyPr>
          <a:lstStyle/>
          <a:p>
            <a:r>
              <a:rPr lang="en-US" sz="1800" b="1" dirty="0">
                <a:solidFill>
                  <a:schemeClr val="bg1"/>
                </a:solidFill>
              </a:rPr>
              <a:t>Remains otherwise NED</a:t>
            </a:r>
          </a:p>
        </p:txBody>
      </p:sp>
      <p:cxnSp>
        <p:nvCxnSpPr>
          <p:cNvPr id="27" name="Straight Arrow Connector 26">
            <a:extLst>
              <a:ext uri="{FF2B5EF4-FFF2-40B4-BE49-F238E27FC236}">
                <a16:creationId xmlns:a16="http://schemas.microsoft.com/office/drawing/2014/main" id="{6848E211-F9C4-2C47-BF01-633B8E691A4A}"/>
              </a:ext>
            </a:extLst>
          </p:cNvPr>
          <p:cNvCxnSpPr>
            <a:cxnSpLocks/>
          </p:cNvCxnSpPr>
          <p:nvPr/>
        </p:nvCxnSpPr>
        <p:spPr bwMode="auto">
          <a:xfrm flipH="1">
            <a:off x="7606790" y="5601398"/>
            <a:ext cx="953823" cy="0"/>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pic>
        <p:nvPicPr>
          <p:cNvPr id="31" name="Picture 30" descr="A screenshot of a cell phone&#10;&#10;Description automatically generated">
            <a:extLst>
              <a:ext uri="{FF2B5EF4-FFF2-40B4-BE49-F238E27FC236}">
                <a16:creationId xmlns:a16="http://schemas.microsoft.com/office/drawing/2014/main" id="{1DC21E9E-FDD2-A843-9F82-29A54B60D593}"/>
              </a:ext>
            </a:extLst>
          </p:cNvPr>
          <p:cNvPicPr>
            <a:picLocks noChangeAspect="1"/>
          </p:cNvPicPr>
          <p:nvPr/>
        </p:nvPicPr>
        <p:blipFill rotWithShape="1">
          <a:blip r:embed="rId2"/>
          <a:srcRect l="3917" t="15309" r="73632" b="45185"/>
          <a:stretch/>
        </p:blipFill>
        <p:spPr>
          <a:xfrm>
            <a:off x="703962" y="2463800"/>
            <a:ext cx="2737262" cy="2032000"/>
          </a:xfrm>
          <a:prstGeom prst="rect">
            <a:avLst/>
          </a:prstGeom>
          <a:ln>
            <a:solidFill>
              <a:schemeClr val="tx1">
                <a:alpha val="50000"/>
              </a:schemeClr>
            </a:solidFill>
          </a:ln>
        </p:spPr>
      </p:pic>
      <p:pic>
        <p:nvPicPr>
          <p:cNvPr id="33" name="Picture 32" descr="A screenshot of a cell phone&#10;&#10;Description automatically generated">
            <a:extLst>
              <a:ext uri="{FF2B5EF4-FFF2-40B4-BE49-F238E27FC236}">
                <a16:creationId xmlns:a16="http://schemas.microsoft.com/office/drawing/2014/main" id="{C184DD37-1CDF-A746-B730-C2E04520D1EC}"/>
              </a:ext>
            </a:extLst>
          </p:cNvPr>
          <p:cNvPicPr>
            <a:picLocks noChangeAspect="1"/>
          </p:cNvPicPr>
          <p:nvPr/>
        </p:nvPicPr>
        <p:blipFill rotWithShape="1">
          <a:blip r:embed="rId2"/>
          <a:srcRect l="34375" t="13810" r="43125" b="49589"/>
          <a:stretch/>
        </p:blipFill>
        <p:spPr>
          <a:xfrm>
            <a:off x="4212810" y="2440138"/>
            <a:ext cx="2743200" cy="1882598"/>
          </a:xfrm>
          <a:prstGeom prst="rect">
            <a:avLst/>
          </a:prstGeom>
          <a:ln>
            <a:solidFill>
              <a:schemeClr val="tx1">
                <a:alpha val="50000"/>
              </a:schemeClr>
            </a:solidFill>
          </a:ln>
        </p:spPr>
      </p:pic>
      <p:pic>
        <p:nvPicPr>
          <p:cNvPr id="34" name="Picture 33" descr="A screenshot of a cell phone&#10;&#10;Description automatically generated">
            <a:extLst>
              <a:ext uri="{FF2B5EF4-FFF2-40B4-BE49-F238E27FC236}">
                <a16:creationId xmlns:a16="http://schemas.microsoft.com/office/drawing/2014/main" id="{22B814CF-071B-7141-BFD5-3D89B292AD14}"/>
              </a:ext>
            </a:extLst>
          </p:cNvPr>
          <p:cNvPicPr>
            <a:picLocks noChangeAspect="1"/>
          </p:cNvPicPr>
          <p:nvPr/>
        </p:nvPicPr>
        <p:blipFill rotWithShape="1">
          <a:blip r:embed="rId2"/>
          <a:srcRect l="71169" t="14826" r="4167" b="50193"/>
          <a:stretch/>
        </p:blipFill>
        <p:spPr>
          <a:xfrm>
            <a:off x="8651670" y="2447255"/>
            <a:ext cx="3006930" cy="1799281"/>
          </a:xfrm>
          <a:prstGeom prst="rect">
            <a:avLst/>
          </a:prstGeom>
          <a:ln>
            <a:solidFill>
              <a:schemeClr val="tx1">
                <a:alpha val="50000"/>
              </a:schemeClr>
            </a:solidFill>
          </a:ln>
        </p:spPr>
      </p:pic>
    </p:spTree>
    <p:extLst>
      <p:ext uri="{BB962C8B-B14F-4D97-AF65-F5344CB8AC3E}">
        <p14:creationId xmlns:p14="http://schemas.microsoft.com/office/powerpoint/2010/main" val="2886002410"/>
      </p:ext>
    </p:extLst>
  </p:cSld>
  <p:clrMapOvr>
    <a:masterClrMapping/>
  </p:clrMapOvr>
  <p:transition spd="slow" advClick="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74F680-3CD3-3642-B215-C178A13D46E9}"/>
              </a:ext>
            </a:extLst>
          </p:cNvPr>
          <p:cNvSpPr/>
          <p:nvPr/>
        </p:nvSpPr>
        <p:spPr bwMode="auto">
          <a:xfrm>
            <a:off x="7105934" y="2776113"/>
            <a:ext cx="3792625" cy="270593"/>
          </a:xfrm>
          <a:prstGeom prst="rect">
            <a:avLst/>
          </a:prstGeom>
          <a:solidFill>
            <a:schemeClr val="bg1">
              <a:alpha val="80000"/>
            </a:schemeClr>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4" name="Rectangle 43">
            <a:extLst>
              <a:ext uri="{FF2B5EF4-FFF2-40B4-BE49-F238E27FC236}">
                <a16:creationId xmlns:a16="http://schemas.microsoft.com/office/drawing/2014/main" id="{19230EC1-63FA-2142-B766-B9D79D549B5E}"/>
              </a:ext>
            </a:extLst>
          </p:cNvPr>
          <p:cNvSpPr/>
          <p:nvPr/>
        </p:nvSpPr>
        <p:spPr bwMode="auto">
          <a:xfrm>
            <a:off x="7105934" y="5333757"/>
            <a:ext cx="3792625" cy="300463"/>
          </a:xfrm>
          <a:prstGeom prst="rect">
            <a:avLst/>
          </a:prstGeom>
          <a:solidFill>
            <a:schemeClr val="bg1">
              <a:alpha val="80000"/>
            </a:schemeClr>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 name="Title 3">
            <a:extLst>
              <a:ext uri="{FF2B5EF4-FFF2-40B4-BE49-F238E27FC236}">
                <a16:creationId xmlns:a16="http://schemas.microsoft.com/office/drawing/2014/main" id="{122CA3F6-8774-5A4F-BF13-9D7AE4D6F0B9}"/>
              </a:ext>
            </a:extLst>
          </p:cNvPr>
          <p:cNvSpPr>
            <a:spLocks noGrp="1"/>
          </p:cNvSpPr>
          <p:nvPr>
            <p:ph type="title"/>
          </p:nvPr>
        </p:nvSpPr>
        <p:spPr/>
        <p:txBody>
          <a:bodyPr/>
          <a:lstStyle/>
          <a:p>
            <a:r>
              <a:rPr lang="en-US" dirty="0">
                <a:solidFill>
                  <a:srgbClr val="F1C73D"/>
                </a:solidFill>
              </a:rPr>
              <a:t>PERTAIN Phase II Study Design</a:t>
            </a:r>
          </a:p>
        </p:txBody>
      </p:sp>
      <p:sp>
        <p:nvSpPr>
          <p:cNvPr id="24" name="TextBox 23">
            <a:extLst>
              <a:ext uri="{FF2B5EF4-FFF2-40B4-BE49-F238E27FC236}">
                <a16:creationId xmlns:a16="http://schemas.microsoft.com/office/drawing/2014/main" id="{46E5B4EF-BE81-E14A-A205-2ECD0461C10E}"/>
              </a:ext>
            </a:extLst>
          </p:cNvPr>
          <p:cNvSpPr txBox="1">
            <a:spLocks noChangeArrowheads="1"/>
          </p:cNvSpPr>
          <p:nvPr/>
        </p:nvSpPr>
        <p:spPr bwMode="auto">
          <a:xfrm>
            <a:off x="36095" y="6426460"/>
            <a:ext cx="91440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err="1"/>
              <a:t>Rimawi</a:t>
            </a:r>
            <a:r>
              <a:rPr lang="en-US" sz="1800" dirty="0"/>
              <a:t> M et al. </a:t>
            </a:r>
            <a:r>
              <a:rPr lang="en-US" sz="1800" i="1" dirty="0"/>
              <a:t>J </a:t>
            </a:r>
            <a:r>
              <a:rPr lang="en-US" sz="1800" i="1" dirty="0" err="1"/>
              <a:t>Clin</a:t>
            </a:r>
            <a:r>
              <a:rPr lang="en-US" sz="1800" i="1" dirty="0"/>
              <a:t> </a:t>
            </a:r>
            <a:r>
              <a:rPr lang="en-US" sz="1800" i="1" dirty="0" err="1"/>
              <a:t>Oncol</a:t>
            </a:r>
            <a:r>
              <a:rPr lang="en-US" sz="1800" i="1" dirty="0"/>
              <a:t> </a:t>
            </a:r>
            <a:r>
              <a:rPr lang="en-US" sz="1800" dirty="0"/>
              <a:t>2018;</a:t>
            </a:r>
            <a:r>
              <a:rPr lang="is-IS" sz="1800" dirty="0"/>
              <a:t>36(28):2826-35</a:t>
            </a:r>
            <a:r>
              <a:rPr lang="en-US" sz="1800" dirty="0"/>
              <a:t>.</a:t>
            </a:r>
            <a:endParaRPr lang="is-IS" sz="1800" dirty="0"/>
          </a:p>
        </p:txBody>
      </p:sp>
      <p:cxnSp>
        <p:nvCxnSpPr>
          <p:cNvPr id="10" name="Straight Connector 10">
            <a:extLst>
              <a:ext uri="{FF2B5EF4-FFF2-40B4-BE49-F238E27FC236}">
                <a16:creationId xmlns:a16="http://schemas.microsoft.com/office/drawing/2014/main" id="{C4A84C1C-45D5-4D42-B753-BAB077A69F0F}"/>
              </a:ext>
            </a:extLst>
          </p:cNvPr>
          <p:cNvCxnSpPr>
            <a:cxnSpLocks noChangeShapeType="1"/>
          </p:cNvCxnSpPr>
          <p:nvPr/>
        </p:nvCxnSpPr>
        <p:spPr bwMode="auto">
          <a:xfrm>
            <a:off x="5154467" y="3638237"/>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11" name="Straight Arrow Connector 10">
            <a:extLst>
              <a:ext uri="{FF2B5EF4-FFF2-40B4-BE49-F238E27FC236}">
                <a16:creationId xmlns:a16="http://schemas.microsoft.com/office/drawing/2014/main" id="{29DB363F-2852-D148-AE52-4F55011421A4}"/>
              </a:ext>
            </a:extLst>
          </p:cNvPr>
          <p:cNvCxnSpPr>
            <a:cxnSpLocks/>
          </p:cNvCxnSpPr>
          <p:nvPr/>
        </p:nvCxnSpPr>
        <p:spPr bwMode="auto">
          <a:xfrm flipV="1">
            <a:off x="5941720" y="2240702"/>
            <a:ext cx="0" cy="2609946"/>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1B5FE71-BB0C-9641-B952-03F1C028AC3E}"/>
              </a:ext>
            </a:extLst>
          </p:cNvPr>
          <p:cNvCxnSpPr/>
          <p:nvPr/>
        </p:nvCxnSpPr>
        <p:spPr bwMode="auto">
          <a:xfrm>
            <a:off x="5940132" y="4850648"/>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E3505C9-9C63-664F-9210-D3108E1045E5}"/>
              </a:ext>
            </a:extLst>
          </p:cNvPr>
          <p:cNvCxnSpPr/>
          <p:nvPr/>
        </p:nvCxnSpPr>
        <p:spPr bwMode="auto">
          <a:xfrm>
            <a:off x="5940134" y="2240702"/>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B8D036C8-F7FD-394C-83EA-7C4ED6BD5F32}"/>
              </a:ext>
            </a:extLst>
          </p:cNvPr>
          <p:cNvGrpSpPr>
            <a:grpSpLocks/>
          </p:cNvGrpSpPr>
          <p:nvPr/>
        </p:nvGrpSpPr>
        <p:grpSpPr bwMode="auto">
          <a:xfrm>
            <a:off x="5486051" y="3125549"/>
            <a:ext cx="914400" cy="914400"/>
            <a:chOff x="1872" y="1584"/>
            <a:chExt cx="576" cy="576"/>
          </a:xfrm>
        </p:grpSpPr>
        <p:sp>
          <p:nvSpPr>
            <p:cNvPr id="16" name="Oval 15">
              <a:extLst>
                <a:ext uri="{FF2B5EF4-FFF2-40B4-BE49-F238E27FC236}">
                  <a16:creationId xmlns:a16="http://schemas.microsoft.com/office/drawing/2014/main" id="{3B6B358D-F49B-3A4B-BC4C-E6510DE2D183}"/>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ED7D31"/>
                </a:solidFill>
                <a:effectLst/>
                <a:uLnTx/>
                <a:uFillTx/>
                <a:latin typeface="Arial" panose="020B0604020202020204" pitchFamily="34" charset="0"/>
                <a:ea typeface="MS PGothic" charset="0"/>
                <a:cs typeface="Arial" panose="020B0604020202020204" pitchFamily="34" charset="0"/>
              </a:endParaRPr>
            </a:p>
          </p:txBody>
        </p:sp>
        <p:sp>
          <p:nvSpPr>
            <p:cNvPr id="17" name="Rectangle 16">
              <a:extLst>
                <a:ext uri="{FF2B5EF4-FFF2-40B4-BE49-F238E27FC236}">
                  <a16:creationId xmlns:a16="http://schemas.microsoft.com/office/drawing/2014/main" id="{02AC2DA0-8DB7-7445-A3CA-2C29BD932839}"/>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graphicFrame>
        <p:nvGraphicFramePr>
          <p:cNvPr id="18" name="Group 31">
            <a:extLst>
              <a:ext uri="{FF2B5EF4-FFF2-40B4-BE49-F238E27FC236}">
                <a16:creationId xmlns:a16="http://schemas.microsoft.com/office/drawing/2014/main" id="{E6D7F493-ABD6-0844-90E5-FFECF28138EC}"/>
              </a:ext>
            </a:extLst>
          </p:cNvPr>
          <p:cNvGraphicFramePr>
            <a:graphicFrameLocks noGrp="1"/>
          </p:cNvGraphicFramePr>
          <p:nvPr>
            <p:extLst>
              <p:ext uri="{D42A27DB-BD31-4B8C-83A1-F6EECF244321}">
                <p14:modId xmlns:p14="http://schemas.microsoft.com/office/powerpoint/2010/main" val="3699895798"/>
              </p:ext>
            </p:extLst>
          </p:nvPr>
        </p:nvGraphicFramePr>
        <p:xfrm>
          <a:off x="1066800" y="2194512"/>
          <a:ext cx="2531595" cy="2682288"/>
        </p:xfrm>
        <a:graphic>
          <a:graphicData uri="http://schemas.openxmlformats.org/drawingml/2006/table">
            <a:tbl>
              <a:tblPr/>
              <a:tblGrid>
                <a:gridCol w="2531595">
                  <a:extLst>
                    <a:ext uri="{9D8B030D-6E8A-4147-A177-3AD203B41FA5}">
                      <a16:colId xmlns:a16="http://schemas.microsoft.com/office/drawing/2014/main" val="20000"/>
                    </a:ext>
                  </a:extLst>
                </a:gridCol>
              </a:tblGrid>
              <a:tr h="2649740">
                <a:tc>
                  <a:txBody>
                    <a:bodyPr/>
                    <a:lstStyle/>
                    <a:p>
                      <a:pPr marL="0" marR="0" lvl="0" indent="0" algn="ctr" defTabSz="914400" rtl="0" eaLnBrk="1" fontAlgn="base" latinLnBrk="0" hangingPunct="1">
                        <a:lnSpc>
                          <a:spcPct val="100000"/>
                        </a:lnSpc>
                        <a:spcBef>
                          <a:spcPts val="200"/>
                        </a:spcBef>
                        <a:spcAft>
                          <a:spcPts val="800"/>
                        </a:spcAft>
                        <a:buClrTx/>
                        <a:buSzTx/>
                        <a:buFontTx/>
                        <a:buNone/>
                        <a:tabLst/>
                        <a:defRPr/>
                      </a:pP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Postmenopausal patients with HER2-positive and hormone </a:t>
                      </a:r>
                      <a:b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b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receptor-positive MBC/LABC, not previously treated with systemic nonhormonal anticancer therapy in the advanced setting </a:t>
                      </a:r>
                      <a:b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b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(N = 258)</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
        <p:nvSpPr>
          <p:cNvPr id="21" name="Rectangle 18">
            <a:extLst>
              <a:ext uri="{FF2B5EF4-FFF2-40B4-BE49-F238E27FC236}">
                <a16:creationId xmlns:a16="http://schemas.microsoft.com/office/drawing/2014/main" id="{1C63AD2B-C6B3-914C-BC5D-704B227737D5}"/>
              </a:ext>
            </a:extLst>
          </p:cNvPr>
          <p:cNvSpPr>
            <a:spLocks noChangeArrowheads="1"/>
          </p:cNvSpPr>
          <p:nvPr/>
        </p:nvSpPr>
        <p:spPr bwMode="auto">
          <a:xfrm>
            <a:off x="7106745" y="1545775"/>
            <a:ext cx="3794574" cy="450691"/>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1600" b="1" dirty="0" err="1">
                <a:solidFill>
                  <a:srgbClr val="4472C4">
                    <a:lumMod val="50000"/>
                  </a:srgbClr>
                </a:solidFill>
                <a:latin typeface="Arial" panose="020B0604020202020204" pitchFamily="34" charset="0"/>
                <a:cs typeface="Arial" panose="020B0604020202020204" pitchFamily="34" charset="0"/>
              </a:rPr>
              <a:t>Pertuzumab</a:t>
            </a:r>
            <a:r>
              <a:rPr lang="en-US" sz="1600" b="1" dirty="0">
                <a:solidFill>
                  <a:srgbClr val="4472C4">
                    <a:lumMod val="50000"/>
                  </a:srgbClr>
                </a:solidFill>
                <a:latin typeface="Arial" panose="020B0604020202020204" pitchFamily="34" charset="0"/>
                <a:cs typeface="Arial" panose="020B0604020202020204" pitchFamily="34" charset="0"/>
              </a:rPr>
              <a:t> + trastuzumab</a:t>
            </a:r>
            <a:endParaRPr lang="en-US" sz="1600" dirty="0">
              <a:solidFill>
                <a:srgbClr val="4472C4">
                  <a:lumMod val="50000"/>
                </a:srgbClr>
              </a:solidFill>
              <a:latin typeface="Arial" panose="020B0604020202020204" pitchFamily="34" charset="0"/>
              <a:cs typeface="Arial" panose="020B0604020202020204" pitchFamily="34" charset="0"/>
            </a:endParaRPr>
          </a:p>
        </p:txBody>
      </p:sp>
      <p:sp>
        <p:nvSpPr>
          <p:cNvPr id="22" name="Rectangle 18">
            <a:extLst>
              <a:ext uri="{FF2B5EF4-FFF2-40B4-BE49-F238E27FC236}">
                <a16:creationId xmlns:a16="http://schemas.microsoft.com/office/drawing/2014/main" id="{623EE37A-BDE1-EA44-B4A3-207B4FA37677}"/>
              </a:ext>
            </a:extLst>
          </p:cNvPr>
          <p:cNvSpPr>
            <a:spLocks noChangeArrowheads="1"/>
          </p:cNvSpPr>
          <p:nvPr/>
        </p:nvSpPr>
        <p:spPr bwMode="auto">
          <a:xfrm>
            <a:off x="7106743" y="4165162"/>
            <a:ext cx="3794568" cy="415498"/>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1600" b="1" dirty="0">
                <a:solidFill>
                  <a:srgbClr val="4472C4">
                    <a:lumMod val="50000"/>
                  </a:srgbClr>
                </a:solidFill>
                <a:latin typeface="Arial" panose="020B0604020202020204" pitchFamily="34" charset="0"/>
                <a:cs typeface="Arial" panose="020B0604020202020204" pitchFamily="34" charset="0"/>
              </a:rPr>
              <a:t>Trastuzumab</a:t>
            </a:r>
            <a:endParaRPr lang="en-US" sz="1600" dirty="0">
              <a:solidFill>
                <a:srgbClr val="4472C4">
                  <a:lumMod val="50000"/>
                </a:srgbClr>
              </a:solidFill>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3B5C9B93-2ABF-D34A-A9CC-CC2FA9B4A56D}"/>
              </a:ext>
            </a:extLst>
          </p:cNvPr>
          <p:cNvSpPr/>
          <p:nvPr/>
        </p:nvSpPr>
        <p:spPr>
          <a:xfrm>
            <a:off x="6368078" y="3429000"/>
            <a:ext cx="706583"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1:1</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graphicFrame>
        <p:nvGraphicFramePr>
          <p:cNvPr id="27" name="Group 31">
            <a:extLst>
              <a:ext uri="{FF2B5EF4-FFF2-40B4-BE49-F238E27FC236}">
                <a16:creationId xmlns:a16="http://schemas.microsoft.com/office/drawing/2014/main" id="{A477474F-EB34-844D-8D65-A25B209C37F7}"/>
              </a:ext>
            </a:extLst>
          </p:cNvPr>
          <p:cNvGraphicFramePr>
            <a:graphicFrameLocks noGrp="1"/>
          </p:cNvGraphicFramePr>
          <p:nvPr>
            <p:extLst>
              <p:ext uri="{D42A27DB-BD31-4B8C-83A1-F6EECF244321}">
                <p14:modId xmlns:p14="http://schemas.microsoft.com/office/powerpoint/2010/main" val="3760076364"/>
              </p:ext>
            </p:extLst>
          </p:nvPr>
        </p:nvGraphicFramePr>
        <p:xfrm>
          <a:off x="3769031" y="2210786"/>
          <a:ext cx="1598521" cy="2649740"/>
        </p:xfrm>
        <a:graphic>
          <a:graphicData uri="http://schemas.openxmlformats.org/drawingml/2006/table">
            <a:tbl>
              <a:tblPr/>
              <a:tblGrid>
                <a:gridCol w="1598521">
                  <a:extLst>
                    <a:ext uri="{9D8B030D-6E8A-4147-A177-3AD203B41FA5}">
                      <a16:colId xmlns:a16="http://schemas.microsoft.com/office/drawing/2014/main" val="20000"/>
                    </a:ext>
                  </a:extLst>
                </a:gridCol>
              </a:tblGrid>
              <a:tr h="2649740">
                <a:tc>
                  <a:txBody>
                    <a:bodyPr/>
                    <a:lstStyle/>
                    <a:p>
                      <a:pPr marL="0" marR="0" lvl="0" indent="0" algn="ctr" defTabSz="914400" rtl="0" eaLnBrk="1" fontAlgn="base" latinLnBrk="0" hangingPunct="1">
                        <a:lnSpc>
                          <a:spcPct val="100000"/>
                        </a:lnSpc>
                        <a:spcBef>
                          <a:spcPts val="200"/>
                        </a:spcBef>
                        <a:spcAft>
                          <a:spcPts val="800"/>
                        </a:spcAft>
                        <a:buClrTx/>
                        <a:buSzTx/>
                        <a:buFontTx/>
                        <a:buNone/>
                        <a:tabLst/>
                        <a:defRPr/>
                      </a:pP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Choice of chemotherapy must be specified before randomization</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
        <p:nvSpPr>
          <p:cNvPr id="30" name="Rectangle 18">
            <a:extLst>
              <a:ext uri="{FF2B5EF4-FFF2-40B4-BE49-F238E27FC236}">
                <a16:creationId xmlns:a16="http://schemas.microsoft.com/office/drawing/2014/main" id="{81CF498C-BFAC-424A-98AE-684428F8644D}"/>
              </a:ext>
            </a:extLst>
          </p:cNvPr>
          <p:cNvSpPr>
            <a:spLocks noChangeArrowheads="1"/>
          </p:cNvSpPr>
          <p:nvPr/>
        </p:nvSpPr>
        <p:spPr bwMode="auto">
          <a:xfrm>
            <a:off x="7103986" y="4949713"/>
            <a:ext cx="3794573" cy="389126"/>
          </a:xfrm>
          <a:prstGeom prst="rect">
            <a:avLst/>
          </a:prstGeom>
          <a:solidFill>
            <a:schemeClr val="tx1">
              <a:lumMod val="75000"/>
            </a:schemeClr>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1500" b="1" dirty="0">
                <a:solidFill>
                  <a:srgbClr val="4472C4">
                    <a:lumMod val="50000"/>
                  </a:srgbClr>
                </a:solidFill>
                <a:latin typeface="Arial" panose="020B0604020202020204" pitchFamily="34" charset="0"/>
                <a:cs typeface="Arial" panose="020B0604020202020204" pitchFamily="34" charset="0"/>
              </a:rPr>
              <a:t>Aromatase inhibitor</a:t>
            </a:r>
            <a:endParaRPr lang="en-US" sz="1500" dirty="0">
              <a:solidFill>
                <a:srgbClr val="4472C4">
                  <a:lumMod val="50000"/>
                </a:srgbClr>
              </a:solidFill>
              <a:latin typeface="Arial" panose="020B0604020202020204" pitchFamily="34" charset="0"/>
              <a:cs typeface="Arial" panose="020B0604020202020204" pitchFamily="34" charset="0"/>
            </a:endParaRPr>
          </a:p>
        </p:txBody>
      </p:sp>
      <p:sp>
        <p:nvSpPr>
          <p:cNvPr id="33" name="Rectangle 18">
            <a:extLst>
              <a:ext uri="{FF2B5EF4-FFF2-40B4-BE49-F238E27FC236}">
                <a16:creationId xmlns:a16="http://schemas.microsoft.com/office/drawing/2014/main" id="{A21010DF-BBCA-1347-81C3-AC52D803E3AC}"/>
              </a:ext>
            </a:extLst>
          </p:cNvPr>
          <p:cNvSpPr>
            <a:spLocks noChangeArrowheads="1"/>
          </p:cNvSpPr>
          <p:nvPr/>
        </p:nvSpPr>
        <p:spPr bwMode="auto">
          <a:xfrm>
            <a:off x="7106744" y="2386987"/>
            <a:ext cx="3794571" cy="389126"/>
          </a:xfrm>
          <a:prstGeom prst="rect">
            <a:avLst/>
          </a:prstGeom>
          <a:solidFill>
            <a:schemeClr val="tx1">
              <a:lumMod val="75000"/>
            </a:schemeClr>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1500" b="1" dirty="0">
                <a:solidFill>
                  <a:srgbClr val="4472C4">
                    <a:lumMod val="50000"/>
                  </a:srgbClr>
                </a:solidFill>
                <a:latin typeface="Arial" panose="020B0604020202020204" pitchFamily="34" charset="0"/>
                <a:cs typeface="Arial" panose="020B0604020202020204" pitchFamily="34" charset="0"/>
              </a:rPr>
              <a:t>Aromatase inhibitor</a:t>
            </a:r>
            <a:endParaRPr lang="en-US" sz="1500" dirty="0">
              <a:solidFill>
                <a:srgbClr val="4472C4">
                  <a:lumMod val="50000"/>
                </a:srgbClr>
              </a:solidFill>
              <a:latin typeface="Arial" panose="020B0604020202020204" pitchFamily="34" charset="0"/>
              <a:cs typeface="Arial" panose="020B0604020202020204" pitchFamily="34" charset="0"/>
            </a:endParaRPr>
          </a:p>
        </p:txBody>
      </p:sp>
      <p:sp>
        <p:nvSpPr>
          <p:cNvPr id="34" name="Rectangle 18">
            <a:extLst>
              <a:ext uri="{FF2B5EF4-FFF2-40B4-BE49-F238E27FC236}">
                <a16:creationId xmlns:a16="http://schemas.microsoft.com/office/drawing/2014/main" id="{FE9F987D-9E1E-0E4F-8048-A4A093873235}"/>
              </a:ext>
            </a:extLst>
          </p:cNvPr>
          <p:cNvSpPr>
            <a:spLocks noChangeArrowheads="1"/>
          </p:cNvSpPr>
          <p:nvPr/>
        </p:nvSpPr>
        <p:spPr bwMode="auto">
          <a:xfrm>
            <a:off x="9414774" y="3053365"/>
            <a:ext cx="1483786" cy="714458"/>
          </a:xfrm>
          <a:prstGeom prst="rect">
            <a:avLst/>
          </a:prstGeom>
          <a:solidFill>
            <a:srgbClr val="00B0F0"/>
          </a:solidFill>
          <a:ln w="12700" cmpd="sng">
            <a:solidFill>
              <a:srgbClr val="FFFFFF"/>
            </a:solidFill>
            <a:round/>
            <a:headEnd/>
            <a:tailEnd/>
          </a:ln>
          <a:effectLst>
            <a:outerShdw blurRad="50800" dist="38100" dir="2700000" algn="tl" rotWithShape="0">
              <a:prstClr val="black">
                <a:alpha val="40000"/>
              </a:prstClr>
            </a:outerShdw>
          </a:effectLst>
          <a:extLst/>
        </p:spPr>
        <p:txBody>
          <a:bodyPr numCol="1" anchor="ctr"/>
          <a:lstStyle/>
          <a:p>
            <a:pPr lvl="0" algn="ctr" eaLnBrk="1" fontAlgn="auto" hangingPunct="1">
              <a:spcBef>
                <a:spcPts val="0"/>
              </a:spcBef>
              <a:spcAft>
                <a:spcPts val="0"/>
              </a:spcAft>
              <a:defRPr/>
            </a:pPr>
            <a:r>
              <a:rPr lang="en-US" sz="1500" b="1" dirty="0">
                <a:solidFill>
                  <a:srgbClr val="203864"/>
                </a:solidFill>
                <a:latin typeface="Arial" panose="020B0604020202020204" pitchFamily="34" charset="0"/>
                <a:cs typeface="Arial" panose="020B0604020202020204" pitchFamily="34" charset="0"/>
              </a:rPr>
              <a:t>Aromatase inhibitor</a:t>
            </a:r>
          </a:p>
        </p:txBody>
      </p:sp>
      <p:sp>
        <p:nvSpPr>
          <p:cNvPr id="35" name="Rectangle 34">
            <a:extLst>
              <a:ext uri="{FF2B5EF4-FFF2-40B4-BE49-F238E27FC236}">
                <a16:creationId xmlns:a16="http://schemas.microsoft.com/office/drawing/2014/main" id="{0A78A750-2324-C441-BC2F-ECD95E52C788}"/>
              </a:ext>
            </a:extLst>
          </p:cNvPr>
          <p:cNvSpPr/>
          <p:nvPr/>
        </p:nvSpPr>
        <p:spPr>
          <a:xfrm>
            <a:off x="8650740" y="1992745"/>
            <a:ext cx="70658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36" name="Rectangle 35">
            <a:extLst>
              <a:ext uri="{FF2B5EF4-FFF2-40B4-BE49-F238E27FC236}">
                <a16:creationId xmlns:a16="http://schemas.microsoft.com/office/drawing/2014/main" id="{275332B7-7D26-2245-846A-09E7410ADDD6}"/>
              </a:ext>
            </a:extLst>
          </p:cNvPr>
          <p:cNvSpPr/>
          <p:nvPr/>
        </p:nvSpPr>
        <p:spPr>
          <a:xfrm>
            <a:off x="8650740" y="4579535"/>
            <a:ext cx="70658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37" name="Rectangle 36">
            <a:extLst>
              <a:ext uri="{FF2B5EF4-FFF2-40B4-BE49-F238E27FC236}">
                <a16:creationId xmlns:a16="http://schemas.microsoft.com/office/drawing/2014/main" id="{6CB1A791-FD9C-0D40-B131-552D7BCEBFA3}"/>
              </a:ext>
            </a:extLst>
          </p:cNvPr>
          <p:cNvSpPr/>
          <p:nvPr/>
        </p:nvSpPr>
        <p:spPr>
          <a:xfrm>
            <a:off x="8666017" y="2768296"/>
            <a:ext cx="70658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OR</a:t>
            </a:r>
            <a:endParaRPr kumimoji="0" lang="en-US"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39" name="Rectangle 38">
            <a:extLst>
              <a:ext uri="{FF2B5EF4-FFF2-40B4-BE49-F238E27FC236}">
                <a16:creationId xmlns:a16="http://schemas.microsoft.com/office/drawing/2014/main" id="{0CB8C6F8-4203-2C43-844D-AFC5F427E788}"/>
              </a:ext>
            </a:extLst>
          </p:cNvPr>
          <p:cNvSpPr/>
          <p:nvPr/>
        </p:nvSpPr>
        <p:spPr>
          <a:xfrm>
            <a:off x="8666017" y="5331023"/>
            <a:ext cx="70658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OR</a:t>
            </a:r>
            <a:endParaRPr kumimoji="0" lang="en-US"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cxnSp>
        <p:nvCxnSpPr>
          <p:cNvPr id="28" name="Straight Arrow Connector 27">
            <a:extLst>
              <a:ext uri="{FF2B5EF4-FFF2-40B4-BE49-F238E27FC236}">
                <a16:creationId xmlns:a16="http://schemas.microsoft.com/office/drawing/2014/main" id="{F05DE8A8-CFB8-D04C-A8BF-578A9144E8A8}"/>
              </a:ext>
            </a:extLst>
          </p:cNvPr>
          <p:cNvCxnSpPr>
            <a:cxnSpLocks/>
          </p:cNvCxnSpPr>
          <p:nvPr/>
        </p:nvCxnSpPr>
        <p:spPr bwMode="auto">
          <a:xfrm>
            <a:off x="8867113" y="3384467"/>
            <a:ext cx="312982" cy="0"/>
          </a:xfrm>
          <a:prstGeom prst="straightConnector1">
            <a:avLst/>
          </a:prstGeom>
          <a:ln w="47625" cmpd="sng">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2B6EC15-7839-AC4D-9014-6DE983C15E55}"/>
              </a:ext>
            </a:extLst>
          </p:cNvPr>
          <p:cNvCxnSpPr>
            <a:cxnSpLocks/>
          </p:cNvCxnSpPr>
          <p:nvPr/>
        </p:nvCxnSpPr>
        <p:spPr bwMode="auto">
          <a:xfrm>
            <a:off x="8867113" y="5989972"/>
            <a:ext cx="312982" cy="0"/>
          </a:xfrm>
          <a:prstGeom prst="straightConnector1">
            <a:avLst/>
          </a:prstGeom>
          <a:ln w="47625" cmpd="sng">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18">
            <a:extLst>
              <a:ext uri="{FF2B5EF4-FFF2-40B4-BE49-F238E27FC236}">
                <a16:creationId xmlns:a16="http://schemas.microsoft.com/office/drawing/2014/main" id="{69B177AD-6B42-6B41-8476-1971E0015303}"/>
              </a:ext>
            </a:extLst>
          </p:cNvPr>
          <p:cNvSpPr>
            <a:spLocks noChangeArrowheads="1"/>
          </p:cNvSpPr>
          <p:nvPr/>
        </p:nvSpPr>
        <p:spPr bwMode="auto">
          <a:xfrm>
            <a:off x="7104080" y="5632743"/>
            <a:ext cx="1517242" cy="714458"/>
          </a:xfrm>
          <a:prstGeom prst="rect">
            <a:avLst/>
          </a:prstGeom>
          <a:solidFill>
            <a:srgbClr val="F1C73D"/>
          </a:solidFill>
          <a:ln w="12700" cmpd="sng">
            <a:solidFill>
              <a:srgbClr val="FFFFFF"/>
            </a:solidFill>
            <a:round/>
            <a:headEnd/>
            <a:tailEnd/>
          </a:ln>
          <a:effectLst>
            <a:outerShdw blurRad="50800" dist="38100" dir="2700000" algn="tl" rotWithShape="0">
              <a:prstClr val="black">
                <a:alpha val="40000"/>
              </a:prstClr>
            </a:outerShdw>
          </a:effectLst>
          <a:extLst/>
        </p:spPr>
        <p:txBody>
          <a:bodyPr numCol="1" anchor="ctr"/>
          <a:lstStyle/>
          <a:p>
            <a:pPr lvl="0" algn="ctr" eaLnBrk="1" fontAlgn="auto" hangingPunct="1">
              <a:spcBef>
                <a:spcPts val="0"/>
              </a:spcBef>
              <a:spcAft>
                <a:spcPts val="0"/>
              </a:spcAft>
              <a:defRPr/>
            </a:pPr>
            <a:r>
              <a:rPr lang="en-US" sz="1500" b="1" dirty="0">
                <a:solidFill>
                  <a:srgbClr val="203864"/>
                </a:solidFill>
                <a:latin typeface="Arial" panose="020B0604020202020204" pitchFamily="34" charset="0"/>
                <a:cs typeface="Arial" panose="020B0604020202020204" pitchFamily="34" charset="0"/>
              </a:rPr>
              <a:t>Docetaxel or paclitaxel </a:t>
            </a:r>
            <a:br>
              <a:rPr lang="en-US" sz="1500" b="1" dirty="0">
                <a:solidFill>
                  <a:srgbClr val="203864"/>
                </a:solidFill>
                <a:latin typeface="Arial" panose="020B0604020202020204" pitchFamily="34" charset="0"/>
                <a:cs typeface="Arial" panose="020B0604020202020204" pitchFamily="34" charset="0"/>
              </a:rPr>
            </a:br>
            <a:r>
              <a:rPr lang="en-US" sz="1500" b="1" dirty="0">
                <a:solidFill>
                  <a:srgbClr val="203864"/>
                </a:solidFill>
                <a:latin typeface="Arial" panose="020B0604020202020204" pitchFamily="34" charset="0"/>
                <a:cs typeface="Arial" panose="020B0604020202020204" pitchFamily="34" charset="0"/>
              </a:rPr>
              <a:t>(18-24 weeks)</a:t>
            </a:r>
          </a:p>
        </p:txBody>
      </p:sp>
      <p:sp>
        <p:nvSpPr>
          <p:cNvPr id="41" name="Rectangle 18">
            <a:extLst>
              <a:ext uri="{FF2B5EF4-FFF2-40B4-BE49-F238E27FC236}">
                <a16:creationId xmlns:a16="http://schemas.microsoft.com/office/drawing/2014/main" id="{EE9EB812-F21D-8A4E-8E6D-FCD29C808C88}"/>
              </a:ext>
            </a:extLst>
          </p:cNvPr>
          <p:cNvSpPr>
            <a:spLocks noChangeArrowheads="1"/>
          </p:cNvSpPr>
          <p:nvPr/>
        </p:nvSpPr>
        <p:spPr bwMode="auto">
          <a:xfrm>
            <a:off x="7115192" y="3050774"/>
            <a:ext cx="1517242" cy="714458"/>
          </a:xfrm>
          <a:prstGeom prst="rect">
            <a:avLst/>
          </a:prstGeom>
          <a:solidFill>
            <a:srgbClr val="F1C73D"/>
          </a:solidFill>
          <a:ln w="12700" cmpd="sng">
            <a:solidFill>
              <a:srgbClr val="FFFFFF"/>
            </a:solidFill>
            <a:round/>
            <a:headEnd/>
            <a:tailEnd/>
          </a:ln>
          <a:effectLst>
            <a:outerShdw blurRad="50800" dist="38100" dir="2700000" algn="tl" rotWithShape="0">
              <a:prstClr val="black">
                <a:alpha val="40000"/>
              </a:prstClr>
            </a:outerShdw>
          </a:effectLst>
          <a:extLst/>
        </p:spPr>
        <p:txBody>
          <a:bodyPr numCol="1" anchor="ctr"/>
          <a:lstStyle/>
          <a:p>
            <a:pPr lvl="0" algn="ctr" eaLnBrk="1" fontAlgn="auto" hangingPunct="1">
              <a:spcBef>
                <a:spcPts val="0"/>
              </a:spcBef>
              <a:spcAft>
                <a:spcPts val="0"/>
              </a:spcAft>
              <a:defRPr/>
            </a:pPr>
            <a:r>
              <a:rPr lang="en-US" sz="1500" b="1" dirty="0">
                <a:solidFill>
                  <a:srgbClr val="4472C4">
                    <a:lumMod val="50000"/>
                  </a:srgbClr>
                </a:solidFill>
                <a:latin typeface="Arial" panose="020B0604020202020204" pitchFamily="34" charset="0"/>
                <a:cs typeface="Arial" panose="020B0604020202020204" pitchFamily="34" charset="0"/>
              </a:rPr>
              <a:t>Docetaxel or paclitaxel </a:t>
            </a:r>
            <a:br>
              <a:rPr lang="en-US" sz="1500" b="1" dirty="0">
                <a:solidFill>
                  <a:srgbClr val="4472C4">
                    <a:lumMod val="50000"/>
                  </a:srgbClr>
                </a:solidFill>
                <a:latin typeface="Arial" panose="020B0604020202020204" pitchFamily="34" charset="0"/>
                <a:cs typeface="Arial" panose="020B0604020202020204" pitchFamily="34" charset="0"/>
              </a:rPr>
            </a:br>
            <a:r>
              <a:rPr lang="en-US" sz="1500" b="1" dirty="0">
                <a:solidFill>
                  <a:srgbClr val="4472C4">
                    <a:lumMod val="50000"/>
                  </a:srgbClr>
                </a:solidFill>
                <a:latin typeface="Arial" panose="020B0604020202020204" pitchFamily="34" charset="0"/>
                <a:cs typeface="Arial" panose="020B0604020202020204" pitchFamily="34" charset="0"/>
              </a:rPr>
              <a:t>(18-24 weeks)</a:t>
            </a:r>
          </a:p>
        </p:txBody>
      </p:sp>
      <p:sp>
        <p:nvSpPr>
          <p:cNvPr id="42" name="Rectangle 18">
            <a:extLst>
              <a:ext uri="{FF2B5EF4-FFF2-40B4-BE49-F238E27FC236}">
                <a16:creationId xmlns:a16="http://schemas.microsoft.com/office/drawing/2014/main" id="{191E4C52-9B14-7340-9CD3-52DF476B5E10}"/>
              </a:ext>
            </a:extLst>
          </p:cNvPr>
          <p:cNvSpPr>
            <a:spLocks noChangeArrowheads="1"/>
          </p:cNvSpPr>
          <p:nvPr/>
        </p:nvSpPr>
        <p:spPr bwMode="auto">
          <a:xfrm>
            <a:off x="9414774" y="5633570"/>
            <a:ext cx="1483786" cy="714458"/>
          </a:xfrm>
          <a:prstGeom prst="rect">
            <a:avLst/>
          </a:prstGeom>
          <a:solidFill>
            <a:srgbClr val="00B0F0"/>
          </a:solidFill>
          <a:ln w="12700" cmpd="sng">
            <a:solidFill>
              <a:srgbClr val="FFFFFF"/>
            </a:solidFill>
            <a:round/>
            <a:headEnd/>
            <a:tailEnd/>
          </a:ln>
          <a:effectLst>
            <a:outerShdw blurRad="50800" dist="38100" dir="2700000" algn="tl" rotWithShape="0">
              <a:prstClr val="black">
                <a:alpha val="40000"/>
              </a:prstClr>
            </a:outerShdw>
          </a:effectLst>
          <a:extLst/>
        </p:spPr>
        <p:txBody>
          <a:bodyPr numCol="1" anchor="ctr"/>
          <a:lstStyle/>
          <a:p>
            <a:pPr lvl="0" algn="ctr" eaLnBrk="1" fontAlgn="auto" hangingPunct="1">
              <a:spcBef>
                <a:spcPts val="0"/>
              </a:spcBef>
              <a:spcAft>
                <a:spcPts val="0"/>
              </a:spcAft>
              <a:defRPr/>
            </a:pPr>
            <a:r>
              <a:rPr lang="en-US" sz="1500" b="1" dirty="0">
                <a:solidFill>
                  <a:srgbClr val="203864"/>
                </a:solidFill>
                <a:latin typeface="Arial" panose="020B0604020202020204" pitchFamily="34" charset="0"/>
                <a:cs typeface="Arial" panose="020B0604020202020204" pitchFamily="34" charset="0"/>
              </a:rPr>
              <a:t>Aromatase inhibitor</a:t>
            </a:r>
          </a:p>
        </p:txBody>
      </p:sp>
      <p:sp>
        <p:nvSpPr>
          <p:cNvPr id="2" name="Rectangle 1">
            <a:extLst>
              <a:ext uri="{FF2B5EF4-FFF2-40B4-BE49-F238E27FC236}">
                <a16:creationId xmlns:a16="http://schemas.microsoft.com/office/drawing/2014/main" id="{56DA3E5D-C4A1-6A4A-9CF9-F8EA99335EEC}"/>
              </a:ext>
            </a:extLst>
          </p:cNvPr>
          <p:cNvSpPr/>
          <p:nvPr/>
        </p:nvSpPr>
        <p:spPr bwMode="auto">
          <a:xfrm>
            <a:off x="7103986" y="2383783"/>
            <a:ext cx="3794574" cy="1381449"/>
          </a:xfrm>
          <a:prstGeom prst="rect">
            <a:avLst/>
          </a:prstGeom>
          <a:no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3" name="Rectangle 42">
            <a:extLst>
              <a:ext uri="{FF2B5EF4-FFF2-40B4-BE49-F238E27FC236}">
                <a16:creationId xmlns:a16="http://schemas.microsoft.com/office/drawing/2014/main" id="{06E888D6-0E8C-644E-9C58-641B3F32521E}"/>
              </a:ext>
            </a:extLst>
          </p:cNvPr>
          <p:cNvSpPr/>
          <p:nvPr/>
        </p:nvSpPr>
        <p:spPr bwMode="auto">
          <a:xfrm>
            <a:off x="7103986" y="4946229"/>
            <a:ext cx="3794574" cy="1400972"/>
          </a:xfrm>
          <a:prstGeom prst="rect">
            <a:avLst/>
          </a:prstGeom>
          <a:no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4187002880"/>
      </p:ext>
    </p:extLst>
  </p:cSld>
  <p:clrMapOvr>
    <a:masterClrMapping/>
  </p:clrMapOvr>
  <p:transition spd="slow"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397" y="1775765"/>
            <a:ext cx="10058400" cy="3634435"/>
          </a:xfrm>
          <a:prstGeom prst="rect">
            <a:avLst/>
          </a:prstGeom>
        </p:spPr>
      </p:pic>
      <p:sp>
        <p:nvSpPr>
          <p:cNvPr id="23553" name="Title 2"/>
          <p:cNvSpPr>
            <a:spLocks noGrp="1"/>
          </p:cNvSpPr>
          <p:nvPr>
            <p:ph type="title"/>
          </p:nvPr>
        </p:nvSpPr>
        <p:spPr>
          <a:xfrm>
            <a:off x="609600" y="16042"/>
            <a:ext cx="11054992" cy="1145116"/>
          </a:xfrm>
        </p:spPr>
        <p:txBody>
          <a:bodyPr/>
          <a:lstStyle/>
          <a:p>
            <a:r>
              <a:rPr lang="en-US" dirty="0">
                <a:solidFill>
                  <a:srgbClr val="F1C73D"/>
                </a:solidFill>
                <a:latin typeface="Arial" charset="0"/>
                <a:ea typeface="ヒラギノ角ゴ Pro W3" charset="0"/>
                <a:cs typeface="ヒラギノ角ゴ Pro W3" charset="0"/>
              </a:rPr>
              <a:t>PERTAIN: PFS Analysis in ITT Population (Primary Endpoint)</a:t>
            </a:r>
            <a:endParaRPr lang="en-US" dirty="0">
              <a:solidFill>
                <a:srgbClr val="F1C73D"/>
              </a:solidFill>
              <a:latin typeface="Arial" charset="0"/>
              <a:ea typeface="ＭＳ Ｐゴシック" charset="0"/>
              <a:cs typeface="ＭＳ Ｐゴシック" charset="0"/>
            </a:endParaRPr>
          </a:p>
        </p:txBody>
      </p:sp>
      <p:sp>
        <p:nvSpPr>
          <p:cNvPr id="6" name="TextBox 5"/>
          <p:cNvSpPr txBox="1">
            <a:spLocks noChangeArrowheads="1"/>
          </p:cNvSpPr>
          <p:nvPr/>
        </p:nvSpPr>
        <p:spPr bwMode="auto">
          <a:xfrm>
            <a:off x="36095" y="6426460"/>
            <a:ext cx="91440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err="1"/>
              <a:t>Rimawi</a:t>
            </a:r>
            <a:r>
              <a:rPr lang="en-US" sz="1800" dirty="0"/>
              <a:t> M et al. </a:t>
            </a:r>
            <a:r>
              <a:rPr lang="en-US" sz="1800" i="1" dirty="0"/>
              <a:t>J </a:t>
            </a:r>
            <a:r>
              <a:rPr lang="en-US" sz="1800" i="1" dirty="0" err="1"/>
              <a:t>Clin</a:t>
            </a:r>
            <a:r>
              <a:rPr lang="en-US" sz="1800" i="1" dirty="0"/>
              <a:t> </a:t>
            </a:r>
            <a:r>
              <a:rPr lang="en-US" sz="1800" i="1" dirty="0" err="1"/>
              <a:t>Oncol</a:t>
            </a:r>
            <a:r>
              <a:rPr lang="en-US" sz="1800" i="1" dirty="0"/>
              <a:t> </a:t>
            </a:r>
            <a:r>
              <a:rPr lang="en-US" sz="1800" dirty="0"/>
              <a:t>2018;</a:t>
            </a:r>
            <a:r>
              <a:rPr lang="is-IS" sz="1800" dirty="0"/>
              <a:t>36(28):2826-35</a:t>
            </a:r>
            <a:r>
              <a:rPr lang="en-US" sz="1800" dirty="0"/>
              <a:t>.</a:t>
            </a:r>
            <a:endParaRPr lang="is-IS" sz="1800" dirty="0"/>
          </a:p>
        </p:txBody>
      </p:sp>
      <p:graphicFrame>
        <p:nvGraphicFramePr>
          <p:cNvPr id="13" name="Group 217">
            <a:extLst>
              <a:ext uri="{FF2B5EF4-FFF2-40B4-BE49-F238E27FC236}">
                <a16:creationId xmlns:a16="http://schemas.microsoft.com/office/drawing/2014/main" id="{594A7A85-3B2C-314F-AC6A-3C3CDC40CE24}"/>
              </a:ext>
            </a:extLst>
          </p:cNvPr>
          <p:cNvGraphicFramePr>
            <a:graphicFrameLocks noGrp="1"/>
          </p:cNvGraphicFramePr>
          <p:nvPr>
            <p:extLst>
              <p:ext uri="{D42A27DB-BD31-4B8C-83A1-F6EECF244321}">
                <p14:modId xmlns:p14="http://schemas.microsoft.com/office/powerpoint/2010/main" val="4229843634"/>
              </p:ext>
            </p:extLst>
          </p:nvPr>
        </p:nvGraphicFramePr>
        <p:xfrm>
          <a:off x="6101425" y="1583386"/>
          <a:ext cx="5410200" cy="1645640"/>
        </p:xfrm>
        <a:graphic>
          <a:graphicData uri="http://schemas.openxmlformats.org/drawingml/2006/table">
            <a:tbl>
              <a:tblPr/>
              <a:tblGrid>
                <a:gridCol w="19050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tblGrid>
              <a:tr h="541907">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anose="020B0604020202020204" pitchFamily="34" charset="0"/>
                        <a:ea typeface="ヒラギノ角ゴ Pro W3" charset="-128"/>
                        <a:cs typeface="Arial" panose="020B0604020202020204" pitchFamily="34" charset="0"/>
                      </a:endParaRPr>
                    </a:p>
                  </a:txBody>
                  <a:tcPr marL="91438" marR="91438" marT="45685" marB="45685"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bg1"/>
                          </a:solidFill>
                          <a:effectLst/>
                          <a:latin typeface="Arial" panose="020B0604020202020204" pitchFamily="34" charset="0"/>
                          <a:ea typeface="ヒラギノ角ゴ Pro W3" charset="-128"/>
                          <a:cs typeface="Arial" panose="020B0604020202020204" pitchFamily="34" charset="0"/>
                        </a:rPr>
                        <a:t>Pertuzumab</a:t>
                      </a:r>
                      <a:r>
                        <a:rPr kumimoji="0" lang="en-US" sz="1400" b="1" i="0" u="none" strike="noStrike" cap="none" normalizeH="0" baseline="0" dirty="0">
                          <a:ln>
                            <a:noFill/>
                          </a:ln>
                          <a:solidFill>
                            <a:schemeClr val="bg1"/>
                          </a:solidFill>
                          <a:effectLst/>
                          <a:latin typeface="Arial" panose="020B0604020202020204" pitchFamily="34" charset="0"/>
                          <a:ea typeface="ヒラギノ角ゴ Pro W3" charset="-128"/>
                          <a:cs typeface="Arial" panose="020B0604020202020204" pitchFamily="34" charset="0"/>
                        </a:rPr>
                        <a:t> and trastuzumab arm</a:t>
                      </a:r>
                      <a:br>
                        <a:rPr kumimoji="0" lang="en-US" sz="1400" b="1" i="0" u="none" strike="noStrike" cap="none" normalizeH="0" baseline="0" dirty="0">
                          <a:ln>
                            <a:noFill/>
                          </a:ln>
                          <a:solidFill>
                            <a:schemeClr val="bg1"/>
                          </a:solidFill>
                          <a:effectLst/>
                          <a:latin typeface="Arial" panose="020B0604020202020204" pitchFamily="34" charset="0"/>
                          <a:ea typeface="ヒラギノ角ゴ Pro W3" charset="-128"/>
                          <a:cs typeface="Arial" panose="020B0604020202020204" pitchFamily="34" charset="0"/>
                        </a:rPr>
                      </a:br>
                      <a:r>
                        <a:rPr kumimoji="0" lang="en-US" sz="1400" b="1" i="0" u="none" strike="noStrike" cap="none" normalizeH="0" baseline="0" dirty="0">
                          <a:ln>
                            <a:noFill/>
                          </a:ln>
                          <a:solidFill>
                            <a:schemeClr val="bg1"/>
                          </a:solidFill>
                          <a:effectLst/>
                          <a:latin typeface="Arial" panose="020B0604020202020204" pitchFamily="34" charset="0"/>
                          <a:ea typeface="ヒラギノ角ゴ Pro W3" charset="-128"/>
                          <a:cs typeface="Arial" panose="020B0604020202020204" pitchFamily="34" charset="0"/>
                        </a:rPr>
                        <a:t>(n = 129)</a:t>
                      </a:r>
                    </a:p>
                  </a:txBody>
                  <a:tcPr marL="91438" marR="91438" marT="45685" marB="45685"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bg1"/>
                          </a:solidFill>
                          <a:effectLst/>
                          <a:latin typeface="Arial" panose="020B0604020202020204" pitchFamily="34" charset="0"/>
                          <a:ea typeface="ヒラギノ角ゴ Pro W3" charset="-128"/>
                          <a:cs typeface="Arial" panose="020B0604020202020204" pitchFamily="34" charset="0"/>
                        </a:rPr>
                        <a:t>Trastuzumab</a:t>
                      </a:r>
                      <a:r>
                        <a:rPr kumimoji="0" lang="en-US" sz="1400" b="1" i="0" u="none" strike="noStrike" cap="none" normalizeH="0" baseline="0" dirty="0">
                          <a:ln>
                            <a:noFill/>
                          </a:ln>
                          <a:solidFill>
                            <a:schemeClr val="bg1"/>
                          </a:solidFill>
                          <a:effectLst/>
                          <a:latin typeface="Arial" panose="020B0604020202020204" pitchFamily="34" charset="0"/>
                          <a:ea typeface="ヒラギノ角ゴ Pro W3" charset="-128"/>
                          <a:cs typeface="Arial" panose="020B0604020202020204" pitchFamily="34" charset="0"/>
                        </a:rPr>
                        <a:t> arm</a:t>
                      </a:r>
                      <a:br>
                        <a:rPr kumimoji="0" lang="en-US" sz="1400" b="1" i="0" u="none" strike="noStrike" cap="none" normalizeH="0" baseline="0" dirty="0">
                          <a:ln>
                            <a:noFill/>
                          </a:ln>
                          <a:solidFill>
                            <a:schemeClr val="bg1"/>
                          </a:solidFill>
                          <a:effectLst/>
                          <a:latin typeface="Arial" panose="020B0604020202020204" pitchFamily="34" charset="0"/>
                          <a:ea typeface="ヒラギノ角ゴ Pro W3" charset="-128"/>
                          <a:cs typeface="Arial" panose="020B0604020202020204" pitchFamily="34" charset="0"/>
                        </a:rPr>
                      </a:br>
                      <a:r>
                        <a:rPr kumimoji="0" lang="en-US" sz="1400" b="1" i="0" u="none" strike="noStrike" cap="none" normalizeH="0" baseline="0" dirty="0">
                          <a:ln>
                            <a:noFill/>
                          </a:ln>
                          <a:solidFill>
                            <a:schemeClr val="bg1"/>
                          </a:solidFill>
                          <a:effectLst/>
                          <a:latin typeface="Arial" panose="020B0604020202020204" pitchFamily="34" charset="0"/>
                          <a:ea typeface="ヒラギノ角ゴ Pro W3" charset="-128"/>
                          <a:cs typeface="Arial" panose="020B0604020202020204" pitchFamily="34" charset="0"/>
                        </a:rPr>
                        <a:t>(n = 129)</a:t>
                      </a:r>
                    </a:p>
                  </a:txBody>
                  <a:tcPr marL="91438" marR="91438" marT="45685" marB="45685"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extLst>
                  <a:ext uri="{0D108BD9-81ED-4DB2-BD59-A6C34878D82A}">
                    <a16:rowId xmlns:a16="http://schemas.microsoft.com/office/drawing/2014/main" val="10000"/>
                  </a:ext>
                </a:extLst>
              </a:tr>
              <a:tr h="2257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bg1"/>
                          </a:solidFill>
                          <a:effectLst/>
                          <a:latin typeface="Arial" panose="020B0604020202020204" pitchFamily="34" charset="0"/>
                          <a:ea typeface="ＭＳ 明朝" charset="-128"/>
                          <a:cs typeface="Arial" panose="020B0604020202020204" pitchFamily="34" charset="0"/>
                        </a:rPr>
                        <a:t>Median PFS, months</a:t>
                      </a: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algn="ctr"/>
                      <a:r>
                        <a:rPr lang="en-US" sz="1400" b="0" baseline="0" dirty="0">
                          <a:solidFill>
                            <a:schemeClr val="bg1"/>
                          </a:solidFill>
                          <a:latin typeface="Arial" panose="020B0604020202020204" pitchFamily="34" charset="0"/>
                          <a:cs typeface="Arial" panose="020B0604020202020204" pitchFamily="34" charset="0"/>
                        </a:rPr>
                        <a:t>18.89</a:t>
                      </a: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0" baseline="0" dirty="0">
                          <a:solidFill>
                            <a:schemeClr val="bg1"/>
                          </a:solidFill>
                          <a:latin typeface="Arial" panose="020B0604020202020204" pitchFamily="34" charset="0"/>
                          <a:cs typeface="Arial" panose="020B0604020202020204" pitchFamily="34" charset="0"/>
                        </a:rPr>
                        <a:t>15.80</a:t>
                      </a: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50416483"/>
                  </a:ext>
                </a:extLst>
              </a:tr>
              <a:tr h="225764">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cap="none" normalizeH="0" baseline="0" dirty="0">
                          <a:ln>
                            <a:noFill/>
                          </a:ln>
                          <a:solidFill>
                            <a:schemeClr val="bg1"/>
                          </a:solidFill>
                          <a:effectLst/>
                          <a:latin typeface="Arial" panose="020B0604020202020204" pitchFamily="34" charset="0"/>
                          <a:ea typeface="ＭＳ 明朝" charset="-128"/>
                          <a:cs typeface="Arial" panose="020B0604020202020204" pitchFamily="34" charset="0"/>
                        </a:rPr>
                        <a:t>   </a:t>
                      </a:r>
                      <a:r>
                        <a:rPr kumimoji="0" lang="el-GR" sz="1400" b="0" i="0" u="none" strike="noStrike" cap="none" normalizeH="0" baseline="0" dirty="0">
                          <a:ln>
                            <a:noFill/>
                          </a:ln>
                          <a:solidFill>
                            <a:schemeClr val="bg1"/>
                          </a:solidFill>
                          <a:effectLst/>
                          <a:latin typeface="Arial" panose="020B0604020202020204" pitchFamily="34" charset="0"/>
                          <a:ea typeface="ＭＳ 明朝" charset="-128"/>
                          <a:cs typeface="Arial" panose="020B0604020202020204" pitchFamily="34" charset="0"/>
                        </a:rPr>
                        <a:t>Δ</a:t>
                      </a:r>
                      <a:r>
                        <a:rPr kumimoji="0" lang="ru-RU" sz="1400" b="0" i="0" u="none" strike="noStrike" cap="none" normalizeH="0" baseline="0" dirty="0">
                          <a:ln>
                            <a:noFill/>
                          </a:ln>
                          <a:solidFill>
                            <a:schemeClr val="bg1"/>
                          </a:solidFill>
                          <a:effectLst/>
                          <a:latin typeface="Arial" panose="020B0604020202020204" pitchFamily="34" charset="0"/>
                          <a:ea typeface="ＭＳ 明朝" charset="-128"/>
                          <a:cs typeface="Arial" panose="020B0604020202020204" pitchFamily="34" charset="0"/>
                        </a:rPr>
                        <a:t>, </a:t>
                      </a:r>
                      <a:r>
                        <a:rPr kumimoji="0" lang="en-US" sz="1400" b="0" i="0" u="none" strike="noStrike" cap="none" normalizeH="0" baseline="0" dirty="0">
                          <a:ln>
                            <a:noFill/>
                          </a:ln>
                          <a:solidFill>
                            <a:schemeClr val="bg1"/>
                          </a:solidFill>
                          <a:effectLst/>
                          <a:latin typeface="Arial" panose="020B0604020202020204" pitchFamily="34" charset="0"/>
                          <a:ea typeface="ＭＳ 明朝" charset="-128"/>
                          <a:cs typeface="Arial" panose="020B0604020202020204" pitchFamily="34" charset="0"/>
                        </a:rPr>
                        <a:t>months</a:t>
                      </a: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tc gridSpan="2">
                  <a:txBody>
                    <a:bodyPr/>
                    <a:lstStyle/>
                    <a:p>
                      <a:pPr algn="ctr"/>
                      <a:r>
                        <a:rPr lang="en-US" sz="1400" b="0" baseline="0" dirty="0">
                          <a:solidFill>
                            <a:schemeClr val="bg1"/>
                          </a:solidFill>
                          <a:latin typeface="Arial" panose="020B0604020202020204" pitchFamily="34" charset="0"/>
                          <a:cs typeface="Arial" panose="020B0604020202020204" pitchFamily="34" charset="0"/>
                        </a:rPr>
                        <a:t>3.09</a:t>
                      </a: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600" b="0" baseline="0" dirty="0">
                        <a:solidFill>
                          <a:schemeClr val="bg1"/>
                        </a:solidFill>
                        <a:latin typeface="Arial" panose="020B0604020202020204" pitchFamily="34" charset="0"/>
                        <a:cs typeface="Arial" panose="020B0604020202020204" pitchFamily="34" charset="0"/>
                      </a:endParaRP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r h="2257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bg1"/>
                          </a:solidFill>
                          <a:effectLst/>
                          <a:latin typeface="Arial" panose="020B0604020202020204" pitchFamily="34" charset="0"/>
                          <a:ea typeface="ＭＳ 明朝" charset="-128"/>
                          <a:cs typeface="Arial" panose="020B0604020202020204" pitchFamily="34" charset="0"/>
                        </a:rPr>
                        <a:t>   HR, </a:t>
                      </a:r>
                      <a:r>
                        <a:rPr kumimoji="0" lang="en-US" sz="1400" b="0" i="1" u="none" strike="noStrike" cap="none" normalizeH="0" baseline="0" dirty="0">
                          <a:ln>
                            <a:noFill/>
                          </a:ln>
                          <a:solidFill>
                            <a:schemeClr val="bg1"/>
                          </a:solidFill>
                          <a:effectLst/>
                          <a:latin typeface="Arial" panose="020B0604020202020204" pitchFamily="34" charset="0"/>
                          <a:ea typeface="ＭＳ 明朝" charset="-128"/>
                          <a:cs typeface="Arial" panose="020B0604020202020204" pitchFamily="34" charset="0"/>
                        </a:rPr>
                        <a:t>p</a:t>
                      </a: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tc gridSpan="2">
                  <a:txBody>
                    <a:bodyPr/>
                    <a:lstStyle/>
                    <a:p>
                      <a:pPr algn="ctr"/>
                      <a:r>
                        <a:rPr lang="en-US" sz="1400" b="0" baseline="0" dirty="0">
                          <a:solidFill>
                            <a:schemeClr val="bg1"/>
                          </a:solidFill>
                          <a:latin typeface="Arial" panose="020B0604020202020204" pitchFamily="34" charset="0"/>
                          <a:cs typeface="Arial" panose="020B0604020202020204" pitchFamily="34" charset="0"/>
                        </a:rPr>
                        <a:t>0.65, 0.0070</a:t>
                      </a: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600" b="0" baseline="0" dirty="0">
                        <a:solidFill>
                          <a:schemeClr val="bg1"/>
                        </a:solidFill>
                        <a:latin typeface="Arial" panose="020B0604020202020204" pitchFamily="34" charset="0"/>
                        <a:cs typeface="Arial" panose="020B0604020202020204" pitchFamily="34" charset="0"/>
                      </a:endParaRPr>
                    </a:p>
                  </a:txBody>
                  <a:tcPr marL="91438" marR="91438" marT="45685" marB="45685"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3"/>
                  </a:ext>
                </a:extLst>
              </a:tr>
            </a:tbl>
          </a:graphicData>
        </a:graphic>
      </p:graphicFrame>
      <p:sp>
        <p:nvSpPr>
          <p:cNvPr id="14" name="TextBox 13"/>
          <p:cNvSpPr txBox="1"/>
          <p:nvPr/>
        </p:nvSpPr>
        <p:spPr>
          <a:xfrm rot="16200000">
            <a:off x="-689435" y="3154408"/>
            <a:ext cx="3715454" cy="338554"/>
          </a:xfrm>
          <a:prstGeom prst="rect">
            <a:avLst/>
          </a:prstGeom>
          <a:noFill/>
        </p:spPr>
        <p:txBody>
          <a:bodyPr wrap="square" rtlCol="0">
            <a:spAutoFit/>
          </a:bodyPr>
          <a:lstStyle/>
          <a:p>
            <a:pPr algn="ctr"/>
            <a:r>
              <a:rPr lang="en-US" sz="1600" b="1" dirty="0"/>
              <a:t>Event-free probability (%)</a:t>
            </a:r>
          </a:p>
        </p:txBody>
      </p:sp>
      <p:sp>
        <p:nvSpPr>
          <p:cNvPr id="15" name="TextBox 14"/>
          <p:cNvSpPr txBox="1"/>
          <p:nvPr/>
        </p:nvSpPr>
        <p:spPr>
          <a:xfrm>
            <a:off x="4419600" y="5376446"/>
            <a:ext cx="4307305" cy="338554"/>
          </a:xfrm>
          <a:prstGeom prst="rect">
            <a:avLst/>
          </a:prstGeom>
          <a:noFill/>
        </p:spPr>
        <p:txBody>
          <a:bodyPr wrap="square" rtlCol="0">
            <a:spAutoFit/>
          </a:bodyPr>
          <a:lstStyle/>
          <a:p>
            <a:pPr algn="ctr"/>
            <a:r>
              <a:rPr lang="en-US" sz="1600" b="1" dirty="0"/>
              <a:t>Progression-free survival (months)</a:t>
            </a:r>
          </a:p>
        </p:txBody>
      </p:sp>
    </p:spTree>
    <p:extLst>
      <p:ext uri="{BB962C8B-B14F-4D97-AF65-F5344CB8AC3E}">
        <p14:creationId xmlns:p14="http://schemas.microsoft.com/office/powerpoint/2010/main" val="3400075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3">
            <a:extLst>
              <a:ext uri="{FF2B5EF4-FFF2-40B4-BE49-F238E27FC236}">
                <a16:creationId xmlns:a16="http://schemas.microsoft.com/office/drawing/2014/main" id="{8EA5B3EE-ADF8-6D41-BB34-9024D998A1D4}"/>
              </a:ext>
            </a:extLst>
          </p:cNvPr>
          <p:cNvSpPr>
            <a:spLocks noChangeArrowheads="1"/>
          </p:cNvSpPr>
          <p:nvPr/>
        </p:nvSpPr>
        <p:spPr bwMode="auto">
          <a:xfrm>
            <a:off x="838201" y="1809476"/>
            <a:ext cx="10591800" cy="403860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sp>
        <p:nvSpPr>
          <p:cNvPr id="2" name="Title 1">
            <a:extLst>
              <a:ext uri="{FF2B5EF4-FFF2-40B4-BE49-F238E27FC236}">
                <a16:creationId xmlns:a16="http://schemas.microsoft.com/office/drawing/2014/main" id="{4E59B97E-4580-7A40-AAD4-AB49D7F2C88E}"/>
              </a:ext>
            </a:extLst>
          </p:cNvPr>
          <p:cNvSpPr>
            <a:spLocks noGrp="1"/>
          </p:cNvSpPr>
          <p:nvPr>
            <p:ph type="title"/>
          </p:nvPr>
        </p:nvSpPr>
        <p:spPr>
          <a:xfrm>
            <a:off x="609600" y="0"/>
            <a:ext cx="10896600" cy="1143000"/>
          </a:xfrm>
        </p:spPr>
        <p:txBody>
          <a:bodyPr/>
          <a:lstStyle/>
          <a:p>
            <a:r>
              <a:rPr lang="en-US" dirty="0">
                <a:solidFill>
                  <a:srgbClr val="F1C73D"/>
                </a:solidFill>
              </a:rPr>
              <a:t>PERTAIN: Adverse Events</a:t>
            </a:r>
          </a:p>
        </p:txBody>
      </p:sp>
      <p:graphicFrame>
        <p:nvGraphicFramePr>
          <p:cNvPr id="6" name="Content Placeholder 5">
            <a:extLst>
              <a:ext uri="{FF2B5EF4-FFF2-40B4-BE49-F238E27FC236}">
                <a16:creationId xmlns:a16="http://schemas.microsoft.com/office/drawing/2014/main" id="{F8D2ABBC-8D3B-A040-A6A0-4B206E8B5DB3}"/>
              </a:ext>
            </a:extLst>
          </p:cNvPr>
          <p:cNvGraphicFramePr>
            <a:graphicFrameLocks noGrp="1"/>
          </p:cNvGraphicFramePr>
          <p:nvPr>
            <p:ph idx="1"/>
            <p:extLst>
              <p:ext uri="{D42A27DB-BD31-4B8C-83A1-F6EECF244321}">
                <p14:modId xmlns:p14="http://schemas.microsoft.com/office/powerpoint/2010/main" val="718977916"/>
              </p:ext>
            </p:extLst>
          </p:nvPr>
        </p:nvGraphicFramePr>
        <p:xfrm>
          <a:off x="990601" y="1961875"/>
          <a:ext cx="10286999" cy="3715674"/>
        </p:xfrm>
        <a:graphic>
          <a:graphicData uri="http://schemas.openxmlformats.org/drawingml/2006/table">
            <a:tbl>
              <a:tblPr firstRow="1" bandRow="1">
                <a:tableStyleId>{21E4AEA4-8DFA-4A89-87EB-49C32662AFE0}</a:tableStyleId>
              </a:tblPr>
              <a:tblGrid>
                <a:gridCol w="3478338">
                  <a:extLst>
                    <a:ext uri="{9D8B030D-6E8A-4147-A177-3AD203B41FA5}">
                      <a16:colId xmlns:a16="http://schemas.microsoft.com/office/drawing/2014/main" val="2343474276"/>
                    </a:ext>
                  </a:extLst>
                </a:gridCol>
                <a:gridCol w="3730070">
                  <a:extLst>
                    <a:ext uri="{9D8B030D-6E8A-4147-A177-3AD203B41FA5}">
                      <a16:colId xmlns:a16="http://schemas.microsoft.com/office/drawing/2014/main" val="560499619"/>
                    </a:ext>
                  </a:extLst>
                </a:gridCol>
                <a:gridCol w="3078591">
                  <a:extLst>
                    <a:ext uri="{9D8B030D-6E8A-4147-A177-3AD203B41FA5}">
                      <a16:colId xmlns:a16="http://schemas.microsoft.com/office/drawing/2014/main" val="1034248556"/>
                    </a:ext>
                  </a:extLst>
                </a:gridCol>
              </a:tblGrid>
              <a:tr h="80671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err="1">
                          <a:ln>
                            <a:noFill/>
                          </a:ln>
                          <a:solidFill>
                            <a:srgbClr val="FFFFFF"/>
                          </a:solidFill>
                          <a:effectLst/>
                          <a:latin typeface="Arial" charset="0"/>
                          <a:ea typeface="ヒラギノ角ゴ Pro W3" charset="-128"/>
                        </a:rPr>
                        <a:t>Pertuzumab</a:t>
                      </a:r>
                      <a:r>
                        <a:rPr kumimoji="0" lang="en-US" sz="2000" b="1" i="0" u="none" strike="noStrike" cap="none" normalizeH="0" baseline="0" dirty="0">
                          <a:ln>
                            <a:noFill/>
                          </a:ln>
                          <a:solidFill>
                            <a:srgbClr val="FFFFFF"/>
                          </a:solidFill>
                          <a:effectLst/>
                          <a:latin typeface="Arial" charset="0"/>
                          <a:ea typeface="ヒラギノ角ゴ Pro W3" charset="-128"/>
                        </a:rPr>
                        <a:t> + trastuzumab</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127)</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Placebo + </a:t>
                      </a:r>
                      <a:r>
                        <a:rPr kumimoji="0" lang="en-US" sz="2000" b="1" i="1" u="none" strike="noStrike" cap="none" normalizeH="0" baseline="0" dirty="0">
                          <a:ln>
                            <a:noFill/>
                          </a:ln>
                          <a:solidFill>
                            <a:srgbClr val="FFFFFF"/>
                          </a:solidFill>
                          <a:effectLst/>
                          <a:latin typeface="Arial" charset="0"/>
                          <a:ea typeface="ヒラギノ角ゴ Pro W3" charset="-128"/>
                        </a:rPr>
                        <a:t>nab</a:t>
                      </a:r>
                      <a:r>
                        <a:rPr kumimoji="0" lang="en-US" sz="2000" b="1" i="0" u="none" strike="noStrike" cap="none" normalizeH="0" baseline="0" dirty="0">
                          <a:ln>
                            <a:noFill/>
                          </a:ln>
                          <a:solidFill>
                            <a:srgbClr val="FFFFFF"/>
                          </a:solidFill>
                          <a:effectLst/>
                          <a:latin typeface="Arial" charset="0"/>
                          <a:ea typeface="ヒラギノ角ゴ Pro W3" charset="-128"/>
                        </a:rPr>
                        <a:t>-</a:t>
                      </a:r>
                      <a:r>
                        <a:rPr kumimoji="0" lang="en-US" sz="2000" b="1" i="0" u="none" strike="noStrike" cap="none" normalizeH="0" baseline="0" dirty="0" err="1">
                          <a:ln>
                            <a:noFill/>
                          </a:ln>
                          <a:solidFill>
                            <a:srgbClr val="FFFFFF"/>
                          </a:solidFill>
                          <a:effectLst/>
                          <a:latin typeface="Arial" charset="0"/>
                          <a:ea typeface="ヒラギノ角ゴ Pro W3" charset="-128"/>
                        </a:rPr>
                        <a:t>pac</a:t>
                      </a:r>
                      <a:endParaRPr kumimoji="0" lang="en-US" sz="20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124)</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484827">
                <a:tc>
                  <a:txBody>
                    <a:bodyPr/>
                    <a:lstStyle/>
                    <a:p>
                      <a:r>
                        <a:rPr lang="en-US" sz="2000" dirty="0">
                          <a:solidFill>
                            <a:schemeClr val="tx1"/>
                          </a:solidFill>
                        </a:rPr>
                        <a:t>Diarrhea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7.1%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484827">
                <a:tc>
                  <a:txBody>
                    <a:bodyPr/>
                    <a:lstStyle/>
                    <a:p>
                      <a:r>
                        <a:rPr lang="en-US" sz="2000" dirty="0">
                          <a:solidFill>
                            <a:schemeClr val="tx1"/>
                          </a:solidFill>
                        </a:rPr>
                        <a:t>Pneumonia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484827">
                <a:tc>
                  <a:txBody>
                    <a:bodyPr/>
                    <a:lstStyle/>
                    <a:p>
                      <a:r>
                        <a:rPr lang="en-US" sz="2000" dirty="0">
                          <a:solidFill>
                            <a:schemeClr val="tx1"/>
                          </a:solidFill>
                        </a:rPr>
                        <a:t>Neutropenia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6.5%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4066361728"/>
                  </a:ext>
                </a:extLst>
              </a:tr>
              <a:tr h="484827">
                <a:tc>
                  <a:txBody>
                    <a:bodyPr/>
                    <a:lstStyle/>
                    <a:p>
                      <a:r>
                        <a:rPr lang="en-US" sz="2000" dirty="0">
                          <a:solidFill>
                            <a:schemeClr val="tx1"/>
                          </a:solidFill>
                        </a:rPr>
                        <a:t>Febrile neutropenia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1.6%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484827">
                <a:tc>
                  <a:txBody>
                    <a:bodyPr/>
                    <a:lstStyle/>
                    <a:p>
                      <a:r>
                        <a:rPr lang="en-US" sz="2000" dirty="0">
                          <a:solidFill>
                            <a:schemeClr val="tx1"/>
                          </a:solidFill>
                        </a:rPr>
                        <a:t>Left ventricular dysfunction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658836622"/>
                  </a:ext>
                </a:extLst>
              </a:tr>
              <a:tr h="484827">
                <a:tc>
                  <a:txBody>
                    <a:bodyPr/>
                    <a:lstStyle/>
                    <a:p>
                      <a:r>
                        <a:rPr lang="en-US" sz="2000" dirty="0">
                          <a:solidFill>
                            <a:schemeClr val="tx1"/>
                          </a:solidFill>
                        </a:rPr>
                        <a:t>Hyperglycemia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52572331"/>
                  </a:ext>
                </a:extLst>
              </a:tr>
            </a:tbl>
          </a:graphicData>
        </a:graphic>
      </p:graphicFrame>
      <p:sp>
        <p:nvSpPr>
          <p:cNvPr id="10" name="TextBox 9">
            <a:extLst>
              <a:ext uri="{FF2B5EF4-FFF2-40B4-BE49-F238E27FC236}">
                <a16:creationId xmlns:a16="http://schemas.microsoft.com/office/drawing/2014/main" id="{99AEA749-9784-CC48-BF5F-E05E373BDC39}"/>
              </a:ext>
            </a:extLst>
          </p:cNvPr>
          <p:cNvSpPr txBox="1">
            <a:spLocks noChangeArrowheads="1"/>
          </p:cNvSpPr>
          <p:nvPr/>
        </p:nvSpPr>
        <p:spPr bwMode="auto">
          <a:xfrm>
            <a:off x="36095" y="6426460"/>
            <a:ext cx="91440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err="1"/>
              <a:t>Rimawi</a:t>
            </a:r>
            <a:r>
              <a:rPr lang="en-US" sz="1800" dirty="0"/>
              <a:t> M et al. </a:t>
            </a:r>
            <a:r>
              <a:rPr lang="en-US" sz="1800" i="1" dirty="0"/>
              <a:t>J </a:t>
            </a:r>
            <a:r>
              <a:rPr lang="en-US" sz="1800" i="1" dirty="0" err="1"/>
              <a:t>Clin</a:t>
            </a:r>
            <a:r>
              <a:rPr lang="en-US" sz="1800" i="1" dirty="0"/>
              <a:t> </a:t>
            </a:r>
            <a:r>
              <a:rPr lang="en-US" sz="1800" i="1" dirty="0" err="1"/>
              <a:t>Oncol</a:t>
            </a:r>
            <a:r>
              <a:rPr lang="en-US" sz="1800" i="1" dirty="0"/>
              <a:t> </a:t>
            </a:r>
            <a:r>
              <a:rPr lang="en-US" sz="1800" dirty="0"/>
              <a:t>2018;</a:t>
            </a:r>
            <a:r>
              <a:rPr lang="is-IS" sz="1800" dirty="0"/>
              <a:t>36(28):2826-35</a:t>
            </a:r>
            <a:r>
              <a:rPr lang="en-US" sz="1800" dirty="0"/>
              <a:t>.</a:t>
            </a:r>
            <a:endParaRPr lang="is-IS" sz="1800" dirty="0"/>
          </a:p>
        </p:txBody>
      </p:sp>
    </p:spTree>
    <p:extLst>
      <p:ext uri="{BB962C8B-B14F-4D97-AF65-F5344CB8AC3E}">
        <p14:creationId xmlns:p14="http://schemas.microsoft.com/office/powerpoint/2010/main" val="2127840323"/>
      </p:ext>
    </p:extLst>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7"/>
          <p:cNvSpPr>
            <a:spLocks noGrp="1"/>
          </p:cNvSpPr>
          <p:nvPr>
            <p:ph type="title"/>
          </p:nvPr>
        </p:nvSpPr>
        <p:spPr/>
        <p:txBody>
          <a:bodyPr/>
          <a:lstStyle/>
          <a:p>
            <a:pPr eaLnBrk="1" hangingPunct="1"/>
            <a:r>
              <a:rPr lang="en-US">
                <a:latin typeface="Arial" charset="0"/>
                <a:ea typeface="ＭＳ Ｐゴシック" charset="0"/>
                <a:cs typeface="ＭＳ Ｐゴシック" charset="0"/>
              </a:rPr>
              <a:t>Disclosures for Moderator Neil Love, MD</a:t>
            </a:r>
          </a:p>
        </p:txBody>
      </p:sp>
      <p:sp>
        <p:nvSpPr>
          <p:cNvPr id="8194" name="Content Placeholder 8"/>
          <p:cNvSpPr>
            <a:spLocks noGrp="1"/>
          </p:cNvSpPr>
          <p:nvPr>
            <p:ph idx="1"/>
          </p:nvPr>
        </p:nvSpPr>
        <p:spPr/>
        <p:txBody>
          <a:bodyPr/>
          <a:lstStyle/>
          <a:p>
            <a:pPr marL="0" lvl="0" indent="0">
              <a:buNone/>
            </a:pPr>
            <a:r>
              <a:rPr lang="en-US" sz="1900" dirty="0" err="1">
                <a:solidFill>
                  <a:srgbClr val="FFFFFF"/>
                </a:solidFill>
              </a:rPr>
              <a:t>Dr</a:t>
            </a:r>
            <a:r>
              <a:rPr lang="en-US" sz="1900" dirty="0">
                <a:solidFill>
                  <a:srgbClr val="FFFFFF"/>
                </a:solidFill>
              </a:rPr>
              <a:t> Love is president and CEO of Research To Practice. Research To Practice receives funds in the form of educational grants to develop CME activities from the following commercial interests: AbbVie Inc, </a:t>
            </a:r>
            <a:r>
              <a:rPr lang="en-US" sz="1900" dirty="0" err="1">
                <a:solidFill>
                  <a:srgbClr val="FFFFFF"/>
                </a:solidFill>
              </a:rPr>
              <a:t>Acerta</a:t>
            </a:r>
            <a:r>
              <a:rPr lang="en-US" sz="1900" dirty="0">
                <a:solidFill>
                  <a:srgbClr val="FFFFFF"/>
                </a:solidFill>
              </a:rPr>
              <a:t> Pharma — A member of the AstraZeneca Group, Adaptive Biotechnologies, </a:t>
            </a:r>
            <a:r>
              <a:rPr lang="en-US" sz="1900" dirty="0" err="1">
                <a:solidFill>
                  <a:srgbClr val="FFFFFF"/>
                </a:solidFill>
              </a:rPr>
              <a:t>Agendia</a:t>
            </a:r>
            <a:r>
              <a:rPr lang="en-US" sz="1900" dirty="0">
                <a:solidFill>
                  <a:srgbClr val="FFFFFF"/>
                </a:solidFill>
              </a:rPr>
              <a:t> Inc, </a:t>
            </a:r>
            <a:r>
              <a:rPr lang="en-US" sz="1900" dirty="0" err="1">
                <a:solidFill>
                  <a:srgbClr val="FFFFFF"/>
                </a:solidFill>
              </a:rPr>
              <a:t>Agios</a:t>
            </a:r>
            <a:r>
              <a:rPr lang="en-US" sz="1900" dirty="0">
                <a:solidFill>
                  <a:srgbClr val="FFFFFF"/>
                </a:solidFill>
              </a:rPr>
              <a:t> Pharmaceuticals Inc, Amgen Inc, Ariad Pharmaceuticals Inc, Array </a:t>
            </a:r>
            <a:r>
              <a:rPr lang="en-US" sz="1900" dirty="0" err="1">
                <a:solidFill>
                  <a:srgbClr val="FFFFFF"/>
                </a:solidFill>
              </a:rPr>
              <a:t>BioPharma</a:t>
            </a:r>
            <a:r>
              <a:rPr lang="en-US" sz="1900" dirty="0">
                <a:solidFill>
                  <a:srgbClr val="FFFFFF"/>
                </a:solidFill>
              </a:rPr>
              <a:t> Inc, Astellas Pharma Global Development Inc, AstraZeneca Pharmaceuticals LP, Bayer HealthCare Pharmaceuticals, </a:t>
            </a:r>
            <a:r>
              <a:rPr lang="en-US" sz="1900" dirty="0" err="1">
                <a:solidFill>
                  <a:srgbClr val="FFFFFF"/>
                </a:solidFill>
              </a:rPr>
              <a:t>Biodesix</a:t>
            </a:r>
            <a:r>
              <a:rPr lang="en-US" sz="1900" dirty="0">
                <a:solidFill>
                  <a:srgbClr val="FFFFFF"/>
                </a:solidFill>
              </a:rPr>
              <a:t> Inc, </a:t>
            </a:r>
            <a:r>
              <a:rPr lang="en-US" sz="1900" dirty="0" err="1">
                <a:solidFill>
                  <a:srgbClr val="FFFFFF"/>
                </a:solidFill>
              </a:rPr>
              <a:t>bioTheranostics</a:t>
            </a:r>
            <a:r>
              <a:rPr lang="en-US" sz="1900" dirty="0">
                <a:solidFill>
                  <a:srgbClr val="FFFFFF"/>
                </a:solidFill>
              </a:rPr>
              <a:t> Inc, Boehringer Ingelheim Pharmaceuticals Inc, Boston Biomedical Inc, Bristol-Myers Squibb Company, Celgene Corporation, Clovis Oncology, Daiichi Sankyo Inc, </a:t>
            </a:r>
            <a:r>
              <a:rPr lang="en-US" sz="1900" dirty="0" err="1">
                <a:solidFill>
                  <a:srgbClr val="FFFFFF"/>
                </a:solidFill>
              </a:rPr>
              <a:t>Dendreon</a:t>
            </a:r>
            <a:r>
              <a:rPr lang="en-US" sz="1900" dirty="0">
                <a:solidFill>
                  <a:srgbClr val="FFFFFF"/>
                </a:solidFill>
              </a:rPr>
              <a:t> Pharmaceuticals Inc, Eisai Inc, </a:t>
            </a:r>
            <a:r>
              <a:rPr lang="en-US" sz="1900" dirty="0" err="1">
                <a:solidFill>
                  <a:srgbClr val="FFFFFF"/>
                </a:solidFill>
              </a:rPr>
              <a:t>Exelixis</a:t>
            </a:r>
            <a:r>
              <a:rPr lang="en-US" sz="1900" dirty="0">
                <a:solidFill>
                  <a:srgbClr val="FFFFFF"/>
                </a:solidFill>
              </a:rPr>
              <a:t> Inc, Foundation Medicine, Genentech, </a:t>
            </a:r>
            <a:r>
              <a:rPr lang="en-US" sz="1900" dirty="0" err="1">
                <a:solidFill>
                  <a:srgbClr val="FFFFFF"/>
                </a:solidFill>
              </a:rPr>
              <a:t>Genmab</a:t>
            </a:r>
            <a:r>
              <a:rPr lang="en-US" sz="1900" dirty="0">
                <a:solidFill>
                  <a:srgbClr val="FFFFFF"/>
                </a:solidFill>
              </a:rPr>
              <a:t>, Genomic Health Inc, Gilead Sciences Inc, Guardant Health, </a:t>
            </a:r>
            <a:r>
              <a:rPr lang="en-US" sz="1900" dirty="0" err="1">
                <a:solidFill>
                  <a:srgbClr val="FFFFFF"/>
                </a:solidFill>
              </a:rPr>
              <a:t>Halozyme</a:t>
            </a:r>
            <a:r>
              <a:rPr lang="en-US" sz="1900" dirty="0">
                <a:solidFill>
                  <a:srgbClr val="FFFFFF"/>
                </a:solidFill>
              </a:rPr>
              <a:t> Inc, </a:t>
            </a:r>
            <a:r>
              <a:rPr lang="en-US" sz="1900" dirty="0" err="1">
                <a:solidFill>
                  <a:srgbClr val="FFFFFF"/>
                </a:solidFill>
              </a:rPr>
              <a:t>ImmunoGen</a:t>
            </a:r>
            <a:r>
              <a:rPr lang="en-US" sz="1900" dirty="0">
                <a:solidFill>
                  <a:srgbClr val="FFFFFF"/>
                </a:solidFill>
              </a:rPr>
              <a:t> Inc, Incyte Corporation, Infinity Pharmaceuticals Inc, Ipsen Biopharmaceuticals Inc, Janssen Biotech Inc, administered by Janssen Scientific Affairs LLC, Jazz Pharmaceuticals Inc, Kite Pharma Inc, Lexicon Pharmaceuticals Inc, Lilly, </a:t>
            </a:r>
            <a:r>
              <a:rPr lang="en-US" sz="1900" dirty="0" err="1">
                <a:solidFill>
                  <a:srgbClr val="FFFFFF"/>
                </a:solidFill>
              </a:rPr>
              <a:t>Loxo</a:t>
            </a:r>
            <a:r>
              <a:rPr lang="en-US" sz="1900" dirty="0">
                <a:solidFill>
                  <a:srgbClr val="FFFFFF"/>
                </a:solidFill>
              </a:rPr>
              <a:t> Oncology, Merck, Merrimack Pharmaceuticals Inc, Myriad Genetic Laboratories Inc, </a:t>
            </a:r>
            <a:r>
              <a:rPr lang="en-US" sz="1900" dirty="0" err="1">
                <a:solidFill>
                  <a:srgbClr val="FFFFFF"/>
                </a:solidFill>
              </a:rPr>
              <a:t>Natera</a:t>
            </a:r>
            <a:r>
              <a:rPr lang="en-US" sz="1900" dirty="0">
                <a:solidFill>
                  <a:srgbClr val="FFFFFF"/>
                </a:solidFill>
              </a:rPr>
              <a:t> Inc, Novartis, </a:t>
            </a:r>
            <a:r>
              <a:rPr lang="en-US" sz="1900" dirty="0" err="1">
                <a:solidFill>
                  <a:srgbClr val="FFFFFF"/>
                </a:solidFill>
              </a:rPr>
              <a:t>Oncopeptides</a:t>
            </a:r>
            <a:r>
              <a:rPr lang="en-US" sz="1900" dirty="0">
                <a:solidFill>
                  <a:srgbClr val="FFFFFF"/>
                </a:solidFill>
              </a:rPr>
              <a:t>, Pfizer Inc, Pharmacyclics LLC, an AbbVie Company, Prometheus Laboratories Inc, Puma Biotechnology Inc, Regeneron Pharmaceuticals Inc, Sandoz Inc, a Novartis Division, Sanofi Genzyme, Seattle Genetics, </a:t>
            </a:r>
            <a:r>
              <a:rPr lang="en-US" sz="1900" dirty="0" err="1">
                <a:solidFill>
                  <a:srgbClr val="FFFFFF"/>
                </a:solidFill>
              </a:rPr>
              <a:t>Sirtex</a:t>
            </a:r>
            <a:r>
              <a:rPr lang="en-US" sz="1900" dirty="0">
                <a:solidFill>
                  <a:srgbClr val="FFFFFF"/>
                </a:solidFill>
              </a:rPr>
              <a:t> Medical Ltd, Spectrum Pharmaceuticals Inc, Taiho Oncology Inc, Takeda Oncology, </a:t>
            </a:r>
            <a:r>
              <a:rPr lang="en-US" sz="1900" dirty="0" err="1">
                <a:solidFill>
                  <a:srgbClr val="FFFFFF"/>
                </a:solidFill>
              </a:rPr>
              <a:t>Tesaro</a:t>
            </a:r>
            <a:r>
              <a:rPr lang="en-US" sz="1900" dirty="0">
                <a:solidFill>
                  <a:srgbClr val="FFFFFF"/>
                </a:solidFill>
              </a:rPr>
              <a:t>, Teva Oncology, Tokai Pharmaceuticals Inc and </a:t>
            </a:r>
            <a:r>
              <a:rPr lang="en-US" sz="1900" dirty="0" err="1">
                <a:solidFill>
                  <a:srgbClr val="FFFFFF"/>
                </a:solidFill>
              </a:rPr>
              <a:t>Tolero</a:t>
            </a:r>
            <a:r>
              <a:rPr lang="en-US" sz="1900" dirty="0">
                <a:solidFill>
                  <a:srgbClr val="FFFFFF"/>
                </a:solidFill>
              </a:rPr>
              <a:t> Pharmaceuticals. </a:t>
            </a:r>
          </a:p>
        </p:txBody>
      </p:sp>
    </p:spTree>
    <p:extLst>
      <p:ext uri="{BB962C8B-B14F-4D97-AF65-F5344CB8AC3E}">
        <p14:creationId xmlns:p14="http://schemas.microsoft.com/office/powerpoint/2010/main" val="3292918300"/>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A1905853-C576-4246-A6E7-336765CFCAE9}"/>
              </a:ext>
            </a:extLst>
          </p:cNvPr>
          <p:cNvPicPr>
            <a:picLocks noChangeAspect="1"/>
          </p:cNvPicPr>
          <p:nvPr/>
        </p:nvPicPr>
        <p:blipFill>
          <a:blip r:embed="rId2"/>
          <a:stretch>
            <a:fillRect/>
          </a:stretch>
        </p:blipFill>
        <p:spPr>
          <a:xfrm>
            <a:off x="533400" y="2184961"/>
            <a:ext cx="11437187" cy="3149039"/>
          </a:xfrm>
          <a:prstGeom prst="rect">
            <a:avLst/>
          </a:prstGeom>
        </p:spPr>
      </p:pic>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0"/>
            <a:ext cx="10972800" cy="1143000"/>
          </a:xfrm>
        </p:spPr>
        <p:txBody>
          <a:bodyPr/>
          <a:lstStyle/>
          <a:p>
            <a:r>
              <a:rPr lang="en-US" dirty="0">
                <a:solidFill>
                  <a:srgbClr val="F1C73D"/>
                </a:solidFill>
              </a:rPr>
              <a:t>TBCRC 022 Phase II Trial of Neratinib and Capecitabine for Patients with HER2-Positive Breast Cancer and Brain Metastases</a:t>
            </a:r>
          </a:p>
        </p:txBody>
      </p:sp>
      <p:sp>
        <p:nvSpPr>
          <p:cNvPr id="6" name="TextBox 5">
            <a:extLst>
              <a:ext uri="{FF2B5EF4-FFF2-40B4-BE49-F238E27FC236}">
                <a16:creationId xmlns:a16="http://schemas.microsoft.com/office/drawing/2014/main" id="{18C93185-3400-E942-9195-F386C36ACD7E}"/>
              </a:ext>
            </a:extLst>
          </p:cNvPr>
          <p:cNvSpPr txBox="1">
            <a:spLocks noChangeArrowheads="1"/>
          </p:cNvSpPr>
          <p:nvPr/>
        </p:nvSpPr>
        <p:spPr bwMode="auto">
          <a:xfrm>
            <a:off x="36095" y="6426460"/>
            <a:ext cx="91440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Freedman RA et al. </a:t>
            </a:r>
            <a:r>
              <a:rPr lang="en-US" sz="1800" i="1" dirty="0"/>
              <a:t>J </a:t>
            </a:r>
            <a:r>
              <a:rPr lang="en-US" sz="1800" i="1" dirty="0" err="1"/>
              <a:t>Clin</a:t>
            </a:r>
            <a:r>
              <a:rPr lang="en-US" sz="1800" i="1" dirty="0"/>
              <a:t> Oncol </a:t>
            </a:r>
            <a:r>
              <a:rPr lang="en-US" sz="1800" dirty="0"/>
              <a:t>2019;[</a:t>
            </a:r>
            <a:r>
              <a:rPr lang="is-IS" sz="1800" dirty="0"/>
              <a:t>Epub ahead of print]</a:t>
            </a:r>
            <a:r>
              <a:rPr lang="en-US" sz="1800" dirty="0"/>
              <a:t>.</a:t>
            </a:r>
            <a:endParaRPr lang="is-IS" sz="1800" dirty="0"/>
          </a:p>
        </p:txBody>
      </p:sp>
      <p:sp>
        <p:nvSpPr>
          <p:cNvPr id="9" name="TextBox 8">
            <a:extLst>
              <a:ext uri="{FF2B5EF4-FFF2-40B4-BE49-F238E27FC236}">
                <a16:creationId xmlns:a16="http://schemas.microsoft.com/office/drawing/2014/main" id="{B63619BC-3AA8-3F43-9EC1-533793062ECE}"/>
              </a:ext>
            </a:extLst>
          </p:cNvPr>
          <p:cNvSpPr txBox="1"/>
          <p:nvPr/>
        </p:nvSpPr>
        <p:spPr>
          <a:xfrm>
            <a:off x="1500369" y="2093110"/>
            <a:ext cx="3704861" cy="369332"/>
          </a:xfrm>
          <a:prstGeom prst="rect">
            <a:avLst/>
          </a:prstGeom>
          <a:noFill/>
        </p:spPr>
        <p:txBody>
          <a:bodyPr wrap="none" rtlCol="0">
            <a:spAutoFit/>
          </a:bodyPr>
          <a:lstStyle/>
          <a:p>
            <a:pPr algn="ctr"/>
            <a:r>
              <a:rPr lang="en-US" sz="1800" b="1" dirty="0"/>
              <a:t>Lapatinib-naïve patients (n = 37)</a:t>
            </a:r>
          </a:p>
        </p:txBody>
      </p:sp>
      <p:sp>
        <p:nvSpPr>
          <p:cNvPr id="10" name="TextBox 9">
            <a:extLst>
              <a:ext uri="{FF2B5EF4-FFF2-40B4-BE49-F238E27FC236}">
                <a16:creationId xmlns:a16="http://schemas.microsoft.com/office/drawing/2014/main" id="{DBC13EEB-FDC9-9740-AF7C-2220D6F91A5D}"/>
              </a:ext>
            </a:extLst>
          </p:cNvPr>
          <p:cNvSpPr txBox="1"/>
          <p:nvPr/>
        </p:nvSpPr>
        <p:spPr>
          <a:xfrm>
            <a:off x="1968621" y="2625777"/>
            <a:ext cx="2892137" cy="338554"/>
          </a:xfrm>
          <a:prstGeom prst="rect">
            <a:avLst/>
          </a:prstGeom>
          <a:noFill/>
        </p:spPr>
        <p:txBody>
          <a:bodyPr wrap="none" rtlCol="0">
            <a:spAutoFit/>
          </a:bodyPr>
          <a:lstStyle/>
          <a:p>
            <a:pPr algn="ctr"/>
            <a:r>
              <a:rPr lang="en-US" sz="1600" b="1" dirty="0"/>
              <a:t>Composite CNS ORR = 49%</a:t>
            </a:r>
          </a:p>
        </p:txBody>
      </p:sp>
      <p:sp>
        <p:nvSpPr>
          <p:cNvPr id="11" name="TextBox 10">
            <a:extLst>
              <a:ext uri="{FF2B5EF4-FFF2-40B4-BE49-F238E27FC236}">
                <a16:creationId xmlns:a16="http://schemas.microsoft.com/office/drawing/2014/main" id="{EC911142-C894-D146-9A57-6B2529E56AEB}"/>
              </a:ext>
            </a:extLst>
          </p:cNvPr>
          <p:cNvSpPr txBox="1"/>
          <p:nvPr/>
        </p:nvSpPr>
        <p:spPr>
          <a:xfrm>
            <a:off x="3352799" y="1443335"/>
            <a:ext cx="5096908" cy="461665"/>
          </a:xfrm>
          <a:prstGeom prst="rect">
            <a:avLst/>
          </a:prstGeom>
          <a:noFill/>
        </p:spPr>
        <p:txBody>
          <a:bodyPr wrap="none" rtlCol="0">
            <a:spAutoFit/>
          </a:bodyPr>
          <a:lstStyle/>
          <a:p>
            <a:r>
              <a:rPr lang="en-US" u="sng" dirty="0"/>
              <a:t>Best CNS Volumetric Response (%)</a:t>
            </a:r>
          </a:p>
        </p:txBody>
      </p:sp>
      <p:sp>
        <p:nvSpPr>
          <p:cNvPr id="14" name="TextBox 13">
            <a:extLst>
              <a:ext uri="{FF2B5EF4-FFF2-40B4-BE49-F238E27FC236}">
                <a16:creationId xmlns:a16="http://schemas.microsoft.com/office/drawing/2014/main" id="{E7478FD1-640E-A54F-857F-48AC19DD0AA6}"/>
              </a:ext>
            </a:extLst>
          </p:cNvPr>
          <p:cNvSpPr txBox="1"/>
          <p:nvPr/>
        </p:nvSpPr>
        <p:spPr>
          <a:xfrm>
            <a:off x="589280" y="5802868"/>
            <a:ext cx="6571030" cy="369332"/>
          </a:xfrm>
          <a:prstGeom prst="rect">
            <a:avLst/>
          </a:prstGeom>
          <a:noFill/>
        </p:spPr>
        <p:txBody>
          <a:bodyPr wrap="none" rtlCol="0">
            <a:spAutoFit/>
          </a:bodyPr>
          <a:lstStyle/>
          <a:p>
            <a:r>
              <a:rPr lang="en-US" sz="1800" dirty="0"/>
              <a:t>* Patients who also had a CNS response by RANO-BM criteria</a:t>
            </a:r>
          </a:p>
        </p:txBody>
      </p:sp>
      <p:sp>
        <p:nvSpPr>
          <p:cNvPr id="15" name="TextBox 14">
            <a:extLst>
              <a:ext uri="{FF2B5EF4-FFF2-40B4-BE49-F238E27FC236}">
                <a16:creationId xmlns:a16="http://schemas.microsoft.com/office/drawing/2014/main" id="{2D4773A8-A507-C148-B3DD-DE1EC5999E3A}"/>
              </a:ext>
            </a:extLst>
          </p:cNvPr>
          <p:cNvSpPr txBox="1"/>
          <p:nvPr/>
        </p:nvSpPr>
        <p:spPr>
          <a:xfrm>
            <a:off x="7455713" y="2070685"/>
            <a:ext cx="3884397" cy="369332"/>
          </a:xfrm>
          <a:prstGeom prst="rect">
            <a:avLst/>
          </a:prstGeom>
          <a:noFill/>
        </p:spPr>
        <p:txBody>
          <a:bodyPr wrap="none" rtlCol="0">
            <a:spAutoFit/>
          </a:bodyPr>
          <a:lstStyle/>
          <a:p>
            <a:r>
              <a:rPr lang="en-US" sz="1800" b="1" dirty="0"/>
              <a:t>Lapatinib-treated patients (n = 12)</a:t>
            </a:r>
          </a:p>
        </p:txBody>
      </p:sp>
      <p:sp>
        <p:nvSpPr>
          <p:cNvPr id="16" name="TextBox 15">
            <a:extLst>
              <a:ext uri="{FF2B5EF4-FFF2-40B4-BE49-F238E27FC236}">
                <a16:creationId xmlns:a16="http://schemas.microsoft.com/office/drawing/2014/main" id="{5D0CA3CF-A13D-7443-B993-16A1B6E6E722}"/>
              </a:ext>
            </a:extLst>
          </p:cNvPr>
          <p:cNvSpPr txBox="1"/>
          <p:nvPr/>
        </p:nvSpPr>
        <p:spPr>
          <a:xfrm>
            <a:off x="7868349" y="2618885"/>
            <a:ext cx="2892138" cy="338554"/>
          </a:xfrm>
          <a:prstGeom prst="rect">
            <a:avLst/>
          </a:prstGeom>
          <a:noFill/>
        </p:spPr>
        <p:txBody>
          <a:bodyPr wrap="none" rtlCol="0">
            <a:spAutoFit/>
          </a:bodyPr>
          <a:lstStyle/>
          <a:p>
            <a:r>
              <a:rPr lang="en-US" sz="1600" b="1" dirty="0"/>
              <a:t>Composite CNS ORR = 33%</a:t>
            </a:r>
          </a:p>
        </p:txBody>
      </p:sp>
      <p:sp>
        <p:nvSpPr>
          <p:cNvPr id="18" name="TextBox 17">
            <a:extLst>
              <a:ext uri="{FF2B5EF4-FFF2-40B4-BE49-F238E27FC236}">
                <a16:creationId xmlns:a16="http://schemas.microsoft.com/office/drawing/2014/main" id="{7CF23074-5A6A-FE42-AD99-88483F961162}"/>
              </a:ext>
            </a:extLst>
          </p:cNvPr>
          <p:cNvSpPr txBox="1"/>
          <p:nvPr/>
        </p:nvSpPr>
        <p:spPr>
          <a:xfrm>
            <a:off x="7073571" y="4747254"/>
            <a:ext cx="2499402" cy="646331"/>
          </a:xfrm>
          <a:prstGeom prst="rect">
            <a:avLst/>
          </a:prstGeom>
          <a:noFill/>
        </p:spPr>
        <p:txBody>
          <a:bodyPr wrap="none" rtlCol="0">
            <a:spAutoFit/>
          </a:bodyPr>
          <a:lstStyle/>
          <a:p>
            <a:r>
              <a:rPr lang="en-US" sz="1800" dirty="0"/>
              <a:t>Median OS = 15.1 </a:t>
            </a:r>
            <a:r>
              <a:rPr lang="en-US" sz="1800" dirty="0" err="1"/>
              <a:t>mo</a:t>
            </a:r>
            <a:endParaRPr lang="en-US" sz="1800" dirty="0"/>
          </a:p>
          <a:p>
            <a:r>
              <a:rPr lang="en-US" sz="1800" dirty="0"/>
              <a:t>Median PFS = 3.1 </a:t>
            </a:r>
            <a:r>
              <a:rPr lang="en-US" sz="1800" dirty="0" err="1"/>
              <a:t>mo</a:t>
            </a:r>
            <a:endParaRPr lang="en-US" sz="1800" dirty="0"/>
          </a:p>
        </p:txBody>
      </p:sp>
      <p:sp>
        <p:nvSpPr>
          <p:cNvPr id="19" name="TextBox 18">
            <a:extLst>
              <a:ext uri="{FF2B5EF4-FFF2-40B4-BE49-F238E27FC236}">
                <a16:creationId xmlns:a16="http://schemas.microsoft.com/office/drawing/2014/main" id="{2436C3D7-6B10-EF4D-9C5F-F43E09722D46}"/>
              </a:ext>
            </a:extLst>
          </p:cNvPr>
          <p:cNvSpPr txBox="1"/>
          <p:nvPr/>
        </p:nvSpPr>
        <p:spPr>
          <a:xfrm>
            <a:off x="1078859" y="4806840"/>
            <a:ext cx="2499402" cy="646331"/>
          </a:xfrm>
          <a:prstGeom prst="rect">
            <a:avLst/>
          </a:prstGeom>
          <a:noFill/>
        </p:spPr>
        <p:txBody>
          <a:bodyPr wrap="none" rtlCol="0">
            <a:spAutoFit/>
          </a:bodyPr>
          <a:lstStyle/>
          <a:p>
            <a:r>
              <a:rPr lang="en-US" sz="1800" dirty="0"/>
              <a:t>Median OS = 13.3 </a:t>
            </a:r>
            <a:r>
              <a:rPr lang="en-US" sz="1800" dirty="0" err="1"/>
              <a:t>mo</a:t>
            </a:r>
            <a:endParaRPr lang="en-US" sz="1800" dirty="0"/>
          </a:p>
          <a:p>
            <a:r>
              <a:rPr lang="en-US" sz="1800" dirty="0"/>
              <a:t>Median PFS = 5.5 </a:t>
            </a:r>
            <a:r>
              <a:rPr lang="en-US" sz="1800" dirty="0" err="1"/>
              <a:t>mo</a:t>
            </a:r>
            <a:endParaRPr lang="en-US" sz="1800" dirty="0"/>
          </a:p>
        </p:txBody>
      </p:sp>
      <p:sp>
        <p:nvSpPr>
          <p:cNvPr id="20" name="TextBox 19">
            <a:extLst>
              <a:ext uri="{FF2B5EF4-FFF2-40B4-BE49-F238E27FC236}">
                <a16:creationId xmlns:a16="http://schemas.microsoft.com/office/drawing/2014/main" id="{57C0BFB6-BDC6-714B-B802-C6F95DE3F38A}"/>
              </a:ext>
            </a:extLst>
          </p:cNvPr>
          <p:cNvSpPr txBox="1"/>
          <p:nvPr/>
        </p:nvSpPr>
        <p:spPr>
          <a:xfrm rot="16200000">
            <a:off x="-1050789" y="3762716"/>
            <a:ext cx="2819399" cy="323165"/>
          </a:xfrm>
          <a:prstGeom prst="rect">
            <a:avLst/>
          </a:prstGeom>
          <a:noFill/>
        </p:spPr>
        <p:txBody>
          <a:bodyPr wrap="square" rtlCol="0">
            <a:spAutoFit/>
          </a:bodyPr>
          <a:lstStyle/>
          <a:p>
            <a:pPr algn="ctr"/>
            <a:r>
              <a:rPr lang="en-US" sz="1500" b="1" dirty="0"/>
              <a:t>Change From Baseline (%)</a:t>
            </a:r>
          </a:p>
        </p:txBody>
      </p:sp>
      <p:sp>
        <p:nvSpPr>
          <p:cNvPr id="17" name="TextBox 16">
            <a:extLst>
              <a:ext uri="{FF2B5EF4-FFF2-40B4-BE49-F238E27FC236}">
                <a16:creationId xmlns:a16="http://schemas.microsoft.com/office/drawing/2014/main" id="{85DA5B80-0BE1-BF4E-A30A-74B819714459}"/>
              </a:ext>
            </a:extLst>
          </p:cNvPr>
          <p:cNvSpPr txBox="1"/>
          <p:nvPr/>
        </p:nvSpPr>
        <p:spPr>
          <a:xfrm rot="16200000">
            <a:off x="4851164" y="3521697"/>
            <a:ext cx="2996639" cy="323165"/>
          </a:xfrm>
          <a:prstGeom prst="rect">
            <a:avLst/>
          </a:prstGeom>
          <a:noFill/>
        </p:spPr>
        <p:txBody>
          <a:bodyPr wrap="square" rtlCol="0">
            <a:spAutoFit/>
          </a:bodyPr>
          <a:lstStyle/>
          <a:p>
            <a:pPr algn="ctr"/>
            <a:r>
              <a:rPr lang="en-US" sz="1500" b="1" dirty="0"/>
              <a:t>Change From Baseline (%)</a:t>
            </a:r>
          </a:p>
        </p:txBody>
      </p:sp>
      <p:sp>
        <p:nvSpPr>
          <p:cNvPr id="21" name="TextBox 20">
            <a:extLst>
              <a:ext uri="{FF2B5EF4-FFF2-40B4-BE49-F238E27FC236}">
                <a16:creationId xmlns:a16="http://schemas.microsoft.com/office/drawing/2014/main" id="{BF71E39C-104F-D644-BADD-699F015DEC7D}"/>
              </a:ext>
            </a:extLst>
          </p:cNvPr>
          <p:cNvSpPr txBox="1"/>
          <p:nvPr/>
        </p:nvSpPr>
        <p:spPr>
          <a:xfrm>
            <a:off x="3995376" y="3060469"/>
            <a:ext cx="1632177" cy="492443"/>
          </a:xfrm>
          <a:prstGeom prst="rect">
            <a:avLst/>
          </a:prstGeom>
          <a:noFill/>
        </p:spPr>
        <p:txBody>
          <a:bodyPr wrap="none" rtlCol="0">
            <a:spAutoFit/>
          </a:bodyPr>
          <a:lstStyle/>
          <a:p>
            <a:pPr algn="ctr"/>
            <a:r>
              <a:rPr lang="en-US" sz="1300" b="1" dirty="0"/>
              <a:t>Response by </a:t>
            </a:r>
            <a:br>
              <a:rPr lang="en-US" sz="1300" b="1" dirty="0"/>
            </a:br>
            <a:r>
              <a:rPr lang="en-US" sz="1300" b="1" dirty="0"/>
              <a:t>volumetric criteria</a:t>
            </a:r>
          </a:p>
        </p:txBody>
      </p:sp>
      <p:sp>
        <p:nvSpPr>
          <p:cNvPr id="22" name="TextBox 21">
            <a:extLst>
              <a:ext uri="{FF2B5EF4-FFF2-40B4-BE49-F238E27FC236}">
                <a16:creationId xmlns:a16="http://schemas.microsoft.com/office/drawing/2014/main" id="{69481052-2D1C-5C44-BB7D-4248C21B611E}"/>
              </a:ext>
            </a:extLst>
          </p:cNvPr>
          <p:cNvSpPr txBox="1"/>
          <p:nvPr/>
        </p:nvSpPr>
        <p:spPr>
          <a:xfrm>
            <a:off x="10278993" y="3111912"/>
            <a:ext cx="1687583" cy="492443"/>
          </a:xfrm>
          <a:prstGeom prst="rect">
            <a:avLst/>
          </a:prstGeom>
          <a:noFill/>
        </p:spPr>
        <p:txBody>
          <a:bodyPr wrap="square" rtlCol="0">
            <a:spAutoFit/>
          </a:bodyPr>
          <a:lstStyle/>
          <a:p>
            <a:pPr algn="ctr"/>
            <a:r>
              <a:rPr lang="en-US" sz="1300" b="1" dirty="0"/>
              <a:t>Response by volumetric criteria</a:t>
            </a:r>
          </a:p>
        </p:txBody>
      </p:sp>
    </p:spTree>
    <p:extLst>
      <p:ext uri="{BB962C8B-B14F-4D97-AF65-F5344CB8AC3E}">
        <p14:creationId xmlns:p14="http://schemas.microsoft.com/office/powerpoint/2010/main" val="302476992"/>
      </p:ext>
    </p:extLst>
  </p:cSld>
  <p:clrMapOvr>
    <a:masterClrMapping/>
  </p:clrMapOvr>
  <p:transition spd="slow" advClick="0"/>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0"/>
            <a:ext cx="10972800" cy="1143000"/>
          </a:xfrm>
        </p:spPr>
        <p:txBody>
          <a:bodyPr/>
          <a:lstStyle/>
          <a:p>
            <a:r>
              <a:rPr lang="en-US" dirty="0">
                <a:solidFill>
                  <a:srgbClr val="F1C73D"/>
                </a:solidFill>
              </a:rPr>
              <a:t>TBCRC 022: Adverse Events </a:t>
            </a:r>
          </a:p>
        </p:txBody>
      </p:sp>
      <p:sp>
        <p:nvSpPr>
          <p:cNvPr id="5" name="TextBox 4">
            <a:extLst>
              <a:ext uri="{FF2B5EF4-FFF2-40B4-BE49-F238E27FC236}">
                <a16:creationId xmlns:a16="http://schemas.microsoft.com/office/drawing/2014/main" id="{21C074EC-E3D9-F642-8189-68234F0073FF}"/>
              </a:ext>
            </a:extLst>
          </p:cNvPr>
          <p:cNvSpPr txBox="1"/>
          <p:nvPr/>
        </p:nvSpPr>
        <p:spPr>
          <a:xfrm>
            <a:off x="838200" y="1524000"/>
            <a:ext cx="5222905" cy="4483279"/>
          </a:xfrm>
          <a:prstGeom prst="rect">
            <a:avLst/>
          </a:prstGeom>
          <a:noFill/>
        </p:spPr>
        <p:txBody>
          <a:bodyPr wrap="none" rtlCol="0">
            <a:spAutoFit/>
          </a:bodyPr>
          <a:lstStyle/>
          <a:p>
            <a:pPr>
              <a:spcBef>
                <a:spcPts val="800"/>
              </a:spcBef>
              <a:spcAft>
                <a:spcPts val="800"/>
              </a:spcAft>
            </a:pPr>
            <a:r>
              <a:rPr lang="en-US" b="1" u="sng" dirty="0"/>
              <a:t>Most Common All-Grade AEs</a:t>
            </a:r>
          </a:p>
          <a:p>
            <a:pPr marL="342900" indent="-342900">
              <a:spcBef>
                <a:spcPts val="800"/>
              </a:spcBef>
              <a:spcAft>
                <a:spcPts val="800"/>
              </a:spcAft>
              <a:buFont typeface="Arial" panose="020B0604020202020204" pitchFamily="34" charset="0"/>
              <a:buChar char="•"/>
            </a:pPr>
            <a:r>
              <a:rPr lang="en-US" dirty="0"/>
              <a:t>Diarrhea</a:t>
            </a:r>
          </a:p>
          <a:p>
            <a:pPr marL="342900" indent="-342900">
              <a:spcBef>
                <a:spcPts val="800"/>
              </a:spcBef>
              <a:spcAft>
                <a:spcPts val="800"/>
              </a:spcAft>
              <a:buFont typeface="Arial" panose="020B0604020202020204" pitchFamily="34" charset="0"/>
              <a:buChar char="•"/>
            </a:pPr>
            <a:r>
              <a:rPr lang="en-US" dirty="0"/>
              <a:t>Nausea</a:t>
            </a:r>
          </a:p>
          <a:p>
            <a:pPr marL="342900" indent="-342900">
              <a:spcBef>
                <a:spcPts val="800"/>
              </a:spcBef>
              <a:spcAft>
                <a:spcPts val="800"/>
              </a:spcAft>
              <a:buFont typeface="Arial" panose="020B0604020202020204" pitchFamily="34" charset="0"/>
              <a:buChar char="•"/>
            </a:pPr>
            <a:r>
              <a:rPr lang="en-US" dirty="0"/>
              <a:t>Vomiting</a:t>
            </a:r>
          </a:p>
          <a:p>
            <a:pPr marL="342900" indent="-342900">
              <a:spcBef>
                <a:spcPts val="800"/>
              </a:spcBef>
              <a:spcAft>
                <a:spcPts val="800"/>
              </a:spcAft>
              <a:buFont typeface="Arial" panose="020B0604020202020204" pitchFamily="34" charset="0"/>
              <a:buChar char="•"/>
            </a:pPr>
            <a:r>
              <a:rPr lang="en-US" dirty="0"/>
              <a:t>Fatigue</a:t>
            </a:r>
          </a:p>
          <a:p>
            <a:pPr marL="342900" indent="-342900">
              <a:spcBef>
                <a:spcPts val="800"/>
              </a:spcBef>
              <a:spcAft>
                <a:spcPts val="800"/>
              </a:spcAft>
              <a:buFont typeface="Arial" panose="020B0604020202020204" pitchFamily="34" charset="0"/>
              <a:buChar char="•"/>
            </a:pPr>
            <a:r>
              <a:rPr lang="en-US" dirty="0"/>
              <a:t>Palmar-plantar </a:t>
            </a:r>
            <a:r>
              <a:rPr lang="en-US" dirty="0" err="1"/>
              <a:t>erythrodysesthesia</a:t>
            </a:r>
            <a:endParaRPr lang="en-US" dirty="0"/>
          </a:p>
          <a:p>
            <a:pPr marL="342900" indent="-342900">
              <a:spcBef>
                <a:spcPts val="800"/>
              </a:spcBef>
              <a:spcAft>
                <a:spcPts val="800"/>
              </a:spcAft>
              <a:buFont typeface="Arial" panose="020B0604020202020204" pitchFamily="34" charset="0"/>
              <a:buChar char="•"/>
            </a:pPr>
            <a:r>
              <a:rPr lang="en-US" dirty="0"/>
              <a:t>Neutropenia</a:t>
            </a:r>
          </a:p>
          <a:p>
            <a:pPr marL="342900" indent="-342900">
              <a:spcBef>
                <a:spcPts val="800"/>
              </a:spcBef>
              <a:spcAft>
                <a:spcPts val="800"/>
              </a:spcAft>
              <a:buFont typeface="Arial" panose="020B0604020202020204" pitchFamily="34" charset="0"/>
              <a:buChar char="•"/>
            </a:pPr>
            <a:r>
              <a:rPr lang="en-US" dirty="0"/>
              <a:t>Limb edema</a:t>
            </a:r>
          </a:p>
        </p:txBody>
      </p:sp>
      <p:sp>
        <p:nvSpPr>
          <p:cNvPr id="6" name="TextBox 5">
            <a:extLst>
              <a:ext uri="{FF2B5EF4-FFF2-40B4-BE49-F238E27FC236}">
                <a16:creationId xmlns:a16="http://schemas.microsoft.com/office/drawing/2014/main" id="{18C93185-3400-E942-9195-F386C36ACD7E}"/>
              </a:ext>
            </a:extLst>
          </p:cNvPr>
          <p:cNvSpPr txBox="1">
            <a:spLocks noChangeArrowheads="1"/>
          </p:cNvSpPr>
          <p:nvPr/>
        </p:nvSpPr>
        <p:spPr bwMode="auto">
          <a:xfrm>
            <a:off x="36095" y="6426460"/>
            <a:ext cx="91440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Freedman RA et al. </a:t>
            </a:r>
            <a:r>
              <a:rPr lang="en-US" sz="1800" i="1" dirty="0"/>
              <a:t>J </a:t>
            </a:r>
            <a:r>
              <a:rPr lang="en-US" sz="1800" i="1" dirty="0" err="1"/>
              <a:t>Clin</a:t>
            </a:r>
            <a:r>
              <a:rPr lang="en-US" sz="1800" i="1" dirty="0"/>
              <a:t> Oncol </a:t>
            </a:r>
            <a:r>
              <a:rPr lang="en-US" sz="1800" dirty="0"/>
              <a:t>2019;[</a:t>
            </a:r>
            <a:r>
              <a:rPr lang="is-IS" sz="1800" dirty="0"/>
              <a:t>Epub ahead of print]</a:t>
            </a:r>
            <a:r>
              <a:rPr lang="en-US" sz="1800" dirty="0"/>
              <a:t>.</a:t>
            </a:r>
            <a:endParaRPr lang="is-IS" sz="1800" dirty="0"/>
          </a:p>
        </p:txBody>
      </p:sp>
      <p:sp>
        <p:nvSpPr>
          <p:cNvPr id="7" name="TextBox 6">
            <a:extLst>
              <a:ext uri="{FF2B5EF4-FFF2-40B4-BE49-F238E27FC236}">
                <a16:creationId xmlns:a16="http://schemas.microsoft.com/office/drawing/2014/main" id="{7D96DDA4-9FA7-D04D-9744-27F013D9B336}"/>
              </a:ext>
            </a:extLst>
          </p:cNvPr>
          <p:cNvSpPr txBox="1"/>
          <p:nvPr/>
        </p:nvSpPr>
        <p:spPr>
          <a:xfrm>
            <a:off x="6477000" y="1536521"/>
            <a:ext cx="4225644" cy="5057795"/>
          </a:xfrm>
          <a:prstGeom prst="rect">
            <a:avLst/>
          </a:prstGeom>
          <a:noFill/>
        </p:spPr>
        <p:txBody>
          <a:bodyPr wrap="none" rtlCol="0">
            <a:spAutoFit/>
          </a:bodyPr>
          <a:lstStyle/>
          <a:p>
            <a:pPr>
              <a:spcBef>
                <a:spcPts val="800"/>
              </a:spcBef>
              <a:spcAft>
                <a:spcPts val="800"/>
              </a:spcAft>
            </a:pPr>
            <a:r>
              <a:rPr lang="en-US" b="1" u="sng" dirty="0"/>
              <a:t>Most Common Grade 3 AEs</a:t>
            </a:r>
          </a:p>
          <a:p>
            <a:pPr marL="342900" indent="-342900">
              <a:spcBef>
                <a:spcPts val="800"/>
              </a:spcBef>
              <a:spcAft>
                <a:spcPts val="800"/>
              </a:spcAft>
              <a:buFont typeface="Arial" panose="020B0604020202020204" pitchFamily="34" charset="0"/>
              <a:buChar char="•"/>
            </a:pPr>
            <a:r>
              <a:rPr lang="en-US" dirty="0"/>
              <a:t>Diarrhea</a:t>
            </a:r>
          </a:p>
          <a:p>
            <a:pPr marL="342900" indent="-342900">
              <a:spcBef>
                <a:spcPts val="800"/>
              </a:spcBef>
              <a:spcAft>
                <a:spcPts val="800"/>
              </a:spcAft>
              <a:buFont typeface="Arial" panose="020B0604020202020204" pitchFamily="34" charset="0"/>
              <a:buChar char="•"/>
            </a:pPr>
            <a:r>
              <a:rPr lang="en-US" dirty="0"/>
              <a:t>Hypokalemia</a:t>
            </a:r>
          </a:p>
          <a:p>
            <a:pPr marL="342900" indent="-342900">
              <a:spcBef>
                <a:spcPts val="800"/>
              </a:spcBef>
              <a:spcAft>
                <a:spcPts val="800"/>
              </a:spcAft>
              <a:buFont typeface="Arial" panose="020B0604020202020204" pitchFamily="34" charset="0"/>
              <a:buChar char="•"/>
            </a:pPr>
            <a:r>
              <a:rPr lang="en-US" dirty="0"/>
              <a:t>Fatigue</a:t>
            </a:r>
          </a:p>
          <a:p>
            <a:pPr marL="342900" indent="-342900">
              <a:spcBef>
                <a:spcPts val="800"/>
              </a:spcBef>
              <a:spcAft>
                <a:spcPts val="800"/>
              </a:spcAft>
              <a:buFont typeface="Arial" panose="020B0604020202020204" pitchFamily="34" charset="0"/>
              <a:buChar char="•"/>
            </a:pPr>
            <a:r>
              <a:rPr lang="en-US" dirty="0"/>
              <a:t>Nausea</a:t>
            </a:r>
          </a:p>
          <a:p>
            <a:pPr marL="342900" indent="-342900">
              <a:spcBef>
                <a:spcPts val="800"/>
              </a:spcBef>
              <a:spcAft>
                <a:spcPts val="800"/>
              </a:spcAft>
              <a:buFont typeface="Arial" panose="020B0604020202020204" pitchFamily="34" charset="0"/>
              <a:buChar char="•"/>
            </a:pPr>
            <a:r>
              <a:rPr lang="en-US" dirty="0"/>
              <a:t>Hypophosphatemia</a:t>
            </a:r>
          </a:p>
          <a:p>
            <a:pPr marL="342900" indent="-342900">
              <a:spcBef>
                <a:spcPts val="800"/>
              </a:spcBef>
              <a:spcAft>
                <a:spcPts val="800"/>
              </a:spcAft>
              <a:buFont typeface="Arial" panose="020B0604020202020204" pitchFamily="34" charset="0"/>
              <a:buChar char="•"/>
            </a:pPr>
            <a:r>
              <a:rPr lang="en-US" dirty="0"/>
              <a:t>Vomiting</a:t>
            </a:r>
          </a:p>
          <a:p>
            <a:pPr marL="342900" indent="-342900">
              <a:spcBef>
                <a:spcPts val="800"/>
              </a:spcBef>
              <a:spcAft>
                <a:spcPts val="800"/>
              </a:spcAft>
              <a:buFont typeface="Arial" panose="020B0604020202020204" pitchFamily="34" charset="0"/>
              <a:buChar char="•"/>
            </a:pPr>
            <a:r>
              <a:rPr lang="en-US" dirty="0"/>
              <a:t>Dehydration</a:t>
            </a:r>
          </a:p>
          <a:p>
            <a:pPr marL="342900" indent="-342900">
              <a:spcBef>
                <a:spcPts val="800"/>
              </a:spcBef>
              <a:spcAft>
                <a:spcPts val="800"/>
              </a:spcAft>
              <a:buFont typeface="Arial" panose="020B0604020202020204" pitchFamily="34" charset="0"/>
              <a:buChar char="•"/>
            </a:pPr>
            <a:endParaRPr lang="en-US" dirty="0"/>
          </a:p>
        </p:txBody>
      </p:sp>
    </p:spTree>
    <p:extLst>
      <p:ext uri="{BB962C8B-B14F-4D97-AF65-F5344CB8AC3E}">
        <p14:creationId xmlns:p14="http://schemas.microsoft.com/office/powerpoint/2010/main" val="3890375469"/>
      </p:ext>
    </p:extLst>
  </p:cSld>
  <p:clrMapOvr>
    <a:masterClrMapping/>
  </p:clrMapOvr>
  <p:transition spd="slow"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2CA3F6-8774-5A4F-BF13-9D7AE4D6F0B9}"/>
              </a:ext>
            </a:extLst>
          </p:cNvPr>
          <p:cNvSpPr>
            <a:spLocks noGrp="1"/>
          </p:cNvSpPr>
          <p:nvPr>
            <p:ph type="title"/>
          </p:nvPr>
        </p:nvSpPr>
        <p:spPr/>
        <p:txBody>
          <a:bodyPr/>
          <a:lstStyle/>
          <a:p>
            <a:r>
              <a:rPr lang="en-US" dirty="0">
                <a:solidFill>
                  <a:srgbClr val="F1C73D"/>
                </a:solidFill>
              </a:rPr>
              <a:t>NALA Phase III Study Design</a:t>
            </a:r>
          </a:p>
        </p:txBody>
      </p:sp>
      <p:cxnSp>
        <p:nvCxnSpPr>
          <p:cNvPr id="5" name="Straight Connector 10">
            <a:extLst>
              <a:ext uri="{FF2B5EF4-FFF2-40B4-BE49-F238E27FC236}">
                <a16:creationId xmlns:a16="http://schemas.microsoft.com/office/drawing/2014/main" id="{91BFA113-D060-9A4F-940E-90365D6D5ABC}"/>
              </a:ext>
            </a:extLst>
          </p:cNvPr>
          <p:cNvCxnSpPr>
            <a:cxnSpLocks noChangeShapeType="1"/>
          </p:cNvCxnSpPr>
          <p:nvPr/>
        </p:nvCxnSpPr>
        <p:spPr bwMode="auto">
          <a:xfrm>
            <a:off x="5374122" y="3435542"/>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6" name="Straight Arrow Connector 5">
            <a:extLst>
              <a:ext uri="{FF2B5EF4-FFF2-40B4-BE49-F238E27FC236}">
                <a16:creationId xmlns:a16="http://schemas.microsoft.com/office/drawing/2014/main" id="{5FC8D615-B98D-4748-A760-57CE4E3F9928}"/>
              </a:ext>
            </a:extLst>
          </p:cNvPr>
          <p:cNvCxnSpPr/>
          <p:nvPr/>
        </p:nvCxnSpPr>
        <p:spPr bwMode="auto">
          <a:xfrm rot="5400000" flipH="1" flipV="1">
            <a:off x="5333084" y="3356230"/>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BD71551-B554-954D-B45B-C8C004EA3579}"/>
              </a:ext>
            </a:extLst>
          </p:cNvPr>
          <p:cNvCxnSpPr/>
          <p:nvPr/>
        </p:nvCxnSpPr>
        <p:spPr bwMode="auto">
          <a:xfrm>
            <a:off x="6159787" y="4185710"/>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94E7233-33AE-834E-947B-2E7D5F726F9D}"/>
              </a:ext>
            </a:extLst>
          </p:cNvPr>
          <p:cNvCxnSpPr/>
          <p:nvPr/>
        </p:nvCxnSpPr>
        <p:spPr bwMode="auto">
          <a:xfrm>
            <a:off x="6159789" y="2529527"/>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219277F-995F-D84C-9892-EC357E8F1DE9}"/>
              </a:ext>
            </a:extLst>
          </p:cNvPr>
          <p:cNvGrpSpPr>
            <a:grpSpLocks/>
          </p:cNvGrpSpPr>
          <p:nvPr/>
        </p:nvGrpSpPr>
        <p:grpSpPr bwMode="auto">
          <a:xfrm>
            <a:off x="5705706" y="2922854"/>
            <a:ext cx="914400" cy="914400"/>
            <a:chOff x="1872" y="1584"/>
            <a:chExt cx="576" cy="576"/>
          </a:xfrm>
        </p:grpSpPr>
        <p:sp>
          <p:nvSpPr>
            <p:cNvPr id="10" name="Oval 9">
              <a:extLst>
                <a:ext uri="{FF2B5EF4-FFF2-40B4-BE49-F238E27FC236}">
                  <a16:creationId xmlns:a16="http://schemas.microsoft.com/office/drawing/2014/main" id="{41CF26DF-6E38-C44D-83BC-B079378059D7}"/>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ED7D31"/>
                </a:solidFill>
                <a:effectLst/>
                <a:uLnTx/>
                <a:uFillTx/>
                <a:latin typeface="Arial" panose="020B0604020202020204" pitchFamily="34" charset="0"/>
                <a:ea typeface="MS PGothic" charset="0"/>
                <a:cs typeface="Arial" panose="020B0604020202020204" pitchFamily="34" charset="0"/>
              </a:endParaRPr>
            </a:p>
          </p:txBody>
        </p:sp>
        <p:sp>
          <p:nvSpPr>
            <p:cNvPr id="11" name="Rectangle 10">
              <a:extLst>
                <a:ext uri="{FF2B5EF4-FFF2-40B4-BE49-F238E27FC236}">
                  <a16:creationId xmlns:a16="http://schemas.microsoft.com/office/drawing/2014/main" id="{C6FFD702-3F05-DA42-96F2-D4FB80BEE80A}"/>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graphicFrame>
        <p:nvGraphicFramePr>
          <p:cNvPr id="12" name="Group 31">
            <a:extLst>
              <a:ext uri="{FF2B5EF4-FFF2-40B4-BE49-F238E27FC236}">
                <a16:creationId xmlns:a16="http://schemas.microsoft.com/office/drawing/2014/main" id="{F2F95753-B2AF-4A4A-894A-E74F0B31812C}"/>
              </a:ext>
            </a:extLst>
          </p:cNvPr>
          <p:cNvGraphicFramePr>
            <a:graphicFrameLocks noGrp="1"/>
          </p:cNvGraphicFramePr>
          <p:nvPr>
            <p:extLst>
              <p:ext uri="{D42A27DB-BD31-4B8C-83A1-F6EECF244321}">
                <p14:modId xmlns:p14="http://schemas.microsoft.com/office/powerpoint/2010/main" val="3878308499"/>
              </p:ext>
            </p:extLst>
          </p:nvPr>
        </p:nvGraphicFramePr>
        <p:xfrm>
          <a:off x="1364427" y="1857295"/>
          <a:ext cx="4022535" cy="2977857"/>
        </p:xfrm>
        <a:graphic>
          <a:graphicData uri="http://schemas.openxmlformats.org/drawingml/2006/table">
            <a:tbl>
              <a:tblPr/>
              <a:tblGrid>
                <a:gridCol w="4022535">
                  <a:extLst>
                    <a:ext uri="{9D8B030D-6E8A-4147-A177-3AD203B41FA5}">
                      <a16:colId xmlns:a16="http://schemas.microsoft.com/office/drawing/2014/main" val="20000"/>
                    </a:ext>
                  </a:extLst>
                </a:gridCol>
              </a:tblGrid>
              <a:tr h="611074">
                <a:tc>
                  <a:txBody>
                    <a:bodyPr/>
                    <a:lstStyle/>
                    <a:p>
                      <a:pPr marL="0" marR="0" lvl="0" indent="0" algn="l" defTabSz="914400" rtl="0" eaLnBrk="1" fontAlgn="base" latinLnBrk="0" hangingPunct="1">
                        <a:lnSpc>
                          <a:spcPct val="100000"/>
                        </a:lnSpc>
                        <a:spcBef>
                          <a:spcPts val="800"/>
                        </a:spcBef>
                        <a:spcAft>
                          <a:spcPct val="0"/>
                        </a:spcAft>
                        <a:buClrTx/>
                        <a:buSzTx/>
                        <a:buFontTx/>
                        <a:buNone/>
                        <a:tabLst/>
                      </a:pPr>
                      <a:r>
                        <a:rPr kumimoji="0" lang="en-US" sz="2200" b="1"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Eligibility (N = 621)</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2366783">
                <a:tc>
                  <a:txBody>
                    <a:bodyPr/>
                    <a:lstStyle/>
                    <a:p>
                      <a:pPr marL="177800" marR="0" lvl="0" indent="-177800" algn="l" defTabSz="914400" rtl="0" eaLnBrk="1" fontAlgn="base" latinLnBrk="0" hangingPunct="1">
                        <a:lnSpc>
                          <a:spcPct val="100000"/>
                        </a:lnSpc>
                        <a:spcBef>
                          <a:spcPts val="1400"/>
                        </a:spcBef>
                        <a:spcAft>
                          <a:spcPts val="14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HER2-positive metastatic breast cancer</a:t>
                      </a:r>
                    </a:p>
                    <a:p>
                      <a:pPr marL="177800" marR="0" lvl="0" indent="-177800" algn="l" defTabSz="914400" rtl="0" eaLnBrk="1" fontAlgn="base" latinLnBrk="0" hangingPunct="1">
                        <a:lnSpc>
                          <a:spcPct val="100000"/>
                        </a:lnSpc>
                        <a:spcBef>
                          <a:spcPts val="1400"/>
                        </a:spcBef>
                        <a:spcAft>
                          <a:spcPts val="14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Received 2 or more prior lines of HER2-directed therapies</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
        <p:nvSpPr>
          <p:cNvPr id="13" name="Rectangle 18">
            <a:extLst>
              <a:ext uri="{FF2B5EF4-FFF2-40B4-BE49-F238E27FC236}">
                <a16:creationId xmlns:a16="http://schemas.microsoft.com/office/drawing/2014/main" id="{3C2FD9FE-D716-9F4E-9EB5-85F8165AFEDA}"/>
              </a:ext>
            </a:extLst>
          </p:cNvPr>
          <p:cNvSpPr>
            <a:spLocks noChangeArrowheads="1"/>
          </p:cNvSpPr>
          <p:nvPr/>
        </p:nvSpPr>
        <p:spPr bwMode="auto">
          <a:xfrm>
            <a:off x="6984686" y="1977426"/>
            <a:ext cx="3975224" cy="994672"/>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b="1" dirty="0">
                <a:solidFill>
                  <a:srgbClr val="4472C4">
                    <a:lumMod val="50000"/>
                  </a:srgbClr>
                </a:solidFill>
                <a:latin typeface="Arial" panose="020B0604020202020204" pitchFamily="34" charset="0"/>
                <a:cs typeface="Arial" panose="020B0604020202020204" pitchFamily="34" charset="0"/>
              </a:rPr>
              <a:t>Neratinib + capecitabine</a:t>
            </a:r>
          </a:p>
        </p:txBody>
      </p:sp>
      <p:sp>
        <p:nvSpPr>
          <p:cNvPr id="14" name="Rectangle 18">
            <a:extLst>
              <a:ext uri="{FF2B5EF4-FFF2-40B4-BE49-F238E27FC236}">
                <a16:creationId xmlns:a16="http://schemas.microsoft.com/office/drawing/2014/main" id="{AE1EDD4D-4B33-564A-BBC8-B7C56DC5F093}"/>
              </a:ext>
            </a:extLst>
          </p:cNvPr>
          <p:cNvSpPr>
            <a:spLocks noChangeArrowheads="1"/>
          </p:cNvSpPr>
          <p:nvPr/>
        </p:nvSpPr>
        <p:spPr bwMode="auto">
          <a:xfrm>
            <a:off x="6934200" y="3663657"/>
            <a:ext cx="3994496" cy="994670"/>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b="1" dirty="0">
                <a:solidFill>
                  <a:srgbClr val="4472C4">
                    <a:lumMod val="50000"/>
                  </a:srgbClr>
                </a:solidFill>
                <a:latin typeface="Arial" panose="020B0604020202020204" pitchFamily="34" charset="0"/>
                <a:cs typeface="Arial" panose="020B0604020202020204" pitchFamily="34" charset="0"/>
              </a:rPr>
              <a:t>Lapatinib + capecitabine</a:t>
            </a:r>
          </a:p>
        </p:txBody>
      </p:sp>
      <p:sp>
        <p:nvSpPr>
          <p:cNvPr id="17" name="Rectangle 16">
            <a:extLst>
              <a:ext uri="{FF2B5EF4-FFF2-40B4-BE49-F238E27FC236}">
                <a16:creationId xmlns:a16="http://schemas.microsoft.com/office/drawing/2014/main" id="{B812A315-9D56-C84F-A207-9CBEB1037C04}"/>
              </a:ext>
            </a:extLst>
          </p:cNvPr>
          <p:cNvSpPr/>
          <p:nvPr/>
        </p:nvSpPr>
        <p:spPr>
          <a:xfrm>
            <a:off x="6615456" y="3186845"/>
            <a:ext cx="1796368"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1:1</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19" name="Text Box 27">
            <a:extLst>
              <a:ext uri="{FF2B5EF4-FFF2-40B4-BE49-F238E27FC236}">
                <a16:creationId xmlns:a16="http://schemas.microsoft.com/office/drawing/2014/main" id="{9334B8A9-95B7-424B-95EE-60229335B396}"/>
              </a:ext>
            </a:extLst>
          </p:cNvPr>
          <p:cNvSpPr txBox="1">
            <a:spLocks noChangeArrowheads="1"/>
          </p:cNvSpPr>
          <p:nvPr/>
        </p:nvSpPr>
        <p:spPr bwMode="auto">
          <a:xfrm>
            <a:off x="1317887" y="5237765"/>
            <a:ext cx="9331670" cy="4308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200" b="1" dirty="0">
                <a:solidFill>
                  <a:srgbClr val="FFFFFF"/>
                </a:solidFill>
                <a:ea typeface="MS PGothic" charset="0"/>
                <a:cs typeface="MS PGothic" charset="0"/>
              </a:rPr>
              <a:t>Primary endpoints:</a:t>
            </a:r>
            <a:r>
              <a:rPr lang="en-US" sz="2200" dirty="0">
                <a:solidFill>
                  <a:srgbClr val="FFFFFF"/>
                </a:solidFill>
                <a:ea typeface="MS PGothic" charset="0"/>
                <a:cs typeface="MS PGothic" charset="0"/>
              </a:rPr>
              <a:t> PFS and OS</a:t>
            </a:r>
          </a:p>
        </p:txBody>
      </p:sp>
      <p:sp>
        <p:nvSpPr>
          <p:cNvPr id="20" name="TextBox 19">
            <a:extLst>
              <a:ext uri="{FF2B5EF4-FFF2-40B4-BE49-F238E27FC236}">
                <a16:creationId xmlns:a16="http://schemas.microsoft.com/office/drawing/2014/main" id="{1BB317FD-5144-BE4B-9D51-BFA9B1D489B8}"/>
              </a:ext>
            </a:extLst>
          </p:cNvPr>
          <p:cNvSpPr txBox="1">
            <a:spLocks noChangeArrowheads="1"/>
          </p:cNvSpPr>
          <p:nvPr/>
        </p:nvSpPr>
        <p:spPr bwMode="auto">
          <a:xfrm>
            <a:off x="36094" y="6479976"/>
            <a:ext cx="1192730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t>www.clinicaltrials.gov</a:t>
            </a:r>
            <a:r>
              <a:rPr lang="en-US" sz="1600" dirty="0"/>
              <a:t>. Accessed April 2019</a:t>
            </a:r>
          </a:p>
        </p:txBody>
      </p:sp>
    </p:spTree>
    <p:extLst>
      <p:ext uri="{BB962C8B-B14F-4D97-AF65-F5344CB8AC3E}">
        <p14:creationId xmlns:p14="http://schemas.microsoft.com/office/powerpoint/2010/main" val="3060471359"/>
      </p:ext>
    </p:extLst>
  </p:cSld>
  <p:clrMapOvr>
    <a:masterClrMapping/>
  </p:clrMapOvr>
  <p:transition spd="slow" advClick="0"/>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76200"/>
            <a:ext cx="10972800" cy="1066800"/>
          </a:xfrm>
        </p:spPr>
        <p:txBody>
          <a:bodyPr/>
          <a:lstStyle/>
          <a:p>
            <a:r>
              <a:rPr lang="en-US" sz="2400" dirty="0">
                <a:solidFill>
                  <a:srgbClr val="F1C73D"/>
                </a:solidFill>
              </a:rPr>
              <a:t>Press Release: Top Line Results Announced for the Phase III NALA Trial of Neratinib in HER2-Positive Metastatic Breast Cancer</a:t>
            </a:r>
            <a:br>
              <a:rPr lang="en-US" dirty="0">
                <a:solidFill>
                  <a:srgbClr val="F1C73D"/>
                </a:solidFill>
              </a:rPr>
            </a:br>
            <a:r>
              <a:rPr lang="en-US" sz="2000" dirty="0">
                <a:solidFill>
                  <a:srgbClr val="F1C73D"/>
                </a:solidFill>
              </a:rPr>
              <a:t>December 17, 2018</a:t>
            </a:r>
          </a:p>
        </p:txBody>
      </p:sp>
      <p:sp>
        <p:nvSpPr>
          <p:cNvPr id="6" name="TextBox 5">
            <a:extLst>
              <a:ext uri="{FF2B5EF4-FFF2-40B4-BE49-F238E27FC236}">
                <a16:creationId xmlns:a16="http://schemas.microsoft.com/office/drawing/2014/main" id="{18C93185-3400-E942-9195-F386C36ACD7E}"/>
              </a:ext>
            </a:extLst>
          </p:cNvPr>
          <p:cNvSpPr txBox="1">
            <a:spLocks noChangeArrowheads="1"/>
          </p:cNvSpPr>
          <p:nvPr/>
        </p:nvSpPr>
        <p:spPr bwMode="auto">
          <a:xfrm>
            <a:off x="36094" y="6172200"/>
            <a:ext cx="11927305" cy="6924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https://</a:t>
            </a:r>
            <a:r>
              <a:rPr lang="en-US" sz="1800" dirty="0" err="1"/>
              <a:t>investor.pumabiotechnology.com</a:t>
            </a:r>
            <a:r>
              <a:rPr lang="en-US" sz="1800" dirty="0"/>
              <a:t>/press-release/puma-biotechnology-announces-top-line-results-phase-iii-nala-trial-neratinib-patients-.</a:t>
            </a:r>
            <a:endParaRPr lang="is-IS" sz="1800" dirty="0"/>
          </a:p>
        </p:txBody>
      </p:sp>
      <p:sp>
        <p:nvSpPr>
          <p:cNvPr id="7" name="Content Placeholder 2">
            <a:extLst>
              <a:ext uri="{FF2B5EF4-FFF2-40B4-BE49-F238E27FC236}">
                <a16:creationId xmlns:a16="http://schemas.microsoft.com/office/drawing/2014/main" id="{05CB61D4-26A7-D64B-8913-C84CFED4508A}"/>
              </a:ext>
            </a:extLst>
          </p:cNvPr>
          <p:cNvSpPr>
            <a:spLocks noGrp="1"/>
          </p:cNvSpPr>
          <p:nvPr>
            <p:ph idx="1"/>
          </p:nvPr>
        </p:nvSpPr>
        <p:spPr>
          <a:xfrm>
            <a:off x="609600" y="1600200"/>
            <a:ext cx="10972800" cy="4800600"/>
          </a:xfrm>
        </p:spPr>
        <p:txBody>
          <a:bodyPr/>
          <a:lstStyle/>
          <a:p>
            <a:pPr marL="0" indent="0">
              <a:spcBef>
                <a:spcPts val="1128"/>
              </a:spcBef>
              <a:buNone/>
            </a:pPr>
            <a:r>
              <a:rPr lang="en-US" sz="2200" dirty="0"/>
              <a:t>Top line results were announced from the Phase III NALA trial of neratinib in patients with HER2-positive metastatic breast cancer who have failed two or more prior lines of HER2-directed treatments (third-line disease) in the setting of metastatic disease.</a:t>
            </a:r>
          </a:p>
          <a:p>
            <a:pPr marL="0" indent="0">
              <a:spcBef>
                <a:spcPts val="1128"/>
              </a:spcBef>
              <a:buNone/>
            </a:pPr>
            <a:r>
              <a:rPr lang="en-US" sz="2200" dirty="0"/>
              <a:t>For the primary analysis of centrally confirmed PFS, treatment with neratinib plus capecitabine resulted in a statistically significant improvement in centrally confirmed PFS (</a:t>
            </a:r>
            <a:r>
              <a:rPr lang="en-US" sz="2200" i="1" dirty="0"/>
              <a:t>p</a:t>
            </a:r>
            <a:r>
              <a:rPr lang="en-US" sz="2200" dirty="0"/>
              <a:t> = 0.0059) compared to treatment with lapatinib plus capecitabine. For the primary analyses of OS, neratinib plus capecitabine resulted in an improvement in OS that did not achieve statistical significance but trended positively in favor of the neratinib plus capecitabine arm of the study (</a:t>
            </a:r>
            <a:r>
              <a:rPr lang="en-US" sz="2200" i="1" dirty="0"/>
              <a:t>p</a:t>
            </a:r>
            <a:r>
              <a:rPr lang="en-US" sz="2200" dirty="0"/>
              <a:t> = 0.21). The safety profile of neratinib in the Phase III NALA study was consistent with previous clinical trials of neratinib.</a:t>
            </a:r>
          </a:p>
        </p:txBody>
      </p:sp>
    </p:spTree>
    <p:extLst>
      <p:ext uri="{BB962C8B-B14F-4D97-AF65-F5344CB8AC3E}">
        <p14:creationId xmlns:p14="http://schemas.microsoft.com/office/powerpoint/2010/main" val="1315934530"/>
      </p:ext>
    </p:extLst>
  </p:cSld>
  <p:clrMapOvr>
    <a:masterClrMapping/>
  </p:clrMapOvr>
  <p:transition spd="slow" advClick="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C93185-3400-E942-9195-F386C36ACD7E}"/>
              </a:ext>
            </a:extLst>
          </p:cNvPr>
          <p:cNvSpPr txBox="1">
            <a:spLocks noChangeArrowheads="1"/>
          </p:cNvSpPr>
          <p:nvPr/>
        </p:nvSpPr>
        <p:spPr bwMode="auto">
          <a:xfrm>
            <a:off x="36094" y="6172200"/>
            <a:ext cx="11927305" cy="6924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is-IS" sz="1800" dirty="0">
                <a:latin typeface="Arial" panose="020B0604020202020204" pitchFamily="34" charset="0"/>
                <a:cs typeface="Arial" panose="020B0604020202020204" pitchFamily="34" charset="0"/>
              </a:rPr>
              <a:t>http://ir.macrogenics.com/news-releases/news-release-details/macrogenics-announces-positive-results-pivotal-phase-3-sophia</a:t>
            </a:r>
          </a:p>
        </p:txBody>
      </p:sp>
      <p:sp>
        <p:nvSpPr>
          <p:cNvPr id="7" name="Content Placeholder 2">
            <a:extLst>
              <a:ext uri="{FF2B5EF4-FFF2-40B4-BE49-F238E27FC236}">
                <a16:creationId xmlns:a16="http://schemas.microsoft.com/office/drawing/2014/main" id="{05CB61D4-26A7-D64B-8913-C84CFED4508A}"/>
              </a:ext>
            </a:extLst>
          </p:cNvPr>
          <p:cNvSpPr>
            <a:spLocks noGrp="1"/>
          </p:cNvSpPr>
          <p:nvPr>
            <p:ph idx="1"/>
          </p:nvPr>
        </p:nvSpPr>
        <p:spPr>
          <a:xfrm>
            <a:off x="609599" y="1600200"/>
            <a:ext cx="10972801" cy="4800600"/>
          </a:xfrm>
        </p:spPr>
        <p:txBody>
          <a:bodyPr/>
          <a:lstStyle/>
          <a:p>
            <a:pPr marL="0" indent="0">
              <a:spcBef>
                <a:spcPts val="1128"/>
              </a:spcBef>
              <a:buNone/>
            </a:pPr>
            <a:r>
              <a:rPr lang="en-US" sz="2000" dirty="0">
                <a:latin typeface="Arial" panose="020B0604020202020204" pitchFamily="34" charset="0"/>
                <a:cs typeface="Arial" panose="020B0604020202020204" pitchFamily="34" charset="0"/>
              </a:rPr>
              <a:t>Results were announced from the Phase III SOPHIA trial of </a:t>
            </a:r>
            <a:r>
              <a:rPr lang="en-US" sz="2000" dirty="0" err="1">
                <a:latin typeface="Arial" panose="020B0604020202020204" pitchFamily="34" charset="0"/>
                <a:cs typeface="Arial" panose="020B0604020202020204" pitchFamily="34" charset="0"/>
              </a:rPr>
              <a:t>margetuximab</a:t>
            </a:r>
            <a:r>
              <a:rPr lang="en-US" sz="2000" dirty="0">
                <a:latin typeface="Arial" panose="020B0604020202020204" pitchFamily="34" charset="0"/>
                <a:cs typeface="Arial" panose="020B0604020202020204" pitchFamily="34" charset="0"/>
              </a:rPr>
              <a:t> in patients with HER2-positive metastatic breast cancer. SOPHIA enrolled 536 patients who had previously received trastuzumab and </a:t>
            </a:r>
            <a:r>
              <a:rPr lang="en-US" sz="2000" dirty="0" err="1">
                <a:latin typeface="Arial" panose="020B0604020202020204" pitchFamily="34" charset="0"/>
                <a:cs typeface="Arial" panose="020B0604020202020204" pitchFamily="34" charset="0"/>
              </a:rPr>
              <a:t>pertuzumab</a:t>
            </a:r>
            <a:r>
              <a:rPr lang="en-US" sz="2000" dirty="0">
                <a:latin typeface="Arial" panose="020B0604020202020204" pitchFamily="34" charset="0"/>
                <a:cs typeface="Arial" panose="020B0604020202020204" pitchFamily="34" charset="0"/>
              </a:rPr>
              <a:t>, and approximately 90% had previously received T-DM1.</a:t>
            </a:r>
          </a:p>
          <a:p>
            <a:pPr marL="0" indent="0">
              <a:spcBef>
                <a:spcPts val="1128"/>
              </a:spcBef>
              <a:buNone/>
            </a:pPr>
            <a:r>
              <a:rPr lang="en-US" sz="2000" dirty="0">
                <a:latin typeface="Arial" panose="020B0604020202020204" pitchFamily="34" charset="0"/>
                <a:cs typeface="Arial" panose="020B0604020202020204" pitchFamily="34" charset="0"/>
              </a:rPr>
              <a:t>The study met its primary endpoint of prolongation of PFS in patients treated with the combination of </a:t>
            </a:r>
            <a:r>
              <a:rPr lang="en-US" sz="2000" dirty="0" err="1">
                <a:latin typeface="Arial" panose="020B0604020202020204" pitchFamily="34" charset="0"/>
                <a:cs typeface="Arial" panose="020B0604020202020204" pitchFamily="34" charset="0"/>
              </a:rPr>
              <a:t>margetuximab</a:t>
            </a:r>
            <a:r>
              <a:rPr lang="en-US" sz="2000" dirty="0">
                <a:latin typeface="Arial" panose="020B0604020202020204" pitchFamily="34" charset="0"/>
                <a:cs typeface="Arial" panose="020B0604020202020204" pitchFamily="34" charset="0"/>
              </a:rPr>
              <a:t> plus chemotherapy compared to trastuzumab plus chemotherapy. </a:t>
            </a:r>
          </a:p>
          <a:p>
            <a:pPr marL="0" indent="0">
              <a:spcBef>
                <a:spcPts val="1128"/>
              </a:spcBef>
              <a:buNone/>
            </a:pPr>
            <a:r>
              <a:rPr lang="en-US" sz="2000" dirty="0">
                <a:latin typeface="Arial" panose="020B0604020202020204" pitchFamily="34" charset="0"/>
                <a:cs typeface="Arial" panose="020B0604020202020204" pitchFamily="34" charset="0"/>
              </a:rPr>
              <a:t>Patients in the </a:t>
            </a:r>
            <a:r>
              <a:rPr lang="en-US" sz="2000" dirty="0" err="1">
                <a:latin typeface="Arial" panose="020B0604020202020204" pitchFamily="34" charset="0"/>
                <a:cs typeface="Arial" panose="020B0604020202020204" pitchFamily="34" charset="0"/>
              </a:rPr>
              <a:t>margetuximab</a:t>
            </a:r>
            <a:r>
              <a:rPr lang="en-US" sz="2000" dirty="0">
                <a:latin typeface="Arial" panose="020B0604020202020204" pitchFamily="34" charset="0"/>
                <a:cs typeface="Arial" panose="020B0604020202020204" pitchFamily="34" charset="0"/>
              </a:rPr>
              <a:t> arm experienced a 24% risk reduction in PFS compared to patients in the trastuzumab arm (HR = 0.76, </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0.033). Notably, approximately 85% of patients in the study were carriers of the CD16A (</a:t>
            </a:r>
            <a:r>
              <a:rPr lang="en-US" sz="2000" dirty="0" err="1">
                <a:latin typeface="Arial" panose="020B0604020202020204" pitchFamily="34" charset="0"/>
                <a:cs typeface="Arial" panose="020B0604020202020204" pitchFamily="34" charset="0"/>
              </a:rPr>
              <a:t>FcγRIIIa</a:t>
            </a:r>
            <a:r>
              <a:rPr lang="en-US" sz="2000" dirty="0">
                <a:latin typeface="Arial" panose="020B0604020202020204" pitchFamily="34" charset="0"/>
                <a:cs typeface="Arial" panose="020B0604020202020204" pitchFamily="34" charset="0"/>
              </a:rPr>
              <a:t>) 158F allele, previously associated with diminished clinical response to trastuzumab and other antibodies.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In this pre-specified subpopulation, patients in the </a:t>
            </a:r>
            <a:r>
              <a:rPr lang="en-US" sz="2000" dirty="0" err="1">
                <a:latin typeface="Arial" panose="020B0604020202020204" pitchFamily="34" charset="0"/>
                <a:cs typeface="Arial" panose="020B0604020202020204" pitchFamily="34" charset="0"/>
              </a:rPr>
              <a:t>margetuximab</a:t>
            </a:r>
            <a:r>
              <a:rPr lang="en-US" sz="2000" dirty="0">
                <a:latin typeface="Arial" panose="020B0604020202020204" pitchFamily="34" charset="0"/>
                <a:cs typeface="Arial" panose="020B0604020202020204" pitchFamily="34" charset="0"/>
              </a:rPr>
              <a:t> arm experienced a 32% risk reduction in PFS compared to patients in the trastuzumab arm (HR = 0.68, </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0.005). </a:t>
            </a:r>
          </a:p>
        </p:txBody>
      </p:sp>
      <p:sp>
        <p:nvSpPr>
          <p:cNvPr id="4" name="Title 3">
            <a:extLst>
              <a:ext uri="{FF2B5EF4-FFF2-40B4-BE49-F238E27FC236}">
                <a16:creationId xmlns:a16="http://schemas.microsoft.com/office/drawing/2014/main" id="{2518E25B-0CF7-6E4F-9D9D-47C8FDAB115E}"/>
              </a:ext>
            </a:extLst>
          </p:cNvPr>
          <p:cNvSpPr>
            <a:spLocks noGrp="1"/>
          </p:cNvSpPr>
          <p:nvPr>
            <p:ph type="title"/>
          </p:nvPr>
        </p:nvSpPr>
        <p:spPr>
          <a:xfrm>
            <a:off x="609601" y="0"/>
            <a:ext cx="11353799" cy="1143000"/>
          </a:xfrm>
        </p:spPr>
        <p:txBody>
          <a:bodyPr/>
          <a:lstStyle/>
          <a:p>
            <a:r>
              <a:rPr lang="en-US" sz="2400" dirty="0">
                <a:latin typeface="Arial" panose="020B0604020202020204" pitchFamily="34" charset="0"/>
                <a:cs typeface="Arial" panose="020B0604020202020204" pitchFamily="34" charset="0"/>
              </a:rPr>
              <a:t>Press Release: Positive Results Announced for the Phase III SOPHIA Trial of </a:t>
            </a:r>
            <a:r>
              <a:rPr lang="en-US" sz="2400" dirty="0" err="1">
                <a:latin typeface="Arial" panose="020B0604020202020204" pitchFamily="34" charset="0"/>
                <a:cs typeface="Arial" panose="020B0604020202020204" pitchFamily="34" charset="0"/>
              </a:rPr>
              <a:t>Margetuximab</a:t>
            </a:r>
            <a:r>
              <a:rPr lang="en-US" sz="2400" dirty="0">
                <a:latin typeface="Arial" panose="020B0604020202020204" pitchFamily="34" charset="0"/>
                <a:cs typeface="Arial" panose="020B0604020202020204" pitchFamily="34" charset="0"/>
              </a:rPr>
              <a:t> in HER2-Positive Metastatic Breast Cancer</a:t>
            </a:r>
            <a:br>
              <a:rPr lang="en-US" sz="24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February 6, 2019</a:t>
            </a:r>
          </a:p>
        </p:txBody>
      </p:sp>
    </p:spTree>
    <p:extLst>
      <p:ext uri="{BB962C8B-B14F-4D97-AF65-F5344CB8AC3E}">
        <p14:creationId xmlns:p14="http://schemas.microsoft.com/office/powerpoint/2010/main" val="2160305008"/>
      </p:ext>
    </p:extLst>
  </p:cSld>
  <p:clrMapOvr>
    <a:masterClrMapping/>
  </p:clrMapOvr>
  <p:transition spd="slow"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ECB4E71-B0F0-DE45-8C4E-4EB9C44ADF0C}"/>
              </a:ext>
            </a:extLst>
          </p:cNvPr>
          <p:cNvGrpSpPr/>
          <p:nvPr/>
        </p:nvGrpSpPr>
        <p:grpSpPr>
          <a:xfrm>
            <a:off x="740979" y="2819400"/>
            <a:ext cx="10184061" cy="756744"/>
            <a:chOff x="740979" y="3373822"/>
            <a:chExt cx="10184061" cy="756744"/>
          </a:xfrm>
          <a:solidFill>
            <a:srgbClr val="F6BF50"/>
          </a:solidFill>
          <a:effectLst>
            <a:outerShdw blurRad="50800" dist="38100" dir="2700000" algn="tl" rotWithShape="0">
              <a:prstClr val="black">
                <a:alpha val="40000"/>
              </a:prstClr>
            </a:outerShdw>
          </a:effectLst>
        </p:grpSpPr>
        <p:sp>
          <p:nvSpPr>
            <p:cNvPr id="6" name="Rectangle 5">
              <a:extLst>
                <a:ext uri="{FF2B5EF4-FFF2-40B4-BE49-F238E27FC236}">
                  <a16:creationId xmlns:a16="http://schemas.microsoft.com/office/drawing/2014/main" id="{883DF816-803A-CF4A-863F-D3FA3E6BDFC0}"/>
                </a:ext>
              </a:extLst>
            </p:cNvPr>
            <p:cNvSpPr/>
            <p:nvPr/>
          </p:nvSpPr>
          <p:spPr bwMode="auto">
            <a:xfrm>
              <a:off x="740979" y="3373822"/>
              <a:ext cx="9924393" cy="756744"/>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cs typeface="ＭＳ Ｐゴシック" charset="0"/>
              </a:endParaRPr>
            </a:p>
          </p:txBody>
        </p:sp>
        <p:sp>
          <p:nvSpPr>
            <p:cNvPr id="7" name="Rectangle 6">
              <a:extLst>
                <a:ext uri="{FF2B5EF4-FFF2-40B4-BE49-F238E27FC236}">
                  <a16:creationId xmlns:a16="http://schemas.microsoft.com/office/drawing/2014/main" id="{95506F3A-72AF-AB4F-9CB9-7D61E0F67262}"/>
                </a:ext>
              </a:extLst>
            </p:cNvPr>
            <p:cNvSpPr>
              <a:spLocks noChangeAspect="1"/>
            </p:cNvSpPr>
            <p:nvPr/>
          </p:nvSpPr>
          <p:spPr bwMode="auto">
            <a:xfrm rot="2700000">
              <a:off x="10389943" y="3484644"/>
              <a:ext cx="535097" cy="535097"/>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cs typeface="ＭＳ Ｐゴシック" charset="0"/>
              </a:endParaRPr>
            </a:p>
          </p:txBody>
        </p:sp>
      </p:grpSp>
      <p:sp>
        <p:nvSpPr>
          <p:cNvPr id="15" name="Content Placeholder 1">
            <a:extLst>
              <a:ext uri="{FF2B5EF4-FFF2-40B4-BE49-F238E27FC236}">
                <a16:creationId xmlns:a16="http://schemas.microsoft.com/office/drawing/2014/main" id="{CA275B60-6AB8-594F-BCED-A1BBEDC503C8}"/>
              </a:ext>
            </a:extLst>
          </p:cNvPr>
          <p:cNvSpPr txBox="1">
            <a:spLocks/>
          </p:cNvSpPr>
          <p:nvPr/>
        </p:nvSpPr>
        <p:spPr>
          <a:xfrm>
            <a:off x="914400" y="1830388"/>
            <a:ext cx="10363200" cy="4189412"/>
          </a:xfrm>
          <a:prstGeom prst="rect">
            <a:avLst/>
          </a:prstGeom>
        </p:spPr>
        <p:txBody>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marL="0" marR="0" lvl="0" indent="0" algn="l" defTabSz="914400" rtl="0" eaLnBrk="0" fontAlgn="base" latinLnBrk="0" hangingPunct="0">
              <a:lnSpc>
                <a:spcPct val="100000"/>
              </a:lnSpc>
              <a:spcBef>
                <a:spcPts val="4800"/>
              </a:spcBef>
              <a:spcAft>
                <a:spcPct val="0"/>
              </a:spcAft>
              <a:buClrTx/>
              <a:buSzTx/>
              <a:buFontTx/>
              <a:buNone/>
              <a:tabLst/>
              <a:defRPr/>
            </a:pPr>
            <a:r>
              <a:rPr kumimoji="0" lang="en-US" sz="3200" b="1" i="0" u="none" strike="noStrike" kern="0" cap="none" spc="0" normalizeH="0" baseline="0" noProof="0" dirty="0">
                <a:ln>
                  <a:noFill/>
                </a:ln>
                <a:solidFill>
                  <a:schemeClr val="bg1">
                    <a:alpha val="40000"/>
                  </a:schemeClr>
                </a:solidFill>
                <a:effectLst/>
                <a:uLnTx/>
                <a:uFillTx/>
                <a:latin typeface="Arial"/>
                <a:ea typeface="ＭＳ Ｐゴシック"/>
              </a:rPr>
              <a:t>HER2-Positive Localized and Metastatic Disease</a:t>
            </a:r>
          </a:p>
          <a:p>
            <a:pPr marL="0" marR="0" lvl="0" indent="0" algn="l" defTabSz="914400" rtl="0" eaLnBrk="0" fontAlgn="base" latinLnBrk="0" hangingPunct="0">
              <a:lnSpc>
                <a:spcPct val="100000"/>
              </a:lnSpc>
              <a:spcBef>
                <a:spcPts val="4800"/>
              </a:spcBef>
              <a:spcAft>
                <a:spcPct val="0"/>
              </a:spcAft>
              <a:buClrTx/>
              <a:buSzTx/>
              <a:buFontTx/>
              <a:buNone/>
              <a:tabLst/>
              <a:defRPr/>
            </a:pPr>
            <a:r>
              <a:rPr kumimoji="0" lang="en-US" sz="3200" b="1" i="0" u="none" strike="noStrike" kern="0" cap="none" spc="0" normalizeH="0" baseline="0" noProof="0" dirty="0">
                <a:ln>
                  <a:noFill/>
                </a:ln>
                <a:solidFill>
                  <a:srgbClr val="203864"/>
                </a:solidFill>
                <a:effectLst/>
                <a:uLnTx/>
                <a:uFillTx/>
                <a:latin typeface="Arial"/>
                <a:ea typeface="ＭＳ Ｐゴシック"/>
              </a:rPr>
              <a:t>ER-Positive, HER2-Negative Metastatic Disease</a:t>
            </a:r>
          </a:p>
          <a:p>
            <a:pPr marL="0" marR="0" lvl="0" indent="0" algn="l" defTabSz="914400" rtl="0" eaLnBrk="0" fontAlgn="base" latinLnBrk="0" hangingPunct="0">
              <a:lnSpc>
                <a:spcPct val="100000"/>
              </a:lnSpc>
              <a:spcBef>
                <a:spcPts val="4800"/>
              </a:spcBef>
              <a:spcAft>
                <a:spcPct val="0"/>
              </a:spcAft>
              <a:buClrTx/>
              <a:buSzTx/>
              <a:buFontTx/>
              <a:buNone/>
              <a:tabLst/>
              <a:defRPr/>
            </a:pPr>
            <a:r>
              <a:rPr kumimoji="0" lang="en-US" sz="3200" b="1" i="0" u="none" strike="noStrike" kern="0" cap="none" spc="0" normalizeH="0" baseline="0" noProof="0" dirty="0">
                <a:ln>
                  <a:noFill/>
                </a:ln>
                <a:solidFill>
                  <a:srgbClr val="FFFFFF">
                    <a:alpha val="40000"/>
                  </a:srgbClr>
                </a:solidFill>
                <a:effectLst/>
                <a:uLnTx/>
                <a:uFillTx/>
                <a:latin typeface="Arial"/>
                <a:ea typeface="ＭＳ Ｐゴシック"/>
              </a:rPr>
              <a:t>Triple-Negative Metastatic Disease</a:t>
            </a:r>
          </a:p>
        </p:txBody>
      </p:sp>
      <p:sp>
        <p:nvSpPr>
          <p:cNvPr id="2" name="Title 1">
            <a:extLst>
              <a:ext uri="{FF2B5EF4-FFF2-40B4-BE49-F238E27FC236}">
                <a16:creationId xmlns:a16="http://schemas.microsoft.com/office/drawing/2014/main" id="{08288E4C-AEC7-BB48-BBA1-601878705696}"/>
              </a:ext>
            </a:extLst>
          </p:cNvPr>
          <p:cNvSpPr>
            <a:spLocks noGrp="1"/>
          </p:cNvSpPr>
          <p:nvPr>
            <p:ph type="title"/>
          </p:nvPr>
        </p:nvSpPr>
        <p:spPr/>
        <p:txBody>
          <a:bodyPr/>
          <a:lstStyle/>
          <a:p>
            <a:pPr algn="ctr"/>
            <a:r>
              <a:rPr lang="en-US" sz="3400" dirty="0"/>
              <a:t>Breast Cancer: Agenda</a:t>
            </a:r>
          </a:p>
        </p:txBody>
      </p:sp>
    </p:spTree>
    <p:extLst>
      <p:ext uri="{BB962C8B-B14F-4D97-AF65-F5344CB8AC3E}">
        <p14:creationId xmlns:p14="http://schemas.microsoft.com/office/powerpoint/2010/main" val="3854868351"/>
      </p:ext>
    </p:extLst>
  </p:cSld>
  <p:clrMapOvr>
    <a:masterClrMapping/>
  </p:clrMapOvr>
  <p:transition spd="slow"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3"/>
          <p:cNvSpPr>
            <a:spLocks noChangeArrowheads="1"/>
          </p:cNvSpPr>
          <p:nvPr/>
        </p:nvSpPr>
        <p:spPr bwMode="auto">
          <a:xfrm>
            <a:off x="609600" y="1538724"/>
            <a:ext cx="10972800" cy="4404876"/>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55297" name="Title 2"/>
          <p:cNvSpPr>
            <a:spLocks noGrp="1"/>
          </p:cNvSpPr>
          <p:nvPr>
            <p:ph type="title"/>
          </p:nvPr>
        </p:nvSpPr>
        <p:spPr/>
        <p:txBody>
          <a:bodyPr/>
          <a:lstStyle/>
          <a:p>
            <a:r>
              <a:rPr lang="en-US" dirty="0">
                <a:solidFill>
                  <a:srgbClr val="F1C73D"/>
                </a:solidFill>
              </a:rPr>
              <a:t>Therapies for HR-Positive Breast Cancer</a:t>
            </a:r>
            <a:endParaRPr lang="en-US" dirty="0">
              <a:solidFill>
                <a:srgbClr val="F1C73D"/>
              </a:solidFill>
              <a:latin typeface="Arial" charset="0"/>
              <a:ea typeface="ＭＳ Ｐゴシック" charset="0"/>
              <a:cs typeface="ＭＳ Ｐゴシック" charset="0"/>
            </a:endParaRPr>
          </a:p>
        </p:txBody>
      </p:sp>
      <p:graphicFrame>
        <p:nvGraphicFramePr>
          <p:cNvPr id="6" name="Group 217"/>
          <p:cNvGraphicFramePr>
            <a:graphicFrameLocks noGrp="1"/>
          </p:cNvGraphicFramePr>
          <p:nvPr>
            <p:extLst>
              <p:ext uri="{D42A27DB-BD31-4B8C-83A1-F6EECF244321}">
                <p14:modId xmlns:p14="http://schemas.microsoft.com/office/powerpoint/2010/main" val="2013001820"/>
              </p:ext>
            </p:extLst>
          </p:nvPr>
        </p:nvGraphicFramePr>
        <p:xfrm>
          <a:off x="746760" y="1676401"/>
          <a:ext cx="10698480" cy="4136641"/>
        </p:xfrm>
        <a:graphic>
          <a:graphicData uri="http://schemas.openxmlformats.org/drawingml/2006/table">
            <a:tbl>
              <a:tblPr/>
              <a:tblGrid>
                <a:gridCol w="2795098">
                  <a:extLst>
                    <a:ext uri="{9D8B030D-6E8A-4147-A177-3AD203B41FA5}">
                      <a16:colId xmlns:a16="http://schemas.microsoft.com/office/drawing/2014/main" val="20000"/>
                    </a:ext>
                  </a:extLst>
                </a:gridCol>
                <a:gridCol w="3479972">
                  <a:extLst>
                    <a:ext uri="{9D8B030D-6E8A-4147-A177-3AD203B41FA5}">
                      <a16:colId xmlns:a16="http://schemas.microsoft.com/office/drawing/2014/main" val="20001"/>
                    </a:ext>
                  </a:extLst>
                </a:gridCol>
                <a:gridCol w="4423410">
                  <a:extLst>
                    <a:ext uri="{9D8B030D-6E8A-4147-A177-3AD203B41FA5}">
                      <a16:colId xmlns:a16="http://schemas.microsoft.com/office/drawing/2014/main" val="20002"/>
                    </a:ext>
                  </a:extLst>
                </a:gridCol>
              </a:tblGrid>
              <a:tr h="47042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1" i="0" u="none" strike="noStrike" kern="1200" cap="none" normalizeH="0" baseline="0" dirty="0">
                          <a:ln>
                            <a:noFill/>
                          </a:ln>
                          <a:solidFill>
                            <a:srgbClr val="FFFFFF"/>
                          </a:solidFill>
                          <a:effectLst/>
                          <a:latin typeface="Arial" charset="0"/>
                          <a:ea typeface="ヒラギノ角ゴ Pro W3" charset="-128"/>
                          <a:cs typeface="+mn-cs"/>
                        </a:rPr>
                        <a:t>Agent</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Mechanism of action</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Main toxicities</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extLst>
                  <a:ext uri="{0D108BD9-81ED-4DB2-BD59-A6C34878D82A}">
                    <a16:rowId xmlns:a16="http://schemas.microsoft.com/office/drawing/2014/main" val="10000"/>
                  </a:ext>
                </a:extLst>
              </a:tr>
              <a:tr h="5819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kern="1200" cap="none" normalizeH="0" baseline="0" dirty="0">
                          <a:ln>
                            <a:noFill/>
                          </a:ln>
                          <a:solidFill>
                            <a:schemeClr val="tx1"/>
                          </a:solidFill>
                          <a:effectLst/>
                          <a:latin typeface="Arial" charset="0"/>
                          <a:ea typeface="ＭＳ 明朝" charset="-128"/>
                          <a:cs typeface="+mn-cs"/>
                        </a:rPr>
                        <a:t>Tamoxifen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kern="1200" cap="none" normalizeH="0" baseline="0" dirty="0">
                          <a:ln>
                            <a:noFill/>
                          </a:ln>
                          <a:solidFill>
                            <a:schemeClr val="tx1"/>
                          </a:solidFill>
                          <a:effectLst/>
                          <a:latin typeface="Arial" charset="0"/>
                          <a:ea typeface="ＭＳ 明朝" charset="-128"/>
                          <a:cs typeface="+mn-cs"/>
                        </a:rPr>
                        <a:t>Antiestrogen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Menopausal symptoms, stroke, DVT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5819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LHRH agonists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Ovarian suppression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Menopausal symptoms, </a:t>
                      </a:r>
                      <a:br>
                        <a:rPr kumimoji="0" lang="en-US" sz="2000" b="0" i="0" u="none" strike="noStrike" cap="none" normalizeH="0" baseline="0" dirty="0">
                          <a:ln>
                            <a:noFill/>
                          </a:ln>
                          <a:solidFill>
                            <a:srgbClr val="FFFFFF"/>
                          </a:solidFill>
                          <a:effectLst/>
                          <a:latin typeface="Arial" charset="0"/>
                          <a:ea typeface="ヒラギノ角ゴ Pro W3" charset="-128"/>
                        </a:rPr>
                      </a:br>
                      <a:r>
                        <a:rPr kumimoji="0" lang="en-US" sz="2000" b="0" i="0" u="none" strike="noStrike" cap="none" normalizeH="0" baseline="0" dirty="0">
                          <a:ln>
                            <a:noFill/>
                          </a:ln>
                          <a:solidFill>
                            <a:srgbClr val="FFFFFF"/>
                          </a:solidFill>
                          <a:effectLst/>
                          <a:latin typeface="Arial" charset="0"/>
                          <a:ea typeface="ヒラギノ角ゴ Pro W3" charset="-128"/>
                        </a:rPr>
                        <a:t>joint and muscle pain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2"/>
                  </a:ext>
                </a:extLst>
              </a:tr>
              <a:tr h="5819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Aromatase inhibitors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Block aromatase</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Menopausal symptoms, </a:t>
                      </a:r>
                      <a:br>
                        <a:rPr kumimoji="0" lang="en-US" sz="2000" b="0" i="0" u="none" strike="noStrike" cap="none" normalizeH="0" baseline="0" dirty="0">
                          <a:ln>
                            <a:noFill/>
                          </a:ln>
                          <a:solidFill>
                            <a:srgbClr val="FFFFFF"/>
                          </a:solidFill>
                          <a:effectLst/>
                          <a:latin typeface="Arial" charset="0"/>
                          <a:ea typeface="ヒラギノ角ゴ Pro W3" charset="-128"/>
                        </a:rPr>
                      </a:br>
                      <a:r>
                        <a:rPr kumimoji="0" lang="en-US" sz="2000" b="0" i="0" u="none" strike="noStrike" cap="none" normalizeH="0" baseline="0" dirty="0">
                          <a:ln>
                            <a:noFill/>
                          </a:ln>
                          <a:solidFill>
                            <a:srgbClr val="FFFFFF"/>
                          </a:solidFill>
                          <a:effectLst/>
                          <a:latin typeface="Arial" charset="0"/>
                          <a:ea typeface="ヒラギノ角ゴ Pro W3" charset="-128"/>
                        </a:rPr>
                        <a:t>joint and muscle pain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3"/>
                  </a:ext>
                </a:extLst>
              </a:tr>
              <a:tr h="5819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err="1">
                          <a:ln>
                            <a:noFill/>
                          </a:ln>
                          <a:solidFill>
                            <a:srgbClr val="FFFFFF"/>
                          </a:solidFill>
                          <a:effectLst/>
                          <a:latin typeface="Arial" charset="0"/>
                          <a:ea typeface="ヒラギノ角ゴ Pro W3" charset="-128"/>
                        </a:rPr>
                        <a:t>Fulvestrant</a:t>
                      </a:r>
                      <a:endParaRPr kumimoji="0" lang="en-US" sz="20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Estrogen receptor antagonist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Hot flashes, bone and </a:t>
                      </a:r>
                      <a:br>
                        <a:rPr kumimoji="0" lang="en-US" sz="2000" b="0" i="0" u="none" strike="noStrike" cap="none" normalizeH="0" baseline="0" dirty="0">
                          <a:ln>
                            <a:noFill/>
                          </a:ln>
                          <a:solidFill>
                            <a:srgbClr val="FFFFFF"/>
                          </a:solidFill>
                          <a:effectLst/>
                          <a:latin typeface="Arial" charset="0"/>
                          <a:ea typeface="ヒラギノ角ゴ Pro W3" charset="-128"/>
                        </a:rPr>
                      </a:br>
                      <a:r>
                        <a:rPr kumimoji="0" lang="en-US" sz="2000" b="0" i="0" u="none" strike="noStrike" cap="none" normalizeH="0" baseline="0" dirty="0">
                          <a:ln>
                            <a:noFill/>
                          </a:ln>
                          <a:solidFill>
                            <a:srgbClr val="FFFFFF"/>
                          </a:solidFill>
                          <a:effectLst/>
                          <a:latin typeface="Arial" charset="0"/>
                          <a:ea typeface="ヒラギノ角ゴ Pro W3" charset="-128"/>
                        </a:rPr>
                        <a:t>muscle pain, GI symptoms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4"/>
                  </a:ext>
                </a:extLst>
              </a:tr>
              <a:tr h="5819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CDK4/6 inhibitors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Block cell cycle progression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GI symptoms, myelosuppression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5"/>
                  </a:ext>
                </a:extLst>
              </a:tr>
              <a:tr h="5819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err="1">
                          <a:ln>
                            <a:noFill/>
                          </a:ln>
                          <a:solidFill>
                            <a:srgbClr val="FFFFFF"/>
                          </a:solidFill>
                          <a:effectLst/>
                          <a:latin typeface="Arial" charset="0"/>
                          <a:ea typeface="ヒラギノ角ゴ Pro W3" charset="-128"/>
                        </a:rPr>
                        <a:t>Everolimus</a:t>
                      </a:r>
                      <a:endParaRPr kumimoji="0" lang="en-US" sz="20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err="1">
                          <a:ln>
                            <a:noFill/>
                          </a:ln>
                          <a:solidFill>
                            <a:srgbClr val="FFFFFF"/>
                          </a:solidFill>
                          <a:effectLst/>
                          <a:latin typeface="Arial" charset="0"/>
                          <a:ea typeface="ヒラギノ角ゴ Pro W3" charset="-128"/>
                        </a:rPr>
                        <a:t>mTOR</a:t>
                      </a:r>
                      <a:r>
                        <a:rPr kumimoji="0" lang="en-US" sz="2000" b="0" i="0" u="none" strike="noStrike" cap="none" normalizeH="0" baseline="0" dirty="0">
                          <a:ln>
                            <a:noFill/>
                          </a:ln>
                          <a:solidFill>
                            <a:srgbClr val="FFFFFF"/>
                          </a:solidFill>
                          <a:effectLst/>
                          <a:latin typeface="Arial" charset="0"/>
                          <a:ea typeface="ヒラギノ角ゴ Pro W3" charset="-128"/>
                        </a:rPr>
                        <a:t> inhibitor</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Stomatitis, infection, hepatotoxicity</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48644608"/>
      </p:ext>
    </p:extLst>
  </p:cSld>
  <p:clrMapOvr>
    <a:masterClrMapping/>
  </p:clrMapOvr>
  <p:transition spd="slow"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tLang="x-none" dirty="0">
                <a:solidFill>
                  <a:srgbClr val="F1C73D"/>
                </a:solidFill>
                <a:latin typeface="Arial" panose="020B0604020202020204" pitchFamily="34" charset="0"/>
                <a:cs typeface="Arial" panose="020B0604020202020204" pitchFamily="34" charset="0"/>
              </a:rPr>
              <a:t>Case Presentation (</a:t>
            </a:r>
            <a:r>
              <a:rPr lang="en-US" altLang="x-none" dirty="0" err="1">
                <a:solidFill>
                  <a:srgbClr val="F1C73D"/>
                </a:solidFill>
                <a:latin typeface="Arial" panose="020B0604020202020204" pitchFamily="34" charset="0"/>
                <a:cs typeface="Arial" panose="020B0604020202020204" pitchFamily="34" charset="0"/>
              </a:rPr>
              <a:t>Ms</a:t>
            </a:r>
            <a:r>
              <a:rPr lang="en-US" altLang="x-none" dirty="0">
                <a:solidFill>
                  <a:srgbClr val="F1C73D"/>
                </a:solidFill>
                <a:latin typeface="Arial" panose="020B0604020202020204" pitchFamily="34" charset="0"/>
                <a:cs typeface="Arial" panose="020B0604020202020204" pitchFamily="34" charset="0"/>
              </a:rPr>
              <a:t> Santos)</a:t>
            </a:r>
          </a:p>
        </p:txBody>
      </p:sp>
      <p:sp>
        <p:nvSpPr>
          <p:cNvPr id="38914" name="Content Placeholder 2"/>
          <p:cNvSpPr>
            <a:spLocks noGrp="1"/>
          </p:cNvSpPr>
          <p:nvPr>
            <p:ph idx="1"/>
          </p:nvPr>
        </p:nvSpPr>
        <p:spPr>
          <a:xfrm>
            <a:off x="609600" y="1371600"/>
            <a:ext cx="10972800" cy="5486400"/>
          </a:xfrm>
        </p:spPr>
        <p:txBody>
          <a:bodyPr/>
          <a:lstStyle/>
          <a:p>
            <a:pPr marL="0" indent="0">
              <a:lnSpc>
                <a:spcPts val="2900"/>
              </a:lnSpc>
              <a:buNone/>
            </a:pPr>
            <a:r>
              <a:rPr lang="en-US" altLang="x-none" sz="2600" b="1" dirty="0">
                <a:solidFill>
                  <a:srgbClr val="F1C73D"/>
                </a:solidFill>
                <a:latin typeface="Arial" panose="020B0604020202020204" pitchFamily="34" charset="0"/>
                <a:cs typeface="Arial" panose="020B0604020202020204" pitchFamily="34" charset="0"/>
              </a:rPr>
              <a:t>A woman in her early 50s with widespread ER/PR+, HER2- bony metastases after treatment for Stage III ER+/HER2- IDC</a:t>
            </a:r>
          </a:p>
          <a:p>
            <a:pPr marL="0" indent="0">
              <a:buNone/>
            </a:pPr>
            <a:endParaRPr lang="en-US" altLang="x-none" sz="800" b="1" dirty="0">
              <a:solidFill>
                <a:srgbClr val="EFC53D"/>
              </a:solidFill>
              <a:latin typeface="Arial" panose="020B0604020202020204" pitchFamily="34" charset="0"/>
              <a:cs typeface="Arial" panose="020B0604020202020204" pitchFamily="34" charset="0"/>
            </a:endParaRPr>
          </a:p>
          <a:p>
            <a:pPr marL="0" indent="0">
              <a:lnSpc>
                <a:spcPts val="2900"/>
              </a:lnSpc>
              <a:buNone/>
            </a:pPr>
            <a:r>
              <a:rPr lang="en-US" altLang="x-none" sz="2600" b="1" dirty="0">
                <a:solidFill>
                  <a:srgbClr val="EFC53D"/>
                </a:solidFill>
                <a:latin typeface="Arial" panose="020B0604020202020204" pitchFamily="34" charset="0"/>
                <a:cs typeface="Arial" panose="020B0604020202020204" pitchFamily="34" charset="0"/>
              </a:rPr>
              <a:t>Treatments received</a:t>
            </a:r>
          </a:p>
          <a:p>
            <a:pPr>
              <a:lnSpc>
                <a:spcPts val="2900"/>
              </a:lnSpc>
            </a:pPr>
            <a:r>
              <a:rPr lang="en-US" sz="2600" dirty="0"/>
              <a:t>Neoadjuvant chemo </a:t>
            </a:r>
            <a:r>
              <a:rPr lang="en-US" sz="2600" dirty="0">
                <a:sym typeface="Wingdings" pitchFamily="2" charset="2"/>
              </a:rPr>
              <a:t></a:t>
            </a:r>
            <a:r>
              <a:rPr lang="en-US" sz="2600" dirty="0"/>
              <a:t> Lumpectomy/SLND</a:t>
            </a:r>
          </a:p>
          <a:p>
            <a:pPr>
              <a:lnSpc>
                <a:spcPts val="2900"/>
              </a:lnSpc>
            </a:pPr>
            <a:r>
              <a:rPr lang="en-US" sz="2600" dirty="0"/>
              <a:t>Left mastectomy </a:t>
            </a:r>
            <a:r>
              <a:rPr lang="en-US" sz="2600" dirty="0">
                <a:sym typeface="Wingdings" pitchFamily="2" charset="2"/>
              </a:rPr>
              <a:t></a:t>
            </a:r>
            <a:r>
              <a:rPr lang="en-US" sz="2600" dirty="0"/>
              <a:t> Radiation therapy</a:t>
            </a:r>
          </a:p>
          <a:p>
            <a:pPr>
              <a:lnSpc>
                <a:spcPts val="2900"/>
              </a:lnSpc>
            </a:pPr>
            <a:r>
              <a:rPr lang="en-US" sz="2600" dirty="0"/>
              <a:t>Tamoxifen</a:t>
            </a:r>
          </a:p>
          <a:p>
            <a:pPr>
              <a:lnSpc>
                <a:spcPts val="2900"/>
              </a:lnSpc>
            </a:pPr>
            <a:r>
              <a:rPr lang="en-US" sz="2600" dirty="0"/>
              <a:t>Bilateral oophorectomy </a:t>
            </a:r>
            <a:r>
              <a:rPr lang="en-US" sz="2600" dirty="0">
                <a:sym typeface="Wingdings" pitchFamily="2" charset="2"/>
              </a:rPr>
              <a:t></a:t>
            </a:r>
            <a:r>
              <a:rPr lang="en-US" sz="2600" dirty="0"/>
              <a:t> Letrozole/</a:t>
            </a:r>
            <a:r>
              <a:rPr lang="en-US" sz="2600" dirty="0" err="1"/>
              <a:t>palbociclib</a:t>
            </a:r>
            <a:r>
              <a:rPr lang="en-US" sz="2600" dirty="0"/>
              <a:t> or placebo on PALOMA-2 study</a:t>
            </a:r>
          </a:p>
          <a:p>
            <a:pPr>
              <a:lnSpc>
                <a:spcPts val="2900"/>
              </a:lnSpc>
            </a:pPr>
            <a:r>
              <a:rPr lang="en-US" sz="2600" dirty="0"/>
              <a:t>Denosumab</a:t>
            </a:r>
          </a:p>
          <a:p>
            <a:pPr marL="0" indent="0">
              <a:lnSpc>
                <a:spcPts val="2900"/>
              </a:lnSpc>
              <a:spcBef>
                <a:spcPts val="1776"/>
              </a:spcBef>
              <a:buNone/>
            </a:pPr>
            <a:r>
              <a:rPr lang="en-US" sz="2600" b="1" dirty="0">
                <a:solidFill>
                  <a:srgbClr val="E9BB2B"/>
                </a:solidFill>
              </a:rPr>
              <a:t>Other considerations</a:t>
            </a:r>
          </a:p>
          <a:p>
            <a:pPr>
              <a:lnSpc>
                <a:spcPts val="2900"/>
              </a:lnSpc>
            </a:pPr>
            <a:r>
              <a:rPr lang="en-US" sz="2600" dirty="0"/>
              <a:t>Dose reductions and delays due to neutropenia</a:t>
            </a:r>
          </a:p>
        </p:txBody>
      </p:sp>
    </p:spTree>
    <p:extLst>
      <p:ext uri="{BB962C8B-B14F-4D97-AF65-F5344CB8AC3E}">
        <p14:creationId xmlns:p14="http://schemas.microsoft.com/office/powerpoint/2010/main" val="1734153188"/>
      </p:ext>
    </p:extLst>
  </p:cSld>
  <p:clrMapOvr>
    <a:masterClrMapping/>
  </p:clrMapOvr>
  <p:transition spd="slow"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A1DCA-3911-124D-B49A-BDFBA1FBE4A8}"/>
              </a:ext>
            </a:extLst>
          </p:cNvPr>
          <p:cNvSpPr>
            <a:spLocks noGrp="1"/>
          </p:cNvSpPr>
          <p:nvPr>
            <p:ph type="title"/>
          </p:nvPr>
        </p:nvSpPr>
        <p:spPr/>
        <p:txBody>
          <a:bodyPr/>
          <a:lstStyle/>
          <a:p>
            <a:r>
              <a:rPr lang="en-US" dirty="0">
                <a:solidFill>
                  <a:srgbClr val="F1C73D"/>
                </a:solidFill>
              </a:rPr>
              <a:t>CDK4/6 Inhibitors: Mechanism of Action</a:t>
            </a:r>
          </a:p>
        </p:txBody>
      </p:sp>
      <p:sp>
        <p:nvSpPr>
          <p:cNvPr id="3" name="Content Placeholder 2">
            <a:extLst>
              <a:ext uri="{FF2B5EF4-FFF2-40B4-BE49-F238E27FC236}">
                <a16:creationId xmlns:a16="http://schemas.microsoft.com/office/drawing/2014/main" id="{8F4DBA61-7DBE-544F-946B-C3C8A9DD84D5}"/>
              </a:ext>
            </a:extLst>
          </p:cNvPr>
          <p:cNvSpPr>
            <a:spLocks noGrp="1"/>
          </p:cNvSpPr>
          <p:nvPr>
            <p:ph idx="1"/>
          </p:nvPr>
        </p:nvSpPr>
        <p:spPr>
          <a:xfrm>
            <a:off x="6553200" y="1600200"/>
            <a:ext cx="5029200" cy="4800600"/>
          </a:xfrm>
        </p:spPr>
        <p:txBody>
          <a:bodyPr/>
          <a:lstStyle/>
          <a:p>
            <a:r>
              <a:rPr lang="en-US" sz="2300" dirty="0"/>
              <a:t>Cyclin D1 binds and activates CDK4 and CDK6, and this complex phosphorylates the retinoblastoma protein (</a:t>
            </a:r>
            <a:r>
              <a:rPr lang="en-US" sz="2300" dirty="0" err="1"/>
              <a:t>Rb</a:t>
            </a:r>
            <a:r>
              <a:rPr lang="en-US" sz="2300" dirty="0"/>
              <a:t>). </a:t>
            </a:r>
          </a:p>
          <a:p>
            <a:r>
              <a:rPr lang="en-US" sz="2300" dirty="0"/>
              <a:t>The phosphorylation of </a:t>
            </a:r>
            <a:r>
              <a:rPr lang="en-US" sz="2300" dirty="0" err="1"/>
              <a:t>Rb</a:t>
            </a:r>
            <a:r>
              <a:rPr lang="en-US" sz="2300" dirty="0"/>
              <a:t> reduces its inhibitory control and promotes the initiation of S-phase, DNA synthesis and ultimately cell division. </a:t>
            </a:r>
          </a:p>
          <a:p>
            <a:r>
              <a:rPr lang="en-US" sz="2300" dirty="0"/>
              <a:t>CDK4/6 inhibitors interfere with the phosphorylation of </a:t>
            </a:r>
            <a:r>
              <a:rPr lang="en-US" sz="2300" dirty="0" err="1"/>
              <a:t>Rb</a:t>
            </a:r>
            <a:r>
              <a:rPr lang="en-US" sz="2300" dirty="0"/>
              <a:t> and its ability to promote cell division.</a:t>
            </a:r>
          </a:p>
        </p:txBody>
      </p:sp>
      <p:pic>
        <p:nvPicPr>
          <p:cNvPr id="5" name="Picture 4">
            <a:extLst>
              <a:ext uri="{FF2B5EF4-FFF2-40B4-BE49-F238E27FC236}">
                <a16:creationId xmlns:a16="http://schemas.microsoft.com/office/drawing/2014/main" id="{0639940A-ACD5-3D4B-88BD-B64ACB9FCC27}"/>
              </a:ext>
            </a:extLst>
          </p:cNvPr>
          <p:cNvPicPr>
            <a:picLocks noChangeAspect="1"/>
          </p:cNvPicPr>
          <p:nvPr/>
        </p:nvPicPr>
        <p:blipFill>
          <a:blip r:embed="rId2"/>
          <a:stretch>
            <a:fillRect/>
          </a:stretch>
        </p:blipFill>
        <p:spPr>
          <a:xfrm>
            <a:off x="440147" y="1727504"/>
            <a:ext cx="5884453" cy="3932398"/>
          </a:xfrm>
          <a:prstGeom prst="rect">
            <a:avLst/>
          </a:prstGeom>
        </p:spPr>
      </p:pic>
      <p:sp>
        <p:nvSpPr>
          <p:cNvPr id="6" name="TextBox 5">
            <a:extLst>
              <a:ext uri="{FF2B5EF4-FFF2-40B4-BE49-F238E27FC236}">
                <a16:creationId xmlns:a16="http://schemas.microsoft.com/office/drawing/2014/main" id="{3A77E5D9-A3BC-1C4D-99E4-D41650FBC142}"/>
              </a:ext>
            </a:extLst>
          </p:cNvPr>
          <p:cNvSpPr txBox="1"/>
          <p:nvPr/>
        </p:nvSpPr>
        <p:spPr>
          <a:xfrm>
            <a:off x="-7466" y="6477000"/>
            <a:ext cx="11842873" cy="338554"/>
          </a:xfrm>
          <a:prstGeom prst="rect">
            <a:avLst/>
          </a:prstGeom>
          <a:noFill/>
        </p:spPr>
        <p:txBody>
          <a:bodyPr wrap="square" rtlCol="0">
            <a:spAutoFit/>
          </a:bodyPr>
          <a:lstStyle/>
          <a:p>
            <a:r>
              <a:rPr lang="en-US" sz="1600" dirty="0" err="1">
                <a:solidFill>
                  <a:schemeClr val="tx1"/>
                </a:solidFill>
                <a:latin typeface="+mn-lt"/>
                <a:ea typeface="Calibri" charset="0"/>
                <a:cs typeface="Arial" panose="020B0604020202020204" pitchFamily="34" charset="0"/>
              </a:rPr>
              <a:t>Brufsky</a:t>
            </a:r>
            <a:r>
              <a:rPr lang="en-US" sz="1600" dirty="0">
                <a:solidFill>
                  <a:schemeClr val="tx1"/>
                </a:solidFill>
                <a:latin typeface="+mn-lt"/>
                <a:ea typeface="Calibri" charset="0"/>
                <a:cs typeface="Arial" panose="020B0604020202020204" pitchFamily="34" charset="0"/>
              </a:rPr>
              <a:t> AM, </a:t>
            </a:r>
            <a:r>
              <a:rPr lang="en-US" sz="1600" dirty="0" err="1">
                <a:solidFill>
                  <a:schemeClr val="tx1"/>
                </a:solidFill>
                <a:latin typeface="+mn-lt"/>
                <a:ea typeface="Calibri" charset="0"/>
                <a:cs typeface="Arial" panose="020B0604020202020204" pitchFamily="34" charset="0"/>
              </a:rPr>
              <a:t>Dickler</a:t>
            </a:r>
            <a:r>
              <a:rPr lang="en-US" sz="1600" dirty="0">
                <a:solidFill>
                  <a:schemeClr val="tx1"/>
                </a:solidFill>
                <a:latin typeface="+mn-lt"/>
                <a:ea typeface="Calibri" charset="0"/>
                <a:cs typeface="Arial" panose="020B0604020202020204" pitchFamily="34" charset="0"/>
              </a:rPr>
              <a:t> MN. </a:t>
            </a:r>
            <a:r>
              <a:rPr lang="en-US" sz="1600" i="1" dirty="0">
                <a:solidFill>
                  <a:schemeClr val="tx1"/>
                </a:solidFill>
                <a:latin typeface="+mn-lt"/>
                <a:ea typeface="Calibri" charset="0"/>
                <a:cs typeface="Arial" panose="020B0604020202020204" pitchFamily="34" charset="0"/>
              </a:rPr>
              <a:t>Oncologist</a:t>
            </a:r>
            <a:r>
              <a:rPr lang="en-US" sz="1600" dirty="0">
                <a:solidFill>
                  <a:schemeClr val="tx1"/>
                </a:solidFill>
                <a:latin typeface="+mn-lt"/>
                <a:ea typeface="Calibri" charset="0"/>
                <a:cs typeface="Arial" panose="020B0604020202020204" pitchFamily="34" charset="0"/>
              </a:rPr>
              <a:t> 2018</a:t>
            </a:r>
            <a:r>
              <a:rPr lang="en-US" sz="1600" dirty="0">
                <a:latin typeface="+mn-lt"/>
                <a:ea typeface="Calibri" charset="0"/>
                <a:cs typeface="Arial" panose="020B0604020202020204" pitchFamily="34" charset="0"/>
              </a:rPr>
              <a:t>;23(5):528; </a:t>
            </a:r>
            <a:r>
              <a:rPr lang="en-US" sz="1600" dirty="0" err="1">
                <a:solidFill>
                  <a:schemeClr val="tx1"/>
                </a:solidFill>
                <a:latin typeface="+mn-lt"/>
                <a:ea typeface="Calibri" charset="0"/>
                <a:cs typeface="Arial" panose="020B0604020202020204" pitchFamily="34" charset="0"/>
              </a:rPr>
              <a:t>Brufsky</a:t>
            </a:r>
            <a:r>
              <a:rPr lang="en-US" sz="1600" dirty="0">
                <a:solidFill>
                  <a:schemeClr val="tx1"/>
                </a:solidFill>
                <a:latin typeface="+mn-lt"/>
                <a:ea typeface="Calibri" charset="0"/>
                <a:cs typeface="Arial" panose="020B0604020202020204" pitchFamily="34" charset="0"/>
              </a:rPr>
              <a:t> AM. </a:t>
            </a:r>
            <a:r>
              <a:rPr lang="en-US" sz="1600" i="1" dirty="0">
                <a:solidFill>
                  <a:schemeClr val="tx1"/>
                </a:solidFill>
                <a:latin typeface="+mn-lt"/>
                <a:ea typeface="Calibri" charset="0"/>
                <a:cs typeface="Arial" panose="020B0604020202020204" pitchFamily="34" charset="0"/>
              </a:rPr>
              <a:t>Cancer Treat Rev </a:t>
            </a:r>
            <a:r>
              <a:rPr lang="en-US" sz="1600" dirty="0">
                <a:solidFill>
                  <a:schemeClr val="tx1"/>
                </a:solidFill>
                <a:latin typeface="+mn-lt"/>
                <a:ea typeface="Calibri" charset="0"/>
                <a:cs typeface="Arial" panose="020B0604020202020204" pitchFamily="34" charset="0"/>
              </a:rPr>
              <a:t>2017;59:22-32.</a:t>
            </a:r>
          </a:p>
        </p:txBody>
      </p:sp>
    </p:spTree>
    <p:extLst>
      <p:ext uri="{BB962C8B-B14F-4D97-AF65-F5344CB8AC3E}">
        <p14:creationId xmlns:p14="http://schemas.microsoft.com/office/powerpoint/2010/main" val="3222439601"/>
      </p:ext>
    </p:extLst>
  </p:cSld>
  <p:clrMapOvr>
    <a:masterClrMapping/>
  </p:clrMapOvr>
  <p:transition spd="slow"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732DA-A74F-034F-80EB-DC303F4BBD84}"/>
              </a:ext>
            </a:extLst>
          </p:cNvPr>
          <p:cNvSpPr>
            <a:spLocks noGrp="1"/>
          </p:cNvSpPr>
          <p:nvPr>
            <p:ph type="title"/>
          </p:nvPr>
        </p:nvSpPr>
        <p:spPr/>
        <p:txBody>
          <a:bodyPr/>
          <a:lstStyle/>
          <a:p>
            <a:r>
              <a:rPr lang="en-US" dirty="0">
                <a:solidFill>
                  <a:srgbClr val="F1C73D"/>
                </a:solidFill>
              </a:rPr>
              <a:t>Available CDK4/6 Inhibitors</a:t>
            </a:r>
          </a:p>
        </p:txBody>
      </p:sp>
      <p:sp>
        <p:nvSpPr>
          <p:cNvPr id="3" name="Content Placeholder 2">
            <a:extLst>
              <a:ext uri="{FF2B5EF4-FFF2-40B4-BE49-F238E27FC236}">
                <a16:creationId xmlns:a16="http://schemas.microsoft.com/office/drawing/2014/main" id="{CDE87ABB-109F-AB4E-9800-75710EFACA4B}"/>
              </a:ext>
            </a:extLst>
          </p:cNvPr>
          <p:cNvSpPr>
            <a:spLocks noGrp="1"/>
          </p:cNvSpPr>
          <p:nvPr>
            <p:ph idx="1"/>
          </p:nvPr>
        </p:nvSpPr>
        <p:spPr/>
        <p:txBody>
          <a:bodyPr/>
          <a:lstStyle/>
          <a:p>
            <a:pPr>
              <a:spcBef>
                <a:spcPts val="1200"/>
              </a:spcBef>
            </a:pPr>
            <a:r>
              <a:rPr lang="en-US" sz="2400" dirty="0"/>
              <a:t>3 CDK4/6 inhibitors FDA approved since 2/2015 based on 6 Phase III studies with over 3,600 patients</a:t>
            </a:r>
          </a:p>
          <a:p>
            <a:pPr marL="0" indent="0">
              <a:spcBef>
                <a:spcPts val="1200"/>
              </a:spcBef>
              <a:buNone/>
            </a:pPr>
            <a:endParaRPr lang="en-US" sz="900" dirty="0"/>
          </a:p>
          <a:p>
            <a:pPr>
              <a:spcBef>
                <a:spcPts val="1200"/>
              </a:spcBef>
            </a:pPr>
            <a:r>
              <a:rPr lang="en-US" sz="2400" dirty="0"/>
              <a:t>All orally administered, with different dose schedules</a:t>
            </a:r>
          </a:p>
          <a:p>
            <a:pPr lvl="1">
              <a:spcBef>
                <a:spcPts val="1200"/>
              </a:spcBef>
            </a:pPr>
            <a:r>
              <a:rPr lang="en-US" sz="2400" b="1" dirty="0">
                <a:solidFill>
                  <a:srgbClr val="E9BB2B"/>
                </a:solidFill>
              </a:rPr>
              <a:t>Palbociclib</a:t>
            </a:r>
            <a:r>
              <a:rPr lang="en-US" sz="2400" dirty="0">
                <a:solidFill>
                  <a:srgbClr val="E9BB2B"/>
                </a:solidFill>
              </a:rPr>
              <a:t>: </a:t>
            </a:r>
            <a:r>
              <a:rPr lang="en-US" sz="2400" dirty="0">
                <a:solidFill>
                  <a:schemeClr val="tx1"/>
                </a:solidFill>
              </a:rPr>
              <a:t>125</a:t>
            </a:r>
            <a:r>
              <a:rPr lang="en-US" sz="2400" dirty="0"/>
              <a:t> mg/</a:t>
            </a:r>
            <a:r>
              <a:rPr lang="en-US" sz="2400" dirty="0" err="1"/>
              <a:t>qd</a:t>
            </a:r>
            <a:r>
              <a:rPr lang="en-US" sz="2400" dirty="0"/>
              <a:t> 3 weeks on, 1 week off</a:t>
            </a:r>
          </a:p>
          <a:p>
            <a:pPr lvl="1">
              <a:spcBef>
                <a:spcPts val="1200"/>
              </a:spcBef>
            </a:pPr>
            <a:r>
              <a:rPr lang="en-US" sz="2400" b="1" dirty="0">
                <a:solidFill>
                  <a:srgbClr val="E9BB2B"/>
                </a:solidFill>
              </a:rPr>
              <a:t>Ribociclib</a:t>
            </a:r>
            <a:r>
              <a:rPr lang="en-US" sz="2400" dirty="0">
                <a:solidFill>
                  <a:srgbClr val="E9BB2B"/>
                </a:solidFill>
              </a:rPr>
              <a:t>: </a:t>
            </a:r>
            <a:r>
              <a:rPr lang="en-US" sz="2400" dirty="0"/>
              <a:t>600 mg/</a:t>
            </a:r>
            <a:r>
              <a:rPr lang="en-US" sz="2400" dirty="0" err="1"/>
              <a:t>qd</a:t>
            </a:r>
            <a:r>
              <a:rPr lang="en-US" sz="2400" dirty="0"/>
              <a:t> 3 weeks on, 1 week off</a:t>
            </a:r>
          </a:p>
          <a:p>
            <a:pPr lvl="1">
              <a:spcBef>
                <a:spcPts val="1200"/>
              </a:spcBef>
            </a:pPr>
            <a:r>
              <a:rPr lang="en-US" sz="2400" b="1" dirty="0">
                <a:solidFill>
                  <a:srgbClr val="E9BB2B"/>
                </a:solidFill>
              </a:rPr>
              <a:t>Abemaciclib</a:t>
            </a:r>
            <a:r>
              <a:rPr lang="en-US" sz="2400" dirty="0">
                <a:solidFill>
                  <a:srgbClr val="E9BB2B"/>
                </a:solidFill>
              </a:rPr>
              <a:t>: </a:t>
            </a:r>
            <a:r>
              <a:rPr lang="en-US" sz="2400" dirty="0"/>
              <a:t>200 mg/BID continuously as monotherapy or 150 mg BID as combination therapy</a:t>
            </a:r>
          </a:p>
          <a:p>
            <a:pPr marL="457200" lvl="1" indent="0">
              <a:spcBef>
                <a:spcPts val="1200"/>
              </a:spcBef>
              <a:buNone/>
            </a:pPr>
            <a:endParaRPr lang="en-US" sz="800" dirty="0"/>
          </a:p>
          <a:p>
            <a:pPr>
              <a:spcBef>
                <a:spcPts val="1200"/>
              </a:spcBef>
            </a:pPr>
            <a:r>
              <a:rPr lang="en-US" sz="2400" dirty="0"/>
              <a:t>CNS penetration is observed with </a:t>
            </a:r>
            <a:r>
              <a:rPr lang="en-US" sz="2400" dirty="0" err="1"/>
              <a:t>abemaciclib</a:t>
            </a:r>
            <a:r>
              <a:rPr lang="en-US" sz="2400" dirty="0"/>
              <a:t>, not </a:t>
            </a:r>
            <a:r>
              <a:rPr lang="en-US" sz="2400" dirty="0" err="1"/>
              <a:t>palbociclib</a:t>
            </a:r>
            <a:r>
              <a:rPr lang="en-US" sz="2400" dirty="0"/>
              <a:t> or </a:t>
            </a:r>
            <a:r>
              <a:rPr lang="en-US" sz="2400" dirty="0" err="1"/>
              <a:t>ribociclib</a:t>
            </a:r>
            <a:endParaRPr lang="en-US" sz="2400" dirty="0"/>
          </a:p>
          <a:p>
            <a:pPr>
              <a:spcBef>
                <a:spcPts val="1200"/>
              </a:spcBef>
            </a:pPr>
            <a:r>
              <a:rPr lang="en-US" sz="2400" dirty="0"/>
              <a:t>Adherence to oral therapies</a:t>
            </a:r>
          </a:p>
        </p:txBody>
      </p:sp>
    </p:spTree>
    <p:extLst>
      <p:ext uri="{BB962C8B-B14F-4D97-AF65-F5344CB8AC3E}">
        <p14:creationId xmlns:p14="http://schemas.microsoft.com/office/powerpoint/2010/main" val="2265234483"/>
      </p:ext>
    </p:extLst>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4E22311-58AD-8E49-AA67-990165540413}"/>
              </a:ext>
            </a:extLst>
          </p:cNvPr>
          <p:cNvSpPr/>
          <p:nvPr/>
        </p:nvSpPr>
        <p:spPr>
          <a:xfrm>
            <a:off x="5105400" y="2286000"/>
            <a:ext cx="5410200" cy="1785104"/>
          </a:xfrm>
          <a:prstGeom prst="rect">
            <a:avLst/>
          </a:prstGeom>
        </p:spPr>
        <p:txBody>
          <a:bodyPr wrap="square">
            <a:spAutoFit/>
          </a:bodyPr>
          <a:lstStyle/>
          <a:p>
            <a:pPr marL="0" marR="0">
              <a:spcBef>
                <a:spcPts val="0"/>
              </a:spcBef>
              <a:spcAft>
                <a:spcPts val="0"/>
              </a:spcAft>
            </a:pPr>
            <a:r>
              <a:rPr lang="en-US" sz="2200" b="1" dirty="0">
                <a:latin typeface="Arial" panose="020B0604020202020204" pitchFamily="34" charset="0"/>
                <a:ea typeface="Times New Roman" panose="02020603050405020304" pitchFamily="18" charset="0"/>
                <a:cs typeface="Arial" panose="020B0604020202020204" pitchFamily="34" charset="0"/>
              </a:rPr>
              <a:t>Erika Hamilton, MD</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Director, Breast and Gynecologic Research Program</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Sarah Cannon Research Institute</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Nashville, Tennessee </a:t>
            </a:r>
            <a:endParaRPr lang="en-US" sz="2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9" name="Picture 8" descr="A person smiling for the camera&#10;&#10;Description automatically generated">
            <a:extLst>
              <a:ext uri="{FF2B5EF4-FFF2-40B4-BE49-F238E27FC236}">
                <a16:creationId xmlns:a16="http://schemas.microsoft.com/office/drawing/2014/main" id="{B8E9DBA7-0AFF-AD40-B928-68B50C4D51E4}"/>
              </a:ext>
            </a:extLst>
          </p:cNvPr>
          <p:cNvPicPr>
            <a:picLocks noChangeAspect="1"/>
          </p:cNvPicPr>
          <p:nvPr/>
        </p:nvPicPr>
        <p:blipFill>
          <a:blip r:embed="rId2"/>
          <a:stretch>
            <a:fillRect/>
          </a:stretch>
        </p:blipFill>
        <p:spPr>
          <a:xfrm>
            <a:off x="2590800" y="2340352"/>
            <a:ext cx="2209800" cy="265176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08358757"/>
      </p:ext>
    </p:extLst>
  </p:cSld>
  <p:clrMapOvr>
    <a:masterClrMapping/>
  </p:clrMapOvr>
  <p:transition spd="slow" advClick="0"/>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3">
            <a:extLst>
              <a:ext uri="{FF2B5EF4-FFF2-40B4-BE49-F238E27FC236}">
                <a16:creationId xmlns:a16="http://schemas.microsoft.com/office/drawing/2014/main" id="{A6BC3285-91E8-8640-8AE6-FA5C45AB2069}"/>
              </a:ext>
            </a:extLst>
          </p:cNvPr>
          <p:cNvSpPr>
            <a:spLocks noChangeArrowheads="1"/>
          </p:cNvSpPr>
          <p:nvPr/>
        </p:nvSpPr>
        <p:spPr bwMode="auto">
          <a:xfrm>
            <a:off x="838200" y="1689100"/>
            <a:ext cx="10515600" cy="440690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ヒラギノ角ゴ Pro W3" charset="0"/>
              <a:cs typeface="ヒラギノ角ゴ Pro W3" charset="0"/>
            </a:endParaRPr>
          </a:p>
        </p:txBody>
      </p:sp>
      <p:graphicFrame>
        <p:nvGraphicFramePr>
          <p:cNvPr id="4" name="Group 36">
            <a:extLst>
              <a:ext uri="{FF2B5EF4-FFF2-40B4-BE49-F238E27FC236}">
                <a16:creationId xmlns:a16="http://schemas.microsoft.com/office/drawing/2014/main" id="{D4DBDC57-F5BD-C049-83AE-3E8C54322217}"/>
              </a:ext>
            </a:extLst>
          </p:cNvPr>
          <p:cNvGraphicFramePr>
            <a:graphicFrameLocks/>
          </p:cNvGraphicFramePr>
          <p:nvPr>
            <p:extLst>
              <p:ext uri="{D42A27DB-BD31-4B8C-83A1-F6EECF244321}">
                <p14:modId xmlns:p14="http://schemas.microsoft.com/office/powerpoint/2010/main" val="3845272589"/>
              </p:ext>
            </p:extLst>
          </p:nvPr>
        </p:nvGraphicFramePr>
        <p:xfrm>
          <a:off x="951090" y="1803401"/>
          <a:ext cx="10288409" cy="4140201"/>
        </p:xfrm>
        <a:graphic>
          <a:graphicData uri="http://schemas.openxmlformats.org/drawingml/2006/table">
            <a:tbl>
              <a:tblPr/>
              <a:tblGrid>
                <a:gridCol w="1334910">
                  <a:extLst>
                    <a:ext uri="{9D8B030D-6E8A-4147-A177-3AD203B41FA5}">
                      <a16:colId xmlns:a16="http://schemas.microsoft.com/office/drawing/2014/main" val="20000"/>
                    </a:ext>
                  </a:extLst>
                </a:gridCol>
                <a:gridCol w="2508117">
                  <a:extLst>
                    <a:ext uri="{9D8B030D-6E8A-4147-A177-3AD203B41FA5}">
                      <a16:colId xmlns:a16="http://schemas.microsoft.com/office/drawing/2014/main" val="20001"/>
                    </a:ext>
                  </a:extLst>
                </a:gridCol>
                <a:gridCol w="4054352">
                  <a:extLst>
                    <a:ext uri="{9D8B030D-6E8A-4147-A177-3AD203B41FA5}">
                      <a16:colId xmlns:a16="http://schemas.microsoft.com/office/drawing/2014/main" val="20002"/>
                    </a:ext>
                  </a:extLst>
                </a:gridCol>
                <a:gridCol w="2391030">
                  <a:extLst>
                    <a:ext uri="{9D8B030D-6E8A-4147-A177-3AD203B41FA5}">
                      <a16:colId xmlns:a16="http://schemas.microsoft.com/office/drawing/2014/main" val="20003"/>
                    </a:ext>
                  </a:extLst>
                </a:gridCol>
              </a:tblGrid>
              <a:tr h="592965">
                <a:tc>
                  <a:txBody>
                    <a:bodyPr/>
                    <a:lstStyle/>
                    <a:p>
                      <a:pPr marL="0" marR="0">
                        <a:spcBef>
                          <a:spcPts val="0"/>
                        </a:spcBef>
                        <a:spcAft>
                          <a:spcPts val="0"/>
                        </a:spcAft>
                      </a:pPr>
                      <a:r>
                        <a:rPr lang="en-US" sz="1700" b="1" i="0" dirty="0">
                          <a:effectLst/>
                          <a:latin typeface="Arial" panose="020B0604020202020204" pitchFamily="34" charset="0"/>
                          <a:ea typeface="Arial" charset="0"/>
                          <a:cs typeface="Arial" panose="020B0604020202020204" pitchFamily="34" charset="0"/>
                        </a:rPr>
                        <a:t>Line</a:t>
                      </a:r>
                    </a:p>
                  </a:txBody>
                  <a:tcPr marL="68580" marR="68580" marT="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algn="ctr">
                        <a:spcBef>
                          <a:spcPts val="0"/>
                        </a:spcBef>
                        <a:spcAft>
                          <a:spcPts val="0"/>
                        </a:spcAft>
                      </a:pPr>
                      <a:r>
                        <a:rPr lang="en-US" sz="1700" b="1" i="0" dirty="0">
                          <a:effectLst/>
                          <a:latin typeface="Arial" panose="020B0604020202020204" pitchFamily="34" charset="0"/>
                          <a:ea typeface="Arial" charset="0"/>
                          <a:cs typeface="Arial" panose="020B0604020202020204" pitchFamily="34" charset="0"/>
                        </a:rPr>
                        <a:t>Trial</a:t>
                      </a:r>
                    </a:p>
                  </a:txBody>
                  <a:tcPr marL="68580" marR="68580" marT="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algn="ctr">
                        <a:spcBef>
                          <a:spcPts val="0"/>
                        </a:spcBef>
                        <a:spcAft>
                          <a:spcPts val="0"/>
                        </a:spcAft>
                      </a:pPr>
                      <a:r>
                        <a:rPr lang="en-US" sz="1700" b="1" i="0" dirty="0">
                          <a:effectLst/>
                          <a:latin typeface="Arial" panose="020B0604020202020204" pitchFamily="34" charset="0"/>
                          <a:ea typeface="Arial" charset="0"/>
                          <a:cs typeface="Arial" panose="020B0604020202020204" pitchFamily="34" charset="0"/>
                        </a:rPr>
                        <a:t>Schema</a:t>
                      </a:r>
                    </a:p>
                  </a:txBody>
                  <a:tcPr marL="68580" marR="68580" marT="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algn="ctr">
                        <a:spcBef>
                          <a:spcPts val="0"/>
                        </a:spcBef>
                        <a:spcAft>
                          <a:spcPts val="0"/>
                        </a:spcAft>
                      </a:pPr>
                      <a:r>
                        <a:rPr lang="en-US" sz="1700" b="1" i="0" dirty="0">
                          <a:effectLst/>
                          <a:latin typeface="Arial" panose="020B0604020202020204" pitchFamily="34" charset="0"/>
                          <a:ea typeface="Arial" charset="0"/>
                          <a:cs typeface="Arial" panose="020B0604020202020204" pitchFamily="34" charset="0"/>
                        </a:rPr>
                        <a:t>HR compared to endocrine alone</a:t>
                      </a:r>
                    </a:p>
                  </a:txBody>
                  <a:tcPr marL="68580" marR="68580" marT="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2B51"/>
                    </a:solidFill>
                  </a:tcPr>
                </a:tc>
                <a:extLst>
                  <a:ext uri="{0D108BD9-81ED-4DB2-BD59-A6C34878D82A}">
                    <a16:rowId xmlns:a16="http://schemas.microsoft.com/office/drawing/2014/main" val="10000"/>
                  </a:ext>
                </a:extLst>
              </a:tr>
              <a:tr h="389395">
                <a:tc>
                  <a:txBody>
                    <a:bodyPr/>
                    <a:lstStyle/>
                    <a:p>
                      <a:pPr marL="0" marR="0">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First line</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PALOMA-1</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b="0" i="0" dirty="0">
                          <a:effectLst/>
                          <a:latin typeface="Arial" panose="020B0604020202020204" pitchFamily="34" charset="0"/>
                          <a:ea typeface="Arial" charset="0"/>
                          <a:cs typeface="Arial" panose="020B0604020202020204" pitchFamily="34" charset="0"/>
                        </a:rPr>
                        <a:t>Letrozole ± palbociclib</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0.49</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r h="389395">
                <a:tc>
                  <a:txBody>
                    <a:bodyPr/>
                    <a:lstStyle/>
                    <a:p>
                      <a:pPr marL="0" marR="0">
                        <a:spcBef>
                          <a:spcPts val="0"/>
                        </a:spcBef>
                        <a:spcAft>
                          <a:spcPts val="0"/>
                        </a:spcAft>
                      </a:pPr>
                      <a:r>
                        <a:rPr lang="en-US" sz="1700" b="0" i="0">
                          <a:effectLst/>
                          <a:latin typeface="Arial" panose="020B0604020202020204" pitchFamily="34" charset="0"/>
                          <a:ea typeface="Arial" charset="0"/>
                          <a:cs typeface="Arial" panose="020B0604020202020204" pitchFamily="34" charset="0"/>
                        </a:rPr>
                        <a:t> </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PALOMA-2</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Letrozole ± palbociclib</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0.58</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2"/>
                  </a:ext>
                </a:extLst>
              </a:tr>
              <a:tr h="389395">
                <a:tc>
                  <a:txBody>
                    <a:bodyPr/>
                    <a:lstStyle/>
                    <a:p>
                      <a:pPr marL="0" marR="0">
                        <a:spcBef>
                          <a:spcPts val="0"/>
                        </a:spcBef>
                        <a:spcAft>
                          <a:spcPts val="0"/>
                        </a:spcAft>
                      </a:pPr>
                      <a:r>
                        <a:rPr lang="en-US" sz="1700" b="0" i="0">
                          <a:effectLst/>
                          <a:latin typeface="Arial" panose="020B0604020202020204" pitchFamily="34" charset="0"/>
                          <a:ea typeface="Arial" charset="0"/>
                          <a:cs typeface="Arial" panose="020B0604020202020204" pitchFamily="34" charset="0"/>
                        </a:rPr>
                        <a:t> </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MONALEESA-2</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Letrozole ± ribociclib</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0.56</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3"/>
                  </a:ext>
                </a:extLst>
              </a:tr>
              <a:tr h="389395">
                <a:tc>
                  <a:txBody>
                    <a:bodyPr/>
                    <a:lstStyle/>
                    <a:p>
                      <a:pPr marL="0" marR="0">
                        <a:spcBef>
                          <a:spcPts val="0"/>
                        </a:spcBef>
                        <a:spcAft>
                          <a:spcPts val="0"/>
                        </a:spcAft>
                      </a:pPr>
                      <a:endParaRPr lang="en-US" sz="1700" b="0" i="0">
                        <a:effectLst/>
                        <a:latin typeface="Arial" panose="020B0604020202020204" pitchFamily="34" charset="0"/>
                        <a:ea typeface="Arial"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MONALEESA-3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b="0" i="0" kern="1200" dirty="0" err="1">
                          <a:solidFill>
                            <a:schemeClr val="tx1"/>
                          </a:solidFill>
                          <a:effectLst/>
                          <a:latin typeface="Arial" panose="020B0604020202020204" pitchFamily="34" charset="0"/>
                          <a:ea typeface="+mn-ea"/>
                          <a:cs typeface="Arial" panose="020B0604020202020204" pitchFamily="34" charset="0"/>
                        </a:rPr>
                        <a:t>Fulvestrant</a:t>
                      </a:r>
                      <a:r>
                        <a:rPr lang="en-US" sz="1700" b="0" i="0" kern="1200" dirty="0">
                          <a:solidFill>
                            <a:schemeClr val="tx1"/>
                          </a:solidFill>
                          <a:effectLst/>
                          <a:latin typeface="Arial" panose="020B0604020202020204" pitchFamily="34" charset="0"/>
                          <a:ea typeface="+mn-ea"/>
                          <a:cs typeface="Arial" panose="020B0604020202020204" pitchFamily="34" charset="0"/>
                        </a:rPr>
                        <a:t> +/- </a:t>
                      </a:r>
                      <a:r>
                        <a:rPr lang="en-US" sz="1700" b="0" i="0" kern="1200" dirty="0" err="1">
                          <a:solidFill>
                            <a:schemeClr val="tx1"/>
                          </a:solidFill>
                          <a:effectLst/>
                          <a:latin typeface="Arial" panose="020B0604020202020204" pitchFamily="34" charset="0"/>
                          <a:ea typeface="+mn-ea"/>
                          <a:cs typeface="Arial" panose="020B0604020202020204" pitchFamily="34" charset="0"/>
                        </a:rPr>
                        <a:t>ribociclib</a:t>
                      </a:r>
                      <a:endParaRPr lang="en-US" sz="1700" b="0" i="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b="0" i="0" kern="1200" dirty="0">
                          <a:solidFill>
                            <a:schemeClr val="tx1"/>
                          </a:solidFill>
                          <a:effectLst/>
                          <a:latin typeface="Arial" panose="020B0604020202020204" pitchFamily="34" charset="0"/>
                          <a:ea typeface="+mn-ea"/>
                          <a:cs typeface="Arial" panose="020B0604020202020204" pitchFamily="34" charset="0"/>
                        </a:rPr>
                        <a:t>0.58</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959572905"/>
                  </a:ext>
                </a:extLst>
              </a:tr>
              <a:tr h="389395">
                <a:tc>
                  <a:txBody>
                    <a:bodyPr/>
                    <a:lstStyle/>
                    <a:p>
                      <a:pPr marL="0" marR="0">
                        <a:spcBef>
                          <a:spcPts val="0"/>
                        </a:spcBef>
                        <a:spcAft>
                          <a:spcPts val="0"/>
                        </a:spcAft>
                      </a:pPr>
                      <a:endParaRPr lang="en-US" sz="1700" b="0" i="0">
                        <a:effectLst/>
                        <a:latin typeface="Arial" panose="020B0604020202020204" pitchFamily="34" charset="0"/>
                        <a:ea typeface="Arial"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b="0" i="0" kern="1200" dirty="0">
                          <a:solidFill>
                            <a:schemeClr val="tx1"/>
                          </a:solidFill>
                          <a:effectLst/>
                          <a:latin typeface="Arial" panose="020B0604020202020204" pitchFamily="34" charset="0"/>
                          <a:ea typeface="+mn-ea"/>
                          <a:cs typeface="Arial" panose="020B0604020202020204" pitchFamily="34" charset="0"/>
                        </a:rPr>
                        <a:t>MONALEESA-7</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b="0" i="0" kern="1200" dirty="0">
                          <a:solidFill>
                            <a:schemeClr val="tx1"/>
                          </a:solidFill>
                          <a:effectLst/>
                          <a:latin typeface="Arial" panose="020B0604020202020204" pitchFamily="34" charset="0"/>
                          <a:ea typeface="+mn-ea"/>
                          <a:cs typeface="Arial" panose="020B0604020202020204" pitchFamily="34" charset="0"/>
                        </a:rPr>
                        <a:t>Tamoxifen or NSAI +/- </a:t>
                      </a:r>
                      <a:r>
                        <a:rPr lang="en-US" sz="1700" b="0" i="0" kern="1200" dirty="0" err="1">
                          <a:solidFill>
                            <a:schemeClr val="tx1"/>
                          </a:solidFill>
                          <a:effectLst/>
                          <a:latin typeface="Arial" panose="020B0604020202020204" pitchFamily="34" charset="0"/>
                          <a:ea typeface="+mn-ea"/>
                          <a:cs typeface="Arial" panose="020B0604020202020204" pitchFamily="34" charset="0"/>
                        </a:rPr>
                        <a:t>ribociclib</a:t>
                      </a:r>
                      <a:r>
                        <a:rPr lang="en-US" sz="1700" b="0" i="0" kern="1200" dirty="0">
                          <a:solidFill>
                            <a:schemeClr val="tx1"/>
                          </a:solidFill>
                          <a:effectLst/>
                          <a:latin typeface="Arial" panose="020B0604020202020204" pitchFamily="34" charset="0"/>
                          <a:ea typeface="+mn-ea"/>
                          <a:cs typeface="Arial" panose="020B0604020202020204" pitchFamily="34" charset="0"/>
                        </a:rPr>
                        <a:t> </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b="0" i="0" kern="1200" dirty="0">
                          <a:solidFill>
                            <a:schemeClr val="tx1"/>
                          </a:solidFill>
                          <a:effectLst/>
                          <a:latin typeface="Arial" panose="020B0604020202020204" pitchFamily="34" charset="0"/>
                          <a:ea typeface="+mn-ea"/>
                          <a:cs typeface="Arial" panose="020B0604020202020204" pitchFamily="34" charset="0"/>
                        </a:rPr>
                        <a:t>0.55</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4146803839"/>
                  </a:ext>
                </a:extLst>
              </a:tr>
              <a:tr h="432076">
                <a:tc>
                  <a:txBody>
                    <a:bodyPr/>
                    <a:lstStyle/>
                    <a:p>
                      <a:pPr marL="0" marR="0">
                        <a:spcBef>
                          <a:spcPts val="0"/>
                        </a:spcBef>
                        <a:spcAft>
                          <a:spcPts val="0"/>
                        </a:spcAft>
                      </a:pPr>
                      <a:r>
                        <a:rPr lang="en-US" sz="1700" b="0" i="0">
                          <a:effectLst/>
                          <a:latin typeface="Arial" panose="020B0604020202020204" pitchFamily="34" charset="0"/>
                          <a:ea typeface="Arial" charset="0"/>
                          <a:cs typeface="Arial" panose="020B0604020202020204" pitchFamily="34" charset="0"/>
                        </a:rPr>
                        <a:t> </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MONARCH 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Letrozole or anastrozole, ± abemaciclib</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0.54</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4"/>
                  </a:ext>
                </a:extLst>
              </a:tr>
              <a:tr h="389395">
                <a:tc>
                  <a:txBody>
                    <a:bodyPr/>
                    <a:lstStyle/>
                    <a:p>
                      <a:pPr marL="0" marR="0">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Second line</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PALOMA-3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Fulvestrant ± palbociclib</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0.46</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5"/>
                  </a:ext>
                </a:extLst>
              </a:tr>
              <a:tr h="389395">
                <a:tc>
                  <a:txBody>
                    <a:bodyPr/>
                    <a:lstStyle/>
                    <a:p>
                      <a:pPr marL="0" marR="0">
                        <a:spcBef>
                          <a:spcPts val="0"/>
                        </a:spcBef>
                        <a:spcAft>
                          <a:spcPts val="0"/>
                        </a:spcAft>
                      </a:pPr>
                      <a:endParaRPr lang="en-US" sz="1700" b="0" i="0" dirty="0">
                        <a:effectLst/>
                        <a:latin typeface="Arial" panose="020B0604020202020204" pitchFamily="34" charset="0"/>
                        <a:ea typeface="Arial"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b="0" i="0" kern="1200" dirty="0">
                          <a:solidFill>
                            <a:schemeClr val="tx1"/>
                          </a:solidFill>
                          <a:effectLst/>
                          <a:latin typeface="Arial" panose="020B0604020202020204" pitchFamily="34" charset="0"/>
                          <a:ea typeface="+mn-ea"/>
                          <a:cs typeface="Arial" panose="020B0604020202020204" pitchFamily="34" charset="0"/>
                        </a:rPr>
                        <a:t>MONALEESA-3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b="0" i="0" kern="1200" dirty="0" err="1">
                          <a:solidFill>
                            <a:schemeClr val="tx1"/>
                          </a:solidFill>
                          <a:effectLst/>
                          <a:latin typeface="Arial" panose="020B0604020202020204" pitchFamily="34" charset="0"/>
                          <a:ea typeface="+mn-ea"/>
                          <a:cs typeface="Arial" panose="020B0604020202020204" pitchFamily="34" charset="0"/>
                        </a:rPr>
                        <a:t>Fulvestrant</a:t>
                      </a:r>
                      <a:r>
                        <a:rPr lang="en-US" sz="1700" b="0" i="0" kern="1200" dirty="0">
                          <a:solidFill>
                            <a:schemeClr val="tx1"/>
                          </a:solidFill>
                          <a:effectLst/>
                          <a:latin typeface="Arial" panose="020B0604020202020204" pitchFamily="34" charset="0"/>
                          <a:ea typeface="+mn-ea"/>
                          <a:cs typeface="Arial" panose="020B0604020202020204" pitchFamily="34" charset="0"/>
                        </a:rPr>
                        <a:t> +/- </a:t>
                      </a:r>
                      <a:r>
                        <a:rPr lang="en-US" sz="1700" b="0" i="0" kern="1200" dirty="0" err="1">
                          <a:solidFill>
                            <a:schemeClr val="tx1"/>
                          </a:solidFill>
                          <a:effectLst/>
                          <a:latin typeface="Arial" panose="020B0604020202020204" pitchFamily="34" charset="0"/>
                          <a:ea typeface="+mn-ea"/>
                          <a:cs typeface="Arial" panose="020B0604020202020204" pitchFamily="34" charset="0"/>
                        </a:rPr>
                        <a:t>ribociclib</a:t>
                      </a:r>
                      <a:endParaRPr lang="en-US" sz="1700" b="0" i="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0.59</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2952976933"/>
                  </a:ext>
                </a:extLst>
              </a:tr>
              <a:tr h="389395">
                <a:tc>
                  <a:txBody>
                    <a:bodyPr/>
                    <a:lstStyle/>
                    <a:p>
                      <a:pPr marL="0" marR="0">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 </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a:effectLst/>
                          <a:latin typeface="Arial" panose="020B0604020202020204" pitchFamily="34" charset="0"/>
                          <a:ea typeface="Arial" charset="0"/>
                          <a:cs typeface="Arial" panose="020B0604020202020204" pitchFamily="34" charset="0"/>
                        </a:rPr>
                        <a:t>MONARCH 2</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Fulvestrant ± abemaciclib</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c>
                  <a:txBody>
                    <a:bodyPr/>
                    <a:lstStyle/>
                    <a:p>
                      <a:pPr marL="0" marR="0" algn="ctr">
                        <a:spcBef>
                          <a:spcPts val="0"/>
                        </a:spcBef>
                        <a:spcAft>
                          <a:spcPts val="0"/>
                        </a:spcAft>
                      </a:pPr>
                      <a:r>
                        <a:rPr lang="en-US" sz="1700" b="0" i="0" dirty="0">
                          <a:effectLst/>
                          <a:latin typeface="Arial" panose="020B0604020202020204" pitchFamily="34" charset="0"/>
                          <a:ea typeface="Arial" charset="0"/>
                          <a:cs typeface="Arial" panose="020B0604020202020204" pitchFamily="34" charset="0"/>
                        </a:rPr>
                        <a:t>0.55</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6"/>
                  </a:ext>
                </a:extLst>
              </a:tr>
            </a:tbl>
          </a:graphicData>
        </a:graphic>
      </p:graphicFrame>
      <p:sp>
        <p:nvSpPr>
          <p:cNvPr id="7" name="TextBox 15">
            <a:extLst>
              <a:ext uri="{FF2B5EF4-FFF2-40B4-BE49-F238E27FC236}">
                <a16:creationId xmlns:a16="http://schemas.microsoft.com/office/drawing/2014/main" id="{5894A3EB-9FC1-9E48-AA4A-FA6BC0526B4B}"/>
              </a:ext>
            </a:extLst>
          </p:cNvPr>
          <p:cNvSpPr txBox="1">
            <a:spLocks noChangeArrowheads="1"/>
          </p:cNvSpPr>
          <p:nvPr/>
        </p:nvSpPr>
        <p:spPr bwMode="auto">
          <a:xfrm>
            <a:off x="33867" y="6473952"/>
            <a:ext cx="10972800" cy="384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Courtesy of </a:t>
            </a: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cs typeface="Arial" charset="0"/>
              </a:rPr>
              <a:t>Dr</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cs typeface="Arial" charset="0"/>
              </a:rPr>
              <a:t> Harold Burstein</a:t>
            </a:r>
          </a:p>
        </p:txBody>
      </p:sp>
      <p:sp>
        <p:nvSpPr>
          <p:cNvPr id="8" name="Title 1">
            <a:extLst>
              <a:ext uri="{FF2B5EF4-FFF2-40B4-BE49-F238E27FC236}">
                <a16:creationId xmlns:a16="http://schemas.microsoft.com/office/drawing/2014/main" id="{65A5020F-8D9C-A745-B96E-45F9F0879B7E}"/>
              </a:ext>
            </a:extLst>
          </p:cNvPr>
          <p:cNvSpPr txBox="1">
            <a:spLocks/>
          </p:cNvSpPr>
          <p:nvPr/>
        </p:nvSpPr>
        <p:spPr>
          <a:xfrm>
            <a:off x="609600" y="0"/>
            <a:ext cx="10972800" cy="1143000"/>
          </a:xfrm>
          <a:prstGeom prst="rect">
            <a:avLst/>
          </a:prstGeom>
        </p:spPr>
        <p:txBody>
          <a:bodyPr anchor="ct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solidFill>
                  <a:srgbClr val="F1C73D"/>
                </a:solidFill>
              </a:rPr>
              <a:t>Randomized Trials of Endocrine Therapy +/- CDK4/6 Inhibition</a:t>
            </a:r>
          </a:p>
        </p:txBody>
      </p:sp>
    </p:spTree>
    <p:extLst>
      <p:ext uri="{BB962C8B-B14F-4D97-AF65-F5344CB8AC3E}">
        <p14:creationId xmlns:p14="http://schemas.microsoft.com/office/powerpoint/2010/main" val="3051065586"/>
      </p:ext>
    </p:extLst>
  </p:cSld>
  <p:clrMapOvr>
    <a:masterClrMapping/>
  </p:clrMapOvr>
  <p:transition spd="slow"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732DA-A74F-034F-80EB-DC303F4BBD84}"/>
              </a:ext>
            </a:extLst>
          </p:cNvPr>
          <p:cNvSpPr>
            <a:spLocks noGrp="1"/>
          </p:cNvSpPr>
          <p:nvPr>
            <p:ph type="title"/>
          </p:nvPr>
        </p:nvSpPr>
        <p:spPr>
          <a:xfrm>
            <a:off x="609600" y="0"/>
            <a:ext cx="11125200" cy="1143000"/>
          </a:xfrm>
        </p:spPr>
        <p:txBody>
          <a:bodyPr/>
          <a:lstStyle/>
          <a:p>
            <a:r>
              <a:rPr lang="en-US" dirty="0"/>
              <a:t>Indications for CDK4/6 Inhibitors in ER-Positive, HER2-Negative </a:t>
            </a:r>
            <a:r>
              <a:rPr lang="en-US" dirty="0" err="1"/>
              <a:t>mBC</a:t>
            </a:r>
            <a:endParaRPr lang="en-US" dirty="0"/>
          </a:p>
        </p:txBody>
      </p:sp>
      <p:sp>
        <p:nvSpPr>
          <p:cNvPr id="3" name="Content Placeholder 2">
            <a:extLst>
              <a:ext uri="{FF2B5EF4-FFF2-40B4-BE49-F238E27FC236}">
                <a16:creationId xmlns:a16="http://schemas.microsoft.com/office/drawing/2014/main" id="{CDE87ABB-109F-AB4E-9800-75710EFACA4B}"/>
              </a:ext>
            </a:extLst>
          </p:cNvPr>
          <p:cNvSpPr>
            <a:spLocks noGrp="1"/>
          </p:cNvSpPr>
          <p:nvPr>
            <p:ph idx="1"/>
          </p:nvPr>
        </p:nvSpPr>
        <p:spPr/>
        <p:txBody>
          <a:bodyPr/>
          <a:lstStyle/>
          <a:p>
            <a:pPr marL="0" indent="0">
              <a:buNone/>
            </a:pPr>
            <a:r>
              <a:rPr lang="en-US" sz="2000" b="1" dirty="0" err="1">
                <a:solidFill>
                  <a:srgbClr val="E9BB2B"/>
                </a:solidFill>
              </a:rPr>
              <a:t>Palbociclib</a:t>
            </a:r>
            <a:r>
              <a:rPr lang="en-US" sz="2000" b="1" dirty="0">
                <a:solidFill>
                  <a:srgbClr val="E9BB2B"/>
                </a:solidFill>
              </a:rPr>
              <a:t> (Approved February 2016, March 2017)</a:t>
            </a:r>
          </a:p>
          <a:p>
            <a:r>
              <a:rPr lang="en-US" sz="2000" dirty="0"/>
              <a:t>Postmenopausal women, with an AI as initial endocrine-based therapy</a:t>
            </a:r>
          </a:p>
          <a:p>
            <a:r>
              <a:rPr lang="en-US" sz="2000" dirty="0"/>
              <a:t>With </a:t>
            </a:r>
            <a:r>
              <a:rPr lang="en-US" sz="2000" dirty="0" err="1"/>
              <a:t>fulvestrant</a:t>
            </a:r>
            <a:r>
              <a:rPr lang="en-US" sz="2000" dirty="0"/>
              <a:t> after disease progression on endocrine therapy (ET)</a:t>
            </a:r>
          </a:p>
          <a:p>
            <a:pPr marL="0" indent="0">
              <a:spcBef>
                <a:spcPts val="1680"/>
              </a:spcBef>
              <a:buNone/>
            </a:pPr>
            <a:r>
              <a:rPr lang="en-US" sz="2000" b="1" dirty="0" err="1">
                <a:solidFill>
                  <a:srgbClr val="E9BB2B"/>
                </a:solidFill>
              </a:rPr>
              <a:t>Ribociclib</a:t>
            </a:r>
            <a:r>
              <a:rPr lang="en-US" sz="2000" b="1" dirty="0">
                <a:solidFill>
                  <a:srgbClr val="E9BB2B"/>
                </a:solidFill>
              </a:rPr>
              <a:t> (Approved March 2017, July 2018)</a:t>
            </a:r>
          </a:p>
          <a:p>
            <a:r>
              <a:rPr lang="en-US" sz="2000" dirty="0"/>
              <a:t>Pre/perimenopausal and postmenopausal women, with an AI as initial endocrine-based therapy</a:t>
            </a:r>
          </a:p>
          <a:p>
            <a:r>
              <a:rPr lang="en-US" sz="2000" dirty="0"/>
              <a:t>Postmenopausal women, in combination with </a:t>
            </a:r>
            <a:r>
              <a:rPr lang="en-US" sz="2000" dirty="0" err="1"/>
              <a:t>fulvestrant</a:t>
            </a:r>
            <a:r>
              <a:rPr lang="en-US" sz="2000" dirty="0"/>
              <a:t> as initial endocrine-based therapy or after disease progression on ET</a:t>
            </a:r>
          </a:p>
          <a:p>
            <a:pPr marL="0" indent="0">
              <a:spcBef>
                <a:spcPts val="1680"/>
              </a:spcBef>
              <a:buNone/>
            </a:pPr>
            <a:r>
              <a:rPr lang="en-US" sz="2000" b="1" dirty="0" err="1">
                <a:solidFill>
                  <a:srgbClr val="E9BB2B"/>
                </a:solidFill>
              </a:rPr>
              <a:t>Abemaciclib</a:t>
            </a:r>
            <a:r>
              <a:rPr lang="en-US" sz="2000" b="1" dirty="0">
                <a:solidFill>
                  <a:srgbClr val="E9BB2B"/>
                </a:solidFill>
              </a:rPr>
              <a:t> (Approved </a:t>
            </a:r>
            <a:r>
              <a:rPr lang="en-US" sz="2000" b="1">
                <a:solidFill>
                  <a:srgbClr val="E9BB2B"/>
                </a:solidFill>
              </a:rPr>
              <a:t>September 2017, </a:t>
            </a:r>
            <a:r>
              <a:rPr lang="en-US" sz="2000" b="1" dirty="0">
                <a:solidFill>
                  <a:srgbClr val="E9BB2B"/>
                </a:solidFill>
              </a:rPr>
              <a:t>February 2018)</a:t>
            </a:r>
          </a:p>
          <a:p>
            <a:r>
              <a:rPr lang="en-US" sz="2000" dirty="0"/>
              <a:t>Postmenopausal women, with an AI as initial endocrine-based therapy</a:t>
            </a:r>
          </a:p>
          <a:p>
            <a:r>
              <a:rPr lang="en-US" sz="2000" dirty="0"/>
              <a:t>With </a:t>
            </a:r>
            <a:r>
              <a:rPr lang="en-US" sz="2000" dirty="0" err="1"/>
              <a:t>fulvestrant</a:t>
            </a:r>
            <a:r>
              <a:rPr lang="en-US" sz="2000" dirty="0"/>
              <a:t> after disease progression following ET</a:t>
            </a:r>
          </a:p>
          <a:p>
            <a:r>
              <a:rPr lang="en-US" sz="2000" dirty="0"/>
              <a:t>As monotherapy after prior ET and prior chemotherapy in the metastatic setting</a:t>
            </a:r>
          </a:p>
          <a:p>
            <a:pPr lvl="2"/>
            <a:endParaRPr lang="en-US" sz="2400" dirty="0"/>
          </a:p>
          <a:p>
            <a:pPr lvl="2"/>
            <a:endParaRPr lang="en-US" sz="2400" dirty="0"/>
          </a:p>
          <a:p>
            <a:pPr lvl="2"/>
            <a:endParaRPr lang="en-US" sz="2400" dirty="0"/>
          </a:p>
          <a:p>
            <a:pPr lvl="2"/>
            <a:endParaRPr lang="en-US" sz="2400" dirty="0"/>
          </a:p>
          <a:p>
            <a:pPr lvl="2"/>
            <a:endParaRPr lang="en-US" sz="2400" dirty="0"/>
          </a:p>
          <a:p>
            <a:pPr marL="98425" indent="0">
              <a:buNone/>
            </a:pPr>
            <a:endParaRPr lang="en-US" sz="2400" dirty="0">
              <a:solidFill>
                <a:srgbClr val="FF0000"/>
              </a:solidFill>
            </a:endParaRPr>
          </a:p>
          <a:p>
            <a:pPr marL="98425" indent="0">
              <a:buNone/>
            </a:pPr>
            <a:endParaRPr lang="en-US" sz="2400" dirty="0"/>
          </a:p>
        </p:txBody>
      </p:sp>
    </p:spTree>
    <p:extLst>
      <p:ext uri="{BB962C8B-B14F-4D97-AF65-F5344CB8AC3E}">
        <p14:creationId xmlns:p14="http://schemas.microsoft.com/office/powerpoint/2010/main" val="1210632526"/>
      </p:ext>
    </p:extLst>
  </p:cSld>
  <p:clrMapOvr>
    <a:masterClrMapping/>
  </p:clrMapOvr>
  <p:transition spd="slow"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732DA-A74F-034F-80EB-DC303F4BBD84}"/>
              </a:ext>
            </a:extLst>
          </p:cNvPr>
          <p:cNvSpPr>
            <a:spLocks noGrp="1"/>
          </p:cNvSpPr>
          <p:nvPr>
            <p:ph type="title"/>
          </p:nvPr>
        </p:nvSpPr>
        <p:spPr/>
        <p:txBody>
          <a:bodyPr/>
          <a:lstStyle/>
          <a:p>
            <a:r>
              <a:rPr lang="en-US" dirty="0">
                <a:solidFill>
                  <a:srgbClr val="F1C73D"/>
                </a:solidFill>
              </a:rPr>
              <a:t>Efficacy of CDK4/6 Inhibitors</a:t>
            </a:r>
          </a:p>
        </p:txBody>
      </p:sp>
      <p:sp>
        <p:nvSpPr>
          <p:cNvPr id="3" name="Content Placeholder 2">
            <a:extLst>
              <a:ext uri="{FF2B5EF4-FFF2-40B4-BE49-F238E27FC236}">
                <a16:creationId xmlns:a16="http://schemas.microsoft.com/office/drawing/2014/main" id="{CDE87ABB-109F-AB4E-9800-75710EFACA4B}"/>
              </a:ext>
            </a:extLst>
          </p:cNvPr>
          <p:cNvSpPr>
            <a:spLocks noGrp="1"/>
          </p:cNvSpPr>
          <p:nvPr>
            <p:ph idx="1"/>
          </p:nvPr>
        </p:nvSpPr>
        <p:spPr/>
        <p:txBody>
          <a:bodyPr/>
          <a:lstStyle/>
          <a:p>
            <a:pPr>
              <a:spcBef>
                <a:spcPts val="1200"/>
              </a:spcBef>
            </a:pPr>
            <a:r>
              <a:rPr lang="en-US" sz="2400" dirty="0"/>
              <a:t>Improves time to disease progression by ~10 months when combined with ET as first-line therapy from 15 months to 25 months</a:t>
            </a:r>
          </a:p>
          <a:p>
            <a:pPr lvl="1">
              <a:spcBef>
                <a:spcPts val="1200"/>
              </a:spcBef>
            </a:pPr>
            <a:r>
              <a:rPr lang="en-US" sz="2400" dirty="0"/>
              <a:t>No improvement yet observed in overall survival</a:t>
            </a:r>
          </a:p>
          <a:p>
            <a:pPr marL="457200" lvl="1" indent="0">
              <a:spcBef>
                <a:spcPts val="1200"/>
              </a:spcBef>
              <a:buNone/>
            </a:pPr>
            <a:endParaRPr lang="en-US" sz="800" dirty="0"/>
          </a:p>
          <a:p>
            <a:pPr>
              <a:spcBef>
                <a:spcPts val="1200"/>
              </a:spcBef>
            </a:pPr>
            <a:r>
              <a:rPr lang="en-US" sz="2400" dirty="0"/>
              <a:t>Improves time to disease progression by ~6 to 8 months when combined with ET after progression on prior AI</a:t>
            </a:r>
          </a:p>
          <a:p>
            <a:pPr lvl="1">
              <a:spcBef>
                <a:spcPts val="1200"/>
              </a:spcBef>
            </a:pPr>
            <a:r>
              <a:rPr lang="en-US" sz="2400" dirty="0"/>
              <a:t>No improvement yet observed in overall survival</a:t>
            </a:r>
          </a:p>
          <a:p>
            <a:endParaRPr lang="en-US" sz="2400" dirty="0"/>
          </a:p>
          <a:p>
            <a:pPr marL="98425" indent="0">
              <a:buNone/>
            </a:pPr>
            <a:endParaRPr lang="en-US" sz="2400" dirty="0"/>
          </a:p>
        </p:txBody>
      </p:sp>
    </p:spTree>
    <p:extLst>
      <p:ext uri="{BB962C8B-B14F-4D97-AF65-F5344CB8AC3E}">
        <p14:creationId xmlns:p14="http://schemas.microsoft.com/office/powerpoint/2010/main" val="2410720043"/>
      </p:ext>
    </p:extLst>
  </p:cSld>
  <p:clrMapOvr>
    <a:masterClrMapping/>
  </p:clrMapOvr>
  <p:transition spd="slow"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dirty="0">
                <a:solidFill>
                  <a:srgbClr val="F1C73D"/>
                </a:solidFill>
                <a:latin typeface="Arial" charset="0"/>
                <a:ea typeface="ＭＳ Ｐゴシック" charset="0"/>
                <a:cs typeface="ＭＳ Ｐゴシック" charset="0"/>
              </a:rPr>
              <a:t>Case Presentation (</a:t>
            </a:r>
            <a:r>
              <a:rPr lang="en-US" dirty="0" err="1">
                <a:solidFill>
                  <a:srgbClr val="F1C73D"/>
                </a:solidFill>
                <a:latin typeface="Arial" charset="0"/>
                <a:ea typeface="ＭＳ Ｐゴシック" charset="0"/>
                <a:cs typeface="ＭＳ Ｐゴシック" charset="0"/>
              </a:rPr>
              <a:t>Ms</a:t>
            </a:r>
            <a:r>
              <a:rPr lang="en-US" dirty="0">
                <a:solidFill>
                  <a:srgbClr val="F1C73D"/>
                </a:solidFill>
                <a:latin typeface="Arial" charset="0"/>
                <a:ea typeface="ＭＳ Ｐゴシック" charset="0"/>
                <a:cs typeface="ＭＳ Ｐゴシック" charset="0"/>
              </a:rPr>
              <a:t> O’Reilly)</a:t>
            </a:r>
          </a:p>
        </p:txBody>
      </p:sp>
      <p:sp>
        <p:nvSpPr>
          <p:cNvPr id="8" name="Content Placeholder 2">
            <a:extLst>
              <a:ext uri="{FF2B5EF4-FFF2-40B4-BE49-F238E27FC236}">
                <a16:creationId xmlns:a16="http://schemas.microsoft.com/office/drawing/2014/main" id="{A9BEAC3A-B9BE-FD48-9AC4-DAD72828367B}"/>
              </a:ext>
            </a:extLst>
          </p:cNvPr>
          <p:cNvSpPr txBox="1">
            <a:spLocks/>
          </p:cNvSpPr>
          <p:nvPr/>
        </p:nvSpPr>
        <p:spPr bwMode="auto">
          <a:xfrm>
            <a:off x="609600" y="1295400"/>
            <a:ext cx="11201400" cy="54864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indent="0">
              <a:buNone/>
            </a:pPr>
            <a:r>
              <a:rPr lang="en-US" sz="2600" b="1" dirty="0">
                <a:solidFill>
                  <a:srgbClr val="FFC000"/>
                </a:solidFill>
              </a:rPr>
              <a:t>A woman in her early 50s with ER-positive </a:t>
            </a:r>
            <a:r>
              <a:rPr lang="en-US" sz="2600" b="1" dirty="0" err="1">
                <a:solidFill>
                  <a:srgbClr val="FFC000"/>
                </a:solidFill>
              </a:rPr>
              <a:t>mBC</a:t>
            </a:r>
            <a:r>
              <a:rPr lang="en-US" sz="2600" b="1" dirty="0">
                <a:solidFill>
                  <a:srgbClr val="FFC000"/>
                </a:solidFill>
              </a:rPr>
              <a:t> experiences disease progression in bone and mediastinal nodes</a:t>
            </a:r>
          </a:p>
          <a:p>
            <a:pPr marL="0" indent="0">
              <a:spcBef>
                <a:spcPts val="1200"/>
              </a:spcBef>
              <a:buFontTx/>
              <a:buNone/>
            </a:pPr>
            <a:r>
              <a:rPr lang="en-US" sz="2600" b="1" kern="0" dirty="0">
                <a:solidFill>
                  <a:srgbClr val="F1C73D"/>
                </a:solidFill>
              </a:rPr>
              <a:t>Treatments received</a:t>
            </a:r>
          </a:p>
          <a:p>
            <a:pPr>
              <a:buFont typeface="Arial" panose="020B0604020202020204" pitchFamily="34" charset="0"/>
              <a:buChar char="•"/>
            </a:pPr>
            <a:r>
              <a:rPr lang="en-US" sz="2600" kern="0" dirty="0"/>
              <a:t>Letrozole/fulvestrant</a:t>
            </a:r>
          </a:p>
          <a:p>
            <a:pPr>
              <a:buFont typeface="Arial" panose="020B0604020202020204" pitchFamily="34" charset="0"/>
              <a:buChar char="•"/>
            </a:pPr>
            <a:r>
              <a:rPr lang="en-US" sz="2600" kern="0" dirty="0"/>
              <a:t>Capecitabine</a:t>
            </a:r>
          </a:p>
          <a:p>
            <a:pPr>
              <a:buFont typeface="Arial" panose="020B0604020202020204" pitchFamily="34" charset="0"/>
              <a:buChar char="•"/>
            </a:pPr>
            <a:r>
              <a:rPr lang="en-US" sz="2600" kern="0" dirty="0"/>
              <a:t>Paclitaxel</a:t>
            </a:r>
          </a:p>
          <a:p>
            <a:pPr>
              <a:buFont typeface="Arial" panose="020B0604020202020204" pitchFamily="34" charset="0"/>
              <a:buChar char="•"/>
            </a:pPr>
            <a:r>
              <a:rPr lang="en-US" sz="2600" kern="0" dirty="0"/>
              <a:t>Abemaciclib </a:t>
            </a:r>
          </a:p>
          <a:p>
            <a:pPr marL="0" indent="0">
              <a:spcBef>
                <a:spcPts val="1200"/>
              </a:spcBef>
              <a:buFontTx/>
              <a:buNone/>
            </a:pPr>
            <a:r>
              <a:rPr lang="en-US" sz="2600" b="1" kern="0" dirty="0">
                <a:solidFill>
                  <a:srgbClr val="F1C73D"/>
                </a:solidFill>
              </a:rPr>
              <a:t>Other considerations</a:t>
            </a:r>
          </a:p>
          <a:p>
            <a:r>
              <a:rPr lang="en-US" sz="2600" kern="0" dirty="0">
                <a:solidFill>
                  <a:schemeClr val="tx1"/>
                </a:solidFill>
              </a:rPr>
              <a:t>Disease response to multiple lines of endocrine-targeted therapies</a:t>
            </a:r>
          </a:p>
        </p:txBody>
      </p:sp>
    </p:spTree>
    <p:extLst>
      <p:ext uri="{BB962C8B-B14F-4D97-AF65-F5344CB8AC3E}">
        <p14:creationId xmlns:p14="http://schemas.microsoft.com/office/powerpoint/2010/main" val="3177044728"/>
      </p:ext>
    </p:extLst>
  </p:cSld>
  <p:clrMapOvr>
    <a:masterClrMapping/>
  </p:clrMapOvr>
  <p:transition spd="slow"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dirty="0">
                <a:solidFill>
                  <a:srgbClr val="F1C73D"/>
                </a:solidFill>
                <a:latin typeface="Arial" charset="0"/>
                <a:ea typeface="ＭＳ Ｐゴシック" charset="0"/>
                <a:cs typeface="ＭＳ Ｐゴシック" charset="0"/>
              </a:rPr>
              <a:t>Case Presentation (</a:t>
            </a:r>
            <a:r>
              <a:rPr lang="en-US" dirty="0" err="1">
                <a:solidFill>
                  <a:srgbClr val="F1C73D"/>
                </a:solidFill>
                <a:latin typeface="Arial" charset="0"/>
                <a:ea typeface="ＭＳ Ｐゴシック" charset="0"/>
                <a:cs typeface="ＭＳ Ｐゴシック" charset="0"/>
              </a:rPr>
              <a:t>Ms</a:t>
            </a:r>
            <a:r>
              <a:rPr lang="en-US" dirty="0">
                <a:solidFill>
                  <a:srgbClr val="F1C73D"/>
                </a:solidFill>
                <a:latin typeface="Arial" charset="0"/>
                <a:ea typeface="ＭＳ Ｐゴシック" charset="0"/>
                <a:cs typeface="ＭＳ Ｐゴシック" charset="0"/>
              </a:rPr>
              <a:t> O’Reilly)</a:t>
            </a:r>
          </a:p>
        </p:txBody>
      </p:sp>
      <p:pic>
        <p:nvPicPr>
          <p:cNvPr id="7" name="Picture 6">
            <a:extLst>
              <a:ext uri="{FF2B5EF4-FFF2-40B4-BE49-F238E27FC236}">
                <a16:creationId xmlns:a16="http://schemas.microsoft.com/office/drawing/2014/main" id="{AFA7F8A2-DF11-E44B-99A3-1761435A1A50}"/>
              </a:ext>
            </a:extLst>
          </p:cNvPr>
          <p:cNvPicPr>
            <a:picLocks noChangeAspect="1"/>
          </p:cNvPicPr>
          <p:nvPr/>
        </p:nvPicPr>
        <p:blipFill>
          <a:blip r:embed="rId2"/>
          <a:stretch>
            <a:fillRect/>
          </a:stretch>
        </p:blipFill>
        <p:spPr>
          <a:xfrm>
            <a:off x="6777618" y="2465655"/>
            <a:ext cx="3495166" cy="3933227"/>
          </a:xfrm>
          <a:prstGeom prst="rect">
            <a:avLst/>
          </a:prstGeom>
        </p:spPr>
      </p:pic>
      <p:sp>
        <p:nvSpPr>
          <p:cNvPr id="10" name="TextBox 9">
            <a:extLst>
              <a:ext uri="{FF2B5EF4-FFF2-40B4-BE49-F238E27FC236}">
                <a16:creationId xmlns:a16="http://schemas.microsoft.com/office/drawing/2014/main" id="{F755DEAB-AE4E-4E47-AB38-D4E53A33FDDC}"/>
              </a:ext>
            </a:extLst>
          </p:cNvPr>
          <p:cNvSpPr txBox="1"/>
          <p:nvPr/>
        </p:nvSpPr>
        <p:spPr>
          <a:xfrm>
            <a:off x="785015" y="1522603"/>
            <a:ext cx="7232877" cy="461665"/>
          </a:xfrm>
          <a:prstGeom prst="rect">
            <a:avLst/>
          </a:prstGeom>
          <a:noFill/>
        </p:spPr>
        <p:txBody>
          <a:bodyPr wrap="none" rtlCol="0">
            <a:spAutoFit/>
          </a:bodyPr>
          <a:lstStyle/>
          <a:p>
            <a:r>
              <a:rPr lang="en-US" altLang="x-none" b="1" dirty="0">
                <a:solidFill>
                  <a:schemeClr val="bg1"/>
                </a:solidFill>
                <a:latin typeface="Arial" panose="020B0604020202020204" pitchFamily="34" charset="0"/>
                <a:cs typeface="Arial" panose="020B0604020202020204" pitchFamily="34" charset="0"/>
              </a:rPr>
              <a:t>A woman in her early 50s with ER-positive </a:t>
            </a:r>
            <a:r>
              <a:rPr lang="en-US" altLang="x-none" b="1" dirty="0" err="1">
                <a:solidFill>
                  <a:schemeClr val="bg1"/>
                </a:solidFill>
                <a:latin typeface="Arial" panose="020B0604020202020204" pitchFamily="34" charset="0"/>
                <a:cs typeface="Arial" panose="020B0604020202020204" pitchFamily="34" charset="0"/>
              </a:rPr>
              <a:t>mBC</a:t>
            </a:r>
            <a:r>
              <a:rPr lang="en-US" altLang="x-none" b="1" dirty="0">
                <a:solidFill>
                  <a:schemeClr val="bg1"/>
                </a:solidFill>
                <a:latin typeface="Arial" panose="020B0604020202020204" pitchFamily="34" charset="0"/>
                <a:cs typeface="Arial" panose="020B0604020202020204" pitchFamily="34" charset="0"/>
              </a:rPr>
              <a:t> </a:t>
            </a:r>
          </a:p>
        </p:txBody>
      </p:sp>
      <p:sp>
        <p:nvSpPr>
          <p:cNvPr id="11" name="TextBox 10">
            <a:extLst>
              <a:ext uri="{FF2B5EF4-FFF2-40B4-BE49-F238E27FC236}">
                <a16:creationId xmlns:a16="http://schemas.microsoft.com/office/drawing/2014/main" id="{231D04D0-F85D-4B47-BE86-1320E18E22CC}"/>
              </a:ext>
            </a:extLst>
          </p:cNvPr>
          <p:cNvSpPr txBox="1"/>
          <p:nvPr/>
        </p:nvSpPr>
        <p:spPr>
          <a:xfrm>
            <a:off x="829847" y="2127298"/>
            <a:ext cx="4839786" cy="369332"/>
          </a:xfrm>
          <a:prstGeom prst="rect">
            <a:avLst/>
          </a:prstGeom>
          <a:noFill/>
        </p:spPr>
        <p:txBody>
          <a:bodyPr wrap="none" rtlCol="0">
            <a:spAutoFit/>
          </a:bodyPr>
          <a:lstStyle/>
          <a:p>
            <a:pPr algn="ctr"/>
            <a:r>
              <a:rPr lang="en-US" sz="1800" b="1" dirty="0">
                <a:solidFill>
                  <a:schemeClr val="bg1"/>
                </a:solidFill>
              </a:rPr>
              <a:t>Baseline PET scan with bone-only disease</a:t>
            </a:r>
          </a:p>
        </p:txBody>
      </p:sp>
      <p:sp>
        <p:nvSpPr>
          <p:cNvPr id="17" name="TextBox 16">
            <a:extLst>
              <a:ext uri="{FF2B5EF4-FFF2-40B4-BE49-F238E27FC236}">
                <a16:creationId xmlns:a16="http://schemas.microsoft.com/office/drawing/2014/main" id="{8BD68718-F5A9-C84D-88DE-7C35C2877872}"/>
              </a:ext>
            </a:extLst>
          </p:cNvPr>
          <p:cNvSpPr txBox="1"/>
          <p:nvPr/>
        </p:nvSpPr>
        <p:spPr>
          <a:xfrm>
            <a:off x="7687001" y="1996055"/>
            <a:ext cx="1676400" cy="400110"/>
          </a:xfrm>
          <a:prstGeom prst="rect">
            <a:avLst/>
          </a:prstGeom>
          <a:noFill/>
        </p:spPr>
        <p:txBody>
          <a:bodyPr wrap="square" rtlCol="0">
            <a:spAutoFit/>
          </a:bodyPr>
          <a:lstStyle/>
          <a:p>
            <a:pPr algn="ctr"/>
            <a:r>
              <a:rPr lang="en-US" sz="2000" b="1" dirty="0">
                <a:solidFill>
                  <a:schemeClr val="bg1"/>
                </a:solidFill>
              </a:rPr>
              <a:t>CA15-3</a:t>
            </a:r>
          </a:p>
        </p:txBody>
      </p:sp>
      <p:pic>
        <p:nvPicPr>
          <p:cNvPr id="23" name="Picture 22" descr="A screenshot of a cell phone&#10;&#10;Description automatically generated">
            <a:extLst>
              <a:ext uri="{FF2B5EF4-FFF2-40B4-BE49-F238E27FC236}">
                <a16:creationId xmlns:a16="http://schemas.microsoft.com/office/drawing/2014/main" id="{78BBCEB2-6C0A-BE42-B758-B13F93DBB25D}"/>
              </a:ext>
            </a:extLst>
          </p:cNvPr>
          <p:cNvPicPr>
            <a:picLocks noChangeAspect="1"/>
          </p:cNvPicPr>
          <p:nvPr/>
        </p:nvPicPr>
        <p:blipFill rotWithShape="1">
          <a:blip r:embed="rId3"/>
          <a:srcRect l="12932" t="21085" r="54360" b="6752"/>
          <a:stretch/>
        </p:blipFill>
        <p:spPr>
          <a:xfrm>
            <a:off x="1318152" y="2672129"/>
            <a:ext cx="3863175" cy="3810000"/>
          </a:xfrm>
          <a:prstGeom prst="rect">
            <a:avLst/>
          </a:prstGeom>
          <a:ln>
            <a:solidFill>
              <a:schemeClr val="bg1">
                <a:alpha val="50000"/>
              </a:schemeClr>
            </a:solidFill>
          </a:ln>
        </p:spPr>
      </p:pic>
      <p:sp>
        <p:nvSpPr>
          <p:cNvPr id="25" name="TextBox 24">
            <a:extLst>
              <a:ext uri="{FF2B5EF4-FFF2-40B4-BE49-F238E27FC236}">
                <a16:creationId xmlns:a16="http://schemas.microsoft.com/office/drawing/2014/main" id="{65396D98-E71E-E448-BBF9-E6DD0D99F6E1}"/>
              </a:ext>
            </a:extLst>
          </p:cNvPr>
          <p:cNvSpPr txBox="1"/>
          <p:nvPr/>
        </p:nvSpPr>
        <p:spPr>
          <a:xfrm>
            <a:off x="9580785" y="2509149"/>
            <a:ext cx="1676400" cy="369332"/>
          </a:xfrm>
          <a:prstGeom prst="rect">
            <a:avLst/>
          </a:prstGeom>
          <a:noFill/>
        </p:spPr>
        <p:txBody>
          <a:bodyPr wrap="square" rtlCol="0">
            <a:spAutoFit/>
          </a:bodyPr>
          <a:lstStyle/>
          <a:p>
            <a:r>
              <a:rPr lang="en-US" sz="1800" b="1" dirty="0">
                <a:solidFill>
                  <a:schemeClr val="bg1"/>
                </a:solidFill>
              </a:rPr>
              <a:t>Abemaciclib</a:t>
            </a:r>
          </a:p>
        </p:txBody>
      </p:sp>
      <p:sp>
        <p:nvSpPr>
          <p:cNvPr id="27" name="TextBox 26">
            <a:extLst>
              <a:ext uri="{FF2B5EF4-FFF2-40B4-BE49-F238E27FC236}">
                <a16:creationId xmlns:a16="http://schemas.microsoft.com/office/drawing/2014/main" id="{580CDBC1-7D5E-3F42-8EBE-6E2210138B47}"/>
              </a:ext>
            </a:extLst>
          </p:cNvPr>
          <p:cNvSpPr txBox="1"/>
          <p:nvPr/>
        </p:nvSpPr>
        <p:spPr>
          <a:xfrm>
            <a:off x="5669633" y="3955354"/>
            <a:ext cx="1676400" cy="369332"/>
          </a:xfrm>
          <a:prstGeom prst="rect">
            <a:avLst/>
          </a:prstGeom>
          <a:noFill/>
        </p:spPr>
        <p:txBody>
          <a:bodyPr wrap="square" rtlCol="0">
            <a:spAutoFit/>
          </a:bodyPr>
          <a:lstStyle/>
          <a:p>
            <a:r>
              <a:rPr lang="en-US" sz="1800" b="1" dirty="0">
                <a:solidFill>
                  <a:schemeClr val="bg1"/>
                </a:solidFill>
              </a:rPr>
              <a:t>Capecitabine</a:t>
            </a:r>
          </a:p>
        </p:txBody>
      </p:sp>
      <p:cxnSp>
        <p:nvCxnSpPr>
          <p:cNvPr id="30" name="Straight Arrow Connector 29">
            <a:extLst>
              <a:ext uri="{FF2B5EF4-FFF2-40B4-BE49-F238E27FC236}">
                <a16:creationId xmlns:a16="http://schemas.microsoft.com/office/drawing/2014/main" id="{94518DFA-DC4E-C74C-87E7-BAAC2B50A206}"/>
              </a:ext>
            </a:extLst>
          </p:cNvPr>
          <p:cNvCxnSpPr>
            <a:cxnSpLocks/>
          </p:cNvCxnSpPr>
          <p:nvPr/>
        </p:nvCxnSpPr>
        <p:spPr bwMode="auto">
          <a:xfrm>
            <a:off x="6507833" y="4361371"/>
            <a:ext cx="1036983" cy="0"/>
          </a:xfrm>
          <a:prstGeom prst="straightConnector1">
            <a:avLst/>
          </a:prstGeom>
          <a:ln w="92075" cmpd="sng">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F15CC1C-56D4-134F-A6D1-186A58BA635C}"/>
              </a:ext>
            </a:extLst>
          </p:cNvPr>
          <p:cNvCxnSpPr>
            <a:cxnSpLocks/>
          </p:cNvCxnSpPr>
          <p:nvPr/>
        </p:nvCxnSpPr>
        <p:spPr bwMode="auto">
          <a:xfrm>
            <a:off x="8001000" y="3195934"/>
            <a:ext cx="0" cy="914400"/>
          </a:xfrm>
          <a:prstGeom prst="straightConnector1">
            <a:avLst/>
          </a:prstGeom>
          <a:ln w="92075" cmpd="sng">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38E1CC0A-0022-F041-B39E-D4BABA977EE9}"/>
              </a:ext>
            </a:extLst>
          </p:cNvPr>
          <p:cNvCxnSpPr>
            <a:cxnSpLocks/>
          </p:cNvCxnSpPr>
          <p:nvPr/>
        </p:nvCxnSpPr>
        <p:spPr bwMode="auto">
          <a:xfrm>
            <a:off x="9525000" y="2514600"/>
            <a:ext cx="0" cy="488828"/>
          </a:xfrm>
          <a:prstGeom prst="straightConnector1">
            <a:avLst/>
          </a:prstGeom>
          <a:ln w="92075" cmpd="sng">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8C1D3B7-1557-9740-B1A3-0AB852C20BB6}"/>
              </a:ext>
            </a:extLst>
          </p:cNvPr>
          <p:cNvSpPr txBox="1"/>
          <p:nvPr/>
        </p:nvSpPr>
        <p:spPr>
          <a:xfrm>
            <a:off x="8058665" y="3669268"/>
            <a:ext cx="1676400" cy="369332"/>
          </a:xfrm>
          <a:prstGeom prst="rect">
            <a:avLst/>
          </a:prstGeom>
          <a:noFill/>
        </p:spPr>
        <p:txBody>
          <a:bodyPr wrap="square" rtlCol="0">
            <a:spAutoFit/>
          </a:bodyPr>
          <a:lstStyle/>
          <a:p>
            <a:r>
              <a:rPr lang="en-US" sz="1800" b="1" dirty="0">
                <a:solidFill>
                  <a:schemeClr val="bg1"/>
                </a:solidFill>
              </a:rPr>
              <a:t>Paclitaxel</a:t>
            </a:r>
          </a:p>
        </p:txBody>
      </p:sp>
    </p:spTree>
    <p:extLst>
      <p:ext uri="{BB962C8B-B14F-4D97-AF65-F5344CB8AC3E}">
        <p14:creationId xmlns:p14="http://schemas.microsoft.com/office/powerpoint/2010/main" val="1397888851"/>
      </p:ext>
    </p:extLst>
  </p:cSld>
  <p:clrMapOvr>
    <a:masterClrMapping/>
  </p:clrMapOvr>
  <p:transition spd="slow"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292D4-F192-594B-91BB-AB5C670D5ED0}"/>
              </a:ext>
            </a:extLst>
          </p:cNvPr>
          <p:cNvSpPr>
            <a:spLocks noGrp="1"/>
          </p:cNvSpPr>
          <p:nvPr>
            <p:ph type="title"/>
          </p:nvPr>
        </p:nvSpPr>
        <p:spPr/>
        <p:txBody>
          <a:bodyPr/>
          <a:lstStyle/>
          <a:p>
            <a:r>
              <a:rPr lang="en-US" dirty="0" err="1"/>
              <a:t>Abemaciclib</a:t>
            </a:r>
            <a:r>
              <a:rPr lang="en-US" dirty="0"/>
              <a:t> for Brain Metastases: CNS Concentration in Ongoing Phase II Study</a:t>
            </a:r>
          </a:p>
        </p:txBody>
      </p:sp>
      <p:grpSp>
        <p:nvGrpSpPr>
          <p:cNvPr id="49" name="Group 7">
            <a:extLst>
              <a:ext uri="{FF2B5EF4-FFF2-40B4-BE49-F238E27FC236}">
                <a16:creationId xmlns:a16="http://schemas.microsoft.com/office/drawing/2014/main" id="{9AE733FD-5CC0-CB4A-A90F-F0F07A99D4F2}"/>
              </a:ext>
            </a:extLst>
          </p:cNvPr>
          <p:cNvGrpSpPr/>
          <p:nvPr/>
        </p:nvGrpSpPr>
        <p:grpSpPr>
          <a:xfrm>
            <a:off x="2318220" y="4876800"/>
            <a:ext cx="2024662" cy="369571"/>
            <a:chOff x="10836709" y="5030363"/>
            <a:chExt cx="2892541" cy="98559"/>
          </a:xfrm>
        </p:grpSpPr>
        <p:cxnSp>
          <p:nvCxnSpPr>
            <p:cNvPr id="84" name="Straight Connector 83">
              <a:extLst>
                <a:ext uri="{FF2B5EF4-FFF2-40B4-BE49-F238E27FC236}">
                  <a16:creationId xmlns:a16="http://schemas.microsoft.com/office/drawing/2014/main" id="{2687E9F2-21DC-4A45-B5CC-8D1AA853C4E6}"/>
                </a:ext>
              </a:extLst>
            </p:cNvPr>
            <p:cNvCxnSpPr/>
            <p:nvPr/>
          </p:nvCxnSpPr>
          <p:spPr>
            <a:xfrm>
              <a:off x="10836709" y="5030363"/>
              <a:ext cx="0" cy="89704"/>
            </a:xfrm>
            <a:prstGeom prst="line">
              <a:avLst/>
            </a:prstGeom>
            <a:noFill/>
            <a:ln w="25400" cap="flat" cmpd="sng" algn="ctr">
              <a:solidFill>
                <a:schemeClr val="bg1"/>
              </a:solidFill>
              <a:prstDash val="solid"/>
            </a:ln>
            <a:effectLst/>
          </p:spPr>
        </p:cxnSp>
        <p:cxnSp>
          <p:nvCxnSpPr>
            <p:cNvPr id="85" name="Straight Connector 84">
              <a:extLst>
                <a:ext uri="{FF2B5EF4-FFF2-40B4-BE49-F238E27FC236}">
                  <a16:creationId xmlns:a16="http://schemas.microsoft.com/office/drawing/2014/main" id="{64541D9F-D026-E54C-A7E6-4231DA64E915}"/>
                </a:ext>
              </a:extLst>
            </p:cNvPr>
            <p:cNvCxnSpPr/>
            <p:nvPr/>
          </p:nvCxnSpPr>
          <p:spPr>
            <a:xfrm>
              <a:off x="13729250" y="5039218"/>
              <a:ext cx="0" cy="89704"/>
            </a:xfrm>
            <a:prstGeom prst="line">
              <a:avLst/>
            </a:prstGeom>
            <a:noFill/>
            <a:ln w="25400" cap="flat" cmpd="sng" algn="ctr">
              <a:solidFill>
                <a:schemeClr val="bg1"/>
              </a:solidFill>
              <a:prstDash val="solid"/>
            </a:ln>
            <a:effectLst/>
          </p:spPr>
        </p:cxnSp>
      </p:grpSp>
      <p:sp>
        <p:nvSpPr>
          <p:cNvPr id="50" name="Rounded Rectangle 49">
            <a:extLst>
              <a:ext uri="{FF2B5EF4-FFF2-40B4-BE49-F238E27FC236}">
                <a16:creationId xmlns:a16="http://schemas.microsoft.com/office/drawing/2014/main" id="{2448DEC9-EDCA-C342-B3B3-0357E7FDAD3A}"/>
              </a:ext>
            </a:extLst>
          </p:cNvPr>
          <p:cNvSpPr/>
          <p:nvPr/>
        </p:nvSpPr>
        <p:spPr>
          <a:xfrm>
            <a:off x="618300" y="5080510"/>
            <a:ext cx="2695308" cy="1107732"/>
          </a:xfrm>
          <a:prstGeom prst="roundRect">
            <a:avLst>
              <a:gd name="adj" fmla="val 0"/>
            </a:avLst>
          </a:prstGeom>
          <a:solidFill>
            <a:srgbClr val="99CC00"/>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ＭＳ Ｐゴシック"/>
              <a:cs typeface="Arial" panose="020B0604020202020204" pitchFamily="34" charset="0"/>
            </a:endParaRPr>
          </a:p>
        </p:txBody>
      </p:sp>
      <p:sp>
        <p:nvSpPr>
          <p:cNvPr id="51" name="TextBox 50">
            <a:extLst>
              <a:ext uri="{FF2B5EF4-FFF2-40B4-BE49-F238E27FC236}">
                <a16:creationId xmlns:a16="http://schemas.microsoft.com/office/drawing/2014/main" id="{2ABE1955-C299-2143-8530-AC860A08BC1F}"/>
              </a:ext>
            </a:extLst>
          </p:cNvPr>
          <p:cNvSpPr txBox="1"/>
          <p:nvPr/>
        </p:nvSpPr>
        <p:spPr>
          <a:xfrm>
            <a:off x="609600" y="5149008"/>
            <a:ext cx="2695308" cy="101566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Part C</a:t>
            </a:r>
            <a:r>
              <a:rPr kumimoji="0" lang="en-US" sz="1200" b="0"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 HR+ breast cancer,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NSCLC or melanoma and clinically indicated for surgical resection (after receiving 5-14 days of therapy)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(~8 patients)</a:t>
            </a:r>
          </a:p>
        </p:txBody>
      </p:sp>
      <p:cxnSp>
        <p:nvCxnSpPr>
          <p:cNvPr id="52" name="Straight Connector 51">
            <a:extLst>
              <a:ext uri="{FF2B5EF4-FFF2-40B4-BE49-F238E27FC236}">
                <a16:creationId xmlns:a16="http://schemas.microsoft.com/office/drawing/2014/main" id="{621BBB38-1A31-144B-8D41-C42AE7D75279}"/>
              </a:ext>
            </a:extLst>
          </p:cNvPr>
          <p:cNvCxnSpPr/>
          <p:nvPr/>
        </p:nvCxnSpPr>
        <p:spPr>
          <a:xfrm>
            <a:off x="5487712" y="1993947"/>
            <a:ext cx="0" cy="354058"/>
          </a:xfrm>
          <a:prstGeom prst="line">
            <a:avLst/>
          </a:prstGeom>
          <a:noFill/>
          <a:ln w="25400" cap="flat" cmpd="sng" algn="ctr">
            <a:solidFill>
              <a:schemeClr val="bg1"/>
            </a:solidFill>
            <a:prstDash val="solid"/>
          </a:ln>
          <a:effectLst/>
        </p:spPr>
      </p:cxnSp>
      <p:cxnSp>
        <p:nvCxnSpPr>
          <p:cNvPr id="53" name="Straight Connector 52">
            <a:extLst>
              <a:ext uri="{FF2B5EF4-FFF2-40B4-BE49-F238E27FC236}">
                <a16:creationId xmlns:a16="http://schemas.microsoft.com/office/drawing/2014/main" id="{CFD48825-40B0-3C44-86C0-B2E8533D7537}"/>
              </a:ext>
            </a:extLst>
          </p:cNvPr>
          <p:cNvCxnSpPr/>
          <p:nvPr/>
        </p:nvCxnSpPr>
        <p:spPr>
          <a:xfrm>
            <a:off x="4099772" y="1998724"/>
            <a:ext cx="0" cy="284053"/>
          </a:xfrm>
          <a:prstGeom prst="line">
            <a:avLst/>
          </a:prstGeom>
          <a:noFill/>
          <a:ln w="25400" cap="flat" cmpd="sng" algn="ctr">
            <a:solidFill>
              <a:schemeClr val="bg1"/>
            </a:solidFill>
            <a:prstDash val="solid"/>
          </a:ln>
          <a:effectLst/>
        </p:spPr>
      </p:cxnSp>
      <p:cxnSp>
        <p:nvCxnSpPr>
          <p:cNvPr id="54" name="Straight Connector 53">
            <a:extLst>
              <a:ext uri="{FF2B5EF4-FFF2-40B4-BE49-F238E27FC236}">
                <a16:creationId xmlns:a16="http://schemas.microsoft.com/office/drawing/2014/main" id="{C3FB59E7-F8F9-C94E-9302-606D55F99AD0}"/>
              </a:ext>
            </a:extLst>
          </p:cNvPr>
          <p:cNvCxnSpPr>
            <a:cxnSpLocks/>
          </p:cNvCxnSpPr>
          <p:nvPr/>
        </p:nvCxnSpPr>
        <p:spPr>
          <a:xfrm>
            <a:off x="4123464" y="2982985"/>
            <a:ext cx="0" cy="448794"/>
          </a:xfrm>
          <a:prstGeom prst="line">
            <a:avLst/>
          </a:prstGeom>
          <a:noFill/>
          <a:ln w="25400" cap="flat" cmpd="sng" algn="ctr">
            <a:solidFill>
              <a:schemeClr val="bg1"/>
            </a:solidFill>
            <a:prstDash val="solid"/>
          </a:ln>
          <a:effectLst/>
        </p:spPr>
      </p:cxnSp>
      <p:cxnSp>
        <p:nvCxnSpPr>
          <p:cNvPr id="55" name="Straight Connector 54">
            <a:extLst>
              <a:ext uri="{FF2B5EF4-FFF2-40B4-BE49-F238E27FC236}">
                <a16:creationId xmlns:a16="http://schemas.microsoft.com/office/drawing/2014/main" id="{B11DF5E1-3594-5246-86D7-7C16594AAA2D}"/>
              </a:ext>
            </a:extLst>
          </p:cNvPr>
          <p:cNvCxnSpPr>
            <a:cxnSpLocks/>
          </p:cNvCxnSpPr>
          <p:nvPr/>
        </p:nvCxnSpPr>
        <p:spPr>
          <a:xfrm>
            <a:off x="2757092" y="2982985"/>
            <a:ext cx="0" cy="440557"/>
          </a:xfrm>
          <a:prstGeom prst="line">
            <a:avLst/>
          </a:prstGeom>
          <a:noFill/>
          <a:ln w="25400" cap="flat" cmpd="sng" algn="ctr">
            <a:solidFill>
              <a:schemeClr val="bg1"/>
            </a:solidFill>
            <a:prstDash val="solid"/>
          </a:ln>
          <a:effectLst/>
        </p:spPr>
      </p:cxnSp>
      <p:cxnSp>
        <p:nvCxnSpPr>
          <p:cNvPr id="56" name="Straight Connector 55">
            <a:extLst>
              <a:ext uri="{FF2B5EF4-FFF2-40B4-BE49-F238E27FC236}">
                <a16:creationId xmlns:a16="http://schemas.microsoft.com/office/drawing/2014/main" id="{A8DDE98C-07C3-1D49-BB5B-2C3FD07935F3}"/>
              </a:ext>
            </a:extLst>
          </p:cNvPr>
          <p:cNvCxnSpPr/>
          <p:nvPr/>
        </p:nvCxnSpPr>
        <p:spPr>
          <a:xfrm>
            <a:off x="2761401" y="1998724"/>
            <a:ext cx="0" cy="284053"/>
          </a:xfrm>
          <a:prstGeom prst="line">
            <a:avLst/>
          </a:prstGeom>
          <a:noFill/>
          <a:ln w="25400" cap="flat" cmpd="sng" algn="ctr">
            <a:solidFill>
              <a:schemeClr val="bg1"/>
            </a:solidFill>
            <a:prstDash val="solid"/>
          </a:ln>
          <a:effectLst/>
        </p:spPr>
      </p:cxnSp>
      <p:sp>
        <p:nvSpPr>
          <p:cNvPr id="57" name="Rounded Rectangle 56">
            <a:extLst>
              <a:ext uri="{FF2B5EF4-FFF2-40B4-BE49-F238E27FC236}">
                <a16:creationId xmlns:a16="http://schemas.microsoft.com/office/drawing/2014/main" id="{9FE99ABD-DAB9-A542-AA42-13ECEA0DED94}"/>
              </a:ext>
            </a:extLst>
          </p:cNvPr>
          <p:cNvSpPr/>
          <p:nvPr/>
        </p:nvSpPr>
        <p:spPr>
          <a:xfrm>
            <a:off x="1906568" y="2231153"/>
            <a:ext cx="1446353" cy="926393"/>
          </a:xfrm>
          <a:prstGeom prst="roundRect">
            <a:avLst>
              <a:gd name="adj" fmla="val 0"/>
            </a:avLst>
          </a:prstGeom>
          <a:solidFill>
            <a:srgbClr val="002B50"/>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ＭＳ Ｐゴシック"/>
              <a:cs typeface="Arial" panose="020B0604020202020204" pitchFamily="34" charset="0"/>
            </a:endParaRPr>
          </a:p>
        </p:txBody>
      </p:sp>
      <p:sp>
        <p:nvSpPr>
          <p:cNvPr id="58" name="TextBox 57">
            <a:extLst>
              <a:ext uri="{FF2B5EF4-FFF2-40B4-BE49-F238E27FC236}">
                <a16:creationId xmlns:a16="http://schemas.microsoft.com/office/drawing/2014/main" id="{2792D1ED-F8DD-B64E-B4EB-C7D5789943BC}"/>
              </a:ext>
            </a:extLst>
          </p:cNvPr>
          <p:cNvSpPr txBox="1"/>
          <p:nvPr/>
        </p:nvSpPr>
        <p:spPr>
          <a:xfrm>
            <a:off x="1826781" y="2254535"/>
            <a:ext cx="1544675" cy="83099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Part B</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HR+/ HER2-</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breast cancer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(23 to 56 patients)</a:t>
            </a:r>
          </a:p>
        </p:txBody>
      </p:sp>
      <p:cxnSp>
        <p:nvCxnSpPr>
          <p:cNvPr id="59" name="Straight Connector 58">
            <a:extLst>
              <a:ext uri="{FF2B5EF4-FFF2-40B4-BE49-F238E27FC236}">
                <a16:creationId xmlns:a16="http://schemas.microsoft.com/office/drawing/2014/main" id="{68D4B52D-113E-F846-BBCB-BF1051955632}"/>
              </a:ext>
            </a:extLst>
          </p:cNvPr>
          <p:cNvCxnSpPr/>
          <p:nvPr/>
        </p:nvCxnSpPr>
        <p:spPr>
          <a:xfrm>
            <a:off x="1423031" y="1982354"/>
            <a:ext cx="1" cy="343254"/>
          </a:xfrm>
          <a:prstGeom prst="line">
            <a:avLst/>
          </a:prstGeom>
          <a:noFill/>
          <a:ln w="25400" cap="flat" cmpd="sng" algn="ctr">
            <a:solidFill>
              <a:schemeClr val="bg1"/>
            </a:solidFill>
            <a:prstDash val="solid"/>
          </a:ln>
          <a:effectLst/>
        </p:spPr>
      </p:cxnSp>
      <p:cxnSp>
        <p:nvCxnSpPr>
          <p:cNvPr id="60" name="Straight Connector 59">
            <a:extLst>
              <a:ext uri="{FF2B5EF4-FFF2-40B4-BE49-F238E27FC236}">
                <a16:creationId xmlns:a16="http://schemas.microsoft.com/office/drawing/2014/main" id="{F142D63F-3522-E84B-92D8-344365EC83D1}"/>
              </a:ext>
            </a:extLst>
          </p:cNvPr>
          <p:cNvCxnSpPr/>
          <p:nvPr/>
        </p:nvCxnSpPr>
        <p:spPr>
          <a:xfrm>
            <a:off x="1423031" y="3160930"/>
            <a:ext cx="0" cy="492856"/>
          </a:xfrm>
          <a:prstGeom prst="line">
            <a:avLst/>
          </a:prstGeom>
          <a:noFill/>
          <a:ln w="25400" cap="flat" cmpd="sng" algn="ctr">
            <a:solidFill>
              <a:schemeClr val="bg1"/>
            </a:solidFill>
            <a:prstDash val="solid"/>
          </a:ln>
          <a:effectLst/>
        </p:spPr>
      </p:cxnSp>
      <p:sp>
        <p:nvSpPr>
          <p:cNvPr id="61" name="Rounded Rectangle 60">
            <a:extLst>
              <a:ext uri="{FF2B5EF4-FFF2-40B4-BE49-F238E27FC236}">
                <a16:creationId xmlns:a16="http://schemas.microsoft.com/office/drawing/2014/main" id="{85BFA785-E29E-644E-8D69-B9A369AEE300}"/>
              </a:ext>
            </a:extLst>
          </p:cNvPr>
          <p:cNvSpPr/>
          <p:nvPr/>
        </p:nvSpPr>
        <p:spPr>
          <a:xfrm>
            <a:off x="304801" y="2240318"/>
            <a:ext cx="1470112" cy="924644"/>
          </a:xfrm>
          <a:prstGeom prst="roundRect">
            <a:avLst>
              <a:gd name="adj" fmla="val 0"/>
            </a:avLst>
          </a:prstGeom>
          <a:solidFill>
            <a:srgbClr val="002B50"/>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ＭＳ Ｐゴシック"/>
              <a:cs typeface="Arial" panose="020B0604020202020204" pitchFamily="34" charset="0"/>
            </a:endParaRPr>
          </a:p>
        </p:txBody>
      </p:sp>
      <p:sp>
        <p:nvSpPr>
          <p:cNvPr id="62" name="TextBox 61">
            <a:extLst>
              <a:ext uri="{FF2B5EF4-FFF2-40B4-BE49-F238E27FC236}">
                <a16:creationId xmlns:a16="http://schemas.microsoft.com/office/drawing/2014/main" id="{529F38CC-991B-2241-B6A5-C191E89F7B01}"/>
              </a:ext>
            </a:extLst>
          </p:cNvPr>
          <p:cNvSpPr txBox="1"/>
          <p:nvPr/>
        </p:nvSpPr>
        <p:spPr>
          <a:xfrm>
            <a:off x="304800" y="2290001"/>
            <a:ext cx="1488647" cy="83099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Part A</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HR+/HER2+</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breast cancer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(23 to 56 patients)</a:t>
            </a:r>
          </a:p>
        </p:txBody>
      </p:sp>
      <p:sp>
        <p:nvSpPr>
          <p:cNvPr id="63" name="Rounded Rectangle 62">
            <a:extLst>
              <a:ext uri="{FF2B5EF4-FFF2-40B4-BE49-F238E27FC236}">
                <a16:creationId xmlns:a16="http://schemas.microsoft.com/office/drawing/2014/main" id="{27BA0B1E-F0F9-0242-B20B-C0DC98CE5F46}"/>
              </a:ext>
            </a:extLst>
          </p:cNvPr>
          <p:cNvSpPr/>
          <p:nvPr/>
        </p:nvSpPr>
        <p:spPr>
          <a:xfrm>
            <a:off x="1980204" y="1391894"/>
            <a:ext cx="2950726" cy="409022"/>
          </a:xfrm>
          <a:prstGeom prst="roundRect">
            <a:avLst>
              <a:gd name="adj" fmla="val 0"/>
            </a:avLst>
          </a:prstGeom>
          <a:solidFill>
            <a:srgbClr val="002B50"/>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ＭＳ Ｐゴシック"/>
              <a:cs typeface="Arial" panose="020B0604020202020204" pitchFamily="34" charset="0"/>
            </a:endParaRPr>
          </a:p>
        </p:txBody>
      </p:sp>
      <p:sp>
        <p:nvSpPr>
          <p:cNvPr id="64" name="Rounded Rectangle 63">
            <a:extLst>
              <a:ext uri="{FF2B5EF4-FFF2-40B4-BE49-F238E27FC236}">
                <a16:creationId xmlns:a16="http://schemas.microsoft.com/office/drawing/2014/main" id="{CA0AA468-A1EE-9048-A304-2873A40488B9}"/>
              </a:ext>
            </a:extLst>
          </p:cNvPr>
          <p:cNvSpPr/>
          <p:nvPr/>
        </p:nvSpPr>
        <p:spPr>
          <a:xfrm>
            <a:off x="3453617" y="5080508"/>
            <a:ext cx="2794397" cy="1114101"/>
          </a:xfrm>
          <a:prstGeom prst="roundRect">
            <a:avLst>
              <a:gd name="adj" fmla="val 0"/>
            </a:avLst>
          </a:prstGeom>
          <a:solidFill>
            <a:srgbClr val="002B50"/>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ＭＳ Ｐゴシック"/>
              <a:cs typeface="Arial" panose="020B0604020202020204" pitchFamily="34" charset="0"/>
            </a:endParaRPr>
          </a:p>
        </p:txBody>
      </p:sp>
      <p:sp>
        <p:nvSpPr>
          <p:cNvPr id="65" name="Rounded Rectangle 64">
            <a:extLst>
              <a:ext uri="{FF2B5EF4-FFF2-40B4-BE49-F238E27FC236}">
                <a16:creationId xmlns:a16="http://schemas.microsoft.com/office/drawing/2014/main" id="{48118F19-CFA7-404A-8AD0-56AC1C7C3D17}"/>
              </a:ext>
            </a:extLst>
          </p:cNvPr>
          <p:cNvSpPr/>
          <p:nvPr/>
        </p:nvSpPr>
        <p:spPr>
          <a:xfrm>
            <a:off x="5044051" y="2277141"/>
            <a:ext cx="1446353" cy="880407"/>
          </a:xfrm>
          <a:prstGeom prst="roundRect">
            <a:avLst>
              <a:gd name="adj" fmla="val 0"/>
            </a:avLst>
          </a:prstGeom>
          <a:solidFill>
            <a:srgbClr val="002B50"/>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ＭＳ Ｐゴシック"/>
              <a:cs typeface="Arial" panose="020B0604020202020204" pitchFamily="34" charset="0"/>
            </a:endParaRPr>
          </a:p>
        </p:txBody>
      </p:sp>
      <p:sp>
        <p:nvSpPr>
          <p:cNvPr id="66" name="Rounded Rectangle 65">
            <a:extLst>
              <a:ext uri="{FF2B5EF4-FFF2-40B4-BE49-F238E27FC236}">
                <a16:creationId xmlns:a16="http://schemas.microsoft.com/office/drawing/2014/main" id="{BD5DC8BA-F9E4-324D-9E5B-DC4B3C06DEEC}"/>
              </a:ext>
            </a:extLst>
          </p:cNvPr>
          <p:cNvSpPr/>
          <p:nvPr/>
        </p:nvSpPr>
        <p:spPr>
          <a:xfrm>
            <a:off x="3484577" y="2242539"/>
            <a:ext cx="1446353" cy="880407"/>
          </a:xfrm>
          <a:prstGeom prst="roundRect">
            <a:avLst>
              <a:gd name="adj" fmla="val 0"/>
            </a:avLst>
          </a:prstGeom>
          <a:solidFill>
            <a:srgbClr val="002B50"/>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ＭＳ Ｐゴシック"/>
              <a:cs typeface="Arial" panose="020B0604020202020204" pitchFamily="34" charset="0"/>
            </a:endParaRPr>
          </a:p>
        </p:txBody>
      </p:sp>
      <p:sp>
        <p:nvSpPr>
          <p:cNvPr id="67" name="TextBox 66">
            <a:extLst>
              <a:ext uri="{FF2B5EF4-FFF2-40B4-BE49-F238E27FC236}">
                <a16:creationId xmlns:a16="http://schemas.microsoft.com/office/drawing/2014/main" id="{C157D0F1-AB6C-DB48-9A43-72E1451BF13A}"/>
              </a:ext>
            </a:extLst>
          </p:cNvPr>
          <p:cNvSpPr txBox="1"/>
          <p:nvPr/>
        </p:nvSpPr>
        <p:spPr>
          <a:xfrm>
            <a:off x="3463392" y="2313616"/>
            <a:ext cx="1467534" cy="646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Part D</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NSCLC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(23 to 56 patients)</a:t>
            </a:r>
          </a:p>
        </p:txBody>
      </p:sp>
      <p:sp>
        <p:nvSpPr>
          <p:cNvPr id="68" name="TextBox 67">
            <a:extLst>
              <a:ext uri="{FF2B5EF4-FFF2-40B4-BE49-F238E27FC236}">
                <a16:creationId xmlns:a16="http://schemas.microsoft.com/office/drawing/2014/main" id="{B1032B5C-6F78-064F-B4EE-6CAB12877708}"/>
              </a:ext>
            </a:extLst>
          </p:cNvPr>
          <p:cNvSpPr txBox="1"/>
          <p:nvPr/>
        </p:nvSpPr>
        <p:spPr>
          <a:xfrm>
            <a:off x="3453616" y="5149009"/>
            <a:ext cx="2794395" cy="101144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Part F</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HR+ breast cancer, NSCLC </a:t>
            </a:r>
            <a:b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b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or melanoma and leptomeningeal metastases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parenchymal brain metastases)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(~15 patients)</a:t>
            </a:r>
          </a:p>
        </p:txBody>
      </p:sp>
      <p:sp>
        <p:nvSpPr>
          <p:cNvPr id="69" name="Rounded Rectangle 68">
            <a:extLst>
              <a:ext uri="{FF2B5EF4-FFF2-40B4-BE49-F238E27FC236}">
                <a16:creationId xmlns:a16="http://schemas.microsoft.com/office/drawing/2014/main" id="{1AF48BD5-1026-3444-9A37-AE95CB18E095}"/>
              </a:ext>
            </a:extLst>
          </p:cNvPr>
          <p:cNvSpPr/>
          <p:nvPr/>
        </p:nvSpPr>
        <p:spPr>
          <a:xfrm>
            <a:off x="2364847" y="4137479"/>
            <a:ext cx="1982771" cy="568231"/>
          </a:xfrm>
          <a:prstGeom prst="roundRect">
            <a:avLst>
              <a:gd name="adj" fmla="val 0"/>
            </a:avLst>
          </a:prstGeom>
          <a:solidFill>
            <a:srgbClr val="C7E8F1"/>
          </a:solidFill>
          <a:ln w="25400" cap="flat" cmpd="sng" algn="ctr">
            <a:solidFill>
              <a:schemeClr val="bg1"/>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B50"/>
              </a:solidFill>
              <a:effectLst/>
              <a:uLnTx/>
              <a:uFillTx/>
              <a:latin typeface="Arial" panose="020B0604020202020204" pitchFamily="34" charset="0"/>
              <a:ea typeface="ＭＳ Ｐゴシック"/>
              <a:cs typeface="Arial" panose="020B0604020202020204" pitchFamily="34" charset="0"/>
            </a:endParaRPr>
          </a:p>
        </p:txBody>
      </p:sp>
      <p:sp>
        <p:nvSpPr>
          <p:cNvPr id="70" name="TextBox 69">
            <a:extLst>
              <a:ext uri="{FF2B5EF4-FFF2-40B4-BE49-F238E27FC236}">
                <a16:creationId xmlns:a16="http://schemas.microsoft.com/office/drawing/2014/main" id="{2DFA0F81-BF10-3D4A-BE7D-3A7A51A3390C}"/>
              </a:ext>
            </a:extLst>
          </p:cNvPr>
          <p:cNvSpPr txBox="1"/>
          <p:nvPr/>
        </p:nvSpPr>
        <p:spPr>
          <a:xfrm>
            <a:off x="2364847" y="4286683"/>
            <a:ext cx="1982771"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Exploratory</a:t>
            </a:r>
          </a:p>
        </p:txBody>
      </p:sp>
      <p:sp>
        <p:nvSpPr>
          <p:cNvPr id="72" name="TextBox 71">
            <a:extLst>
              <a:ext uri="{FF2B5EF4-FFF2-40B4-BE49-F238E27FC236}">
                <a16:creationId xmlns:a16="http://schemas.microsoft.com/office/drawing/2014/main" id="{46259E2F-6B43-B44C-92DE-9D6C66820DCC}"/>
              </a:ext>
            </a:extLst>
          </p:cNvPr>
          <p:cNvSpPr txBox="1"/>
          <p:nvPr/>
        </p:nvSpPr>
        <p:spPr>
          <a:xfrm>
            <a:off x="2173238" y="3380684"/>
            <a:ext cx="2495213" cy="646332"/>
          </a:xfrm>
          <a:prstGeom prst="rect">
            <a:avLst/>
          </a:prstGeom>
          <a:solidFill>
            <a:srgbClr val="F8951E"/>
          </a:solidFill>
          <a:ln>
            <a:solidFill>
              <a:schemeClr val="bg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Primary endpoint: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Objective intracranial </a:t>
            </a:r>
            <a:br>
              <a:rPr kumimoji="0" lang="en-US" sz="1200" b="1"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Arial" panose="020B0604020202020204" pitchFamily="34" charset="0"/>
                <a:ea typeface="ＭＳ Ｐゴシック" charset="0"/>
                <a:cs typeface="Arial" panose="020B0604020202020204" pitchFamily="34" charset="0"/>
              </a:rPr>
              <a:t>response rate</a:t>
            </a:r>
          </a:p>
        </p:txBody>
      </p:sp>
      <p:cxnSp>
        <p:nvCxnSpPr>
          <p:cNvPr id="73" name="Straight Connector 72">
            <a:extLst>
              <a:ext uri="{FF2B5EF4-FFF2-40B4-BE49-F238E27FC236}">
                <a16:creationId xmlns:a16="http://schemas.microsoft.com/office/drawing/2014/main" id="{A5A7C1B0-0FD5-3B44-8549-D676F4B4A568}"/>
              </a:ext>
            </a:extLst>
          </p:cNvPr>
          <p:cNvCxnSpPr>
            <a:cxnSpLocks/>
            <a:stCxn id="63" idx="2"/>
          </p:cNvCxnSpPr>
          <p:nvPr/>
        </p:nvCxnSpPr>
        <p:spPr>
          <a:xfrm flipH="1">
            <a:off x="3455371" y="1800916"/>
            <a:ext cx="196" cy="186216"/>
          </a:xfrm>
          <a:prstGeom prst="line">
            <a:avLst/>
          </a:prstGeom>
          <a:noFill/>
          <a:ln w="25400" cap="flat" cmpd="sng" algn="ctr">
            <a:solidFill>
              <a:schemeClr val="bg1"/>
            </a:solidFill>
            <a:prstDash val="solid"/>
          </a:ln>
          <a:effectLst/>
        </p:spPr>
      </p:cxnSp>
      <p:cxnSp>
        <p:nvCxnSpPr>
          <p:cNvPr id="74" name="Straight Connector 73">
            <a:extLst>
              <a:ext uri="{FF2B5EF4-FFF2-40B4-BE49-F238E27FC236}">
                <a16:creationId xmlns:a16="http://schemas.microsoft.com/office/drawing/2014/main" id="{8649E56C-D9D6-EF40-960D-F911B2D4E86B}"/>
              </a:ext>
            </a:extLst>
          </p:cNvPr>
          <p:cNvCxnSpPr/>
          <p:nvPr/>
        </p:nvCxnSpPr>
        <p:spPr>
          <a:xfrm flipH="1">
            <a:off x="1423031" y="1987131"/>
            <a:ext cx="2032340" cy="0"/>
          </a:xfrm>
          <a:prstGeom prst="line">
            <a:avLst/>
          </a:prstGeom>
          <a:noFill/>
          <a:ln w="25400" cap="flat" cmpd="sng" algn="ctr">
            <a:solidFill>
              <a:schemeClr val="bg1"/>
            </a:solidFill>
            <a:prstDash val="solid"/>
          </a:ln>
          <a:effectLst/>
        </p:spPr>
      </p:cxnSp>
      <p:cxnSp>
        <p:nvCxnSpPr>
          <p:cNvPr id="75" name="Straight Connector 74">
            <a:extLst>
              <a:ext uri="{FF2B5EF4-FFF2-40B4-BE49-F238E27FC236}">
                <a16:creationId xmlns:a16="http://schemas.microsoft.com/office/drawing/2014/main" id="{77DDCEA6-0A36-B245-8DD2-4C65A3F31D33}"/>
              </a:ext>
            </a:extLst>
          </p:cNvPr>
          <p:cNvCxnSpPr/>
          <p:nvPr/>
        </p:nvCxnSpPr>
        <p:spPr>
          <a:xfrm flipH="1">
            <a:off x="3455371" y="1987131"/>
            <a:ext cx="2032340" cy="0"/>
          </a:xfrm>
          <a:prstGeom prst="line">
            <a:avLst/>
          </a:prstGeom>
          <a:noFill/>
          <a:ln w="25400" cap="flat" cmpd="sng" algn="ctr">
            <a:solidFill>
              <a:schemeClr val="bg1"/>
            </a:solidFill>
            <a:prstDash val="solid"/>
          </a:ln>
          <a:effectLst/>
        </p:spPr>
      </p:cxnSp>
      <p:cxnSp>
        <p:nvCxnSpPr>
          <p:cNvPr id="76" name="Straight Connector 75">
            <a:extLst>
              <a:ext uri="{FF2B5EF4-FFF2-40B4-BE49-F238E27FC236}">
                <a16:creationId xmlns:a16="http://schemas.microsoft.com/office/drawing/2014/main" id="{BE2AE163-4C1E-654F-B9D9-47F14FBABDBB}"/>
              </a:ext>
            </a:extLst>
          </p:cNvPr>
          <p:cNvCxnSpPr/>
          <p:nvPr/>
        </p:nvCxnSpPr>
        <p:spPr>
          <a:xfrm>
            <a:off x="5487712" y="3186760"/>
            <a:ext cx="0" cy="521731"/>
          </a:xfrm>
          <a:prstGeom prst="line">
            <a:avLst/>
          </a:prstGeom>
          <a:noFill/>
          <a:ln w="25400" cap="flat" cmpd="sng" algn="ctr">
            <a:solidFill>
              <a:schemeClr val="bg1"/>
            </a:solidFill>
            <a:prstDash val="solid"/>
          </a:ln>
          <a:effectLst/>
        </p:spPr>
      </p:cxnSp>
      <p:cxnSp>
        <p:nvCxnSpPr>
          <p:cNvPr id="77" name="Straight Connector 76">
            <a:extLst>
              <a:ext uri="{FF2B5EF4-FFF2-40B4-BE49-F238E27FC236}">
                <a16:creationId xmlns:a16="http://schemas.microsoft.com/office/drawing/2014/main" id="{1C4DB0BB-4D3C-924E-8B9D-E8BAEF624B20}"/>
              </a:ext>
            </a:extLst>
          </p:cNvPr>
          <p:cNvCxnSpPr/>
          <p:nvPr/>
        </p:nvCxnSpPr>
        <p:spPr>
          <a:xfrm flipH="1">
            <a:off x="1419739" y="3642979"/>
            <a:ext cx="753498" cy="0"/>
          </a:xfrm>
          <a:prstGeom prst="line">
            <a:avLst/>
          </a:prstGeom>
          <a:noFill/>
          <a:ln w="25400" cap="flat" cmpd="sng" algn="ctr">
            <a:solidFill>
              <a:schemeClr val="bg1"/>
            </a:solidFill>
            <a:prstDash val="solid"/>
          </a:ln>
          <a:effectLst/>
        </p:spPr>
      </p:cxnSp>
      <p:cxnSp>
        <p:nvCxnSpPr>
          <p:cNvPr id="78" name="Straight Connector 77">
            <a:extLst>
              <a:ext uri="{FF2B5EF4-FFF2-40B4-BE49-F238E27FC236}">
                <a16:creationId xmlns:a16="http://schemas.microsoft.com/office/drawing/2014/main" id="{26EC1742-61F2-C14E-9504-37CAD9339FB0}"/>
              </a:ext>
            </a:extLst>
          </p:cNvPr>
          <p:cNvCxnSpPr/>
          <p:nvPr/>
        </p:nvCxnSpPr>
        <p:spPr>
          <a:xfrm flipH="1">
            <a:off x="4694603" y="3703307"/>
            <a:ext cx="793108" cy="0"/>
          </a:xfrm>
          <a:prstGeom prst="line">
            <a:avLst/>
          </a:prstGeom>
          <a:noFill/>
          <a:ln w="25400" cap="flat" cmpd="sng" algn="ctr">
            <a:solidFill>
              <a:schemeClr val="bg1"/>
            </a:solidFill>
            <a:prstDash val="solid"/>
          </a:ln>
          <a:effectLst/>
        </p:spPr>
      </p:cxnSp>
      <p:cxnSp>
        <p:nvCxnSpPr>
          <p:cNvPr id="79" name="Straight Connector 78">
            <a:extLst>
              <a:ext uri="{FF2B5EF4-FFF2-40B4-BE49-F238E27FC236}">
                <a16:creationId xmlns:a16="http://schemas.microsoft.com/office/drawing/2014/main" id="{0AB2E27F-C3C2-B043-A4F8-65C45F0520A8}"/>
              </a:ext>
            </a:extLst>
          </p:cNvPr>
          <p:cNvCxnSpPr/>
          <p:nvPr/>
        </p:nvCxnSpPr>
        <p:spPr>
          <a:xfrm>
            <a:off x="3405802" y="4705708"/>
            <a:ext cx="0" cy="284053"/>
          </a:xfrm>
          <a:prstGeom prst="line">
            <a:avLst/>
          </a:prstGeom>
          <a:noFill/>
          <a:ln w="25400" cap="flat" cmpd="sng" algn="ctr">
            <a:solidFill>
              <a:schemeClr val="bg1"/>
            </a:solidFill>
            <a:prstDash val="solid"/>
          </a:ln>
          <a:effectLst/>
        </p:spPr>
      </p:cxnSp>
      <p:cxnSp>
        <p:nvCxnSpPr>
          <p:cNvPr id="80" name="Straight Connector 79">
            <a:extLst>
              <a:ext uri="{FF2B5EF4-FFF2-40B4-BE49-F238E27FC236}">
                <a16:creationId xmlns:a16="http://schemas.microsoft.com/office/drawing/2014/main" id="{8359524C-C526-8448-AD32-226F2C890E39}"/>
              </a:ext>
            </a:extLst>
          </p:cNvPr>
          <p:cNvCxnSpPr/>
          <p:nvPr/>
        </p:nvCxnSpPr>
        <p:spPr>
          <a:xfrm flipH="1">
            <a:off x="2313524" y="4888671"/>
            <a:ext cx="1040955" cy="0"/>
          </a:xfrm>
          <a:prstGeom prst="line">
            <a:avLst/>
          </a:prstGeom>
          <a:noFill/>
          <a:ln w="25400" cap="flat" cmpd="sng" algn="ctr">
            <a:solidFill>
              <a:schemeClr val="bg1"/>
            </a:solidFill>
            <a:prstDash val="solid"/>
          </a:ln>
          <a:effectLst/>
        </p:spPr>
      </p:cxnSp>
      <p:cxnSp>
        <p:nvCxnSpPr>
          <p:cNvPr id="81" name="Straight Connector 80">
            <a:extLst>
              <a:ext uri="{FF2B5EF4-FFF2-40B4-BE49-F238E27FC236}">
                <a16:creationId xmlns:a16="http://schemas.microsoft.com/office/drawing/2014/main" id="{CA494D61-15FA-5E41-AB68-EAC1E84B8693}"/>
              </a:ext>
            </a:extLst>
          </p:cNvPr>
          <p:cNvCxnSpPr/>
          <p:nvPr/>
        </p:nvCxnSpPr>
        <p:spPr>
          <a:xfrm flipH="1">
            <a:off x="3352015" y="4888671"/>
            <a:ext cx="991385" cy="0"/>
          </a:xfrm>
          <a:prstGeom prst="line">
            <a:avLst/>
          </a:prstGeom>
          <a:noFill/>
          <a:ln w="25400" cap="flat" cmpd="sng" algn="ctr">
            <a:solidFill>
              <a:schemeClr val="bg1"/>
            </a:solidFill>
            <a:prstDash val="solid"/>
          </a:ln>
          <a:effectLst/>
        </p:spPr>
      </p:cxnSp>
      <p:sp>
        <p:nvSpPr>
          <p:cNvPr id="82" name="TextBox 81">
            <a:extLst>
              <a:ext uri="{FF2B5EF4-FFF2-40B4-BE49-F238E27FC236}">
                <a16:creationId xmlns:a16="http://schemas.microsoft.com/office/drawing/2014/main" id="{CD364672-3935-E848-B146-539D444CB251}"/>
              </a:ext>
            </a:extLst>
          </p:cNvPr>
          <p:cNvSpPr txBox="1"/>
          <p:nvPr/>
        </p:nvSpPr>
        <p:spPr>
          <a:xfrm>
            <a:off x="2209799" y="1463450"/>
            <a:ext cx="2495212"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Patients with brain metastases</a:t>
            </a:r>
          </a:p>
        </p:txBody>
      </p:sp>
      <p:sp>
        <p:nvSpPr>
          <p:cNvPr id="83" name="TextBox 82">
            <a:extLst>
              <a:ext uri="{FF2B5EF4-FFF2-40B4-BE49-F238E27FC236}">
                <a16:creationId xmlns:a16="http://schemas.microsoft.com/office/drawing/2014/main" id="{B608E0F5-FDDF-F542-9C35-7300622C6297}"/>
              </a:ext>
            </a:extLst>
          </p:cNvPr>
          <p:cNvSpPr txBox="1"/>
          <p:nvPr/>
        </p:nvSpPr>
        <p:spPr>
          <a:xfrm>
            <a:off x="5041400" y="2314014"/>
            <a:ext cx="1449004" cy="646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Part E</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Melanoma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(23 to 56 patients)</a:t>
            </a:r>
          </a:p>
        </p:txBody>
      </p:sp>
      <p:sp>
        <p:nvSpPr>
          <p:cNvPr id="86" name="TextBox 85">
            <a:extLst>
              <a:ext uri="{FF2B5EF4-FFF2-40B4-BE49-F238E27FC236}">
                <a16:creationId xmlns:a16="http://schemas.microsoft.com/office/drawing/2014/main" id="{F64B056D-DA3C-8C46-BDFF-971659AFD5B2}"/>
              </a:ext>
            </a:extLst>
          </p:cNvPr>
          <p:cNvSpPr txBox="1"/>
          <p:nvPr/>
        </p:nvSpPr>
        <p:spPr>
          <a:xfrm>
            <a:off x="7727037" y="1272189"/>
            <a:ext cx="3855363" cy="492443"/>
          </a:xfrm>
          <a:prstGeom prst="rect">
            <a:avLst/>
          </a:prstGeom>
          <a:noFill/>
        </p:spPr>
        <p:txBody>
          <a:bodyPr wrap="square" rtlCol="0">
            <a:spAutoFit/>
          </a:bodyPr>
          <a:lstStyle/>
          <a:p>
            <a:pPr marL="285750" marR="0" lvl="0" indent="-285750" algn="ctr" defTabSz="457200" rtl="0" eaLnBrk="0" fontAlgn="base" latinLnBrk="0" hangingPunct="0">
              <a:lnSpc>
                <a:spcPct val="100000"/>
              </a:lnSpc>
              <a:spcBef>
                <a:spcPts val="0"/>
              </a:spcBef>
              <a:spcAft>
                <a:spcPct val="0"/>
              </a:spcAft>
              <a:buClr>
                <a:srgbClr val="D52B1E"/>
              </a:buClr>
              <a:buSzTx/>
              <a:buFontTx/>
              <a:buNone/>
              <a:tabLst/>
              <a:defRPr/>
            </a:pPr>
            <a:r>
              <a:rPr kumimoji="0" lang="en-US" sz="1300" b="1" i="0" u="none" strike="noStrike" kern="1200" cap="none" spc="-1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Plasma, CSF, and </a:t>
            </a:r>
            <a:r>
              <a:rPr kumimoji="0" lang="en-US" sz="1300" b="1" i="0" u="none" strike="noStrike" kern="1200" cap="none" spc="-10" normalizeH="0" baseline="0" noProof="0" dirty="0" err="1">
                <a:ln>
                  <a:noFill/>
                </a:ln>
                <a:solidFill>
                  <a:srgbClr val="FFFFFF"/>
                </a:solidFill>
                <a:effectLst/>
                <a:uLnTx/>
                <a:uFillTx/>
                <a:latin typeface="Arial" panose="020B0604020202020204" pitchFamily="34" charset="0"/>
                <a:ea typeface="ＭＳ Ｐゴシック" charset="0"/>
                <a:cs typeface="Arial" panose="020B0604020202020204" pitchFamily="34" charset="0"/>
              </a:rPr>
              <a:t>Resected</a:t>
            </a:r>
            <a:r>
              <a:rPr kumimoji="0" lang="en-US" sz="1300" b="1" i="0" u="none" strike="noStrike" kern="1200" cap="none" spc="-1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Tumor Tissue </a:t>
            </a:r>
          </a:p>
          <a:p>
            <a:pPr marL="285750" marR="0" lvl="0" indent="-285750" algn="ctr" defTabSz="457200" rtl="0" eaLnBrk="0" fontAlgn="base" latinLnBrk="0" hangingPunct="0">
              <a:lnSpc>
                <a:spcPct val="100000"/>
              </a:lnSpc>
              <a:spcBef>
                <a:spcPts val="0"/>
              </a:spcBef>
              <a:spcAft>
                <a:spcPct val="0"/>
              </a:spcAft>
              <a:buClr>
                <a:srgbClr val="D52B1E"/>
              </a:buClr>
              <a:buSzTx/>
              <a:buFontTx/>
              <a:buNone/>
              <a:tabLst/>
              <a:defRPr/>
            </a:pPr>
            <a:r>
              <a:rPr kumimoji="0" lang="en-US" sz="1300" b="1" i="0" u="none" strike="noStrike" kern="1200" cap="none" spc="-1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Concentrations of </a:t>
            </a:r>
            <a:r>
              <a:rPr kumimoji="0" lang="en-US" sz="1300" b="1" i="0" u="none" strike="noStrike" kern="1200" cap="none" spc="-10" normalizeH="0" baseline="0" noProof="0" dirty="0" err="1">
                <a:ln>
                  <a:noFill/>
                </a:ln>
                <a:solidFill>
                  <a:srgbClr val="FFFFFF"/>
                </a:solidFill>
                <a:effectLst/>
                <a:uLnTx/>
                <a:uFillTx/>
                <a:latin typeface="Arial" panose="020B0604020202020204" pitchFamily="34" charset="0"/>
                <a:ea typeface="ＭＳ Ｐゴシック" charset="0"/>
                <a:cs typeface="Arial" panose="020B0604020202020204" pitchFamily="34" charset="0"/>
              </a:rPr>
              <a:t>Abemaciclib</a:t>
            </a:r>
            <a:endParaRPr kumimoji="0" lang="en-US" sz="1300" b="1" i="0" u="none" strike="noStrike" kern="1200" cap="none" spc="-1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endParaRPr>
          </a:p>
        </p:txBody>
      </p:sp>
      <p:graphicFrame>
        <p:nvGraphicFramePr>
          <p:cNvPr id="87" name="Chart 86">
            <a:extLst>
              <a:ext uri="{FF2B5EF4-FFF2-40B4-BE49-F238E27FC236}">
                <a16:creationId xmlns:a16="http://schemas.microsoft.com/office/drawing/2014/main" id="{6EB3C130-3C4D-1D4E-8F25-D13CCE424B3A}"/>
              </a:ext>
            </a:extLst>
          </p:cNvPr>
          <p:cNvGraphicFramePr/>
          <p:nvPr>
            <p:extLst/>
          </p:nvPr>
        </p:nvGraphicFramePr>
        <p:xfrm>
          <a:off x="6787621" y="1576488"/>
          <a:ext cx="5342669" cy="2890009"/>
        </p:xfrm>
        <a:graphic>
          <a:graphicData uri="http://schemas.openxmlformats.org/drawingml/2006/chart">
            <c:chart xmlns:c="http://schemas.openxmlformats.org/drawingml/2006/chart" xmlns:r="http://schemas.openxmlformats.org/officeDocument/2006/relationships" r:id="rId2"/>
          </a:graphicData>
        </a:graphic>
      </p:graphicFrame>
      <p:sp>
        <p:nvSpPr>
          <p:cNvPr id="89" name="TextBox 88">
            <a:extLst>
              <a:ext uri="{FF2B5EF4-FFF2-40B4-BE49-F238E27FC236}">
                <a16:creationId xmlns:a16="http://schemas.microsoft.com/office/drawing/2014/main" id="{B35B101A-2FC3-D545-9B5F-8839FEA8EA20}"/>
              </a:ext>
            </a:extLst>
          </p:cNvPr>
          <p:cNvSpPr txBox="1"/>
          <p:nvPr/>
        </p:nvSpPr>
        <p:spPr>
          <a:xfrm>
            <a:off x="128719" y="6478664"/>
            <a:ext cx="4976677" cy="338554"/>
          </a:xfrm>
          <a:prstGeom prst="rect">
            <a:avLst/>
          </a:prstGeom>
          <a:noFill/>
        </p:spPr>
        <p:txBody>
          <a:bodyPr wrap="square" rtlCol="0">
            <a:spAutoFit/>
          </a:bodyPr>
          <a:lstStyle/>
          <a:p>
            <a:pPr marL="228600" marR="0" lvl="0" indent="-22860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panose="020B0604020202020204" pitchFamily="34" charset="0"/>
                <a:ea typeface="ＭＳ Ｐゴシック" charset="0"/>
                <a:cs typeface="Arial" panose="020B0604020202020204" pitchFamily="34" charset="0"/>
              </a:rPr>
              <a:t>Sahebjam</a:t>
            </a: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S et al. </a:t>
            </a:r>
            <a:r>
              <a:rPr kumimoji="0" lang="en-US" sz="1600" b="0" i="1"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Proc</a:t>
            </a: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a:t>
            </a:r>
            <a:r>
              <a:rPr kumimoji="0" lang="en-US" sz="1600" b="0" i="1"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ASCO </a:t>
            </a: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2016;Abstract 526.</a:t>
            </a:r>
          </a:p>
        </p:txBody>
      </p:sp>
      <p:sp>
        <p:nvSpPr>
          <p:cNvPr id="90" name="TextBox 89">
            <a:extLst>
              <a:ext uri="{FF2B5EF4-FFF2-40B4-BE49-F238E27FC236}">
                <a16:creationId xmlns:a16="http://schemas.microsoft.com/office/drawing/2014/main" id="{50E0A9D4-3607-4642-AF0C-2B03C25FE293}"/>
              </a:ext>
            </a:extLst>
          </p:cNvPr>
          <p:cNvSpPr txBox="1"/>
          <p:nvPr/>
        </p:nvSpPr>
        <p:spPr>
          <a:xfrm>
            <a:off x="7229525" y="4512610"/>
            <a:ext cx="3976007" cy="1815882"/>
          </a:xfrm>
          <a:prstGeom prst="rect">
            <a:avLst/>
          </a:prstGeom>
          <a:noFill/>
          <a:ln>
            <a:solidFill>
              <a:schemeClr val="tx1"/>
            </a:solidFill>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Measurable levels of abemaciclib were detected in brain tumor tissue.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Concentrations of abemaciclib in the plasma and tumor tissue were comparable and consistent with the CSF concentration for each of the patients. </a:t>
            </a:r>
          </a:p>
        </p:txBody>
      </p:sp>
    </p:spTree>
    <p:extLst>
      <p:ext uri="{BB962C8B-B14F-4D97-AF65-F5344CB8AC3E}">
        <p14:creationId xmlns:p14="http://schemas.microsoft.com/office/powerpoint/2010/main" val="3847984111"/>
      </p:ext>
    </p:extLst>
  </p:cSld>
  <p:clrMapOvr>
    <a:masterClrMapping/>
  </p:clrMapOvr>
  <p:transition spd="slow" advClick="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A close up of a logo&#10;&#10;Description automatically generated">
            <a:extLst>
              <a:ext uri="{FF2B5EF4-FFF2-40B4-BE49-F238E27FC236}">
                <a16:creationId xmlns:a16="http://schemas.microsoft.com/office/drawing/2014/main" id="{AAA681F8-093E-3345-AC5E-5C51C4EA9C77}"/>
              </a:ext>
            </a:extLst>
          </p:cNvPr>
          <p:cNvPicPr>
            <a:picLocks noChangeAspect="1"/>
          </p:cNvPicPr>
          <p:nvPr/>
        </p:nvPicPr>
        <p:blipFill>
          <a:blip r:embed="rId2"/>
          <a:stretch>
            <a:fillRect/>
          </a:stretch>
        </p:blipFill>
        <p:spPr>
          <a:xfrm>
            <a:off x="1228153" y="2028276"/>
            <a:ext cx="7153847" cy="3762924"/>
          </a:xfrm>
          <a:prstGeom prst="rect">
            <a:avLst/>
          </a:prstGeom>
        </p:spPr>
      </p:pic>
      <p:sp>
        <p:nvSpPr>
          <p:cNvPr id="2" name="Title 1">
            <a:extLst>
              <a:ext uri="{FF2B5EF4-FFF2-40B4-BE49-F238E27FC236}">
                <a16:creationId xmlns:a16="http://schemas.microsoft.com/office/drawing/2014/main" id="{208D7DED-BA58-8842-91A4-C64E28FCA5FF}"/>
              </a:ext>
            </a:extLst>
          </p:cNvPr>
          <p:cNvSpPr>
            <a:spLocks noGrp="1"/>
          </p:cNvSpPr>
          <p:nvPr>
            <p:ph type="title"/>
          </p:nvPr>
        </p:nvSpPr>
        <p:spPr/>
        <p:txBody>
          <a:bodyPr/>
          <a:lstStyle/>
          <a:p>
            <a:r>
              <a:rPr lang="en-US" dirty="0" err="1"/>
              <a:t>Abemaciclib</a:t>
            </a:r>
            <a:r>
              <a:rPr lang="en-US" dirty="0"/>
              <a:t> for ER+ Brain Metastases</a:t>
            </a:r>
          </a:p>
        </p:txBody>
      </p:sp>
      <p:sp>
        <p:nvSpPr>
          <p:cNvPr id="5" name="TextBox 4">
            <a:extLst>
              <a:ext uri="{FF2B5EF4-FFF2-40B4-BE49-F238E27FC236}">
                <a16:creationId xmlns:a16="http://schemas.microsoft.com/office/drawing/2014/main" id="{EE4F4BC4-888A-9A4C-BB12-13FE620A1779}"/>
              </a:ext>
            </a:extLst>
          </p:cNvPr>
          <p:cNvSpPr txBox="1"/>
          <p:nvPr/>
        </p:nvSpPr>
        <p:spPr>
          <a:xfrm>
            <a:off x="1578500" y="1555864"/>
            <a:ext cx="2802370"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charset="0"/>
                <a:ea typeface="ＭＳ Ｐゴシック" charset="0"/>
              </a:rPr>
              <a:t>CNS </a:t>
            </a:r>
            <a:r>
              <a:rPr kumimoji="0" lang="en-US" sz="1600" b="1" i="0" u="none" strike="noStrike" kern="1200" cap="none" spc="0" normalizeH="0" baseline="0" noProof="0" dirty="0" err="1">
                <a:ln>
                  <a:noFill/>
                </a:ln>
                <a:solidFill>
                  <a:srgbClr val="FFFFFF"/>
                </a:solidFill>
                <a:effectLst/>
                <a:uLnTx/>
                <a:uFillTx/>
                <a:latin typeface="Arial" charset="0"/>
                <a:ea typeface="ＭＳ Ｐゴシック" charset="0"/>
              </a:rPr>
              <a:t>Response</a:t>
            </a:r>
            <a:r>
              <a:rPr kumimoji="0" lang="en-US" sz="1600" b="1" i="0" u="none" strike="noStrike" kern="1200" cap="none" spc="0" normalizeH="0" baseline="30000" noProof="0" dirty="0" err="1">
                <a:ln>
                  <a:noFill/>
                </a:ln>
                <a:solidFill>
                  <a:srgbClr val="FFFFFF"/>
                </a:solidFill>
                <a:effectLst/>
                <a:uLnTx/>
                <a:uFillTx/>
                <a:latin typeface="Arial" charset="0"/>
                <a:ea typeface="ＭＳ Ｐゴシック" charset="0"/>
              </a:rPr>
              <a:t>a</a:t>
            </a:r>
            <a:r>
              <a:rPr kumimoji="0" lang="en-US" sz="1600" b="1" i="0" u="none" strike="noStrike" kern="1200" cap="none" spc="0" normalizeH="0" baseline="0" noProof="0" dirty="0">
                <a:ln>
                  <a:noFill/>
                </a:ln>
                <a:solidFill>
                  <a:srgbClr val="FFFFFF"/>
                </a:solidFill>
                <a:effectLst/>
                <a:uLnTx/>
                <a:uFillTx/>
                <a:latin typeface="Arial" charset="0"/>
                <a:ea typeface="ＭＳ Ｐゴシック" charset="0"/>
              </a:rPr>
              <a:t> </a:t>
            </a:r>
            <a:r>
              <a:rPr kumimoji="0" lang="en-US" sz="1600" b="1" i="0" u="none" strike="noStrike" kern="1200" cap="none" spc="0" normalizeH="0" baseline="0" noProof="0" dirty="0" err="1">
                <a:ln>
                  <a:noFill/>
                </a:ln>
                <a:solidFill>
                  <a:srgbClr val="FFFFFF"/>
                </a:solidFill>
                <a:effectLst/>
                <a:uLnTx/>
                <a:uFillTx/>
                <a:latin typeface="Arial" charset="0"/>
                <a:ea typeface="ＭＳ Ｐゴシック" charset="0"/>
              </a:rPr>
              <a:t>Summary</a:t>
            </a:r>
            <a:r>
              <a:rPr kumimoji="0" lang="en-US" sz="1600" b="1" i="0" u="none" strike="noStrike" kern="1200" cap="none" spc="0" normalizeH="0" baseline="30000" noProof="0" dirty="0" err="1">
                <a:ln>
                  <a:noFill/>
                </a:ln>
                <a:solidFill>
                  <a:srgbClr val="FFFFFF"/>
                </a:solidFill>
                <a:effectLst/>
                <a:uLnTx/>
                <a:uFillTx/>
                <a:latin typeface="Arial" charset="0"/>
                <a:ea typeface="ＭＳ Ｐゴシック" charset="0"/>
              </a:rPr>
              <a:t>b</a:t>
            </a:r>
            <a:endParaRPr kumimoji="0" lang="en-US" sz="1600" b="1"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6" name="TextBox 5">
            <a:extLst>
              <a:ext uri="{FF2B5EF4-FFF2-40B4-BE49-F238E27FC236}">
                <a16:creationId xmlns:a16="http://schemas.microsoft.com/office/drawing/2014/main" id="{0B474DDA-D7ED-934E-9608-3BCA67C19946}"/>
              </a:ext>
            </a:extLst>
          </p:cNvPr>
          <p:cNvSpPr txBox="1"/>
          <p:nvPr/>
        </p:nvSpPr>
        <p:spPr>
          <a:xfrm>
            <a:off x="4447506" y="5499375"/>
            <a:ext cx="1763624"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Arial" charset="0"/>
                <a:ea typeface="ＭＳ Ｐゴシック" charset="0"/>
              </a:rPr>
              <a:t>Individual Patients</a:t>
            </a:r>
          </a:p>
        </p:txBody>
      </p:sp>
      <p:sp>
        <p:nvSpPr>
          <p:cNvPr id="7" name="TextBox 6">
            <a:extLst>
              <a:ext uri="{FF2B5EF4-FFF2-40B4-BE49-F238E27FC236}">
                <a16:creationId xmlns:a16="http://schemas.microsoft.com/office/drawing/2014/main" id="{E0E8EA04-002F-994B-8C6F-7F1D45A5A881}"/>
              </a:ext>
            </a:extLst>
          </p:cNvPr>
          <p:cNvSpPr txBox="1"/>
          <p:nvPr/>
        </p:nvSpPr>
        <p:spPr>
          <a:xfrm>
            <a:off x="2416436" y="3367226"/>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8" name="TextBox 7">
            <a:extLst>
              <a:ext uri="{FF2B5EF4-FFF2-40B4-BE49-F238E27FC236}">
                <a16:creationId xmlns:a16="http://schemas.microsoft.com/office/drawing/2014/main" id="{59B14A24-EFFE-C94A-913F-366D7FBB17B0}"/>
              </a:ext>
            </a:extLst>
          </p:cNvPr>
          <p:cNvSpPr txBox="1"/>
          <p:nvPr/>
        </p:nvSpPr>
        <p:spPr>
          <a:xfrm>
            <a:off x="1755421" y="4637601"/>
            <a:ext cx="1126067" cy="86177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D52B1E"/>
                </a:solidFill>
                <a:effectLst/>
                <a:uLnTx/>
                <a:uFillTx/>
                <a:latin typeface="Arial" panose="020B0604020202020204" pitchFamily="34" charset="0"/>
                <a:ea typeface="ＭＳ Ｐゴシック" charset="0"/>
                <a:cs typeface="Arial" panose="020B0604020202020204" pitchFamily="34" charset="0"/>
              </a:rPr>
              <a:t>█</a:t>
            </a:r>
            <a:r>
              <a:rPr kumimoji="0" lang="en-US" sz="1000" b="0" i="0" u="none" strike="noStrike" kern="1200" cap="none" spc="0" normalizeH="0" baseline="0" noProof="0" dirty="0">
                <a:ln>
                  <a:noFill/>
                </a:ln>
                <a:solidFill>
                  <a:srgbClr val="263F6A"/>
                </a:solidFill>
                <a:effectLst/>
                <a:uLnTx/>
                <a:uFillTx/>
                <a:latin typeface="Arial" panose="020B0604020202020204" pitchFamily="34" charset="0"/>
                <a:ea typeface="ＭＳ Ｐゴシック" charset="0"/>
                <a:cs typeface="Arial" panose="020B0604020202020204" pitchFamily="34" charset="0"/>
              </a:rPr>
              <a:t> </a:t>
            </a:r>
            <a:r>
              <a:rPr kumimoji="0" lang="en-US" sz="10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CR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8951E"/>
                </a:solidFill>
                <a:effectLst/>
                <a:uLnTx/>
                <a:uFillTx/>
                <a:latin typeface="Arial" panose="020B0604020202020204" pitchFamily="34" charset="0"/>
                <a:ea typeface="ＭＳ Ｐゴシック" charset="0"/>
                <a:cs typeface="Arial" panose="020B0604020202020204" pitchFamily="34" charset="0"/>
              </a:rPr>
              <a:t>█</a:t>
            </a:r>
            <a:r>
              <a:rPr kumimoji="0" lang="en-US" sz="1000" b="0" i="0" u="none" strike="noStrike" kern="1200" cap="none" spc="0" normalizeH="0" baseline="0" noProof="0" dirty="0">
                <a:ln>
                  <a:noFill/>
                </a:ln>
                <a:solidFill>
                  <a:srgbClr val="263F6A"/>
                </a:solidFill>
                <a:effectLst/>
                <a:uLnTx/>
                <a:uFillTx/>
                <a:latin typeface="Arial" panose="020B0604020202020204" pitchFamily="34" charset="0"/>
                <a:ea typeface="ＭＳ Ｐゴシック" charset="0"/>
                <a:cs typeface="Arial" panose="020B0604020202020204" pitchFamily="34" charset="0"/>
              </a:rPr>
              <a:t> </a:t>
            </a:r>
            <a:r>
              <a:rPr kumimoji="0" lang="en-US" sz="1000" b="0" i="0" u="none" strike="noStrike" kern="1200" cap="none" spc="0" normalizeH="0" baseline="0" noProof="0" dirty="0">
                <a:ln>
                  <a:noFill/>
                </a:ln>
                <a:solidFill>
                  <a:srgbClr val="FFFFFF"/>
                </a:solidFill>
                <a:effectLst/>
                <a:uLnTx/>
                <a:uFillTx/>
                <a:latin typeface="Arial" charset="0"/>
                <a:ea typeface="ＭＳ Ｐゴシック" charset="0"/>
              </a:rPr>
              <a:t>SD</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9CDCF9"/>
                </a:solidFill>
                <a:effectLst/>
                <a:uLnTx/>
                <a:uFillTx/>
                <a:latin typeface="Arial" panose="020B0604020202020204" pitchFamily="34" charset="0"/>
                <a:ea typeface="ＭＳ Ｐゴシック" charset="0"/>
                <a:cs typeface="Arial" panose="020B0604020202020204" pitchFamily="34" charset="0"/>
              </a:rPr>
              <a:t>█ </a:t>
            </a:r>
            <a:r>
              <a:rPr kumimoji="0" lang="en-US" sz="1000" b="0" i="0" u="none" strike="noStrike" kern="1200" cap="none" spc="0" normalizeH="0" baseline="0" noProof="0" dirty="0">
                <a:ln>
                  <a:noFill/>
                </a:ln>
                <a:solidFill>
                  <a:srgbClr val="FFFFFF"/>
                </a:solidFill>
                <a:effectLst/>
                <a:uLnTx/>
                <a:uFillTx/>
                <a:latin typeface="Arial" charset="0"/>
                <a:ea typeface="ＭＳ Ｐゴシック" charset="0"/>
              </a:rPr>
              <a:t>PR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99CC00"/>
                </a:solidFill>
                <a:effectLst/>
                <a:uLnTx/>
                <a:uFillTx/>
                <a:latin typeface="Arial" panose="020B0604020202020204" pitchFamily="34" charset="0"/>
                <a:ea typeface="ＭＳ Ｐゴシック" charset="0"/>
                <a:cs typeface="Arial" panose="020B0604020202020204" pitchFamily="34" charset="0"/>
              </a:rPr>
              <a:t>█ </a:t>
            </a:r>
            <a:r>
              <a:rPr kumimoji="0" lang="en-US" sz="1000" b="0" i="0" u="none" strike="noStrike" kern="1200" cap="none" spc="0" normalizeH="0" baseline="0" noProof="0" dirty="0">
                <a:ln>
                  <a:noFill/>
                </a:ln>
                <a:solidFill>
                  <a:srgbClr val="FFFFFF"/>
                </a:solidFill>
                <a:effectLst/>
                <a:uLnTx/>
                <a:uFillTx/>
                <a:latin typeface="Arial" charset="0"/>
                <a:ea typeface="ＭＳ Ｐゴシック" charset="0"/>
              </a:rPr>
              <a:t>PD</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lumMod val="85000"/>
                  </a:srgbClr>
                </a:solidFill>
                <a:effectLst/>
                <a:uLnTx/>
                <a:uFillTx/>
                <a:latin typeface="Arial" panose="020B0604020202020204" pitchFamily="34" charset="0"/>
                <a:ea typeface="ＭＳ Ｐゴシック" charset="0"/>
                <a:cs typeface="Arial" panose="020B0604020202020204" pitchFamily="34" charset="0"/>
              </a:rPr>
              <a:t>█ </a:t>
            </a:r>
            <a:r>
              <a:rPr kumimoji="0" lang="en-US" sz="1000" b="0" i="0" u="none" strike="noStrike" kern="1200" cap="none" spc="0" normalizeH="0" baseline="0" noProof="0" dirty="0">
                <a:ln>
                  <a:noFill/>
                </a:ln>
                <a:solidFill>
                  <a:srgbClr val="FFFFFF"/>
                </a:solidFill>
                <a:effectLst/>
                <a:uLnTx/>
                <a:uFillTx/>
                <a:latin typeface="Arial" charset="0"/>
                <a:ea typeface="ＭＳ Ｐゴシック" charset="0"/>
              </a:rPr>
              <a:t>NE</a:t>
            </a:r>
          </a:p>
        </p:txBody>
      </p:sp>
      <p:sp>
        <p:nvSpPr>
          <p:cNvPr id="9" name="TextBox 8">
            <a:extLst>
              <a:ext uri="{FF2B5EF4-FFF2-40B4-BE49-F238E27FC236}">
                <a16:creationId xmlns:a16="http://schemas.microsoft.com/office/drawing/2014/main" id="{BB25AFA9-C628-4348-BEB4-5FE6B938D1C7}"/>
              </a:ext>
            </a:extLst>
          </p:cNvPr>
          <p:cNvSpPr txBox="1"/>
          <p:nvPr/>
        </p:nvSpPr>
        <p:spPr>
          <a:xfrm>
            <a:off x="2559860" y="4859453"/>
            <a:ext cx="2827529" cy="55399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r>
              <a:rPr kumimoji="0" lang="en-US" sz="10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 </a:t>
            </a:r>
            <a:r>
              <a:rPr kumimoji="0" lang="en-US" sz="1000" b="1" i="0" u="none" strike="noStrike" kern="1200" cap="none" spc="0" normalizeH="0" baseline="0" noProof="0" dirty="0">
                <a:ln>
                  <a:noFill/>
                </a:ln>
                <a:solidFill>
                  <a:srgbClr val="FFFFFF"/>
                </a:solidFill>
                <a:effectLst/>
                <a:uLnTx/>
                <a:uFillTx/>
                <a:latin typeface="Arial" charset="0"/>
                <a:ea typeface="ＭＳ Ｐゴシック" charset="0"/>
              </a:rPr>
              <a:t>Received concomitant endocrine therapy</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r>
              <a:rPr kumimoji="0" lang="en-US" sz="10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 Tumor</a:t>
            </a:r>
            <a:r>
              <a:rPr kumimoji="0" lang="en-US" sz="1000" b="1" i="0" u="none" strike="noStrike" kern="1200" cap="none" spc="0" normalizeH="0" baseline="0" noProof="0" dirty="0">
                <a:ln>
                  <a:noFill/>
                </a:ln>
                <a:solidFill>
                  <a:srgbClr val="FFFFFF"/>
                </a:solidFill>
                <a:effectLst/>
                <a:uLnTx/>
                <a:uFillTx/>
                <a:latin typeface="Arial" charset="0"/>
                <a:ea typeface="ＭＳ Ｐゴシック" charset="0"/>
              </a:rPr>
              <a:t>s previously treated with WBRT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a:t>
            </a:r>
            <a:r>
              <a:rPr kumimoji="0" lang="en-US" sz="10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 </a:t>
            </a:r>
            <a:r>
              <a:rPr kumimoji="0" lang="en-US" sz="1000" b="1" i="0" u="none" strike="noStrike" kern="1200" cap="none" spc="0" normalizeH="0" baseline="0" noProof="0" dirty="0">
                <a:ln>
                  <a:noFill/>
                </a:ln>
                <a:solidFill>
                  <a:srgbClr val="FFFFFF"/>
                </a:solidFill>
                <a:effectLst/>
                <a:uLnTx/>
                <a:uFillTx/>
                <a:latin typeface="Arial" charset="0"/>
                <a:ea typeface="ＭＳ Ｐゴシック" charset="0"/>
              </a:rPr>
              <a:t>Tumors previously treated with SRS</a:t>
            </a:r>
            <a:endParaRPr kumimoji="0" lang="en-US" sz="1000" b="1" i="0" u="none" strike="sngStrike" kern="1200" cap="none" spc="0" normalizeH="0" baseline="0" noProof="0" dirty="0">
              <a:ln>
                <a:noFill/>
              </a:ln>
              <a:solidFill>
                <a:srgbClr val="FFFFFF"/>
              </a:solidFill>
              <a:effectLst/>
              <a:uLnTx/>
              <a:uFillTx/>
              <a:latin typeface="Arial" charset="0"/>
              <a:ea typeface="ＭＳ Ｐゴシック" charset="0"/>
            </a:endParaRPr>
          </a:p>
        </p:txBody>
      </p:sp>
      <p:sp>
        <p:nvSpPr>
          <p:cNvPr id="10" name="TextBox 9">
            <a:extLst>
              <a:ext uri="{FF2B5EF4-FFF2-40B4-BE49-F238E27FC236}">
                <a16:creationId xmlns:a16="http://schemas.microsoft.com/office/drawing/2014/main" id="{997C3E84-6B30-E34A-9144-E49F0D8E94A5}"/>
              </a:ext>
            </a:extLst>
          </p:cNvPr>
          <p:cNvSpPr txBox="1"/>
          <p:nvPr/>
        </p:nvSpPr>
        <p:spPr>
          <a:xfrm>
            <a:off x="2074751" y="2744665"/>
            <a:ext cx="42805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1" name="TextBox 10">
            <a:extLst>
              <a:ext uri="{FF2B5EF4-FFF2-40B4-BE49-F238E27FC236}">
                <a16:creationId xmlns:a16="http://schemas.microsoft.com/office/drawing/2014/main" id="{B1F767A8-6B72-6347-AE48-7C09F1255249}"/>
              </a:ext>
            </a:extLst>
          </p:cNvPr>
          <p:cNvSpPr txBox="1"/>
          <p:nvPr/>
        </p:nvSpPr>
        <p:spPr>
          <a:xfrm>
            <a:off x="7951284" y="4751634"/>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2" name="TextBox 11">
            <a:extLst>
              <a:ext uri="{FF2B5EF4-FFF2-40B4-BE49-F238E27FC236}">
                <a16:creationId xmlns:a16="http://schemas.microsoft.com/office/drawing/2014/main" id="{5F31AC90-050D-CE4B-8F7B-699AB8153870}"/>
              </a:ext>
            </a:extLst>
          </p:cNvPr>
          <p:cNvSpPr txBox="1"/>
          <p:nvPr/>
        </p:nvSpPr>
        <p:spPr>
          <a:xfrm>
            <a:off x="2804949" y="3470597"/>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3" name="TextBox 12">
            <a:extLst>
              <a:ext uri="{FF2B5EF4-FFF2-40B4-BE49-F238E27FC236}">
                <a16:creationId xmlns:a16="http://schemas.microsoft.com/office/drawing/2014/main" id="{111F063F-D303-F549-A02A-B6FD1111654E}"/>
              </a:ext>
            </a:extLst>
          </p:cNvPr>
          <p:cNvSpPr txBox="1"/>
          <p:nvPr/>
        </p:nvSpPr>
        <p:spPr>
          <a:xfrm>
            <a:off x="3992357" y="3567281"/>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4" name="TextBox 13">
            <a:extLst>
              <a:ext uri="{FF2B5EF4-FFF2-40B4-BE49-F238E27FC236}">
                <a16:creationId xmlns:a16="http://schemas.microsoft.com/office/drawing/2014/main" id="{E2514713-CF17-BF49-8276-5AF441A484D7}"/>
              </a:ext>
            </a:extLst>
          </p:cNvPr>
          <p:cNvSpPr txBox="1"/>
          <p:nvPr/>
        </p:nvSpPr>
        <p:spPr>
          <a:xfrm>
            <a:off x="4380870" y="3593990"/>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5" name="TextBox 14">
            <a:extLst>
              <a:ext uri="{FF2B5EF4-FFF2-40B4-BE49-F238E27FC236}">
                <a16:creationId xmlns:a16="http://schemas.microsoft.com/office/drawing/2014/main" id="{5B50A783-3856-9045-9DDA-40ADFE2BABDF}"/>
              </a:ext>
            </a:extLst>
          </p:cNvPr>
          <p:cNvSpPr txBox="1"/>
          <p:nvPr/>
        </p:nvSpPr>
        <p:spPr>
          <a:xfrm>
            <a:off x="5164034" y="3668276"/>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6" name="TextBox 15">
            <a:extLst>
              <a:ext uri="{FF2B5EF4-FFF2-40B4-BE49-F238E27FC236}">
                <a16:creationId xmlns:a16="http://schemas.microsoft.com/office/drawing/2014/main" id="{8C54625E-94F4-D541-8E7F-5B6CEE7A96DC}"/>
              </a:ext>
            </a:extLst>
          </p:cNvPr>
          <p:cNvSpPr txBox="1"/>
          <p:nvPr/>
        </p:nvSpPr>
        <p:spPr>
          <a:xfrm>
            <a:off x="5590978" y="3694985"/>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7" name="TextBox 16">
            <a:extLst>
              <a:ext uri="{FF2B5EF4-FFF2-40B4-BE49-F238E27FC236}">
                <a16:creationId xmlns:a16="http://schemas.microsoft.com/office/drawing/2014/main" id="{FD14A331-5B63-8D4C-A409-37D790D113B7}"/>
              </a:ext>
            </a:extLst>
          </p:cNvPr>
          <p:cNvSpPr txBox="1"/>
          <p:nvPr/>
        </p:nvSpPr>
        <p:spPr>
          <a:xfrm>
            <a:off x="5998487" y="3686044"/>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8" name="TextBox 17">
            <a:extLst>
              <a:ext uri="{FF2B5EF4-FFF2-40B4-BE49-F238E27FC236}">
                <a16:creationId xmlns:a16="http://schemas.microsoft.com/office/drawing/2014/main" id="{5DD8C182-14AA-054D-9620-272CFCA09752}"/>
              </a:ext>
            </a:extLst>
          </p:cNvPr>
          <p:cNvSpPr txBox="1"/>
          <p:nvPr/>
        </p:nvSpPr>
        <p:spPr>
          <a:xfrm>
            <a:off x="6366087" y="4138999"/>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19" name="TextBox 18">
            <a:extLst>
              <a:ext uri="{FF2B5EF4-FFF2-40B4-BE49-F238E27FC236}">
                <a16:creationId xmlns:a16="http://schemas.microsoft.com/office/drawing/2014/main" id="{AEB036F3-AA97-B949-8858-8FCA40EEEB85}"/>
              </a:ext>
            </a:extLst>
          </p:cNvPr>
          <p:cNvSpPr txBox="1"/>
          <p:nvPr/>
        </p:nvSpPr>
        <p:spPr>
          <a:xfrm>
            <a:off x="6724376" y="4235927"/>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20" name="TextBox 19">
            <a:extLst>
              <a:ext uri="{FF2B5EF4-FFF2-40B4-BE49-F238E27FC236}">
                <a16:creationId xmlns:a16="http://schemas.microsoft.com/office/drawing/2014/main" id="{D70DEA4C-3AF1-6149-B570-FCE79D3DE34F}"/>
              </a:ext>
            </a:extLst>
          </p:cNvPr>
          <p:cNvSpPr txBox="1"/>
          <p:nvPr/>
        </p:nvSpPr>
        <p:spPr>
          <a:xfrm>
            <a:off x="7239000" y="4321461"/>
            <a:ext cx="350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21" name="TextBox 20">
            <a:extLst>
              <a:ext uri="{FF2B5EF4-FFF2-40B4-BE49-F238E27FC236}">
                <a16:creationId xmlns:a16="http://schemas.microsoft.com/office/drawing/2014/main" id="{21AA4812-0DBD-2642-AA95-5BA0E7A0A86C}"/>
              </a:ext>
            </a:extLst>
          </p:cNvPr>
          <p:cNvSpPr txBox="1"/>
          <p:nvPr/>
        </p:nvSpPr>
        <p:spPr>
          <a:xfrm>
            <a:off x="7543800" y="4690483"/>
            <a:ext cx="526003" cy="20005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2" panose="05020102010507070707" pitchFamily="18" charset="2"/>
              </a:rPr>
              <a:t></a:t>
            </a:r>
            <a:r>
              <a:rPr kumimoji="0" lang="en-US" sz="700" b="1" i="0" u="none" strike="noStrike" kern="1200" cap="none" spc="0" normalizeH="0" baseline="0" noProof="0" dirty="0">
                <a:ln>
                  <a:noFill/>
                </a:ln>
                <a:solidFill>
                  <a:srgbClr val="FFFFFF"/>
                </a:solidFill>
                <a:effectLst/>
                <a:uLnTx/>
                <a:uFillTx/>
                <a:latin typeface="Arial" charset="0"/>
                <a:ea typeface="ＭＳ Ｐゴシック" charset="0"/>
                <a:sym typeface="Wingdings 3" panose="05040102010807070707" pitchFamily="18" charset="2"/>
              </a:rPr>
              <a:t></a:t>
            </a:r>
            <a:endParaRPr kumimoji="0" lang="en-US" sz="700" b="1" i="0" u="none" strike="sngStrike" kern="1200" cap="none" spc="0" normalizeH="0" baseline="0" noProof="0" dirty="0">
              <a:ln>
                <a:noFill/>
              </a:ln>
              <a:solidFill>
                <a:srgbClr val="00B0F0"/>
              </a:solidFill>
              <a:effectLst/>
              <a:uLnTx/>
              <a:uFillTx/>
              <a:latin typeface="Arial" charset="0"/>
              <a:ea typeface="ＭＳ Ｐゴシック" charset="0"/>
            </a:endParaRPr>
          </a:p>
        </p:txBody>
      </p:sp>
      <p:sp>
        <p:nvSpPr>
          <p:cNvPr id="22" name="TextBox 21">
            <a:extLst>
              <a:ext uri="{FF2B5EF4-FFF2-40B4-BE49-F238E27FC236}">
                <a16:creationId xmlns:a16="http://schemas.microsoft.com/office/drawing/2014/main" id="{8328D387-6B86-9F43-A27C-697FA851E4C7}"/>
              </a:ext>
            </a:extLst>
          </p:cNvPr>
          <p:cNvSpPr txBox="1"/>
          <p:nvPr/>
        </p:nvSpPr>
        <p:spPr>
          <a:xfrm rot="16200000">
            <a:off x="-82310" y="3623050"/>
            <a:ext cx="2284600"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Arial" charset="0"/>
                <a:ea typeface="ＭＳ Ｐゴシック" charset="0"/>
              </a:rPr>
              <a:t>% Change from Baseline</a:t>
            </a:r>
          </a:p>
        </p:txBody>
      </p:sp>
      <p:graphicFrame>
        <p:nvGraphicFramePr>
          <p:cNvPr id="23" name="Table 22">
            <a:extLst>
              <a:ext uri="{FF2B5EF4-FFF2-40B4-BE49-F238E27FC236}">
                <a16:creationId xmlns:a16="http://schemas.microsoft.com/office/drawing/2014/main" id="{0CD22140-F23E-314B-9148-65AF72C70A78}"/>
              </a:ext>
            </a:extLst>
          </p:cNvPr>
          <p:cNvGraphicFramePr>
            <a:graphicFrameLocks noGrp="1"/>
          </p:cNvGraphicFramePr>
          <p:nvPr>
            <p:extLst/>
          </p:nvPr>
        </p:nvGraphicFramePr>
        <p:xfrm>
          <a:off x="7951284" y="1374550"/>
          <a:ext cx="3889173" cy="2364376"/>
        </p:xfrm>
        <a:graphic>
          <a:graphicData uri="http://schemas.openxmlformats.org/drawingml/2006/table">
            <a:tbl>
              <a:tblPr firstRow="1" bandRow="1">
                <a:tableStyleId>{D7AC3CCA-C797-4891-BE02-D94E43425B78}</a:tableStyleId>
              </a:tblPr>
              <a:tblGrid>
                <a:gridCol w="1308051">
                  <a:extLst>
                    <a:ext uri="{9D8B030D-6E8A-4147-A177-3AD203B41FA5}">
                      <a16:colId xmlns:a16="http://schemas.microsoft.com/office/drawing/2014/main" val="20000"/>
                    </a:ext>
                  </a:extLst>
                </a:gridCol>
                <a:gridCol w="1194205">
                  <a:extLst>
                    <a:ext uri="{9D8B030D-6E8A-4147-A177-3AD203B41FA5}">
                      <a16:colId xmlns:a16="http://schemas.microsoft.com/office/drawing/2014/main" val="312869921"/>
                    </a:ext>
                  </a:extLst>
                </a:gridCol>
                <a:gridCol w="1386917">
                  <a:extLst>
                    <a:ext uri="{9D8B030D-6E8A-4147-A177-3AD203B41FA5}">
                      <a16:colId xmlns:a16="http://schemas.microsoft.com/office/drawing/2014/main" val="20001"/>
                    </a:ext>
                  </a:extLst>
                </a:gridCol>
              </a:tblGrid>
              <a:tr h="30480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solidFill>
                            <a:schemeClr val="tx1"/>
                          </a:solidFill>
                        </a:rPr>
                        <a:t>Efficacy</a:t>
                      </a:r>
                      <a:r>
                        <a:rPr lang="en-US" sz="1100" b="1" baseline="0" dirty="0">
                          <a:solidFill>
                            <a:schemeClr val="tx1"/>
                          </a:solidFill>
                        </a:rPr>
                        <a:t> population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100" b="1" baseline="0" dirty="0">
                          <a:solidFill>
                            <a:schemeClr val="tx1"/>
                          </a:solidFill>
                        </a:rPr>
                        <a:t>patients with response</a:t>
                      </a:r>
                      <a:endParaRPr lang="en-US" sz="1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2B4F"/>
                    </a:solidFill>
                  </a:tcPr>
                </a:tc>
                <a:tc hMerge="1">
                  <a:txBody>
                    <a:bodyPr/>
                    <a:lstStyle/>
                    <a:p>
                      <a:endParaRPr lang="en-US" sz="1100" b="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b="1" dirty="0">
                        <a:solidFill>
                          <a:schemeClr val="tx1"/>
                        </a:solidFill>
                      </a:endParaRPr>
                    </a:p>
                    <a:p>
                      <a:pPr algn="ctr"/>
                      <a:r>
                        <a:rPr lang="en-US" sz="1100" b="1" dirty="0">
                          <a:solidFill>
                            <a:schemeClr val="tx1"/>
                          </a:solidFill>
                        </a:rPr>
                        <a:t>N</a:t>
                      </a:r>
                      <a:r>
                        <a:rPr lang="en-US" sz="1100" b="1" baseline="0" dirty="0">
                          <a:solidFill>
                            <a:schemeClr val="tx1"/>
                          </a:solidFill>
                          <a:latin typeface="Arial" panose="020B0604020202020204" pitchFamily="34" charset="0"/>
                          <a:cs typeface="Arial" panose="020B0604020202020204" pitchFamily="34" charset="0"/>
                        </a:rPr>
                        <a:t> </a:t>
                      </a:r>
                      <a:r>
                        <a:rPr lang="en-US" sz="1100" b="1" dirty="0">
                          <a:solidFill>
                            <a:schemeClr val="tx1"/>
                          </a:solidFill>
                        </a:rPr>
                        <a:t>=</a:t>
                      </a:r>
                      <a:r>
                        <a:rPr lang="en-US" sz="1100" b="1" baseline="0" dirty="0">
                          <a:solidFill>
                            <a:schemeClr val="tx1"/>
                          </a:solidFill>
                          <a:latin typeface="Arial" panose="020B0604020202020204" pitchFamily="34" charset="0"/>
                          <a:cs typeface="Arial" panose="020B0604020202020204" pitchFamily="34" charset="0"/>
                        </a:rPr>
                        <a:t> </a:t>
                      </a:r>
                      <a:r>
                        <a:rPr lang="en-US" sz="1100" b="1" dirty="0">
                          <a:solidFill>
                            <a:schemeClr val="tx1"/>
                          </a:solidFill>
                        </a:rPr>
                        <a:t>23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2B4F"/>
                    </a:solidFill>
                  </a:tcPr>
                </a:tc>
                <a:extLst>
                  <a:ext uri="{0D108BD9-81ED-4DB2-BD59-A6C34878D82A}">
                    <a16:rowId xmlns:a16="http://schemas.microsoft.com/office/drawing/2014/main" val="636623948"/>
                  </a:ext>
                </a:extLst>
              </a:tr>
              <a:tr h="276808">
                <a:tc>
                  <a:txBody>
                    <a:bodyPr/>
                    <a:lstStyle/>
                    <a:p>
                      <a:r>
                        <a:rPr lang="en-US" sz="1100" b="1" dirty="0">
                          <a:solidFill>
                            <a:schemeClr val="tx1"/>
                          </a:solidFill>
                        </a:rPr>
                        <a:t>OIRR</a:t>
                      </a:r>
                    </a:p>
                  </a:txBody>
                  <a:tcP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2B4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a:solidFill>
                            <a:schemeClr val="tx1"/>
                          </a:solidFill>
                        </a:rPr>
                        <a:t>n (%), (95% CI)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2B4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a:solidFill>
                            <a:schemeClr val="tx1"/>
                          </a:solidFill>
                        </a:rPr>
                        <a:t>2 (8.7), (0.0, 20.2)</a:t>
                      </a:r>
                    </a:p>
                  </a:txBody>
                  <a:tcP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2B4F"/>
                    </a:solidFill>
                  </a:tcPr>
                </a:tc>
                <a:extLst>
                  <a:ext uri="{0D108BD9-81ED-4DB2-BD59-A6C34878D82A}">
                    <a16:rowId xmlns:a16="http://schemas.microsoft.com/office/drawing/2014/main" val="10000"/>
                  </a:ext>
                </a:extLst>
              </a:tr>
              <a:tr h="276808">
                <a:tc>
                  <a:txBody>
                    <a:bodyPr/>
                    <a:lstStyle/>
                    <a:p>
                      <a:r>
                        <a:rPr lang="en-US" sz="1100" b="0" dirty="0">
                          <a:solidFill>
                            <a:schemeClr val="tx1"/>
                          </a:solidFill>
                        </a:rPr>
                        <a:t>CR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dirty="0">
                          <a:solidFill>
                            <a:schemeClr val="tx1"/>
                          </a:solidFill>
                        </a:rPr>
                        <a:t>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extLst>
                  <a:ext uri="{0D108BD9-81ED-4DB2-BD59-A6C34878D82A}">
                    <a16:rowId xmlns:a16="http://schemas.microsoft.com/office/drawing/2014/main" val="10002"/>
                  </a:ext>
                </a:extLst>
              </a:tr>
              <a:tr h="276808">
                <a:tc>
                  <a:txBody>
                    <a:bodyPr/>
                    <a:lstStyle/>
                    <a:p>
                      <a:r>
                        <a:rPr lang="en-US" sz="1100" b="0" dirty="0">
                          <a:solidFill>
                            <a:schemeClr val="tx1"/>
                          </a:solidFill>
                        </a:rPr>
                        <a:t>PR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dirty="0">
                          <a:solidFill>
                            <a:schemeClr val="tx1"/>
                          </a:solidFill>
                        </a:rPr>
                        <a:t>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dirty="0">
                          <a:solidFill>
                            <a:schemeClr val="tx1"/>
                          </a:solidFill>
                        </a:rPr>
                        <a:t>2 (8.7)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extLst>
                  <a:ext uri="{0D108BD9-81ED-4DB2-BD59-A6C34878D82A}">
                    <a16:rowId xmlns:a16="http://schemas.microsoft.com/office/drawing/2014/main" val="10003"/>
                  </a:ext>
                </a:extLst>
              </a:tr>
              <a:tr h="276808">
                <a:tc>
                  <a:txBody>
                    <a:bodyPr/>
                    <a:lstStyle/>
                    <a:p>
                      <a:r>
                        <a:rPr lang="en-US" sz="1100" b="0" dirty="0">
                          <a:solidFill>
                            <a:schemeClr val="tx1"/>
                          </a:solidFill>
                        </a:rPr>
                        <a:t>SD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dirty="0">
                          <a:solidFill>
                            <a:schemeClr val="tx1"/>
                          </a:solidFill>
                        </a:rPr>
                        <a:t>n (%)</a:t>
                      </a:r>
                      <a:endParaRPr lang="en-US" sz="1100" b="0" strike="sng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strike="noStrike" dirty="0">
                          <a:solidFill>
                            <a:schemeClr val="tx1"/>
                          </a:solidFill>
                        </a:rPr>
                        <a:t>10 </a:t>
                      </a:r>
                      <a:r>
                        <a:rPr lang="en-US" sz="1100" kern="1200" dirty="0">
                          <a:solidFill>
                            <a:schemeClr val="tx1"/>
                          </a:solidFill>
                          <a:effectLst/>
                          <a:latin typeface="+mn-lt"/>
                          <a:ea typeface="+mn-ea"/>
                          <a:cs typeface="+mn-cs"/>
                        </a:rPr>
                        <a:t>(43.5)</a:t>
                      </a:r>
                      <a:endParaRPr lang="en-US" sz="1100" b="0" strike="sng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extLst>
                  <a:ext uri="{0D108BD9-81ED-4DB2-BD59-A6C34878D82A}">
                    <a16:rowId xmlns:a16="http://schemas.microsoft.com/office/drawing/2014/main" val="10004"/>
                  </a:ext>
                </a:extLst>
              </a:tr>
              <a:tr h="27680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0" dirty="0" err="1">
                          <a:solidFill>
                            <a:schemeClr val="tx1"/>
                          </a:solidFill>
                        </a:rPr>
                        <a:t>SD</a:t>
                      </a:r>
                      <a:r>
                        <a:rPr lang="en-US" sz="1100" b="0" baseline="30000" dirty="0" err="1">
                          <a:solidFill>
                            <a:schemeClr val="tx1"/>
                          </a:solidFill>
                        </a:rPr>
                        <a:t>c</a:t>
                      </a:r>
                      <a:r>
                        <a:rPr lang="en-US" sz="1100" b="0" dirty="0">
                          <a:solidFill>
                            <a:schemeClr val="tx1"/>
                          </a:solidFill>
                        </a:rPr>
                        <a:t> ≥ 6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2 (8.7)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extLst>
                  <a:ext uri="{0D108BD9-81ED-4DB2-BD59-A6C34878D82A}">
                    <a16:rowId xmlns:a16="http://schemas.microsoft.com/office/drawing/2014/main" val="3675491727"/>
                  </a:ext>
                </a:extLst>
              </a:tr>
              <a:tr h="27680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PD or early death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dirty="0">
                          <a:solidFill>
                            <a:schemeClr val="tx1"/>
                          </a:solidFill>
                        </a:rPr>
                        <a:t>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algn="ctr"/>
                      <a:r>
                        <a:rPr lang="en-US" sz="1100" b="0" strike="noStrike" dirty="0">
                          <a:solidFill>
                            <a:schemeClr val="tx1"/>
                          </a:solidFill>
                        </a:rPr>
                        <a:t>8 (34.8)</a:t>
                      </a:r>
                      <a:endParaRPr 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extLst>
                  <a:ext uri="{0D108BD9-81ED-4DB2-BD59-A6C34878D82A}">
                    <a16:rowId xmlns:a16="http://schemas.microsoft.com/office/drawing/2014/main" val="692463412"/>
                  </a:ext>
                </a:extLst>
              </a:tr>
              <a:tr h="276808">
                <a:tc>
                  <a:txBody>
                    <a:bodyPr/>
                    <a:lstStyle/>
                    <a:p>
                      <a:r>
                        <a:rPr lang="en-US" sz="1100" b="0" dirty="0">
                          <a:solidFill>
                            <a:schemeClr val="tx1"/>
                          </a:solidFill>
                        </a:rPr>
                        <a:t>CBR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n (%), (95% CI)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4 (17.4), (1.9, 32.9)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796"/>
                    </a:solidFill>
                  </a:tcPr>
                </a:tc>
                <a:extLst>
                  <a:ext uri="{0D108BD9-81ED-4DB2-BD59-A6C34878D82A}">
                    <a16:rowId xmlns:a16="http://schemas.microsoft.com/office/drawing/2014/main" val="10005"/>
                  </a:ext>
                </a:extLst>
              </a:tr>
            </a:tbl>
          </a:graphicData>
        </a:graphic>
      </p:graphicFrame>
      <p:sp>
        <p:nvSpPr>
          <p:cNvPr id="24" name="TextBox 23">
            <a:extLst>
              <a:ext uri="{FF2B5EF4-FFF2-40B4-BE49-F238E27FC236}">
                <a16:creationId xmlns:a16="http://schemas.microsoft.com/office/drawing/2014/main" id="{5B59B61A-AE97-F747-A6F0-BDDA08A42F94}"/>
              </a:ext>
            </a:extLst>
          </p:cNvPr>
          <p:cNvSpPr txBox="1"/>
          <p:nvPr/>
        </p:nvSpPr>
        <p:spPr>
          <a:xfrm>
            <a:off x="508605" y="5893076"/>
            <a:ext cx="10690747" cy="492443"/>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300" b="1" i="0" u="none" strike="noStrike" kern="1200" cap="none" spc="0" normalizeH="0" baseline="30000" noProof="0" dirty="0">
                <a:ln>
                  <a:noFill/>
                </a:ln>
                <a:solidFill>
                  <a:srgbClr val="FFFFFF"/>
                </a:solidFill>
                <a:effectLst/>
                <a:uLnTx/>
                <a:uFillTx/>
                <a:latin typeface="Arial" charset="0"/>
                <a:ea typeface="ＭＳ Ｐゴシック" charset="0"/>
              </a:rPr>
              <a:t>a </a:t>
            </a:r>
            <a:r>
              <a:rPr kumimoji="0" lang="en-US" sz="1300" b="0" i="0" u="none" strike="noStrike" kern="1200" cap="none" spc="0" normalizeH="0" baseline="0" noProof="0" dirty="0">
                <a:ln>
                  <a:noFill/>
                </a:ln>
                <a:solidFill>
                  <a:srgbClr val="FFFFFF"/>
                </a:solidFill>
                <a:effectLst/>
                <a:uLnTx/>
                <a:uFillTx/>
                <a:latin typeface="Arial" charset="0"/>
                <a:ea typeface="ＭＳ Ｐゴシック" charset="0"/>
              </a:rPr>
              <a:t>Response criteria per RANO-BM. </a:t>
            </a:r>
            <a:r>
              <a:rPr kumimoji="0" lang="en-US" sz="1300" b="1" i="0" u="none" strike="noStrike" kern="1200" cap="none" spc="0" normalizeH="0" baseline="30000" noProof="0" dirty="0">
                <a:ln>
                  <a:noFill/>
                </a:ln>
                <a:solidFill>
                  <a:srgbClr val="FFFFFF"/>
                </a:solidFill>
                <a:effectLst/>
                <a:uLnTx/>
                <a:uFillTx/>
                <a:latin typeface="Arial" charset="0"/>
                <a:ea typeface="ＭＳ Ｐゴシック" charset="0"/>
              </a:rPr>
              <a:t>b </a:t>
            </a:r>
            <a:r>
              <a:rPr kumimoji="0" lang="en-US" sz="1300" b="0" i="0" u="none" strike="noStrike" kern="1200" cap="none" spc="0" normalizeH="0" baseline="0" noProof="0" dirty="0">
                <a:ln>
                  <a:noFill/>
                </a:ln>
                <a:solidFill>
                  <a:srgbClr val="FFFFFF"/>
                </a:solidFill>
                <a:effectLst/>
                <a:uLnTx/>
                <a:uFillTx/>
                <a:latin typeface="Arial" charset="0"/>
                <a:ea typeface="ＭＳ Ｐゴシック" charset="0"/>
              </a:rPr>
              <a:t>6 patients had no postbaseline tumor measurements and therefore were not included in this waterfall plot.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300" b="0" i="0" u="none" strike="noStrike" kern="1200" cap="none" spc="0" normalizeH="0" baseline="30000" noProof="0" dirty="0">
                <a:ln>
                  <a:noFill/>
                </a:ln>
                <a:solidFill>
                  <a:srgbClr val="FFFFFF"/>
                </a:solidFill>
                <a:effectLst/>
                <a:uLnTx/>
                <a:uFillTx/>
                <a:latin typeface="Arial" charset="0"/>
                <a:ea typeface="ＭＳ Ｐゴシック" charset="0"/>
              </a:rPr>
              <a:t>C </a:t>
            </a:r>
            <a:r>
              <a:rPr kumimoji="0" lang="en-US" sz="1300" b="0" i="0" u="none" strike="noStrike" kern="1200" cap="none" spc="0" normalizeH="0" baseline="0" noProof="0" dirty="0">
                <a:ln>
                  <a:noFill/>
                </a:ln>
                <a:solidFill>
                  <a:srgbClr val="FFFFFF"/>
                </a:solidFill>
                <a:effectLst/>
                <a:uLnTx/>
                <a:uFillTx/>
                <a:latin typeface="Arial" charset="0"/>
                <a:ea typeface="ＭＳ Ｐゴシック" charset="0"/>
              </a:rPr>
              <a:t>Patients with SD ≥ 6 months are included in the number of patients with SD.</a:t>
            </a:r>
          </a:p>
        </p:txBody>
      </p:sp>
      <p:sp>
        <p:nvSpPr>
          <p:cNvPr id="25" name="TextBox 24">
            <a:extLst>
              <a:ext uri="{FF2B5EF4-FFF2-40B4-BE49-F238E27FC236}">
                <a16:creationId xmlns:a16="http://schemas.microsoft.com/office/drawing/2014/main" id="{D9B9DCED-735B-B241-9478-76B758926B72}"/>
              </a:ext>
            </a:extLst>
          </p:cNvPr>
          <p:cNvSpPr txBox="1"/>
          <p:nvPr/>
        </p:nvSpPr>
        <p:spPr>
          <a:xfrm>
            <a:off x="230294" y="6445092"/>
            <a:ext cx="5027506" cy="338554"/>
          </a:xfrm>
          <a:prstGeom prst="rect">
            <a:avLst/>
          </a:prstGeom>
          <a:noFill/>
        </p:spPr>
        <p:txBody>
          <a:bodyPr wrap="square" rtlCol="0">
            <a:spAutoFit/>
          </a:bodyPr>
          <a:lstStyle/>
          <a:p>
            <a:pPr marL="228600" marR="0" lvl="0" indent="-22860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Tolaney S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Proc ASCO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2017;Abstract 1019.</a:t>
            </a:r>
          </a:p>
        </p:txBody>
      </p:sp>
    </p:spTree>
    <p:extLst>
      <p:ext uri="{BB962C8B-B14F-4D97-AF65-F5344CB8AC3E}">
        <p14:creationId xmlns:p14="http://schemas.microsoft.com/office/powerpoint/2010/main" val="4265139327"/>
      </p:ext>
    </p:extLst>
  </p:cSld>
  <p:clrMapOvr>
    <a:masterClrMapping/>
  </p:clrMapOvr>
  <p:transition spd="slow"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3">
            <a:extLst>
              <a:ext uri="{FF2B5EF4-FFF2-40B4-BE49-F238E27FC236}">
                <a16:creationId xmlns:a16="http://schemas.microsoft.com/office/drawing/2014/main" id="{C802C43C-8ACC-6341-981E-750E28358475}"/>
              </a:ext>
            </a:extLst>
          </p:cNvPr>
          <p:cNvSpPr>
            <a:spLocks noChangeArrowheads="1"/>
          </p:cNvSpPr>
          <p:nvPr/>
        </p:nvSpPr>
        <p:spPr bwMode="auto">
          <a:xfrm>
            <a:off x="294468" y="1384299"/>
            <a:ext cx="11546237" cy="5168901"/>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4062B962-8EC9-E742-AE7D-43D778939270}"/>
              </a:ext>
            </a:extLst>
          </p:cNvPr>
          <p:cNvSpPr>
            <a:spLocks noGrp="1"/>
          </p:cNvSpPr>
          <p:nvPr>
            <p:ph type="title"/>
          </p:nvPr>
        </p:nvSpPr>
        <p:spPr/>
        <p:txBody>
          <a:bodyPr/>
          <a:lstStyle/>
          <a:p>
            <a:r>
              <a:rPr lang="en-US" dirty="0">
                <a:solidFill>
                  <a:srgbClr val="F1C73D"/>
                </a:solidFill>
              </a:rPr>
              <a:t>Warnings and Precautions for CDK4/6 Inhibitors</a:t>
            </a:r>
          </a:p>
        </p:txBody>
      </p:sp>
      <p:graphicFrame>
        <p:nvGraphicFramePr>
          <p:cNvPr id="3" name="Table 2">
            <a:extLst>
              <a:ext uri="{FF2B5EF4-FFF2-40B4-BE49-F238E27FC236}">
                <a16:creationId xmlns:a16="http://schemas.microsoft.com/office/drawing/2014/main" id="{D1330548-6E53-0644-945D-93B0CBDC4B5D}"/>
              </a:ext>
            </a:extLst>
          </p:cNvPr>
          <p:cNvGraphicFramePr>
            <a:graphicFrameLocks noGrp="1"/>
          </p:cNvGraphicFramePr>
          <p:nvPr>
            <p:extLst>
              <p:ext uri="{D42A27DB-BD31-4B8C-83A1-F6EECF244321}">
                <p14:modId xmlns:p14="http://schemas.microsoft.com/office/powerpoint/2010/main" val="3339341495"/>
              </p:ext>
            </p:extLst>
          </p:nvPr>
        </p:nvGraphicFramePr>
        <p:xfrm>
          <a:off x="428034" y="1501825"/>
          <a:ext cx="11282922" cy="4970004"/>
        </p:xfrm>
        <a:graphic>
          <a:graphicData uri="http://schemas.openxmlformats.org/drawingml/2006/table">
            <a:tbl>
              <a:tblPr firstRow="1" bandRow="1">
                <a:tableStyleId>{21E4AEA4-8DFA-4A89-87EB-49C32662AFE0}</a:tableStyleId>
              </a:tblPr>
              <a:tblGrid>
                <a:gridCol w="1705566">
                  <a:extLst>
                    <a:ext uri="{9D8B030D-6E8A-4147-A177-3AD203B41FA5}">
                      <a16:colId xmlns:a16="http://schemas.microsoft.com/office/drawing/2014/main" val="2656859175"/>
                    </a:ext>
                  </a:extLst>
                </a:gridCol>
                <a:gridCol w="5723517">
                  <a:extLst>
                    <a:ext uri="{9D8B030D-6E8A-4147-A177-3AD203B41FA5}">
                      <a16:colId xmlns:a16="http://schemas.microsoft.com/office/drawing/2014/main" val="2346290739"/>
                    </a:ext>
                  </a:extLst>
                </a:gridCol>
                <a:gridCol w="1207226">
                  <a:extLst>
                    <a:ext uri="{9D8B030D-6E8A-4147-A177-3AD203B41FA5}">
                      <a16:colId xmlns:a16="http://schemas.microsoft.com/office/drawing/2014/main" val="3675119642"/>
                    </a:ext>
                  </a:extLst>
                </a:gridCol>
                <a:gridCol w="1300089">
                  <a:extLst>
                    <a:ext uri="{9D8B030D-6E8A-4147-A177-3AD203B41FA5}">
                      <a16:colId xmlns:a16="http://schemas.microsoft.com/office/drawing/2014/main" val="1418717264"/>
                    </a:ext>
                  </a:extLst>
                </a:gridCol>
                <a:gridCol w="1346524">
                  <a:extLst>
                    <a:ext uri="{9D8B030D-6E8A-4147-A177-3AD203B41FA5}">
                      <a16:colId xmlns:a16="http://schemas.microsoft.com/office/drawing/2014/main" val="3691841669"/>
                    </a:ext>
                  </a:extLst>
                </a:gridCol>
              </a:tblGrid>
              <a:tr h="306722">
                <a:tc>
                  <a:txBody>
                    <a:bodyPr/>
                    <a:lstStyle/>
                    <a:p>
                      <a:r>
                        <a:rPr lang="en-US" sz="1500" dirty="0">
                          <a:solidFill>
                            <a:schemeClr val="bg1"/>
                          </a:solidFill>
                        </a:rPr>
                        <a:t>Adverse event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tc>
                  <a:txBody>
                    <a:bodyPr/>
                    <a:lstStyle/>
                    <a:p>
                      <a:r>
                        <a:rPr lang="en-US" sz="1500" dirty="0">
                          <a:solidFill>
                            <a:schemeClr val="bg1"/>
                          </a:solidFill>
                        </a:rPr>
                        <a:t>Warnings and precautions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tc>
                  <a:txBody>
                    <a:bodyPr/>
                    <a:lstStyle/>
                    <a:p>
                      <a:pPr algn="ctr"/>
                      <a:r>
                        <a:rPr lang="en-US" sz="1500" dirty="0" err="1">
                          <a:solidFill>
                            <a:schemeClr val="bg1"/>
                          </a:solidFill>
                        </a:rPr>
                        <a:t>Palbociclib</a:t>
                      </a: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tc>
                  <a:txBody>
                    <a:bodyPr/>
                    <a:lstStyle/>
                    <a:p>
                      <a:pPr algn="ctr"/>
                      <a:r>
                        <a:rPr lang="en-US" sz="1500" dirty="0" err="1">
                          <a:solidFill>
                            <a:schemeClr val="bg1"/>
                          </a:solidFill>
                        </a:rPr>
                        <a:t>Ribociclib</a:t>
                      </a: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tc>
                  <a:txBody>
                    <a:bodyPr/>
                    <a:lstStyle/>
                    <a:p>
                      <a:pPr algn="ctr"/>
                      <a:r>
                        <a:rPr lang="en-US" sz="1500" dirty="0" err="1">
                          <a:solidFill>
                            <a:schemeClr val="bg1"/>
                          </a:solidFill>
                        </a:rPr>
                        <a:t>Abemaciclib</a:t>
                      </a: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extLst>
                  <a:ext uri="{0D108BD9-81ED-4DB2-BD59-A6C34878D82A}">
                    <a16:rowId xmlns:a16="http://schemas.microsoft.com/office/drawing/2014/main" val="2022904220"/>
                  </a:ext>
                </a:extLst>
              </a:tr>
              <a:tr h="1085594">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Neutropenia</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r>
                        <a:rPr lang="en-US" sz="1500" b="0" dirty="0">
                          <a:solidFill>
                            <a:schemeClr val="bg1"/>
                          </a:solidFill>
                        </a:rPr>
                        <a:t>Perform CBC before treatment then monitor q2wk for the first 2 cycles or months (</a:t>
                      </a:r>
                      <a:r>
                        <a:rPr lang="en-US" sz="1500" b="0" dirty="0" err="1">
                          <a:solidFill>
                            <a:schemeClr val="bg1"/>
                          </a:solidFill>
                        </a:rPr>
                        <a:t>abemaciclib</a:t>
                      </a:r>
                      <a:r>
                        <a:rPr lang="en-US" sz="1500" b="0" dirty="0">
                          <a:solidFill>
                            <a:schemeClr val="bg1"/>
                          </a:solidFill>
                        </a:rPr>
                        <a:t>), at the beginning of each subsequent 4 cycles (</a:t>
                      </a:r>
                      <a:r>
                        <a:rPr lang="en-US" sz="1500" b="0" dirty="0" err="1">
                          <a:solidFill>
                            <a:schemeClr val="bg1"/>
                          </a:solidFill>
                        </a:rPr>
                        <a:t>ribociclib</a:t>
                      </a:r>
                      <a:r>
                        <a:rPr lang="en-US" sz="1500" b="0" dirty="0">
                          <a:solidFill>
                            <a:schemeClr val="bg1"/>
                          </a:solidFill>
                        </a:rPr>
                        <a:t>) or monthly for the next 2 months (</a:t>
                      </a:r>
                      <a:r>
                        <a:rPr lang="en-US" sz="1500" b="0" dirty="0" err="1">
                          <a:solidFill>
                            <a:schemeClr val="bg1"/>
                          </a:solidFill>
                        </a:rPr>
                        <a:t>abemaciclib</a:t>
                      </a:r>
                      <a:r>
                        <a:rPr lang="en-US" sz="1500" b="0" dirty="0">
                          <a:solidFill>
                            <a:schemeClr val="bg1"/>
                          </a:solidFill>
                        </a:rPr>
                        <a:t>) and/or as clinically indicated</a:t>
                      </a: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500" dirty="0">
                          <a:solidFill>
                            <a:schemeClr val="bg1"/>
                          </a:solidFill>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814259761"/>
                  </a:ext>
                </a:extLst>
              </a:tr>
              <a:tr h="1250484">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QT interval prolongation</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Monitor ECGs and electrolytes prior to treatment. Repeat ECGs at ~day 14 of the first cycle and at the beginning of the second cycle and as clinically indicated. Monitor electrolytes at the beginning of each cycle for 6 cycles and as clinically indicated</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2978923337"/>
                  </a:ext>
                </a:extLst>
              </a:tr>
              <a:tr h="1018096">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Hepatobiliary toxicity</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b="0" dirty="0">
                          <a:solidFill>
                            <a:schemeClr val="bg1"/>
                          </a:solidFill>
                        </a:rPr>
                        <a:t>Perform LFTs prior to treatment and monitor q2wk for the first 2 cycles, at the beginning of each subsequent 4 cycles (</a:t>
                      </a:r>
                      <a:r>
                        <a:rPr lang="en-US" sz="1500" b="0" dirty="0" err="1">
                          <a:solidFill>
                            <a:schemeClr val="bg1"/>
                          </a:solidFill>
                        </a:rPr>
                        <a:t>ribociclib</a:t>
                      </a:r>
                      <a:r>
                        <a:rPr lang="en-US" sz="1500" b="0" dirty="0">
                          <a:solidFill>
                            <a:schemeClr val="bg1"/>
                          </a:solidFill>
                        </a:rPr>
                        <a:t>) or monthly for the next 2 months (</a:t>
                      </a:r>
                      <a:r>
                        <a:rPr lang="en-US" sz="1500" b="0" dirty="0" err="1">
                          <a:solidFill>
                            <a:schemeClr val="bg1"/>
                          </a:solidFill>
                        </a:rPr>
                        <a:t>abemaciclib</a:t>
                      </a:r>
                      <a:r>
                        <a:rPr lang="en-US" sz="1500" b="0" dirty="0">
                          <a:solidFill>
                            <a:schemeClr val="bg1"/>
                          </a:solidFill>
                        </a:rPr>
                        <a:t>) and as indicated</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881546668"/>
                  </a:ext>
                </a:extLst>
              </a:tr>
              <a:tr h="677585">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Diarrhea</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Initiate antidiarrheal therapy at the first sign of loose stools, increase oral fluids and notify healthcare provider</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endParaRPr lang="en-US" sz="150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411959605"/>
                  </a:ext>
                </a:extLst>
              </a:tr>
              <a:tr h="631523">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Venous thromboembolism</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sz="1500" dirty="0">
                          <a:solidFill>
                            <a:schemeClr val="bg1"/>
                          </a:solidFill>
                        </a:rPr>
                        <a:t>Monitor patients for signs and symptoms of thrombosis and pulmonary embolism and treat as medically appropriate</a:t>
                      </a:r>
                      <a:endParaRPr lang="en-US" sz="1500" b="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endParaRPr lang="en-US" sz="15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914115"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228822521"/>
                  </a:ext>
                </a:extLst>
              </a:tr>
            </a:tbl>
          </a:graphicData>
        </a:graphic>
      </p:graphicFrame>
    </p:spTree>
    <p:extLst>
      <p:ext uri="{BB962C8B-B14F-4D97-AF65-F5344CB8AC3E}">
        <p14:creationId xmlns:p14="http://schemas.microsoft.com/office/powerpoint/2010/main" val="1233222325"/>
      </p:ext>
    </p:extLst>
  </p:cSld>
  <p:clrMapOvr>
    <a:masterClrMapping/>
  </p:clrMapOvr>
  <p:transition spd="slow" advClick="0"/>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A1DCA-3911-124D-B49A-BDFBA1FBE4A8}"/>
              </a:ext>
            </a:extLst>
          </p:cNvPr>
          <p:cNvSpPr>
            <a:spLocks noGrp="1"/>
          </p:cNvSpPr>
          <p:nvPr>
            <p:ph type="title"/>
          </p:nvPr>
        </p:nvSpPr>
        <p:spPr/>
        <p:txBody>
          <a:bodyPr/>
          <a:lstStyle/>
          <a:p>
            <a:r>
              <a:rPr lang="en-US" dirty="0"/>
              <a:t>mTOR Inhibitors: Mechanism of Action</a:t>
            </a:r>
          </a:p>
        </p:txBody>
      </p:sp>
      <p:sp>
        <p:nvSpPr>
          <p:cNvPr id="3" name="Content Placeholder 2">
            <a:extLst>
              <a:ext uri="{FF2B5EF4-FFF2-40B4-BE49-F238E27FC236}">
                <a16:creationId xmlns:a16="http://schemas.microsoft.com/office/drawing/2014/main" id="{8F4DBA61-7DBE-544F-946B-C3C8A9DD84D5}"/>
              </a:ext>
            </a:extLst>
          </p:cNvPr>
          <p:cNvSpPr>
            <a:spLocks noGrp="1"/>
          </p:cNvSpPr>
          <p:nvPr>
            <p:ph idx="1"/>
          </p:nvPr>
        </p:nvSpPr>
        <p:spPr>
          <a:xfrm>
            <a:off x="6553200" y="1600200"/>
            <a:ext cx="5029200" cy="4800600"/>
          </a:xfrm>
        </p:spPr>
        <p:txBody>
          <a:bodyPr/>
          <a:lstStyle/>
          <a:p>
            <a:r>
              <a:rPr lang="en-US" sz="2300" dirty="0"/>
              <a:t>mTOR activates ER in a </a:t>
            </a:r>
            <a:br>
              <a:rPr lang="en-US" sz="2300" dirty="0"/>
            </a:br>
            <a:r>
              <a:rPr lang="en-US" sz="2300" dirty="0"/>
              <a:t>ligand-independent manner</a:t>
            </a:r>
          </a:p>
          <a:p>
            <a:r>
              <a:rPr lang="en-US" sz="2300" dirty="0"/>
              <a:t>Estradiol suppresses apoptosis induced by mTOR blockade</a:t>
            </a:r>
          </a:p>
          <a:p>
            <a:r>
              <a:rPr lang="en-US" sz="2300" dirty="0"/>
              <a:t>Hyperactivation of the mTOR pathway is observed in endocrine therapy-resistant breast cancer cells</a:t>
            </a:r>
          </a:p>
          <a:p>
            <a:r>
              <a:rPr lang="en-US" sz="2300" dirty="0"/>
              <a:t>mTOR is a rational target to enhance the efficacy of hormonal therapy</a:t>
            </a:r>
          </a:p>
        </p:txBody>
      </p:sp>
      <p:pic>
        <p:nvPicPr>
          <p:cNvPr id="5" name="Picture 4">
            <a:extLst>
              <a:ext uri="{FF2B5EF4-FFF2-40B4-BE49-F238E27FC236}">
                <a16:creationId xmlns:a16="http://schemas.microsoft.com/office/drawing/2014/main" id="{0639940A-ACD5-3D4B-88BD-B64ACB9FCC27}"/>
              </a:ext>
            </a:extLst>
          </p:cNvPr>
          <p:cNvPicPr>
            <a:picLocks noChangeAspect="1"/>
          </p:cNvPicPr>
          <p:nvPr/>
        </p:nvPicPr>
        <p:blipFill>
          <a:blip r:embed="rId2"/>
          <a:stretch>
            <a:fillRect/>
          </a:stretch>
        </p:blipFill>
        <p:spPr>
          <a:xfrm>
            <a:off x="440148" y="1727504"/>
            <a:ext cx="5884451" cy="3932398"/>
          </a:xfrm>
          <a:prstGeom prst="rect">
            <a:avLst/>
          </a:prstGeom>
        </p:spPr>
      </p:pic>
      <p:sp>
        <p:nvSpPr>
          <p:cNvPr id="6" name="TextBox 5">
            <a:extLst>
              <a:ext uri="{FF2B5EF4-FFF2-40B4-BE49-F238E27FC236}">
                <a16:creationId xmlns:a16="http://schemas.microsoft.com/office/drawing/2014/main" id="{3A77E5D9-A3BC-1C4D-99E4-D41650FBC142}"/>
              </a:ext>
            </a:extLst>
          </p:cNvPr>
          <p:cNvSpPr txBox="1"/>
          <p:nvPr/>
        </p:nvSpPr>
        <p:spPr>
          <a:xfrm>
            <a:off x="174563" y="6411410"/>
            <a:ext cx="11842873" cy="338554"/>
          </a:xfrm>
          <a:prstGeom prst="rect">
            <a:avLst/>
          </a:prstGeom>
          <a:noFill/>
        </p:spPr>
        <p:txBody>
          <a:bodyPr wrap="square" rtlCol="0">
            <a:spAutoFit/>
          </a:bodyPr>
          <a:lstStyle/>
          <a:p>
            <a:r>
              <a:rPr lang="en-US" sz="1600" dirty="0" err="1">
                <a:ea typeface="Calibri" charset="0"/>
                <a:cs typeface="Arial" panose="020B0604020202020204" pitchFamily="34" charset="0"/>
              </a:rPr>
              <a:t>Brufsky</a:t>
            </a:r>
            <a:r>
              <a:rPr lang="en-US" sz="1600" dirty="0">
                <a:ea typeface="Calibri" charset="0"/>
                <a:cs typeface="Arial" panose="020B0604020202020204" pitchFamily="34" charset="0"/>
              </a:rPr>
              <a:t> AM, </a:t>
            </a:r>
            <a:r>
              <a:rPr lang="en-US" sz="1600" dirty="0" err="1">
                <a:ea typeface="Calibri" charset="0"/>
                <a:cs typeface="Arial" panose="020B0604020202020204" pitchFamily="34" charset="0"/>
              </a:rPr>
              <a:t>Dickler</a:t>
            </a:r>
            <a:r>
              <a:rPr lang="en-US" sz="1600" dirty="0">
                <a:ea typeface="Calibri" charset="0"/>
                <a:cs typeface="Arial" panose="020B0604020202020204" pitchFamily="34" charset="0"/>
              </a:rPr>
              <a:t> MN. </a:t>
            </a:r>
            <a:r>
              <a:rPr lang="en-US" sz="1600" i="1" dirty="0">
                <a:ea typeface="Calibri" charset="0"/>
                <a:cs typeface="Arial" panose="020B0604020202020204" pitchFamily="34" charset="0"/>
              </a:rPr>
              <a:t>Oncologist</a:t>
            </a:r>
            <a:r>
              <a:rPr lang="en-US" sz="1600" dirty="0">
                <a:ea typeface="Calibri" charset="0"/>
                <a:cs typeface="Arial" panose="020B0604020202020204" pitchFamily="34" charset="0"/>
              </a:rPr>
              <a:t> 2018;23(5):528; </a:t>
            </a:r>
            <a:r>
              <a:rPr lang="en-US" sz="1600" dirty="0" err="1">
                <a:ea typeface="Calibri" charset="0"/>
                <a:cs typeface="Arial" panose="020B0604020202020204" pitchFamily="34" charset="0"/>
              </a:rPr>
              <a:t>Brufsky</a:t>
            </a:r>
            <a:r>
              <a:rPr lang="en-US" sz="1600" dirty="0">
                <a:ea typeface="Calibri" charset="0"/>
                <a:cs typeface="Arial" panose="020B0604020202020204" pitchFamily="34" charset="0"/>
              </a:rPr>
              <a:t> AM. </a:t>
            </a:r>
            <a:r>
              <a:rPr lang="en-US" sz="1600" i="1" dirty="0">
                <a:ea typeface="Calibri" charset="0"/>
                <a:cs typeface="Arial" panose="020B0604020202020204" pitchFamily="34" charset="0"/>
              </a:rPr>
              <a:t>Cancer Treat Rev </a:t>
            </a:r>
            <a:r>
              <a:rPr lang="en-US" sz="1600" dirty="0">
                <a:ea typeface="Calibri" charset="0"/>
                <a:cs typeface="Arial" panose="020B0604020202020204" pitchFamily="34" charset="0"/>
              </a:rPr>
              <a:t>2017;59:22-32.</a:t>
            </a:r>
          </a:p>
        </p:txBody>
      </p:sp>
    </p:spTree>
    <p:extLst>
      <p:ext uri="{BB962C8B-B14F-4D97-AF65-F5344CB8AC3E}">
        <p14:creationId xmlns:p14="http://schemas.microsoft.com/office/powerpoint/2010/main" val="1278216451"/>
      </p:ext>
    </p:extLst>
  </p:cSld>
  <p:clrMapOvr>
    <a:masterClrMapping/>
  </p:clrMapOvr>
  <p:transition spd="slow" advClick="0"/>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66800" y="1453223"/>
            <a:ext cx="8317160" cy="4051949"/>
          </a:xfrm>
          <a:prstGeom prst="rect">
            <a:avLst/>
          </a:prstGeom>
        </p:spPr>
      </p:pic>
      <p:sp>
        <p:nvSpPr>
          <p:cNvPr id="2" name="Title 1"/>
          <p:cNvSpPr>
            <a:spLocks noGrp="1"/>
          </p:cNvSpPr>
          <p:nvPr>
            <p:ph type="title"/>
          </p:nvPr>
        </p:nvSpPr>
        <p:spPr>
          <a:xfrm>
            <a:off x="609599" y="0"/>
            <a:ext cx="11201399" cy="1143000"/>
          </a:xfrm>
        </p:spPr>
        <p:txBody>
          <a:bodyPr/>
          <a:lstStyle/>
          <a:p>
            <a:r>
              <a:rPr lang="en-US" dirty="0"/>
              <a:t>BOLERO-2: Progression-Free Survival — Local and Central Assessment</a:t>
            </a:r>
          </a:p>
        </p:txBody>
      </p:sp>
      <p:sp>
        <p:nvSpPr>
          <p:cNvPr id="6" name="TextBox 5"/>
          <p:cNvSpPr txBox="1"/>
          <p:nvPr/>
        </p:nvSpPr>
        <p:spPr>
          <a:xfrm>
            <a:off x="107141" y="6242447"/>
            <a:ext cx="8122096" cy="584775"/>
          </a:xfrm>
          <a:prstGeom prst="rect">
            <a:avLst/>
          </a:prstGeom>
          <a:noFill/>
        </p:spPr>
        <p:txBody>
          <a:bodyPr wrap="square" rtlCol="0">
            <a:spAutoFit/>
          </a:bodyPr>
          <a:lstStyle/>
          <a:p>
            <a:r>
              <a:rPr lang="da-DK" sz="1600" dirty="0" err="1">
                <a:latin typeface="Arial" panose="020B0604020202020204" pitchFamily="34" charset="0"/>
                <a:cs typeface="Arial" panose="020B0604020202020204" pitchFamily="34" charset="0"/>
              </a:rPr>
              <a:t>Yardley</a:t>
            </a:r>
            <a:r>
              <a:rPr lang="da-DK" sz="1600" dirty="0">
                <a:latin typeface="Arial" panose="020B0604020202020204" pitchFamily="34" charset="0"/>
                <a:cs typeface="Arial" panose="020B0604020202020204" pitchFamily="34" charset="0"/>
              </a:rPr>
              <a:t> DA et al. </a:t>
            </a:r>
            <a:r>
              <a:rPr lang="da-DK" sz="1600" i="1" dirty="0" err="1">
                <a:latin typeface="Arial" panose="020B0604020202020204" pitchFamily="34" charset="0"/>
                <a:cs typeface="Arial" panose="020B0604020202020204" pitchFamily="34" charset="0"/>
              </a:rPr>
              <a:t>Adv</a:t>
            </a:r>
            <a:r>
              <a:rPr lang="da-DK" sz="1600" i="1" dirty="0">
                <a:latin typeface="Arial" panose="020B0604020202020204" pitchFamily="34" charset="0"/>
                <a:cs typeface="Arial" panose="020B0604020202020204" pitchFamily="34" charset="0"/>
              </a:rPr>
              <a:t> </a:t>
            </a:r>
            <a:r>
              <a:rPr lang="da-DK" sz="1600" i="1" dirty="0" err="1">
                <a:latin typeface="Arial" panose="020B0604020202020204" pitchFamily="34" charset="0"/>
                <a:cs typeface="Arial" panose="020B0604020202020204" pitchFamily="34" charset="0"/>
              </a:rPr>
              <a:t>Ther</a:t>
            </a:r>
            <a:r>
              <a:rPr lang="da-DK" sz="1600" i="1" dirty="0">
                <a:latin typeface="Arial" panose="020B0604020202020204" pitchFamily="34" charset="0"/>
                <a:cs typeface="Arial" panose="020B0604020202020204" pitchFamily="34" charset="0"/>
              </a:rPr>
              <a:t> </a:t>
            </a:r>
            <a:r>
              <a:rPr lang="da-DK" sz="1600" dirty="0">
                <a:latin typeface="Arial" panose="020B0604020202020204" pitchFamily="34" charset="0"/>
                <a:cs typeface="Arial" panose="020B0604020202020204" pitchFamily="34" charset="0"/>
              </a:rPr>
              <a:t>2013;30(10):870-84. </a:t>
            </a:r>
            <a:br>
              <a:rPr lang="da-DK" sz="1600" dirty="0">
                <a:latin typeface="Arial" panose="020B0604020202020204" pitchFamily="34" charset="0"/>
                <a:cs typeface="Arial" panose="020B0604020202020204" pitchFamily="34" charset="0"/>
              </a:rPr>
            </a:br>
            <a:r>
              <a:rPr lang="da-DK" sz="1600" dirty="0" err="1">
                <a:latin typeface="Arial" panose="020B0604020202020204" pitchFamily="34" charset="0"/>
                <a:cs typeface="Arial" panose="020B0604020202020204" pitchFamily="34" charset="0"/>
              </a:rPr>
              <a:t>Burris</a:t>
            </a:r>
            <a:r>
              <a:rPr lang="da-DK" sz="1600" dirty="0">
                <a:latin typeface="Arial" panose="020B0604020202020204" pitchFamily="34" charset="0"/>
                <a:cs typeface="Arial" panose="020B0604020202020204" pitchFamily="34" charset="0"/>
              </a:rPr>
              <a:t> H et al. </a:t>
            </a:r>
            <a:r>
              <a:rPr lang="en-US" sz="1600" dirty="0">
                <a:latin typeface="Arial" panose="020B0604020202020204" pitchFamily="34" charset="0"/>
                <a:cs typeface="Arial" panose="020B0604020202020204" pitchFamily="34" charset="0"/>
              </a:rPr>
              <a:t>San Antonio Breast Cancer Symposium</a:t>
            </a:r>
            <a:r>
              <a:rPr lang="da-DK" sz="1600" dirty="0">
                <a:latin typeface="Arial" panose="020B0604020202020204" pitchFamily="34" charset="0"/>
                <a:cs typeface="Arial" panose="020B0604020202020204" pitchFamily="34" charset="0"/>
              </a:rPr>
              <a:t> 2014;Abstract P2-16-17. </a:t>
            </a:r>
          </a:p>
        </p:txBody>
      </p:sp>
      <p:sp>
        <p:nvSpPr>
          <p:cNvPr id="5" name="TextBox 4"/>
          <p:cNvSpPr txBox="1"/>
          <p:nvPr/>
        </p:nvSpPr>
        <p:spPr>
          <a:xfrm>
            <a:off x="990600" y="5566033"/>
            <a:ext cx="9393969" cy="615553"/>
          </a:xfrm>
          <a:prstGeom prst="rect">
            <a:avLst/>
          </a:prstGeom>
          <a:noFill/>
        </p:spPr>
        <p:txBody>
          <a:bodyPr wrap="square" rtlCol="0">
            <a:spAutoFit/>
          </a:bodyPr>
          <a:lstStyle/>
          <a:p>
            <a:r>
              <a:rPr lang="da-DK" sz="1700" dirty="0">
                <a:solidFill>
                  <a:schemeClr val="bg1"/>
                </a:solidFill>
                <a:latin typeface="Arial" panose="020B0604020202020204" pitchFamily="34" charset="0"/>
                <a:cs typeface="Arial" panose="020B0604020202020204" pitchFamily="34" charset="0"/>
              </a:rPr>
              <a:t>At 18-month </a:t>
            </a:r>
            <a:r>
              <a:rPr lang="da-DK" sz="1700" dirty="0" err="1">
                <a:solidFill>
                  <a:schemeClr val="bg1"/>
                </a:solidFill>
                <a:latin typeface="Arial" panose="020B0604020202020204" pitchFamily="34" charset="0"/>
                <a:cs typeface="Arial" panose="020B0604020202020204" pitchFamily="34" charset="0"/>
              </a:rPr>
              <a:t>follow-up</a:t>
            </a:r>
            <a:r>
              <a:rPr lang="da-DK" sz="1700" dirty="0">
                <a:solidFill>
                  <a:schemeClr val="bg1"/>
                </a:solidFill>
                <a:latin typeface="Arial" panose="020B0604020202020204" pitchFamily="34" charset="0"/>
                <a:cs typeface="Arial" panose="020B0604020202020204" pitchFamily="34" charset="0"/>
              </a:rPr>
              <a:t>, the </a:t>
            </a:r>
            <a:r>
              <a:rPr lang="da-DK" sz="1700" dirty="0" err="1">
                <a:solidFill>
                  <a:schemeClr val="bg1"/>
                </a:solidFill>
                <a:latin typeface="Arial" panose="020B0604020202020204" pitchFamily="34" charset="0"/>
                <a:cs typeface="Arial" panose="020B0604020202020204" pitchFamily="34" charset="0"/>
              </a:rPr>
              <a:t>objective</a:t>
            </a:r>
            <a:r>
              <a:rPr lang="da-DK" sz="1700" dirty="0">
                <a:solidFill>
                  <a:schemeClr val="bg1"/>
                </a:solidFill>
                <a:latin typeface="Arial" panose="020B0604020202020204" pitchFamily="34" charset="0"/>
                <a:cs typeface="Arial" panose="020B0604020202020204" pitchFamily="34" charset="0"/>
              </a:rPr>
              <a:t> </a:t>
            </a:r>
            <a:r>
              <a:rPr lang="da-DK" sz="1700" dirty="0" err="1">
                <a:solidFill>
                  <a:schemeClr val="bg1"/>
                </a:solidFill>
                <a:latin typeface="Arial" panose="020B0604020202020204" pitchFamily="34" charset="0"/>
                <a:cs typeface="Arial" panose="020B0604020202020204" pitchFamily="34" charset="0"/>
              </a:rPr>
              <a:t>response</a:t>
            </a:r>
            <a:r>
              <a:rPr lang="da-DK" sz="1700" dirty="0">
                <a:solidFill>
                  <a:schemeClr val="bg1"/>
                </a:solidFill>
                <a:latin typeface="Arial" panose="020B0604020202020204" pitchFamily="34" charset="0"/>
                <a:cs typeface="Arial" panose="020B0604020202020204" pitchFamily="34" charset="0"/>
              </a:rPr>
              <a:t> rate </a:t>
            </a:r>
            <a:r>
              <a:rPr lang="da-DK" sz="1700" dirty="0" err="1">
                <a:solidFill>
                  <a:schemeClr val="bg1"/>
                </a:solidFill>
                <a:latin typeface="Arial" panose="020B0604020202020204" pitchFamily="34" charset="0"/>
                <a:cs typeface="Arial" panose="020B0604020202020204" pitchFamily="34" charset="0"/>
              </a:rPr>
              <a:t>was</a:t>
            </a:r>
            <a:r>
              <a:rPr lang="da-DK" sz="1700" dirty="0">
                <a:solidFill>
                  <a:schemeClr val="bg1"/>
                </a:solidFill>
                <a:latin typeface="Arial" panose="020B0604020202020204" pitchFamily="34" charset="0"/>
                <a:cs typeface="Arial" panose="020B0604020202020204" pitchFamily="34" charset="0"/>
              </a:rPr>
              <a:t> </a:t>
            </a:r>
            <a:r>
              <a:rPr lang="da-DK" sz="1700" dirty="0" err="1">
                <a:solidFill>
                  <a:schemeClr val="bg1"/>
                </a:solidFill>
                <a:latin typeface="Arial" panose="020B0604020202020204" pitchFamily="34" charset="0"/>
                <a:cs typeface="Arial" panose="020B0604020202020204" pitchFamily="34" charset="0"/>
              </a:rPr>
              <a:t>significantly</a:t>
            </a:r>
            <a:r>
              <a:rPr lang="da-DK" sz="1700" dirty="0">
                <a:solidFill>
                  <a:schemeClr val="bg1"/>
                </a:solidFill>
                <a:latin typeface="Arial" panose="020B0604020202020204" pitchFamily="34" charset="0"/>
                <a:cs typeface="Arial" panose="020B0604020202020204" pitchFamily="34" charset="0"/>
              </a:rPr>
              <a:t> </a:t>
            </a:r>
            <a:r>
              <a:rPr lang="da-DK" sz="1700" dirty="0" err="1">
                <a:solidFill>
                  <a:schemeClr val="bg1"/>
                </a:solidFill>
                <a:latin typeface="Arial" panose="020B0604020202020204" pitchFamily="34" charset="0"/>
                <a:cs typeface="Arial" panose="020B0604020202020204" pitchFamily="34" charset="0"/>
              </a:rPr>
              <a:t>higher</a:t>
            </a:r>
            <a:r>
              <a:rPr lang="da-DK" sz="1700" dirty="0">
                <a:solidFill>
                  <a:schemeClr val="bg1"/>
                </a:solidFill>
                <a:latin typeface="Arial" panose="020B0604020202020204" pitchFamily="34" charset="0"/>
                <a:cs typeface="Arial" panose="020B0604020202020204" pitchFamily="34" charset="0"/>
              </a:rPr>
              <a:t> in the </a:t>
            </a:r>
            <a:r>
              <a:rPr lang="da-DK" sz="1700" dirty="0" err="1">
                <a:solidFill>
                  <a:schemeClr val="bg1"/>
                </a:solidFill>
                <a:latin typeface="Arial" panose="020B0604020202020204" pitchFamily="34" charset="0"/>
                <a:cs typeface="Arial" panose="020B0604020202020204" pitchFamily="34" charset="0"/>
              </a:rPr>
              <a:t>everolimus</a:t>
            </a:r>
            <a:r>
              <a:rPr lang="da-DK" sz="1700" dirty="0">
                <a:solidFill>
                  <a:schemeClr val="bg1"/>
                </a:solidFill>
                <a:latin typeface="Arial" panose="020B0604020202020204" pitchFamily="34" charset="0"/>
                <a:cs typeface="Arial" panose="020B0604020202020204" pitchFamily="34" charset="0"/>
              </a:rPr>
              <a:t> + </a:t>
            </a:r>
            <a:r>
              <a:rPr lang="da-DK" sz="1700" dirty="0" err="1">
                <a:solidFill>
                  <a:schemeClr val="bg1"/>
                </a:solidFill>
                <a:latin typeface="Arial" panose="020B0604020202020204" pitchFamily="34" charset="0"/>
                <a:cs typeface="Arial" panose="020B0604020202020204" pitchFamily="34" charset="0"/>
              </a:rPr>
              <a:t>exemestane</a:t>
            </a:r>
            <a:r>
              <a:rPr lang="da-DK" sz="1700" dirty="0">
                <a:solidFill>
                  <a:schemeClr val="bg1"/>
                </a:solidFill>
                <a:latin typeface="Arial" panose="020B0604020202020204" pitchFamily="34" charset="0"/>
                <a:cs typeface="Arial" panose="020B0604020202020204" pitchFamily="34" charset="0"/>
              </a:rPr>
              <a:t> </a:t>
            </a:r>
            <a:r>
              <a:rPr lang="da-DK" sz="1700" dirty="0" err="1">
                <a:solidFill>
                  <a:schemeClr val="bg1"/>
                </a:solidFill>
                <a:latin typeface="Arial" panose="020B0604020202020204" pitchFamily="34" charset="0"/>
                <a:cs typeface="Arial" panose="020B0604020202020204" pitchFamily="34" charset="0"/>
              </a:rPr>
              <a:t>group</a:t>
            </a:r>
            <a:r>
              <a:rPr lang="da-DK" sz="1700" dirty="0">
                <a:solidFill>
                  <a:schemeClr val="bg1"/>
                </a:solidFill>
                <a:latin typeface="Arial" panose="020B0604020202020204" pitchFamily="34" charset="0"/>
                <a:cs typeface="Arial" panose="020B0604020202020204" pitchFamily="34" charset="0"/>
              </a:rPr>
              <a:t> (12.6%) </a:t>
            </a:r>
            <a:r>
              <a:rPr lang="da-DK" sz="1700" dirty="0" err="1">
                <a:solidFill>
                  <a:schemeClr val="bg1"/>
                </a:solidFill>
                <a:latin typeface="Arial" panose="020B0604020202020204" pitchFamily="34" charset="0"/>
                <a:cs typeface="Arial" panose="020B0604020202020204" pitchFamily="34" charset="0"/>
              </a:rPr>
              <a:t>compared</a:t>
            </a:r>
            <a:r>
              <a:rPr lang="da-DK" sz="1700" dirty="0">
                <a:solidFill>
                  <a:schemeClr val="bg1"/>
                </a:solidFill>
                <a:latin typeface="Arial" panose="020B0604020202020204" pitchFamily="34" charset="0"/>
                <a:cs typeface="Arial" panose="020B0604020202020204" pitchFamily="34" charset="0"/>
              </a:rPr>
              <a:t> to the placebo + </a:t>
            </a:r>
            <a:r>
              <a:rPr lang="da-DK" sz="1700" dirty="0" err="1">
                <a:solidFill>
                  <a:schemeClr val="bg1"/>
                </a:solidFill>
                <a:latin typeface="Arial" panose="020B0604020202020204" pitchFamily="34" charset="0"/>
                <a:cs typeface="Arial" panose="020B0604020202020204" pitchFamily="34" charset="0"/>
              </a:rPr>
              <a:t>exemestane</a:t>
            </a:r>
            <a:r>
              <a:rPr lang="da-DK" sz="1700" dirty="0">
                <a:solidFill>
                  <a:schemeClr val="bg1"/>
                </a:solidFill>
                <a:latin typeface="Arial" panose="020B0604020202020204" pitchFamily="34" charset="0"/>
                <a:cs typeface="Arial" panose="020B0604020202020204" pitchFamily="34" charset="0"/>
              </a:rPr>
              <a:t> </a:t>
            </a:r>
            <a:r>
              <a:rPr lang="da-DK" sz="1700" dirty="0" err="1">
                <a:solidFill>
                  <a:schemeClr val="bg1"/>
                </a:solidFill>
                <a:latin typeface="Arial" panose="020B0604020202020204" pitchFamily="34" charset="0"/>
                <a:cs typeface="Arial" panose="020B0604020202020204" pitchFamily="34" charset="0"/>
              </a:rPr>
              <a:t>group</a:t>
            </a:r>
            <a:r>
              <a:rPr lang="da-DK" sz="1700" dirty="0">
                <a:solidFill>
                  <a:schemeClr val="bg1"/>
                </a:solidFill>
                <a:latin typeface="Arial" panose="020B0604020202020204" pitchFamily="34" charset="0"/>
                <a:cs typeface="Arial" panose="020B0604020202020204" pitchFamily="34" charset="0"/>
              </a:rPr>
              <a:t> (1.7%), </a:t>
            </a:r>
            <a:r>
              <a:rPr lang="da-DK" sz="1700" i="1" dirty="0">
                <a:solidFill>
                  <a:schemeClr val="bg1"/>
                </a:solidFill>
                <a:latin typeface="Arial" panose="020B0604020202020204" pitchFamily="34" charset="0"/>
                <a:cs typeface="Arial" panose="020B0604020202020204" pitchFamily="34" charset="0"/>
              </a:rPr>
              <a:t>p</a:t>
            </a:r>
            <a:r>
              <a:rPr lang="da-DK" sz="1700" dirty="0">
                <a:solidFill>
                  <a:schemeClr val="bg1"/>
                </a:solidFill>
                <a:latin typeface="Arial" panose="020B0604020202020204" pitchFamily="34" charset="0"/>
                <a:cs typeface="Arial" panose="020B0604020202020204" pitchFamily="34" charset="0"/>
              </a:rPr>
              <a:t> &lt; 0.0001.</a:t>
            </a:r>
            <a:endParaRPr lang="en-US" sz="1700" dirty="0">
              <a:solidFill>
                <a:schemeClr val="bg1"/>
              </a:solidFill>
              <a:latin typeface="Arial" panose="020B0604020202020204" pitchFamily="34" charset="0"/>
              <a:cs typeface="Arial" panose="020B0604020202020204" pitchFamily="34" charset="0"/>
            </a:endParaRPr>
          </a:p>
        </p:txBody>
      </p:sp>
      <p:graphicFrame>
        <p:nvGraphicFramePr>
          <p:cNvPr id="10" name="Content Placeholder 4">
            <a:extLst>
              <a:ext uri="{FF2B5EF4-FFF2-40B4-BE49-F238E27FC236}">
                <a16:creationId xmlns:a16="http://schemas.microsoft.com/office/drawing/2014/main" id="{EF999FE4-8D7B-CF42-84E3-39CF402C20CE}"/>
              </a:ext>
            </a:extLst>
          </p:cNvPr>
          <p:cNvGraphicFramePr>
            <a:graphicFrameLocks/>
          </p:cNvGraphicFramePr>
          <p:nvPr>
            <p:extLst>
              <p:ext uri="{D42A27DB-BD31-4B8C-83A1-F6EECF244321}">
                <p14:modId xmlns:p14="http://schemas.microsoft.com/office/powerpoint/2010/main" val="1141153876"/>
              </p:ext>
            </p:extLst>
          </p:nvPr>
        </p:nvGraphicFramePr>
        <p:xfrm>
          <a:off x="6172200" y="1392362"/>
          <a:ext cx="5638799" cy="2590800"/>
        </p:xfrm>
        <a:graphic>
          <a:graphicData uri="http://schemas.openxmlformats.org/drawingml/2006/table">
            <a:tbl>
              <a:tblPr firstRow="1" bandRow="1">
                <a:tableStyleId>{21E4AEA4-8DFA-4A89-87EB-49C32662AFE0}</a:tableStyleId>
              </a:tblPr>
              <a:tblGrid>
                <a:gridCol w="2209799">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tblGrid>
              <a:tr h="506704">
                <a:tc>
                  <a:txBody>
                    <a:bodyPr/>
                    <a:lstStyle/>
                    <a:p>
                      <a:pPr>
                        <a:lnSpc>
                          <a:spcPct val="100000"/>
                        </a:lnSpc>
                      </a:pPr>
                      <a:endParaRPr lang="en-US" sz="1800" dirty="0">
                        <a:solidFill>
                          <a:schemeClr val="bg1"/>
                        </a:solidFill>
                        <a:latin typeface="Arial" panose="020B0604020202020204" pitchFamily="34" charset="0"/>
                        <a:cs typeface="Arial" panose="020B0604020202020204" pitchFamily="34" charset="0"/>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960"/>
                        </a:lnSpc>
                      </a:pPr>
                      <a:r>
                        <a:rPr lang="en-US" sz="1800" b="0" i="0" dirty="0" err="1">
                          <a:solidFill>
                            <a:srgbClr val="F8951E"/>
                          </a:solidFill>
                          <a:latin typeface="Arial" panose="020B0604020202020204" pitchFamily="34" charset="0"/>
                          <a:ea typeface="Calibri" charset="0"/>
                          <a:cs typeface="Arial" panose="020B0604020202020204" pitchFamily="34" charset="0"/>
                        </a:rPr>
                        <a:t>Everolimus</a:t>
                      </a:r>
                      <a:r>
                        <a:rPr lang="en-US" sz="1800" b="0" i="0" dirty="0">
                          <a:solidFill>
                            <a:srgbClr val="F8951E"/>
                          </a:solidFill>
                          <a:latin typeface="Arial" panose="020B0604020202020204" pitchFamily="34" charset="0"/>
                          <a:ea typeface="Calibri" charset="0"/>
                          <a:cs typeface="Arial" panose="020B0604020202020204" pitchFamily="34" charset="0"/>
                        </a:rPr>
                        <a:t> + </a:t>
                      </a:r>
                      <a:r>
                        <a:rPr lang="en-US" sz="1800" b="0" i="0" dirty="0" err="1">
                          <a:solidFill>
                            <a:srgbClr val="F8951E"/>
                          </a:solidFill>
                          <a:latin typeface="Arial" panose="020B0604020202020204" pitchFamily="34" charset="0"/>
                          <a:ea typeface="Calibri" charset="0"/>
                          <a:cs typeface="Arial" panose="020B0604020202020204" pitchFamily="34" charset="0"/>
                        </a:rPr>
                        <a:t>exemestane</a:t>
                      </a:r>
                      <a:br>
                        <a:rPr lang="en-US" sz="1800" b="0" i="0" dirty="0">
                          <a:solidFill>
                            <a:srgbClr val="F8951E"/>
                          </a:solidFill>
                          <a:latin typeface="Arial" panose="020B0604020202020204" pitchFamily="34" charset="0"/>
                          <a:ea typeface="Calibri" charset="0"/>
                          <a:cs typeface="Arial" panose="020B0604020202020204" pitchFamily="34" charset="0"/>
                        </a:rPr>
                      </a:br>
                      <a:r>
                        <a:rPr lang="en-US" sz="1800" b="0" i="0" dirty="0">
                          <a:solidFill>
                            <a:srgbClr val="F8951E"/>
                          </a:solidFill>
                          <a:latin typeface="Arial" panose="020B0604020202020204" pitchFamily="34" charset="0"/>
                          <a:ea typeface="Calibri" charset="0"/>
                          <a:cs typeface="Arial" panose="020B0604020202020204" pitchFamily="34" charset="0"/>
                        </a:rPr>
                        <a:t>(n = 485)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960"/>
                        </a:lnSpc>
                      </a:pPr>
                      <a:r>
                        <a:rPr lang="en-US" sz="1800" b="0" i="0" dirty="0">
                          <a:solidFill>
                            <a:srgbClr val="99CC00"/>
                          </a:solidFill>
                          <a:latin typeface="Arial" panose="020B0604020202020204" pitchFamily="34" charset="0"/>
                          <a:ea typeface="Calibri" charset="0"/>
                          <a:cs typeface="Arial" panose="020B0604020202020204" pitchFamily="34" charset="0"/>
                        </a:rPr>
                        <a:t>Placebo + </a:t>
                      </a:r>
                      <a:r>
                        <a:rPr lang="en-US" sz="1800" b="0" i="0" dirty="0" err="1">
                          <a:solidFill>
                            <a:srgbClr val="99CC00"/>
                          </a:solidFill>
                          <a:latin typeface="Arial" panose="020B0604020202020204" pitchFamily="34" charset="0"/>
                          <a:ea typeface="Calibri" charset="0"/>
                          <a:cs typeface="Arial" panose="020B0604020202020204" pitchFamily="34" charset="0"/>
                        </a:rPr>
                        <a:t>exemestane</a:t>
                      </a:r>
                      <a:br>
                        <a:rPr lang="en-US" sz="1800" b="0" i="0" dirty="0">
                          <a:solidFill>
                            <a:srgbClr val="99CC00"/>
                          </a:solidFill>
                          <a:latin typeface="Arial" panose="020B0604020202020204" pitchFamily="34" charset="0"/>
                          <a:ea typeface="Calibri" charset="0"/>
                          <a:cs typeface="Arial" panose="020B0604020202020204" pitchFamily="34" charset="0"/>
                        </a:rPr>
                      </a:br>
                      <a:r>
                        <a:rPr lang="en-US" sz="1800" b="0" i="0" dirty="0">
                          <a:solidFill>
                            <a:srgbClr val="99CC00"/>
                          </a:solidFill>
                          <a:latin typeface="Arial" panose="020B0604020202020204" pitchFamily="34" charset="0"/>
                          <a:ea typeface="Calibri" charset="0"/>
                          <a:cs typeface="Arial" panose="020B0604020202020204" pitchFamily="34" charset="0"/>
                        </a:rPr>
                        <a:t>(n = 239)</a:t>
                      </a:r>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17159">
                <a:tc>
                  <a:txBody>
                    <a:bodyPr/>
                    <a:lstStyle/>
                    <a:p>
                      <a:pPr>
                        <a:lnSpc>
                          <a:spcPct val="100000"/>
                        </a:lnSpc>
                      </a:pPr>
                      <a:r>
                        <a:rPr lang="en-US" sz="1800" b="0" dirty="0">
                          <a:solidFill>
                            <a:schemeClr val="bg1"/>
                          </a:solidFill>
                          <a:latin typeface="Arial" panose="020B0604020202020204" pitchFamily="34" charset="0"/>
                          <a:cs typeface="Arial" panose="020B0604020202020204" pitchFamily="34" charset="0"/>
                        </a:rPr>
                        <a:t>Median (months)</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pPr>
                      <a:r>
                        <a:rPr lang="en-US" sz="1800" dirty="0">
                          <a:solidFill>
                            <a:schemeClr val="bg1"/>
                          </a:solidFill>
                          <a:latin typeface="Arial" panose="020B0604020202020204" pitchFamily="34" charset="0"/>
                          <a:cs typeface="Arial" panose="020B0604020202020204" pitchFamily="34" charset="0"/>
                        </a:rPr>
                        <a:t>7.8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pPr>
                      <a:r>
                        <a:rPr lang="en-US" sz="1800" dirty="0">
                          <a:solidFill>
                            <a:schemeClr val="bg1"/>
                          </a:solidFill>
                          <a:latin typeface="Arial" panose="020B0604020202020204" pitchFamily="34" charset="0"/>
                          <a:cs typeface="Arial" panose="020B0604020202020204" pitchFamily="34" charset="0"/>
                        </a:rPr>
                        <a:t>3.2</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17159">
                <a:tc>
                  <a:txBody>
                    <a:bodyPr/>
                    <a:lstStyle/>
                    <a:p>
                      <a:pPr>
                        <a:lnSpc>
                          <a:spcPct val="100000"/>
                        </a:lnSpc>
                      </a:pPr>
                      <a:endParaRPr lang="en-US" sz="1800" b="0" baseline="30000" dirty="0">
                        <a:solidFill>
                          <a:schemeClr val="bg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Arial" panose="020B0604020202020204" pitchFamily="34" charset="0"/>
                          <a:cs typeface="Arial" panose="020B0604020202020204" pitchFamily="34" charset="0"/>
                        </a:rPr>
                        <a:t>HR = 0.45; </a:t>
                      </a:r>
                      <a:r>
                        <a:rPr lang="en-US" sz="1800" i="1" dirty="0">
                          <a:solidFill>
                            <a:schemeClr val="bg1"/>
                          </a:solidFill>
                          <a:latin typeface="Arial" panose="020B0604020202020204" pitchFamily="34" charset="0"/>
                          <a:cs typeface="Arial" panose="020B0604020202020204" pitchFamily="34" charset="0"/>
                        </a:rPr>
                        <a:t>p</a:t>
                      </a:r>
                      <a:r>
                        <a:rPr lang="en-US" sz="1800" dirty="0">
                          <a:solidFill>
                            <a:schemeClr val="bg1"/>
                          </a:solidFill>
                          <a:latin typeface="Arial" panose="020B0604020202020204" pitchFamily="34" charset="0"/>
                          <a:cs typeface="Arial" panose="020B0604020202020204" pitchFamily="34" charset="0"/>
                        </a:rPr>
                        <a:t> &lt; 0.0001</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ct val="100000"/>
                        </a:lnSpc>
                      </a:pPr>
                      <a:endParaRPr lang="en-US" sz="2000"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2"/>
                  </a:ext>
                </a:extLst>
              </a:tr>
              <a:tr h="380028">
                <a:tc>
                  <a:txBody>
                    <a:bodyPr/>
                    <a:lstStyle/>
                    <a:p>
                      <a:pPr>
                        <a:lnSpc>
                          <a:spcPct val="100000"/>
                        </a:lnSpc>
                      </a:pPr>
                      <a:r>
                        <a:rPr lang="en-US" sz="1800" b="0" dirty="0">
                          <a:solidFill>
                            <a:schemeClr val="bg1"/>
                          </a:solidFill>
                          <a:latin typeface="Arial" panose="020B0604020202020204" pitchFamily="34" charset="0"/>
                          <a:cs typeface="Arial" panose="020B0604020202020204" pitchFamily="34" charset="0"/>
                        </a:rPr>
                        <a:t>Central assessment median (months)</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Arial" panose="020B0604020202020204" pitchFamily="34" charset="0"/>
                          <a:cs typeface="Arial" panose="020B0604020202020204" pitchFamily="34" charset="0"/>
                        </a:rPr>
                        <a:t>11.0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pPr>
                      <a:r>
                        <a:rPr lang="en-US" sz="1800" dirty="0">
                          <a:solidFill>
                            <a:schemeClr val="bg1"/>
                          </a:solidFill>
                          <a:latin typeface="Arial" panose="020B0604020202020204" pitchFamily="34" charset="0"/>
                          <a:cs typeface="Arial" panose="020B0604020202020204" pitchFamily="34" charset="0"/>
                        </a:rPr>
                        <a:t>4.1</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17159">
                <a:tc>
                  <a:txBody>
                    <a:bodyPr/>
                    <a:lstStyle/>
                    <a:p>
                      <a:pPr>
                        <a:lnSpc>
                          <a:spcPct val="100000"/>
                        </a:lnSpc>
                      </a:pPr>
                      <a:endParaRPr lang="en-US" sz="1800" b="0" baseline="30000" dirty="0">
                        <a:solidFill>
                          <a:schemeClr val="bg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Arial" panose="020B0604020202020204" pitchFamily="34" charset="0"/>
                          <a:cs typeface="Arial" panose="020B0604020202020204" pitchFamily="34" charset="0"/>
                        </a:rPr>
                        <a:t>HR = 0.38; </a:t>
                      </a:r>
                      <a:r>
                        <a:rPr lang="en-US" sz="1800" i="1" dirty="0">
                          <a:solidFill>
                            <a:schemeClr val="bg1"/>
                          </a:solidFill>
                          <a:latin typeface="Arial" panose="020B0604020202020204" pitchFamily="34" charset="0"/>
                          <a:cs typeface="Arial" panose="020B0604020202020204" pitchFamily="34" charset="0"/>
                        </a:rPr>
                        <a:t>p</a:t>
                      </a:r>
                      <a:r>
                        <a:rPr lang="en-US" sz="1800" dirty="0">
                          <a:solidFill>
                            <a:schemeClr val="bg1"/>
                          </a:solidFill>
                          <a:latin typeface="Arial" panose="020B0604020202020204" pitchFamily="34" charset="0"/>
                          <a:cs typeface="Arial" panose="020B0604020202020204" pitchFamily="34" charset="0"/>
                        </a:rPr>
                        <a:t> &lt; 0.0001</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ct val="100000"/>
                        </a:lnSpc>
                      </a:pPr>
                      <a:endParaRPr lang="en-US" sz="2000"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4281038537"/>
      </p:ext>
    </p:extLst>
  </p:cSld>
  <p:clrMapOvr>
    <a:masterClrMapping/>
  </p:clrMapOvr>
  <p:transitio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8">
            <a:extLst>
              <a:ext uri="{FF2B5EF4-FFF2-40B4-BE49-F238E27FC236}">
                <a16:creationId xmlns:a16="http://schemas.microsoft.com/office/drawing/2014/main" id="{56D94323-D291-C04E-9FA8-829A6EA16116}"/>
              </a:ext>
            </a:extLst>
          </p:cNvPr>
          <p:cNvSpPr>
            <a:spLocks noGrp="1"/>
          </p:cNvSpPr>
          <p:nvPr>
            <p:ph type="title"/>
          </p:nvPr>
        </p:nvSpPr>
        <p:spPr/>
        <p:txBody>
          <a:bodyPr/>
          <a:lstStyle/>
          <a:p>
            <a:r>
              <a:rPr lang="en-US" altLang="en-US" dirty="0"/>
              <a:t>Disclosures for </a:t>
            </a:r>
            <a:r>
              <a:rPr lang="en-US" altLang="en-US" dirty="0" err="1"/>
              <a:t>Dr</a:t>
            </a:r>
            <a:r>
              <a:rPr lang="en-US" altLang="en-US" dirty="0"/>
              <a:t> Hamilton</a:t>
            </a:r>
          </a:p>
        </p:txBody>
      </p:sp>
      <p:graphicFrame>
        <p:nvGraphicFramePr>
          <p:cNvPr id="4" name="Table 3">
            <a:extLst>
              <a:ext uri="{FF2B5EF4-FFF2-40B4-BE49-F238E27FC236}">
                <a16:creationId xmlns:a16="http://schemas.microsoft.com/office/drawing/2014/main" id="{5C7459D5-32E5-DF42-AB27-89E1124CB8EB}"/>
              </a:ext>
            </a:extLst>
          </p:cNvPr>
          <p:cNvGraphicFramePr>
            <a:graphicFrameLocks noGrp="1"/>
          </p:cNvGraphicFramePr>
          <p:nvPr>
            <p:extLst/>
          </p:nvPr>
        </p:nvGraphicFramePr>
        <p:xfrm>
          <a:off x="914400" y="1676400"/>
          <a:ext cx="10363200" cy="4617720"/>
        </p:xfrm>
        <a:graphic>
          <a:graphicData uri="http://schemas.openxmlformats.org/drawingml/2006/table">
            <a:tbl>
              <a:tblPr firstRow="1" bandRow="1">
                <a:tableStyleId>{5C22544A-7EE6-4342-B048-85BDC9FD1C3A}</a:tableStyleId>
              </a:tblPr>
              <a:tblGrid>
                <a:gridCol w="1490472">
                  <a:extLst>
                    <a:ext uri="{9D8B030D-6E8A-4147-A177-3AD203B41FA5}">
                      <a16:colId xmlns:a16="http://schemas.microsoft.com/office/drawing/2014/main" val="2264893233"/>
                    </a:ext>
                  </a:extLst>
                </a:gridCol>
                <a:gridCol w="8872728">
                  <a:extLst>
                    <a:ext uri="{9D8B030D-6E8A-4147-A177-3AD203B41FA5}">
                      <a16:colId xmlns:a16="http://schemas.microsoft.com/office/drawing/2014/main" val="1171281988"/>
                    </a:ext>
                  </a:extLst>
                </a:gridCol>
              </a:tblGrid>
              <a:tr h="53820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b="1" kern="1200" dirty="0">
                          <a:solidFill>
                            <a:schemeClr val="lt1"/>
                          </a:solidFill>
                          <a:effectLst/>
                          <a:latin typeface="+mn-lt"/>
                          <a:ea typeface="+mn-ea"/>
                          <a:cs typeface="+mn-cs"/>
                        </a:rPr>
                        <a:t>Advisory Committee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b="0" kern="1200" dirty="0">
                          <a:solidFill>
                            <a:schemeClr val="lt1"/>
                          </a:solidFill>
                          <a:effectLst/>
                          <a:latin typeface="+mn-lt"/>
                          <a:ea typeface="+mn-ea"/>
                          <a:cs typeface="+mn-cs"/>
                        </a:rPr>
                        <a:t>Boehringer Ingelheim Pharmaceuticals Inc, Daiichi Sankyo Inc, Eisai Inc, Flatiron Health, Genentech, Lilly, </a:t>
                      </a:r>
                      <a:r>
                        <a:rPr lang="en-US" sz="1500" b="0" kern="1200" dirty="0" err="1">
                          <a:solidFill>
                            <a:schemeClr val="lt1"/>
                          </a:solidFill>
                          <a:effectLst/>
                          <a:latin typeface="+mn-lt"/>
                          <a:ea typeface="+mn-ea"/>
                          <a:cs typeface="+mn-cs"/>
                        </a:rPr>
                        <a:t>Mersana</a:t>
                      </a:r>
                      <a:r>
                        <a:rPr lang="en-US" sz="1500" b="0" kern="1200" dirty="0">
                          <a:solidFill>
                            <a:schemeClr val="lt1"/>
                          </a:solidFill>
                          <a:effectLst/>
                          <a:latin typeface="+mn-lt"/>
                          <a:ea typeface="+mn-ea"/>
                          <a:cs typeface="+mn-cs"/>
                        </a:rPr>
                        <a:t> Therapeutics, Pfizer Inc, Puma Biotechnology Inc, Roche Laboratories Inc, Seattle Genetics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2750014"/>
                  </a:ext>
                </a:extLst>
              </a:tr>
              <a:tr h="225373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b="1" kern="1200" dirty="0">
                          <a:solidFill>
                            <a:schemeClr val="dk1"/>
                          </a:solidFill>
                          <a:effectLst/>
                          <a:latin typeface="+mn-lt"/>
                          <a:ea typeface="+mn-ea"/>
                          <a:cs typeface="+mn-cs"/>
                        </a:rPr>
                        <a:t>Contracted Research</a:t>
                      </a:r>
                    </a:p>
                    <a:p>
                      <a:endParaRPr lang="en-US" sz="15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b="0" kern="1200" dirty="0">
                          <a:solidFill>
                            <a:schemeClr val="dk1"/>
                          </a:solidFill>
                          <a:effectLst/>
                          <a:latin typeface="+mn-lt"/>
                          <a:ea typeface="+mn-ea"/>
                          <a:cs typeface="+mn-cs"/>
                        </a:rPr>
                        <a:t>AbbVie Inc, </a:t>
                      </a:r>
                      <a:r>
                        <a:rPr lang="en-US" sz="1500" b="0" kern="1200" dirty="0" err="1">
                          <a:solidFill>
                            <a:schemeClr val="dk1"/>
                          </a:solidFill>
                          <a:effectLst/>
                          <a:latin typeface="+mn-lt"/>
                          <a:ea typeface="+mn-ea"/>
                          <a:cs typeface="+mn-cs"/>
                        </a:rPr>
                        <a:t>Acerta</a:t>
                      </a:r>
                      <a:r>
                        <a:rPr lang="en-US" sz="1500" b="0" kern="1200" dirty="0">
                          <a:solidFill>
                            <a:schemeClr val="dk1"/>
                          </a:solidFill>
                          <a:effectLst/>
                          <a:latin typeface="+mn-lt"/>
                          <a:ea typeface="+mn-ea"/>
                          <a:cs typeface="+mn-cs"/>
                        </a:rPr>
                        <a:t> Pharma — A member of the AstraZeneca Group, </a:t>
                      </a:r>
                      <a:r>
                        <a:rPr lang="en-US" sz="1500" b="0" kern="1200" dirty="0" err="1">
                          <a:solidFill>
                            <a:schemeClr val="dk1"/>
                          </a:solidFill>
                          <a:effectLst/>
                          <a:latin typeface="+mn-lt"/>
                          <a:ea typeface="+mn-ea"/>
                          <a:cs typeface="+mn-cs"/>
                        </a:rPr>
                        <a:t>ArQule</a:t>
                      </a:r>
                      <a:r>
                        <a:rPr lang="en-US" sz="1500" b="0" kern="1200" dirty="0">
                          <a:solidFill>
                            <a:schemeClr val="dk1"/>
                          </a:solidFill>
                          <a:effectLst/>
                          <a:latin typeface="+mn-lt"/>
                          <a:ea typeface="+mn-ea"/>
                          <a:cs typeface="+mn-cs"/>
                        </a:rPr>
                        <a:t> Inc, AstraZeneca Pharmaceuticals LP,</a:t>
                      </a:r>
                      <a:r>
                        <a:rPr lang="en-US" sz="1500" b="0" i="1" kern="1200" dirty="0">
                          <a:solidFill>
                            <a:schemeClr val="dk1"/>
                          </a:solidFill>
                          <a:effectLst/>
                          <a:latin typeface="+mn-lt"/>
                          <a:ea typeface="+mn-ea"/>
                          <a:cs typeface="+mn-cs"/>
                        </a:rPr>
                        <a:t> </a:t>
                      </a:r>
                      <a:r>
                        <a:rPr lang="en-US" sz="1500" b="0" kern="1200" dirty="0" err="1">
                          <a:solidFill>
                            <a:schemeClr val="dk1"/>
                          </a:solidFill>
                          <a:effectLst/>
                          <a:latin typeface="+mn-lt"/>
                          <a:ea typeface="+mn-ea"/>
                          <a:cs typeface="+mn-cs"/>
                        </a:rPr>
                        <a:t>BerGenBio</a:t>
                      </a:r>
                      <a:r>
                        <a:rPr lang="en-US" sz="1500" b="0" kern="1200" dirty="0">
                          <a:solidFill>
                            <a:schemeClr val="dk1"/>
                          </a:solidFill>
                          <a:effectLst/>
                          <a:latin typeface="+mn-lt"/>
                          <a:ea typeface="+mn-ea"/>
                          <a:cs typeface="+mn-cs"/>
                        </a:rPr>
                        <a:t> ASA, Boehringer Ingelheim Pharmaceuticals Inc, Clovis Oncology, </a:t>
                      </a:r>
                      <a:r>
                        <a:rPr lang="en-US" sz="1500" b="0" kern="1200" dirty="0" err="1">
                          <a:solidFill>
                            <a:schemeClr val="dk1"/>
                          </a:solidFill>
                          <a:effectLst/>
                          <a:latin typeface="+mn-lt"/>
                          <a:ea typeface="+mn-ea"/>
                          <a:cs typeface="+mn-cs"/>
                        </a:rPr>
                        <a:t>Curis</a:t>
                      </a:r>
                      <a:r>
                        <a:rPr lang="en-US" sz="1500" b="0" kern="1200" dirty="0">
                          <a:solidFill>
                            <a:schemeClr val="dk1"/>
                          </a:solidFill>
                          <a:effectLst/>
                          <a:latin typeface="+mn-lt"/>
                          <a:ea typeface="+mn-ea"/>
                          <a:cs typeface="+mn-cs"/>
                        </a:rPr>
                        <a:t> Inc, </a:t>
                      </a:r>
                      <a:r>
                        <a:rPr lang="en-US" sz="1500" b="0" kern="1200" dirty="0" err="1">
                          <a:solidFill>
                            <a:schemeClr val="dk1"/>
                          </a:solidFill>
                          <a:effectLst/>
                          <a:latin typeface="+mn-lt"/>
                          <a:ea typeface="+mn-ea"/>
                          <a:cs typeface="+mn-cs"/>
                        </a:rPr>
                        <a:t>CytomX</a:t>
                      </a:r>
                      <a:r>
                        <a:rPr lang="en-US" sz="1500" b="0" kern="1200" dirty="0">
                          <a:solidFill>
                            <a:schemeClr val="dk1"/>
                          </a:solidFill>
                          <a:effectLst/>
                          <a:latin typeface="+mn-lt"/>
                          <a:ea typeface="+mn-ea"/>
                          <a:cs typeface="+mn-cs"/>
                        </a:rPr>
                        <a:t> Therapeutics, Daiichi Sankyo Inc, </a:t>
                      </a:r>
                      <a:r>
                        <a:rPr lang="en-US" sz="1500" b="0" kern="1200" dirty="0" err="1">
                          <a:solidFill>
                            <a:schemeClr val="dk1"/>
                          </a:solidFill>
                          <a:effectLst/>
                          <a:latin typeface="+mn-lt"/>
                          <a:ea typeface="+mn-ea"/>
                          <a:cs typeface="+mn-cs"/>
                        </a:rPr>
                        <a:t>Deciphera</a:t>
                      </a:r>
                      <a:r>
                        <a:rPr lang="en-US" sz="1500" b="0" kern="1200" dirty="0">
                          <a:solidFill>
                            <a:schemeClr val="dk1"/>
                          </a:solidFill>
                          <a:effectLst/>
                          <a:latin typeface="+mn-lt"/>
                          <a:ea typeface="+mn-ea"/>
                          <a:cs typeface="+mn-cs"/>
                        </a:rPr>
                        <a:t> Pharmaceuticals Inc, </a:t>
                      </a:r>
                      <a:r>
                        <a:rPr lang="en-US" sz="1500" b="0" kern="1200" dirty="0" err="1">
                          <a:solidFill>
                            <a:schemeClr val="dk1"/>
                          </a:solidFill>
                          <a:effectLst/>
                          <a:latin typeface="+mn-lt"/>
                          <a:ea typeface="+mn-ea"/>
                          <a:cs typeface="+mn-cs"/>
                        </a:rPr>
                        <a:t>eFFECTOR</a:t>
                      </a:r>
                      <a:r>
                        <a:rPr lang="en-US" sz="1500" b="0" kern="1200" dirty="0">
                          <a:solidFill>
                            <a:schemeClr val="dk1"/>
                          </a:solidFill>
                          <a:effectLst/>
                          <a:latin typeface="+mn-lt"/>
                          <a:ea typeface="+mn-ea"/>
                          <a:cs typeface="+mn-cs"/>
                        </a:rPr>
                        <a:t> Therapeutics Inc, Eisai Inc, EMD Serono Inc, FUJIFILM Pharmaceuticals USA Inc, Genentech, H3 Biomedicine Inc, Hutchison </a:t>
                      </a:r>
                      <a:r>
                        <a:rPr lang="en-US" sz="1500" b="0" kern="1200" dirty="0" err="1">
                          <a:solidFill>
                            <a:schemeClr val="dk1"/>
                          </a:solidFill>
                          <a:effectLst/>
                          <a:latin typeface="+mn-lt"/>
                          <a:ea typeface="+mn-ea"/>
                          <a:cs typeface="+mn-cs"/>
                        </a:rPr>
                        <a:t>MediPharma</a:t>
                      </a:r>
                      <a:r>
                        <a:rPr lang="en-US" sz="1500" b="0" kern="1200" dirty="0">
                          <a:solidFill>
                            <a:schemeClr val="dk1"/>
                          </a:solidFill>
                          <a:effectLst/>
                          <a:latin typeface="+mn-lt"/>
                          <a:ea typeface="+mn-ea"/>
                          <a:cs typeface="+mn-cs"/>
                        </a:rPr>
                        <a:t>, </a:t>
                      </a:r>
                      <a:r>
                        <a:rPr lang="en-US" sz="1500" b="0" kern="1200" dirty="0" err="1">
                          <a:solidFill>
                            <a:schemeClr val="dk1"/>
                          </a:solidFill>
                          <a:effectLst/>
                          <a:latin typeface="+mn-lt"/>
                          <a:ea typeface="+mn-ea"/>
                          <a:cs typeface="+mn-cs"/>
                        </a:rPr>
                        <a:t>Immunomedics</a:t>
                      </a:r>
                      <a:r>
                        <a:rPr lang="en-US" sz="1500" b="0" kern="1200" dirty="0">
                          <a:solidFill>
                            <a:schemeClr val="dk1"/>
                          </a:solidFill>
                          <a:effectLst/>
                          <a:latin typeface="+mn-lt"/>
                          <a:ea typeface="+mn-ea"/>
                          <a:cs typeface="+mn-cs"/>
                        </a:rPr>
                        <a:t> Inc, </a:t>
                      </a:r>
                      <a:r>
                        <a:rPr lang="en-US" sz="1500" b="0" kern="1200" dirty="0" err="1">
                          <a:solidFill>
                            <a:schemeClr val="dk1"/>
                          </a:solidFill>
                          <a:effectLst/>
                          <a:latin typeface="+mn-lt"/>
                          <a:ea typeface="+mn-ea"/>
                          <a:cs typeface="+mn-cs"/>
                        </a:rPr>
                        <a:t>InventisBio</a:t>
                      </a:r>
                      <a:r>
                        <a:rPr lang="en-US" sz="1500" b="0" kern="1200" dirty="0">
                          <a:solidFill>
                            <a:schemeClr val="dk1"/>
                          </a:solidFill>
                          <a:effectLst/>
                          <a:latin typeface="+mn-lt"/>
                          <a:ea typeface="+mn-ea"/>
                          <a:cs typeface="+mn-cs"/>
                        </a:rPr>
                        <a:t>, </a:t>
                      </a:r>
                      <a:r>
                        <a:rPr lang="en-US" sz="1500" b="0" kern="1200" dirty="0" err="1">
                          <a:solidFill>
                            <a:schemeClr val="dk1"/>
                          </a:solidFill>
                          <a:effectLst/>
                          <a:latin typeface="+mn-lt"/>
                          <a:ea typeface="+mn-ea"/>
                          <a:cs typeface="+mn-cs"/>
                        </a:rPr>
                        <a:t>Kadmon</a:t>
                      </a:r>
                      <a:r>
                        <a:rPr lang="en-US" sz="1500" b="0" kern="1200" dirty="0">
                          <a:solidFill>
                            <a:schemeClr val="dk1"/>
                          </a:solidFill>
                          <a:effectLst/>
                          <a:latin typeface="+mn-lt"/>
                          <a:ea typeface="+mn-ea"/>
                          <a:cs typeface="+mn-cs"/>
                        </a:rPr>
                        <a:t> Holdings Inc, Leap Therapeutics Inc, Lilly, </a:t>
                      </a:r>
                      <a:r>
                        <a:rPr lang="en-US" sz="1500" b="0" kern="1200" dirty="0" err="1">
                          <a:solidFill>
                            <a:schemeClr val="dk1"/>
                          </a:solidFill>
                          <a:effectLst/>
                          <a:latin typeface="+mn-lt"/>
                          <a:ea typeface="+mn-ea"/>
                          <a:cs typeface="+mn-cs"/>
                        </a:rPr>
                        <a:t>Lycera</a:t>
                      </a:r>
                      <a:r>
                        <a:rPr lang="en-US" sz="1500" b="0" kern="1200" dirty="0">
                          <a:solidFill>
                            <a:schemeClr val="dk1"/>
                          </a:solidFill>
                          <a:effectLst/>
                          <a:latin typeface="+mn-lt"/>
                          <a:ea typeface="+mn-ea"/>
                          <a:cs typeface="+mn-cs"/>
                        </a:rPr>
                        <a:t>, </a:t>
                      </a:r>
                      <a:r>
                        <a:rPr lang="en-US" sz="1500" b="0" kern="1200" dirty="0" err="1">
                          <a:solidFill>
                            <a:schemeClr val="dk1"/>
                          </a:solidFill>
                          <a:effectLst/>
                          <a:latin typeface="+mn-lt"/>
                          <a:ea typeface="+mn-ea"/>
                          <a:cs typeface="+mn-cs"/>
                        </a:rPr>
                        <a:t>MacroGenics</a:t>
                      </a:r>
                      <a:r>
                        <a:rPr lang="en-US" sz="1500" b="0" kern="1200" dirty="0">
                          <a:solidFill>
                            <a:schemeClr val="dk1"/>
                          </a:solidFill>
                          <a:effectLst/>
                          <a:latin typeface="+mn-lt"/>
                          <a:ea typeface="+mn-ea"/>
                          <a:cs typeface="+mn-cs"/>
                        </a:rPr>
                        <a:t> Inc, Mallinckrodt Pharmaceuticals, Marker Therapeutics Inc, </a:t>
                      </a:r>
                      <a:r>
                        <a:rPr lang="en-US" sz="1500" b="0" kern="1200" dirty="0" err="1">
                          <a:solidFill>
                            <a:schemeClr val="dk1"/>
                          </a:solidFill>
                          <a:effectLst/>
                          <a:latin typeface="+mn-lt"/>
                          <a:ea typeface="+mn-ea"/>
                          <a:cs typeface="+mn-cs"/>
                        </a:rPr>
                        <a:t>Medivation</a:t>
                      </a:r>
                      <a:r>
                        <a:rPr lang="en-US" sz="1500" b="0" kern="1200" dirty="0">
                          <a:solidFill>
                            <a:schemeClr val="dk1"/>
                          </a:solidFill>
                          <a:effectLst/>
                          <a:latin typeface="+mn-lt"/>
                          <a:ea typeface="+mn-ea"/>
                          <a:cs typeface="+mn-cs"/>
                        </a:rPr>
                        <a:t> Inc, a Pfizer Company, </a:t>
                      </a:r>
                      <a:r>
                        <a:rPr lang="en-US" sz="1500" b="0" kern="1200" dirty="0" err="1">
                          <a:solidFill>
                            <a:schemeClr val="dk1"/>
                          </a:solidFill>
                          <a:effectLst/>
                          <a:latin typeface="+mn-lt"/>
                          <a:ea typeface="+mn-ea"/>
                          <a:cs typeface="+mn-cs"/>
                        </a:rPr>
                        <a:t>Mersana</a:t>
                      </a:r>
                      <a:r>
                        <a:rPr lang="en-US" sz="1500" b="0" kern="1200" dirty="0">
                          <a:solidFill>
                            <a:schemeClr val="dk1"/>
                          </a:solidFill>
                          <a:effectLst/>
                          <a:latin typeface="+mn-lt"/>
                          <a:ea typeface="+mn-ea"/>
                          <a:cs typeface="+mn-cs"/>
                        </a:rPr>
                        <a:t> Therapeutics, </a:t>
                      </a:r>
                      <a:r>
                        <a:rPr lang="en-US" sz="1500" b="0" kern="1200" dirty="0" err="1">
                          <a:solidFill>
                            <a:schemeClr val="dk1"/>
                          </a:solidFill>
                          <a:effectLst/>
                          <a:latin typeface="+mn-lt"/>
                          <a:ea typeface="+mn-ea"/>
                          <a:cs typeface="+mn-cs"/>
                        </a:rPr>
                        <a:t>Merus</a:t>
                      </a:r>
                      <a:r>
                        <a:rPr lang="en-US" sz="1500" b="0" kern="1200" dirty="0">
                          <a:solidFill>
                            <a:schemeClr val="dk1"/>
                          </a:solidFill>
                          <a:effectLst/>
                          <a:latin typeface="+mn-lt"/>
                          <a:ea typeface="+mn-ea"/>
                          <a:cs typeface="+mn-cs"/>
                        </a:rPr>
                        <a:t> BV, Novartis, </a:t>
                      </a:r>
                      <a:r>
                        <a:rPr lang="en-US" sz="1500" b="0" kern="1200" dirty="0" err="1">
                          <a:solidFill>
                            <a:schemeClr val="dk1"/>
                          </a:solidFill>
                          <a:effectLst/>
                          <a:latin typeface="+mn-lt"/>
                          <a:ea typeface="+mn-ea"/>
                          <a:cs typeface="+mn-cs"/>
                        </a:rPr>
                        <a:t>NuCana</a:t>
                      </a:r>
                      <a:r>
                        <a:rPr lang="en-US" sz="1500" b="0" kern="1200" dirty="0">
                          <a:solidFill>
                            <a:schemeClr val="dk1"/>
                          </a:solidFill>
                          <a:effectLst/>
                          <a:latin typeface="+mn-lt"/>
                          <a:ea typeface="+mn-ea"/>
                          <a:cs typeface="+mn-cs"/>
                        </a:rPr>
                        <a:t>, </a:t>
                      </a:r>
                      <a:r>
                        <a:rPr lang="en-US" sz="1500" b="0" kern="1200" dirty="0" err="1">
                          <a:solidFill>
                            <a:schemeClr val="dk1"/>
                          </a:solidFill>
                          <a:effectLst/>
                          <a:latin typeface="+mn-lt"/>
                          <a:ea typeface="+mn-ea"/>
                          <a:cs typeface="+mn-cs"/>
                        </a:rPr>
                        <a:t>OncoMed</a:t>
                      </a:r>
                      <a:r>
                        <a:rPr lang="en-US" sz="1500" b="0" kern="1200" dirty="0">
                          <a:solidFill>
                            <a:schemeClr val="dk1"/>
                          </a:solidFill>
                          <a:effectLst/>
                          <a:latin typeface="+mn-lt"/>
                          <a:ea typeface="+mn-ea"/>
                          <a:cs typeface="+mn-cs"/>
                        </a:rPr>
                        <a:t> Pharmaceuticals Inc, Pfizer Inc, </a:t>
                      </a:r>
                      <a:r>
                        <a:rPr lang="en-US" sz="1500" b="0" kern="1200" dirty="0" err="1">
                          <a:solidFill>
                            <a:schemeClr val="dk1"/>
                          </a:solidFill>
                          <a:effectLst/>
                          <a:latin typeface="+mn-lt"/>
                          <a:ea typeface="+mn-ea"/>
                          <a:cs typeface="+mn-cs"/>
                        </a:rPr>
                        <a:t>PharmaMar</a:t>
                      </a:r>
                      <a:r>
                        <a:rPr lang="en-US" sz="1500" b="0" kern="1200" dirty="0">
                          <a:solidFill>
                            <a:schemeClr val="dk1"/>
                          </a:solidFill>
                          <a:effectLst/>
                          <a:latin typeface="+mn-lt"/>
                          <a:ea typeface="+mn-ea"/>
                          <a:cs typeface="+mn-cs"/>
                        </a:rPr>
                        <a:t>, Radius Health Inc, Regeneron Pharmaceuticals Inc, </a:t>
                      </a:r>
                      <a:r>
                        <a:rPr lang="en-US" sz="1500" b="0" kern="1200" dirty="0" err="1">
                          <a:solidFill>
                            <a:schemeClr val="dk1"/>
                          </a:solidFill>
                          <a:effectLst/>
                          <a:latin typeface="+mn-lt"/>
                          <a:ea typeface="+mn-ea"/>
                          <a:cs typeface="+mn-cs"/>
                        </a:rPr>
                        <a:t>Rgenix</a:t>
                      </a:r>
                      <a:r>
                        <a:rPr lang="en-US" sz="1500" b="0" kern="1200" dirty="0">
                          <a:solidFill>
                            <a:schemeClr val="dk1"/>
                          </a:solidFill>
                          <a:effectLst/>
                          <a:latin typeface="+mn-lt"/>
                          <a:ea typeface="+mn-ea"/>
                          <a:cs typeface="+mn-cs"/>
                        </a:rPr>
                        <a:t>, Roche Laboratories Inc, Seattle Genetics, </a:t>
                      </a:r>
                      <a:r>
                        <a:rPr lang="en-US" sz="1500" b="0" kern="1200" dirty="0" err="1">
                          <a:solidFill>
                            <a:schemeClr val="dk1"/>
                          </a:solidFill>
                          <a:effectLst/>
                          <a:latin typeface="+mn-lt"/>
                          <a:ea typeface="+mn-ea"/>
                          <a:cs typeface="+mn-cs"/>
                        </a:rPr>
                        <a:t>Stemcentrx</a:t>
                      </a:r>
                      <a:r>
                        <a:rPr lang="en-US" sz="1500" b="0" kern="1200" dirty="0">
                          <a:solidFill>
                            <a:schemeClr val="dk1"/>
                          </a:solidFill>
                          <a:effectLst/>
                          <a:latin typeface="+mn-lt"/>
                          <a:ea typeface="+mn-ea"/>
                          <a:cs typeface="+mn-cs"/>
                        </a:rPr>
                        <a:t>, </a:t>
                      </a:r>
                      <a:r>
                        <a:rPr lang="en-US" sz="1500" b="0" kern="1200" dirty="0" err="1">
                          <a:solidFill>
                            <a:schemeClr val="dk1"/>
                          </a:solidFill>
                          <a:effectLst/>
                          <a:latin typeface="+mn-lt"/>
                          <a:ea typeface="+mn-ea"/>
                          <a:cs typeface="+mn-cs"/>
                        </a:rPr>
                        <a:t>Syndax</a:t>
                      </a:r>
                      <a:r>
                        <a:rPr lang="en-US" sz="1500" b="0" kern="1200" dirty="0">
                          <a:solidFill>
                            <a:schemeClr val="dk1"/>
                          </a:solidFill>
                          <a:effectLst/>
                          <a:latin typeface="+mn-lt"/>
                          <a:ea typeface="+mn-ea"/>
                          <a:cs typeface="+mn-cs"/>
                        </a:rPr>
                        <a:t> Pharmaceuticals Inc, Syros Pharmaceuticals Inc, Taiho Oncology Inc, Takeda Oncology, </a:t>
                      </a:r>
                      <a:r>
                        <a:rPr lang="en-US" sz="1500" b="0" kern="1200" dirty="0" err="1">
                          <a:solidFill>
                            <a:schemeClr val="dk1"/>
                          </a:solidFill>
                          <a:effectLst/>
                          <a:latin typeface="+mn-lt"/>
                          <a:ea typeface="+mn-ea"/>
                          <a:cs typeface="+mn-cs"/>
                        </a:rPr>
                        <a:t>Tesaro</a:t>
                      </a:r>
                      <a:r>
                        <a:rPr lang="en-US" sz="1500" b="0" kern="1200" dirty="0">
                          <a:solidFill>
                            <a:schemeClr val="dk1"/>
                          </a:solidFill>
                          <a:effectLst/>
                          <a:latin typeface="+mn-lt"/>
                          <a:ea typeface="+mn-ea"/>
                          <a:cs typeface="+mn-cs"/>
                        </a:rPr>
                        <a:t>, </a:t>
                      </a:r>
                      <a:r>
                        <a:rPr lang="en-US" sz="1500" b="0" kern="1200" dirty="0" err="1">
                          <a:solidFill>
                            <a:schemeClr val="dk1"/>
                          </a:solidFill>
                          <a:effectLst/>
                          <a:latin typeface="+mn-lt"/>
                          <a:ea typeface="+mn-ea"/>
                          <a:cs typeface="+mn-cs"/>
                        </a:rPr>
                        <a:t>TetraLogic</a:t>
                      </a:r>
                      <a:r>
                        <a:rPr lang="en-US" sz="1500" b="0" kern="1200" dirty="0">
                          <a:solidFill>
                            <a:schemeClr val="dk1"/>
                          </a:solidFill>
                          <a:effectLst/>
                          <a:latin typeface="+mn-lt"/>
                          <a:ea typeface="+mn-ea"/>
                          <a:cs typeface="+mn-cs"/>
                        </a:rPr>
                        <a:t> Pharmaceuticals, </a:t>
                      </a:r>
                      <a:r>
                        <a:rPr lang="en-US" sz="1500" b="0" kern="1200" dirty="0" err="1">
                          <a:solidFill>
                            <a:schemeClr val="dk1"/>
                          </a:solidFill>
                          <a:effectLst/>
                          <a:latin typeface="+mn-lt"/>
                          <a:ea typeface="+mn-ea"/>
                          <a:cs typeface="+mn-cs"/>
                        </a:rPr>
                        <a:t>Verastem</a:t>
                      </a:r>
                      <a:r>
                        <a:rPr lang="en-US" sz="1500" b="0" kern="1200" dirty="0">
                          <a:solidFill>
                            <a:schemeClr val="dk1"/>
                          </a:solidFill>
                          <a:effectLst/>
                          <a:latin typeface="+mn-lt"/>
                          <a:ea typeface="+mn-ea"/>
                          <a:cs typeface="+mn-cs"/>
                        </a:rPr>
                        <a:t> Inc, </a:t>
                      </a:r>
                      <a:r>
                        <a:rPr lang="en-US" sz="1500" b="0" kern="1200" dirty="0" err="1">
                          <a:solidFill>
                            <a:schemeClr val="dk1"/>
                          </a:solidFill>
                          <a:effectLst/>
                          <a:latin typeface="+mn-lt"/>
                          <a:ea typeface="+mn-ea"/>
                          <a:cs typeface="+mn-cs"/>
                        </a:rPr>
                        <a:t>Zymeworks</a:t>
                      </a:r>
                      <a:endParaRPr lang="en-US" sz="1500" b="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013506"/>
                  </a:ext>
                </a:extLst>
              </a:tr>
              <a:tr h="94186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b="1" kern="1200" dirty="0">
                          <a:solidFill>
                            <a:schemeClr val="dk1"/>
                          </a:solidFill>
                          <a:effectLst/>
                          <a:latin typeface="+mn-lt"/>
                          <a:ea typeface="+mn-ea"/>
                          <a:cs typeface="+mn-cs"/>
                        </a:rPr>
                        <a:t>Paid Travel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b="0" kern="1200" dirty="0">
                          <a:solidFill>
                            <a:schemeClr val="dk1"/>
                          </a:solidFill>
                          <a:effectLst/>
                          <a:latin typeface="+mn-lt"/>
                          <a:ea typeface="+mn-ea"/>
                          <a:cs typeface="+mn-cs"/>
                        </a:rPr>
                        <a:t>Amgen Inc, AstraZeneca Pharmaceuticals LP, Bayer HealthCare Pharmaceuticals, Bristol-Myers Squibb Company, Clovis Oncology, Eisai Inc, EMD Serono Inc, Foundation Medicine, Genentech, Genzyme Corporation, Guardant Health, </a:t>
                      </a:r>
                      <a:r>
                        <a:rPr lang="en-US" sz="1500" b="0" kern="1200" dirty="0" err="1">
                          <a:solidFill>
                            <a:schemeClr val="dk1"/>
                          </a:solidFill>
                          <a:effectLst/>
                          <a:latin typeface="+mn-lt"/>
                          <a:ea typeface="+mn-ea"/>
                          <a:cs typeface="+mn-cs"/>
                        </a:rPr>
                        <a:t>Helsinn</a:t>
                      </a:r>
                      <a:r>
                        <a:rPr lang="en-US" sz="1500" b="0" kern="1200" dirty="0">
                          <a:solidFill>
                            <a:schemeClr val="dk1"/>
                          </a:solidFill>
                          <a:effectLst/>
                          <a:latin typeface="+mn-lt"/>
                          <a:ea typeface="+mn-ea"/>
                          <a:cs typeface="+mn-cs"/>
                        </a:rPr>
                        <a:t> Group, Heron Therapeutics, Lexicon Pharmaceuticals Inc, Lilly, </a:t>
                      </a:r>
                      <a:r>
                        <a:rPr lang="en-US" sz="1500" b="0" kern="1200" dirty="0" err="1">
                          <a:solidFill>
                            <a:schemeClr val="dk1"/>
                          </a:solidFill>
                          <a:effectLst/>
                          <a:latin typeface="+mn-lt"/>
                          <a:ea typeface="+mn-ea"/>
                          <a:cs typeface="+mn-cs"/>
                        </a:rPr>
                        <a:t>Medivation</a:t>
                      </a:r>
                      <a:r>
                        <a:rPr lang="en-US" sz="1500" b="0" kern="1200" dirty="0">
                          <a:solidFill>
                            <a:schemeClr val="dk1"/>
                          </a:solidFill>
                          <a:effectLst/>
                          <a:latin typeface="+mn-lt"/>
                          <a:ea typeface="+mn-ea"/>
                          <a:cs typeface="+mn-cs"/>
                        </a:rPr>
                        <a:t> Inc, a Pfizer Company, Merck, Novartis, Pfizer Inc, Roche Laboratories Inc, Sysmex Corporation, </a:t>
                      </a:r>
                      <a:r>
                        <a:rPr lang="en-US" sz="1500" b="0" kern="1200" dirty="0" err="1">
                          <a:solidFill>
                            <a:schemeClr val="dk1"/>
                          </a:solidFill>
                          <a:effectLst/>
                          <a:latin typeface="+mn-lt"/>
                          <a:ea typeface="+mn-ea"/>
                          <a:cs typeface="+mn-cs"/>
                        </a:rPr>
                        <a:t>Tesaro</a:t>
                      </a:r>
                      <a:endParaRPr lang="en-US" sz="1500" b="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3485355"/>
                  </a:ext>
                </a:extLst>
              </a:tr>
            </a:tbl>
          </a:graphicData>
        </a:graphic>
      </p:graphicFrame>
    </p:spTree>
    <p:extLst>
      <p:ext uri="{BB962C8B-B14F-4D97-AF65-F5344CB8AC3E}">
        <p14:creationId xmlns:p14="http://schemas.microsoft.com/office/powerpoint/2010/main" val="4072082490"/>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3">
            <a:extLst>
              <a:ext uri="{FF2B5EF4-FFF2-40B4-BE49-F238E27FC236}">
                <a16:creationId xmlns:a16="http://schemas.microsoft.com/office/drawing/2014/main" id="{893FB584-EA8F-BF4E-833A-FA89A2E2EEC5}"/>
              </a:ext>
            </a:extLst>
          </p:cNvPr>
          <p:cNvSpPr>
            <a:spLocks noChangeArrowheads="1"/>
          </p:cNvSpPr>
          <p:nvPr/>
        </p:nvSpPr>
        <p:spPr bwMode="auto">
          <a:xfrm>
            <a:off x="533399" y="1371599"/>
            <a:ext cx="11125201" cy="3835953"/>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2" name="Title 1"/>
          <p:cNvSpPr>
            <a:spLocks noGrp="1"/>
          </p:cNvSpPr>
          <p:nvPr>
            <p:ph type="title"/>
          </p:nvPr>
        </p:nvSpPr>
        <p:spPr/>
        <p:txBody>
          <a:bodyPr/>
          <a:lstStyle/>
          <a:p>
            <a:r>
              <a:rPr lang="en-US" dirty="0"/>
              <a:t>BOLERO-2: Time Course of Adverse Events of Interest for Patients Receiving </a:t>
            </a:r>
            <a:r>
              <a:rPr lang="en-US" dirty="0" err="1"/>
              <a:t>Everolimus</a:t>
            </a:r>
            <a:r>
              <a:rPr lang="en-US" dirty="0"/>
              <a:t> and </a:t>
            </a:r>
            <a:r>
              <a:rPr lang="en-US" dirty="0" err="1"/>
              <a:t>Exemestane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72438419"/>
              </p:ext>
            </p:extLst>
          </p:nvPr>
        </p:nvGraphicFramePr>
        <p:xfrm>
          <a:off x="609600" y="1468394"/>
          <a:ext cx="10972801" cy="3637005"/>
        </p:xfrm>
        <a:graphic>
          <a:graphicData uri="http://schemas.openxmlformats.org/drawingml/2006/table">
            <a:tbl>
              <a:tblPr firstRow="1" bandRow="1">
                <a:tableStyleId>{21E4AEA4-8DFA-4A89-87EB-49C32662AFE0}</a:tableStyleId>
              </a:tblPr>
              <a:tblGrid>
                <a:gridCol w="19812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gridCol w="3352801">
                  <a:extLst>
                    <a:ext uri="{9D8B030D-6E8A-4147-A177-3AD203B41FA5}">
                      <a16:colId xmlns:a16="http://schemas.microsoft.com/office/drawing/2014/main" val="20003"/>
                    </a:ext>
                  </a:extLst>
                </a:gridCol>
              </a:tblGrid>
              <a:tr h="877517">
                <a:tc>
                  <a:txBody>
                    <a:bodyPr/>
                    <a:lstStyle/>
                    <a:p>
                      <a:pPr>
                        <a:lnSpc>
                          <a:spcPct val="100000"/>
                        </a:lnSpc>
                      </a:pPr>
                      <a:r>
                        <a:rPr lang="en-US" sz="1900" dirty="0">
                          <a:solidFill>
                            <a:schemeClr val="bg1"/>
                          </a:solidFill>
                          <a:latin typeface="Arial" panose="020B0604020202020204" pitchFamily="34" charset="0"/>
                          <a:cs typeface="Arial" panose="020B0604020202020204" pitchFamily="34" charset="0"/>
                        </a:rPr>
                        <a:t>Grade ≥2 AE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Time course</a:t>
                      </a:r>
                      <a:endParaRPr lang="en-US" sz="1900" baseline="30000" dirty="0">
                        <a:solidFill>
                          <a:schemeClr val="bg1"/>
                        </a:solidFill>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Cumulative risk </a:t>
                      </a:r>
                      <a:endParaRPr lang="en-US" sz="1900" baseline="30000" dirty="0">
                        <a:solidFill>
                          <a:schemeClr val="bg1"/>
                        </a:solidFill>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tc>
                  <a:txBody>
                    <a:bodyPr/>
                    <a:lstStyle/>
                    <a:p>
                      <a:pPr algn="ctr">
                        <a:lnSpc>
                          <a:spcPct val="100000"/>
                        </a:lnSpc>
                      </a:pPr>
                      <a:r>
                        <a:rPr lang="en-US" sz="1900" baseline="0" dirty="0">
                          <a:solidFill>
                            <a:schemeClr val="bg1"/>
                          </a:solidFill>
                          <a:latin typeface="Arial" panose="020B0604020202020204" pitchFamily="34" charset="0"/>
                          <a:cs typeface="Arial" panose="020B0604020202020204" pitchFamily="34" charset="0"/>
                        </a:rPr>
                        <a:t>Proportion resolved from Grade 3/4 to Grade ≤1 </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1"/>
                    </a:solidFill>
                  </a:tcPr>
                </a:tc>
                <a:extLst>
                  <a:ext uri="{0D108BD9-81ED-4DB2-BD59-A6C34878D82A}">
                    <a16:rowId xmlns:a16="http://schemas.microsoft.com/office/drawing/2014/main" val="10000"/>
                  </a:ext>
                </a:extLst>
              </a:tr>
              <a:tr h="689872">
                <a:tc>
                  <a:txBody>
                    <a:bodyPr/>
                    <a:lstStyle/>
                    <a:p>
                      <a:pPr>
                        <a:lnSpc>
                          <a:spcPct val="100000"/>
                        </a:lnSpc>
                      </a:pPr>
                      <a:r>
                        <a:rPr lang="en-US" sz="1900" b="0" dirty="0">
                          <a:solidFill>
                            <a:schemeClr val="bg1"/>
                          </a:solidFill>
                          <a:latin typeface="Arial" panose="020B0604020202020204" pitchFamily="34" charset="0"/>
                          <a:cs typeface="Arial" panose="020B0604020202020204" pitchFamily="34" charset="0"/>
                        </a:rPr>
                        <a:t>Stomatitis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&gt;33% of events reported within </a:t>
                      </a:r>
                      <a:br>
                        <a:rPr lang="en-US" sz="1900" dirty="0">
                          <a:solidFill>
                            <a:schemeClr val="bg1"/>
                          </a:solidFill>
                          <a:latin typeface="Arial" panose="020B0604020202020204" pitchFamily="34" charset="0"/>
                          <a:cs typeface="Arial" panose="020B0604020202020204" pitchFamily="34" charset="0"/>
                        </a:rPr>
                      </a:br>
                      <a:r>
                        <a:rPr lang="en-US" sz="1900" dirty="0">
                          <a:solidFill>
                            <a:schemeClr val="bg1"/>
                          </a:solidFill>
                          <a:latin typeface="Arial" panose="020B0604020202020204" pitchFamily="34" charset="0"/>
                          <a:cs typeface="Arial" panose="020B0604020202020204" pitchFamily="34" charset="0"/>
                        </a:rPr>
                        <a:t>first 2 weeks of 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14%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97%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1"/>
                  </a:ext>
                </a:extLst>
              </a:tr>
              <a:tr h="689872">
                <a:tc>
                  <a:txBody>
                    <a:bodyPr/>
                    <a:lstStyle/>
                    <a:p>
                      <a:pPr>
                        <a:lnSpc>
                          <a:spcPct val="100000"/>
                        </a:lnSpc>
                      </a:pPr>
                      <a:r>
                        <a:rPr lang="en-US" sz="1900" b="0" dirty="0">
                          <a:solidFill>
                            <a:schemeClr val="bg1"/>
                          </a:solidFill>
                          <a:latin typeface="Arial" panose="020B0604020202020204" pitchFamily="34" charset="0"/>
                          <a:cs typeface="Arial" panose="020B0604020202020204" pitchFamily="34" charset="0"/>
                        </a:rPr>
                        <a:t>Hyperglycemia</a:t>
                      </a:r>
                      <a:endParaRPr lang="en-US" sz="1900" b="0" baseline="30000"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900" dirty="0" err="1">
                          <a:solidFill>
                            <a:schemeClr val="bg1"/>
                          </a:solidFill>
                          <a:latin typeface="Arial" panose="020B0604020202020204" pitchFamily="34" charset="0"/>
                          <a:cs typeface="Arial" panose="020B0604020202020204" pitchFamily="34" charset="0"/>
                        </a:rPr>
                        <a:t>Approx</a:t>
                      </a:r>
                      <a:r>
                        <a:rPr lang="en-US" sz="1900" dirty="0">
                          <a:solidFill>
                            <a:schemeClr val="bg1"/>
                          </a:solidFill>
                          <a:latin typeface="Arial" panose="020B0604020202020204" pitchFamily="34" charset="0"/>
                          <a:cs typeface="Arial" panose="020B0604020202020204" pitchFamily="34" charset="0"/>
                        </a:rPr>
                        <a:t> 50% of events reported within first 6 weeks of </a:t>
                      </a:r>
                      <a:r>
                        <a:rPr lang="en-US" sz="1900" dirty="0" err="1">
                          <a:solidFill>
                            <a:schemeClr val="bg1"/>
                          </a:solidFill>
                          <a:latin typeface="Arial" panose="020B0604020202020204" pitchFamily="34" charset="0"/>
                          <a:cs typeface="Arial" panose="020B0604020202020204" pitchFamily="34" charset="0"/>
                        </a:rPr>
                        <a:t>Tx</a:t>
                      </a:r>
                      <a:endParaRPr lang="en-US" sz="1900"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900" dirty="0">
                          <a:solidFill>
                            <a:schemeClr val="bg1"/>
                          </a:solidFill>
                          <a:latin typeface="Arial" panose="020B0604020202020204" pitchFamily="34" charset="0"/>
                          <a:cs typeface="Arial" panose="020B0604020202020204" pitchFamily="34" charset="0"/>
                        </a:rPr>
                        <a:t>46%</a:t>
                      </a:r>
                      <a:r>
                        <a:rPr lang="en-US" sz="1900" b="0" baseline="30000" dirty="0">
                          <a:solidFill>
                            <a:schemeClr val="bg1"/>
                          </a:solidFill>
                          <a:latin typeface="Arial" panose="020B0604020202020204" pitchFamily="34" charset="0"/>
                          <a:cs typeface="Arial" panose="020B0604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2"/>
                  </a:ext>
                </a:extLst>
              </a:tr>
              <a:tr h="689872">
                <a:tc>
                  <a:txBody>
                    <a:bodyPr/>
                    <a:lstStyle/>
                    <a:p>
                      <a:pPr>
                        <a:lnSpc>
                          <a:spcPct val="100000"/>
                        </a:lnSpc>
                      </a:pPr>
                      <a:r>
                        <a:rPr lang="en-US" sz="1900" b="0" dirty="0">
                          <a:solidFill>
                            <a:schemeClr val="bg1"/>
                          </a:solidFill>
                          <a:latin typeface="Arial" panose="020B0604020202020204" pitchFamily="34" charset="0"/>
                          <a:cs typeface="Arial" panose="020B0604020202020204" pitchFamily="34" charset="0"/>
                        </a:rPr>
                        <a:t>Fatigue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900" dirty="0">
                          <a:solidFill>
                            <a:schemeClr val="bg1"/>
                          </a:solidFill>
                          <a:latin typeface="Arial" panose="020B0604020202020204" pitchFamily="34" charset="0"/>
                          <a:cs typeface="Arial" panose="020B0604020202020204" pitchFamily="34" charset="0"/>
                        </a:rPr>
                        <a:t>&gt;33% of events reported within </a:t>
                      </a:r>
                      <a:br>
                        <a:rPr lang="en-US" sz="1900" dirty="0">
                          <a:solidFill>
                            <a:schemeClr val="bg1"/>
                          </a:solidFill>
                          <a:latin typeface="Arial" panose="020B0604020202020204" pitchFamily="34" charset="0"/>
                          <a:cs typeface="Arial" panose="020B0604020202020204" pitchFamily="34" charset="0"/>
                        </a:rPr>
                      </a:br>
                      <a:r>
                        <a:rPr lang="en-US" sz="1900" dirty="0">
                          <a:solidFill>
                            <a:schemeClr val="bg1"/>
                          </a:solidFill>
                          <a:latin typeface="Arial" panose="020B0604020202020204" pitchFamily="34" charset="0"/>
                          <a:cs typeface="Arial" panose="020B0604020202020204" pitchFamily="34" charset="0"/>
                        </a:rPr>
                        <a:t>first 6 weeks of Tx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900" dirty="0">
                          <a:solidFill>
                            <a:schemeClr val="bg1"/>
                          </a:solidFill>
                          <a:latin typeface="Arial" panose="020B0604020202020204" pitchFamily="34" charset="0"/>
                          <a:cs typeface="Arial" panose="020B0604020202020204" pitchFamily="34" charset="0"/>
                        </a:rPr>
                        <a:t>72%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3"/>
                  </a:ext>
                </a:extLst>
              </a:tr>
              <a:tr h="689872">
                <a:tc>
                  <a:txBody>
                    <a:bodyPr/>
                    <a:lstStyle/>
                    <a:p>
                      <a:pPr>
                        <a:lnSpc>
                          <a:spcPct val="100000"/>
                        </a:lnSpc>
                      </a:pPr>
                      <a:r>
                        <a:rPr lang="en-US" sz="1900" b="0" dirty="0">
                          <a:solidFill>
                            <a:schemeClr val="bg1"/>
                          </a:solidFill>
                          <a:latin typeface="Arial" panose="020B0604020202020204" pitchFamily="34" charset="0"/>
                          <a:cs typeface="Arial" panose="020B0604020202020204" pitchFamily="34" charset="0"/>
                        </a:rPr>
                        <a:t>Pneumonitis</a:t>
                      </a:r>
                      <a:endParaRPr lang="en-US" sz="1900" b="0" baseline="30000"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indent="0" algn="ctr" defTabSz="914115" rtl="0" eaLnBrk="1" fontAlgn="auto" latinLnBrk="0" hangingPunct="1">
                        <a:lnSpc>
                          <a:spcPct val="100000"/>
                        </a:lnSpc>
                        <a:spcBef>
                          <a:spcPts val="0"/>
                        </a:spcBef>
                        <a:spcAft>
                          <a:spcPts val="0"/>
                        </a:spcAft>
                        <a:buClrTx/>
                        <a:buSzTx/>
                        <a:buFontTx/>
                        <a:buNone/>
                        <a:tabLst/>
                        <a:defRPr/>
                      </a:pPr>
                      <a:r>
                        <a:rPr lang="en-US" sz="1900" dirty="0" err="1">
                          <a:solidFill>
                            <a:schemeClr val="bg1"/>
                          </a:solidFill>
                          <a:latin typeface="Arial" panose="020B0604020202020204" pitchFamily="34" charset="0"/>
                          <a:cs typeface="Arial" panose="020B0604020202020204" pitchFamily="34" charset="0"/>
                        </a:rPr>
                        <a:t>Approx</a:t>
                      </a:r>
                      <a:r>
                        <a:rPr lang="en-US" sz="1900" dirty="0">
                          <a:solidFill>
                            <a:schemeClr val="bg1"/>
                          </a:solidFill>
                          <a:latin typeface="Arial" panose="020B0604020202020204" pitchFamily="34" charset="0"/>
                          <a:cs typeface="Arial" panose="020B0604020202020204" pitchFamily="34" charset="0"/>
                        </a:rPr>
                        <a:t> 25% of events reported within first 12 weeks of </a:t>
                      </a:r>
                      <a:r>
                        <a:rPr lang="en-US" sz="1900" dirty="0" err="1">
                          <a:solidFill>
                            <a:schemeClr val="bg1"/>
                          </a:solidFill>
                          <a:latin typeface="Arial" panose="020B0604020202020204" pitchFamily="34" charset="0"/>
                          <a:cs typeface="Arial" panose="020B0604020202020204" pitchFamily="34" charset="0"/>
                        </a:rPr>
                        <a:t>Tx</a:t>
                      </a:r>
                      <a:endParaRPr lang="en-US" sz="1900"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lnSpc>
                          <a:spcPct val="100000"/>
                        </a:lnSpc>
                      </a:pPr>
                      <a:r>
                        <a:rPr lang="en-US" sz="1900" dirty="0">
                          <a:solidFill>
                            <a:schemeClr val="bg1"/>
                          </a:solidFill>
                          <a:latin typeface="Arial" panose="020B0604020202020204" pitchFamily="34" charset="0"/>
                          <a:cs typeface="Arial" panose="020B0604020202020204" pitchFamily="34" charset="0"/>
                        </a:rPr>
                        <a:t>80%</a:t>
                      </a:r>
                      <a:r>
                        <a:rPr lang="en-US" sz="1900" b="0" baseline="30000" dirty="0">
                          <a:solidFill>
                            <a:schemeClr val="bg1"/>
                          </a:solidFill>
                          <a:latin typeface="Arial" panose="020B0604020202020204" pitchFamily="34" charset="0"/>
                          <a:cs typeface="Arial" panose="020B0604020202020204" pitchFamily="34" charset="0"/>
                        </a:rPr>
                        <a:t>b</a:t>
                      </a:r>
                      <a:endParaRPr lang="en-US" sz="1900"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4"/>
                  </a:ext>
                </a:extLst>
              </a:tr>
            </a:tbl>
          </a:graphicData>
        </a:graphic>
      </p:graphicFrame>
      <p:sp>
        <p:nvSpPr>
          <p:cNvPr id="4" name="TextBox 3"/>
          <p:cNvSpPr txBox="1"/>
          <p:nvPr/>
        </p:nvSpPr>
        <p:spPr>
          <a:xfrm>
            <a:off x="152400" y="6459434"/>
            <a:ext cx="8597428" cy="338554"/>
          </a:xfrm>
          <a:prstGeom prst="rect">
            <a:avLst/>
          </a:prstGeom>
          <a:noFill/>
        </p:spPr>
        <p:txBody>
          <a:bodyPr wrap="square" rtlCol="0">
            <a:spAutoFit/>
          </a:bodyPr>
          <a:lstStyle/>
          <a:p>
            <a:r>
              <a:rPr lang="en-US" sz="1600" dirty="0" err="1">
                <a:latin typeface="Arial" panose="020B0604020202020204" pitchFamily="34" charset="0"/>
                <a:cs typeface="Arial" panose="020B0604020202020204" pitchFamily="34" charset="0"/>
              </a:rPr>
              <a:t>Rugo</a:t>
            </a:r>
            <a:r>
              <a:rPr lang="en-US" sz="1600" dirty="0">
                <a:latin typeface="Arial" panose="020B0604020202020204" pitchFamily="34" charset="0"/>
                <a:cs typeface="Arial" panose="020B0604020202020204" pitchFamily="34" charset="0"/>
              </a:rPr>
              <a:t> HS et al. </a:t>
            </a:r>
            <a:r>
              <a:rPr lang="en-US" sz="1600" i="1" dirty="0">
                <a:latin typeface="Arial" panose="020B0604020202020204" pitchFamily="34" charset="0"/>
                <a:cs typeface="Arial" panose="020B0604020202020204" pitchFamily="34" charset="0"/>
              </a:rPr>
              <a:t>Ann </a:t>
            </a:r>
            <a:r>
              <a:rPr lang="en-US" sz="1600" i="1" dirty="0" err="1">
                <a:latin typeface="Arial" panose="020B0604020202020204" pitchFamily="34" charset="0"/>
                <a:cs typeface="Arial" panose="020B0604020202020204" pitchFamily="34" charset="0"/>
              </a:rPr>
              <a:t>Oncol</a:t>
            </a:r>
            <a:r>
              <a:rPr lang="en-US" sz="1600" i="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2014;25(4):808-15.</a:t>
            </a:r>
          </a:p>
        </p:txBody>
      </p:sp>
      <p:sp>
        <p:nvSpPr>
          <p:cNvPr id="8" name="TextBox 7"/>
          <p:cNvSpPr txBox="1"/>
          <p:nvPr/>
        </p:nvSpPr>
        <p:spPr>
          <a:xfrm>
            <a:off x="685801" y="5678269"/>
            <a:ext cx="10820399" cy="646331"/>
          </a:xfrm>
          <a:prstGeom prst="rect">
            <a:avLst/>
          </a:prstGeom>
          <a:noFill/>
        </p:spPr>
        <p:txBody>
          <a:bodyPr wrap="square" rtlCol="0">
            <a:spAutoFit/>
          </a:bodyPr>
          <a:lstStyle/>
          <a:p>
            <a:r>
              <a:rPr lang="en-US" sz="1800" i="1" dirty="0">
                <a:latin typeface="Arial" panose="020B0604020202020204" pitchFamily="34" charset="0"/>
                <a:cs typeface="Arial" panose="020B0604020202020204" pitchFamily="34" charset="0"/>
              </a:rPr>
              <a:t>“Most </a:t>
            </a:r>
            <a:r>
              <a:rPr lang="en-US" sz="1800" i="1" dirty="0" err="1">
                <a:latin typeface="Arial" panose="020B0604020202020204" pitchFamily="34" charset="0"/>
                <a:cs typeface="Arial" panose="020B0604020202020204" pitchFamily="34" charset="0"/>
              </a:rPr>
              <a:t>everolimus</a:t>
            </a:r>
            <a:r>
              <a:rPr lang="en-US" sz="1800" i="1" dirty="0">
                <a:latin typeface="Arial" panose="020B0604020202020204" pitchFamily="34" charset="0"/>
                <a:cs typeface="Arial" panose="020B0604020202020204" pitchFamily="34" charset="0"/>
              </a:rPr>
              <a:t>-associated adverse events occur soon after initiation of therapy, are typically of mild or moderate severity, and are generally manageable with dose reduction and interruption.”</a:t>
            </a:r>
          </a:p>
        </p:txBody>
      </p:sp>
      <p:sp>
        <p:nvSpPr>
          <p:cNvPr id="6" name="TextBox 5"/>
          <p:cNvSpPr txBox="1"/>
          <p:nvPr/>
        </p:nvSpPr>
        <p:spPr>
          <a:xfrm>
            <a:off x="609600" y="5300246"/>
            <a:ext cx="6702476" cy="338554"/>
          </a:xfrm>
          <a:prstGeom prst="rect">
            <a:avLst/>
          </a:prstGeom>
          <a:noFill/>
        </p:spPr>
        <p:txBody>
          <a:bodyPr wrap="none" rtlCol="0">
            <a:spAutoFit/>
          </a:bodyPr>
          <a:lstStyle/>
          <a:p>
            <a:r>
              <a:rPr lang="en-US" sz="1600" baseline="30000" dirty="0">
                <a:latin typeface="Arial" panose="020B0604020202020204" pitchFamily="34" charset="0"/>
                <a:cs typeface="Arial" panose="020B0604020202020204" pitchFamily="34" charset="0"/>
              </a:rPr>
              <a:t>a </a:t>
            </a:r>
            <a:r>
              <a:rPr lang="en-US" sz="1600" dirty="0">
                <a:latin typeface="Arial" panose="020B0604020202020204" pitchFamily="34" charset="0"/>
                <a:cs typeface="Arial" panose="020B0604020202020204" pitchFamily="34" charset="0"/>
              </a:rPr>
              <a:t>Includes new-onset diabetes mellitus; </a:t>
            </a:r>
            <a:r>
              <a:rPr lang="en-US" sz="1600" baseline="30000" dirty="0">
                <a:latin typeface="Arial" panose="020B0604020202020204" pitchFamily="34" charset="0"/>
                <a:cs typeface="Arial" panose="020B0604020202020204" pitchFamily="34" charset="0"/>
              </a:rPr>
              <a:t>b </a:t>
            </a:r>
            <a:r>
              <a:rPr lang="en-US" sz="1600" dirty="0">
                <a:latin typeface="Arial" panose="020B0604020202020204" pitchFamily="34" charset="0"/>
                <a:cs typeface="Arial" panose="020B0604020202020204" pitchFamily="34" charset="0"/>
              </a:rPr>
              <a:t>Noninfectious pneumonitis only</a:t>
            </a:r>
          </a:p>
        </p:txBody>
      </p:sp>
    </p:spTree>
    <p:custDataLst>
      <p:tags r:id="rId1"/>
    </p:custDataLst>
    <p:extLst>
      <p:ext uri="{BB962C8B-B14F-4D97-AF65-F5344CB8AC3E}">
        <p14:creationId xmlns:p14="http://schemas.microsoft.com/office/powerpoint/2010/main" val="1742800134"/>
      </p:ext>
    </p:extLst>
  </p:cSld>
  <p:clrMapOvr>
    <a:masterClrMapping/>
  </p:clrMapOvr>
  <p:transition spd="slow" advClick="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3">
            <a:extLst>
              <a:ext uri="{FF2B5EF4-FFF2-40B4-BE49-F238E27FC236}">
                <a16:creationId xmlns:a16="http://schemas.microsoft.com/office/drawing/2014/main" id="{822935E9-71C0-CE4B-966B-1D52FDF16088}"/>
              </a:ext>
            </a:extLst>
          </p:cNvPr>
          <p:cNvSpPr>
            <a:spLocks noChangeArrowheads="1"/>
          </p:cNvSpPr>
          <p:nvPr/>
        </p:nvSpPr>
        <p:spPr bwMode="auto">
          <a:xfrm>
            <a:off x="228600" y="1447800"/>
            <a:ext cx="11658600" cy="4800600"/>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713332394"/>
              </p:ext>
            </p:extLst>
          </p:nvPr>
        </p:nvGraphicFramePr>
        <p:xfrm>
          <a:off x="304800" y="1536701"/>
          <a:ext cx="11277600" cy="3291648"/>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2438400">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gridCol w="2438400">
                  <a:extLst>
                    <a:ext uri="{9D8B030D-6E8A-4147-A177-3AD203B41FA5}">
                      <a16:colId xmlns:a16="http://schemas.microsoft.com/office/drawing/2014/main" val="20003"/>
                    </a:ext>
                  </a:extLst>
                </a:gridCol>
                <a:gridCol w="2438400">
                  <a:extLst>
                    <a:ext uri="{9D8B030D-6E8A-4147-A177-3AD203B41FA5}">
                      <a16:colId xmlns:a16="http://schemas.microsoft.com/office/drawing/2014/main" val="20004"/>
                    </a:ext>
                  </a:extLst>
                </a:gridCol>
              </a:tblGrid>
              <a:tr h="283399">
                <a:tc>
                  <a:txBody>
                    <a:bodyPr/>
                    <a:lstStyle/>
                    <a:p>
                      <a:endParaRPr lang="en-US" sz="1600" dirty="0">
                        <a:solidFill>
                          <a:srgbClr val="EFC53D"/>
                        </a:solidFill>
                      </a:endParaRP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2B4F"/>
                    </a:solidFill>
                  </a:tcPr>
                </a:tc>
                <a:tc>
                  <a:txBody>
                    <a:bodyPr/>
                    <a:lstStyle/>
                    <a:p>
                      <a:pPr algn="ctr"/>
                      <a:r>
                        <a:rPr lang="en-US" sz="1600" dirty="0">
                          <a:solidFill>
                            <a:srgbClr val="EFC53D"/>
                          </a:solidFill>
                        </a:rPr>
                        <a:t>Grade</a:t>
                      </a:r>
                      <a:r>
                        <a:rPr lang="en-US" sz="1600" baseline="0" dirty="0">
                          <a:solidFill>
                            <a:srgbClr val="EFC53D"/>
                          </a:solidFill>
                        </a:rPr>
                        <a:t> 1</a:t>
                      </a:r>
                      <a:endParaRPr lang="en-US" sz="1600" dirty="0">
                        <a:solidFill>
                          <a:srgbClr val="EFC53D"/>
                        </a:solidFill>
                      </a:endParaRP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2B4F"/>
                    </a:solidFill>
                  </a:tcPr>
                </a:tc>
                <a:tc>
                  <a:txBody>
                    <a:bodyPr/>
                    <a:lstStyle/>
                    <a:p>
                      <a:pPr algn="ctr"/>
                      <a:r>
                        <a:rPr lang="en-US" sz="1600" dirty="0">
                          <a:solidFill>
                            <a:srgbClr val="EFC53D"/>
                          </a:solidFill>
                        </a:rPr>
                        <a:t>Grade 2</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2B4F"/>
                    </a:solidFill>
                  </a:tcPr>
                </a:tc>
                <a:tc>
                  <a:txBody>
                    <a:bodyPr/>
                    <a:lstStyle/>
                    <a:p>
                      <a:pPr algn="ctr"/>
                      <a:r>
                        <a:rPr lang="en-US" sz="1600" dirty="0">
                          <a:solidFill>
                            <a:srgbClr val="EFC53D"/>
                          </a:solidFill>
                        </a:rPr>
                        <a:t>Grade 3</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2B4F"/>
                    </a:solidFill>
                  </a:tcPr>
                </a:tc>
                <a:tc>
                  <a:txBody>
                    <a:bodyPr/>
                    <a:lstStyle/>
                    <a:p>
                      <a:pPr algn="ctr"/>
                      <a:r>
                        <a:rPr lang="en-US" sz="1600" dirty="0">
                          <a:solidFill>
                            <a:srgbClr val="EFC53D"/>
                          </a:solidFill>
                        </a:rPr>
                        <a:t>Grade 4</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2B4F"/>
                    </a:solidFill>
                  </a:tcPr>
                </a:tc>
                <a:extLst>
                  <a:ext uri="{0D108BD9-81ED-4DB2-BD59-A6C34878D82A}">
                    <a16:rowId xmlns:a16="http://schemas.microsoft.com/office/drawing/2014/main" val="10000"/>
                  </a:ext>
                </a:extLst>
              </a:tr>
              <a:tr h="544016">
                <a:tc>
                  <a:txBody>
                    <a:bodyPr/>
                    <a:lstStyle/>
                    <a:p>
                      <a:r>
                        <a:rPr lang="en-US" sz="1600" b="1" dirty="0">
                          <a:solidFill>
                            <a:schemeClr val="tx1"/>
                          </a:solidFill>
                        </a:rPr>
                        <a:t>Clinical exam</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Erythema of the mucosa</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Patchy ulcerations or </a:t>
                      </a:r>
                      <a:r>
                        <a:rPr lang="en-US" sz="1600" dirty="0" err="1">
                          <a:solidFill>
                            <a:schemeClr val="tx1"/>
                          </a:solidFill>
                        </a:rPr>
                        <a:t>pseudomembranes</a:t>
                      </a:r>
                      <a:endParaRPr lang="en-US" sz="1600" dirty="0">
                        <a:solidFill>
                          <a:schemeClr val="tx1"/>
                        </a:solidFill>
                      </a:endParaRP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Confluent ulcerations or </a:t>
                      </a:r>
                      <a:r>
                        <a:rPr lang="en-US" sz="1600" dirty="0" err="1">
                          <a:solidFill>
                            <a:schemeClr val="tx1"/>
                          </a:solidFill>
                        </a:rPr>
                        <a:t>pseudomembranes</a:t>
                      </a:r>
                      <a:r>
                        <a:rPr lang="en-US" sz="1600" dirty="0">
                          <a:solidFill>
                            <a:schemeClr val="tx1"/>
                          </a:solidFill>
                        </a:rPr>
                        <a:t>, bleeding with minor trauma</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Tissue necrosis, significant spontaneous bleeding</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1"/>
                  </a:ext>
                </a:extLst>
              </a:tr>
              <a:tr h="467864">
                <a:tc>
                  <a:txBody>
                    <a:bodyPr/>
                    <a:lstStyle/>
                    <a:p>
                      <a:r>
                        <a:rPr lang="en-US" sz="1600" b="1" dirty="0">
                          <a:solidFill>
                            <a:schemeClr val="tx1"/>
                          </a:solidFill>
                        </a:rPr>
                        <a:t>Functional </a:t>
                      </a:r>
                    </a:p>
                    <a:p>
                      <a:r>
                        <a:rPr lang="en-US" sz="1600" b="1" dirty="0">
                          <a:solidFill>
                            <a:schemeClr val="tx1"/>
                          </a:solidFill>
                        </a:rPr>
                        <a:t>symptoms</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Minimal symptoms, normal diet</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Symptomatic but can eat and swallow</a:t>
                      </a:r>
                      <a:r>
                        <a:rPr lang="en-US" sz="1600" baseline="0" dirty="0">
                          <a:solidFill>
                            <a:schemeClr val="tx1"/>
                          </a:solidFill>
                        </a:rPr>
                        <a:t> modified diet</a:t>
                      </a:r>
                      <a:endParaRPr lang="en-US" sz="1600" dirty="0">
                        <a:solidFill>
                          <a:schemeClr val="tx1"/>
                        </a:solidFill>
                      </a:endParaRP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Symptomatic and unable to adequately aliment or hydrate orally</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Symptoms associated with life-threatening consequences</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10002"/>
                  </a:ext>
                </a:extLst>
              </a:tr>
              <a:tr h="815700">
                <a:tc>
                  <a:txBody>
                    <a:bodyPr/>
                    <a:lstStyle/>
                    <a:p>
                      <a:r>
                        <a:rPr lang="en-US" sz="1600" b="1" dirty="0">
                          <a:solidFill>
                            <a:schemeClr val="tx1"/>
                          </a:solidFill>
                        </a:rPr>
                        <a:t>Dose modifications</a:t>
                      </a:r>
                    </a:p>
                    <a:p>
                      <a:endParaRPr lang="en-US" sz="1600" b="1" dirty="0">
                        <a:solidFill>
                          <a:schemeClr val="tx1"/>
                        </a:solidFill>
                      </a:endParaRP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No dose adjustment</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Temporary dose interruption until recovery to Gr 1; initiate at same dose</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Temporary dose interruption until recovery to Gr 1; initiate at lower dose</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tc>
                  <a:txBody>
                    <a:bodyPr/>
                    <a:lstStyle/>
                    <a:p>
                      <a:pPr algn="ctr"/>
                      <a:r>
                        <a:rPr lang="en-US" sz="1600" dirty="0">
                          <a:solidFill>
                            <a:schemeClr val="tx1"/>
                          </a:solidFill>
                        </a:rPr>
                        <a:t>Discontinue and treat with appropriate medical therapy</a:t>
                      </a:r>
                    </a:p>
                  </a:txBody>
                  <a:tcPr marL="91436" marR="91436" marT="45696" marB="456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5894"/>
                    </a:solidFill>
                  </a:tcPr>
                </a:tc>
                <a:extLst>
                  <a:ext uri="{0D108BD9-81ED-4DB2-BD59-A6C34878D82A}">
                    <a16:rowId xmlns:a16="http://schemas.microsoft.com/office/drawing/2014/main" val="684291606"/>
                  </a:ext>
                </a:extLst>
              </a:tr>
            </a:tbl>
          </a:graphicData>
        </a:graphic>
      </p:graphicFrame>
      <p:pic>
        <p:nvPicPr>
          <p:cNvPr id="127004" name="Picture 6" descr="1.tif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9698" y="4924115"/>
            <a:ext cx="1736502" cy="11214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7005" name="Picture 7" descr="1.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74460" y="4924115"/>
            <a:ext cx="1544572" cy="11847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7006" name="Picture 8" descr="1.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4924115"/>
            <a:ext cx="1931982" cy="11743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7007" name="Picture 9" descr="1.tif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457060" y="4924115"/>
            <a:ext cx="1869438" cy="11679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7008" name="TextBox 10"/>
          <p:cNvSpPr txBox="1">
            <a:spLocks noChangeArrowheads="1"/>
          </p:cNvSpPr>
          <p:nvPr/>
        </p:nvSpPr>
        <p:spPr bwMode="auto">
          <a:xfrm>
            <a:off x="228600" y="6460123"/>
            <a:ext cx="116586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de Oliveira MA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Oral Oncol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2011</a:t>
            </a:r>
            <a:r>
              <a:rPr lang="en-US" sz="1600" dirty="0">
                <a:solidFill>
                  <a:srgbClr val="FFFFFF"/>
                </a:solidFill>
              </a:rPr>
              <a:t>; </a:t>
            </a:r>
            <a:r>
              <a:rPr lang="en-US" sz="1600" dirty="0" err="1">
                <a:solidFill>
                  <a:srgbClr val="FFFFFF"/>
                </a:solidFill>
              </a:rPr>
              <a:t>Ferte</a:t>
            </a:r>
            <a:r>
              <a:rPr lang="en-US" sz="1600" dirty="0">
                <a:solidFill>
                  <a:srgbClr val="FFFFFF"/>
                </a:solidFill>
              </a:rPr>
              <a:t> C et al. </a:t>
            </a:r>
            <a:r>
              <a:rPr lang="en-US" sz="1600" i="1" dirty="0" err="1">
                <a:solidFill>
                  <a:srgbClr val="FFFFFF"/>
                </a:solidFill>
              </a:rPr>
              <a:t>Eur</a:t>
            </a:r>
            <a:r>
              <a:rPr lang="en-US" sz="1600" i="1" dirty="0">
                <a:solidFill>
                  <a:srgbClr val="FFFFFF"/>
                </a:solidFill>
              </a:rPr>
              <a:t> J Cancer </a:t>
            </a:r>
            <a:r>
              <a:rPr lang="en-US" sz="1600" dirty="0">
                <a:solidFill>
                  <a:srgbClr val="FFFFFF"/>
                </a:solidFill>
              </a:rPr>
              <a:t>2011; Cawley M et al. </a:t>
            </a:r>
            <a:r>
              <a:rPr lang="en-US" sz="1600" i="1" dirty="0" err="1">
                <a:solidFill>
                  <a:srgbClr val="FFFFFF"/>
                </a:solidFill>
              </a:rPr>
              <a:t>Clin</a:t>
            </a:r>
            <a:r>
              <a:rPr lang="en-US" sz="1600" i="1" dirty="0">
                <a:solidFill>
                  <a:srgbClr val="FFFFFF"/>
                </a:solidFill>
              </a:rPr>
              <a:t> J Oncol </a:t>
            </a:r>
            <a:r>
              <a:rPr lang="en-US" sz="1600" i="1" dirty="0" err="1">
                <a:solidFill>
                  <a:srgbClr val="FFFFFF"/>
                </a:solidFill>
              </a:rPr>
              <a:t>Nurs</a:t>
            </a:r>
            <a:r>
              <a:rPr lang="en-US" sz="1600" i="1" dirty="0">
                <a:solidFill>
                  <a:srgbClr val="FFFFFF"/>
                </a:solidFill>
              </a:rPr>
              <a:t> </a:t>
            </a:r>
            <a:r>
              <a:rPr lang="en-US" sz="1600" dirty="0">
                <a:solidFill>
                  <a:srgbClr val="FFFFFF"/>
                </a:solidFill>
              </a:rPr>
              <a:t>2005.</a:t>
            </a:r>
            <a:endParaRPr kumimoji="0" 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3" name="Title 2">
            <a:extLst>
              <a:ext uri="{FF2B5EF4-FFF2-40B4-BE49-F238E27FC236}">
                <a16:creationId xmlns:a16="http://schemas.microsoft.com/office/drawing/2014/main" id="{0D26E07E-FFE0-2943-8939-C6A7DFF6DD5D}"/>
              </a:ext>
            </a:extLst>
          </p:cNvPr>
          <p:cNvSpPr>
            <a:spLocks noGrp="1"/>
          </p:cNvSpPr>
          <p:nvPr>
            <p:ph type="title"/>
          </p:nvPr>
        </p:nvSpPr>
        <p:spPr/>
        <p:txBody>
          <a:bodyPr/>
          <a:lstStyle/>
          <a:p>
            <a:r>
              <a:rPr lang="en-US" dirty="0" err="1"/>
              <a:t>Everolimus</a:t>
            </a:r>
            <a:r>
              <a:rPr lang="en-US" dirty="0"/>
              <a:t>-Associated Stomatitis</a:t>
            </a:r>
          </a:p>
        </p:txBody>
      </p:sp>
    </p:spTree>
    <p:extLst>
      <p:ext uri="{BB962C8B-B14F-4D97-AF65-F5344CB8AC3E}">
        <p14:creationId xmlns:p14="http://schemas.microsoft.com/office/powerpoint/2010/main" val="2451579738"/>
      </p:ext>
    </p:extLst>
  </p:cSld>
  <p:clrMapOvr>
    <a:masterClrMapping/>
  </p:clrMapOvr>
  <p:transition spd="slow"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2CA3F6-8774-5A4F-BF13-9D7AE4D6F0B9}"/>
              </a:ext>
            </a:extLst>
          </p:cNvPr>
          <p:cNvSpPr>
            <a:spLocks noGrp="1"/>
          </p:cNvSpPr>
          <p:nvPr>
            <p:ph type="title"/>
          </p:nvPr>
        </p:nvSpPr>
        <p:spPr/>
        <p:txBody>
          <a:bodyPr/>
          <a:lstStyle/>
          <a:p>
            <a:r>
              <a:rPr lang="en-US" dirty="0"/>
              <a:t>PrE0102 Phase II Study Design</a:t>
            </a:r>
          </a:p>
        </p:txBody>
      </p:sp>
      <p:cxnSp>
        <p:nvCxnSpPr>
          <p:cNvPr id="5" name="Straight Connector 10">
            <a:extLst>
              <a:ext uri="{FF2B5EF4-FFF2-40B4-BE49-F238E27FC236}">
                <a16:creationId xmlns:a16="http://schemas.microsoft.com/office/drawing/2014/main" id="{91BFA113-D060-9A4F-940E-90365D6D5ABC}"/>
              </a:ext>
            </a:extLst>
          </p:cNvPr>
          <p:cNvCxnSpPr>
            <a:cxnSpLocks noChangeShapeType="1"/>
          </p:cNvCxnSpPr>
          <p:nvPr/>
        </p:nvCxnSpPr>
        <p:spPr bwMode="auto">
          <a:xfrm>
            <a:off x="5401051" y="3407047"/>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6" name="Straight Arrow Connector 5">
            <a:extLst>
              <a:ext uri="{FF2B5EF4-FFF2-40B4-BE49-F238E27FC236}">
                <a16:creationId xmlns:a16="http://schemas.microsoft.com/office/drawing/2014/main" id="{5FC8D615-B98D-4748-A760-57CE4E3F9928}"/>
              </a:ext>
            </a:extLst>
          </p:cNvPr>
          <p:cNvCxnSpPr/>
          <p:nvPr/>
        </p:nvCxnSpPr>
        <p:spPr bwMode="auto">
          <a:xfrm rot="5400000" flipH="1" flipV="1">
            <a:off x="5360013" y="3327735"/>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BD71551-B554-954D-B45B-C8C004EA3579}"/>
              </a:ext>
            </a:extLst>
          </p:cNvPr>
          <p:cNvCxnSpPr/>
          <p:nvPr/>
        </p:nvCxnSpPr>
        <p:spPr bwMode="auto">
          <a:xfrm>
            <a:off x="6186716" y="4157215"/>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94E7233-33AE-834E-947B-2E7D5F726F9D}"/>
              </a:ext>
            </a:extLst>
          </p:cNvPr>
          <p:cNvCxnSpPr/>
          <p:nvPr/>
        </p:nvCxnSpPr>
        <p:spPr bwMode="auto">
          <a:xfrm>
            <a:off x="6186718" y="2501032"/>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219277F-995F-D84C-9892-EC357E8F1DE9}"/>
              </a:ext>
            </a:extLst>
          </p:cNvPr>
          <p:cNvGrpSpPr>
            <a:grpSpLocks/>
          </p:cNvGrpSpPr>
          <p:nvPr/>
        </p:nvGrpSpPr>
        <p:grpSpPr bwMode="auto">
          <a:xfrm>
            <a:off x="5732635" y="2894359"/>
            <a:ext cx="914400" cy="914400"/>
            <a:chOff x="1872" y="1584"/>
            <a:chExt cx="576" cy="576"/>
          </a:xfrm>
        </p:grpSpPr>
        <p:sp>
          <p:nvSpPr>
            <p:cNvPr id="10" name="Oval 9">
              <a:extLst>
                <a:ext uri="{FF2B5EF4-FFF2-40B4-BE49-F238E27FC236}">
                  <a16:creationId xmlns:a16="http://schemas.microsoft.com/office/drawing/2014/main" id="{41CF26DF-6E38-C44D-83BC-B079378059D7}"/>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ED7D31"/>
                </a:solidFill>
                <a:effectLst/>
                <a:uLnTx/>
                <a:uFillTx/>
                <a:latin typeface="Arial" panose="020B0604020202020204" pitchFamily="34" charset="0"/>
                <a:ea typeface="MS PGothic" charset="0"/>
                <a:cs typeface="Arial" panose="020B0604020202020204" pitchFamily="34" charset="0"/>
              </a:endParaRPr>
            </a:p>
          </p:txBody>
        </p:sp>
        <p:sp>
          <p:nvSpPr>
            <p:cNvPr id="11" name="Rectangle 10">
              <a:extLst>
                <a:ext uri="{FF2B5EF4-FFF2-40B4-BE49-F238E27FC236}">
                  <a16:creationId xmlns:a16="http://schemas.microsoft.com/office/drawing/2014/main" id="{C6FFD702-3F05-DA42-96F2-D4FB80BEE80A}"/>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graphicFrame>
        <p:nvGraphicFramePr>
          <p:cNvPr id="12" name="Group 31">
            <a:extLst>
              <a:ext uri="{FF2B5EF4-FFF2-40B4-BE49-F238E27FC236}">
                <a16:creationId xmlns:a16="http://schemas.microsoft.com/office/drawing/2014/main" id="{F2F95753-B2AF-4A4A-894A-E74F0B31812C}"/>
              </a:ext>
            </a:extLst>
          </p:cNvPr>
          <p:cNvGraphicFramePr>
            <a:graphicFrameLocks noGrp="1"/>
          </p:cNvGraphicFramePr>
          <p:nvPr>
            <p:extLst>
              <p:ext uri="{D42A27DB-BD31-4B8C-83A1-F6EECF244321}">
                <p14:modId xmlns:p14="http://schemas.microsoft.com/office/powerpoint/2010/main" val="168543029"/>
              </p:ext>
            </p:extLst>
          </p:nvPr>
        </p:nvGraphicFramePr>
        <p:xfrm>
          <a:off x="1253574" y="1836285"/>
          <a:ext cx="4147477" cy="3141524"/>
        </p:xfrm>
        <a:graphic>
          <a:graphicData uri="http://schemas.openxmlformats.org/drawingml/2006/table">
            <a:tbl>
              <a:tblPr/>
              <a:tblGrid>
                <a:gridCol w="4147477">
                  <a:extLst>
                    <a:ext uri="{9D8B030D-6E8A-4147-A177-3AD203B41FA5}">
                      <a16:colId xmlns:a16="http://schemas.microsoft.com/office/drawing/2014/main" val="20000"/>
                    </a:ext>
                  </a:extLst>
                </a:gridCol>
              </a:tblGrid>
              <a:tr h="581156">
                <a:tc>
                  <a:txBody>
                    <a:bodyPr/>
                    <a:lstStyle/>
                    <a:p>
                      <a:pPr marL="0" marR="0" lvl="0" indent="0" algn="l" defTabSz="914400" rtl="0" eaLnBrk="1" fontAlgn="base" latinLnBrk="0" hangingPunct="1">
                        <a:lnSpc>
                          <a:spcPts val="1960"/>
                        </a:lnSpc>
                        <a:spcBef>
                          <a:spcPts val="800"/>
                        </a:spcBef>
                        <a:spcAft>
                          <a:spcPct val="0"/>
                        </a:spcAft>
                        <a:buClrTx/>
                        <a:buSzTx/>
                        <a:buFontTx/>
                        <a:buNone/>
                        <a:tabLst/>
                      </a:pPr>
                      <a:r>
                        <a:rPr kumimoji="0" lang="en-US" sz="2200" b="1"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Eligibility (N = 131)</a:t>
                      </a:r>
                    </a:p>
                  </a:txBody>
                  <a:tcPr marT="45744" marB="4574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2454008">
                <a:tc>
                  <a:txBody>
                    <a:bodyPr/>
                    <a:lstStyle/>
                    <a:p>
                      <a:pPr marL="177800" marR="0" lvl="0" indent="-177800" algn="l" defTabSz="914400" rtl="0" eaLnBrk="1" fontAlgn="base" latinLnBrk="0" hangingPunct="1">
                        <a:lnSpc>
                          <a:spcPct val="100000"/>
                        </a:lnSpc>
                        <a:spcBef>
                          <a:spcPts val="600"/>
                        </a:spcBef>
                        <a:spcAft>
                          <a:spcPts val="6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Postmenopausal women </a:t>
                      </a:r>
                    </a:p>
                    <a:p>
                      <a:pPr marL="177800" marR="0" lvl="0" indent="-177800" algn="l" defTabSz="914400" rtl="0" eaLnBrk="1" fontAlgn="base" latinLnBrk="0" hangingPunct="1">
                        <a:lnSpc>
                          <a:spcPct val="100000"/>
                        </a:lnSpc>
                        <a:spcBef>
                          <a:spcPts val="600"/>
                        </a:spcBef>
                        <a:spcAft>
                          <a:spcPts val="6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Inoperable locally advanced or metastatic breast cancer</a:t>
                      </a:r>
                    </a:p>
                    <a:p>
                      <a:pPr marL="177800" marR="0" lvl="0" indent="-177800" algn="l" defTabSz="914400" rtl="0" eaLnBrk="1" fontAlgn="base" latinLnBrk="0" hangingPunct="1">
                        <a:lnSpc>
                          <a:spcPct val="100000"/>
                        </a:lnSpc>
                        <a:spcBef>
                          <a:spcPts val="600"/>
                        </a:spcBef>
                        <a:spcAft>
                          <a:spcPts val="6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ER-positive, PR-positive, HER2-negative</a:t>
                      </a:r>
                    </a:p>
                    <a:p>
                      <a:pPr marL="177800" marR="0" lvl="0" indent="-177800" algn="l" defTabSz="914400" rtl="0" eaLnBrk="1" fontAlgn="base" latinLnBrk="0" hangingPunct="1">
                        <a:lnSpc>
                          <a:spcPct val="100000"/>
                        </a:lnSpc>
                        <a:spcBef>
                          <a:spcPts val="600"/>
                        </a:spcBef>
                        <a:spcAft>
                          <a:spcPts val="6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Aromatase inhibitor resistant</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
        <p:nvSpPr>
          <p:cNvPr id="13" name="Rectangle 18">
            <a:extLst>
              <a:ext uri="{FF2B5EF4-FFF2-40B4-BE49-F238E27FC236}">
                <a16:creationId xmlns:a16="http://schemas.microsoft.com/office/drawing/2014/main" id="{3C2FD9FE-D716-9F4E-9EB5-85F8165AFEDA}"/>
              </a:ext>
            </a:extLst>
          </p:cNvPr>
          <p:cNvSpPr>
            <a:spLocks noChangeArrowheads="1"/>
          </p:cNvSpPr>
          <p:nvPr/>
        </p:nvSpPr>
        <p:spPr bwMode="auto">
          <a:xfrm>
            <a:off x="6999202" y="1923881"/>
            <a:ext cx="3975224" cy="994671"/>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2200" b="1" dirty="0" err="1">
                <a:solidFill>
                  <a:srgbClr val="4472C4">
                    <a:lumMod val="50000"/>
                  </a:srgbClr>
                </a:solidFill>
                <a:latin typeface="Arial" panose="020B0604020202020204" pitchFamily="34" charset="0"/>
                <a:cs typeface="Arial" panose="020B0604020202020204" pitchFamily="34" charset="0"/>
              </a:rPr>
              <a:t>Fulvestrant</a:t>
            </a:r>
            <a:r>
              <a:rPr lang="en-US" sz="2200" b="1" dirty="0">
                <a:solidFill>
                  <a:srgbClr val="4472C4">
                    <a:lumMod val="50000"/>
                  </a:srgbClr>
                </a:solidFill>
                <a:latin typeface="Arial" panose="020B0604020202020204" pitchFamily="34" charset="0"/>
                <a:cs typeface="Arial" panose="020B0604020202020204" pitchFamily="34" charset="0"/>
              </a:rPr>
              <a:t> + </a:t>
            </a:r>
            <a:r>
              <a:rPr lang="en-US" sz="2200" b="1" dirty="0" err="1">
                <a:solidFill>
                  <a:srgbClr val="4472C4">
                    <a:lumMod val="50000"/>
                  </a:srgbClr>
                </a:solidFill>
                <a:latin typeface="Arial" panose="020B0604020202020204" pitchFamily="34" charset="0"/>
                <a:cs typeface="Arial" panose="020B0604020202020204" pitchFamily="34" charset="0"/>
              </a:rPr>
              <a:t>everolimus</a:t>
            </a:r>
            <a:br>
              <a:rPr lang="en-US" sz="2200" b="1" dirty="0">
                <a:solidFill>
                  <a:srgbClr val="4472C4">
                    <a:lumMod val="50000"/>
                  </a:srgbClr>
                </a:solidFill>
                <a:latin typeface="Arial" panose="020B0604020202020204" pitchFamily="34" charset="0"/>
                <a:cs typeface="Arial" panose="020B0604020202020204" pitchFamily="34" charset="0"/>
              </a:rPr>
            </a:br>
            <a:r>
              <a:rPr lang="en-US" sz="2200" b="1" dirty="0">
                <a:solidFill>
                  <a:srgbClr val="4472C4">
                    <a:lumMod val="50000"/>
                  </a:srgbClr>
                </a:solidFill>
                <a:latin typeface="Arial" panose="020B0604020202020204" pitchFamily="34" charset="0"/>
                <a:cs typeface="Arial" panose="020B0604020202020204" pitchFamily="34" charset="0"/>
              </a:rPr>
              <a:t>(n = 66)</a:t>
            </a:r>
          </a:p>
        </p:txBody>
      </p:sp>
      <p:sp>
        <p:nvSpPr>
          <p:cNvPr id="14" name="Rectangle 18">
            <a:extLst>
              <a:ext uri="{FF2B5EF4-FFF2-40B4-BE49-F238E27FC236}">
                <a16:creationId xmlns:a16="http://schemas.microsoft.com/office/drawing/2014/main" id="{AE1EDD4D-4B33-564A-BBC8-B7C56DC5F093}"/>
              </a:ext>
            </a:extLst>
          </p:cNvPr>
          <p:cNvSpPr>
            <a:spLocks noChangeArrowheads="1"/>
          </p:cNvSpPr>
          <p:nvPr/>
        </p:nvSpPr>
        <p:spPr bwMode="auto">
          <a:xfrm>
            <a:off x="6948716" y="3722648"/>
            <a:ext cx="3994496" cy="994668"/>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2200" b="1" dirty="0" err="1">
                <a:solidFill>
                  <a:srgbClr val="4472C4">
                    <a:lumMod val="50000"/>
                  </a:srgbClr>
                </a:solidFill>
                <a:latin typeface="Arial" panose="020B0604020202020204" pitchFamily="34" charset="0"/>
                <a:cs typeface="Arial" panose="020B0604020202020204" pitchFamily="34" charset="0"/>
              </a:rPr>
              <a:t>Fulvestrant</a:t>
            </a:r>
            <a:r>
              <a:rPr lang="en-US" sz="2200" b="1" dirty="0">
                <a:solidFill>
                  <a:srgbClr val="4472C4">
                    <a:lumMod val="50000"/>
                  </a:srgbClr>
                </a:solidFill>
                <a:latin typeface="Arial" panose="020B0604020202020204" pitchFamily="34" charset="0"/>
                <a:cs typeface="Arial" panose="020B0604020202020204" pitchFamily="34" charset="0"/>
              </a:rPr>
              <a:t> + placebo</a:t>
            </a:r>
          </a:p>
          <a:p>
            <a:pPr lvl="0" algn="ctr" eaLnBrk="1" fontAlgn="auto" hangingPunct="1">
              <a:spcBef>
                <a:spcPts val="0"/>
              </a:spcBef>
              <a:spcAft>
                <a:spcPts val="0"/>
              </a:spcAft>
              <a:defRPr/>
            </a:pPr>
            <a:r>
              <a:rPr lang="en-US" sz="2200" b="1" dirty="0">
                <a:solidFill>
                  <a:srgbClr val="4472C4">
                    <a:lumMod val="50000"/>
                  </a:srgbClr>
                </a:solidFill>
                <a:latin typeface="Arial" panose="020B0604020202020204" pitchFamily="34" charset="0"/>
                <a:cs typeface="Arial" panose="020B0604020202020204" pitchFamily="34" charset="0"/>
              </a:rPr>
              <a:t>(n = 65)</a:t>
            </a:r>
          </a:p>
        </p:txBody>
      </p:sp>
      <p:sp>
        <p:nvSpPr>
          <p:cNvPr id="17" name="Rectangle 16">
            <a:extLst>
              <a:ext uri="{FF2B5EF4-FFF2-40B4-BE49-F238E27FC236}">
                <a16:creationId xmlns:a16="http://schemas.microsoft.com/office/drawing/2014/main" id="{B812A315-9D56-C84F-A207-9CBEB1037C04}"/>
              </a:ext>
            </a:extLst>
          </p:cNvPr>
          <p:cNvSpPr/>
          <p:nvPr/>
        </p:nvSpPr>
        <p:spPr>
          <a:xfrm>
            <a:off x="6642385" y="3158350"/>
            <a:ext cx="1796368"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1:1</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19" name="Text Box 27">
            <a:extLst>
              <a:ext uri="{FF2B5EF4-FFF2-40B4-BE49-F238E27FC236}">
                <a16:creationId xmlns:a16="http://schemas.microsoft.com/office/drawing/2014/main" id="{9334B8A9-95B7-424B-95EE-60229335B396}"/>
              </a:ext>
            </a:extLst>
          </p:cNvPr>
          <p:cNvSpPr txBox="1">
            <a:spLocks noChangeArrowheads="1"/>
          </p:cNvSpPr>
          <p:nvPr/>
        </p:nvSpPr>
        <p:spPr bwMode="auto">
          <a:xfrm>
            <a:off x="1143000" y="5414383"/>
            <a:ext cx="9331670" cy="4308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200" b="1" dirty="0">
                <a:solidFill>
                  <a:srgbClr val="FFFFFF"/>
                </a:solidFill>
                <a:ea typeface="MS PGothic" charset="0"/>
                <a:cs typeface="MS PGothic" charset="0"/>
              </a:rPr>
              <a:t>Primary endpoints:</a:t>
            </a:r>
            <a:r>
              <a:rPr lang="en-US" sz="2200" dirty="0">
                <a:solidFill>
                  <a:srgbClr val="FFFFFF"/>
                </a:solidFill>
                <a:ea typeface="MS PGothic" charset="0"/>
                <a:cs typeface="MS PGothic" charset="0"/>
              </a:rPr>
              <a:t> PFS</a:t>
            </a:r>
          </a:p>
        </p:txBody>
      </p:sp>
      <p:sp>
        <p:nvSpPr>
          <p:cNvPr id="20" name="TextBox 19">
            <a:extLst>
              <a:ext uri="{FF2B5EF4-FFF2-40B4-BE49-F238E27FC236}">
                <a16:creationId xmlns:a16="http://schemas.microsoft.com/office/drawing/2014/main" id="{1BB317FD-5144-BE4B-9D51-BFA9B1D489B8}"/>
              </a:ext>
            </a:extLst>
          </p:cNvPr>
          <p:cNvSpPr txBox="1">
            <a:spLocks noChangeArrowheads="1"/>
          </p:cNvSpPr>
          <p:nvPr/>
        </p:nvSpPr>
        <p:spPr bwMode="auto">
          <a:xfrm>
            <a:off x="36094" y="6449199"/>
            <a:ext cx="11927305"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solidFill>
                  <a:srgbClr val="FFFFFF"/>
                </a:solidFill>
              </a:rPr>
              <a:t>Kornblum N et al. </a:t>
            </a:r>
            <a:r>
              <a:rPr lang="en-US" sz="1800" i="1" dirty="0">
                <a:solidFill>
                  <a:srgbClr val="FFFFFF"/>
                </a:solidFill>
              </a:rPr>
              <a:t>J </a:t>
            </a:r>
            <a:r>
              <a:rPr lang="en-US" sz="1800" i="1" dirty="0" err="1">
                <a:solidFill>
                  <a:srgbClr val="FFFFFF"/>
                </a:solidFill>
              </a:rPr>
              <a:t>Clin</a:t>
            </a:r>
            <a:r>
              <a:rPr lang="en-US" sz="1800" i="1" dirty="0">
                <a:solidFill>
                  <a:srgbClr val="FFFFFF"/>
                </a:solidFill>
              </a:rPr>
              <a:t> Oncol </a:t>
            </a:r>
            <a:r>
              <a:rPr lang="en-US" sz="1800" dirty="0">
                <a:solidFill>
                  <a:srgbClr val="FFFFFF"/>
                </a:solidFill>
              </a:rPr>
              <a:t>2018;36(16):1556-63</a:t>
            </a:r>
            <a:r>
              <a:rPr lang="en-US" sz="1800" dirty="0"/>
              <a:t>.</a:t>
            </a:r>
            <a:endParaRPr lang="is-IS" sz="1800" dirty="0"/>
          </a:p>
        </p:txBody>
      </p:sp>
    </p:spTree>
    <p:extLst>
      <p:ext uri="{BB962C8B-B14F-4D97-AF65-F5344CB8AC3E}">
        <p14:creationId xmlns:p14="http://schemas.microsoft.com/office/powerpoint/2010/main" val="3086309222"/>
      </p:ext>
    </p:extLst>
  </p:cSld>
  <p:clrMapOvr>
    <a:masterClrMapping/>
  </p:clrMapOvr>
  <p:transition spd="slow" advClick="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2"/>
          <p:cNvSpPr>
            <a:spLocks noGrp="1"/>
          </p:cNvSpPr>
          <p:nvPr>
            <p:ph type="title"/>
          </p:nvPr>
        </p:nvSpPr>
        <p:spPr>
          <a:xfrm>
            <a:off x="914400" y="0"/>
            <a:ext cx="10363200" cy="990600"/>
          </a:xfrm>
        </p:spPr>
        <p:txBody>
          <a:bodyPr/>
          <a:lstStyle/>
          <a:p>
            <a:r>
              <a:rPr lang="en-US" dirty="0">
                <a:latin typeface="Arial" charset="0"/>
                <a:ea typeface="ヒラギノ角ゴ Pro W3" charset="0"/>
                <a:cs typeface="ヒラギノ角ゴ Pro W3" charset="0"/>
              </a:rPr>
              <a:t>PrE0102: Survival Results</a:t>
            </a:r>
            <a:endParaRPr lang="en-US" dirty="0">
              <a:latin typeface="Arial" charset="0"/>
              <a:ea typeface="ＭＳ Ｐゴシック" charset="0"/>
              <a:cs typeface="ＭＳ Ｐゴシック" charset="0"/>
            </a:endParaRPr>
          </a:p>
        </p:txBody>
      </p:sp>
      <p:sp>
        <p:nvSpPr>
          <p:cNvPr id="2" name="Content Placeholder 1"/>
          <p:cNvSpPr>
            <a:spLocks noGrp="1"/>
          </p:cNvSpPr>
          <p:nvPr>
            <p:ph idx="1"/>
          </p:nvPr>
        </p:nvSpPr>
        <p:spPr>
          <a:xfrm>
            <a:off x="914400" y="5791200"/>
            <a:ext cx="10134600" cy="698500"/>
          </a:xfrm>
        </p:spPr>
        <p:txBody>
          <a:bodyPr/>
          <a:lstStyle/>
          <a:p>
            <a:r>
              <a:rPr lang="en-US" sz="1700" dirty="0"/>
              <a:t>There was no significant difference in OS (</a:t>
            </a:r>
            <a:r>
              <a:rPr lang="en-US" sz="1700" i="1" dirty="0"/>
              <a:t>p</a:t>
            </a:r>
            <a:r>
              <a:rPr lang="en-US" sz="1700" dirty="0"/>
              <a:t> = 0.37) or objective response rate (</a:t>
            </a:r>
            <a:r>
              <a:rPr lang="en-US" sz="1700" i="1" dirty="0"/>
              <a:t>p</a:t>
            </a:r>
            <a:r>
              <a:rPr lang="en-US" sz="1700" dirty="0"/>
              <a:t> = 0.47) between the study arms.</a:t>
            </a:r>
          </a:p>
        </p:txBody>
      </p:sp>
      <p:sp>
        <p:nvSpPr>
          <p:cNvPr id="6" name="TextBox 5"/>
          <p:cNvSpPr txBox="1">
            <a:spLocks noChangeArrowheads="1"/>
          </p:cNvSpPr>
          <p:nvPr/>
        </p:nvSpPr>
        <p:spPr bwMode="auto">
          <a:xfrm>
            <a:off x="36095" y="6426460"/>
            <a:ext cx="91440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ＭＳ Ｐゴシック" charset="0"/>
              </a:rPr>
              <a:t>Kornblum N et al. </a:t>
            </a:r>
            <a:r>
              <a:rPr kumimoji="0" lang="en-US" sz="1800" b="0" i="1" u="none" strike="noStrike" kern="1200" cap="none" spc="0" normalizeH="0" baseline="0" noProof="0" dirty="0">
                <a:ln>
                  <a:noFill/>
                </a:ln>
                <a:solidFill>
                  <a:srgbClr val="FFFFFF"/>
                </a:solidFill>
                <a:effectLst/>
                <a:uLnTx/>
                <a:uFillTx/>
                <a:latin typeface="Arial" charset="0"/>
                <a:ea typeface="ＭＳ Ｐゴシック" charset="0"/>
              </a:rPr>
              <a:t>J </a:t>
            </a:r>
            <a:r>
              <a:rPr kumimoji="0" lang="en-US" sz="1800" b="0" i="1" u="none" strike="noStrike" kern="1200" cap="none" spc="0" normalizeH="0" baseline="0" noProof="0" dirty="0" err="1">
                <a:ln>
                  <a:noFill/>
                </a:ln>
                <a:solidFill>
                  <a:srgbClr val="FFFFFF"/>
                </a:solidFill>
                <a:effectLst/>
                <a:uLnTx/>
                <a:uFillTx/>
                <a:latin typeface="Arial" charset="0"/>
                <a:ea typeface="ＭＳ Ｐゴシック" charset="0"/>
              </a:rPr>
              <a:t>Clin</a:t>
            </a:r>
            <a:r>
              <a:rPr kumimoji="0" lang="en-US" sz="1800" b="0" i="1" u="none" strike="noStrike" kern="1200" cap="none" spc="0" normalizeH="0" baseline="0" noProof="0" dirty="0">
                <a:ln>
                  <a:noFill/>
                </a:ln>
                <a:solidFill>
                  <a:srgbClr val="FFFFFF"/>
                </a:solidFill>
                <a:effectLst/>
                <a:uLnTx/>
                <a:uFillTx/>
                <a:latin typeface="Arial" charset="0"/>
                <a:ea typeface="ＭＳ Ｐゴシック" charset="0"/>
              </a:rPr>
              <a:t> Oncol </a:t>
            </a:r>
            <a:r>
              <a:rPr kumimoji="0" lang="en-US" sz="1800" b="0" i="0" u="none" strike="noStrike" kern="1200" cap="none" spc="0" normalizeH="0" baseline="0" noProof="0" dirty="0">
                <a:ln>
                  <a:noFill/>
                </a:ln>
                <a:solidFill>
                  <a:srgbClr val="FFFFFF"/>
                </a:solidFill>
                <a:effectLst/>
                <a:uLnTx/>
                <a:uFillTx/>
                <a:latin typeface="Arial" charset="0"/>
                <a:ea typeface="ＭＳ Ｐゴシック" charset="0"/>
              </a:rPr>
              <a:t>2018;36(16):1556-63.</a:t>
            </a:r>
          </a:p>
        </p:txBody>
      </p:sp>
      <p:sp>
        <p:nvSpPr>
          <p:cNvPr id="11" name="TextBox 10">
            <a:extLst>
              <a:ext uri="{FF2B5EF4-FFF2-40B4-BE49-F238E27FC236}">
                <a16:creationId xmlns:a16="http://schemas.microsoft.com/office/drawing/2014/main" id="{3ECF2B22-2641-BF4C-81C4-1D0FA4726FF7}"/>
              </a:ext>
            </a:extLst>
          </p:cNvPr>
          <p:cNvSpPr txBox="1"/>
          <p:nvPr/>
        </p:nvSpPr>
        <p:spPr>
          <a:xfrm rot="16200000">
            <a:off x="1408710" y="3087188"/>
            <a:ext cx="3276600" cy="353943"/>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700" b="1" i="0" u="none" strike="noStrike" kern="1200" cap="none" spc="0" normalizeH="0" baseline="0" noProof="0" dirty="0">
                <a:ln>
                  <a:noFill/>
                </a:ln>
                <a:solidFill>
                  <a:srgbClr val="FFFFFF"/>
                </a:solidFill>
                <a:effectLst/>
                <a:uLnTx/>
                <a:uFillTx/>
                <a:latin typeface="Arial" charset="0"/>
                <a:ea typeface="ＭＳ Ｐゴシック" charset="0"/>
              </a:rPr>
              <a:t>PFS Probability</a:t>
            </a:r>
          </a:p>
        </p:txBody>
      </p:sp>
      <p:sp>
        <p:nvSpPr>
          <p:cNvPr id="12" name="TextBox 11">
            <a:extLst>
              <a:ext uri="{FF2B5EF4-FFF2-40B4-BE49-F238E27FC236}">
                <a16:creationId xmlns:a16="http://schemas.microsoft.com/office/drawing/2014/main" id="{AECF24AD-3F93-BB4B-B542-DD3006D648BC}"/>
              </a:ext>
            </a:extLst>
          </p:cNvPr>
          <p:cNvSpPr txBox="1"/>
          <p:nvPr/>
        </p:nvSpPr>
        <p:spPr>
          <a:xfrm>
            <a:off x="3850463" y="5385627"/>
            <a:ext cx="5471498" cy="353943"/>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700" b="1" i="0" u="none" strike="noStrike" kern="1200" cap="none" spc="0" normalizeH="0" baseline="0" noProof="0" dirty="0">
                <a:ln>
                  <a:noFill/>
                </a:ln>
                <a:solidFill>
                  <a:srgbClr val="FFFFFF"/>
                </a:solidFill>
                <a:effectLst/>
                <a:uLnTx/>
                <a:uFillTx/>
                <a:latin typeface="Arial" charset="0"/>
                <a:ea typeface="ＭＳ Ｐゴシック" charset="0"/>
              </a:rPr>
              <a:t>Time Since Random Assignment (months)</a:t>
            </a:r>
          </a:p>
        </p:txBody>
      </p:sp>
      <p:pic>
        <p:nvPicPr>
          <p:cNvPr id="15" name="Picture 14">
            <a:extLst>
              <a:ext uri="{FF2B5EF4-FFF2-40B4-BE49-F238E27FC236}">
                <a16:creationId xmlns:a16="http://schemas.microsoft.com/office/drawing/2014/main" id="{860F2CF0-693D-F748-8D73-D609DE783E60}"/>
              </a:ext>
            </a:extLst>
          </p:cNvPr>
          <p:cNvPicPr>
            <a:picLocks noChangeAspect="1"/>
          </p:cNvPicPr>
          <p:nvPr/>
        </p:nvPicPr>
        <p:blipFill>
          <a:blip r:embed="rId2"/>
          <a:stretch>
            <a:fillRect/>
          </a:stretch>
        </p:blipFill>
        <p:spPr>
          <a:xfrm>
            <a:off x="3419409" y="1390652"/>
            <a:ext cx="5902552" cy="4076696"/>
          </a:xfrm>
          <a:prstGeom prst="rect">
            <a:avLst/>
          </a:prstGeom>
        </p:spPr>
      </p:pic>
      <p:sp>
        <p:nvSpPr>
          <p:cNvPr id="4" name="TextBox 3">
            <a:extLst>
              <a:ext uri="{FF2B5EF4-FFF2-40B4-BE49-F238E27FC236}">
                <a16:creationId xmlns:a16="http://schemas.microsoft.com/office/drawing/2014/main" id="{BA297068-6C08-DA46-A7E7-F9816AD8AC1A}"/>
              </a:ext>
            </a:extLst>
          </p:cNvPr>
          <p:cNvSpPr txBox="1"/>
          <p:nvPr/>
        </p:nvSpPr>
        <p:spPr>
          <a:xfrm>
            <a:off x="7541795" y="1595942"/>
            <a:ext cx="4193005" cy="1697901"/>
          </a:xfrm>
          <a:prstGeom prst="rect">
            <a:avLst/>
          </a:prstGeom>
          <a:noFill/>
        </p:spPr>
        <p:txBody>
          <a:bodyPr wrap="square" rtlCol="0">
            <a:spAutoFit/>
          </a:bodyPr>
          <a:lstStyle/>
          <a:p>
            <a:pPr marL="0" marR="0" lvl="0" indent="0" algn="l" defTabSz="914400" rtl="0" eaLnBrk="0" fontAlgn="base" latinLnBrk="0" hangingPunct="0">
              <a:lnSpc>
                <a:spcPct val="100000"/>
              </a:lnSpc>
              <a:spcBef>
                <a:spcPts val="100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Fulvestrant</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 placebo </a:t>
            </a:r>
            <a:b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b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(median, 5.1 months) n = 65</a:t>
            </a:r>
          </a:p>
          <a:p>
            <a:pPr marL="0" marR="0" lvl="0" indent="0" algn="l" defTabSz="914400" rtl="0" eaLnBrk="0" fontAlgn="base" latinLnBrk="0" hangingPunct="0">
              <a:lnSpc>
                <a:spcPct val="100000"/>
              </a:lnSpc>
              <a:spcBef>
                <a:spcPts val="100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Fulvestrant</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 </a:t>
            </a: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everolimus</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t>
            </a:r>
            <a:b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b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(median, 10.3 months) n = 66</a:t>
            </a:r>
            <a:b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b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Hazard ratio, 0.61</a:t>
            </a:r>
            <a:b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b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Stratified log-rank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P</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 0.02</a:t>
            </a:r>
          </a:p>
        </p:txBody>
      </p:sp>
      <p:cxnSp>
        <p:nvCxnSpPr>
          <p:cNvPr id="7" name="Straight Connector 6">
            <a:extLst>
              <a:ext uri="{FF2B5EF4-FFF2-40B4-BE49-F238E27FC236}">
                <a16:creationId xmlns:a16="http://schemas.microsoft.com/office/drawing/2014/main" id="{76D32D42-6960-C041-BFF1-F021C724B038}"/>
              </a:ext>
            </a:extLst>
          </p:cNvPr>
          <p:cNvCxnSpPr/>
          <p:nvPr/>
        </p:nvCxnSpPr>
        <p:spPr bwMode="auto">
          <a:xfrm>
            <a:off x="7084595" y="1752600"/>
            <a:ext cx="457200" cy="0"/>
          </a:xfrm>
          <a:prstGeom prst="line">
            <a:avLst/>
          </a:prstGeom>
          <a:solidFill>
            <a:schemeClr val="accent1"/>
          </a:solidFill>
          <a:ln w="38100" cap="flat" cmpd="sng" algn="ctr">
            <a:solidFill>
              <a:srgbClr val="99CC00"/>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 name="Straight Connector 9">
            <a:extLst>
              <a:ext uri="{FF2B5EF4-FFF2-40B4-BE49-F238E27FC236}">
                <a16:creationId xmlns:a16="http://schemas.microsoft.com/office/drawing/2014/main" id="{9EB945D5-1440-ED49-A18B-C2A685E86401}"/>
              </a:ext>
            </a:extLst>
          </p:cNvPr>
          <p:cNvCxnSpPr/>
          <p:nvPr/>
        </p:nvCxnSpPr>
        <p:spPr bwMode="auto">
          <a:xfrm>
            <a:off x="7084595" y="2362200"/>
            <a:ext cx="457200" cy="0"/>
          </a:xfrm>
          <a:prstGeom prst="line">
            <a:avLst/>
          </a:prstGeom>
          <a:solidFill>
            <a:schemeClr val="accent1"/>
          </a:solidFill>
          <a:ln w="38100" cap="flat" cmpd="sng" algn="ctr">
            <a:solidFill>
              <a:srgbClr val="F8951E"/>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053805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0"/>
            <a:ext cx="10972800" cy="1143000"/>
          </a:xfrm>
        </p:spPr>
        <p:txBody>
          <a:bodyPr/>
          <a:lstStyle/>
          <a:p>
            <a:r>
              <a:rPr lang="en-US" dirty="0">
                <a:latin typeface="Arial" charset="0"/>
                <a:ea typeface="ヒラギノ角ゴ Pro W3" charset="0"/>
                <a:cs typeface="ヒラギノ角ゴ Pro W3" charset="0"/>
              </a:rPr>
              <a:t>PrE0102</a:t>
            </a:r>
            <a:r>
              <a:rPr lang="en-US" dirty="0"/>
              <a:t>: Adverse Events </a:t>
            </a:r>
            <a:endParaRPr lang="en-US" dirty="0">
              <a:solidFill>
                <a:srgbClr val="FF40FF"/>
              </a:solidFill>
            </a:endParaRPr>
          </a:p>
        </p:txBody>
      </p:sp>
      <p:sp>
        <p:nvSpPr>
          <p:cNvPr id="8" name="TextBox 7">
            <a:extLst>
              <a:ext uri="{FF2B5EF4-FFF2-40B4-BE49-F238E27FC236}">
                <a16:creationId xmlns:a16="http://schemas.microsoft.com/office/drawing/2014/main" id="{A8DBE8A4-03CF-D643-B993-5228DF7A08D0}"/>
              </a:ext>
            </a:extLst>
          </p:cNvPr>
          <p:cNvSpPr txBox="1">
            <a:spLocks noChangeArrowheads="1"/>
          </p:cNvSpPr>
          <p:nvPr/>
        </p:nvSpPr>
        <p:spPr bwMode="auto">
          <a:xfrm>
            <a:off x="36095" y="6426460"/>
            <a:ext cx="9144000"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solidFill>
                  <a:srgbClr val="FFFFFF"/>
                </a:solidFill>
              </a:rPr>
              <a:t>Kornblum N et al. </a:t>
            </a:r>
            <a:r>
              <a:rPr lang="en-US" sz="1800" i="1" dirty="0">
                <a:solidFill>
                  <a:srgbClr val="FFFFFF"/>
                </a:solidFill>
              </a:rPr>
              <a:t>J </a:t>
            </a:r>
            <a:r>
              <a:rPr lang="en-US" sz="1800" i="1" dirty="0" err="1">
                <a:solidFill>
                  <a:srgbClr val="FFFFFF"/>
                </a:solidFill>
              </a:rPr>
              <a:t>Clin</a:t>
            </a:r>
            <a:r>
              <a:rPr lang="en-US" sz="1800" i="1" dirty="0">
                <a:solidFill>
                  <a:srgbClr val="FFFFFF"/>
                </a:solidFill>
              </a:rPr>
              <a:t> Oncol </a:t>
            </a:r>
            <a:r>
              <a:rPr lang="en-US" sz="1800" dirty="0">
                <a:solidFill>
                  <a:srgbClr val="FFFFFF"/>
                </a:solidFill>
              </a:rPr>
              <a:t>2018;36(16):1556-63.</a:t>
            </a:r>
          </a:p>
        </p:txBody>
      </p:sp>
      <p:sp>
        <p:nvSpPr>
          <p:cNvPr id="9" name="Rectangle 33">
            <a:extLst>
              <a:ext uri="{FF2B5EF4-FFF2-40B4-BE49-F238E27FC236}">
                <a16:creationId xmlns:a16="http://schemas.microsoft.com/office/drawing/2014/main" id="{B994D5E1-D7D4-7F48-B1CD-7AF37E82104D}"/>
              </a:ext>
            </a:extLst>
          </p:cNvPr>
          <p:cNvSpPr>
            <a:spLocks noChangeArrowheads="1"/>
          </p:cNvSpPr>
          <p:nvPr/>
        </p:nvSpPr>
        <p:spPr bwMode="auto">
          <a:xfrm>
            <a:off x="800100" y="1727330"/>
            <a:ext cx="10591800" cy="411480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graphicFrame>
        <p:nvGraphicFramePr>
          <p:cNvPr id="10" name="Content Placeholder 5">
            <a:extLst>
              <a:ext uri="{FF2B5EF4-FFF2-40B4-BE49-F238E27FC236}">
                <a16:creationId xmlns:a16="http://schemas.microsoft.com/office/drawing/2014/main" id="{D9D0BC4E-6378-0542-A6C3-043EFB90BD19}"/>
              </a:ext>
            </a:extLst>
          </p:cNvPr>
          <p:cNvGraphicFramePr>
            <a:graphicFrameLocks noGrp="1"/>
          </p:cNvGraphicFramePr>
          <p:nvPr>
            <p:ph idx="1"/>
            <p:extLst>
              <p:ext uri="{D42A27DB-BD31-4B8C-83A1-F6EECF244321}">
                <p14:modId xmlns:p14="http://schemas.microsoft.com/office/powerpoint/2010/main" val="3254326573"/>
              </p:ext>
            </p:extLst>
          </p:nvPr>
        </p:nvGraphicFramePr>
        <p:xfrm>
          <a:off x="969065" y="1897852"/>
          <a:ext cx="10286999" cy="3791879"/>
        </p:xfrm>
        <a:graphic>
          <a:graphicData uri="http://schemas.openxmlformats.org/drawingml/2006/table">
            <a:tbl>
              <a:tblPr firstRow="1" bandRow="1">
                <a:tableStyleId>{21E4AEA4-8DFA-4A89-87EB-49C32662AFE0}</a:tableStyleId>
              </a:tblPr>
              <a:tblGrid>
                <a:gridCol w="3478338">
                  <a:extLst>
                    <a:ext uri="{9D8B030D-6E8A-4147-A177-3AD203B41FA5}">
                      <a16:colId xmlns:a16="http://schemas.microsoft.com/office/drawing/2014/main" val="2343474276"/>
                    </a:ext>
                  </a:extLst>
                </a:gridCol>
                <a:gridCol w="3730070">
                  <a:extLst>
                    <a:ext uri="{9D8B030D-6E8A-4147-A177-3AD203B41FA5}">
                      <a16:colId xmlns:a16="http://schemas.microsoft.com/office/drawing/2014/main" val="560499619"/>
                    </a:ext>
                  </a:extLst>
                </a:gridCol>
                <a:gridCol w="3078591">
                  <a:extLst>
                    <a:ext uri="{9D8B030D-6E8A-4147-A177-3AD203B41FA5}">
                      <a16:colId xmlns:a16="http://schemas.microsoft.com/office/drawing/2014/main" val="1034248556"/>
                    </a:ext>
                  </a:extLst>
                </a:gridCol>
              </a:tblGrid>
              <a:tr h="1062503">
                <a:tc>
                  <a:txBody>
                    <a:bodyPr/>
                    <a:lstStyle/>
                    <a:p>
                      <a:pPr marL="0" marR="0" lvl="0" indent="0" algn="l" defTabSz="914400" rtl="0" eaLnBrk="0" fontAlgn="base" latinLnBrk="0" hangingPunct="0">
                        <a:lnSpc>
                          <a:spcPct val="90000"/>
                        </a:lnSpc>
                        <a:spcBef>
                          <a:spcPts val="200"/>
                        </a:spcBef>
                        <a:spcAft>
                          <a:spcPts val="200"/>
                        </a:spcAft>
                        <a:buClrTx/>
                        <a:buSzTx/>
                        <a:buFontTx/>
                        <a:buNone/>
                        <a:tabLst/>
                        <a:defRPr/>
                      </a:pPr>
                      <a:r>
                        <a:rPr kumimoji="0" lang="en-US" sz="24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200" b="1" i="0" u="none" strike="noStrike" cap="none" normalizeH="0" baseline="0" dirty="0" err="1">
                          <a:ln>
                            <a:noFill/>
                          </a:ln>
                          <a:solidFill>
                            <a:srgbClr val="FFFFFF"/>
                          </a:solidFill>
                          <a:effectLst/>
                          <a:latin typeface="Arial" charset="0"/>
                          <a:ea typeface="ヒラギノ角ゴ Pro W3" charset="-128"/>
                        </a:rPr>
                        <a:t>Fulvestrant</a:t>
                      </a:r>
                      <a:r>
                        <a:rPr kumimoji="0" lang="en-US" sz="2200" b="1" i="0" u="none" strike="noStrike" cap="none" normalizeH="0" baseline="0" dirty="0">
                          <a:ln>
                            <a:noFill/>
                          </a:ln>
                          <a:solidFill>
                            <a:srgbClr val="FFFFFF"/>
                          </a:solidFill>
                          <a:effectLst/>
                          <a:latin typeface="Arial" charset="0"/>
                          <a:ea typeface="ヒラギノ角ゴ Pro W3" charset="-128"/>
                        </a:rPr>
                        <a:t> + </a:t>
                      </a:r>
                      <a:r>
                        <a:rPr kumimoji="0" lang="en-US" sz="2200" b="1" i="0" u="none" strike="noStrike" cap="none" normalizeH="0" baseline="0" dirty="0" err="1">
                          <a:ln>
                            <a:noFill/>
                          </a:ln>
                          <a:solidFill>
                            <a:srgbClr val="FFFFFF"/>
                          </a:solidFill>
                          <a:effectLst/>
                          <a:latin typeface="Arial" charset="0"/>
                          <a:ea typeface="ヒラギノ角ゴ Pro W3" charset="-128"/>
                        </a:rPr>
                        <a:t>everolimus</a:t>
                      </a:r>
                      <a:endParaRPr kumimoji="0" lang="en-US" sz="22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200" b="1" i="0" u="none" strike="noStrike" cap="none" normalizeH="0" baseline="0" dirty="0">
                          <a:ln>
                            <a:noFill/>
                          </a:ln>
                          <a:solidFill>
                            <a:srgbClr val="FFFFFF"/>
                          </a:solidFill>
                          <a:effectLst/>
                          <a:latin typeface="Arial" charset="0"/>
                          <a:ea typeface="ヒラギノ角ゴ Pro W3" charset="-128"/>
                        </a:rPr>
                        <a:t>(n = 64)</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200" b="1" i="0" u="none" strike="noStrike" cap="none" normalizeH="0" baseline="0" dirty="0" err="1">
                          <a:ln>
                            <a:noFill/>
                          </a:ln>
                          <a:solidFill>
                            <a:srgbClr val="FFFFFF"/>
                          </a:solidFill>
                          <a:effectLst/>
                          <a:latin typeface="Arial" charset="0"/>
                          <a:ea typeface="ヒラギノ角ゴ Pro W3" charset="-128"/>
                        </a:rPr>
                        <a:t>Fulvestrant</a:t>
                      </a:r>
                      <a:r>
                        <a:rPr kumimoji="0" lang="en-US" sz="2200" b="1" i="0" u="none" strike="noStrike" cap="none" normalizeH="0" baseline="0" dirty="0">
                          <a:ln>
                            <a:noFill/>
                          </a:ln>
                          <a:solidFill>
                            <a:srgbClr val="FFFFFF"/>
                          </a:solidFill>
                          <a:effectLst/>
                          <a:latin typeface="Arial" charset="0"/>
                          <a:ea typeface="ヒラギノ角ゴ Pro W3" charset="-128"/>
                        </a:rPr>
                        <a:t> + placebo</a:t>
                      </a: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200" b="1" i="0" u="none" strike="noStrike" cap="none" normalizeH="0" baseline="0" dirty="0">
                          <a:ln>
                            <a:noFill/>
                          </a:ln>
                          <a:solidFill>
                            <a:srgbClr val="FFFFFF"/>
                          </a:solidFill>
                          <a:effectLst/>
                          <a:latin typeface="Arial" charset="0"/>
                          <a:ea typeface="ヒラギノ角ゴ Pro W3" charset="-128"/>
                        </a:rPr>
                        <a:t>(n = 65)</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454896">
                <a:tc>
                  <a:txBody>
                    <a:bodyPr/>
                    <a:lstStyle/>
                    <a:p>
                      <a:r>
                        <a:rPr lang="en-US" sz="2200" dirty="0">
                          <a:solidFill>
                            <a:schemeClr val="tx1"/>
                          </a:solidFill>
                        </a:rPr>
                        <a:t>Oral mucositis</a:t>
                      </a:r>
                    </a:p>
                  </a:txBody>
                  <a:tcPr anchor="ctr">
                    <a:lnL w="5715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0%</a:t>
                      </a:r>
                    </a:p>
                  </a:txBody>
                  <a:tcPr anchor="ctr">
                    <a:lnL w="12700" cap="flat" cmpd="sng" algn="ctr">
                      <a:solidFill>
                        <a:schemeClr val="tx1"/>
                      </a:solidFill>
                      <a:prstDash val="solid"/>
                      <a:round/>
                      <a:headEnd type="none" w="med" len="med"/>
                      <a:tailEnd type="none" w="med" len="med"/>
                    </a:lnL>
                    <a:lnR w="57150" cap="flat" cmpd="sng" algn="ctr">
                      <a:solidFill>
                        <a:srgbClr val="FF0000"/>
                      </a:solidFill>
                      <a:prstDash val="solid"/>
                      <a:round/>
                      <a:headEnd type="none" w="med" len="med"/>
                      <a:tailEnd type="none" w="med" len="med"/>
                    </a:lnR>
                    <a:lnT w="5715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454896">
                <a:tc>
                  <a:txBody>
                    <a:bodyPr/>
                    <a:lstStyle/>
                    <a:p>
                      <a:r>
                        <a:rPr lang="en-US" sz="2200" dirty="0">
                          <a:solidFill>
                            <a:schemeClr val="tx1"/>
                          </a:solidFill>
                        </a:rPr>
                        <a:t>Pneumonitis</a:t>
                      </a:r>
                    </a:p>
                  </a:txBody>
                  <a:tcPr anchor="ctr">
                    <a:lnL w="5715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0%</a:t>
                      </a:r>
                    </a:p>
                  </a:txBody>
                  <a:tcPr anchor="ctr">
                    <a:lnL w="12700" cap="flat" cmpd="sng" algn="ctr">
                      <a:solidFill>
                        <a:schemeClr val="tx1"/>
                      </a:solidFill>
                      <a:prstDash val="solid"/>
                      <a:round/>
                      <a:headEnd type="none" w="med" len="med"/>
                      <a:tailEnd type="none" w="med" len="med"/>
                    </a:lnL>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454896">
                <a:tc>
                  <a:txBody>
                    <a:bodyPr/>
                    <a:lstStyle/>
                    <a:p>
                      <a:r>
                        <a:rPr lang="en-US" sz="2200" dirty="0">
                          <a:solidFill>
                            <a:schemeClr val="tx1"/>
                          </a:solidFill>
                        </a:rPr>
                        <a:t>Dyspnea</a:t>
                      </a:r>
                    </a:p>
                  </a:txBody>
                  <a:tcPr anchor="ctr">
                    <a:lnL w="5715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solidFill>
                      <a:srgbClr val="005796"/>
                    </a:solidFill>
                  </a:tcPr>
                </a:tc>
                <a:tc>
                  <a:txBody>
                    <a:bodyPr/>
                    <a:lstStyle/>
                    <a:p>
                      <a:pPr algn="ctr"/>
                      <a:r>
                        <a:rPr lang="en-US" sz="2200" dirty="0">
                          <a:solidFill>
                            <a:schemeClr val="tx1"/>
                          </a:solidFill>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solidFill>
                      <a:srgbClr val="005796"/>
                    </a:solidFill>
                  </a:tcPr>
                </a:tc>
                <a:tc>
                  <a:txBody>
                    <a:bodyPr/>
                    <a:lstStyle/>
                    <a:p>
                      <a:pPr algn="ctr"/>
                      <a:r>
                        <a:rPr lang="en-US" sz="2200" dirty="0">
                          <a:solidFill>
                            <a:schemeClr val="tx1"/>
                          </a:solidFill>
                        </a:rPr>
                        <a:t>0%</a:t>
                      </a:r>
                    </a:p>
                  </a:txBody>
                  <a:tcPr anchor="ctr">
                    <a:lnL w="12700" cap="flat" cmpd="sng" algn="ctr">
                      <a:solidFill>
                        <a:schemeClr val="tx1"/>
                      </a:solidFill>
                      <a:prstDash val="solid"/>
                      <a:round/>
                      <a:headEnd type="none" w="med" len="med"/>
                      <a:tailEnd type="none" w="med" len="med"/>
                    </a:lnL>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solidFill>
                      <a:srgbClr val="005796"/>
                    </a:solidFill>
                  </a:tcPr>
                </a:tc>
                <a:extLst>
                  <a:ext uri="{0D108BD9-81ED-4DB2-BD59-A6C34878D82A}">
                    <a16:rowId xmlns:a16="http://schemas.microsoft.com/office/drawing/2014/main" val="4066361728"/>
                  </a:ext>
                </a:extLst>
              </a:tr>
              <a:tr h="454896">
                <a:tc>
                  <a:txBody>
                    <a:bodyPr/>
                    <a:lstStyle/>
                    <a:p>
                      <a:r>
                        <a:rPr lang="en-US" sz="2200" dirty="0">
                          <a:solidFill>
                            <a:schemeClr val="tx1"/>
                          </a:solidFill>
                        </a:rPr>
                        <a:t>Anemia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454896">
                <a:tc>
                  <a:txBody>
                    <a:bodyPr/>
                    <a:lstStyle/>
                    <a:p>
                      <a:r>
                        <a:rPr lang="en-US" sz="2200" dirty="0">
                          <a:solidFill>
                            <a:schemeClr val="tx1"/>
                          </a:solidFill>
                        </a:rPr>
                        <a:t>Diarrhea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658836622"/>
                  </a:ext>
                </a:extLst>
              </a:tr>
              <a:tr h="454896">
                <a:tc>
                  <a:txBody>
                    <a:bodyPr/>
                    <a:lstStyle/>
                    <a:p>
                      <a:r>
                        <a:rPr lang="en-US" sz="2200" dirty="0">
                          <a:solidFill>
                            <a:schemeClr val="tx1"/>
                          </a:solidFill>
                        </a:rPr>
                        <a:t>Rash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200" dirty="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52572331"/>
                  </a:ext>
                </a:extLst>
              </a:tr>
            </a:tbl>
          </a:graphicData>
        </a:graphic>
      </p:graphicFrame>
    </p:spTree>
    <p:extLst>
      <p:ext uri="{BB962C8B-B14F-4D97-AF65-F5344CB8AC3E}">
        <p14:creationId xmlns:p14="http://schemas.microsoft.com/office/powerpoint/2010/main" val="1040798744"/>
      </p:ext>
    </p:extLst>
  </p:cSld>
  <p:clrMapOvr>
    <a:masterClrMapping/>
  </p:clrMapOvr>
  <p:transition spd="slow" advClick="0"/>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A1DCA-3911-124D-B49A-BDFBA1FBE4A8}"/>
              </a:ext>
            </a:extLst>
          </p:cNvPr>
          <p:cNvSpPr>
            <a:spLocks noGrp="1"/>
          </p:cNvSpPr>
          <p:nvPr>
            <p:ph type="title"/>
          </p:nvPr>
        </p:nvSpPr>
        <p:spPr/>
        <p:txBody>
          <a:bodyPr/>
          <a:lstStyle/>
          <a:p>
            <a:r>
              <a:rPr lang="en-US" dirty="0"/>
              <a:t>PI3K Inhibitors: Mechanism of Action</a:t>
            </a:r>
          </a:p>
        </p:txBody>
      </p:sp>
      <p:sp>
        <p:nvSpPr>
          <p:cNvPr id="3" name="Content Placeholder 2">
            <a:extLst>
              <a:ext uri="{FF2B5EF4-FFF2-40B4-BE49-F238E27FC236}">
                <a16:creationId xmlns:a16="http://schemas.microsoft.com/office/drawing/2014/main" id="{8F4DBA61-7DBE-544F-946B-C3C8A9DD84D5}"/>
              </a:ext>
            </a:extLst>
          </p:cNvPr>
          <p:cNvSpPr>
            <a:spLocks noGrp="1"/>
          </p:cNvSpPr>
          <p:nvPr>
            <p:ph idx="1"/>
          </p:nvPr>
        </p:nvSpPr>
        <p:spPr>
          <a:xfrm>
            <a:off x="6324600" y="1600200"/>
            <a:ext cx="5410200" cy="4800600"/>
          </a:xfrm>
        </p:spPr>
        <p:txBody>
          <a:bodyPr/>
          <a:lstStyle/>
          <a:p>
            <a:pPr>
              <a:spcAft>
                <a:spcPts val="500"/>
              </a:spcAft>
            </a:pPr>
            <a:r>
              <a:rPr lang="en-US" sz="2200" dirty="0"/>
              <a:t>PI3K is involved in the activation of </a:t>
            </a:r>
            <a:r>
              <a:rPr lang="en-US" sz="2200" dirty="0" err="1"/>
              <a:t>Akt</a:t>
            </a:r>
            <a:r>
              <a:rPr lang="en-US" sz="2200" dirty="0"/>
              <a:t>.</a:t>
            </a:r>
          </a:p>
          <a:p>
            <a:pPr>
              <a:spcAft>
                <a:spcPts val="500"/>
              </a:spcAft>
            </a:pPr>
            <a:r>
              <a:rPr lang="en-US" sz="2200" dirty="0"/>
              <a:t>Hyperactivation of the PI3K pathway is implicated in malignant transformation, cancer progression and endocrine therapy resistance.</a:t>
            </a:r>
          </a:p>
          <a:p>
            <a:pPr>
              <a:spcAft>
                <a:spcPts val="500"/>
              </a:spcAft>
            </a:pPr>
            <a:r>
              <a:rPr lang="en-US" sz="2200" dirty="0"/>
              <a:t>PIK3CA encodes the alpha isoform of the PI3K catalytic subunit.</a:t>
            </a:r>
          </a:p>
          <a:p>
            <a:pPr>
              <a:spcAft>
                <a:spcPts val="500"/>
              </a:spcAft>
            </a:pPr>
            <a:r>
              <a:rPr lang="en-US" sz="2200" dirty="0"/>
              <a:t>Around 40% of patients with HR+, HER- BC present with an activating PIK3CA tumor mutation.</a:t>
            </a:r>
          </a:p>
          <a:p>
            <a:pPr>
              <a:spcAft>
                <a:spcPts val="500"/>
              </a:spcAft>
            </a:pPr>
            <a:r>
              <a:rPr lang="en-US" sz="2200" dirty="0" err="1"/>
              <a:t>Alpelisib</a:t>
            </a:r>
            <a:r>
              <a:rPr lang="en-US" sz="2200" dirty="0"/>
              <a:t> is a specific inhibitor of the PI3K alpha isoform.</a:t>
            </a:r>
          </a:p>
        </p:txBody>
      </p:sp>
      <p:sp>
        <p:nvSpPr>
          <p:cNvPr id="6" name="TextBox 5">
            <a:extLst>
              <a:ext uri="{FF2B5EF4-FFF2-40B4-BE49-F238E27FC236}">
                <a16:creationId xmlns:a16="http://schemas.microsoft.com/office/drawing/2014/main" id="{3A77E5D9-A3BC-1C4D-99E4-D41650FBC142}"/>
              </a:ext>
            </a:extLst>
          </p:cNvPr>
          <p:cNvSpPr txBox="1"/>
          <p:nvPr/>
        </p:nvSpPr>
        <p:spPr>
          <a:xfrm>
            <a:off x="-7466" y="6477000"/>
            <a:ext cx="11842873"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André F et al. </a:t>
            </a:r>
            <a:r>
              <a:rPr kumimoji="0" lang="en-US" sz="1600" i="1"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Proc ESMO </a:t>
            </a: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2018;Abstract LBA3_PR.</a:t>
            </a:r>
          </a:p>
        </p:txBody>
      </p:sp>
      <p:pic>
        <p:nvPicPr>
          <p:cNvPr id="10" name="Picture 9">
            <a:extLst>
              <a:ext uri="{FF2B5EF4-FFF2-40B4-BE49-F238E27FC236}">
                <a16:creationId xmlns:a16="http://schemas.microsoft.com/office/drawing/2014/main" id="{ED6642E8-4F20-8247-A0C9-E3E0E50497DB}"/>
              </a:ext>
            </a:extLst>
          </p:cNvPr>
          <p:cNvPicPr>
            <a:picLocks noChangeAspect="1"/>
          </p:cNvPicPr>
          <p:nvPr/>
        </p:nvPicPr>
        <p:blipFill>
          <a:blip r:embed="rId2"/>
          <a:stretch>
            <a:fillRect/>
          </a:stretch>
        </p:blipFill>
        <p:spPr>
          <a:xfrm>
            <a:off x="490596" y="1474800"/>
            <a:ext cx="5410142" cy="4796992"/>
          </a:xfrm>
          <a:prstGeom prst="rect">
            <a:avLst/>
          </a:prstGeom>
        </p:spPr>
      </p:pic>
    </p:spTree>
    <p:extLst>
      <p:ext uri="{BB962C8B-B14F-4D97-AF65-F5344CB8AC3E}">
        <p14:creationId xmlns:p14="http://schemas.microsoft.com/office/powerpoint/2010/main" val="3290888873"/>
      </p:ext>
    </p:extLst>
  </p:cSld>
  <p:clrMapOvr>
    <a:masterClrMapping/>
  </p:clrMapOvr>
  <p:transition spd="slow" advClick="0"/>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2CA3F6-8774-5A4F-BF13-9D7AE4D6F0B9}"/>
              </a:ext>
            </a:extLst>
          </p:cNvPr>
          <p:cNvSpPr>
            <a:spLocks noGrp="1"/>
          </p:cNvSpPr>
          <p:nvPr>
            <p:ph type="title"/>
          </p:nvPr>
        </p:nvSpPr>
        <p:spPr/>
        <p:txBody>
          <a:bodyPr/>
          <a:lstStyle/>
          <a:p>
            <a:r>
              <a:rPr lang="en-US" dirty="0"/>
              <a:t>SOLAR-1 Phase III Study Design</a:t>
            </a:r>
          </a:p>
        </p:txBody>
      </p:sp>
      <p:sp>
        <p:nvSpPr>
          <p:cNvPr id="19" name="Text Box 27">
            <a:extLst>
              <a:ext uri="{FF2B5EF4-FFF2-40B4-BE49-F238E27FC236}">
                <a16:creationId xmlns:a16="http://schemas.microsoft.com/office/drawing/2014/main" id="{9334B8A9-95B7-424B-95EE-60229335B396}"/>
              </a:ext>
            </a:extLst>
          </p:cNvPr>
          <p:cNvSpPr txBox="1">
            <a:spLocks noChangeArrowheads="1"/>
          </p:cNvSpPr>
          <p:nvPr/>
        </p:nvSpPr>
        <p:spPr bwMode="auto">
          <a:xfrm>
            <a:off x="688361" y="5918862"/>
            <a:ext cx="10477846" cy="4308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200" b="1" dirty="0">
                <a:solidFill>
                  <a:srgbClr val="FFFFFF"/>
                </a:solidFill>
                <a:ea typeface="MS PGothic" charset="0"/>
                <a:cs typeface="MS PGothic" charset="0"/>
              </a:rPr>
              <a:t>Primary endpoint:</a:t>
            </a:r>
            <a:r>
              <a:rPr lang="en-US" sz="2200" dirty="0">
                <a:solidFill>
                  <a:srgbClr val="FFFFFF"/>
                </a:solidFill>
                <a:ea typeface="MS PGothic" charset="0"/>
                <a:cs typeface="MS PGothic" charset="0"/>
              </a:rPr>
              <a:t> Locally assessed PFS in PIK3CA mutation cohort</a:t>
            </a:r>
          </a:p>
        </p:txBody>
      </p:sp>
      <p:sp>
        <p:nvSpPr>
          <p:cNvPr id="21" name="TextBox 20">
            <a:extLst>
              <a:ext uri="{FF2B5EF4-FFF2-40B4-BE49-F238E27FC236}">
                <a16:creationId xmlns:a16="http://schemas.microsoft.com/office/drawing/2014/main" id="{3CBC4487-EEE2-5B48-8256-22F0AF5DF3A2}"/>
              </a:ext>
            </a:extLst>
          </p:cNvPr>
          <p:cNvSpPr txBox="1"/>
          <p:nvPr/>
        </p:nvSpPr>
        <p:spPr>
          <a:xfrm>
            <a:off x="-7466" y="6477000"/>
            <a:ext cx="11842873" cy="338554"/>
          </a:xfrm>
          <a:prstGeom prst="rect">
            <a:avLst/>
          </a:prstGeom>
          <a:noFill/>
        </p:spPr>
        <p:txBody>
          <a:bodyPr wrap="square" rtlCol="0">
            <a:spAutoFit/>
          </a:bodyPr>
          <a:lstStyle/>
          <a:p>
            <a:pPr lvl="0">
              <a:defRPr/>
            </a:pPr>
            <a:r>
              <a:rPr lang="en-US" sz="1600" dirty="0">
                <a:solidFill>
                  <a:srgbClr val="FFFFFF"/>
                </a:solidFill>
                <a:latin typeface="Arial"/>
                <a:ea typeface="Calibri" charset="0"/>
                <a:cs typeface="Arial" panose="020B0604020202020204" pitchFamily="34" charset="0"/>
              </a:rPr>
              <a:t>André F et al. </a:t>
            </a:r>
            <a:r>
              <a:rPr lang="en-US" sz="1600" i="1" dirty="0">
                <a:solidFill>
                  <a:srgbClr val="FFFFFF"/>
                </a:solidFill>
                <a:latin typeface="Arial"/>
                <a:ea typeface="Calibri" charset="0"/>
                <a:cs typeface="Arial" panose="020B0604020202020204" pitchFamily="34" charset="0"/>
              </a:rPr>
              <a:t>Proc ESMO </a:t>
            </a:r>
            <a:r>
              <a:rPr lang="en-US" sz="1600" dirty="0">
                <a:solidFill>
                  <a:srgbClr val="FFFFFF"/>
                </a:solidFill>
                <a:latin typeface="Arial"/>
                <a:ea typeface="Calibri" charset="0"/>
                <a:cs typeface="Arial" panose="020B0604020202020204" pitchFamily="34" charset="0"/>
              </a:rPr>
              <a:t>2018;Abstract LBA3_PR.</a:t>
            </a:r>
          </a:p>
        </p:txBody>
      </p:sp>
      <p:cxnSp>
        <p:nvCxnSpPr>
          <p:cNvPr id="11" name="Straight Connector 10">
            <a:extLst>
              <a:ext uri="{FF2B5EF4-FFF2-40B4-BE49-F238E27FC236}">
                <a16:creationId xmlns:a16="http://schemas.microsoft.com/office/drawing/2014/main" id="{A9C2A235-B513-9C4C-95BE-40D873E6D44F}"/>
              </a:ext>
            </a:extLst>
          </p:cNvPr>
          <p:cNvCxnSpPr>
            <a:cxnSpLocks noChangeShapeType="1"/>
          </p:cNvCxnSpPr>
          <p:nvPr/>
        </p:nvCxnSpPr>
        <p:spPr bwMode="auto">
          <a:xfrm>
            <a:off x="3931011" y="3609967"/>
            <a:ext cx="785665"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12" name="Straight Arrow Connector 11">
            <a:extLst>
              <a:ext uri="{FF2B5EF4-FFF2-40B4-BE49-F238E27FC236}">
                <a16:creationId xmlns:a16="http://schemas.microsoft.com/office/drawing/2014/main" id="{A7FAF43D-861F-B740-B9C6-174A4295CC2E}"/>
              </a:ext>
            </a:extLst>
          </p:cNvPr>
          <p:cNvCxnSpPr>
            <a:cxnSpLocks/>
          </p:cNvCxnSpPr>
          <p:nvPr/>
        </p:nvCxnSpPr>
        <p:spPr bwMode="auto">
          <a:xfrm flipV="1">
            <a:off x="4718264" y="2212432"/>
            <a:ext cx="0" cy="2609946"/>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7E411D45-687D-7940-84FA-060399DE2A42}"/>
              </a:ext>
            </a:extLst>
          </p:cNvPr>
          <p:cNvGrpSpPr/>
          <p:nvPr/>
        </p:nvGrpSpPr>
        <p:grpSpPr>
          <a:xfrm>
            <a:off x="4696467" y="2220453"/>
            <a:ext cx="584534" cy="2601925"/>
            <a:chOff x="4093002" y="2263438"/>
            <a:chExt cx="726797" cy="2601925"/>
          </a:xfrm>
        </p:grpSpPr>
        <p:cxnSp>
          <p:nvCxnSpPr>
            <p:cNvPr id="15" name="Straight Arrow Connector 14">
              <a:extLst>
                <a:ext uri="{FF2B5EF4-FFF2-40B4-BE49-F238E27FC236}">
                  <a16:creationId xmlns:a16="http://schemas.microsoft.com/office/drawing/2014/main" id="{C9B92E48-3005-BE49-AC00-115DD4CC8F4B}"/>
                </a:ext>
              </a:extLst>
            </p:cNvPr>
            <p:cNvCxnSpPr/>
            <p:nvPr/>
          </p:nvCxnSpPr>
          <p:spPr bwMode="auto">
            <a:xfrm>
              <a:off x="4113212" y="4865363"/>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EBFCD25-AD32-CA4F-B164-EEA5B289C8F0}"/>
                </a:ext>
              </a:extLst>
            </p:cNvPr>
            <p:cNvCxnSpPr/>
            <p:nvPr/>
          </p:nvCxnSpPr>
          <p:spPr bwMode="auto">
            <a:xfrm>
              <a:off x="4093002" y="2263438"/>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3" name="Rectangle 18">
            <a:extLst>
              <a:ext uri="{FF2B5EF4-FFF2-40B4-BE49-F238E27FC236}">
                <a16:creationId xmlns:a16="http://schemas.microsoft.com/office/drawing/2014/main" id="{F3F73596-81F8-124A-A428-90D9270F7DCF}"/>
              </a:ext>
            </a:extLst>
          </p:cNvPr>
          <p:cNvSpPr>
            <a:spLocks noChangeArrowheads="1"/>
          </p:cNvSpPr>
          <p:nvPr/>
        </p:nvSpPr>
        <p:spPr bwMode="auto">
          <a:xfrm>
            <a:off x="7934133" y="1371600"/>
            <a:ext cx="2962467" cy="871416"/>
          </a:xfrm>
          <a:prstGeom prst="rect">
            <a:avLst/>
          </a:prstGeom>
          <a:solidFill>
            <a:srgbClr val="99CC00"/>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1600" b="1" dirty="0">
                <a:solidFill>
                  <a:srgbClr val="4472C4">
                    <a:lumMod val="50000"/>
                  </a:srgbClr>
                </a:solidFill>
                <a:latin typeface="Arial" panose="020B0604020202020204" pitchFamily="34" charset="0"/>
                <a:cs typeface="Arial" panose="020B0604020202020204" pitchFamily="34" charset="0"/>
              </a:rPr>
              <a:t>ALP 300 mg QD PO </a:t>
            </a:r>
          </a:p>
          <a:p>
            <a:pPr lvl="0" algn="ctr" eaLnBrk="1" fontAlgn="auto" hangingPunct="1">
              <a:spcBef>
                <a:spcPts val="0"/>
              </a:spcBef>
              <a:spcAft>
                <a:spcPts val="0"/>
              </a:spcAft>
              <a:defRPr/>
            </a:pPr>
            <a:r>
              <a:rPr lang="en-US" sz="1600" b="1" dirty="0">
                <a:solidFill>
                  <a:srgbClr val="4472C4">
                    <a:lumMod val="50000"/>
                  </a:srgbClr>
                </a:solidFill>
                <a:latin typeface="Arial" panose="020B0604020202020204" pitchFamily="34" charset="0"/>
                <a:cs typeface="Arial" panose="020B0604020202020204" pitchFamily="34" charset="0"/>
              </a:rPr>
              <a:t>+ FUL 500 mg IM</a:t>
            </a:r>
          </a:p>
          <a:p>
            <a:pPr lvl="0" algn="ctr" eaLnBrk="1" fontAlgn="auto" hangingPunct="1">
              <a:spcBef>
                <a:spcPts val="0"/>
              </a:spcBef>
              <a:spcAft>
                <a:spcPts val="0"/>
              </a:spcAft>
              <a:defRPr/>
            </a:pPr>
            <a:r>
              <a:rPr lang="en-US" sz="1600" b="1" dirty="0">
                <a:solidFill>
                  <a:srgbClr val="4472C4">
                    <a:lumMod val="50000"/>
                  </a:srgbClr>
                </a:solidFill>
                <a:latin typeface="Arial" panose="020B0604020202020204" pitchFamily="34" charset="0"/>
                <a:cs typeface="Arial" panose="020B0604020202020204" pitchFamily="34" charset="0"/>
              </a:rPr>
              <a:t>n = 169</a:t>
            </a:r>
            <a:endParaRPr lang="en-US" sz="1600" dirty="0">
              <a:solidFill>
                <a:srgbClr val="4472C4">
                  <a:lumMod val="50000"/>
                </a:srgbClr>
              </a:solidFill>
              <a:latin typeface="Arial" panose="020B0604020202020204" pitchFamily="34" charset="0"/>
              <a:cs typeface="Arial" panose="020B0604020202020204" pitchFamily="34" charset="0"/>
            </a:endParaRPr>
          </a:p>
        </p:txBody>
      </p:sp>
      <p:sp>
        <p:nvSpPr>
          <p:cNvPr id="24" name="Rectangle 18">
            <a:extLst>
              <a:ext uri="{FF2B5EF4-FFF2-40B4-BE49-F238E27FC236}">
                <a16:creationId xmlns:a16="http://schemas.microsoft.com/office/drawing/2014/main" id="{9A28198C-32DA-A945-AF41-B74D4B612C67}"/>
              </a:ext>
            </a:extLst>
          </p:cNvPr>
          <p:cNvSpPr>
            <a:spLocks noChangeArrowheads="1"/>
          </p:cNvSpPr>
          <p:nvPr/>
        </p:nvSpPr>
        <p:spPr bwMode="auto">
          <a:xfrm>
            <a:off x="7926888" y="2514600"/>
            <a:ext cx="2962460" cy="871415"/>
          </a:xfrm>
          <a:prstGeom prst="rect">
            <a:avLst/>
          </a:prstGeom>
          <a:solidFill>
            <a:srgbClr val="F8951E"/>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pt" sz="1600" b="1" dirty="0">
                <a:solidFill>
                  <a:srgbClr val="4472C4">
                    <a:lumMod val="50000"/>
                  </a:srgbClr>
                </a:solidFill>
                <a:latin typeface="Arial" panose="020B0604020202020204" pitchFamily="34" charset="0"/>
                <a:cs typeface="Arial" panose="020B0604020202020204" pitchFamily="34" charset="0"/>
              </a:rPr>
              <a:t>PBO </a:t>
            </a:r>
          </a:p>
          <a:p>
            <a:pPr lvl="0" algn="ctr" eaLnBrk="1" fontAlgn="auto" hangingPunct="1">
              <a:spcBef>
                <a:spcPts val="0"/>
              </a:spcBef>
              <a:spcAft>
                <a:spcPts val="0"/>
              </a:spcAft>
              <a:defRPr/>
            </a:pPr>
            <a:r>
              <a:rPr lang="pt" sz="1600" b="1" dirty="0">
                <a:solidFill>
                  <a:srgbClr val="4472C4">
                    <a:lumMod val="50000"/>
                  </a:srgbClr>
                </a:solidFill>
                <a:latin typeface="Arial" panose="020B0604020202020204" pitchFamily="34" charset="0"/>
                <a:cs typeface="Arial" panose="020B0604020202020204" pitchFamily="34" charset="0"/>
              </a:rPr>
              <a:t>+ FUL 500 mg IM</a:t>
            </a:r>
          </a:p>
          <a:p>
            <a:pPr lvl="0" algn="ctr" eaLnBrk="1" fontAlgn="auto" hangingPunct="1">
              <a:spcBef>
                <a:spcPts val="0"/>
              </a:spcBef>
              <a:spcAft>
                <a:spcPts val="0"/>
              </a:spcAft>
              <a:defRPr/>
            </a:pPr>
            <a:r>
              <a:rPr lang="pt" sz="1600" b="1" dirty="0" err="1">
                <a:solidFill>
                  <a:srgbClr val="4472C4">
                    <a:lumMod val="50000"/>
                  </a:srgbClr>
                </a:solidFill>
                <a:latin typeface="Arial" panose="020B0604020202020204" pitchFamily="34" charset="0"/>
                <a:cs typeface="Arial" panose="020B0604020202020204" pitchFamily="34" charset="0"/>
              </a:rPr>
              <a:t>n</a:t>
            </a:r>
            <a:r>
              <a:rPr lang="pt" sz="1600" b="1" dirty="0">
                <a:solidFill>
                  <a:srgbClr val="4472C4">
                    <a:lumMod val="50000"/>
                  </a:srgbClr>
                </a:solidFill>
                <a:latin typeface="Arial" panose="020B0604020202020204" pitchFamily="34" charset="0"/>
                <a:cs typeface="Arial" panose="020B0604020202020204" pitchFamily="34" charset="0"/>
              </a:rPr>
              <a:t> = 172</a:t>
            </a:r>
            <a:endParaRPr lang="en-US" sz="1600" dirty="0">
              <a:solidFill>
                <a:srgbClr val="4472C4">
                  <a:lumMod val="50000"/>
                </a:srgbClr>
              </a:solidFill>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CB63AB11-1305-5041-B80E-FC2B6970B6A2}"/>
              </a:ext>
            </a:extLst>
          </p:cNvPr>
          <p:cNvSpPr/>
          <p:nvPr/>
        </p:nvSpPr>
        <p:spPr>
          <a:xfrm>
            <a:off x="5690102" y="3383163"/>
            <a:ext cx="70658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1:1</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cxnSp>
        <p:nvCxnSpPr>
          <p:cNvPr id="29" name="Straight Arrow Connector 28">
            <a:extLst>
              <a:ext uri="{FF2B5EF4-FFF2-40B4-BE49-F238E27FC236}">
                <a16:creationId xmlns:a16="http://schemas.microsoft.com/office/drawing/2014/main" id="{548E0CFF-F5A7-784A-8810-697B36AFBFCF}"/>
              </a:ext>
            </a:extLst>
          </p:cNvPr>
          <p:cNvCxnSpPr/>
          <p:nvPr/>
        </p:nvCxnSpPr>
        <p:spPr bwMode="auto">
          <a:xfrm>
            <a:off x="6530748" y="2269036"/>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258C0D5-7B76-6141-B7EA-3CB725FBF5D8}"/>
              </a:ext>
            </a:extLst>
          </p:cNvPr>
          <p:cNvCxnSpPr>
            <a:cxnSpLocks/>
          </p:cNvCxnSpPr>
          <p:nvPr/>
        </p:nvCxnSpPr>
        <p:spPr bwMode="auto">
          <a:xfrm flipV="1">
            <a:off x="7377243" y="1600200"/>
            <a:ext cx="0" cy="1346036"/>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AF603DE5-D2F6-DD44-AB1C-134D64161674}"/>
              </a:ext>
            </a:extLst>
          </p:cNvPr>
          <p:cNvGrpSpPr/>
          <p:nvPr/>
        </p:nvGrpSpPr>
        <p:grpSpPr>
          <a:xfrm>
            <a:off x="7371701" y="1606264"/>
            <a:ext cx="568280" cy="1339972"/>
            <a:chOff x="4113212" y="2362625"/>
            <a:chExt cx="706587" cy="2377101"/>
          </a:xfrm>
        </p:grpSpPr>
        <p:cxnSp>
          <p:nvCxnSpPr>
            <p:cNvPr id="41" name="Straight Arrow Connector 40">
              <a:extLst>
                <a:ext uri="{FF2B5EF4-FFF2-40B4-BE49-F238E27FC236}">
                  <a16:creationId xmlns:a16="http://schemas.microsoft.com/office/drawing/2014/main" id="{45C5C1B0-0AEE-E542-B412-78D241DA061B}"/>
                </a:ext>
              </a:extLst>
            </p:cNvPr>
            <p:cNvCxnSpPr/>
            <p:nvPr/>
          </p:nvCxnSpPr>
          <p:spPr bwMode="auto">
            <a:xfrm>
              <a:off x="4113212" y="4739726"/>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C36FEB0-B226-4148-A9A9-26E1B1E57180}"/>
                </a:ext>
              </a:extLst>
            </p:cNvPr>
            <p:cNvCxnSpPr/>
            <p:nvPr/>
          </p:nvCxnSpPr>
          <p:spPr bwMode="auto">
            <a:xfrm>
              <a:off x="4113216" y="2362625"/>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82A90770-CA14-BB4C-84EA-C13D3AA14DE5}"/>
              </a:ext>
            </a:extLst>
          </p:cNvPr>
          <p:cNvGrpSpPr>
            <a:grpSpLocks/>
          </p:cNvGrpSpPr>
          <p:nvPr/>
        </p:nvGrpSpPr>
        <p:grpSpPr bwMode="auto">
          <a:xfrm>
            <a:off x="6927479" y="1803815"/>
            <a:ext cx="914400" cy="914400"/>
            <a:chOff x="1872" y="1584"/>
            <a:chExt cx="576" cy="576"/>
          </a:xfrm>
        </p:grpSpPr>
        <p:sp>
          <p:nvSpPr>
            <p:cNvPr id="31" name="Oval 30">
              <a:extLst>
                <a:ext uri="{FF2B5EF4-FFF2-40B4-BE49-F238E27FC236}">
                  <a16:creationId xmlns:a16="http://schemas.microsoft.com/office/drawing/2014/main" id="{A4B34EFF-1B72-894F-826D-6C6490396EE4}"/>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ED7D31"/>
                </a:solidFill>
                <a:effectLst/>
                <a:uLnTx/>
                <a:uFillTx/>
                <a:latin typeface="Arial" panose="020B0604020202020204" pitchFamily="34" charset="0"/>
                <a:ea typeface="MS PGothic" charset="0"/>
                <a:cs typeface="Arial" panose="020B0604020202020204" pitchFamily="34" charset="0"/>
              </a:endParaRPr>
            </a:p>
          </p:txBody>
        </p:sp>
        <p:sp>
          <p:nvSpPr>
            <p:cNvPr id="32" name="Rectangle 31">
              <a:extLst>
                <a:ext uri="{FF2B5EF4-FFF2-40B4-BE49-F238E27FC236}">
                  <a16:creationId xmlns:a16="http://schemas.microsoft.com/office/drawing/2014/main" id="{FEB9E88A-6C20-CF4C-A4F2-C7A3FBB9D86B}"/>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sp>
        <p:nvSpPr>
          <p:cNvPr id="45" name="Rectangle 18">
            <a:extLst>
              <a:ext uri="{FF2B5EF4-FFF2-40B4-BE49-F238E27FC236}">
                <a16:creationId xmlns:a16="http://schemas.microsoft.com/office/drawing/2014/main" id="{34CA783D-A66B-FB4A-886C-66FFC3623DF3}"/>
              </a:ext>
            </a:extLst>
          </p:cNvPr>
          <p:cNvSpPr>
            <a:spLocks noChangeArrowheads="1"/>
          </p:cNvSpPr>
          <p:nvPr/>
        </p:nvSpPr>
        <p:spPr bwMode="auto">
          <a:xfrm>
            <a:off x="7934133" y="3744300"/>
            <a:ext cx="2962467" cy="871416"/>
          </a:xfrm>
          <a:prstGeom prst="rect">
            <a:avLst/>
          </a:prstGeom>
          <a:solidFill>
            <a:srgbClr val="99CC00"/>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en-US" sz="1600" b="1" dirty="0">
                <a:solidFill>
                  <a:srgbClr val="4472C4">
                    <a:lumMod val="50000"/>
                  </a:srgbClr>
                </a:solidFill>
                <a:latin typeface="Arial" panose="020B0604020202020204" pitchFamily="34" charset="0"/>
                <a:cs typeface="Arial" panose="020B0604020202020204" pitchFamily="34" charset="0"/>
              </a:rPr>
              <a:t>ALP 300 mg QD PO </a:t>
            </a:r>
          </a:p>
          <a:p>
            <a:pPr lvl="0" algn="ctr" eaLnBrk="1" fontAlgn="auto" hangingPunct="1">
              <a:spcBef>
                <a:spcPts val="0"/>
              </a:spcBef>
              <a:spcAft>
                <a:spcPts val="0"/>
              </a:spcAft>
              <a:defRPr/>
            </a:pPr>
            <a:r>
              <a:rPr lang="en-US" sz="1600" b="1" dirty="0">
                <a:solidFill>
                  <a:srgbClr val="4472C4">
                    <a:lumMod val="50000"/>
                  </a:srgbClr>
                </a:solidFill>
                <a:latin typeface="Arial" panose="020B0604020202020204" pitchFamily="34" charset="0"/>
                <a:cs typeface="Arial" panose="020B0604020202020204" pitchFamily="34" charset="0"/>
              </a:rPr>
              <a:t>+ FUL 500 mg IM</a:t>
            </a:r>
          </a:p>
          <a:p>
            <a:pPr lvl="0" algn="ctr" eaLnBrk="1" fontAlgn="auto" hangingPunct="1">
              <a:spcBef>
                <a:spcPts val="0"/>
              </a:spcBef>
              <a:spcAft>
                <a:spcPts val="0"/>
              </a:spcAft>
              <a:defRPr/>
            </a:pPr>
            <a:r>
              <a:rPr lang="en-US" sz="1600" b="1" dirty="0">
                <a:solidFill>
                  <a:srgbClr val="4472C4">
                    <a:lumMod val="50000"/>
                  </a:srgbClr>
                </a:solidFill>
                <a:latin typeface="Arial" panose="020B0604020202020204" pitchFamily="34" charset="0"/>
                <a:cs typeface="Arial" panose="020B0604020202020204" pitchFamily="34" charset="0"/>
              </a:rPr>
              <a:t>n = 115</a:t>
            </a:r>
            <a:endParaRPr lang="en-US" sz="1600" dirty="0">
              <a:solidFill>
                <a:srgbClr val="4472C4">
                  <a:lumMod val="50000"/>
                </a:srgbClr>
              </a:solidFill>
              <a:latin typeface="Arial" panose="020B0604020202020204" pitchFamily="34" charset="0"/>
              <a:cs typeface="Arial" panose="020B0604020202020204" pitchFamily="34" charset="0"/>
            </a:endParaRPr>
          </a:p>
        </p:txBody>
      </p:sp>
      <p:sp>
        <p:nvSpPr>
          <p:cNvPr id="46" name="Rectangle 18">
            <a:extLst>
              <a:ext uri="{FF2B5EF4-FFF2-40B4-BE49-F238E27FC236}">
                <a16:creationId xmlns:a16="http://schemas.microsoft.com/office/drawing/2014/main" id="{8C95043F-946A-814C-B118-561077436A38}"/>
              </a:ext>
            </a:extLst>
          </p:cNvPr>
          <p:cNvSpPr>
            <a:spLocks noChangeArrowheads="1"/>
          </p:cNvSpPr>
          <p:nvPr/>
        </p:nvSpPr>
        <p:spPr bwMode="auto">
          <a:xfrm>
            <a:off x="7926888" y="4910015"/>
            <a:ext cx="2962460" cy="871415"/>
          </a:xfrm>
          <a:prstGeom prst="rect">
            <a:avLst/>
          </a:prstGeom>
          <a:solidFill>
            <a:srgbClr val="F8951E"/>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spcBef>
                <a:spcPts val="0"/>
              </a:spcBef>
              <a:spcAft>
                <a:spcPts val="0"/>
              </a:spcAft>
              <a:defRPr/>
            </a:pPr>
            <a:r>
              <a:rPr lang="pt" sz="1600" b="1" dirty="0">
                <a:solidFill>
                  <a:srgbClr val="4472C4">
                    <a:lumMod val="50000"/>
                  </a:srgbClr>
                </a:solidFill>
                <a:latin typeface="Arial" panose="020B0604020202020204" pitchFamily="34" charset="0"/>
                <a:cs typeface="Arial" panose="020B0604020202020204" pitchFamily="34" charset="0"/>
              </a:rPr>
              <a:t>PBO</a:t>
            </a:r>
          </a:p>
          <a:p>
            <a:pPr lvl="0" algn="ctr" eaLnBrk="1" fontAlgn="auto" hangingPunct="1">
              <a:spcBef>
                <a:spcPts val="0"/>
              </a:spcBef>
              <a:spcAft>
                <a:spcPts val="0"/>
              </a:spcAft>
              <a:defRPr/>
            </a:pPr>
            <a:r>
              <a:rPr lang="pt" sz="1600" b="1" dirty="0">
                <a:solidFill>
                  <a:srgbClr val="4472C4">
                    <a:lumMod val="50000"/>
                  </a:srgbClr>
                </a:solidFill>
                <a:latin typeface="Arial" panose="020B0604020202020204" pitchFamily="34" charset="0"/>
                <a:cs typeface="Arial" panose="020B0604020202020204" pitchFamily="34" charset="0"/>
              </a:rPr>
              <a:t>+ FUL 500 mg IM</a:t>
            </a:r>
          </a:p>
          <a:p>
            <a:pPr lvl="0" algn="ctr" eaLnBrk="1" fontAlgn="auto" hangingPunct="1">
              <a:spcBef>
                <a:spcPts val="0"/>
              </a:spcBef>
              <a:spcAft>
                <a:spcPts val="0"/>
              </a:spcAft>
              <a:defRPr/>
            </a:pPr>
            <a:r>
              <a:rPr lang="pt" sz="1600" b="1" dirty="0" err="1">
                <a:solidFill>
                  <a:srgbClr val="4472C4">
                    <a:lumMod val="50000"/>
                  </a:srgbClr>
                </a:solidFill>
                <a:latin typeface="Arial" panose="020B0604020202020204" pitchFamily="34" charset="0"/>
                <a:cs typeface="Arial" panose="020B0604020202020204" pitchFamily="34" charset="0"/>
              </a:rPr>
              <a:t>n</a:t>
            </a:r>
            <a:r>
              <a:rPr lang="pt" sz="1600" b="1" dirty="0">
                <a:solidFill>
                  <a:srgbClr val="4472C4">
                    <a:lumMod val="50000"/>
                  </a:srgbClr>
                </a:solidFill>
                <a:latin typeface="Arial" panose="020B0604020202020204" pitchFamily="34" charset="0"/>
                <a:cs typeface="Arial" panose="020B0604020202020204" pitchFamily="34" charset="0"/>
              </a:rPr>
              <a:t> = 116</a:t>
            </a:r>
            <a:endParaRPr lang="en-US" sz="1600" dirty="0">
              <a:solidFill>
                <a:srgbClr val="4472C4">
                  <a:lumMod val="50000"/>
                </a:srgbClr>
              </a:solidFill>
              <a:latin typeface="Arial" panose="020B0604020202020204" pitchFamily="34" charset="0"/>
              <a:cs typeface="Arial" panose="020B0604020202020204" pitchFamily="34" charset="0"/>
            </a:endParaRPr>
          </a:p>
        </p:txBody>
      </p:sp>
      <p:cxnSp>
        <p:nvCxnSpPr>
          <p:cNvPr id="47" name="Straight Arrow Connector 46">
            <a:extLst>
              <a:ext uri="{FF2B5EF4-FFF2-40B4-BE49-F238E27FC236}">
                <a16:creationId xmlns:a16="http://schemas.microsoft.com/office/drawing/2014/main" id="{719C7124-221B-EB45-B487-D4F33B039F95}"/>
              </a:ext>
            </a:extLst>
          </p:cNvPr>
          <p:cNvCxnSpPr/>
          <p:nvPr/>
        </p:nvCxnSpPr>
        <p:spPr bwMode="auto">
          <a:xfrm>
            <a:off x="6530748" y="4723478"/>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B2B7DC4-8613-0C46-9F9F-6B9BF2B79F12}"/>
              </a:ext>
            </a:extLst>
          </p:cNvPr>
          <p:cNvCxnSpPr>
            <a:cxnSpLocks/>
          </p:cNvCxnSpPr>
          <p:nvPr/>
        </p:nvCxnSpPr>
        <p:spPr bwMode="auto">
          <a:xfrm flipV="1">
            <a:off x="7377243" y="4011657"/>
            <a:ext cx="0" cy="1447800"/>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id="{3F0558FE-FFFF-9A4B-8ADE-40F551C9AE30}"/>
              </a:ext>
            </a:extLst>
          </p:cNvPr>
          <p:cNvGrpSpPr/>
          <p:nvPr/>
        </p:nvGrpSpPr>
        <p:grpSpPr>
          <a:xfrm>
            <a:off x="7358606" y="4017720"/>
            <a:ext cx="581373" cy="1421684"/>
            <a:chOff x="4096932" y="2362625"/>
            <a:chExt cx="722867" cy="2344038"/>
          </a:xfrm>
        </p:grpSpPr>
        <p:cxnSp>
          <p:nvCxnSpPr>
            <p:cNvPr id="50" name="Straight Arrow Connector 49">
              <a:extLst>
                <a:ext uri="{FF2B5EF4-FFF2-40B4-BE49-F238E27FC236}">
                  <a16:creationId xmlns:a16="http://schemas.microsoft.com/office/drawing/2014/main" id="{57CB93FB-63E2-5C4B-BD5C-E6E05A75644B}"/>
                </a:ext>
              </a:extLst>
            </p:cNvPr>
            <p:cNvCxnSpPr/>
            <p:nvPr/>
          </p:nvCxnSpPr>
          <p:spPr bwMode="auto">
            <a:xfrm>
              <a:off x="4096932" y="4706663"/>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D6EA31D-6939-7840-9131-84352B8AB77F}"/>
                </a:ext>
              </a:extLst>
            </p:cNvPr>
            <p:cNvCxnSpPr/>
            <p:nvPr/>
          </p:nvCxnSpPr>
          <p:spPr bwMode="auto">
            <a:xfrm>
              <a:off x="4113216" y="2362625"/>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33BFA146-110B-4D4D-ABC7-83B196394B4C}"/>
              </a:ext>
            </a:extLst>
          </p:cNvPr>
          <p:cNvGrpSpPr>
            <a:grpSpLocks/>
          </p:cNvGrpSpPr>
          <p:nvPr/>
        </p:nvGrpSpPr>
        <p:grpSpPr bwMode="auto">
          <a:xfrm>
            <a:off x="6927479" y="4258257"/>
            <a:ext cx="914400" cy="914400"/>
            <a:chOff x="1872" y="1584"/>
            <a:chExt cx="576" cy="576"/>
          </a:xfrm>
        </p:grpSpPr>
        <p:sp>
          <p:nvSpPr>
            <p:cNvPr id="53" name="Oval 52">
              <a:extLst>
                <a:ext uri="{FF2B5EF4-FFF2-40B4-BE49-F238E27FC236}">
                  <a16:creationId xmlns:a16="http://schemas.microsoft.com/office/drawing/2014/main" id="{66E1E0F4-1C72-1E49-8AB2-3CE6AD61E085}"/>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ED7D31"/>
                </a:solidFill>
                <a:effectLst/>
                <a:uLnTx/>
                <a:uFillTx/>
                <a:latin typeface="Arial" panose="020B0604020202020204" pitchFamily="34" charset="0"/>
                <a:ea typeface="MS PGothic" charset="0"/>
                <a:cs typeface="Arial" panose="020B0604020202020204" pitchFamily="34" charset="0"/>
              </a:endParaRPr>
            </a:p>
          </p:txBody>
        </p:sp>
        <p:sp>
          <p:nvSpPr>
            <p:cNvPr id="54" name="Rectangle 53">
              <a:extLst>
                <a:ext uri="{FF2B5EF4-FFF2-40B4-BE49-F238E27FC236}">
                  <a16:creationId xmlns:a16="http://schemas.microsoft.com/office/drawing/2014/main" id="{2A1512AA-1C5C-B84A-B402-01D2C93F50A7}"/>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graphicFrame>
        <p:nvGraphicFramePr>
          <p:cNvPr id="33" name="Group 31">
            <a:extLst>
              <a:ext uri="{FF2B5EF4-FFF2-40B4-BE49-F238E27FC236}">
                <a16:creationId xmlns:a16="http://schemas.microsoft.com/office/drawing/2014/main" id="{A9AD0226-034B-784B-B929-E3D35A061285}"/>
              </a:ext>
            </a:extLst>
          </p:cNvPr>
          <p:cNvGraphicFramePr>
            <a:graphicFrameLocks noGrp="1"/>
          </p:cNvGraphicFramePr>
          <p:nvPr>
            <p:extLst>
              <p:ext uri="{D42A27DB-BD31-4B8C-83A1-F6EECF244321}">
                <p14:modId xmlns:p14="http://schemas.microsoft.com/office/powerpoint/2010/main" val="3277847859"/>
              </p:ext>
            </p:extLst>
          </p:nvPr>
        </p:nvGraphicFramePr>
        <p:xfrm>
          <a:off x="5282590" y="1688653"/>
          <a:ext cx="1537764" cy="1127808"/>
        </p:xfrm>
        <a:graphic>
          <a:graphicData uri="http://schemas.openxmlformats.org/drawingml/2006/table">
            <a:tbl>
              <a:tblPr/>
              <a:tblGrid>
                <a:gridCol w="1537764">
                  <a:extLst>
                    <a:ext uri="{9D8B030D-6E8A-4147-A177-3AD203B41FA5}">
                      <a16:colId xmlns:a16="http://schemas.microsoft.com/office/drawing/2014/main" val="20000"/>
                    </a:ext>
                  </a:extLst>
                </a:gridCol>
              </a:tblGrid>
              <a:tr h="1105872">
                <a:tc>
                  <a:txBody>
                    <a:bodyPr/>
                    <a:lstStyle/>
                    <a:p>
                      <a:pPr marL="0" marR="0" lvl="0" indent="0" algn="ctr" defTabSz="914400" rtl="0" eaLnBrk="1" fontAlgn="base" latinLnBrk="0" hangingPunct="1">
                        <a:lnSpc>
                          <a:spcPct val="100000"/>
                        </a:lnSpc>
                        <a:spcBef>
                          <a:spcPts val="200"/>
                        </a:spcBef>
                        <a:spcAft>
                          <a:spcPts val="800"/>
                        </a:spcAft>
                        <a:buClrTx/>
                        <a:buSzTx/>
                        <a:buFontTx/>
                        <a:buNone/>
                        <a:tabLst/>
                        <a:defRPr/>
                      </a:pP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PIK3CA mutation cohort </a:t>
                      </a:r>
                      <a:b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b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(n = 341)</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extLst>
                  <a:ext uri="{0D108BD9-81ED-4DB2-BD59-A6C34878D82A}">
                    <a16:rowId xmlns:a16="http://schemas.microsoft.com/office/drawing/2014/main" val="10001"/>
                  </a:ext>
                </a:extLst>
              </a:tr>
            </a:tbl>
          </a:graphicData>
        </a:graphic>
      </p:graphicFrame>
      <p:graphicFrame>
        <p:nvGraphicFramePr>
          <p:cNvPr id="34" name="Group 31">
            <a:extLst>
              <a:ext uri="{FF2B5EF4-FFF2-40B4-BE49-F238E27FC236}">
                <a16:creationId xmlns:a16="http://schemas.microsoft.com/office/drawing/2014/main" id="{A33179C5-9415-5149-8F80-4A74D182B8E4}"/>
              </a:ext>
            </a:extLst>
          </p:cNvPr>
          <p:cNvGraphicFramePr>
            <a:graphicFrameLocks noGrp="1"/>
          </p:cNvGraphicFramePr>
          <p:nvPr>
            <p:extLst>
              <p:ext uri="{D42A27DB-BD31-4B8C-83A1-F6EECF244321}">
                <p14:modId xmlns:p14="http://schemas.microsoft.com/office/powerpoint/2010/main" val="4135743954"/>
              </p:ext>
            </p:extLst>
          </p:nvPr>
        </p:nvGraphicFramePr>
        <p:xfrm>
          <a:off x="5282590" y="4215285"/>
          <a:ext cx="1537764" cy="1127808"/>
        </p:xfrm>
        <a:graphic>
          <a:graphicData uri="http://schemas.openxmlformats.org/drawingml/2006/table">
            <a:tbl>
              <a:tblPr/>
              <a:tblGrid>
                <a:gridCol w="1537764">
                  <a:extLst>
                    <a:ext uri="{9D8B030D-6E8A-4147-A177-3AD203B41FA5}">
                      <a16:colId xmlns:a16="http://schemas.microsoft.com/office/drawing/2014/main" val="20000"/>
                    </a:ext>
                  </a:extLst>
                </a:gridCol>
              </a:tblGrid>
              <a:tr h="1105872">
                <a:tc>
                  <a:txBody>
                    <a:bodyPr/>
                    <a:lstStyle/>
                    <a:p>
                      <a:pPr marL="0" marR="0" lvl="0" indent="0" algn="ctr" defTabSz="914400" rtl="0" eaLnBrk="1" fontAlgn="base" latinLnBrk="0" hangingPunct="1">
                        <a:lnSpc>
                          <a:spcPct val="100000"/>
                        </a:lnSpc>
                        <a:spcBef>
                          <a:spcPts val="200"/>
                        </a:spcBef>
                        <a:spcAft>
                          <a:spcPts val="800"/>
                        </a:spcAft>
                        <a:buClrTx/>
                        <a:buSzTx/>
                        <a:buFontTx/>
                        <a:buNone/>
                        <a:tabLst/>
                        <a:defRPr/>
                      </a:pP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No PIK3CA mutation cohort </a:t>
                      </a:r>
                      <a:b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br>
                      <a:r>
                        <a:rPr kumimoji="0" lang="en-US" sz="17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(n = 231)</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extLst>
                  <a:ext uri="{0D108BD9-81ED-4DB2-BD59-A6C34878D82A}">
                    <a16:rowId xmlns:a16="http://schemas.microsoft.com/office/drawing/2014/main" val="10001"/>
                  </a:ext>
                </a:extLst>
              </a:tr>
            </a:tbl>
          </a:graphicData>
        </a:graphic>
      </p:graphicFrame>
      <p:graphicFrame>
        <p:nvGraphicFramePr>
          <p:cNvPr id="37" name="Group 31">
            <a:extLst>
              <a:ext uri="{FF2B5EF4-FFF2-40B4-BE49-F238E27FC236}">
                <a16:creationId xmlns:a16="http://schemas.microsoft.com/office/drawing/2014/main" id="{E5ADA0F4-AD3F-DC47-9958-D08D81B68400}"/>
              </a:ext>
            </a:extLst>
          </p:cNvPr>
          <p:cNvGraphicFramePr>
            <a:graphicFrameLocks noGrp="1"/>
          </p:cNvGraphicFramePr>
          <p:nvPr>
            <p:extLst>
              <p:ext uri="{D42A27DB-BD31-4B8C-83A1-F6EECF244321}">
                <p14:modId xmlns:p14="http://schemas.microsoft.com/office/powerpoint/2010/main" val="3026173593"/>
              </p:ext>
            </p:extLst>
          </p:nvPr>
        </p:nvGraphicFramePr>
        <p:xfrm>
          <a:off x="464984" y="1740705"/>
          <a:ext cx="3838806" cy="3709211"/>
        </p:xfrm>
        <a:graphic>
          <a:graphicData uri="http://schemas.openxmlformats.org/drawingml/2006/table">
            <a:tbl>
              <a:tblPr/>
              <a:tblGrid>
                <a:gridCol w="3838806">
                  <a:extLst>
                    <a:ext uri="{9D8B030D-6E8A-4147-A177-3AD203B41FA5}">
                      <a16:colId xmlns:a16="http://schemas.microsoft.com/office/drawing/2014/main" val="20000"/>
                    </a:ext>
                  </a:extLst>
                </a:gridCol>
              </a:tblGrid>
              <a:tr h="1023578">
                <a:tc>
                  <a:txBody>
                    <a:bodyPr/>
                    <a:lstStyle/>
                    <a:p>
                      <a:pPr marL="0" marR="0" lvl="0" indent="0" algn="l" defTabSz="914400" rtl="0" eaLnBrk="1" fontAlgn="base" latinLnBrk="0" hangingPunct="1">
                        <a:lnSpc>
                          <a:spcPts val="2160"/>
                        </a:lnSpc>
                        <a:spcBef>
                          <a:spcPts val="800"/>
                        </a:spcBef>
                        <a:spcAft>
                          <a:spcPct val="0"/>
                        </a:spcAft>
                        <a:buClrTx/>
                        <a:buSzTx/>
                        <a:buFontTx/>
                        <a:buNone/>
                        <a:tabLst/>
                      </a:pPr>
                      <a:r>
                        <a:rPr kumimoji="0" lang="en-US" sz="2200" b="1"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Men or postmenopausal women, with HR+, HER2- advanced breast cancer</a:t>
                      </a:r>
                    </a:p>
                  </a:txBody>
                  <a:tcPr marL="182880" marT="45744" marB="4574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2685633">
                <a:tc>
                  <a:txBody>
                    <a:bodyPr/>
                    <a:lstStyle/>
                    <a:p>
                      <a:pPr marL="177800" marR="0" lvl="0" indent="-177800" algn="l" defTabSz="914400" rtl="0" eaLnBrk="1" fontAlgn="base" latinLnBrk="0" hangingPunct="1">
                        <a:lnSpc>
                          <a:spcPct val="100000"/>
                        </a:lnSpc>
                        <a:spcBef>
                          <a:spcPts val="300"/>
                        </a:spcBef>
                        <a:spcAft>
                          <a:spcPts val="6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Recurrence/progression on/after prior AI</a:t>
                      </a:r>
                    </a:p>
                    <a:p>
                      <a:pPr marL="177800" marR="0" lvl="0" indent="-177800" algn="l" defTabSz="914400" rtl="0" eaLnBrk="1" fontAlgn="base" latinLnBrk="0" hangingPunct="1">
                        <a:lnSpc>
                          <a:spcPct val="100000"/>
                        </a:lnSpc>
                        <a:spcBef>
                          <a:spcPts val="300"/>
                        </a:spcBef>
                        <a:spcAft>
                          <a:spcPts val="6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Identified PIK3CA status </a:t>
                      </a:r>
                      <a:b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b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(in archival or fresh tumor tissue)</a:t>
                      </a:r>
                    </a:p>
                    <a:p>
                      <a:pPr marL="177800" marR="0" lvl="0" indent="-177800" algn="l" defTabSz="914400" rtl="0" eaLnBrk="1" fontAlgn="base" latinLnBrk="0" hangingPunct="1">
                        <a:lnSpc>
                          <a:spcPct val="100000"/>
                        </a:lnSpc>
                        <a:spcBef>
                          <a:spcPts val="300"/>
                        </a:spcBef>
                        <a:spcAft>
                          <a:spcPts val="600"/>
                        </a:spcAft>
                        <a:buClrTx/>
                        <a:buSzTx/>
                        <a:buFont typeface="Arial"/>
                        <a:buChar char="•"/>
                        <a:tabLst/>
                        <a:defRPr/>
                      </a:pP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ECOG performance </a:t>
                      </a:r>
                      <a:b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br>
                      <a:r>
                        <a:rPr kumimoji="0" lang="en-US" sz="22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status ≤1 (N = 572)</a:t>
                      </a:r>
                    </a:p>
                  </a:txBody>
                  <a:tcPr marL="182880"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27641536"/>
      </p:ext>
    </p:extLst>
  </p:cSld>
  <p:clrMapOvr>
    <a:masterClrMapping/>
  </p:clrMapOvr>
  <p:transition spd="slow" advClick="0"/>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36095" y="6426460"/>
            <a:ext cx="9144000"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solidFill>
                  <a:srgbClr val="FFFFFF"/>
                </a:solidFill>
              </a:rPr>
              <a:t>André F et al. </a:t>
            </a:r>
            <a:r>
              <a:rPr lang="en-US" sz="1800" i="1" dirty="0">
                <a:solidFill>
                  <a:srgbClr val="FFFFFF"/>
                </a:solidFill>
              </a:rPr>
              <a:t>Proc ESMO </a:t>
            </a:r>
            <a:r>
              <a:rPr lang="en-US" sz="1800" dirty="0">
                <a:solidFill>
                  <a:srgbClr val="FFFFFF"/>
                </a:solidFill>
              </a:rPr>
              <a:t>2018;Abstract LBA3_PR.</a:t>
            </a:r>
          </a:p>
        </p:txBody>
      </p:sp>
      <p:pic>
        <p:nvPicPr>
          <p:cNvPr id="24" name="Picture 23">
            <a:extLst>
              <a:ext uri="{FF2B5EF4-FFF2-40B4-BE49-F238E27FC236}">
                <a16:creationId xmlns:a16="http://schemas.microsoft.com/office/drawing/2014/main" id="{73AADBC5-1E64-E048-B464-17B458E0D8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950" y="1661048"/>
            <a:ext cx="9766050" cy="4218933"/>
          </a:xfrm>
          <a:prstGeom prst="rect">
            <a:avLst/>
          </a:prstGeom>
        </p:spPr>
      </p:pic>
      <p:sp>
        <p:nvSpPr>
          <p:cNvPr id="25" name="TextBox 24">
            <a:extLst>
              <a:ext uri="{FF2B5EF4-FFF2-40B4-BE49-F238E27FC236}">
                <a16:creationId xmlns:a16="http://schemas.microsoft.com/office/drawing/2014/main" id="{39C128CB-54EA-5147-9BBB-7AEBAB513C1A}"/>
              </a:ext>
            </a:extLst>
          </p:cNvPr>
          <p:cNvSpPr txBox="1"/>
          <p:nvPr/>
        </p:nvSpPr>
        <p:spPr>
          <a:xfrm>
            <a:off x="7054346" y="2844396"/>
            <a:ext cx="2125749" cy="612678"/>
          </a:xfrm>
          <a:prstGeom prst="rect">
            <a:avLst/>
          </a:prstGeom>
          <a:noFill/>
        </p:spPr>
        <p:txBody>
          <a:bodyPr wrap="square" rtlCol="0">
            <a:spAutoFit/>
          </a:bodyPr>
          <a:lstStyle/>
          <a:p>
            <a:r>
              <a:rPr lang="en-US" sz="1500" dirty="0">
                <a:solidFill>
                  <a:srgbClr val="FFFFFF"/>
                </a:solidFill>
              </a:rPr>
              <a:t>HR (</a:t>
            </a:r>
            <a:r>
              <a:rPr lang="en-US" sz="1500" i="1" dirty="0">
                <a:solidFill>
                  <a:srgbClr val="FFFFFF"/>
                </a:solidFill>
              </a:rPr>
              <a:t>p</a:t>
            </a:r>
            <a:r>
              <a:rPr lang="en-US" sz="1500" dirty="0">
                <a:solidFill>
                  <a:srgbClr val="FFFFFF"/>
                </a:solidFill>
              </a:rPr>
              <a:t>-value)</a:t>
            </a:r>
          </a:p>
          <a:p>
            <a:r>
              <a:rPr lang="en-US" sz="1500" dirty="0">
                <a:solidFill>
                  <a:srgbClr val="FFFFFF"/>
                </a:solidFill>
              </a:rPr>
              <a:t>0.65 (</a:t>
            </a:r>
            <a:r>
              <a:rPr lang="en-US" sz="1500" i="1" dirty="0">
                <a:solidFill>
                  <a:srgbClr val="FFFFFF"/>
                </a:solidFill>
              </a:rPr>
              <a:t>p</a:t>
            </a:r>
            <a:r>
              <a:rPr lang="en-US" sz="1500" dirty="0">
                <a:solidFill>
                  <a:srgbClr val="FFFFFF"/>
                </a:solidFill>
              </a:rPr>
              <a:t> = 0.00065)</a:t>
            </a:r>
          </a:p>
        </p:txBody>
      </p:sp>
      <p:sp>
        <p:nvSpPr>
          <p:cNvPr id="26" name="TextBox 25">
            <a:extLst>
              <a:ext uri="{FF2B5EF4-FFF2-40B4-BE49-F238E27FC236}">
                <a16:creationId xmlns:a16="http://schemas.microsoft.com/office/drawing/2014/main" id="{BBFC770E-B58A-EA4A-BE80-DD4A6D6192AC}"/>
              </a:ext>
            </a:extLst>
          </p:cNvPr>
          <p:cNvSpPr txBox="1"/>
          <p:nvPr/>
        </p:nvSpPr>
        <p:spPr>
          <a:xfrm>
            <a:off x="3352800" y="1393104"/>
            <a:ext cx="5122000" cy="408452"/>
          </a:xfrm>
          <a:prstGeom prst="rect">
            <a:avLst/>
          </a:prstGeom>
          <a:noFill/>
        </p:spPr>
        <p:txBody>
          <a:bodyPr wrap="square" rtlCol="0">
            <a:spAutoFit/>
          </a:bodyPr>
          <a:lstStyle/>
          <a:p>
            <a:pPr algn="ctr"/>
            <a:r>
              <a:rPr lang="en-US" sz="1800" b="1" dirty="0">
                <a:solidFill>
                  <a:srgbClr val="FFFFFF"/>
                </a:solidFill>
              </a:rPr>
              <a:t>PFS for patients with PIK3CA mutation</a:t>
            </a:r>
          </a:p>
        </p:txBody>
      </p:sp>
      <p:sp>
        <p:nvSpPr>
          <p:cNvPr id="27" name="TextBox 26">
            <a:extLst>
              <a:ext uri="{FF2B5EF4-FFF2-40B4-BE49-F238E27FC236}">
                <a16:creationId xmlns:a16="http://schemas.microsoft.com/office/drawing/2014/main" id="{37CD5E71-F100-0545-8BB9-D786993EC492}"/>
              </a:ext>
            </a:extLst>
          </p:cNvPr>
          <p:cNvSpPr txBox="1"/>
          <p:nvPr/>
        </p:nvSpPr>
        <p:spPr>
          <a:xfrm>
            <a:off x="5313388" y="5939012"/>
            <a:ext cx="2106778" cy="338554"/>
          </a:xfrm>
          <a:prstGeom prst="rect">
            <a:avLst/>
          </a:prstGeom>
          <a:noFill/>
        </p:spPr>
        <p:txBody>
          <a:bodyPr wrap="square" rtlCol="0">
            <a:spAutoFit/>
          </a:bodyPr>
          <a:lstStyle/>
          <a:p>
            <a:pPr algn="ctr"/>
            <a:r>
              <a:rPr lang="en-US" sz="1600" b="1" dirty="0">
                <a:solidFill>
                  <a:srgbClr val="FFFFFF"/>
                </a:solidFill>
              </a:rPr>
              <a:t>Time (months)</a:t>
            </a:r>
          </a:p>
        </p:txBody>
      </p:sp>
      <p:sp>
        <p:nvSpPr>
          <p:cNvPr id="28" name="TextBox 27">
            <a:extLst>
              <a:ext uri="{FF2B5EF4-FFF2-40B4-BE49-F238E27FC236}">
                <a16:creationId xmlns:a16="http://schemas.microsoft.com/office/drawing/2014/main" id="{E0A8C708-1FB6-0B4F-B2AC-BF046BEC50A2}"/>
              </a:ext>
            </a:extLst>
          </p:cNvPr>
          <p:cNvSpPr txBox="1"/>
          <p:nvPr/>
        </p:nvSpPr>
        <p:spPr>
          <a:xfrm rot="16200000">
            <a:off x="-353016" y="3448264"/>
            <a:ext cx="2106778" cy="338554"/>
          </a:xfrm>
          <a:prstGeom prst="rect">
            <a:avLst/>
          </a:prstGeom>
          <a:noFill/>
        </p:spPr>
        <p:txBody>
          <a:bodyPr wrap="square" rtlCol="0">
            <a:spAutoFit/>
          </a:bodyPr>
          <a:lstStyle/>
          <a:p>
            <a:pPr algn="ctr"/>
            <a:r>
              <a:rPr lang="en-US" sz="1600" b="1" dirty="0">
                <a:solidFill>
                  <a:srgbClr val="FFFFFF"/>
                </a:solidFill>
              </a:rPr>
              <a:t>Probability of PFS</a:t>
            </a:r>
          </a:p>
        </p:txBody>
      </p:sp>
      <p:sp>
        <p:nvSpPr>
          <p:cNvPr id="29" name="TextBox 28">
            <a:extLst>
              <a:ext uri="{FF2B5EF4-FFF2-40B4-BE49-F238E27FC236}">
                <a16:creationId xmlns:a16="http://schemas.microsoft.com/office/drawing/2014/main" id="{DE87190C-944E-0D46-AF67-45AFFE641082}"/>
              </a:ext>
            </a:extLst>
          </p:cNvPr>
          <p:cNvSpPr txBox="1"/>
          <p:nvPr/>
        </p:nvSpPr>
        <p:spPr>
          <a:xfrm>
            <a:off x="7037744" y="2192278"/>
            <a:ext cx="3519717" cy="323165"/>
          </a:xfrm>
          <a:prstGeom prst="rect">
            <a:avLst/>
          </a:prstGeom>
          <a:noFill/>
        </p:spPr>
        <p:txBody>
          <a:bodyPr wrap="square" rtlCol="0">
            <a:spAutoFit/>
          </a:bodyPr>
          <a:lstStyle/>
          <a:p>
            <a:r>
              <a:rPr lang="en-US" sz="1500" dirty="0" err="1">
                <a:solidFill>
                  <a:srgbClr val="FFFFFF"/>
                </a:solidFill>
              </a:rPr>
              <a:t>Alpelisib</a:t>
            </a:r>
            <a:r>
              <a:rPr lang="en-US" sz="1500" dirty="0">
                <a:solidFill>
                  <a:srgbClr val="FFFFFF"/>
                </a:solidFill>
              </a:rPr>
              <a:t> + </a:t>
            </a:r>
            <a:r>
              <a:rPr lang="en-US" sz="1500" dirty="0" err="1">
                <a:solidFill>
                  <a:srgbClr val="FFFFFF"/>
                </a:solidFill>
              </a:rPr>
              <a:t>fulvestrant</a:t>
            </a:r>
            <a:r>
              <a:rPr lang="en-US" sz="1500" dirty="0">
                <a:solidFill>
                  <a:srgbClr val="FFFFFF"/>
                </a:solidFill>
              </a:rPr>
              <a:t> (n = 169)     11.0</a:t>
            </a:r>
          </a:p>
        </p:txBody>
      </p:sp>
      <p:sp>
        <p:nvSpPr>
          <p:cNvPr id="30" name="TextBox 29">
            <a:extLst>
              <a:ext uri="{FF2B5EF4-FFF2-40B4-BE49-F238E27FC236}">
                <a16:creationId xmlns:a16="http://schemas.microsoft.com/office/drawing/2014/main" id="{0E0FBB95-3153-5940-AAB1-6A658F9FCF5A}"/>
              </a:ext>
            </a:extLst>
          </p:cNvPr>
          <p:cNvSpPr txBox="1"/>
          <p:nvPr/>
        </p:nvSpPr>
        <p:spPr>
          <a:xfrm>
            <a:off x="7022403" y="2547071"/>
            <a:ext cx="3994343" cy="323165"/>
          </a:xfrm>
          <a:prstGeom prst="rect">
            <a:avLst/>
          </a:prstGeom>
          <a:noFill/>
        </p:spPr>
        <p:txBody>
          <a:bodyPr wrap="square" rtlCol="0">
            <a:spAutoFit/>
          </a:bodyPr>
          <a:lstStyle/>
          <a:p>
            <a:r>
              <a:rPr lang="en-US" sz="1500" dirty="0">
                <a:solidFill>
                  <a:srgbClr val="FFFFFF"/>
                </a:solidFill>
              </a:rPr>
              <a:t>Placebo + </a:t>
            </a:r>
            <a:r>
              <a:rPr lang="en-US" sz="1500" dirty="0" err="1">
                <a:solidFill>
                  <a:srgbClr val="FFFFFF"/>
                </a:solidFill>
              </a:rPr>
              <a:t>fulvestrant</a:t>
            </a:r>
            <a:r>
              <a:rPr lang="en-US" sz="1500" dirty="0">
                <a:solidFill>
                  <a:srgbClr val="FFFFFF"/>
                </a:solidFill>
              </a:rPr>
              <a:t> (n = 172)       5.7</a:t>
            </a:r>
          </a:p>
        </p:txBody>
      </p:sp>
      <p:grpSp>
        <p:nvGrpSpPr>
          <p:cNvPr id="31" name="Group 30">
            <a:extLst>
              <a:ext uri="{FF2B5EF4-FFF2-40B4-BE49-F238E27FC236}">
                <a16:creationId xmlns:a16="http://schemas.microsoft.com/office/drawing/2014/main" id="{6A758275-40A0-1B43-9E2D-DE2B2E726818}"/>
              </a:ext>
            </a:extLst>
          </p:cNvPr>
          <p:cNvGrpSpPr/>
          <p:nvPr/>
        </p:nvGrpSpPr>
        <p:grpSpPr>
          <a:xfrm>
            <a:off x="6473245" y="2354272"/>
            <a:ext cx="484558" cy="104851"/>
            <a:chOff x="8553451" y="1324194"/>
            <a:chExt cx="438149" cy="94809"/>
          </a:xfrm>
        </p:grpSpPr>
        <p:cxnSp>
          <p:nvCxnSpPr>
            <p:cNvPr id="32" name="Straight Connector 31">
              <a:extLst>
                <a:ext uri="{FF2B5EF4-FFF2-40B4-BE49-F238E27FC236}">
                  <a16:creationId xmlns:a16="http://schemas.microsoft.com/office/drawing/2014/main" id="{B0514EE4-21D9-BD41-A8D0-14FB74777C21}"/>
                </a:ext>
              </a:extLst>
            </p:cNvPr>
            <p:cNvCxnSpPr/>
            <p:nvPr/>
          </p:nvCxnSpPr>
          <p:spPr bwMode="auto">
            <a:xfrm>
              <a:off x="8553451" y="1371598"/>
              <a:ext cx="438149" cy="0"/>
            </a:xfrm>
            <a:prstGeom prst="line">
              <a:avLst/>
            </a:prstGeom>
            <a:solidFill>
              <a:schemeClr val="accent1"/>
            </a:solidFill>
            <a:ln w="38100" cap="flat" cmpd="sng" algn="ctr">
              <a:solidFill>
                <a:srgbClr val="92D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3" name="Rectangle 32">
              <a:extLst>
                <a:ext uri="{FF2B5EF4-FFF2-40B4-BE49-F238E27FC236}">
                  <a16:creationId xmlns:a16="http://schemas.microsoft.com/office/drawing/2014/main" id="{C7F7F408-9AED-E24F-9E7F-BECC74A9724D}"/>
                </a:ext>
              </a:extLst>
            </p:cNvPr>
            <p:cNvSpPr/>
            <p:nvPr/>
          </p:nvSpPr>
          <p:spPr bwMode="auto">
            <a:xfrm>
              <a:off x="8725121" y="1324194"/>
              <a:ext cx="94809" cy="94809"/>
            </a:xfrm>
            <a:prstGeom prst="rect">
              <a:avLst/>
            </a:prstGeom>
            <a:solidFill>
              <a:srgbClr val="92D05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endParaRPr lang="en-US">
                <a:solidFill>
                  <a:srgbClr val="000000"/>
                </a:solidFill>
              </a:endParaRPr>
            </a:p>
          </p:txBody>
        </p:sp>
      </p:grpSp>
      <p:grpSp>
        <p:nvGrpSpPr>
          <p:cNvPr id="34" name="Group 33">
            <a:extLst>
              <a:ext uri="{FF2B5EF4-FFF2-40B4-BE49-F238E27FC236}">
                <a16:creationId xmlns:a16="http://schemas.microsoft.com/office/drawing/2014/main" id="{A955C965-9AB6-CB47-9B32-EBF27EE6FD8D}"/>
              </a:ext>
            </a:extLst>
          </p:cNvPr>
          <p:cNvGrpSpPr/>
          <p:nvPr/>
        </p:nvGrpSpPr>
        <p:grpSpPr>
          <a:xfrm>
            <a:off x="6473245" y="2663140"/>
            <a:ext cx="484558" cy="118063"/>
            <a:chOff x="8553451" y="1693245"/>
            <a:chExt cx="438149" cy="106755"/>
          </a:xfrm>
        </p:grpSpPr>
        <p:cxnSp>
          <p:nvCxnSpPr>
            <p:cNvPr id="35" name="Straight Connector 34">
              <a:extLst>
                <a:ext uri="{FF2B5EF4-FFF2-40B4-BE49-F238E27FC236}">
                  <a16:creationId xmlns:a16="http://schemas.microsoft.com/office/drawing/2014/main" id="{44C4F478-B8C8-004A-8546-9D90E59A9F1B}"/>
                </a:ext>
              </a:extLst>
            </p:cNvPr>
            <p:cNvCxnSpPr/>
            <p:nvPr/>
          </p:nvCxnSpPr>
          <p:spPr bwMode="auto">
            <a:xfrm>
              <a:off x="8553451" y="1746622"/>
              <a:ext cx="438149" cy="0"/>
            </a:xfrm>
            <a:prstGeom prst="line">
              <a:avLst/>
            </a:prstGeom>
            <a:solidFill>
              <a:schemeClr val="accent1"/>
            </a:solidFill>
            <a:ln w="38100" cap="flat" cmpd="sng" algn="ctr">
              <a:solidFill>
                <a:srgbClr val="FF8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6" name="Triangle 35">
              <a:extLst>
                <a:ext uri="{FF2B5EF4-FFF2-40B4-BE49-F238E27FC236}">
                  <a16:creationId xmlns:a16="http://schemas.microsoft.com/office/drawing/2014/main" id="{D2B3FE41-3442-2840-92D3-16D6A8E291C4}"/>
                </a:ext>
              </a:extLst>
            </p:cNvPr>
            <p:cNvSpPr/>
            <p:nvPr/>
          </p:nvSpPr>
          <p:spPr bwMode="auto">
            <a:xfrm>
              <a:off x="8710607" y="1693245"/>
              <a:ext cx="123836" cy="106755"/>
            </a:xfrm>
            <a:prstGeom prst="triangle">
              <a:avLst/>
            </a:prstGeom>
            <a:solidFill>
              <a:srgbClr val="FF8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endParaRPr lang="en-US">
                <a:solidFill>
                  <a:srgbClr val="000000"/>
                </a:solidFill>
              </a:endParaRPr>
            </a:p>
          </p:txBody>
        </p:sp>
      </p:grpSp>
      <p:sp>
        <p:nvSpPr>
          <p:cNvPr id="37" name="TextBox 36">
            <a:extLst>
              <a:ext uri="{FF2B5EF4-FFF2-40B4-BE49-F238E27FC236}">
                <a16:creationId xmlns:a16="http://schemas.microsoft.com/office/drawing/2014/main" id="{4172EE6E-19DC-B446-A31C-CF6D7051F1A1}"/>
              </a:ext>
            </a:extLst>
          </p:cNvPr>
          <p:cNvSpPr txBox="1"/>
          <p:nvPr/>
        </p:nvSpPr>
        <p:spPr>
          <a:xfrm>
            <a:off x="7037745" y="1894953"/>
            <a:ext cx="3455116" cy="357395"/>
          </a:xfrm>
          <a:prstGeom prst="rect">
            <a:avLst/>
          </a:prstGeom>
          <a:noFill/>
        </p:spPr>
        <p:txBody>
          <a:bodyPr wrap="square" rtlCol="0">
            <a:spAutoFit/>
          </a:bodyPr>
          <a:lstStyle/>
          <a:p>
            <a:r>
              <a:rPr lang="en-US" sz="1500" b="1" dirty="0">
                <a:solidFill>
                  <a:srgbClr val="FFFFFF"/>
                </a:solidFill>
              </a:rPr>
              <a:t>Median PFS, months:</a:t>
            </a:r>
          </a:p>
        </p:txBody>
      </p:sp>
      <p:sp>
        <p:nvSpPr>
          <p:cNvPr id="19" name="Title 3">
            <a:extLst>
              <a:ext uri="{FF2B5EF4-FFF2-40B4-BE49-F238E27FC236}">
                <a16:creationId xmlns:a16="http://schemas.microsoft.com/office/drawing/2014/main" id="{539E06E3-2357-2D4F-B6CC-D79BCCE4BE26}"/>
              </a:ext>
            </a:extLst>
          </p:cNvPr>
          <p:cNvSpPr txBox="1">
            <a:spLocks/>
          </p:cNvSpPr>
          <p:nvPr/>
        </p:nvSpPr>
        <p:spPr bwMode="auto">
          <a:xfrm>
            <a:off x="5334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SOLAR-1: Alpelisib/Fulvestrant for Patients with Advanced Breast Cancer After Prior AI – PFS Results</a:t>
            </a:r>
          </a:p>
        </p:txBody>
      </p:sp>
    </p:spTree>
    <p:extLst>
      <p:ext uri="{BB962C8B-B14F-4D97-AF65-F5344CB8AC3E}">
        <p14:creationId xmlns:p14="http://schemas.microsoft.com/office/powerpoint/2010/main" val="4355967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0"/>
            <a:ext cx="10972800" cy="1143000"/>
          </a:xfrm>
        </p:spPr>
        <p:txBody>
          <a:bodyPr/>
          <a:lstStyle/>
          <a:p>
            <a:r>
              <a:rPr lang="en-US" dirty="0">
                <a:latin typeface="Arial" charset="0"/>
                <a:ea typeface="ヒラギノ角ゴ Pro W3" charset="0"/>
                <a:cs typeface="ヒラギノ角ゴ Pro W3" charset="0"/>
              </a:rPr>
              <a:t>SOLAR-1</a:t>
            </a:r>
            <a:r>
              <a:rPr lang="en-US" dirty="0"/>
              <a:t>: Adverse Events </a:t>
            </a:r>
            <a:endParaRPr lang="en-US" dirty="0">
              <a:solidFill>
                <a:srgbClr val="FF40FF"/>
              </a:solidFill>
            </a:endParaRPr>
          </a:p>
        </p:txBody>
      </p:sp>
      <p:sp>
        <p:nvSpPr>
          <p:cNvPr id="9" name="Rectangle 33">
            <a:extLst>
              <a:ext uri="{FF2B5EF4-FFF2-40B4-BE49-F238E27FC236}">
                <a16:creationId xmlns:a16="http://schemas.microsoft.com/office/drawing/2014/main" id="{B994D5E1-D7D4-7F48-B1CD-7AF37E82104D}"/>
              </a:ext>
            </a:extLst>
          </p:cNvPr>
          <p:cNvSpPr>
            <a:spLocks noChangeArrowheads="1"/>
          </p:cNvSpPr>
          <p:nvPr/>
        </p:nvSpPr>
        <p:spPr bwMode="auto">
          <a:xfrm>
            <a:off x="806116" y="1828801"/>
            <a:ext cx="10591800" cy="3581399"/>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graphicFrame>
        <p:nvGraphicFramePr>
          <p:cNvPr id="10" name="Content Placeholder 5">
            <a:extLst>
              <a:ext uri="{FF2B5EF4-FFF2-40B4-BE49-F238E27FC236}">
                <a16:creationId xmlns:a16="http://schemas.microsoft.com/office/drawing/2014/main" id="{D9D0BC4E-6378-0542-A6C3-043EFB90BD19}"/>
              </a:ext>
            </a:extLst>
          </p:cNvPr>
          <p:cNvGraphicFramePr>
            <a:graphicFrameLocks noGrp="1"/>
          </p:cNvGraphicFramePr>
          <p:nvPr>
            <p:ph idx="1"/>
            <p:extLst>
              <p:ext uri="{D42A27DB-BD31-4B8C-83A1-F6EECF244321}">
                <p14:modId xmlns:p14="http://schemas.microsoft.com/office/powerpoint/2010/main" val="2202953763"/>
              </p:ext>
            </p:extLst>
          </p:nvPr>
        </p:nvGraphicFramePr>
        <p:xfrm>
          <a:off x="946484" y="1981201"/>
          <a:ext cx="10286999" cy="3276602"/>
        </p:xfrm>
        <a:graphic>
          <a:graphicData uri="http://schemas.openxmlformats.org/drawingml/2006/table">
            <a:tbl>
              <a:tblPr firstRow="1" bandRow="1">
                <a:tableStyleId>{21E4AEA4-8DFA-4A89-87EB-49C32662AFE0}</a:tableStyleId>
              </a:tblPr>
              <a:tblGrid>
                <a:gridCol w="3478338">
                  <a:extLst>
                    <a:ext uri="{9D8B030D-6E8A-4147-A177-3AD203B41FA5}">
                      <a16:colId xmlns:a16="http://schemas.microsoft.com/office/drawing/2014/main" val="2343474276"/>
                    </a:ext>
                  </a:extLst>
                </a:gridCol>
                <a:gridCol w="3730070">
                  <a:extLst>
                    <a:ext uri="{9D8B030D-6E8A-4147-A177-3AD203B41FA5}">
                      <a16:colId xmlns:a16="http://schemas.microsoft.com/office/drawing/2014/main" val="560499619"/>
                    </a:ext>
                  </a:extLst>
                </a:gridCol>
                <a:gridCol w="3078591">
                  <a:extLst>
                    <a:ext uri="{9D8B030D-6E8A-4147-A177-3AD203B41FA5}">
                      <a16:colId xmlns:a16="http://schemas.microsoft.com/office/drawing/2014/main" val="1034248556"/>
                    </a:ext>
                  </a:extLst>
                </a:gridCol>
              </a:tblGrid>
              <a:tr h="1043277">
                <a:tc>
                  <a:txBody>
                    <a:bodyPr/>
                    <a:lstStyle/>
                    <a:p>
                      <a:pPr marL="0" marR="0" lvl="0" indent="0" algn="l"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err="1">
                          <a:ln>
                            <a:noFill/>
                          </a:ln>
                          <a:solidFill>
                            <a:srgbClr val="FFFFFF"/>
                          </a:solidFill>
                          <a:effectLst/>
                          <a:latin typeface="Arial" charset="0"/>
                          <a:ea typeface="ヒラギノ角ゴ Pro W3" charset="-128"/>
                        </a:rPr>
                        <a:t>Alpelisib</a:t>
                      </a:r>
                      <a:r>
                        <a:rPr kumimoji="0" lang="en-US" sz="2000" b="1" i="0" u="none" strike="noStrike" cap="none" normalizeH="0" baseline="0" dirty="0">
                          <a:ln>
                            <a:noFill/>
                          </a:ln>
                          <a:solidFill>
                            <a:srgbClr val="FFFFFF"/>
                          </a:solidFill>
                          <a:effectLst/>
                          <a:latin typeface="Arial" charset="0"/>
                          <a:ea typeface="ヒラギノ角ゴ Pro W3" charset="-128"/>
                        </a:rPr>
                        <a:t> + </a:t>
                      </a:r>
                      <a:r>
                        <a:rPr kumimoji="0" lang="en-US" sz="2000" b="1" i="0" u="none" strike="noStrike" cap="none" normalizeH="0" baseline="0" dirty="0" err="1">
                          <a:ln>
                            <a:noFill/>
                          </a:ln>
                          <a:solidFill>
                            <a:srgbClr val="FFFFFF"/>
                          </a:solidFill>
                          <a:effectLst/>
                          <a:latin typeface="Arial" charset="0"/>
                          <a:ea typeface="ヒラギノ角ゴ Pro W3" charset="-128"/>
                        </a:rPr>
                        <a:t>fulvestrant</a:t>
                      </a:r>
                      <a:r>
                        <a:rPr kumimoji="0" lang="en-US" sz="2000" b="1" i="0" u="none" strike="noStrike" cap="none" normalizeH="0" baseline="0" dirty="0">
                          <a:ln>
                            <a:noFill/>
                          </a:ln>
                          <a:solidFill>
                            <a:srgbClr val="FFFFFF"/>
                          </a:solidFill>
                          <a:effectLst/>
                          <a:latin typeface="Arial" charset="0"/>
                          <a:ea typeface="ヒラギノ角ゴ Pro W3" charset="-128"/>
                        </a:rPr>
                        <a:t> </a:t>
                      </a: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284)</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Placebo + </a:t>
                      </a:r>
                      <a:r>
                        <a:rPr kumimoji="0" lang="en-US" sz="2000" b="1" i="0" u="none" strike="noStrike" cap="none" normalizeH="0" baseline="0" dirty="0" err="1">
                          <a:ln>
                            <a:noFill/>
                          </a:ln>
                          <a:solidFill>
                            <a:srgbClr val="FFFFFF"/>
                          </a:solidFill>
                          <a:effectLst/>
                          <a:latin typeface="Arial" charset="0"/>
                          <a:ea typeface="ヒラギノ角ゴ Pro W3" charset="-128"/>
                        </a:rPr>
                        <a:t>fulvestrant</a:t>
                      </a:r>
                      <a:endParaRPr kumimoji="0" lang="en-US" sz="20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287)</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446665">
                <a:tc>
                  <a:txBody>
                    <a:bodyPr/>
                    <a:lstStyle/>
                    <a:p>
                      <a:r>
                        <a:rPr lang="en-US" sz="2000" dirty="0">
                          <a:solidFill>
                            <a:schemeClr val="tx1"/>
                          </a:solidFill>
                        </a:rPr>
                        <a:t>Hyperglycemia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36.6%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446665">
                <a:tc>
                  <a:txBody>
                    <a:bodyPr/>
                    <a:lstStyle/>
                    <a:p>
                      <a:r>
                        <a:rPr lang="en-US" sz="2000" dirty="0">
                          <a:solidFill>
                            <a:schemeClr val="tx1"/>
                          </a:solidFill>
                        </a:rPr>
                        <a:t>Rash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9.9%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446665">
                <a:tc>
                  <a:txBody>
                    <a:bodyPr/>
                    <a:lstStyle/>
                    <a:p>
                      <a:r>
                        <a:rPr lang="en-US" sz="2000" dirty="0">
                          <a:solidFill>
                            <a:schemeClr val="tx1"/>
                          </a:solidFill>
                        </a:rPr>
                        <a:t>Diarrhea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6.7%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4066361728"/>
                  </a:ext>
                </a:extLst>
              </a:tr>
              <a:tr h="446665">
                <a:tc>
                  <a:txBody>
                    <a:bodyPr/>
                    <a:lstStyle/>
                    <a:p>
                      <a:r>
                        <a:rPr lang="en-US" sz="2000" dirty="0">
                          <a:solidFill>
                            <a:schemeClr val="tx1"/>
                          </a:solidFill>
                        </a:rPr>
                        <a:t>Decreased weight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446665">
                <a:tc>
                  <a:txBody>
                    <a:bodyPr/>
                    <a:lstStyle/>
                    <a:p>
                      <a:r>
                        <a:rPr lang="en-US" sz="2000" dirty="0">
                          <a:solidFill>
                            <a:schemeClr val="tx1"/>
                          </a:solidFill>
                        </a:rPr>
                        <a:t>Stomatitis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658836622"/>
                  </a:ext>
                </a:extLst>
              </a:tr>
            </a:tbl>
          </a:graphicData>
        </a:graphic>
      </p:graphicFrame>
      <p:sp>
        <p:nvSpPr>
          <p:cNvPr id="7" name="TextBox 6">
            <a:extLst>
              <a:ext uri="{FF2B5EF4-FFF2-40B4-BE49-F238E27FC236}">
                <a16:creationId xmlns:a16="http://schemas.microsoft.com/office/drawing/2014/main" id="{6D14AFCD-75A6-9C4D-8D2C-2DB2F100E32E}"/>
              </a:ext>
            </a:extLst>
          </p:cNvPr>
          <p:cNvSpPr txBox="1"/>
          <p:nvPr/>
        </p:nvSpPr>
        <p:spPr>
          <a:xfrm>
            <a:off x="-7466" y="6477000"/>
            <a:ext cx="11842873" cy="338554"/>
          </a:xfrm>
          <a:prstGeom prst="rect">
            <a:avLst/>
          </a:prstGeom>
          <a:noFill/>
        </p:spPr>
        <p:txBody>
          <a:bodyPr wrap="square" rtlCol="0">
            <a:spAutoFit/>
          </a:bodyPr>
          <a:lstStyle/>
          <a:p>
            <a:pPr lvl="0">
              <a:defRPr/>
            </a:pPr>
            <a:r>
              <a:rPr lang="en-US" sz="1600" dirty="0">
                <a:solidFill>
                  <a:srgbClr val="FFFFFF"/>
                </a:solidFill>
                <a:latin typeface="Arial"/>
                <a:ea typeface="Calibri" charset="0"/>
                <a:cs typeface="Arial" panose="020B0604020202020204" pitchFamily="34" charset="0"/>
              </a:rPr>
              <a:t>André F et al. </a:t>
            </a:r>
            <a:r>
              <a:rPr lang="en-US" sz="1600" i="1" dirty="0">
                <a:solidFill>
                  <a:srgbClr val="FFFFFF"/>
                </a:solidFill>
                <a:latin typeface="Arial"/>
                <a:ea typeface="Calibri" charset="0"/>
                <a:cs typeface="Arial" panose="020B0604020202020204" pitchFamily="34" charset="0"/>
              </a:rPr>
              <a:t>Proc ESMO </a:t>
            </a:r>
            <a:r>
              <a:rPr lang="en-US" sz="1600" dirty="0">
                <a:solidFill>
                  <a:srgbClr val="FFFFFF"/>
                </a:solidFill>
                <a:latin typeface="Arial"/>
                <a:ea typeface="Calibri" charset="0"/>
                <a:cs typeface="Arial" panose="020B0604020202020204" pitchFamily="34" charset="0"/>
              </a:rPr>
              <a:t>2018;Abstract LBA3_PR.</a:t>
            </a:r>
          </a:p>
        </p:txBody>
      </p:sp>
    </p:spTree>
    <p:extLst>
      <p:ext uri="{BB962C8B-B14F-4D97-AF65-F5344CB8AC3E}">
        <p14:creationId xmlns:p14="http://schemas.microsoft.com/office/powerpoint/2010/main" val="182933154"/>
      </p:ext>
    </p:extLst>
  </p:cSld>
  <p:clrMapOvr>
    <a:masterClrMapping/>
  </p:clrMapOvr>
  <p:transition spd="slow" advClick="0"/>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ECB4E71-B0F0-DE45-8C4E-4EB9C44ADF0C}"/>
              </a:ext>
            </a:extLst>
          </p:cNvPr>
          <p:cNvGrpSpPr/>
          <p:nvPr/>
        </p:nvGrpSpPr>
        <p:grpSpPr>
          <a:xfrm>
            <a:off x="740979" y="3925094"/>
            <a:ext cx="10184061" cy="756744"/>
            <a:chOff x="740979" y="3373822"/>
            <a:chExt cx="10184061" cy="756744"/>
          </a:xfrm>
          <a:solidFill>
            <a:srgbClr val="F6BF50"/>
          </a:solidFill>
          <a:effectLst>
            <a:outerShdw blurRad="50800" dist="38100" dir="2700000" algn="tl" rotWithShape="0">
              <a:prstClr val="black">
                <a:alpha val="40000"/>
              </a:prstClr>
            </a:outerShdw>
          </a:effectLst>
        </p:grpSpPr>
        <p:sp>
          <p:nvSpPr>
            <p:cNvPr id="6" name="Rectangle 5">
              <a:extLst>
                <a:ext uri="{FF2B5EF4-FFF2-40B4-BE49-F238E27FC236}">
                  <a16:creationId xmlns:a16="http://schemas.microsoft.com/office/drawing/2014/main" id="{883DF816-803A-CF4A-863F-D3FA3E6BDFC0}"/>
                </a:ext>
              </a:extLst>
            </p:cNvPr>
            <p:cNvSpPr/>
            <p:nvPr/>
          </p:nvSpPr>
          <p:spPr bwMode="auto">
            <a:xfrm>
              <a:off x="740979" y="3373822"/>
              <a:ext cx="9924393" cy="756744"/>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cs typeface="ＭＳ Ｐゴシック" charset="0"/>
              </a:endParaRPr>
            </a:p>
          </p:txBody>
        </p:sp>
        <p:sp>
          <p:nvSpPr>
            <p:cNvPr id="7" name="Rectangle 6">
              <a:extLst>
                <a:ext uri="{FF2B5EF4-FFF2-40B4-BE49-F238E27FC236}">
                  <a16:creationId xmlns:a16="http://schemas.microsoft.com/office/drawing/2014/main" id="{95506F3A-72AF-AB4F-9CB9-7D61E0F67262}"/>
                </a:ext>
              </a:extLst>
            </p:cNvPr>
            <p:cNvSpPr>
              <a:spLocks noChangeAspect="1"/>
            </p:cNvSpPr>
            <p:nvPr/>
          </p:nvSpPr>
          <p:spPr bwMode="auto">
            <a:xfrm rot="2700000">
              <a:off x="10389943" y="3484644"/>
              <a:ext cx="535097" cy="535097"/>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cs typeface="ＭＳ Ｐゴシック" charset="0"/>
              </a:endParaRPr>
            </a:p>
          </p:txBody>
        </p:sp>
      </p:grpSp>
      <p:sp>
        <p:nvSpPr>
          <p:cNvPr id="15" name="Content Placeholder 1">
            <a:extLst>
              <a:ext uri="{FF2B5EF4-FFF2-40B4-BE49-F238E27FC236}">
                <a16:creationId xmlns:a16="http://schemas.microsoft.com/office/drawing/2014/main" id="{CA275B60-6AB8-594F-BCED-A1BBEDC503C8}"/>
              </a:ext>
            </a:extLst>
          </p:cNvPr>
          <p:cNvSpPr txBox="1">
            <a:spLocks/>
          </p:cNvSpPr>
          <p:nvPr/>
        </p:nvSpPr>
        <p:spPr>
          <a:xfrm>
            <a:off x="914400" y="1830388"/>
            <a:ext cx="10363200" cy="4189412"/>
          </a:xfrm>
          <a:prstGeom prst="rect">
            <a:avLst/>
          </a:prstGeom>
        </p:spPr>
        <p:txBody>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marL="0" marR="0" lvl="0" indent="0" algn="l" defTabSz="914400" rtl="0" eaLnBrk="0" fontAlgn="base" latinLnBrk="0" hangingPunct="0">
              <a:lnSpc>
                <a:spcPct val="100000"/>
              </a:lnSpc>
              <a:spcBef>
                <a:spcPts val="4800"/>
              </a:spcBef>
              <a:spcAft>
                <a:spcPct val="0"/>
              </a:spcAft>
              <a:buClrTx/>
              <a:buSzTx/>
              <a:buFontTx/>
              <a:buNone/>
              <a:tabLst/>
              <a:defRPr/>
            </a:pPr>
            <a:r>
              <a:rPr kumimoji="0" lang="en-US" sz="3200" b="1" i="0" u="none" strike="noStrike" kern="0" cap="none" spc="0" normalizeH="0" baseline="0" noProof="0" dirty="0">
                <a:ln>
                  <a:noFill/>
                </a:ln>
                <a:solidFill>
                  <a:srgbClr val="FFFFFF">
                    <a:alpha val="40000"/>
                  </a:srgbClr>
                </a:solidFill>
                <a:effectLst/>
                <a:uLnTx/>
                <a:uFillTx/>
                <a:latin typeface="Arial"/>
                <a:ea typeface="ＭＳ Ｐゴシック"/>
              </a:rPr>
              <a:t>HER2-Positive Localized and Metastatic Disease</a:t>
            </a:r>
          </a:p>
          <a:p>
            <a:pPr marL="0" marR="0" lvl="0" indent="0" algn="l" defTabSz="914400" rtl="0" eaLnBrk="0" fontAlgn="base" latinLnBrk="0" hangingPunct="0">
              <a:lnSpc>
                <a:spcPct val="100000"/>
              </a:lnSpc>
              <a:spcBef>
                <a:spcPts val="4800"/>
              </a:spcBef>
              <a:spcAft>
                <a:spcPct val="0"/>
              </a:spcAft>
              <a:buClrTx/>
              <a:buSzTx/>
              <a:buFontTx/>
              <a:buNone/>
              <a:tabLst/>
              <a:defRPr/>
            </a:pPr>
            <a:r>
              <a:rPr kumimoji="0" lang="en-US" sz="3200" b="1" i="0" u="none" strike="noStrike" kern="0" cap="none" spc="0" normalizeH="0" baseline="0" noProof="0" dirty="0">
                <a:ln>
                  <a:noFill/>
                </a:ln>
                <a:solidFill>
                  <a:schemeClr val="bg1">
                    <a:alpha val="40000"/>
                  </a:schemeClr>
                </a:solidFill>
                <a:effectLst/>
                <a:uLnTx/>
                <a:uFillTx/>
                <a:latin typeface="Arial"/>
                <a:ea typeface="ＭＳ Ｐゴシック"/>
              </a:rPr>
              <a:t>ER-Positive, HER2-Negative Metastatic Disease</a:t>
            </a:r>
          </a:p>
          <a:p>
            <a:pPr marL="0" marR="0" lvl="0" indent="0" algn="l" defTabSz="914400" rtl="0" eaLnBrk="0" fontAlgn="base" latinLnBrk="0" hangingPunct="0">
              <a:lnSpc>
                <a:spcPct val="100000"/>
              </a:lnSpc>
              <a:spcBef>
                <a:spcPts val="4800"/>
              </a:spcBef>
              <a:spcAft>
                <a:spcPct val="0"/>
              </a:spcAft>
              <a:buClrTx/>
              <a:buSzTx/>
              <a:buFontTx/>
              <a:buNone/>
              <a:tabLst/>
              <a:defRPr/>
            </a:pPr>
            <a:r>
              <a:rPr kumimoji="0" lang="en-US" sz="3200" b="1" i="0" u="none" strike="noStrike" kern="0" cap="none" spc="0" normalizeH="0" baseline="0" noProof="0" dirty="0">
                <a:ln>
                  <a:noFill/>
                </a:ln>
                <a:solidFill>
                  <a:srgbClr val="203864"/>
                </a:solidFill>
                <a:effectLst/>
                <a:uLnTx/>
                <a:uFillTx/>
                <a:latin typeface="Arial"/>
                <a:ea typeface="ＭＳ Ｐゴシック"/>
              </a:rPr>
              <a:t>Triple-Negative Metastatic Disease</a:t>
            </a:r>
          </a:p>
        </p:txBody>
      </p:sp>
      <p:sp>
        <p:nvSpPr>
          <p:cNvPr id="2" name="Title 1">
            <a:extLst>
              <a:ext uri="{FF2B5EF4-FFF2-40B4-BE49-F238E27FC236}">
                <a16:creationId xmlns:a16="http://schemas.microsoft.com/office/drawing/2014/main" id="{08288E4C-AEC7-BB48-BBA1-601878705696}"/>
              </a:ext>
            </a:extLst>
          </p:cNvPr>
          <p:cNvSpPr>
            <a:spLocks noGrp="1"/>
          </p:cNvSpPr>
          <p:nvPr>
            <p:ph type="title"/>
          </p:nvPr>
        </p:nvSpPr>
        <p:spPr/>
        <p:txBody>
          <a:bodyPr/>
          <a:lstStyle/>
          <a:p>
            <a:pPr algn="ctr"/>
            <a:r>
              <a:rPr lang="en-US" sz="3400" dirty="0"/>
              <a:t>Breast Cancer: Agenda</a:t>
            </a:r>
          </a:p>
        </p:txBody>
      </p:sp>
    </p:spTree>
    <p:extLst>
      <p:ext uri="{BB962C8B-B14F-4D97-AF65-F5344CB8AC3E}">
        <p14:creationId xmlns:p14="http://schemas.microsoft.com/office/powerpoint/2010/main" val="3684165884"/>
      </p:ext>
    </p:extLst>
  </p:cSld>
  <p:clrMapOvr>
    <a:masterClrMapping/>
  </p:clrMapOvr>
  <p:transitio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miling for the camera&#10;&#10;Description automatically generated">
            <a:extLst>
              <a:ext uri="{FF2B5EF4-FFF2-40B4-BE49-F238E27FC236}">
                <a16:creationId xmlns:a16="http://schemas.microsoft.com/office/drawing/2014/main" id="{A27D165A-0546-D543-8ACB-A2E7C98558F2}"/>
              </a:ext>
            </a:extLst>
          </p:cNvPr>
          <p:cNvPicPr>
            <a:picLocks noChangeAspect="1"/>
          </p:cNvPicPr>
          <p:nvPr/>
        </p:nvPicPr>
        <p:blipFill>
          <a:blip r:embed="rId2"/>
          <a:stretch>
            <a:fillRect/>
          </a:stretch>
        </p:blipFill>
        <p:spPr>
          <a:xfrm>
            <a:off x="2590800" y="2340352"/>
            <a:ext cx="2209800" cy="2651760"/>
          </a:xfrm>
          <a:prstGeom prst="rect">
            <a:avLst/>
          </a:prstGeom>
          <a:effectLst>
            <a:outerShdw blurRad="50800" dist="38100" dir="2700000" algn="tl" rotWithShape="0">
              <a:prstClr val="black">
                <a:alpha val="40000"/>
              </a:prstClr>
            </a:outerShdw>
          </a:effectLst>
        </p:spPr>
      </p:pic>
      <p:sp>
        <p:nvSpPr>
          <p:cNvPr id="5" name="Rectangle 4">
            <a:extLst>
              <a:ext uri="{FF2B5EF4-FFF2-40B4-BE49-F238E27FC236}">
                <a16:creationId xmlns:a16="http://schemas.microsoft.com/office/drawing/2014/main" id="{F4E22311-58AD-8E49-AA67-990165540413}"/>
              </a:ext>
            </a:extLst>
          </p:cNvPr>
          <p:cNvSpPr/>
          <p:nvPr/>
        </p:nvSpPr>
        <p:spPr>
          <a:xfrm>
            <a:off x="5105400" y="2286000"/>
            <a:ext cx="5791200" cy="1785104"/>
          </a:xfrm>
          <a:prstGeom prst="rect">
            <a:avLst/>
          </a:prstGeom>
        </p:spPr>
        <p:txBody>
          <a:bodyPr wrap="square">
            <a:spAutoFit/>
          </a:bodyPr>
          <a:lstStyle/>
          <a:p>
            <a:pPr marL="0" marR="0">
              <a:spcBef>
                <a:spcPts val="0"/>
              </a:spcBef>
              <a:spcAft>
                <a:spcPts val="0"/>
              </a:spcAft>
            </a:pPr>
            <a:r>
              <a:rPr lang="en-US" sz="2200" b="1" dirty="0">
                <a:latin typeface="Arial" panose="020B0604020202020204" pitchFamily="34" charset="0"/>
                <a:ea typeface="Times New Roman" panose="02020603050405020304" pitchFamily="18" charset="0"/>
                <a:cs typeface="Arial" panose="020B0604020202020204" pitchFamily="34" charset="0"/>
              </a:rPr>
              <a:t>Elizabeth O’Reilly, RN, NP, MSN, MPH</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Nurse Practitioner, Breast Oncology</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Susan F Smith Center for Women’s Cancers</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Dana-Farber Cancer Institute</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Boston, Massachusetts</a:t>
            </a:r>
          </a:p>
        </p:txBody>
      </p:sp>
    </p:spTree>
    <p:extLst>
      <p:ext uri="{BB962C8B-B14F-4D97-AF65-F5344CB8AC3E}">
        <p14:creationId xmlns:p14="http://schemas.microsoft.com/office/powerpoint/2010/main" val="537176328"/>
      </p:ext>
    </p:extLst>
  </p:cSld>
  <p:clrMapOvr>
    <a:masterClrMapping/>
  </p:clrMapOvr>
  <p:transition spd="slow" advClick="0"/>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Autofit/>
          </a:bodyPr>
          <a:lstStyle/>
          <a:p>
            <a:pPr>
              <a:defRPr/>
            </a:pPr>
            <a:r>
              <a:rPr lang="en-US" dirty="0">
                <a:solidFill>
                  <a:srgbClr val="F1C73D"/>
                </a:solidFill>
              </a:rPr>
              <a:t>Anti-PD-1/PD-L1 Antibodies: Mechanism of Action</a:t>
            </a:r>
          </a:p>
        </p:txBody>
      </p:sp>
      <p:sp>
        <p:nvSpPr>
          <p:cNvPr id="33795" name="Content Placeholder 3"/>
          <p:cNvSpPr>
            <a:spLocks noGrp="1"/>
          </p:cNvSpPr>
          <p:nvPr>
            <p:ph idx="1"/>
          </p:nvPr>
        </p:nvSpPr>
        <p:spPr>
          <a:xfrm>
            <a:off x="609600" y="1320139"/>
            <a:ext cx="10972800" cy="2108861"/>
          </a:xfrm>
        </p:spPr>
        <p:txBody>
          <a:bodyPr/>
          <a:lstStyle/>
          <a:p>
            <a:pPr marL="200025" indent="-200025">
              <a:spcBef>
                <a:spcPct val="0"/>
              </a:spcBef>
              <a:spcAft>
                <a:spcPts val="600"/>
              </a:spcAft>
            </a:pPr>
            <a:r>
              <a:rPr lang="en-US" altLang="en-US" sz="1800" dirty="0">
                <a:latin typeface="Arial" panose="020B0604020202020204" pitchFamily="34" charset="0"/>
                <a:cs typeface="Arial" panose="020B0604020202020204" pitchFamily="34" charset="0"/>
              </a:rPr>
              <a:t>PD-1 expression on tumor-infiltrating lymphocytes is associated with decreased cytokine production and effector function</a:t>
            </a:r>
            <a:endParaRPr lang="en-US" altLang="en-US" sz="1800" baseline="30000" dirty="0">
              <a:latin typeface="Arial" panose="020B0604020202020204" pitchFamily="34" charset="0"/>
              <a:cs typeface="Arial" panose="020B0604020202020204" pitchFamily="34" charset="0"/>
            </a:endParaRPr>
          </a:p>
          <a:p>
            <a:pPr marL="200025" indent="-200025">
              <a:spcBef>
                <a:spcPct val="0"/>
              </a:spcBef>
              <a:spcAft>
                <a:spcPts val="600"/>
              </a:spcAft>
            </a:pPr>
            <a:r>
              <a:rPr lang="en-US" altLang="en-US" sz="1800" dirty="0">
                <a:latin typeface="Arial" panose="020B0604020202020204" pitchFamily="34" charset="0"/>
                <a:cs typeface="Arial" panose="020B0604020202020204" pitchFamily="34" charset="0"/>
              </a:rPr>
              <a:t>3 approved drugs: </a:t>
            </a:r>
          </a:p>
          <a:p>
            <a:pPr marL="600075" lvl="1" indent="-200025">
              <a:spcBef>
                <a:spcPct val="0"/>
              </a:spcBef>
              <a:spcAft>
                <a:spcPts val="600"/>
              </a:spcAft>
            </a:pPr>
            <a:r>
              <a:rPr lang="en-US" altLang="en-US" sz="1800" dirty="0" err="1">
                <a:latin typeface="Arial" panose="020B0604020202020204" pitchFamily="34" charset="0"/>
                <a:cs typeface="Arial" panose="020B0604020202020204" pitchFamily="34" charset="0"/>
              </a:rPr>
              <a:t>Nivolumab</a:t>
            </a:r>
            <a:r>
              <a:rPr lang="en-US" altLang="en-US" sz="1800" dirty="0">
                <a:latin typeface="Arial" panose="020B0604020202020204" pitchFamily="34" charset="0"/>
                <a:cs typeface="Arial" panose="020B0604020202020204" pitchFamily="34" charset="0"/>
              </a:rPr>
              <a:t>/</a:t>
            </a:r>
            <a:r>
              <a:rPr lang="en-US" altLang="en-US" sz="1800" dirty="0" err="1">
                <a:latin typeface="Arial" panose="020B0604020202020204" pitchFamily="34" charset="0"/>
                <a:cs typeface="Arial" panose="020B0604020202020204" pitchFamily="34" charset="0"/>
              </a:rPr>
              <a:t>pembrolizumab</a:t>
            </a:r>
            <a:r>
              <a:rPr lang="en-US" altLang="en-US" sz="1800" dirty="0">
                <a:latin typeface="Arial" panose="020B0604020202020204" pitchFamily="34" charset="0"/>
                <a:cs typeface="Arial" panose="020B0604020202020204" pitchFamily="34" charset="0"/>
              </a:rPr>
              <a:t> binds PD-1 receptors on T cells and disrupts negative signaling triggered by PD-L1/PD-L2 to restore T-cell antitumor function</a:t>
            </a:r>
          </a:p>
          <a:p>
            <a:pPr marL="600075" lvl="1" indent="-200025">
              <a:spcBef>
                <a:spcPct val="0"/>
              </a:spcBef>
              <a:spcAft>
                <a:spcPts val="600"/>
              </a:spcAft>
            </a:pPr>
            <a:r>
              <a:rPr lang="en-US" altLang="en-US" sz="1800" dirty="0" err="1">
                <a:latin typeface="Arial" panose="020B0604020202020204" pitchFamily="34" charset="0"/>
                <a:cs typeface="Arial" panose="020B0604020202020204" pitchFamily="34" charset="0"/>
              </a:rPr>
              <a:t>Atezolizumab</a:t>
            </a:r>
            <a:r>
              <a:rPr lang="en-US" altLang="en-US" sz="1800" dirty="0">
                <a:latin typeface="Arial" panose="020B0604020202020204" pitchFamily="34" charset="0"/>
                <a:cs typeface="Arial" panose="020B0604020202020204" pitchFamily="34" charset="0"/>
              </a:rPr>
              <a:t> binds PD-L1 receptors</a:t>
            </a:r>
            <a:endParaRPr lang="en-US" altLang="en-US" sz="1800" baseline="30000" dirty="0">
              <a:latin typeface="Arial" panose="020B0604020202020204" pitchFamily="34" charset="0"/>
              <a:cs typeface="Arial" panose="020B0604020202020204" pitchFamily="34" charset="0"/>
            </a:endParaRPr>
          </a:p>
        </p:txBody>
      </p:sp>
      <p:grpSp>
        <p:nvGrpSpPr>
          <p:cNvPr id="33796" name="Group 53"/>
          <p:cNvGrpSpPr>
            <a:grpSpLocks noChangeAspect="1"/>
          </p:cNvGrpSpPr>
          <p:nvPr/>
        </p:nvGrpSpPr>
        <p:grpSpPr bwMode="auto">
          <a:xfrm>
            <a:off x="1241206" y="2895215"/>
            <a:ext cx="9426794" cy="3948892"/>
            <a:chOff x="-290513" y="1473200"/>
            <a:chExt cx="9415463" cy="4479925"/>
          </a:xfrm>
        </p:grpSpPr>
        <p:pic>
          <p:nvPicPr>
            <p:cNvPr id="61" name="active_t-cell"/>
            <p:cNvPicPr>
              <a:picLocks noChangeAspect="1" noChangeArrowheads="1"/>
            </p:cNvPicPr>
            <p:nvPr/>
          </p:nvPicPr>
          <p:blipFill>
            <a:blip r:embed="rId3" cstate="email"/>
            <a:srcRect/>
            <a:stretch>
              <a:fillRect/>
            </a:stretch>
          </p:blipFill>
          <p:spPr bwMode="auto">
            <a:xfrm>
              <a:off x="-290513" y="1518597"/>
              <a:ext cx="6651406" cy="4434528"/>
            </a:xfrm>
            <a:prstGeom prst="rect">
              <a:avLst/>
            </a:prstGeom>
            <a:noFill/>
            <a:ln>
              <a:noFill/>
            </a:ln>
            <a:effectLst>
              <a:outerShdw blurRad="50800" dist="38100" dir="2700000" algn="tl" rotWithShape="0">
                <a:srgbClr val="808080">
                  <a:alpha val="75000"/>
                </a:srgbClr>
              </a:outerShdw>
            </a:effectLst>
            <a:extLst/>
          </p:spPr>
        </p:pic>
        <p:pic>
          <p:nvPicPr>
            <p:cNvPr id="33798" name="embedded_PD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1025" y="4144963"/>
              <a:ext cx="9048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tumor_cell"/>
            <p:cNvPicPr>
              <a:picLocks noChangeAspect="1" noChangeArrowheads="1"/>
            </p:cNvPicPr>
            <p:nvPr/>
          </p:nvPicPr>
          <p:blipFill>
            <a:blip r:embed="rId5" cstate="email"/>
            <a:srcRect/>
            <a:stretch>
              <a:fillRect/>
            </a:stretch>
          </p:blipFill>
          <p:spPr bwMode="auto">
            <a:xfrm>
              <a:off x="-282099" y="1518597"/>
              <a:ext cx="6653510" cy="4434528"/>
            </a:xfrm>
            <a:prstGeom prst="rect">
              <a:avLst/>
            </a:prstGeom>
            <a:noFill/>
            <a:ln>
              <a:noFill/>
            </a:ln>
            <a:effectLst>
              <a:outerShdw blurRad="50800" dist="38100" dir="2700000" algn="tl" rotWithShape="0">
                <a:srgbClr val="808080">
                  <a:alpha val="75000"/>
                </a:srgbClr>
              </a:outerShdw>
            </a:effectLst>
            <a:extLst/>
          </p:spPr>
        </p:pic>
        <p:pic>
          <p:nvPicPr>
            <p:cNvPr id="33800" name="mhc_antigen" descr="C:\Users\eruppel\Desktop\MOA_w-sounds\31905_PD1_MOA_Receptor_Details_FINAL_v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63800" y="2727325"/>
              <a:ext cx="10953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1" name="extended_PD-L1" descr="C:\Users\eruppel\Desktop\MOA_w-sounds\31905_PD1_MOA_Receptor_Details_FINAL_v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3606800"/>
              <a:ext cx="97948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dendritic_cell" descr="C:\Users\eruppel\Desktop\Work\31905-35169_MOA_w-sounds\35169_files\FINAL REV 03Jan13\FINAL REV PNGs\31905_PD1_MOA_Dendritic_FINAL_v2.png"/>
            <p:cNvPicPr>
              <a:picLocks noChangeAspect="1" noChangeArrowheads="1"/>
            </p:cNvPicPr>
            <p:nvPr/>
          </p:nvPicPr>
          <p:blipFill>
            <a:blip r:embed="rId8" cstate="email"/>
            <a:srcRect/>
            <a:stretch>
              <a:fillRect/>
            </a:stretch>
          </p:blipFill>
          <p:spPr bwMode="auto">
            <a:xfrm rot="-5880000">
              <a:off x="5791952" y="1762370"/>
              <a:ext cx="3622168" cy="3043828"/>
            </a:xfrm>
            <a:prstGeom prst="rect">
              <a:avLst/>
            </a:prstGeom>
            <a:noFill/>
            <a:ln>
              <a:noFill/>
            </a:ln>
            <a:effectLst>
              <a:outerShdw blurRad="50800" dist="38100" dir="2700000" algn="tl" rotWithShape="0">
                <a:srgbClr val="808080">
                  <a:alpha val="75000"/>
                </a:srgbClr>
              </a:outerShdw>
            </a:effectLst>
            <a:extLst/>
          </p:spPr>
        </p:pic>
        <p:pic>
          <p:nvPicPr>
            <p:cNvPr id="59" name="extended_PD-L1" descr="C:\Users\eruppel\Desktop\MOA_w-sounds\31905_PD1_MOA_Receptor_Details_FINAL_v2.png"/>
            <p:cNvPicPr>
              <a:picLocks noChangeAspect="1" noChangeArrowheads="1"/>
            </p:cNvPicPr>
            <p:nvPr/>
          </p:nvPicPr>
          <p:blipFill rotWithShape="1">
            <a:blip r:embed="rId9" cstate="email">
              <a:duotone>
                <a:prstClr val="black"/>
                <a:schemeClr val="accent3">
                  <a:tint val="45000"/>
                  <a:satMod val="400000"/>
                </a:schemeClr>
              </a:duotone>
              <a:extLst/>
            </a:blip>
            <a:srcRect/>
            <a:stretch/>
          </p:blipFill>
          <p:spPr bwMode="auto">
            <a:xfrm flipH="1">
              <a:off x="6115050" y="4173362"/>
              <a:ext cx="921998" cy="406557"/>
            </a:xfrm>
            <a:prstGeom prst="rect">
              <a:avLst/>
            </a:prstGeom>
            <a:noFill/>
            <a:extLst/>
          </p:spPr>
        </p:pic>
        <p:pic>
          <p:nvPicPr>
            <p:cNvPr id="60" name="extended_PD-L1" descr="C:\Users\eruppel\Desktop\MOA_w-sounds\31905_PD1_MOA_Receptor_Details_FINAL_v2.png"/>
            <p:cNvPicPr>
              <a:picLocks noChangeAspect="1" noChangeArrowheads="1"/>
            </p:cNvPicPr>
            <p:nvPr/>
          </p:nvPicPr>
          <p:blipFill rotWithShape="1">
            <a:blip r:embed="rId10" cstate="email">
              <a:duotone>
                <a:prstClr val="black"/>
                <a:schemeClr val="accent3">
                  <a:tint val="45000"/>
                  <a:satMod val="400000"/>
                </a:schemeClr>
              </a:duotone>
              <a:extLst/>
            </a:blip>
            <a:srcRect/>
            <a:stretch/>
          </p:blipFill>
          <p:spPr bwMode="auto">
            <a:xfrm flipH="1">
              <a:off x="6069793" y="4173362"/>
              <a:ext cx="412404" cy="406557"/>
            </a:xfrm>
            <a:prstGeom prst="rect">
              <a:avLst/>
            </a:prstGeom>
            <a:noFill/>
            <a:extLst/>
          </p:spPr>
        </p:pic>
        <p:pic>
          <p:nvPicPr>
            <p:cNvPr id="62" name="extended_PD-L1" descr="C:\Users\eruppel\Desktop\MOA_w-sounds\31905_PD1_MOA_Receptor_Details_FINAL_v2.png"/>
            <p:cNvPicPr>
              <a:picLocks noChangeAspect="1" noChangeArrowheads="1"/>
            </p:cNvPicPr>
            <p:nvPr/>
          </p:nvPicPr>
          <p:blipFill rotWithShape="1">
            <a:blip r:embed="rId7" cstate="email">
              <a:duotone>
                <a:prstClr val="black"/>
                <a:schemeClr val="accent3">
                  <a:tint val="45000"/>
                  <a:satMod val="400000"/>
                </a:schemeClr>
              </a:duotone>
              <a:extLst/>
            </a:blip>
            <a:srcRect/>
            <a:stretch/>
          </p:blipFill>
          <p:spPr bwMode="auto">
            <a:xfrm flipH="1">
              <a:off x="6064039" y="4173362"/>
              <a:ext cx="979432" cy="406557"/>
            </a:xfrm>
            <a:prstGeom prst="rect">
              <a:avLst/>
            </a:prstGeom>
            <a:noFill/>
            <a:extLst/>
          </p:spPr>
        </p:pic>
        <p:pic>
          <p:nvPicPr>
            <p:cNvPr id="33806" name="embedded_PD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32438" y="4144963"/>
              <a:ext cx="9048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7" name="anti_PD1" descr="C:\Users\eruppel\Desktop\Work\31905-35169_MOA_w-sounds\35169_files\FINAL REV 03Jan13\FINAL REV PNGs\31905_PD1_MOA_Receptors_FINAL_v3.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67438" y="4219575"/>
              <a:ext cx="4572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8" name="MHC_and_antigen_label"/>
            <p:cNvSpPr txBox="1">
              <a:spLocks noChangeArrowheads="1"/>
            </p:cNvSpPr>
            <p:nvPr/>
          </p:nvSpPr>
          <p:spPr bwMode="auto">
            <a:xfrm>
              <a:off x="2732286" y="2660650"/>
              <a:ext cx="477441"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MHC</a:t>
              </a:r>
            </a:p>
          </p:txBody>
        </p:sp>
        <p:pic>
          <p:nvPicPr>
            <p:cNvPr id="33809" name="active_tcr" descr="C:\Users\eruppel\Desktop\MOA_w-sounds\31905_PD1_MOA_Receptor_Details_FINAL_v2.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49600" y="2727325"/>
              <a:ext cx="105568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0" name="pd-l1"/>
            <p:cNvSpPr txBox="1">
              <a:spLocks noChangeArrowheads="1"/>
            </p:cNvSpPr>
            <p:nvPr/>
          </p:nvSpPr>
          <p:spPr bwMode="auto">
            <a:xfrm>
              <a:off x="2777216" y="3457315"/>
              <a:ext cx="554293"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PD-L1</a:t>
              </a:r>
            </a:p>
          </p:txBody>
        </p:sp>
        <p:pic>
          <p:nvPicPr>
            <p:cNvPr id="33811" name="embedded_PD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1025" y="3578225"/>
              <a:ext cx="9048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2" name="pd-1_label_target"/>
            <p:cNvSpPr txBox="1">
              <a:spLocks noChangeArrowheads="1"/>
            </p:cNvSpPr>
            <p:nvPr/>
          </p:nvSpPr>
          <p:spPr bwMode="auto">
            <a:xfrm>
              <a:off x="3717693" y="3925721"/>
              <a:ext cx="291396" cy="13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PD-1</a:t>
              </a:r>
            </a:p>
          </p:txBody>
        </p:sp>
        <p:pic>
          <p:nvPicPr>
            <p:cNvPr id="33813" name="active_tcr" descr="C:\Users\eruppel\Desktop\MOA_w-sounds\31905_PD1_MOA_Receptor_Details_FINAL_v2.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14950" y="2617788"/>
              <a:ext cx="105568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4" name="mhc_antigen" descr="C:\Users\eruppel\Desktop\MOA_w-sounds\31905_PD1_MOA_Receptor_Details_FINAL_v2.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934075" y="2617788"/>
              <a:ext cx="10953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5" name="extended_PD-L1" descr="C:\Users\eruppel\Desktop\MOA_w-sounds\31905_PD1_MOA_Receptor_Details_FINAL_v2.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238875" y="3671888"/>
              <a:ext cx="97948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6" name="embedded_PD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07063" y="3643313"/>
              <a:ext cx="904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7" name="pd-1_label_target"/>
            <p:cNvSpPr txBox="1">
              <a:spLocks noChangeArrowheads="1"/>
            </p:cNvSpPr>
            <p:nvPr/>
          </p:nvSpPr>
          <p:spPr bwMode="auto">
            <a:xfrm flipH="1">
              <a:off x="5849279" y="3981449"/>
              <a:ext cx="291396" cy="13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PD-1</a:t>
              </a:r>
            </a:p>
          </p:txBody>
        </p:sp>
        <p:pic>
          <p:nvPicPr>
            <p:cNvPr id="33818" name="CD28" descr="C:\Users\eruppel\Desktop\Work\31905-35169_MOA_w-sounds\FINAL ART\FINAL PNGs\31905_PD1_MOA_CD28_CTLA4_FINAL_v1.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80075" y="3424238"/>
              <a:ext cx="6985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9" name="B7-1" descr="C:\Users\eruppel\Desktop\Work\31905-35169_MOA_w-sounds\FINAL ART\FINAL PNGs\31905_PD1_MOA_CD28_CTLA4_FINAL_v1.pn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273800" y="3451225"/>
              <a:ext cx="673100"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extended_PD-L1" descr="C:\Users\eruppel\Desktop\MOA_w-sounds\31905_PD1_MOA_Receptor_Details_FINAL_v2.png"/>
            <p:cNvPicPr>
              <a:picLocks noChangeAspect="1" noChangeArrowheads="1"/>
            </p:cNvPicPr>
            <p:nvPr/>
          </p:nvPicPr>
          <p:blipFill rotWithShape="1">
            <a:blip r:embed="rId7" cstate="email">
              <a:duotone>
                <a:prstClr val="black"/>
                <a:schemeClr val="accent3">
                  <a:tint val="45000"/>
                  <a:satMod val="400000"/>
                </a:schemeClr>
              </a:duotone>
              <a:extLst/>
            </a:blip>
            <a:srcRect/>
            <a:stretch/>
          </p:blipFill>
          <p:spPr bwMode="auto">
            <a:xfrm>
              <a:off x="2515342" y="4173363"/>
              <a:ext cx="979432" cy="406557"/>
            </a:xfrm>
            <a:prstGeom prst="rect">
              <a:avLst/>
            </a:prstGeom>
            <a:noFill/>
            <a:extLst/>
          </p:spPr>
        </p:pic>
        <p:sp>
          <p:nvSpPr>
            <p:cNvPr id="33821" name="pd-1_label_target"/>
            <p:cNvSpPr txBox="1">
              <a:spLocks noChangeArrowheads="1"/>
            </p:cNvSpPr>
            <p:nvPr/>
          </p:nvSpPr>
          <p:spPr bwMode="auto">
            <a:xfrm>
              <a:off x="3593686" y="4532667"/>
              <a:ext cx="291396" cy="13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PD-1</a:t>
              </a:r>
            </a:p>
          </p:txBody>
        </p:sp>
        <p:sp>
          <p:nvSpPr>
            <p:cNvPr id="33822" name="pd-1_label_target"/>
            <p:cNvSpPr txBox="1">
              <a:spLocks noChangeArrowheads="1"/>
            </p:cNvSpPr>
            <p:nvPr/>
          </p:nvSpPr>
          <p:spPr bwMode="auto">
            <a:xfrm flipH="1">
              <a:off x="5716189" y="4503738"/>
              <a:ext cx="291396" cy="13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PD-1</a:t>
              </a:r>
            </a:p>
          </p:txBody>
        </p:sp>
        <p:pic>
          <p:nvPicPr>
            <p:cNvPr id="33823" name="anti_PD1" descr="C:\Users\eruppel\Desktop\Work\31905-35169_MOA_w-sounds\35169_files\FINAL REV 03Jan13\FINAL REV PNGs\31905_PD1_MOA_Receptors_FINAL_v3.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41638" y="3654425"/>
              <a:ext cx="4572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4" name="anti_PD1" descr="C:\Users\eruppel\Desktop\Work\31905-35169_MOA_w-sounds\35169_files\FINAL REV 03Jan13\FINAL REV PNGs\31905_PD1_MOA_Receptors_FINAL_v3.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74975" y="4224338"/>
              <a:ext cx="4572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5" name="anti_PD1" descr="C:\Users\eruppel\Desktop\Work\31905-35169_MOA_w-sounds\35169_files\FINAL REV 03Jan13\FINAL REV PNGs\31905_PD1_MOA_Receptors_FINAL_v3.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07138" y="3724275"/>
              <a:ext cx="4572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26" name="tcr_label"/>
            <p:cNvSpPr txBox="1">
              <a:spLocks noChangeArrowheads="1"/>
            </p:cNvSpPr>
            <p:nvPr/>
          </p:nvSpPr>
          <p:spPr bwMode="auto">
            <a:xfrm flipH="1">
              <a:off x="5546332" y="2239798"/>
              <a:ext cx="695186" cy="384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T-cell</a:t>
              </a:r>
              <a:b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b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receptor</a:t>
              </a:r>
            </a:p>
          </p:txBody>
        </p:sp>
        <p:sp>
          <p:nvSpPr>
            <p:cNvPr id="33827" name="tcr_label"/>
            <p:cNvSpPr txBox="1">
              <a:spLocks noChangeArrowheads="1"/>
            </p:cNvSpPr>
            <p:nvPr/>
          </p:nvSpPr>
          <p:spPr bwMode="auto">
            <a:xfrm>
              <a:off x="3159596" y="2354575"/>
              <a:ext cx="695186" cy="384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T-cell</a:t>
              </a:r>
              <a:br>
                <a:rPr kumimoji="0" lang="en-US" altLang="en-US" sz="10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br>
              <a:r>
                <a:rPr kumimoji="0" lang="en-US" altLang="en-US" sz="10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receptor</a:t>
              </a:r>
            </a:p>
          </p:txBody>
        </p:sp>
        <p:sp>
          <p:nvSpPr>
            <p:cNvPr id="33828" name="pd-l1"/>
            <p:cNvSpPr txBox="1">
              <a:spLocks noChangeArrowheads="1"/>
            </p:cNvSpPr>
            <p:nvPr/>
          </p:nvSpPr>
          <p:spPr bwMode="auto">
            <a:xfrm flipH="1">
              <a:off x="6458450" y="3953043"/>
              <a:ext cx="554293"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PD-L1</a:t>
              </a:r>
            </a:p>
          </p:txBody>
        </p:sp>
        <p:sp>
          <p:nvSpPr>
            <p:cNvPr id="33829" name="pd-l1"/>
            <p:cNvSpPr txBox="1">
              <a:spLocks noChangeArrowheads="1"/>
            </p:cNvSpPr>
            <p:nvPr/>
          </p:nvSpPr>
          <p:spPr bwMode="auto">
            <a:xfrm>
              <a:off x="2754861" y="4042913"/>
              <a:ext cx="554293"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PD-L2</a:t>
              </a:r>
            </a:p>
          </p:txBody>
        </p:sp>
        <p:sp>
          <p:nvSpPr>
            <p:cNvPr id="33830" name="pd-l1"/>
            <p:cNvSpPr txBox="1">
              <a:spLocks noChangeArrowheads="1"/>
            </p:cNvSpPr>
            <p:nvPr/>
          </p:nvSpPr>
          <p:spPr bwMode="auto">
            <a:xfrm flipH="1">
              <a:off x="6254787" y="4464218"/>
              <a:ext cx="554293"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PD-L2</a:t>
              </a:r>
            </a:p>
          </p:txBody>
        </p:sp>
        <p:sp>
          <p:nvSpPr>
            <p:cNvPr id="33831" name="MHC_and_antigen_label"/>
            <p:cNvSpPr txBox="1">
              <a:spLocks noChangeArrowheads="1"/>
            </p:cNvSpPr>
            <p:nvPr/>
          </p:nvSpPr>
          <p:spPr bwMode="auto">
            <a:xfrm flipH="1">
              <a:off x="6517516" y="2651396"/>
              <a:ext cx="477441"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MHC</a:t>
              </a:r>
            </a:p>
          </p:txBody>
        </p:sp>
        <p:sp>
          <p:nvSpPr>
            <p:cNvPr id="33832" name="cd28_label"/>
            <p:cNvSpPr txBox="1">
              <a:spLocks noChangeArrowheads="1"/>
            </p:cNvSpPr>
            <p:nvPr/>
          </p:nvSpPr>
          <p:spPr bwMode="auto">
            <a:xfrm flipH="1">
              <a:off x="5725707" y="3245559"/>
              <a:ext cx="511064"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CD28</a:t>
              </a:r>
            </a:p>
          </p:txBody>
        </p:sp>
        <p:sp>
          <p:nvSpPr>
            <p:cNvPr id="33833" name="B7-1_label"/>
            <p:cNvSpPr txBox="1">
              <a:spLocks noChangeArrowheads="1"/>
            </p:cNvSpPr>
            <p:nvPr/>
          </p:nvSpPr>
          <p:spPr bwMode="auto">
            <a:xfrm flipH="1">
              <a:off x="6406179" y="3258876"/>
              <a:ext cx="347753"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B7</a:t>
              </a:r>
            </a:p>
          </p:txBody>
        </p:sp>
        <p:sp>
          <p:nvSpPr>
            <p:cNvPr id="33834" name="activated_label"/>
            <p:cNvSpPr>
              <a:spLocks noChangeArrowheads="1"/>
            </p:cNvSpPr>
            <p:nvPr/>
          </p:nvSpPr>
          <p:spPr bwMode="auto">
            <a:xfrm>
              <a:off x="4649220" y="3666879"/>
              <a:ext cx="773640" cy="356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T cell</a:t>
              </a:r>
            </a:p>
          </p:txBody>
        </p:sp>
        <p:sp>
          <p:nvSpPr>
            <p:cNvPr id="33835" name="NFKB_label"/>
            <p:cNvSpPr txBox="1">
              <a:spLocks noChangeArrowheads="1"/>
            </p:cNvSpPr>
            <p:nvPr/>
          </p:nvSpPr>
          <p:spPr bwMode="auto">
            <a:xfrm flipH="1">
              <a:off x="4625125" y="3152777"/>
              <a:ext cx="520670"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NF</a:t>
              </a:r>
              <a:r>
                <a:rPr kumimoji="0" lang="el-GR" altLang="en-US" sz="10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κ</a:t>
              </a:r>
              <a:r>
                <a:rPr kumimoji="0" lang="en-US" altLang="en-US" sz="10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B</a:t>
              </a:r>
            </a:p>
          </p:txBody>
        </p:sp>
        <p:sp>
          <p:nvSpPr>
            <p:cNvPr id="33836" name="Other_label"/>
            <p:cNvSpPr txBox="1">
              <a:spLocks noChangeArrowheads="1"/>
            </p:cNvSpPr>
            <p:nvPr/>
          </p:nvSpPr>
          <p:spPr bwMode="auto">
            <a:xfrm flipH="1">
              <a:off x="4365819" y="3343276"/>
              <a:ext cx="525473"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Other</a:t>
              </a:r>
            </a:p>
          </p:txBody>
        </p:sp>
        <p:sp>
          <p:nvSpPr>
            <p:cNvPr id="33837" name="PI3K_label"/>
            <p:cNvSpPr txBox="1">
              <a:spLocks noChangeArrowheads="1"/>
            </p:cNvSpPr>
            <p:nvPr/>
          </p:nvSpPr>
          <p:spPr bwMode="auto">
            <a:xfrm flipH="1">
              <a:off x="4858782" y="2983505"/>
              <a:ext cx="467834" cy="2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0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PI3K</a:t>
              </a:r>
            </a:p>
          </p:txBody>
        </p:sp>
        <p:sp>
          <p:nvSpPr>
            <p:cNvPr id="96" name="dendritic_label"/>
            <p:cNvSpPr>
              <a:spLocks noChangeArrowheads="1"/>
            </p:cNvSpPr>
            <p:nvPr/>
          </p:nvSpPr>
          <p:spPr bwMode="auto">
            <a:xfrm>
              <a:off x="7007684" y="3118937"/>
              <a:ext cx="959364" cy="495815"/>
            </a:xfrm>
            <a:prstGeom prst="rect">
              <a:avLst/>
            </a:prstGeom>
            <a:noFill/>
            <a:ln w="9525">
              <a:noFill/>
              <a:miter lim="800000"/>
              <a:headEnd/>
              <a:tailEnd/>
            </a:ln>
          </p:spPr>
          <p:txBody>
            <a:bodyPr wrap="none">
              <a:spAutoFit/>
            </a:bodyPr>
            <a:lstStyle/>
            <a:p>
              <a:pPr marL="0" marR="0" lvl="0" indent="0" algn="ctr" defTabSz="457200" rtl="0" eaLnBrk="0" fontAlgn="base" latinLnBrk="0" hangingPunct="0">
                <a:lnSpc>
                  <a:spcPct val="8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glow rad="76200">
                      <a:srgbClr val="CCCCFF">
                        <a:alpha val="60000"/>
                      </a:srgbClr>
                    </a:glow>
                  </a:effectLst>
                  <a:uLnTx/>
                  <a:uFillTx/>
                  <a:latin typeface="Arial" panose="020B0604020202020204" pitchFamily="34" charset="0"/>
                  <a:ea typeface="MS PGothic" panose="020B0600070205080204" pitchFamily="34" charset="-128"/>
                  <a:cs typeface="MS PGothic"/>
                </a:rPr>
                <a:t>Dendritic</a:t>
              </a:r>
              <a:br>
                <a:rPr kumimoji="0" lang="en-US" sz="1400" b="1" i="0" u="none" strike="noStrike" kern="1200" cap="none" spc="0" normalizeH="0" baseline="0" noProof="0" dirty="0">
                  <a:ln>
                    <a:noFill/>
                  </a:ln>
                  <a:solidFill>
                    <a:prstClr val="black"/>
                  </a:solidFill>
                  <a:effectLst>
                    <a:glow rad="76200">
                      <a:srgbClr val="CCCCFF">
                        <a:alpha val="60000"/>
                      </a:srgbClr>
                    </a:glow>
                  </a:effectLst>
                  <a:uLnTx/>
                  <a:uFillTx/>
                  <a:latin typeface="Arial" panose="020B0604020202020204" pitchFamily="34" charset="0"/>
                  <a:ea typeface="MS PGothic" panose="020B0600070205080204" pitchFamily="34" charset="-128"/>
                  <a:cs typeface="MS PGothic"/>
                </a:rPr>
              </a:br>
              <a:r>
                <a:rPr kumimoji="0" lang="en-US" sz="1400" b="1" i="0" u="none" strike="noStrike" kern="1200" cap="none" spc="0" normalizeH="0" baseline="0" noProof="0" dirty="0">
                  <a:ln>
                    <a:noFill/>
                  </a:ln>
                  <a:solidFill>
                    <a:prstClr val="black"/>
                  </a:solidFill>
                  <a:effectLst>
                    <a:glow rad="76200">
                      <a:srgbClr val="CCCCFF">
                        <a:alpha val="60000"/>
                      </a:srgbClr>
                    </a:glow>
                  </a:effectLst>
                  <a:uLnTx/>
                  <a:uFillTx/>
                  <a:latin typeface="Arial" panose="020B0604020202020204" pitchFamily="34" charset="0"/>
                  <a:ea typeface="MS PGothic" panose="020B0600070205080204" pitchFamily="34" charset="-128"/>
                  <a:cs typeface="MS PGothic"/>
                </a:rPr>
                <a:t>cell</a:t>
              </a:r>
            </a:p>
          </p:txBody>
        </p:sp>
        <p:sp>
          <p:nvSpPr>
            <p:cNvPr id="97" name="tumor_label"/>
            <p:cNvSpPr/>
            <p:nvPr/>
          </p:nvSpPr>
          <p:spPr>
            <a:xfrm>
              <a:off x="927572" y="3279600"/>
              <a:ext cx="1075730" cy="3002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spAutoFit/>
            </a:bodyPr>
            <a:lstStyle/>
            <a:p>
              <a:pPr marL="0" marR="0" lvl="0" indent="0" algn="ctr" defTabSz="457200" rtl="0" eaLnBrk="0" fontAlgn="base" latinLnBrk="0" hangingPunct="0">
                <a:lnSpc>
                  <a:spcPct val="8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glow rad="76200">
                      <a:srgbClr val="FF7C80">
                        <a:alpha val="60000"/>
                      </a:srgbClr>
                    </a:glow>
                  </a:effectLst>
                  <a:uLnTx/>
                  <a:uFillTx/>
                  <a:latin typeface="Arial"/>
                  <a:ea typeface="ＭＳ Ｐゴシック"/>
                </a:rPr>
                <a:t>Tumor cell</a:t>
              </a:r>
            </a:p>
          </p:txBody>
        </p:sp>
        <p:grpSp>
          <p:nvGrpSpPr>
            <p:cNvPr id="33840" name="Group 113"/>
            <p:cNvGrpSpPr>
              <a:grpSpLocks/>
            </p:cNvGrpSpPr>
            <p:nvPr/>
          </p:nvGrpSpPr>
          <p:grpSpPr bwMode="auto">
            <a:xfrm>
              <a:off x="1981198" y="1835150"/>
              <a:ext cx="2196217" cy="2268662"/>
              <a:chOff x="1969127" y="2183124"/>
              <a:chExt cx="2195359" cy="2268236"/>
            </a:xfrm>
          </p:grpSpPr>
          <p:sp>
            <p:nvSpPr>
              <p:cNvPr id="119" name="Freeform 49"/>
              <p:cNvSpPr/>
              <p:nvPr/>
            </p:nvSpPr>
            <p:spPr>
              <a:xfrm>
                <a:off x="2164797" y="3099274"/>
                <a:ext cx="475215" cy="1352086"/>
              </a:xfrm>
              <a:custGeom>
                <a:avLst/>
                <a:gdLst>
                  <a:gd name="connsiteX0" fmla="*/ 7854 w 422191"/>
                  <a:gd name="connsiteY0" fmla="*/ 0 h 1528762"/>
                  <a:gd name="connsiteX1" fmla="*/ 55479 w 422191"/>
                  <a:gd name="connsiteY1" fmla="*/ 785812 h 1528762"/>
                  <a:gd name="connsiteX2" fmla="*/ 422191 w 422191"/>
                  <a:gd name="connsiteY2" fmla="*/ 1528762 h 1528762"/>
                  <a:gd name="connsiteX0" fmla="*/ 47415 w 461752"/>
                  <a:gd name="connsiteY0" fmla="*/ 0 h 1528762"/>
                  <a:gd name="connsiteX1" fmla="*/ 28365 w 461752"/>
                  <a:gd name="connsiteY1" fmla="*/ 790574 h 1528762"/>
                  <a:gd name="connsiteX2" fmla="*/ 461752 w 461752"/>
                  <a:gd name="connsiteY2" fmla="*/ 1528762 h 1528762"/>
                  <a:gd name="connsiteX0" fmla="*/ 61166 w 475503"/>
                  <a:gd name="connsiteY0" fmla="*/ 0 h 1528762"/>
                  <a:gd name="connsiteX1" fmla="*/ 42116 w 475503"/>
                  <a:gd name="connsiteY1" fmla="*/ 790574 h 1528762"/>
                  <a:gd name="connsiteX2" fmla="*/ 475503 w 475503"/>
                  <a:gd name="connsiteY2" fmla="*/ 1528762 h 1528762"/>
                  <a:gd name="connsiteX0" fmla="*/ 61166 w 475503"/>
                  <a:gd name="connsiteY0" fmla="*/ 0 h 1528762"/>
                  <a:gd name="connsiteX1" fmla="*/ 42116 w 475503"/>
                  <a:gd name="connsiteY1" fmla="*/ 790574 h 1528762"/>
                  <a:gd name="connsiteX2" fmla="*/ 475503 w 475503"/>
                  <a:gd name="connsiteY2" fmla="*/ 1528762 h 1528762"/>
                </a:gdLst>
                <a:ahLst/>
                <a:cxnLst>
                  <a:cxn ang="0">
                    <a:pos x="connsiteX0" y="connsiteY0"/>
                  </a:cxn>
                  <a:cxn ang="0">
                    <a:pos x="connsiteX1" y="connsiteY1"/>
                  </a:cxn>
                  <a:cxn ang="0">
                    <a:pos x="connsiteX2" y="connsiteY2"/>
                  </a:cxn>
                </a:cxnLst>
                <a:rect l="l" t="t" r="r" b="b"/>
                <a:pathLst>
                  <a:path w="475503" h="1528762">
                    <a:moveTo>
                      <a:pt x="61166" y="0"/>
                    </a:moveTo>
                    <a:cubicBezTo>
                      <a:pt x="-4319" y="258366"/>
                      <a:pt x="-26940" y="535780"/>
                      <a:pt x="42116" y="790574"/>
                    </a:cubicBezTo>
                    <a:cubicBezTo>
                      <a:pt x="111172" y="1045368"/>
                      <a:pt x="252856" y="1337072"/>
                      <a:pt x="475503" y="1528762"/>
                    </a:cubicBezTo>
                  </a:path>
                </a:pathLst>
              </a:custGeom>
              <a:noFill/>
              <a:ln w="19050">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20" name="Freeform 119"/>
              <p:cNvSpPr/>
              <p:nvPr/>
            </p:nvSpPr>
            <p:spPr>
              <a:xfrm rot="428707">
                <a:off x="3685065" y="2602394"/>
                <a:ext cx="479421" cy="506435"/>
              </a:xfrm>
              <a:custGeom>
                <a:avLst/>
                <a:gdLst>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612775 w 612775"/>
                  <a:gd name="connsiteY0" fmla="*/ 644525 h 644525"/>
                  <a:gd name="connsiteX1" fmla="*/ 0 w 612775"/>
                  <a:gd name="connsiteY1" fmla="*/ 0 h 644525"/>
                </a:gdLst>
                <a:ahLst/>
                <a:cxnLst>
                  <a:cxn ang="0">
                    <a:pos x="connsiteX0" y="connsiteY0"/>
                  </a:cxn>
                  <a:cxn ang="0">
                    <a:pos x="connsiteX1" y="connsiteY1"/>
                  </a:cxn>
                </a:cxnLst>
                <a:rect l="l" t="t" r="r" b="b"/>
                <a:pathLst>
                  <a:path w="612775" h="644525">
                    <a:moveTo>
                      <a:pt x="612775" y="644525"/>
                    </a:moveTo>
                    <a:cubicBezTo>
                      <a:pt x="580232" y="370681"/>
                      <a:pt x="356393" y="85724"/>
                      <a:pt x="0" y="0"/>
                    </a:cubicBezTo>
                  </a:path>
                </a:pathLst>
              </a:custGeom>
              <a:noFill/>
              <a:ln w="19050">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21" name="Freeform 120"/>
              <p:cNvSpPr/>
              <p:nvPr/>
            </p:nvSpPr>
            <p:spPr>
              <a:xfrm rot="17706174">
                <a:off x="2676598" y="2299315"/>
                <a:ext cx="582878" cy="601379"/>
              </a:xfrm>
              <a:custGeom>
                <a:avLst/>
                <a:gdLst>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590550 w 590550"/>
                  <a:gd name="connsiteY0" fmla="*/ 600075 h 600075"/>
                  <a:gd name="connsiteX1" fmla="*/ 0 w 590550"/>
                  <a:gd name="connsiteY1" fmla="*/ 0 h 600075"/>
                  <a:gd name="connsiteX0" fmla="*/ 650217 w 650217"/>
                  <a:gd name="connsiteY0" fmla="*/ 672464 h 672464"/>
                  <a:gd name="connsiteX1" fmla="*/ 0 w 650217"/>
                  <a:gd name="connsiteY1" fmla="*/ 0 h 672464"/>
                  <a:gd name="connsiteX0" fmla="*/ 650217 w 650217"/>
                  <a:gd name="connsiteY0" fmla="*/ 672464 h 672464"/>
                  <a:gd name="connsiteX1" fmla="*/ 0 w 650217"/>
                  <a:gd name="connsiteY1" fmla="*/ 0 h 672464"/>
                  <a:gd name="connsiteX0" fmla="*/ 650217 w 650217"/>
                  <a:gd name="connsiteY0" fmla="*/ 672464 h 672464"/>
                  <a:gd name="connsiteX1" fmla="*/ 0 w 650217"/>
                  <a:gd name="connsiteY1" fmla="*/ 0 h 672464"/>
                  <a:gd name="connsiteX0" fmla="*/ 714533 w 714533"/>
                  <a:gd name="connsiteY0" fmla="*/ 712455 h 712455"/>
                  <a:gd name="connsiteX1" fmla="*/ 0 w 714533"/>
                  <a:gd name="connsiteY1" fmla="*/ 0 h 712455"/>
                  <a:gd name="connsiteX0" fmla="*/ 741472 w 741472"/>
                  <a:gd name="connsiteY0" fmla="*/ 769957 h 769957"/>
                  <a:gd name="connsiteX1" fmla="*/ 0 w 741472"/>
                  <a:gd name="connsiteY1" fmla="*/ 0 h 769957"/>
                </a:gdLst>
                <a:ahLst/>
                <a:cxnLst>
                  <a:cxn ang="0">
                    <a:pos x="connsiteX0" y="connsiteY0"/>
                  </a:cxn>
                  <a:cxn ang="0">
                    <a:pos x="connsiteX1" y="connsiteY1"/>
                  </a:cxn>
                </a:cxnLst>
                <a:rect l="l" t="t" r="r" b="b"/>
                <a:pathLst>
                  <a:path w="741472" h="769957">
                    <a:moveTo>
                      <a:pt x="741472" y="769957"/>
                    </a:moveTo>
                    <a:cubicBezTo>
                      <a:pt x="705369" y="536647"/>
                      <a:pt x="476970" y="57149"/>
                      <a:pt x="0" y="0"/>
                    </a:cubicBezTo>
                  </a:path>
                </a:pathLst>
              </a:custGeom>
              <a:noFill/>
              <a:ln w="19050">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22" name="Freeform 52"/>
              <p:cNvSpPr/>
              <p:nvPr/>
            </p:nvSpPr>
            <p:spPr bwMode="auto">
              <a:xfrm>
                <a:off x="3210750" y="2183124"/>
                <a:ext cx="514462" cy="439865"/>
              </a:xfrm>
              <a:custGeom>
                <a:avLst/>
                <a:gdLst>
                  <a:gd name="connsiteX0" fmla="*/ 0 w 481012"/>
                  <a:gd name="connsiteY0" fmla="*/ 19050 h 407193"/>
                  <a:gd name="connsiteX1" fmla="*/ 481012 w 481012"/>
                  <a:gd name="connsiteY1" fmla="*/ 0 h 407193"/>
                  <a:gd name="connsiteX2" fmla="*/ 204787 w 481012"/>
                  <a:gd name="connsiteY2" fmla="*/ 407193 h 407193"/>
                  <a:gd name="connsiteX3" fmla="*/ 183356 w 481012"/>
                  <a:gd name="connsiteY3" fmla="*/ 145256 h 407193"/>
                  <a:gd name="connsiteX4" fmla="*/ 0 w 481012"/>
                  <a:gd name="connsiteY4" fmla="*/ 19050 h 407193"/>
                  <a:gd name="connsiteX0" fmla="*/ 0 w 481012"/>
                  <a:gd name="connsiteY0" fmla="*/ 128173 h 516316"/>
                  <a:gd name="connsiteX1" fmla="*/ 481012 w 481012"/>
                  <a:gd name="connsiteY1" fmla="*/ 109123 h 516316"/>
                  <a:gd name="connsiteX2" fmla="*/ 204787 w 481012"/>
                  <a:gd name="connsiteY2" fmla="*/ 516316 h 516316"/>
                  <a:gd name="connsiteX3" fmla="*/ 183356 w 481012"/>
                  <a:gd name="connsiteY3" fmla="*/ 254379 h 516316"/>
                  <a:gd name="connsiteX4" fmla="*/ 0 w 481012"/>
                  <a:gd name="connsiteY4" fmla="*/ 128173 h 516316"/>
                  <a:gd name="connsiteX0" fmla="*/ 0 w 514371"/>
                  <a:gd name="connsiteY0" fmla="*/ 128173 h 516316"/>
                  <a:gd name="connsiteX1" fmla="*/ 481012 w 514371"/>
                  <a:gd name="connsiteY1" fmla="*/ 109123 h 516316"/>
                  <a:gd name="connsiteX2" fmla="*/ 204787 w 514371"/>
                  <a:gd name="connsiteY2" fmla="*/ 516316 h 516316"/>
                  <a:gd name="connsiteX3" fmla="*/ 183356 w 514371"/>
                  <a:gd name="connsiteY3" fmla="*/ 254379 h 516316"/>
                  <a:gd name="connsiteX4" fmla="*/ 0 w 514371"/>
                  <a:gd name="connsiteY4" fmla="*/ 128173 h 516316"/>
                  <a:gd name="connsiteX0" fmla="*/ 0 w 519057"/>
                  <a:gd name="connsiteY0" fmla="*/ 128173 h 519112"/>
                  <a:gd name="connsiteX1" fmla="*/ 481012 w 519057"/>
                  <a:gd name="connsiteY1" fmla="*/ 109123 h 519112"/>
                  <a:gd name="connsiteX2" fmla="*/ 204787 w 519057"/>
                  <a:gd name="connsiteY2" fmla="*/ 516316 h 519112"/>
                  <a:gd name="connsiteX3" fmla="*/ 183356 w 519057"/>
                  <a:gd name="connsiteY3" fmla="*/ 254379 h 519112"/>
                  <a:gd name="connsiteX4" fmla="*/ 0 w 519057"/>
                  <a:gd name="connsiteY4" fmla="*/ 128173 h 519112"/>
                  <a:gd name="connsiteX0" fmla="*/ 0 w 519057"/>
                  <a:gd name="connsiteY0" fmla="*/ 151151 h 542090"/>
                  <a:gd name="connsiteX1" fmla="*/ 481012 w 519057"/>
                  <a:gd name="connsiteY1" fmla="*/ 132101 h 542090"/>
                  <a:gd name="connsiteX2" fmla="*/ 204787 w 519057"/>
                  <a:gd name="connsiteY2" fmla="*/ 539294 h 542090"/>
                  <a:gd name="connsiteX3" fmla="*/ 183356 w 519057"/>
                  <a:gd name="connsiteY3" fmla="*/ 277357 h 542090"/>
                  <a:gd name="connsiteX4" fmla="*/ 0 w 519057"/>
                  <a:gd name="connsiteY4" fmla="*/ 151151 h 542090"/>
                  <a:gd name="connsiteX0" fmla="*/ 0 w 519057"/>
                  <a:gd name="connsiteY0" fmla="*/ 143877 h 534816"/>
                  <a:gd name="connsiteX1" fmla="*/ 481012 w 519057"/>
                  <a:gd name="connsiteY1" fmla="*/ 124827 h 534816"/>
                  <a:gd name="connsiteX2" fmla="*/ 204787 w 519057"/>
                  <a:gd name="connsiteY2" fmla="*/ 532020 h 534816"/>
                  <a:gd name="connsiteX3" fmla="*/ 183356 w 519057"/>
                  <a:gd name="connsiteY3" fmla="*/ 270083 h 534816"/>
                  <a:gd name="connsiteX4" fmla="*/ 0 w 519057"/>
                  <a:gd name="connsiteY4" fmla="*/ 143877 h 534816"/>
                  <a:gd name="connsiteX0" fmla="*/ 0 w 516362"/>
                  <a:gd name="connsiteY0" fmla="*/ 143877 h 534310"/>
                  <a:gd name="connsiteX1" fmla="*/ 481012 w 516362"/>
                  <a:gd name="connsiteY1" fmla="*/ 124827 h 534310"/>
                  <a:gd name="connsiteX2" fmla="*/ 204787 w 516362"/>
                  <a:gd name="connsiteY2" fmla="*/ 532020 h 534310"/>
                  <a:gd name="connsiteX3" fmla="*/ 183356 w 516362"/>
                  <a:gd name="connsiteY3" fmla="*/ 270083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257175 w 516362"/>
                  <a:gd name="connsiteY3" fmla="*/ 253415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257175 w 516362"/>
                  <a:gd name="connsiteY3" fmla="*/ 253415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257175 w 516362"/>
                  <a:gd name="connsiteY3" fmla="*/ 253415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88118 w 516362"/>
                  <a:gd name="connsiteY3" fmla="*/ 277227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88118 w 516362"/>
                  <a:gd name="connsiteY3" fmla="*/ 277227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88118 w 516362"/>
                  <a:gd name="connsiteY3" fmla="*/ 277227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88118 w 516362"/>
                  <a:gd name="connsiteY3" fmla="*/ 277227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88118 w 516362"/>
                  <a:gd name="connsiteY3" fmla="*/ 277227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88118 w 516362"/>
                  <a:gd name="connsiteY3" fmla="*/ 277227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290512 w 516362"/>
                  <a:gd name="connsiteY3" fmla="*/ 251033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90500 w 516362"/>
                  <a:gd name="connsiteY3" fmla="*/ 277226 h 534310"/>
                  <a:gd name="connsiteX4" fmla="*/ 0 w 516362"/>
                  <a:gd name="connsiteY4" fmla="*/ 143877 h 534310"/>
                  <a:gd name="connsiteX0" fmla="*/ 0 w 516362"/>
                  <a:gd name="connsiteY0" fmla="*/ 143877 h 534310"/>
                  <a:gd name="connsiteX1" fmla="*/ 481012 w 516362"/>
                  <a:gd name="connsiteY1" fmla="*/ 124827 h 534310"/>
                  <a:gd name="connsiteX2" fmla="*/ 204787 w 516362"/>
                  <a:gd name="connsiteY2" fmla="*/ 532020 h 534310"/>
                  <a:gd name="connsiteX3" fmla="*/ 190500 w 516362"/>
                  <a:gd name="connsiteY3" fmla="*/ 277226 h 534310"/>
                  <a:gd name="connsiteX4" fmla="*/ 0 w 516362"/>
                  <a:gd name="connsiteY4" fmla="*/ 143877 h 534310"/>
                  <a:gd name="connsiteX0" fmla="*/ 0 w 515046"/>
                  <a:gd name="connsiteY0" fmla="*/ 143877 h 546104"/>
                  <a:gd name="connsiteX1" fmla="*/ 481012 w 515046"/>
                  <a:gd name="connsiteY1" fmla="*/ 124827 h 546104"/>
                  <a:gd name="connsiteX2" fmla="*/ 190499 w 515046"/>
                  <a:gd name="connsiteY2" fmla="*/ 543927 h 546104"/>
                  <a:gd name="connsiteX3" fmla="*/ 190500 w 515046"/>
                  <a:gd name="connsiteY3" fmla="*/ 277226 h 546104"/>
                  <a:gd name="connsiteX4" fmla="*/ 0 w 515046"/>
                  <a:gd name="connsiteY4" fmla="*/ 143877 h 546104"/>
                  <a:gd name="connsiteX0" fmla="*/ 0 w 515046"/>
                  <a:gd name="connsiteY0" fmla="*/ 143877 h 546104"/>
                  <a:gd name="connsiteX1" fmla="*/ 481012 w 515046"/>
                  <a:gd name="connsiteY1" fmla="*/ 124827 h 546104"/>
                  <a:gd name="connsiteX2" fmla="*/ 190499 w 515046"/>
                  <a:gd name="connsiteY2" fmla="*/ 543927 h 546104"/>
                  <a:gd name="connsiteX3" fmla="*/ 183356 w 515046"/>
                  <a:gd name="connsiteY3" fmla="*/ 291513 h 546104"/>
                  <a:gd name="connsiteX4" fmla="*/ 0 w 515046"/>
                  <a:gd name="connsiteY4" fmla="*/ 143877 h 546104"/>
                  <a:gd name="connsiteX0" fmla="*/ 0 w 517427"/>
                  <a:gd name="connsiteY0" fmla="*/ 147060 h 544525"/>
                  <a:gd name="connsiteX1" fmla="*/ 483393 w 517427"/>
                  <a:gd name="connsiteY1" fmla="*/ 123248 h 544525"/>
                  <a:gd name="connsiteX2" fmla="*/ 192880 w 517427"/>
                  <a:gd name="connsiteY2" fmla="*/ 542348 h 544525"/>
                  <a:gd name="connsiteX3" fmla="*/ 185737 w 517427"/>
                  <a:gd name="connsiteY3" fmla="*/ 289934 h 544525"/>
                  <a:gd name="connsiteX4" fmla="*/ 0 w 517427"/>
                  <a:gd name="connsiteY4" fmla="*/ 147060 h 544525"/>
                  <a:gd name="connsiteX0" fmla="*/ 0 w 521793"/>
                  <a:gd name="connsiteY0" fmla="*/ 147060 h 545281"/>
                  <a:gd name="connsiteX1" fmla="*/ 483393 w 521793"/>
                  <a:gd name="connsiteY1" fmla="*/ 123248 h 545281"/>
                  <a:gd name="connsiteX2" fmla="*/ 192880 w 521793"/>
                  <a:gd name="connsiteY2" fmla="*/ 542348 h 545281"/>
                  <a:gd name="connsiteX3" fmla="*/ 185737 w 521793"/>
                  <a:gd name="connsiteY3" fmla="*/ 289934 h 545281"/>
                  <a:gd name="connsiteX4" fmla="*/ 0 w 521793"/>
                  <a:gd name="connsiteY4" fmla="*/ 147060 h 545281"/>
                  <a:gd name="connsiteX0" fmla="*/ 0 w 514463"/>
                  <a:gd name="connsiteY0" fmla="*/ 147060 h 545309"/>
                  <a:gd name="connsiteX1" fmla="*/ 483393 w 514463"/>
                  <a:gd name="connsiteY1" fmla="*/ 123248 h 545309"/>
                  <a:gd name="connsiteX2" fmla="*/ 192880 w 514463"/>
                  <a:gd name="connsiteY2" fmla="*/ 542348 h 545309"/>
                  <a:gd name="connsiteX3" fmla="*/ 185737 w 514463"/>
                  <a:gd name="connsiteY3" fmla="*/ 289934 h 545309"/>
                  <a:gd name="connsiteX4" fmla="*/ 0 w 514463"/>
                  <a:gd name="connsiteY4" fmla="*/ 147060 h 5453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463" h="545309">
                    <a:moveTo>
                      <a:pt x="0" y="147060"/>
                    </a:moveTo>
                    <a:cubicBezTo>
                      <a:pt x="38893" y="45460"/>
                      <a:pt x="308768" y="-113289"/>
                      <a:pt x="483393" y="123248"/>
                    </a:cubicBezTo>
                    <a:cubicBezTo>
                      <a:pt x="593724" y="356611"/>
                      <a:pt x="389730" y="573304"/>
                      <a:pt x="192880" y="542348"/>
                    </a:cubicBezTo>
                    <a:cubicBezTo>
                      <a:pt x="227012" y="489961"/>
                      <a:pt x="218280" y="342321"/>
                      <a:pt x="185737" y="289934"/>
                    </a:cubicBezTo>
                    <a:cubicBezTo>
                      <a:pt x="128587" y="198652"/>
                      <a:pt x="61913" y="166905"/>
                      <a:pt x="0" y="147060"/>
                    </a:cubicBezTo>
                    <a:close/>
                  </a:path>
                </a:pathLst>
              </a:custGeom>
              <a:gradFill flip="none" rotWithShape="1">
                <a:gsLst>
                  <a:gs pos="70000">
                    <a:srgbClr val="936844"/>
                  </a:gs>
                  <a:gs pos="48000">
                    <a:srgbClr val="D5B196"/>
                  </a:gs>
                  <a:gs pos="91000">
                    <a:srgbClr val="61452D"/>
                  </a:gs>
                  <a:gs pos="24000">
                    <a:srgbClr val="F3EAE1"/>
                  </a:gs>
                </a:gsLst>
                <a:path path="circle">
                  <a:fillToRect l="50000" t="50000" r="50000" b="50000"/>
                </a:path>
                <a:tileRect/>
              </a:gra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lIns="45720" rIns="45720">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marR="0" lvl="0" indent="0" algn="l" defTabSz="457200" rtl="0" eaLnBrk="0" fontAlgn="base" latinLnBrk="0" hangingPunct="0">
                  <a:lnSpc>
                    <a:spcPct val="80000"/>
                  </a:lnSpc>
                  <a:spcBef>
                    <a:spcPct val="0"/>
                  </a:spcBef>
                  <a:spcAft>
                    <a:spcPct val="0"/>
                  </a:spcAft>
                  <a:buClrTx/>
                  <a:buSzTx/>
                  <a:buFontTx/>
                  <a:buNone/>
                  <a:tabLst/>
                  <a:defRPr/>
                </a:pPr>
                <a:endParaRPr kumimoji="0" lang="en-US" altLang="en-US" sz="2400" b="1" i="0" u="none" strike="noStrike" kern="1200" cap="none" spc="0" normalizeH="0" baseline="0" noProof="0" dirty="0">
                  <a:ln>
                    <a:noFill/>
                  </a:ln>
                  <a:solidFill>
                    <a:srgbClr val="FFFFFF"/>
                  </a:solidFill>
                  <a:effectLst/>
                  <a:uLnTx/>
                  <a:uFillTx/>
                  <a:latin typeface="Arial" charset="0"/>
                  <a:ea typeface="MS PGothic" pitchFamily="34" charset="-128"/>
                  <a:cs typeface="Arial" charset="0"/>
                </a:endParaRPr>
              </a:p>
            </p:txBody>
          </p:sp>
          <p:sp>
            <p:nvSpPr>
              <p:cNvPr id="33867" name="IFNy_label"/>
              <p:cNvSpPr txBox="1">
                <a:spLocks noChangeArrowheads="1"/>
              </p:cNvSpPr>
              <p:nvPr/>
            </p:nvSpPr>
            <p:spPr bwMode="auto">
              <a:xfrm flipH="1">
                <a:off x="3238751" y="2215376"/>
                <a:ext cx="490057" cy="258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1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IFN</a:t>
                </a:r>
                <a:r>
                  <a:rPr kumimoji="0" lang="el-GR" altLang="en-US" sz="11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γ</a:t>
                </a:r>
                <a:endParaRPr kumimoji="0" lang="en-US" altLang="en-US" sz="11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124" name="Oval 123"/>
              <p:cNvSpPr/>
              <p:nvPr/>
            </p:nvSpPr>
            <p:spPr bwMode="auto">
              <a:xfrm>
                <a:off x="1969127" y="2620979"/>
                <a:ext cx="606583" cy="618534"/>
              </a:xfrm>
              <a:prstGeom prst="ellipse">
                <a:avLst/>
              </a:prstGeom>
              <a:gradFill flip="none" rotWithShape="1">
                <a:gsLst>
                  <a:gs pos="88000">
                    <a:srgbClr val="382030"/>
                  </a:gs>
                  <a:gs pos="70000">
                    <a:srgbClr val="9D5886"/>
                  </a:gs>
                  <a:gs pos="45000">
                    <a:srgbClr val="DDA9CB"/>
                  </a:gs>
                  <a:gs pos="14000">
                    <a:srgbClr val="EDD8E5"/>
                  </a:gs>
                </a:gsLst>
                <a:path path="circle">
                  <a:fillToRect l="50000" t="50000" r="50000" b="50000"/>
                </a:path>
                <a:tileRect/>
              </a:gra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lIns="45720" rIns="45720">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marR="0" lvl="0" indent="0" algn="l" defTabSz="457200" rtl="0" eaLnBrk="0" fontAlgn="base" latinLnBrk="0" hangingPunct="0">
                  <a:lnSpc>
                    <a:spcPct val="80000"/>
                  </a:lnSpc>
                  <a:spcBef>
                    <a:spcPct val="0"/>
                  </a:spcBef>
                  <a:spcAft>
                    <a:spcPct val="0"/>
                  </a:spcAft>
                  <a:buClrTx/>
                  <a:buSzTx/>
                  <a:buFontTx/>
                  <a:buNone/>
                  <a:tabLst/>
                  <a:defRPr/>
                </a:pPr>
                <a:endParaRPr kumimoji="0" lang="en-US" altLang="en-US" sz="2400" b="1" i="0" u="none" strike="noStrike" kern="1200" cap="none" spc="0" normalizeH="0" baseline="0" noProof="0" dirty="0">
                  <a:ln>
                    <a:noFill/>
                  </a:ln>
                  <a:solidFill>
                    <a:srgbClr val="FFFFFF"/>
                  </a:solidFill>
                  <a:effectLst/>
                  <a:uLnTx/>
                  <a:uFillTx/>
                  <a:latin typeface="Arial" charset="0"/>
                  <a:ea typeface="MS PGothic" pitchFamily="34" charset="-128"/>
                  <a:cs typeface="Arial" charset="0"/>
                </a:endParaRPr>
              </a:p>
            </p:txBody>
          </p:sp>
          <p:sp>
            <p:nvSpPr>
              <p:cNvPr id="33871" name="IFNyR_label"/>
              <p:cNvSpPr txBox="1">
                <a:spLocks noChangeArrowheads="1"/>
              </p:cNvSpPr>
              <p:nvPr/>
            </p:nvSpPr>
            <p:spPr bwMode="auto">
              <a:xfrm flipH="1">
                <a:off x="1997609" y="2803685"/>
                <a:ext cx="592487" cy="258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1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IFN</a:t>
                </a:r>
                <a:r>
                  <a:rPr kumimoji="0" lang="el-GR" altLang="en-US" sz="11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γ</a:t>
                </a:r>
                <a:r>
                  <a:rPr kumimoji="0" lang="en-US" altLang="en-US" sz="11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R</a:t>
                </a:r>
              </a:p>
            </p:txBody>
          </p:sp>
        </p:grpSp>
        <p:grpSp>
          <p:nvGrpSpPr>
            <p:cNvPr id="33841" name="Group 70"/>
            <p:cNvGrpSpPr>
              <a:grpSpLocks/>
            </p:cNvGrpSpPr>
            <p:nvPr/>
          </p:nvGrpSpPr>
          <p:grpSpPr bwMode="auto">
            <a:xfrm>
              <a:off x="4008438" y="2986088"/>
              <a:ext cx="1676400" cy="563562"/>
              <a:chOff x="3995737" y="3333529"/>
              <a:chExt cx="1675607" cy="562768"/>
            </a:xfrm>
          </p:grpSpPr>
          <p:sp>
            <p:nvSpPr>
              <p:cNvPr id="113" name="Freeform 112"/>
              <p:cNvSpPr/>
              <p:nvPr/>
            </p:nvSpPr>
            <p:spPr>
              <a:xfrm>
                <a:off x="4158327" y="3449974"/>
                <a:ext cx="494099" cy="107368"/>
              </a:xfrm>
              <a:custGeom>
                <a:avLst/>
                <a:gdLst>
                  <a:gd name="connsiteX0" fmla="*/ 0 w 442452"/>
                  <a:gd name="connsiteY0" fmla="*/ 0 h 117988"/>
                  <a:gd name="connsiteX1" fmla="*/ 294968 w 442452"/>
                  <a:gd name="connsiteY1" fmla="*/ 39329 h 117988"/>
                  <a:gd name="connsiteX2" fmla="*/ 442452 w 442452"/>
                  <a:gd name="connsiteY2" fmla="*/ 117988 h 117988"/>
                  <a:gd name="connsiteX0" fmla="*/ 0 w 613902"/>
                  <a:gd name="connsiteY0" fmla="*/ 0 h 114813"/>
                  <a:gd name="connsiteX1" fmla="*/ 466418 w 613902"/>
                  <a:gd name="connsiteY1" fmla="*/ 36154 h 114813"/>
                  <a:gd name="connsiteX2" fmla="*/ 613902 w 613902"/>
                  <a:gd name="connsiteY2" fmla="*/ 114813 h 114813"/>
                  <a:gd name="connsiteX0" fmla="*/ 0 w 613902"/>
                  <a:gd name="connsiteY0" fmla="*/ 0 h 114813"/>
                  <a:gd name="connsiteX1" fmla="*/ 326718 w 613902"/>
                  <a:gd name="connsiteY1" fmla="*/ 17104 h 114813"/>
                  <a:gd name="connsiteX2" fmla="*/ 613902 w 613902"/>
                  <a:gd name="connsiteY2" fmla="*/ 114813 h 114813"/>
                  <a:gd name="connsiteX0" fmla="*/ 0 w 492458"/>
                  <a:gd name="connsiteY0" fmla="*/ 1 h 105289"/>
                  <a:gd name="connsiteX1" fmla="*/ 205274 w 492458"/>
                  <a:gd name="connsiteY1" fmla="*/ 7580 h 105289"/>
                  <a:gd name="connsiteX2" fmla="*/ 492458 w 492458"/>
                  <a:gd name="connsiteY2" fmla="*/ 105289 h 105289"/>
                  <a:gd name="connsiteX0" fmla="*/ 0 w 492458"/>
                  <a:gd name="connsiteY0" fmla="*/ 0 h 105288"/>
                  <a:gd name="connsiteX1" fmla="*/ 252899 w 492458"/>
                  <a:gd name="connsiteY1" fmla="*/ 26629 h 105288"/>
                  <a:gd name="connsiteX2" fmla="*/ 492458 w 492458"/>
                  <a:gd name="connsiteY2" fmla="*/ 105288 h 105288"/>
                </a:gdLst>
                <a:ahLst/>
                <a:cxnLst>
                  <a:cxn ang="0">
                    <a:pos x="connsiteX0" y="connsiteY0"/>
                  </a:cxn>
                  <a:cxn ang="0">
                    <a:pos x="connsiteX1" y="connsiteY1"/>
                  </a:cxn>
                  <a:cxn ang="0">
                    <a:pos x="connsiteX2" y="connsiteY2"/>
                  </a:cxn>
                </a:cxnLst>
                <a:rect l="l" t="t" r="r" b="b"/>
                <a:pathLst>
                  <a:path w="492458" h="105288">
                    <a:moveTo>
                      <a:pt x="0" y="0"/>
                    </a:moveTo>
                    <a:cubicBezTo>
                      <a:pt x="110613" y="9832"/>
                      <a:pt x="170823" y="9081"/>
                      <a:pt x="252899" y="26629"/>
                    </a:cubicBezTo>
                    <a:cubicBezTo>
                      <a:pt x="334975" y="44177"/>
                      <a:pt x="455587" y="75791"/>
                      <a:pt x="492458" y="105288"/>
                    </a:cubicBezTo>
                  </a:path>
                </a:pathLst>
              </a:custGeom>
              <a:noFill/>
              <a:ln w="19050">
                <a:solidFill>
                  <a:srgbClr val="FFFF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14" name="Freeform 113"/>
              <p:cNvSpPr/>
              <p:nvPr/>
            </p:nvSpPr>
            <p:spPr>
              <a:xfrm>
                <a:off x="4154122" y="3385555"/>
                <a:ext cx="740098" cy="69191"/>
              </a:xfrm>
              <a:custGeom>
                <a:avLst/>
                <a:gdLst>
                  <a:gd name="connsiteX0" fmla="*/ 0 w 442452"/>
                  <a:gd name="connsiteY0" fmla="*/ 0 h 117988"/>
                  <a:gd name="connsiteX1" fmla="*/ 294968 w 442452"/>
                  <a:gd name="connsiteY1" fmla="*/ 39329 h 117988"/>
                  <a:gd name="connsiteX2" fmla="*/ 442452 w 442452"/>
                  <a:gd name="connsiteY2" fmla="*/ 117988 h 117988"/>
                  <a:gd name="connsiteX0" fmla="*/ 0 w 501983"/>
                  <a:gd name="connsiteY0" fmla="*/ 0 h 70363"/>
                  <a:gd name="connsiteX1" fmla="*/ 294968 w 501983"/>
                  <a:gd name="connsiteY1" fmla="*/ 39329 h 70363"/>
                  <a:gd name="connsiteX2" fmla="*/ 501983 w 501983"/>
                  <a:gd name="connsiteY2" fmla="*/ 70363 h 70363"/>
                  <a:gd name="connsiteX0" fmla="*/ 0 w 501983"/>
                  <a:gd name="connsiteY0" fmla="*/ 2535 h 72898"/>
                  <a:gd name="connsiteX1" fmla="*/ 283062 w 501983"/>
                  <a:gd name="connsiteY1" fmla="*/ 3764 h 72898"/>
                  <a:gd name="connsiteX2" fmla="*/ 501983 w 501983"/>
                  <a:gd name="connsiteY2" fmla="*/ 72898 h 72898"/>
                  <a:gd name="connsiteX0" fmla="*/ 0 w 501983"/>
                  <a:gd name="connsiteY0" fmla="*/ 11077 h 81440"/>
                  <a:gd name="connsiteX1" fmla="*/ 283062 w 501983"/>
                  <a:gd name="connsiteY1" fmla="*/ 12306 h 81440"/>
                  <a:gd name="connsiteX2" fmla="*/ 501983 w 501983"/>
                  <a:gd name="connsiteY2" fmla="*/ 81440 h 81440"/>
                  <a:gd name="connsiteX0" fmla="*/ 0 w 501983"/>
                  <a:gd name="connsiteY0" fmla="*/ 0 h 70363"/>
                  <a:gd name="connsiteX1" fmla="*/ 501983 w 501983"/>
                  <a:gd name="connsiteY1" fmla="*/ 70363 h 70363"/>
                  <a:gd name="connsiteX0" fmla="*/ 0 w 501983"/>
                  <a:gd name="connsiteY0" fmla="*/ 11566 h 81929"/>
                  <a:gd name="connsiteX1" fmla="*/ 501983 w 501983"/>
                  <a:gd name="connsiteY1" fmla="*/ 81929 h 81929"/>
                  <a:gd name="connsiteX0" fmla="*/ 0 w 501983"/>
                  <a:gd name="connsiteY0" fmla="*/ 20512 h 90875"/>
                  <a:gd name="connsiteX1" fmla="*/ 501983 w 501983"/>
                  <a:gd name="connsiteY1" fmla="*/ 90875 h 90875"/>
                  <a:gd name="connsiteX0" fmla="*/ 0 w 494839"/>
                  <a:gd name="connsiteY0" fmla="*/ 30268 h 69675"/>
                  <a:gd name="connsiteX1" fmla="*/ 494839 w 494839"/>
                  <a:gd name="connsiteY1" fmla="*/ 69675 h 69675"/>
                  <a:gd name="connsiteX0" fmla="*/ 0 w 525795"/>
                  <a:gd name="connsiteY0" fmla="*/ 37744 h 60483"/>
                  <a:gd name="connsiteX1" fmla="*/ 525795 w 525795"/>
                  <a:gd name="connsiteY1" fmla="*/ 60483 h 60483"/>
                  <a:gd name="connsiteX0" fmla="*/ 0 w 525795"/>
                  <a:gd name="connsiteY0" fmla="*/ 42286 h 65025"/>
                  <a:gd name="connsiteX1" fmla="*/ 525795 w 525795"/>
                  <a:gd name="connsiteY1" fmla="*/ 65025 h 65025"/>
                  <a:gd name="connsiteX0" fmla="*/ 0 w 525795"/>
                  <a:gd name="connsiteY0" fmla="*/ 42286 h 65025"/>
                  <a:gd name="connsiteX1" fmla="*/ 525795 w 525795"/>
                  <a:gd name="connsiteY1" fmla="*/ 65025 h 65025"/>
                  <a:gd name="connsiteX0" fmla="*/ 0 w 525795"/>
                  <a:gd name="connsiteY0" fmla="*/ 51231 h 73970"/>
                  <a:gd name="connsiteX1" fmla="*/ 525795 w 525795"/>
                  <a:gd name="connsiteY1" fmla="*/ 73970 h 73970"/>
                  <a:gd name="connsiteX0" fmla="*/ 0 w 678195"/>
                  <a:gd name="connsiteY0" fmla="*/ 38527 h 93016"/>
                  <a:gd name="connsiteX1" fmla="*/ 678195 w 678195"/>
                  <a:gd name="connsiteY1" fmla="*/ 93016 h 93016"/>
                  <a:gd name="connsiteX0" fmla="*/ 0 w 678195"/>
                  <a:gd name="connsiteY0" fmla="*/ 42162 h 96651"/>
                  <a:gd name="connsiteX1" fmla="*/ 678195 w 678195"/>
                  <a:gd name="connsiteY1" fmla="*/ 96651 h 96651"/>
                  <a:gd name="connsiteX0" fmla="*/ 0 w 875045"/>
                  <a:gd name="connsiteY0" fmla="*/ 49896 h 85335"/>
                  <a:gd name="connsiteX1" fmla="*/ 875045 w 875045"/>
                  <a:gd name="connsiteY1" fmla="*/ 85335 h 85335"/>
                  <a:gd name="connsiteX0" fmla="*/ 0 w 739314"/>
                  <a:gd name="connsiteY0" fmla="*/ 67080 h 69182"/>
                  <a:gd name="connsiteX1" fmla="*/ 739314 w 739314"/>
                  <a:gd name="connsiteY1" fmla="*/ 69182 h 69182"/>
                </a:gdLst>
                <a:ahLst/>
                <a:cxnLst>
                  <a:cxn ang="0">
                    <a:pos x="connsiteX0" y="connsiteY0"/>
                  </a:cxn>
                  <a:cxn ang="0">
                    <a:pos x="connsiteX1" y="connsiteY1"/>
                  </a:cxn>
                </a:cxnLst>
                <a:rect l="l" t="t" r="r" b="b"/>
                <a:pathLst>
                  <a:path w="739314" h="69182">
                    <a:moveTo>
                      <a:pt x="0" y="67080"/>
                    </a:moveTo>
                    <a:cubicBezTo>
                      <a:pt x="224479" y="47"/>
                      <a:pt x="485468" y="-43173"/>
                      <a:pt x="739314" y="69182"/>
                    </a:cubicBezTo>
                  </a:path>
                </a:pathLst>
              </a:custGeom>
              <a:noFill/>
              <a:ln w="19050">
                <a:solidFill>
                  <a:srgbClr val="FFFF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15" name="Freeform 114"/>
              <p:cNvSpPr/>
              <p:nvPr/>
            </p:nvSpPr>
            <p:spPr>
              <a:xfrm rot="176459">
                <a:off x="4160429" y="3464290"/>
                <a:ext cx="405793" cy="240980"/>
              </a:xfrm>
              <a:custGeom>
                <a:avLst/>
                <a:gdLst>
                  <a:gd name="connsiteX0" fmla="*/ 0 w 442452"/>
                  <a:gd name="connsiteY0" fmla="*/ 0 h 117988"/>
                  <a:gd name="connsiteX1" fmla="*/ 294968 w 442452"/>
                  <a:gd name="connsiteY1" fmla="*/ 39329 h 117988"/>
                  <a:gd name="connsiteX2" fmla="*/ 442452 w 442452"/>
                  <a:gd name="connsiteY2" fmla="*/ 117988 h 117988"/>
                  <a:gd name="connsiteX0" fmla="*/ 0 w 613902"/>
                  <a:gd name="connsiteY0" fmla="*/ 0 h 114813"/>
                  <a:gd name="connsiteX1" fmla="*/ 466418 w 613902"/>
                  <a:gd name="connsiteY1" fmla="*/ 36154 h 114813"/>
                  <a:gd name="connsiteX2" fmla="*/ 613902 w 613902"/>
                  <a:gd name="connsiteY2" fmla="*/ 114813 h 114813"/>
                  <a:gd name="connsiteX0" fmla="*/ 0 w 613902"/>
                  <a:gd name="connsiteY0" fmla="*/ 0 h 114813"/>
                  <a:gd name="connsiteX1" fmla="*/ 326718 w 613902"/>
                  <a:gd name="connsiteY1" fmla="*/ 17104 h 114813"/>
                  <a:gd name="connsiteX2" fmla="*/ 613902 w 613902"/>
                  <a:gd name="connsiteY2" fmla="*/ 114813 h 114813"/>
                  <a:gd name="connsiteX0" fmla="*/ 0 w 551550"/>
                  <a:gd name="connsiteY0" fmla="*/ 573 h 201248"/>
                  <a:gd name="connsiteX1" fmla="*/ 326718 w 551550"/>
                  <a:gd name="connsiteY1" fmla="*/ 17677 h 201248"/>
                  <a:gd name="connsiteX2" fmla="*/ 551550 w 551550"/>
                  <a:gd name="connsiteY2" fmla="*/ 201248 h 201248"/>
                  <a:gd name="connsiteX0" fmla="*/ 0 w 551550"/>
                  <a:gd name="connsiteY0" fmla="*/ 573 h 201248"/>
                  <a:gd name="connsiteX1" fmla="*/ 326718 w 551550"/>
                  <a:gd name="connsiteY1" fmla="*/ 17677 h 201248"/>
                  <a:gd name="connsiteX2" fmla="*/ 551550 w 551550"/>
                  <a:gd name="connsiteY2" fmla="*/ 201248 h 201248"/>
                  <a:gd name="connsiteX0" fmla="*/ 0 w 551550"/>
                  <a:gd name="connsiteY0" fmla="*/ 7699 h 208374"/>
                  <a:gd name="connsiteX1" fmla="*/ 326718 w 551550"/>
                  <a:gd name="connsiteY1" fmla="*/ 24803 h 208374"/>
                  <a:gd name="connsiteX2" fmla="*/ 551550 w 551550"/>
                  <a:gd name="connsiteY2" fmla="*/ 208374 h 208374"/>
                  <a:gd name="connsiteX0" fmla="*/ 0 w 403317"/>
                  <a:gd name="connsiteY0" fmla="*/ 1928 h 241217"/>
                  <a:gd name="connsiteX1" fmla="*/ 178485 w 403317"/>
                  <a:gd name="connsiteY1" fmla="*/ 57646 h 241217"/>
                  <a:gd name="connsiteX2" fmla="*/ 403317 w 403317"/>
                  <a:gd name="connsiteY2" fmla="*/ 241217 h 241217"/>
                  <a:gd name="connsiteX0" fmla="*/ 0 w 403317"/>
                  <a:gd name="connsiteY0" fmla="*/ 0 h 239289"/>
                  <a:gd name="connsiteX1" fmla="*/ 403317 w 403317"/>
                  <a:gd name="connsiteY1" fmla="*/ 239289 h 239289"/>
                  <a:gd name="connsiteX0" fmla="*/ 0 w 403317"/>
                  <a:gd name="connsiteY0" fmla="*/ 0 h 239289"/>
                  <a:gd name="connsiteX1" fmla="*/ 403317 w 403317"/>
                  <a:gd name="connsiteY1" fmla="*/ 239289 h 239289"/>
                  <a:gd name="connsiteX0" fmla="*/ 0 w 403317"/>
                  <a:gd name="connsiteY0" fmla="*/ 0 h 239289"/>
                  <a:gd name="connsiteX1" fmla="*/ 403317 w 403317"/>
                  <a:gd name="connsiteY1" fmla="*/ 239289 h 239289"/>
                </a:gdLst>
                <a:ahLst/>
                <a:cxnLst>
                  <a:cxn ang="0">
                    <a:pos x="connsiteX0" y="connsiteY0"/>
                  </a:cxn>
                  <a:cxn ang="0">
                    <a:pos x="connsiteX1" y="connsiteY1"/>
                  </a:cxn>
                </a:cxnLst>
                <a:rect l="l" t="t" r="r" b="b"/>
                <a:pathLst>
                  <a:path w="403317" h="239289">
                    <a:moveTo>
                      <a:pt x="0" y="0"/>
                    </a:moveTo>
                    <a:cubicBezTo>
                      <a:pt x="209806" y="61585"/>
                      <a:pt x="304118" y="102874"/>
                      <a:pt x="403317" y="239289"/>
                    </a:cubicBezTo>
                  </a:path>
                </a:pathLst>
              </a:custGeom>
              <a:noFill/>
              <a:ln w="19050">
                <a:solidFill>
                  <a:srgbClr val="FFFF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16" name="Freeform 115"/>
              <p:cNvSpPr/>
              <p:nvPr/>
            </p:nvSpPr>
            <p:spPr>
              <a:xfrm>
                <a:off x="5224319" y="3333065"/>
                <a:ext cx="277537" cy="162243"/>
              </a:xfrm>
              <a:custGeom>
                <a:avLst/>
                <a:gdLst>
                  <a:gd name="connsiteX0" fmla="*/ 196850 w 196850"/>
                  <a:gd name="connsiteY0" fmla="*/ 0 h 165100"/>
                  <a:gd name="connsiteX1" fmla="*/ 0 w 196850"/>
                  <a:gd name="connsiteY1" fmla="*/ 165100 h 165100"/>
                  <a:gd name="connsiteX2" fmla="*/ 0 w 196850"/>
                  <a:gd name="connsiteY2" fmla="*/ 165100 h 165100"/>
                  <a:gd name="connsiteX0" fmla="*/ 196850 w 196850"/>
                  <a:gd name="connsiteY0" fmla="*/ 0 h 165100"/>
                  <a:gd name="connsiteX1" fmla="*/ 0 w 196850"/>
                  <a:gd name="connsiteY1" fmla="*/ 165100 h 165100"/>
                  <a:gd name="connsiteX2" fmla="*/ 0 w 196850"/>
                  <a:gd name="connsiteY2" fmla="*/ 165100 h 165100"/>
                  <a:gd name="connsiteX0" fmla="*/ 196850 w 196850"/>
                  <a:gd name="connsiteY0" fmla="*/ 0 h 166025"/>
                  <a:gd name="connsiteX1" fmla="*/ 0 w 196850"/>
                  <a:gd name="connsiteY1" fmla="*/ 165100 h 166025"/>
                  <a:gd name="connsiteX2" fmla="*/ 0 w 196850"/>
                  <a:gd name="connsiteY2" fmla="*/ 165100 h 166025"/>
                  <a:gd name="connsiteX0" fmla="*/ 196850 w 196850"/>
                  <a:gd name="connsiteY0" fmla="*/ 6151 h 171251"/>
                  <a:gd name="connsiteX1" fmla="*/ 157163 w 196850"/>
                  <a:gd name="connsiteY1" fmla="*/ 11707 h 171251"/>
                  <a:gd name="connsiteX2" fmla="*/ 0 w 196850"/>
                  <a:gd name="connsiteY2" fmla="*/ 171251 h 171251"/>
                  <a:gd name="connsiteX3" fmla="*/ 0 w 196850"/>
                  <a:gd name="connsiteY3" fmla="*/ 171251 h 171251"/>
                  <a:gd name="connsiteX0" fmla="*/ 196850 w 196850"/>
                  <a:gd name="connsiteY0" fmla="*/ 6151 h 171251"/>
                  <a:gd name="connsiteX1" fmla="*/ 157163 w 196850"/>
                  <a:gd name="connsiteY1" fmla="*/ 11707 h 171251"/>
                  <a:gd name="connsiteX2" fmla="*/ 0 w 196850"/>
                  <a:gd name="connsiteY2" fmla="*/ 171251 h 171251"/>
                  <a:gd name="connsiteX3" fmla="*/ 0 w 196850"/>
                  <a:gd name="connsiteY3" fmla="*/ 171251 h 171251"/>
                  <a:gd name="connsiteX0" fmla="*/ 196850 w 196850"/>
                  <a:gd name="connsiteY0" fmla="*/ 10654 h 175754"/>
                  <a:gd name="connsiteX1" fmla="*/ 157163 w 196850"/>
                  <a:gd name="connsiteY1" fmla="*/ 16210 h 175754"/>
                  <a:gd name="connsiteX2" fmla="*/ 0 w 196850"/>
                  <a:gd name="connsiteY2" fmla="*/ 175754 h 175754"/>
                  <a:gd name="connsiteX3" fmla="*/ 0 w 196850"/>
                  <a:gd name="connsiteY3" fmla="*/ 175754 h 175754"/>
                  <a:gd name="connsiteX0" fmla="*/ 196850 w 196850"/>
                  <a:gd name="connsiteY0" fmla="*/ 8485 h 173585"/>
                  <a:gd name="connsiteX1" fmla="*/ 157163 w 196850"/>
                  <a:gd name="connsiteY1" fmla="*/ 14041 h 173585"/>
                  <a:gd name="connsiteX2" fmla="*/ 0 w 196850"/>
                  <a:gd name="connsiteY2" fmla="*/ 173585 h 173585"/>
                  <a:gd name="connsiteX3" fmla="*/ 0 w 196850"/>
                  <a:gd name="connsiteY3" fmla="*/ 173585 h 173585"/>
                  <a:gd name="connsiteX0" fmla="*/ 196850 w 196850"/>
                  <a:gd name="connsiteY0" fmla="*/ 5662 h 170762"/>
                  <a:gd name="connsiteX1" fmla="*/ 157163 w 196850"/>
                  <a:gd name="connsiteY1" fmla="*/ 11218 h 170762"/>
                  <a:gd name="connsiteX2" fmla="*/ 0 w 196850"/>
                  <a:gd name="connsiteY2" fmla="*/ 170762 h 170762"/>
                  <a:gd name="connsiteX3" fmla="*/ 0 w 196850"/>
                  <a:gd name="connsiteY3" fmla="*/ 170762 h 170762"/>
                  <a:gd name="connsiteX0" fmla="*/ 196850 w 196850"/>
                  <a:gd name="connsiteY0" fmla="*/ 0 h 165100"/>
                  <a:gd name="connsiteX1" fmla="*/ 157163 w 196850"/>
                  <a:gd name="connsiteY1" fmla="*/ 5556 h 165100"/>
                  <a:gd name="connsiteX2" fmla="*/ 0 w 196850"/>
                  <a:gd name="connsiteY2" fmla="*/ 165100 h 165100"/>
                  <a:gd name="connsiteX3" fmla="*/ 0 w 196850"/>
                  <a:gd name="connsiteY3" fmla="*/ 165100 h 165100"/>
                  <a:gd name="connsiteX0" fmla="*/ 196850 w 196850"/>
                  <a:gd name="connsiteY0" fmla="*/ 0 h 180329"/>
                  <a:gd name="connsiteX1" fmla="*/ 145256 w 196850"/>
                  <a:gd name="connsiteY1" fmla="*/ 43656 h 180329"/>
                  <a:gd name="connsiteX2" fmla="*/ 0 w 196850"/>
                  <a:gd name="connsiteY2" fmla="*/ 165100 h 180329"/>
                  <a:gd name="connsiteX3" fmla="*/ 0 w 196850"/>
                  <a:gd name="connsiteY3" fmla="*/ 165100 h 180329"/>
                  <a:gd name="connsiteX0" fmla="*/ 180182 w 180182"/>
                  <a:gd name="connsiteY0" fmla="*/ 0 h 151754"/>
                  <a:gd name="connsiteX1" fmla="*/ 145256 w 180182"/>
                  <a:gd name="connsiteY1" fmla="*/ 15081 h 151754"/>
                  <a:gd name="connsiteX2" fmla="*/ 0 w 180182"/>
                  <a:gd name="connsiteY2" fmla="*/ 136525 h 151754"/>
                  <a:gd name="connsiteX3" fmla="*/ 0 w 180182"/>
                  <a:gd name="connsiteY3" fmla="*/ 136525 h 151754"/>
                  <a:gd name="connsiteX0" fmla="*/ 277814 w 277814"/>
                  <a:gd name="connsiteY0" fmla="*/ 0 h 151309"/>
                  <a:gd name="connsiteX1" fmla="*/ 242888 w 277814"/>
                  <a:gd name="connsiteY1" fmla="*/ 15081 h 151309"/>
                  <a:gd name="connsiteX2" fmla="*/ 97632 w 277814"/>
                  <a:gd name="connsiteY2" fmla="*/ 136525 h 151309"/>
                  <a:gd name="connsiteX3" fmla="*/ 0 w 277814"/>
                  <a:gd name="connsiteY3" fmla="*/ 143668 h 151309"/>
                  <a:gd name="connsiteX0" fmla="*/ 277814 w 277814"/>
                  <a:gd name="connsiteY0" fmla="*/ 0 h 152505"/>
                  <a:gd name="connsiteX1" fmla="*/ 242888 w 277814"/>
                  <a:gd name="connsiteY1" fmla="*/ 15081 h 152505"/>
                  <a:gd name="connsiteX2" fmla="*/ 133351 w 277814"/>
                  <a:gd name="connsiteY2" fmla="*/ 138907 h 152505"/>
                  <a:gd name="connsiteX3" fmla="*/ 0 w 277814"/>
                  <a:gd name="connsiteY3" fmla="*/ 143668 h 152505"/>
                  <a:gd name="connsiteX0" fmla="*/ 277814 w 277814"/>
                  <a:gd name="connsiteY0" fmla="*/ 0 h 160806"/>
                  <a:gd name="connsiteX1" fmla="*/ 242888 w 277814"/>
                  <a:gd name="connsiteY1" fmla="*/ 15081 h 160806"/>
                  <a:gd name="connsiteX2" fmla="*/ 133351 w 277814"/>
                  <a:gd name="connsiteY2" fmla="*/ 138907 h 160806"/>
                  <a:gd name="connsiteX3" fmla="*/ 0 w 277814"/>
                  <a:gd name="connsiteY3" fmla="*/ 143668 h 160806"/>
                  <a:gd name="connsiteX0" fmla="*/ 277814 w 277814"/>
                  <a:gd name="connsiteY0" fmla="*/ 0 h 173392"/>
                  <a:gd name="connsiteX1" fmla="*/ 242888 w 277814"/>
                  <a:gd name="connsiteY1" fmla="*/ 15081 h 173392"/>
                  <a:gd name="connsiteX2" fmla="*/ 130970 w 277814"/>
                  <a:gd name="connsiteY2" fmla="*/ 160338 h 173392"/>
                  <a:gd name="connsiteX3" fmla="*/ 0 w 277814"/>
                  <a:gd name="connsiteY3" fmla="*/ 143668 h 173392"/>
                  <a:gd name="connsiteX0" fmla="*/ 277814 w 277814"/>
                  <a:gd name="connsiteY0" fmla="*/ 0 h 163430"/>
                  <a:gd name="connsiteX1" fmla="*/ 242888 w 277814"/>
                  <a:gd name="connsiteY1" fmla="*/ 15081 h 163430"/>
                  <a:gd name="connsiteX2" fmla="*/ 130970 w 277814"/>
                  <a:gd name="connsiteY2" fmla="*/ 160338 h 163430"/>
                  <a:gd name="connsiteX3" fmla="*/ 0 w 277814"/>
                  <a:gd name="connsiteY3" fmla="*/ 143668 h 163430"/>
                </a:gdLst>
                <a:ahLst/>
                <a:cxnLst>
                  <a:cxn ang="0">
                    <a:pos x="connsiteX0" y="connsiteY0"/>
                  </a:cxn>
                  <a:cxn ang="0">
                    <a:pos x="connsiteX1" y="connsiteY1"/>
                  </a:cxn>
                  <a:cxn ang="0">
                    <a:pos x="connsiteX2" y="connsiteY2"/>
                  </a:cxn>
                  <a:cxn ang="0">
                    <a:pos x="connsiteX3" y="connsiteY3"/>
                  </a:cxn>
                </a:cxnLst>
                <a:rect l="l" t="t" r="r" b="b"/>
                <a:pathLst>
                  <a:path w="277814" h="163430">
                    <a:moveTo>
                      <a:pt x="277814" y="0"/>
                    </a:moveTo>
                    <a:cubicBezTo>
                      <a:pt x="243418" y="11244"/>
                      <a:pt x="268552" y="6614"/>
                      <a:pt x="242888" y="15081"/>
                    </a:cubicBezTo>
                    <a:cubicBezTo>
                      <a:pt x="238655" y="197378"/>
                      <a:pt x="176774" y="160338"/>
                      <a:pt x="130970" y="160338"/>
                    </a:cubicBezTo>
                    <a:cubicBezTo>
                      <a:pt x="100014" y="160338"/>
                      <a:pt x="32544" y="141287"/>
                      <a:pt x="0" y="143668"/>
                    </a:cubicBezTo>
                  </a:path>
                </a:pathLst>
              </a:custGeom>
              <a:noFill/>
              <a:ln w="19050">
                <a:solidFill>
                  <a:srgbClr val="FFFF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17" name="Freeform 116"/>
              <p:cNvSpPr/>
              <p:nvPr/>
            </p:nvSpPr>
            <p:spPr>
              <a:xfrm>
                <a:off x="5457702" y="3445202"/>
                <a:ext cx="214460" cy="450941"/>
              </a:xfrm>
              <a:custGeom>
                <a:avLst/>
                <a:gdLst>
                  <a:gd name="connsiteX0" fmla="*/ 214313 w 214313"/>
                  <a:gd name="connsiteY0" fmla="*/ 450056 h 450056"/>
                  <a:gd name="connsiteX1" fmla="*/ 0 w 214313"/>
                  <a:gd name="connsiteY1" fmla="*/ 0 h 450056"/>
                  <a:gd name="connsiteX2" fmla="*/ 0 w 214313"/>
                  <a:gd name="connsiteY2" fmla="*/ 0 h 450056"/>
                  <a:gd name="connsiteX0" fmla="*/ 214313 w 214313"/>
                  <a:gd name="connsiteY0" fmla="*/ 450056 h 450056"/>
                  <a:gd name="connsiteX1" fmla="*/ 0 w 214313"/>
                  <a:gd name="connsiteY1" fmla="*/ 0 h 450056"/>
                  <a:gd name="connsiteX2" fmla="*/ 0 w 214313"/>
                  <a:gd name="connsiteY2" fmla="*/ 0 h 450056"/>
                  <a:gd name="connsiteX0" fmla="*/ 214313 w 214313"/>
                  <a:gd name="connsiteY0" fmla="*/ 450056 h 450056"/>
                  <a:gd name="connsiteX1" fmla="*/ 0 w 214313"/>
                  <a:gd name="connsiteY1" fmla="*/ 0 h 450056"/>
                  <a:gd name="connsiteX2" fmla="*/ 0 w 214313"/>
                  <a:gd name="connsiteY2" fmla="*/ 0 h 450056"/>
                  <a:gd name="connsiteX0" fmla="*/ 214313 w 214313"/>
                  <a:gd name="connsiteY0" fmla="*/ 450056 h 475809"/>
                  <a:gd name="connsiteX1" fmla="*/ 161925 w 214313"/>
                  <a:gd name="connsiteY1" fmla="*/ 442912 h 475809"/>
                  <a:gd name="connsiteX2" fmla="*/ 0 w 214313"/>
                  <a:gd name="connsiteY2" fmla="*/ 0 h 475809"/>
                  <a:gd name="connsiteX3" fmla="*/ 0 w 214313"/>
                  <a:gd name="connsiteY3" fmla="*/ 0 h 475809"/>
                  <a:gd name="connsiteX0" fmla="*/ 214313 w 214313"/>
                  <a:gd name="connsiteY0" fmla="*/ 450056 h 475809"/>
                  <a:gd name="connsiteX1" fmla="*/ 161925 w 214313"/>
                  <a:gd name="connsiteY1" fmla="*/ 442912 h 475809"/>
                  <a:gd name="connsiteX2" fmla="*/ 0 w 214313"/>
                  <a:gd name="connsiteY2" fmla="*/ 0 h 475809"/>
                  <a:gd name="connsiteX3" fmla="*/ 0 w 214313"/>
                  <a:gd name="connsiteY3" fmla="*/ 0 h 475809"/>
                  <a:gd name="connsiteX0" fmla="*/ 214313 w 214313"/>
                  <a:gd name="connsiteY0" fmla="*/ 450056 h 475809"/>
                  <a:gd name="connsiteX1" fmla="*/ 161925 w 214313"/>
                  <a:gd name="connsiteY1" fmla="*/ 442912 h 475809"/>
                  <a:gd name="connsiteX2" fmla="*/ 0 w 214313"/>
                  <a:gd name="connsiteY2" fmla="*/ 0 h 475809"/>
                  <a:gd name="connsiteX3" fmla="*/ 0 w 214313"/>
                  <a:gd name="connsiteY3" fmla="*/ 0 h 475809"/>
                  <a:gd name="connsiteX0" fmla="*/ 214313 w 214313"/>
                  <a:gd name="connsiteY0" fmla="*/ 450056 h 450056"/>
                  <a:gd name="connsiteX1" fmla="*/ 161925 w 214313"/>
                  <a:gd name="connsiteY1" fmla="*/ 442912 h 450056"/>
                  <a:gd name="connsiteX2" fmla="*/ 0 w 214313"/>
                  <a:gd name="connsiteY2" fmla="*/ 0 h 450056"/>
                  <a:gd name="connsiteX3" fmla="*/ 0 w 214313"/>
                  <a:gd name="connsiteY3" fmla="*/ 0 h 450056"/>
                  <a:gd name="connsiteX0" fmla="*/ 214313 w 214313"/>
                  <a:gd name="connsiteY0" fmla="*/ 450056 h 450056"/>
                  <a:gd name="connsiteX1" fmla="*/ 161925 w 214313"/>
                  <a:gd name="connsiteY1" fmla="*/ 442912 h 450056"/>
                  <a:gd name="connsiteX2" fmla="*/ 0 w 214313"/>
                  <a:gd name="connsiteY2" fmla="*/ 0 h 450056"/>
                  <a:gd name="connsiteX3" fmla="*/ 0 w 214313"/>
                  <a:gd name="connsiteY3" fmla="*/ 0 h 450056"/>
                  <a:gd name="connsiteX0" fmla="*/ 214313 w 214313"/>
                  <a:gd name="connsiteY0" fmla="*/ 450056 h 450056"/>
                  <a:gd name="connsiteX1" fmla="*/ 183356 w 214313"/>
                  <a:gd name="connsiteY1" fmla="*/ 335756 h 450056"/>
                  <a:gd name="connsiteX2" fmla="*/ 0 w 214313"/>
                  <a:gd name="connsiteY2" fmla="*/ 0 h 450056"/>
                  <a:gd name="connsiteX3" fmla="*/ 0 w 214313"/>
                  <a:gd name="connsiteY3" fmla="*/ 0 h 450056"/>
                  <a:gd name="connsiteX0" fmla="*/ 214313 w 214313"/>
                  <a:gd name="connsiteY0" fmla="*/ 450056 h 450056"/>
                  <a:gd name="connsiteX1" fmla="*/ 183356 w 214313"/>
                  <a:gd name="connsiteY1" fmla="*/ 335756 h 450056"/>
                  <a:gd name="connsiteX2" fmla="*/ 0 w 214313"/>
                  <a:gd name="connsiteY2" fmla="*/ 0 h 450056"/>
                  <a:gd name="connsiteX3" fmla="*/ 0 w 214313"/>
                  <a:gd name="connsiteY3" fmla="*/ 0 h 450056"/>
                  <a:gd name="connsiteX0" fmla="*/ 214313 w 214313"/>
                  <a:gd name="connsiteY0" fmla="*/ 450056 h 450056"/>
                  <a:gd name="connsiteX1" fmla="*/ 183356 w 214313"/>
                  <a:gd name="connsiteY1" fmla="*/ 335756 h 450056"/>
                  <a:gd name="connsiteX2" fmla="*/ 0 w 214313"/>
                  <a:gd name="connsiteY2" fmla="*/ 0 h 450056"/>
                  <a:gd name="connsiteX3" fmla="*/ 0 w 214313"/>
                  <a:gd name="connsiteY3" fmla="*/ 0 h 450056"/>
                </a:gdLst>
                <a:ahLst/>
                <a:cxnLst>
                  <a:cxn ang="0">
                    <a:pos x="connsiteX0" y="connsiteY0"/>
                  </a:cxn>
                  <a:cxn ang="0">
                    <a:pos x="connsiteX1" y="connsiteY1"/>
                  </a:cxn>
                  <a:cxn ang="0">
                    <a:pos x="connsiteX2" y="connsiteY2"/>
                  </a:cxn>
                  <a:cxn ang="0">
                    <a:pos x="connsiteX3" y="connsiteY3"/>
                  </a:cxn>
                </a:cxnLst>
                <a:rect l="l" t="t" r="r" b="b"/>
                <a:pathLst>
                  <a:path w="214313" h="450056">
                    <a:moveTo>
                      <a:pt x="214313" y="450056"/>
                    </a:moveTo>
                    <a:cubicBezTo>
                      <a:pt x="182562" y="411162"/>
                      <a:pt x="183357" y="375046"/>
                      <a:pt x="183356" y="335756"/>
                    </a:cubicBezTo>
                    <a:cubicBezTo>
                      <a:pt x="183356" y="25003"/>
                      <a:pt x="30559" y="55959"/>
                      <a:pt x="0" y="0"/>
                    </a:cubicBezTo>
                    <a:lnTo>
                      <a:pt x="0" y="0"/>
                    </a:lnTo>
                  </a:path>
                </a:pathLst>
              </a:custGeom>
              <a:noFill/>
              <a:ln w="19050">
                <a:solidFill>
                  <a:srgbClr val="FFFF00"/>
                </a:solidFill>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cxnSp>
            <p:nvCxnSpPr>
              <p:cNvPr id="118" name="Straight Connector 117"/>
              <p:cNvCxnSpPr/>
              <p:nvPr/>
            </p:nvCxnSpPr>
            <p:spPr>
              <a:xfrm>
                <a:off x="3996430" y="3454746"/>
                <a:ext cx="166102" cy="0"/>
              </a:xfrm>
              <a:prstGeom prst="line">
                <a:avLst/>
              </a:prstGeom>
              <a:noFill/>
              <a:ln w="19050">
                <a:solidFill>
                  <a:srgbClr val="FFFF00"/>
                </a:solidFill>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33842" name="Group 84"/>
            <p:cNvGrpSpPr>
              <a:grpSpLocks/>
            </p:cNvGrpSpPr>
            <p:nvPr/>
          </p:nvGrpSpPr>
          <p:grpSpPr bwMode="auto">
            <a:xfrm>
              <a:off x="4006848" y="3186117"/>
              <a:ext cx="1711324" cy="1192213"/>
              <a:chOff x="3993534" y="4091164"/>
              <a:chExt cx="1712731" cy="1191889"/>
            </a:xfrm>
          </p:grpSpPr>
          <p:sp>
            <p:nvSpPr>
              <p:cNvPr id="33845" name="Shp-2_label"/>
              <p:cNvSpPr txBox="1">
                <a:spLocks noChangeArrowheads="1"/>
              </p:cNvSpPr>
              <p:nvPr/>
            </p:nvSpPr>
            <p:spPr bwMode="auto">
              <a:xfrm flipH="1">
                <a:off x="4093788" y="4730733"/>
                <a:ext cx="577181" cy="25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1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Shp-2</a:t>
                </a:r>
              </a:p>
            </p:txBody>
          </p:sp>
          <p:sp>
            <p:nvSpPr>
              <p:cNvPr id="33846" name="Shp-2_label"/>
              <p:cNvSpPr txBox="1">
                <a:spLocks noChangeArrowheads="1"/>
              </p:cNvSpPr>
              <p:nvPr/>
            </p:nvSpPr>
            <p:spPr bwMode="auto">
              <a:xfrm flipH="1">
                <a:off x="5082450" y="4988126"/>
                <a:ext cx="577181" cy="25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80000"/>
                  </a:lnSpc>
                  <a:spcBef>
                    <a:spcPct val="0"/>
                  </a:spcBef>
                  <a:spcAft>
                    <a:spcPct val="0"/>
                  </a:spcAft>
                  <a:buClrTx/>
                  <a:buSzTx/>
                  <a:buFont typeface="Arial" panose="020B0604020202020204" pitchFamily="34" charset="0"/>
                  <a:buNone/>
                  <a:tabLst/>
                  <a:defRPr/>
                </a:pPr>
                <a:r>
                  <a:rPr kumimoji="0" lang="en-US" altLang="en-US" sz="1100" b="1"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Shp-2</a:t>
                </a:r>
              </a:p>
            </p:txBody>
          </p:sp>
          <p:grpSp>
            <p:nvGrpSpPr>
              <p:cNvPr id="33847" name="Group 69"/>
              <p:cNvGrpSpPr>
                <a:grpSpLocks/>
              </p:cNvGrpSpPr>
              <p:nvPr/>
            </p:nvGrpSpPr>
            <p:grpSpPr bwMode="auto">
              <a:xfrm>
                <a:off x="3993534" y="4091164"/>
                <a:ext cx="1712731" cy="1191889"/>
                <a:chOff x="3993534" y="3532759"/>
                <a:chExt cx="1712731" cy="1191889"/>
              </a:xfrm>
            </p:grpSpPr>
            <p:cxnSp>
              <p:nvCxnSpPr>
                <p:cNvPr id="106" name="Straight Connector 105"/>
                <p:cNvCxnSpPr/>
                <p:nvPr/>
              </p:nvCxnSpPr>
              <p:spPr>
                <a:xfrm flipH="1">
                  <a:off x="5385299" y="3540130"/>
                  <a:ext cx="103159" cy="0"/>
                </a:xfrm>
                <a:prstGeom prst="line">
                  <a:avLst/>
                </a:prstGeom>
                <a:noFill/>
                <a:ln w="19050">
                  <a:solidFill>
                    <a:srgbClr val="FF0000"/>
                  </a:solidFil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107" name="Straight Connector 106"/>
                <p:cNvCxnSpPr/>
                <p:nvPr/>
              </p:nvCxnSpPr>
              <p:spPr>
                <a:xfrm>
                  <a:off x="4107399" y="3532965"/>
                  <a:ext cx="103158" cy="0"/>
                </a:xfrm>
                <a:prstGeom prst="line">
                  <a:avLst/>
                </a:prstGeom>
                <a:noFill/>
                <a:ln w="19050">
                  <a:solidFill>
                    <a:srgbClr val="FF0000"/>
                  </a:solidFill>
                  <a:tailEnd type="none"/>
                </a:ln>
              </p:spPr>
              <p:style>
                <a:lnRef idx="2">
                  <a:schemeClr val="accent1">
                    <a:shade val="50000"/>
                  </a:schemeClr>
                </a:lnRef>
                <a:fillRef idx="1">
                  <a:schemeClr val="accent1"/>
                </a:fillRef>
                <a:effectRef idx="0">
                  <a:schemeClr val="accent1"/>
                </a:effectRef>
                <a:fontRef idx="minor">
                  <a:schemeClr val="lt1"/>
                </a:fontRef>
              </p:style>
            </p:cxnSp>
            <p:grpSp>
              <p:nvGrpSpPr>
                <p:cNvPr id="33850" name="Group 3"/>
                <p:cNvGrpSpPr>
                  <a:grpSpLocks/>
                </p:cNvGrpSpPr>
                <p:nvPr/>
              </p:nvGrpSpPr>
              <p:grpSpPr bwMode="auto">
                <a:xfrm>
                  <a:off x="3993534" y="3535397"/>
                  <a:ext cx="1712731" cy="1189251"/>
                  <a:chOff x="3993534" y="3535397"/>
                  <a:chExt cx="1712731" cy="1189251"/>
                </a:xfrm>
              </p:grpSpPr>
              <p:sp>
                <p:nvSpPr>
                  <p:cNvPr id="109" name="Freeform 108"/>
                  <p:cNvSpPr/>
                  <p:nvPr/>
                </p:nvSpPr>
                <p:spPr>
                  <a:xfrm>
                    <a:off x="3993714" y="3535353"/>
                    <a:ext cx="164211" cy="1189544"/>
                  </a:xfrm>
                  <a:custGeom>
                    <a:avLst/>
                    <a:gdLst>
                      <a:gd name="connsiteX0" fmla="*/ 0 w 196645"/>
                      <a:gd name="connsiteY0" fmla="*/ 894735 h 894735"/>
                      <a:gd name="connsiteX1" fmla="*/ 196645 w 196645"/>
                      <a:gd name="connsiteY1" fmla="*/ 0 h 894735"/>
                      <a:gd name="connsiteX0" fmla="*/ 0 w 212826"/>
                      <a:gd name="connsiteY0" fmla="*/ 894735 h 894735"/>
                      <a:gd name="connsiteX1" fmla="*/ 196645 w 212826"/>
                      <a:gd name="connsiteY1" fmla="*/ 0 h 894735"/>
                      <a:gd name="connsiteX0" fmla="*/ 0 w 236931"/>
                      <a:gd name="connsiteY0" fmla="*/ 894735 h 894735"/>
                      <a:gd name="connsiteX1" fmla="*/ 196645 w 236931"/>
                      <a:gd name="connsiteY1" fmla="*/ 0 h 894735"/>
                      <a:gd name="connsiteX0" fmla="*/ 0 w 268592"/>
                      <a:gd name="connsiteY0" fmla="*/ 904260 h 904260"/>
                      <a:gd name="connsiteX1" fmla="*/ 237126 w 268592"/>
                      <a:gd name="connsiteY1" fmla="*/ 0 h 904260"/>
                      <a:gd name="connsiteX0" fmla="*/ 0 w 237126"/>
                      <a:gd name="connsiteY0" fmla="*/ 904260 h 904260"/>
                      <a:gd name="connsiteX1" fmla="*/ 237126 w 237126"/>
                      <a:gd name="connsiteY1" fmla="*/ 0 h 904260"/>
                      <a:gd name="connsiteX0" fmla="*/ 0 w 160161"/>
                      <a:gd name="connsiteY0" fmla="*/ 955060 h 955060"/>
                      <a:gd name="connsiteX1" fmla="*/ 129176 w 160161"/>
                      <a:gd name="connsiteY1" fmla="*/ 0 h 955060"/>
                      <a:gd name="connsiteX0" fmla="*/ 0 w 129176"/>
                      <a:gd name="connsiteY0" fmla="*/ 955060 h 955060"/>
                      <a:gd name="connsiteX1" fmla="*/ 129176 w 129176"/>
                      <a:gd name="connsiteY1" fmla="*/ 0 h 955060"/>
                    </a:gdLst>
                    <a:ahLst/>
                    <a:cxnLst>
                      <a:cxn ang="0">
                        <a:pos x="connsiteX0" y="connsiteY0"/>
                      </a:cxn>
                      <a:cxn ang="0">
                        <a:pos x="connsiteX1" y="connsiteY1"/>
                      </a:cxn>
                    </a:cxnLst>
                    <a:rect l="l" t="t" r="r" b="b"/>
                    <a:pathLst>
                      <a:path w="129176" h="955060">
                        <a:moveTo>
                          <a:pt x="0" y="955060"/>
                        </a:moveTo>
                        <a:cubicBezTo>
                          <a:pt x="114760" y="543309"/>
                          <a:pt x="123160" y="481601"/>
                          <a:pt x="129176" y="0"/>
                        </a:cubicBezTo>
                      </a:path>
                    </a:pathLst>
                  </a:custGeom>
                  <a:noFill/>
                  <a:ln w="19050">
                    <a:solidFill>
                      <a:srgbClr val="FF0000"/>
                    </a:solidFill>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10" name="Freeform 109"/>
                  <p:cNvSpPr/>
                  <p:nvPr/>
                </p:nvSpPr>
                <p:spPr>
                  <a:xfrm flipH="1">
                    <a:off x="5437932" y="3540131"/>
                    <a:ext cx="267369" cy="659266"/>
                  </a:xfrm>
                  <a:custGeom>
                    <a:avLst/>
                    <a:gdLst>
                      <a:gd name="connsiteX0" fmla="*/ 0 w 196645"/>
                      <a:gd name="connsiteY0" fmla="*/ 894735 h 894735"/>
                      <a:gd name="connsiteX1" fmla="*/ 196645 w 196645"/>
                      <a:gd name="connsiteY1" fmla="*/ 0 h 894735"/>
                      <a:gd name="connsiteX0" fmla="*/ 0 w 212826"/>
                      <a:gd name="connsiteY0" fmla="*/ 894735 h 894735"/>
                      <a:gd name="connsiteX1" fmla="*/ 196645 w 212826"/>
                      <a:gd name="connsiteY1" fmla="*/ 0 h 894735"/>
                      <a:gd name="connsiteX0" fmla="*/ 0 w 236931"/>
                      <a:gd name="connsiteY0" fmla="*/ 894735 h 894735"/>
                      <a:gd name="connsiteX1" fmla="*/ 196645 w 236931"/>
                      <a:gd name="connsiteY1" fmla="*/ 0 h 894735"/>
                      <a:gd name="connsiteX0" fmla="*/ 0 w 268592"/>
                      <a:gd name="connsiteY0" fmla="*/ 904260 h 904260"/>
                      <a:gd name="connsiteX1" fmla="*/ 237126 w 268592"/>
                      <a:gd name="connsiteY1" fmla="*/ 0 h 904260"/>
                      <a:gd name="connsiteX0" fmla="*/ 0 w 237126"/>
                      <a:gd name="connsiteY0" fmla="*/ 904260 h 904260"/>
                      <a:gd name="connsiteX1" fmla="*/ 237126 w 237126"/>
                      <a:gd name="connsiteY1" fmla="*/ 0 h 904260"/>
                      <a:gd name="connsiteX0" fmla="*/ 0 w 433976"/>
                      <a:gd name="connsiteY0" fmla="*/ 745510 h 745510"/>
                      <a:gd name="connsiteX1" fmla="*/ 433976 w 433976"/>
                      <a:gd name="connsiteY1" fmla="*/ 0 h 745510"/>
                      <a:gd name="connsiteX0" fmla="*/ 0 w 193513"/>
                      <a:gd name="connsiteY0" fmla="*/ 745510 h 745510"/>
                      <a:gd name="connsiteX1" fmla="*/ 186326 w 193513"/>
                      <a:gd name="connsiteY1" fmla="*/ 0 h 745510"/>
                      <a:gd name="connsiteX0" fmla="*/ 0 w 267288"/>
                      <a:gd name="connsiteY0" fmla="*/ 847903 h 847903"/>
                      <a:gd name="connsiteX1" fmla="*/ 267288 w 267288"/>
                      <a:gd name="connsiteY1" fmla="*/ 0 h 847903"/>
                      <a:gd name="connsiteX0" fmla="*/ 0 w 267288"/>
                      <a:gd name="connsiteY0" fmla="*/ 847903 h 847903"/>
                      <a:gd name="connsiteX1" fmla="*/ 267288 w 267288"/>
                      <a:gd name="connsiteY1" fmla="*/ 0 h 847903"/>
                      <a:gd name="connsiteX0" fmla="*/ 0 w 267288"/>
                      <a:gd name="connsiteY0" fmla="*/ 847903 h 847903"/>
                      <a:gd name="connsiteX1" fmla="*/ 267288 w 267288"/>
                      <a:gd name="connsiteY1" fmla="*/ 0 h 847903"/>
                    </a:gdLst>
                    <a:ahLst/>
                    <a:cxnLst>
                      <a:cxn ang="0">
                        <a:pos x="connsiteX0" y="connsiteY0"/>
                      </a:cxn>
                      <a:cxn ang="0">
                        <a:pos x="connsiteX1" y="connsiteY1"/>
                      </a:cxn>
                    </a:cxnLst>
                    <a:rect l="l" t="t" r="r" b="b"/>
                    <a:pathLst>
                      <a:path w="267288" h="847903">
                        <a:moveTo>
                          <a:pt x="0" y="847903"/>
                        </a:moveTo>
                        <a:cubicBezTo>
                          <a:pt x="136985" y="459170"/>
                          <a:pt x="68390" y="424451"/>
                          <a:pt x="267288" y="0"/>
                        </a:cubicBezTo>
                      </a:path>
                    </a:pathLst>
                  </a:custGeom>
                  <a:noFill/>
                  <a:ln w="19050">
                    <a:solidFill>
                      <a:srgbClr val="FF0000"/>
                    </a:solidFill>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11" name="Freeform 110"/>
                  <p:cNvSpPr/>
                  <p:nvPr/>
                </p:nvSpPr>
                <p:spPr>
                  <a:xfrm flipH="1">
                    <a:off x="5437932" y="3540131"/>
                    <a:ext cx="267369" cy="1134606"/>
                  </a:xfrm>
                  <a:custGeom>
                    <a:avLst/>
                    <a:gdLst>
                      <a:gd name="connsiteX0" fmla="*/ 0 w 196645"/>
                      <a:gd name="connsiteY0" fmla="*/ 894735 h 894735"/>
                      <a:gd name="connsiteX1" fmla="*/ 196645 w 196645"/>
                      <a:gd name="connsiteY1" fmla="*/ 0 h 894735"/>
                      <a:gd name="connsiteX0" fmla="*/ 0 w 212826"/>
                      <a:gd name="connsiteY0" fmla="*/ 894735 h 894735"/>
                      <a:gd name="connsiteX1" fmla="*/ 196645 w 212826"/>
                      <a:gd name="connsiteY1" fmla="*/ 0 h 894735"/>
                      <a:gd name="connsiteX0" fmla="*/ 0 w 236931"/>
                      <a:gd name="connsiteY0" fmla="*/ 894735 h 894735"/>
                      <a:gd name="connsiteX1" fmla="*/ 196645 w 236931"/>
                      <a:gd name="connsiteY1" fmla="*/ 0 h 894735"/>
                      <a:gd name="connsiteX0" fmla="*/ 0 w 268592"/>
                      <a:gd name="connsiteY0" fmla="*/ 904260 h 904260"/>
                      <a:gd name="connsiteX1" fmla="*/ 237126 w 268592"/>
                      <a:gd name="connsiteY1" fmla="*/ 0 h 904260"/>
                      <a:gd name="connsiteX0" fmla="*/ 0 w 237126"/>
                      <a:gd name="connsiteY0" fmla="*/ 904260 h 904260"/>
                      <a:gd name="connsiteX1" fmla="*/ 237126 w 237126"/>
                      <a:gd name="connsiteY1" fmla="*/ 0 h 904260"/>
                      <a:gd name="connsiteX0" fmla="*/ 0 w 433976"/>
                      <a:gd name="connsiteY0" fmla="*/ 745510 h 745510"/>
                      <a:gd name="connsiteX1" fmla="*/ 433976 w 433976"/>
                      <a:gd name="connsiteY1" fmla="*/ 0 h 745510"/>
                      <a:gd name="connsiteX0" fmla="*/ 0 w 193513"/>
                      <a:gd name="connsiteY0" fmla="*/ 745510 h 745510"/>
                      <a:gd name="connsiteX1" fmla="*/ 186326 w 193513"/>
                      <a:gd name="connsiteY1" fmla="*/ 0 h 745510"/>
                      <a:gd name="connsiteX0" fmla="*/ 0 w 267288"/>
                      <a:gd name="connsiteY0" fmla="*/ 847903 h 847903"/>
                      <a:gd name="connsiteX1" fmla="*/ 267288 w 267288"/>
                      <a:gd name="connsiteY1" fmla="*/ 0 h 847903"/>
                      <a:gd name="connsiteX0" fmla="*/ 0 w 267288"/>
                      <a:gd name="connsiteY0" fmla="*/ 847903 h 847903"/>
                      <a:gd name="connsiteX1" fmla="*/ 267288 w 267288"/>
                      <a:gd name="connsiteY1" fmla="*/ 0 h 847903"/>
                      <a:gd name="connsiteX0" fmla="*/ 0 w 267288"/>
                      <a:gd name="connsiteY0" fmla="*/ 847903 h 847903"/>
                      <a:gd name="connsiteX1" fmla="*/ 267288 w 267288"/>
                      <a:gd name="connsiteY1" fmla="*/ 0 h 847903"/>
                    </a:gdLst>
                    <a:ahLst/>
                    <a:cxnLst>
                      <a:cxn ang="0">
                        <a:pos x="connsiteX0" y="connsiteY0"/>
                      </a:cxn>
                      <a:cxn ang="0">
                        <a:pos x="connsiteX1" y="connsiteY1"/>
                      </a:cxn>
                    </a:cxnLst>
                    <a:rect l="l" t="t" r="r" b="b"/>
                    <a:pathLst>
                      <a:path w="267288" h="847903">
                        <a:moveTo>
                          <a:pt x="0" y="847903"/>
                        </a:moveTo>
                        <a:cubicBezTo>
                          <a:pt x="136985" y="459170"/>
                          <a:pt x="68390" y="424451"/>
                          <a:pt x="267288" y="0"/>
                        </a:cubicBezTo>
                      </a:path>
                    </a:pathLst>
                  </a:custGeom>
                  <a:noFill/>
                  <a:ln w="19050">
                    <a:solidFill>
                      <a:srgbClr val="FF0000"/>
                    </a:solidFill>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sp>
                <p:nvSpPr>
                  <p:cNvPr id="112" name="Freeform 111"/>
                  <p:cNvSpPr/>
                  <p:nvPr/>
                </p:nvSpPr>
                <p:spPr>
                  <a:xfrm>
                    <a:off x="3995819" y="3535353"/>
                    <a:ext cx="164211" cy="611493"/>
                  </a:xfrm>
                  <a:custGeom>
                    <a:avLst/>
                    <a:gdLst>
                      <a:gd name="connsiteX0" fmla="*/ 0 w 196645"/>
                      <a:gd name="connsiteY0" fmla="*/ 894735 h 894735"/>
                      <a:gd name="connsiteX1" fmla="*/ 196645 w 196645"/>
                      <a:gd name="connsiteY1" fmla="*/ 0 h 894735"/>
                      <a:gd name="connsiteX0" fmla="*/ 0 w 212826"/>
                      <a:gd name="connsiteY0" fmla="*/ 894735 h 894735"/>
                      <a:gd name="connsiteX1" fmla="*/ 196645 w 212826"/>
                      <a:gd name="connsiteY1" fmla="*/ 0 h 894735"/>
                      <a:gd name="connsiteX0" fmla="*/ 0 w 236931"/>
                      <a:gd name="connsiteY0" fmla="*/ 894735 h 894735"/>
                      <a:gd name="connsiteX1" fmla="*/ 196645 w 236931"/>
                      <a:gd name="connsiteY1" fmla="*/ 0 h 894735"/>
                      <a:gd name="connsiteX0" fmla="*/ 0 w 268592"/>
                      <a:gd name="connsiteY0" fmla="*/ 904260 h 904260"/>
                      <a:gd name="connsiteX1" fmla="*/ 237126 w 268592"/>
                      <a:gd name="connsiteY1" fmla="*/ 0 h 904260"/>
                      <a:gd name="connsiteX0" fmla="*/ 0 w 237126"/>
                      <a:gd name="connsiteY0" fmla="*/ 904260 h 904260"/>
                      <a:gd name="connsiteX1" fmla="*/ 237126 w 237126"/>
                      <a:gd name="connsiteY1" fmla="*/ 0 h 904260"/>
                      <a:gd name="connsiteX0" fmla="*/ 0 w 160161"/>
                      <a:gd name="connsiteY0" fmla="*/ 955060 h 955060"/>
                      <a:gd name="connsiteX1" fmla="*/ 129176 w 160161"/>
                      <a:gd name="connsiteY1" fmla="*/ 0 h 955060"/>
                      <a:gd name="connsiteX0" fmla="*/ 0 w 129176"/>
                      <a:gd name="connsiteY0" fmla="*/ 955060 h 955060"/>
                      <a:gd name="connsiteX1" fmla="*/ 129176 w 129176"/>
                      <a:gd name="connsiteY1" fmla="*/ 0 h 955060"/>
                    </a:gdLst>
                    <a:ahLst/>
                    <a:cxnLst>
                      <a:cxn ang="0">
                        <a:pos x="connsiteX0" y="connsiteY0"/>
                      </a:cxn>
                      <a:cxn ang="0">
                        <a:pos x="connsiteX1" y="connsiteY1"/>
                      </a:cxn>
                    </a:cxnLst>
                    <a:rect l="l" t="t" r="r" b="b"/>
                    <a:pathLst>
                      <a:path w="129176" h="955060">
                        <a:moveTo>
                          <a:pt x="0" y="955060"/>
                        </a:moveTo>
                        <a:cubicBezTo>
                          <a:pt x="114760" y="543309"/>
                          <a:pt x="123160" y="481601"/>
                          <a:pt x="129176" y="0"/>
                        </a:cubicBezTo>
                      </a:path>
                    </a:pathLst>
                  </a:custGeom>
                  <a:noFill/>
                  <a:ln w="19050">
                    <a:solidFill>
                      <a:srgbClr val="FF0000"/>
                    </a:solidFill>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80000"/>
                      </a:lnSpc>
                      <a:spcBef>
                        <a:spcPct val="0"/>
                      </a:spcBef>
                      <a:spcAft>
                        <a:spcPct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endParaRPr>
                  </a:p>
                </p:txBody>
              </p:sp>
            </p:grpSp>
          </p:grpSp>
        </p:grpSp>
        <p:sp>
          <p:nvSpPr>
            <p:cNvPr id="33843" name="Rectangle 100"/>
            <p:cNvSpPr>
              <a:spLocks noChangeArrowheads="1"/>
            </p:cNvSpPr>
            <p:nvPr/>
          </p:nvSpPr>
          <p:spPr bwMode="auto">
            <a:xfrm>
              <a:off x="2267194" y="5271473"/>
              <a:ext cx="4908964" cy="54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2800">
                  <a:solidFill>
                    <a:srgbClr val="404040"/>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404040"/>
                  </a:solidFill>
                  <a:latin typeface="Arial" panose="020B0604020202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404040"/>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cs typeface="Arial" panose="020B0604020202020204" pitchFamily="34" charset="0"/>
                </a:defRPr>
              </a:lvl9pPr>
            </a:lstStyle>
            <a:p>
              <a:pPr marL="0" marR="0" lvl="0" indent="0" algn="ctr" defTabSz="457200" rtl="0" eaLnBrk="0" fontAlgn="base" latinLnBrk="0" hangingPunct="0">
                <a:lnSpc>
                  <a:spcPct val="90000"/>
                </a:lnSpc>
                <a:spcBef>
                  <a:spcPct val="0"/>
                </a:spcBef>
                <a:spcAft>
                  <a:spcPct val="0"/>
                </a:spcAft>
                <a:buClrTx/>
                <a:buSzTx/>
                <a:buFont typeface="Arial" panose="020B0604020202020204" pitchFamily="34" charset="0"/>
                <a:buNone/>
                <a:tabLst/>
                <a:defRPr/>
              </a:pPr>
              <a:r>
                <a:rPr kumimoji="0" lang="en-US" altLang="en-US" sz="14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Nivolumab/</a:t>
              </a:r>
              <a:r>
                <a:rPr lang="en-US" altLang="en-US" sz="1400" b="1" dirty="0">
                  <a:solidFill>
                    <a:srgbClr val="FFFFFF"/>
                  </a:solidFill>
                </a:rPr>
                <a:t>p</a:t>
              </a:r>
              <a:r>
                <a:rPr kumimoji="0" lang="en-US" altLang="en-US" sz="1400" b="1" i="0" u="none" strike="noStrike" kern="1200" cap="none" spc="0" normalizeH="0" baseline="0" noProof="0" dirty="0" err="1">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embrolizumab</a:t>
              </a:r>
              <a:r>
                <a:rPr kumimoji="0" lang="en-US" altLang="en-US" sz="14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 PD-1 receptor blocking Ab</a:t>
              </a:r>
            </a:p>
            <a:p>
              <a:pPr marL="0" marR="0" lvl="0" indent="0" algn="ctr" defTabSz="457200" rtl="0" eaLnBrk="0" fontAlgn="base" latinLnBrk="0" hangingPunct="0">
                <a:lnSpc>
                  <a:spcPct val="90000"/>
                </a:lnSpc>
                <a:spcBef>
                  <a:spcPct val="0"/>
                </a:spcBef>
                <a:spcAft>
                  <a:spcPct val="0"/>
                </a:spcAft>
                <a:buClrTx/>
                <a:buSzTx/>
                <a:buFont typeface="Arial" panose="020B0604020202020204" pitchFamily="34" charset="0"/>
                <a:buNone/>
                <a:tabLst/>
                <a:defRPr/>
              </a:pPr>
              <a:r>
                <a:rPr kumimoji="0" lang="en-US" altLang="en-US" sz="1400" b="1" i="0" u="none" strike="noStrike" kern="1200" cap="none" spc="0" normalizeH="0" baseline="0" noProof="0" dirty="0" err="1">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Atezolizumab</a:t>
              </a:r>
              <a:r>
                <a:rPr kumimoji="0" lang="en-US" altLang="en-US" sz="14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t>: PD-L1 receptor blocking Ab</a:t>
              </a:r>
            </a:p>
          </p:txBody>
        </p:sp>
        <p:pic>
          <p:nvPicPr>
            <p:cNvPr id="33844" name="anti_PD1" descr="C:\Users\eruppel\Desktop\Work\31905-35169_MOA_w-sounds\35169_files\FINAL REV 03Jan13\FINAL REV PNGs\31905_PD1_MOA_Receptors_FINAL_v3.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006237" y="5384441"/>
              <a:ext cx="319087"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49939906"/>
      </p:ext>
    </p:extLst>
  </p:cSld>
  <p:clrMapOvr>
    <a:masterClrMapping/>
  </p:clrMapOvr>
  <p:transition spd="slow" advClick="0"/>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638C0-E500-9F47-A36E-BB3617884970}"/>
              </a:ext>
            </a:extLst>
          </p:cNvPr>
          <p:cNvSpPr>
            <a:spLocks noGrp="1"/>
          </p:cNvSpPr>
          <p:nvPr>
            <p:ph type="title"/>
          </p:nvPr>
        </p:nvSpPr>
        <p:spPr/>
        <p:txBody>
          <a:bodyPr/>
          <a:lstStyle/>
          <a:p>
            <a:r>
              <a:rPr lang="en-US" dirty="0"/>
              <a:t>IMpassion130: </a:t>
            </a:r>
            <a:r>
              <a:rPr lang="en-US" dirty="0">
                <a:latin typeface="Arial" charset="0"/>
                <a:ea typeface="ＭＳ Ｐゴシック" charset="0"/>
                <a:cs typeface="ＭＳ Ｐゴシック" charset="0"/>
              </a:rPr>
              <a:t>A Phase III Study of Atezolizumab in Combination with </a:t>
            </a:r>
            <a:r>
              <a:rPr lang="en-US" i="1" dirty="0">
                <a:latin typeface="Arial" charset="0"/>
                <a:ea typeface="ＭＳ Ｐゴシック" charset="0"/>
                <a:cs typeface="ＭＳ Ｐゴシック" charset="0"/>
              </a:rPr>
              <a:t>Nab</a:t>
            </a:r>
            <a:r>
              <a:rPr lang="en-US" dirty="0">
                <a:latin typeface="Arial" charset="0"/>
                <a:ea typeface="ＭＳ Ｐゴシック" charset="0"/>
                <a:cs typeface="ＭＳ Ｐゴシック" charset="0"/>
              </a:rPr>
              <a:t> Paclitaxel for Untreated Advanced TNBC</a:t>
            </a:r>
            <a:endParaRPr lang="en-US" dirty="0">
              <a:solidFill>
                <a:srgbClr val="FF40FF"/>
              </a:solidFill>
            </a:endParaRPr>
          </a:p>
        </p:txBody>
      </p:sp>
      <p:cxnSp>
        <p:nvCxnSpPr>
          <p:cNvPr id="6" name="Straight Connector 10">
            <a:extLst>
              <a:ext uri="{FF2B5EF4-FFF2-40B4-BE49-F238E27FC236}">
                <a16:creationId xmlns:a16="http://schemas.microsoft.com/office/drawing/2014/main" id="{CDA261D8-F62D-9048-AD90-1A62DE0009FF}"/>
              </a:ext>
            </a:extLst>
          </p:cNvPr>
          <p:cNvCxnSpPr>
            <a:cxnSpLocks noChangeShapeType="1"/>
          </p:cNvCxnSpPr>
          <p:nvPr/>
        </p:nvCxnSpPr>
        <p:spPr bwMode="auto">
          <a:xfrm>
            <a:off x="5105400" y="3407047"/>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B7E09429-A605-9E4B-B82A-47A30DC408C5}"/>
              </a:ext>
            </a:extLst>
          </p:cNvPr>
          <p:cNvCxnSpPr/>
          <p:nvPr/>
        </p:nvCxnSpPr>
        <p:spPr bwMode="auto">
          <a:xfrm rot="5400000" flipH="1" flipV="1">
            <a:off x="5064362" y="3327735"/>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9B228A6-C202-7A4B-A8B3-03C5CEB34168}"/>
              </a:ext>
            </a:extLst>
          </p:cNvPr>
          <p:cNvCxnSpPr/>
          <p:nvPr/>
        </p:nvCxnSpPr>
        <p:spPr bwMode="auto">
          <a:xfrm>
            <a:off x="5891065" y="4157215"/>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BC612C-3FD6-4149-BE1D-39B440475174}"/>
              </a:ext>
            </a:extLst>
          </p:cNvPr>
          <p:cNvCxnSpPr/>
          <p:nvPr/>
        </p:nvCxnSpPr>
        <p:spPr bwMode="auto">
          <a:xfrm>
            <a:off x="5891067" y="2501032"/>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61E9D740-4BE1-7C42-A757-6158C076A8B4}"/>
              </a:ext>
            </a:extLst>
          </p:cNvPr>
          <p:cNvGrpSpPr>
            <a:grpSpLocks/>
          </p:cNvGrpSpPr>
          <p:nvPr/>
        </p:nvGrpSpPr>
        <p:grpSpPr bwMode="auto">
          <a:xfrm>
            <a:off x="5436984" y="2894359"/>
            <a:ext cx="914400" cy="914400"/>
            <a:chOff x="1872" y="1584"/>
            <a:chExt cx="576" cy="576"/>
          </a:xfrm>
        </p:grpSpPr>
        <p:sp>
          <p:nvSpPr>
            <p:cNvPr id="11" name="Oval 10">
              <a:extLst>
                <a:ext uri="{FF2B5EF4-FFF2-40B4-BE49-F238E27FC236}">
                  <a16:creationId xmlns:a16="http://schemas.microsoft.com/office/drawing/2014/main" id="{C019ED5D-E24B-DC42-AAA9-1CCDC2293224}"/>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ED7D31"/>
                </a:solidFill>
                <a:effectLst/>
                <a:uLnTx/>
                <a:uFillTx/>
                <a:latin typeface="Arial" panose="020B0604020202020204" pitchFamily="34" charset="0"/>
                <a:ea typeface="MS PGothic" charset="0"/>
                <a:cs typeface="Arial" panose="020B0604020202020204" pitchFamily="34" charset="0"/>
              </a:endParaRPr>
            </a:p>
          </p:txBody>
        </p:sp>
        <p:sp>
          <p:nvSpPr>
            <p:cNvPr id="12" name="Rectangle 11">
              <a:extLst>
                <a:ext uri="{FF2B5EF4-FFF2-40B4-BE49-F238E27FC236}">
                  <a16:creationId xmlns:a16="http://schemas.microsoft.com/office/drawing/2014/main" id="{C373CB56-9783-0445-8B63-86115C71FFF1}"/>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graphicFrame>
        <p:nvGraphicFramePr>
          <p:cNvPr id="13" name="Group 31">
            <a:extLst>
              <a:ext uri="{FF2B5EF4-FFF2-40B4-BE49-F238E27FC236}">
                <a16:creationId xmlns:a16="http://schemas.microsoft.com/office/drawing/2014/main" id="{6FA8811E-2F43-7247-8109-4D5676302088}"/>
              </a:ext>
            </a:extLst>
          </p:cNvPr>
          <p:cNvGraphicFramePr>
            <a:graphicFrameLocks noGrp="1"/>
          </p:cNvGraphicFramePr>
          <p:nvPr>
            <p:extLst>
              <p:ext uri="{D42A27DB-BD31-4B8C-83A1-F6EECF244321}">
                <p14:modId xmlns:p14="http://schemas.microsoft.com/office/powerpoint/2010/main" val="3550468601"/>
              </p:ext>
            </p:extLst>
          </p:nvPr>
        </p:nvGraphicFramePr>
        <p:xfrm>
          <a:off x="607548" y="2057403"/>
          <a:ext cx="4564629" cy="2590794"/>
        </p:xfrm>
        <a:graphic>
          <a:graphicData uri="http://schemas.openxmlformats.org/drawingml/2006/table">
            <a:tbl>
              <a:tblPr/>
              <a:tblGrid>
                <a:gridCol w="4564629">
                  <a:extLst>
                    <a:ext uri="{9D8B030D-6E8A-4147-A177-3AD203B41FA5}">
                      <a16:colId xmlns:a16="http://schemas.microsoft.com/office/drawing/2014/main" val="20000"/>
                    </a:ext>
                  </a:extLst>
                </a:gridCol>
              </a:tblGrid>
              <a:tr h="443559">
                <a:tc>
                  <a:txBody>
                    <a:bodyPr/>
                    <a:lstStyle/>
                    <a:p>
                      <a:pPr marL="0" marR="0" lvl="0" indent="0" algn="l" defTabSz="914400" rtl="0" eaLnBrk="1" fontAlgn="base" latinLnBrk="0" hangingPunct="1">
                        <a:lnSpc>
                          <a:spcPct val="100000"/>
                        </a:lnSpc>
                        <a:spcBef>
                          <a:spcPts val="800"/>
                        </a:spcBef>
                        <a:spcAft>
                          <a:spcPct val="0"/>
                        </a:spcAft>
                        <a:buClrTx/>
                        <a:buSzTx/>
                        <a:buFontTx/>
                        <a:buNone/>
                        <a:tabLst/>
                      </a:pPr>
                      <a:r>
                        <a:rPr kumimoji="0" lang="en-US" sz="2000" b="1"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Eligibility (N = 902)</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2147235">
                <a:tc>
                  <a:txBody>
                    <a:bodyPr/>
                    <a:lstStyle/>
                    <a:p>
                      <a:pPr marL="177800" marR="0" lvl="0" indent="-177800" algn="l" defTabSz="914400" rtl="0" eaLnBrk="1" fontAlgn="base" latinLnBrk="0" hangingPunct="1">
                        <a:lnSpc>
                          <a:spcPct val="100000"/>
                        </a:lnSpc>
                        <a:spcBef>
                          <a:spcPts val="1200"/>
                        </a:spcBef>
                        <a:spcAft>
                          <a:spcPts val="1200"/>
                        </a:spcAft>
                        <a:buClrTx/>
                        <a:buSzTx/>
                        <a:buFont typeface="Arial"/>
                        <a:buChar char="•"/>
                        <a:tabLst/>
                        <a:defRPr/>
                      </a:pP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Locally advanced or metastatic TNBC</a:t>
                      </a:r>
                    </a:p>
                    <a:p>
                      <a:pPr marL="177800" marR="0" lvl="0" indent="-177800" algn="l" defTabSz="914400" rtl="0" eaLnBrk="1" fontAlgn="base" latinLnBrk="0" hangingPunct="1">
                        <a:lnSpc>
                          <a:spcPct val="100000"/>
                        </a:lnSpc>
                        <a:spcBef>
                          <a:spcPts val="1200"/>
                        </a:spcBef>
                        <a:spcAft>
                          <a:spcPts val="1200"/>
                        </a:spcAft>
                        <a:buClrTx/>
                        <a:buSzTx/>
                        <a:buFont typeface="Arial"/>
                        <a:buChar char="•"/>
                        <a:tabLst/>
                        <a:defRPr/>
                      </a:pP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No prior therapy for advanced TNBC</a:t>
                      </a:r>
                    </a:p>
                    <a:p>
                      <a:pPr marL="177800" marR="0" lvl="0" indent="-177800" algn="l" defTabSz="914400" rtl="0" eaLnBrk="1" fontAlgn="base" latinLnBrk="0" hangingPunct="1">
                        <a:lnSpc>
                          <a:spcPct val="100000"/>
                        </a:lnSpc>
                        <a:spcBef>
                          <a:spcPts val="1200"/>
                        </a:spcBef>
                        <a:spcAft>
                          <a:spcPts val="1200"/>
                        </a:spcAft>
                        <a:buClrTx/>
                        <a:buSzTx/>
                        <a:buFont typeface="Arial"/>
                        <a:buChar char="•"/>
                        <a:tabLst/>
                        <a:defRPr/>
                      </a:pP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ECOG PS 0-1</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
        <p:nvSpPr>
          <p:cNvPr id="14" name="Rectangle 18">
            <a:extLst>
              <a:ext uri="{FF2B5EF4-FFF2-40B4-BE49-F238E27FC236}">
                <a16:creationId xmlns:a16="http://schemas.microsoft.com/office/drawing/2014/main" id="{CED38A03-9E39-9540-AC70-2D5F7424C65C}"/>
              </a:ext>
            </a:extLst>
          </p:cNvPr>
          <p:cNvSpPr>
            <a:spLocks noChangeArrowheads="1"/>
          </p:cNvSpPr>
          <p:nvPr/>
        </p:nvSpPr>
        <p:spPr bwMode="auto">
          <a:xfrm>
            <a:off x="6715963" y="1831151"/>
            <a:ext cx="4890039" cy="1142997"/>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lnSpc>
                <a:spcPct val="150000"/>
              </a:lnSpc>
              <a:spcBef>
                <a:spcPts val="600"/>
              </a:spcBef>
              <a:spcAft>
                <a:spcPts val="600"/>
              </a:spcAft>
              <a:defRPr/>
            </a:pPr>
            <a:r>
              <a:rPr lang="en-US" sz="2200" b="1" dirty="0">
                <a:solidFill>
                  <a:srgbClr val="4472C4">
                    <a:lumMod val="50000"/>
                  </a:srgbClr>
                </a:solidFill>
                <a:latin typeface="Arial" panose="020B0604020202020204" pitchFamily="34" charset="0"/>
                <a:cs typeface="Arial" panose="020B0604020202020204" pitchFamily="34" charset="0"/>
              </a:rPr>
              <a:t>Atezolizumab + </a:t>
            </a:r>
            <a:r>
              <a:rPr lang="en-US" sz="2200" b="1" i="1" dirty="0">
                <a:solidFill>
                  <a:srgbClr val="4472C4">
                    <a:lumMod val="50000"/>
                  </a:srgbClr>
                </a:solidFill>
                <a:latin typeface="Arial" panose="020B0604020202020204" pitchFamily="34" charset="0"/>
                <a:cs typeface="Arial" panose="020B0604020202020204" pitchFamily="34" charset="0"/>
              </a:rPr>
              <a:t>nab</a:t>
            </a:r>
            <a:r>
              <a:rPr lang="en-US" sz="2200" b="1" dirty="0">
                <a:solidFill>
                  <a:srgbClr val="4472C4">
                    <a:lumMod val="50000"/>
                  </a:srgbClr>
                </a:solidFill>
                <a:latin typeface="Arial" panose="020B0604020202020204" pitchFamily="34" charset="0"/>
                <a:cs typeface="Arial" panose="020B0604020202020204" pitchFamily="34" charset="0"/>
              </a:rPr>
              <a:t> paclitaxel </a:t>
            </a:r>
            <a:br>
              <a:rPr lang="en-US" sz="2200" b="1" dirty="0">
                <a:solidFill>
                  <a:srgbClr val="4472C4">
                    <a:lumMod val="50000"/>
                  </a:srgbClr>
                </a:solidFill>
                <a:latin typeface="Arial" panose="020B0604020202020204" pitchFamily="34" charset="0"/>
                <a:cs typeface="Arial" panose="020B0604020202020204" pitchFamily="34" charset="0"/>
              </a:rPr>
            </a:br>
            <a:r>
              <a:rPr lang="en-US" sz="2200" b="1" dirty="0">
                <a:solidFill>
                  <a:srgbClr val="4472C4">
                    <a:lumMod val="50000"/>
                  </a:srgbClr>
                </a:solidFill>
                <a:latin typeface="Arial" panose="020B0604020202020204" pitchFamily="34" charset="0"/>
                <a:cs typeface="Arial" panose="020B0604020202020204" pitchFamily="34" charset="0"/>
              </a:rPr>
              <a:t>(n = 451)</a:t>
            </a:r>
          </a:p>
        </p:txBody>
      </p:sp>
      <p:sp>
        <p:nvSpPr>
          <p:cNvPr id="15" name="Rectangle 18">
            <a:extLst>
              <a:ext uri="{FF2B5EF4-FFF2-40B4-BE49-F238E27FC236}">
                <a16:creationId xmlns:a16="http://schemas.microsoft.com/office/drawing/2014/main" id="{37F6F2CC-2CD9-2D4E-97CA-9E7C3817B35D}"/>
              </a:ext>
            </a:extLst>
          </p:cNvPr>
          <p:cNvSpPr>
            <a:spLocks noChangeArrowheads="1"/>
          </p:cNvSpPr>
          <p:nvPr/>
        </p:nvSpPr>
        <p:spPr bwMode="auto">
          <a:xfrm>
            <a:off x="6665478" y="3641984"/>
            <a:ext cx="4913746" cy="1142996"/>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a:extLst/>
        </p:spPr>
        <p:txBody>
          <a:bodyPr anchor="ctr"/>
          <a:lstStyle/>
          <a:p>
            <a:pPr lvl="0" algn="ctr" eaLnBrk="1" fontAlgn="auto" hangingPunct="1">
              <a:lnSpc>
                <a:spcPct val="150000"/>
              </a:lnSpc>
              <a:spcBef>
                <a:spcPts val="0"/>
              </a:spcBef>
              <a:spcAft>
                <a:spcPts val="0"/>
              </a:spcAft>
              <a:defRPr/>
            </a:pPr>
            <a:r>
              <a:rPr lang="en-US" sz="2200" b="1" dirty="0">
                <a:solidFill>
                  <a:srgbClr val="4472C4">
                    <a:lumMod val="50000"/>
                  </a:srgbClr>
                </a:solidFill>
                <a:latin typeface="Arial" panose="020B0604020202020204" pitchFamily="34" charset="0"/>
                <a:cs typeface="Arial" panose="020B0604020202020204" pitchFamily="34" charset="0"/>
              </a:rPr>
              <a:t>Placebo + </a:t>
            </a:r>
            <a:r>
              <a:rPr lang="en-US" sz="2200" b="1" i="1" dirty="0">
                <a:solidFill>
                  <a:srgbClr val="4472C4">
                    <a:lumMod val="50000"/>
                  </a:srgbClr>
                </a:solidFill>
                <a:latin typeface="Arial" panose="020B0604020202020204" pitchFamily="34" charset="0"/>
                <a:cs typeface="Arial" panose="020B0604020202020204" pitchFamily="34" charset="0"/>
              </a:rPr>
              <a:t>nab</a:t>
            </a:r>
            <a:r>
              <a:rPr lang="en-US" sz="2200" b="1" dirty="0">
                <a:solidFill>
                  <a:srgbClr val="4472C4">
                    <a:lumMod val="50000"/>
                  </a:srgbClr>
                </a:solidFill>
                <a:latin typeface="Arial" panose="020B0604020202020204" pitchFamily="34" charset="0"/>
                <a:cs typeface="Arial" panose="020B0604020202020204" pitchFamily="34" charset="0"/>
              </a:rPr>
              <a:t> paclitaxel </a:t>
            </a:r>
          </a:p>
          <a:p>
            <a:pPr lvl="0" algn="ctr" eaLnBrk="1" fontAlgn="auto" hangingPunct="1">
              <a:lnSpc>
                <a:spcPct val="150000"/>
              </a:lnSpc>
              <a:spcBef>
                <a:spcPts val="0"/>
              </a:spcBef>
              <a:spcAft>
                <a:spcPts val="0"/>
              </a:spcAft>
              <a:defRPr/>
            </a:pPr>
            <a:r>
              <a:rPr lang="en-US" sz="2200" b="1" dirty="0">
                <a:solidFill>
                  <a:srgbClr val="4472C4">
                    <a:lumMod val="50000"/>
                  </a:srgbClr>
                </a:solidFill>
                <a:latin typeface="Arial" panose="020B0604020202020204" pitchFamily="34" charset="0"/>
                <a:cs typeface="Arial" panose="020B0604020202020204" pitchFamily="34" charset="0"/>
              </a:rPr>
              <a:t>(n = 451)</a:t>
            </a:r>
          </a:p>
        </p:txBody>
      </p:sp>
      <p:sp>
        <p:nvSpPr>
          <p:cNvPr id="16" name="Rectangle 15">
            <a:extLst>
              <a:ext uri="{FF2B5EF4-FFF2-40B4-BE49-F238E27FC236}">
                <a16:creationId xmlns:a16="http://schemas.microsoft.com/office/drawing/2014/main" id="{95F1BD82-5D4F-6348-90E7-B09725FFA1E5}"/>
              </a:ext>
            </a:extLst>
          </p:cNvPr>
          <p:cNvSpPr/>
          <p:nvPr/>
        </p:nvSpPr>
        <p:spPr>
          <a:xfrm>
            <a:off x="6324600" y="3158350"/>
            <a:ext cx="1796368"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1:1</a:t>
            </a:r>
            <a:endPar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20" name="Text Box 27">
            <a:extLst>
              <a:ext uri="{FF2B5EF4-FFF2-40B4-BE49-F238E27FC236}">
                <a16:creationId xmlns:a16="http://schemas.microsoft.com/office/drawing/2014/main" id="{90CD15FC-11B9-0D47-8C2E-456ACEDC7D93}"/>
              </a:ext>
            </a:extLst>
          </p:cNvPr>
          <p:cNvSpPr txBox="1">
            <a:spLocks noChangeArrowheads="1"/>
          </p:cNvSpPr>
          <p:nvPr/>
        </p:nvSpPr>
        <p:spPr bwMode="auto">
          <a:xfrm>
            <a:off x="607548" y="5562600"/>
            <a:ext cx="10212852"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000" b="1" dirty="0">
                <a:solidFill>
                  <a:srgbClr val="FFFFFF"/>
                </a:solidFill>
                <a:ea typeface="MS PGothic" charset="0"/>
                <a:cs typeface="MS PGothic" charset="0"/>
              </a:rPr>
              <a:t>Primary endpoints:</a:t>
            </a:r>
            <a:r>
              <a:rPr lang="en-US" sz="2000" dirty="0">
                <a:solidFill>
                  <a:srgbClr val="FFFFFF"/>
                </a:solidFill>
                <a:ea typeface="MS PGothic" charset="0"/>
                <a:cs typeface="MS PGothic" charset="0"/>
              </a:rPr>
              <a:t> PFS and OS in ITT and in PD-L1-positive population</a:t>
            </a:r>
          </a:p>
        </p:txBody>
      </p:sp>
      <p:sp>
        <p:nvSpPr>
          <p:cNvPr id="21" name="TextBox 15">
            <a:extLst>
              <a:ext uri="{FF2B5EF4-FFF2-40B4-BE49-F238E27FC236}">
                <a16:creationId xmlns:a16="http://schemas.microsoft.com/office/drawing/2014/main" id="{B416B824-7F7F-5940-BC00-83378D926729}"/>
              </a:ext>
            </a:extLst>
          </p:cNvPr>
          <p:cNvSpPr txBox="1">
            <a:spLocks noChangeArrowheads="1"/>
          </p:cNvSpPr>
          <p:nvPr/>
        </p:nvSpPr>
        <p:spPr bwMode="auto">
          <a:xfrm>
            <a:off x="97836" y="6420073"/>
            <a:ext cx="1150816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cs typeface="Arial" charset="0"/>
              </a:rPr>
              <a:t>Schmid P et al. </a:t>
            </a:r>
            <a:r>
              <a:rPr lang="en-US" sz="1600" i="1" dirty="0">
                <a:solidFill>
                  <a:srgbClr val="FFFFFF"/>
                </a:solidFill>
                <a:cs typeface="Arial" charset="0"/>
              </a:rPr>
              <a:t>N </a:t>
            </a:r>
            <a:r>
              <a:rPr lang="en-US" sz="1600" i="1" dirty="0" err="1">
                <a:solidFill>
                  <a:srgbClr val="FFFFFF"/>
                </a:solidFill>
                <a:cs typeface="Arial" charset="0"/>
              </a:rPr>
              <a:t>Engl</a:t>
            </a:r>
            <a:r>
              <a:rPr lang="en-US" sz="1600" i="1" dirty="0">
                <a:solidFill>
                  <a:srgbClr val="FFFFFF"/>
                </a:solidFill>
                <a:cs typeface="Arial" charset="0"/>
              </a:rPr>
              <a:t> J Med </a:t>
            </a:r>
            <a:r>
              <a:rPr lang="en-US" sz="1600" dirty="0">
                <a:solidFill>
                  <a:srgbClr val="FFFFFF"/>
                </a:solidFill>
                <a:cs typeface="Arial" charset="0"/>
              </a:rPr>
              <a:t>2018;379(22):2108-21; Schmid P et al. </a:t>
            </a:r>
            <a:r>
              <a:rPr lang="en-US" sz="1600" i="1" dirty="0">
                <a:solidFill>
                  <a:srgbClr val="FFFFFF"/>
                </a:solidFill>
                <a:cs typeface="Arial" charset="0"/>
              </a:rPr>
              <a:t>Proc ESMO </a:t>
            </a:r>
            <a:r>
              <a:rPr lang="en-US" sz="1600" dirty="0">
                <a:solidFill>
                  <a:srgbClr val="FFFFFF"/>
                </a:solidFill>
                <a:cs typeface="Arial" charset="0"/>
              </a:rPr>
              <a:t>2018;Abstract LBA1_PR.</a:t>
            </a:r>
          </a:p>
        </p:txBody>
      </p:sp>
    </p:spTree>
    <p:extLst>
      <p:ext uri="{BB962C8B-B14F-4D97-AF65-F5344CB8AC3E}">
        <p14:creationId xmlns:p14="http://schemas.microsoft.com/office/powerpoint/2010/main" val="3887766429"/>
      </p:ext>
    </p:extLst>
  </p:cSld>
  <p:clrMapOvr>
    <a:masterClrMapping/>
  </p:clrMapOvr>
  <p:transition spd="slow" advClick="0"/>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DF113345-5157-E945-86A7-0F26E30C13A8}"/>
              </a:ext>
            </a:extLst>
          </p:cNvPr>
          <p:cNvPicPr>
            <a:picLocks noChangeAspect="1"/>
          </p:cNvPicPr>
          <p:nvPr/>
        </p:nvPicPr>
        <p:blipFill>
          <a:blip r:embed="rId2"/>
          <a:stretch>
            <a:fillRect/>
          </a:stretch>
        </p:blipFill>
        <p:spPr>
          <a:xfrm>
            <a:off x="419820" y="2770512"/>
            <a:ext cx="5321299" cy="2497463"/>
          </a:xfrm>
          <a:prstGeom prst="rect">
            <a:avLst/>
          </a:prstGeom>
        </p:spPr>
      </p:pic>
      <p:sp>
        <p:nvSpPr>
          <p:cNvPr id="2" name="Title 1">
            <a:extLst>
              <a:ext uri="{FF2B5EF4-FFF2-40B4-BE49-F238E27FC236}">
                <a16:creationId xmlns:a16="http://schemas.microsoft.com/office/drawing/2014/main" id="{7F3638C0-E500-9F47-A36E-BB3617884970}"/>
              </a:ext>
            </a:extLst>
          </p:cNvPr>
          <p:cNvSpPr>
            <a:spLocks noGrp="1"/>
          </p:cNvSpPr>
          <p:nvPr>
            <p:ph type="title"/>
          </p:nvPr>
        </p:nvSpPr>
        <p:spPr>
          <a:xfrm>
            <a:off x="609600" y="0"/>
            <a:ext cx="10972800" cy="1143000"/>
          </a:xfrm>
        </p:spPr>
        <p:txBody>
          <a:bodyPr/>
          <a:lstStyle/>
          <a:p>
            <a:r>
              <a:rPr lang="en-US" dirty="0"/>
              <a:t>IMpassion130: PFS Results</a:t>
            </a:r>
            <a:endParaRPr lang="en-US" dirty="0">
              <a:solidFill>
                <a:srgbClr val="FF40FF"/>
              </a:solidFill>
            </a:endParaRPr>
          </a:p>
        </p:txBody>
      </p:sp>
      <p:pic>
        <p:nvPicPr>
          <p:cNvPr id="9" name="Picture 8">
            <a:extLst>
              <a:ext uri="{FF2B5EF4-FFF2-40B4-BE49-F238E27FC236}">
                <a16:creationId xmlns:a16="http://schemas.microsoft.com/office/drawing/2014/main" id="{194491B0-C353-114A-8894-1C1833049C4C}"/>
              </a:ext>
            </a:extLst>
          </p:cNvPr>
          <p:cNvPicPr>
            <a:picLocks noChangeAspect="1"/>
          </p:cNvPicPr>
          <p:nvPr/>
        </p:nvPicPr>
        <p:blipFill>
          <a:blip r:embed="rId3"/>
          <a:stretch>
            <a:fillRect/>
          </a:stretch>
        </p:blipFill>
        <p:spPr>
          <a:xfrm>
            <a:off x="6096001" y="2613315"/>
            <a:ext cx="5707009" cy="2678490"/>
          </a:xfrm>
          <a:prstGeom prst="rect">
            <a:avLst/>
          </a:prstGeom>
        </p:spPr>
      </p:pic>
      <p:sp>
        <p:nvSpPr>
          <p:cNvPr id="23" name="TextBox 15">
            <a:extLst>
              <a:ext uri="{FF2B5EF4-FFF2-40B4-BE49-F238E27FC236}">
                <a16:creationId xmlns:a16="http://schemas.microsoft.com/office/drawing/2014/main" id="{E85999E0-6C4C-5240-AA33-AED52B82783C}"/>
              </a:ext>
            </a:extLst>
          </p:cNvPr>
          <p:cNvSpPr txBox="1">
            <a:spLocks noChangeArrowheads="1"/>
          </p:cNvSpPr>
          <p:nvPr/>
        </p:nvSpPr>
        <p:spPr bwMode="auto">
          <a:xfrm>
            <a:off x="97836" y="6420073"/>
            <a:ext cx="1150816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cs typeface="Arial" charset="0"/>
              </a:rPr>
              <a:t>Schmid P et al. </a:t>
            </a:r>
            <a:r>
              <a:rPr lang="en-US" sz="1600" i="1" dirty="0">
                <a:solidFill>
                  <a:srgbClr val="FFFFFF"/>
                </a:solidFill>
                <a:cs typeface="Arial" charset="0"/>
              </a:rPr>
              <a:t>N </a:t>
            </a:r>
            <a:r>
              <a:rPr lang="en-US" sz="1600" i="1" dirty="0" err="1">
                <a:solidFill>
                  <a:srgbClr val="FFFFFF"/>
                </a:solidFill>
                <a:cs typeface="Arial" charset="0"/>
              </a:rPr>
              <a:t>Engl</a:t>
            </a:r>
            <a:r>
              <a:rPr lang="en-US" sz="1600" i="1" dirty="0">
                <a:solidFill>
                  <a:srgbClr val="FFFFFF"/>
                </a:solidFill>
                <a:cs typeface="Arial" charset="0"/>
              </a:rPr>
              <a:t> J Med</a:t>
            </a:r>
            <a:r>
              <a:rPr lang="en-US" sz="1600" dirty="0">
                <a:solidFill>
                  <a:srgbClr val="FFFFFF"/>
                </a:solidFill>
                <a:cs typeface="Arial" charset="0"/>
              </a:rPr>
              <a:t> 2018;379(22):2108-21; Schmid P et al. </a:t>
            </a:r>
            <a:r>
              <a:rPr lang="en-US" sz="1600" i="1" dirty="0">
                <a:solidFill>
                  <a:srgbClr val="FFFFFF"/>
                </a:solidFill>
                <a:cs typeface="Arial" charset="0"/>
              </a:rPr>
              <a:t>Proc ESMO </a:t>
            </a:r>
            <a:r>
              <a:rPr lang="en-US" sz="1600" dirty="0">
                <a:solidFill>
                  <a:srgbClr val="FFFFFF"/>
                </a:solidFill>
                <a:cs typeface="Arial" charset="0"/>
              </a:rPr>
              <a:t>2018;Abstract LBA1_PR.</a:t>
            </a:r>
          </a:p>
        </p:txBody>
      </p:sp>
      <p:graphicFrame>
        <p:nvGraphicFramePr>
          <p:cNvPr id="13" name="Group 217">
            <a:extLst>
              <a:ext uri="{FF2B5EF4-FFF2-40B4-BE49-F238E27FC236}">
                <a16:creationId xmlns:a16="http://schemas.microsoft.com/office/drawing/2014/main" id="{A80EB878-2C68-DC45-8D54-F82640FAC9A0}"/>
              </a:ext>
            </a:extLst>
          </p:cNvPr>
          <p:cNvGraphicFramePr>
            <a:graphicFrameLocks noGrp="1"/>
          </p:cNvGraphicFramePr>
          <p:nvPr>
            <p:extLst>
              <p:ext uri="{D42A27DB-BD31-4B8C-83A1-F6EECF244321}">
                <p14:modId xmlns:p14="http://schemas.microsoft.com/office/powerpoint/2010/main" val="3499545679"/>
              </p:ext>
            </p:extLst>
          </p:nvPr>
        </p:nvGraphicFramePr>
        <p:xfrm>
          <a:off x="2587275" y="2507325"/>
          <a:ext cx="3067781" cy="822948"/>
        </p:xfrm>
        <a:graphic>
          <a:graphicData uri="http://schemas.openxmlformats.org/drawingml/2006/table">
            <a:tbl>
              <a:tblPr/>
              <a:tblGrid>
                <a:gridCol w="1045531">
                  <a:extLst>
                    <a:ext uri="{9D8B030D-6E8A-4147-A177-3AD203B41FA5}">
                      <a16:colId xmlns:a16="http://schemas.microsoft.com/office/drawing/2014/main" val="20000"/>
                    </a:ext>
                  </a:extLst>
                </a:gridCol>
                <a:gridCol w="1039004">
                  <a:extLst>
                    <a:ext uri="{9D8B030D-6E8A-4147-A177-3AD203B41FA5}">
                      <a16:colId xmlns:a16="http://schemas.microsoft.com/office/drawing/2014/main" val="20001"/>
                    </a:ext>
                  </a:extLst>
                </a:gridCol>
                <a:gridCol w="983246">
                  <a:extLst>
                    <a:ext uri="{9D8B030D-6E8A-4147-A177-3AD203B41FA5}">
                      <a16:colId xmlns:a16="http://schemas.microsoft.com/office/drawing/2014/main" val="20002"/>
                    </a:ext>
                  </a:extLst>
                </a:gridCol>
              </a:tblGrid>
              <a:tr h="30815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000" b="1"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F8951E"/>
                          </a:solidFill>
                          <a:effectLst/>
                          <a:latin typeface="Arial" charset="0"/>
                          <a:ea typeface="ヒラギノ角ゴ Pro W3" charset="-128"/>
                        </a:rPr>
                        <a:t>Atezo</a:t>
                      </a:r>
                      <a:r>
                        <a:rPr kumimoji="0" lang="en-US" sz="1000" b="1" i="0" u="none" strike="noStrike" cap="none" normalizeH="0" baseline="0" dirty="0">
                          <a:ln>
                            <a:noFill/>
                          </a:ln>
                          <a:solidFill>
                            <a:srgbClr val="F8951E"/>
                          </a:solidFill>
                          <a:effectLst/>
                          <a:latin typeface="Arial" charset="0"/>
                          <a:ea typeface="ヒラギノ角ゴ Pro W3" charset="-128"/>
                        </a:rPr>
                        <a:t> + </a:t>
                      </a:r>
                      <a:r>
                        <a:rPr kumimoji="0" lang="en-US" sz="1000" b="1" i="1" u="none" strike="noStrike" cap="none" normalizeH="0" baseline="0" dirty="0">
                          <a:ln>
                            <a:noFill/>
                          </a:ln>
                          <a:solidFill>
                            <a:srgbClr val="F8951E"/>
                          </a:solidFill>
                          <a:effectLst/>
                          <a:latin typeface="Arial" charset="0"/>
                          <a:ea typeface="ヒラギノ角ゴ Pro W3" charset="-128"/>
                        </a:rPr>
                        <a:t>nab</a:t>
                      </a:r>
                      <a:r>
                        <a:rPr kumimoji="0" lang="en-US" sz="1000" b="1" i="0" u="none" strike="noStrike" cap="none" normalizeH="0" baseline="0" dirty="0">
                          <a:ln>
                            <a:noFill/>
                          </a:ln>
                          <a:solidFill>
                            <a:srgbClr val="F8951E"/>
                          </a:solidFill>
                          <a:effectLst/>
                          <a:latin typeface="Arial" charset="0"/>
                          <a:ea typeface="ヒラギノ角ゴ Pro W3" charset="-128"/>
                        </a:rPr>
                        <a:t>-P (n = 451)</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99CC00"/>
                          </a:solidFill>
                          <a:effectLst/>
                          <a:latin typeface="Arial" charset="0"/>
                          <a:ea typeface="ヒラギノ角ゴ Pro W3" charset="-128"/>
                        </a:rPr>
                        <a:t>Plac</a:t>
                      </a:r>
                      <a:r>
                        <a:rPr kumimoji="0" lang="en-US" sz="1000" b="1" i="0" u="none" strike="noStrike" cap="none" normalizeH="0" baseline="0" dirty="0">
                          <a:ln>
                            <a:noFill/>
                          </a:ln>
                          <a:solidFill>
                            <a:srgbClr val="99CC00"/>
                          </a:solidFill>
                          <a:effectLst/>
                          <a:latin typeface="Arial" charset="0"/>
                          <a:ea typeface="ヒラギノ角ゴ Pro W3" charset="-128"/>
                        </a:rPr>
                        <a:t> + </a:t>
                      </a:r>
                      <a:r>
                        <a:rPr kumimoji="0" lang="en-US" sz="1000" b="1" i="1" u="none" strike="noStrike" cap="none" normalizeH="0" baseline="0" dirty="0">
                          <a:ln>
                            <a:noFill/>
                          </a:ln>
                          <a:solidFill>
                            <a:srgbClr val="99CC00"/>
                          </a:solidFill>
                          <a:effectLst/>
                          <a:latin typeface="Arial" charset="0"/>
                          <a:ea typeface="ヒラギノ角ゴ Pro W3" charset="-128"/>
                        </a:rPr>
                        <a:t>nab</a:t>
                      </a:r>
                      <a:r>
                        <a:rPr kumimoji="0" lang="en-US" sz="1000" b="1" i="0" u="none" strike="noStrike" cap="none" normalizeH="0" baseline="0" dirty="0">
                          <a:ln>
                            <a:noFill/>
                          </a:ln>
                          <a:solidFill>
                            <a:srgbClr val="99CC00"/>
                          </a:solidFill>
                          <a:effectLst/>
                          <a:latin typeface="Arial" charset="0"/>
                          <a:ea typeface="ヒラギノ角ゴ Pro W3" charset="-128"/>
                        </a:rPr>
                        <a:t>-P </a:t>
                      </a:r>
                      <a:br>
                        <a:rPr kumimoji="0" lang="en-US" sz="1000" b="1" i="0" u="none" strike="noStrike" cap="none" normalizeH="0" baseline="0" dirty="0">
                          <a:ln>
                            <a:noFill/>
                          </a:ln>
                          <a:solidFill>
                            <a:srgbClr val="99CC00"/>
                          </a:solidFill>
                          <a:effectLst/>
                          <a:latin typeface="Arial" charset="0"/>
                          <a:ea typeface="ヒラギノ角ゴ Pro W3" charset="-128"/>
                        </a:rPr>
                      </a:br>
                      <a:r>
                        <a:rPr kumimoji="0" lang="en-US" sz="1000" b="1" i="0" u="none" strike="noStrike" cap="none" normalizeH="0" baseline="0" dirty="0">
                          <a:ln>
                            <a:noFill/>
                          </a:ln>
                          <a:solidFill>
                            <a:srgbClr val="99CC00"/>
                          </a:solidFill>
                          <a:effectLst/>
                          <a:latin typeface="Arial" charset="0"/>
                          <a:ea typeface="ヒラギノ角ゴ Pro W3" charset="-128"/>
                        </a:rPr>
                        <a:t>(n = 451)</a:t>
                      </a: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PFS events, n</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358</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378</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1-year PFS</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24%</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18%</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9" name="TextBox 18">
            <a:extLst>
              <a:ext uri="{FF2B5EF4-FFF2-40B4-BE49-F238E27FC236}">
                <a16:creationId xmlns:a16="http://schemas.microsoft.com/office/drawing/2014/main" id="{B26A8444-18EC-4F42-9EC1-055A82E14D46}"/>
              </a:ext>
            </a:extLst>
          </p:cNvPr>
          <p:cNvSpPr txBox="1"/>
          <p:nvPr/>
        </p:nvSpPr>
        <p:spPr>
          <a:xfrm>
            <a:off x="1418359" y="5315634"/>
            <a:ext cx="3455116" cy="276999"/>
          </a:xfrm>
          <a:prstGeom prst="rect">
            <a:avLst/>
          </a:prstGeom>
          <a:noFill/>
        </p:spPr>
        <p:txBody>
          <a:bodyPr wrap="square" rtlCol="0">
            <a:spAutoFit/>
          </a:bodyPr>
          <a:lstStyle/>
          <a:p>
            <a:pPr algn="ctr"/>
            <a:r>
              <a:rPr lang="en-US" sz="1200" b="1" dirty="0">
                <a:solidFill>
                  <a:srgbClr val="FFFFFF"/>
                </a:solidFill>
              </a:rPr>
              <a:t>Months</a:t>
            </a:r>
          </a:p>
        </p:txBody>
      </p:sp>
      <p:sp>
        <p:nvSpPr>
          <p:cNvPr id="20" name="TextBox 19">
            <a:extLst>
              <a:ext uri="{FF2B5EF4-FFF2-40B4-BE49-F238E27FC236}">
                <a16:creationId xmlns:a16="http://schemas.microsoft.com/office/drawing/2014/main" id="{6F54DC9E-1AED-004E-AB7A-AEA249C79441}"/>
              </a:ext>
            </a:extLst>
          </p:cNvPr>
          <p:cNvSpPr txBox="1"/>
          <p:nvPr/>
        </p:nvSpPr>
        <p:spPr>
          <a:xfrm rot="16200000">
            <a:off x="-1401409" y="3716006"/>
            <a:ext cx="3455116" cy="276999"/>
          </a:xfrm>
          <a:prstGeom prst="rect">
            <a:avLst/>
          </a:prstGeom>
          <a:noFill/>
        </p:spPr>
        <p:txBody>
          <a:bodyPr wrap="square" rtlCol="0">
            <a:spAutoFit/>
          </a:bodyPr>
          <a:lstStyle/>
          <a:p>
            <a:pPr algn="ctr"/>
            <a:r>
              <a:rPr lang="en-US" sz="1200" b="1" dirty="0">
                <a:solidFill>
                  <a:srgbClr val="FFFFFF"/>
                </a:solidFill>
              </a:rPr>
              <a:t>Progression-free survival</a:t>
            </a:r>
          </a:p>
        </p:txBody>
      </p:sp>
      <p:sp>
        <p:nvSpPr>
          <p:cNvPr id="22" name="TextBox 21">
            <a:extLst>
              <a:ext uri="{FF2B5EF4-FFF2-40B4-BE49-F238E27FC236}">
                <a16:creationId xmlns:a16="http://schemas.microsoft.com/office/drawing/2014/main" id="{7EB0421B-5055-1F43-83E4-71E37B3B8EC3}"/>
              </a:ext>
            </a:extLst>
          </p:cNvPr>
          <p:cNvSpPr txBox="1"/>
          <p:nvPr/>
        </p:nvSpPr>
        <p:spPr>
          <a:xfrm rot="16200000">
            <a:off x="4282379" y="3643036"/>
            <a:ext cx="3455116" cy="276999"/>
          </a:xfrm>
          <a:prstGeom prst="rect">
            <a:avLst/>
          </a:prstGeom>
          <a:noFill/>
        </p:spPr>
        <p:txBody>
          <a:bodyPr wrap="square" rtlCol="0">
            <a:spAutoFit/>
          </a:bodyPr>
          <a:lstStyle/>
          <a:p>
            <a:pPr algn="ctr"/>
            <a:r>
              <a:rPr lang="en-US" sz="1200" b="1" dirty="0">
                <a:solidFill>
                  <a:srgbClr val="FFFFFF"/>
                </a:solidFill>
              </a:rPr>
              <a:t>Progression-free survival</a:t>
            </a:r>
          </a:p>
        </p:txBody>
      </p:sp>
      <p:sp>
        <p:nvSpPr>
          <p:cNvPr id="25" name="TextBox 24">
            <a:extLst>
              <a:ext uri="{FF2B5EF4-FFF2-40B4-BE49-F238E27FC236}">
                <a16:creationId xmlns:a16="http://schemas.microsoft.com/office/drawing/2014/main" id="{E91C1CE5-0486-BE42-8DCC-18B958F1FE37}"/>
              </a:ext>
            </a:extLst>
          </p:cNvPr>
          <p:cNvSpPr txBox="1"/>
          <p:nvPr/>
        </p:nvSpPr>
        <p:spPr>
          <a:xfrm>
            <a:off x="798768" y="4694580"/>
            <a:ext cx="771852" cy="261610"/>
          </a:xfrm>
          <a:prstGeom prst="rect">
            <a:avLst/>
          </a:prstGeom>
          <a:noFill/>
        </p:spPr>
        <p:txBody>
          <a:bodyPr wrap="square" rtlCol="0">
            <a:spAutoFit/>
          </a:bodyPr>
          <a:lstStyle/>
          <a:p>
            <a:pPr algn="ctr"/>
            <a:r>
              <a:rPr lang="en-US" sz="1100" b="1" dirty="0">
                <a:solidFill>
                  <a:srgbClr val="99CC00"/>
                </a:solidFill>
              </a:rPr>
              <a:t>5.5 </a:t>
            </a:r>
            <a:r>
              <a:rPr lang="en-US" sz="1100" b="1" dirty="0" err="1">
                <a:solidFill>
                  <a:srgbClr val="99CC00"/>
                </a:solidFill>
              </a:rPr>
              <a:t>mo</a:t>
            </a:r>
            <a:endParaRPr lang="en-US" sz="1100" dirty="0">
              <a:solidFill>
                <a:srgbClr val="99CC00"/>
              </a:solidFill>
            </a:endParaRPr>
          </a:p>
        </p:txBody>
      </p:sp>
      <p:sp>
        <p:nvSpPr>
          <p:cNvPr id="26" name="TextBox 25">
            <a:extLst>
              <a:ext uri="{FF2B5EF4-FFF2-40B4-BE49-F238E27FC236}">
                <a16:creationId xmlns:a16="http://schemas.microsoft.com/office/drawing/2014/main" id="{81B2CC7C-23D7-4F44-8441-9C37EB67666E}"/>
              </a:ext>
            </a:extLst>
          </p:cNvPr>
          <p:cNvSpPr txBox="1"/>
          <p:nvPr/>
        </p:nvSpPr>
        <p:spPr>
          <a:xfrm>
            <a:off x="1742750" y="4688863"/>
            <a:ext cx="771851" cy="261610"/>
          </a:xfrm>
          <a:prstGeom prst="rect">
            <a:avLst/>
          </a:prstGeom>
          <a:noFill/>
        </p:spPr>
        <p:txBody>
          <a:bodyPr wrap="square" rtlCol="0">
            <a:spAutoFit/>
          </a:bodyPr>
          <a:lstStyle/>
          <a:p>
            <a:pPr algn="ctr"/>
            <a:r>
              <a:rPr lang="en-US" sz="1100" b="1" dirty="0">
                <a:solidFill>
                  <a:srgbClr val="F8951E"/>
                </a:solidFill>
              </a:rPr>
              <a:t>7.2 </a:t>
            </a:r>
            <a:r>
              <a:rPr lang="en-US" sz="1100" b="1" dirty="0" err="1">
                <a:solidFill>
                  <a:srgbClr val="F8951E"/>
                </a:solidFill>
              </a:rPr>
              <a:t>mo</a:t>
            </a:r>
            <a:endParaRPr lang="en-US" sz="1100" dirty="0">
              <a:solidFill>
                <a:srgbClr val="F8951E"/>
              </a:solidFill>
            </a:endParaRPr>
          </a:p>
        </p:txBody>
      </p:sp>
      <p:sp>
        <p:nvSpPr>
          <p:cNvPr id="29" name="TextBox 28">
            <a:extLst>
              <a:ext uri="{FF2B5EF4-FFF2-40B4-BE49-F238E27FC236}">
                <a16:creationId xmlns:a16="http://schemas.microsoft.com/office/drawing/2014/main" id="{54BEB1DF-2F65-0847-A1F8-49CD59BFBCB9}"/>
              </a:ext>
            </a:extLst>
          </p:cNvPr>
          <p:cNvSpPr txBox="1"/>
          <p:nvPr/>
        </p:nvSpPr>
        <p:spPr>
          <a:xfrm>
            <a:off x="919634" y="1548825"/>
            <a:ext cx="4452565" cy="584775"/>
          </a:xfrm>
          <a:prstGeom prst="rect">
            <a:avLst/>
          </a:prstGeom>
          <a:noFill/>
        </p:spPr>
        <p:txBody>
          <a:bodyPr wrap="square" rtlCol="0">
            <a:spAutoFit/>
          </a:bodyPr>
          <a:lstStyle/>
          <a:p>
            <a:pPr algn="ctr"/>
            <a:r>
              <a:rPr lang="en-US" sz="1600" b="1" dirty="0">
                <a:solidFill>
                  <a:srgbClr val="FFFFFF"/>
                </a:solidFill>
              </a:rPr>
              <a:t>Primary PFS analysis: </a:t>
            </a:r>
            <a:br>
              <a:rPr lang="en-US" sz="1600" b="1" dirty="0">
                <a:solidFill>
                  <a:srgbClr val="FFFFFF"/>
                </a:solidFill>
              </a:rPr>
            </a:br>
            <a:r>
              <a:rPr lang="en-US" sz="1600" b="1" dirty="0">
                <a:solidFill>
                  <a:srgbClr val="FFFFFF"/>
                </a:solidFill>
              </a:rPr>
              <a:t>ITT population</a:t>
            </a:r>
          </a:p>
        </p:txBody>
      </p:sp>
      <p:sp>
        <p:nvSpPr>
          <p:cNvPr id="30" name="TextBox 29">
            <a:extLst>
              <a:ext uri="{FF2B5EF4-FFF2-40B4-BE49-F238E27FC236}">
                <a16:creationId xmlns:a16="http://schemas.microsoft.com/office/drawing/2014/main" id="{1F4879A2-7F1E-6149-90C7-EF086ECCF406}"/>
              </a:ext>
            </a:extLst>
          </p:cNvPr>
          <p:cNvSpPr txBox="1"/>
          <p:nvPr/>
        </p:nvSpPr>
        <p:spPr>
          <a:xfrm>
            <a:off x="789781" y="2598425"/>
            <a:ext cx="1719614" cy="430887"/>
          </a:xfrm>
          <a:prstGeom prst="rect">
            <a:avLst/>
          </a:prstGeom>
          <a:noFill/>
        </p:spPr>
        <p:txBody>
          <a:bodyPr wrap="square" rtlCol="0">
            <a:spAutoFit/>
          </a:bodyPr>
          <a:lstStyle/>
          <a:p>
            <a:pPr algn="ctr"/>
            <a:r>
              <a:rPr lang="en-US" sz="1100" b="1" dirty="0">
                <a:solidFill>
                  <a:schemeClr val="bg1"/>
                </a:solidFill>
              </a:rPr>
              <a:t>Stratified HR = 0.80</a:t>
            </a:r>
          </a:p>
          <a:p>
            <a:pPr algn="ctr"/>
            <a:r>
              <a:rPr lang="en-US" sz="1100" b="1" i="1" dirty="0">
                <a:solidFill>
                  <a:schemeClr val="bg1"/>
                </a:solidFill>
              </a:rPr>
              <a:t>p</a:t>
            </a:r>
            <a:r>
              <a:rPr lang="en-US" sz="1100" b="1" dirty="0">
                <a:solidFill>
                  <a:schemeClr val="bg1"/>
                </a:solidFill>
              </a:rPr>
              <a:t> = 0.0025</a:t>
            </a:r>
          </a:p>
        </p:txBody>
      </p:sp>
      <p:sp>
        <p:nvSpPr>
          <p:cNvPr id="31" name="TextBox 30">
            <a:extLst>
              <a:ext uri="{FF2B5EF4-FFF2-40B4-BE49-F238E27FC236}">
                <a16:creationId xmlns:a16="http://schemas.microsoft.com/office/drawing/2014/main" id="{9F48E5D2-A449-4A4C-B5DD-F00C21A4CD45}"/>
              </a:ext>
            </a:extLst>
          </p:cNvPr>
          <p:cNvSpPr txBox="1"/>
          <p:nvPr/>
        </p:nvSpPr>
        <p:spPr>
          <a:xfrm>
            <a:off x="6573892" y="1548825"/>
            <a:ext cx="4452565" cy="584775"/>
          </a:xfrm>
          <a:prstGeom prst="rect">
            <a:avLst/>
          </a:prstGeom>
          <a:noFill/>
        </p:spPr>
        <p:txBody>
          <a:bodyPr wrap="square" rtlCol="0">
            <a:spAutoFit/>
          </a:bodyPr>
          <a:lstStyle/>
          <a:p>
            <a:pPr algn="ctr"/>
            <a:r>
              <a:rPr lang="en-US" sz="1600" b="1" dirty="0">
                <a:solidFill>
                  <a:srgbClr val="FFFFFF"/>
                </a:solidFill>
              </a:rPr>
              <a:t>Primary PFS analysis: </a:t>
            </a:r>
            <a:br>
              <a:rPr lang="en-US" sz="1600" b="1" dirty="0">
                <a:solidFill>
                  <a:srgbClr val="FFFFFF"/>
                </a:solidFill>
              </a:rPr>
            </a:br>
            <a:r>
              <a:rPr lang="en-US" sz="1600" b="1" dirty="0">
                <a:solidFill>
                  <a:srgbClr val="FFFFFF"/>
                </a:solidFill>
              </a:rPr>
              <a:t>PD-L1+ population</a:t>
            </a:r>
          </a:p>
        </p:txBody>
      </p:sp>
      <p:graphicFrame>
        <p:nvGraphicFramePr>
          <p:cNvPr id="32" name="Group 217">
            <a:extLst>
              <a:ext uri="{FF2B5EF4-FFF2-40B4-BE49-F238E27FC236}">
                <a16:creationId xmlns:a16="http://schemas.microsoft.com/office/drawing/2014/main" id="{1369927D-1A0A-3443-B81E-67C32E710298}"/>
              </a:ext>
            </a:extLst>
          </p:cNvPr>
          <p:cNvGraphicFramePr>
            <a:graphicFrameLocks noGrp="1"/>
          </p:cNvGraphicFramePr>
          <p:nvPr>
            <p:extLst>
              <p:ext uri="{D42A27DB-BD31-4B8C-83A1-F6EECF244321}">
                <p14:modId xmlns:p14="http://schemas.microsoft.com/office/powerpoint/2010/main" val="2350584255"/>
              </p:ext>
            </p:extLst>
          </p:nvPr>
        </p:nvGraphicFramePr>
        <p:xfrm>
          <a:off x="8980998" y="2402394"/>
          <a:ext cx="3067781" cy="822948"/>
        </p:xfrm>
        <a:graphic>
          <a:graphicData uri="http://schemas.openxmlformats.org/drawingml/2006/table">
            <a:tbl>
              <a:tblPr/>
              <a:tblGrid>
                <a:gridCol w="1045531">
                  <a:extLst>
                    <a:ext uri="{9D8B030D-6E8A-4147-A177-3AD203B41FA5}">
                      <a16:colId xmlns:a16="http://schemas.microsoft.com/office/drawing/2014/main" val="20000"/>
                    </a:ext>
                  </a:extLst>
                </a:gridCol>
                <a:gridCol w="1039004">
                  <a:extLst>
                    <a:ext uri="{9D8B030D-6E8A-4147-A177-3AD203B41FA5}">
                      <a16:colId xmlns:a16="http://schemas.microsoft.com/office/drawing/2014/main" val="20001"/>
                    </a:ext>
                  </a:extLst>
                </a:gridCol>
                <a:gridCol w="983246">
                  <a:extLst>
                    <a:ext uri="{9D8B030D-6E8A-4147-A177-3AD203B41FA5}">
                      <a16:colId xmlns:a16="http://schemas.microsoft.com/office/drawing/2014/main" val="20002"/>
                    </a:ext>
                  </a:extLst>
                </a:gridCol>
              </a:tblGrid>
              <a:tr h="30815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000" b="1"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F8951E"/>
                          </a:solidFill>
                          <a:effectLst/>
                          <a:latin typeface="Arial" charset="0"/>
                          <a:ea typeface="ヒラギノ角ゴ Pro W3" charset="-128"/>
                        </a:rPr>
                        <a:t>Atezo</a:t>
                      </a:r>
                      <a:r>
                        <a:rPr kumimoji="0" lang="en-US" sz="1000" b="1" i="0" u="none" strike="noStrike" cap="none" normalizeH="0" baseline="0" dirty="0">
                          <a:ln>
                            <a:noFill/>
                          </a:ln>
                          <a:solidFill>
                            <a:srgbClr val="F8951E"/>
                          </a:solidFill>
                          <a:effectLst/>
                          <a:latin typeface="Arial" charset="0"/>
                          <a:ea typeface="ヒラギノ角ゴ Pro W3" charset="-128"/>
                        </a:rPr>
                        <a:t> + </a:t>
                      </a:r>
                      <a:r>
                        <a:rPr kumimoji="0" lang="en-US" sz="1000" b="1" i="1" u="none" strike="noStrike" cap="none" normalizeH="0" baseline="0" dirty="0">
                          <a:ln>
                            <a:noFill/>
                          </a:ln>
                          <a:solidFill>
                            <a:srgbClr val="F8951E"/>
                          </a:solidFill>
                          <a:effectLst/>
                          <a:latin typeface="Arial" charset="0"/>
                          <a:ea typeface="ヒラギノ角ゴ Pro W3" charset="-128"/>
                        </a:rPr>
                        <a:t>nab</a:t>
                      </a:r>
                      <a:r>
                        <a:rPr kumimoji="0" lang="en-US" sz="1000" b="1" i="0" u="none" strike="noStrike" cap="none" normalizeH="0" baseline="0" dirty="0">
                          <a:ln>
                            <a:noFill/>
                          </a:ln>
                          <a:solidFill>
                            <a:srgbClr val="F8951E"/>
                          </a:solidFill>
                          <a:effectLst/>
                          <a:latin typeface="Arial" charset="0"/>
                          <a:ea typeface="ヒラギノ角ゴ Pro W3" charset="-128"/>
                        </a:rPr>
                        <a:t>-P (n = 185)</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99CC00"/>
                          </a:solidFill>
                          <a:effectLst/>
                          <a:latin typeface="Arial" charset="0"/>
                          <a:ea typeface="ヒラギノ角ゴ Pro W3" charset="-128"/>
                        </a:rPr>
                        <a:t>Plac</a:t>
                      </a:r>
                      <a:r>
                        <a:rPr kumimoji="0" lang="en-US" sz="1000" b="1" i="0" u="none" strike="noStrike" cap="none" normalizeH="0" baseline="0" dirty="0">
                          <a:ln>
                            <a:noFill/>
                          </a:ln>
                          <a:solidFill>
                            <a:srgbClr val="99CC00"/>
                          </a:solidFill>
                          <a:effectLst/>
                          <a:latin typeface="Arial" charset="0"/>
                          <a:ea typeface="ヒラギノ角ゴ Pro W3" charset="-128"/>
                        </a:rPr>
                        <a:t> + </a:t>
                      </a:r>
                      <a:r>
                        <a:rPr kumimoji="0" lang="en-US" sz="1000" b="1" i="1" u="none" strike="noStrike" cap="none" normalizeH="0" baseline="0" dirty="0">
                          <a:ln>
                            <a:noFill/>
                          </a:ln>
                          <a:solidFill>
                            <a:srgbClr val="99CC00"/>
                          </a:solidFill>
                          <a:effectLst/>
                          <a:latin typeface="Arial" charset="0"/>
                          <a:ea typeface="ヒラギノ角ゴ Pro W3" charset="-128"/>
                        </a:rPr>
                        <a:t>nab</a:t>
                      </a:r>
                      <a:r>
                        <a:rPr kumimoji="0" lang="en-US" sz="1000" b="1" i="0" u="none" strike="noStrike" cap="none" normalizeH="0" baseline="0" dirty="0">
                          <a:ln>
                            <a:noFill/>
                          </a:ln>
                          <a:solidFill>
                            <a:srgbClr val="99CC00"/>
                          </a:solidFill>
                          <a:effectLst/>
                          <a:latin typeface="Arial" charset="0"/>
                          <a:ea typeface="ヒラギノ角ゴ Pro W3" charset="-128"/>
                        </a:rPr>
                        <a:t>-P </a:t>
                      </a:r>
                      <a:br>
                        <a:rPr kumimoji="0" lang="en-US" sz="1000" b="1" i="0" u="none" strike="noStrike" cap="none" normalizeH="0" baseline="0" dirty="0">
                          <a:ln>
                            <a:noFill/>
                          </a:ln>
                          <a:solidFill>
                            <a:srgbClr val="99CC00"/>
                          </a:solidFill>
                          <a:effectLst/>
                          <a:latin typeface="Arial" charset="0"/>
                          <a:ea typeface="ヒラギノ角ゴ Pro W3" charset="-128"/>
                        </a:rPr>
                      </a:br>
                      <a:r>
                        <a:rPr kumimoji="0" lang="en-US" sz="1000" b="1" i="0" u="none" strike="noStrike" cap="none" normalizeH="0" baseline="0" dirty="0">
                          <a:ln>
                            <a:noFill/>
                          </a:ln>
                          <a:solidFill>
                            <a:srgbClr val="99CC00"/>
                          </a:solidFill>
                          <a:effectLst/>
                          <a:latin typeface="Arial" charset="0"/>
                          <a:ea typeface="ヒラギノ角ゴ Pro W3" charset="-128"/>
                        </a:rPr>
                        <a:t>(n = 184)</a:t>
                      </a: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PFS events, n</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138</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157</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1-year PFS</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29%</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16%</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33" name="TextBox 32">
            <a:extLst>
              <a:ext uri="{FF2B5EF4-FFF2-40B4-BE49-F238E27FC236}">
                <a16:creationId xmlns:a16="http://schemas.microsoft.com/office/drawing/2014/main" id="{F0675D67-32D8-4C47-A8F8-E99A9AC42814}"/>
              </a:ext>
            </a:extLst>
          </p:cNvPr>
          <p:cNvSpPr txBox="1"/>
          <p:nvPr/>
        </p:nvSpPr>
        <p:spPr>
          <a:xfrm>
            <a:off x="6848420" y="2613315"/>
            <a:ext cx="1719614" cy="430887"/>
          </a:xfrm>
          <a:prstGeom prst="rect">
            <a:avLst/>
          </a:prstGeom>
          <a:noFill/>
        </p:spPr>
        <p:txBody>
          <a:bodyPr wrap="square" rtlCol="0">
            <a:spAutoFit/>
          </a:bodyPr>
          <a:lstStyle/>
          <a:p>
            <a:pPr algn="ctr"/>
            <a:r>
              <a:rPr lang="en-US" sz="1100" b="1" dirty="0">
                <a:solidFill>
                  <a:schemeClr val="bg1"/>
                </a:solidFill>
              </a:rPr>
              <a:t>Stratified HR = 0.62</a:t>
            </a:r>
          </a:p>
          <a:p>
            <a:pPr algn="ctr"/>
            <a:r>
              <a:rPr lang="en-US" sz="1100" b="1" i="1" dirty="0">
                <a:solidFill>
                  <a:schemeClr val="bg1"/>
                </a:solidFill>
              </a:rPr>
              <a:t>p</a:t>
            </a:r>
            <a:r>
              <a:rPr lang="en-US" sz="1100" b="1" dirty="0">
                <a:solidFill>
                  <a:schemeClr val="bg1"/>
                </a:solidFill>
              </a:rPr>
              <a:t> &lt; 0.0001</a:t>
            </a:r>
          </a:p>
        </p:txBody>
      </p:sp>
      <p:sp>
        <p:nvSpPr>
          <p:cNvPr id="34" name="TextBox 33">
            <a:extLst>
              <a:ext uri="{FF2B5EF4-FFF2-40B4-BE49-F238E27FC236}">
                <a16:creationId xmlns:a16="http://schemas.microsoft.com/office/drawing/2014/main" id="{21F16A88-E83C-314C-B9CE-4883CB1DA0C2}"/>
              </a:ext>
            </a:extLst>
          </p:cNvPr>
          <p:cNvSpPr txBox="1"/>
          <p:nvPr/>
        </p:nvSpPr>
        <p:spPr>
          <a:xfrm>
            <a:off x="6553200" y="4710013"/>
            <a:ext cx="771852" cy="261610"/>
          </a:xfrm>
          <a:prstGeom prst="rect">
            <a:avLst/>
          </a:prstGeom>
          <a:noFill/>
        </p:spPr>
        <p:txBody>
          <a:bodyPr wrap="square" rtlCol="0">
            <a:spAutoFit/>
          </a:bodyPr>
          <a:lstStyle/>
          <a:p>
            <a:pPr algn="ctr"/>
            <a:r>
              <a:rPr lang="en-US" sz="1100" b="1" dirty="0">
                <a:solidFill>
                  <a:srgbClr val="99CC00"/>
                </a:solidFill>
              </a:rPr>
              <a:t>5.0 </a:t>
            </a:r>
            <a:r>
              <a:rPr lang="en-US" sz="1100" b="1" dirty="0" err="1">
                <a:solidFill>
                  <a:srgbClr val="99CC00"/>
                </a:solidFill>
              </a:rPr>
              <a:t>mo</a:t>
            </a:r>
            <a:endParaRPr lang="en-US" sz="1100" dirty="0">
              <a:solidFill>
                <a:srgbClr val="99CC00"/>
              </a:solidFill>
            </a:endParaRPr>
          </a:p>
        </p:txBody>
      </p:sp>
      <p:sp>
        <p:nvSpPr>
          <p:cNvPr id="35" name="TextBox 34">
            <a:extLst>
              <a:ext uri="{FF2B5EF4-FFF2-40B4-BE49-F238E27FC236}">
                <a16:creationId xmlns:a16="http://schemas.microsoft.com/office/drawing/2014/main" id="{02C341EE-BE1D-5842-9621-5D95491E1CA6}"/>
              </a:ext>
            </a:extLst>
          </p:cNvPr>
          <p:cNvSpPr txBox="1"/>
          <p:nvPr/>
        </p:nvSpPr>
        <p:spPr>
          <a:xfrm>
            <a:off x="7497182" y="4704296"/>
            <a:ext cx="771851" cy="261610"/>
          </a:xfrm>
          <a:prstGeom prst="rect">
            <a:avLst/>
          </a:prstGeom>
          <a:noFill/>
        </p:spPr>
        <p:txBody>
          <a:bodyPr wrap="square" rtlCol="0">
            <a:spAutoFit/>
          </a:bodyPr>
          <a:lstStyle/>
          <a:p>
            <a:pPr algn="ctr"/>
            <a:r>
              <a:rPr lang="en-US" sz="1100" b="1" dirty="0">
                <a:solidFill>
                  <a:srgbClr val="F8951E"/>
                </a:solidFill>
              </a:rPr>
              <a:t>7.5 </a:t>
            </a:r>
            <a:r>
              <a:rPr lang="en-US" sz="1100" b="1" dirty="0" err="1">
                <a:solidFill>
                  <a:srgbClr val="F8951E"/>
                </a:solidFill>
              </a:rPr>
              <a:t>mo</a:t>
            </a:r>
            <a:endParaRPr lang="en-US" sz="1100" dirty="0">
              <a:solidFill>
                <a:srgbClr val="F8951E"/>
              </a:solidFill>
            </a:endParaRPr>
          </a:p>
        </p:txBody>
      </p:sp>
      <p:sp>
        <p:nvSpPr>
          <p:cNvPr id="37" name="TextBox 36">
            <a:extLst>
              <a:ext uri="{FF2B5EF4-FFF2-40B4-BE49-F238E27FC236}">
                <a16:creationId xmlns:a16="http://schemas.microsoft.com/office/drawing/2014/main" id="{7FE148F8-91C2-DB4A-A54C-0FD32AFED87F}"/>
              </a:ext>
            </a:extLst>
          </p:cNvPr>
          <p:cNvSpPr txBox="1"/>
          <p:nvPr/>
        </p:nvSpPr>
        <p:spPr>
          <a:xfrm>
            <a:off x="7277292" y="5315634"/>
            <a:ext cx="3455116" cy="276999"/>
          </a:xfrm>
          <a:prstGeom prst="rect">
            <a:avLst/>
          </a:prstGeom>
          <a:noFill/>
        </p:spPr>
        <p:txBody>
          <a:bodyPr wrap="square" rtlCol="0">
            <a:spAutoFit/>
          </a:bodyPr>
          <a:lstStyle/>
          <a:p>
            <a:pPr algn="ctr"/>
            <a:r>
              <a:rPr lang="en-US" sz="1200" b="1" dirty="0">
                <a:solidFill>
                  <a:srgbClr val="FFFFFF"/>
                </a:solidFill>
              </a:rPr>
              <a:t>Months</a:t>
            </a:r>
          </a:p>
        </p:txBody>
      </p:sp>
    </p:spTree>
    <p:extLst>
      <p:ext uri="{BB962C8B-B14F-4D97-AF65-F5344CB8AC3E}">
        <p14:creationId xmlns:p14="http://schemas.microsoft.com/office/powerpoint/2010/main" val="1534602926"/>
      </p:ext>
    </p:extLst>
  </p:cSld>
  <p:clrMapOvr>
    <a:masterClrMapping/>
  </p:clrMapOvr>
  <p:transition spd="slow" advClick="0"/>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E9620F-01FD-E54D-ADAF-77D3E28CE0E5}"/>
              </a:ext>
            </a:extLst>
          </p:cNvPr>
          <p:cNvPicPr>
            <a:picLocks noChangeAspect="1"/>
          </p:cNvPicPr>
          <p:nvPr/>
        </p:nvPicPr>
        <p:blipFill>
          <a:blip r:embed="rId2"/>
          <a:stretch>
            <a:fillRect/>
          </a:stretch>
        </p:blipFill>
        <p:spPr>
          <a:xfrm>
            <a:off x="419820" y="2770273"/>
            <a:ext cx="5321808" cy="2497702"/>
          </a:xfrm>
          <a:prstGeom prst="rect">
            <a:avLst/>
          </a:prstGeom>
        </p:spPr>
      </p:pic>
      <p:pic>
        <p:nvPicPr>
          <p:cNvPr id="6" name="Picture 5">
            <a:extLst>
              <a:ext uri="{FF2B5EF4-FFF2-40B4-BE49-F238E27FC236}">
                <a16:creationId xmlns:a16="http://schemas.microsoft.com/office/drawing/2014/main" id="{A95EAB1A-4B30-0549-A7F7-EDC737C9C5BC}"/>
              </a:ext>
            </a:extLst>
          </p:cNvPr>
          <p:cNvPicPr>
            <a:picLocks noChangeAspect="1"/>
          </p:cNvPicPr>
          <p:nvPr/>
        </p:nvPicPr>
        <p:blipFill>
          <a:blip r:embed="rId3"/>
          <a:stretch>
            <a:fillRect/>
          </a:stretch>
        </p:blipFill>
        <p:spPr>
          <a:xfrm>
            <a:off x="6082683" y="2770272"/>
            <a:ext cx="5321808" cy="2497702"/>
          </a:xfrm>
          <a:prstGeom prst="rect">
            <a:avLst/>
          </a:prstGeom>
        </p:spPr>
      </p:pic>
      <p:sp>
        <p:nvSpPr>
          <p:cNvPr id="2" name="Title 1">
            <a:extLst>
              <a:ext uri="{FF2B5EF4-FFF2-40B4-BE49-F238E27FC236}">
                <a16:creationId xmlns:a16="http://schemas.microsoft.com/office/drawing/2014/main" id="{7F3638C0-E500-9F47-A36E-BB3617884970}"/>
              </a:ext>
            </a:extLst>
          </p:cNvPr>
          <p:cNvSpPr>
            <a:spLocks noGrp="1"/>
          </p:cNvSpPr>
          <p:nvPr>
            <p:ph type="title"/>
          </p:nvPr>
        </p:nvSpPr>
        <p:spPr>
          <a:xfrm>
            <a:off x="609600" y="0"/>
            <a:ext cx="10972800" cy="1143000"/>
          </a:xfrm>
        </p:spPr>
        <p:txBody>
          <a:bodyPr/>
          <a:lstStyle/>
          <a:p>
            <a:r>
              <a:rPr lang="en-US" dirty="0"/>
              <a:t>IMpassion130: OS Results</a:t>
            </a:r>
            <a:endParaRPr lang="en-US" dirty="0">
              <a:solidFill>
                <a:srgbClr val="FF40FF"/>
              </a:solidFill>
            </a:endParaRPr>
          </a:p>
        </p:txBody>
      </p:sp>
      <p:sp>
        <p:nvSpPr>
          <p:cNvPr id="23" name="TextBox 15">
            <a:extLst>
              <a:ext uri="{FF2B5EF4-FFF2-40B4-BE49-F238E27FC236}">
                <a16:creationId xmlns:a16="http://schemas.microsoft.com/office/drawing/2014/main" id="{E85999E0-6C4C-5240-AA33-AED52B82783C}"/>
              </a:ext>
            </a:extLst>
          </p:cNvPr>
          <p:cNvSpPr txBox="1">
            <a:spLocks noChangeArrowheads="1"/>
          </p:cNvSpPr>
          <p:nvPr/>
        </p:nvSpPr>
        <p:spPr bwMode="auto">
          <a:xfrm>
            <a:off x="97836" y="6420073"/>
            <a:ext cx="1150816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cs typeface="Arial" charset="0"/>
              </a:rPr>
              <a:t>Schmid P et al. </a:t>
            </a:r>
            <a:r>
              <a:rPr lang="en-US" sz="1600" i="1" dirty="0">
                <a:solidFill>
                  <a:srgbClr val="FFFFFF"/>
                </a:solidFill>
                <a:cs typeface="Arial" charset="0"/>
              </a:rPr>
              <a:t>N </a:t>
            </a:r>
            <a:r>
              <a:rPr lang="en-US" sz="1600" i="1" dirty="0" err="1">
                <a:solidFill>
                  <a:srgbClr val="FFFFFF"/>
                </a:solidFill>
                <a:cs typeface="Arial" charset="0"/>
              </a:rPr>
              <a:t>Engl</a:t>
            </a:r>
            <a:r>
              <a:rPr lang="en-US" sz="1600" i="1" dirty="0">
                <a:solidFill>
                  <a:srgbClr val="FFFFFF"/>
                </a:solidFill>
                <a:cs typeface="Arial" charset="0"/>
              </a:rPr>
              <a:t> J Med</a:t>
            </a:r>
            <a:r>
              <a:rPr lang="en-US" sz="1600" dirty="0">
                <a:solidFill>
                  <a:srgbClr val="FFFFFF"/>
                </a:solidFill>
                <a:cs typeface="Arial" charset="0"/>
              </a:rPr>
              <a:t> 2018;379(22):2108-21; Schmid P et al. </a:t>
            </a:r>
            <a:r>
              <a:rPr lang="en-US" sz="1600" i="1" dirty="0">
                <a:solidFill>
                  <a:srgbClr val="FFFFFF"/>
                </a:solidFill>
                <a:cs typeface="Arial" charset="0"/>
              </a:rPr>
              <a:t>Proc ESMO </a:t>
            </a:r>
            <a:r>
              <a:rPr lang="en-US" sz="1600" dirty="0">
                <a:solidFill>
                  <a:srgbClr val="FFFFFF"/>
                </a:solidFill>
                <a:cs typeface="Arial" charset="0"/>
              </a:rPr>
              <a:t>2018;Abstract LBA1_PR.</a:t>
            </a:r>
          </a:p>
        </p:txBody>
      </p:sp>
      <p:graphicFrame>
        <p:nvGraphicFramePr>
          <p:cNvPr id="13" name="Group 217">
            <a:extLst>
              <a:ext uri="{FF2B5EF4-FFF2-40B4-BE49-F238E27FC236}">
                <a16:creationId xmlns:a16="http://schemas.microsoft.com/office/drawing/2014/main" id="{07EDB5F9-2772-B046-855B-8A28AA36AE1E}"/>
              </a:ext>
            </a:extLst>
          </p:cNvPr>
          <p:cNvGraphicFramePr>
            <a:graphicFrameLocks noGrp="1"/>
          </p:cNvGraphicFramePr>
          <p:nvPr>
            <p:extLst>
              <p:ext uri="{D42A27DB-BD31-4B8C-83A1-F6EECF244321}">
                <p14:modId xmlns:p14="http://schemas.microsoft.com/office/powerpoint/2010/main" val="2393548772"/>
              </p:ext>
            </p:extLst>
          </p:nvPr>
        </p:nvGraphicFramePr>
        <p:xfrm>
          <a:off x="2587275" y="2613008"/>
          <a:ext cx="3067781" cy="822948"/>
        </p:xfrm>
        <a:graphic>
          <a:graphicData uri="http://schemas.openxmlformats.org/drawingml/2006/table">
            <a:tbl>
              <a:tblPr/>
              <a:tblGrid>
                <a:gridCol w="1045531">
                  <a:extLst>
                    <a:ext uri="{9D8B030D-6E8A-4147-A177-3AD203B41FA5}">
                      <a16:colId xmlns:a16="http://schemas.microsoft.com/office/drawing/2014/main" val="20000"/>
                    </a:ext>
                  </a:extLst>
                </a:gridCol>
                <a:gridCol w="1039004">
                  <a:extLst>
                    <a:ext uri="{9D8B030D-6E8A-4147-A177-3AD203B41FA5}">
                      <a16:colId xmlns:a16="http://schemas.microsoft.com/office/drawing/2014/main" val="20001"/>
                    </a:ext>
                  </a:extLst>
                </a:gridCol>
                <a:gridCol w="983246">
                  <a:extLst>
                    <a:ext uri="{9D8B030D-6E8A-4147-A177-3AD203B41FA5}">
                      <a16:colId xmlns:a16="http://schemas.microsoft.com/office/drawing/2014/main" val="20002"/>
                    </a:ext>
                  </a:extLst>
                </a:gridCol>
              </a:tblGrid>
              <a:tr h="30815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000" b="1"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F8951E"/>
                          </a:solidFill>
                          <a:effectLst/>
                          <a:latin typeface="Arial" charset="0"/>
                          <a:ea typeface="ヒラギノ角ゴ Pro W3" charset="-128"/>
                        </a:rPr>
                        <a:t>Atezo</a:t>
                      </a:r>
                      <a:r>
                        <a:rPr kumimoji="0" lang="en-US" sz="1000" b="1" i="0" u="none" strike="noStrike" cap="none" normalizeH="0" baseline="0" dirty="0">
                          <a:ln>
                            <a:noFill/>
                          </a:ln>
                          <a:solidFill>
                            <a:srgbClr val="F8951E"/>
                          </a:solidFill>
                          <a:effectLst/>
                          <a:latin typeface="Arial" charset="0"/>
                          <a:ea typeface="ヒラギノ角ゴ Pro W3" charset="-128"/>
                        </a:rPr>
                        <a:t> + </a:t>
                      </a:r>
                      <a:r>
                        <a:rPr kumimoji="0" lang="en-US" sz="1000" b="1" i="1" u="none" strike="noStrike" cap="none" normalizeH="0" baseline="0" dirty="0">
                          <a:ln>
                            <a:noFill/>
                          </a:ln>
                          <a:solidFill>
                            <a:srgbClr val="F8951E"/>
                          </a:solidFill>
                          <a:effectLst/>
                          <a:latin typeface="Arial" charset="0"/>
                          <a:ea typeface="ヒラギノ角ゴ Pro W3" charset="-128"/>
                        </a:rPr>
                        <a:t>nab</a:t>
                      </a:r>
                      <a:r>
                        <a:rPr kumimoji="0" lang="en-US" sz="1000" b="1" i="0" u="none" strike="noStrike" cap="none" normalizeH="0" baseline="0" dirty="0">
                          <a:ln>
                            <a:noFill/>
                          </a:ln>
                          <a:solidFill>
                            <a:srgbClr val="F8951E"/>
                          </a:solidFill>
                          <a:effectLst/>
                          <a:latin typeface="Arial" charset="0"/>
                          <a:ea typeface="ヒラギノ角ゴ Pro W3" charset="-128"/>
                        </a:rPr>
                        <a:t>-P (n = 451)</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99CC00"/>
                          </a:solidFill>
                          <a:effectLst/>
                          <a:latin typeface="Arial" charset="0"/>
                          <a:ea typeface="ヒラギノ角ゴ Pro W3" charset="-128"/>
                        </a:rPr>
                        <a:t>Plac</a:t>
                      </a:r>
                      <a:r>
                        <a:rPr kumimoji="0" lang="en-US" sz="1000" b="1" i="0" u="none" strike="noStrike" cap="none" normalizeH="0" baseline="0" dirty="0">
                          <a:ln>
                            <a:noFill/>
                          </a:ln>
                          <a:solidFill>
                            <a:srgbClr val="99CC00"/>
                          </a:solidFill>
                          <a:effectLst/>
                          <a:latin typeface="Arial" charset="0"/>
                          <a:ea typeface="ヒラギノ角ゴ Pro W3" charset="-128"/>
                        </a:rPr>
                        <a:t> + </a:t>
                      </a:r>
                      <a:r>
                        <a:rPr kumimoji="0" lang="en-US" sz="1000" b="1" i="1" u="none" strike="noStrike" cap="none" normalizeH="0" baseline="0" dirty="0">
                          <a:ln>
                            <a:noFill/>
                          </a:ln>
                          <a:solidFill>
                            <a:srgbClr val="99CC00"/>
                          </a:solidFill>
                          <a:effectLst/>
                          <a:latin typeface="Arial" charset="0"/>
                          <a:ea typeface="ヒラギノ角ゴ Pro W3" charset="-128"/>
                        </a:rPr>
                        <a:t>nab</a:t>
                      </a:r>
                      <a:r>
                        <a:rPr kumimoji="0" lang="en-US" sz="1000" b="1" i="0" u="none" strike="noStrike" cap="none" normalizeH="0" baseline="0" dirty="0">
                          <a:ln>
                            <a:noFill/>
                          </a:ln>
                          <a:solidFill>
                            <a:srgbClr val="99CC00"/>
                          </a:solidFill>
                          <a:effectLst/>
                          <a:latin typeface="Arial" charset="0"/>
                          <a:ea typeface="ヒラギノ角ゴ Pro W3" charset="-128"/>
                        </a:rPr>
                        <a:t>-P </a:t>
                      </a:r>
                      <a:br>
                        <a:rPr kumimoji="0" lang="en-US" sz="1000" b="1" i="0" u="none" strike="noStrike" cap="none" normalizeH="0" baseline="0" dirty="0">
                          <a:ln>
                            <a:noFill/>
                          </a:ln>
                          <a:solidFill>
                            <a:srgbClr val="99CC00"/>
                          </a:solidFill>
                          <a:effectLst/>
                          <a:latin typeface="Arial" charset="0"/>
                          <a:ea typeface="ヒラギノ角ゴ Pro W3" charset="-128"/>
                        </a:rPr>
                      </a:br>
                      <a:r>
                        <a:rPr kumimoji="0" lang="en-US" sz="1000" b="1" i="0" u="none" strike="noStrike" cap="none" normalizeH="0" baseline="0" dirty="0">
                          <a:ln>
                            <a:noFill/>
                          </a:ln>
                          <a:solidFill>
                            <a:srgbClr val="99CC00"/>
                          </a:solidFill>
                          <a:effectLst/>
                          <a:latin typeface="Arial" charset="0"/>
                          <a:ea typeface="ヒラギノ角ゴ Pro W3" charset="-128"/>
                        </a:rPr>
                        <a:t>(n = 451)</a:t>
                      </a: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OS events, n</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181</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208</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2-year OS</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42%</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40%</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4" name="TextBox 13">
            <a:extLst>
              <a:ext uri="{FF2B5EF4-FFF2-40B4-BE49-F238E27FC236}">
                <a16:creationId xmlns:a16="http://schemas.microsoft.com/office/drawing/2014/main" id="{AA786D0B-2396-DA45-B4F4-A1E3C5F8A3DA}"/>
              </a:ext>
            </a:extLst>
          </p:cNvPr>
          <p:cNvSpPr txBox="1"/>
          <p:nvPr/>
        </p:nvSpPr>
        <p:spPr>
          <a:xfrm>
            <a:off x="1418359" y="5421317"/>
            <a:ext cx="3455116" cy="276999"/>
          </a:xfrm>
          <a:prstGeom prst="rect">
            <a:avLst/>
          </a:prstGeom>
          <a:noFill/>
        </p:spPr>
        <p:txBody>
          <a:bodyPr wrap="square" rtlCol="0">
            <a:spAutoFit/>
          </a:bodyPr>
          <a:lstStyle/>
          <a:p>
            <a:pPr algn="ctr"/>
            <a:r>
              <a:rPr lang="en-US" sz="1200" b="1" dirty="0">
                <a:solidFill>
                  <a:srgbClr val="FFFFFF"/>
                </a:solidFill>
              </a:rPr>
              <a:t>Months</a:t>
            </a:r>
          </a:p>
        </p:txBody>
      </p:sp>
      <p:sp>
        <p:nvSpPr>
          <p:cNvPr id="15" name="TextBox 14">
            <a:extLst>
              <a:ext uri="{FF2B5EF4-FFF2-40B4-BE49-F238E27FC236}">
                <a16:creationId xmlns:a16="http://schemas.microsoft.com/office/drawing/2014/main" id="{42C41CF3-DFB0-5E4E-8F58-98D4BBF107CB}"/>
              </a:ext>
            </a:extLst>
          </p:cNvPr>
          <p:cNvSpPr txBox="1"/>
          <p:nvPr/>
        </p:nvSpPr>
        <p:spPr>
          <a:xfrm rot="16200000">
            <a:off x="-1401409" y="3821689"/>
            <a:ext cx="3455116" cy="276999"/>
          </a:xfrm>
          <a:prstGeom prst="rect">
            <a:avLst/>
          </a:prstGeom>
          <a:noFill/>
        </p:spPr>
        <p:txBody>
          <a:bodyPr wrap="square" rtlCol="0">
            <a:spAutoFit/>
          </a:bodyPr>
          <a:lstStyle/>
          <a:p>
            <a:pPr algn="ctr"/>
            <a:r>
              <a:rPr lang="en-US" sz="1200" b="1" dirty="0">
                <a:solidFill>
                  <a:srgbClr val="FFFFFF"/>
                </a:solidFill>
              </a:rPr>
              <a:t>Overall survival</a:t>
            </a:r>
          </a:p>
        </p:txBody>
      </p:sp>
      <p:sp>
        <p:nvSpPr>
          <p:cNvPr id="16" name="TextBox 15">
            <a:extLst>
              <a:ext uri="{FF2B5EF4-FFF2-40B4-BE49-F238E27FC236}">
                <a16:creationId xmlns:a16="http://schemas.microsoft.com/office/drawing/2014/main" id="{D5C78894-DA70-0443-BD07-4111FBF5F271}"/>
              </a:ext>
            </a:extLst>
          </p:cNvPr>
          <p:cNvSpPr txBox="1"/>
          <p:nvPr/>
        </p:nvSpPr>
        <p:spPr>
          <a:xfrm rot="16200000">
            <a:off x="4282380" y="3693758"/>
            <a:ext cx="3455116" cy="276999"/>
          </a:xfrm>
          <a:prstGeom prst="rect">
            <a:avLst/>
          </a:prstGeom>
          <a:noFill/>
        </p:spPr>
        <p:txBody>
          <a:bodyPr wrap="square" rtlCol="0">
            <a:spAutoFit/>
          </a:bodyPr>
          <a:lstStyle/>
          <a:p>
            <a:pPr algn="ctr"/>
            <a:r>
              <a:rPr lang="en-US" sz="1200" b="1" dirty="0">
                <a:solidFill>
                  <a:srgbClr val="FFFFFF"/>
                </a:solidFill>
              </a:rPr>
              <a:t>Overall survival</a:t>
            </a:r>
          </a:p>
        </p:txBody>
      </p:sp>
      <p:sp>
        <p:nvSpPr>
          <p:cNvPr id="17" name="TextBox 16">
            <a:extLst>
              <a:ext uri="{FF2B5EF4-FFF2-40B4-BE49-F238E27FC236}">
                <a16:creationId xmlns:a16="http://schemas.microsoft.com/office/drawing/2014/main" id="{A70A47A8-C83A-7F47-9C42-126BD3C24FBC}"/>
              </a:ext>
            </a:extLst>
          </p:cNvPr>
          <p:cNvSpPr txBox="1"/>
          <p:nvPr/>
        </p:nvSpPr>
        <p:spPr>
          <a:xfrm>
            <a:off x="2166056" y="4721887"/>
            <a:ext cx="1000451" cy="261610"/>
          </a:xfrm>
          <a:prstGeom prst="rect">
            <a:avLst/>
          </a:prstGeom>
          <a:noFill/>
        </p:spPr>
        <p:txBody>
          <a:bodyPr wrap="square" rtlCol="0">
            <a:spAutoFit/>
          </a:bodyPr>
          <a:lstStyle/>
          <a:p>
            <a:pPr algn="ctr"/>
            <a:r>
              <a:rPr lang="en-US" sz="1100" b="1" dirty="0">
                <a:solidFill>
                  <a:srgbClr val="99CC00"/>
                </a:solidFill>
              </a:rPr>
              <a:t>17.6 </a:t>
            </a:r>
            <a:r>
              <a:rPr lang="en-US" sz="1100" b="1" dirty="0" err="1">
                <a:solidFill>
                  <a:srgbClr val="99CC00"/>
                </a:solidFill>
              </a:rPr>
              <a:t>mo</a:t>
            </a:r>
            <a:endParaRPr lang="en-US" sz="1100" dirty="0">
              <a:solidFill>
                <a:srgbClr val="99CC00"/>
              </a:solidFill>
            </a:endParaRPr>
          </a:p>
        </p:txBody>
      </p:sp>
      <p:sp>
        <p:nvSpPr>
          <p:cNvPr id="18" name="TextBox 17">
            <a:extLst>
              <a:ext uri="{FF2B5EF4-FFF2-40B4-BE49-F238E27FC236}">
                <a16:creationId xmlns:a16="http://schemas.microsoft.com/office/drawing/2014/main" id="{2FDFBBFC-5846-4A43-8FD8-E503EC8E6434}"/>
              </a:ext>
            </a:extLst>
          </p:cNvPr>
          <p:cNvSpPr txBox="1"/>
          <p:nvPr/>
        </p:nvSpPr>
        <p:spPr>
          <a:xfrm>
            <a:off x="3582337" y="4716170"/>
            <a:ext cx="1000450" cy="261610"/>
          </a:xfrm>
          <a:prstGeom prst="rect">
            <a:avLst/>
          </a:prstGeom>
          <a:noFill/>
        </p:spPr>
        <p:txBody>
          <a:bodyPr wrap="square" rtlCol="0">
            <a:spAutoFit/>
          </a:bodyPr>
          <a:lstStyle/>
          <a:p>
            <a:pPr algn="ctr"/>
            <a:r>
              <a:rPr lang="en-US" sz="1100" b="1" dirty="0">
                <a:solidFill>
                  <a:srgbClr val="F8951E"/>
                </a:solidFill>
              </a:rPr>
              <a:t>21.3 </a:t>
            </a:r>
            <a:r>
              <a:rPr lang="en-US" sz="1100" b="1" dirty="0" err="1">
                <a:solidFill>
                  <a:srgbClr val="F8951E"/>
                </a:solidFill>
              </a:rPr>
              <a:t>mo</a:t>
            </a:r>
            <a:endParaRPr lang="en-US" sz="1100" dirty="0">
              <a:solidFill>
                <a:srgbClr val="F8951E"/>
              </a:solidFill>
            </a:endParaRPr>
          </a:p>
        </p:txBody>
      </p:sp>
      <p:sp>
        <p:nvSpPr>
          <p:cNvPr id="19" name="TextBox 18">
            <a:extLst>
              <a:ext uri="{FF2B5EF4-FFF2-40B4-BE49-F238E27FC236}">
                <a16:creationId xmlns:a16="http://schemas.microsoft.com/office/drawing/2014/main" id="{0ABB5E30-C079-E14D-95B3-3C33BE400112}"/>
              </a:ext>
            </a:extLst>
          </p:cNvPr>
          <p:cNvSpPr txBox="1"/>
          <p:nvPr/>
        </p:nvSpPr>
        <p:spPr>
          <a:xfrm>
            <a:off x="919634" y="1600200"/>
            <a:ext cx="4452565" cy="584775"/>
          </a:xfrm>
          <a:prstGeom prst="rect">
            <a:avLst/>
          </a:prstGeom>
          <a:noFill/>
        </p:spPr>
        <p:txBody>
          <a:bodyPr wrap="square" rtlCol="0">
            <a:spAutoFit/>
          </a:bodyPr>
          <a:lstStyle/>
          <a:p>
            <a:pPr algn="ctr"/>
            <a:r>
              <a:rPr lang="en-US" sz="1600" b="1" dirty="0">
                <a:solidFill>
                  <a:srgbClr val="FFFFFF"/>
                </a:solidFill>
              </a:rPr>
              <a:t>Interim OS analysis: </a:t>
            </a:r>
          </a:p>
          <a:p>
            <a:pPr algn="ctr"/>
            <a:r>
              <a:rPr lang="en-US" sz="1600" b="1" dirty="0">
                <a:solidFill>
                  <a:srgbClr val="FFFFFF"/>
                </a:solidFill>
              </a:rPr>
              <a:t>ITT population</a:t>
            </a:r>
          </a:p>
        </p:txBody>
      </p:sp>
      <p:sp>
        <p:nvSpPr>
          <p:cNvPr id="20" name="TextBox 19">
            <a:extLst>
              <a:ext uri="{FF2B5EF4-FFF2-40B4-BE49-F238E27FC236}">
                <a16:creationId xmlns:a16="http://schemas.microsoft.com/office/drawing/2014/main" id="{E03D9EEA-DD49-BE4B-91CA-8E7D54EB845D}"/>
              </a:ext>
            </a:extLst>
          </p:cNvPr>
          <p:cNvSpPr txBox="1"/>
          <p:nvPr/>
        </p:nvSpPr>
        <p:spPr>
          <a:xfrm>
            <a:off x="789781" y="2383906"/>
            <a:ext cx="1719614" cy="430887"/>
          </a:xfrm>
          <a:prstGeom prst="rect">
            <a:avLst/>
          </a:prstGeom>
          <a:noFill/>
        </p:spPr>
        <p:txBody>
          <a:bodyPr wrap="square" rtlCol="0">
            <a:spAutoFit/>
          </a:bodyPr>
          <a:lstStyle/>
          <a:p>
            <a:pPr algn="ctr"/>
            <a:r>
              <a:rPr lang="en-US" sz="1100" b="1" dirty="0">
                <a:solidFill>
                  <a:schemeClr val="bg1"/>
                </a:solidFill>
              </a:rPr>
              <a:t>Stratified HR = 0.84</a:t>
            </a:r>
          </a:p>
          <a:p>
            <a:pPr algn="ctr"/>
            <a:r>
              <a:rPr lang="en-US" sz="1100" b="1" i="1" dirty="0">
                <a:solidFill>
                  <a:schemeClr val="bg1"/>
                </a:solidFill>
              </a:rPr>
              <a:t>p</a:t>
            </a:r>
            <a:r>
              <a:rPr lang="en-US" sz="1100" b="1" dirty="0">
                <a:solidFill>
                  <a:schemeClr val="bg1"/>
                </a:solidFill>
              </a:rPr>
              <a:t> = 0.0840</a:t>
            </a:r>
          </a:p>
        </p:txBody>
      </p:sp>
      <p:sp>
        <p:nvSpPr>
          <p:cNvPr id="21" name="TextBox 20">
            <a:extLst>
              <a:ext uri="{FF2B5EF4-FFF2-40B4-BE49-F238E27FC236}">
                <a16:creationId xmlns:a16="http://schemas.microsoft.com/office/drawing/2014/main" id="{00ED8F92-724A-0245-9EFF-BC85FE1F1E56}"/>
              </a:ext>
            </a:extLst>
          </p:cNvPr>
          <p:cNvSpPr txBox="1"/>
          <p:nvPr/>
        </p:nvSpPr>
        <p:spPr>
          <a:xfrm>
            <a:off x="6573892" y="1600200"/>
            <a:ext cx="4452565" cy="584775"/>
          </a:xfrm>
          <a:prstGeom prst="rect">
            <a:avLst/>
          </a:prstGeom>
          <a:noFill/>
        </p:spPr>
        <p:txBody>
          <a:bodyPr wrap="square" rtlCol="0">
            <a:spAutoFit/>
          </a:bodyPr>
          <a:lstStyle/>
          <a:p>
            <a:pPr algn="ctr"/>
            <a:r>
              <a:rPr lang="en-US" sz="1600" b="1" dirty="0">
                <a:solidFill>
                  <a:srgbClr val="FFFFFF"/>
                </a:solidFill>
              </a:rPr>
              <a:t>Interim OS analysis: </a:t>
            </a:r>
            <a:br>
              <a:rPr lang="en-US" sz="1600" b="1" dirty="0">
                <a:solidFill>
                  <a:srgbClr val="FFFFFF"/>
                </a:solidFill>
              </a:rPr>
            </a:br>
            <a:r>
              <a:rPr lang="en-US" sz="1600" b="1" dirty="0">
                <a:solidFill>
                  <a:srgbClr val="FFFFFF"/>
                </a:solidFill>
              </a:rPr>
              <a:t>PD-L1+ population</a:t>
            </a:r>
          </a:p>
        </p:txBody>
      </p:sp>
      <p:graphicFrame>
        <p:nvGraphicFramePr>
          <p:cNvPr id="22" name="Group 217">
            <a:extLst>
              <a:ext uri="{FF2B5EF4-FFF2-40B4-BE49-F238E27FC236}">
                <a16:creationId xmlns:a16="http://schemas.microsoft.com/office/drawing/2014/main" id="{4098BA24-3938-7C46-BD2F-42D0BEDC1E5A}"/>
              </a:ext>
            </a:extLst>
          </p:cNvPr>
          <p:cNvGraphicFramePr>
            <a:graphicFrameLocks noGrp="1"/>
          </p:cNvGraphicFramePr>
          <p:nvPr>
            <p:extLst>
              <p:ext uri="{D42A27DB-BD31-4B8C-83A1-F6EECF244321}">
                <p14:modId xmlns:p14="http://schemas.microsoft.com/office/powerpoint/2010/main" val="3976861781"/>
              </p:ext>
            </p:extLst>
          </p:nvPr>
        </p:nvGraphicFramePr>
        <p:xfrm>
          <a:off x="8980998" y="2508077"/>
          <a:ext cx="3067781" cy="822948"/>
        </p:xfrm>
        <a:graphic>
          <a:graphicData uri="http://schemas.openxmlformats.org/drawingml/2006/table">
            <a:tbl>
              <a:tblPr/>
              <a:tblGrid>
                <a:gridCol w="1045531">
                  <a:extLst>
                    <a:ext uri="{9D8B030D-6E8A-4147-A177-3AD203B41FA5}">
                      <a16:colId xmlns:a16="http://schemas.microsoft.com/office/drawing/2014/main" val="20000"/>
                    </a:ext>
                  </a:extLst>
                </a:gridCol>
                <a:gridCol w="1039004">
                  <a:extLst>
                    <a:ext uri="{9D8B030D-6E8A-4147-A177-3AD203B41FA5}">
                      <a16:colId xmlns:a16="http://schemas.microsoft.com/office/drawing/2014/main" val="20001"/>
                    </a:ext>
                  </a:extLst>
                </a:gridCol>
                <a:gridCol w="983246">
                  <a:extLst>
                    <a:ext uri="{9D8B030D-6E8A-4147-A177-3AD203B41FA5}">
                      <a16:colId xmlns:a16="http://schemas.microsoft.com/office/drawing/2014/main" val="20002"/>
                    </a:ext>
                  </a:extLst>
                </a:gridCol>
              </a:tblGrid>
              <a:tr h="30815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000" b="1"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F8951E"/>
                          </a:solidFill>
                          <a:effectLst/>
                          <a:latin typeface="Arial" charset="0"/>
                          <a:ea typeface="ヒラギノ角ゴ Pro W3" charset="-128"/>
                        </a:rPr>
                        <a:t>Atezo</a:t>
                      </a:r>
                      <a:r>
                        <a:rPr kumimoji="0" lang="en-US" sz="1000" b="1" i="0" u="none" strike="noStrike" cap="none" normalizeH="0" baseline="0" dirty="0">
                          <a:ln>
                            <a:noFill/>
                          </a:ln>
                          <a:solidFill>
                            <a:srgbClr val="F8951E"/>
                          </a:solidFill>
                          <a:effectLst/>
                          <a:latin typeface="Arial" charset="0"/>
                          <a:ea typeface="ヒラギノ角ゴ Pro W3" charset="-128"/>
                        </a:rPr>
                        <a:t> + </a:t>
                      </a:r>
                      <a:r>
                        <a:rPr kumimoji="0" lang="en-US" sz="1000" b="1" i="1" u="none" strike="noStrike" cap="none" normalizeH="0" baseline="0" dirty="0">
                          <a:ln>
                            <a:noFill/>
                          </a:ln>
                          <a:solidFill>
                            <a:srgbClr val="F8951E"/>
                          </a:solidFill>
                          <a:effectLst/>
                          <a:latin typeface="Arial" charset="0"/>
                          <a:ea typeface="ヒラギノ角ゴ Pro W3" charset="-128"/>
                        </a:rPr>
                        <a:t>nab</a:t>
                      </a:r>
                      <a:r>
                        <a:rPr kumimoji="0" lang="en-US" sz="1000" b="1" i="0" u="none" strike="noStrike" cap="none" normalizeH="0" baseline="0" dirty="0">
                          <a:ln>
                            <a:noFill/>
                          </a:ln>
                          <a:solidFill>
                            <a:srgbClr val="F8951E"/>
                          </a:solidFill>
                          <a:effectLst/>
                          <a:latin typeface="Arial" charset="0"/>
                          <a:ea typeface="ヒラギノ角ゴ Pro W3" charset="-128"/>
                        </a:rPr>
                        <a:t>-P (n = 185)</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1" i="0" u="none" strike="noStrike" cap="none" normalizeH="0" baseline="0" dirty="0" err="1">
                          <a:ln>
                            <a:noFill/>
                          </a:ln>
                          <a:solidFill>
                            <a:srgbClr val="99CC00"/>
                          </a:solidFill>
                          <a:effectLst/>
                          <a:latin typeface="Arial" charset="0"/>
                          <a:ea typeface="ヒラギノ角ゴ Pro W3" charset="-128"/>
                        </a:rPr>
                        <a:t>Plac</a:t>
                      </a:r>
                      <a:r>
                        <a:rPr kumimoji="0" lang="en-US" sz="1000" b="1" i="0" u="none" strike="noStrike" cap="none" normalizeH="0" baseline="0" dirty="0">
                          <a:ln>
                            <a:noFill/>
                          </a:ln>
                          <a:solidFill>
                            <a:srgbClr val="99CC00"/>
                          </a:solidFill>
                          <a:effectLst/>
                          <a:latin typeface="Arial" charset="0"/>
                          <a:ea typeface="ヒラギノ角ゴ Pro W3" charset="-128"/>
                        </a:rPr>
                        <a:t> + </a:t>
                      </a:r>
                      <a:r>
                        <a:rPr kumimoji="0" lang="en-US" sz="1000" b="1" i="1" u="none" strike="noStrike" cap="none" normalizeH="0" baseline="0" dirty="0">
                          <a:ln>
                            <a:noFill/>
                          </a:ln>
                          <a:solidFill>
                            <a:srgbClr val="99CC00"/>
                          </a:solidFill>
                          <a:effectLst/>
                          <a:latin typeface="Arial" charset="0"/>
                          <a:ea typeface="ヒラギノ角ゴ Pro W3" charset="-128"/>
                        </a:rPr>
                        <a:t>nab</a:t>
                      </a:r>
                      <a:r>
                        <a:rPr kumimoji="0" lang="en-US" sz="1000" b="1" i="0" u="none" strike="noStrike" cap="none" normalizeH="0" baseline="0" dirty="0">
                          <a:ln>
                            <a:noFill/>
                          </a:ln>
                          <a:solidFill>
                            <a:srgbClr val="99CC00"/>
                          </a:solidFill>
                          <a:effectLst/>
                          <a:latin typeface="Arial" charset="0"/>
                          <a:ea typeface="ヒラギノ角ゴ Pro W3" charset="-128"/>
                        </a:rPr>
                        <a:t>-P </a:t>
                      </a:r>
                      <a:br>
                        <a:rPr kumimoji="0" lang="en-US" sz="1000" b="1" i="0" u="none" strike="noStrike" cap="none" normalizeH="0" baseline="0" dirty="0">
                          <a:ln>
                            <a:noFill/>
                          </a:ln>
                          <a:solidFill>
                            <a:srgbClr val="99CC00"/>
                          </a:solidFill>
                          <a:effectLst/>
                          <a:latin typeface="Arial" charset="0"/>
                          <a:ea typeface="ヒラギノ角ゴ Pro W3" charset="-128"/>
                        </a:rPr>
                      </a:br>
                      <a:r>
                        <a:rPr kumimoji="0" lang="en-US" sz="1000" b="1" i="0" u="none" strike="noStrike" cap="none" normalizeH="0" baseline="0" dirty="0">
                          <a:ln>
                            <a:noFill/>
                          </a:ln>
                          <a:solidFill>
                            <a:srgbClr val="99CC00"/>
                          </a:solidFill>
                          <a:effectLst/>
                          <a:latin typeface="Arial" charset="0"/>
                          <a:ea typeface="ヒラギノ角ゴ Pro W3" charset="-128"/>
                        </a:rPr>
                        <a:t>(n = 184)</a:t>
                      </a: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OS events, n</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64</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88</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9259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2-year OS</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54%</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000" b="0" i="0" u="none" strike="noStrike" cap="none" normalizeH="0" baseline="0" dirty="0">
                          <a:ln>
                            <a:noFill/>
                          </a:ln>
                          <a:solidFill>
                            <a:srgbClr val="FFFFFF"/>
                          </a:solidFill>
                          <a:effectLst/>
                          <a:latin typeface="Arial" charset="0"/>
                          <a:ea typeface="ヒラギノ角ゴ Pro W3" charset="-128"/>
                        </a:rPr>
                        <a:t>37%</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6" name="TextBox 25">
            <a:extLst>
              <a:ext uri="{FF2B5EF4-FFF2-40B4-BE49-F238E27FC236}">
                <a16:creationId xmlns:a16="http://schemas.microsoft.com/office/drawing/2014/main" id="{D99B1F93-2027-9840-B82E-0CC1699596FE}"/>
              </a:ext>
            </a:extLst>
          </p:cNvPr>
          <p:cNvSpPr txBox="1"/>
          <p:nvPr/>
        </p:nvSpPr>
        <p:spPr>
          <a:xfrm>
            <a:off x="6848420" y="2508680"/>
            <a:ext cx="1719614" cy="261610"/>
          </a:xfrm>
          <a:prstGeom prst="rect">
            <a:avLst/>
          </a:prstGeom>
          <a:noFill/>
        </p:spPr>
        <p:txBody>
          <a:bodyPr wrap="square" rtlCol="0">
            <a:spAutoFit/>
          </a:bodyPr>
          <a:lstStyle/>
          <a:p>
            <a:pPr algn="ctr"/>
            <a:r>
              <a:rPr lang="en-US" sz="1100" b="1" dirty="0">
                <a:solidFill>
                  <a:schemeClr val="bg1"/>
                </a:solidFill>
              </a:rPr>
              <a:t>Stratified HR = 0.62</a:t>
            </a:r>
          </a:p>
        </p:txBody>
      </p:sp>
      <p:sp>
        <p:nvSpPr>
          <p:cNvPr id="27" name="TextBox 26">
            <a:extLst>
              <a:ext uri="{FF2B5EF4-FFF2-40B4-BE49-F238E27FC236}">
                <a16:creationId xmlns:a16="http://schemas.microsoft.com/office/drawing/2014/main" id="{2435CEF9-7108-0B44-B20B-24078225AEF7}"/>
              </a:ext>
            </a:extLst>
          </p:cNvPr>
          <p:cNvSpPr txBox="1"/>
          <p:nvPr/>
        </p:nvSpPr>
        <p:spPr>
          <a:xfrm>
            <a:off x="7605480" y="4706968"/>
            <a:ext cx="961017" cy="261610"/>
          </a:xfrm>
          <a:prstGeom prst="rect">
            <a:avLst/>
          </a:prstGeom>
          <a:noFill/>
        </p:spPr>
        <p:txBody>
          <a:bodyPr wrap="square" rtlCol="0">
            <a:spAutoFit/>
          </a:bodyPr>
          <a:lstStyle/>
          <a:p>
            <a:pPr algn="ctr"/>
            <a:r>
              <a:rPr lang="en-US" sz="1100" b="1" dirty="0">
                <a:solidFill>
                  <a:srgbClr val="99CC00"/>
                </a:solidFill>
              </a:rPr>
              <a:t>15.5 </a:t>
            </a:r>
            <a:r>
              <a:rPr lang="en-US" sz="1100" b="1" dirty="0" err="1">
                <a:solidFill>
                  <a:srgbClr val="99CC00"/>
                </a:solidFill>
              </a:rPr>
              <a:t>mo</a:t>
            </a:r>
            <a:endParaRPr lang="en-US" sz="1100" dirty="0">
              <a:solidFill>
                <a:srgbClr val="99CC00"/>
              </a:solidFill>
            </a:endParaRPr>
          </a:p>
        </p:txBody>
      </p:sp>
      <p:sp>
        <p:nvSpPr>
          <p:cNvPr id="28" name="TextBox 27">
            <a:extLst>
              <a:ext uri="{FF2B5EF4-FFF2-40B4-BE49-F238E27FC236}">
                <a16:creationId xmlns:a16="http://schemas.microsoft.com/office/drawing/2014/main" id="{0EF55ABE-33A3-C949-9B40-71D38902ABA2}"/>
              </a:ext>
            </a:extLst>
          </p:cNvPr>
          <p:cNvSpPr txBox="1"/>
          <p:nvPr/>
        </p:nvSpPr>
        <p:spPr>
          <a:xfrm>
            <a:off x="9686876" y="4701251"/>
            <a:ext cx="961018" cy="261610"/>
          </a:xfrm>
          <a:prstGeom prst="rect">
            <a:avLst/>
          </a:prstGeom>
          <a:noFill/>
        </p:spPr>
        <p:txBody>
          <a:bodyPr wrap="square" rtlCol="0">
            <a:spAutoFit/>
          </a:bodyPr>
          <a:lstStyle/>
          <a:p>
            <a:pPr algn="ctr"/>
            <a:r>
              <a:rPr lang="en-US" sz="1100" b="1" dirty="0">
                <a:solidFill>
                  <a:srgbClr val="F8951E"/>
                </a:solidFill>
              </a:rPr>
              <a:t>25.0 </a:t>
            </a:r>
            <a:r>
              <a:rPr lang="en-US" sz="1100" b="1" dirty="0" err="1">
                <a:solidFill>
                  <a:srgbClr val="F8951E"/>
                </a:solidFill>
              </a:rPr>
              <a:t>mo</a:t>
            </a:r>
            <a:endParaRPr lang="en-US" sz="1100" dirty="0">
              <a:solidFill>
                <a:srgbClr val="F8951E"/>
              </a:solidFill>
            </a:endParaRPr>
          </a:p>
        </p:txBody>
      </p:sp>
      <p:sp>
        <p:nvSpPr>
          <p:cNvPr id="30" name="TextBox 29">
            <a:extLst>
              <a:ext uri="{FF2B5EF4-FFF2-40B4-BE49-F238E27FC236}">
                <a16:creationId xmlns:a16="http://schemas.microsoft.com/office/drawing/2014/main" id="{7DD22820-9CA1-044C-A92A-B2463418A70B}"/>
              </a:ext>
            </a:extLst>
          </p:cNvPr>
          <p:cNvSpPr txBox="1"/>
          <p:nvPr/>
        </p:nvSpPr>
        <p:spPr>
          <a:xfrm>
            <a:off x="7277292" y="5421317"/>
            <a:ext cx="3455116" cy="276999"/>
          </a:xfrm>
          <a:prstGeom prst="rect">
            <a:avLst/>
          </a:prstGeom>
          <a:noFill/>
        </p:spPr>
        <p:txBody>
          <a:bodyPr wrap="square" rtlCol="0">
            <a:spAutoFit/>
          </a:bodyPr>
          <a:lstStyle/>
          <a:p>
            <a:pPr algn="ctr"/>
            <a:r>
              <a:rPr lang="en-US" sz="1200" b="1" dirty="0">
                <a:solidFill>
                  <a:srgbClr val="FFFFFF"/>
                </a:solidFill>
              </a:rPr>
              <a:t>Months</a:t>
            </a:r>
          </a:p>
        </p:txBody>
      </p:sp>
    </p:spTree>
    <p:extLst>
      <p:ext uri="{BB962C8B-B14F-4D97-AF65-F5344CB8AC3E}">
        <p14:creationId xmlns:p14="http://schemas.microsoft.com/office/powerpoint/2010/main" val="4166984807"/>
      </p:ext>
    </p:extLst>
  </p:cSld>
  <p:clrMapOvr>
    <a:masterClrMapping/>
  </p:clrMapOvr>
  <p:transition spd="slow" advClick="0"/>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3">
            <a:extLst>
              <a:ext uri="{FF2B5EF4-FFF2-40B4-BE49-F238E27FC236}">
                <a16:creationId xmlns:a16="http://schemas.microsoft.com/office/drawing/2014/main" id="{8EA5B3EE-ADF8-6D41-BB34-9024D998A1D4}"/>
              </a:ext>
            </a:extLst>
          </p:cNvPr>
          <p:cNvSpPr>
            <a:spLocks noChangeArrowheads="1"/>
          </p:cNvSpPr>
          <p:nvPr/>
        </p:nvSpPr>
        <p:spPr bwMode="auto">
          <a:xfrm>
            <a:off x="1066799" y="1770726"/>
            <a:ext cx="10092267" cy="3944274"/>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sp>
        <p:nvSpPr>
          <p:cNvPr id="2" name="Title 1">
            <a:extLst>
              <a:ext uri="{FF2B5EF4-FFF2-40B4-BE49-F238E27FC236}">
                <a16:creationId xmlns:a16="http://schemas.microsoft.com/office/drawing/2014/main" id="{4E59B97E-4580-7A40-AAD4-AB49D7F2C88E}"/>
              </a:ext>
            </a:extLst>
          </p:cNvPr>
          <p:cNvSpPr>
            <a:spLocks noGrp="1"/>
          </p:cNvSpPr>
          <p:nvPr>
            <p:ph type="title"/>
          </p:nvPr>
        </p:nvSpPr>
        <p:spPr>
          <a:xfrm>
            <a:off x="685800" y="0"/>
            <a:ext cx="10820400" cy="1143000"/>
          </a:xfrm>
        </p:spPr>
        <p:txBody>
          <a:bodyPr/>
          <a:lstStyle/>
          <a:p>
            <a:r>
              <a:rPr lang="en-US" dirty="0"/>
              <a:t>IMpassion130: Key Adverse Events</a:t>
            </a:r>
          </a:p>
        </p:txBody>
      </p:sp>
      <p:graphicFrame>
        <p:nvGraphicFramePr>
          <p:cNvPr id="6" name="Content Placeholder 5">
            <a:extLst>
              <a:ext uri="{FF2B5EF4-FFF2-40B4-BE49-F238E27FC236}">
                <a16:creationId xmlns:a16="http://schemas.microsoft.com/office/drawing/2014/main" id="{F8D2ABBC-8D3B-A040-A6A0-4B206E8B5DB3}"/>
              </a:ext>
            </a:extLst>
          </p:cNvPr>
          <p:cNvGraphicFramePr>
            <a:graphicFrameLocks noGrp="1"/>
          </p:cNvGraphicFramePr>
          <p:nvPr>
            <p:ph idx="1"/>
            <p:extLst>
              <p:ext uri="{D42A27DB-BD31-4B8C-83A1-F6EECF244321}">
                <p14:modId xmlns:p14="http://schemas.microsoft.com/office/powerpoint/2010/main" val="2577231445"/>
              </p:ext>
            </p:extLst>
          </p:nvPr>
        </p:nvGraphicFramePr>
        <p:xfrm>
          <a:off x="1257300" y="1923126"/>
          <a:ext cx="9715500" cy="3639474"/>
        </p:xfrm>
        <a:graphic>
          <a:graphicData uri="http://schemas.openxmlformats.org/drawingml/2006/table">
            <a:tbl>
              <a:tblPr firstRow="1" bandRow="1">
                <a:tableStyleId>{21E4AEA4-8DFA-4A89-87EB-49C32662AFE0}</a:tableStyleId>
              </a:tblPr>
              <a:tblGrid>
                <a:gridCol w="3137691">
                  <a:extLst>
                    <a:ext uri="{9D8B030D-6E8A-4147-A177-3AD203B41FA5}">
                      <a16:colId xmlns:a16="http://schemas.microsoft.com/office/drawing/2014/main" val="2343474276"/>
                    </a:ext>
                  </a:extLst>
                </a:gridCol>
                <a:gridCol w="3477923">
                  <a:extLst>
                    <a:ext uri="{9D8B030D-6E8A-4147-A177-3AD203B41FA5}">
                      <a16:colId xmlns:a16="http://schemas.microsoft.com/office/drawing/2014/main" val="560499619"/>
                    </a:ext>
                  </a:extLst>
                </a:gridCol>
                <a:gridCol w="3099886">
                  <a:extLst>
                    <a:ext uri="{9D8B030D-6E8A-4147-A177-3AD203B41FA5}">
                      <a16:colId xmlns:a16="http://schemas.microsoft.com/office/drawing/2014/main" val="1034248556"/>
                    </a:ext>
                  </a:extLst>
                </a:gridCol>
              </a:tblGrid>
              <a:tr h="68002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All-Grade AE</a:t>
                      </a:r>
                    </a:p>
                  </a:txBody>
                  <a:tcPr marL="91454" marR="91454"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err="1">
                          <a:ln>
                            <a:noFill/>
                          </a:ln>
                          <a:solidFill>
                            <a:srgbClr val="FFFFFF"/>
                          </a:solidFill>
                          <a:effectLst/>
                          <a:latin typeface="Arial" charset="0"/>
                          <a:ea typeface="ヒラギノ角ゴ Pro W3" charset="-128"/>
                        </a:rPr>
                        <a:t>Atezolizumab</a:t>
                      </a:r>
                      <a:r>
                        <a:rPr kumimoji="0" lang="en-US" sz="2000" b="1" i="0" u="none" strike="noStrike" cap="none" normalizeH="0" baseline="0" dirty="0">
                          <a:ln>
                            <a:noFill/>
                          </a:ln>
                          <a:solidFill>
                            <a:srgbClr val="FFFFFF"/>
                          </a:solidFill>
                          <a:effectLst/>
                          <a:latin typeface="Arial" charset="0"/>
                          <a:ea typeface="ヒラギノ角ゴ Pro W3" charset="-128"/>
                        </a:rPr>
                        <a:t> + </a:t>
                      </a:r>
                      <a:r>
                        <a:rPr kumimoji="0" lang="en-US" sz="2000" b="1" i="1" u="none" strike="noStrike" cap="none" normalizeH="0" baseline="0" dirty="0">
                          <a:ln>
                            <a:noFill/>
                          </a:ln>
                          <a:solidFill>
                            <a:srgbClr val="FFFFFF"/>
                          </a:solidFill>
                          <a:effectLst/>
                          <a:latin typeface="Arial" charset="0"/>
                          <a:ea typeface="ヒラギノ角ゴ Pro W3" charset="-128"/>
                        </a:rPr>
                        <a:t>nab</a:t>
                      </a:r>
                      <a:r>
                        <a:rPr kumimoji="0" lang="en-US" sz="2000" b="1" i="0" u="none" strike="noStrike" cap="none" normalizeH="0" baseline="0" dirty="0">
                          <a:ln>
                            <a:noFill/>
                          </a:ln>
                          <a:solidFill>
                            <a:srgbClr val="FFFFFF"/>
                          </a:solidFill>
                          <a:effectLst/>
                          <a:latin typeface="Arial" charset="0"/>
                          <a:ea typeface="ヒラギノ角ゴ Pro W3" charset="-128"/>
                        </a:rPr>
                        <a:t>-</a:t>
                      </a:r>
                      <a:r>
                        <a:rPr kumimoji="0" lang="en-US" sz="2000" b="1" i="0" u="none" strike="noStrike" cap="none" normalizeH="0" baseline="0" dirty="0" err="1">
                          <a:ln>
                            <a:noFill/>
                          </a:ln>
                          <a:solidFill>
                            <a:srgbClr val="FFFFFF"/>
                          </a:solidFill>
                          <a:effectLst/>
                          <a:latin typeface="Arial" charset="0"/>
                          <a:ea typeface="ヒラギノ角ゴ Pro W3" charset="-128"/>
                        </a:rPr>
                        <a:t>pac</a:t>
                      </a:r>
                      <a:endParaRPr kumimoji="0" lang="en-US" sz="20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452)</a:t>
                      </a:r>
                    </a:p>
                  </a:txBody>
                  <a:tcPr marL="91454" marR="91454"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Placebo + </a:t>
                      </a:r>
                      <a:r>
                        <a:rPr kumimoji="0" lang="en-US" sz="2000" b="1" i="1" u="none" strike="noStrike" cap="none" normalizeH="0" baseline="0" dirty="0">
                          <a:ln>
                            <a:noFill/>
                          </a:ln>
                          <a:solidFill>
                            <a:srgbClr val="FFFFFF"/>
                          </a:solidFill>
                          <a:effectLst/>
                          <a:latin typeface="Arial" charset="0"/>
                          <a:ea typeface="ヒラギノ角ゴ Pro W3" charset="-128"/>
                        </a:rPr>
                        <a:t>nab</a:t>
                      </a:r>
                      <a:r>
                        <a:rPr kumimoji="0" lang="en-US" sz="2000" b="1" i="0" u="none" strike="noStrike" cap="none" normalizeH="0" baseline="0" dirty="0">
                          <a:ln>
                            <a:noFill/>
                          </a:ln>
                          <a:solidFill>
                            <a:srgbClr val="FFFFFF"/>
                          </a:solidFill>
                          <a:effectLst/>
                          <a:latin typeface="Arial" charset="0"/>
                          <a:ea typeface="ヒラギノ角ゴ Pro W3" charset="-128"/>
                        </a:rPr>
                        <a:t>-</a:t>
                      </a:r>
                      <a:r>
                        <a:rPr kumimoji="0" lang="en-US" sz="2000" b="1" i="0" u="none" strike="noStrike" cap="none" normalizeH="0" baseline="0" dirty="0" err="1">
                          <a:ln>
                            <a:noFill/>
                          </a:ln>
                          <a:solidFill>
                            <a:srgbClr val="FFFFFF"/>
                          </a:solidFill>
                          <a:effectLst/>
                          <a:latin typeface="Arial" charset="0"/>
                          <a:ea typeface="ヒラギノ角ゴ Pro W3" charset="-128"/>
                        </a:rPr>
                        <a:t>pac</a:t>
                      </a:r>
                      <a:endParaRPr kumimoji="0" lang="en-US" sz="20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438)</a:t>
                      </a:r>
                    </a:p>
                  </a:txBody>
                  <a:tcPr marL="91454" marR="91454"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422779">
                <a:tc>
                  <a:txBody>
                    <a:bodyPr/>
                    <a:lstStyle/>
                    <a:p>
                      <a:r>
                        <a:rPr lang="en-US" sz="2000" dirty="0">
                          <a:solidFill>
                            <a:schemeClr val="tx1"/>
                          </a:solidFill>
                        </a:rPr>
                        <a:t>Alopecia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56.4%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57.5%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422779">
                <a:tc>
                  <a:txBody>
                    <a:bodyPr/>
                    <a:lstStyle/>
                    <a:p>
                      <a:r>
                        <a:rPr lang="en-US" sz="2000" dirty="0">
                          <a:solidFill>
                            <a:schemeClr val="tx1"/>
                          </a:solidFill>
                        </a:rPr>
                        <a:t>Nausea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46.0%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38.1%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422779">
                <a:tc>
                  <a:txBody>
                    <a:bodyPr/>
                    <a:lstStyle/>
                    <a:p>
                      <a:r>
                        <a:rPr lang="en-US" sz="2000" dirty="0">
                          <a:solidFill>
                            <a:schemeClr val="tx1"/>
                          </a:solidFill>
                        </a:rPr>
                        <a:t>Peripheral neuropathy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21.7%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4066361728"/>
                  </a:ext>
                </a:extLst>
              </a:tr>
              <a:tr h="422779">
                <a:tc>
                  <a:txBody>
                    <a:bodyPr/>
                    <a:lstStyle/>
                    <a:p>
                      <a:r>
                        <a:rPr lang="en-US" sz="2000" dirty="0">
                          <a:solidFill>
                            <a:schemeClr val="tx1"/>
                          </a:solidFill>
                        </a:rPr>
                        <a:t>Neutropenia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20.8%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15.3%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422779">
                <a:tc>
                  <a:txBody>
                    <a:bodyPr/>
                    <a:lstStyle/>
                    <a:p>
                      <a:r>
                        <a:rPr lang="en-US" sz="2000" dirty="0">
                          <a:solidFill>
                            <a:schemeClr val="tx1"/>
                          </a:solidFill>
                        </a:rPr>
                        <a:t>Pyrexia</a:t>
                      </a: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18.8%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10.7%</a:t>
                      </a: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extLst>
                  <a:ext uri="{0D108BD9-81ED-4DB2-BD59-A6C34878D82A}">
                    <a16:rowId xmlns:a16="http://schemas.microsoft.com/office/drawing/2014/main" val="1658836622"/>
                  </a:ext>
                </a:extLst>
              </a:tr>
              <a:tr h="422779">
                <a:tc>
                  <a:txBody>
                    <a:bodyPr/>
                    <a:lstStyle/>
                    <a:p>
                      <a:r>
                        <a:rPr lang="en-US" sz="2000" dirty="0">
                          <a:solidFill>
                            <a:schemeClr val="tx1"/>
                          </a:solidFill>
                        </a:rPr>
                        <a:t>Hypothyroidism</a:t>
                      </a: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13.7%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3.4%</a:t>
                      </a: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extLst>
                  <a:ext uri="{0D108BD9-81ED-4DB2-BD59-A6C34878D82A}">
                    <a16:rowId xmlns:a16="http://schemas.microsoft.com/office/drawing/2014/main" val="152572331"/>
                  </a:ext>
                </a:extLst>
              </a:tr>
              <a:tr h="422779">
                <a:tc>
                  <a:txBody>
                    <a:bodyPr/>
                    <a:lstStyle/>
                    <a:p>
                      <a:r>
                        <a:rPr lang="en-US" sz="2000" dirty="0">
                          <a:solidFill>
                            <a:schemeClr val="tx1"/>
                          </a:solidFill>
                        </a:rPr>
                        <a:t>Pneumonitis</a:t>
                      </a: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tc>
                  <a:txBody>
                    <a:bodyPr/>
                    <a:lstStyle/>
                    <a:p>
                      <a:pPr algn="ctr"/>
                      <a:r>
                        <a:rPr lang="en-US" sz="2000" dirty="0">
                          <a:solidFill>
                            <a:schemeClr val="tx1"/>
                          </a:solidFill>
                        </a:rPr>
                        <a:t>0.2%</a:t>
                      </a: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005796"/>
                    </a:solidFill>
                  </a:tcPr>
                </a:tc>
                <a:extLst>
                  <a:ext uri="{0D108BD9-81ED-4DB2-BD59-A6C34878D82A}">
                    <a16:rowId xmlns:a16="http://schemas.microsoft.com/office/drawing/2014/main" val="3407500977"/>
                  </a:ext>
                </a:extLst>
              </a:tr>
            </a:tbl>
          </a:graphicData>
        </a:graphic>
      </p:graphicFrame>
      <p:sp>
        <p:nvSpPr>
          <p:cNvPr id="12" name="TextBox 15">
            <a:extLst>
              <a:ext uri="{FF2B5EF4-FFF2-40B4-BE49-F238E27FC236}">
                <a16:creationId xmlns:a16="http://schemas.microsoft.com/office/drawing/2014/main" id="{749D6D0E-B8D6-3446-8CFD-F5BBF98C87F1}"/>
              </a:ext>
            </a:extLst>
          </p:cNvPr>
          <p:cNvSpPr txBox="1">
            <a:spLocks noChangeArrowheads="1"/>
          </p:cNvSpPr>
          <p:nvPr/>
        </p:nvSpPr>
        <p:spPr bwMode="auto">
          <a:xfrm>
            <a:off x="97836" y="6420073"/>
            <a:ext cx="1150816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cs typeface="Arial" charset="0"/>
              </a:rPr>
              <a:t>Schmid P et al. </a:t>
            </a:r>
            <a:r>
              <a:rPr lang="en-US" sz="1600" i="1" dirty="0">
                <a:solidFill>
                  <a:srgbClr val="FFFFFF"/>
                </a:solidFill>
                <a:cs typeface="Arial" charset="0"/>
              </a:rPr>
              <a:t>N </a:t>
            </a:r>
            <a:r>
              <a:rPr lang="en-US" sz="1600" i="1" dirty="0" err="1">
                <a:solidFill>
                  <a:srgbClr val="FFFFFF"/>
                </a:solidFill>
                <a:cs typeface="Arial" charset="0"/>
              </a:rPr>
              <a:t>Engl</a:t>
            </a:r>
            <a:r>
              <a:rPr lang="en-US" sz="1600" i="1" dirty="0">
                <a:solidFill>
                  <a:srgbClr val="FFFFFF"/>
                </a:solidFill>
                <a:cs typeface="Arial" charset="0"/>
              </a:rPr>
              <a:t> J Med</a:t>
            </a:r>
            <a:r>
              <a:rPr lang="en-US" sz="1600" dirty="0">
                <a:solidFill>
                  <a:srgbClr val="FFFFFF"/>
                </a:solidFill>
                <a:cs typeface="Arial" charset="0"/>
              </a:rPr>
              <a:t> 2018;379(22):2108-21; Schmid P et al. </a:t>
            </a:r>
            <a:r>
              <a:rPr lang="en-US" sz="1600" i="1" dirty="0">
                <a:solidFill>
                  <a:srgbClr val="FFFFFF"/>
                </a:solidFill>
                <a:cs typeface="Arial" charset="0"/>
              </a:rPr>
              <a:t>Proc ESMO </a:t>
            </a:r>
            <a:r>
              <a:rPr lang="en-US" sz="1600" dirty="0">
                <a:solidFill>
                  <a:srgbClr val="FFFFFF"/>
                </a:solidFill>
                <a:cs typeface="Arial" charset="0"/>
              </a:rPr>
              <a:t>2018;Abstract LBA1_PR.</a:t>
            </a:r>
          </a:p>
        </p:txBody>
      </p:sp>
    </p:spTree>
    <p:extLst>
      <p:ext uri="{BB962C8B-B14F-4D97-AF65-F5344CB8AC3E}">
        <p14:creationId xmlns:p14="http://schemas.microsoft.com/office/powerpoint/2010/main" val="1383174838"/>
      </p:ext>
    </p:extLst>
  </p:cSld>
  <p:clrMapOvr>
    <a:masterClrMapping/>
  </p:clrMapOvr>
  <p:transition spd="slow" advClick="0"/>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638C0-E500-9F47-A36E-BB3617884970}"/>
              </a:ext>
            </a:extLst>
          </p:cNvPr>
          <p:cNvSpPr>
            <a:spLocks noGrp="1"/>
          </p:cNvSpPr>
          <p:nvPr>
            <p:ph type="title"/>
          </p:nvPr>
        </p:nvSpPr>
        <p:spPr>
          <a:xfrm>
            <a:off x="609600" y="76200"/>
            <a:ext cx="10972800" cy="1143000"/>
          </a:xfrm>
        </p:spPr>
        <p:txBody>
          <a:bodyPr/>
          <a:lstStyle/>
          <a:p>
            <a:r>
              <a:rPr lang="en-US" dirty="0">
                <a:solidFill>
                  <a:srgbClr val="F1C73D"/>
                </a:solidFill>
              </a:rPr>
              <a:t>FDA Approval of </a:t>
            </a:r>
            <a:r>
              <a:rPr lang="en-US" dirty="0" err="1">
                <a:solidFill>
                  <a:srgbClr val="F1C73D"/>
                </a:solidFill>
              </a:rPr>
              <a:t>Atezolizumab</a:t>
            </a:r>
            <a:r>
              <a:rPr lang="en-US" dirty="0">
                <a:solidFill>
                  <a:srgbClr val="F1C73D"/>
                </a:solidFill>
              </a:rPr>
              <a:t> for PD-L1-Positive Unresectable Advanced TNBC</a:t>
            </a:r>
            <a:br>
              <a:rPr lang="en-US" dirty="0">
                <a:solidFill>
                  <a:srgbClr val="F1C73D"/>
                </a:solidFill>
              </a:rPr>
            </a:br>
            <a:r>
              <a:rPr lang="en-US" sz="2000" dirty="0">
                <a:solidFill>
                  <a:srgbClr val="F1C73D"/>
                </a:solidFill>
              </a:rPr>
              <a:t>Press Release – March 8, 2019</a:t>
            </a:r>
          </a:p>
        </p:txBody>
      </p:sp>
      <p:sp>
        <p:nvSpPr>
          <p:cNvPr id="3" name="Content Placeholder 2">
            <a:extLst>
              <a:ext uri="{FF2B5EF4-FFF2-40B4-BE49-F238E27FC236}">
                <a16:creationId xmlns:a16="http://schemas.microsoft.com/office/drawing/2014/main" id="{C0C107D4-9D08-CA41-809C-5F4768F36273}"/>
              </a:ext>
            </a:extLst>
          </p:cNvPr>
          <p:cNvSpPr>
            <a:spLocks noGrp="1"/>
          </p:cNvSpPr>
          <p:nvPr>
            <p:ph idx="1"/>
          </p:nvPr>
        </p:nvSpPr>
        <p:spPr/>
        <p:txBody>
          <a:bodyPr/>
          <a:lstStyle/>
          <a:p>
            <a:pPr marL="0" indent="0">
              <a:spcBef>
                <a:spcPts val="1728"/>
              </a:spcBef>
              <a:buNone/>
            </a:pPr>
            <a:r>
              <a:rPr lang="en-US" sz="2200" dirty="0"/>
              <a:t>“On March 8, 2019, the Food and Drug Administration granted accelerated approval to atezolizumab in combination with paclitaxel protein-bound for adult patients with unresectable locally advanced or metastatic triple-negative breast cancer (TNBC) whose tumors express PD-L1 (PD-L1 stained tumor-infiltrating immune cells [IC] of any intensity covering ≥ 1% of the tumor area), as determined by an FDA-approved test.</a:t>
            </a:r>
          </a:p>
          <a:p>
            <a:pPr marL="0" indent="0">
              <a:spcBef>
                <a:spcPts val="1728"/>
              </a:spcBef>
              <a:buNone/>
            </a:pPr>
            <a:r>
              <a:rPr lang="en-US" sz="2200" dirty="0"/>
              <a:t>FDA also approved the PD-L1 (SP142) Assay as a companion diagnostic device for selecting TNBC patients for </a:t>
            </a:r>
            <a:r>
              <a:rPr lang="en-US" sz="2200" dirty="0" err="1"/>
              <a:t>atezolizumab</a:t>
            </a:r>
            <a:r>
              <a:rPr lang="en-US" sz="2200" dirty="0"/>
              <a:t>.</a:t>
            </a:r>
          </a:p>
          <a:p>
            <a:pPr marL="0" indent="0">
              <a:spcBef>
                <a:spcPts val="1728"/>
              </a:spcBef>
              <a:buNone/>
            </a:pPr>
            <a:r>
              <a:rPr lang="en-US" sz="2200" dirty="0"/>
              <a:t>Approval was based on IMpassion130 (NCT02425891), a multicenter, international, double-blinded, placebo-controlled, randomized trial that included 902 patients with unresectable locally advanced or metastatic TNBC who had not received prior chemotherapy for metastatic disease.”</a:t>
            </a:r>
          </a:p>
        </p:txBody>
      </p:sp>
      <p:sp>
        <p:nvSpPr>
          <p:cNvPr id="6" name="TextBox 15">
            <a:extLst>
              <a:ext uri="{FF2B5EF4-FFF2-40B4-BE49-F238E27FC236}">
                <a16:creationId xmlns:a16="http://schemas.microsoft.com/office/drawing/2014/main" id="{466913B9-E384-B440-A4BF-F4FCE5D57EDB}"/>
              </a:ext>
            </a:extLst>
          </p:cNvPr>
          <p:cNvSpPr txBox="1">
            <a:spLocks noChangeArrowheads="1"/>
          </p:cNvSpPr>
          <p:nvPr/>
        </p:nvSpPr>
        <p:spPr bwMode="auto">
          <a:xfrm>
            <a:off x="97836" y="6420073"/>
            <a:ext cx="1150816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cs typeface="Arial" charset="0"/>
              </a:rPr>
              <a:t>https://</a:t>
            </a:r>
            <a:r>
              <a:rPr lang="en-US" sz="1600" dirty="0" err="1">
                <a:solidFill>
                  <a:srgbClr val="FFFFFF"/>
                </a:solidFill>
                <a:cs typeface="Arial" charset="0"/>
              </a:rPr>
              <a:t>www.fda.gov</a:t>
            </a:r>
            <a:r>
              <a:rPr lang="en-US" sz="1600" dirty="0">
                <a:solidFill>
                  <a:srgbClr val="FFFFFF"/>
                </a:solidFill>
                <a:cs typeface="Arial" charset="0"/>
              </a:rPr>
              <a:t>/Drugs/</a:t>
            </a:r>
            <a:r>
              <a:rPr lang="en-US" sz="1600" dirty="0" err="1">
                <a:solidFill>
                  <a:srgbClr val="FFFFFF"/>
                </a:solidFill>
                <a:cs typeface="Arial" charset="0"/>
              </a:rPr>
              <a:t>InformationOnDrugs</a:t>
            </a:r>
            <a:r>
              <a:rPr lang="en-US" sz="1600" dirty="0">
                <a:solidFill>
                  <a:srgbClr val="FFFFFF"/>
                </a:solidFill>
                <a:cs typeface="Arial" charset="0"/>
              </a:rPr>
              <a:t>/</a:t>
            </a:r>
            <a:r>
              <a:rPr lang="en-US" sz="1600" dirty="0" err="1">
                <a:solidFill>
                  <a:srgbClr val="FFFFFF"/>
                </a:solidFill>
                <a:cs typeface="Arial" charset="0"/>
              </a:rPr>
              <a:t>ApprovedDrugs</a:t>
            </a:r>
            <a:r>
              <a:rPr lang="en-US" sz="1600" dirty="0">
                <a:solidFill>
                  <a:srgbClr val="FFFFFF"/>
                </a:solidFill>
                <a:cs typeface="Arial" charset="0"/>
              </a:rPr>
              <a:t>/ucm633065.htm.</a:t>
            </a:r>
          </a:p>
        </p:txBody>
      </p:sp>
    </p:spTree>
    <p:extLst>
      <p:ext uri="{BB962C8B-B14F-4D97-AF65-F5344CB8AC3E}">
        <p14:creationId xmlns:p14="http://schemas.microsoft.com/office/powerpoint/2010/main" val="3291811237"/>
      </p:ext>
    </p:extLst>
  </p:cSld>
  <p:clrMapOvr>
    <a:masterClrMapping/>
  </p:clrMapOvr>
  <p:transition spd="slow" advClick="0"/>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tLang="x-none" dirty="0">
                <a:solidFill>
                  <a:srgbClr val="F1C73D"/>
                </a:solidFill>
                <a:latin typeface="Arial" panose="020B0604020202020204" pitchFamily="34" charset="0"/>
                <a:cs typeface="Arial" panose="020B0604020202020204" pitchFamily="34" charset="0"/>
              </a:rPr>
              <a:t>Case Presentation (</a:t>
            </a:r>
            <a:r>
              <a:rPr lang="en-US" altLang="x-none" dirty="0" err="1">
                <a:solidFill>
                  <a:srgbClr val="F1C73D"/>
                </a:solidFill>
                <a:latin typeface="Arial" panose="020B0604020202020204" pitchFamily="34" charset="0"/>
                <a:cs typeface="Arial" panose="020B0604020202020204" pitchFamily="34" charset="0"/>
              </a:rPr>
              <a:t>Ms</a:t>
            </a:r>
            <a:r>
              <a:rPr lang="en-US" altLang="x-none" dirty="0">
                <a:solidFill>
                  <a:srgbClr val="F1C73D"/>
                </a:solidFill>
                <a:latin typeface="Arial" panose="020B0604020202020204" pitchFamily="34" charset="0"/>
                <a:cs typeface="Arial" panose="020B0604020202020204" pitchFamily="34" charset="0"/>
              </a:rPr>
              <a:t> Santos)</a:t>
            </a:r>
          </a:p>
        </p:txBody>
      </p:sp>
      <p:sp>
        <p:nvSpPr>
          <p:cNvPr id="38914" name="Content Placeholder 2"/>
          <p:cNvSpPr>
            <a:spLocks noGrp="1"/>
          </p:cNvSpPr>
          <p:nvPr>
            <p:ph idx="1"/>
          </p:nvPr>
        </p:nvSpPr>
        <p:spPr>
          <a:xfrm>
            <a:off x="609600" y="1371600"/>
            <a:ext cx="10972800" cy="5486400"/>
          </a:xfrm>
        </p:spPr>
        <p:txBody>
          <a:bodyPr/>
          <a:lstStyle/>
          <a:p>
            <a:pPr marL="0" indent="0">
              <a:lnSpc>
                <a:spcPts val="2900"/>
              </a:lnSpc>
              <a:buNone/>
            </a:pPr>
            <a:r>
              <a:rPr lang="en-US" altLang="x-none" sz="2600" b="1" dirty="0">
                <a:solidFill>
                  <a:srgbClr val="F1C73D"/>
                </a:solidFill>
                <a:latin typeface="Arial" panose="020B0604020202020204" pitchFamily="34" charset="0"/>
                <a:cs typeface="Arial" panose="020B0604020202020204" pitchFamily="34" charset="0"/>
              </a:rPr>
              <a:t>A woman in her early 40s with metastatic TNBC to the lung after treatment for Stage II TNBC (BRCA wildtype) 6 years earlier</a:t>
            </a:r>
          </a:p>
          <a:p>
            <a:pPr marL="0" indent="0">
              <a:buNone/>
            </a:pPr>
            <a:endParaRPr lang="en-US" altLang="x-none" sz="800" b="1" dirty="0">
              <a:solidFill>
                <a:srgbClr val="EFC53D"/>
              </a:solidFill>
              <a:latin typeface="Arial" panose="020B0604020202020204" pitchFamily="34" charset="0"/>
              <a:cs typeface="Arial" panose="020B0604020202020204" pitchFamily="34" charset="0"/>
            </a:endParaRPr>
          </a:p>
          <a:p>
            <a:pPr marL="0" indent="0">
              <a:lnSpc>
                <a:spcPts val="2900"/>
              </a:lnSpc>
              <a:buNone/>
            </a:pPr>
            <a:r>
              <a:rPr lang="en-US" altLang="x-none" sz="2600" b="1" dirty="0">
                <a:solidFill>
                  <a:srgbClr val="EFC53D"/>
                </a:solidFill>
                <a:latin typeface="Arial" panose="020B0604020202020204" pitchFamily="34" charset="0"/>
                <a:cs typeface="Arial" panose="020B0604020202020204" pitchFamily="34" charset="0"/>
              </a:rPr>
              <a:t>Treatments received </a:t>
            </a:r>
          </a:p>
          <a:p>
            <a:pPr>
              <a:lnSpc>
                <a:spcPts val="2900"/>
              </a:lnSpc>
            </a:pPr>
            <a:r>
              <a:rPr lang="en-US" sz="2600" dirty="0"/>
              <a:t>Neoadjuvant AC </a:t>
            </a:r>
            <a:r>
              <a:rPr lang="en-US" sz="2600" dirty="0">
                <a:sym typeface="Wingdings" pitchFamily="2" charset="2"/>
              </a:rPr>
              <a:t></a:t>
            </a:r>
            <a:r>
              <a:rPr lang="en-US" sz="2600" dirty="0"/>
              <a:t> carboplatin/paclitaxel </a:t>
            </a:r>
            <a:r>
              <a:rPr lang="en-US" sz="2600" dirty="0">
                <a:sym typeface="Wingdings" pitchFamily="2" charset="2"/>
              </a:rPr>
              <a:t></a:t>
            </a:r>
            <a:r>
              <a:rPr lang="en-US" sz="2600" dirty="0"/>
              <a:t> surgery</a:t>
            </a:r>
          </a:p>
          <a:p>
            <a:pPr>
              <a:lnSpc>
                <a:spcPts val="2900"/>
              </a:lnSpc>
            </a:pPr>
            <a:r>
              <a:rPr lang="en-US" sz="2600" dirty="0"/>
              <a:t>Capecitabine</a:t>
            </a:r>
          </a:p>
          <a:p>
            <a:pPr>
              <a:lnSpc>
                <a:spcPts val="2900"/>
              </a:lnSpc>
            </a:pPr>
            <a:r>
              <a:rPr lang="en-US" sz="2600" dirty="0"/>
              <a:t>Pembrolizumab on KEYNOTE study</a:t>
            </a:r>
          </a:p>
          <a:p>
            <a:pPr>
              <a:lnSpc>
                <a:spcPts val="2900"/>
              </a:lnSpc>
            </a:pPr>
            <a:r>
              <a:rPr lang="en-US" sz="2600" dirty="0"/>
              <a:t>Stereotactic radiation therapy</a:t>
            </a:r>
          </a:p>
          <a:p>
            <a:pPr marL="0" indent="0">
              <a:lnSpc>
                <a:spcPts val="2900"/>
              </a:lnSpc>
              <a:spcBef>
                <a:spcPts val="1776"/>
              </a:spcBef>
              <a:buNone/>
            </a:pPr>
            <a:r>
              <a:rPr lang="en-US" sz="2600" b="1" dirty="0">
                <a:solidFill>
                  <a:srgbClr val="E9BB2B"/>
                </a:solidFill>
              </a:rPr>
              <a:t>Other considerations</a:t>
            </a:r>
          </a:p>
          <a:p>
            <a:pPr>
              <a:lnSpc>
                <a:spcPts val="2900"/>
              </a:lnSpc>
            </a:pPr>
            <a:r>
              <a:rPr lang="en-US" sz="2600" dirty="0"/>
              <a:t>Persistent, severe diarrhea due to colonoscopy/biopsy diagnosed lymphocytic colitis treated with budesonide</a:t>
            </a:r>
          </a:p>
          <a:p>
            <a:pPr>
              <a:lnSpc>
                <a:spcPts val="2900"/>
              </a:lnSpc>
            </a:pPr>
            <a:r>
              <a:rPr lang="en-US" sz="2600" dirty="0"/>
              <a:t>Recently diagnosis with psoriasis controlled by topical steroids</a:t>
            </a:r>
          </a:p>
        </p:txBody>
      </p:sp>
    </p:spTree>
    <p:extLst>
      <p:ext uri="{BB962C8B-B14F-4D97-AF65-F5344CB8AC3E}">
        <p14:creationId xmlns:p14="http://schemas.microsoft.com/office/powerpoint/2010/main" val="2834094861"/>
      </p:ext>
    </p:extLst>
  </p:cSld>
  <p:clrMapOvr>
    <a:masterClrMapping/>
  </p:clrMapOvr>
  <p:transition spd="slow" advClick="0"/>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638C0-E500-9F47-A36E-BB3617884970}"/>
              </a:ext>
            </a:extLst>
          </p:cNvPr>
          <p:cNvSpPr>
            <a:spLocks noGrp="1"/>
          </p:cNvSpPr>
          <p:nvPr>
            <p:ph type="title"/>
          </p:nvPr>
        </p:nvSpPr>
        <p:spPr>
          <a:xfrm>
            <a:off x="609600" y="0"/>
            <a:ext cx="10972800" cy="1143000"/>
          </a:xfrm>
        </p:spPr>
        <p:txBody>
          <a:bodyPr/>
          <a:lstStyle/>
          <a:p>
            <a:r>
              <a:rPr lang="en-US" dirty="0">
                <a:latin typeface="Arial" panose="020B0604020202020204" pitchFamily="34" charset="0"/>
                <a:cs typeface="Arial" panose="020B0604020202020204" pitchFamily="34" charset="0"/>
              </a:rPr>
              <a:t>KEYNOTE-086: A Phase II Study of Pembrolizumab Monotherapy for Previously Treated </a:t>
            </a:r>
            <a:r>
              <a:rPr lang="en-US" dirty="0" err="1">
                <a:latin typeface="Arial" panose="020B0604020202020204" pitchFamily="34" charset="0"/>
                <a:cs typeface="Arial" panose="020B0604020202020204" pitchFamily="34" charset="0"/>
              </a:rPr>
              <a:t>mTNBC</a:t>
            </a:r>
            <a:r>
              <a:rPr lang="en-US" dirty="0">
                <a:latin typeface="Arial" panose="020B0604020202020204" pitchFamily="34" charset="0"/>
                <a:cs typeface="Arial" panose="020B0604020202020204" pitchFamily="34" charset="0"/>
              </a:rPr>
              <a:t> (Cohort A)</a:t>
            </a:r>
            <a:endParaRPr lang="en-US" dirty="0">
              <a:solidFill>
                <a:srgbClr val="FF40FF"/>
              </a:solidFill>
              <a:latin typeface="Arial" panose="020B0604020202020204" pitchFamily="34" charset="0"/>
              <a:cs typeface="Arial" panose="020B0604020202020204" pitchFamily="34" charset="0"/>
            </a:endParaRPr>
          </a:p>
        </p:txBody>
      </p:sp>
      <p:sp>
        <p:nvSpPr>
          <p:cNvPr id="23" name="TextBox 15">
            <a:extLst>
              <a:ext uri="{FF2B5EF4-FFF2-40B4-BE49-F238E27FC236}">
                <a16:creationId xmlns:a16="http://schemas.microsoft.com/office/drawing/2014/main" id="{E85999E0-6C4C-5240-AA33-AED52B82783C}"/>
              </a:ext>
            </a:extLst>
          </p:cNvPr>
          <p:cNvSpPr txBox="1">
            <a:spLocks noChangeArrowheads="1"/>
          </p:cNvSpPr>
          <p:nvPr/>
        </p:nvSpPr>
        <p:spPr bwMode="auto">
          <a:xfrm>
            <a:off x="74235" y="6438012"/>
            <a:ext cx="1150816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Adams S et al. </a:t>
            </a:r>
            <a:r>
              <a:rPr kumimoji="0" lang="en-US" sz="16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Annals Oncol </a:t>
            </a:r>
            <a:r>
              <a:rPr lang="en-US" sz="1600" dirty="0">
                <a:solidFill>
                  <a:srgbClr val="FFFFFF"/>
                </a:solidFill>
                <a:latin typeface="Arial" panose="020B0604020202020204" pitchFamily="34" charset="0"/>
                <a:cs typeface="Arial" panose="020B0604020202020204" pitchFamily="34" charset="0"/>
              </a:rPr>
              <a:t>2019;30(3):</a:t>
            </a:r>
            <a:r>
              <a:rPr kumimoji="0" lang="en-US" sz="16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394-404.</a:t>
            </a:r>
          </a:p>
        </p:txBody>
      </p:sp>
      <p:sp>
        <p:nvSpPr>
          <p:cNvPr id="29" name="TextBox 28">
            <a:extLst>
              <a:ext uri="{FF2B5EF4-FFF2-40B4-BE49-F238E27FC236}">
                <a16:creationId xmlns:a16="http://schemas.microsoft.com/office/drawing/2014/main" id="{54BEB1DF-2F65-0847-A1F8-49CD59BFBCB9}"/>
              </a:ext>
            </a:extLst>
          </p:cNvPr>
          <p:cNvSpPr txBox="1"/>
          <p:nvPr/>
        </p:nvSpPr>
        <p:spPr>
          <a:xfrm>
            <a:off x="838200" y="1548825"/>
            <a:ext cx="4914999" cy="33855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Best change from baseline in target lesion size </a:t>
            </a:r>
          </a:p>
        </p:txBody>
      </p:sp>
      <p:sp>
        <p:nvSpPr>
          <p:cNvPr id="31" name="TextBox 30">
            <a:extLst>
              <a:ext uri="{FF2B5EF4-FFF2-40B4-BE49-F238E27FC236}">
                <a16:creationId xmlns:a16="http://schemas.microsoft.com/office/drawing/2014/main" id="{9F48E5D2-A449-4A4C-B5DD-F00C21A4CD45}"/>
              </a:ext>
            </a:extLst>
          </p:cNvPr>
          <p:cNvSpPr txBox="1"/>
          <p:nvPr/>
        </p:nvSpPr>
        <p:spPr>
          <a:xfrm>
            <a:off x="6819803" y="1548825"/>
            <a:ext cx="4452565" cy="33855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Time to response and response duration</a:t>
            </a:r>
          </a:p>
        </p:txBody>
      </p:sp>
      <p:pic>
        <p:nvPicPr>
          <p:cNvPr id="5" name="Picture 4">
            <a:extLst>
              <a:ext uri="{FF2B5EF4-FFF2-40B4-BE49-F238E27FC236}">
                <a16:creationId xmlns:a16="http://schemas.microsoft.com/office/drawing/2014/main" id="{31B0A0BA-96DE-FA4E-8962-747FFC90DEA9}"/>
              </a:ext>
            </a:extLst>
          </p:cNvPr>
          <p:cNvPicPr>
            <a:picLocks noChangeAspect="1"/>
          </p:cNvPicPr>
          <p:nvPr/>
        </p:nvPicPr>
        <p:blipFill>
          <a:blip r:embed="rId2"/>
          <a:stretch>
            <a:fillRect/>
          </a:stretch>
        </p:blipFill>
        <p:spPr>
          <a:xfrm>
            <a:off x="536526" y="2035854"/>
            <a:ext cx="5575238" cy="3672224"/>
          </a:xfrm>
          <a:prstGeom prst="rect">
            <a:avLst/>
          </a:prstGeom>
        </p:spPr>
      </p:pic>
      <p:pic>
        <p:nvPicPr>
          <p:cNvPr id="7" name="Picture 6">
            <a:extLst>
              <a:ext uri="{FF2B5EF4-FFF2-40B4-BE49-F238E27FC236}">
                <a16:creationId xmlns:a16="http://schemas.microsoft.com/office/drawing/2014/main" id="{4BCB52B6-9B6A-AE41-8AD4-BE0176E81BFB}"/>
              </a:ext>
            </a:extLst>
          </p:cNvPr>
          <p:cNvPicPr>
            <a:picLocks noChangeAspect="1"/>
          </p:cNvPicPr>
          <p:nvPr/>
        </p:nvPicPr>
        <p:blipFill>
          <a:blip r:embed="rId3"/>
          <a:stretch>
            <a:fillRect/>
          </a:stretch>
        </p:blipFill>
        <p:spPr>
          <a:xfrm>
            <a:off x="6364323" y="2050634"/>
            <a:ext cx="5464499" cy="3642999"/>
          </a:xfrm>
          <a:prstGeom prst="rect">
            <a:avLst/>
          </a:prstGeom>
        </p:spPr>
      </p:pic>
      <p:sp>
        <p:nvSpPr>
          <p:cNvPr id="9" name="TextBox 8">
            <a:extLst>
              <a:ext uri="{FF2B5EF4-FFF2-40B4-BE49-F238E27FC236}">
                <a16:creationId xmlns:a16="http://schemas.microsoft.com/office/drawing/2014/main" id="{C600C127-D372-0C40-B0CA-B7B4EE2258B0}"/>
              </a:ext>
            </a:extLst>
          </p:cNvPr>
          <p:cNvSpPr txBox="1"/>
          <p:nvPr/>
        </p:nvSpPr>
        <p:spPr>
          <a:xfrm rot="16200000">
            <a:off x="-1323571" y="3774441"/>
            <a:ext cx="3270250"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Change from Baseline, %</a:t>
            </a:r>
          </a:p>
        </p:txBody>
      </p:sp>
      <p:sp>
        <p:nvSpPr>
          <p:cNvPr id="12" name="TextBox 11">
            <a:extLst>
              <a:ext uri="{FF2B5EF4-FFF2-40B4-BE49-F238E27FC236}">
                <a16:creationId xmlns:a16="http://schemas.microsoft.com/office/drawing/2014/main" id="{75E03812-99AA-6440-914C-3A9C36C1B9BA}"/>
              </a:ext>
            </a:extLst>
          </p:cNvPr>
          <p:cNvSpPr txBox="1"/>
          <p:nvPr/>
        </p:nvSpPr>
        <p:spPr>
          <a:xfrm>
            <a:off x="6364323" y="5856888"/>
            <a:ext cx="5065677"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Time, weeks</a:t>
            </a:r>
          </a:p>
        </p:txBody>
      </p:sp>
      <p:grpSp>
        <p:nvGrpSpPr>
          <p:cNvPr id="33" name="Group 32">
            <a:extLst>
              <a:ext uri="{FF2B5EF4-FFF2-40B4-BE49-F238E27FC236}">
                <a16:creationId xmlns:a16="http://schemas.microsoft.com/office/drawing/2014/main" id="{E4B69671-A666-BB4F-A4D3-7F635AA39B86}"/>
              </a:ext>
            </a:extLst>
          </p:cNvPr>
          <p:cNvGrpSpPr/>
          <p:nvPr/>
        </p:nvGrpSpPr>
        <p:grpSpPr>
          <a:xfrm>
            <a:off x="3982608" y="2506088"/>
            <a:ext cx="1475218" cy="646331"/>
            <a:chOff x="3982608" y="2506088"/>
            <a:chExt cx="1475218" cy="646331"/>
          </a:xfrm>
        </p:grpSpPr>
        <p:sp>
          <p:nvSpPr>
            <p:cNvPr id="11" name="TextBox 10">
              <a:extLst>
                <a:ext uri="{FF2B5EF4-FFF2-40B4-BE49-F238E27FC236}">
                  <a16:creationId xmlns:a16="http://schemas.microsoft.com/office/drawing/2014/main" id="{2CCE0764-5A84-4540-A6B0-4E3F50B0910E}"/>
                </a:ext>
              </a:extLst>
            </p:cNvPr>
            <p:cNvSpPr txBox="1"/>
            <p:nvPr/>
          </p:nvSpPr>
          <p:spPr>
            <a:xfrm>
              <a:off x="4086226" y="2506088"/>
              <a:ext cx="1371600" cy="646331"/>
            </a:xfrm>
            <a:prstGeom prst="rect">
              <a:avLst/>
            </a:prstGeom>
            <a:noFill/>
          </p:spPr>
          <p:txBody>
            <a:bodyPr wrap="square" rtlCol="0">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sz="120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PD-L1 positive</a:t>
              </a:r>
            </a:p>
            <a:p>
              <a:pPr marL="0" marR="0" lvl="0" indent="0" defTabSz="914400" rtl="0" eaLnBrk="0" fontAlgn="base" latinLnBrk="0" hangingPunct="0">
                <a:lnSpc>
                  <a:spcPct val="100000"/>
                </a:lnSpc>
                <a:spcBef>
                  <a:spcPct val="0"/>
                </a:spcBef>
                <a:spcAft>
                  <a:spcPct val="0"/>
                </a:spcAft>
                <a:buClrTx/>
                <a:buSzTx/>
                <a:buFontTx/>
                <a:buNone/>
                <a:tabLst/>
                <a:defRPr/>
              </a:pPr>
              <a:r>
                <a:rPr lang="en-US" sz="1200" dirty="0">
                  <a:solidFill>
                    <a:srgbClr val="FFFFFF"/>
                  </a:solidFill>
                  <a:latin typeface="Arial" panose="020B0604020202020204" pitchFamily="34" charset="0"/>
                  <a:cs typeface="Arial" panose="020B0604020202020204" pitchFamily="34" charset="0"/>
                </a:rPr>
                <a:t>PD-L1 negative</a:t>
              </a:r>
            </a:p>
            <a:p>
              <a:pPr marL="0" marR="0" lvl="0" indent="0" defTabSz="914400" rtl="0" eaLnBrk="0" fontAlgn="base" latinLnBrk="0" hangingPunct="0">
                <a:lnSpc>
                  <a:spcPct val="100000"/>
                </a:lnSpc>
                <a:spcBef>
                  <a:spcPct val="0"/>
                </a:spcBef>
                <a:spcAft>
                  <a:spcPct val="0"/>
                </a:spcAft>
                <a:buClrTx/>
                <a:buSzTx/>
                <a:buFontTx/>
                <a:buNone/>
                <a:tabLst/>
                <a:defRPr/>
              </a:pPr>
              <a:r>
                <a:rPr kumimoji="0" lang="en-US" sz="120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PD-L1 unknown</a:t>
              </a:r>
            </a:p>
          </p:txBody>
        </p:sp>
        <p:sp>
          <p:nvSpPr>
            <p:cNvPr id="15" name="Rectangle 14">
              <a:extLst>
                <a:ext uri="{FF2B5EF4-FFF2-40B4-BE49-F238E27FC236}">
                  <a16:creationId xmlns:a16="http://schemas.microsoft.com/office/drawing/2014/main" id="{ED71845A-B375-824F-8E19-869FB2A27AFB}"/>
                </a:ext>
              </a:extLst>
            </p:cNvPr>
            <p:cNvSpPr/>
            <p:nvPr/>
          </p:nvSpPr>
          <p:spPr bwMode="auto">
            <a:xfrm>
              <a:off x="3982608" y="2601993"/>
              <a:ext cx="123620" cy="123620"/>
            </a:xfrm>
            <a:prstGeom prst="rect">
              <a:avLst/>
            </a:prstGeom>
            <a:solidFill>
              <a:srgbClr val="F8951E"/>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6" name="Rectangle 15">
              <a:extLst>
                <a:ext uri="{FF2B5EF4-FFF2-40B4-BE49-F238E27FC236}">
                  <a16:creationId xmlns:a16="http://schemas.microsoft.com/office/drawing/2014/main" id="{92671172-4A03-314C-9566-636AC8F04A47}"/>
                </a:ext>
              </a:extLst>
            </p:cNvPr>
            <p:cNvSpPr/>
            <p:nvPr/>
          </p:nvSpPr>
          <p:spPr bwMode="auto">
            <a:xfrm>
              <a:off x="3982608" y="2777430"/>
              <a:ext cx="123620" cy="123620"/>
            </a:xfrm>
            <a:prstGeom prst="rect">
              <a:avLst/>
            </a:prstGeom>
            <a:solidFill>
              <a:srgbClr val="99CC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7" name="Rectangle 16">
              <a:extLst>
                <a:ext uri="{FF2B5EF4-FFF2-40B4-BE49-F238E27FC236}">
                  <a16:creationId xmlns:a16="http://schemas.microsoft.com/office/drawing/2014/main" id="{04D34052-A6D7-A942-9789-D7D6E44C4B0A}"/>
                </a:ext>
              </a:extLst>
            </p:cNvPr>
            <p:cNvSpPr/>
            <p:nvPr/>
          </p:nvSpPr>
          <p:spPr bwMode="auto">
            <a:xfrm>
              <a:off x="3982608" y="2952867"/>
              <a:ext cx="123620" cy="123620"/>
            </a:xfrm>
            <a:prstGeom prst="rect">
              <a:avLst/>
            </a:prstGeom>
            <a:solidFill>
              <a:srgbClr val="00B0F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grpSp>
        <p:nvGrpSpPr>
          <p:cNvPr id="30" name="Group 29">
            <a:extLst>
              <a:ext uri="{FF2B5EF4-FFF2-40B4-BE49-F238E27FC236}">
                <a16:creationId xmlns:a16="http://schemas.microsoft.com/office/drawing/2014/main" id="{5087AF25-F98A-6C4E-A40F-30E8306F0E18}"/>
              </a:ext>
            </a:extLst>
          </p:cNvPr>
          <p:cNvGrpSpPr/>
          <p:nvPr/>
        </p:nvGrpSpPr>
        <p:grpSpPr>
          <a:xfrm>
            <a:off x="9331536" y="3360638"/>
            <a:ext cx="1491579" cy="1384995"/>
            <a:chOff x="9331536" y="3360638"/>
            <a:chExt cx="1491579" cy="1384995"/>
          </a:xfrm>
        </p:grpSpPr>
        <p:sp>
          <p:nvSpPr>
            <p:cNvPr id="10" name="TextBox 9">
              <a:extLst>
                <a:ext uri="{FF2B5EF4-FFF2-40B4-BE49-F238E27FC236}">
                  <a16:creationId xmlns:a16="http://schemas.microsoft.com/office/drawing/2014/main" id="{25F44146-B686-494F-A198-DEA3A23B9A56}"/>
                </a:ext>
              </a:extLst>
            </p:cNvPr>
            <p:cNvSpPr txBox="1"/>
            <p:nvPr/>
          </p:nvSpPr>
          <p:spPr>
            <a:xfrm>
              <a:off x="9451515" y="3360638"/>
              <a:ext cx="1371600" cy="1384995"/>
            </a:xfrm>
            <a:prstGeom prst="rect">
              <a:avLst/>
            </a:prstGeom>
            <a:noFill/>
          </p:spPr>
          <p:txBody>
            <a:bodyPr wrap="square" rtlCol="0">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sz="120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PD-L1 positive</a:t>
              </a:r>
            </a:p>
            <a:p>
              <a:pPr marL="0" marR="0" lvl="0" indent="0" defTabSz="914400" rtl="0" eaLnBrk="0" fontAlgn="base" latinLnBrk="0" hangingPunct="0">
                <a:lnSpc>
                  <a:spcPct val="100000"/>
                </a:lnSpc>
                <a:spcBef>
                  <a:spcPct val="0"/>
                </a:spcBef>
                <a:spcAft>
                  <a:spcPct val="0"/>
                </a:spcAft>
                <a:buClrTx/>
                <a:buSzTx/>
                <a:buFontTx/>
                <a:buNone/>
                <a:tabLst/>
                <a:defRPr/>
              </a:pPr>
              <a:r>
                <a:rPr lang="en-US" sz="1200" dirty="0">
                  <a:solidFill>
                    <a:srgbClr val="FFFFFF"/>
                  </a:solidFill>
                  <a:latin typeface="Arial" panose="020B0604020202020204" pitchFamily="34" charset="0"/>
                  <a:cs typeface="Arial" panose="020B0604020202020204" pitchFamily="34" charset="0"/>
                </a:rPr>
                <a:t>PD-L1 negative</a:t>
              </a:r>
            </a:p>
            <a:p>
              <a:pPr marL="0" marR="0" lvl="0" indent="0" defTabSz="914400" rtl="0" eaLnBrk="0" fontAlgn="base" latinLnBrk="0" hangingPunct="0">
                <a:lnSpc>
                  <a:spcPct val="100000"/>
                </a:lnSpc>
                <a:spcBef>
                  <a:spcPct val="0"/>
                </a:spcBef>
                <a:spcAft>
                  <a:spcPct val="0"/>
                </a:spcAft>
                <a:buClrTx/>
                <a:buSzTx/>
                <a:buFontTx/>
                <a:buNone/>
                <a:tabLst/>
                <a:defRPr/>
              </a:pPr>
              <a:r>
                <a:rPr kumimoji="0" lang="en-US" sz="120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PD-L1 unknown</a:t>
              </a:r>
            </a:p>
            <a:p>
              <a:pPr marL="0" marR="0" lvl="0" indent="0" defTabSz="914400" rtl="0" eaLnBrk="0" fontAlgn="base" latinLnBrk="0" hangingPunct="0">
                <a:lnSpc>
                  <a:spcPct val="100000"/>
                </a:lnSpc>
                <a:spcBef>
                  <a:spcPct val="0"/>
                </a:spcBef>
                <a:spcAft>
                  <a:spcPct val="0"/>
                </a:spcAft>
                <a:buClrTx/>
                <a:buSzTx/>
                <a:buFontTx/>
                <a:buNone/>
                <a:tabLst/>
                <a:defRPr/>
              </a:pPr>
              <a:r>
                <a:rPr lang="en-US" sz="1200" dirty="0">
                  <a:solidFill>
                    <a:srgbClr val="FFFFFF"/>
                  </a:solidFill>
                  <a:latin typeface="Arial" panose="020B0604020202020204" pitchFamily="34" charset="0"/>
                  <a:cs typeface="Arial" panose="020B0604020202020204" pitchFamily="34" charset="0"/>
                </a:rPr>
                <a:t>CR</a:t>
              </a:r>
            </a:p>
            <a:p>
              <a:pPr marL="0" marR="0" lvl="0" indent="0" defTabSz="914400" rtl="0" eaLnBrk="0" fontAlgn="base" latinLnBrk="0" hangingPunct="0">
                <a:lnSpc>
                  <a:spcPct val="100000"/>
                </a:lnSpc>
                <a:spcBef>
                  <a:spcPct val="0"/>
                </a:spcBef>
                <a:spcAft>
                  <a:spcPct val="0"/>
                </a:spcAft>
                <a:buClrTx/>
                <a:buSzTx/>
                <a:buFontTx/>
                <a:buNone/>
                <a:tabLst/>
                <a:defRPr/>
              </a:pPr>
              <a:r>
                <a:rPr kumimoji="0" lang="en-US" sz="120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PR</a:t>
              </a:r>
            </a:p>
            <a:p>
              <a:pPr marL="0" marR="0" lvl="0" indent="0" defTabSz="914400" rtl="0" eaLnBrk="0" fontAlgn="base" latinLnBrk="0" hangingPunct="0">
                <a:lnSpc>
                  <a:spcPct val="100000"/>
                </a:lnSpc>
                <a:spcBef>
                  <a:spcPct val="0"/>
                </a:spcBef>
                <a:spcAft>
                  <a:spcPct val="0"/>
                </a:spcAft>
                <a:buClrTx/>
                <a:buSzTx/>
                <a:buFontTx/>
                <a:buNone/>
                <a:tabLst/>
                <a:defRPr/>
              </a:pPr>
              <a:r>
                <a:rPr lang="en-US" sz="1200" dirty="0">
                  <a:solidFill>
                    <a:srgbClr val="FFFFFF"/>
                  </a:solidFill>
                  <a:latin typeface="Arial" panose="020B0604020202020204" pitchFamily="34" charset="0"/>
                  <a:cs typeface="Arial" panose="020B0604020202020204" pitchFamily="34" charset="0"/>
                </a:rPr>
                <a:t>PD</a:t>
              </a:r>
            </a:p>
            <a:p>
              <a:pPr marL="0" marR="0" lvl="0" indent="0" defTabSz="914400" rtl="0" eaLnBrk="0" fontAlgn="base" latinLnBrk="0" hangingPunct="0">
                <a:lnSpc>
                  <a:spcPct val="100000"/>
                </a:lnSpc>
                <a:spcBef>
                  <a:spcPct val="0"/>
                </a:spcBef>
                <a:spcAft>
                  <a:spcPct val="0"/>
                </a:spcAft>
                <a:buClrTx/>
                <a:buSzTx/>
                <a:buFontTx/>
                <a:buNone/>
                <a:tabLst/>
                <a:defRPr/>
              </a:pPr>
              <a:r>
                <a:rPr kumimoji="0" lang="en-US" sz="120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On treatment</a:t>
              </a:r>
            </a:p>
          </p:txBody>
        </p:sp>
        <p:sp>
          <p:nvSpPr>
            <p:cNvPr id="21" name="Rectangle 20">
              <a:extLst>
                <a:ext uri="{FF2B5EF4-FFF2-40B4-BE49-F238E27FC236}">
                  <a16:creationId xmlns:a16="http://schemas.microsoft.com/office/drawing/2014/main" id="{C58648B0-37D2-C643-B8F4-531298A85B45}"/>
                </a:ext>
              </a:extLst>
            </p:cNvPr>
            <p:cNvSpPr/>
            <p:nvPr/>
          </p:nvSpPr>
          <p:spPr bwMode="auto">
            <a:xfrm>
              <a:off x="9339604" y="3450955"/>
              <a:ext cx="123620" cy="123620"/>
            </a:xfrm>
            <a:prstGeom prst="rect">
              <a:avLst/>
            </a:prstGeom>
            <a:solidFill>
              <a:srgbClr val="F8951E"/>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2" name="Rectangle 21">
              <a:extLst>
                <a:ext uri="{FF2B5EF4-FFF2-40B4-BE49-F238E27FC236}">
                  <a16:creationId xmlns:a16="http://schemas.microsoft.com/office/drawing/2014/main" id="{75E44A55-F53C-CE42-BC33-163502DA4DDA}"/>
                </a:ext>
              </a:extLst>
            </p:cNvPr>
            <p:cNvSpPr/>
            <p:nvPr/>
          </p:nvSpPr>
          <p:spPr bwMode="auto">
            <a:xfrm>
              <a:off x="9339604" y="3626392"/>
              <a:ext cx="123620" cy="123620"/>
            </a:xfrm>
            <a:prstGeom prst="rect">
              <a:avLst/>
            </a:prstGeom>
            <a:solidFill>
              <a:srgbClr val="99CC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4" name="Rectangle 23">
              <a:extLst>
                <a:ext uri="{FF2B5EF4-FFF2-40B4-BE49-F238E27FC236}">
                  <a16:creationId xmlns:a16="http://schemas.microsoft.com/office/drawing/2014/main" id="{30DE4B67-4AC7-A54E-869A-DF85F5ED461F}"/>
                </a:ext>
              </a:extLst>
            </p:cNvPr>
            <p:cNvSpPr/>
            <p:nvPr/>
          </p:nvSpPr>
          <p:spPr bwMode="auto">
            <a:xfrm>
              <a:off x="9339604" y="3801829"/>
              <a:ext cx="123620" cy="123620"/>
            </a:xfrm>
            <a:prstGeom prst="rect">
              <a:avLst/>
            </a:prstGeom>
            <a:solidFill>
              <a:srgbClr val="00B0F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 name="Triangle 3">
              <a:extLst>
                <a:ext uri="{FF2B5EF4-FFF2-40B4-BE49-F238E27FC236}">
                  <a16:creationId xmlns:a16="http://schemas.microsoft.com/office/drawing/2014/main" id="{C19909E5-AB80-124F-94ED-F90EED56B177}"/>
                </a:ext>
              </a:extLst>
            </p:cNvPr>
            <p:cNvSpPr/>
            <p:nvPr/>
          </p:nvSpPr>
          <p:spPr bwMode="auto">
            <a:xfrm>
              <a:off x="9331536" y="3977266"/>
              <a:ext cx="143399" cy="123620"/>
            </a:xfrm>
            <a:prstGeom prst="triangle">
              <a:avLst/>
            </a:prstGeom>
            <a:solidFill>
              <a:srgbClr val="FF0000"/>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7" name="Triangle 26">
              <a:extLst>
                <a:ext uri="{FF2B5EF4-FFF2-40B4-BE49-F238E27FC236}">
                  <a16:creationId xmlns:a16="http://schemas.microsoft.com/office/drawing/2014/main" id="{7534A616-965B-8C49-A782-1BD0BAC08285}"/>
                </a:ext>
              </a:extLst>
            </p:cNvPr>
            <p:cNvSpPr/>
            <p:nvPr/>
          </p:nvSpPr>
          <p:spPr bwMode="auto">
            <a:xfrm>
              <a:off x="9331536" y="4166837"/>
              <a:ext cx="143399" cy="123620"/>
            </a:xfrm>
            <a:prstGeom prst="triangle">
              <a:avLst/>
            </a:prstGeom>
            <a:solidFill>
              <a:srgbClr val="F1C73D"/>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6" name="Oval 5">
              <a:extLst>
                <a:ext uri="{FF2B5EF4-FFF2-40B4-BE49-F238E27FC236}">
                  <a16:creationId xmlns:a16="http://schemas.microsoft.com/office/drawing/2014/main" id="{EFDB929F-31D8-F049-99C1-C8322E94A554}"/>
                </a:ext>
              </a:extLst>
            </p:cNvPr>
            <p:cNvSpPr/>
            <p:nvPr/>
          </p:nvSpPr>
          <p:spPr bwMode="auto">
            <a:xfrm>
              <a:off x="9343245" y="4359967"/>
              <a:ext cx="119979" cy="119979"/>
            </a:xfrm>
            <a:prstGeom prst="ellipse">
              <a:avLst/>
            </a:prstGeom>
            <a:solidFill>
              <a:srgbClr val="7030A0"/>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32" name="Straight Arrow Connector 31">
              <a:extLst>
                <a:ext uri="{FF2B5EF4-FFF2-40B4-BE49-F238E27FC236}">
                  <a16:creationId xmlns:a16="http://schemas.microsoft.com/office/drawing/2014/main" id="{A651622B-F33B-8744-9A5D-E625B2D3C598}"/>
                </a:ext>
              </a:extLst>
            </p:cNvPr>
            <p:cNvCxnSpPr/>
            <p:nvPr/>
          </p:nvCxnSpPr>
          <p:spPr bwMode="auto">
            <a:xfrm>
              <a:off x="9354042" y="4600074"/>
              <a:ext cx="135331" cy="0"/>
            </a:xfrm>
            <a:prstGeom prst="straightConnector1">
              <a:avLst/>
            </a:prstGeom>
            <a:solidFill>
              <a:schemeClr val="accent1"/>
            </a:solidFill>
            <a:ln w="15875"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3035348373"/>
      </p:ext>
    </p:extLst>
  </p:cSld>
  <p:clrMapOvr>
    <a:masterClrMapping/>
  </p:clrMapOvr>
  <p:transition spd="slow" advClick="0"/>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0"/>
            <a:ext cx="10972800" cy="1143000"/>
          </a:xfrm>
        </p:spPr>
        <p:txBody>
          <a:bodyPr/>
          <a:lstStyle/>
          <a:p>
            <a:r>
              <a:rPr lang="en-US" sz="2800" dirty="0">
                <a:latin typeface="Arial" charset="0"/>
                <a:ea typeface="ヒラギノ角ゴ Pro W3" charset="0"/>
                <a:cs typeface="ヒラギノ角ゴ Pro W3" charset="0"/>
              </a:rPr>
              <a:t>Select Ongoing Phase III Trials of Immune Checkpoint Inhibitor-Based Therapies for Patients with </a:t>
            </a:r>
            <a:r>
              <a:rPr lang="en-US" sz="2800" dirty="0" err="1">
                <a:latin typeface="Arial" charset="0"/>
                <a:ea typeface="ヒラギノ角ゴ Pro W3" charset="0"/>
                <a:cs typeface="ヒラギノ角ゴ Pro W3" charset="0"/>
              </a:rPr>
              <a:t>mTNBC</a:t>
            </a:r>
            <a:endParaRPr lang="en-US" sz="2800" dirty="0">
              <a:solidFill>
                <a:srgbClr val="FF40FF"/>
              </a:solidFill>
            </a:endParaRPr>
          </a:p>
        </p:txBody>
      </p:sp>
      <p:sp>
        <p:nvSpPr>
          <p:cNvPr id="9" name="Rectangle 33">
            <a:extLst>
              <a:ext uri="{FF2B5EF4-FFF2-40B4-BE49-F238E27FC236}">
                <a16:creationId xmlns:a16="http://schemas.microsoft.com/office/drawing/2014/main" id="{B994D5E1-D7D4-7F48-B1CD-7AF37E82104D}"/>
              </a:ext>
            </a:extLst>
          </p:cNvPr>
          <p:cNvSpPr>
            <a:spLocks noChangeArrowheads="1"/>
          </p:cNvSpPr>
          <p:nvPr/>
        </p:nvSpPr>
        <p:spPr bwMode="auto">
          <a:xfrm>
            <a:off x="533400" y="1447800"/>
            <a:ext cx="11049000" cy="449580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graphicFrame>
        <p:nvGraphicFramePr>
          <p:cNvPr id="10" name="Content Placeholder 5">
            <a:extLst>
              <a:ext uri="{FF2B5EF4-FFF2-40B4-BE49-F238E27FC236}">
                <a16:creationId xmlns:a16="http://schemas.microsoft.com/office/drawing/2014/main" id="{D9D0BC4E-6378-0542-A6C3-043EFB90BD19}"/>
              </a:ext>
            </a:extLst>
          </p:cNvPr>
          <p:cNvGraphicFramePr>
            <a:graphicFrameLocks noGrp="1"/>
          </p:cNvGraphicFramePr>
          <p:nvPr>
            <p:ph idx="1"/>
            <p:extLst>
              <p:ext uri="{D42A27DB-BD31-4B8C-83A1-F6EECF244321}">
                <p14:modId xmlns:p14="http://schemas.microsoft.com/office/powerpoint/2010/main" val="1359430785"/>
              </p:ext>
            </p:extLst>
          </p:nvPr>
        </p:nvGraphicFramePr>
        <p:xfrm>
          <a:off x="685800" y="1596109"/>
          <a:ext cx="10771270" cy="4195091"/>
        </p:xfrm>
        <a:graphic>
          <a:graphicData uri="http://schemas.openxmlformats.org/drawingml/2006/table">
            <a:tbl>
              <a:tblPr firstRow="1" bandRow="1">
                <a:tableStyleId>{21E4AEA4-8DFA-4A89-87EB-49C32662AFE0}</a:tableStyleId>
              </a:tblPr>
              <a:tblGrid>
                <a:gridCol w="2840297">
                  <a:extLst>
                    <a:ext uri="{9D8B030D-6E8A-4147-A177-3AD203B41FA5}">
                      <a16:colId xmlns:a16="http://schemas.microsoft.com/office/drawing/2014/main" val="2343474276"/>
                    </a:ext>
                  </a:extLst>
                </a:gridCol>
                <a:gridCol w="863769">
                  <a:extLst>
                    <a:ext uri="{9D8B030D-6E8A-4147-A177-3AD203B41FA5}">
                      <a16:colId xmlns:a16="http://schemas.microsoft.com/office/drawing/2014/main" val="2872681205"/>
                    </a:ext>
                  </a:extLst>
                </a:gridCol>
                <a:gridCol w="942293">
                  <a:extLst>
                    <a:ext uri="{9D8B030D-6E8A-4147-A177-3AD203B41FA5}">
                      <a16:colId xmlns:a16="http://schemas.microsoft.com/office/drawing/2014/main" val="3815088065"/>
                    </a:ext>
                  </a:extLst>
                </a:gridCol>
                <a:gridCol w="2198686">
                  <a:extLst>
                    <a:ext uri="{9D8B030D-6E8A-4147-A177-3AD203B41FA5}">
                      <a16:colId xmlns:a16="http://schemas.microsoft.com/office/drawing/2014/main" val="235145332"/>
                    </a:ext>
                  </a:extLst>
                </a:gridCol>
                <a:gridCol w="3926225">
                  <a:extLst>
                    <a:ext uri="{9D8B030D-6E8A-4147-A177-3AD203B41FA5}">
                      <a16:colId xmlns:a16="http://schemas.microsoft.com/office/drawing/2014/main" val="1034248556"/>
                    </a:ext>
                  </a:extLst>
                </a:gridCol>
              </a:tblGrid>
              <a:tr h="858643">
                <a:tc>
                  <a:txBody>
                    <a:bodyPr/>
                    <a:lstStyle/>
                    <a:p>
                      <a:pPr marL="0" marR="0" lvl="0" indent="0" algn="l" defTabSz="914400" rtl="0" eaLnBrk="0" fontAlgn="base" latinLnBrk="0" hangingPunct="0">
                        <a:lnSpc>
                          <a:spcPct val="90000"/>
                        </a:lnSpc>
                        <a:spcBef>
                          <a:spcPts val="200"/>
                        </a:spcBef>
                        <a:spcAft>
                          <a:spcPts val="20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Trial</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Phase</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N</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Entry criteria</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Randomization</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83411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KEYNOTE-119 (NCT02555657)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III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indent="0" algn="ctr">
                        <a:buFontTx/>
                        <a:buNone/>
                      </a:pPr>
                      <a:r>
                        <a:rPr lang="en-US" sz="1800" dirty="0">
                          <a:solidFill>
                            <a:schemeClr val="tx1"/>
                          </a:solidFill>
                        </a:rPr>
                        <a:t>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indent="0" algn="ctr">
                        <a:buFontTx/>
                        <a:buNone/>
                      </a:pPr>
                      <a:r>
                        <a:rPr lang="en-US" sz="1800" dirty="0">
                          <a:solidFill>
                            <a:schemeClr val="tx1"/>
                          </a:solidFill>
                        </a:rPr>
                        <a:t>Previously treated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285750" indent="-285750" algn="l">
                        <a:buFont typeface="Arial" panose="020B0604020202020204" pitchFamily="34" charset="0"/>
                        <a:buChar char="•"/>
                      </a:pPr>
                      <a:r>
                        <a:rPr lang="en-US" sz="1800" dirty="0">
                          <a:solidFill>
                            <a:schemeClr val="tx1"/>
                          </a:solidFill>
                        </a:rPr>
                        <a:t>Chemotherapy</a:t>
                      </a:r>
                    </a:p>
                    <a:p>
                      <a:pPr marL="285750" indent="-285750" algn="l">
                        <a:buFont typeface="Arial" panose="020B0604020202020204" pitchFamily="34" charset="0"/>
                        <a:buChar char="•"/>
                      </a:pPr>
                      <a:r>
                        <a:rPr lang="en-US" sz="1800" dirty="0">
                          <a:solidFill>
                            <a:schemeClr val="tx1"/>
                          </a:solidFill>
                        </a:rPr>
                        <a:t>Pembrolizumab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509892298"/>
                  </a:ext>
                </a:extLst>
              </a:tr>
              <a:tr h="83411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KEYNOTE-355 (NCT02819518)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III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indent="0" algn="ctr">
                        <a:buFontTx/>
                        <a:buNone/>
                      </a:pPr>
                      <a:r>
                        <a:rPr lang="en-US" sz="1800" dirty="0">
                          <a:solidFill>
                            <a:schemeClr val="tx1"/>
                          </a:solidFill>
                        </a:rPr>
                        <a:t>858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indent="0" algn="ctr">
                        <a:buFontTx/>
                        <a:buNone/>
                      </a:pPr>
                      <a:r>
                        <a:rPr lang="en-US" sz="1800" dirty="0">
                          <a:solidFill>
                            <a:schemeClr val="tx1"/>
                          </a:solidFill>
                        </a:rPr>
                        <a:t>Previously untreated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285750" indent="-285750" algn="l">
                        <a:buFont typeface="Arial" panose="020B0604020202020204" pitchFamily="34" charset="0"/>
                        <a:buChar char="•"/>
                      </a:pPr>
                      <a:r>
                        <a:rPr lang="en-US" sz="1800" dirty="0">
                          <a:solidFill>
                            <a:schemeClr val="tx1"/>
                          </a:solidFill>
                        </a:rPr>
                        <a:t>Pembrolizumab + chemotherapy</a:t>
                      </a:r>
                    </a:p>
                    <a:p>
                      <a:pPr marL="285750" indent="-285750" algn="l">
                        <a:buFont typeface="Arial" panose="020B0604020202020204" pitchFamily="34" charset="0"/>
                        <a:buChar char="•"/>
                      </a:pPr>
                      <a:r>
                        <a:rPr lang="en-US" sz="1800" dirty="0">
                          <a:solidFill>
                            <a:schemeClr val="tx1"/>
                          </a:solidFill>
                        </a:rPr>
                        <a:t>Placebo + chemotherapy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83411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IMpassion131 (NCT03125902)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III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indent="0" algn="ctr">
                        <a:buFontTx/>
                        <a:buNone/>
                      </a:pPr>
                      <a:r>
                        <a:rPr lang="en-US" sz="1800" dirty="0">
                          <a:solidFill>
                            <a:schemeClr val="tx1"/>
                          </a:solidFill>
                        </a:rPr>
                        <a:t>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Previously untreated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285750" indent="-285750" algn="l">
                        <a:buFont typeface="Arial" panose="020B0604020202020204" pitchFamily="34" charset="0"/>
                        <a:buChar char="•"/>
                      </a:pPr>
                      <a:r>
                        <a:rPr lang="en-US" sz="1800" dirty="0" err="1">
                          <a:solidFill>
                            <a:schemeClr val="tx1"/>
                          </a:solidFill>
                        </a:rPr>
                        <a:t>Atezolizumab</a:t>
                      </a:r>
                      <a:r>
                        <a:rPr lang="en-US" sz="1800" dirty="0">
                          <a:solidFill>
                            <a:schemeClr val="tx1"/>
                          </a:solidFill>
                        </a:rPr>
                        <a:t> + paclitaxel</a:t>
                      </a:r>
                    </a:p>
                    <a:p>
                      <a:pPr marL="285750" indent="-285750" algn="l">
                        <a:buFont typeface="Arial" panose="020B0604020202020204" pitchFamily="34" charset="0"/>
                        <a:buChar char="•"/>
                      </a:pPr>
                      <a:r>
                        <a:rPr lang="en-US" sz="1800" dirty="0">
                          <a:solidFill>
                            <a:schemeClr val="tx1"/>
                          </a:solidFill>
                        </a:rPr>
                        <a:t>Placebo + paclitaxel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161171685"/>
                  </a:ext>
                </a:extLst>
              </a:tr>
              <a:tr h="83411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IMpassion132 (NCT03371017)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III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indent="0" algn="ctr">
                        <a:buFontTx/>
                        <a:buNone/>
                      </a:pPr>
                      <a:r>
                        <a:rPr lang="en-US" sz="1800" dirty="0">
                          <a:solidFill>
                            <a:schemeClr val="tx1"/>
                          </a:solidFill>
                        </a:rPr>
                        <a:t>350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800" dirty="0">
                          <a:solidFill>
                            <a:schemeClr val="tx1"/>
                          </a:solidFill>
                        </a:rPr>
                        <a:t>Previously untreated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285750" indent="-285750" algn="l">
                        <a:buFont typeface="Arial" panose="020B0604020202020204" pitchFamily="34" charset="0"/>
                        <a:buChar char="•"/>
                      </a:pPr>
                      <a:r>
                        <a:rPr lang="en-US" sz="1800" dirty="0" err="1">
                          <a:solidFill>
                            <a:schemeClr val="tx1"/>
                          </a:solidFill>
                        </a:rPr>
                        <a:t>Atezolizumab</a:t>
                      </a:r>
                      <a:r>
                        <a:rPr lang="en-US" sz="1800" dirty="0">
                          <a:solidFill>
                            <a:schemeClr val="tx1"/>
                          </a:solidFill>
                        </a:rPr>
                        <a:t> + chemotherapy</a:t>
                      </a:r>
                    </a:p>
                    <a:p>
                      <a:pPr marL="285750" indent="-285750" algn="l">
                        <a:buFont typeface="Arial" panose="020B0604020202020204" pitchFamily="34" charset="0"/>
                        <a:buChar char="•"/>
                      </a:pPr>
                      <a:r>
                        <a:rPr lang="en-US" sz="1800" dirty="0">
                          <a:solidFill>
                            <a:schemeClr val="tx1"/>
                          </a:solidFill>
                        </a:rPr>
                        <a:t>Placebo + chemotherapy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498405148"/>
                  </a:ext>
                </a:extLst>
              </a:tr>
            </a:tbl>
          </a:graphicData>
        </a:graphic>
      </p:graphicFrame>
      <p:sp>
        <p:nvSpPr>
          <p:cNvPr id="7" name="TextBox 6">
            <a:extLst>
              <a:ext uri="{FF2B5EF4-FFF2-40B4-BE49-F238E27FC236}">
                <a16:creationId xmlns:a16="http://schemas.microsoft.com/office/drawing/2014/main" id="{6D14AFCD-75A6-9C4D-8D2C-2DB2F100E32E}"/>
              </a:ext>
            </a:extLst>
          </p:cNvPr>
          <p:cNvSpPr txBox="1"/>
          <p:nvPr/>
        </p:nvSpPr>
        <p:spPr>
          <a:xfrm>
            <a:off x="168546" y="6401651"/>
            <a:ext cx="11842873" cy="338554"/>
          </a:xfrm>
          <a:prstGeom prst="rect">
            <a:avLst/>
          </a:prstGeom>
          <a:noFill/>
        </p:spPr>
        <p:txBody>
          <a:bodyPr wrap="square" rtlCol="0">
            <a:spAutoFit/>
          </a:bodyPr>
          <a:lstStyle/>
          <a:p>
            <a:pPr>
              <a:defRPr/>
            </a:pP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www.clinical</a:t>
            </a:r>
            <a:r>
              <a:rPr lang="en-US" sz="1600" dirty="0">
                <a:solidFill>
                  <a:srgbClr val="FFFFFF"/>
                </a:solidFill>
                <a:latin typeface="Arial"/>
                <a:ea typeface="Calibri" charset="0"/>
                <a:cs typeface="Arial" panose="020B0604020202020204" pitchFamily="34" charset="0"/>
              </a:rPr>
              <a:t>trials.gov. Accessed April 2019.</a:t>
            </a:r>
            <a:endPar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endParaRPr>
          </a:p>
        </p:txBody>
      </p:sp>
    </p:spTree>
    <p:extLst>
      <p:ext uri="{BB962C8B-B14F-4D97-AF65-F5344CB8AC3E}">
        <p14:creationId xmlns:p14="http://schemas.microsoft.com/office/powerpoint/2010/main" val="4256886850"/>
      </p:ext>
    </p:extLst>
  </p:cSld>
  <p:clrMapOvr>
    <a:masterClrMapping/>
  </p:clrMapOvr>
  <p:transition spd="slow" advClick="0"/>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dirty="0">
                <a:latin typeface="Arial" charset="0"/>
                <a:ea typeface="ＭＳ Ｐゴシック" charset="0"/>
                <a:cs typeface="ＭＳ Ｐゴシック" charset="0"/>
              </a:rPr>
              <a:t>Case Presentation (</a:t>
            </a:r>
            <a:r>
              <a:rPr lang="en-US" dirty="0" err="1">
                <a:latin typeface="Arial" charset="0"/>
                <a:ea typeface="ＭＳ Ｐゴシック" charset="0"/>
                <a:cs typeface="ＭＳ Ｐゴシック" charset="0"/>
              </a:rPr>
              <a:t>Ms</a:t>
            </a:r>
            <a:r>
              <a:rPr lang="en-US" dirty="0">
                <a:latin typeface="Arial" charset="0"/>
                <a:ea typeface="ＭＳ Ｐゴシック" charset="0"/>
                <a:cs typeface="ＭＳ Ｐゴシック" charset="0"/>
              </a:rPr>
              <a:t> O’Reilly)</a:t>
            </a:r>
          </a:p>
        </p:txBody>
      </p:sp>
      <p:sp>
        <p:nvSpPr>
          <p:cNvPr id="8" name="Content Placeholder 2">
            <a:extLst>
              <a:ext uri="{FF2B5EF4-FFF2-40B4-BE49-F238E27FC236}">
                <a16:creationId xmlns:a16="http://schemas.microsoft.com/office/drawing/2014/main" id="{0AE9E644-A750-904D-A854-A03C65794507}"/>
              </a:ext>
            </a:extLst>
          </p:cNvPr>
          <p:cNvSpPr txBox="1">
            <a:spLocks/>
          </p:cNvSpPr>
          <p:nvPr/>
        </p:nvSpPr>
        <p:spPr bwMode="auto">
          <a:xfrm>
            <a:off x="609600" y="1371600"/>
            <a:ext cx="10972800" cy="54864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altLang="x-none" sz="2600" b="1" i="0" u="none" strike="noStrike" kern="0" cap="none" spc="0" normalizeH="0" baseline="0" noProof="0" dirty="0">
                <a:ln>
                  <a:noFill/>
                </a:ln>
                <a:solidFill>
                  <a:srgbClr val="F1C73D"/>
                </a:solidFill>
                <a:effectLst/>
                <a:uLnTx/>
                <a:uFillTx/>
                <a:latin typeface="Arial" panose="020B0604020202020204" pitchFamily="34" charset="0"/>
                <a:ea typeface="ＭＳ Ｐゴシック"/>
                <a:cs typeface="Arial" panose="020B0604020202020204" pitchFamily="34" charset="0"/>
              </a:rPr>
              <a:t>A woman in her mid-50s initially diagnosed with Stage IA TNBC experiences disease progression 9 months later with liver and brain metastases</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altLang="x-none" sz="800" b="1" i="0" u="none" strike="noStrike" kern="0" cap="none" spc="0" normalizeH="0" baseline="0" noProof="0" dirty="0">
              <a:ln>
                <a:noFill/>
              </a:ln>
              <a:solidFill>
                <a:srgbClr val="F1C73D"/>
              </a:solidFill>
              <a:effectLst/>
              <a:uLnTx/>
              <a:uFillTx/>
              <a:latin typeface="Arial" panose="020B0604020202020204" pitchFamily="34" charset="0"/>
              <a:ea typeface="ＭＳ Ｐゴシック"/>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a:ln>
                  <a:noFill/>
                </a:ln>
                <a:solidFill>
                  <a:srgbClr val="F1C73D"/>
                </a:solidFill>
                <a:effectLst/>
                <a:uLnTx/>
                <a:uFillTx/>
                <a:latin typeface="Arial" charset="0"/>
                <a:ea typeface="ＭＳ Ｐゴシック" charset="0"/>
              </a:rPr>
              <a:t>Treatments received</a:t>
            </a:r>
          </a:p>
          <a:p>
            <a:pPr marL="342900" marR="0" lvl="0" indent="-342900" algn="l" defTabSz="914400" rtl="0" eaLnBrk="0" fontAlgn="base" latinLnBrk="0" hangingPunct="0">
              <a:lnSpc>
                <a:spcPct val="100000"/>
              </a:lnSpc>
              <a:spcBef>
                <a:spcPct val="0"/>
              </a:spcBef>
              <a:spcAft>
                <a:spcPct val="0"/>
              </a:spcAft>
              <a:buClrTx/>
              <a:buSzTx/>
              <a:buFontTx/>
              <a:buChar char="•"/>
              <a:tabLst/>
              <a:defRPr/>
            </a:pPr>
            <a:r>
              <a:rPr kumimoji="0" lang="en-US" sz="2400" b="0" i="0" u="none" strike="noStrike" kern="0" cap="none" spc="0" normalizeH="0" baseline="0" noProof="0" dirty="0">
                <a:ln>
                  <a:noFill/>
                </a:ln>
                <a:solidFill>
                  <a:srgbClr val="FFFFFF"/>
                </a:solidFill>
                <a:effectLst/>
                <a:uLnTx/>
                <a:uFillTx/>
                <a:latin typeface="Arial" charset="0"/>
                <a:ea typeface="ＭＳ Ｐゴシック" charset="0"/>
              </a:rPr>
              <a:t>Adjuvant TC</a:t>
            </a:r>
          </a:p>
          <a:p>
            <a:pPr marL="342900" marR="0" lvl="0" indent="-342900" algn="l" defTabSz="914400" rtl="0" eaLnBrk="0" fontAlgn="base" latinLnBrk="0" hangingPunct="0">
              <a:lnSpc>
                <a:spcPct val="100000"/>
              </a:lnSpc>
              <a:spcBef>
                <a:spcPct val="0"/>
              </a:spcBef>
              <a:spcAft>
                <a:spcPct val="0"/>
              </a:spcAft>
              <a:buClrTx/>
              <a:buSzTx/>
              <a:buFontTx/>
              <a:buChar char="•"/>
              <a:tabLst/>
              <a:defRPr/>
            </a:pPr>
            <a:r>
              <a:rPr kumimoji="0" lang="en-US" sz="2400" b="0" i="0" u="none" strike="noStrike" kern="0" cap="none" spc="0" normalizeH="0" baseline="0" noProof="0" dirty="0">
                <a:ln>
                  <a:noFill/>
                </a:ln>
                <a:solidFill>
                  <a:srgbClr val="FFFFFF"/>
                </a:solidFill>
                <a:effectLst/>
                <a:uLnTx/>
                <a:uFillTx/>
                <a:latin typeface="Arial" charset="0"/>
                <a:ea typeface="ＭＳ Ｐゴシック" charset="0"/>
              </a:rPr>
              <a:t>Carboplatin</a:t>
            </a:r>
            <a:r>
              <a:rPr lang="en-US" sz="2400" dirty="0">
                <a:solidFill>
                  <a:srgbClr val="FFFFFF"/>
                </a:solidFill>
                <a:latin typeface="Arial" charset="0"/>
                <a:ea typeface="ＭＳ Ｐゴシック" charset="0"/>
              </a:rPr>
              <a:t> </a:t>
            </a:r>
            <a:r>
              <a:rPr lang="en-US" sz="2400" dirty="0">
                <a:solidFill>
                  <a:srgbClr val="FFFFFF"/>
                </a:solidFill>
                <a:latin typeface="Arial" charset="0"/>
                <a:ea typeface="ＭＳ Ｐゴシック" charset="0"/>
                <a:sym typeface="Wingdings" pitchFamily="2" charset="2"/>
              </a:rPr>
              <a:t></a:t>
            </a:r>
            <a:r>
              <a:rPr kumimoji="0" lang="en-US" sz="2400" b="0" i="0" u="none" strike="noStrike" kern="1200" cap="none" spc="0" normalizeH="0" baseline="0" noProof="0" dirty="0">
                <a:ln>
                  <a:noFill/>
                </a:ln>
                <a:solidFill>
                  <a:srgbClr val="FFFFFF"/>
                </a:solidFill>
                <a:effectLst/>
                <a:uLnTx/>
                <a:uFillTx/>
                <a:latin typeface="Arial" charset="0"/>
                <a:ea typeface="ＭＳ Ｐゴシック" charset="0"/>
              </a:rPr>
              <a:t> </a:t>
            </a:r>
            <a:r>
              <a:rPr kumimoji="0" lang="en-US" sz="2400" b="0" i="0" u="none" strike="noStrike" kern="0" cap="none" spc="0" normalizeH="0" baseline="0" noProof="0" dirty="0">
                <a:ln>
                  <a:noFill/>
                </a:ln>
                <a:solidFill>
                  <a:srgbClr val="FFFFFF"/>
                </a:solidFill>
                <a:effectLst/>
                <a:uLnTx/>
                <a:uFillTx/>
                <a:latin typeface="Arial" charset="0"/>
                <a:ea typeface="ＭＳ Ｐゴシック" charset="0"/>
              </a:rPr>
              <a:t>SRS</a:t>
            </a:r>
          </a:p>
          <a:p>
            <a:pPr marL="342900" marR="0" lvl="0" indent="-342900" algn="l" defTabSz="914400" rtl="0" eaLnBrk="0" fontAlgn="base" latinLnBrk="0" hangingPunct="0">
              <a:lnSpc>
                <a:spcPct val="100000"/>
              </a:lnSpc>
              <a:spcBef>
                <a:spcPct val="0"/>
              </a:spcBef>
              <a:spcAft>
                <a:spcPct val="0"/>
              </a:spcAft>
              <a:buClrTx/>
              <a:buSzTx/>
              <a:buFontTx/>
              <a:buChar char="•"/>
              <a:tabLst/>
              <a:defRPr/>
            </a:pPr>
            <a:r>
              <a:rPr kumimoji="0" lang="en-US" sz="2400" b="0" i="0" u="none" strike="noStrike" kern="0" cap="none" spc="0" normalizeH="0" baseline="0" noProof="0" dirty="0">
                <a:ln>
                  <a:noFill/>
                </a:ln>
                <a:solidFill>
                  <a:srgbClr val="FFFFFF"/>
                </a:solidFill>
                <a:effectLst/>
                <a:uLnTx/>
                <a:uFillTx/>
                <a:latin typeface="Arial" charset="0"/>
                <a:ea typeface="ＭＳ Ｐゴシック" charset="0"/>
              </a:rPr>
              <a:t>Pembrolizumab/eribulin</a:t>
            </a:r>
          </a:p>
          <a:p>
            <a:pPr marL="342900" marR="0" lvl="0" indent="-342900" algn="l" defTabSz="914400" rtl="0" eaLnBrk="0" fontAlgn="base" latinLnBrk="0" hangingPunct="0">
              <a:lnSpc>
                <a:spcPct val="100000"/>
              </a:lnSpc>
              <a:spcBef>
                <a:spcPct val="0"/>
              </a:spcBef>
              <a:spcAft>
                <a:spcPct val="0"/>
              </a:spcAft>
              <a:buClrTx/>
              <a:buSzTx/>
              <a:buFontTx/>
              <a:buChar char="•"/>
              <a:tabLst/>
              <a:defRPr/>
            </a:pPr>
            <a:r>
              <a:rPr kumimoji="0" lang="en-US" sz="2400" b="0" i="0" u="none" strike="noStrike" kern="0" cap="none" spc="0" normalizeH="0" baseline="0" noProof="0" dirty="0">
                <a:ln>
                  <a:noFill/>
                </a:ln>
                <a:solidFill>
                  <a:srgbClr val="FFFFFF"/>
                </a:solidFill>
                <a:effectLst/>
                <a:uLnTx/>
                <a:uFillTx/>
                <a:latin typeface="Arial" charset="0"/>
                <a:ea typeface="ＭＳ Ｐゴシック" charset="0"/>
              </a:rPr>
              <a:t>Eribulin alone</a:t>
            </a:r>
          </a:p>
          <a:p>
            <a:pPr marL="0" marR="0" lvl="0" indent="0" algn="l" defTabSz="914400" rtl="0" eaLnBrk="0" fontAlgn="base" latinLnBrk="0" hangingPunct="0">
              <a:lnSpc>
                <a:spcPct val="100000"/>
              </a:lnSpc>
              <a:spcBef>
                <a:spcPts val="1200"/>
              </a:spcBef>
              <a:spcAft>
                <a:spcPct val="0"/>
              </a:spcAft>
              <a:buClrTx/>
              <a:buSzTx/>
              <a:buFontTx/>
              <a:buNone/>
              <a:tabLst/>
              <a:defRPr/>
            </a:pPr>
            <a:r>
              <a:rPr kumimoji="0" lang="en-US" sz="2400" b="1" i="0" u="none" strike="noStrike" kern="0" cap="none" spc="0" normalizeH="0" baseline="0" noProof="0" dirty="0">
                <a:ln>
                  <a:noFill/>
                </a:ln>
                <a:solidFill>
                  <a:srgbClr val="F1C73D"/>
                </a:solidFill>
                <a:effectLst/>
                <a:uLnTx/>
                <a:uFillTx/>
                <a:latin typeface="Arial" charset="0"/>
                <a:ea typeface="ＭＳ Ｐゴシック" charset="0"/>
              </a:rPr>
              <a:t>Other considerations</a:t>
            </a:r>
          </a:p>
          <a:p>
            <a:pPr marL="342900" marR="0" lvl="0" indent="-342900" algn="l" defTabSz="914400" rtl="0" eaLnBrk="0" fontAlgn="base" latinLnBrk="0" hangingPunct="0">
              <a:lnSpc>
                <a:spcPct val="100000"/>
              </a:lnSpc>
              <a:spcBef>
                <a:spcPct val="0"/>
              </a:spcBef>
              <a:spcAft>
                <a:spcPct val="0"/>
              </a:spcAft>
              <a:buClrTx/>
              <a:buSzTx/>
              <a:buFontTx/>
              <a:buChar char="•"/>
              <a:tabLst/>
              <a:defRPr/>
            </a:pPr>
            <a:r>
              <a:rPr kumimoji="0" lang="en-US" sz="2400" b="0" i="0" u="none" strike="noStrike" kern="0" cap="none" spc="0" normalizeH="0" baseline="0" noProof="0" dirty="0">
                <a:ln>
                  <a:noFill/>
                </a:ln>
                <a:solidFill>
                  <a:srgbClr val="FFFFFF"/>
                </a:solidFill>
                <a:effectLst/>
                <a:uLnTx/>
                <a:uFillTx/>
                <a:latin typeface="Arial" charset="0"/>
                <a:ea typeface="ＭＳ Ｐゴシック" charset="0"/>
              </a:rPr>
              <a:t>Recurrent fevers, malaise, </a:t>
            </a:r>
            <a:r>
              <a:rPr kumimoji="0" lang="en-US" sz="2400" b="0" i="0" u="none" strike="noStrike" kern="1200" cap="none" spc="0" normalizeH="0" baseline="0" noProof="0" dirty="0">
                <a:ln>
                  <a:noFill/>
                </a:ln>
                <a:solidFill>
                  <a:srgbClr val="FFFFFF"/>
                </a:solidFill>
                <a:effectLst/>
                <a:uLnTx/>
                <a:uFillTx/>
                <a:latin typeface="Arial" charset="0"/>
                <a:ea typeface="ＭＳ Ｐゴシック" charset="0"/>
              </a:rPr>
              <a:t>inflammatory polyarthritis, thyrotoxicosis, hypothyroidism and </a:t>
            </a:r>
            <a:r>
              <a:rPr kumimoji="0" lang="en-US" sz="2400" b="0" i="0" u="none" strike="noStrike" kern="1200" cap="none" spc="0" normalizeH="0" baseline="0" noProof="0" dirty="0" err="1">
                <a:ln>
                  <a:noFill/>
                </a:ln>
                <a:solidFill>
                  <a:srgbClr val="FFFFFF"/>
                </a:solidFill>
                <a:effectLst/>
                <a:uLnTx/>
                <a:uFillTx/>
                <a:latin typeface="Arial" charset="0"/>
                <a:ea typeface="ＭＳ Ｐゴシック" charset="0"/>
              </a:rPr>
              <a:t>hypophysitis</a:t>
            </a:r>
            <a:r>
              <a:rPr kumimoji="0" lang="en-US" sz="2400" b="0" i="0" u="none" strike="noStrike" kern="1200" cap="none" spc="0" normalizeH="0" baseline="0" noProof="0" dirty="0">
                <a:ln>
                  <a:noFill/>
                </a:ln>
                <a:solidFill>
                  <a:srgbClr val="FFFFFF"/>
                </a:solidFill>
                <a:effectLst/>
                <a:uLnTx/>
                <a:uFillTx/>
                <a:latin typeface="Arial" charset="0"/>
                <a:ea typeface="ＭＳ Ｐゴシック" charset="0"/>
              </a:rPr>
              <a:t> associated with pembrolizumab</a:t>
            </a:r>
          </a:p>
          <a:p>
            <a:pPr marL="342900" marR="0" lvl="0" indent="-342900" algn="l" defTabSz="914400" rtl="0" eaLnBrk="0" fontAlgn="base" latinLnBrk="0" hangingPunct="0">
              <a:lnSpc>
                <a:spcPct val="100000"/>
              </a:lnSpc>
              <a:spcBef>
                <a:spcPct val="0"/>
              </a:spcBef>
              <a:spcAft>
                <a:spcPct val="0"/>
              </a:spcAft>
              <a:buClrTx/>
              <a:buSzTx/>
              <a:buFontTx/>
              <a:buChar char="•"/>
              <a:tabLst/>
              <a:defRPr/>
            </a:pPr>
            <a:r>
              <a:rPr kumimoji="0" lang="en-US" sz="2400" b="0" i="0" u="none" strike="noStrike" kern="1200" cap="none" spc="0" normalizeH="0" baseline="0" noProof="0" dirty="0">
                <a:ln>
                  <a:noFill/>
                </a:ln>
                <a:solidFill>
                  <a:srgbClr val="FFFFFF"/>
                </a:solidFill>
                <a:effectLst/>
                <a:uLnTx/>
                <a:uFillTx/>
                <a:latin typeface="Arial" charset="0"/>
                <a:ea typeface="ＭＳ Ｐゴシック" charset="0"/>
              </a:rPr>
              <a:t>Worsening fatigue and neuropathy associated with eribulin </a:t>
            </a:r>
            <a:endParaRPr kumimoji="0" lang="en-US" sz="2400" b="0" i="0" u="none" strike="noStrike" kern="0" cap="none" spc="0" normalizeH="0" baseline="0" noProof="0" dirty="0">
              <a:ln>
                <a:noFill/>
              </a:ln>
              <a:solidFill>
                <a:srgbClr val="FFFFFF"/>
              </a:solidFill>
              <a:effectLst/>
              <a:uLnTx/>
              <a:uFillTx/>
              <a:latin typeface="Arial" charset="0"/>
              <a:ea typeface="ＭＳ Ｐゴシック" charset="0"/>
            </a:endParaRPr>
          </a:p>
        </p:txBody>
      </p:sp>
    </p:spTree>
    <p:extLst>
      <p:ext uri="{BB962C8B-B14F-4D97-AF65-F5344CB8AC3E}">
        <p14:creationId xmlns:p14="http://schemas.microsoft.com/office/powerpoint/2010/main" val="3640163308"/>
      </p:ext>
    </p:extLst>
  </p:cSld>
  <p:clrMapOvr>
    <a:masterClrMapping/>
  </p:clrMapOvr>
  <p:transition spd="slow"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8">
            <a:extLst>
              <a:ext uri="{FF2B5EF4-FFF2-40B4-BE49-F238E27FC236}">
                <a16:creationId xmlns:a16="http://schemas.microsoft.com/office/drawing/2014/main" id="{56D94323-D291-C04E-9FA8-829A6EA16116}"/>
              </a:ext>
            </a:extLst>
          </p:cNvPr>
          <p:cNvSpPr>
            <a:spLocks noGrp="1"/>
          </p:cNvSpPr>
          <p:nvPr>
            <p:ph type="title"/>
          </p:nvPr>
        </p:nvSpPr>
        <p:spPr/>
        <p:txBody>
          <a:bodyPr/>
          <a:lstStyle/>
          <a:p>
            <a:r>
              <a:rPr lang="en-US" altLang="en-US" dirty="0"/>
              <a:t>Disclosures for </a:t>
            </a:r>
            <a:r>
              <a:rPr lang="en-US" altLang="en-US" dirty="0" err="1"/>
              <a:t>Ms</a:t>
            </a:r>
            <a:r>
              <a:rPr lang="en-US" altLang="en-US" dirty="0"/>
              <a:t> O’Reilly</a:t>
            </a:r>
          </a:p>
        </p:txBody>
      </p:sp>
      <p:graphicFrame>
        <p:nvGraphicFramePr>
          <p:cNvPr id="6" name="Group 45">
            <a:extLst>
              <a:ext uri="{FF2B5EF4-FFF2-40B4-BE49-F238E27FC236}">
                <a16:creationId xmlns:a16="http://schemas.microsoft.com/office/drawing/2014/main" id="{7520BA10-694D-D549-952D-E3589BC9BC6D}"/>
              </a:ext>
            </a:extLst>
          </p:cNvPr>
          <p:cNvGraphicFramePr>
            <a:graphicFrameLocks noGrp="1"/>
          </p:cNvGraphicFramePr>
          <p:nvPr>
            <p:extLst/>
          </p:nvPr>
        </p:nvGraphicFramePr>
        <p:xfrm>
          <a:off x="1181100" y="2133600"/>
          <a:ext cx="9829800" cy="1895610"/>
        </p:xfrm>
        <a:graphic>
          <a:graphicData uri="http://schemas.openxmlformats.org/drawingml/2006/table">
            <a:tbl>
              <a:tblPr/>
              <a:tblGrid>
                <a:gridCol w="9829800">
                  <a:extLst>
                    <a:ext uri="{9D8B030D-6E8A-4147-A177-3AD203B41FA5}">
                      <a16:colId xmlns:a16="http://schemas.microsoft.com/office/drawing/2014/main" val="20000"/>
                    </a:ext>
                  </a:extLst>
                </a:gridCol>
              </a:tblGrid>
              <a:tr h="1895610">
                <a:tc>
                  <a:txBody>
                    <a:bodyPr/>
                    <a:lstStyle/>
                    <a:p>
                      <a:pPr marL="0" marR="0" lvl="0" indent="0" algn="ctr" defTabSz="4572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rPr>
                        <a:t>No relevant conflicts of interest to disclose</a:t>
                      </a:r>
                    </a:p>
                  </a:txBody>
                  <a:tcPr marL="228600" marR="228600" marT="45724" marB="457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984237994"/>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dirty="0">
                <a:latin typeface="Arial" charset="0"/>
                <a:ea typeface="ＭＳ Ｐゴシック" charset="0"/>
                <a:cs typeface="ＭＳ Ｐゴシック" charset="0"/>
              </a:rPr>
              <a:t>Case Presentation (</a:t>
            </a:r>
            <a:r>
              <a:rPr lang="en-US" dirty="0" err="1">
                <a:latin typeface="Arial" charset="0"/>
                <a:ea typeface="ＭＳ Ｐゴシック" charset="0"/>
                <a:cs typeface="ＭＳ Ｐゴシック" charset="0"/>
              </a:rPr>
              <a:t>Ms</a:t>
            </a:r>
            <a:r>
              <a:rPr lang="en-US" dirty="0">
                <a:latin typeface="Arial" charset="0"/>
                <a:ea typeface="ＭＳ Ｐゴシック" charset="0"/>
                <a:cs typeface="ＭＳ Ｐゴシック" charset="0"/>
              </a:rPr>
              <a:t> O’Reilly)</a:t>
            </a:r>
          </a:p>
        </p:txBody>
      </p:sp>
      <p:pic>
        <p:nvPicPr>
          <p:cNvPr id="4" name="Picture 3">
            <a:extLst>
              <a:ext uri="{FF2B5EF4-FFF2-40B4-BE49-F238E27FC236}">
                <a16:creationId xmlns:a16="http://schemas.microsoft.com/office/drawing/2014/main" id="{BFFCB212-F04C-564C-904C-9853E21A44C0}"/>
              </a:ext>
            </a:extLst>
          </p:cNvPr>
          <p:cNvPicPr>
            <a:picLocks noChangeAspect="1"/>
          </p:cNvPicPr>
          <p:nvPr/>
        </p:nvPicPr>
        <p:blipFill rotWithShape="1">
          <a:blip r:embed="rId2"/>
          <a:srcRect l="9492" t="16657" r="67865" b="19498"/>
          <a:stretch/>
        </p:blipFill>
        <p:spPr>
          <a:xfrm>
            <a:off x="1447800" y="2135135"/>
            <a:ext cx="3192536" cy="4265659"/>
          </a:xfrm>
          <a:prstGeom prst="rect">
            <a:avLst/>
          </a:prstGeom>
          <a:ln>
            <a:solidFill>
              <a:schemeClr val="bg1">
                <a:alpha val="50000"/>
              </a:schemeClr>
            </a:solidFill>
          </a:ln>
        </p:spPr>
      </p:pic>
      <p:sp>
        <p:nvSpPr>
          <p:cNvPr id="10" name="TextBox 9">
            <a:extLst>
              <a:ext uri="{FF2B5EF4-FFF2-40B4-BE49-F238E27FC236}">
                <a16:creationId xmlns:a16="http://schemas.microsoft.com/office/drawing/2014/main" id="{6C0C10E8-DF71-3545-9A85-20409F32AC1A}"/>
              </a:ext>
            </a:extLst>
          </p:cNvPr>
          <p:cNvSpPr txBox="1"/>
          <p:nvPr/>
        </p:nvSpPr>
        <p:spPr>
          <a:xfrm>
            <a:off x="1981200" y="1600200"/>
            <a:ext cx="2095445" cy="369332"/>
          </a:xfrm>
          <a:prstGeom prst="rect">
            <a:avLst/>
          </a:prstGeom>
          <a:noFill/>
        </p:spPr>
        <p:txBody>
          <a:bodyPr wrap="none" rtlCol="0">
            <a:spAutoFit/>
          </a:bodyPr>
          <a:lstStyle/>
          <a:p>
            <a:pPr algn="ctr"/>
            <a:r>
              <a:rPr lang="en-US" sz="1800" b="1" u="sng" dirty="0">
                <a:solidFill>
                  <a:schemeClr val="bg1"/>
                </a:solidFill>
              </a:rPr>
              <a:t>Baseline CT scan</a:t>
            </a:r>
          </a:p>
        </p:txBody>
      </p:sp>
      <p:sp>
        <p:nvSpPr>
          <p:cNvPr id="12" name="TextBox 11">
            <a:extLst>
              <a:ext uri="{FF2B5EF4-FFF2-40B4-BE49-F238E27FC236}">
                <a16:creationId xmlns:a16="http://schemas.microsoft.com/office/drawing/2014/main" id="{422F9E62-C04F-2640-A150-31A44D2BA358}"/>
              </a:ext>
            </a:extLst>
          </p:cNvPr>
          <p:cNvSpPr txBox="1"/>
          <p:nvPr/>
        </p:nvSpPr>
        <p:spPr>
          <a:xfrm>
            <a:off x="8305800" y="1600200"/>
            <a:ext cx="2056973" cy="369332"/>
          </a:xfrm>
          <a:prstGeom prst="rect">
            <a:avLst/>
          </a:prstGeom>
          <a:noFill/>
        </p:spPr>
        <p:txBody>
          <a:bodyPr wrap="none" rtlCol="0">
            <a:spAutoFit/>
          </a:bodyPr>
          <a:lstStyle/>
          <a:p>
            <a:pPr algn="ctr"/>
            <a:r>
              <a:rPr lang="en-US" sz="1800" b="1" u="sng" dirty="0">
                <a:solidFill>
                  <a:schemeClr val="bg1"/>
                </a:solidFill>
              </a:rPr>
              <a:t>Recent PET scan</a:t>
            </a:r>
          </a:p>
        </p:txBody>
      </p:sp>
      <p:sp>
        <p:nvSpPr>
          <p:cNvPr id="13" name="TextBox 12">
            <a:extLst>
              <a:ext uri="{FF2B5EF4-FFF2-40B4-BE49-F238E27FC236}">
                <a16:creationId xmlns:a16="http://schemas.microsoft.com/office/drawing/2014/main" id="{6AE5C0E9-2218-DD43-96F6-A5F4541CA043}"/>
              </a:ext>
            </a:extLst>
          </p:cNvPr>
          <p:cNvSpPr txBox="1"/>
          <p:nvPr/>
        </p:nvSpPr>
        <p:spPr>
          <a:xfrm>
            <a:off x="5161763" y="3924334"/>
            <a:ext cx="1924837" cy="923330"/>
          </a:xfrm>
          <a:prstGeom prst="rect">
            <a:avLst/>
          </a:prstGeom>
          <a:noFill/>
        </p:spPr>
        <p:txBody>
          <a:bodyPr wrap="square" rtlCol="0">
            <a:spAutoFit/>
          </a:bodyPr>
          <a:lstStyle/>
          <a:p>
            <a:pPr algn="ctr"/>
            <a:r>
              <a:rPr lang="en-US" sz="1800" b="1" dirty="0">
                <a:solidFill>
                  <a:schemeClr val="bg1"/>
                </a:solidFill>
              </a:rPr>
              <a:t>Eribulin and pembrolizumab on protocol</a:t>
            </a:r>
          </a:p>
        </p:txBody>
      </p:sp>
      <p:pic>
        <p:nvPicPr>
          <p:cNvPr id="14" name="Picture 13">
            <a:extLst>
              <a:ext uri="{FF2B5EF4-FFF2-40B4-BE49-F238E27FC236}">
                <a16:creationId xmlns:a16="http://schemas.microsoft.com/office/drawing/2014/main" id="{2D297C27-DF78-1043-8845-01AB03025F79}"/>
              </a:ext>
            </a:extLst>
          </p:cNvPr>
          <p:cNvPicPr>
            <a:picLocks noChangeAspect="1"/>
          </p:cNvPicPr>
          <p:nvPr/>
        </p:nvPicPr>
        <p:blipFill rotWithShape="1">
          <a:blip r:embed="rId2"/>
          <a:srcRect l="66258" t="18748" r="8515" b="14078"/>
          <a:stretch/>
        </p:blipFill>
        <p:spPr>
          <a:xfrm>
            <a:off x="7857567" y="2133600"/>
            <a:ext cx="3344030" cy="4219447"/>
          </a:xfrm>
          <a:prstGeom prst="rect">
            <a:avLst/>
          </a:prstGeom>
          <a:ln>
            <a:solidFill>
              <a:schemeClr val="bg1">
                <a:alpha val="50000"/>
              </a:schemeClr>
            </a:solidFill>
          </a:ln>
        </p:spPr>
      </p:pic>
      <p:cxnSp>
        <p:nvCxnSpPr>
          <p:cNvPr id="15" name="Straight Arrow Connector 14">
            <a:extLst>
              <a:ext uri="{FF2B5EF4-FFF2-40B4-BE49-F238E27FC236}">
                <a16:creationId xmlns:a16="http://schemas.microsoft.com/office/drawing/2014/main" id="{0619D358-8A98-9B47-96F9-44AB229B2E7B}"/>
              </a:ext>
            </a:extLst>
          </p:cNvPr>
          <p:cNvCxnSpPr>
            <a:cxnSpLocks/>
          </p:cNvCxnSpPr>
          <p:nvPr/>
        </p:nvCxnSpPr>
        <p:spPr bwMode="auto">
          <a:xfrm>
            <a:off x="5285982" y="3581400"/>
            <a:ext cx="1800618" cy="0"/>
          </a:xfrm>
          <a:prstGeom prst="straightConnector1">
            <a:avLst/>
          </a:prstGeom>
          <a:ln w="92075" cmpd="sng">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8412776"/>
      </p:ext>
    </p:extLst>
  </p:cSld>
  <p:clrMapOvr>
    <a:masterClrMapping/>
  </p:clrMapOvr>
  <p:transition spd="slow" advClick="0"/>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le 1"/>
          <p:cNvSpPr>
            <a:spLocks noGrp="1"/>
          </p:cNvSpPr>
          <p:nvPr>
            <p:ph type="title"/>
          </p:nvPr>
        </p:nvSpPr>
        <p:spPr/>
        <p:txBody>
          <a:bodyPr/>
          <a:lstStyle/>
          <a:p>
            <a:r>
              <a:rPr lang="en-US" dirty="0">
                <a:solidFill>
                  <a:srgbClr val="F1C73D"/>
                </a:solidFill>
                <a:latin typeface="Arial" charset="0"/>
                <a:ea typeface="ＭＳ Ｐゴシック" charset="0"/>
                <a:cs typeface="ＭＳ Ｐゴシック" charset="0"/>
              </a:rPr>
              <a:t>BRCA and PARP Inhibitors</a:t>
            </a:r>
          </a:p>
        </p:txBody>
      </p:sp>
      <p:sp>
        <p:nvSpPr>
          <p:cNvPr id="138242" name="Content Placeholder 2"/>
          <p:cNvSpPr>
            <a:spLocks noGrp="1"/>
          </p:cNvSpPr>
          <p:nvPr>
            <p:ph idx="1"/>
          </p:nvPr>
        </p:nvSpPr>
        <p:spPr/>
        <p:txBody>
          <a:bodyPr/>
          <a:lstStyle/>
          <a:p>
            <a:r>
              <a:rPr lang="en-US" dirty="0"/>
              <a:t>Incidence and clinical significance of BRCA1/2 mutations</a:t>
            </a:r>
            <a:br>
              <a:rPr lang="en-US" dirty="0"/>
            </a:br>
            <a:endParaRPr lang="en-US" sz="800" dirty="0"/>
          </a:p>
          <a:p>
            <a:r>
              <a:rPr lang="en-US" dirty="0"/>
              <a:t>Available BRCA mutation testing assays</a:t>
            </a:r>
            <a:br>
              <a:rPr lang="en-US" dirty="0"/>
            </a:br>
            <a:endParaRPr lang="en-US" sz="800" dirty="0"/>
          </a:p>
          <a:p>
            <a:r>
              <a:rPr lang="en-US" dirty="0"/>
              <a:t>Current indications for BRCA testing</a:t>
            </a:r>
          </a:p>
          <a:p>
            <a:pPr marL="0" indent="0">
              <a:buNone/>
            </a:pPr>
            <a:endParaRPr lang="en-US" sz="800" dirty="0"/>
          </a:p>
          <a:p>
            <a:r>
              <a:rPr lang="en-US" dirty="0"/>
              <a:t>Preventive implications of positive BRCA results</a:t>
            </a:r>
            <a:br>
              <a:rPr lang="en-US" dirty="0"/>
            </a:br>
            <a:endParaRPr lang="en-US" sz="800" dirty="0"/>
          </a:p>
          <a:p>
            <a:r>
              <a:rPr lang="en-US" dirty="0"/>
              <a:t>PARP inhibitors in patients with BRCA mutations</a:t>
            </a:r>
          </a:p>
        </p:txBody>
      </p:sp>
    </p:spTree>
    <p:extLst>
      <p:ext uri="{BB962C8B-B14F-4D97-AF65-F5344CB8AC3E}">
        <p14:creationId xmlns:p14="http://schemas.microsoft.com/office/powerpoint/2010/main" val="1251750816"/>
      </p:ext>
    </p:extLst>
  </p:cSld>
  <p:clrMapOvr>
    <a:masterClrMapping/>
  </p:clrMapOvr>
  <p:transition spd="slow" advClick="0"/>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B08EEEF-99BD-EA48-B2A9-C577EDF11AB0}"/>
              </a:ext>
            </a:extLst>
          </p:cNvPr>
          <p:cNvGrpSpPr/>
          <p:nvPr/>
        </p:nvGrpSpPr>
        <p:grpSpPr>
          <a:xfrm>
            <a:off x="1177177" y="669827"/>
            <a:ext cx="9764083" cy="2672735"/>
            <a:chOff x="1720388" y="1197776"/>
            <a:chExt cx="8374901" cy="2292472"/>
          </a:xfrm>
        </p:grpSpPr>
        <p:pic>
          <p:nvPicPr>
            <p:cNvPr id="48130" name="Picture 9"/>
            <p:cNvPicPr>
              <a:picLocks noChangeAspect="1"/>
            </p:cNvPicPr>
            <p:nvPr/>
          </p:nvPicPr>
          <p:blipFill>
            <a:blip r:embed="rId3">
              <a:extLst>
                <a:ext uri="{28A0092B-C50C-407E-A947-70E740481C1C}">
                  <a14:useLocalDpi xmlns:a14="http://schemas.microsoft.com/office/drawing/2010/main" val="0"/>
                </a:ext>
              </a:extLst>
            </a:blip>
            <a:srcRect t="-10442" b="56932"/>
            <a:stretch>
              <a:fillRect/>
            </a:stretch>
          </p:blipFill>
          <p:spPr bwMode="auto">
            <a:xfrm>
              <a:off x="2939898" y="1197776"/>
              <a:ext cx="7155391" cy="2292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a:extLst>
                <a:ext uri="{FF2B5EF4-FFF2-40B4-BE49-F238E27FC236}">
                  <a16:creationId xmlns:a16="http://schemas.microsoft.com/office/drawing/2014/main" id="{96006A60-0F5F-5647-B554-F6CD02F9BD6F}"/>
                </a:ext>
              </a:extLst>
            </p:cNvPr>
            <p:cNvGrpSpPr/>
            <p:nvPr/>
          </p:nvGrpSpPr>
          <p:grpSpPr>
            <a:xfrm>
              <a:off x="1741002" y="1508786"/>
              <a:ext cx="1825757" cy="431025"/>
              <a:chOff x="898426" y="1131589"/>
              <a:chExt cx="1369318" cy="323269"/>
            </a:xfrm>
          </p:grpSpPr>
          <p:sp>
            <p:nvSpPr>
              <p:cNvPr id="2" name="Pentagon 1"/>
              <p:cNvSpPr/>
              <p:nvPr/>
            </p:nvSpPr>
            <p:spPr bwMode="auto">
              <a:xfrm>
                <a:off x="899592" y="1131589"/>
                <a:ext cx="1368152" cy="323269"/>
              </a:xfrm>
              <a:prstGeom prst="homePlate">
                <a:avLst/>
              </a:prstGeom>
              <a:solidFill>
                <a:srgbClr val="FAA719"/>
              </a:solidFill>
              <a:ln w="9525" cap="flat" cmpd="sng" algn="ctr">
                <a:solidFill>
                  <a:srgbClr val="FAA719"/>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en-US" sz="3200">
                  <a:latin typeface="Arial" pitchFamily="-72" charset="0"/>
                  <a:ea typeface="ＭＳ Ｐゴシック" pitchFamily="-72" charset="-128"/>
                  <a:cs typeface="ＭＳ Ｐゴシック" pitchFamily="-72" charset="-128"/>
                </a:endParaRPr>
              </a:p>
            </p:txBody>
          </p:sp>
          <p:sp>
            <p:nvSpPr>
              <p:cNvPr id="14" name="TextBox 4"/>
              <p:cNvSpPr txBox="1">
                <a:spLocks noChangeArrowheads="1"/>
              </p:cNvSpPr>
              <p:nvPr/>
            </p:nvSpPr>
            <p:spPr bwMode="auto">
              <a:xfrm>
                <a:off x="898426" y="1204178"/>
                <a:ext cx="1298476" cy="17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n-US" altLang="x-none" sz="1200" b="1" dirty="0">
                    <a:solidFill>
                      <a:srgbClr val="002B50"/>
                    </a:solidFill>
                  </a:rPr>
                  <a:t>Catalytic inhibition</a:t>
                </a:r>
              </a:p>
            </p:txBody>
          </p:sp>
        </p:grpSp>
        <p:sp>
          <p:nvSpPr>
            <p:cNvPr id="15" name="Pentagon 14"/>
            <p:cNvSpPr/>
            <p:nvPr/>
          </p:nvSpPr>
          <p:spPr bwMode="auto">
            <a:xfrm>
              <a:off x="1720388" y="2881584"/>
              <a:ext cx="1824203" cy="451405"/>
            </a:xfrm>
            <a:prstGeom prst="homePlate">
              <a:avLst/>
            </a:prstGeom>
            <a:solidFill>
              <a:srgbClr val="FAA719"/>
            </a:solidFill>
            <a:ln w="9525" cap="flat" cmpd="sng" algn="ctr">
              <a:solidFill>
                <a:srgbClr val="FAA719"/>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en-US" sz="3200">
                <a:latin typeface="Arial" pitchFamily="-72" charset="0"/>
                <a:ea typeface="ＭＳ Ｐゴシック" pitchFamily="-72" charset="-128"/>
                <a:cs typeface="ＭＳ Ｐゴシック" pitchFamily="-72" charset="-128"/>
              </a:endParaRPr>
            </a:p>
          </p:txBody>
        </p:sp>
        <p:sp>
          <p:nvSpPr>
            <p:cNvPr id="48134" name="TextBox 13"/>
            <p:cNvSpPr txBox="1">
              <a:spLocks noChangeArrowheads="1"/>
            </p:cNvSpPr>
            <p:nvPr/>
          </p:nvSpPr>
          <p:spPr bwMode="auto">
            <a:xfrm>
              <a:off x="1752079" y="2893971"/>
              <a:ext cx="1825757" cy="39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n-US" altLang="x-none" sz="1200" b="1" dirty="0">
                  <a:solidFill>
                    <a:srgbClr val="002B50"/>
                  </a:solidFill>
                </a:rPr>
                <a:t>Trapping of </a:t>
              </a:r>
            </a:p>
            <a:p>
              <a:pPr eaLnBrk="1" hangingPunct="1"/>
              <a:r>
                <a:rPr lang="en-US" altLang="x-none" sz="1200" b="1" dirty="0">
                  <a:solidFill>
                    <a:srgbClr val="002B50"/>
                  </a:solidFill>
                </a:rPr>
                <a:t>PARP-DNA complexes</a:t>
              </a:r>
            </a:p>
          </p:txBody>
        </p:sp>
      </p:grpSp>
      <p:sp>
        <p:nvSpPr>
          <p:cNvPr id="25" name="Title 1">
            <a:extLst>
              <a:ext uri="{FF2B5EF4-FFF2-40B4-BE49-F238E27FC236}">
                <a16:creationId xmlns:a16="http://schemas.microsoft.com/office/drawing/2014/main" id="{2E030D35-0B92-6943-8E12-535DADD1F1BF}"/>
              </a:ext>
            </a:extLst>
          </p:cNvPr>
          <p:cNvSpPr txBox="1">
            <a:spLocks/>
          </p:cNvSpPr>
          <p:nvPr/>
        </p:nvSpPr>
        <p:spPr>
          <a:xfrm>
            <a:off x="609600" y="0"/>
            <a:ext cx="10972800" cy="1143000"/>
          </a:xfrm>
          <a:prstGeom prst="rect">
            <a:avLst/>
          </a:prstGeom>
        </p:spPr>
        <p:txBody>
          <a:bodyPr anchor="ct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solidFill>
                  <a:srgbClr val="F1C73D"/>
                </a:solidFill>
                <a:latin typeface="Arial" charset="0"/>
                <a:ea typeface="ＭＳ Ｐゴシック" charset="0"/>
                <a:cs typeface="ＭＳ Ｐゴシック" charset="0"/>
              </a:rPr>
              <a:t>Dual Mechanisms of Action of PARP Inhibitors</a:t>
            </a:r>
          </a:p>
        </p:txBody>
      </p:sp>
      <p:sp>
        <p:nvSpPr>
          <p:cNvPr id="26" name="Rectangle 33">
            <a:extLst>
              <a:ext uri="{FF2B5EF4-FFF2-40B4-BE49-F238E27FC236}">
                <a16:creationId xmlns:a16="http://schemas.microsoft.com/office/drawing/2014/main" id="{F4B9C5F5-456E-1946-B73F-ABB5F79B1DA0}"/>
              </a:ext>
            </a:extLst>
          </p:cNvPr>
          <p:cNvSpPr>
            <a:spLocks noChangeArrowheads="1"/>
          </p:cNvSpPr>
          <p:nvPr/>
        </p:nvSpPr>
        <p:spPr bwMode="auto">
          <a:xfrm>
            <a:off x="2590375" y="3335598"/>
            <a:ext cx="8342287" cy="2400299"/>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graphicFrame>
        <p:nvGraphicFramePr>
          <p:cNvPr id="27" name="Content Placeholder 5">
            <a:extLst>
              <a:ext uri="{FF2B5EF4-FFF2-40B4-BE49-F238E27FC236}">
                <a16:creationId xmlns:a16="http://schemas.microsoft.com/office/drawing/2014/main" id="{DB6FC23E-1C78-2A47-AA98-EF80F24CE58B}"/>
              </a:ext>
            </a:extLst>
          </p:cNvPr>
          <p:cNvGraphicFramePr>
            <a:graphicFrameLocks/>
          </p:cNvGraphicFramePr>
          <p:nvPr>
            <p:extLst>
              <p:ext uri="{D42A27DB-BD31-4B8C-83A1-F6EECF244321}">
                <p14:modId xmlns:p14="http://schemas.microsoft.com/office/powerpoint/2010/main" val="2339455845"/>
              </p:ext>
            </p:extLst>
          </p:nvPr>
        </p:nvGraphicFramePr>
        <p:xfrm>
          <a:off x="2696502" y="3429000"/>
          <a:ext cx="8115300" cy="2191508"/>
        </p:xfrm>
        <a:graphic>
          <a:graphicData uri="http://schemas.openxmlformats.org/drawingml/2006/table">
            <a:tbl>
              <a:tblPr firstRow="1" bandRow="1">
                <a:tableStyleId>{21E4AEA4-8DFA-4A89-87EB-49C32662AFE0}</a:tableStyleId>
              </a:tblPr>
              <a:tblGrid>
                <a:gridCol w="1527370">
                  <a:extLst>
                    <a:ext uri="{9D8B030D-6E8A-4147-A177-3AD203B41FA5}">
                      <a16:colId xmlns:a16="http://schemas.microsoft.com/office/drawing/2014/main" val="2343474276"/>
                    </a:ext>
                  </a:extLst>
                </a:gridCol>
                <a:gridCol w="1874783">
                  <a:extLst>
                    <a:ext uri="{9D8B030D-6E8A-4147-A177-3AD203B41FA5}">
                      <a16:colId xmlns:a16="http://schemas.microsoft.com/office/drawing/2014/main" val="886923387"/>
                    </a:ext>
                  </a:extLst>
                </a:gridCol>
                <a:gridCol w="1898877">
                  <a:extLst>
                    <a:ext uri="{9D8B030D-6E8A-4147-A177-3AD203B41FA5}">
                      <a16:colId xmlns:a16="http://schemas.microsoft.com/office/drawing/2014/main" val="321297532"/>
                    </a:ext>
                  </a:extLst>
                </a:gridCol>
                <a:gridCol w="1706558">
                  <a:extLst>
                    <a:ext uri="{9D8B030D-6E8A-4147-A177-3AD203B41FA5}">
                      <a16:colId xmlns:a16="http://schemas.microsoft.com/office/drawing/2014/main" val="560499619"/>
                    </a:ext>
                  </a:extLst>
                </a:gridCol>
                <a:gridCol w="1107712">
                  <a:extLst>
                    <a:ext uri="{9D8B030D-6E8A-4147-A177-3AD203B41FA5}">
                      <a16:colId xmlns:a16="http://schemas.microsoft.com/office/drawing/2014/main" val="1034248556"/>
                    </a:ext>
                  </a:extLst>
                </a:gridCol>
              </a:tblGrid>
              <a:tr h="37425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endParaRP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Catalytic inhibition IC</a:t>
                      </a:r>
                      <a:r>
                        <a:rPr kumimoji="0" lang="en-US" sz="1400" b="1" i="0" u="none" strike="noStrike" cap="none" normalizeH="0" baseline="-25000" dirty="0">
                          <a:ln>
                            <a:noFill/>
                          </a:ln>
                          <a:solidFill>
                            <a:srgbClr val="FFFFFF"/>
                          </a:solidFill>
                          <a:effectLst/>
                          <a:latin typeface="Arial" panose="020B0604020202020204" pitchFamily="34" charset="0"/>
                          <a:ea typeface="ヒラギノ角ゴ Pro W3" charset="-128"/>
                          <a:cs typeface="Arial" panose="020B0604020202020204" pitchFamily="34" charset="0"/>
                        </a:rPr>
                        <a:t>50</a:t>
                      </a: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 in wild-type DT40 cells (</a:t>
                      </a:r>
                      <a:r>
                        <a:rPr kumimoji="0" lang="en-US" sz="1400" b="1" i="0" u="none" strike="noStrike" cap="none" normalizeH="0" baseline="0" dirty="0" err="1">
                          <a:ln>
                            <a:noFill/>
                          </a:ln>
                          <a:solidFill>
                            <a:srgbClr val="FFFFFF"/>
                          </a:solidFill>
                          <a:effectLst/>
                          <a:latin typeface="Arial" panose="020B0604020202020204" pitchFamily="34" charset="0"/>
                          <a:ea typeface="ヒラギノ角ゴ Pro W3" charset="-128"/>
                          <a:cs typeface="Arial" panose="020B0604020202020204" pitchFamily="34" charset="0"/>
                        </a:rPr>
                        <a:t>nM</a:t>
                      </a: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Catalytic inhibition IC</a:t>
                      </a:r>
                      <a:r>
                        <a:rPr kumimoji="0" lang="en-US" sz="1400" b="1" i="0" u="none" strike="noStrike" cap="none" normalizeH="0" baseline="-25000" dirty="0">
                          <a:ln>
                            <a:noFill/>
                          </a:ln>
                          <a:solidFill>
                            <a:srgbClr val="FFFFFF"/>
                          </a:solidFill>
                          <a:effectLst/>
                          <a:latin typeface="Arial" panose="020B0604020202020204" pitchFamily="34" charset="0"/>
                          <a:ea typeface="ヒラギノ角ゴ Pro W3" charset="-128"/>
                          <a:cs typeface="Arial" panose="020B0604020202020204" pitchFamily="34" charset="0"/>
                        </a:rPr>
                        <a:t>50</a:t>
                      </a: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 in wild-type DT40 cells (µM)</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PARP-trapping potency (relative </a:t>
                      </a:r>
                      <a:b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b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to olaparib)</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panose="020B0604020202020204" pitchFamily="34" charset="0"/>
                          <a:ea typeface="ヒラギノ角ゴ Pro W3" charset="-128"/>
                          <a:cs typeface="Arial" panose="020B0604020202020204" pitchFamily="34" charset="0"/>
                        </a:rPr>
                        <a:t>Class</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228697">
                <a:tc>
                  <a:txBody>
                    <a:bodyPr/>
                    <a:lstStyle/>
                    <a:p>
                      <a:r>
                        <a:rPr lang="en-US" sz="1400" dirty="0">
                          <a:solidFill>
                            <a:schemeClr val="tx1"/>
                          </a:solidFill>
                          <a:latin typeface="Arial" panose="020B0604020202020204" pitchFamily="34" charset="0"/>
                          <a:cs typeface="Arial" panose="020B0604020202020204" pitchFamily="34" charset="0"/>
                        </a:rPr>
                        <a:t>Veliparib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&gt;50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&lt;0.2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Type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228697">
                <a:tc>
                  <a:txBody>
                    <a:bodyPr/>
                    <a:lstStyle/>
                    <a:p>
                      <a:r>
                        <a:rPr lang="en-US" sz="1400" dirty="0">
                          <a:solidFill>
                            <a:schemeClr val="tx1"/>
                          </a:solidFill>
                          <a:latin typeface="Arial" panose="020B0604020202020204" pitchFamily="34" charset="0"/>
                          <a:cs typeface="Arial" panose="020B0604020202020204" pitchFamily="34" charset="0"/>
                        </a:rPr>
                        <a:t>Olaparib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Type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228697">
                <a:tc>
                  <a:txBody>
                    <a:bodyPr/>
                    <a:lstStyle/>
                    <a:p>
                      <a:r>
                        <a:rPr lang="en-US" sz="1400" dirty="0">
                          <a:solidFill>
                            <a:schemeClr val="tx1"/>
                          </a:solidFill>
                          <a:latin typeface="Arial" panose="020B0604020202020204" pitchFamily="34" charset="0"/>
                          <a:cs typeface="Arial" panose="020B0604020202020204" pitchFamily="34" charset="0"/>
                        </a:rPr>
                        <a:t>Rucaparib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Type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4066361728"/>
                  </a:ext>
                </a:extLst>
              </a:tr>
              <a:tr h="228697">
                <a:tc>
                  <a:txBody>
                    <a:bodyPr/>
                    <a:lstStyle/>
                    <a:p>
                      <a:r>
                        <a:rPr lang="en-US" sz="1400" dirty="0">
                          <a:solidFill>
                            <a:schemeClr val="tx1"/>
                          </a:solidFill>
                          <a:latin typeface="Arial" panose="020B0604020202020204" pitchFamily="34" charset="0"/>
                          <a:cs typeface="Arial" panose="020B0604020202020204" pitchFamily="34" charset="0"/>
                        </a:rPr>
                        <a:t>Niraparib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2.3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panose="020B0604020202020204" pitchFamily="34" charset="0"/>
                          <a:cs typeface="Arial" panose="020B0604020202020204" pitchFamily="34" charset="0"/>
                        </a:rPr>
                        <a:t>Type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228697">
                <a:tc>
                  <a:txBody>
                    <a:bodyPr/>
                    <a:lstStyle/>
                    <a:p>
                      <a:r>
                        <a:rPr lang="en-US" sz="1400" dirty="0" err="1">
                          <a:solidFill>
                            <a:schemeClr val="tx1"/>
                          </a:solidFill>
                          <a:latin typeface="Arial" panose="020B0604020202020204" pitchFamily="34" charset="0"/>
                          <a:cs typeface="Arial" panose="020B0604020202020204" pitchFamily="34" charset="0"/>
                        </a:rPr>
                        <a:t>Talazoparib</a:t>
                      </a:r>
                      <a:endParaRPr lang="en-US" sz="14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40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panose="020B0604020202020204" pitchFamily="34" charset="0"/>
                          <a:cs typeface="Arial" panose="020B0604020202020204" pitchFamily="34" charset="0"/>
                        </a:rPr>
                        <a:t>Type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658836622"/>
                  </a:ext>
                </a:extLst>
              </a:tr>
            </a:tbl>
          </a:graphicData>
        </a:graphic>
      </p:graphicFrame>
      <p:sp>
        <p:nvSpPr>
          <p:cNvPr id="32" name="TextBox 15">
            <a:extLst>
              <a:ext uri="{FF2B5EF4-FFF2-40B4-BE49-F238E27FC236}">
                <a16:creationId xmlns:a16="http://schemas.microsoft.com/office/drawing/2014/main" id="{6D6424A6-2624-F248-9232-798C225B80DC}"/>
              </a:ext>
            </a:extLst>
          </p:cNvPr>
          <p:cNvSpPr txBox="1">
            <a:spLocks noChangeArrowheads="1"/>
          </p:cNvSpPr>
          <p:nvPr/>
        </p:nvSpPr>
        <p:spPr bwMode="auto">
          <a:xfrm>
            <a:off x="97836" y="5927631"/>
            <a:ext cx="11865564" cy="877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eaLnBrk="1" hangingPunct="1">
              <a:defRPr/>
            </a:pPr>
            <a:r>
              <a:rPr lang="en-GB" altLang="x-none" sz="1600" dirty="0" err="1">
                <a:solidFill>
                  <a:srgbClr val="FFFFFF"/>
                </a:solidFill>
              </a:rPr>
              <a:t>Murai</a:t>
            </a:r>
            <a:r>
              <a:rPr lang="en-GB" altLang="x-none" sz="1600" dirty="0">
                <a:solidFill>
                  <a:srgbClr val="FFFFFF"/>
                </a:solidFill>
              </a:rPr>
              <a:t> J, </a:t>
            </a:r>
            <a:r>
              <a:rPr lang="en-GB" altLang="x-none" sz="1600" dirty="0" err="1">
                <a:solidFill>
                  <a:srgbClr val="FFFFFF"/>
                </a:solidFill>
              </a:rPr>
              <a:t>Pommier</a:t>
            </a:r>
            <a:r>
              <a:rPr lang="en-GB" altLang="x-none" sz="1600" dirty="0">
                <a:solidFill>
                  <a:srgbClr val="FFFFFF"/>
                </a:solidFill>
              </a:rPr>
              <a:t> Y. Classification of PARP Inhibitors Based on PARP Trapping and Catalytic Inhibition, and Rationale for Combinations with Topoisomerase I Inhibitors and Alkylating Agents. In: Curtin NJ, Sharma RA, eds. </a:t>
            </a:r>
            <a:r>
              <a:rPr lang="en-GB" altLang="x-none" sz="1600" i="1" dirty="0">
                <a:solidFill>
                  <a:srgbClr val="FFFFFF"/>
                </a:solidFill>
              </a:rPr>
              <a:t>PARP Inhibitors for Cancer Therapy</a:t>
            </a:r>
            <a:r>
              <a:rPr lang="en-GB" altLang="x-none" sz="1600" dirty="0">
                <a:solidFill>
                  <a:srgbClr val="FFFFFF"/>
                </a:solidFill>
              </a:rPr>
              <a:t>. New York: Springer International Publishing;2015:261-74.</a:t>
            </a:r>
          </a:p>
        </p:txBody>
      </p:sp>
    </p:spTree>
    <p:extLst>
      <p:ext uri="{BB962C8B-B14F-4D97-AF65-F5344CB8AC3E}">
        <p14:creationId xmlns:p14="http://schemas.microsoft.com/office/powerpoint/2010/main" val="26734909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dirty="0" err="1">
                <a:solidFill>
                  <a:srgbClr val="F1C73D"/>
                </a:solidFill>
                <a:latin typeface="Arial" charset="0"/>
                <a:ea typeface="ＭＳ Ｐゴシック" charset="0"/>
                <a:cs typeface="ＭＳ Ｐゴシック" charset="0"/>
              </a:rPr>
              <a:t>Olaparib</a:t>
            </a:r>
            <a:endParaRPr lang="en-US" dirty="0">
              <a:solidFill>
                <a:srgbClr val="F1C73D"/>
              </a:solidFill>
              <a:latin typeface="Arial" charset="0"/>
              <a:ea typeface="ＭＳ Ｐゴシック" charset="0"/>
              <a:cs typeface="ＭＳ Ｐゴシック" charset="0"/>
            </a:endParaRPr>
          </a:p>
        </p:txBody>
      </p:sp>
      <p:sp>
        <p:nvSpPr>
          <p:cNvPr id="7169" name="Content Placeholder 1"/>
          <p:cNvSpPr>
            <a:spLocks noGrp="1"/>
          </p:cNvSpPr>
          <p:nvPr>
            <p:ph idx="1"/>
          </p:nvPr>
        </p:nvSpPr>
        <p:spPr/>
        <p:txBody>
          <a:bodyPr>
            <a:normAutofit lnSpcReduction="10000"/>
          </a:bodyPr>
          <a:lstStyle/>
          <a:p>
            <a:pPr marL="0" indent="0">
              <a:spcBef>
                <a:spcPts val="1200"/>
              </a:spcBef>
              <a:buNone/>
              <a:defRPr/>
            </a:pPr>
            <a:r>
              <a:rPr lang="en-US" sz="2200" b="1" dirty="0">
                <a:solidFill>
                  <a:srgbClr val="EFC53D"/>
                </a:solidFill>
                <a:latin typeface="Arial" charset="0"/>
                <a:ea typeface="ＭＳ Ｐゴシック" charset="0"/>
                <a:cs typeface="Arial" charset="0"/>
              </a:rPr>
              <a:t>Mechanism of action</a:t>
            </a:r>
          </a:p>
          <a:p>
            <a:pPr>
              <a:spcBef>
                <a:spcPts val="1200"/>
              </a:spcBef>
              <a:defRPr/>
            </a:pPr>
            <a:r>
              <a:rPr lang="en-US" sz="2200" dirty="0"/>
              <a:t>Inhibitor of poly(ADP-ribose) polymerase (PARP) enzymes involved in DNA repair</a:t>
            </a:r>
            <a:endParaRPr lang="en-US" sz="2200" dirty="0">
              <a:latin typeface="Arial" charset="0"/>
              <a:ea typeface="ＭＳ Ｐゴシック" charset="0"/>
              <a:cs typeface="Arial" charset="0"/>
            </a:endParaRPr>
          </a:p>
          <a:p>
            <a:pPr marL="0" indent="0">
              <a:spcBef>
                <a:spcPts val="1200"/>
              </a:spcBef>
              <a:buNone/>
              <a:defRPr/>
            </a:pPr>
            <a:r>
              <a:rPr lang="en-US" sz="2200" b="1" dirty="0">
                <a:solidFill>
                  <a:srgbClr val="EFC53D"/>
                </a:solidFill>
                <a:latin typeface="Arial" charset="0"/>
                <a:ea typeface="ＭＳ Ｐゴシック" charset="0"/>
                <a:cs typeface="Arial" charset="0"/>
              </a:rPr>
              <a:t>Indications</a:t>
            </a:r>
          </a:p>
          <a:p>
            <a:pPr>
              <a:spcBef>
                <a:spcPts val="1200"/>
              </a:spcBef>
              <a:defRPr/>
            </a:pPr>
            <a:r>
              <a:rPr lang="en-US" sz="2200" dirty="0"/>
              <a:t>In patients with HER2-negative metastatic breast cancer with deleterious or suspected deleterious germline BRCA mutation who have received chemotherapy in the neoadjuvant, adjuvant or metastatic setting</a:t>
            </a:r>
          </a:p>
          <a:p>
            <a:pPr>
              <a:spcBef>
                <a:spcPts val="1200"/>
              </a:spcBef>
              <a:defRPr/>
            </a:pPr>
            <a:r>
              <a:rPr lang="en-US" sz="2200" dirty="0"/>
              <a:t>Patients with hormone receptor-positive breast cancer should have received prior endocrine therapy or be considered inappropriate for endocrine therapy</a:t>
            </a:r>
          </a:p>
          <a:p>
            <a:pPr>
              <a:spcBef>
                <a:spcPts val="1200"/>
              </a:spcBef>
              <a:defRPr/>
            </a:pPr>
            <a:r>
              <a:rPr lang="en-US" sz="2200" dirty="0"/>
              <a:t>Patients should be selected for </a:t>
            </a:r>
            <a:r>
              <a:rPr lang="en-US" sz="2200" dirty="0" err="1"/>
              <a:t>olaparib</a:t>
            </a:r>
            <a:r>
              <a:rPr lang="en-US" sz="2200" dirty="0"/>
              <a:t> therapy with FDA-approved companion diagnostic assay</a:t>
            </a:r>
          </a:p>
          <a:p>
            <a:pPr marL="0" indent="0">
              <a:spcBef>
                <a:spcPts val="1200"/>
              </a:spcBef>
              <a:buNone/>
              <a:defRPr/>
            </a:pPr>
            <a:r>
              <a:rPr lang="en-US" sz="2200" b="1" dirty="0">
                <a:solidFill>
                  <a:srgbClr val="EFC53D"/>
                </a:solidFill>
                <a:latin typeface="Arial" charset="0"/>
                <a:ea typeface="ＭＳ Ｐゴシック" charset="0"/>
                <a:cs typeface="Arial" charset="0"/>
              </a:rPr>
              <a:t>Recommended dose</a:t>
            </a:r>
          </a:p>
          <a:p>
            <a:pPr>
              <a:spcBef>
                <a:spcPts val="1200"/>
              </a:spcBef>
              <a:defRPr/>
            </a:pPr>
            <a:r>
              <a:rPr lang="en-US" sz="2200" dirty="0"/>
              <a:t>300 mg PO twice daily with or without food (tablet formulation: 150 mg or 100 mg)</a:t>
            </a:r>
          </a:p>
        </p:txBody>
      </p:sp>
      <p:sp>
        <p:nvSpPr>
          <p:cNvPr id="64515" name="TextBox 6"/>
          <p:cNvSpPr txBox="1">
            <a:spLocks noChangeArrowheads="1"/>
          </p:cNvSpPr>
          <p:nvPr/>
        </p:nvSpPr>
        <p:spPr bwMode="auto">
          <a:xfrm>
            <a:off x="25400" y="6390640"/>
            <a:ext cx="10972800" cy="43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tIns="0" rIns="182880" bIns="91440" anchor="b"/>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600" dirty="0">
              <a:solidFill>
                <a:srgbClr val="FFFFFF"/>
              </a:solidFill>
            </a:endParaRPr>
          </a:p>
          <a:p>
            <a:r>
              <a:rPr lang="en-US" sz="1600" dirty="0" err="1">
                <a:solidFill>
                  <a:srgbClr val="FFFFFF"/>
                </a:solidFill>
              </a:rPr>
              <a:t>Olaparib</a:t>
            </a:r>
            <a:r>
              <a:rPr lang="en-US" sz="1600" dirty="0">
                <a:solidFill>
                  <a:srgbClr val="FFFFFF"/>
                </a:solidFill>
              </a:rPr>
              <a:t> package insert, January 2018</a:t>
            </a:r>
          </a:p>
        </p:txBody>
      </p:sp>
    </p:spTree>
    <p:extLst>
      <p:ext uri="{BB962C8B-B14F-4D97-AF65-F5344CB8AC3E}">
        <p14:creationId xmlns:p14="http://schemas.microsoft.com/office/powerpoint/2010/main" val="3685296250"/>
      </p:ext>
    </p:extLst>
  </p:cSld>
  <p:clrMapOvr>
    <a:masterClrMapping/>
  </p:clrMapOvr>
  <p:transition spd="slow" advClick="0"/>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Line 6"/>
          <p:cNvSpPr>
            <a:spLocks noChangeShapeType="1"/>
          </p:cNvSpPr>
          <p:nvPr/>
        </p:nvSpPr>
        <p:spPr bwMode="auto">
          <a:xfrm>
            <a:off x="4794251" y="3370263"/>
            <a:ext cx="1425575" cy="0"/>
          </a:xfrm>
          <a:prstGeom prst="line">
            <a:avLst/>
          </a:prstGeom>
          <a:noFill/>
          <a:ln w="2857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sp>
        <p:nvSpPr>
          <p:cNvPr id="57346" name="Line 7"/>
          <p:cNvSpPr>
            <a:spLocks noChangeShapeType="1"/>
          </p:cNvSpPr>
          <p:nvPr/>
        </p:nvSpPr>
        <p:spPr bwMode="auto">
          <a:xfrm flipH="1">
            <a:off x="6219825" y="2286001"/>
            <a:ext cx="0" cy="2003425"/>
          </a:xfrm>
          <a:prstGeom prst="line">
            <a:avLst/>
          </a:prstGeom>
          <a:noFill/>
          <a:ln w="2857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grpSp>
        <p:nvGrpSpPr>
          <p:cNvPr id="2" name="Group 1"/>
          <p:cNvGrpSpPr/>
          <p:nvPr/>
        </p:nvGrpSpPr>
        <p:grpSpPr>
          <a:xfrm>
            <a:off x="6219825" y="2274889"/>
            <a:ext cx="457200" cy="2014537"/>
            <a:chOff x="4419600" y="2274888"/>
            <a:chExt cx="514350" cy="2014537"/>
          </a:xfrm>
        </p:grpSpPr>
        <p:sp>
          <p:nvSpPr>
            <p:cNvPr id="57347" name="Line 8"/>
            <p:cNvSpPr>
              <a:spLocks noChangeShapeType="1"/>
            </p:cNvSpPr>
            <p:nvPr/>
          </p:nvSpPr>
          <p:spPr bwMode="auto">
            <a:xfrm flipV="1">
              <a:off x="4419600" y="2274888"/>
              <a:ext cx="514350" cy="11112"/>
            </a:xfrm>
            <a:prstGeom prst="line">
              <a:avLst/>
            </a:prstGeom>
            <a:noFill/>
            <a:ln w="28575">
              <a:solidFill>
                <a:srgbClr val="FFFFFF"/>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sp>
          <p:nvSpPr>
            <p:cNvPr id="57348" name="Line 9"/>
            <p:cNvSpPr>
              <a:spLocks noChangeShapeType="1"/>
            </p:cNvSpPr>
            <p:nvPr/>
          </p:nvSpPr>
          <p:spPr bwMode="auto">
            <a:xfrm>
              <a:off x="4419600" y="4289425"/>
              <a:ext cx="514350" cy="0"/>
            </a:xfrm>
            <a:prstGeom prst="line">
              <a:avLst/>
            </a:prstGeom>
            <a:noFill/>
            <a:ln w="28575">
              <a:solidFill>
                <a:srgbClr val="FFFFFF"/>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grpSp>
      <p:sp>
        <p:nvSpPr>
          <p:cNvPr id="57349" name="Text Box 11"/>
          <p:cNvSpPr txBox="1">
            <a:spLocks noChangeArrowheads="1"/>
          </p:cNvSpPr>
          <p:nvPr/>
        </p:nvSpPr>
        <p:spPr bwMode="auto">
          <a:xfrm>
            <a:off x="6677026" y="1760538"/>
            <a:ext cx="4752974" cy="1288138"/>
          </a:xfrm>
          <a:prstGeom prst="rect">
            <a:avLst/>
          </a:prstGeom>
          <a:solidFill>
            <a:srgbClr val="F8951E"/>
          </a:solidFill>
          <a:ln w="9525">
            <a:solidFill>
              <a:srgbClr val="FFFFFF"/>
            </a:solidFill>
            <a:miter lim="800000"/>
            <a:headEnd/>
            <a:tailEnd/>
          </a:ln>
          <a:effectLst>
            <a:prstShdw prst="shdw17" dist="17961" dir="2700000">
              <a:srgbClr val="999999">
                <a:alpha val="74997"/>
              </a:srgbClr>
            </a:prstShdw>
          </a:effec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Aft>
                <a:spcPts val="0"/>
              </a:spcAft>
            </a:pPr>
            <a:r>
              <a:rPr lang="en-US" sz="2200" b="1" dirty="0" err="1">
                <a:solidFill>
                  <a:srgbClr val="002060"/>
                </a:solidFill>
              </a:rPr>
              <a:t>Olaparib</a:t>
            </a:r>
            <a:endParaRPr lang="en-US" sz="2200" b="1" dirty="0">
              <a:solidFill>
                <a:srgbClr val="002060"/>
              </a:solidFill>
            </a:endParaRPr>
          </a:p>
          <a:p>
            <a:pPr algn="ctr">
              <a:spcAft>
                <a:spcPts val="0"/>
              </a:spcAft>
            </a:pPr>
            <a:r>
              <a:rPr lang="en-US" sz="2200" b="1" dirty="0">
                <a:solidFill>
                  <a:srgbClr val="002060"/>
                </a:solidFill>
              </a:rPr>
              <a:t>300 mg BID PO</a:t>
            </a:r>
          </a:p>
        </p:txBody>
      </p:sp>
      <p:sp>
        <p:nvSpPr>
          <p:cNvPr id="57350" name="Text Box 13"/>
          <p:cNvSpPr txBox="1">
            <a:spLocks noChangeArrowheads="1"/>
          </p:cNvSpPr>
          <p:nvPr/>
        </p:nvSpPr>
        <p:spPr bwMode="auto">
          <a:xfrm>
            <a:off x="6677026" y="3796209"/>
            <a:ext cx="4752974" cy="1250922"/>
          </a:xfrm>
          <a:prstGeom prst="rect">
            <a:avLst/>
          </a:prstGeom>
          <a:solidFill>
            <a:srgbClr val="99CC00"/>
          </a:solidFill>
          <a:ln w="9525">
            <a:solidFill>
              <a:srgbClr val="FFFFFF"/>
            </a:solidFill>
            <a:miter lim="800000"/>
            <a:headEnd/>
            <a:tailEnd/>
          </a:ln>
          <a:effectLst>
            <a:prstShdw prst="shdw17" dist="17961" dir="2700000">
              <a:srgbClr val="999999">
                <a:alpha val="74997"/>
              </a:srgbClr>
            </a:prstShdw>
          </a:effec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0"/>
              </a:spcBef>
            </a:pPr>
            <a:r>
              <a:rPr lang="en-US" sz="2200" b="1" dirty="0">
                <a:solidFill>
                  <a:srgbClr val="002060"/>
                </a:solidFill>
              </a:rPr>
              <a:t>Physician’s choice of chemo</a:t>
            </a:r>
          </a:p>
          <a:p>
            <a:pPr algn="ctr">
              <a:spcBef>
                <a:spcPts val="0"/>
              </a:spcBef>
            </a:pPr>
            <a:r>
              <a:rPr lang="en-US" sz="2200" b="1" dirty="0">
                <a:solidFill>
                  <a:srgbClr val="002060"/>
                </a:solidFill>
              </a:rPr>
              <a:t>(</a:t>
            </a:r>
            <a:r>
              <a:rPr lang="en-US" sz="2200" b="1" dirty="0" err="1">
                <a:solidFill>
                  <a:srgbClr val="002060"/>
                </a:solidFill>
              </a:rPr>
              <a:t>capecitabine</a:t>
            </a:r>
            <a:r>
              <a:rPr lang="en-US" sz="2200" b="1" dirty="0">
                <a:solidFill>
                  <a:srgbClr val="002060"/>
                </a:solidFill>
              </a:rPr>
              <a:t>, </a:t>
            </a:r>
            <a:r>
              <a:rPr lang="en-US" sz="2200" b="1" dirty="0" err="1">
                <a:solidFill>
                  <a:srgbClr val="002060"/>
                </a:solidFill>
              </a:rPr>
              <a:t>vinorelbine</a:t>
            </a:r>
            <a:r>
              <a:rPr lang="en-US" sz="2200" b="1" dirty="0">
                <a:solidFill>
                  <a:srgbClr val="002060"/>
                </a:solidFill>
              </a:rPr>
              <a:t> </a:t>
            </a:r>
            <a:br>
              <a:rPr lang="en-US" sz="2200" b="1" dirty="0">
                <a:solidFill>
                  <a:srgbClr val="002060"/>
                </a:solidFill>
              </a:rPr>
            </a:br>
            <a:r>
              <a:rPr lang="en-US" sz="2200" b="1" dirty="0">
                <a:solidFill>
                  <a:srgbClr val="002060"/>
                </a:solidFill>
              </a:rPr>
              <a:t>or </a:t>
            </a:r>
            <a:r>
              <a:rPr lang="en-US" sz="2200" b="1" dirty="0" err="1">
                <a:solidFill>
                  <a:srgbClr val="002060"/>
                </a:solidFill>
              </a:rPr>
              <a:t>eribulin</a:t>
            </a:r>
            <a:r>
              <a:rPr lang="en-US" sz="2200" b="1" dirty="0">
                <a:solidFill>
                  <a:srgbClr val="002060"/>
                </a:solidFill>
              </a:rPr>
              <a:t>)</a:t>
            </a:r>
          </a:p>
        </p:txBody>
      </p:sp>
      <p:sp>
        <p:nvSpPr>
          <p:cNvPr id="57351" name="Oval 25"/>
          <p:cNvSpPr>
            <a:spLocks noChangeArrowheads="1"/>
          </p:cNvSpPr>
          <p:nvPr/>
        </p:nvSpPr>
        <p:spPr bwMode="auto">
          <a:xfrm>
            <a:off x="5076825" y="2933700"/>
            <a:ext cx="852488" cy="850900"/>
          </a:xfrm>
          <a:prstGeom prst="ellipse">
            <a:avLst/>
          </a:prstGeom>
          <a:solidFill>
            <a:srgbClr val="FF6600"/>
          </a:solidFill>
          <a:ln>
            <a:noFill/>
          </a:ln>
          <a:extLst>
            <a:ext uri="{91240B29-F687-4f45-9708-019B960494DF}">
              <a14:hiddenLine xmlns="" xmlns:a14="http://schemas.microsoft.com/office/drawing/2010/main" w="38100">
                <a:solidFill>
                  <a:srgbClr val="000000"/>
                </a:solidFill>
                <a:round/>
                <a:headEnd/>
                <a:tailEnd/>
              </a14:hiddenLine>
            </a:ext>
          </a:extLst>
        </p:spPr>
        <p:txBody>
          <a:bodyPr wrap="none" anchor="ctr"/>
          <a:lstStyle/>
          <a:p>
            <a:pPr algn="ctr"/>
            <a:r>
              <a:rPr lang="en-US" sz="3000" b="1">
                <a:solidFill>
                  <a:srgbClr val="FFFFFF"/>
                </a:solidFill>
              </a:rPr>
              <a:t>R</a:t>
            </a:r>
          </a:p>
        </p:txBody>
      </p:sp>
      <p:sp>
        <p:nvSpPr>
          <p:cNvPr id="57361" name="TextBox 2"/>
          <p:cNvSpPr txBox="1">
            <a:spLocks noChangeArrowheads="1"/>
          </p:cNvSpPr>
          <p:nvPr/>
        </p:nvSpPr>
        <p:spPr bwMode="auto">
          <a:xfrm>
            <a:off x="2093574" y="5309277"/>
            <a:ext cx="758382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b="1" dirty="0">
                <a:solidFill>
                  <a:srgbClr val="FFFFFF"/>
                </a:solidFill>
              </a:rPr>
              <a:t>Primary endpoint: </a:t>
            </a:r>
            <a:r>
              <a:rPr lang="en-US" sz="2000" dirty="0">
                <a:solidFill>
                  <a:srgbClr val="FFFFFF"/>
                </a:solidFill>
              </a:rPr>
              <a:t>Progression-free survival</a:t>
            </a:r>
          </a:p>
        </p:txBody>
      </p:sp>
      <p:sp>
        <p:nvSpPr>
          <p:cNvPr id="57364" name="Title 1"/>
          <p:cNvSpPr>
            <a:spLocks noGrp="1"/>
          </p:cNvSpPr>
          <p:nvPr>
            <p:ph type="title"/>
          </p:nvPr>
        </p:nvSpPr>
        <p:spPr/>
        <p:txBody>
          <a:bodyPr/>
          <a:lstStyle/>
          <a:p>
            <a:r>
              <a:rPr lang="en-US" dirty="0" err="1">
                <a:solidFill>
                  <a:srgbClr val="F1C73D"/>
                </a:solidFill>
              </a:rPr>
              <a:t>OlympiAD</a:t>
            </a:r>
            <a:r>
              <a:rPr lang="en-US" dirty="0">
                <a:solidFill>
                  <a:srgbClr val="F1C73D"/>
                </a:solidFill>
              </a:rPr>
              <a:t>: A Phase III Study of </a:t>
            </a:r>
            <a:r>
              <a:rPr lang="en-US" dirty="0" err="1">
                <a:solidFill>
                  <a:srgbClr val="F1C73D"/>
                </a:solidFill>
              </a:rPr>
              <a:t>Olaparib</a:t>
            </a:r>
            <a:r>
              <a:rPr lang="en-US" dirty="0">
                <a:solidFill>
                  <a:srgbClr val="F1C73D"/>
                </a:solidFill>
              </a:rPr>
              <a:t> for Metastatic Breast Cancer with Germline BRCA1/2 Mutations</a:t>
            </a:r>
          </a:p>
        </p:txBody>
      </p:sp>
      <p:graphicFrame>
        <p:nvGraphicFramePr>
          <p:cNvPr id="14" name="Group 31">
            <a:extLst>
              <a:ext uri="{FF2B5EF4-FFF2-40B4-BE49-F238E27FC236}">
                <a16:creationId xmlns:a16="http://schemas.microsoft.com/office/drawing/2014/main" id="{A884B166-456D-B542-A4B8-57972C42872A}"/>
              </a:ext>
            </a:extLst>
          </p:cNvPr>
          <p:cNvGraphicFramePr>
            <a:graphicFrameLocks noGrp="1"/>
          </p:cNvGraphicFramePr>
          <p:nvPr>
            <p:extLst>
              <p:ext uri="{D42A27DB-BD31-4B8C-83A1-F6EECF244321}">
                <p14:modId xmlns:p14="http://schemas.microsoft.com/office/powerpoint/2010/main" val="452713543"/>
              </p:ext>
            </p:extLst>
          </p:nvPr>
        </p:nvGraphicFramePr>
        <p:xfrm>
          <a:off x="607548" y="1744936"/>
          <a:ext cx="4178763" cy="3125847"/>
        </p:xfrm>
        <a:graphic>
          <a:graphicData uri="http://schemas.openxmlformats.org/drawingml/2006/table">
            <a:tbl>
              <a:tblPr/>
              <a:tblGrid>
                <a:gridCol w="4178763">
                  <a:extLst>
                    <a:ext uri="{9D8B030D-6E8A-4147-A177-3AD203B41FA5}">
                      <a16:colId xmlns:a16="http://schemas.microsoft.com/office/drawing/2014/main" val="20000"/>
                    </a:ext>
                  </a:extLst>
                </a:gridCol>
              </a:tblGrid>
              <a:tr h="443559">
                <a:tc>
                  <a:txBody>
                    <a:bodyPr/>
                    <a:lstStyle/>
                    <a:p>
                      <a:pPr marL="0" marR="0" lvl="0" indent="0" algn="l" defTabSz="914400" rtl="0" eaLnBrk="1" fontAlgn="base" latinLnBrk="0" hangingPunct="1">
                        <a:lnSpc>
                          <a:spcPct val="100000"/>
                        </a:lnSpc>
                        <a:spcBef>
                          <a:spcPts val="800"/>
                        </a:spcBef>
                        <a:spcAft>
                          <a:spcPct val="0"/>
                        </a:spcAft>
                        <a:buClrTx/>
                        <a:buSzTx/>
                        <a:buFontTx/>
                        <a:buNone/>
                        <a:tabLst/>
                      </a:pPr>
                      <a:r>
                        <a:rPr kumimoji="0" lang="en-US" sz="2000" b="1"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Enrollment (N = 302)</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0">
                <a:tc>
                  <a:txBody>
                    <a:bodyPr/>
                    <a:lstStyle/>
                    <a:p>
                      <a:pPr marL="177800" marR="0" lvl="0" indent="-177800" algn="l" defTabSz="914400" rtl="0" eaLnBrk="1" fontAlgn="base" latinLnBrk="0" hangingPunct="1">
                        <a:lnSpc>
                          <a:spcPct val="100000"/>
                        </a:lnSpc>
                        <a:spcBef>
                          <a:spcPts val="0"/>
                        </a:spcBef>
                        <a:spcAft>
                          <a:spcPts val="1200"/>
                        </a:spcAft>
                        <a:buClrTx/>
                        <a:buSzTx/>
                        <a:buFont typeface="Arial"/>
                        <a:buChar char="•"/>
                        <a:tabLst/>
                        <a:defRPr/>
                      </a:pP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Metastatic breast cancer</a:t>
                      </a:r>
                    </a:p>
                    <a:p>
                      <a:pPr marL="177800" marR="0" lvl="0" indent="-177800" algn="l" defTabSz="914400" rtl="0" eaLnBrk="1" fontAlgn="base" latinLnBrk="0" hangingPunct="1">
                        <a:lnSpc>
                          <a:spcPct val="100000"/>
                        </a:lnSpc>
                        <a:spcBef>
                          <a:spcPts val="0"/>
                        </a:spcBef>
                        <a:spcAft>
                          <a:spcPts val="1200"/>
                        </a:spcAft>
                        <a:buClrTx/>
                        <a:buSzTx/>
                        <a:buFont typeface="Arial"/>
                        <a:buChar char="•"/>
                        <a:tabLst/>
                        <a:defRPr/>
                      </a:pP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Germline mutation in BRCA1 or BRCA2</a:t>
                      </a:r>
                    </a:p>
                    <a:p>
                      <a:pPr marL="177800" marR="0" lvl="0" indent="-177800" algn="l" defTabSz="914400" rtl="0" eaLnBrk="1" fontAlgn="base" latinLnBrk="0" hangingPunct="1">
                        <a:lnSpc>
                          <a:spcPct val="100000"/>
                        </a:lnSpc>
                        <a:spcBef>
                          <a:spcPts val="0"/>
                        </a:spcBef>
                        <a:spcAft>
                          <a:spcPts val="1200"/>
                        </a:spcAft>
                        <a:buClrTx/>
                        <a:buSzTx/>
                        <a:buFont typeface="Arial"/>
                        <a:buChar char="•"/>
                        <a:tabLst/>
                        <a:defRPr/>
                      </a:pP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No HER2-positive disease</a:t>
                      </a:r>
                    </a:p>
                    <a:p>
                      <a:pPr marL="177800" marR="0" lvl="0" indent="-177800" algn="l" defTabSz="914400" rtl="0" eaLnBrk="1" fontAlgn="base" latinLnBrk="0" hangingPunct="1">
                        <a:lnSpc>
                          <a:spcPct val="100000"/>
                        </a:lnSpc>
                        <a:spcBef>
                          <a:spcPts val="0"/>
                        </a:spcBef>
                        <a:spcAft>
                          <a:spcPts val="1200"/>
                        </a:spcAft>
                        <a:buClrTx/>
                        <a:buSzTx/>
                        <a:buFont typeface="Arial"/>
                        <a:buChar char="•"/>
                        <a:tabLst/>
                        <a:defRPr/>
                      </a:pP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Prior therapy with anthracycline and </a:t>
                      </a:r>
                      <a:r>
                        <a:rPr kumimoji="0" lang="en-US" sz="2000" b="0" i="0" u="none" strike="noStrike" cap="none" normalizeH="0" baseline="0" dirty="0" err="1">
                          <a:ln>
                            <a:noFill/>
                          </a:ln>
                          <a:solidFill>
                            <a:schemeClr val="tx1"/>
                          </a:solidFill>
                          <a:effectLst/>
                          <a:latin typeface="Arial" panose="020B0604020202020204" pitchFamily="34" charset="0"/>
                          <a:ea typeface="MS PGothic" charset="0"/>
                          <a:cs typeface="Arial" panose="020B0604020202020204" pitchFamily="34" charset="0"/>
                        </a:rPr>
                        <a:t>taxane</a:t>
                      </a:r>
                      <a:r>
                        <a:rPr kumimoji="0" lang="en-US" sz="2000" b="0" i="0" u="none" strike="noStrike" cap="none" normalizeH="0" baseline="0" dirty="0">
                          <a:ln>
                            <a:noFill/>
                          </a:ln>
                          <a:solidFill>
                            <a:schemeClr val="tx1"/>
                          </a:solidFill>
                          <a:effectLst/>
                          <a:latin typeface="Arial" panose="020B0604020202020204" pitchFamily="34" charset="0"/>
                          <a:ea typeface="MS PGothic" charset="0"/>
                          <a:cs typeface="Arial" panose="020B0604020202020204" pitchFamily="34" charset="0"/>
                        </a:rPr>
                        <a:t> in adjuvant or metastatic setting</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1"/>
                  </a:ext>
                </a:extLst>
              </a:tr>
            </a:tbl>
          </a:graphicData>
        </a:graphic>
      </p:graphicFrame>
      <p:sp>
        <p:nvSpPr>
          <p:cNvPr id="17" name="TextBox 15">
            <a:extLst>
              <a:ext uri="{FF2B5EF4-FFF2-40B4-BE49-F238E27FC236}">
                <a16:creationId xmlns:a16="http://schemas.microsoft.com/office/drawing/2014/main" id="{B839D934-071D-FB4D-BCC0-EA21D3CEA766}"/>
              </a:ext>
            </a:extLst>
          </p:cNvPr>
          <p:cNvSpPr txBox="1">
            <a:spLocks noChangeArrowheads="1"/>
          </p:cNvSpPr>
          <p:nvPr/>
        </p:nvSpPr>
        <p:spPr bwMode="auto">
          <a:xfrm>
            <a:off x="97836" y="6420073"/>
            <a:ext cx="11508165" cy="38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solidFill>
                  <a:srgbClr val="FFFFFF"/>
                </a:solidFill>
                <a:cs typeface="Arial" charset="0"/>
              </a:rPr>
              <a:t>www.clinicaltrials.gov</a:t>
            </a:r>
            <a:r>
              <a:rPr lang="en-US" sz="1600" dirty="0">
                <a:solidFill>
                  <a:srgbClr val="FFFFFF"/>
                </a:solidFill>
                <a:cs typeface="Arial" charset="0"/>
              </a:rPr>
              <a:t> (NCT02000622). Accessed April 2019.</a:t>
            </a:r>
          </a:p>
        </p:txBody>
      </p:sp>
    </p:spTree>
    <p:extLst>
      <p:ext uri="{BB962C8B-B14F-4D97-AF65-F5344CB8AC3E}">
        <p14:creationId xmlns:p14="http://schemas.microsoft.com/office/powerpoint/2010/main" val="467361870"/>
      </p:ext>
    </p:extLst>
  </p:cSld>
  <p:clrMapOvr>
    <a:masterClrMapping/>
  </p:clrMapOvr>
  <p:transition spd="slow" advClick="0"/>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2"/>
          <p:cNvSpPr>
            <a:spLocks noGrp="1"/>
          </p:cNvSpPr>
          <p:nvPr>
            <p:ph type="title"/>
          </p:nvPr>
        </p:nvSpPr>
        <p:spPr/>
        <p:txBody>
          <a:bodyPr/>
          <a:lstStyle/>
          <a:p>
            <a:r>
              <a:rPr lang="en-US" dirty="0" err="1">
                <a:solidFill>
                  <a:srgbClr val="F1C73D"/>
                </a:solidFill>
              </a:rPr>
              <a:t>OlympiAD</a:t>
            </a:r>
            <a:r>
              <a:rPr lang="en-US" dirty="0">
                <a:solidFill>
                  <a:srgbClr val="F1C73D"/>
                </a:solidFill>
              </a:rPr>
              <a:t>: Survival and Response Rates</a:t>
            </a:r>
            <a:endParaRPr lang="en-US" dirty="0">
              <a:solidFill>
                <a:srgbClr val="F1C73D"/>
              </a:solidFill>
              <a:latin typeface="Arial" charset="0"/>
              <a:ea typeface="ＭＳ Ｐゴシック" charset="0"/>
              <a:cs typeface="ＭＳ Ｐゴシック" charset="0"/>
            </a:endParaRPr>
          </a:p>
        </p:txBody>
      </p:sp>
      <p:sp>
        <p:nvSpPr>
          <p:cNvPr id="8" name="TextBox 7"/>
          <p:cNvSpPr txBox="1"/>
          <p:nvPr/>
        </p:nvSpPr>
        <p:spPr>
          <a:xfrm>
            <a:off x="609600" y="5901805"/>
            <a:ext cx="9022022" cy="461665"/>
          </a:xfrm>
          <a:prstGeom prst="rect">
            <a:avLst/>
          </a:prstGeom>
          <a:noFill/>
        </p:spPr>
        <p:txBody>
          <a:bodyPr wrap="none" rtlCol="0">
            <a:spAutoFit/>
          </a:bodyPr>
          <a:lstStyle/>
          <a:p>
            <a:pPr marL="342900" indent="-342900">
              <a:buFont typeface="Arial" charset="0"/>
              <a:buChar char="•"/>
            </a:pPr>
            <a:r>
              <a:rPr lang="en-US" b="1" dirty="0">
                <a:solidFill>
                  <a:srgbClr val="E9BB2B"/>
                </a:solidFill>
              </a:rPr>
              <a:t>Overall survival did not differ significantly between groups</a:t>
            </a:r>
          </a:p>
        </p:txBody>
      </p:sp>
      <p:graphicFrame>
        <p:nvGraphicFramePr>
          <p:cNvPr id="14" name="Chart 13"/>
          <p:cNvGraphicFramePr>
            <a:graphicFrameLocks/>
          </p:cNvGraphicFramePr>
          <p:nvPr>
            <p:extLst>
              <p:ext uri="{D42A27DB-BD31-4B8C-83A1-F6EECF244321}">
                <p14:modId xmlns:p14="http://schemas.microsoft.com/office/powerpoint/2010/main" val="2409359337"/>
              </p:ext>
            </p:extLst>
          </p:nvPr>
        </p:nvGraphicFramePr>
        <p:xfrm>
          <a:off x="7162800" y="1445940"/>
          <a:ext cx="4953000" cy="4266833"/>
        </p:xfrm>
        <a:graphic>
          <a:graphicData uri="http://schemas.openxmlformats.org/drawingml/2006/chart">
            <c:chart xmlns:c="http://schemas.openxmlformats.org/drawingml/2006/chart" xmlns:r="http://schemas.openxmlformats.org/officeDocument/2006/relationships" r:id="rId3"/>
          </a:graphicData>
        </a:graphic>
      </p:graphicFrame>
      <p:pic>
        <p:nvPicPr>
          <p:cNvPr id="3" name="Picture 2">
            <a:extLst>
              <a:ext uri="{FF2B5EF4-FFF2-40B4-BE49-F238E27FC236}">
                <a16:creationId xmlns:a16="http://schemas.microsoft.com/office/drawing/2014/main" id="{0ED3224A-64D1-6744-A0D2-380214DB7B6D}"/>
              </a:ext>
            </a:extLst>
          </p:cNvPr>
          <p:cNvPicPr>
            <a:picLocks noChangeAspect="1"/>
          </p:cNvPicPr>
          <p:nvPr/>
        </p:nvPicPr>
        <p:blipFill>
          <a:blip r:embed="rId4"/>
          <a:stretch>
            <a:fillRect/>
          </a:stretch>
        </p:blipFill>
        <p:spPr>
          <a:xfrm>
            <a:off x="304800" y="1840654"/>
            <a:ext cx="7016076" cy="3670146"/>
          </a:xfrm>
          <a:prstGeom prst="rect">
            <a:avLst/>
          </a:prstGeom>
          <a:noFill/>
        </p:spPr>
      </p:pic>
      <p:sp>
        <p:nvSpPr>
          <p:cNvPr id="7" name="TextBox 6"/>
          <p:cNvSpPr txBox="1"/>
          <p:nvPr/>
        </p:nvSpPr>
        <p:spPr>
          <a:xfrm>
            <a:off x="3654762" y="1725200"/>
            <a:ext cx="3429000" cy="1631216"/>
          </a:xfrm>
          <a:prstGeom prst="rect">
            <a:avLst/>
          </a:prstGeom>
          <a:noFill/>
        </p:spPr>
        <p:txBody>
          <a:bodyPr wrap="square" rtlCol="0">
            <a:spAutoFit/>
          </a:bodyPr>
          <a:lstStyle/>
          <a:p>
            <a:r>
              <a:rPr lang="en-US" sz="2000" b="1" u="sng" dirty="0">
                <a:solidFill>
                  <a:schemeClr val="bg1"/>
                </a:solidFill>
              </a:rPr>
              <a:t>Median PFS:</a:t>
            </a:r>
          </a:p>
          <a:p>
            <a:r>
              <a:rPr lang="en-US" sz="2000" b="1" dirty="0" err="1">
                <a:solidFill>
                  <a:srgbClr val="F8951E"/>
                </a:solidFill>
              </a:rPr>
              <a:t>Olaparib</a:t>
            </a:r>
            <a:r>
              <a:rPr lang="en-US" sz="2000" b="1" dirty="0">
                <a:solidFill>
                  <a:srgbClr val="F8951E"/>
                </a:solidFill>
              </a:rPr>
              <a:t> = 7.0 </a:t>
            </a:r>
            <a:r>
              <a:rPr lang="en-US" sz="2000" b="1" dirty="0" err="1">
                <a:solidFill>
                  <a:srgbClr val="F8951E"/>
                </a:solidFill>
              </a:rPr>
              <a:t>mo</a:t>
            </a:r>
            <a:endParaRPr lang="en-US" sz="2000" b="1" dirty="0">
              <a:solidFill>
                <a:srgbClr val="F8951E"/>
              </a:solidFill>
            </a:endParaRPr>
          </a:p>
          <a:p>
            <a:r>
              <a:rPr lang="en-US" sz="2000" b="1" dirty="0">
                <a:solidFill>
                  <a:srgbClr val="99CC00"/>
                </a:solidFill>
              </a:rPr>
              <a:t>Standard therapy = 4.2 </a:t>
            </a:r>
            <a:r>
              <a:rPr lang="en-US" sz="2000" b="1" dirty="0" err="1">
                <a:solidFill>
                  <a:srgbClr val="99CC00"/>
                </a:solidFill>
              </a:rPr>
              <a:t>mo</a:t>
            </a:r>
            <a:endParaRPr lang="en-US" sz="2000" b="1" dirty="0">
              <a:solidFill>
                <a:srgbClr val="99CC00"/>
              </a:solidFill>
            </a:endParaRPr>
          </a:p>
          <a:p>
            <a:r>
              <a:rPr lang="en-US" sz="2000" dirty="0">
                <a:solidFill>
                  <a:schemeClr val="bg1"/>
                </a:solidFill>
              </a:rPr>
              <a:t>HR = 0.58</a:t>
            </a:r>
          </a:p>
          <a:p>
            <a:r>
              <a:rPr lang="en-US" sz="2000" i="1" dirty="0">
                <a:solidFill>
                  <a:schemeClr val="bg1"/>
                </a:solidFill>
              </a:rPr>
              <a:t>P </a:t>
            </a:r>
            <a:r>
              <a:rPr lang="en-US" sz="2000" dirty="0">
                <a:solidFill>
                  <a:schemeClr val="bg1"/>
                </a:solidFill>
              </a:rPr>
              <a:t>&lt; 0.001</a:t>
            </a:r>
          </a:p>
        </p:txBody>
      </p:sp>
      <p:sp>
        <p:nvSpPr>
          <p:cNvPr id="9" name="TextBox 8">
            <a:extLst>
              <a:ext uri="{FF2B5EF4-FFF2-40B4-BE49-F238E27FC236}">
                <a16:creationId xmlns:a16="http://schemas.microsoft.com/office/drawing/2014/main" id="{1F96DDC7-FBA2-6E4B-B0DA-86D316FD7090}"/>
              </a:ext>
            </a:extLst>
          </p:cNvPr>
          <p:cNvSpPr txBox="1">
            <a:spLocks noChangeArrowheads="1"/>
          </p:cNvSpPr>
          <p:nvPr/>
        </p:nvSpPr>
        <p:spPr bwMode="auto">
          <a:xfrm>
            <a:off x="36095" y="6426460"/>
            <a:ext cx="91440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82880" bIns="91440"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solidFill>
                  <a:srgbClr val="FFFFFF"/>
                </a:solidFill>
                <a:cs typeface="Arial" charset="0"/>
              </a:rPr>
              <a:t>Robson M et al.</a:t>
            </a:r>
            <a:r>
              <a:rPr lang="en-US" sz="1800" i="1" dirty="0">
                <a:solidFill>
                  <a:srgbClr val="FFFFFF"/>
                </a:solidFill>
                <a:cs typeface="Arial" charset="0"/>
              </a:rPr>
              <a:t> N </a:t>
            </a:r>
            <a:r>
              <a:rPr lang="en-US" sz="1800" i="1" dirty="0" err="1">
                <a:solidFill>
                  <a:srgbClr val="FFFFFF"/>
                </a:solidFill>
                <a:cs typeface="Arial" charset="0"/>
              </a:rPr>
              <a:t>Engl</a:t>
            </a:r>
            <a:r>
              <a:rPr lang="en-US" sz="1800" i="1" dirty="0">
                <a:solidFill>
                  <a:srgbClr val="FFFFFF"/>
                </a:solidFill>
                <a:cs typeface="Arial" charset="0"/>
              </a:rPr>
              <a:t> J Med </a:t>
            </a:r>
            <a:r>
              <a:rPr lang="en-US" sz="1800" dirty="0">
                <a:solidFill>
                  <a:srgbClr val="FFFFFF"/>
                </a:solidFill>
                <a:cs typeface="Arial" charset="0"/>
              </a:rPr>
              <a:t>2017;377(6):523-33.</a:t>
            </a:r>
          </a:p>
        </p:txBody>
      </p:sp>
    </p:spTree>
    <p:extLst>
      <p:ext uri="{BB962C8B-B14F-4D97-AF65-F5344CB8AC3E}">
        <p14:creationId xmlns:p14="http://schemas.microsoft.com/office/powerpoint/2010/main" val="625653389"/>
      </p:ext>
    </p:extLst>
  </p:cSld>
  <p:clrMapOvr>
    <a:masterClrMapping/>
  </p:clrMapOvr>
  <p:transition spd="slow" advClick="0"/>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0"/>
            <a:ext cx="10972800" cy="1143000"/>
          </a:xfrm>
        </p:spPr>
        <p:txBody>
          <a:bodyPr/>
          <a:lstStyle/>
          <a:p>
            <a:r>
              <a:rPr lang="en-US" sz="3200" dirty="0" err="1">
                <a:latin typeface="Arial" charset="0"/>
                <a:ea typeface="ヒラギノ角ゴ Pro W3" charset="0"/>
                <a:cs typeface="ヒラギノ角ゴ Pro W3" charset="0"/>
              </a:rPr>
              <a:t>OlympiAD</a:t>
            </a:r>
            <a:r>
              <a:rPr lang="en-US" sz="3200" dirty="0"/>
              <a:t>: Adverse Events </a:t>
            </a:r>
            <a:endParaRPr lang="en-US" sz="3200" dirty="0">
              <a:solidFill>
                <a:srgbClr val="FF40FF"/>
              </a:solidFill>
            </a:endParaRPr>
          </a:p>
        </p:txBody>
      </p:sp>
      <p:sp>
        <p:nvSpPr>
          <p:cNvPr id="9" name="Rectangle 33">
            <a:extLst>
              <a:ext uri="{FF2B5EF4-FFF2-40B4-BE49-F238E27FC236}">
                <a16:creationId xmlns:a16="http://schemas.microsoft.com/office/drawing/2014/main" id="{B994D5E1-D7D4-7F48-B1CD-7AF37E82104D}"/>
              </a:ext>
            </a:extLst>
          </p:cNvPr>
          <p:cNvSpPr>
            <a:spLocks noChangeArrowheads="1"/>
          </p:cNvSpPr>
          <p:nvPr/>
        </p:nvSpPr>
        <p:spPr bwMode="auto">
          <a:xfrm>
            <a:off x="806116" y="1828801"/>
            <a:ext cx="10591800" cy="3581399"/>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graphicFrame>
        <p:nvGraphicFramePr>
          <p:cNvPr id="10" name="Content Placeholder 5">
            <a:extLst>
              <a:ext uri="{FF2B5EF4-FFF2-40B4-BE49-F238E27FC236}">
                <a16:creationId xmlns:a16="http://schemas.microsoft.com/office/drawing/2014/main" id="{D9D0BC4E-6378-0542-A6C3-043EFB90BD19}"/>
              </a:ext>
            </a:extLst>
          </p:cNvPr>
          <p:cNvGraphicFramePr>
            <a:graphicFrameLocks noGrp="1"/>
          </p:cNvGraphicFramePr>
          <p:nvPr>
            <p:ph idx="1"/>
            <p:extLst>
              <p:ext uri="{D42A27DB-BD31-4B8C-83A1-F6EECF244321}">
                <p14:modId xmlns:p14="http://schemas.microsoft.com/office/powerpoint/2010/main" val="613869639"/>
              </p:ext>
            </p:extLst>
          </p:nvPr>
        </p:nvGraphicFramePr>
        <p:xfrm>
          <a:off x="946484" y="1981201"/>
          <a:ext cx="10286999" cy="3276602"/>
        </p:xfrm>
        <a:graphic>
          <a:graphicData uri="http://schemas.openxmlformats.org/drawingml/2006/table">
            <a:tbl>
              <a:tblPr firstRow="1" bandRow="1">
                <a:tableStyleId>{21E4AEA4-8DFA-4A89-87EB-49C32662AFE0}</a:tableStyleId>
              </a:tblPr>
              <a:tblGrid>
                <a:gridCol w="2939716">
                  <a:extLst>
                    <a:ext uri="{9D8B030D-6E8A-4147-A177-3AD203B41FA5}">
                      <a16:colId xmlns:a16="http://schemas.microsoft.com/office/drawing/2014/main" val="2343474276"/>
                    </a:ext>
                  </a:extLst>
                </a:gridCol>
                <a:gridCol w="3657600">
                  <a:extLst>
                    <a:ext uri="{9D8B030D-6E8A-4147-A177-3AD203B41FA5}">
                      <a16:colId xmlns:a16="http://schemas.microsoft.com/office/drawing/2014/main" val="560499619"/>
                    </a:ext>
                  </a:extLst>
                </a:gridCol>
                <a:gridCol w="3689683">
                  <a:extLst>
                    <a:ext uri="{9D8B030D-6E8A-4147-A177-3AD203B41FA5}">
                      <a16:colId xmlns:a16="http://schemas.microsoft.com/office/drawing/2014/main" val="1034248556"/>
                    </a:ext>
                  </a:extLst>
                </a:gridCol>
              </a:tblGrid>
              <a:tr h="1043277">
                <a:tc>
                  <a:txBody>
                    <a:bodyPr/>
                    <a:lstStyle/>
                    <a:p>
                      <a:pPr marL="0" marR="0" lvl="0" indent="0" algn="l"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err="1">
                          <a:ln>
                            <a:noFill/>
                          </a:ln>
                          <a:solidFill>
                            <a:srgbClr val="FFFFFF"/>
                          </a:solidFill>
                          <a:effectLst/>
                          <a:latin typeface="Arial" charset="0"/>
                          <a:ea typeface="ヒラギノ角ゴ Pro W3" charset="-128"/>
                        </a:rPr>
                        <a:t>Olaparib</a:t>
                      </a:r>
                      <a:endParaRPr kumimoji="0" lang="en-US" sz="20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205 )</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Chemotherapy</a:t>
                      </a: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91)</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446665">
                <a:tc>
                  <a:txBody>
                    <a:bodyPr/>
                    <a:lstStyle/>
                    <a:p>
                      <a:r>
                        <a:rPr lang="en-US" sz="2000" dirty="0">
                          <a:solidFill>
                            <a:schemeClr val="tx1"/>
                          </a:solidFill>
                        </a:rPr>
                        <a:t>Anemia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16.1%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4.4%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446665">
                <a:tc>
                  <a:txBody>
                    <a:bodyPr/>
                    <a:lstStyle/>
                    <a:p>
                      <a:r>
                        <a:rPr lang="en-US" sz="2000" dirty="0">
                          <a:solidFill>
                            <a:schemeClr val="tx1"/>
                          </a:solidFill>
                        </a:rPr>
                        <a:t>Neutropenia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9.3%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26.4%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446665">
                <a:tc>
                  <a:txBody>
                    <a:bodyPr/>
                    <a:lstStyle/>
                    <a:p>
                      <a:r>
                        <a:rPr lang="en-US" sz="2000" dirty="0">
                          <a:solidFill>
                            <a:schemeClr val="tx1"/>
                          </a:solidFill>
                        </a:rPr>
                        <a:t>Nausea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446665">
                <a:tc>
                  <a:txBody>
                    <a:bodyPr/>
                    <a:lstStyle/>
                    <a:p>
                      <a:r>
                        <a:rPr lang="en-US" sz="2000" dirty="0">
                          <a:solidFill>
                            <a:schemeClr val="tx1"/>
                          </a:solidFill>
                        </a:rPr>
                        <a:t>Vomiting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2479460651"/>
                  </a:ext>
                </a:extLst>
              </a:tr>
              <a:tr h="446665">
                <a:tc>
                  <a:txBody>
                    <a:bodyPr/>
                    <a:lstStyle/>
                    <a:p>
                      <a:r>
                        <a:rPr lang="en-US" sz="2000" dirty="0">
                          <a:solidFill>
                            <a:schemeClr val="tx1"/>
                          </a:solidFill>
                        </a:rPr>
                        <a:t>Fatigue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658836622"/>
                  </a:ext>
                </a:extLst>
              </a:tr>
            </a:tbl>
          </a:graphicData>
        </a:graphic>
      </p:graphicFrame>
      <p:sp>
        <p:nvSpPr>
          <p:cNvPr id="7" name="TextBox 6">
            <a:extLst>
              <a:ext uri="{FF2B5EF4-FFF2-40B4-BE49-F238E27FC236}">
                <a16:creationId xmlns:a16="http://schemas.microsoft.com/office/drawing/2014/main" id="{6D14AFCD-75A6-9C4D-8D2C-2DB2F100E32E}"/>
              </a:ext>
            </a:extLst>
          </p:cNvPr>
          <p:cNvSpPr txBox="1"/>
          <p:nvPr/>
        </p:nvSpPr>
        <p:spPr>
          <a:xfrm>
            <a:off x="-7466" y="6477000"/>
            <a:ext cx="11842873"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Robson ME et al. </a:t>
            </a:r>
            <a:r>
              <a:rPr kumimoji="0" lang="en-US" sz="1600" i="1"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Ann Oncol</a:t>
            </a: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 2019;</a:t>
            </a:r>
            <a:r>
              <a:rPr lang="en-US" sz="1600" dirty="0">
                <a:solidFill>
                  <a:srgbClr val="FFFFFF"/>
                </a:solidFill>
                <a:latin typeface="Arial"/>
                <a:ea typeface="Calibri" charset="0"/>
                <a:cs typeface="Arial" panose="020B0604020202020204" pitchFamily="34" charset="0"/>
              </a:rPr>
              <a:t>[</a:t>
            </a:r>
            <a:r>
              <a:rPr lang="en-US" sz="1600" dirty="0" err="1">
                <a:solidFill>
                  <a:srgbClr val="FFFFFF"/>
                </a:solidFill>
                <a:latin typeface="Arial"/>
                <a:ea typeface="Calibri" charset="0"/>
                <a:cs typeface="Arial" panose="020B0604020202020204" pitchFamily="34" charset="0"/>
              </a:rPr>
              <a:t>Epub</a:t>
            </a:r>
            <a:r>
              <a:rPr lang="en-US" sz="1600" dirty="0">
                <a:solidFill>
                  <a:srgbClr val="FFFFFF"/>
                </a:solidFill>
                <a:latin typeface="Arial"/>
                <a:ea typeface="Calibri" charset="0"/>
                <a:cs typeface="Arial" panose="020B0604020202020204" pitchFamily="34" charset="0"/>
              </a:rPr>
              <a:t> ahead of print]</a:t>
            </a: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a:t>
            </a:r>
          </a:p>
        </p:txBody>
      </p:sp>
    </p:spTree>
    <p:extLst>
      <p:ext uri="{BB962C8B-B14F-4D97-AF65-F5344CB8AC3E}">
        <p14:creationId xmlns:p14="http://schemas.microsoft.com/office/powerpoint/2010/main" val="884241677"/>
      </p:ext>
    </p:extLst>
  </p:cSld>
  <p:clrMapOvr>
    <a:masterClrMapping/>
  </p:clrMapOvr>
  <p:transition spd="slow" advClick="0"/>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dirty="0" err="1">
                <a:solidFill>
                  <a:srgbClr val="F1C73D"/>
                </a:solidFill>
                <a:latin typeface="Arial" charset="0"/>
                <a:ea typeface="ＭＳ Ｐゴシック" charset="0"/>
                <a:cs typeface="ＭＳ Ｐゴシック" charset="0"/>
              </a:rPr>
              <a:t>Talazoparib</a:t>
            </a:r>
            <a:endParaRPr lang="en-US" dirty="0">
              <a:solidFill>
                <a:srgbClr val="F1C73D"/>
              </a:solidFill>
              <a:latin typeface="Arial" charset="0"/>
              <a:ea typeface="ＭＳ Ｐゴシック" charset="0"/>
              <a:cs typeface="ＭＳ Ｐゴシック" charset="0"/>
            </a:endParaRPr>
          </a:p>
        </p:txBody>
      </p:sp>
      <p:sp>
        <p:nvSpPr>
          <p:cNvPr id="7169" name="Content Placeholder 1"/>
          <p:cNvSpPr>
            <a:spLocks noGrp="1"/>
          </p:cNvSpPr>
          <p:nvPr>
            <p:ph idx="1"/>
          </p:nvPr>
        </p:nvSpPr>
        <p:spPr>
          <a:xfrm>
            <a:off x="762000" y="1604664"/>
            <a:ext cx="10687439" cy="4796135"/>
          </a:xfrm>
        </p:spPr>
        <p:txBody>
          <a:bodyPr>
            <a:normAutofit/>
          </a:bodyPr>
          <a:lstStyle/>
          <a:p>
            <a:pPr marL="0" indent="0">
              <a:spcBef>
                <a:spcPts val="1200"/>
              </a:spcBef>
              <a:buNone/>
              <a:defRPr/>
            </a:pPr>
            <a:r>
              <a:rPr lang="en-US" sz="2200" b="1" dirty="0">
                <a:solidFill>
                  <a:srgbClr val="EFC53D"/>
                </a:solidFill>
                <a:latin typeface="Arial" charset="0"/>
                <a:ea typeface="ＭＳ Ｐゴシック" charset="0"/>
                <a:cs typeface="Arial" charset="0"/>
              </a:rPr>
              <a:t>Mechanism of action</a:t>
            </a:r>
          </a:p>
          <a:p>
            <a:pPr>
              <a:spcBef>
                <a:spcPts val="1200"/>
              </a:spcBef>
              <a:defRPr/>
            </a:pPr>
            <a:r>
              <a:rPr lang="en-US" sz="2200" dirty="0"/>
              <a:t>Inhibitor of poly(ADP-ribose) polymerase (PARP) enzymes involved in DNA repair</a:t>
            </a:r>
            <a:endParaRPr lang="en-US" sz="2200" dirty="0">
              <a:latin typeface="Arial" charset="0"/>
              <a:ea typeface="ＭＳ Ｐゴシック" charset="0"/>
              <a:cs typeface="Arial" charset="0"/>
            </a:endParaRPr>
          </a:p>
          <a:p>
            <a:pPr marL="0" indent="0">
              <a:spcBef>
                <a:spcPts val="1200"/>
              </a:spcBef>
              <a:buNone/>
              <a:defRPr/>
            </a:pPr>
            <a:r>
              <a:rPr lang="en-US" sz="2200" b="1" dirty="0">
                <a:solidFill>
                  <a:srgbClr val="EFC53D"/>
                </a:solidFill>
                <a:latin typeface="Arial" charset="0"/>
                <a:ea typeface="ＭＳ Ｐゴシック" charset="0"/>
                <a:cs typeface="Arial" charset="0"/>
              </a:rPr>
              <a:t>Indications</a:t>
            </a:r>
          </a:p>
          <a:p>
            <a:pPr>
              <a:spcBef>
                <a:spcPts val="1200"/>
              </a:spcBef>
              <a:defRPr/>
            </a:pPr>
            <a:r>
              <a:rPr lang="en-US" sz="2200" dirty="0"/>
              <a:t>In patients with HER2-negative locally advanced or metastatic breast cancer with deleterious or suspected deleterious germline BRCA mutation</a:t>
            </a:r>
          </a:p>
          <a:p>
            <a:pPr>
              <a:spcBef>
                <a:spcPts val="1200"/>
              </a:spcBef>
              <a:defRPr/>
            </a:pPr>
            <a:r>
              <a:rPr lang="en-US" sz="2200" dirty="0"/>
              <a:t>Patients should be selected for </a:t>
            </a:r>
            <a:r>
              <a:rPr lang="en-US" sz="2200" dirty="0" err="1"/>
              <a:t>talazoparib</a:t>
            </a:r>
            <a:r>
              <a:rPr lang="en-US" sz="2200" dirty="0"/>
              <a:t> therapy based on an FDA-approved companion diagnostic assay</a:t>
            </a:r>
          </a:p>
          <a:p>
            <a:pPr marL="0" indent="0">
              <a:spcBef>
                <a:spcPts val="1200"/>
              </a:spcBef>
              <a:buNone/>
              <a:defRPr/>
            </a:pPr>
            <a:r>
              <a:rPr lang="en-US" sz="2200" b="1" dirty="0">
                <a:solidFill>
                  <a:srgbClr val="EFC53D"/>
                </a:solidFill>
                <a:latin typeface="Arial" charset="0"/>
                <a:ea typeface="ＭＳ Ｐゴシック" charset="0"/>
                <a:cs typeface="Arial" charset="0"/>
              </a:rPr>
              <a:t>Recommended dose</a:t>
            </a:r>
          </a:p>
          <a:p>
            <a:pPr>
              <a:spcBef>
                <a:spcPts val="1200"/>
              </a:spcBef>
              <a:defRPr/>
            </a:pPr>
            <a:r>
              <a:rPr lang="en-US" sz="2200" dirty="0"/>
              <a:t>1 mg PO taken as a single dose daily with or without food (capsule formulation: 0.25 mg, 1 mg)</a:t>
            </a:r>
          </a:p>
        </p:txBody>
      </p:sp>
      <p:sp>
        <p:nvSpPr>
          <p:cNvPr id="64515" name="TextBox 6"/>
          <p:cNvSpPr txBox="1">
            <a:spLocks noChangeArrowheads="1"/>
          </p:cNvSpPr>
          <p:nvPr/>
        </p:nvSpPr>
        <p:spPr bwMode="auto">
          <a:xfrm>
            <a:off x="25400" y="6390640"/>
            <a:ext cx="10972800" cy="438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tIns="0" rIns="182880" bIns="91440" anchor="b"/>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600" dirty="0">
              <a:solidFill>
                <a:srgbClr val="FFFFFF"/>
              </a:solidFill>
            </a:endParaRPr>
          </a:p>
          <a:p>
            <a:r>
              <a:rPr lang="en-US" sz="1600" dirty="0" err="1">
                <a:solidFill>
                  <a:srgbClr val="FFFFFF"/>
                </a:solidFill>
              </a:rPr>
              <a:t>Talazoparib</a:t>
            </a:r>
            <a:r>
              <a:rPr lang="en-US" sz="1600" dirty="0">
                <a:solidFill>
                  <a:srgbClr val="FFFFFF"/>
                </a:solidFill>
              </a:rPr>
              <a:t> package insert, October 2018</a:t>
            </a:r>
          </a:p>
        </p:txBody>
      </p:sp>
    </p:spTree>
    <p:extLst>
      <p:ext uri="{BB962C8B-B14F-4D97-AF65-F5344CB8AC3E}">
        <p14:creationId xmlns:p14="http://schemas.microsoft.com/office/powerpoint/2010/main" val="510874912"/>
      </p:ext>
    </p:extLst>
  </p:cSld>
  <p:clrMapOvr>
    <a:masterClrMapping/>
  </p:clrMapOvr>
  <p:transition spd="slow" advClick="0"/>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Line 6"/>
          <p:cNvSpPr>
            <a:spLocks noChangeShapeType="1"/>
          </p:cNvSpPr>
          <p:nvPr/>
        </p:nvSpPr>
        <p:spPr bwMode="auto">
          <a:xfrm>
            <a:off x="5480050" y="3370263"/>
            <a:ext cx="1425575" cy="0"/>
          </a:xfrm>
          <a:prstGeom prst="line">
            <a:avLst/>
          </a:prstGeom>
          <a:noFill/>
          <a:ln w="2857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sp>
        <p:nvSpPr>
          <p:cNvPr id="57346" name="Line 7"/>
          <p:cNvSpPr>
            <a:spLocks noChangeShapeType="1"/>
          </p:cNvSpPr>
          <p:nvPr/>
        </p:nvSpPr>
        <p:spPr bwMode="auto">
          <a:xfrm flipH="1">
            <a:off x="6905624" y="2286001"/>
            <a:ext cx="0" cy="2003425"/>
          </a:xfrm>
          <a:prstGeom prst="line">
            <a:avLst/>
          </a:prstGeom>
          <a:noFill/>
          <a:ln w="2857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grpSp>
        <p:nvGrpSpPr>
          <p:cNvPr id="2" name="Group 1"/>
          <p:cNvGrpSpPr/>
          <p:nvPr/>
        </p:nvGrpSpPr>
        <p:grpSpPr>
          <a:xfrm>
            <a:off x="6905624" y="2274889"/>
            <a:ext cx="457200" cy="2014537"/>
            <a:chOff x="4419600" y="2274888"/>
            <a:chExt cx="514350" cy="2014537"/>
          </a:xfrm>
        </p:grpSpPr>
        <p:sp>
          <p:nvSpPr>
            <p:cNvPr id="57347" name="Line 8"/>
            <p:cNvSpPr>
              <a:spLocks noChangeShapeType="1"/>
            </p:cNvSpPr>
            <p:nvPr/>
          </p:nvSpPr>
          <p:spPr bwMode="auto">
            <a:xfrm flipV="1">
              <a:off x="4419600" y="2274888"/>
              <a:ext cx="514350" cy="11112"/>
            </a:xfrm>
            <a:prstGeom prst="line">
              <a:avLst/>
            </a:prstGeom>
            <a:noFill/>
            <a:ln w="28575">
              <a:solidFill>
                <a:srgbClr val="FFFFFF"/>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sp>
          <p:nvSpPr>
            <p:cNvPr id="57348" name="Line 9"/>
            <p:cNvSpPr>
              <a:spLocks noChangeShapeType="1"/>
            </p:cNvSpPr>
            <p:nvPr/>
          </p:nvSpPr>
          <p:spPr bwMode="auto">
            <a:xfrm>
              <a:off x="4419600" y="4289425"/>
              <a:ext cx="514350" cy="0"/>
            </a:xfrm>
            <a:prstGeom prst="line">
              <a:avLst/>
            </a:prstGeom>
            <a:noFill/>
            <a:ln w="28575">
              <a:solidFill>
                <a:srgbClr val="FFFFFF"/>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solidFill>
                  <a:srgbClr val="FFFFFF"/>
                </a:solidFill>
              </a:endParaRPr>
            </a:p>
          </p:txBody>
        </p:sp>
      </p:grpSp>
      <p:sp>
        <p:nvSpPr>
          <p:cNvPr id="57349" name="Text Box 11"/>
          <p:cNvSpPr txBox="1">
            <a:spLocks noChangeArrowheads="1"/>
          </p:cNvSpPr>
          <p:nvPr/>
        </p:nvSpPr>
        <p:spPr bwMode="auto">
          <a:xfrm>
            <a:off x="7362825" y="1428691"/>
            <a:ext cx="3762375" cy="1982844"/>
          </a:xfrm>
          <a:prstGeom prst="rect">
            <a:avLst/>
          </a:prstGeom>
          <a:solidFill>
            <a:srgbClr val="F8951E"/>
          </a:solidFill>
          <a:ln w="9525">
            <a:solidFill>
              <a:srgbClr val="FFFFFF"/>
            </a:solidFill>
            <a:miter lim="800000"/>
            <a:headEnd/>
            <a:tailEnd/>
          </a:ln>
          <a:effectLst>
            <a:prstShdw prst="shdw17" dist="17961" dir="2700000">
              <a:srgbClr val="999999">
                <a:alpha val="74997"/>
              </a:srgbClr>
            </a:prstShdw>
          </a:effec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Aft>
                <a:spcPts val="0"/>
              </a:spcAft>
            </a:pPr>
            <a:r>
              <a:rPr lang="en-US" sz="1900" b="1" dirty="0" err="1">
                <a:solidFill>
                  <a:srgbClr val="000090"/>
                </a:solidFill>
              </a:rPr>
              <a:t>Talazoparib</a:t>
            </a:r>
            <a:endParaRPr lang="en-US" sz="1900" b="1" dirty="0">
              <a:solidFill>
                <a:srgbClr val="000090"/>
              </a:solidFill>
            </a:endParaRPr>
          </a:p>
          <a:p>
            <a:pPr algn="ctr">
              <a:spcAft>
                <a:spcPts val="0"/>
              </a:spcAft>
            </a:pPr>
            <a:r>
              <a:rPr lang="en-US" sz="1800" b="1" dirty="0">
                <a:solidFill>
                  <a:srgbClr val="000090"/>
                </a:solidFill>
              </a:rPr>
              <a:t>1 mg PO </a:t>
            </a:r>
            <a:r>
              <a:rPr lang="en-US" sz="1800" b="1" dirty="0" err="1">
                <a:solidFill>
                  <a:srgbClr val="000090"/>
                </a:solidFill>
              </a:rPr>
              <a:t>qd</a:t>
            </a:r>
            <a:endParaRPr lang="en-US" sz="1800" b="1" dirty="0">
              <a:solidFill>
                <a:srgbClr val="000090"/>
              </a:solidFill>
            </a:endParaRPr>
          </a:p>
        </p:txBody>
      </p:sp>
      <p:sp>
        <p:nvSpPr>
          <p:cNvPr id="57350" name="Text Box 13"/>
          <p:cNvSpPr txBox="1">
            <a:spLocks noChangeArrowheads="1"/>
          </p:cNvSpPr>
          <p:nvPr/>
        </p:nvSpPr>
        <p:spPr bwMode="auto">
          <a:xfrm>
            <a:off x="7362825" y="3697226"/>
            <a:ext cx="3762375" cy="1941573"/>
          </a:xfrm>
          <a:prstGeom prst="rect">
            <a:avLst/>
          </a:prstGeom>
          <a:solidFill>
            <a:srgbClr val="58C4F3"/>
          </a:solidFill>
          <a:ln w="9525">
            <a:solidFill>
              <a:srgbClr val="FFFFFF"/>
            </a:solidFill>
            <a:miter lim="800000"/>
            <a:headEnd/>
            <a:tailEnd/>
          </a:ln>
          <a:effectLst>
            <a:prstShdw prst="shdw17" dist="17961" dir="2700000">
              <a:srgbClr val="999999">
                <a:alpha val="74997"/>
              </a:srgbClr>
            </a:prstShdw>
          </a:effec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0"/>
              </a:spcBef>
            </a:pPr>
            <a:r>
              <a:rPr lang="en-US" sz="1900" b="1" dirty="0">
                <a:solidFill>
                  <a:srgbClr val="000090"/>
                </a:solidFill>
              </a:rPr>
              <a:t>Physician’s choice (PCT) of:</a:t>
            </a:r>
          </a:p>
          <a:p>
            <a:pPr marL="1028700" lvl="1">
              <a:spcBef>
                <a:spcPts val="0"/>
              </a:spcBef>
              <a:buFont typeface="Arial" charset="0"/>
              <a:buChar char="•"/>
            </a:pPr>
            <a:r>
              <a:rPr lang="en-US" sz="1900" b="1" dirty="0" err="1">
                <a:solidFill>
                  <a:srgbClr val="000090"/>
                </a:solidFill>
              </a:rPr>
              <a:t>Capecitabine</a:t>
            </a:r>
            <a:endParaRPr lang="en-US" sz="1900" b="1" dirty="0">
              <a:solidFill>
                <a:srgbClr val="000090"/>
              </a:solidFill>
            </a:endParaRPr>
          </a:p>
          <a:p>
            <a:pPr marL="1028700" lvl="1">
              <a:spcBef>
                <a:spcPts val="0"/>
              </a:spcBef>
              <a:buFont typeface="Arial" charset="0"/>
              <a:buChar char="•"/>
            </a:pPr>
            <a:r>
              <a:rPr lang="en-US" sz="1900" b="1" dirty="0" err="1">
                <a:solidFill>
                  <a:srgbClr val="000090"/>
                </a:solidFill>
              </a:rPr>
              <a:t>Eribulin</a:t>
            </a:r>
            <a:endParaRPr lang="en-US" sz="1900" b="1" dirty="0">
              <a:solidFill>
                <a:srgbClr val="000090"/>
              </a:solidFill>
            </a:endParaRPr>
          </a:p>
          <a:p>
            <a:pPr marL="1028700" lvl="1">
              <a:spcBef>
                <a:spcPts val="0"/>
              </a:spcBef>
              <a:buFont typeface="Arial" charset="0"/>
              <a:buChar char="•"/>
            </a:pPr>
            <a:r>
              <a:rPr lang="en-US" sz="1900" b="1" dirty="0">
                <a:solidFill>
                  <a:srgbClr val="000090"/>
                </a:solidFill>
              </a:rPr>
              <a:t>Gemcitabine</a:t>
            </a:r>
          </a:p>
          <a:p>
            <a:pPr marL="1028700" lvl="1">
              <a:spcBef>
                <a:spcPts val="0"/>
              </a:spcBef>
              <a:buFont typeface="Arial" charset="0"/>
              <a:buChar char="•"/>
            </a:pPr>
            <a:r>
              <a:rPr lang="en-US" sz="1900" b="1" dirty="0" err="1">
                <a:solidFill>
                  <a:srgbClr val="000090"/>
                </a:solidFill>
              </a:rPr>
              <a:t>Vinorelbine</a:t>
            </a:r>
            <a:endParaRPr lang="en-US" sz="1900" b="1" dirty="0">
              <a:solidFill>
                <a:srgbClr val="000090"/>
              </a:solidFill>
            </a:endParaRPr>
          </a:p>
        </p:txBody>
      </p:sp>
      <p:sp>
        <p:nvSpPr>
          <p:cNvPr id="57351" name="Oval 25"/>
          <p:cNvSpPr>
            <a:spLocks noChangeArrowheads="1"/>
          </p:cNvSpPr>
          <p:nvPr/>
        </p:nvSpPr>
        <p:spPr bwMode="auto">
          <a:xfrm>
            <a:off x="5853111" y="2933700"/>
            <a:ext cx="852488" cy="850900"/>
          </a:xfrm>
          <a:prstGeom prst="ellipse">
            <a:avLst/>
          </a:prstGeom>
          <a:solidFill>
            <a:srgbClr val="FF6600"/>
          </a:solidFill>
          <a:ln>
            <a:noFill/>
          </a:ln>
          <a:extLst>
            <a:ext uri="{91240B29-F687-4f45-9708-019B960494DF}">
              <a14:hiddenLine xmlns="" xmlns:a14="http://schemas.microsoft.com/office/drawing/2010/main" w="38100">
                <a:solidFill>
                  <a:srgbClr val="000000"/>
                </a:solidFill>
                <a:round/>
                <a:headEnd/>
                <a:tailEnd/>
              </a14:hiddenLine>
            </a:ext>
          </a:extLst>
        </p:spPr>
        <p:txBody>
          <a:bodyPr wrap="none" anchor="ctr"/>
          <a:lstStyle/>
          <a:p>
            <a:pPr algn="ctr"/>
            <a:r>
              <a:rPr lang="en-US" sz="3000" b="1">
                <a:solidFill>
                  <a:srgbClr val="FFFFFF"/>
                </a:solidFill>
              </a:rPr>
              <a:t>R</a:t>
            </a:r>
          </a:p>
        </p:txBody>
      </p:sp>
      <p:sp>
        <p:nvSpPr>
          <p:cNvPr id="57352" name="TextBox 3"/>
          <p:cNvSpPr txBox="1">
            <a:spLocks noChangeArrowheads="1"/>
          </p:cNvSpPr>
          <p:nvPr/>
        </p:nvSpPr>
        <p:spPr bwMode="auto">
          <a:xfrm>
            <a:off x="129251" y="6338826"/>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rPr>
              <a:t>Litton JK et al. SABCS 2017;Abstract GS6-07; </a:t>
            </a:r>
            <a:r>
              <a:rPr lang="en-US" sz="1600" dirty="0" err="1">
                <a:solidFill>
                  <a:srgbClr val="FFFFFF"/>
                </a:solidFill>
              </a:rPr>
              <a:t>www.clinicaltrials.gov</a:t>
            </a:r>
            <a:r>
              <a:rPr lang="en-US" sz="1600" dirty="0">
                <a:solidFill>
                  <a:srgbClr val="FFFFFF"/>
                </a:solidFill>
              </a:rPr>
              <a:t>; NCT01945775.</a:t>
            </a:r>
          </a:p>
        </p:txBody>
      </p:sp>
      <p:graphicFrame>
        <p:nvGraphicFramePr>
          <p:cNvPr id="29" name="Group 104"/>
          <p:cNvGraphicFramePr>
            <a:graphicFrameLocks noGrp="1"/>
          </p:cNvGraphicFramePr>
          <p:nvPr>
            <p:extLst>
              <p:ext uri="{D42A27DB-BD31-4B8C-83A1-F6EECF244321}">
                <p14:modId xmlns:p14="http://schemas.microsoft.com/office/powerpoint/2010/main" val="3422483046"/>
              </p:ext>
            </p:extLst>
          </p:nvPr>
        </p:nvGraphicFramePr>
        <p:xfrm>
          <a:off x="914400" y="1428691"/>
          <a:ext cx="4848223" cy="4052667"/>
        </p:xfrm>
        <a:graphic>
          <a:graphicData uri="http://schemas.openxmlformats.org/drawingml/2006/table">
            <a:tbl>
              <a:tblPr/>
              <a:tblGrid>
                <a:gridCol w="4848223">
                  <a:extLst>
                    <a:ext uri="{9D8B030D-6E8A-4147-A177-3AD203B41FA5}">
                      <a16:colId xmlns:a16="http://schemas.microsoft.com/office/drawing/2014/main" val="20000"/>
                    </a:ext>
                  </a:extLst>
                </a:gridCol>
              </a:tblGrid>
              <a:tr h="49341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900" b="1" i="0" u="none" strike="noStrike" cap="none" normalizeH="0" baseline="0" dirty="0">
                          <a:ln>
                            <a:noFill/>
                          </a:ln>
                          <a:solidFill>
                            <a:schemeClr val="bg1"/>
                          </a:solidFill>
                          <a:effectLst/>
                          <a:latin typeface="Arial"/>
                          <a:ea typeface="ＭＳ Ｐゴシック" charset="0"/>
                          <a:cs typeface="Arial"/>
                        </a:rPr>
                        <a:t>Eligibility (N = 431)</a:t>
                      </a:r>
                    </a:p>
                  </a:txBody>
                  <a:tcPr marL="91490" marR="91490" marT="45654" marB="4565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0"/>
                  </a:ext>
                </a:extLst>
              </a:tr>
              <a:tr h="3559251">
                <a:tc>
                  <a:txBody>
                    <a:bodyPr/>
                    <a:lstStyle/>
                    <a:p>
                      <a:pPr marL="285750" indent="-285750">
                        <a:lnSpc>
                          <a:spcPct val="120000"/>
                        </a:lnSpc>
                        <a:buFont typeface="Arial"/>
                        <a:buChar char="•"/>
                        <a:defRPr/>
                      </a:pPr>
                      <a:r>
                        <a:rPr lang="en-US" sz="1900" dirty="0"/>
                        <a:t>Locally advanced or metastatic breast</a:t>
                      </a:r>
                      <a:r>
                        <a:rPr lang="en-US" sz="1900" baseline="0" dirty="0"/>
                        <a:t> cancer</a:t>
                      </a:r>
                    </a:p>
                    <a:p>
                      <a:pPr marL="285750" indent="-285750">
                        <a:lnSpc>
                          <a:spcPct val="120000"/>
                        </a:lnSpc>
                        <a:buFont typeface="Arial"/>
                        <a:buChar char="•"/>
                        <a:defRPr/>
                      </a:pPr>
                      <a:r>
                        <a:rPr lang="en-US" sz="1900" baseline="0" dirty="0"/>
                        <a:t>HER2-negative</a:t>
                      </a:r>
                      <a:endParaRPr lang="en-US" sz="1900" dirty="0"/>
                    </a:p>
                    <a:p>
                      <a:pPr marL="285750" indent="-285750">
                        <a:lnSpc>
                          <a:spcPct val="120000"/>
                        </a:lnSpc>
                        <a:buFont typeface="Arial"/>
                        <a:buChar char="•"/>
                        <a:defRPr/>
                      </a:pPr>
                      <a:r>
                        <a:rPr lang="en-US" sz="1900" baseline="0" dirty="0"/>
                        <a:t>Germline mutation in BRCA1 or BRCA2</a:t>
                      </a:r>
                    </a:p>
                    <a:p>
                      <a:pPr marL="285750" indent="-285750">
                        <a:lnSpc>
                          <a:spcPct val="120000"/>
                        </a:lnSpc>
                        <a:buFont typeface="Arial"/>
                        <a:buChar char="•"/>
                        <a:defRPr/>
                      </a:pPr>
                      <a:r>
                        <a:rPr lang="en-US" sz="1900" baseline="0" dirty="0"/>
                        <a:t>≤3 prior cytotoxic chemotherapy regimens for locally advanced or metastatic disease</a:t>
                      </a:r>
                    </a:p>
                    <a:p>
                      <a:pPr marL="285750" indent="-285750">
                        <a:lnSpc>
                          <a:spcPct val="120000"/>
                        </a:lnSpc>
                        <a:buFont typeface="Arial"/>
                        <a:buChar char="•"/>
                        <a:defRPr/>
                      </a:pPr>
                      <a:r>
                        <a:rPr lang="en-US" sz="1900" baseline="0" dirty="0"/>
                        <a:t>Prior treatment with a </a:t>
                      </a:r>
                      <a:r>
                        <a:rPr lang="en-US" sz="1900" baseline="0" dirty="0" err="1"/>
                        <a:t>taxane</a:t>
                      </a:r>
                      <a:r>
                        <a:rPr lang="en-US" sz="1900" baseline="0" dirty="0"/>
                        <a:t> and/or anthracycline unless medically contraindicated</a:t>
                      </a:r>
                    </a:p>
                  </a:txBody>
                  <a:tcPr marL="91490" marR="91490" marT="45654" marB="4565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12A50"/>
                    </a:solidFill>
                  </a:tcPr>
                </a:tc>
                <a:extLst>
                  <a:ext uri="{0D108BD9-81ED-4DB2-BD59-A6C34878D82A}">
                    <a16:rowId xmlns:a16="http://schemas.microsoft.com/office/drawing/2014/main" val="10001"/>
                  </a:ext>
                </a:extLst>
              </a:tr>
            </a:tbl>
          </a:graphicData>
        </a:graphic>
      </p:graphicFrame>
      <p:sp>
        <p:nvSpPr>
          <p:cNvPr id="57361" name="TextBox 2"/>
          <p:cNvSpPr txBox="1">
            <a:spLocks noChangeArrowheads="1"/>
          </p:cNvSpPr>
          <p:nvPr/>
        </p:nvSpPr>
        <p:spPr bwMode="auto">
          <a:xfrm>
            <a:off x="2133600" y="5924490"/>
            <a:ext cx="86868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b="1" dirty="0">
                <a:solidFill>
                  <a:srgbClr val="FFFFFF"/>
                </a:solidFill>
              </a:rPr>
              <a:t>Primary endpoint: </a:t>
            </a:r>
            <a:r>
              <a:rPr lang="en-US" sz="2000" dirty="0">
                <a:solidFill>
                  <a:srgbClr val="FFFFFF"/>
                </a:solidFill>
              </a:rPr>
              <a:t>PFS by blinded independent central review (BICR)</a:t>
            </a:r>
          </a:p>
        </p:txBody>
      </p:sp>
      <p:sp>
        <p:nvSpPr>
          <p:cNvPr id="57364" name="Title 1"/>
          <p:cNvSpPr>
            <a:spLocks noGrp="1"/>
          </p:cNvSpPr>
          <p:nvPr>
            <p:ph type="title"/>
          </p:nvPr>
        </p:nvSpPr>
        <p:spPr/>
        <p:txBody>
          <a:bodyPr/>
          <a:lstStyle/>
          <a:p>
            <a:r>
              <a:rPr lang="en-US" dirty="0">
                <a:solidFill>
                  <a:srgbClr val="F1C73D"/>
                </a:solidFill>
              </a:rPr>
              <a:t>EMBRACA: A Phase III Trial of </a:t>
            </a:r>
            <a:r>
              <a:rPr lang="en-US" dirty="0" err="1">
                <a:solidFill>
                  <a:srgbClr val="F1C73D"/>
                </a:solidFill>
              </a:rPr>
              <a:t>Talazoparib</a:t>
            </a:r>
            <a:r>
              <a:rPr lang="en-US" dirty="0">
                <a:solidFill>
                  <a:srgbClr val="F1C73D"/>
                </a:solidFill>
              </a:rPr>
              <a:t>, a PARP Inhibitor, in Advanced Breast Cancer</a:t>
            </a:r>
          </a:p>
        </p:txBody>
      </p:sp>
      <p:sp>
        <p:nvSpPr>
          <p:cNvPr id="4" name="TextBox 3"/>
          <p:cNvSpPr txBox="1"/>
          <p:nvPr/>
        </p:nvSpPr>
        <p:spPr>
          <a:xfrm>
            <a:off x="6038045" y="3811435"/>
            <a:ext cx="554960" cy="400110"/>
          </a:xfrm>
          <a:prstGeom prst="rect">
            <a:avLst/>
          </a:prstGeom>
          <a:noFill/>
        </p:spPr>
        <p:txBody>
          <a:bodyPr wrap="none" rtlCol="0">
            <a:spAutoFit/>
          </a:bodyPr>
          <a:lstStyle/>
          <a:p>
            <a:r>
              <a:rPr lang="en-US" sz="2000" b="1"/>
              <a:t>2:1</a:t>
            </a:r>
          </a:p>
        </p:txBody>
      </p:sp>
    </p:spTree>
    <p:extLst>
      <p:ext uri="{BB962C8B-B14F-4D97-AF65-F5344CB8AC3E}">
        <p14:creationId xmlns:p14="http://schemas.microsoft.com/office/powerpoint/2010/main" val="1632173934"/>
      </p:ext>
    </p:extLst>
  </p:cSld>
  <p:clrMapOvr>
    <a:masterClrMapping/>
  </p:clrMapOvr>
  <p:transition spd="slow" advClick="0"/>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1C73D"/>
                </a:solidFill>
              </a:rPr>
              <a:t>EMBRACA: Survival and Response</a:t>
            </a:r>
          </a:p>
        </p:txBody>
      </p:sp>
      <p:sp>
        <p:nvSpPr>
          <p:cNvPr id="4" name="Content Placeholder 3"/>
          <p:cNvSpPr txBox="1">
            <a:spLocks/>
          </p:cNvSpPr>
          <p:nvPr/>
        </p:nvSpPr>
        <p:spPr>
          <a:xfrm>
            <a:off x="533400" y="5338920"/>
            <a:ext cx="10972800" cy="906626"/>
          </a:xfrm>
          <a:prstGeom prst="rect">
            <a:avLst/>
          </a:prstGeom>
        </p:spPr>
        <p:txBody>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342900" marR="0" lvl="0" indent="-342900" algn="l" defTabSz="914400" rtl="0" eaLnBrk="0" fontAlgn="base" latinLnBrk="0" hangingPunct="0">
              <a:lnSpc>
                <a:spcPct val="100000"/>
              </a:lnSpc>
              <a:spcBef>
                <a:spcPts val="1080"/>
              </a:spcBef>
              <a:spcAft>
                <a:spcPct val="0"/>
              </a:spcAft>
              <a:buClrTx/>
              <a:buSzTx/>
              <a:buFontTx/>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Interim overall survival = 22.3 </a:t>
            </a:r>
            <a:r>
              <a:rPr kumimoji="0" lang="en-US" sz="2000" b="0" i="0" u="none" strike="noStrike" kern="1200" cap="none" spc="0" normalizeH="0" baseline="0" noProof="0" dirty="0" err="1">
                <a:ln>
                  <a:noFill/>
                </a:ln>
                <a:solidFill>
                  <a:srgbClr val="FFFFFF"/>
                </a:solidFill>
                <a:effectLst/>
                <a:uLnTx/>
                <a:uFillTx/>
                <a:latin typeface="Arial"/>
                <a:ea typeface="ＭＳ Ｐゴシック"/>
              </a:rPr>
              <a:t>mo</a:t>
            </a:r>
            <a:r>
              <a:rPr kumimoji="0" lang="en-US" sz="2000" b="0" i="0" u="none" strike="noStrike" kern="1200" cap="none" spc="0" normalizeH="0" baseline="0" noProof="0" dirty="0">
                <a:ln>
                  <a:noFill/>
                </a:ln>
                <a:solidFill>
                  <a:srgbClr val="FFFFFF"/>
                </a:solidFill>
                <a:effectLst/>
                <a:uLnTx/>
                <a:uFillTx/>
                <a:latin typeface="Arial"/>
                <a:ea typeface="ＭＳ Ｐゴシック"/>
              </a:rPr>
              <a:t> (TALA) vs 19.5 </a:t>
            </a:r>
            <a:r>
              <a:rPr kumimoji="0" lang="en-US" sz="2000" b="0" i="0" u="none" strike="noStrike" kern="1200" cap="none" spc="0" normalizeH="0" baseline="0" noProof="0" dirty="0" err="1">
                <a:ln>
                  <a:noFill/>
                </a:ln>
                <a:solidFill>
                  <a:srgbClr val="FFFFFF"/>
                </a:solidFill>
                <a:effectLst/>
                <a:uLnTx/>
                <a:uFillTx/>
                <a:latin typeface="Arial"/>
                <a:ea typeface="ＭＳ Ｐゴシック"/>
              </a:rPr>
              <a:t>mo</a:t>
            </a:r>
            <a:r>
              <a:rPr kumimoji="0" lang="en-US" sz="2000" b="0" i="0" u="none" strike="noStrike" kern="1200" cap="none" spc="0" normalizeH="0" baseline="0" noProof="0" dirty="0">
                <a:ln>
                  <a:noFill/>
                </a:ln>
                <a:solidFill>
                  <a:srgbClr val="FFFFFF"/>
                </a:solidFill>
                <a:effectLst/>
                <a:uLnTx/>
                <a:uFillTx/>
                <a:latin typeface="Arial"/>
                <a:ea typeface="ＭＳ Ｐゴシック"/>
              </a:rPr>
              <a:t> (PCT); </a:t>
            </a:r>
            <a:r>
              <a:rPr kumimoji="0" lang="en-US" sz="2000" b="0" i="1" u="none" strike="noStrike" kern="1200" cap="none" spc="0" normalizeH="0" baseline="0" noProof="0" dirty="0">
                <a:ln>
                  <a:noFill/>
                </a:ln>
                <a:solidFill>
                  <a:srgbClr val="FFFFFF"/>
                </a:solidFill>
                <a:effectLst/>
                <a:uLnTx/>
                <a:uFillTx/>
                <a:latin typeface="Arial"/>
                <a:ea typeface="ＭＳ Ｐゴシック"/>
              </a:rPr>
              <a:t>p</a:t>
            </a:r>
            <a:r>
              <a:rPr kumimoji="0" lang="en-US" sz="2000" b="0" i="0" u="none" strike="noStrike" kern="1200" cap="none" spc="0" normalizeH="0" baseline="0" noProof="0" dirty="0">
                <a:ln>
                  <a:noFill/>
                </a:ln>
                <a:solidFill>
                  <a:srgbClr val="FFFFFF"/>
                </a:solidFill>
                <a:effectLst/>
                <a:uLnTx/>
                <a:uFillTx/>
                <a:latin typeface="Arial"/>
                <a:ea typeface="ＭＳ Ｐゴシック"/>
              </a:rPr>
              <a:t> = 0.105</a:t>
            </a:r>
          </a:p>
          <a:p>
            <a:pPr marL="342900" marR="0" lvl="0" indent="-342900" algn="l" defTabSz="914400" rtl="0" eaLnBrk="0" fontAlgn="base" latinLnBrk="0" hangingPunct="0">
              <a:lnSpc>
                <a:spcPct val="100000"/>
              </a:lnSpc>
              <a:spcBef>
                <a:spcPts val="1080"/>
              </a:spcBef>
              <a:spcAft>
                <a:spcPct val="0"/>
              </a:spcAft>
              <a:buClrTx/>
              <a:buSzTx/>
              <a:buFontTx/>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ORR = 62.6% (TALA) vs 27.2% (PCT)</a:t>
            </a:r>
          </a:p>
        </p:txBody>
      </p:sp>
      <p:pic>
        <p:nvPicPr>
          <p:cNvPr id="9" name="Picture 8"/>
          <p:cNvPicPr>
            <a:picLocks noChangeAspect="1"/>
          </p:cNvPicPr>
          <p:nvPr/>
        </p:nvPicPr>
        <p:blipFill>
          <a:blip r:embed="rId2"/>
          <a:stretch>
            <a:fillRect/>
          </a:stretch>
        </p:blipFill>
        <p:spPr>
          <a:xfrm>
            <a:off x="762000" y="1505889"/>
            <a:ext cx="10820400" cy="3701595"/>
          </a:xfrm>
          <a:prstGeom prst="rect">
            <a:avLst/>
          </a:prstGeom>
        </p:spPr>
      </p:pic>
      <p:graphicFrame>
        <p:nvGraphicFramePr>
          <p:cNvPr id="12" name="Group 217"/>
          <p:cNvGraphicFramePr>
            <a:graphicFrameLocks noGrp="1"/>
          </p:cNvGraphicFramePr>
          <p:nvPr>
            <p:extLst>
              <p:ext uri="{D42A27DB-BD31-4B8C-83A1-F6EECF244321}">
                <p14:modId xmlns:p14="http://schemas.microsoft.com/office/powerpoint/2010/main" val="1438001043"/>
              </p:ext>
            </p:extLst>
          </p:nvPr>
        </p:nvGraphicFramePr>
        <p:xfrm>
          <a:off x="6233161" y="1371599"/>
          <a:ext cx="5273039" cy="1676400"/>
        </p:xfrm>
        <a:graphic>
          <a:graphicData uri="http://schemas.openxmlformats.org/drawingml/2006/table">
            <a:tbl>
              <a:tblPr/>
              <a:tblGrid>
                <a:gridCol w="2091033">
                  <a:extLst>
                    <a:ext uri="{9D8B030D-6E8A-4147-A177-3AD203B41FA5}">
                      <a16:colId xmlns:a16="http://schemas.microsoft.com/office/drawing/2014/main" val="20000"/>
                    </a:ext>
                  </a:extLst>
                </a:gridCol>
                <a:gridCol w="1484936">
                  <a:extLst>
                    <a:ext uri="{9D8B030D-6E8A-4147-A177-3AD203B41FA5}">
                      <a16:colId xmlns:a16="http://schemas.microsoft.com/office/drawing/2014/main" val="20001"/>
                    </a:ext>
                  </a:extLst>
                </a:gridCol>
                <a:gridCol w="1697070">
                  <a:extLst>
                    <a:ext uri="{9D8B030D-6E8A-4147-A177-3AD203B41FA5}">
                      <a16:colId xmlns:a16="http://schemas.microsoft.com/office/drawing/2014/main" val="20002"/>
                    </a:ext>
                  </a:extLst>
                </a:gridCol>
              </a:tblGrid>
              <a:tr h="61286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1" i="0" u="none" strike="noStrike" cap="none" normalizeH="0" baseline="0" dirty="0">
                          <a:ln>
                            <a:noFill/>
                          </a:ln>
                          <a:solidFill>
                            <a:srgbClr val="FFFFFF"/>
                          </a:solidFill>
                          <a:effectLst/>
                          <a:latin typeface="Arial" charset="0"/>
                          <a:ea typeface="ヒラギノ角ゴ Pro W3" charset="-128"/>
                        </a:rPr>
                        <a:t>PFS by BICR</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1" i="0" u="none" strike="noStrike" cap="none" normalizeH="0" baseline="0" dirty="0" err="1">
                          <a:ln>
                            <a:noFill/>
                          </a:ln>
                          <a:solidFill>
                            <a:srgbClr val="F8951E"/>
                          </a:solidFill>
                          <a:effectLst/>
                          <a:latin typeface="Arial" charset="0"/>
                          <a:ea typeface="ヒラギノ角ゴ Pro W3" charset="-128"/>
                        </a:rPr>
                        <a:t>Talazoparib</a:t>
                      </a:r>
                      <a:endParaRPr kumimoji="0" lang="en-US" sz="1700" b="1" i="0" u="none" strike="noStrike" cap="none" normalizeH="0" baseline="0" dirty="0">
                        <a:ln>
                          <a:noFill/>
                        </a:ln>
                        <a:solidFill>
                          <a:srgbClr val="F8951E"/>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1" i="0" u="none" strike="noStrike" cap="none" normalizeH="0" baseline="0" dirty="0">
                          <a:ln>
                            <a:noFill/>
                          </a:ln>
                          <a:solidFill>
                            <a:srgbClr val="F8951E"/>
                          </a:solidFill>
                          <a:effectLst/>
                          <a:latin typeface="Arial" charset="0"/>
                          <a:ea typeface="ヒラギノ角ゴ Pro W3" charset="-128"/>
                        </a:rPr>
                        <a:t>(n = 287)</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1" i="0" u="none" strike="noStrike" cap="none" normalizeH="0" baseline="0" dirty="0">
                          <a:ln>
                            <a:noFill/>
                          </a:ln>
                          <a:solidFill>
                            <a:srgbClr val="99CC00"/>
                          </a:solidFill>
                          <a:effectLst/>
                          <a:latin typeface="Arial" charset="0"/>
                          <a:ea typeface="ヒラギノ角ゴ Pro W3" charset="-128"/>
                        </a:rPr>
                        <a:t>PCT</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1" i="0" u="none" strike="noStrike" cap="none" normalizeH="0" baseline="0" dirty="0">
                          <a:ln>
                            <a:noFill/>
                          </a:ln>
                          <a:solidFill>
                            <a:srgbClr val="99CC00"/>
                          </a:solidFill>
                          <a:effectLst/>
                          <a:latin typeface="Arial" charset="0"/>
                          <a:ea typeface="ヒラギノ角ゴ Pro W3" charset="-128"/>
                        </a:rPr>
                        <a:t>(n = 144)</a:t>
                      </a: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451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a:ln>
                            <a:noFill/>
                          </a:ln>
                          <a:solidFill>
                            <a:srgbClr val="FFFFFF"/>
                          </a:solidFill>
                          <a:effectLst/>
                          <a:latin typeface="Arial" charset="0"/>
                          <a:ea typeface="ヒラギノ角ゴ Pro W3" charset="-128"/>
                        </a:rPr>
                        <a:t>Median PFS</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a:ln>
                            <a:noFill/>
                          </a:ln>
                          <a:solidFill>
                            <a:srgbClr val="FFFFFF"/>
                          </a:solidFill>
                          <a:effectLst/>
                          <a:latin typeface="Arial" charset="0"/>
                          <a:ea typeface="ヒラギノ角ゴ Pro W3" charset="-128"/>
                        </a:rPr>
                        <a:t>8.6 </a:t>
                      </a:r>
                      <a:r>
                        <a:rPr kumimoji="0" lang="en-US" sz="1700" b="0" i="0" u="none" strike="noStrike" cap="none" normalizeH="0" baseline="0" dirty="0" err="1">
                          <a:ln>
                            <a:noFill/>
                          </a:ln>
                          <a:solidFill>
                            <a:srgbClr val="FFFFFF"/>
                          </a:solidFill>
                          <a:effectLst/>
                          <a:latin typeface="Arial" charset="0"/>
                          <a:ea typeface="ヒラギノ角ゴ Pro W3" charset="-128"/>
                        </a:rPr>
                        <a:t>mo</a:t>
                      </a:r>
                      <a:endParaRPr kumimoji="0" lang="en-US" sz="17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a:ln>
                            <a:noFill/>
                          </a:ln>
                          <a:solidFill>
                            <a:srgbClr val="FFFFFF"/>
                          </a:solidFill>
                          <a:effectLst/>
                          <a:latin typeface="Arial" charset="0"/>
                          <a:ea typeface="ヒラギノ角ゴ Pro W3" charset="-128"/>
                        </a:rPr>
                        <a:t>5.6 </a:t>
                      </a:r>
                      <a:r>
                        <a:rPr kumimoji="0" lang="en-US" sz="1700" b="0" i="0" u="none" strike="noStrike" cap="none" normalizeH="0" baseline="0" dirty="0" err="1">
                          <a:ln>
                            <a:noFill/>
                          </a:ln>
                          <a:solidFill>
                            <a:srgbClr val="FFFFFF"/>
                          </a:solidFill>
                          <a:effectLst/>
                          <a:latin typeface="Arial" charset="0"/>
                          <a:ea typeface="ヒラギノ角ゴ Pro W3" charset="-128"/>
                        </a:rPr>
                        <a:t>mo</a:t>
                      </a:r>
                      <a:endParaRPr kumimoji="0" lang="en-US" sz="17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5451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a:ln>
                            <a:noFill/>
                          </a:ln>
                          <a:solidFill>
                            <a:srgbClr val="FFFFFF"/>
                          </a:solidFill>
                          <a:effectLst/>
                          <a:latin typeface="Arial" charset="0"/>
                          <a:ea typeface="ヒラギノ角ゴ Pro W3" charset="-128"/>
                        </a:rPr>
                        <a:t>HR</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a:ln>
                            <a:noFill/>
                          </a:ln>
                          <a:solidFill>
                            <a:srgbClr val="FFFFFF"/>
                          </a:solidFill>
                          <a:effectLst/>
                          <a:latin typeface="Arial" charset="0"/>
                          <a:ea typeface="ヒラギノ角ゴ Pro W3" charset="-128"/>
                        </a:rPr>
                        <a:t>0.54</a:t>
                      </a: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2"/>
                  </a:ext>
                </a:extLst>
              </a:tr>
              <a:tr h="35451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1" u="none" strike="noStrike" cap="none" normalizeH="0" baseline="0" dirty="0">
                          <a:ln>
                            <a:noFill/>
                          </a:ln>
                          <a:solidFill>
                            <a:srgbClr val="FFFFFF"/>
                          </a:solidFill>
                          <a:effectLst/>
                          <a:latin typeface="Arial" charset="0"/>
                          <a:ea typeface="ヒラギノ角ゴ Pro W3" charset="-128"/>
                        </a:rPr>
                        <a:t>p</a:t>
                      </a:r>
                      <a:r>
                        <a:rPr kumimoji="0" lang="en-US" sz="1700" b="0" i="0" u="none" strike="noStrike" cap="none" normalizeH="0" baseline="0" dirty="0">
                          <a:ln>
                            <a:noFill/>
                          </a:ln>
                          <a:solidFill>
                            <a:srgbClr val="FFFFFF"/>
                          </a:solidFill>
                          <a:effectLst/>
                          <a:latin typeface="Arial" charset="0"/>
                          <a:ea typeface="ヒラギノ角ゴ Pro W3" charset="-128"/>
                        </a:rPr>
                        <a:t>-value</a:t>
                      </a:r>
                    </a:p>
                  </a:txBody>
                  <a:tcPr marL="91454" marR="91454" marT="45718" marB="45718" anchor="b" horzOverflow="overflow">
                    <a:lnL w="952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a:ln>
                            <a:noFill/>
                          </a:ln>
                          <a:solidFill>
                            <a:srgbClr val="FFFFFF"/>
                          </a:solidFill>
                          <a:effectLst/>
                          <a:latin typeface="Arial" charset="0"/>
                          <a:ea typeface="ヒラギノ角ゴ Pro W3" charset="-128"/>
                        </a:rPr>
                        <a:t>&lt;0.0001</a:t>
                      </a:r>
                    </a:p>
                  </a:txBody>
                  <a:tcPr marL="91454" marR="91454" marT="45718" marB="45718" anchor="b" horzOverflow="overflow">
                    <a:lnL w="12700"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3"/>
                  </a:ext>
                </a:extLst>
              </a:tr>
            </a:tbl>
          </a:graphicData>
        </a:graphic>
      </p:graphicFrame>
      <p:sp>
        <p:nvSpPr>
          <p:cNvPr id="7" name="TextBox 3">
            <a:extLst>
              <a:ext uri="{FF2B5EF4-FFF2-40B4-BE49-F238E27FC236}">
                <a16:creationId xmlns:a16="http://schemas.microsoft.com/office/drawing/2014/main" id="{6BF7C767-F2E1-604C-AA58-72E335EFBF25}"/>
              </a:ext>
            </a:extLst>
          </p:cNvPr>
          <p:cNvSpPr txBox="1">
            <a:spLocks noChangeArrowheads="1"/>
          </p:cNvSpPr>
          <p:nvPr/>
        </p:nvSpPr>
        <p:spPr bwMode="auto">
          <a:xfrm>
            <a:off x="129251" y="6338826"/>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da" sz="1600" dirty="0">
                <a:solidFill>
                  <a:srgbClr val="FFFFFF"/>
                </a:solidFill>
              </a:rPr>
              <a:t>Litton JK et al. </a:t>
            </a:r>
            <a:r>
              <a:rPr lang="da" sz="1600" i="1" dirty="0">
                <a:solidFill>
                  <a:srgbClr val="FFFFFF"/>
                </a:solidFill>
              </a:rPr>
              <a:t>N Engl J Med </a:t>
            </a:r>
            <a:r>
              <a:rPr lang="da" sz="1600" dirty="0">
                <a:solidFill>
                  <a:srgbClr val="FFFFFF"/>
                </a:solidFill>
              </a:rPr>
              <a:t>2018;379(8):753-63; </a:t>
            </a:r>
            <a:r>
              <a:rPr lang="en-US" sz="1600" dirty="0">
                <a:solidFill>
                  <a:srgbClr val="FFFFFF"/>
                </a:solidFill>
              </a:rPr>
              <a:t>Litton JK et al. San Antonio Breast Cancer Symposium 2017;Abstract GS6-07.</a:t>
            </a:r>
          </a:p>
        </p:txBody>
      </p:sp>
    </p:spTree>
    <p:extLst>
      <p:ext uri="{BB962C8B-B14F-4D97-AF65-F5344CB8AC3E}">
        <p14:creationId xmlns:p14="http://schemas.microsoft.com/office/powerpoint/2010/main" val="2009700903"/>
      </p:ext>
    </p:extLst>
  </p:cSld>
  <p:clrMapOvr>
    <a:masterClrMapping/>
  </p:clrMapOvr>
  <p:transition spd="slow"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posing for the camera&#10;&#10;Description automatically generated">
            <a:extLst>
              <a:ext uri="{FF2B5EF4-FFF2-40B4-BE49-F238E27FC236}">
                <a16:creationId xmlns:a16="http://schemas.microsoft.com/office/drawing/2014/main" id="{7B408CB6-0A80-D644-9EDE-4EA49DE5799C}"/>
              </a:ext>
            </a:extLst>
          </p:cNvPr>
          <p:cNvPicPr>
            <a:picLocks noChangeAspect="1"/>
          </p:cNvPicPr>
          <p:nvPr/>
        </p:nvPicPr>
        <p:blipFill>
          <a:blip r:embed="rId2"/>
          <a:stretch>
            <a:fillRect/>
          </a:stretch>
        </p:blipFill>
        <p:spPr>
          <a:xfrm>
            <a:off x="2590800" y="2340352"/>
            <a:ext cx="2209800" cy="2651760"/>
          </a:xfrm>
          <a:prstGeom prst="rect">
            <a:avLst/>
          </a:prstGeom>
        </p:spPr>
      </p:pic>
      <p:sp>
        <p:nvSpPr>
          <p:cNvPr id="5" name="Rectangle 4">
            <a:extLst>
              <a:ext uri="{FF2B5EF4-FFF2-40B4-BE49-F238E27FC236}">
                <a16:creationId xmlns:a16="http://schemas.microsoft.com/office/drawing/2014/main" id="{F4E22311-58AD-8E49-AA67-990165540413}"/>
              </a:ext>
            </a:extLst>
          </p:cNvPr>
          <p:cNvSpPr/>
          <p:nvPr/>
        </p:nvSpPr>
        <p:spPr>
          <a:xfrm>
            <a:off x="5105400" y="2286000"/>
            <a:ext cx="5105400" cy="3139321"/>
          </a:xfrm>
          <a:prstGeom prst="rect">
            <a:avLst/>
          </a:prstGeom>
        </p:spPr>
        <p:txBody>
          <a:bodyPr wrap="square">
            <a:spAutoFit/>
          </a:bodyPr>
          <a:lstStyle/>
          <a:p>
            <a:pPr marL="0" marR="0">
              <a:spcBef>
                <a:spcPts val="0"/>
              </a:spcBef>
              <a:spcAft>
                <a:spcPts val="0"/>
              </a:spcAft>
            </a:pPr>
            <a:r>
              <a:rPr lang="en-US" sz="2200" b="1" dirty="0">
                <a:latin typeface="Arial" panose="020B0604020202020204" pitchFamily="34" charset="0"/>
                <a:ea typeface="Times New Roman" panose="02020603050405020304" pitchFamily="18" charset="0"/>
                <a:cs typeface="Arial" panose="020B0604020202020204" pitchFamily="34" charset="0"/>
              </a:rPr>
              <a:t>Hope S </a:t>
            </a:r>
            <a:r>
              <a:rPr lang="en-US" sz="2200" b="1" dirty="0" err="1">
                <a:latin typeface="Arial" panose="020B0604020202020204" pitchFamily="34" charset="0"/>
                <a:ea typeface="Times New Roman" panose="02020603050405020304" pitchFamily="18" charset="0"/>
                <a:cs typeface="Arial" panose="020B0604020202020204" pitchFamily="34" charset="0"/>
              </a:rPr>
              <a:t>Rugo</a:t>
            </a:r>
            <a:r>
              <a:rPr lang="en-US" sz="2200" b="1" dirty="0">
                <a:latin typeface="Arial" panose="020B0604020202020204" pitchFamily="34" charset="0"/>
                <a:ea typeface="Times New Roman" panose="02020603050405020304" pitchFamily="18" charset="0"/>
                <a:cs typeface="Arial" panose="020B0604020202020204" pitchFamily="34" charset="0"/>
              </a:rPr>
              <a:t>, MD</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Professor of Medicine</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Director, Breast Oncology and Clinical Trials Education</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University of California, San Francisco Medical Center</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UCSF Helen Diller Family Comprehensive Cancer Center</a:t>
            </a:r>
          </a:p>
          <a:p>
            <a:pPr marL="0" marR="0">
              <a:spcBef>
                <a:spcPts val="0"/>
              </a:spcBef>
              <a:spcAft>
                <a:spcPts val="0"/>
              </a:spcAft>
            </a:pPr>
            <a:r>
              <a:rPr lang="en-US" sz="2200" dirty="0">
                <a:latin typeface="Arial" panose="020B0604020202020204" pitchFamily="34" charset="0"/>
                <a:ea typeface="Times New Roman" panose="02020603050405020304" pitchFamily="18" charset="0"/>
                <a:cs typeface="Arial" panose="020B0604020202020204" pitchFamily="34" charset="0"/>
              </a:rPr>
              <a:t>San Francisco, California</a:t>
            </a:r>
          </a:p>
        </p:txBody>
      </p:sp>
    </p:spTree>
    <p:extLst>
      <p:ext uri="{BB962C8B-B14F-4D97-AF65-F5344CB8AC3E}">
        <p14:creationId xmlns:p14="http://schemas.microsoft.com/office/powerpoint/2010/main" val="2432798225"/>
      </p:ext>
    </p:extLst>
  </p:cSld>
  <p:clrMapOvr>
    <a:masterClrMapping/>
  </p:clrMapOvr>
  <p:transition spd="slow" advClick="0"/>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FC55-6994-4440-89DE-42BAC54133A3}"/>
              </a:ext>
            </a:extLst>
          </p:cNvPr>
          <p:cNvSpPr>
            <a:spLocks noGrp="1"/>
          </p:cNvSpPr>
          <p:nvPr>
            <p:ph type="title"/>
          </p:nvPr>
        </p:nvSpPr>
        <p:spPr>
          <a:xfrm>
            <a:off x="609600" y="0"/>
            <a:ext cx="10972800" cy="1143000"/>
          </a:xfrm>
        </p:spPr>
        <p:txBody>
          <a:bodyPr/>
          <a:lstStyle/>
          <a:p>
            <a:r>
              <a:rPr lang="en-US" sz="3200" dirty="0">
                <a:latin typeface="Arial" charset="0"/>
                <a:ea typeface="ヒラギノ角ゴ Pro W3" charset="0"/>
                <a:cs typeface="ヒラギノ角ゴ Pro W3" charset="0"/>
              </a:rPr>
              <a:t>EMBRACA</a:t>
            </a:r>
            <a:r>
              <a:rPr lang="en-US" sz="3200" dirty="0"/>
              <a:t>: Adverse Events </a:t>
            </a:r>
            <a:endParaRPr lang="en-US" sz="3200" dirty="0">
              <a:solidFill>
                <a:srgbClr val="FF40FF"/>
              </a:solidFill>
            </a:endParaRPr>
          </a:p>
        </p:txBody>
      </p:sp>
      <p:sp>
        <p:nvSpPr>
          <p:cNvPr id="9" name="Rectangle 33">
            <a:extLst>
              <a:ext uri="{FF2B5EF4-FFF2-40B4-BE49-F238E27FC236}">
                <a16:creationId xmlns:a16="http://schemas.microsoft.com/office/drawing/2014/main" id="{B994D5E1-D7D4-7F48-B1CD-7AF37E82104D}"/>
              </a:ext>
            </a:extLst>
          </p:cNvPr>
          <p:cNvSpPr>
            <a:spLocks noChangeArrowheads="1"/>
          </p:cNvSpPr>
          <p:nvPr/>
        </p:nvSpPr>
        <p:spPr bwMode="auto">
          <a:xfrm>
            <a:off x="806116" y="1828801"/>
            <a:ext cx="10591800" cy="3581399"/>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dirty="0" err="1">
                <a:solidFill>
                  <a:srgbClr val="FFFFFF"/>
                </a:solidFill>
                <a:ea typeface="ヒラギノ角ゴ Pro W3" charset="0"/>
                <a:cs typeface="ヒラギノ角ゴ Pro W3" charset="0"/>
              </a:rPr>
              <a:t>ç</a:t>
            </a:r>
            <a:endParaRPr lang="en-US" dirty="0">
              <a:solidFill>
                <a:srgbClr val="FFFFFF"/>
              </a:solidFill>
              <a:ea typeface="ヒラギノ角ゴ Pro W3" charset="0"/>
              <a:cs typeface="ヒラギノ角ゴ Pro W3" charset="0"/>
            </a:endParaRPr>
          </a:p>
        </p:txBody>
      </p:sp>
      <p:graphicFrame>
        <p:nvGraphicFramePr>
          <p:cNvPr id="10" name="Content Placeholder 5">
            <a:extLst>
              <a:ext uri="{FF2B5EF4-FFF2-40B4-BE49-F238E27FC236}">
                <a16:creationId xmlns:a16="http://schemas.microsoft.com/office/drawing/2014/main" id="{D9D0BC4E-6378-0542-A6C3-043EFB90BD19}"/>
              </a:ext>
            </a:extLst>
          </p:cNvPr>
          <p:cNvGraphicFramePr>
            <a:graphicFrameLocks noGrp="1"/>
          </p:cNvGraphicFramePr>
          <p:nvPr>
            <p:ph idx="1"/>
            <p:extLst>
              <p:ext uri="{D42A27DB-BD31-4B8C-83A1-F6EECF244321}">
                <p14:modId xmlns:p14="http://schemas.microsoft.com/office/powerpoint/2010/main" val="1513587955"/>
              </p:ext>
            </p:extLst>
          </p:nvPr>
        </p:nvGraphicFramePr>
        <p:xfrm>
          <a:off x="946484" y="1981201"/>
          <a:ext cx="10286999" cy="3276602"/>
        </p:xfrm>
        <a:graphic>
          <a:graphicData uri="http://schemas.openxmlformats.org/drawingml/2006/table">
            <a:tbl>
              <a:tblPr firstRow="1" bandRow="1">
                <a:tableStyleId>{21E4AEA4-8DFA-4A89-87EB-49C32662AFE0}</a:tableStyleId>
              </a:tblPr>
              <a:tblGrid>
                <a:gridCol w="2939716">
                  <a:extLst>
                    <a:ext uri="{9D8B030D-6E8A-4147-A177-3AD203B41FA5}">
                      <a16:colId xmlns:a16="http://schemas.microsoft.com/office/drawing/2014/main" val="2343474276"/>
                    </a:ext>
                  </a:extLst>
                </a:gridCol>
                <a:gridCol w="3657600">
                  <a:extLst>
                    <a:ext uri="{9D8B030D-6E8A-4147-A177-3AD203B41FA5}">
                      <a16:colId xmlns:a16="http://schemas.microsoft.com/office/drawing/2014/main" val="560499619"/>
                    </a:ext>
                  </a:extLst>
                </a:gridCol>
                <a:gridCol w="3689683">
                  <a:extLst>
                    <a:ext uri="{9D8B030D-6E8A-4147-A177-3AD203B41FA5}">
                      <a16:colId xmlns:a16="http://schemas.microsoft.com/office/drawing/2014/main" val="1034248556"/>
                    </a:ext>
                  </a:extLst>
                </a:gridCol>
              </a:tblGrid>
              <a:tr h="1043277">
                <a:tc>
                  <a:txBody>
                    <a:bodyPr/>
                    <a:lstStyle/>
                    <a:p>
                      <a:pPr marL="0" marR="0" lvl="0" indent="0" algn="l"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err="1">
                          <a:ln>
                            <a:noFill/>
                          </a:ln>
                          <a:solidFill>
                            <a:srgbClr val="FFFFFF"/>
                          </a:solidFill>
                          <a:effectLst/>
                          <a:latin typeface="Arial" charset="0"/>
                          <a:ea typeface="ヒラギノ角ゴ Pro W3" charset="-128"/>
                        </a:rPr>
                        <a:t>Talazoparib</a:t>
                      </a:r>
                      <a:endParaRPr kumimoji="0" lang="en-US" sz="20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286 )</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tc>
                  <a:txBody>
                    <a:bodyPr/>
                    <a:lstStyle/>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Standard therapy</a:t>
                      </a:r>
                    </a:p>
                    <a:p>
                      <a:pPr marL="0" marR="0" lvl="0" indent="0" algn="ctr" defTabSz="914400" rtl="0" eaLnBrk="0" fontAlgn="base" latinLnBrk="0" hangingPunct="0">
                        <a:lnSpc>
                          <a:spcPct val="90000"/>
                        </a:lnSpc>
                        <a:spcBef>
                          <a:spcPts val="200"/>
                        </a:spcBef>
                        <a:spcAft>
                          <a:spcPts val="200"/>
                        </a:spcAft>
                        <a:buClrTx/>
                        <a:buSzTx/>
                        <a:buFontTx/>
                        <a:buNone/>
                        <a:tabLst/>
                        <a:defRPr/>
                      </a:pPr>
                      <a:r>
                        <a:rPr kumimoji="0" lang="en-US" sz="2000" b="1" i="0" u="none" strike="noStrike" cap="none" normalizeH="0" baseline="0" dirty="0">
                          <a:ln>
                            <a:noFill/>
                          </a:ln>
                          <a:solidFill>
                            <a:srgbClr val="FFFFFF"/>
                          </a:solidFill>
                          <a:effectLst/>
                          <a:latin typeface="Arial" charset="0"/>
                          <a:ea typeface="ヒラギノ角ゴ Pro W3" charset="-128"/>
                        </a:rPr>
                        <a:t>(n = 126)</a:t>
                      </a:r>
                    </a:p>
                  </a:txBody>
                  <a:tcPr marL="91454" marR="91454" marT="45718" marB="4571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B50"/>
                    </a:solidFill>
                  </a:tcPr>
                </a:tc>
                <a:extLst>
                  <a:ext uri="{0D108BD9-81ED-4DB2-BD59-A6C34878D82A}">
                    <a16:rowId xmlns:a16="http://schemas.microsoft.com/office/drawing/2014/main" val="2908873548"/>
                  </a:ext>
                </a:extLst>
              </a:tr>
              <a:tr h="446665">
                <a:tc>
                  <a:txBody>
                    <a:bodyPr/>
                    <a:lstStyle/>
                    <a:p>
                      <a:r>
                        <a:rPr lang="en-US" sz="2000" dirty="0">
                          <a:solidFill>
                            <a:schemeClr val="tx1"/>
                          </a:solidFill>
                        </a:rPr>
                        <a:t>Anemia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730763706"/>
                  </a:ext>
                </a:extLst>
              </a:tr>
              <a:tr h="446665">
                <a:tc>
                  <a:txBody>
                    <a:bodyPr/>
                    <a:lstStyle/>
                    <a:p>
                      <a:r>
                        <a:rPr lang="en-US" sz="2000" dirty="0">
                          <a:solidFill>
                            <a:schemeClr val="tx1"/>
                          </a:solidFill>
                        </a:rPr>
                        <a:t>Neutropenia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565972087"/>
                  </a:ext>
                </a:extLst>
              </a:tr>
              <a:tr h="446665">
                <a:tc>
                  <a:txBody>
                    <a:bodyPr/>
                    <a:lstStyle/>
                    <a:p>
                      <a:r>
                        <a:rPr lang="en-US" sz="2000" dirty="0">
                          <a:solidFill>
                            <a:schemeClr val="tx1"/>
                          </a:solidFill>
                        </a:rPr>
                        <a:t>Thrombocytopenia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4066361728"/>
                  </a:ext>
                </a:extLst>
              </a:tr>
              <a:tr h="446665">
                <a:tc>
                  <a:txBody>
                    <a:bodyPr/>
                    <a:lstStyle/>
                    <a:p>
                      <a:r>
                        <a:rPr lang="en-US" sz="2000" dirty="0">
                          <a:solidFill>
                            <a:schemeClr val="tx1"/>
                          </a:solidFill>
                        </a:rPr>
                        <a:t>Nausea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3891793862"/>
                  </a:ext>
                </a:extLst>
              </a:tr>
              <a:tr h="446665">
                <a:tc>
                  <a:txBody>
                    <a:bodyPr/>
                    <a:lstStyle/>
                    <a:p>
                      <a:r>
                        <a:rPr lang="en-US" sz="2000" dirty="0">
                          <a:solidFill>
                            <a:schemeClr val="tx1"/>
                          </a:solidFill>
                        </a:rPr>
                        <a:t>Fatigue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2000" dirty="0">
                          <a:solidFill>
                            <a:schemeClr val="tx1"/>
                          </a:solidFill>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extLst>
                  <a:ext uri="{0D108BD9-81ED-4DB2-BD59-A6C34878D82A}">
                    <a16:rowId xmlns:a16="http://schemas.microsoft.com/office/drawing/2014/main" val="1658836622"/>
                  </a:ext>
                </a:extLst>
              </a:tr>
            </a:tbl>
          </a:graphicData>
        </a:graphic>
      </p:graphicFrame>
      <p:sp>
        <p:nvSpPr>
          <p:cNvPr id="7" name="TextBox 6">
            <a:extLst>
              <a:ext uri="{FF2B5EF4-FFF2-40B4-BE49-F238E27FC236}">
                <a16:creationId xmlns:a16="http://schemas.microsoft.com/office/drawing/2014/main" id="{6D14AFCD-75A6-9C4D-8D2C-2DB2F100E32E}"/>
              </a:ext>
            </a:extLst>
          </p:cNvPr>
          <p:cNvSpPr txBox="1"/>
          <p:nvPr/>
        </p:nvSpPr>
        <p:spPr>
          <a:xfrm>
            <a:off x="-7466" y="6477000"/>
            <a:ext cx="11842873"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Litton JK et al. </a:t>
            </a:r>
            <a:r>
              <a:rPr kumimoji="0" lang="en-US" sz="1600" i="1"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N </a:t>
            </a:r>
            <a:r>
              <a:rPr kumimoji="0" lang="en-US" sz="1600" i="1" u="none" strike="noStrike" kern="1200" cap="none" spc="0" normalizeH="0" baseline="0" noProof="0" dirty="0" err="1">
                <a:ln>
                  <a:noFill/>
                </a:ln>
                <a:solidFill>
                  <a:srgbClr val="FFFFFF"/>
                </a:solidFill>
                <a:effectLst/>
                <a:uLnTx/>
                <a:uFillTx/>
                <a:latin typeface="Arial"/>
                <a:ea typeface="Calibri" charset="0"/>
                <a:cs typeface="Arial" panose="020B0604020202020204" pitchFamily="34" charset="0"/>
              </a:rPr>
              <a:t>Engl</a:t>
            </a:r>
            <a:r>
              <a:rPr kumimoji="0" lang="en-US" sz="1600" i="1"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 J Med</a:t>
            </a:r>
            <a:r>
              <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rPr>
              <a:t> 2018;</a:t>
            </a:r>
            <a:r>
              <a:rPr lang="en-US" sz="1600">
                <a:solidFill>
                  <a:srgbClr val="FFFFFF"/>
                </a:solidFill>
                <a:latin typeface="Arial"/>
                <a:ea typeface="Calibri" charset="0"/>
                <a:cs typeface="Arial" panose="020B0604020202020204" pitchFamily="34" charset="0"/>
              </a:rPr>
              <a:t>379(8):753-63</a:t>
            </a:r>
            <a:r>
              <a:rPr kumimoji="0" lang="en-US" sz="1600" u="none" strike="noStrike" kern="1200" cap="none" spc="0" normalizeH="0" baseline="0" noProof="0">
                <a:ln>
                  <a:noFill/>
                </a:ln>
                <a:solidFill>
                  <a:srgbClr val="FFFFFF"/>
                </a:solidFill>
                <a:effectLst/>
                <a:uLnTx/>
                <a:uFillTx/>
                <a:latin typeface="Arial"/>
                <a:ea typeface="Calibri" charset="0"/>
                <a:cs typeface="Arial" panose="020B0604020202020204" pitchFamily="34" charset="0"/>
              </a:rPr>
              <a:t>.</a:t>
            </a:r>
            <a:endParaRPr kumimoji="0" lang="en-US" sz="1600" u="none" strike="noStrike" kern="1200" cap="none" spc="0" normalizeH="0" baseline="0" noProof="0" dirty="0">
              <a:ln>
                <a:noFill/>
              </a:ln>
              <a:solidFill>
                <a:srgbClr val="FFFFFF"/>
              </a:solidFill>
              <a:effectLst/>
              <a:uLnTx/>
              <a:uFillTx/>
              <a:latin typeface="Arial"/>
              <a:ea typeface="Calibri" charset="0"/>
              <a:cs typeface="Arial" panose="020B0604020202020204" pitchFamily="34" charset="0"/>
            </a:endParaRPr>
          </a:p>
        </p:txBody>
      </p:sp>
    </p:spTree>
    <p:extLst>
      <p:ext uri="{BB962C8B-B14F-4D97-AF65-F5344CB8AC3E}">
        <p14:creationId xmlns:p14="http://schemas.microsoft.com/office/powerpoint/2010/main" val="2921049396"/>
      </p:ext>
    </p:extLst>
  </p:cSld>
  <p:clrMapOvr>
    <a:masterClrMapping/>
  </p:clrMapOvr>
  <p:transition spd="slow" advClick="0"/>
</p:sld>
</file>

<file path=ppt/tags/tag1.xml><?xml version="1.0" encoding="utf-8"?>
<p:tagLst xmlns:a="http://schemas.openxmlformats.org/drawingml/2006/main" xmlns:r="http://schemas.openxmlformats.org/officeDocument/2006/relationships" xmlns:p="http://schemas.openxmlformats.org/presentationml/2006/main">
  <p:tag name="KPI_HAS_CHART" val="false"/>
</p:tagLst>
</file>

<file path=ppt/tags/tag2.xml><?xml version="1.0" encoding="utf-8"?>
<p:tagLst xmlns:a="http://schemas.openxmlformats.org/drawingml/2006/main" xmlns:r="http://schemas.openxmlformats.org/officeDocument/2006/relationships" xmlns:p="http://schemas.openxmlformats.org/presentationml/2006/main">
  <p:tag name="KPI_HAS_CHART" val="false"/>
</p:tagLst>
</file>

<file path=ppt/theme/theme1.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nchor="ctr">
        <a:spAutoFit/>
      </a:bodyPr>
      <a:lstStyle>
        <a:defPPr algn="ctr">
          <a:defRPr dirty="0">
            <a:latin typeface="Calibri"/>
            <a:cs typeface="Calibri"/>
          </a:defRPr>
        </a:defPPr>
      </a:lstStyle>
    </a:txDef>
  </a:objectDefaults>
  <a:extraClrSchemeLst/>
</a:theme>
</file>

<file path=ppt/theme/theme5.xml><?xml version="1.0" encoding="utf-8"?>
<a:theme xmlns:a="http://schemas.openxmlformats.org/drawingml/2006/main" name="3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000000"/>
    </a:lt2>
    <a:accent1>
      <a:srgbClr val="000000"/>
    </a:accent1>
    <a:accent2>
      <a:srgbClr val="2116AB"/>
    </a:accent2>
    <a:accent3>
      <a:srgbClr val="FFFFFF"/>
    </a:accent3>
    <a:accent4>
      <a:srgbClr val="000000"/>
    </a:accent4>
    <a:accent5>
      <a:srgbClr val="AAAAAA"/>
    </a:accent5>
    <a:accent6>
      <a:srgbClr val="1D139B"/>
    </a:accent6>
    <a:hlink>
      <a:srgbClr val="FFFFCC"/>
    </a:hlink>
    <a:folHlink>
      <a:srgbClr val="FF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5" ma:contentTypeDescription="Create a new document." ma:contentTypeScope="" ma:versionID="23d67e052bb3c24e620a8f72405d5082">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ecf5540b87dd5b4ccfd09fbe6551b200"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QID xmlns="96f1686b-f877-4eb8-89ab-3a67a5dc2612" xsi:nil="true"/>
    <TaxKeywordTaxHTField xmlns="b4104d5b-b872-4636-a728-507be7308f43">
      <Terms xmlns="http://schemas.microsoft.com/office/infopath/2007/PartnerControls"/>
    </TaxKeywordTaxHTField>
  </documentManagement>
</p:properties>
</file>

<file path=customXml/itemProps1.xml><?xml version="1.0" encoding="utf-8"?>
<ds:datastoreItem xmlns:ds="http://schemas.openxmlformats.org/officeDocument/2006/customXml" ds:itemID="{B5F8A886-C4B2-44E1-BDE2-17104E931447}"/>
</file>

<file path=customXml/itemProps2.xml><?xml version="1.0" encoding="utf-8"?>
<ds:datastoreItem xmlns:ds="http://schemas.openxmlformats.org/officeDocument/2006/customXml" ds:itemID="{271E5C64-B39E-4483-8F06-E99F7CC7CBAF}"/>
</file>

<file path=customXml/itemProps3.xml><?xml version="1.0" encoding="utf-8"?>
<ds:datastoreItem xmlns:ds="http://schemas.openxmlformats.org/officeDocument/2006/customXml" ds:itemID="{9166C74B-25B6-4C66-B37A-88CC47E354EE}"/>
</file>

<file path=docProps/app.xml><?xml version="1.0" encoding="utf-8"?>
<Properties xmlns="http://schemas.openxmlformats.org/officeDocument/2006/extended-properties" xmlns:vt="http://schemas.openxmlformats.org/officeDocument/2006/docPropsVTypes">
  <Template/>
  <TotalTime>25233</TotalTime>
  <Words>6894</Words>
  <Application>Microsoft Macintosh PowerPoint</Application>
  <PresentationFormat>Widescreen</PresentationFormat>
  <Paragraphs>1342</Paragraphs>
  <Slides>90</Slides>
  <Notes>23</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90</vt:i4>
      </vt:variant>
    </vt:vector>
  </HeadingPairs>
  <TitlesOfParts>
    <vt:vector size="100" baseType="lpstr">
      <vt:lpstr>Abadi MT Condensed Extra Bold</vt:lpstr>
      <vt:lpstr>Arial</vt:lpstr>
      <vt:lpstr>System Font Regular</vt:lpstr>
      <vt:lpstr>Times</vt:lpstr>
      <vt:lpstr>Wingdings</vt:lpstr>
      <vt:lpstr>Blank Presentation</vt:lpstr>
      <vt:lpstr>1_Blank Presentation</vt:lpstr>
      <vt:lpstr>2_Blank Presentation</vt:lpstr>
      <vt:lpstr>Custom Design</vt:lpstr>
      <vt:lpstr>3_Blank Presentation</vt:lpstr>
      <vt:lpstr>PowerPoint Presentation</vt:lpstr>
      <vt:lpstr>PowerPoint Presentation</vt:lpstr>
      <vt:lpstr>Oncology Grand Rounds Series</vt:lpstr>
      <vt:lpstr>Disclosures for Moderator Neil Love, MD</vt:lpstr>
      <vt:lpstr>PowerPoint Presentation</vt:lpstr>
      <vt:lpstr>Disclosures for Dr Hamilton</vt:lpstr>
      <vt:lpstr>PowerPoint Presentation</vt:lpstr>
      <vt:lpstr>Disclosures for Ms O’Reilly</vt:lpstr>
      <vt:lpstr>PowerPoint Presentation</vt:lpstr>
      <vt:lpstr>Disclosures for Dr Rugo</vt:lpstr>
      <vt:lpstr>PowerPoint Presentation</vt:lpstr>
      <vt:lpstr>Disclosures for Ms Santos</vt:lpstr>
      <vt:lpstr>ER/HER2 Subtypes in Clinical Practice</vt:lpstr>
      <vt:lpstr>Breast Cancer Treatment Subsets</vt:lpstr>
      <vt:lpstr>Breast Cancer: Agenda</vt:lpstr>
      <vt:lpstr>Case Presentation (Ms O’Reilly)</vt:lpstr>
      <vt:lpstr>Case Presentation (Ms O’Reilly)</vt:lpstr>
      <vt:lpstr>Case Presentation (Ms Santos)</vt:lpstr>
      <vt:lpstr>Trastuzumab Emtansine (T-DM1): Mechanisms of Action</vt:lpstr>
      <vt:lpstr>KATHERINE Phase III Study Design</vt:lpstr>
      <vt:lpstr>PowerPoint Presentation</vt:lpstr>
      <vt:lpstr>KATHERINE: Adverse Events</vt:lpstr>
      <vt:lpstr>Pertuzumab: Mechanism of Action</vt:lpstr>
      <vt:lpstr>Pertuzumab (Neoadjuvant and Adjuvant)</vt:lpstr>
      <vt:lpstr>APHINITY: A Phase III Adjuvant Study</vt:lpstr>
      <vt:lpstr>APHINITY: 3-Year Invasive Disease-Free Survival</vt:lpstr>
      <vt:lpstr>APHINITY: Adverse Events</vt:lpstr>
      <vt:lpstr>Case Presentation (Ms Santos)</vt:lpstr>
      <vt:lpstr>Neratinib</vt:lpstr>
      <vt:lpstr>ExteNET: A Phase III Study of Neratinib After Trastuzumab-Based Adjuvant Therapy</vt:lpstr>
      <vt:lpstr>ExteNET: 5-Year Invasive Disease-Free Survival by Patient Population</vt:lpstr>
      <vt:lpstr>ExteNET: Adverse Events</vt:lpstr>
      <vt:lpstr>CONTROL: A Phase II Study of Adding Budesonide or Colestipol to Loperamide Prophylaxis for Neratinib-Associated Diarrhea</vt:lpstr>
      <vt:lpstr>ExteNET and CONTROL: Effect of Neratinib With or Without Anti-Diarrheal Prophylaxis on Health-Related Quality of Life (HRQoL) </vt:lpstr>
      <vt:lpstr>Case Presentation (Ms O’Reilly)</vt:lpstr>
      <vt:lpstr>Case Presentation (Ms O’Reilly)</vt:lpstr>
      <vt:lpstr>PERTAIN Phase II Study Design</vt:lpstr>
      <vt:lpstr>PERTAIN: PFS Analysis in ITT Population (Primary Endpoint)</vt:lpstr>
      <vt:lpstr>PERTAIN: Adverse Events</vt:lpstr>
      <vt:lpstr>TBCRC 022 Phase II Trial of Neratinib and Capecitabine for Patients with HER2-Positive Breast Cancer and Brain Metastases</vt:lpstr>
      <vt:lpstr>TBCRC 022: Adverse Events </vt:lpstr>
      <vt:lpstr>NALA Phase III Study Design</vt:lpstr>
      <vt:lpstr>Press Release: Top Line Results Announced for the Phase III NALA Trial of Neratinib in HER2-Positive Metastatic Breast Cancer December 17, 2018</vt:lpstr>
      <vt:lpstr>Press Release: Positive Results Announced for the Phase III SOPHIA Trial of Margetuximab in HER2-Positive Metastatic Breast Cancer February 6, 2019</vt:lpstr>
      <vt:lpstr>Breast Cancer: Agenda</vt:lpstr>
      <vt:lpstr>Therapies for HR-Positive Breast Cancer</vt:lpstr>
      <vt:lpstr>Case Presentation (Ms Santos)</vt:lpstr>
      <vt:lpstr>CDK4/6 Inhibitors: Mechanism of Action</vt:lpstr>
      <vt:lpstr>Available CDK4/6 Inhibitors</vt:lpstr>
      <vt:lpstr>PowerPoint Presentation</vt:lpstr>
      <vt:lpstr>Indications for CDK4/6 Inhibitors in ER-Positive, HER2-Negative mBC</vt:lpstr>
      <vt:lpstr>Efficacy of CDK4/6 Inhibitors</vt:lpstr>
      <vt:lpstr>Case Presentation (Ms O’Reilly)</vt:lpstr>
      <vt:lpstr>Case Presentation (Ms O’Reilly)</vt:lpstr>
      <vt:lpstr>Abemaciclib for Brain Metastases: CNS Concentration in Ongoing Phase II Study</vt:lpstr>
      <vt:lpstr>Abemaciclib for ER+ Brain Metastases</vt:lpstr>
      <vt:lpstr>Warnings and Precautions for CDK4/6 Inhibitors</vt:lpstr>
      <vt:lpstr>mTOR Inhibitors: Mechanism of Action</vt:lpstr>
      <vt:lpstr>BOLERO-2: Progression-Free Survival — Local and Central Assessment</vt:lpstr>
      <vt:lpstr>BOLERO-2: Time Course of Adverse Events of Interest for Patients Receiving Everolimus and Exemestane</vt:lpstr>
      <vt:lpstr>Everolimus-Associated Stomatitis</vt:lpstr>
      <vt:lpstr>PrE0102 Phase II Study Design</vt:lpstr>
      <vt:lpstr>PrE0102: Survival Results</vt:lpstr>
      <vt:lpstr>PrE0102: Adverse Events </vt:lpstr>
      <vt:lpstr>PI3K Inhibitors: Mechanism of Action</vt:lpstr>
      <vt:lpstr>SOLAR-1 Phase III Study Design</vt:lpstr>
      <vt:lpstr>PowerPoint Presentation</vt:lpstr>
      <vt:lpstr>SOLAR-1: Adverse Events </vt:lpstr>
      <vt:lpstr>Breast Cancer: Agenda</vt:lpstr>
      <vt:lpstr>Anti-PD-1/PD-L1 Antibodies: Mechanism of Action</vt:lpstr>
      <vt:lpstr>IMpassion130: A Phase III Study of Atezolizumab in Combination with Nab Paclitaxel for Untreated Advanced TNBC</vt:lpstr>
      <vt:lpstr>IMpassion130: PFS Results</vt:lpstr>
      <vt:lpstr>IMpassion130: OS Results</vt:lpstr>
      <vt:lpstr>IMpassion130: Key Adverse Events</vt:lpstr>
      <vt:lpstr>FDA Approval of Atezolizumab for PD-L1-Positive Unresectable Advanced TNBC Press Release – March 8, 2019</vt:lpstr>
      <vt:lpstr>Case Presentation (Ms Santos)</vt:lpstr>
      <vt:lpstr>KEYNOTE-086: A Phase II Study of Pembrolizumab Monotherapy for Previously Treated mTNBC (Cohort A)</vt:lpstr>
      <vt:lpstr>Select Ongoing Phase III Trials of Immune Checkpoint Inhibitor-Based Therapies for Patients with mTNBC</vt:lpstr>
      <vt:lpstr>Case Presentation (Ms O’Reilly)</vt:lpstr>
      <vt:lpstr>Case Presentation (Ms O’Reilly)</vt:lpstr>
      <vt:lpstr>BRCA and PARP Inhibitors</vt:lpstr>
      <vt:lpstr>PowerPoint Presentation</vt:lpstr>
      <vt:lpstr>Olaparib</vt:lpstr>
      <vt:lpstr>OlympiAD: A Phase III Study of Olaparib for Metastatic Breast Cancer with Germline BRCA1/2 Mutations</vt:lpstr>
      <vt:lpstr>OlympiAD: Survival and Response Rates</vt:lpstr>
      <vt:lpstr>OlympiAD: Adverse Events </vt:lpstr>
      <vt:lpstr>Talazoparib</vt:lpstr>
      <vt:lpstr>EMBRACA: A Phase III Trial of Talazoparib, a PARP Inhibitor, in Advanced Breast Cancer</vt:lpstr>
      <vt:lpstr>EMBRACA: Survival and Response</vt:lpstr>
      <vt:lpstr>EMBRACA: Adverse Events </vt:lpstr>
    </vt:vector>
  </TitlesOfParts>
  <Manager/>
  <Company>Research To Practice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2215</cp:revision>
  <cp:lastPrinted>2019-04-11T23:33:33Z</cp:lastPrinted>
  <dcterms:created xsi:type="dcterms:W3CDTF">2012-08-13T12:55:31Z</dcterms:created>
  <dcterms:modified xsi:type="dcterms:W3CDTF">2019-04-15T14:54:55Z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y fmtid="{D5CDD505-2E9C-101B-9397-08002B2CF9AE}" pid="3" name="TaxKeyword">
    <vt:lpwstr/>
  </property>
</Properties>
</file>