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05.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6.xml" ContentType="application/vnd.openxmlformats-officedocument.presentationml.slide+xml"/>
  <Override PartName="/ppt/presentation.xml" ContentType="application/vnd.openxmlformats-officedocument.presentationml.presentation.main+xml"/>
  <Override PartName="/ppt/slides/slide104.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01.xml" ContentType="application/vnd.openxmlformats-officedocument.presentationml.slide+xml"/>
  <Override PartName="/ppt/slides/slide8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Layouts/slideLayout8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0.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23.xml" ContentType="application/vnd.openxmlformats-officedocument.presentationml.slideLayout+xml"/>
  <Override PartName="/ppt/slideLayouts/slideLayout81.xml" ContentType="application/vnd.openxmlformats-officedocument.presentationml.slideLayout+xml"/>
  <Override PartName="/ppt/slideLayouts/slideLayout25.xml" ContentType="application/vnd.openxmlformats-officedocument.presentationml.slideLayout+xml"/>
  <Override PartName="/ppt/slideLayouts/slideLayout162.xml" ContentType="application/vnd.openxmlformats-officedocument.presentationml.slideLayout+xml"/>
  <Override PartName="/ppt/slideLayouts/slideLayout161.xml" ContentType="application/vnd.openxmlformats-officedocument.presentationml.slideLayout+xml"/>
  <Override PartName="/ppt/slideLayouts/slideLayout160.xml" ContentType="application/vnd.openxmlformats-officedocument.presentationml.slideLayout+xml"/>
  <Override PartName="/ppt/slideLayouts/slideLayout159.xml" ContentType="application/vnd.openxmlformats-officedocument.presentationml.slideLayout+xml"/>
  <Override PartName="/ppt/slideLayouts/slideLayout158.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9.xml" ContentType="application/vnd.openxmlformats-officedocument.presentationml.slideLayout+xml"/>
  <Override PartName="/ppt/slideLayouts/slideLayout168.xml" ContentType="application/vnd.openxmlformats-officedocument.presentationml.slideLayout+xml"/>
  <Override PartName="/ppt/slideLayouts/slideLayout167.xml" ContentType="application/vnd.openxmlformats-officedocument.presentationml.slideLayout+xml"/>
  <Override PartName="/ppt/slideLayouts/slideLayout166.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44.xml" ContentType="application/vnd.openxmlformats-officedocument.presentationml.slideLayout+xml"/>
  <Override PartName="/ppt/slideLayouts/slideLayout143.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4.xml" ContentType="application/vnd.openxmlformats-officedocument.presentationml.slideLayout+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90.xml" ContentType="application/vnd.openxmlformats-officedocument.presentationml.slideLayout+xml"/>
  <Override PartName="/ppt/slideLayouts/slideLayout189.xml" ContentType="application/vnd.openxmlformats-officedocument.presentationml.slideLayout+xml"/>
  <Override PartName="/ppt/slideLayouts/slideLayout18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87.xml" ContentType="application/vnd.openxmlformats-officedocument.presentationml.slideLayout+xml"/>
  <Override PartName="/ppt/slideLayouts/slideLayout186.xml" ContentType="application/vnd.openxmlformats-officedocument.presentationml.slideLayout+xml"/>
  <Override PartName="/ppt/slideLayouts/slideLayout185.xml" ContentType="application/vnd.openxmlformats-officedocument.presentationml.slideLayout+xml"/>
  <Override PartName="/ppt/slideLayouts/slideLayout177.xml" ContentType="application/vnd.openxmlformats-officedocument.presentationml.slideLayout+xml"/>
  <Override PartName="/ppt/slideLayouts/slideLayout176.xml" ContentType="application/vnd.openxmlformats-officedocument.presentationml.slideLayout+xml"/>
  <Override PartName="/ppt/slideLayouts/slideLayout175.xml" ContentType="application/vnd.openxmlformats-officedocument.presentationml.slideLayout+xml"/>
  <Override PartName="/ppt/slideLayouts/slideLayout174.xml" ContentType="application/vnd.openxmlformats-officedocument.presentationml.slideLayout+xml"/>
  <Override PartName="/ppt/slideLayouts/slideLayout173.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4.xml" ContentType="application/vnd.openxmlformats-officedocument.presentationml.slideLayout+xml"/>
  <Override PartName="/ppt/slideLayouts/slideLayout183.xml" ContentType="application/vnd.openxmlformats-officedocument.presentationml.slideLayout+xml"/>
  <Override PartName="/ppt/slideLayouts/slideLayout182.xml" ContentType="application/vnd.openxmlformats-officedocument.presentationml.slideLayout+xml"/>
  <Override PartName="/ppt/slideLayouts/slideLayout181.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25.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notesSlides/notesSlide10.xml" ContentType="application/vnd.openxmlformats-officedocument.presentationml.notesSlide+xml"/>
  <Override PartName="/ppt/slideLayouts/slideLayout24.xml" ContentType="application/vnd.openxmlformats-officedocument.presentationml.slideLayout+xml"/>
  <Override PartName="/ppt/slideLayouts/slideLayout67.xml" ContentType="application/vnd.openxmlformats-officedocument.presentationml.slideLayout+xml"/>
  <Override PartName="/ppt/slideLayouts/slideLayout49.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Masters/slideMaster1.xml" ContentType="application/vnd.openxmlformats-officedocument.presentationml.slideMaster+xml"/>
  <Override PartName="/ppt/slideLayouts/slideLayout65.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5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51.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50.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28.xml" ContentType="application/vnd.openxmlformats-officedocument.presentationml.slideLayout+xml"/>
  <Override PartName="/ppt/slideLayouts/slideLayout63.xml" ContentType="application/vnd.openxmlformats-officedocument.presentationml.slideLayout+xml"/>
  <Override PartName="/ppt/slideLayouts/slideLayout58.xml" ContentType="application/vnd.openxmlformats-officedocument.presentationml.slideLayout+xml"/>
  <Override PartName="/ppt/slideLayouts/slideLayout53.xml" ContentType="application/vnd.openxmlformats-officedocument.presentationml.slideLayout+xml"/>
  <Override PartName="/ppt/slideLayouts/slideLayout57.xml" ContentType="application/vnd.openxmlformats-officedocument.presentationml.slideLayout+xml"/>
  <Override PartName="/ppt/notesSlides/notesSlide11.xml" ContentType="application/vnd.openxmlformats-officedocument.presentationml.notesSl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2.xml" ContentType="application/vnd.openxmlformats-officedocument.presentationml.notesSlide+xml"/>
  <Override PartName="/ppt/slideLayouts/slideLayout56.xml" ContentType="application/vnd.openxmlformats-officedocument.presentationml.slideLayout+xml"/>
  <Override PartName="/ppt/slideLayouts/slideLayout54.xml" ContentType="application/vnd.openxmlformats-officedocument.presentationml.slideLayout+xml"/>
  <Override PartName="/ppt/notesSlides/notesSlide13.xml" ContentType="application/vnd.openxmlformats-officedocument.presentationml.notesSlide+xml"/>
  <Override PartName="/ppt/slideLayouts/slideLayout66.xml" ContentType="application/vnd.openxmlformats-officedocument.presentationml.slideLayout+xml"/>
  <Override PartName="/ppt/notesSlides/notesSlide14.xml" ContentType="application/vnd.openxmlformats-officedocument.presentationml.notesSlide+xml"/>
  <Override PartName="/ppt/slideLayouts/slideLayout30.xml" ContentType="application/vnd.openxmlformats-officedocument.presentationml.slideLayout+xml"/>
  <Override PartName="/ppt/slideLayouts/slideLayout38.xml" ContentType="application/vnd.openxmlformats-officedocument.presentationml.slideLayout+xml"/>
  <Override PartName="/ppt/slideLayouts/slideLayout64.xml" ContentType="application/vnd.openxmlformats-officedocument.presentationml.slideLayout+xml"/>
  <Override PartName="/ppt/slideLayouts/slideLayout39.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40.xml" ContentType="application/vnd.openxmlformats-officedocument.presentationml.slideLayout+xml"/>
  <Override PartName="/ppt/notesSlides/notesSlide19.xml" ContentType="application/vnd.openxmlformats-officedocument.presentationml.notesSlide+xml"/>
  <Override PartName="/ppt/slideLayouts/slideLayout29.xml" ContentType="application/vnd.openxmlformats-officedocument.presentationml.slideLayout+xml"/>
  <Override PartName="/ppt/slideLayouts/slideLayout37.xml" ContentType="application/vnd.openxmlformats-officedocument.presentationml.slideLayout+xml"/>
  <Override PartName="/ppt/notesSlides/notesSlide15.xml" ContentType="application/vnd.openxmlformats-officedocument.presentationml.notesSl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6.xml" ContentType="application/vnd.openxmlformats-officedocument.presentationml.notesSlide+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4.xml" ContentType="application/vnd.openxmlformats-officedocument.presentationml.slideLayout+xml"/>
  <Override PartName="/ppt/notesMasters/notesMaster1.xml" ContentType="application/vnd.openxmlformats-officedocument.presentationml.notesMaster+xml"/>
  <Override PartName="/ppt/theme/theme6.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6390" r:id="rId2"/>
    <p:sldMasterId id="2147486410" r:id="rId3"/>
    <p:sldMasterId id="2147486430" r:id="rId4"/>
    <p:sldMasterId id="2147486450" r:id="rId5"/>
    <p:sldMasterId id="2147486470" r:id="rId6"/>
    <p:sldMasterId id="2147486490" r:id="rId7"/>
    <p:sldMasterId id="2147486510" r:id="rId8"/>
    <p:sldMasterId id="2147486530" r:id="rId9"/>
    <p:sldMasterId id="2147486550" r:id="rId10"/>
  </p:sldMasterIdLst>
  <p:notesMasterIdLst>
    <p:notesMasterId r:id="rId119"/>
  </p:notesMasterIdLst>
  <p:sldIdLst>
    <p:sldId id="841" r:id="rId11"/>
    <p:sldId id="842" r:id="rId12"/>
    <p:sldId id="843" r:id="rId13"/>
    <p:sldId id="844" r:id="rId14"/>
    <p:sldId id="845" r:id="rId15"/>
    <p:sldId id="846" r:id="rId16"/>
    <p:sldId id="847" r:id="rId17"/>
    <p:sldId id="848" r:id="rId18"/>
    <p:sldId id="849" r:id="rId19"/>
    <p:sldId id="862" r:id="rId20"/>
    <p:sldId id="863" r:id="rId21"/>
    <p:sldId id="864" r:id="rId22"/>
    <p:sldId id="865" r:id="rId23"/>
    <p:sldId id="866" r:id="rId24"/>
    <p:sldId id="867" r:id="rId25"/>
    <p:sldId id="868" r:id="rId26"/>
    <p:sldId id="869" r:id="rId27"/>
    <p:sldId id="870" r:id="rId28"/>
    <p:sldId id="871" r:id="rId29"/>
    <p:sldId id="872" r:id="rId30"/>
    <p:sldId id="873" r:id="rId31"/>
    <p:sldId id="874" r:id="rId32"/>
    <p:sldId id="875" r:id="rId33"/>
    <p:sldId id="876" r:id="rId34"/>
    <p:sldId id="877" r:id="rId35"/>
    <p:sldId id="878" r:id="rId36"/>
    <p:sldId id="850" r:id="rId37"/>
    <p:sldId id="851" r:id="rId38"/>
    <p:sldId id="852" r:id="rId39"/>
    <p:sldId id="853" r:id="rId40"/>
    <p:sldId id="902" r:id="rId41"/>
    <p:sldId id="883" r:id="rId42"/>
    <p:sldId id="884" r:id="rId43"/>
    <p:sldId id="903" r:id="rId44"/>
    <p:sldId id="886" r:id="rId45"/>
    <p:sldId id="887" r:id="rId46"/>
    <p:sldId id="888" r:id="rId47"/>
    <p:sldId id="889" r:id="rId48"/>
    <p:sldId id="890" r:id="rId49"/>
    <p:sldId id="891" r:id="rId50"/>
    <p:sldId id="892" r:id="rId51"/>
    <p:sldId id="904" r:id="rId52"/>
    <p:sldId id="895" r:id="rId53"/>
    <p:sldId id="896" r:id="rId54"/>
    <p:sldId id="897" r:id="rId55"/>
    <p:sldId id="898" r:id="rId56"/>
    <p:sldId id="899" r:id="rId57"/>
    <p:sldId id="900" r:id="rId58"/>
    <p:sldId id="901" r:id="rId59"/>
    <p:sldId id="879" r:id="rId60"/>
    <p:sldId id="880" r:id="rId61"/>
    <p:sldId id="881" r:id="rId62"/>
    <p:sldId id="882" r:id="rId63"/>
    <p:sldId id="906" r:id="rId64"/>
    <p:sldId id="945" r:id="rId65"/>
    <p:sldId id="946" r:id="rId66"/>
    <p:sldId id="947" r:id="rId67"/>
    <p:sldId id="948" r:id="rId68"/>
    <p:sldId id="949" r:id="rId69"/>
    <p:sldId id="950" r:id="rId70"/>
    <p:sldId id="951" r:id="rId71"/>
    <p:sldId id="952" r:id="rId72"/>
    <p:sldId id="953" r:id="rId73"/>
    <p:sldId id="954" r:id="rId74"/>
    <p:sldId id="955" r:id="rId75"/>
    <p:sldId id="956" r:id="rId76"/>
    <p:sldId id="957" r:id="rId77"/>
    <p:sldId id="958" r:id="rId78"/>
    <p:sldId id="959" r:id="rId79"/>
    <p:sldId id="960" r:id="rId80"/>
    <p:sldId id="961" r:id="rId81"/>
    <p:sldId id="962" r:id="rId82"/>
    <p:sldId id="963" r:id="rId83"/>
    <p:sldId id="964" r:id="rId84"/>
    <p:sldId id="965" r:id="rId85"/>
    <p:sldId id="969" r:id="rId86"/>
    <p:sldId id="970" r:id="rId87"/>
    <p:sldId id="971" r:id="rId88"/>
    <p:sldId id="972" r:id="rId89"/>
    <p:sldId id="973" r:id="rId90"/>
    <p:sldId id="966" r:id="rId91"/>
    <p:sldId id="967" r:id="rId92"/>
    <p:sldId id="968" r:id="rId93"/>
    <p:sldId id="974" r:id="rId94"/>
    <p:sldId id="998" r:id="rId95"/>
    <p:sldId id="975" r:id="rId96"/>
    <p:sldId id="976" r:id="rId97"/>
    <p:sldId id="977" r:id="rId98"/>
    <p:sldId id="978" r:id="rId99"/>
    <p:sldId id="979" r:id="rId100"/>
    <p:sldId id="980" r:id="rId101"/>
    <p:sldId id="981" r:id="rId102"/>
    <p:sldId id="982" r:id="rId103"/>
    <p:sldId id="983" r:id="rId104"/>
    <p:sldId id="984" r:id="rId105"/>
    <p:sldId id="985" r:id="rId106"/>
    <p:sldId id="996" r:id="rId107"/>
    <p:sldId id="997" r:id="rId108"/>
    <p:sldId id="986" r:id="rId109"/>
    <p:sldId id="987" r:id="rId110"/>
    <p:sldId id="988" r:id="rId111"/>
    <p:sldId id="989" r:id="rId112"/>
    <p:sldId id="990" r:id="rId113"/>
    <p:sldId id="991" r:id="rId114"/>
    <p:sldId id="992" r:id="rId115"/>
    <p:sldId id="993" r:id="rId116"/>
    <p:sldId id="994" r:id="rId117"/>
    <p:sldId id="995" r:id="rId1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208">
          <p15:clr>
            <a:srgbClr val="A4A3A4"/>
          </p15:clr>
        </p15:guide>
        <p15:guide id="2" pos="28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989FAD"/>
    <a:srgbClr val="005796"/>
    <a:srgbClr val="76D3FF"/>
    <a:srgbClr val="002B50"/>
    <a:srgbClr val="D3FF7C"/>
    <a:srgbClr val="FF40FF"/>
    <a:srgbClr val="004FB8"/>
    <a:srgbClr val="71D5FF"/>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65" autoAdjust="0"/>
    <p:restoredTop sz="99125" autoAdjust="0"/>
  </p:normalViewPr>
  <p:slideViewPr>
    <p:cSldViewPr>
      <p:cViewPr varScale="1">
        <p:scale>
          <a:sx n="109" d="100"/>
          <a:sy n="109" d="100"/>
        </p:scale>
        <p:origin x="1816" y="184"/>
      </p:cViewPr>
      <p:guideLst>
        <p:guide orient="horz" pos="2208"/>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120" d="100"/>
          <a:sy n="120" d="100"/>
        </p:scale>
        <p:origin x="-4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63" Type="http://schemas.openxmlformats.org/officeDocument/2006/relationships/slide" Target="slides/slide53.xml"/><Relationship Id="rId68" Type="http://schemas.openxmlformats.org/officeDocument/2006/relationships/slide" Target="slides/slide58.xml"/><Relationship Id="rId42" Type="http://schemas.openxmlformats.org/officeDocument/2006/relationships/slide" Target="slides/slide32.xml"/><Relationship Id="rId47" Type="http://schemas.openxmlformats.org/officeDocument/2006/relationships/slide" Target="slides/slide37.xml"/><Relationship Id="rId21" Type="http://schemas.openxmlformats.org/officeDocument/2006/relationships/slide" Target="slides/slide11.xml"/><Relationship Id="rId112" Type="http://schemas.openxmlformats.org/officeDocument/2006/relationships/slide" Target="slides/slide102.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123" Type="http://schemas.openxmlformats.org/officeDocument/2006/relationships/tableStyles" Target="tableStyles.xml"/><Relationship Id="rId102" Type="http://schemas.openxmlformats.org/officeDocument/2006/relationships/slide" Target="slides/slide92.xml"/><Relationship Id="rId74" Type="http://schemas.openxmlformats.org/officeDocument/2006/relationships/slide" Target="slides/slide64.xml"/><Relationship Id="rId79" Type="http://schemas.openxmlformats.org/officeDocument/2006/relationships/slide" Target="slides/slide69.xml"/><Relationship Id="rId53" Type="http://schemas.openxmlformats.org/officeDocument/2006/relationships/slide" Target="slides/slide43.xml"/><Relationship Id="rId58" Type="http://schemas.openxmlformats.org/officeDocument/2006/relationships/slide" Target="slides/slide48.xml"/><Relationship Id="rId32" Type="http://schemas.openxmlformats.org/officeDocument/2006/relationships/slide" Target="slides/slide22.xml"/><Relationship Id="rId37" Type="http://schemas.openxmlformats.org/officeDocument/2006/relationships/slide" Target="slides/slide27.xml"/><Relationship Id="rId90" Type="http://schemas.openxmlformats.org/officeDocument/2006/relationships/slide" Target="slides/slide80.xml"/><Relationship Id="rId95" Type="http://schemas.openxmlformats.org/officeDocument/2006/relationships/slide" Target="slides/slide85.xml"/><Relationship Id="rId5" Type="http://schemas.openxmlformats.org/officeDocument/2006/relationships/slideMaster" Target="slideMasters/slideMaster5.xml"/><Relationship Id="rId64" Type="http://schemas.openxmlformats.org/officeDocument/2006/relationships/slide" Target="slides/slide54.xml"/><Relationship Id="rId69" Type="http://schemas.openxmlformats.org/officeDocument/2006/relationships/slide" Target="slides/slide59.xml"/><Relationship Id="rId43" Type="http://schemas.openxmlformats.org/officeDocument/2006/relationships/slide" Target="slides/slide33.xml"/><Relationship Id="rId48" Type="http://schemas.openxmlformats.org/officeDocument/2006/relationships/slide" Target="slides/slide38.xml"/><Relationship Id="rId22" Type="http://schemas.openxmlformats.org/officeDocument/2006/relationships/slide" Target="slides/slide12.xml"/><Relationship Id="rId27" Type="http://schemas.openxmlformats.org/officeDocument/2006/relationships/slide" Target="slides/slide17.xml"/><Relationship Id="rId113" Type="http://schemas.openxmlformats.org/officeDocument/2006/relationships/slide" Target="slides/slide103.xml"/><Relationship Id="rId118" Type="http://schemas.openxmlformats.org/officeDocument/2006/relationships/slide" Target="slides/slide108.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103" Type="http://schemas.openxmlformats.org/officeDocument/2006/relationships/slide" Target="slides/slide93.xml"/><Relationship Id="rId108" Type="http://schemas.openxmlformats.org/officeDocument/2006/relationships/slide" Target="slides/slide98.xml"/><Relationship Id="rId59" Type="http://schemas.openxmlformats.org/officeDocument/2006/relationships/slide" Target="slides/slide49.xml"/><Relationship Id="rId33" Type="http://schemas.openxmlformats.org/officeDocument/2006/relationships/slide" Target="slides/slide23.xml"/><Relationship Id="rId38" Type="http://schemas.openxmlformats.org/officeDocument/2006/relationships/slide" Target="slides/slide28.xml"/><Relationship Id="rId124" Type="http://schemas.openxmlformats.org/officeDocument/2006/relationships/customXml" Target="../customXml/item1.xml"/><Relationship Id="rId91" Type="http://schemas.openxmlformats.org/officeDocument/2006/relationships/slide" Target="slides/slide81.xml"/><Relationship Id="rId96" Type="http://schemas.openxmlformats.org/officeDocument/2006/relationships/slide" Target="slides/slide86.xml"/><Relationship Id="rId70" Type="http://schemas.openxmlformats.org/officeDocument/2006/relationships/slide" Target="slides/slide60.xml"/><Relationship Id="rId75" Type="http://schemas.openxmlformats.org/officeDocument/2006/relationships/slide" Target="slides/slide65.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49" Type="http://schemas.openxmlformats.org/officeDocument/2006/relationships/slide" Target="slides/slide39.xml"/><Relationship Id="rId23" Type="http://schemas.openxmlformats.org/officeDocument/2006/relationships/slide" Target="slides/slide13.xml"/><Relationship Id="rId28" Type="http://schemas.openxmlformats.org/officeDocument/2006/relationships/slide" Target="slides/slide18.xml"/><Relationship Id="rId114" Type="http://schemas.openxmlformats.org/officeDocument/2006/relationships/slide" Target="slides/slide104.xml"/><Relationship Id="rId119" Type="http://schemas.openxmlformats.org/officeDocument/2006/relationships/notesMaster" Target="notesMasters/notesMaster1.xml"/><Relationship Id="rId60" Type="http://schemas.openxmlformats.org/officeDocument/2006/relationships/slide" Target="slides/slide50.xml"/><Relationship Id="rId65" Type="http://schemas.openxmlformats.org/officeDocument/2006/relationships/slide" Target="slides/slide55.xml"/><Relationship Id="rId44" Type="http://schemas.openxmlformats.org/officeDocument/2006/relationships/slide" Target="slides/slide34.xml"/><Relationship Id="rId81" Type="http://schemas.openxmlformats.org/officeDocument/2006/relationships/slide" Target="slides/slide71.xml"/><Relationship Id="rId86" Type="http://schemas.openxmlformats.org/officeDocument/2006/relationships/slide" Target="slides/slide76.xml"/><Relationship Id="rId13" Type="http://schemas.openxmlformats.org/officeDocument/2006/relationships/slide" Target="slides/slide3.xml"/><Relationship Id="rId18" Type="http://schemas.openxmlformats.org/officeDocument/2006/relationships/slide" Target="slides/slide8.xml"/><Relationship Id="rId109" Type="http://schemas.openxmlformats.org/officeDocument/2006/relationships/slide" Target="slides/slide99.xml"/><Relationship Id="rId39" Type="http://schemas.openxmlformats.org/officeDocument/2006/relationships/slide" Target="slides/slide29.xml"/><Relationship Id="rId120" Type="http://schemas.openxmlformats.org/officeDocument/2006/relationships/presProps" Target="presProps.xml"/><Relationship Id="rId104" Type="http://schemas.openxmlformats.org/officeDocument/2006/relationships/slide" Target="slides/slide94.xml"/><Relationship Id="rId97" Type="http://schemas.openxmlformats.org/officeDocument/2006/relationships/slide" Target="slides/slide87.xml"/><Relationship Id="rId76" Type="http://schemas.openxmlformats.org/officeDocument/2006/relationships/slide" Target="slides/slide66.xml"/><Relationship Id="rId50" Type="http://schemas.openxmlformats.org/officeDocument/2006/relationships/slide" Target="slides/slide40.xml"/><Relationship Id="rId55" Type="http://schemas.openxmlformats.org/officeDocument/2006/relationships/slide" Target="slides/slide45.xml"/><Relationship Id="rId34" Type="http://schemas.openxmlformats.org/officeDocument/2006/relationships/slide" Target="slides/slide24.xml"/><Relationship Id="rId125" Type="http://schemas.openxmlformats.org/officeDocument/2006/relationships/customXml" Target="../customXml/item2.xml"/><Relationship Id="rId92" Type="http://schemas.openxmlformats.org/officeDocument/2006/relationships/slide" Target="slides/slide82.xml"/><Relationship Id="rId71" Type="http://schemas.openxmlformats.org/officeDocument/2006/relationships/slide" Target="slides/slide61.xml"/><Relationship Id="rId7" Type="http://schemas.openxmlformats.org/officeDocument/2006/relationships/slideMaster" Target="slideMasters/slideMaster7.xml"/><Relationship Id="rId29" Type="http://schemas.openxmlformats.org/officeDocument/2006/relationships/slide" Target="slides/slide19.xml"/><Relationship Id="rId2" Type="http://schemas.openxmlformats.org/officeDocument/2006/relationships/slideMaster" Target="slideMasters/slideMaster2.xml"/><Relationship Id="rId66" Type="http://schemas.openxmlformats.org/officeDocument/2006/relationships/slide" Target="slides/slide56.xml"/><Relationship Id="rId40" Type="http://schemas.openxmlformats.org/officeDocument/2006/relationships/slide" Target="slides/slide30.xml"/><Relationship Id="rId45" Type="http://schemas.openxmlformats.org/officeDocument/2006/relationships/slide" Target="slides/slide35.xml"/><Relationship Id="rId24" Type="http://schemas.openxmlformats.org/officeDocument/2006/relationships/slide" Target="slides/slide14.xml"/><Relationship Id="rId110" Type="http://schemas.openxmlformats.org/officeDocument/2006/relationships/slide" Target="slides/slide100.xml"/><Relationship Id="rId115" Type="http://schemas.openxmlformats.org/officeDocument/2006/relationships/slide" Target="slides/slide105.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105" Type="http://schemas.openxmlformats.org/officeDocument/2006/relationships/slide" Target="slides/slide95.xml"/><Relationship Id="rId100" Type="http://schemas.openxmlformats.org/officeDocument/2006/relationships/slide" Target="slides/slide90.xml"/><Relationship Id="rId77" Type="http://schemas.openxmlformats.org/officeDocument/2006/relationships/slide" Target="slides/slide67.xml"/><Relationship Id="rId56" Type="http://schemas.openxmlformats.org/officeDocument/2006/relationships/slide" Target="slides/slide46.xml"/><Relationship Id="rId30" Type="http://schemas.openxmlformats.org/officeDocument/2006/relationships/slide" Target="slides/slide20.xml"/><Relationship Id="rId35" Type="http://schemas.openxmlformats.org/officeDocument/2006/relationships/slide" Target="slides/slide25.xml"/><Relationship Id="rId126" Type="http://schemas.openxmlformats.org/officeDocument/2006/relationships/customXml" Target="../customXml/item3.xml"/><Relationship Id="rId121" Type="http://schemas.openxmlformats.org/officeDocument/2006/relationships/viewProps" Target="viewProps.xml"/><Relationship Id="rId93" Type="http://schemas.openxmlformats.org/officeDocument/2006/relationships/slide" Target="slides/slide83.xml"/><Relationship Id="rId98" Type="http://schemas.openxmlformats.org/officeDocument/2006/relationships/slide" Target="slides/slide88.xml"/><Relationship Id="rId72"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67" Type="http://schemas.openxmlformats.org/officeDocument/2006/relationships/slide" Target="slides/slide57.xml"/><Relationship Id="rId46" Type="http://schemas.openxmlformats.org/officeDocument/2006/relationships/slide" Target="slides/slide36.xml"/><Relationship Id="rId25" Type="http://schemas.openxmlformats.org/officeDocument/2006/relationships/slide" Target="slides/slide15.xml"/><Relationship Id="rId116" Type="http://schemas.openxmlformats.org/officeDocument/2006/relationships/slide" Target="slides/slide106.xml"/><Relationship Id="rId62" Type="http://schemas.openxmlformats.org/officeDocument/2006/relationships/slide" Target="slides/slide52.xml"/><Relationship Id="rId41" Type="http://schemas.openxmlformats.org/officeDocument/2006/relationships/slide" Target="slides/slide31.xml"/><Relationship Id="rId20" Type="http://schemas.openxmlformats.org/officeDocument/2006/relationships/slide" Target="slides/slide10.xml"/><Relationship Id="rId111" Type="http://schemas.openxmlformats.org/officeDocument/2006/relationships/slide" Target="slides/slide101.xml"/><Relationship Id="rId83" Type="http://schemas.openxmlformats.org/officeDocument/2006/relationships/slide" Target="slides/slide73.xml"/><Relationship Id="rId88" Type="http://schemas.openxmlformats.org/officeDocument/2006/relationships/slide" Target="slides/slide78.xml"/><Relationship Id="rId15" Type="http://schemas.openxmlformats.org/officeDocument/2006/relationships/slide" Target="slides/slide5.xml"/><Relationship Id="rId106" Type="http://schemas.openxmlformats.org/officeDocument/2006/relationships/slide" Target="slides/slide96.xml"/><Relationship Id="rId57" Type="http://schemas.openxmlformats.org/officeDocument/2006/relationships/slide" Target="slides/slide47.xml"/><Relationship Id="rId36" Type="http://schemas.openxmlformats.org/officeDocument/2006/relationships/slide" Target="slides/slide26.xml"/><Relationship Id="rId10" Type="http://schemas.openxmlformats.org/officeDocument/2006/relationships/slideMaster" Target="slideMasters/slideMaster10.xml"/><Relationship Id="rId122" Type="http://schemas.openxmlformats.org/officeDocument/2006/relationships/theme" Target="theme/theme1.xml"/><Relationship Id="rId94" Type="http://schemas.openxmlformats.org/officeDocument/2006/relationships/slide" Target="slides/slide84.xml"/><Relationship Id="rId101" Type="http://schemas.openxmlformats.org/officeDocument/2006/relationships/slide" Target="slides/slide91.xml"/><Relationship Id="rId99" Type="http://schemas.openxmlformats.org/officeDocument/2006/relationships/slide" Target="slides/slide89.xml"/><Relationship Id="rId73" Type="http://schemas.openxmlformats.org/officeDocument/2006/relationships/slide" Target="slides/slide63.xml"/><Relationship Id="rId78" Type="http://schemas.openxmlformats.org/officeDocument/2006/relationships/slide" Target="slides/slide68.xml"/><Relationship Id="rId52" Type="http://schemas.openxmlformats.org/officeDocument/2006/relationships/slide" Target="slides/slide42.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B8817462-C0DE-534F-9430-245BC02EEB56}" type="slidenum">
              <a:rPr lang="en-US"/>
              <a:pPr>
                <a:defRPr/>
              </a:pPr>
              <a:t>‹#›</a:t>
            </a:fld>
            <a:endParaRPr lang="en-US" dirty="0"/>
          </a:p>
        </p:txBody>
      </p:sp>
    </p:spTree>
    <p:extLst>
      <p:ext uri="{BB962C8B-B14F-4D97-AF65-F5344CB8AC3E}">
        <p14:creationId xmlns:p14="http://schemas.microsoft.com/office/powerpoint/2010/main" val="2335847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3</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00A_ONS-Breast-17-NL-Intro-Slides_v34fr</a:t>
            </a:r>
          </a:p>
        </p:txBody>
      </p:sp>
      <p:sp>
        <p:nvSpPr>
          <p:cNvPr id="3" name="Header Placeholder 2"/>
          <p:cNvSpPr>
            <a:spLocks noGrp="1"/>
          </p:cNvSpPr>
          <p:nvPr>
            <p:ph type="hdr" sz="quarter" idx="11"/>
          </p:nvPr>
        </p:nvSpPr>
        <p:spPr/>
        <p:txBody>
          <a:bodyPr/>
          <a:lstStyle/>
          <a:p>
            <a:pPr>
              <a:defRPr/>
            </a:pPr>
            <a:r>
              <a:rPr lang="en-US" dirty="0"/>
              <a:t>Breast Cancer</a:t>
            </a:r>
          </a:p>
        </p:txBody>
      </p:sp>
    </p:spTree>
    <p:extLst>
      <p:ext uri="{BB962C8B-B14F-4D97-AF65-F5344CB8AC3E}">
        <p14:creationId xmlns:p14="http://schemas.microsoft.com/office/powerpoint/2010/main" val="208207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41</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210162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44</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109224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48</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177454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51</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1871878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56</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00A_ONS-Breast-17-NL-Intro-Slides_v34fr</a:t>
            </a:r>
          </a:p>
        </p:txBody>
      </p:sp>
      <p:sp>
        <p:nvSpPr>
          <p:cNvPr id="3" name="Header Placeholder 2"/>
          <p:cNvSpPr>
            <a:spLocks noGrp="1"/>
          </p:cNvSpPr>
          <p:nvPr>
            <p:ph type="hdr" sz="quarter" idx="11"/>
          </p:nvPr>
        </p:nvSpPr>
        <p:spPr/>
        <p:txBody>
          <a:bodyPr/>
          <a:lstStyle/>
          <a:p>
            <a:pPr>
              <a:defRPr/>
            </a:pPr>
            <a:r>
              <a:rPr lang="en-US" dirty="0"/>
              <a:t>Breast Cancer</a:t>
            </a:r>
          </a:p>
        </p:txBody>
      </p:sp>
    </p:spTree>
    <p:extLst>
      <p:ext uri="{BB962C8B-B14F-4D97-AF65-F5344CB8AC3E}">
        <p14:creationId xmlns:p14="http://schemas.microsoft.com/office/powerpoint/2010/main" val="2188537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64</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1863194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65</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936836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74</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1569405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77</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193601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80</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127457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7</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00A_ONS-Breast-17-NL-Intro-Slides_v34fr</a:t>
            </a:r>
          </a:p>
        </p:txBody>
      </p:sp>
      <p:sp>
        <p:nvSpPr>
          <p:cNvPr id="3" name="Header Placeholder 2"/>
          <p:cNvSpPr>
            <a:spLocks noGrp="1"/>
          </p:cNvSpPr>
          <p:nvPr>
            <p:ph type="hdr" sz="quarter" idx="11"/>
          </p:nvPr>
        </p:nvSpPr>
        <p:spPr/>
        <p:txBody>
          <a:bodyPr/>
          <a:lstStyle/>
          <a:p>
            <a:pPr>
              <a:defRPr/>
            </a:pPr>
            <a:r>
              <a:rPr lang="en-US" dirty="0"/>
              <a:t>Breast Cancer</a:t>
            </a:r>
          </a:p>
        </p:txBody>
      </p:sp>
    </p:spTree>
    <p:extLst>
      <p:ext uri="{BB962C8B-B14F-4D97-AF65-F5344CB8AC3E}">
        <p14:creationId xmlns:p14="http://schemas.microsoft.com/office/powerpoint/2010/main" val="1178415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100</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435994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101</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8407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8</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00A_ONS-Breast-17-NL-Intro-Slides_v34fr</a:t>
            </a:r>
          </a:p>
        </p:txBody>
      </p:sp>
      <p:sp>
        <p:nvSpPr>
          <p:cNvPr id="3" name="Header Placeholder 2"/>
          <p:cNvSpPr>
            <a:spLocks noGrp="1"/>
          </p:cNvSpPr>
          <p:nvPr>
            <p:ph type="hdr" sz="quarter" idx="11"/>
          </p:nvPr>
        </p:nvSpPr>
        <p:spPr/>
        <p:txBody>
          <a:bodyPr/>
          <a:lstStyle/>
          <a:p>
            <a:pPr>
              <a:defRPr/>
            </a:pPr>
            <a:r>
              <a:rPr lang="en-US" dirty="0"/>
              <a:t>Breast Cancer</a:t>
            </a:r>
          </a:p>
        </p:txBody>
      </p:sp>
    </p:spTree>
    <p:extLst>
      <p:ext uri="{BB962C8B-B14F-4D97-AF65-F5344CB8AC3E}">
        <p14:creationId xmlns:p14="http://schemas.microsoft.com/office/powerpoint/2010/main" val="165445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11</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1218489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24</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00A_ONS-Breast-17-NL-Intro-Slides_v34fr</a:t>
            </a:r>
          </a:p>
        </p:txBody>
      </p:sp>
      <p:sp>
        <p:nvSpPr>
          <p:cNvPr id="3" name="Header Placeholder 2"/>
          <p:cNvSpPr>
            <a:spLocks noGrp="1"/>
          </p:cNvSpPr>
          <p:nvPr>
            <p:ph type="hdr" sz="quarter" idx="11"/>
          </p:nvPr>
        </p:nvSpPr>
        <p:spPr/>
        <p:txBody>
          <a:bodyPr/>
          <a:lstStyle/>
          <a:p>
            <a:pPr>
              <a:defRPr/>
            </a:pPr>
            <a:r>
              <a:rPr lang="en-US" dirty="0"/>
              <a:t>Breast Cancer</a:t>
            </a:r>
          </a:p>
        </p:txBody>
      </p:sp>
    </p:spTree>
    <p:extLst>
      <p:ext uri="{BB962C8B-B14F-4D97-AF65-F5344CB8AC3E}">
        <p14:creationId xmlns:p14="http://schemas.microsoft.com/office/powerpoint/2010/main" val="166672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33</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00A_ONS-Breast-17-NL-Intro-Slides_v34fr</a:t>
            </a:r>
          </a:p>
        </p:txBody>
      </p:sp>
      <p:sp>
        <p:nvSpPr>
          <p:cNvPr id="3" name="Header Placeholder 2"/>
          <p:cNvSpPr>
            <a:spLocks noGrp="1"/>
          </p:cNvSpPr>
          <p:nvPr>
            <p:ph type="hdr" sz="quarter" idx="11"/>
          </p:nvPr>
        </p:nvSpPr>
        <p:spPr/>
        <p:txBody>
          <a:bodyPr/>
          <a:lstStyle/>
          <a:p>
            <a:pPr>
              <a:defRPr/>
            </a:pPr>
            <a:r>
              <a:rPr lang="en-US" dirty="0"/>
              <a:t>Breast Cancer</a:t>
            </a:r>
          </a:p>
        </p:txBody>
      </p:sp>
    </p:spTree>
    <p:extLst>
      <p:ext uri="{BB962C8B-B14F-4D97-AF65-F5344CB8AC3E}">
        <p14:creationId xmlns:p14="http://schemas.microsoft.com/office/powerpoint/2010/main" val="116801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37</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473674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38</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78571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40</a:t>
            </a:fld>
            <a:endParaRPr lang="en-US" sz="1200"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dirty="0">
                <a:solidFill>
                  <a:srgbClr val="000000"/>
                </a:solidFill>
              </a:rPr>
              <a:t>Breast Cancer</a:t>
            </a:r>
          </a:p>
        </p:txBody>
      </p:sp>
    </p:spTree>
    <p:extLst>
      <p:ext uri="{BB962C8B-B14F-4D97-AF65-F5344CB8AC3E}">
        <p14:creationId xmlns:p14="http://schemas.microsoft.com/office/powerpoint/2010/main" val="2456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RTP_SlideBackground-YiR15-title-v1f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2748600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63950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descr="YiR15-Papers-back_v2fr-CR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4" name="Picture 3" descr="YiR15-Papers-back_v2fr-G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4" name="Picture 3" descr="YiR15-Papers-back_v2fr-Lu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4" name="Picture 3" descr="YiR15-Papers-back_v2fr-N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106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YiR15-Papers-conclu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8"/>
          <p:cNvSpPr>
            <a:spLocks noGrp="1"/>
          </p:cNvSpPr>
          <p:nvPr>
            <p:ph sz="quarter" idx="10"/>
          </p:nvPr>
        </p:nvSpPr>
        <p:spPr>
          <a:xfrm>
            <a:off x="685800" y="1447800"/>
            <a:ext cx="77724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685800" y="457200"/>
            <a:ext cx="7772400" cy="762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RTP_SlideBackground-YiR15-title-v1f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YiR15-Papers-back_v2fr-Brea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YiR15-Papers-back_v2fr-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YiR15-Papers-back_v2fr-Der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descr="YiR15-Papers-back_v2fr-CR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542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4" name="Picture 3" descr="YiR15-Papers-back_v2fr-G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4" name="Picture 3" descr="YiR15-Papers-back_v2fr-Lu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4" name="Picture 3" descr="YiR15-Papers-back_v2fr-N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1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YiR15-Papers-conclu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8"/>
          <p:cNvSpPr>
            <a:spLocks noGrp="1"/>
          </p:cNvSpPr>
          <p:nvPr>
            <p:ph sz="quarter" idx="10"/>
          </p:nvPr>
        </p:nvSpPr>
        <p:spPr>
          <a:xfrm>
            <a:off x="685800" y="1447800"/>
            <a:ext cx="77724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685800" y="457200"/>
            <a:ext cx="7772400" cy="762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RTP_SlideBackground-YiR15-title-v1f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YiR15-Papers-back_v2fr-Brea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YiR15-Papers-back_v2fr-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YiR15-Papers-back_v2fr-Der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descr="YiR15-Papers-back_v2fr-CR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4" name="Picture 3" descr="YiR15-Papers-back_v2fr-G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318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4" name="Picture 3" descr="YiR15-Papers-back_v2fr-Lu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4" name="Picture 3" descr="YiR15-Papers-back_v2fr-N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7085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YiR15-Papers-conclu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8"/>
          <p:cNvSpPr>
            <a:spLocks noGrp="1"/>
          </p:cNvSpPr>
          <p:nvPr>
            <p:ph sz="quarter" idx="10"/>
          </p:nvPr>
        </p:nvSpPr>
        <p:spPr>
          <a:xfrm>
            <a:off x="685800" y="1447800"/>
            <a:ext cx="77724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685800" y="457200"/>
            <a:ext cx="7772400" cy="762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RTP_SlideBackground-YiR15-title-v1f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cSld>
  <p:clrMapOvr>
    <a:masterClrMapping/>
  </p:clrMapOvr>
  <p:transition advClick="0"/>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YiR15-Papers-back_v2fr-Brea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p:transition advClick="0"/>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YiR15-Papers-back_v2fr-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p:transition advClick="0"/>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YiR15-Papers-back_v2fr-Der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p:transition advClick="0"/>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descr="YiR15-Papers-back_v2fr-CR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p:transition advClick="0"/>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4" name="Picture 3" descr="YiR15-Papers-back_v2fr-G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p:transition advClick="0"/>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4" name="Picture 3" descr="YiR15-Papers-back_v2fr-Lu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5226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4" name="Picture 3" descr="YiR15-Papers-back_v2fr-N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p:transition advClick="0"/>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advClick="0"/>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p:transition advClick="0"/>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advClick="0"/>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advClick="0"/>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p:transition advClick="0"/>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advClick="0"/>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p:transition advClick="0"/>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p:transition advClick="0"/>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3269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advClick="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YiR15-Papers-conclu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8"/>
          <p:cNvSpPr>
            <a:spLocks noGrp="1"/>
          </p:cNvSpPr>
          <p:nvPr>
            <p:ph sz="quarter" idx="10"/>
          </p:nvPr>
        </p:nvSpPr>
        <p:spPr>
          <a:xfrm>
            <a:off x="685800" y="1447800"/>
            <a:ext cx="77724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685800" y="457200"/>
            <a:ext cx="7772400" cy="762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cSld>
  <p:clrMapOvr>
    <a:masterClrMapping/>
  </p:clrMapOvr>
  <p:transition advClick="0"/>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RTP_SlideBackground-YiR15-title-v1f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YiR15-Papers-back_v2fr-Brea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YiR15-Papers-back_v2fr-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YiR15-Papers-back_v2fr-Der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descr="YiR15-Papers-back_v2fr-CR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4" name="Picture 3" descr="YiR15-Papers-back_v2fr-G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4" name="Picture 3" descr="YiR15-Papers-back_v2fr-Lu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4" name="Picture 3" descr="YiR15-Papers-back_v2fr-N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8809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YiR15-Papers-conclu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8"/>
          <p:cNvSpPr>
            <a:spLocks noGrp="1"/>
          </p:cNvSpPr>
          <p:nvPr>
            <p:ph sz="quarter" idx="10"/>
          </p:nvPr>
        </p:nvSpPr>
        <p:spPr>
          <a:xfrm>
            <a:off x="685800" y="1447800"/>
            <a:ext cx="77724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685800" y="457200"/>
            <a:ext cx="7772400" cy="762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ext uri="{BB962C8B-B14F-4D97-AF65-F5344CB8AC3E}">
        <p14:creationId xmlns:p14="http://schemas.microsoft.com/office/powerpoint/2010/main" val="2116757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YiR15-Papers-conclu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8"/>
          <p:cNvSpPr>
            <a:spLocks noGrp="1"/>
          </p:cNvSpPr>
          <p:nvPr>
            <p:ph sz="quarter" idx="10"/>
          </p:nvPr>
        </p:nvSpPr>
        <p:spPr>
          <a:xfrm>
            <a:off x="685800" y="1447800"/>
            <a:ext cx="77724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685800" y="457200"/>
            <a:ext cx="7772400" cy="762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YiR15-Papers-back_v2fr-Brea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3217090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RTP_SlideBackground-YiR15-title-v1f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YiR15-Papers-back_v2fr-Brea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YiR15-Papers-back_v2fr-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YiR15-Papers-back_v2fr-Der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descr="YiR15-Papers-back_v2fr-CR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4" name="Picture 3" descr="YiR15-Papers-back_v2fr-G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4" name="Picture 3" descr="YiR15-Papers-back_v2fr-Lu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4" name="Picture 3" descr="YiR15-Papers-back_v2fr-N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YiR15-Papers-back_v2fr-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3324933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YiR15-Papers-conclu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8"/>
          <p:cNvSpPr>
            <a:spLocks noGrp="1"/>
          </p:cNvSpPr>
          <p:nvPr>
            <p:ph sz="quarter" idx="10"/>
          </p:nvPr>
        </p:nvSpPr>
        <p:spPr>
          <a:xfrm>
            <a:off x="685800" y="1447800"/>
            <a:ext cx="77724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685800" y="457200"/>
            <a:ext cx="7772400" cy="762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RTP_SlideBackground-YiR15-title-v1f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YiR15-Papers-back_v2fr-Der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1419451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YiR15-Papers-back_v2fr-Brea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YiR15-Papers-back_v2fr-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YiR15-Papers-back_v2fr-Der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descr="YiR15-Papers-back_v2fr-CR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4" name="Picture 3" descr="YiR15-Papers-back_v2fr-G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4" name="Picture 3" descr="YiR15-Papers-back_v2fr-Lu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4" name="Picture 3" descr="YiR15-Papers-back_v2fr-N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descr="YiR15-Papers-back_v2fr-CR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489132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YiR15-Papers-conclu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8"/>
          <p:cNvSpPr>
            <a:spLocks noGrp="1"/>
          </p:cNvSpPr>
          <p:nvPr>
            <p:ph sz="quarter" idx="10"/>
          </p:nvPr>
        </p:nvSpPr>
        <p:spPr>
          <a:xfrm>
            <a:off x="685800" y="1447800"/>
            <a:ext cx="77724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685800" y="457200"/>
            <a:ext cx="7772400" cy="762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RTP_SlideBackground-YiR15-title-v1f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YiR15-Papers-back_v2fr-Brea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4" name="Picture 3" descr="YiR15-Papers-back_v2fr-G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2621986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YiR15-Papers-back_v2fr-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YiR15-Papers-back_v2fr-Der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descr="YiR15-Papers-back_v2fr-CR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4" name="Picture 3" descr="YiR15-Papers-back_v2fr-G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4" name="Picture 3" descr="YiR15-Papers-back_v2fr-Lu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4" name="Picture 3" descr="YiR15-Papers-back_v2fr-N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4" name="Picture 3" descr="YiR15-Papers-back_v2fr-Lu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301067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YiR15-Papers-conclu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8"/>
          <p:cNvSpPr>
            <a:spLocks noGrp="1"/>
          </p:cNvSpPr>
          <p:nvPr>
            <p:ph sz="quarter" idx="10"/>
          </p:nvPr>
        </p:nvSpPr>
        <p:spPr>
          <a:xfrm>
            <a:off x="685800" y="1447800"/>
            <a:ext cx="77724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685800" y="457200"/>
            <a:ext cx="7772400" cy="762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RTP_SlideBackground-YiR15-title-v1f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YiR15-Papers-back_v2fr-Brea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YiR15-Papers-back_v2fr-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4" name="Picture 3" descr="YiR15-Papers-back_v2fr-N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2836395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YiR15-Papers-back_v2fr-Der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descr="YiR15-Papers-back_v2fr-CR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4" name="Picture 3" descr="YiR15-Papers-back_v2fr-G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4" name="Picture 3" descr="YiR15-Papers-back_v2fr-Lu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4" name="Picture 3" descr="YiR15-Papers-back_v2fr-N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165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YiR15-Papers-conclu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8"/>
          <p:cNvSpPr>
            <a:spLocks noGrp="1"/>
          </p:cNvSpPr>
          <p:nvPr>
            <p:ph sz="quarter" idx="10"/>
          </p:nvPr>
        </p:nvSpPr>
        <p:spPr>
          <a:xfrm>
            <a:off x="685800" y="1447800"/>
            <a:ext cx="77724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685800" y="457200"/>
            <a:ext cx="7772400" cy="762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RTP_SlideBackground-YiR15-title-v1f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YiR15-Papers-back_v2fr-Brea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YiR15-Papers-back_v2fr-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YiR15-Papers-back_v2fr-Der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80.xml"/><Relationship Id="rId20" Type="http://schemas.openxmlformats.org/officeDocument/2006/relationships/theme" Target="../theme/theme10.xml"/><Relationship Id="rId21" Type="http://schemas.openxmlformats.org/officeDocument/2006/relationships/image" Target="../media/image1.png"/><Relationship Id="rId10" Type="http://schemas.openxmlformats.org/officeDocument/2006/relationships/slideLayout" Target="../slideLayouts/slideLayout181.xml"/><Relationship Id="rId11" Type="http://schemas.openxmlformats.org/officeDocument/2006/relationships/slideLayout" Target="../slideLayouts/slideLayout182.xml"/><Relationship Id="rId12" Type="http://schemas.openxmlformats.org/officeDocument/2006/relationships/slideLayout" Target="../slideLayouts/slideLayout183.xml"/><Relationship Id="rId13" Type="http://schemas.openxmlformats.org/officeDocument/2006/relationships/slideLayout" Target="../slideLayouts/slideLayout184.xml"/><Relationship Id="rId14" Type="http://schemas.openxmlformats.org/officeDocument/2006/relationships/slideLayout" Target="../slideLayouts/slideLayout185.xml"/><Relationship Id="rId15" Type="http://schemas.openxmlformats.org/officeDocument/2006/relationships/slideLayout" Target="../slideLayouts/slideLayout186.xml"/><Relationship Id="rId16" Type="http://schemas.openxmlformats.org/officeDocument/2006/relationships/slideLayout" Target="../slideLayouts/slideLayout187.xml"/><Relationship Id="rId17" Type="http://schemas.openxmlformats.org/officeDocument/2006/relationships/slideLayout" Target="../slideLayouts/slideLayout188.xml"/><Relationship Id="rId18" Type="http://schemas.openxmlformats.org/officeDocument/2006/relationships/slideLayout" Target="../slideLayouts/slideLayout189.xml"/><Relationship Id="rId19" Type="http://schemas.openxmlformats.org/officeDocument/2006/relationships/slideLayout" Target="../slideLayouts/slideLayout190.xml"/><Relationship Id="rId1" Type="http://schemas.openxmlformats.org/officeDocument/2006/relationships/slideLayout" Target="../slideLayouts/slideLayout172.xml"/><Relationship Id="rId2" Type="http://schemas.openxmlformats.org/officeDocument/2006/relationships/slideLayout" Target="../slideLayouts/slideLayout173.xml"/><Relationship Id="rId3" Type="http://schemas.openxmlformats.org/officeDocument/2006/relationships/slideLayout" Target="../slideLayouts/slideLayout174.xml"/><Relationship Id="rId4" Type="http://schemas.openxmlformats.org/officeDocument/2006/relationships/slideLayout" Target="../slideLayouts/slideLayout175.xml"/><Relationship Id="rId5" Type="http://schemas.openxmlformats.org/officeDocument/2006/relationships/slideLayout" Target="../slideLayouts/slideLayout176.xml"/><Relationship Id="rId6" Type="http://schemas.openxmlformats.org/officeDocument/2006/relationships/slideLayout" Target="../slideLayouts/slideLayout177.xml"/><Relationship Id="rId7" Type="http://schemas.openxmlformats.org/officeDocument/2006/relationships/slideLayout" Target="../slideLayouts/slideLayout178.xml"/><Relationship Id="rId8" Type="http://schemas.openxmlformats.org/officeDocument/2006/relationships/slideLayout" Target="../slideLayouts/slideLayout17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20" Type="http://schemas.openxmlformats.org/officeDocument/2006/relationships/theme" Target="../theme/theme2.xml"/><Relationship Id="rId21" Type="http://schemas.openxmlformats.org/officeDocument/2006/relationships/image" Target="../media/image1.png"/><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Relationship Id="rId18" Type="http://schemas.openxmlformats.org/officeDocument/2006/relationships/slideLayout" Target="../slideLayouts/slideLayout37.xml"/><Relationship Id="rId19" Type="http://schemas.openxmlformats.org/officeDocument/2006/relationships/slideLayout" Target="../slideLayouts/slideLayout38.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7.xml"/><Relationship Id="rId20" Type="http://schemas.openxmlformats.org/officeDocument/2006/relationships/theme" Target="../theme/theme3.xml"/><Relationship Id="rId21" Type="http://schemas.openxmlformats.org/officeDocument/2006/relationships/image" Target="../media/image1.png"/><Relationship Id="rId10" Type="http://schemas.openxmlformats.org/officeDocument/2006/relationships/slideLayout" Target="../slideLayouts/slideLayout48.xml"/><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slideLayout" Target="../slideLayouts/slideLayout55.xml"/><Relationship Id="rId18" Type="http://schemas.openxmlformats.org/officeDocument/2006/relationships/slideLayout" Target="../slideLayouts/slideLayout56.xml"/><Relationship Id="rId19" Type="http://schemas.openxmlformats.org/officeDocument/2006/relationships/slideLayout" Target="../slideLayouts/slideLayout57.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6.xml"/><Relationship Id="rId20" Type="http://schemas.openxmlformats.org/officeDocument/2006/relationships/theme" Target="../theme/theme4.xml"/><Relationship Id="rId21" Type="http://schemas.openxmlformats.org/officeDocument/2006/relationships/image" Target="../media/image1.png"/><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Relationship Id="rId16" Type="http://schemas.openxmlformats.org/officeDocument/2006/relationships/slideLayout" Target="../slideLayouts/slideLayout73.xml"/><Relationship Id="rId17" Type="http://schemas.openxmlformats.org/officeDocument/2006/relationships/slideLayout" Target="../slideLayouts/slideLayout74.xml"/><Relationship Id="rId18" Type="http://schemas.openxmlformats.org/officeDocument/2006/relationships/slideLayout" Target="../slideLayouts/slideLayout75.xml"/><Relationship Id="rId19" Type="http://schemas.openxmlformats.org/officeDocument/2006/relationships/slideLayout" Target="../slideLayouts/slideLayout7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85.xml"/><Relationship Id="rId20" Type="http://schemas.openxmlformats.org/officeDocument/2006/relationships/theme" Target="../theme/theme5.xml"/><Relationship Id="rId21" Type="http://schemas.openxmlformats.org/officeDocument/2006/relationships/image" Target="../media/image1.png"/><Relationship Id="rId10" Type="http://schemas.openxmlformats.org/officeDocument/2006/relationships/slideLayout" Target="../slideLayouts/slideLayout86.xml"/><Relationship Id="rId11" Type="http://schemas.openxmlformats.org/officeDocument/2006/relationships/slideLayout" Target="../slideLayouts/slideLayout87.xml"/><Relationship Id="rId12" Type="http://schemas.openxmlformats.org/officeDocument/2006/relationships/slideLayout" Target="../slideLayouts/slideLayout88.xml"/><Relationship Id="rId13" Type="http://schemas.openxmlformats.org/officeDocument/2006/relationships/slideLayout" Target="../slideLayouts/slideLayout89.xml"/><Relationship Id="rId14" Type="http://schemas.openxmlformats.org/officeDocument/2006/relationships/slideLayout" Target="../slideLayouts/slideLayout90.xml"/><Relationship Id="rId15" Type="http://schemas.openxmlformats.org/officeDocument/2006/relationships/slideLayout" Target="../slideLayouts/slideLayout91.xml"/><Relationship Id="rId16" Type="http://schemas.openxmlformats.org/officeDocument/2006/relationships/slideLayout" Target="../slideLayouts/slideLayout92.xml"/><Relationship Id="rId17" Type="http://schemas.openxmlformats.org/officeDocument/2006/relationships/slideLayout" Target="../slideLayouts/slideLayout93.xml"/><Relationship Id="rId18" Type="http://schemas.openxmlformats.org/officeDocument/2006/relationships/slideLayout" Target="../slideLayouts/slideLayout94.xml"/><Relationship Id="rId19" Type="http://schemas.openxmlformats.org/officeDocument/2006/relationships/slideLayout" Target="../slideLayouts/slideLayout95.xml"/><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104.xml"/><Relationship Id="rId20" Type="http://schemas.openxmlformats.org/officeDocument/2006/relationships/theme" Target="../theme/theme6.xml"/><Relationship Id="rId21" Type="http://schemas.openxmlformats.org/officeDocument/2006/relationships/image" Target="../media/image1.png"/><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Relationship Id="rId14" Type="http://schemas.openxmlformats.org/officeDocument/2006/relationships/slideLayout" Target="../slideLayouts/slideLayout109.xml"/><Relationship Id="rId15" Type="http://schemas.openxmlformats.org/officeDocument/2006/relationships/slideLayout" Target="../slideLayouts/slideLayout110.xml"/><Relationship Id="rId16" Type="http://schemas.openxmlformats.org/officeDocument/2006/relationships/slideLayout" Target="../slideLayouts/slideLayout111.xml"/><Relationship Id="rId17" Type="http://schemas.openxmlformats.org/officeDocument/2006/relationships/slideLayout" Target="../slideLayouts/slideLayout112.xml"/><Relationship Id="rId18" Type="http://schemas.openxmlformats.org/officeDocument/2006/relationships/slideLayout" Target="../slideLayouts/slideLayout113.xml"/><Relationship Id="rId19" Type="http://schemas.openxmlformats.org/officeDocument/2006/relationships/slideLayout" Target="../slideLayouts/slideLayout114.xml"/><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23.xml"/><Relationship Id="rId20" Type="http://schemas.openxmlformats.org/officeDocument/2006/relationships/theme" Target="../theme/theme7.xml"/><Relationship Id="rId21" Type="http://schemas.openxmlformats.org/officeDocument/2006/relationships/image" Target="../media/image1.png"/><Relationship Id="rId10" Type="http://schemas.openxmlformats.org/officeDocument/2006/relationships/slideLayout" Target="../slideLayouts/slideLayout124.xml"/><Relationship Id="rId11" Type="http://schemas.openxmlformats.org/officeDocument/2006/relationships/slideLayout" Target="../slideLayouts/slideLayout125.xml"/><Relationship Id="rId12" Type="http://schemas.openxmlformats.org/officeDocument/2006/relationships/slideLayout" Target="../slideLayouts/slideLayout126.xml"/><Relationship Id="rId13" Type="http://schemas.openxmlformats.org/officeDocument/2006/relationships/slideLayout" Target="../slideLayouts/slideLayout127.xml"/><Relationship Id="rId14" Type="http://schemas.openxmlformats.org/officeDocument/2006/relationships/slideLayout" Target="../slideLayouts/slideLayout128.xml"/><Relationship Id="rId15" Type="http://schemas.openxmlformats.org/officeDocument/2006/relationships/slideLayout" Target="../slideLayouts/slideLayout129.xml"/><Relationship Id="rId16" Type="http://schemas.openxmlformats.org/officeDocument/2006/relationships/slideLayout" Target="../slideLayouts/slideLayout130.xml"/><Relationship Id="rId17" Type="http://schemas.openxmlformats.org/officeDocument/2006/relationships/slideLayout" Target="../slideLayouts/slideLayout131.xml"/><Relationship Id="rId18" Type="http://schemas.openxmlformats.org/officeDocument/2006/relationships/slideLayout" Target="../slideLayouts/slideLayout132.xml"/><Relationship Id="rId19" Type="http://schemas.openxmlformats.org/officeDocument/2006/relationships/slideLayout" Target="../slideLayouts/slideLayout133.xml"/><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42.xml"/><Relationship Id="rId20" Type="http://schemas.openxmlformats.org/officeDocument/2006/relationships/theme" Target="../theme/theme8.xml"/><Relationship Id="rId21" Type="http://schemas.openxmlformats.org/officeDocument/2006/relationships/image" Target="../media/image1.png"/><Relationship Id="rId10" Type="http://schemas.openxmlformats.org/officeDocument/2006/relationships/slideLayout" Target="../slideLayouts/slideLayout143.xml"/><Relationship Id="rId11" Type="http://schemas.openxmlformats.org/officeDocument/2006/relationships/slideLayout" Target="../slideLayouts/slideLayout144.xml"/><Relationship Id="rId12" Type="http://schemas.openxmlformats.org/officeDocument/2006/relationships/slideLayout" Target="../slideLayouts/slideLayout145.xml"/><Relationship Id="rId13" Type="http://schemas.openxmlformats.org/officeDocument/2006/relationships/slideLayout" Target="../slideLayouts/slideLayout146.xml"/><Relationship Id="rId14" Type="http://schemas.openxmlformats.org/officeDocument/2006/relationships/slideLayout" Target="../slideLayouts/slideLayout147.xml"/><Relationship Id="rId15" Type="http://schemas.openxmlformats.org/officeDocument/2006/relationships/slideLayout" Target="../slideLayouts/slideLayout148.xml"/><Relationship Id="rId16" Type="http://schemas.openxmlformats.org/officeDocument/2006/relationships/slideLayout" Target="../slideLayouts/slideLayout149.xml"/><Relationship Id="rId17" Type="http://schemas.openxmlformats.org/officeDocument/2006/relationships/slideLayout" Target="../slideLayouts/slideLayout150.xml"/><Relationship Id="rId18" Type="http://schemas.openxmlformats.org/officeDocument/2006/relationships/slideLayout" Target="../slideLayouts/slideLayout151.xml"/><Relationship Id="rId19" Type="http://schemas.openxmlformats.org/officeDocument/2006/relationships/slideLayout" Target="../slideLayouts/slideLayout152.xml"/><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61.xml"/><Relationship Id="rId20" Type="http://schemas.openxmlformats.org/officeDocument/2006/relationships/theme" Target="../theme/theme9.xml"/><Relationship Id="rId21" Type="http://schemas.openxmlformats.org/officeDocument/2006/relationships/image" Target="../media/image1.png"/><Relationship Id="rId10" Type="http://schemas.openxmlformats.org/officeDocument/2006/relationships/slideLayout" Target="../slideLayouts/slideLayout162.xml"/><Relationship Id="rId11" Type="http://schemas.openxmlformats.org/officeDocument/2006/relationships/slideLayout" Target="../slideLayouts/slideLayout163.xml"/><Relationship Id="rId12" Type="http://schemas.openxmlformats.org/officeDocument/2006/relationships/slideLayout" Target="../slideLayouts/slideLayout164.xml"/><Relationship Id="rId13" Type="http://schemas.openxmlformats.org/officeDocument/2006/relationships/slideLayout" Target="../slideLayouts/slideLayout165.xml"/><Relationship Id="rId14" Type="http://schemas.openxmlformats.org/officeDocument/2006/relationships/slideLayout" Target="../slideLayouts/slideLayout166.xml"/><Relationship Id="rId15" Type="http://schemas.openxmlformats.org/officeDocument/2006/relationships/slideLayout" Target="../slideLayouts/slideLayout167.xml"/><Relationship Id="rId16" Type="http://schemas.openxmlformats.org/officeDocument/2006/relationships/slideLayout" Target="../slideLayouts/slideLayout168.xml"/><Relationship Id="rId17" Type="http://schemas.openxmlformats.org/officeDocument/2006/relationships/slideLayout" Target="../slideLayouts/slideLayout169.xml"/><Relationship Id="rId18" Type="http://schemas.openxmlformats.org/officeDocument/2006/relationships/slideLayout" Target="../slideLayouts/slideLayout170.xml"/><Relationship Id="rId19" Type="http://schemas.openxmlformats.org/officeDocument/2006/relationships/slideLayout" Target="../slideLayouts/slideLayout171.xml"/><Relationship Id="rId1" Type="http://schemas.openxmlformats.org/officeDocument/2006/relationships/slideLayout" Target="../slideLayouts/slideLayout153.xml"/><Relationship Id="rId2" Type="http://schemas.openxmlformats.org/officeDocument/2006/relationships/slideLayout" Target="../slideLayouts/slideLayout154.xml"/><Relationship Id="rId3" Type="http://schemas.openxmlformats.org/officeDocument/2006/relationships/slideLayout" Target="../slideLayouts/slideLayout155.xml"/><Relationship Id="rId4" Type="http://schemas.openxmlformats.org/officeDocument/2006/relationships/slideLayout" Target="../slideLayouts/slideLayout156.xml"/><Relationship Id="rId5" Type="http://schemas.openxmlformats.org/officeDocument/2006/relationships/slideLayout" Target="../slideLayouts/slideLayout157.xml"/><Relationship Id="rId6" Type="http://schemas.openxmlformats.org/officeDocument/2006/relationships/slideLayout" Target="../slideLayouts/slideLayout158.xml"/><Relationship Id="rId7" Type="http://schemas.openxmlformats.org/officeDocument/2006/relationships/slideLayout" Target="../slideLayouts/slideLayout159.xml"/><Relationship Id="rId8"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TP_SlideBackground-YiR15-plain-v1f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6361" r:id="rId1"/>
    <p:sldLayoutId id="2147486362" r:id="rId2"/>
    <p:sldLayoutId id="2147486363" r:id="rId3"/>
    <p:sldLayoutId id="2147486364" r:id="rId4"/>
    <p:sldLayoutId id="2147486365" r:id="rId5"/>
    <p:sldLayoutId id="2147486366" r:id="rId6"/>
    <p:sldLayoutId id="2147486367" r:id="rId7"/>
    <p:sldLayoutId id="2147486368" r:id="rId8"/>
    <p:sldLayoutId id="2147486351" r:id="rId9"/>
    <p:sldLayoutId id="2147486352" r:id="rId10"/>
    <p:sldLayoutId id="2147486353" r:id="rId11"/>
    <p:sldLayoutId id="2147486354" r:id="rId12"/>
    <p:sldLayoutId id="2147486355" r:id="rId13"/>
    <p:sldLayoutId id="2147486356" r:id="rId14"/>
    <p:sldLayoutId id="2147486357" r:id="rId15"/>
    <p:sldLayoutId id="2147486358" r:id="rId16"/>
    <p:sldLayoutId id="2147486359" r:id="rId17"/>
    <p:sldLayoutId id="2147486360" r:id="rId18"/>
    <p:sldLayoutId id="2147486369"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TP_SlideBackground-YiR15-plain-v1f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457135"/>
      </p:ext>
    </p:extLst>
  </p:cSld>
  <p:clrMap bg1="lt1" tx1="dk1" bg2="lt2" tx2="dk2" accent1="accent1" accent2="accent2" accent3="accent3" accent4="accent4" accent5="accent5" accent6="accent6" hlink="hlink" folHlink="folHlink"/>
  <p:sldLayoutIdLst>
    <p:sldLayoutId id="2147486551" r:id="rId1"/>
    <p:sldLayoutId id="2147486552" r:id="rId2"/>
    <p:sldLayoutId id="2147486553" r:id="rId3"/>
    <p:sldLayoutId id="2147486554" r:id="rId4"/>
    <p:sldLayoutId id="2147486555" r:id="rId5"/>
    <p:sldLayoutId id="2147486556" r:id="rId6"/>
    <p:sldLayoutId id="2147486557" r:id="rId7"/>
    <p:sldLayoutId id="2147486558" r:id="rId8"/>
    <p:sldLayoutId id="2147486559" r:id="rId9"/>
    <p:sldLayoutId id="2147486560" r:id="rId10"/>
    <p:sldLayoutId id="2147486561" r:id="rId11"/>
    <p:sldLayoutId id="2147486562" r:id="rId12"/>
    <p:sldLayoutId id="2147486563" r:id="rId13"/>
    <p:sldLayoutId id="2147486564" r:id="rId14"/>
    <p:sldLayoutId id="2147486565" r:id="rId15"/>
    <p:sldLayoutId id="2147486566" r:id="rId16"/>
    <p:sldLayoutId id="2147486567" r:id="rId17"/>
    <p:sldLayoutId id="2147486568" r:id="rId18"/>
    <p:sldLayoutId id="2147486569"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TP_SlideBackground-YiR15-plain-v1f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888642"/>
      </p:ext>
    </p:extLst>
  </p:cSld>
  <p:clrMap bg1="lt1" tx1="dk1" bg2="lt2" tx2="dk2" accent1="accent1" accent2="accent2" accent3="accent3" accent4="accent4" accent5="accent5" accent6="accent6" hlink="hlink" folHlink="folHlink"/>
  <p:sldLayoutIdLst>
    <p:sldLayoutId id="2147486391" r:id="rId1"/>
    <p:sldLayoutId id="2147486392" r:id="rId2"/>
    <p:sldLayoutId id="2147486393" r:id="rId3"/>
    <p:sldLayoutId id="2147486394" r:id="rId4"/>
    <p:sldLayoutId id="2147486395" r:id="rId5"/>
    <p:sldLayoutId id="2147486396" r:id="rId6"/>
    <p:sldLayoutId id="2147486397" r:id="rId7"/>
    <p:sldLayoutId id="2147486398" r:id="rId8"/>
    <p:sldLayoutId id="2147486399" r:id="rId9"/>
    <p:sldLayoutId id="2147486400" r:id="rId10"/>
    <p:sldLayoutId id="2147486401" r:id="rId11"/>
    <p:sldLayoutId id="2147486402" r:id="rId12"/>
    <p:sldLayoutId id="2147486403" r:id="rId13"/>
    <p:sldLayoutId id="2147486404" r:id="rId14"/>
    <p:sldLayoutId id="2147486405" r:id="rId15"/>
    <p:sldLayoutId id="2147486406" r:id="rId16"/>
    <p:sldLayoutId id="2147486407" r:id="rId17"/>
    <p:sldLayoutId id="2147486408" r:id="rId18"/>
    <p:sldLayoutId id="2147486409"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TP_SlideBackground-YiR15-plain-v1f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3490497"/>
      </p:ext>
    </p:extLst>
  </p:cSld>
  <p:clrMap bg1="lt1" tx1="dk1" bg2="lt2" tx2="dk2" accent1="accent1" accent2="accent2" accent3="accent3" accent4="accent4" accent5="accent5" accent6="accent6" hlink="hlink" folHlink="folHlink"/>
  <p:sldLayoutIdLst>
    <p:sldLayoutId id="2147486411" r:id="rId1"/>
    <p:sldLayoutId id="2147486412" r:id="rId2"/>
    <p:sldLayoutId id="2147486413" r:id="rId3"/>
    <p:sldLayoutId id="2147486414" r:id="rId4"/>
    <p:sldLayoutId id="2147486415" r:id="rId5"/>
    <p:sldLayoutId id="2147486416" r:id="rId6"/>
    <p:sldLayoutId id="2147486417" r:id="rId7"/>
    <p:sldLayoutId id="2147486418" r:id="rId8"/>
    <p:sldLayoutId id="2147486419" r:id="rId9"/>
    <p:sldLayoutId id="2147486420" r:id="rId10"/>
    <p:sldLayoutId id="2147486421" r:id="rId11"/>
    <p:sldLayoutId id="2147486422" r:id="rId12"/>
    <p:sldLayoutId id="2147486423" r:id="rId13"/>
    <p:sldLayoutId id="2147486424" r:id="rId14"/>
    <p:sldLayoutId id="2147486425" r:id="rId15"/>
    <p:sldLayoutId id="2147486426" r:id="rId16"/>
    <p:sldLayoutId id="2147486427" r:id="rId17"/>
    <p:sldLayoutId id="2147486428" r:id="rId18"/>
    <p:sldLayoutId id="2147486429"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TP_SlideBackground-YiR15-plain-v1f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822641"/>
      </p:ext>
    </p:extLst>
  </p:cSld>
  <p:clrMap bg1="lt1" tx1="dk1" bg2="lt2" tx2="dk2" accent1="accent1" accent2="accent2" accent3="accent3" accent4="accent4" accent5="accent5" accent6="accent6" hlink="hlink" folHlink="folHlink"/>
  <p:sldLayoutIdLst>
    <p:sldLayoutId id="2147486431" r:id="rId1"/>
    <p:sldLayoutId id="2147486432" r:id="rId2"/>
    <p:sldLayoutId id="2147486433" r:id="rId3"/>
    <p:sldLayoutId id="2147486434" r:id="rId4"/>
    <p:sldLayoutId id="2147486435" r:id="rId5"/>
    <p:sldLayoutId id="2147486436" r:id="rId6"/>
    <p:sldLayoutId id="2147486437" r:id="rId7"/>
    <p:sldLayoutId id="2147486438" r:id="rId8"/>
    <p:sldLayoutId id="2147486439" r:id="rId9"/>
    <p:sldLayoutId id="2147486440" r:id="rId10"/>
    <p:sldLayoutId id="2147486441" r:id="rId11"/>
    <p:sldLayoutId id="2147486442" r:id="rId12"/>
    <p:sldLayoutId id="2147486443" r:id="rId13"/>
    <p:sldLayoutId id="2147486444" r:id="rId14"/>
    <p:sldLayoutId id="2147486445" r:id="rId15"/>
    <p:sldLayoutId id="2147486446" r:id="rId16"/>
    <p:sldLayoutId id="2147486447" r:id="rId17"/>
    <p:sldLayoutId id="2147486448" r:id="rId18"/>
    <p:sldLayoutId id="2147486449"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TP_SlideBackground-YiR15-plain-v1f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1804585"/>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54" r:id="rId4"/>
    <p:sldLayoutId id="2147486455" r:id="rId5"/>
    <p:sldLayoutId id="2147486456" r:id="rId6"/>
    <p:sldLayoutId id="2147486457" r:id="rId7"/>
    <p:sldLayoutId id="2147486458" r:id="rId8"/>
    <p:sldLayoutId id="2147486459" r:id="rId9"/>
    <p:sldLayoutId id="2147486460" r:id="rId10"/>
    <p:sldLayoutId id="2147486461" r:id="rId11"/>
    <p:sldLayoutId id="2147486462" r:id="rId12"/>
    <p:sldLayoutId id="2147486463" r:id="rId13"/>
    <p:sldLayoutId id="2147486464" r:id="rId14"/>
    <p:sldLayoutId id="2147486465" r:id="rId15"/>
    <p:sldLayoutId id="2147486466" r:id="rId16"/>
    <p:sldLayoutId id="2147486467" r:id="rId17"/>
    <p:sldLayoutId id="2147486468" r:id="rId18"/>
    <p:sldLayoutId id="2147486469"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TP_SlideBackground-YiR15-plain-v1f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0593503"/>
      </p:ext>
    </p:extLst>
  </p:cSld>
  <p:clrMap bg1="lt1" tx1="dk1" bg2="lt2" tx2="dk2" accent1="accent1" accent2="accent2" accent3="accent3" accent4="accent4" accent5="accent5" accent6="accent6" hlink="hlink" folHlink="folHlink"/>
  <p:sldLayoutIdLst>
    <p:sldLayoutId id="2147486471" r:id="rId1"/>
    <p:sldLayoutId id="2147486472" r:id="rId2"/>
    <p:sldLayoutId id="2147486473" r:id="rId3"/>
    <p:sldLayoutId id="2147486474" r:id="rId4"/>
    <p:sldLayoutId id="2147486475" r:id="rId5"/>
    <p:sldLayoutId id="2147486476" r:id="rId6"/>
    <p:sldLayoutId id="2147486477" r:id="rId7"/>
    <p:sldLayoutId id="2147486478" r:id="rId8"/>
    <p:sldLayoutId id="2147486479" r:id="rId9"/>
    <p:sldLayoutId id="2147486480" r:id="rId10"/>
    <p:sldLayoutId id="2147486481" r:id="rId11"/>
    <p:sldLayoutId id="2147486482" r:id="rId12"/>
    <p:sldLayoutId id="2147486483" r:id="rId13"/>
    <p:sldLayoutId id="2147486484" r:id="rId14"/>
    <p:sldLayoutId id="2147486485" r:id="rId15"/>
    <p:sldLayoutId id="2147486486" r:id="rId16"/>
    <p:sldLayoutId id="2147486487" r:id="rId17"/>
    <p:sldLayoutId id="2147486488" r:id="rId18"/>
    <p:sldLayoutId id="2147486489"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TP_SlideBackground-YiR15-plain-v1f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767779"/>
      </p:ext>
    </p:extLst>
  </p:cSld>
  <p:clrMap bg1="lt1" tx1="dk1" bg2="lt2" tx2="dk2" accent1="accent1" accent2="accent2" accent3="accent3" accent4="accent4" accent5="accent5" accent6="accent6" hlink="hlink" folHlink="folHlink"/>
  <p:sldLayoutIdLst>
    <p:sldLayoutId id="2147486491" r:id="rId1"/>
    <p:sldLayoutId id="2147486492" r:id="rId2"/>
    <p:sldLayoutId id="2147486493" r:id="rId3"/>
    <p:sldLayoutId id="2147486494" r:id="rId4"/>
    <p:sldLayoutId id="2147486495" r:id="rId5"/>
    <p:sldLayoutId id="2147486496" r:id="rId6"/>
    <p:sldLayoutId id="2147486497" r:id="rId7"/>
    <p:sldLayoutId id="2147486498" r:id="rId8"/>
    <p:sldLayoutId id="2147486499" r:id="rId9"/>
    <p:sldLayoutId id="2147486500" r:id="rId10"/>
    <p:sldLayoutId id="2147486501" r:id="rId11"/>
    <p:sldLayoutId id="2147486502" r:id="rId12"/>
    <p:sldLayoutId id="2147486503" r:id="rId13"/>
    <p:sldLayoutId id="2147486504" r:id="rId14"/>
    <p:sldLayoutId id="2147486505" r:id="rId15"/>
    <p:sldLayoutId id="2147486506" r:id="rId16"/>
    <p:sldLayoutId id="2147486507" r:id="rId17"/>
    <p:sldLayoutId id="2147486508" r:id="rId18"/>
    <p:sldLayoutId id="2147486509"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TP_SlideBackground-YiR15-plain-v1f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4922785"/>
      </p:ext>
    </p:extLst>
  </p:cSld>
  <p:clrMap bg1="lt1" tx1="dk1" bg2="lt2" tx2="dk2" accent1="accent1" accent2="accent2" accent3="accent3" accent4="accent4" accent5="accent5" accent6="accent6" hlink="hlink" folHlink="folHlink"/>
  <p:sldLayoutIdLst>
    <p:sldLayoutId id="2147486511" r:id="rId1"/>
    <p:sldLayoutId id="2147486512" r:id="rId2"/>
    <p:sldLayoutId id="2147486513" r:id="rId3"/>
    <p:sldLayoutId id="2147486514" r:id="rId4"/>
    <p:sldLayoutId id="2147486515" r:id="rId5"/>
    <p:sldLayoutId id="2147486516" r:id="rId6"/>
    <p:sldLayoutId id="2147486517" r:id="rId7"/>
    <p:sldLayoutId id="2147486518" r:id="rId8"/>
    <p:sldLayoutId id="2147486519" r:id="rId9"/>
    <p:sldLayoutId id="2147486520" r:id="rId10"/>
    <p:sldLayoutId id="2147486521" r:id="rId11"/>
    <p:sldLayoutId id="2147486522" r:id="rId12"/>
    <p:sldLayoutId id="2147486523" r:id="rId13"/>
    <p:sldLayoutId id="2147486524" r:id="rId14"/>
    <p:sldLayoutId id="2147486525" r:id="rId15"/>
    <p:sldLayoutId id="2147486526" r:id="rId16"/>
    <p:sldLayoutId id="2147486527" r:id="rId17"/>
    <p:sldLayoutId id="2147486528" r:id="rId18"/>
    <p:sldLayoutId id="2147486529"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TP_SlideBackground-YiR15-plain-v1f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0126550"/>
      </p:ext>
    </p:extLst>
  </p:cSld>
  <p:clrMap bg1="lt1" tx1="dk1" bg2="lt2" tx2="dk2" accent1="accent1" accent2="accent2" accent3="accent3" accent4="accent4" accent5="accent5" accent6="accent6" hlink="hlink" folHlink="folHlink"/>
  <p:sldLayoutIdLst>
    <p:sldLayoutId id="2147486531" r:id="rId1"/>
    <p:sldLayoutId id="2147486532" r:id="rId2"/>
    <p:sldLayoutId id="2147486533" r:id="rId3"/>
    <p:sldLayoutId id="2147486534" r:id="rId4"/>
    <p:sldLayoutId id="2147486535" r:id="rId5"/>
    <p:sldLayoutId id="2147486536" r:id="rId6"/>
    <p:sldLayoutId id="2147486537" r:id="rId7"/>
    <p:sldLayoutId id="2147486538" r:id="rId8"/>
    <p:sldLayoutId id="2147486539" r:id="rId9"/>
    <p:sldLayoutId id="2147486540" r:id="rId10"/>
    <p:sldLayoutId id="2147486541" r:id="rId11"/>
    <p:sldLayoutId id="2147486542" r:id="rId12"/>
    <p:sldLayoutId id="2147486543" r:id="rId13"/>
    <p:sldLayoutId id="2147486544" r:id="rId14"/>
    <p:sldLayoutId id="2147486545" r:id="rId15"/>
    <p:sldLayoutId id="2147486546" r:id="rId16"/>
    <p:sldLayoutId id="2147486547" r:id="rId17"/>
    <p:sldLayoutId id="2147486548" r:id="rId18"/>
    <p:sldLayoutId id="2147486549" r:id="rId19"/>
  </p:sldLayoutIdLst>
  <p:transition advClick="0"/>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2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21.xml"/><Relationship Id="rId3" Type="http://schemas.openxmlformats.org/officeDocument/2006/relationships/image" Target="../media/image4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4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5.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3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3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3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3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3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3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3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4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4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4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81000" y="691417"/>
            <a:ext cx="8229600" cy="2743200"/>
          </a:xfrm>
          <a:prstGeom prst="rect">
            <a:avLst/>
          </a:prstGeom>
        </p:spPr>
        <p:txBody>
          <a:bodyPr anchor="b" anchorCtr="0"/>
          <a:lst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pPr algn="ctr"/>
            <a:r>
              <a:rPr lang="en-US" sz="3600" kern="0" dirty="0">
                <a:solidFill>
                  <a:srgbClr val="BCE1E3"/>
                </a:solidFill>
              </a:rPr>
              <a:t>Colorectal Cancer</a:t>
            </a:r>
          </a:p>
        </p:txBody>
      </p:sp>
    </p:spTree>
    <p:extLst>
      <p:ext uri="{BB962C8B-B14F-4D97-AF65-F5344CB8AC3E}">
        <p14:creationId xmlns:p14="http://schemas.microsoft.com/office/powerpoint/2010/main" val="1234282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2400" dirty="0"/>
              <a:t>Regorafenib Dose Optimization Study (ReDOS): Randomized Phase II Trial to Evaluate Dosing Strategies for Regorafenib in Refractory Metastatic CRC (mCRC) — An ACCRU Network Study</a:t>
            </a:r>
            <a:r>
              <a:rPr lang="en-US" sz="2200" dirty="0"/>
              <a:t/>
            </a:r>
            <a:br>
              <a:rPr lang="en-US" sz="2200" dirty="0"/>
            </a:br>
            <a:r>
              <a:rPr lang="en-US" sz="1200" dirty="0"/>
              <a:t/>
            </a:r>
            <a:br>
              <a:rPr lang="en-US" sz="1200" dirty="0"/>
            </a:br>
            <a:r>
              <a:rPr lang="en-US" sz="2400" dirty="0"/>
              <a:t>Regorafenib Dose Optimization Study (ReDOS): Randomized Phase II Trial to Evaluate Escalating Dosing Strategy and Pre-Emptive Topical Steroids for Regorafenib in Refractory Metastatic Colorectal Cancer (mCRC) — An ACCRU Network Study</a:t>
            </a:r>
            <a:endParaRPr lang="en-US" sz="2200" dirty="0">
              <a:solidFill>
                <a:srgbClr val="0D4384"/>
              </a:solidFill>
            </a:endParaRPr>
          </a:p>
        </p:txBody>
      </p:sp>
      <p:sp>
        <p:nvSpPr>
          <p:cNvPr id="2" name="Subtitle 1"/>
          <p:cNvSpPr>
            <a:spLocks noGrp="1"/>
          </p:cNvSpPr>
          <p:nvPr>
            <p:ph type="subTitle" idx="1"/>
          </p:nvPr>
        </p:nvSpPr>
        <p:spPr/>
        <p:txBody>
          <a:bodyPr anchor="t">
            <a:noAutofit/>
          </a:bodyPr>
          <a:lstStyle/>
          <a:p>
            <a:r>
              <a:rPr lang="en-US" sz="2000" dirty="0">
                <a:solidFill>
                  <a:srgbClr val="0D4384"/>
                </a:solidFill>
              </a:rPr>
              <a:t>Bekaii-Saab TS et al. Gastrointestinal Cancers Symposium</a:t>
            </a:r>
            <a:r>
              <a:rPr lang="en-US" sz="2000" i="1" dirty="0">
                <a:solidFill>
                  <a:srgbClr val="0D4384"/>
                </a:solidFill>
              </a:rPr>
              <a:t> </a:t>
            </a:r>
            <a:r>
              <a:rPr lang="en-US" sz="2000" dirty="0">
                <a:solidFill>
                  <a:srgbClr val="0D4384"/>
                </a:solidFill>
              </a:rPr>
              <a:t>2018;Abstract 611.</a:t>
            </a:r>
          </a:p>
          <a:p>
            <a:r>
              <a:rPr lang="en-US" sz="2000" dirty="0">
                <a:solidFill>
                  <a:srgbClr val="0D4384"/>
                </a:solidFill>
              </a:rPr>
              <a:t>Bekaii-Saab TS et al. </a:t>
            </a:r>
            <a:r>
              <a:rPr lang="en-US" sz="2000" i="1" dirty="0">
                <a:solidFill>
                  <a:srgbClr val="0D4384"/>
                </a:solidFill>
              </a:rPr>
              <a:t>Proc ESMO </a:t>
            </a:r>
            <a:r>
              <a:rPr lang="en-US" sz="2000" dirty="0">
                <a:solidFill>
                  <a:srgbClr val="0D4384"/>
                </a:solidFill>
              </a:rPr>
              <a:t>2018;Abstract O-014.</a:t>
            </a:r>
          </a:p>
        </p:txBody>
      </p:sp>
    </p:spTree>
    <p:extLst>
      <p:ext uri="{BB962C8B-B14F-4D97-AF65-F5344CB8AC3E}">
        <p14:creationId xmlns:p14="http://schemas.microsoft.com/office/powerpoint/2010/main" val="1436327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a:off x="3837673" y="3267045"/>
            <a:ext cx="438912" cy="0"/>
          </a:xfrm>
          <a:prstGeom prst="line">
            <a:avLst/>
          </a:prstGeom>
          <a:noFill/>
          <a:ln w="38100">
            <a:solidFill>
              <a:srgbClr val="FFFFFF"/>
            </a:solidFill>
            <a:prstDash val="solid"/>
            <a:round/>
            <a:headEnd/>
            <a:tailEnd type="stealth"/>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9" name="Text Box 11"/>
          <p:cNvSpPr txBox="1">
            <a:spLocks noChangeArrowheads="1"/>
          </p:cNvSpPr>
          <p:nvPr/>
        </p:nvSpPr>
        <p:spPr bwMode="auto">
          <a:xfrm>
            <a:off x="4301698" y="2733645"/>
            <a:ext cx="2108487" cy="1123384"/>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err="1">
                <a:solidFill>
                  <a:srgbClr val="000090"/>
                </a:solidFill>
              </a:rPr>
              <a:t>Pembrolizumab</a:t>
            </a:r>
            <a:r>
              <a:rPr lang="en-US" sz="1700" b="1" dirty="0">
                <a:solidFill>
                  <a:srgbClr val="000090"/>
                </a:solidFill>
              </a:rPr>
              <a:t/>
            </a:r>
            <a:br>
              <a:rPr lang="en-US" sz="1700" b="1" dirty="0">
                <a:solidFill>
                  <a:srgbClr val="000090"/>
                </a:solidFill>
              </a:rPr>
            </a:br>
            <a:r>
              <a:rPr lang="en-US" sz="1700" b="1" dirty="0">
                <a:solidFill>
                  <a:srgbClr val="000090"/>
                </a:solidFill>
              </a:rPr>
              <a:t>200 mg q3wk for up to 2 y</a:t>
            </a:r>
          </a:p>
        </p:txBody>
      </p:sp>
      <p:sp>
        <p:nvSpPr>
          <p:cNvPr id="15" name="TextBox 14"/>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ea typeface="Arial" charset="0"/>
                <a:cs typeface="Arial" charset="0"/>
              </a:rPr>
              <a:t>Zhu AX et al. </a:t>
            </a:r>
            <a:r>
              <a:rPr lang="en-US" sz="1800" i="1" dirty="0">
                <a:solidFill>
                  <a:srgbClr val="FFFFFF"/>
                </a:solidFill>
                <a:ea typeface="Arial" charset="0"/>
                <a:cs typeface="Arial" charset="0"/>
              </a:rPr>
              <a:t>Lancet </a:t>
            </a:r>
            <a:r>
              <a:rPr lang="en-US" sz="1800" i="1" dirty="0" err="1">
                <a:solidFill>
                  <a:srgbClr val="FFFFFF"/>
                </a:solidFill>
                <a:ea typeface="Arial" charset="0"/>
                <a:cs typeface="Arial" charset="0"/>
              </a:rPr>
              <a:t>Oncol</a:t>
            </a:r>
            <a:r>
              <a:rPr lang="en-US" sz="1800" i="1" dirty="0">
                <a:solidFill>
                  <a:srgbClr val="FFFFFF"/>
                </a:solidFill>
                <a:ea typeface="Arial" charset="0"/>
                <a:cs typeface="Arial" charset="0"/>
              </a:rPr>
              <a:t> </a:t>
            </a:r>
            <a:r>
              <a:rPr lang="en-US" sz="1800" dirty="0">
                <a:solidFill>
                  <a:srgbClr val="FFFFFF"/>
                </a:solidFill>
                <a:ea typeface="Arial" charset="0"/>
                <a:cs typeface="Arial" charset="0"/>
              </a:rPr>
              <a:t>2018;</a:t>
            </a:r>
            <a:r>
              <a:rPr lang="mr-IN" sz="1800" dirty="0">
                <a:solidFill>
                  <a:srgbClr val="FFFFFF"/>
                </a:solidFill>
                <a:ea typeface="Arial" charset="0"/>
                <a:cs typeface="Arial" charset="0"/>
              </a:rPr>
              <a:t>19(7):940-52.</a:t>
            </a:r>
          </a:p>
        </p:txBody>
      </p:sp>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KEYNOTE-224: Phase II Trial Design</a:t>
            </a:r>
            <a:endParaRPr lang="en-US" dirty="0"/>
          </a:p>
        </p:txBody>
      </p:sp>
      <p:graphicFrame>
        <p:nvGraphicFramePr>
          <p:cNvPr id="16" name="Group 104"/>
          <p:cNvGraphicFramePr>
            <a:graphicFrameLocks noGrp="1"/>
          </p:cNvGraphicFramePr>
          <p:nvPr>
            <p:extLst>
              <p:ext uri="{D42A27DB-BD31-4B8C-83A1-F6EECF244321}">
                <p14:modId xmlns:p14="http://schemas.microsoft.com/office/powerpoint/2010/main" val="214456950"/>
              </p:ext>
            </p:extLst>
          </p:nvPr>
        </p:nvGraphicFramePr>
        <p:xfrm>
          <a:off x="637273" y="2067308"/>
          <a:ext cx="3200400" cy="2428049"/>
        </p:xfrm>
        <a:graphic>
          <a:graphicData uri="http://schemas.openxmlformats.org/drawingml/2006/table">
            <a:tbl>
              <a:tblPr/>
              <a:tblGrid>
                <a:gridCol w="3200400">
                  <a:extLst>
                    <a:ext uri="{9D8B030D-6E8A-4147-A177-3AD203B41FA5}">
                      <a16:colId xmlns:a16="http://schemas.microsoft.com/office/drawing/2014/main" xmlns="" val="20000"/>
                    </a:ext>
                  </a:extLst>
                </a:gridCol>
              </a:tblGrid>
              <a:tr h="47123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Eligibility (N = 59)</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890967">
                <a:tc>
                  <a:txBody>
                    <a:bodyPr/>
                    <a:lstStyle/>
                    <a:p>
                      <a:pPr marL="285750" indent="-285750">
                        <a:lnSpc>
                          <a:spcPct val="120000"/>
                        </a:lnSpc>
                        <a:buFont typeface="Arial"/>
                        <a:buChar char="•"/>
                        <a:defRPr/>
                      </a:pPr>
                      <a:r>
                        <a:rPr lang="en-US" sz="1700" baseline="0" dirty="0"/>
                        <a:t>HCC</a:t>
                      </a:r>
                    </a:p>
                    <a:p>
                      <a:pPr marL="285750" indent="-285750">
                        <a:lnSpc>
                          <a:spcPct val="120000"/>
                        </a:lnSpc>
                        <a:buFont typeface="Arial"/>
                        <a:buChar char="•"/>
                        <a:defRPr/>
                      </a:pPr>
                      <a:r>
                        <a:rPr lang="en-US" sz="1700" baseline="0" dirty="0"/>
                        <a:t>Progression on or intolerance to </a:t>
                      </a:r>
                      <a:r>
                        <a:rPr lang="en-US" sz="1700" baseline="0" dirty="0" err="1"/>
                        <a:t>sorafenib</a:t>
                      </a:r>
                      <a:endParaRPr lang="en-US" sz="1700" baseline="0" dirty="0"/>
                    </a:p>
                    <a:p>
                      <a:pPr marL="285750" indent="-285750">
                        <a:lnSpc>
                          <a:spcPct val="120000"/>
                        </a:lnSpc>
                        <a:buFont typeface="Arial"/>
                        <a:buChar char="•"/>
                        <a:defRPr/>
                      </a:pPr>
                      <a:r>
                        <a:rPr lang="en-US" sz="1700" baseline="0" dirty="0"/>
                        <a:t>Child-Pugh A</a:t>
                      </a:r>
                    </a:p>
                    <a:p>
                      <a:pPr marL="285750" indent="-285750">
                        <a:lnSpc>
                          <a:spcPct val="120000"/>
                        </a:lnSpc>
                        <a:buFont typeface="Arial"/>
                        <a:buChar char="•"/>
                        <a:defRPr/>
                      </a:pPr>
                      <a:r>
                        <a:rPr lang="en-US" sz="1700" baseline="0" dirty="0"/>
                        <a:t>BCLC Stage B or C</a:t>
                      </a:r>
                    </a:p>
                    <a:p>
                      <a:pPr marL="285750" indent="-285750">
                        <a:lnSpc>
                          <a:spcPct val="120000"/>
                        </a:lnSpc>
                        <a:buFont typeface="Arial"/>
                        <a:buChar char="•"/>
                        <a:defRPr/>
                      </a:pPr>
                      <a:r>
                        <a:rPr lang="en-US" sz="1700" baseline="0" dirty="0"/>
                        <a:t>ECOG PS 0-1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17" name="Line 6"/>
          <p:cNvSpPr>
            <a:spLocks noChangeShapeType="1"/>
          </p:cNvSpPr>
          <p:nvPr/>
        </p:nvSpPr>
        <p:spPr bwMode="auto">
          <a:xfrm>
            <a:off x="6410185" y="3267045"/>
            <a:ext cx="438912" cy="0"/>
          </a:xfrm>
          <a:prstGeom prst="line">
            <a:avLst/>
          </a:prstGeom>
          <a:noFill/>
          <a:ln w="38100">
            <a:solidFill>
              <a:srgbClr val="FFFFFF"/>
            </a:solidFill>
            <a:prstDash val="solid"/>
            <a:round/>
            <a:headEnd/>
            <a:tailEnd type="stealth"/>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8" name="Text Box 13"/>
          <p:cNvSpPr txBox="1">
            <a:spLocks noChangeArrowheads="1"/>
          </p:cNvSpPr>
          <p:nvPr/>
        </p:nvSpPr>
        <p:spPr bwMode="auto">
          <a:xfrm>
            <a:off x="6874210" y="2847945"/>
            <a:ext cx="1600200" cy="894784"/>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600"/>
              </a:spcBef>
              <a:spcAft>
                <a:spcPts val="600"/>
              </a:spcAft>
            </a:pPr>
            <a:r>
              <a:rPr lang="en-US" sz="1700" b="1" dirty="0">
                <a:solidFill>
                  <a:srgbClr val="000090"/>
                </a:solidFill>
              </a:rPr>
              <a:t>Survival follow-up</a:t>
            </a:r>
          </a:p>
        </p:txBody>
      </p:sp>
      <p:sp>
        <p:nvSpPr>
          <p:cNvPr id="11" name="TextBox 2"/>
          <p:cNvSpPr txBox="1">
            <a:spLocks noChangeArrowheads="1"/>
          </p:cNvSpPr>
          <p:nvPr/>
        </p:nvSpPr>
        <p:spPr bwMode="auto">
          <a:xfrm>
            <a:off x="602104" y="4892560"/>
            <a:ext cx="80846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600"/>
              </a:spcBef>
              <a:spcAft>
                <a:spcPts val="600"/>
              </a:spcAft>
              <a:buFont typeface="Arial" charset="0"/>
              <a:buChar char="•"/>
            </a:pPr>
            <a:r>
              <a:rPr lang="en-US" sz="2000" b="1" dirty="0">
                <a:solidFill>
                  <a:srgbClr val="FFFF00"/>
                </a:solidFill>
              </a:rPr>
              <a:t>Primary endpoint: </a:t>
            </a:r>
            <a:r>
              <a:rPr lang="en-US" sz="2000" dirty="0">
                <a:solidFill>
                  <a:srgbClr val="FFFF00"/>
                </a:solidFill>
              </a:rPr>
              <a:t>Objective response rate</a:t>
            </a:r>
          </a:p>
        </p:txBody>
      </p:sp>
      <p:sp>
        <p:nvSpPr>
          <p:cNvPr id="4" name="TextBox 3"/>
          <p:cNvSpPr txBox="1"/>
          <p:nvPr/>
        </p:nvSpPr>
        <p:spPr>
          <a:xfrm>
            <a:off x="685800" y="1594247"/>
            <a:ext cx="1854995" cy="400110"/>
          </a:xfrm>
          <a:prstGeom prst="rect">
            <a:avLst/>
          </a:prstGeom>
          <a:noFill/>
        </p:spPr>
        <p:txBody>
          <a:bodyPr wrap="none" rtlCol="0">
            <a:spAutoFit/>
          </a:bodyPr>
          <a:lstStyle/>
          <a:p>
            <a:r>
              <a:rPr lang="en-US" sz="2000" b="1" dirty="0">
                <a:solidFill>
                  <a:srgbClr val="FFFFFF"/>
                </a:solidFill>
              </a:rPr>
              <a:t>NCT02702414</a:t>
            </a:r>
          </a:p>
        </p:txBody>
      </p:sp>
    </p:spTree>
    <p:extLst>
      <p:ext uri="{BB962C8B-B14F-4D97-AF65-F5344CB8AC3E}">
        <p14:creationId xmlns:p14="http://schemas.microsoft.com/office/powerpoint/2010/main" val="505539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ea typeface="Arial" charset="0"/>
                <a:cs typeface="Arial" charset="0"/>
              </a:rPr>
              <a:t>Zhu AX et al. </a:t>
            </a:r>
            <a:r>
              <a:rPr lang="en-US" sz="1800" i="1" dirty="0">
                <a:solidFill>
                  <a:srgbClr val="FFFFFF"/>
                </a:solidFill>
                <a:ea typeface="Arial" charset="0"/>
                <a:cs typeface="Arial" charset="0"/>
              </a:rPr>
              <a:t>Lancet </a:t>
            </a:r>
            <a:r>
              <a:rPr lang="en-US" sz="1800" i="1" dirty="0" err="1">
                <a:solidFill>
                  <a:srgbClr val="FFFFFF"/>
                </a:solidFill>
                <a:ea typeface="Arial" charset="0"/>
                <a:cs typeface="Arial" charset="0"/>
              </a:rPr>
              <a:t>Oncol</a:t>
            </a:r>
            <a:r>
              <a:rPr lang="en-US" sz="1800" i="1" dirty="0">
                <a:solidFill>
                  <a:srgbClr val="FFFFFF"/>
                </a:solidFill>
                <a:ea typeface="Arial" charset="0"/>
                <a:cs typeface="Arial" charset="0"/>
              </a:rPr>
              <a:t> </a:t>
            </a:r>
            <a:r>
              <a:rPr lang="en-US" sz="1800" dirty="0">
                <a:solidFill>
                  <a:srgbClr val="FFFFFF"/>
                </a:solidFill>
                <a:ea typeface="Arial" charset="0"/>
                <a:cs typeface="Arial" charset="0"/>
              </a:rPr>
              <a:t>2018;</a:t>
            </a:r>
            <a:r>
              <a:rPr lang="mr-IN" sz="1800" dirty="0">
                <a:solidFill>
                  <a:srgbClr val="FFFFFF"/>
                </a:solidFill>
                <a:ea typeface="Arial" charset="0"/>
                <a:cs typeface="Arial" charset="0"/>
              </a:rPr>
              <a:t>19(7):940-52.</a:t>
            </a:r>
          </a:p>
        </p:txBody>
      </p:sp>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KEYNOTE-224: Response and Survival Results</a:t>
            </a:r>
            <a:endParaRPr lang="en-US" dirty="0"/>
          </a:p>
        </p:txBody>
      </p:sp>
      <p:sp>
        <p:nvSpPr>
          <p:cNvPr id="12" name="TextBox 11"/>
          <p:cNvSpPr txBox="1"/>
          <p:nvPr/>
        </p:nvSpPr>
        <p:spPr>
          <a:xfrm>
            <a:off x="1186465" y="4716097"/>
            <a:ext cx="6890735" cy="1579920"/>
          </a:xfrm>
          <a:prstGeom prst="rect">
            <a:avLst/>
          </a:prstGeom>
          <a:noFill/>
        </p:spPr>
        <p:txBody>
          <a:bodyPr wrap="square" rtlCol="0">
            <a:spAutoFit/>
          </a:bodyPr>
          <a:lstStyle/>
          <a:p>
            <a:pPr marL="342900" indent="-342900">
              <a:spcBef>
                <a:spcPts val="100"/>
              </a:spcBef>
              <a:spcAft>
                <a:spcPts val="100"/>
              </a:spcAft>
              <a:buFont typeface="Arial" charset="0"/>
              <a:buChar char="•"/>
            </a:pPr>
            <a:r>
              <a:rPr lang="en-US" sz="1800" dirty="0">
                <a:solidFill>
                  <a:srgbClr val="FFFFFF"/>
                </a:solidFill>
              </a:rPr>
              <a:t>Disease control rate = 64/104 (62%)</a:t>
            </a:r>
            <a:r>
              <a:rPr lang="en-US" sz="1800" baseline="30000" dirty="0">
                <a:solidFill>
                  <a:srgbClr val="FFFFFF"/>
                </a:solidFill>
              </a:rPr>
              <a:t> </a:t>
            </a:r>
            <a:endParaRPr lang="en-US" sz="1800" dirty="0">
              <a:solidFill>
                <a:srgbClr val="FFFFFF"/>
              </a:solidFill>
            </a:endParaRPr>
          </a:p>
          <a:p>
            <a:pPr marL="342900" indent="-342900">
              <a:spcBef>
                <a:spcPts val="100"/>
              </a:spcBef>
              <a:spcAft>
                <a:spcPts val="100"/>
              </a:spcAft>
              <a:buFont typeface="Arial" charset="0"/>
              <a:buChar char="•"/>
            </a:pPr>
            <a:r>
              <a:rPr lang="en-US" sz="1800" dirty="0">
                <a:solidFill>
                  <a:srgbClr val="FFFFFF"/>
                </a:solidFill>
              </a:rPr>
              <a:t>Median time to response = 2.1 mo</a:t>
            </a:r>
          </a:p>
          <a:p>
            <a:pPr marL="342900" indent="-342900">
              <a:spcBef>
                <a:spcPts val="100"/>
              </a:spcBef>
              <a:spcAft>
                <a:spcPts val="100"/>
              </a:spcAft>
              <a:buFont typeface="Arial" charset="0"/>
              <a:buChar char="•"/>
            </a:pPr>
            <a:r>
              <a:rPr lang="en-US" sz="1800" dirty="0">
                <a:solidFill>
                  <a:srgbClr val="FFFFFF"/>
                </a:solidFill>
              </a:rPr>
              <a:t>Median duration of response = Not reached</a:t>
            </a:r>
            <a:endParaRPr lang="en-US" sz="1800" baseline="30000" dirty="0">
              <a:solidFill>
                <a:srgbClr val="FFFFFF"/>
              </a:solidFill>
            </a:endParaRPr>
          </a:p>
          <a:p>
            <a:pPr marL="342900" indent="-342900">
              <a:spcBef>
                <a:spcPts val="100"/>
              </a:spcBef>
              <a:spcAft>
                <a:spcPts val="100"/>
              </a:spcAft>
              <a:buFont typeface="Arial" charset="0"/>
              <a:buChar char="•"/>
            </a:pPr>
            <a:r>
              <a:rPr lang="en-US" sz="1800" dirty="0">
                <a:solidFill>
                  <a:srgbClr val="FFFFFF"/>
                </a:solidFill>
              </a:rPr>
              <a:t>Median OS = </a:t>
            </a:r>
            <a:r>
              <a:rPr lang="it-IT" sz="1800" dirty="0">
                <a:solidFill>
                  <a:srgbClr val="FFFFFF"/>
                </a:solidFill>
              </a:rPr>
              <a:t>12.9 mo; 12-mo OS = 54%</a:t>
            </a:r>
            <a:endParaRPr lang="it-IT" sz="1800" baseline="30000" dirty="0">
              <a:solidFill>
                <a:srgbClr val="FFFFFF"/>
              </a:solidFill>
            </a:endParaRPr>
          </a:p>
          <a:p>
            <a:pPr marL="342900" indent="-342900">
              <a:spcBef>
                <a:spcPts val="100"/>
              </a:spcBef>
              <a:spcAft>
                <a:spcPts val="100"/>
              </a:spcAft>
              <a:buFont typeface="Arial" charset="0"/>
              <a:buChar char="•"/>
            </a:pPr>
            <a:r>
              <a:rPr lang="en-US" sz="1800" dirty="0">
                <a:solidFill>
                  <a:srgbClr val="FFFFFF"/>
                </a:solidFill>
              </a:rPr>
              <a:t>Median PFS = </a:t>
            </a:r>
            <a:r>
              <a:rPr lang="it-IT" sz="1800" dirty="0">
                <a:solidFill>
                  <a:srgbClr val="FFFFFF"/>
                </a:solidFill>
              </a:rPr>
              <a:t>4.9 mo; 12-mo PFS = 28%</a:t>
            </a:r>
            <a:endParaRPr lang="it-IT" sz="1800" baseline="30000" dirty="0">
              <a:solidFill>
                <a:srgbClr val="FFFFFF"/>
              </a:solidFill>
            </a:endParaRPr>
          </a:p>
        </p:txBody>
      </p:sp>
      <p:sp>
        <p:nvSpPr>
          <p:cNvPr id="13" name="TextBox 12"/>
          <p:cNvSpPr txBox="1"/>
          <p:nvPr/>
        </p:nvSpPr>
        <p:spPr>
          <a:xfrm>
            <a:off x="838200" y="1627257"/>
            <a:ext cx="7924800" cy="292388"/>
          </a:xfrm>
          <a:prstGeom prst="rect">
            <a:avLst/>
          </a:prstGeom>
          <a:noFill/>
        </p:spPr>
        <p:txBody>
          <a:bodyPr wrap="square" rtlCol="0">
            <a:spAutoFit/>
          </a:bodyPr>
          <a:lstStyle/>
          <a:p>
            <a:r>
              <a:rPr lang="en-US" sz="1300" b="1" dirty="0">
                <a:solidFill>
                  <a:srgbClr val="FF9300"/>
                </a:solidFill>
              </a:rPr>
              <a:t>Study cohort (n = 104)       </a:t>
            </a:r>
            <a:r>
              <a:rPr lang="en-US" sz="1300" b="1" dirty="0">
                <a:solidFill>
                  <a:srgbClr val="92D050"/>
                </a:solidFill>
              </a:rPr>
              <a:t>Uninfected (n = 57)           </a:t>
            </a:r>
            <a:r>
              <a:rPr lang="en-US" sz="1300" b="1" dirty="0">
                <a:solidFill>
                  <a:srgbClr val="71D5FF"/>
                </a:solidFill>
              </a:rPr>
              <a:t>HCV infected (n = 26)      </a:t>
            </a:r>
            <a:r>
              <a:rPr lang="en-US" sz="1300" b="1" dirty="0">
                <a:solidFill>
                  <a:srgbClr val="FFFFFF">
                    <a:lumMod val="85000"/>
                  </a:srgbClr>
                </a:solidFill>
              </a:rPr>
              <a:t>HBV infected (n = 21) </a:t>
            </a:r>
          </a:p>
        </p:txBody>
      </p:sp>
      <p:sp>
        <p:nvSpPr>
          <p:cNvPr id="14" name="TextBox 13"/>
          <p:cNvSpPr txBox="1"/>
          <p:nvPr/>
        </p:nvSpPr>
        <p:spPr>
          <a:xfrm>
            <a:off x="1066800" y="1066800"/>
            <a:ext cx="7061080" cy="353943"/>
          </a:xfrm>
          <a:prstGeom prst="rect">
            <a:avLst/>
          </a:prstGeom>
          <a:noFill/>
        </p:spPr>
        <p:txBody>
          <a:bodyPr wrap="square" rtlCol="0">
            <a:spAutoFit/>
          </a:bodyPr>
          <a:lstStyle/>
          <a:p>
            <a:pPr algn="ctr"/>
            <a:r>
              <a:rPr lang="en-US" sz="1700" b="1" dirty="0">
                <a:solidFill>
                  <a:srgbClr val="FFFFFF"/>
                </a:solidFill>
              </a:rPr>
              <a:t>Maximum Percentage Changes from Baseline in Target Lesions</a:t>
            </a:r>
            <a:endParaRPr lang="en-US" sz="1700" b="1" baseline="30000" dirty="0">
              <a:solidFill>
                <a:srgbClr val="FFFFFF"/>
              </a:solidFill>
            </a:endParaRPr>
          </a:p>
        </p:txBody>
      </p:sp>
      <p:sp>
        <p:nvSpPr>
          <p:cNvPr id="19" name="TextBox 18"/>
          <p:cNvSpPr txBox="1"/>
          <p:nvPr/>
        </p:nvSpPr>
        <p:spPr>
          <a:xfrm>
            <a:off x="1195558" y="4114800"/>
            <a:ext cx="4976642" cy="646331"/>
          </a:xfrm>
          <a:prstGeom prst="rect">
            <a:avLst/>
          </a:prstGeom>
          <a:noFill/>
        </p:spPr>
        <p:txBody>
          <a:bodyPr wrap="square" rtlCol="0">
            <a:spAutoFit/>
          </a:bodyPr>
          <a:lstStyle/>
          <a:p>
            <a:pPr marL="285750" indent="-285750">
              <a:buFont typeface="Arial" charset="0"/>
              <a:buChar char="•"/>
            </a:pPr>
            <a:r>
              <a:rPr lang="en-US" sz="1800" dirty="0">
                <a:solidFill>
                  <a:srgbClr val="FFFFFF"/>
                </a:solidFill>
              </a:rPr>
              <a:t>Objective response rate = 18/104 (17%)</a:t>
            </a:r>
          </a:p>
          <a:p>
            <a:pPr marL="742950" lvl="1" indent="-285750">
              <a:buFont typeface=".AppleSystemUIFont" charset="-120"/>
              <a:buChar char="–"/>
            </a:pPr>
            <a:r>
              <a:rPr lang="en-US" sz="1800" dirty="0">
                <a:solidFill>
                  <a:srgbClr val="FFFFFF"/>
                </a:solidFill>
              </a:rPr>
              <a:t>CR = 1 (1%)</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61" y="1905000"/>
            <a:ext cx="8254939" cy="2239755"/>
          </a:xfrm>
          <a:prstGeom prst="rect">
            <a:avLst/>
          </a:prstGeom>
        </p:spPr>
      </p:pic>
      <p:sp>
        <p:nvSpPr>
          <p:cNvPr id="21" name="TextBox 20"/>
          <p:cNvSpPr txBox="1"/>
          <p:nvPr/>
        </p:nvSpPr>
        <p:spPr>
          <a:xfrm rot="16200000">
            <a:off x="-1460754" y="2836831"/>
            <a:ext cx="3534086" cy="338554"/>
          </a:xfrm>
          <a:prstGeom prst="rect">
            <a:avLst/>
          </a:prstGeom>
          <a:noFill/>
        </p:spPr>
        <p:txBody>
          <a:bodyPr wrap="square" rtlCol="0">
            <a:spAutoFit/>
          </a:bodyPr>
          <a:lstStyle/>
          <a:p>
            <a:pPr algn="ctr"/>
            <a:r>
              <a:rPr lang="en-US" sz="1600" b="1" dirty="0">
                <a:solidFill>
                  <a:srgbClr val="FFFFFF"/>
                </a:solidFill>
              </a:rPr>
              <a:t>Change from baseline (%)</a:t>
            </a:r>
          </a:p>
        </p:txBody>
      </p:sp>
    </p:spTree>
    <p:extLst>
      <p:ext uri="{BB962C8B-B14F-4D97-AF65-F5344CB8AC3E}">
        <p14:creationId xmlns:p14="http://schemas.microsoft.com/office/powerpoint/2010/main" val="789533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KEYNOTE-224: Select Treatment-Related AEs</a:t>
            </a:r>
            <a:endParaRPr lang="en-US" dirty="0">
              <a:latin typeface="Arial" charset="0"/>
              <a:ea typeface="ＭＳ Ｐゴシック" charset="0"/>
              <a:cs typeface="ＭＳ Ｐゴシック" charset="0"/>
            </a:endParaRPr>
          </a:p>
        </p:txBody>
      </p:sp>
      <p:sp>
        <p:nvSpPr>
          <p:cNvPr id="12" name="Rectangle 33"/>
          <p:cNvSpPr>
            <a:spLocks noChangeArrowheads="1"/>
          </p:cNvSpPr>
          <p:nvPr/>
        </p:nvSpPr>
        <p:spPr bwMode="auto">
          <a:xfrm>
            <a:off x="609600" y="1273510"/>
            <a:ext cx="7772400" cy="375569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13" name="Group 36"/>
          <p:cNvGraphicFramePr>
            <a:graphicFrameLocks/>
          </p:cNvGraphicFramePr>
          <p:nvPr>
            <p:extLst>
              <p:ext uri="{D42A27DB-BD31-4B8C-83A1-F6EECF244321}">
                <p14:modId xmlns:p14="http://schemas.microsoft.com/office/powerpoint/2010/main" val="1682093740"/>
              </p:ext>
            </p:extLst>
          </p:nvPr>
        </p:nvGraphicFramePr>
        <p:xfrm>
          <a:off x="759672" y="1398751"/>
          <a:ext cx="7472256" cy="3505208"/>
        </p:xfrm>
        <a:graphic>
          <a:graphicData uri="http://schemas.openxmlformats.org/drawingml/2006/table">
            <a:tbl>
              <a:tblPr/>
              <a:tblGrid>
                <a:gridCol w="3224364">
                  <a:extLst>
                    <a:ext uri="{9D8B030D-6E8A-4147-A177-3AD203B41FA5}">
                      <a16:colId xmlns:a16="http://schemas.microsoft.com/office/drawing/2014/main" xmlns="" val="20000"/>
                    </a:ext>
                  </a:extLst>
                </a:gridCol>
                <a:gridCol w="2398004">
                  <a:extLst>
                    <a:ext uri="{9D8B030D-6E8A-4147-A177-3AD203B41FA5}">
                      <a16:colId xmlns:a16="http://schemas.microsoft.com/office/drawing/2014/main" xmlns="" val="20001"/>
                    </a:ext>
                  </a:extLst>
                </a:gridCol>
                <a:gridCol w="1849888">
                  <a:extLst>
                    <a:ext uri="{9D8B030D-6E8A-4147-A177-3AD203B41FA5}">
                      <a16:colId xmlns:a16="http://schemas.microsoft.com/office/drawing/2014/main" xmlns="" val="20002"/>
                    </a:ext>
                  </a:extLst>
                </a:gridCol>
              </a:tblGrid>
              <a:tr h="3498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Event (N = 104)</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All Grade</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≥3</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extLst>
                  <a:ext uri="{0D108BD9-81ED-4DB2-BD59-A6C34878D82A}">
                    <a16:rowId xmlns:a16="http://schemas.microsoft.com/office/drawing/2014/main" xmlns="" val="10009"/>
                  </a:ext>
                </a:extLst>
              </a:tr>
              <a:tr h="3498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Fatigue</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22 (21%)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 (4%)</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0"/>
                  </a:ext>
                </a:extLst>
              </a:tr>
              <a:tr h="35678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Increased AST</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14 (13%)</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 (7%)</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1"/>
                  </a:ext>
                </a:extLst>
              </a:tr>
              <a:tr h="3498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Decreased appetite</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 (7%)</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4"/>
                  </a:ext>
                </a:extLst>
              </a:tr>
              <a:tr h="3498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Increased ALT</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9 (9%)</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 (4%)</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4"/>
                  </a:ext>
                </a:extLst>
              </a:tr>
              <a:tr h="3498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Hyperbilirubinemia</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 (5%)</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 (2%)</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498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Dyspnea</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 (5%)</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498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Anemia</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 (3%)</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498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Adrenal insufficiency</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 (3%)</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 (2%)</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498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Cardiac failure</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2"/>
                  </a:ext>
                </a:extLst>
              </a:tr>
            </a:tbl>
          </a:graphicData>
        </a:graphic>
      </p:graphicFrame>
      <p:sp>
        <p:nvSpPr>
          <p:cNvPr id="2" name="TextBox 1"/>
          <p:cNvSpPr txBox="1"/>
          <p:nvPr/>
        </p:nvSpPr>
        <p:spPr>
          <a:xfrm>
            <a:off x="586154" y="5118073"/>
            <a:ext cx="8310455" cy="923330"/>
          </a:xfrm>
          <a:prstGeom prst="rect">
            <a:avLst/>
          </a:prstGeom>
          <a:noFill/>
        </p:spPr>
        <p:txBody>
          <a:bodyPr wrap="square" rtlCol="0">
            <a:spAutoFit/>
          </a:bodyPr>
          <a:lstStyle/>
          <a:p>
            <a:pPr marL="285750" indent="-285750">
              <a:buFont typeface="Arial" charset="0"/>
              <a:buChar char="•"/>
            </a:pPr>
            <a:r>
              <a:rPr lang="en-US" sz="1800" dirty="0">
                <a:solidFill>
                  <a:srgbClr val="FFFFFF"/>
                </a:solidFill>
              </a:rPr>
              <a:t>One death associated with ulcerative esophagitis was attributed to treatment. </a:t>
            </a:r>
          </a:p>
          <a:p>
            <a:pPr marL="285750" indent="-285750">
              <a:buFont typeface="Arial" charset="0"/>
              <a:buChar char="•"/>
            </a:pPr>
            <a:r>
              <a:rPr lang="en-US" sz="1800" dirty="0">
                <a:solidFill>
                  <a:srgbClr val="FFFFFF"/>
                </a:solidFill>
              </a:rPr>
              <a:t>Immune-mediated hepatitis occurred in 3 (3%) patients, but there were no reported cases of viral flares.</a:t>
            </a:r>
          </a:p>
        </p:txBody>
      </p:sp>
      <p:sp>
        <p:nvSpPr>
          <p:cNvPr id="7" name="TextBox 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ea typeface="Arial" charset="0"/>
                <a:cs typeface="Arial" charset="0"/>
              </a:rPr>
              <a:t>Zhu AX et al. </a:t>
            </a:r>
            <a:r>
              <a:rPr lang="en-US" sz="1800" i="1" dirty="0">
                <a:solidFill>
                  <a:srgbClr val="FFFFFF"/>
                </a:solidFill>
                <a:ea typeface="Arial" charset="0"/>
                <a:cs typeface="Arial" charset="0"/>
              </a:rPr>
              <a:t>Lancet </a:t>
            </a:r>
            <a:r>
              <a:rPr lang="en-US" sz="1800" i="1" dirty="0" err="1">
                <a:solidFill>
                  <a:srgbClr val="FFFFFF"/>
                </a:solidFill>
                <a:ea typeface="Arial" charset="0"/>
                <a:cs typeface="Arial" charset="0"/>
              </a:rPr>
              <a:t>Oncol</a:t>
            </a:r>
            <a:r>
              <a:rPr lang="en-US" sz="1800" i="1" dirty="0">
                <a:solidFill>
                  <a:srgbClr val="FFFFFF"/>
                </a:solidFill>
                <a:ea typeface="Arial" charset="0"/>
                <a:cs typeface="Arial" charset="0"/>
              </a:rPr>
              <a:t> </a:t>
            </a:r>
            <a:r>
              <a:rPr lang="en-US" sz="1800" dirty="0">
                <a:solidFill>
                  <a:srgbClr val="FFFFFF"/>
                </a:solidFill>
                <a:ea typeface="Arial" charset="0"/>
                <a:cs typeface="Arial" charset="0"/>
              </a:rPr>
              <a:t>2018;</a:t>
            </a:r>
            <a:r>
              <a:rPr lang="mr-IN" sz="1800" dirty="0">
                <a:solidFill>
                  <a:srgbClr val="FFFFFF"/>
                </a:solidFill>
                <a:ea typeface="Arial" charset="0"/>
                <a:cs typeface="Arial" charset="0"/>
              </a:rPr>
              <a:t>19(7):940-52.</a:t>
            </a:r>
          </a:p>
        </p:txBody>
      </p:sp>
    </p:spTree>
    <p:extLst>
      <p:ext uri="{BB962C8B-B14F-4D97-AF65-F5344CB8AC3E}">
        <p14:creationId xmlns:p14="http://schemas.microsoft.com/office/powerpoint/2010/main" val="1510243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KEYNOTE-240: Ongoing Phase III Trial Design</a:t>
            </a:r>
            <a:endParaRPr lang="en-US" dirty="0">
              <a:latin typeface="Arial" charset="0"/>
              <a:ea typeface="ＭＳ Ｐゴシック" charset="0"/>
              <a:cs typeface="ＭＳ Ｐゴシック" charset="0"/>
            </a:endParaRPr>
          </a:p>
        </p:txBody>
      </p:sp>
      <p:sp>
        <p:nvSpPr>
          <p:cNvPr id="9" name="Text Box 11"/>
          <p:cNvSpPr txBox="1">
            <a:spLocks noChangeArrowheads="1"/>
          </p:cNvSpPr>
          <p:nvPr/>
        </p:nvSpPr>
        <p:spPr bwMode="auto">
          <a:xfrm>
            <a:off x="5370935" y="2027776"/>
            <a:ext cx="3163466" cy="1154678"/>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err="1">
                <a:solidFill>
                  <a:srgbClr val="000090"/>
                </a:solidFill>
              </a:rPr>
              <a:t>Pembrolizumab</a:t>
            </a:r>
            <a:r>
              <a:rPr lang="en-US" sz="1700" b="1" dirty="0">
                <a:solidFill>
                  <a:srgbClr val="000090"/>
                </a:solidFill>
              </a:rPr>
              <a:t/>
            </a:r>
            <a:br>
              <a:rPr lang="en-US" sz="1700" b="1" dirty="0">
                <a:solidFill>
                  <a:srgbClr val="000090"/>
                </a:solidFill>
              </a:rPr>
            </a:br>
            <a:r>
              <a:rPr lang="en-US" sz="1700" b="1" dirty="0">
                <a:solidFill>
                  <a:srgbClr val="000090"/>
                </a:solidFill>
              </a:rPr>
              <a:t>(200 mg q3wk for up to 2 y) </a:t>
            </a:r>
            <a:br>
              <a:rPr lang="en-US" sz="1700" b="1" dirty="0">
                <a:solidFill>
                  <a:srgbClr val="000090"/>
                </a:solidFill>
              </a:rPr>
            </a:br>
            <a:r>
              <a:rPr lang="en-US" sz="1700" b="1" dirty="0">
                <a:solidFill>
                  <a:srgbClr val="000090"/>
                </a:solidFill>
              </a:rPr>
              <a:t>+ </a:t>
            </a:r>
            <a:br>
              <a:rPr lang="en-US" sz="1700" b="1" dirty="0">
                <a:solidFill>
                  <a:srgbClr val="000090"/>
                </a:solidFill>
              </a:rPr>
            </a:br>
            <a:r>
              <a:rPr lang="en-US" sz="1700" b="1" dirty="0">
                <a:solidFill>
                  <a:srgbClr val="000090"/>
                </a:solidFill>
              </a:rPr>
              <a:t>BSC</a:t>
            </a:r>
          </a:p>
        </p:txBody>
      </p:sp>
      <p:sp>
        <p:nvSpPr>
          <p:cNvPr id="10" name="Text Box 13"/>
          <p:cNvSpPr txBox="1">
            <a:spLocks noChangeArrowheads="1"/>
          </p:cNvSpPr>
          <p:nvPr/>
        </p:nvSpPr>
        <p:spPr bwMode="auto">
          <a:xfrm>
            <a:off x="5372146" y="3845769"/>
            <a:ext cx="3162255" cy="954831"/>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Placebo </a:t>
            </a:r>
            <a:br>
              <a:rPr lang="en-US" sz="1700" b="1" dirty="0">
                <a:solidFill>
                  <a:srgbClr val="000090"/>
                </a:solidFill>
              </a:rPr>
            </a:br>
            <a:r>
              <a:rPr lang="en-US" sz="1700" b="1" dirty="0">
                <a:solidFill>
                  <a:srgbClr val="000090"/>
                </a:solidFill>
              </a:rPr>
              <a:t>+</a:t>
            </a:r>
            <a:br>
              <a:rPr lang="en-US" sz="1700" b="1" dirty="0">
                <a:solidFill>
                  <a:srgbClr val="000090"/>
                </a:solidFill>
              </a:rPr>
            </a:br>
            <a:r>
              <a:rPr lang="en-US" sz="1700" b="1" dirty="0">
                <a:solidFill>
                  <a:srgbClr val="000090"/>
                </a:solidFill>
              </a:rPr>
              <a:t>BSC</a:t>
            </a:r>
          </a:p>
        </p:txBody>
      </p:sp>
      <p:sp>
        <p:nvSpPr>
          <p:cNvPr id="14" name="TextBox 2"/>
          <p:cNvSpPr txBox="1">
            <a:spLocks noChangeArrowheads="1"/>
          </p:cNvSpPr>
          <p:nvPr/>
        </p:nvSpPr>
        <p:spPr bwMode="auto">
          <a:xfrm>
            <a:off x="609600" y="5162490"/>
            <a:ext cx="8077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endpoints: OS and PFS</a:t>
            </a:r>
            <a:endParaRPr lang="en-US" sz="2000" b="1" dirty="0">
              <a:solidFill>
                <a:srgbClr val="FFFFFF"/>
              </a:solidFill>
            </a:endParaRPr>
          </a:p>
        </p:txBody>
      </p:sp>
      <p:sp>
        <p:nvSpPr>
          <p:cNvPr id="17" name="TextBox 1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Clinicaltrials.gov. </a:t>
            </a:r>
          </a:p>
        </p:txBody>
      </p:sp>
      <p:sp>
        <p:nvSpPr>
          <p:cNvPr id="16" name="TextBox 15"/>
          <p:cNvSpPr txBox="1"/>
          <p:nvPr/>
        </p:nvSpPr>
        <p:spPr>
          <a:xfrm>
            <a:off x="678409" y="1421598"/>
            <a:ext cx="1854995" cy="400110"/>
          </a:xfrm>
          <a:prstGeom prst="rect">
            <a:avLst/>
          </a:prstGeom>
          <a:noFill/>
        </p:spPr>
        <p:txBody>
          <a:bodyPr wrap="none" rtlCol="0">
            <a:spAutoFit/>
          </a:bodyPr>
          <a:lstStyle/>
          <a:p>
            <a:r>
              <a:rPr lang="en-US" sz="2000" b="1" dirty="0">
                <a:solidFill>
                  <a:srgbClr val="FFFFFF"/>
                </a:solidFill>
              </a:rPr>
              <a:t>NCT02702401</a:t>
            </a:r>
          </a:p>
        </p:txBody>
      </p:sp>
      <p:sp>
        <p:nvSpPr>
          <p:cNvPr id="18" name="Line 6"/>
          <p:cNvSpPr>
            <a:spLocks noChangeShapeType="1"/>
          </p:cNvSpPr>
          <p:nvPr/>
        </p:nvSpPr>
        <p:spPr bwMode="auto">
          <a:xfrm>
            <a:off x="3581400" y="3460075"/>
            <a:ext cx="1532359"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9" name="Line 7"/>
          <p:cNvSpPr>
            <a:spLocks noChangeShapeType="1"/>
          </p:cNvSpPr>
          <p:nvPr/>
        </p:nvSpPr>
        <p:spPr bwMode="auto">
          <a:xfrm flipH="1">
            <a:off x="5113759" y="2599186"/>
            <a:ext cx="0" cy="1675693"/>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20" name="Group 19"/>
          <p:cNvGrpSpPr/>
          <p:nvPr/>
        </p:nvGrpSpPr>
        <p:grpSpPr>
          <a:xfrm>
            <a:off x="5113759" y="2596062"/>
            <a:ext cx="257175" cy="1678818"/>
            <a:chOff x="4419600" y="2026607"/>
            <a:chExt cx="514350" cy="2984565"/>
          </a:xfrm>
        </p:grpSpPr>
        <p:sp>
          <p:nvSpPr>
            <p:cNvPr id="21" name="Line 8"/>
            <p:cNvSpPr>
              <a:spLocks noChangeShapeType="1"/>
            </p:cNvSpPr>
            <p:nvPr/>
          </p:nvSpPr>
          <p:spPr bwMode="auto">
            <a:xfrm flipV="1">
              <a:off x="4419600" y="2026607"/>
              <a:ext cx="514350" cy="1111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22" name="Line 9"/>
            <p:cNvSpPr>
              <a:spLocks noChangeShapeType="1"/>
            </p:cNvSpPr>
            <p:nvPr/>
          </p:nvSpPr>
          <p:spPr bwMode="auto">
            <a:xfrm>
              <a:off x="4419600" y="5011172"/>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grpSp>
        <p:nvGrpSpPr>
          <p:cNvPr id="23" name="Group 22"/>
          <p:cNvGrpSpPr>
            <a:grpSpLocks/>
          </p:cNvGrpSpPr>
          <p:nvPr/>
        </p:nvGrpSpPr>
        <p:grpSpPr bwMode="auto">
          <a:xfrm>
            <a:off x="4038600" y="2979480"/>
            <a:ext cx="914400"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25" name="Rectangle 24"/>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graphicFrame>
        <p:nvGraphicFramePr>
          <p:cNvPr id="13" name="Group 104"/>
          <p:cNvGraphicFramePr>
            <a:graphicFrameLocks noGrp="1"/>
          </p:cNvGraphicFramePr>
          <p:nvPr>
            <p:extLst>
              <p:ext uri="{D42A27DB-BD31-4B8C-83A1-F6EECF244321}">
                <p14:modId xmlns:p14="http://schemas.microsoft.com/office/powerpoint/2010/main" val="119235700"/>
              </p:ext>
            </p:extLst>
          </p:nvPr>
        </p:nvGraphicFramePr>
        <p:xfrm>
          <a:off x="678409" y="1915456"/>
          <a:ext cx="3112395" cy="2877312"/>
        </p:xfrm>
        <a:graphic>
          <a:graphicData uri="http://schemas.openxmlformats.org/drawingml/2006/table">
            <a:tbl>
              <a:tblPr/>
              <a:tblGrid>
                <a:gridCol w="3112395">
                  <a:extLst>
                    <a:ext uri="{9D8B030D-6E8A-4147-A177-3AD203B41FA5}">
                      <a16:colId xmlns:a16="http://schemas.microsoft.com/office/drawing/2014/main" xmlns="" val="20000"/>
                    </a:ext>
                  </a:extLst>
                </a:gridCol>
              </a:tblGrid>
              <a:tr h="2676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Estimated enrollment </a:t>
                      </a:r>
                      <a:br>
                        <a:rPr kumimoji="0" lang="en-US" sz="1700" b="1" i="0" u="none" strike="noStrike" cap="none" normalizeH="0" baseline="0" dirty="0">
                          <a:ln>
                            <a:noFill/>
                          </a:ln>
                          <a:solidFill>
                            <a:schemeClr val="bg1"/>
                          </a:solidFill>
                          <a:effectLst/>
                          <a:latin typeface="Arial"/>
                          <a:ea typeface="ＭＳ Ｐゴシック" charset="0"/>
                          <a:cs typeface="Arial"/>
                        </a:rPr>
                      </a:br>
                      <a:r>
                        <a:rPr kumimoji="0" lang="en-US" sz="1700" b="1" i="0" u="none" strike="noStrike" cap="none" normalizeH="0" baseline="0" dirty="0">
                          <a:ln>
                            <a:noFill/>
                          </a:ln>
                          <a:solidFill>
                            <a:schemeClr val="bg1"/>
                          </a:solidFill>
                          <a:effectLst/>
                          <a:latin typeface="Arial"/>
                          <a:ea typeface="ＭＳ Ｐゴシック" charset="0"/>
                          <a:cs typeface="Arial"/>
                        </a:rPr>
                        <a:t>(N = 408)</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732558">
                <a:tc>
                  <a:txBody>
                    <a:bodyPr/>
                    <a:lstStyle/>
                    <a:p>
                      <a:pPr marL="285750" indent="-285750">
                        <a:lnSpc>
                          <a:spcPct val="120000"/>
                        </a:lnSpc>
                        <a:buFont typeface="Arial"/>
                        <a:buChar char="•"/>
                        <a:defRPr/>
                      </a:pPr>
                      <a:r>
                        <a:rPr lang="en-US" sz="1700" baseline="0" dirty="0"/>
                        <a:t>Patients with previously treated advanced HCC </a:t>
                      </a:r>
                    </a:p>
                    <a:p>
                      <a:pPr marL="285750" indent="-285750">
                        <a:lnSpc>
                          <a:spcPct val="120000"/>
                        </a:lnSpc>
                        <a:buFont typeface="Arial"/>
                        <a:buChar char="•"/>
                        <a:defRPr/>
                      </a:pPr>
                      <a:r>
                        <a:rPr lang="en-US" sz="1700" baseline="0" dirty="0"/>
                        <a:t>BCLC Stage B or C</a:t>
                      </a:r>
                    </a:p>
                    <a:p>
                      <a:pPr marL="285750" indent="-285750">
                        <a:lnSpc>
                          <a:spcPct val="120000"/>
                        </a:lnSpc>
                        <a:buFont typeface="Arial"/>
                        <a:buChar char="•"/>
                        <a:defRPr/>
                      </a:pPr>
                      <a:r>
                        <a:rPr lang="en-US" sz="1700" baseline="0" dirty="0"/>
                        <a:t>Child-Pugh A liver function</a:t>
                      </a:r>
                    </a:p>
                    <a:p>
                      <a:pPr marL="285750" indent="-285750">
                        <a:lnSpc>
                          <a:spcPct val="120000"/>
                        </a:lnSpc>
                        <a:buFont typeface="Arial"/>
                        <a:buChar char="•"/>
                        <a:defRPr/>
                      </a:pPr>
                      <a:r>
                        <a:rPr lang="en-US" sz="1700" baseline="0" dirty="0"/>
                        <a:t>Radiologic progression on or intolerance to sorafenib</a:t>
                      </a:r>
                    </a:p>
                    <a:p>
                      <a:pPr marL="285750" indent="-285750">
                        <a:lnSpc>
                          <a:spcPct val="120000"/>
                        </a:lnSpc>
                        <a:buFont typeface="Arial"/>
                        <a:buChar char="•"/>
                        <a:defRPr/>
                      </a:pPr>
                      <a:r>
                        <a:rPr lang="en-US" sz="1700" baseline="0" dirty="0"/>
                        <a:t>ECOG PS 0-1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2" name="TextBox 1"/>
          <p:cNvSpPr txBox="1"/>
          <p:nvPr/>
        </p:nvSpPr>
        <p:spPr>
          <a:xfrm>
            <a:off x="4095750" y="2528799"/>
            <a:ext cx="762000" cy="369332"/>
          </a:xfrm>
          <a:prstGeom prst="rect">
            <a:avLst/>
          </a:prstGeom>
          <a:noFill/>
        </p:spPr>
        <p:txBody>
          <a:bodyPr wrap="square" rtlCol="0">
            <a:spAutoFit/>
          </a:bodyPr>
          <a:lstStyle/>
          <a:p>
            <a:pPr algn="ctr"/>
            <a:r>
              <a:rPr lang="en-US" sz="1800" dirty="0"/>
              <a:t>2:1</a:t>
            </a:r>
          </a:p>
        </p:txBody>
      </p:sp>
    </p:spTree>
    <p:extLst>
      <p:ext uri="{BB962C8B-B14F-4D97-AF65-F5344CB8AC3E}">
        <p14:creationId xmlns:p14="http://schemas.microsoft.com/office/powerpoint/2010/main" val="408281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09600" y="1529862"/>
            <a:ext cx="7924800" cy="3270738"/>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TextBox 4"/>
          <p:cNvSpPr txBox="1"/>
          <p:nvPr/>
        </p:nvSpPr>
        <p:spPr>
          <a:xfrm>
            <a:off x="3352800" y="4343400"/>
            <a:ext cx="4925060" cy="369332"/>
          </a:xfrm>
          <a:prstGeom prst="rect">
            <a:avLst/>
          </a:prstGeom>
          <a:noFill/>
        </p:spPr>
        <p:txBody>
          <a:bodyPr wrap="square" rtlCol="0">
            <a:spAutoFit/>
          </a:bodyPr>
          <a:lstStyle/>
          <a:p>
            <a:pPr algn="r"/>
            <a:r>
              <a:rPr lang="en-US" sz="1800" i="1" dirty="0">
                <a:solidFill>
                  <a:schemeClr val="tx2"/>
                </a:solidFill>
              </a:rPr>
              <a:t>Lancet </a:t>
            </a:r>
            <a:r>
              <a:rPr lang="en-US" sz="1800" dirty="0">
                <a:solidFill>
                  <a:schemeClr val="tx2"/>
                </a:solidFill>
              </a:rPr>
              <a:t>2017;389(10088):2492-502.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32" y="1676400"/>
            <a:ext cx="7745936" cy="2667000"/>
          </a:xfrm>
          <a:prstGeom prst="rect">
            <a:avLst/>
          </a:prstGeom>
        </p:spPr>
      </p:pic>
    </p:spTree>
    <p:extLst>
      <p:ext uri="{BB962C8B-B14F-4D97-AF65-F5344CB8AC3E}">
        <p14:creationId xmlns:p14="http://schemas.microsoft.com/office/powerpoint/2010/main" val="3105596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685800" y="-16808"/>
            <a:ext cx="7772400" cy="996214"/>
          </a:xfrm>
        </p:spPr>
        <p:txBody>
          <a:bodyPr/>
          <a:lstStyle/>
          <a:p>
            <a:r>
              <a:rPr lang="en-US" dirty="0">
                <a:latin typeface="Arial" charset="0"/>
                <a:ea typeface="ヒラギノ角ゴ Pro W3" charset="0"/>
                <a:cs typeface="ヒラギノ角ゴ Pro W3" charset="0"/>
              </a:rPr>
              <a:t>CheckMate 040: Phase I/II Trial Design</a:t>
            </a:r>
            <a:endParaRPr lang="en-US" dirty="0">
              <a:latin typeface="Arial" charset="0"/>
              <a:ea typeface="ＭＳ Ｐゴシック" charset="0"/>
              <a:cs typeface="ＭＳ Ｐゴシック" charset="0"/>
            </a:endParaRPr>
          </a:p>
        </p:txBody>
      </p:sp>
      <p:sp>
        <p:nvSpPr>
          <p:cNvPr id="10" name="TextBox 9">
            <a:extLst>
              <a:ext uri="{FF2B5EF4-FFF2-40B4-BE49-F238E27FC236}">
                <a16:creationId xmlns:a16="http://schemas.microsoft.com/office/drawing/2014/main" xmlns="" id="{92A9EBE5-81EB-F64D-AF6C-FF98A39C977A}"/>
              </a:ext>
            </a:extLst>
          </p:cNvPr>
          <p:cNvSpPr txBox="1">
            <a:spLocks noChangeArrowheads="1"/>
          </p:cNvSpPr>
          <p:nvPr/>
        </p:nvSpPr>
        <p:spPr bwMode="auto">
          <a:xfrm>
            <a:off x="-14288"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El-Khoueiry AB et al. </a:t>
            </a:r>
            <a:r>
              <a:rPr lang="en-US" sz="1800" i="1" dirty="0">
                <a:solidFill>
                  <a:srgbClr val="FFFFFF"/>
                </a:solidFill>
              </a:rPr>
              <a:t>Lancet </a:t>
            </a:r>
            <a:r>
              <a:rPr lang="en-US" sz="1800" dirty="0">
                <a:solidFill>
                  <a:srgbClr val="FFFFFF"/>
                </a:solidFill>
              </a:rPr>
              <a:t>2017;389(10088):2492-502.</a:t>
            </a:r>
          </a:p>
        </p:txBody>
      </p:sp>
      <p:sp>
        <p:nvSpPr>
          <p:cNvPr id="7" name="TextBox 2"/>
          <p:cNvSpPr txBox="1">
            <a:spLocks noChangeArrowheads="1"/>
          </p:cNvSpPr>
          <p:nvPr/>
        </p:nvSpPr>
        <p:spPr bwMode="auto">
          <a:xfrm>
            <a:off x="493374" y="4988829"/>
            <a:ext cx="75838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HCV = Hepatitis C virus; HBV = Hepatitis B virus</a:t>
            </a:r>
          </a:p>
        </p:txBody>
      </p:sp>
      <p:sp>
        <p:nvSpPr>
          <p:cNvPr id="11" name="TextBox 10"/>
          <p:cNvSpPr txBox="1"/>
          <p:nvPr/>
        </p:nvSpPr>
        <p:spPr>
          <a:xfrm>
            <a:off x="76200" y="2034471"/>
            <a:ext cx="947695" cy="830997"/>
          </a:xfrm>
          <a:prstGeom prst="rect">
            <a:avLst/>
          </a:prstGeom>
          <a:noFill/>
        </p:spPr>
        <p:txBody>
          <a:bodyPr wrap="none" rtlCol="0">
            <a:spAutoFit/>
          </a:bodyPr>
          <a:lstStyle/>
          <a:p>
            <a:r>
              <a:rPr lang="en-US" sz="1600" dirty="0">
                <a:solidFill>
                  <a:srgbClr val="FFFFFF"/>
                </a:solidFill>
              </a:rPr>
              <a:t>Without</a:t>
            </a:r>
            <a:br>
              <a:rPr lang="en-US" sz="1600" dirty="0">
                <a:solidFill>
                  <a:srgbClr val="FFFFFF"/>
                </a:solidFill>
              </a:rPr>
            </a:br>
            <a:r>
              <a:rPr lang="en-US" sz="1600" dirty="0">
                <a:solidFill>
                  <a:srgbClr val="FFFFFF"/>
                </a:solidFill>
              </a:rPr>
              <a:t>viral</a:t>
            </a:r>
            <a:br>
              <a:rPr lang="en-US" sz="1600" dirty="0">
                <a:solidFill>
                  <a:srgbClr val="FFFFFF"/>
                </a:solidFill>
              </a:rPr>
            </a:br>
            <a:r>
              <a:rPr lang="en-US" sz="1600" dirty="0">
                <a:solidFill>
                  <a:srgbClr val="FFFFFF"/>
                </a:solidFill>
              </a:rPr>
              <a:t>hepatitis</a:t>
            </a:r>
          </a:p>
        </p:txBody>
      </p:sp>
      <p:sp>
        <p:nvSpPr>
          <p:cNvPr id="12" name="TextBox 11"/>
          <p:cNvSpPr txBox="1"/>
          <p:nvPr/>
        </p:nvSpPr>
        <p:spPr>
          <a:xfrm>
            <a:off x="1334207" y="1808103"/>
            <a:ext cx="647934" cy="338554"/>
          </a:xfrm>
          <a:prstGeom prst="rect">
            <a:avLst/>
          </a:prstGeom>
          <a:noFill/>
        </p:spPr>
        <p:txBody>
          <a:bodyPr wrap="none" rtlCol="0">
            <a:spAutoFit/>
          </a:bodyPr>
          <a:lstStyle/>
          <a:p>
            <a:pPr algn="ctr"/>
            <a:r>
              <a:rPr lang="en-US" sz="1600" dirty="0">
                <a:solidFill>
                  <a:srgbClr val="FFFFFF"/>
                </a:solidFill>
              </a:rPr>
              <a:t>n = 6</a:t>
            </a:r>
          </a:p>
        </p:txBody>
      </p:sp>
      <p:sp>
        <p:nvSpPr>
          <p:cNvPr id="13" name="Rectangle 12"/>
          <p:cNvSpPr/>
          <p:nvPr/>
        </p:nvSpPr>
        <p:spPr bwMode="auto">
          <a:xfrm>
            <a:off x="1130017" y="2143155"/>
            <a:ext cx="1026691" cy="629869"/>
          </a:xfrm>
          <a:prstGeom prst="rect">
            <a:avLst/>
          </a:prstGeom>
          <a:solidFill>
            <a:srgbClr val="F995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14" name="TextBox 13"/>
          <p:cNvSpPr txBox="1"/>
          <p:nvPr/>
        </p:nvSpPr>
        <p:spPr>
          <a:xfrm>
            <a:off x="1130016" y="2196478"/>
            <a:ext cx="1026692" cy="523220"/>
          </a:xfrm>
          <a:prstGeom prst="rect">
            <a:avLst/>
          </a:prstGeom>
          <a:noFill/>
        </p:spPr>
        <p:txBody>
          <a:bodyPr wrap="square" rtlCol="0" anchor="ctr">
            <a:spAutoFit/>
          </a:bodyPr>
          <a:lstStyle/>
          <a:p>
            <a:pPr algn="ctr"/>
            <a:r>
              <a:rPr lang="en-US" sz="1400" b="1" dirty="0">
                <a:solidFill>
                  <a:srgbClr val="010F97"/>
                </a:solidFill>
              </a:rPr>
              <a:t>0.1 mg/kg</a:t>
            </a:r>
            <a:br>
              <a:rPr lang="en-US" sz="1400" b="1" dirty="0">
                <a:solidFill>
                  <a:srgbClr val="010F97"/>
                </a:solidFill>
              </a:rPr>
            </a:br>
            <a:r>
              <a:rPr lang="en-US" sz="1400" b="1" dirty="0">
                <a:solidFill>
                  <a:srgbClr val="010F97"/>
                </a:solidFill>
              </a:rPr>
              <a:t>(n = 1)</a:t>
            </a:r>
          </a:p>
        </p:txBody>
      </p:sp>
      <p:sp>
        <p:nvSpPr>
          <p:cNvPr id="15" name="TextBox 14"/>
          <p:cNvSpPr txBox="1"/>
          <p:nvPr/>
        </p:nvSpPr>
        <p:spPr>
          <a:xfrm>
            <a:off x="2404106" y="1808103"/>
            <a:ext cx="647934" cy="338554"/>
          </a:xfrm>
          <a:prstGeom prst="rect">
            <a:avLst/>
          </a:prstGeom>
          <a:noFill/>
        </p:spPr>
        <p:txBody>
          <a:bodyPr wrap="none" rtlCol="0">
            <a:spAutoFit/>
          </a:bodyPr>
          <a:lstStyle/>
          <a:p>
            <a:pPr algn="ctr"/>
            <a:r>
              <a:rPr lang="en-US" sz="1600" dirty="0">
                <a:solidFill>
                  <a:srgbClr val="FFFFFF"/>
                </a:solidFill>
              </a:rPr>
              <a:t>n = 9</a:t>
            </a:r>
          </a:p>
        </p:txBody>
      </p:sp>
      <p:sp>
        <p:nvSpPr>
          <p:cNvPr id="16" name="Rectangle 15"/>
          <p:cNvSpPr/>
          <p:nvPr/>
        </p:nvSpPr>
        <p:spPr bwMode="auto">
          <a:xfrm>
            <a:off x="2199916" y="2143155"/>
            <a:ext cx="1026691" cy="629869"/>
          </a:xfrm>
          <a:prstGeom prst="rect">
            <a:avLst/>
          </a:prstGeom>
          <a:solidFill>
            <a:srgbClr val="F995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17" name="TextBox 16"/>
          <p:cNvSpPr txBox="1"/>
          <p:nvPr/>
        </p:nvSpPr>
        <p:spPr>
          <a:xfrm>
            <a:off x="2199915" y="2196478"/>
            <a:ext cx="1026692" cy="523220"/>
          </a:xfrm>
          <a:prstGeom prst="rect">
            <a:avLst/>
          </a:prstGeom>
          <a:noFill/>
        </p:spPr>
        <p:txBody>
          <a:bodyPr wrap="square" rtlCol="0" anchor="ctr">
            <a:spAutoFit/>
          </a:bodyPr>
          <a:lstStyle/>
          <a:p>
            <a:pPr algn="ctr"/>
            <a:r>
              <a:rPr lang="en-US" sz="1400" b="1" dirty="0">
                <a:solidFill>
                  <a:srgbClr val="010F97"/>
                </a:solidFill>
              </a:rPr>
              <a:t>0.3 mg/kg</a:t>
            </a:r>
            <a:br>
              <a:rPr lang="en-US" sz="1400" b="1" dirty="0">
                <a:solidFill>
                  <a:srgbClr val="010F97"/>
                </a:solidFill>
              </a:rPr>
            </a:br>
            <a:r>
              <a:rPr lang="en-US" sz="1400" b="1" dirty="0">
                <a:solidFill>
                  <a:srgbClr val="010F97"/>
                </a:solidFill>
              </a:rPr>
              <a:t>(n = 3)</a:t>
            </a:r>
          </a:p>
        </p:txBody>
      </p:sp>
      <p:sp>
        <p:nvSpPr>
          <p:cNvPr id="18" name="TextBox 17"/>
          <p:cNvSpPr txBox="1"/>
          <p:nvPr/>
        </p:nvSpPr>
        <p:spPr>
          <a:xfrm>
            <a:off x="3414001" y="1808103"/>
            <a:ext cx="761747" cy="338554"/>
          </a:xfrm>
          <a:prstGeom prst="rect">
            <a:avLst/>
          </a:prstGeom>
          <a:noFill/>
        </p:spPr>
        <p:txBody>
          <a:bodyPr wrap="none" rtlCol="0">
            <a:spAutoFit/>
          </a:bodyPr>
          <a:lstStyle/>
          <a:p>
            <a:pPr algn="ctr"/>
            <a:r>
              <a:rPr lang="en-US" sz="1600" dirty="0">
                <a:solidFill>
                  <a:srgbClr val="FFFFFF"/>
                </a:solidFill>
              </a:rPr>
              <a:t>n = 10</a:t>
            </a:r>
          </a:p>
        </p:txBody>
      </p:sp>
      <p:sp>
        <p:nvSpPr>
          <p:cNvPr id="19" name="Rectangle 18"/>
          <p:cNvSpPr/>
          <p:nvPr/>
        </p:nvSpPr>
        <p:spPr bwMode="auto">
          <a:xfrm>
            <a:off x="3266716" y="2143155"/>
            <a:ext cx="1026691" cy="629869"/>
          </a:xfrm>
          <a:prstGeom prst="rect">
            <a:avLst/>
          </a:prstGeom>
          <a:solidFill>
            <a:srgbClr val="F995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20" name="TextBox 19"/>
          <p:cNvSpPr txBox="1"/>
          <p:nvPr/>
        </p:nvSpPr>
        <p:spPr>
          <a:xfrm>
            <a:off x="3266715" y="2196478"/>
            <a:ext cx="1026692" cy="523220"/>
          </a:xfrm>
          <a:prstGeom prst="rect">
            <a:avLst/>
          </a:prstGeom>
          <a:noFill/>
        </p:spPr>
        <p:txBody>
          <a:bodyPr wrap="square" rtlCol="0" anchor="ctr">
            <a:spAutoFit/>
          </a:bodyPr>
          <a:lstStyle/>
          <a:p>
            <a:pPr algn="ctr"/>
            <a:r>
              <a:rPr lang="en-US" sz="1400" b="1" dirty="0">
                <a:solidFill>
                  <a:srgbClr val="010F97"/>
                </a:solidFill>
              </a:rPr>
              <a:t>1.0 mg/kg</a:t>
            </a:r>
            <a:br>
              <a:rPr lang="en-US" sz="1400" b="1" dirty="0">
                <a:solidFill>
                  <a:srgbClr val="010F97"/>
                </a:solidFill>
              </a:rPr>
            </a:br>
            <a:r>
              <a:rPr lang="en-US" sz="1400" b="1" dirty="0">
                <a:solidFill>
                  <a:srgbClr val="010F97"/>
                </a:solidFill>
              </a:rPr>
              <a:t>(n = 3)</a:t>
            </a:r>
          </a:p>
        </p:txBody>
      </p:sp>
      <p:sp>
        <p:nvSpPr>
          <p:cNvPr id="21" name="TextBox 20"/>
          <p:cNvSpPr txBox="1"/>
          <p:nvPr/>
        </p:nvSpPr>
        <p:spPr>
          <a:xfrm>
            <a:off x="4480801" y="1808103"/>
            <a:ext cx="761747" cy="338554"/>
          </a:xfrm>
          <a:prstGeom prst="rect">
            <a:avLst/>
          </a:prstGeom>
          <a:noFill/>
        </p:spPr>
        <p:txBody>
          <a:bodyPr wrap="none" rtlCol="0">
            <a:spAutoFit/>
          </a:bodyPr>
          <a:lstStyle/>
          <a:p>
            <a:pPr algn="ctr"/>
            <a:r>
              <a:rPr lang="en-US" sz="1600" dirty="0">
                <a:solidFill>
                  <a:srgbClr val="FFFFFF"/>
                </a:solidFill>
              </a:rPr>
              <a:t>n = 10</a:t>
            </a:r>
          </a:p>
        </p:txBody>
      </p:sp>
      <p:sp>
        <p:nvSpPr>
          <p:cNvPr id="22" name="Rectangle 21"/>
          <p:cNvSpPr/>
          <p:nvPr/>
        </p:nvSpPr>
        <p:spPr bwMode="auto">
          <a:xfrm>
            <a:off x="4333516" y="2143155"/>
            <a:ext cx="1026691" cy="629869"/>
          </a:xfrm>
          <a:prstGeom prst="rect">
            <a:avLst/>
          </a:prstGeom>
          <a:solidFill>
            <a:srgbClr val="F995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23" name="TextBox 22"/>
          <p:cNvSpPr txBox="1"/>
          <p:nvPr/>
        </p:nvSpPr>
        <p:spPr>
          <a:xfrm>
            <a:off x="4333515" y="2196478"/>
            <a:ext cx="1026692" cy="523220"/>
          </a:xfrm>
          <a:prstGeom prst="rect">
            <a:avLst/>
          </a:prstGeom>
          <a:noFill/>
        </p:spPr>
        <p:txBody>
          <a:bodyPr wrap="square" rtlCol="0" anchor="ctr">
            <a:spAutoFit/>
          </a:bodyPr>
          <a:lstStyle/>
          <a:p>
            <a:pPr algn="ctr"/>
            <a:r>
              <a:rPr lang="en-US" sz="1400" b="1" dirty="0">
                <a:solidFill>
                  <a:srgbClr val="010F97"/>
                </a:solidFill>
              </a:rPr>
              <a:t>3.0 mg/kg</a:t>
            </a:r>
            <a:br>
              <a:rPr lang="en-US" sz="1400" b="1" dirty="0">
                <a:solidFill>
                  <a:srgbClr val="010F97"/>
                </a:solidFill>
              </a:rPr>
            </a:br>
            <a:r>
              <a:rPr lang="en-US" sz="1400" b="1" dirty="0">
                <a:solidFill>
                  <a:srgbClr val="010F97"/>
                </a:solidFill>
              </a:rPr>
              <a:t>(n = 3)</a:t>
            </a:r>
          </a:p>
        </p:txBody>
      </p:sp>
      <p:sp>
        <p:nvSpPr>
          <p:cNvPr id="24" name="TextBox 23"/>
          <p:cNvSpPr txBox="1"/>
          <p:nvPr/>
        </p:nvSpPr>
        <p:spPr>
          <a:xfrm>
            <a:off x="5547601" y="1808103"/>
            <a:ext cx="761747" cy="338554"/>
          </a:xfrm>
          <a:prstGeom prst="rect">
            <a:avLst/>
          </a:prstGeom>
          <a:noFill/>
        </p:spPr>
        <p:txBody>
          <a:bodyPr wrap="none" rtlCol="0">
            <a:spAutoFit/>
          </a:bodyPr>
          <a:lstStyle/>
          <a:p>
            <a:pPr algn="ctr"/>
            <a:r>
              <a:rPr lang="en-US" sz="1600" dirty="0">
                <a:solidFill>
                  <a:srgbClr val="FFFFFF"/>
                </a:solidFill>
              </a:rPr>
              <a:t>n = 13</a:t>
            </a:r>
          </a:p>
        </p:txBody>
      </p:sp>
      <p:sp>
        <p:nvSpPr>
          <p:cNvPr id="25" name="Rectangle 24"/>
          <p:cNvSpPr/>
          <p:nvPr/>
        </p:nvSpPr>
        <p:spPr bwMode="auto">
          <a:xfrm>
            <a:off x="5400316" y="2143155"/>
            <a:ext cx="1026691" cy="629869"/>
          </a:xfrm>
          <a:prstGeom prst="rect">
            <a:avLst/>
          </a:prstGeom>
          <a:solidFill>
            <a:srgbClr val="F995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26" name="TextBox 25"/>
          <p:cNvSpPr txBox="1"/>
          <p:nvPr/>
        </p:nvSpPr>
        <p:spPr>
          <a:xfrm>
            <a:off x="5400315" y="2196478"/>
            <a:ext cx="1026692" cy="523220"/>
          </a:xfrm>
          <a:prstGeom prst="rect">
            <a:avLst/>
          </a:prstGeom>
          <a:noFill/>
        </p:spPr>
        <p:txBody>
          <a:bodyPr wrap="square" rtlCol="0" anchor="ctr">
            <a:spAutoFit/>
          </a:bodyPr>
          <a:lstStyle/>
          <a:p>
            <a:pPr algn="ctr"/>
            <a:r>
              <a:rPr lang="en-US" sz="1400" b="1" dirty="0">
                <a:solidFill>
                  <a:srgbClr val="010F97"/>
                </a:solidFill>
              </a:rPr>
              <a:t>10 mg/kg</a:t>
            </a:r>
            <a:br>
              <a:rPr lang="en-US" sz="1400" b="1" dirty="0">
                <a:solidFill>
                  <a:srgbClr val="010F97"/>
                </a:solidFill>
              </a:rPr>
            </a:br>
            <a:r>
              <a:rPr lang="en-US" sz="1400" b="1" dirty="0">
                <a:solidFill>
                  <a:srgbClr val="010F97"/>
                </a:solidFill>
              </a:rPr>
              <a:t>(n = 13)</a:t>
            </a:r>
          </a:p>
        </p:txBody>
      </p:sp>
      <p:sp>
        <p:nvSpPr>
          <p:cNvPr id="27" name="TextBox 26"/>
          <p:cNvSpPr txBox="1"/>
          <p:nvPr/>
        </p:nvSpPr>
        <p:spPr>
          <a:xfrm>
            <a:off x="1113644" y="1255029"/>
            <a:ext cx="5296989" cy="584775"/>
          </a:xfrm>
          <a:prstGeom prst="rect">
            <a:avLst/>
          </a:prstGeom>
          <a:noFill/>
        </p:spPr>
        <p:txBody>
          <a:bodyPr wrap="square" rtlCol="0">
            <a:spAutoFit/>
          </a:bodyPr>
          <a:lstStyle/>
          <a:p>
            <a:pPr algn="ctr"/>
            <a:r>
              <a:rPr lang="en-US" sz="1600" b="1" dirty="0">
                <a:solidFill>
                  <a:srgbClr val="FFFFFF"/>
                </a:solidFill>
              </a:rPr>
              <a:t>Dose escalation (n = 48)</a:t>
            </a:r>
          </a:p>
          <a:p>
            <a:pPr algn="ctr"/>
            <a:r>
              <a:rPr lang="en-US" sz="1600" b="1" dirty="0">
                <a:solidFill>
                  <a:srgbClr val="FFFFFF"/>
                </a:solidFill>
              </a:rPr>
              <a:t>3 + 3 design</a:t>
            </a:r>
          </a:p>
        </p:txBody>
      </p:sp>
      <p:sp>
        <p:nvSpPr>
          <p:cNvPr id="28" name="TextBox 27"/>
          <p:cNvSpPr txBox="1"/>
          <p:nvPr/>
        </p:nvSpPr>
        <p:spPr>
          <a:xfrm>
            <a:off x="6309348" y="1298680"/>
            <a:ext cx="2784230" cy="584775"/>
          </a:xfrm>
          <a:prstGeom prst="rect">
            <a:avLst/>
          </a:prstGeom>
          <a:noFill/>
        </p:spPr>
        <p:txBody>
          <a:bodyPr wrap="square" rtlCol="0">
            <a:spAutoFit/>
          </a:bodyPr>
          <a:lstStyle/>
          <a:p>
            <a:pPr algn="ctr"/>
            <a:r>
              <a:rPr lang="en-US" sz="1600" b="1" dirty="0">
                <a:solidFill>
                  <a:srgbClr val="FFFFFF"/>
                </a:solidFill>
              </a:rPr>
              <a:t>Dose expansion (n = 214)</a:t>
            </a:r>
          </a:p>
          <a:p>
            <a:pPr algn="ctr"/>
            <a:r>
              <a:rPr lang="en-US" sz="1600" b="1" dirty="0">
                <a:solidFill>
                  <a:srgbClr val="FFFFFF"/>
                </a:solidFill>
              </a:rPr>
              <a:t>3 mg/kg</a:t>
            </a:r>
          </a:p>
        </p:txBody>
      </p:sp>
      <p:sp>
        <p:nvSpPr>
          <p:cNvPr id="29" name="Rectangle 28"/>
          <p:cNvSpPr/>
          <p:nvPr/>
        </p:nvSpPr>
        <p:spPr bwMode="auto">
          <a:xfrm>
            <a:off x="6619515" y="1881544"/>
            <a:ext cx="2362198" cy="629869"/>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30" name="TextBox 29"/>
          <p:cNvSpPr txBox="1"/>
          <p:nvPr/>
        </p:nvSpPr>
        <p:spPr>
          <a:xfrm>
            <a:off x="6619515" y="1934867"/>
            <a:ext cx="2362200" cy="523220"/>
          </a:xfrm>
          <a:prstGeom prst="rect">
            <a:avLst/>
          </a:prstGeom>
          <a:noFill/>
        </p:spPr>
        <p:txBody>
          <a:bodyPr wrap="square" rtlCol="0" anchor="ctr">
            <a:spAutoFit/>
          </a:bodyPr>
          <a:lstStyle/>
          <a:p>
            <a:pPr algn="ctr"/>
            <a:r>
              <a:rPr lang="en-US" sz="1400" b="1" dirty="0">
                <a:solidFill>
                  <a:srgbClr val="010F97"/>
                </a:solidFill>
              </a:rPr>
              <a:t>Sorafenib untreated or intolerant (n = 56)</a:t>
            </a:r>
          </a:p>
        </p:txBody>
      </p:sp>
      <p:sp>
        <p:nvSpPr>
          <p:cNvPr id="31" name="Rectangle 30"/>
          <p:cNvSpPr/>
          <p:nvPr/>
        </p:nvSpPr>
        <p:spPr bwMode="auto">
          <a:xfrm>
            <a:off x="6619515" y="2550534"/>
            <a:ext cx="2362198" cy="629869"/>
          </a:xfrm>
          <a:prstGeom prst="rect">
            <a:avLst/>
          </a:prstGeom>
          <a:solidFill>
            <a:srgbClr val="F995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32" name="TextBox 31"/>
          <p:cNvSpPr txBox="1"/>
          <p:nvPr/>
        </p:nvSpPr>
        <p:spPr>
          <a:xfrm>
            <a:off x="6619515" y="2603857"/>
            <a:ext cx="2362200" cy="523220"/>
          </a:xfrm>
          <a:prstGeom prst="rect">
            <a:avLst/>
          </a:prstGeom>
          <a:noFill/>
        </p:spPr>
        <p:txBody>
          <a:bodyPr wrap="square" rtlCol="0" anchor="ctr">
            <a:spAutoFit/>
          </a:bodyPr>
          <a:lstStyle/>
          <a:p>
            <a:pPr algn="ctr"/>
            <a:r>
              <a:rPr lang="en-US" sz="1400" b="1" dirty="0">
                <a:solidFill>
                  <a:srgbClr val="010F97"/>
                </a:solidFill>
              </a:rPr>
              <a:t>Sorafenib progressor </a:t>
            </a:r>
            <a:br>
              <a:rPr lang="en-US" sz="1400" b="1" dirty="0">
                <a:solidFill>
                  <a:srgbClr val="010F97"/>
                </a:solidFill>
              </a:rPr>
            </a:br>
            <a:r>
              <a:rPr lang="en-US" sz="1400" b="1" dirty="0">
                <a:solidFill>
                  <a:srgbClr val="010F97"/>
                </a:solidFill>
              </a:rPr>
              <a:t>(n = 57)</a:t>
            </a:r>
          </a:p>
        </p:txBody>
      </p:sp>
      <p:sp>
        <p:nvSpPr>
          <p:cNvPr id="33" name="TextBox 32"/>
          <p:cNvSpPr txBox="1"/>
          <p:nvPr/>
        </p:nvSpPr>
        <p:spPr>
          <a:xfrm>
            <a:off x="76200" y="3440902"/>
            <a:ext cx="902811" cy="584775"/>
          </a:xfrm>
          <a:prstGeom prst="rect">
            <a:avLst/>
          </a:prstGeom>
          <a:noFill/>
        </p:spPr>
        <p:txBody>
          <a:bodyPr wrap="none" rtlCol="0">
            <a:spAutoFit/>
          </a:bodyPr>
          <a:lstStyle/>
          <a:p>
            <a:r>
              <a:rPr lang="en-US" sz="1600" dirty="0">
                <a:solidFill>
                  <a:srgbClr val="FFFFFF"/>
                </a:solidFill>
              </a:rPr>
              <a:t>HCV </a:t>
            </a:r>
            <a:br>
              <a:rPr lang="en-US" sz="1600" dirty="0">
                <a:solidFill>
                  <a:srgbClr val="FFFFFF"/>
                </a:solidFill>
              </a:rPr>
            </a:br>
            <a:r>
              <a:rPr lang="en-US" sz="1600" dirty="0">
                <a:solidFill>
                  <a:srgbClr val="FFFFFF"/>
                </a:solidFill>
              </a:rPr>
              <a:t>infected</a:t>
            </a:r>
          </a:p>
        </p:txBody>
      </p:sp>
      <p:sp>
        <p:nvSpPr>
          <p:cNvPr id="34" name="Rectangle 33"/>
          <p:cNvSpPr/>
          <p:nvPr/>
        </p:nvSpPr>
        <p:spPr bwMode="auto">
          <a:xfrm>
            <a:off x="2199916" y="3400743"/>
            <a:ext cx="1026691" cy="629869"/>
          </a:xfrm>
          <a:prstGeom prst="rect">
            <a:avLst/>
          </a:prstGeom>
          <a:solidFill>
            <a:srgbClr val="8FC42A"/>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35" name="TextBox 34"/>
          <p:cNvSpPr txBox="1"/>
          <p:nvPr/>
        </p:nvSpPr>
        <p:spPr>
          <a:xfrm>
            <a:off x="2199915" y="3454066"/>
            <a:ext cx="1026692" cy="523220"/>
          </a:xfrm>
          <a:prstGeom prst="rect">
            <a:avLst/>
          </a:prstGeom>
          <a:noFill/>
        </p:spPr>
        <p:txBody>
          <a:bodyPr wrap="square" rtlCol="0" anchor="ctr">
            <a:spAutoFit/>
          </a:bodyPr>
          <a:lstStyle/>
          <a:p>
            <a:pPr algn="ctr"/>
            <a:r>
              <a:rPr lang="en-US" sz="1400" b="1" dirty="0">
                <a:solidFill>
                  <a:srgbClr val="010F97"/>
                </a:solidFill>
              </a:rPr>
              <a:t>0.3 mg/kg</a:t>
            </a:r>
            <a:br>
              <a:rPr lang="en-US" sz="1400" b="1" dirty="0">
                <a:solidFill>
                  <a:srgbClr val="010F97"/>
                </a:solidFill>
              </a:rPr>
            </a:br>
            <a:r>
              <a:rPr lang="en-US" sz="1400" b="1" dirty="0">
                <a:solidFill>
                  <a:srgbClr val="010F97"/>
                </a:solidFill>
              </a:rPr>
              <a:t>(n = 3)</a:t>
            </a:r>
          </a:p>
        </p:txBody>
      </p:sp>
      <p:sp>
        <p:nvSpPr>
          <p:cNvPr id="36" name="Rectangle 35"/>
          <p:cNvSpPr/>
          <p:nvPr/>
        </p:nvSpPr>
        <p:spPr bwMode="auto">
          <a:xfrm>
            <a:off x="3266716" y="3400743"/>
            <a:ext cx="1026691" cy="629869"/>
          </a:xfrm>
          <a:prstGeom prst="rect">
            <a:avLst/>
          </a:prstGeom>
          <a:solidFill>
            <a:srgbClr val="8FC42A"/>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37" name="TextBox 36"/>
          <p:cNvSpPr txBox="1"/>
          <p:nvPr/>
        </p:nvSpPr>
        <p:spPr>
          <a:xfrm>
            <a:off x="3266715" y="3454066"/>
            <a:ext cx="1026692" cy="523220"/>
          </a:xfrm>
          <a:prstGeom prst="rect">
            <a:avLst/>
          </a:prstGeom>
          <a:noFill/>
        </p:spPr>
        <p:txBody>
          <a:bodyPr wrap="square" rtlCol="0" anchor="ctr">
            <a:spAutoFit/>
          </a:bodyPr>
          <a:lstStyle/>
          <a:p>
            <a:pPr algn="ctr"/>
            <a:r>
              <a:rPr lang="en-US" sz="1400" b="1" dirty="0">
                <a:solidFill>
                  <a:srgbClr val="010F97"/>
                </a:solidFill>
              </a:rPr>
              <a:t>1.0 mg/kg</a:t>
            </a:r>
            <a:br>
              <a:rPr lang="en-US" sz="1400" b="1" dirty="0">
                <a:solidFill>
                  <a:srgbClr val="010F97"/>
                </a:solidFill>
              </a:rPr>
            </a:br>
            <a:r>
              <a:rPr lang="en-US" sz="1400" b="1" dirty="0">
                <a:solidFill>
                  <a:srgbClr val="010F97"/>
                </a:solidFill>
              </a:rPr>
              <a:t>(n = 4)</a:t>
            </a:r>
          </a:p>
        </p:txBody>
      </p:sp>
      <p:sp>
        <p:nvSpPr>
          <p:cNvPr id="38" name="Rectangle 37"/>
          <p:cNvSpPr/>
          <p:nvPr/>
        </p:nvSpPr>
        <p:spPr bwMode="auto">
          <a:xfrm>
            <a:off x="4333516" y="3400743"/>
            <a:ext cx="1026691" cy="629869"/>
          </a:xfrm>
          <a:prstGeom prst="rect">
            <a:avLst/>
          </a:prstGeom>
          <a:solidFill>
            <a:srgbClr val="8FC42A"/>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39" name="TextBox 38"/>
          <p:cNvSpPr txBox="1"/>
          <p:nvPr/>
        </p:nvSpPr>
        <p:spPr>
          <a:xfrm>
            <a:off x="4333515" y="3454066"/>
            <a:ext cx="1026692" cy="523220"/>
          </a:xfrm>
          <a:prstGeom prst="rect">
            <a:avLst/>
          </a:prstGeom>
          <a:noFill/>
        </p:spPr>
        <p:txBody>
          <a:bodyPr wrap="square" rtlCol="0" anchor="ctr">
            <a:spAutoFit/>
          </a:bodyPr>
          <a:lstStyle/>
          <a:p>
            <a:pPr algn="ctr"/>
            <a:r>
              <a:rPr lang="en-US" sz="1400" b="1" dirty="0">
                <a:solidFill>
                  <a:srgbClr val="010F97"/>
                </a:solidFill>
              </a:rPr>
              <a:t>3.0 mg/kg</a:t>
            </a:r>
            <a:br>
              <a:rPr lang="en-US" sz="1400" b="1" dirty="0">
                <a:solidFill>
                  <a:srgbClr val="010F97"/>
                </a:solidFill>
              </a:rPr>
            </a:br>
            <a:r>
              <a:rPr lang="en-US" sz="1400" b="1" dirty="0">
                <a:solidFill>
                  <a:srgbClr val="010F97"/>
                </a:solidFill>
              </a:rPr>
              <a:t>(n = 3)</a:t>
            </a:r>
          </a:p>
        </p:txBody>
      </p:sp>
      <p:sp>
        <p:nvSpPr>
          <p:cNvPr id="40" name="Rectangle 39"/>
          <p:cNvSpPr/>
          <p:nvPr/>
        </p:nvSpPr>
        <p:spPr bwMode="auto">
          <a:xfrm>
            <a:off x="6619515" y="3400743"/>
            <a:ext cx="2362198" cy="629869"/>
          </a:xfrm>
          <a:prstGeom prst="rect">
            <a:avLst/>
          </a:prstGeom>
          <a:solidFill>
            <a:srgbClr val="8FC42A"/>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41" name="TextBox 40"/>
          <p:cNvSpPr txBox="1"/>
          <p:nvPr/>
        </p:nvSpPr>
        <p:spPr>
          <a:xfrm>
            <a:off x="6619515" y="3454066"/>
            <a:ext cx="2362200" cy="523220"/>
          </a:xfrm>
          <a:prstGeom prst="rect">
            <a:avLst/>
          </a:prstGeom>
          <a:noFill/>
        </p:spPr>
        <p:txBody>
          <a:bodyPr wrap="square" rtlCol="0" anchor="ctr">
            <a:spAutoFit/>
          </a:bodyPr>
          <a:lstStyle/>
          <a:p>
            <a:pPr algn="ctr"/>
            <a:r>
              <a:rPr lang="en-US" sz="1400" b="1" dirty="0">
                <a:solidFill>
                  <a:srgbClr val="010F97"/>
                </a:solidFill>
              </a:rPr>
              <a:t>HCV infected </a:t>
            </a:r>
            <a:br>
              <a:rPr lang="en-US" sz="1400" b="1" dirty="0">
                <a:solidFill>
                  <a:srgbClr val="010F97"/>
                </a:solidFill>
              </a:rPr>
            </a:br>
            <a:r>
              <a:rPr lang="en-US" sz="1400" b="1" dirty="0">
                <a:solidFill>
                  <a:srgbClr val="010F97"/>
                </a:solidFill>
              </a:rPr>
              <a:t>(n = 50)</a:t>
            </a:r>
          </a:p>
        </p:txBody>
      </p:sp>
      <p:sp>
        <p:nvSpPr>
          <p:cNvPr id="42" name="TextBox 41"/>
          <p:cNvSpPr txBox="1"/>
          <p:nvPr/>
        </p:nvSpPr>
        <p:spPr>
          <a:xfrm>
            <a:off x="76200" y="4287379"/>
            <a:ext cx="902811" cy="584775"/>
          </a:xfrm>
          <a:prstGeom prst="rect">
            <a:avLst/>
          </a:prstGeom>
          <a:noFill/>
        </p:spPr>
        <p:txBody>
          <a:bodyPr wrap="none" rtlCol="0">
            <a:spAutoFit/>
          </a:bodyPr>
          <a:lstStyle/>
          <a:p>
            <a:r>
              <a:rPr lang="en-US" sz="1600" dirty="0">
                <a:solidFill>
                  <a:srgbClr val="FFFFFF"/>
                </a:solidFill>
              </a:rPr>
              <a:t>HBV </a:t>
            </a:r>
            <a:br>
              <a:rPr lang="en-US" sz="1600" dirty="0">
                <a:solidFill>
                  <a:srgbClr val="FFFFFF"/>
                </a:solidFill>
              </a:rPr>
            </a:br>
            <a:r>
              <a:rPr lang="en-US" sz="1600" dirty="0">
                <a:solidFill>
                  <a:srgbClr val="FFFFFF"/>
                </a:solidFill>
              </a:rPr>
              <a:t>infected</a:t>
            </a:r>
          </a:p>
        </p:txBody>
      </p:sp>
      <p:sp>
        <p:nvSpPr>
          <p:cNvPr id="43" name="Rectangle 42"/>
          <p:cNvSpPr/>
          <p:nvPr/>
        </p:nvSpPr>
        <p:spPr bwMode="auto">
          <a:xfrm>
            <a:off x="1130017" y="4252909"/>
            <a:ext cx="1026691" cy="629869"/>
          </a:xfrm>
          <a:prstGeom prst="rect">
            <a:avLst/>
          </a:prstGeom>
          <a:solidFill>
            <a:srgbClr val="00B0F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44" name="TextBox 43"/>
          <p:cNvSpPr txBox="1"/>
          <p:nvPr/>
        </p:nvSpPr>
        <p:spPr>
          <a:xfrm>
            <a:off x="1130016" y="4307203"/>
            <a:ext cx="1026692" cy="523220"/>
          </a:xfrm>
          <a:prstGeom prst="rect">
            <a:avLst/>
          </a:prstGeom>
          <a:noFill/>
        </p:spPr>
        <p:txBody>
          <a:bodyPr wrap="square" rtlCol="0" anchor="ctr">
            <a:spAutoFit/>
          </a:bodyPr>
          <a:lstStyle/>
          <a:p>
            <a:pPr algn="ctr"/>
            <a:r>
              <a:rPr lang="en-US" sz="1400" b="1" dirty="0">
                <a:solidFill>
                  <a:srgbClr val="010F97"/>
                </a:solidFill>
              </a:rPr>
              <a:t>0.1 mg/kg</a:t>
            </a:r>
            <a:br>
              <a:rPr lang="en-US" sz="1400" b="1" dirty="0">
                <a:solidFill>
                  <a:srgbClr val="010F97"/>
                </a:solidFill>
              </a:rPr>
            </a:br>
            <a:r>
              <a:rPr lang="en-US" sz="1400" b="1" dirty="0">
                <a:solidFill>
                  <a:srgbClr val="010F97"/>
                </a:solidFill>
              </a:rPr>
              <a:t>(n = 5)</a:t>
            </a:r>
          </a:p>
        </p:txBody>
      </p:sp>
      <p:sp>
        <p:nvSpPr>
          <p:cNvPr id="45" name="Rectangle 44"/>
          <p:cNvSpPr/>
          <p:nvPr/>
        </p:nvSpPr>
        <p:spPr bwMode="auto">
          <a:xfrm>
            <a:off x="2199916" y="4252909"/>
            <a:ext cx="1026691" cy="629869"/>
          </a:xfrm>
          <a:prstGeom prst="rect">
            <a:avLst/>
          </a:prstGeom>
          <a:solidFill>
            <a:srgbClr val="00B0F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46" name="TextBox 45"/>
          <p:cNvSpPr txBox="1"/>
          <p:nvPr/>
        </p:nvSpPr>
        <p:spPr>
          <a:xfrm>
            <a:off x="2199915" y="4307203"/>
            <a:ext cx="1026692" cy="523220"/>
          </a:xfrm>
          <a:prstGeom prst="rect">
            <a:avLst/>
          </a:prstGeom>
          <a:noFill/>
        </p:spPr>
        <p:txBody>
          <a:bodyPr wrap="square" rtlCol="0" anchor="ctr">
            <a:spAutoFit/>
          </a:bodyPr>
          <a:lstStyle/>
          <a:p>
            <a:pPr algn="ctr"/>
            <a:r>
              <a:rPr lang="en-US" sz="1400" b="1" dirty="0">
                <a:solidFill>
                  <a:srgbClr val="010F97"/>
                </a:solidFill>
              </a:rPr>
              <a:t>0.3 mg/kg</a:t>
            </a:r>
            <a:br>
              <a:rPr lang="en-US" sz="1400" b="1" dirty="0">
                <a:solidFill>
                  <a:srgbClr val="010F97"/>
                </a:solidFill>
              </a:rPr>
            </a:br>
            <a:r>
              <a:rPr lang="en-US" sz="1400" b="1" dirty="0">
                <a:solidFill>
                  <a:srgbClr val="010F97"/>
                </a:solidFill>
              </a:rPr>
              <a:t>(n = 3)</a:t>
            </a:r>
          </a:p>
        </p:txBody>
      </p:sp>
      <p:sp>
        <p:nvSpPr>
          <p:cNvPr id="47" name="Rectangle 46"/>
          <p:cNvSpPr/>
          <p:nvPr/>
        </p:nvSpPr>
        <p:spPr bwMode="auto">
          <a:xfrm>
            <a:off x="3266716" y="4252909"/>
            <a:ext cx="1026691" cy="629869"/>
          </a:xfrm>
          <a:prstGeom prst="rect">
            <a:avLst/>
          </a:prstGeom>
          <a:solidFill>
            <a:srgbClr val="00B0F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48" name="TextBox 47"/>
          <p:cNvSpPr txBox="1"/>
          <p:nvPr/>
        </p:nvSpPr>
        <p:spPr>
          <a:xfrm>
            <a:off x="3266715" y="4307203"/>
            <a:ext cx="1026692" cy="523220"/>
          </a:xfrm>
          <a:prstGeom prst="rect">
            <a:avLst/>
          </a:prstGeom>
          <a:noFill/>
        </p:spPr>
        <p:txBody>
          <a:bodyPr wrap="square" rtlCol="0" anchor="ctr">
            <a:spAutoFit/>
          </a:bodyPr>
          <a:lstStyle/>
          <a:p>
            <a:pPr algn="ctr"/>
            <a:r>
              <a:rPr lang="en-US" sz="1400" b="1" dirty="0">
                <a:solidFill>
                  <a:srgbClr val="010F97"/>
                </a:solidFill>
              </a:rPr>
              <a:t>1.0 mg/kg</a:t>
            </a:r>
            <a:br>
              <a:rPr lang="en-US" sz="1400" b="1" dirty="0">
                <a:solidFill>
                  <a:srgbClr val="010F97"/>
                </a:solidFill>
              </a:rPr>
            </a:br>
            <a:r>
              <a:rPr lang="en-US" sz="1400" b="1" dirty="0">
                <a:solidFill>
                  <a:srgbClr val="010F97"/>
                </a:solidFill>
              </a:rPr>
              <a:t>(n = 3)</a:t>
            </a:r>
          </a:p>
        </p:txBody>
      </p:sp>
      <p:sp>
        <p:nvSpPr>
          <p:cNvPr id="49" name="Rectangle 48"/>
          <p:cNvSpPr/>
          <p:nvPr/>
        </p:nvSpPr>
        <p:spPr bwMode="auto">
          <a:xfrm>
            <a:off x="4333516" y="4252909"/>
            <a:ext cx="1026691" cy="629869"/>
          </a:xfrm>
          <a:prstGeom prst="rect">
            <a:avLst/>
          </a:prstGeom>
          <a:solidFill>
            <a:srgbClr val="00B0F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50" name="TextBox 49"/>
          <p:cNvSpPr txBox="1"/>
          <p:nvPr/>
        </p:nvSpPr>
        <p:spPr>
          <a:xfrm>
            <a:off x="4333515" y="4307203"/>
            <a:ext cx="1026692" cy="523220"/>
          </a:xfrm>
          <a:prstGeom prst="rect">
            <a:avLst/>
          </a:prstGeom>
          <a:noFill/>
        </p:spPr>
        <p:txBody>
          <a:bodyPr wrap="square" rtlCol="0" anchor="ctr">
            <a:spAutoFit/>
          </a:bodyPr>
          <a:lstStyle/>
          <a:p>
            <a:pPr algn="ctr"/>
            <a:r>
              <a:rPr lang="en-US" sz="1400" b="1" dirty="0">
                <a:solidFill>
                  <a:srgbClr val="010F97"/>
                </a:solidFill>
              </a:rPr>
              <a:t>3.0 mg/kg</a:t>
            </a:r>
            <a:br>
              <a:rPr lang="en-US" sz="1400" b="1" dirty="0">
                <a:solidFill>
                  <a:srgbClr val="010F97"/>
                </a:solidFill>
              </a:rPr>
            </a:br>
            <a:r>
              <a:rPr lang="en-US" sz="1400" b="1" dirty="0">
                <a:solidFill>
                  <a:srgbClr val="010F97"/>
                </a:solidFill>
              </a:rPr>
              <a:t>(n = 4)</a:t>
            </a:r>
          </a:p>
        </p:txBody>
      </p:sp>
      <p:sp>
        <p:nvSpPr>
          <p:cNvPr id="51" name="Rectangle 50"/>
          <p:cNvSpPr/>
          <p:nvPr/>
        </p:nvSpPr>
        <p:spPr bwMode="auto">
          <a:xfrm>
            <a:off x="6619515" y="4252909"/>
            <a:ext cx="2362198" cy="629869"/>
          </a:xfrm>
          <a:prstGeom prst="rect">
            <a:avLst/>
          </a:prstGeom>
          <a:solidFill>
            <a:srgbClr val="00B0F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52" name="TextBox 51"/>
          <p:cNvSpPr txBox="1"/>
          <p:nvPr/>
        </p:nvSpPr>
        <p:spPr>
          <a:xfrm>
            <a:off x="6619515" y="4307203"/>
            <a:ext cx="2362200" cy="523220"/>
          </a:xfrm>
          <a:prstGeom prst="rect">
            <a:avLst/>
          </a:prstGeom>
          <a:noFill/>
        </p:spPr>
        <p:txBody>
          <a:bodyPr wrap="square" rtlCol="0" anchor="ctr">
            <a:spAutoFit/>
          </a:bodyPr>
          <a:lstStyle/>
          <a:p>
            <a:pPr algn="ctr"/>
            <a:r>
              <a:rPr lang="en-US" sz="1400" b="1" dirty="0">
                <a:solidFill>
                  <a:srgbClr val="010F97"/>
                </a:solidFill>
              </a:rPr>
              <a:t>HBV infected </a:t>
            </a:r>
            <a:br>
              <a:rPr lang="en-US" sz="1400" b="1" dirty="0">
                <a:solidFill>
                  <a:srgbClr val="010F97"/>
                </a:solidFill>
              </a:rPr>
            </a:br>
            <a:r>
              <a:rPr lang="en-US" sz="1400" b="1" dirty="0">
                <a:solidFill>
                  <a:srgbClr val="010F97"/>
                </a:solidFill>
              </a:rPr>
              <a:t>(n = 51)</a:t>
            </a:r>
          </a:p>
        </p:txBody>
      </p:sp>
      <p:sp>
        <p:nvSpPr>
          <p:cNvPr id="53" name="TextBox 2"/>
          <p:cNvSpPr txBox="1">
            <a:spLocks noChangeArrowheads="1"/>
          </p:cNvSpPr>
          <p:nvPr/>
        </p:nvSpPr>
        <p:spPr bwMode="auto">
          <a:xfrm>
            <a:off x="137148" y="5446029"/>
            <a:ext cx="862585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endpoints: Safety and tolerability (dose-escalation phase); objective response rate (dose-expansion phase)</a:t>
            </a:r>
            <a:endParaRPr lang="en-US" sz="2000" b="1" dirty="0">
              <a:solidFill>
                <a:srgbClr val="FFFFFF"/>
              </a:solidFill>
            </a:endParaRPr>
          </a:p>
        </p:txBody>
      </p:sp>
      <p:sp>
        <p:nvSpPr>
          <p:cNvPr id="3" name="TextBox 2"/>
          <p:cNvSpPr txBox="1"/>
          <p:nvPr/>
        </p:nvSpPr>
        <p:spPr>
          <a:xfrm>
            <a:off x="308608" y="914400"/>
            <a:ext cx="2242922" cy="369332"/>
          </a:xfrm>
          <a:prstGeom prst="rect">
            <a:avLst/>
          </a:prstGeom>
          <a:noFill/>
        </p:spPr>
        <p:txBody>
          <a:bodyPr wrap="none" rtlCol="0">
            <a:spAutoFit/>
          </a:bodyPr>
          <a:lstStyle/>
          <a:p>
            <a:r>
              <a:rPr lang="en-US" sz="1800" b="1" dirty="0">
                <a:solidFill>
                  <a:srgbClr val="FFFFFF"/>
                </a:solidFill>
              </a:rPr>
              <a:t>Eligibility (N = 262)</a:t>
            </a:r>
          </a:p>
        </p:txBody>
      </p:sp>
    </p:spTree>
    <p:extLst>
      <p:ext uri="{BB962C8B-B14F-4D97-AF65-F5344CB8AC3E}">
        <p14:creationId xmlns:p14="http://schemas.microsoft.com/office/powerpoint/2010/main" val="3100650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533400" y="0"/>
            <a:ext cx="8153400" cy="1143000"/>
          </a:xfrm>
        </p:spPr>
        <p:txBody>
          <a:bodyPr/>
          <a:lstStyle/>
          <a:p>
            <a:r>
              <a:rPr lang="en-US" dirty="0">
                <a:latin typeface="Arial" charset="0"/>
                <a:ea typeface="ヒラギノ角ゴ Pro W3" charset="0"/>
                <a:cs typeface="ヒラギノ角ゴ Pro W3" charset="0"/>
              </a:rPr>
              <a:t>CheckMate 040: Response and Survival Outcomes</a:t>
            </a:r>
            <a:endParaRPr lang="en-US" dirty="0">
              <a:latin typeface="Arial" charset="0"/>
              <a:ea typeface="ＭＳ Ｐゴシック" charset="0"/>
              <a:cs typeface="ＭＳ Ｐゴシック" charset="0"/>
            </a:endParaRPr>
          </a:p>
        </p:txBody>
      </p:sp>
      <p:sp>
        <p:nvSpPr>
          <p:cNvPr id="8" name="Rectangle 33"/>
          <p:cNvSpPr>
            <a:spLocks noChangeArrowheads="1"/>
          </p:cNvSpPr>
          <p:nvPr/>
        </p:nvSpPr>
        <p:spPr bwMode="auto">
          <a:xfrm>
            <a:off x="304800" y="990599"/>
            <a:ext cx="8503920" cy="388620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173457717"/>
              </p:ext>
            </p:extLst>
          </p:nvPr>
        </p:nvGraphicFramePr>
        <p:xfrm>
          <a:off x="441960" y="1109372"/>
          <a:ext cx="8229601" cy="3648654"/>
        </p:xfrm>
        <a:graphic>
          <a:graphicData uri="http://schemas.openxmlformats.org/drawingml/2006/table">
            <a:tbl>
              <a:tblPr/>
              <a:tblGrid>
                <a:gridCol w="2286001">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tblGrid>
              <a:tr h="1050883">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Response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Uninfected untreated/ intolerant</a:t>
                      </a:r>
                      <a:br>
                        <a:rPr kumimoji="0" lang="en-US" sz="1600" b="1" i="0" u="none" strike="noStrike" cap="none" normalizeH="0" baseline="0" dirty="0">
                          <a:ln>
                            <a:noFill/>
                          </a:ln>
                          <a:solidFill>
                            <a:schemeClr val="bg1"/>
                          </a:solidFill>
                          <a:effectLst/>
                          <a:latin typeface="Arial"/>
                          <a:ea typeface="ＭＳ Ｐゴシック" charset="0"/>
                          <a:cs typeface="Arial"/>
                        </a:rPr>
                      </a:br>
                      <a:r>
                        <a:rPr kumimoji="0" lang="en-US" sz="1600" b="1" i="0" u="none" strike="noStrike" cap="none" normalizeH="0" baseline="0" dirty="0">
                          <a:ln>
                            <a:noFill/>
                          </a:ln>
                          <a:solidFill>
                            <a:schemeClr val="bg1"/>
                          </a:solidFill>
                          <a:effectLst/>
                          <a:latin typeface="Arial"/>
                          <a:ea typeface="ＭＳ Ｐゴシック" charset="0"/>
                          <a:cs typeface="Arial"/>
                        </a:rPr>
                        <a:t>(n = 56)</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Uninfected </a:t>
                      </a:r>
                      <a:r>
                        <a:rPr kumimoji="0" lang="en-US" sz="1600" b="1" i="0" u="none" strike="noStrike" cap="none" normalizeH="0" baseline="0" dirty="0" err="1">
                          <a:ln>
                            <a:noFill/>
                          </a:ln>
                          <a:solidFill>
                            <a:schemeClr val="bg1"/>
                          </a:solidFill>
                          <a:effectLst/>
                          <a:latin typeface="+mn-lt"/>
                          <a:ea typeface="ＭＳ Ｐゴシック" charset="0"/>
                          <a:cs typeface="Arial"/>
                        </a:rPr>
                        <a:t>progressor</a:t>
                      </a:r>
                      <a:r>
                        <a:rPr kumimoji="0" lang="en-US" sz="1600" b="1" i="0" u="none" strike="noStrike" cap="none" normalizeH="0" baseline="0" dirty="0">
                          <a:ln>
                            <a:noFill/>
                          </a:ln>
                          <a:solidFill>
                            <a:schemeClr val="bg1"/>
                          </a:solidFill>
                          <a:effectLst/>
                          <a:latin typeface="+mn-lt"/>
                          <a:ea typeface="ＭＳ Ｐゴシック" charset="0"/>
                          <a:cs typeface="Arial"/>
                        </a:rPr>
                        <a:t/>
                      </a:r>
                      <a:br>
                        <a:rPr kumimoji="0" lang="en-US" sz="1600" b="1" i="0" u="none" strike="noStrike" cap="none" normalizeH="0" baseline="0" dirty="0">
                          <a:ln>
                            <a:noFill/>
                          </a:ln>
                          <a:solidFill>
                            <a:schemeClr val="bg1"/>
                          </a:solidFill>
                          <a:effectLst/>
                          <a:latin typeface="+mn-lt"/>
                          <a:ea typeface="ＭＳ Ｐゴシック" charset="0"/>
                          <a:cs typeface="Arial"/>
                        </a:rPr>
                      </a:br>
                      <a:r>
                        <a:rPr kumimoji="0" lang="en-US" sz="1600" b="1" i="0" u="none" strike="noStrike" cap="none" normalizeH="0" baseline="0" dirty="0">
                          <a:ln>
                            <a:noFill/>
                          </a:ln>
                          <a:solidFill>
                            <a:schemeClr val="bg1"/>
                          </a:solidFill>
                          <a:effectLst/>
                          <a:latin typeface="+mn-lt"/>
                          <a:ea typeface="ＭＳ Ｐゴシック" charset="0"/>
                          <a:cs typeface="Arial"/>
                        </a:rPr>
                        <a:t>(n = 57)</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HCV infected</a:t>
                      </a:r>
                      <a:br>
                        <a:rPr kumimoji="0" lang="en-US" sz="1600" b="1" i="0" u="none" strike="noStrike" cap="none" normalizeH="0" baseline="0" dirty="0">
                          <a:ln>
                            <a:noFill/>
                          </a:ln>
                          <a:solidFill>
                            <a:schemeClr val="bg1"/>
                          </a:solidFill>
                          <a:effectLst/>
                          <a:latin typeface="+mn-lt"/>
                          <a:ea typeface="ＭＳ Ｐゴシック" charset="0"/>
                          <a:cs typeface="Arial"/>
                        </a:rPr>
                      </a:br>
                      <a:r>
                        <a:rPr kumimoji="0" lang="en-US" sz="1600" b="1" i="0" u="none" strike="noStrike" cap="none" normalizeH="0" baseline="0" dirty="0">
                          <a:ln>
                            <a:noFill/>
                          </a:ln>
                          <a:solidFill>
                            <a:schemeClr val="bg1"/>
                          </a:solidFill>
                          <a:effectLst/>
                          <a:latin typeface="+mn-lt"/>
                          <a:ea typeface="ＭＳ Ｐゴシック" charset="0"/>
                          <a:cs typeface="Arial"/>
                        </a:rPr>
                        <a:t>(n = 50)</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HBV infected</a:t>
                      </a:r>
                      <a:br>
                        <a:rPr kumimoji="0" lang="en-US" sz="1600" b="1" i="0" u="none" strike="noStrike" cap="none" normalizeH="0" baseline="0" dirty="0">
                          <a:ln>
                            <a:noFill/>
                          </a:ln>
                          <a:solidFill>
                            <a:schemeClr val="bg1"/>
                          </a:solidFill>
                          <a:effectLst/>
                          <a:latin typeface="+mn-lt"/>
                          <a:ea typeface="ＭＳ Ｐゴシック" charset="0"/>
                          <a:cs typeface="Arial"/>
                        </a:rPr>
                      </a:br>
                      <a:r>
                        <a:rPr kumimoji="0" lang="en-US" sz="1600" b="1" i="0" u="none" strike="noStrike" cap="none" normalizeH="0" baseline="0" dirty="0">
                          <a:ln>
                            <a:noFill/>
                          </a:ln>
                          <a:solidFill>
                            <a:schemeClr val="bg1"/>
                          </a:solidFill>
                          <a:effectLst/>
                          <a:latin typeface="+mn-lt"/>
                          <a:ea typeface="ＭＳ Ｐゴシック" charset="0"/>
                          <a:cs typeface="Arial"/>
                        </a:rPr>
                        <a:t>(n = 51)</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All pts</a:t>
                      </a:r>
                      <a:br>
                        <a:rPr kumimoji="0" lang="en-US" sz="1600" b="1" i="0" u="none" strike="noStrike" cap="none" normalizeH="0" baseline="0" dirty="0">
                          <a:ln>
                            <a:noFill/>
                          </a:ln>
                          <a:solidFill>
                            <a:schemeClr val="bg1"/>
                          </a:solidFill>
                          <a:effectLst/>
                          <a:latin typeface="+mn-lt"/>
                          <a:ea typeface="ＭＳ Ｐゴシック" charset="0"/>
                          <a:cs typeface="Arial"/>
                        </a:rPr>
                      </a:br>
                      <a:r>
                        <a:rPr kumimoji="0" lang="en-US" sz="1600" b="1" i="0" u="none" strike="noStrike" cap="none" normalizeH="0" baseline="0" dirty="0">
                          <a:ln>
                            <a:noFill/>
                          </a:ln>
                          <a:solidFill>
                            <a:schemeClr val="bg1"/>
                          </a:solidFill>
                          <a:effectLst/>
                          <a:latin typeface="+mn-lt"/>
                          <a:ea typeface="ＭＳ Ｐゴシック" charset="0"/>
                          <a:cs typeface="Arial"/>
                        </a:rPr>
                        <a:t>(n = 214)</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3"/>
                  </a:ext>
                </a:extLst>
              </a:tr>
              <a:tr h="36883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Objective response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13 (23%)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12 (21%)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10 (20%)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 (14%)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42 (20%)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6883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    Complete response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 (4%)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6883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DoR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8.4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NYR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9.9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NYR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9.9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4"/>
                  </a:ext>
                </a:extLst>
              </a:tr>
              <a:tr h="36883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NYR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13.2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NYR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NYR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NYR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6883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    6-mo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89%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85%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84%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83%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6883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    9-mo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82%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63%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81%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6883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5.4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bl>
          </a:graphicData>
        </a:graphic>
      </p:graphicFrame>
      <p:sp>
        <p:nvSpPr>
          <p:cNvPr id="10" name="TextBox 9">
            <a:extLst>
              <a:ext uri="{FF2B5EF4-FFF2-40B4-BE49-F238E27FC236}">
                <a16:creationId xmlns:a16="http://schemas.microsoft.com/office/drawing/2014/main" xmlns="" id="{92A9EBE5-81EB-F64D-AF6C-FF98A39C977A}"/>
              </a:ext>
            </a:extLst>
          </p:cNvPr>
          <p:cNvSpPr txBox="1">
            <a:spLocks noChangeArrowheads="1"/>
          </p:cNvSpPr>
          <p:nvPr/>
        </p:nvSpPr>
        <p:spPr bwMode="auto">
          <a:xfrm>
            <a:off x="-14288"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El-Khoueiry AB et al. </a:t>
            </a:r>
            <a:r>
              <a:rPr lang="en-US" sz="1800" i="1" dirty="0">
                <a:solidFill>
                  <a:srgbClr val="FFFFFF"/>
                </a:solidFill>
              </a:rPr>
              <a:t>Lancet </a:t>
            </a:r>
            <a:r>
              <a:rPr lang="en-US" sz="1800" dirty="0">
                <a:solidFill>
                  <a:srgbClr val="FFFFFF"/>
                </a:solidFill>
              </a:rPr>
              <a:t>2017;389(10088):2492-502.</a:t>
            </a:r>
          </a:p>
        </p:txBody>
      </p:sp>
      <p:sp>
        <p:nvSpPr>
          <p:cNvPr id="3" name="TextBox 2"/>
          <p:cNvSpPr txBox="1"/>
          <p:nvPr/>
        </p:nvSpPr>
        <p:spPr>
          <a:xfrm>
            <a:off x="474784" y="4925232"/>
            <a:ext cx="4323620" cy="307777"/>
          </a:xfrm>
          <a:prstGeom prst="rect">
            <a:avLst/>
          </a:prstGeom>
          <a:noFill/>
        </p:spPr>
        <p:txBody>
          <a:bodyPr wrap="none" rtlCol="0">
            <a:spAutoFit/>
          </a:bodyPr>
          <a:lstStyle/>
          <a:p>
            <a:r>
              <a:rPr lang="en-US" sz="1400" dirty="0">
                <a:solidFill>
                  <a:srgbClr val="FFFFFF"/>
                </a:solidFill>
              </a:rPr>
              <a:t>NYR = not yet reached; DoR = duration of response</a:t>
            </a:r>
          </a:p>
        </p:txBody>
      </p:sp>
      <p:sp>
        <p:nvSpPr>
          <p:cNvPr id="4" name="TextBox 3"/>
          <p:cNvSpPr txBox="1"/>
          <p:nvPr/>
        </p:nvSpPr>
        <p:spPr>
          <a:xfrm>
            <a:off x="445476" y="5411481"/>
            <a:ext cx="8103500" cy="697627"/>
          </a:xfrm>
          <a:prstGeom prst="rect">
            <a:avLst/>
          </a:prstGeom>
          <a:noFill/>
        </p:spPr>
        <p:txBody>
          <a:bodyPr wrap="none" rtlCol="0">
            <a:spAutoFit/>
          </a:bodyPr>
          <a:lstStyle/>
          <a:p>
            <a:pPr marL="285750" indent="-285750">
              <a:spcBef>
                <a:spcPts val="200"/>
              </a:spcBef>
              <a:spcAft>
                <a:spcPts val="200"/>
              </a:spcAft>
              <a:buFont typeface="Arial" charset="0"/>
              <a:buChar char="•"/>
            </a:pPr>
            <a:r>
              <a:rPr lang="en-US" sz="1800" dirty="0">
                <a:solidFill>
                  <a:srgbClr val="FFFFFF"/>
                </a:solidFill>
              </a:rPr>
              <a:t>Nivolumab at a dose of 3 mg/kg was chosen for the dose-expansion phase</a:t>
            </a:r>
          </a:p>
          <a:p>
            <a:pPr marL="285750" indent="-285750">
              <a:spcBef>
                <a:spcPts val="200"/>
              </a:spcBef>
              <a:spcAft>
                <a:spcPts val="200"/>
              </a:spcAft>
              <a:buFont typeface="Arial" charset="0"/>
              <a:buChar char="•"/>
            </a:pPr>
            <a:r>
              <a:rPr lang="en-US" sz="1800" dirty="0">
                <a:solidFill>
                  <a:srgbClr val="FFFFFF"/>
                </a:solidFill>
              </a:rPr>
              <a:t>Objective response: 15% (dose escalation) and 20% (dose expansion) </a:t>
            </a:r>
          </a:p>
        </p:txBody>
      </p:sp>
    </p:spTree>
    <p:extLst>
      <p:ext uri="{BB962C8B-B14F-4D97-AF65-F5344CB8AC3E}">
        <p14:creationId xmlns:p14="http://schemas.microsoft.com/office/powerpoint/2010/main" val="2698555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685799" y="4751"/>
            <a:ext cx="7772400" cy="1143000"/>
          </a:xfrm>
        </p:spPr>
        <p:txBody>
          <a:bodyPr/>
          <a:lstStyle/>
          <a:p>
            <a:r>
              <a:rPr lang="en-US" dirty="0">
                <a:latin typeface="Arial" charset="0"/>
                <a:ea typeface="ヒラギノ角ゴ Pro W3" charset="0"/>
                <a:cs typeface="ヒラギノ角ゴ Pro W3" charset="0"/>
              </a:rPr>
              <a:t>CheckMate 040: Select AEs – Dose-Escalation Phase</a:t>
            </a:r>
            <a:endParaRPr lang="en-US" dirty="0">
              <a:latin typeface="Arial" charset="0"/>
              <a:ea typeface="ＭＳ Ｐゴシック" charset="0"/>
              <a:cs typeface="ＭＳ Ｐゴシック" charset="0"/>
            </a:endParaRPr>
          </a:p>
        </p:txBody>
      </p:sp>
      <p:sp>
        <p:nvSpPr>
          <p:cNvPr id="8" name="Rectangle 33"/>
          <p:cNvSpPr>
            <a:spLocks noChangeArrowheads="1"/>
          </p:cNvSpPr>
          <p:nvPr/>
        </p:nvSpPr>
        <p:spPr bwMode="auto">
          <a:xfrm>
            <a:off x="304800" y="1219200"/>
            <a:ext cx="8534400" cy="358140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816789463"/>
              </p:ext>
            </p:extLst>
          </p:nvPr>
        </p:nvGraphicFramePr>
        <p:xfrm>
          <a:off x="457199" y="1359103"/>
          <a:ext cx="8229600" cy="3313003"/>
        </p:xfrm>
        <a:graphic>
          <a:graphicData uri="http://schemas.openxmlformats.org/drawingml/2006/table">
            <a:tbl>
              <a:tblPr/>
              <a:tblGrid>
                <a:gridCol w="1676401">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990600">
                  <a:extLst>
                    <a:ext uri="{9D8B030D-6E8A-4147-A177-3AD203B41FA5}">
                      <a16:colId xmlns:a16="http://schemas.microsoft.com/office/drawing/2014/main" xmlns="" val="20004"/>
                    </a:ext>
                  </a:extLst>
                </a:gridCol>
                <a:gridCol w="1120697">
                  <a:extLst>
                    <a:ext uri="{9D8B030D-6E8A-4147-A177-3AD203B41FA5}">
                      <a16:colId xmlns:a16="http://schemas.microsoft.com/office/drawing/2014/main" xmlns="" val="20006"/>
                    </a:ext>
                  </a:extLst>
                </a:gridCol>
                <a:gridCol w="936702">
                  <a:extLst>
                    <a:ext uri="{9D8B030D-6E8A-4147-A177-3AD203B41FA5}">
                      <a16:colId xmlns:a16="http://schemas.microsoft.com/office/drawing/2014/main" xmlns="" val="20005"/>
                    </a:ext>
                  </a:extLst>
                </a:gridCol>
              </a:tblGrid>
              <a:tr h="567212">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Grade 3/4 AE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0.1 mg/kg</a:t>
                      </a:r>
                      <a:br>
                        <a:rPr kumimoji="0" lang="en-US" sz="1600" b="1" i="0" u="none" strike="noStrike" cap="none" normalizeH="0" baseline="0" dirty="0">
                          <a:ln>
                            <a:noFill/>
                          </a:ln>
                          <a:solidFill>
                            <a:schemeClr val="bg1"/>
                          </a:solidFill>
                          <a:effectLst/>
                          <a:latin typeface="Arial"/>
                          <a:ea typeface="ＭＳ Ｐゴシック" charset="0"/>
                          <a:cs typeface="Arial"/>
                        </a:rPr>
                      </a:br>
                      <a:r>
                        <a:rPr kumimoji="0" lang="en-US" sz="1600" b="1" i="0" u="none" strike="noStrike" cap="none" normalizeH="0" baseline="0" dirty="0">
                          <a:ln>
                            <a:noFill/>
                          </a:ln>
                          <a:solidFill>
                            <a:schemeClr val="bg1"/>
                          </a:solidFill>
                          <a:effectLst/>
                          <a:latin typeface="Arial"/>
                          <a:ea typeface="ＭＳ Ｐゴシック" charset="0"/>
                          <a:cs typeface="Arial"/>
                        </a:rPr>
                        <a:t>(n = 6)</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0.3 mg/kg</a:t>
                      </a:r>
                      <a:br>
                        <a:rPr kumimoji="0" lang="en-US" sz="1600" b="1" i="0" u="none" strike="noStrike" cap="none" normalizeH="0" baseline="0" dirty="0">
                          <a:ln>
                            <a:noFill/>
                          </a:ln>
                          <a:solidFill>
                            <a:schemeClr val="bg1"/>
                          </a:solidFill>
                          <a:effectLst/>
                          <a:latin typeface="+mn-lt"/>
                          <a:ea typeface="ＭＳ Ｐゴシック" charset="0"/>
                          <a:cs typeface="Arial"/>
                        </a:rPr>
                      </a:br>
                      <a:r>
                        <a:rPr kumimoji="0" lang="en-US" sz="1600" b="1" i="0" u="none" strike="noStrike" cap="none" normalizeH="0" baseline="0" dirty="0">
                          <a:ln>
                            <a:noFill/>
                          </a:ln>
                          <a:solidFill>
                            <a:schemeClr val="bg1"/>
                          </a:solidFill>
                          <a:effectLst/>
                          <a:latin typeface="+mn-lt"/>
                          <a:ea typeface="ＭＳ Ｐゴシック" charset="0"/>
                          <a:cs typeface="Arial"/>
                        </a:rPr>
                        <a:t>(n = 9)</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1 mg/kg</a:t>
                      </a:r>
                      <a:br>
                        <a:rPr kumimoji="0" lang="en-US" sz="1600" b="1" i="0" u="none" strike="noStrike" cap="none" normalizeH="0" baseline="0" dirty="0">
                          <a:ln>
                            <a:noFill/>
                          </a:ln>
                          <a:solidFill>
                            <a:schemeClr val="bg1"/>
                          </a:solidFill>
                          <a:effectLst/>
                          <a:latin typeface="+mn-lt"/>
                          <a:ea typeface="ＭＳ Ｐゴシック" charset="0"/>
                          <a:cs typeface="Arial"/>
                        </a:rPr>
                      </a:br>
                      <a:r>
                        <a:rPr kumimoji="0" lang="en-US" sz="1600" b="1" i="0" u="none" strike="noStrike" cap="none" normalizeH="0" baseline="0" dirty="0">
                          <a:ln>
                            <a:noFill/>
                          </a:ln>
                          <a:solidFill>
                            <a:schemeClr val="bg1"/>
                          </a:solidFill>
                          <a:effectLst/>
                          <a:latin typeface="+mn-lt"/>
                          <a:ea typeface="ＭＳ Ｐゴシック" charset="0"/>
                          <a:cs typeface="Arial"/>
                        </a:rPr>
                        <a:t>(n = 10)</a:t>
                      </a:r>
                    </a:p>
                  </a:txBody>
                  <a:tcPr marL="81103" marR="81103" marT="45742" marB="45742" anchor="b" horzOverflow="overflow">
                    <a:lnL w="12700" cap="flat" cmpd="sng" algn="ctr">
                      <a:solidFill>
                        <a:srgbClr val="FFFFFF"/>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3 mg/kg</a:t>
                      </a:r>
                      <a:br>
                        <a:rPr kumimoji="0" lang="en-US" sz="1600" b="1" i="0" u="none" strike="noStrike" cap="none" normalizeH="0" baseline="0" dirty="0">
                          <a:ln>
                            <a:noFill/>
                          </a:ln>
                          <a:solidFill>
                            <a:schemeClr val="bg1"/>
                          </a:solidFill>
                          <a:effectLst/>
                          <a:latin typeface="+mn-lt"/>
                          <a:ea typeface="ＭＳ Ｐゴシック" charset="0"/>
                          <a:cs typeface="Arial"/>
                        </a:rPr>
                      </a:br>
                      <a:r>
                        <a:rPr kumimoji="0" lang="en-US" sz="1600" b="1" i="0" u="none" strike="noStrike" cap="none" normalizeH="0" baseline="0" dirty="0">
                          <a:ln>
                            <a:noFill/>
                          </a:ln>
                          <a:solidFill>
                            <a:schemeClr val="bg1"/>
                          </a:solidFill>
                          <a:effectLst/>
                          <a:latin typeface="+mn-lt"/>
                          <a:ea typeface="ＭＳ Ｐゴシック" charset="0"/>
                          <a:cs typeface="Arial"/>
                        </a:rPr>
                        <a:t>(n = 10)</a:t>
                      </a:r>
                    </a:p>
                  </a:txBody>
                  <a:tcPr marL="81103" marR="81103" marT="45742" marB="45742" anchor="b"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10 mg/kg</a:t>
                      </a:r>
                      <a:br>
                        <a:rPr kumimoji="0" lang="en-US" sz="1600" b="1" i="0" u="none" strike="noStrike" cap="none" normalizeH="0" baseline="0" dirty="0">
                          <a:ln>
                            <a:noFill/>
                          </a:ln>
                          <a:solidFill>
                            <a:schemeClr val="bg1"/>
                          </a:solidFill>
                          <a:effectLst/>
                          <a:latin typeface="+mn-lt"/>
                          <a:ea typeface="ＭＳ Ｐゴシック" charset="0"/>
                          <a:cs typeface="Arial"/>
                        </a:rPr>
                      </a:br>
                      <a:r>
                        <a:rPr kumimoji="0" lang="en-US" sz="1600" b="1" i="0" u="none" strike="noStrike" cap="none" normalizeH="0" baseline="0" dirty="0">
                          <a:ln>
                            <a:noFill/>
                          </a:ln>
                          <a:solidFill>
                            <a:schemeClr val="bg1"/>
                          </a:solidFill>
                          <a:effectLst/>
                          <a:latin typeface="+mn-lt"/>
                          <a:ea typeface="ＭＳ Ｐゴシック" charset="0"/>
                          <a:cs typeface="Arial"/>
                        </a:rPr>
                        <a:t>(n = 13)</a:t>
                      </a:r>
                    </a:p>
                  </a:txBody>
                  <a:tcPr marL="81103" marR="81103" marT="45742" marB="45742" anchor="b" horzOverflow="overflow">
                    <a:lnL w="381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All pts</a:t>
                      </a:r>
                      <a:br>
                        <a:rPr kumimoji="0" lang="en-US" sz="1600" b="1" i="0" u="none" strike="noStrike" cap="none" normalizeH="0" baseline="0" dirty="0">
                          <a:ln>
                            <a:noFill/>
                          </a:ln>
                          <a:solidFill>
                            <a:schemeClr val="bg1"/>
                          </a:solidFill>
                          <a:effectLst/>
                          <a:latin typeface="+mn-lt"/>
                          <a:ea typeface="ＭＳ Ｐゴシック" charset="0"/>
                          <a:cs typeface="Arial"/>
                        </a:rPr>
                      </a:br>
                      <a:r>
                        <a:rPr kumimoji="0" lang="en-US" sz="1600" b="1" i="0" u="none" strike="noStrike" cap="none" normalizeH="0" baseline="0" dirty="0">
                          <a:ln>
                            <a:noFill/>
                          </a:ln>
                          <a:solidFill>
                            <a:schemeClr val="bg1"/>
                          </a:solidFill>
                          <a:effectLst/>
                          <a:latin typeface="+mn-lt"/>
                          <a:ea typeface="ＭＳ Ｐゴシック" charset="0"/>
                          <a:cs typeface="Arial"/>
                        </a:rPr>
                        <a:t>(n = 48)</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3"/>
                  </a:ext>
                </a:extLst>
              </a:tr>
              <a:tr h="4309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Fatigue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(17%)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381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4309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Increased AST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 (22%)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 (20%)</a:t>
                      </a:r>
                    </a:p>
                  </a:txBody>
                  <a:tcPr marL="81103" marR="81103" marT="45742" marB="45742" anchor="ctr" horzOverflow="overflow">
                    <a:lnL w="12700" cap="flat" cmpd="sng" algn="ctr">
                      <a:solidFill>
                        <a:srgbClr val="FFFFFF"/>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(10%)</a:t>
                      </a:r>
                    </a:p>
                  </a:txBody>
                  <a:tcPr marL="81103" marR="81103" marT="45742" marB="45742"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381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 (10%)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4309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Increased ALT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 (22%)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(10%)</a:t>
                      </a:r>
                    </a:p>
                  </a:txBody>
                  <a:tcPr marL="81103" marR="81103" marT="45742" marB="45742"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381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 (6%)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4"/>
                  </a:ext>
                </a:extLst>
              </a:tr>
              <a:tr h="4309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Increased lipase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(17%)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 (40%)</a:t>
                      </a:r>
                    </a:p>
                  </a:txBody>
                  <a:tcPr marL="81103" marR="81103" marT="45742" marB="45742" anchor="ctr" horzOverflow="overflow">
                    <a:lnL w="12700" cap="flat" cmpd="sng" algn="ctr">
                      <a:solidFill>
                        <a:srgbClr val="FFFFFF"/>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(10%)</a:t>
                      </a:r>
                    </a:p>
                  </a:txBody>
                  <a:tcPr marL="81103" marR="81103" marT="45742" marB="45742"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381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6 (13%)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56721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Increased amylase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(10%)</a:t>
                      </a:r>
                    </a:p>
                  </a:txBody>
                  <a:tcPr marL="81103" marR="81103" marT="45742" marB="45742" anchor="ctr" horzOverflow="overflow">
                    <a:lnL w="12700" cap="flat" cmpd="sng" algn="ctr">
                      <a:solidFill>
                        <a:srgbClr val="FFFFFF"/>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(10%)</a:t>
                      </a:r>
                    </a:p>
                  </a:txBody>
                  <a:tcPr marL="81103" marR="81103" marT="45742" marB="45742"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381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 (4%)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4309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Anemia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(10%)</a:t>
                      </a:r>
                    </a:p>
                  </a:txBody>
                  <a:tcPr marL="81103" marR="81103" marT="45742" marB="45742" anchor="ctr" horzOverflow="overflow">
                    <a:lnL w="12700" cap="flat" cmpd="sng" algn="ctr">
                      <a:solidFill>
                        <a:srgbClr val="FFFFFF"/>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381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bl>
          </a:graphicData>
        </a:graphic>
      </p:graphicFrame>
      <p:sp>
        <p:nvSpPr>
          <p:cNvPr id="10" name="TextBox 9">
            <a:extLst>
              <a:ext uri="{FF2B5EF4-FFF2-40B4-BE49-F238E27FC236}">
                <a16:creationId xmlns:a16="http://schemas.microsoft.com/office/drawing/2014/main" xmlns="" id="{92A9EBE5-81EB-F64D-AF6C-FF98A39C977A}"/>
              </a:ext>
            </a:extLst>
          </p:cNvPr>
          <p:cNvSpPr txBox="1">
            <a:spLocks noChangeArrowheads="1"/>
          </p:cNvSpPr>
          <p:nvPr/>
        </p:nvSpPr>
        <p:spPr bwMode="auto">
          <a:xfrm>
            <a:off x="-14288"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El-Khoueiry AB et al. </a:t>
            </a:r>
            <a:r>
              <a:rPr lang="en-US" sz="1800" i="1" dirty="0">
                <a:solidFill>
                  <a:srgbClr val="FFFFFF"/>
                </a:solidFill>
              </a:rPr>
              <a:t>Lancet </a:t>
            </a:r>
            <a:r>
              <a:rPr lang="en-US" sz="1800" dirty="0">
                <a:solidFill>
                  <a:srgbClr val="FFFFFF"/>
                </a:solidFill>
              </a:rPr>
              <a:t>2017;389(10088):2492-502.</a:t>
            </a:r>
          </a:p>
        </p:txBody>
      </p:sp>
      <p:sp>
        <p:nvSpPr>
          <p:cNvPr id="3" name="TextBox 2"/>
          <p:cNvSpPr txBox="1"/>
          <p:nvPr/>
        </p:nvSpPr>
        <p:spPr>
          <a:xfrm>
            <a:off x="357808" y="4946365"/>
            <a:ext cx="8481392" cy="1015663"/>
          </a:xfrm>
          <a:prstGeom prst="rect">
            <a:avLst/>
          </a:prstGeom>
          <a:noFill/>
        </p:spPr>
        <p:txBody>
          <a:bodyPr wrap="square" rtlCol="0">
            <a:spAutoFit/>
          </a:bodyPr>
          <a:lstStyle/>
          <a:p>
            <a:pPr marL="342900" indent="-342900">
              <a:buFont typeface="Arial" charset="0"/>
              <a:buChar char="•"/>
            </a:pPr>
            <a:r>
              <a:rPr lang="en-US" sz="2000" dirty="0">
                <a:solidFill>
                  <a:srgbClr val="FFFFFF"/>
                </a:solidFill>
              </a:rPr>
              <a:t>There were no treatment-related deaths</a:t>
            </a:r>
          </a:p>
          <a:p>
            <a:pPr marL="342900" indent="-342900">
              <a:buFont typeface="Arial" charset="0"/>
              <a:buChar char="•"/>
            </a:pPr>
            <a:r>
              <a:rPr lang="en-US" sz="2000" dirty="0">
                <a:solidFill>
                  <a:srgbClr val="FFFFFF"/>
                </a:solidFill>
              </a:rPr>
              <a:t>There were 3 AEs leading to discontinuation (1 each in the 0.3 mg/kg, 3 mg/kg and 10 mg/kg arms)</a:t>
            </a:r>
          </a:p>
        </p:txBody>
      </p:sp>
    </p:spTree>
    <p:extLst>
      <p:ext uri="{BB962C8B-B14F-4D97-AF65-F5344CB8AC3E}">
        <p14:creationId xmlns:p14="http://schemas.microsoft.com/office/powerpoint/2010/main" val="3011069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CheckMate 459: Ongoing Phase III Trial Design</a:t>
            </a:r>
            <a:endParaRPr lang="en-US" dirty="0">
              <a:latin typeface="Arial" charset="0"/>
              <a:ea typeface="ＭＳ Ｐゴシック" charset="0"/>
              <a:cs typeface="ＭＳ Ｐゴシック" charset="0"/>
            </a:endParaRPr>
          </a:p>
        </p:txBody>
      </p:sp>
      <p:sp>
        <p:nvSpPr>
          <p:cNvPr id="9" name="Text Box 11"/>
          <p:cNvSpPr txBox="1">
            <a:spLocks noChangeArrowheads="1"/>
          </p:cNvSpPr>
          <p:nvPr/>
        </p:nvSpPr>
        <p:spPr bwMode="auto">
          <a:xfrm>
            <a:off x="5410200" y="2190660"/>
            <a:ext cx="3124200" cy="807930"/>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Nivolumab</a:t>
            </a:r>
          </a:p>
        </p:txBody>
      </p:sp>
      <p:sp>
        <p:nvSpPr>
          <p:cNvPr id="10" name="Text Box 13"/>
          <p:cNvSpPr txBox="1">
            <a:spLocks noChangeArrowheads="1"/>
          </p:cNvSpPr>
          <p:nvPr/>
        </p:nvSpPr>
        <p:spPr bwMode="auto">
          <a:xfrm>
            <a:off x="5410200" y="3873309"/>
            <a:ext cx="3124200" cy="774891"/>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Sorafenib</a:t>
            </a:r>
          </a:p>
        </p:txBody>
      </p:sp>
      <p:sp>
        <p:nvSpPr>
          <p:cNvPr id="14" name="TextBox 2"/>
          <p:cNvSpPr txBox="1">
            <a:spLocks noChangeArrowheads="1"/>
          </p:cNvSpPr>
          <p:nvPr/>
        </p:nvSpPr>
        <p:spPr bwMode="auto">
          <a:xfrm>
            <a:off x="480646" y="5334774"/>
            <a:ext cx="8229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 OS</a:t>
            </a:r>
            <a:endParaRPr lang="en-US" sz="2000" b="1" dirty="0">
              <a:solidFill>
                <a:srgbClr val="FFFFFF"/>
              </a:solidFill>
            </a:endParaRPr>
          </a:p>
        </p:txBody>
      </p:sp>
      <p:sp>
        <p:nvSpPr>
          <p:cNvPr id="17" name="TextBox 1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Clinicaltrials.gov. </a:t>
            </a:r>
          </a:p>
        </p:txBody>
      </p:sp>
      <p:sp>
        <p:nvSpPr>
          <p:cNvPr id="2" name="TextBox 1"/>
          <p:cNvSpPr txBox="1"/>
          <p:nvPr/>
        </p:nvSpPr>
        <p:spPr>
          <a:xfrm>
            <a:off x="442979" y="1342761"/>
            <a:ext cx="1854995" cy="400110"/>
          </a:xfrm>
          <a:prstGeom prst="rect">
            <a:avLst/>
          </a:prstGeom>
          <a:noFill/>
        </p:spPr>
        <p:txBody>
          <a:bodyPr wrap="none" rtlCol="0">
            <a:spAutoFit/>
          </a:bodyPr>
          <a:lstStyle/>
          <a:p>
            <a:r>
              <a:rPr lang="en-US" sz="2000" b="1" dirty="0">
                <a:solidFill>
                  <a:srgbClr val="FFFFFF"/>
                </a:solidFill>
              </a:rPr>
              <a:t>NCT02576509</a:t>
            </a:r>
          </a:p>
        </p:txBody>
      </p:sp>
      <p:sp>
        <p:nvSpPr>
          <p:cNvPr id="16" name="Line 6"/>
          <p:cNvSpPr>
            <a:spLocks noChangeShapeType="1"/>
          </p:cNvSpPr>
          <p:nvPr/>
        </p:nvSpPr>
        <p:spPr bwMode="auto">
          <a:xfrm>
            <a:off x="3581400" y="3479184"/>
            <a:ext cx="1532359"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8" name="Line 7"/>
          <p:cNvSpPr>
            <a:spLocks noChangeShapeType="1"/>
          </p:cNvSpPr>
          <p:nvPr/>
        </p:nvSpPr>
        <p:spPr bwMode="auto">
          <a:xfrm flipH="1">
            <a:off x="5113759" y="2618295"/>
            <a:ext cx="0" cy="1675693"/>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19" name="Group 18"/>
          <p:cNvGrpSpPr/>
          <p:nvPr/>
        </p:nvGrpSpPr>
        <p:grpSpPr>
          <a:xfrm>
            <a:off x="5113759" y="2615171"/>
            <a:ext cx="257175" cy="1678818"/>
            <a:chOff x="4419600" y="2026607"/>
            <a:chExt cx="514350" cy="2984565"/>
          </a:xfrm>
        </p:grpSpPr>
        <p:sp>
          <p:nvSpPr>
            <p:cNvPr id="20" name="Line 8"/>
            <p:cNvSpPr>
              <a:spLocks noChangeShapeType="1"/>
            </p:cNvSpPr>
            <p:nvPr/>
          </p:nvSpPr>
          <p:spPr bwMode="auto">
            <a:xfrm flipV="1">
              <a:off x="4419600" y="2026607"/>
              <a:ext cx="514350" cy="1111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21" name="Line 9"/>
            <p:cNvSpPr>
              <a:spLocks noChangeShapeType="1"/>
            </p:cNvSpPr>
            <p:nvPr/>
          </p:nvSpPr>
          <p:spPr bwMode="auto">
            <a:xfrm>
              <a:off x="4419600" y="5011172"/>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grpSp>
        <p:nvGrpSpPr>
          <p:cNvPr id="22" name="Group 21"/>
          <p:cNvGrpSpPr>
            <a:grpSpLocks/>
          </p:cNvGrpSpPr>
          <p:nvPr/>
        </p:nvGrpSpPr>
        <p:grpSpPr bwMode="auto">
          <a:xfrm>
            <a:off x="4038600" y="2998589"/>
            <a:ext cx="914400" cy="914400"/>
            <a:chOff x="1872" y="1584"/>
            <a:chExt cx="576" cy="576"/>
          </a:xfrm>
        </p:grpSpPr>
        <p:sp>
          <p:nvSpPr>
            <p:cNvPr id="23" name="Oval 22"/>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24" name="Rectangle 23"/>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graphicFrame>
        <p:nvGraphicFramePr>
          <p:cNvPr id="13" name="Group 104"/>
          <p:cNvGraphicFramePr>
            <a:graphicFrameLocks noGrp="1"/>
          </p:cNvGraphicFramePr>
          <p:nvPr>
            <p:extLst>
              <p:ext uri="{D42A27DB-BD31-4B8C-83A1-F6EECF244321}">
                <p14:modId xmlns:p14="http://schemas.microsoft.com/office/powerpoint/2010/main" val="1636274490"/>
              </p:ext>
            </p:extLst>
          </p:nvPr>
        </p:nvGraphicFramePr>
        <p:xfrm>
          <a:off x="448841" y="1840992"/>
          <a:ext cx="3293319" cy="3188208"/>
        </p:xfrm>
        <a:graphic>
          <a:graphicData uri="http://schemas.openxmlformats.org/drawingml/2006/table">
            <a:tbl>
              <a:tblPr/>
              <a:tblGrid>
                <a:gridCol w="3293319">
                  <a:extLst>
                    <a:ext uri="{9D8B030D-6E8A-4147-A177-3AD203B41FA5}">
                      <a16:colId xmlns:a16="http://schemas.microsoft.com/office/drawing/2014/main" xmlns="" val="20000"/>
                    </a:ext>
                  </a:extLst>
                </a:gridCol>
              </a:tblGrid>
              <a:tr h="2676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a:ln>
                            <a:noFill/>
                          </a:ln>
                          <a:solidFill>
                            <a:schemeClr val="bg1"/>
                          </a:solidFill>
                          <a:effectLst/>
                          <a:latin typeface="Arial"/>
                          <a:ea typeface="ＭＳ Ｐゴシック" charset="0"/>
                          <a:cs typeface="Arial"/>
                        </a:rPr>
                        <a:t>Estimated enrollment </a:t>
                      </a:r>
                      <a:r>
                        <a:rPr kumimoji="0" lang="en-US" sz="1700" b="1" i="0" u="none" strike="noStrike" cap="none" normalizeH="0" baseline="0" dirty="0">
                          <a:ln>
                            <a:noFill/>
                          </a:ln>
                          <a:solidFill>
                            <a:schemeClr val="bg1"/>
                          </a:solidFill>
                          <a:effectLst/>
                          <a:latin typeface="Arial"/>
                          <a:ea typeface="ＭＳ Ｐゴシック" charset="0"/>
                          <a:cs typeface="Arial"/>
                        </a:rPr>
                        <a:t/>
                      </a:r>
                      <a:br>
                        <a:rPr kumimoji="0" lang="en-US" sz="1700" b="1" i="0" u="none" strike="noStrike" cap="none" normalizeH="0" baseline="0" dirty="0">
                          <a:ln>
                            <a:noFill/>
                          </a:ln>
                          <a:solidFill>
                            <a:schemeClr val="bg1"/>
                          </a:solidFill>
                          <a:effectLst/>
                          <a:latin typeface="Arial"/>
                          <a:ea typeface="ＭＳ Ｐゴシック" charset="0"/>
                          <a:cs typeface="Arial"/>
                        </a:rPr>
                      </a:br>
                      <a:r>
                        <a:rPr kumimoji="0" lang="en-US" sz="1700" b="1" i="0" u="none" strike="noStrike" cap="none" normalizeH="0" baseline="0" dirty="0">
                          <a:ln>
                            <a:noFill/>
                          </a:ln>
                          <a:solidFill>
                            <a:schemeClr val="bg1"/>
                          </a:solidFill>
                          <a:effectLst/>
                          <a:latin typeface="Arial"/>
                          <a:ea typeface="ＭＳ Ｐゴシック" charset="0"/>
                          <a:cs typeface="Arial"/>
                        </a:rPr>
                        <a:t>(N = 726)</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732558">
                <a:tc>
                  <a:txBody>
                    <a:bodyPr/>
                    <a:lstStyle/>
                    <a:p>
                      <a:pPr marL="285750" indent="-285750">
                        <a:lnSpc>
                          <a:spcPct val="120000"/>
                        </a:lnSpc>
                        <a:buFont typeface="Arial"/>
                        <a:buChar char="•"/>
                        <a:defRPr/>
                      </a:pPr>
                      <a:r>
                        <a:rPr lang="en-US" sz="1700" baseline="0" dirty="0"/>
                        <a:t>Patients with previously untreated advanced HCC </a:t>
                      </a:r>
                    </a:p>
                    <a:p>
                      <a:pPr marL="285750" indent="-285750">
                        <a:lnSpc>
                          <a:spcPct val="120000"/>
                        </a:lnSpc>
                        <a:buFont typeface="Arial"/>
                        <a:buChar char="•"/>
                        <a:defRPr/>
                      </a:pPr>
                      <a:r>
                        <a:rPr lang="en-US" sz="1700" baseline="0" dirty="0"/>
                        <a:t>Patients ineligible for surgical and/or </a:t>
                      </a:r>
                      <a:r>
                        <a:rPr lang="en-US" sz="1700" baseline="0" dirty="0" err="1"/>
                        <a:t>locoregional</a:t>
                      </a:r>
                      <a:r>
                        <a:rPr lang="en-US" sz="1700" baseline="0" dirty="0"/>
                        <a:t> therapies</a:t>
                      </a:r>
                    </a:p>
                    <a:p>
                      <a:pPr marL="285750" indent="-285750">
                        <a:lnSpc>
                          <a:spcPct val="120000"/>
                        </a:lnSpc>
                        <a:buFont typeface="Arial"/>
                        <a:buChar char="•"/>
                        <a:defRPr/>
                      </a:pPr>
                      <a:r>
                        <a:rPr lang="en-US" sz="1700" baseline="0" dirty="0"/>
                        <a:t>Child-Pugh A</a:t>
                      </a:r>
                    </a:p>
                    <a:p>
                      <a:pPr marL="285750" indent="-285750">
                        <a:lnSpc>
                          <a:spcPct val="120000"/>
                        </a:lnSpc>
                        <a:buFont typeface="Arial"/>
                        <a:buChar char="•"/>
                        <a:defRPr/>
                      </a:pPr>
                      <a:r>
                        <a:rPr lang="en-US" sz="1700" baseline="0" dirty="0"/>
                        <a:t>ECOG PS 0-1</a:t>
                      </a:r>
                    </a:p>
                    <a:p>
                      <a:pPr marL="285750" indent="-285750">
                        <a:lnSpc>
                          <a:spcPct val="120000"/>
                        </a:lnSpc>
                        <a:buFont typeface="Arial"/>
                        <a:buChar char="•"/>
                        <a:defRPr/>
                      </a:pPr>
                      <a:r>
                        <a:rPr lang="en-US" sz="1700" baseline="0" dirty="0"/>
                        <a:t>No known or suspected autoimmune disease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02437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a:latin typeface="Arial" charset="0"/>
                <a:ea typeface="ヒラギノ角ゴ Pro W3" charset="0"/>
                <a:cs typeface="ヒラギノ角ゴ Pro W3" charset="0"/>
              </a:rPr>
              <a:t>ReDOS: Phase II Trial Design</a:t>
            </a:r>
            <a:endParaRPr lang="en-US" dirty="0"/>
          </a:p>
        </p:txBody>
      </p:sp>
      <p:sp>
        <p:nvSpPr>
          <p:cNvPr id="11" name="TextBox 2"/>
          <p:cNvSpPr txBox="1">
            <a:spLocks noChangeArrowheads="1"/>
          </p:cNvSpPr>
          <p:nvPr/>
        </p:nvSpPr>
        <p:spPr bwMode="auto">
          <a:xfrm>
            <a:off x="228600" y="5791200"/>
            <a:ext cx="8534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600"/>
              </a:spcBef>
              <a:spcAft>
                <a:spcPts val="600"/>
              </a:spcAft>
              <a:buFont typeface="Arial" charset="0"/>
              <a:buChar char="•"/>
            </a:pPr>
            <a:r>
              <a:rPr lang="en-US" sz="1800" b="1" dirty="0">
                <a:solidFill>
                  <a:srgbClr val="FFFF00"/>
                </a:solidFill>
              </a:rPr>
              <a:t>Primary endpoint: </a:t>
            </a:r>
            <a:r>
              <a:rPr lang="en-US" sz="1800" dirty="0">
                <a:solidFill>
                  <a:srgbClr val="FFFF00"/>
                </a:solidFill>
              </a:rPr>
              <a:t>Proportion of patients who complete 2 cycles of treatment and initiate cycle 3 in both arms </a:t>
            </a:r>
          </a:p>
        </p:txBody>
      </p:sp>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Bekaii-Saab TS et al. Gastrointestinal Cancers Symposium 2018;Abstract 611.</a:t>
            </a:r>
          </a:p>
        </p:txBody>
      </p:sp>
      <p:sp>
        <p:nvSpPr>
          <p:cNvPr id="7" name="TextBox 6"/>
          <p:cNvSpPr txBox="1"/>
          <p:nvPr/>
        </p:nvSpPr>
        <p:spPr>
          <a:xfrm>
            <a:off x="2553625" y="5300246"/>
            <a:ext cx="2995179" cy="338554"/>
          </a:xfrm>
          <a:prstGeom prst="rect">
            <a:avLst/>
          </a:prstGeom>
          <a:noFill/>
        </p:spPr>
        <p:txBody>
          <a:bodyPr wrap="none" rtlCol="0">
            <a:spAutoFit/>
          </a:bodyPr>
          <a:lstStyle/>
          <a:p>
            <a:r>
              <a:rPr lang="en-US" sz="1600" b="1" dirty="0">
                <a:solidFill>
                  <a:srgbClr val="FF9300"/>
                </a:solidFill>
              </a:rPr>
              <a:t>Dose-escalation arm (Arm A)</a:t>
            </a:r>
          </a:p>
        </p:txBody>
      </p:sp>
      <p:sp>
        <p:nvSpPr>
          <p:cNvPr id="13" name="TextBox 12"/>
          <p:cNvSpPr txBox="1"/>
          <p:nvPr/>
        </p:nvSpPr>
        <p:spPr>
          <a:xfrm>
            <a:off x="5982817" y="5284112"/>
            <a:ext cx="2853666" cy="338554"/>
          </a:xfrm>
          <a:prstGeom prst="rect">
            <a:avLst/>
          </a:prstGeom>
          <a:noFill/>
        </p:spPr>
        <p:txBody>
          <a:bodyPr wrap="none" rtlCol="0">
            <a:spAutoFit/>
          </a:bodyPr>
          <a:lstStyle/>
          <a:p>
            <a:r>
              <a:rPr lang="en-US" sz="1600" b="1" dirty="0">
                <a:solidFill>
                  <a:srgbClr val="92D050"/>
                </a:solidFill>
              </a:rPr>
              <a:t>Standard dose arm (Arm B)</a:t>
            </a:r>
          </a:p>
        </p:txBody>
      </p:sp>
      <p:sp>
        <p:nvSpPr>
          <p:cNvPr id="19" name="Text Box 11"/>
          <p:cNvSpPr txBox="1">
            <a:spLocks noChangeArrowheads="1"/>
          </p:cNvSpPr>
          <p:nvPr/>
        </p:nvSpPr>
        <p:spPr bwMode="auto">
          <a:xfrm>
            <a:off x="2483028" y="2730820"/>
            <a:ext cx="1535731" cy="2262962"/>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lIns="45720" rIns="4572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300" b="1" dirty="0">
                <a:solidFill>
                  <a:srgbClr val="000090"/>
                </a:solidFill>
              </a:rPr>
              <a:t>Arm A 1</a:t>
            </a:r>
            <a:br>
              <a:rPr lang="en-US" sz="1300" b="1" dirty="0">
                <a:solidFill>
                  <a:srgbClr val="000090"/>
                </a:solidFill>
              </a:rPr>
            </a:br>
            <a:r>
              <a:rPr lang="en-US" sz="1300" dirty="0" err="1">
                <a:solidFill>
                  <a:schemeClr val="tx2"/>
                </a:solidFill>
              </a:rPr>
              <a:t>Regorafenib</a:t>
            </a:r>
            <a:r>
              <a:rPr lang="en-US" sz="1300" dirty="0">
                <a:solidFill>
                  <a:schemeClr val="tx2"/>
                </a:solidFill>
              </a:rPr>
              <a:t> </a:t>
            </a:r>
            <a:br>
              <a:rPr lang="en-US" sz="1300" dirty="0">
                <a:solidFill>
                  <a:schemeClr val="tx2"/>
                </a:solidFill>
              </a:rPr>
            </a:br>
            <a:r>
              <a:rPr lang="en-US" sz="1300" dirty="0">
                <a:solidFill>
                  <a:schemeClr val="tx2"/>
                </a:solidFill>
              </a:rPr>
              <a:t>start low</a:t>
            </a:r>
          </a:p>
          <a:p>
            <a:pPr algn="ctr">
              <a:spcBef>
                <a:spcPts val="450"/>
              </a:spcBef>
              <a:spcAft>
                <a:spcPts val="450"/>
              </a:spcAft>
            </a:pPr>
            <a:endParaRPr lang="en-US" sz="1300" b="1" dirty="0">
              <a:solidFill>
                <a:srgbClr val="000090"/>
              </a:solidFill>
            </a:endParaRPr>
          </a:p>
          <a:p>
            <a:pPr algn="ctr">
              <a:spcBef>
                <a:spcPts val="450"/>
              </a:spcBef>
              <a:spcAft>
                <a:spcPts val="450"/>
              </a:spcAft>
            </a:pPr>
            <a:r>
              <a:rPr lang="en-US" sz="1300" b="1" dirty="0">
                <a:solidFill>
                  <a:srgbClr val="000090"/>
                </a:solidFill>
              </a:rPr>
              <a:t>+ pre-emptive</a:t>
            </a:r>
            <a:br>
              <a:rPr lang="en-US" sz="1300" b="1" dirty="0">
                <a:solidFill>
                  <a:srgbClr val="000090"/>
                </a:solidFill>
              </a:rPr>
            </a:br>
            <a:r>
              <a:rPr lang="en-US" sz="1300" dirty="0">
                <a:solidFill>
                  <a:schemeClr val="tx2"/>
                </a:solidFill>
              </a:rPr>
              <a:t>strategy for</a:t>
            </a:r>
            <a:br>
              <a:rPr lang="en-US" sz="1300" dirty="0">
                <a:solidFill>
                  <a:schemeClr val="tx2"/>
                </a:solidFill>
              </a:rPr>
            </a:br>
            <a:r>
              <a:rPr lang="en-US" sz="1300" dirty="0">
                <a:solidFill>
                  <a:schemeClr val="tx2"/>
                </a:solidFill>
              </a:rPr>
              <a:t> Palmar-plantar</a:t>
            </a:r>
            <a:br>
              <a:rPr lang="en-US" sz="1300" dirty="0">
                <a:solidFill>
                  <a:schemeClr val="tx2"/>
                </a:solidFill>
              </a:rPr>
            </a:br>
            <a:r>
              <a:rPr lang="en-US" sz="1300" dirty="0" err="1">
                <a:solidFill>
                  <a:schemeClr val="tx2"/>
                </a:solidFill>
              </a:rPr>
              <a:t>erythrodysesthesia</a:t>
            </a:r>
            <a:r>
              <a:rPr lang="en-US" sz="1300" dirty="0">
                <a:solidFill>
                  <a:schemeClr val="tx2"/>
                </a:solidFill>
              </a:rPr>
              <a:t/>
            </a:r>
            <a:br>
              <a:rPr lang="en-US" sz="1300" dirty="0">
                <a:solidFill>
                  <a:schemeClr val="tx2"/>
                </a:solidFill>
              </a:rPr>
            </a:br>
            <a:r>
              <a:rPr lang="en-US" sz="1300" dirty="0">
                <a:solidFill>
                  <a:schemeClr val="tx2"/>
                </a:solidFill>
              </a:rPr>
              <a:t>syndrome (PPES)</a:t>
            </a:r>
          </a:p>
        </p:txBody>
      </p:sp>
      <p:sp>
        <p:nvSpPr>
          <p:cNvPr id="21" name="Text Box 11"/>
          <p:cNvSpPr txBox="1">
            <a:spLocks noChangeArrowheads="1"/>
          </p:cNvSpPr>
          <p:nvPr/>
        </p:nvSpPr>
        <p:spPr bwMode="auto">
          <a:xfrm>
            <a:off x="4112690" y="2724329"/>
            <a:ext cx="1488312" cy="2269453"/>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lIns="45720" rIns="4572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300" b="1" dirty="0">
                <a:solidFill>
                  <a:srgbClr val="000090"/>
                </a:solidFill>
              </a:rPr>
              <a:t>Arm A 2</a:t>
            </a:r>
            <a:br>
              <a:rPr lang="en-US" sz="1300" b="1" dirty="0">
                <a:solidFill>
                  <a:srgbClr val="000090"/>
                </a:solidFill>
              </a:rPr>
            </a:br>
            <a:r>
              <a:rPr lang="en-US" sz="1300" dirty="0" err="1">
                <a:solidFill>
                  <a:schemeClr val="tx2"/>
                </a:solidFill>
              </a:rPr>
              <a:t>Regorafenib</a:t>
            </a:r>
            <a:r>
              <a:rPr lang="en-US" sz="1300" dirty="0">
                <a:solidFill>
                  <a:schemeClr val="tx2"/>
                </a:solidFill>
              </a:rPr>
              <a:t> </a:t>
            </a:r>
            <a:br>
              <a:rPr lang="en-US" sz="1300" dirty="0">
                <a:solidFill>
                  <a:schemeClr val="tx2"/>
                </a:solidFill>
              </a:rPr>
            </a:br>
            <a:r>
              <a:rPr lang="en-US" sz="1300" dirty="0">
                <a:solidFill>
                  <a:schemeClr val="tx2"/>
                </a:solidFill>
              </a:rPr>
              <a:t>start low dose</a:t>
            </a:r>
          </a:p>
          <a:p>
            <a:pPr algn="ctr">
              <a:spcBef>
                <a:spcPts val="450"/>
              </a:spcBef>
              <a:spcAft>
                <a:spcPts val="450"/>
              </a:spcAft>
            </a:pPr>
            <a:endParaRPr lang="en-US" sz="1300" dirty="0">
              <a:solidFill>
                <a:schemeClr val="tx2"/>
              </a:solidFill>
            </a:endParaRPr>
          </a:p>
          <a:p>
            <a:pPr algn="ctr">
              <a:spcBef>
                <a:spcPts val="450"/>
              </a:spcBef>
              <a:spcAft>
                <a:spcPts val="450"/>
              </a:spcAft>
            </a:pPr>
            <a:r>
              <a:rPr lang="en-US" sz="1300" b="1" dirty="0">
                <a:solidFill>
                  <a:srgbClr val="000090"/>
                </a:solidFill>
              </a:rPr>
              <a:t>+ reactive</a:t>
            </a:r>
            <a:br>
              <a:rPr lang="en-US" sz="1300" b="1" dirty="0">
                <a:solidFill>
                  <a:srgbClr val="000090"/>
                </a:solidFill>
              </a:rPr>
            </a:br>
            <a:r>
              <a:rPr lang="en-US" sz="1300" dirty="0">
                <a:solidFill>
                  <a:schemeClr val="tx2"/>
                </a:solidFill>
              </a:rPr>
              <a:t>strategy for</a:t>
            </a:r>
            <a:br>
              <a:rPr lang="en-US" sz="1300" dirty="0">
                <a:solidFill>
                  <a:schemeClr val="tx2"/>
                </a:solidFill>
              </a:rPr>
            </a:br>
            <a:r>
              <a:rPr lang="en-US" sz="1300" dirty="0">
                <a:solidFill>
                  <a:schemeClr val="tx2"/>
                </a:solidFill>
              </a:rPr>
              <a:t> Palmar-plantar</a:t>
            </a:r>
            <a:br>
              <a:rPr lang="en-US" sz="1300" dirty="0">
                <a:solidFill>
                  <a:schemeClr val="tx2"/>
                </a:solidFill>
              </a:rPr>
            </a:br>
            <a:r>
              <a:rPr lang="en-US" sz="1300" dirty="0" err="1">
                <a:solidFill>
                  <a:schemeClr val="tx2"/>
                </a:solidFill>
              </a:rPr>
              <a:t>erythrodysesthesia</a:t>
            </a:r>
            <a:r>
              <a:rPr lang="en-US" sz="1300" dirty="0">
                <a:solidFill>
                  <a:schemeClr val="tx2"/>
                </a:solidFill>
              </a:rPr>
              <a:t/>
            </a:r>
            <a:br>
              <a:rPr lang="en-US" sz="1300" dirty="0">
                <a:solidFill>
                  <a:schemeClr val="tx2"/>
                </a:solidFill>
              </a:rPr>
            </a:br>
            <a:r>
              <a:rPr lang="en-US" sz="1300" dirty="0">
                <a:solidFill>
                  <a:schemeClr val="tx2"/>
                </a:solidFill>
              </a:rPr>
              <a:t>syndrome (PPES)</a:t>
            </a:r>
          </a:p>
        </p:txBody>
      </p:sp>
      <p:sp>
        <p:nvSpPr>
          <p:cNvPr id="22" name="Text Box 11"/>
          <p:cNvSpPr txBox="1">
            <a:spLocks noChangeArrowheads="1"/>
          </p:cNvSpPr>
          <p:nvPr/>
        </p:nvSpPr>
        <p:spPr bwMode="auto">
          <a:xfrm>
            <a:off x="5694933" y="2724329"/>
            <a:ext cx="1600052" cy="2271117"/>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lIns="45720" rIns="4572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300" b="1" dirty="0">
                <a:solidFill>
                  <a:srgbClr val="000090"/>
                </a:solidFill>
              </a:rPr>
              <a:t>Arm B 1</a:t>
            </a:r>
            <a:br>
              <a:rPr lang="en-US" sz="1300" b="1" dirty="0">
                <a:solidFill>
                  <a:srgbClr val="000090"/>
                </a:solidFill>
              </a:rPr>
            </a:br>
            <a:r>
              <a:rPr lang="en-US" sz="1300" dirty="0" err="1">
                <a:solidFill>
                  <a:schemeClr val="tx2"/>
                </a:solidFill>
              </a:rPr>
              <a:t>Regorafenib</a:t>
            </a:r>
            <a:r>
              <a:rPr lang="en-US" sz="1300" dirty="0">
                <a:solidFill>
                  <a:schemeClr val="tx2"/>
                </a:solidFill>
              </a:rPr>
              <a:t> 160 mg PO daily for 21 days</a:t>
            </a:r>
          </a:p>
          <a:p>
            <a:pPr algn="ctr">
              <a:spcBef>
                <a:spcPts val="450"/>
              </a:spcBef>
              <a:spcAft>
                <a:spcPts val="450"/>
              </a:spcAft>
            </a:pPr>
            <a:endParaRPr lang="en-US" sz="1300" dirty="0">
              <a:solidFill>
                <a:schemeClr val="tx2"/>
              </a:solidFill>
            </a:endParaRPr>
          </a:p>
          <a:p>
            <a:pPr algn="ctr">
              <a:spcBef>
                <a:spcPts val="450"/>
              </a:spcBef>
              <a:spcAft>
                <a:spcPts val="450"/>
              </a:spcAft>
            </a:pPr>
            <a:r>
              <a:rPr lang="en-US" sz="1300" b="1" dirty="0">
                <a:solidFill>
                  <a:srgbClr val="000090"/>
                </a:solidFill>
              </a:rPr>
              <a:t>+ pre-emptive</a:t>
            </a:r>
            <a:br>
              <a:rPr lang="en-US" sz="1300" b="1" dirty="0">
                <a:solidFill>
                  <a:srgbClr val="000090"/>
                </a:solidFill>
              </a:rPr>
            </a:br>
            <a:r>
              <a:rPr lang="en-US" sz="1300" dirty="0">
                <a:solidFill>
                  <a:schemeClr val="tx2"/>
                </a:solidFill>
              </a:rPr>
              <a:t>strategy for</a:t>
            </a:r>
            <a:br>
              <a:rPr lang="en-US" sz="1300" dirty="0">
                <a:solidFill>
                  <a:schemeClr val="tx2"/>
                </a:solidFill>
              </a:rPr>
            </a:br>
            <a:r>
              <a:rPr lang="en-US" sz="1300" dirty="0">
                <a:solidFill>
                  <a:schemeClr val="tx2"/>
                </a:solidFill>
              </a:rPr>
              <a:t> Palmar-plantar</a:t>
            </a:r>
            <a:br>
              <a:rPr lang="en-US" sz="1300" dirty="0">
                <a:solidFill>
                  <a:schemeClr val="tx2"/>
                </a:solidFill>
              </a:rPr>
            </a:br>
            <a:r>
              <a:rPr lang="en-US" sz="1300" dirty="0" err="1">
                <a:solidFill>
                  <a:schemeClr val="tx2"/>
                </a:solidFill>
              </a:rPr>
              <a:t>erythrodysesthesia</a:t>
            </a:r>
            <a:r>
              <a:rPr lang="en-US" sz="1300" dirty="0">
                <a:solidFill>
                  <a:schemeClr val="tx2"/>
                </a:solidFill>
              </a:rPr>
              <a:t/>
            </a:r>
            <a:br>
              <a:rPr lang="en-US" sz="1300" dirty="0">
                <a:solidFill>
                  <a:schemeClr val="tx2"/>
                </a:solidFill>
              </a:rPr>
            </a:br>
            <a:r>
              <a:rPr lang="en-US" sz="1300" dirty="0">
                <a:solidFill>
                  <a:schemeClr val="tx2"/>
                </a:solidFill>
              </a:rPr>
              <a:t>syndrome (PPES)</a:t>
            </a:r>
          </a:p>
        </p:txBody>
      </p:sp>
      <p:sp>
        <p:nvSpPr>
          <p:cNvPr id="24" name="Text Box 11"/>
          <p:cNvSpPr txBox="1">
            <a:spLocks noChangeArrowheads="1"/>
          </p:cNvSpPr>
          <p:nvPr/>
        </p:nvSpPr>
        <p:spPr bwMode="auto">
          <a:xfrm>
            <a:off x="7388917" y="2724329"/>
            <a:ext cx="1602683" cy="2271117"/>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lIns="45720" rIns="4572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300" b="1">
                <a:solidFill>
                  <a:srgbClr val="000090"/>
                </a:solidFill>
              </a:rPr>
              <a:t>Arm B </a:t>
            </a:r>
            <a:r>
              <a:rPr lang="en-US" sz="1300" b="1" dirty="0">
                <a:solidFill>
                  <a:srgbClr val="000090"/>
                </a:solidFill>
              </a:rPr>
              <a:t>2</a:t>
            </a:r>
            <a:br>
              <a:rPr lang="en-US" sz="1300" b="1" dirty="0">
                <a:solidFill>
                  <a:srgbClr val="000090"/>
                </a:solidFill>
              </a:rPr>
            </a:br>
            <a:r>
              <a:rPr lang="en-US" sz="1300" dirty="0" err="1">
                <a:solidFill>
                  <a:schemeClr val="tx2"/>
                </a:solidFill>
              </a:rPr>
              <a:t>Regorafenib</a:t>
            </a:r>
            <a:r>
              <a:rPr lang="en-US" sz="1300" dirty="0">
                <a:solidFill>
                  <a:schemeClr val="tx2"/>
                </a:solidFill>
              </a:rPr>
              <a:t> 160 mg PO daily for 21 days</a:t>
            </a:r>
          </a:p>
          <a:p>
            <a:pPr algn="ctr">
              <a:spcBef>
                <a:spcPts val="450"/>
              </a:spcBef>
              <a:spcAft>
                <a:spcPts val="450"/>
              </a:spcAft>
            </a:pPr>
            <a:endParaRPr lang="en-US" sz="1300" dirty="0">
              <a:solidFill>
                <a:schemeClr val="tx2"/>
              </a:solidFill>
            </a:endParaRPr>
          </a:p>
          <a:p>
            <a:pPr algn="ctr">
              <a:spcBef>
                <a:spcPts val="450"/>
              </a:spcBef>
              <a:spcAft>
                <a:spcPts val="450"/>
              </a:spcAft>
            </a:pPr>
            <a:r>
              <a:rPr lang="en-US" sz="1300" b="1" dirty="0">
                <a:solidFill>
                  <a:srgbClr val="000090"/>
                </a:solidFill>
              </a:rPr>
              <a:t>+ reactive</a:t>
            </a:r>
            <a:br>
              <a:rPr lang="en-US" sz="1300" b="1" dirty="0">
                <a:solidFill>
                  <a:srgbClr val="000090"/>
                </a:solidFill>
              </a:rPr>
            </a:br>
            <a:r>
              <a:rPr lang="en-US" sz="1300" dirty="0">
                <a:solidFill>
                  <a:schemeClr val="tx2"/>
                </a:solidFill>
              </a:rPr>
              <a:t>strategy for</a:t>
            </a:r>
            <a:br>
              <a:rPr lang="en-US" sz="1300" dirty="0">
                <a:solidFill>
                  <a:schemeClr val="tx2"/>
                </a:solidFill>
              </a:rPr>
            </a:br>
            <a:r>
              <a:rPr lang="en-US" sz="1300" dirty="0">
                <a:solidFill>
                  <a:schemeClr val="tx2"/>
                </a:solidFill>
              </a:rPr>
              <a:t> Palmar-plantar</a:t>
            </a:r>
            <a:br>
              <a:rPr lang="en-US" sz="1300" dirty="0">
                <a:solidFill>
                  <a:schemeClr val="tx2"/>
                </a:solidFill>
              </a:rPr>
            </a:br>
            <a:r>
              <a:rPr lang="en-US" sz="1300" dirty="0" err="1">
                <a:solidFill>
                  <a:schemeClr val="tx2"/>
                </a:solidFill>
              </a:rPr>
              <a:t>erythrodysesthesia</a:t>
            </a:r>
            <a:r>
              <a:rPr lang="en-US" sz="1300" dirty="0">
                <a:solidFill>
                  <a:schemeClr val="tx2"/>
                </a:solidFill>
              </a:rPr>
              <a:t/>
            </a:r>
            <a:br>
              <a:rPr lang="en-US" sz="1300" dirty="0">
                <a:solidFill>
                  <a:schemeClr val="tx2"/>
                </a:solidFill>
              </a:rPr>
            </a:br>
            <a:r>
              <a:rPr lang="en-US" sz="1300" dirty="0">
                <a:solidFill>
                  <a:schemeClr val="tx2"/>
                </a:solidFill>
              </a:rPr>
              <a:t>syndrome (PPES)</a:t>
            </a:r>
          </a:p>
        </p:txBody>
      </p:sp>
      <p:graphicFrame>
        <p:nvGraphicFramePr>
          <p:cNvPr id="25" name="Group 36"/>
          <p:cNvGraphicFramePr>
            <a:graphicFrameLocks/>
          </p:cNvGraphicFramePr>
          <p:nvPr>
            <p:extLst>
              <p:ext uri="{D42A27DB-BD31-4B8C-83A1-F6EECF244321}">
                <p14:modId xmlns:p14="http://schemas.microsoft.com/office/powerpoint/2010/main" val="1684569148"/>
              </p:ext>
            </p:extLst>
          </p:nvPr>
        </p:nvGraphicFramePr>
        <p:xfrm>
          <a:off x="152400" y="2741914"/>
          <a:ext cx="2209800" cy="2193408"/>
        </p:xfrm>
        <a:graphic>
          <a:graphicData uri="http://schemas.openxmlformats.org/drawingml/2006/table">
            <a:tbl>
              <a:tblPr/>
              <a:tblGrid>
                <a:gridCol w="38817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754830">
                  <a:extLst>
                    <a:ext uri="{9D8B030D-6E8A-4147-A177-3AD203B41FA5}">
                      <a16:colId xmlns:a16="http://schemas.microsoft.com/office/drawing/2014/main" xmlns="" val="20002"/>
                    </a:ext>
                  </a:extLst>
                </a:gridCol>
              </a:tblGrid>
              <a:tr h="151041">
                <a:tc gridSpan="2">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1" i="0" u="none" strike="noStrike" cap="none" normalizeH="0" baseline="0" dirty="0">
                          <a:ln>
                            <a:noFill/>
                          </a:ln>
                          <a:solidFill>
                            <a:schemeClr val="bg1"/>
                          </a:solidFill>
                          <a:effectLst/>
                          <a:latin typeface="+mn-lt"/>
                          <a:ea typeface="ＭＳ Ｐゴシック" charset="0"/>
                          <a:cs typeface="Arial"/>
                        </a:rPr>
                        <a:t>WEEK of C1</a:t>
                      </a:r>
                    </a:p>
                  </a:txBody>
                  <a:tcPr marL="81103" marR="81103"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300" b="1" i="0" u="none" strike="noStrike" cap="none" normalizeH="0" baseline="0" dirty="0">
                        <a:ln>
                          <a:noFill/>
                        </a:ln>
                        <a:solidFill>
                          <a:schemeClr val="bg1"/>
                        </a:solidFill>
                        <a:effectLst/>
                        <a:latin typeface="Arial"/>
                        <a:ea typeface="ＭＳ Ｐゴシック" charset="0"/>
                        <a:cs typeface="Arial"/>
                      </a:endParaRPr>
                    </a:p>
                  </a:txBody>
                  <a:tcPr marL="81103" marR="81103"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1" i="0" u="none" strike="noStrike" cap="none" normalizeH="0" baseline="0" dirty="0">
                          <a:ln>
                            <a:noFill/>
                          </a:ln>
                          <a:solidFill>
                            <a:schemeClr val="bg1"/>
                          </a:solidFill>
                          <a:effectLst/>
                          <a:latin typeface="+mn-lt"/>
                          <a:ea typeface="ＭＳ Ｐゴシック" charset="0"/>
                          <a:cs typeface="Arial"/>
                        </a:rPr>
                        <a:t>DOSE</a:t>
                      </a:r>
                    </a:p>
                  </a:txBody>
                  <a:tcPr marL="81103" marR="81103"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259554">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0" i="0" u="none" strike="noStrike" cap="none" normalizeH="0" baseline="0" dirty="0">
                          <a:ln>
                            <a:noFill/>
                          </a:ln>
                          <a:solidFill>
                            <a:srgbClr val="FFFFFF"/>
                          </a:solidFill>
                          <a:effectLst/>
                          <a:latin typeface="+mn-lt"/>
                          <a:ea typeface="ＭＳ Ｐゴシック" charset="0"/>
                          <a:cs typeface="Arial"/>
                        </a:rPr>
                        <a:t>1</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Starting dose C1</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80 mg</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259554">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0" i="0" u="none" strike="noStrike" cap="none" normalizeH="0" baseline="0" dirty="0">
                          <a:ln>
                            <a:noFill/>
                          </a:ln>
                          <a:solidFill>
                            <a:srgbClr val="FFFFFF"/>
                          </a:solidFill>
                          <a:effectLst/>
                          <a:latin typeface="+mn-lt"/>
                          <a:ea typeface="ＭＳ Ｐゴシック" charset="0"/>
                          <a:cs typeface="Arial"/>
                        </a:rPr>
                        <a:t>2</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300" b="0" i="0" u="none" strike="noStrike" cap="none" normalizeH="0" baseline="0" dirty="0">
                        <a:ln>
                          <a:noFill/>
                        </a:ln>
                        <a:solidFill>
                          <a:srgbClr val="FFFFFF"/>
                        </a:solidFill>
                        <a:effectLst/>
                        <a:latin typeface="Arial"/>
                        <a:ea typeface="ＭＳ Ｐゴシック" charset="0"/>
                        <a:cs typeface="Arial"/>
                      </a:endParaRP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120 mg</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259554">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0" i="0" u="none" strike="noStrike" cap="none" normalizeH="0" baseline="0" dirty="0">
                          <a:ln>
                            <a:noFill/>
                          </a:ln>
                          <a:solidFill>
                            <a:srgbClr val="FFFFFF"/>
                          </a:solidFill>
                          <a:effectLst/>
                          <a:latin typeface="+mn-lt"/>
                          <a:ea typeface="ＭＳ Ｐゴシック" charset="0"/>
                          <a:cs typeface="Arial"/>
                        </a:rPr>
                        <a:t>3</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err="1">
                          <a:ln>
                            <a:noFill/>
                          </a:ln>
                          <a:solidFill>
                            <a:srgbClr val="FFFFFF"/>
                          </a:solidFill>
                          <a:effectLst/>
                          <a:latin typeface="Arial"/>
                          <a:ea typeface="ＭＳ Ｐゴシック" charset="0"/>
                          <a:cs typeface="Arial"/>
                        </a:rPr>
                        <a:t>Endose</a:t>
                      </a:r>
                      <a:r>
                        <a:rPr kumimoji="0" lang="en-US" sz="1300" b="0" i="0" u="none" strike="noStrike" cap="none" normalizeH="0" baseline="0" dirty="0">
                          <a:ln>
                            <a:noFill/>
                          </a:ln>
                          <a:solidFill>
                            <a:srgbClr val="FFFFFF"/>
                          </a:solidFill>
                          <a:effectLst/>
                          <a:latin typeface="Arial"/>
                          <a:ea typeface="ＭＳ Ｐゴシック" charset="0"/>
                          <a:cs typeface="Arial"/>
                        </a:rPr>
                        <a:t> C1</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160 mg</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259554">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0" i="0" u="none" strike="noStrike" cap="none" normalizeH="0" baseline="0" dirty="0">
                          <a:ln>
                            <a:noFill/>
                          </a:ln>
                          <a:solidFill>
                            <a:srgbClr val="FFFFFF"/>
                          </a:solidFill>
                          <a:effectLst/>
                          <a:latin typeface="+mn-lt"/>
                          <a:ea typeface="ＭＳ Ｐゴシック" charset="0"/>
                          <a:cs typeface="Arial"/>
                        </a:rPr>
                        <a:t>4</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300" b="0" i="0" u="none" strike="noStrike" cap="none" normalizeH="0" baseline="0" dirty="0">
                        <a:ln>
                          <a:noFill/>
                        </a:ln>
                        <a:solidFill>
                          <a:srgbClr val="FFFFFF"/>
                        </a:solidFill>
                        <a:effectLst/>
                        <a:latin typeface="Arial"/>
                        <a:ea typeface="ＭＳ Ｐゴシック" charset="0"/>
                        <a:cs typeface="Arial"/>
                      </a:endParaRP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off</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4"/>
                  </a:ext>
                </a:extLst>
              </a:tr>
              <a:tr h="259554">
                <a:tc gridSpan="2">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1" i="0" u="none" strike="noStrike" cap="none" normalizeH="0" baseline="0" dirty="0">
                          <a:ln>
                            <a:noFill/>
                          </a:ln>
                          <a:solidFill>
                            <a:schemeClr val="bg1"/>
                          </a:solidFill>
                          <a:effectLst/>
                          <a:latin typeface="+mn-lt"/>
                          <a:ea typeface="ＭＳ Ｐゴシック" charset="0"/>
                          <a:cs typeface="Arial"/>
                        </a:rPr>
                        <a:t>WEEK of C2+</a:t>
                      </a:r>
                    </a:p>
                  </a:txBody>
                  <a:tcPr marL="81103" marR="81103"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300" b="1" i="0" u="none" strike="noStrike" cap="none" normalizeH="0" baseline="0" dirty="0">
                        <a:ln>
                          <a:noFill/>
                        </a:ln>
                        <a:solidFill>
                          <a:schemeClr val="bg1"/>
                        </a:solidFill>
                        <a:effectLst/>
                        <a:latin typeface="Arial"/>
                        <a:ea typeface="ＭＳ Ｐゴシック" charset="0"/>
                        <a:cs typeface="Arial"/>
                      </a:endParaRPr>
                    </a:p>
                  </a:txBody>
                  <a:tcPr marL="81103" marR="81103"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1" i="0" u="none" strike="noStrike" cap="none" normalizeH="0" baseline="0" dirty="0">
                          <a:ln>
                            <a:noFill/>
                          </a:ln>
                          <a:solidFill>
                            <a:schemeClr val="bg1"/>
                          </a:solidFill>
                          <a:effectLst/>
                          <a:latin typeface="+mn-lt"/>
                          <a:ea typeface="ＭＳ Ｐゴシック" charset="0"/>
                          <a:cs typeface="Arial"/>
                        </a:rPr>
                        <a:t>DOSE</a:t>
                      </a:r>
                    </a:p>
                  </a:txBody>
                  <a:tcPr marL="81103" marR="81103"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extLst>
                  <a:ext uri="{0D108BD9-81ED-4DB2-BD59-A6C34878D82A}">
                    <a16:rowId xmlns:a16="http://schemas.microsoft.com/office/drawing/2014/main" xmlns="" val="10005"/>
                  </a:ext>
                </a:extLst>
              </a:tr>
              <a:tr h="259554">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0" i="0" u="none" strike="noStrike" cap="none" normalizeH="0" baseline="0" dirty="0">
                          <a:ln>
                            <a:noFill/>
                          </a:ln>
                          <a:solidFill>
                            <a:srgbClr val="FFFFFF"/>
                          </a:solidFill>
                          <a:effectLst/>
                          <a:latin typeface="+mn-lt"/>
                          <a:ea typeface="ＭＳ Ｐゴシック" charset="0"/>
                          <a:cs typeface="Arial"/>
                        </a:rPr>
                        <a:t>1</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300" b="0" i="0" u="none" strike="noStrike" cap="none" normalizeH="0" baseline="0" dirty="0">
                        <a:ln>
                          <a:noFill/>
                        </a:ln>
                        <a:solidFill>
                          <a:srgbClr val="FFFFFF"/>
                        </a:solidFill>
                        <a:effectLst/>
                        <a:latin typeface="Arial"/>
                        <a:ea typeface="ＭＳ Ｐゴシック" charset="0"/>
                        <a:cs typeface="Arial"/>
                      </a:endParaRP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Dose from C1</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bl>
          </a:graphicData>
        </a:graphic>
      </p:graphicFrame>
      <p:sp>
        <p:nvSpPr>
          <p:cNvPr id="2" name="Down Arrow 1"/>
          <p:cNvSpPr/>
          <p:nvPr/>
        </p:nvSpPr>
        <p:spPr bwMode="auto">
          <a:xfrm>
            <a:off x="990600" y="3505200"/>
            <a:ext cx="152400" cy="139750"/>
          </a:xfrm>
          <a:prstGeom prst="downArrow">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5" name="Straight Connector 4"/>
          <p:cNvCxnSpPr/>
          <p:nvPr/>
        </p:nvCxnSpPr>
        <p:spPr bwMode="auto">
          <a:xfrm flipH="1">
            <a:off x="5029200" y="2057400"/>
            <a:ext cx="685800" cy="666929"/>
          </a:xfrm>
          <a:prstGeom prst="line">
            <a:avLst/>
          </a:prstGeom>
          <a:solidFill>
            <a:schemeClr val="accent1"/>
          </a:solidFill>
          <a:ln w="2857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Connector 25"/>
          <p:cNvCxnSpPr>
            <a:endCxn id="19" idx="0"/>
          </p:cNvCxnSpPr>
          <p:nvPr/>
        </p:nvCxnSpPr>
        <p:spPr bwMode="auto">
          <a:xfrm flipH="1">
            <a:off x="3250894" y="2057400"/>
            <a:ext cx="2464106" cy="673420"/>
          </a:xfrm>
          <a:prstGeom prst="line">
            <a:avLst/>
          </a:prstGeom>
          <a:solidFill>
            <a:schemeClr val="accent1"/>
          </a:solidFill>
          <a:ln w="2857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a:off x="5715001" y="2047016"/>
            <a:ext cx="767865" cy="632501"/>
          </a:xfrm>
          <a:prstGeom prst="line">
            <a:avLst/>
          </a:prstGeom>
          <a:solidFill>
            <a:schemeClr val="accent1"/>
          </a:solidFill>
          <a:ln w="2857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 name="Straight Connector 32"/>
          <p:cNvCxnSpPr>
            <a:endCxn id="24" idx="0"/>
          </p:cNvCxnSpPr>
          <p:nvPr/>
        </p:nvCxnSpPr>
        <p:spPr bwMode="auto">
          <a:xfrm>
            <a:off x="5715001" y="2085049"/>
            <a:ext cx="2475258" cy="639280"/>
          </a:xfrm>
          <a:prstGeom prst="line">
            <a:avLst/>
          </a:prstGeom>
          <a:solidFill>
            <a:schemeClr val="accent1"/>
          </a:solidFill>
          <a:ln w="2857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5" name="Right Brace 34"/>
          <p:cNvSpPr/>
          <p:nvPr/>
        </p:nvSpPr>
        <p:spPr bwMode="auto">
          <a:xfrm rot="5400000">
            <a:off x="3947352" y="3654951"/>
            <a:ext cx="207724" cy="3059632"/>
          </a:xfrm>
          <a:prstGeom prst="rightBrace">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6" name="Right Brace 35"/>
          <p:cNvSpPr/>
          <p:nvPr/>
        </p:nvSpPr>
        <p:spPr bwMode="auto">
          <a:xfrm rot="5400000">
            <a:off x="7249438" y="3546467"/>
            <a:ext cx="207724" cy="3276600"/>
          </a:xfrm>
          <a:prstGeom prst="rightBrace">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38" name="Straight Connector 37"/>
          <p:cNvCxnSpPr/>
          <p:nvPr/>
        </p:nvCxnSpPr>
        <p:spPr bwMode="auto">
          <a:xfrm>
            <a:off x="2483028" y="3656210"/>
            <a:ext cx="1535731"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9" name="Straight Connector 38"/>
          <p:cNvCxnSpPr/>
          <p:nvPr/>
        </p:nvCxnSpPr>
        <p:spPr bwMode="auto">
          <a:xfrm>
            <a:off x="4089321" y="3656210"/>
            <a:ext cx="1485010"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a:off x="5715000" y="3656210"/>
            <a:ext cx="1579985"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3" name="Straight Connector 42"/>
          <p:cNvCxnSpPr/>
          <p:nvPr/>
        </p:nvCxnSpPr>
        <p:spPr bwMode="auto">
          <a:xfrm>
            <a:off x="7388917" y="3656210"/>
            <a:ext cx="1602683"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aphicFrame>
        <p:nvGraphicFramePr>
          <p:cNvPr id="47" name="Group 31"/>
          <p:cNvGraphicFramePr>
            <a:graphicFrameLocks noGrp="1"/>
          </p:cNvGraphicFramePr>
          <p:nvPr>
            <p:extLst>
              <p:ext uri="{D42A27DB-BD31-4B8C-83A1-F6EECF244321}">
                <p14:modId xmlns:p14="http://schemas.microsoft.com/office/powerpoint/2010/main" val="203091724"/>
              </p:ext>
            </p:extLst>
          </p:nvPr>
        </p:nvGraphicFramePr>
        <p:xfrm>
          <a:off x="3844874" y="999929"/>
          <a:ext cx="3688777" cy="1233937"/>
        </p:xfrm>
        <a:graphic>
          <a:graphicData uri="http://schemas.openxmlformats.org/drawingml/2006/table">
            <a:tbl>
              <a:tblPr/>
              <a:tblGrid>
                <a:gridCol w="3688777">
                  <a:extLst>
                    <a:ext uri="{9D8B030D-6E8A-4147-A177-3AD203B41FA5}">
                      <a16:colId xmlns:a16="http://schemas.microsoft.com/office/drawing/2014/main" xmlns="" val="20000"/>
                    </a:ext>
                  </a:extLst>
                </a:gridCol>
              </a:tblGrid>
              <a:tr h="1233937">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600" b="0" i="0" u="none" strike="noStrike" kern="1200" dirty="0">
                          <a:solidFill>
                            <a:schemeClr val="tx1"/>
                          </a:solidFill>
                          <a:effectLst/>
                          <a:latin typeface="+mn-lt"/>
                          <a:ea typeface="+mn-ea"/>
                          <a:cs typeface="+mn-cs"/>
                        </a:rPr>
                        <a:t>Randomization</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1:1:1:1</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(Progression on previous standard therapy, including </a:t>
                      </a:r>
                      <a:r>
                        <a:rPr lang="en-US" sz="1600" b="0" i="0" u="none" strike="noStrike" kern="1200" dirty="0" err="1">
                          <a:solidFill>
                            <a:schemeClr val="tx1"/>
                          </a:solidFill>
                          <a:effectLst/>
                          <a:latin typeface="+mn-lt"/>
                          <a:ea typeface="+mn-ea"/>
                          <a:cs typeface="+mn-cs"/>
                        </a:rPr>
                        <a:t>EGFRi</a:t>
                      </a:r>
                      <a:r>
                        <a:rPr lang="en-US" sz="1600" b="0" i="0" u="none" strike="noStrike" kern="1200" dirty="0">
                          <a:solidFill>
                            <a:schemeClr val="tx1"/>
                          </a:solidFill>
                          <a:effectLst/>
                          <a:latin typeface="+mn-lt"/>
                          <a:ea typeface="+mn-ea"/>
                          <a:cs typeface="+mn-cs"/>
                        </a:rPr>
                        <a:t> if KRAS WT)</a:t>
                      </a: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2A5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99154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152400" y="0"/>
            <a:ext cx="8839200" cy="1143000"/>
          </a:xfrm>
        </p:spPr>
        <p:txBody>
          <a:bodyPr/>
          <a:lstStyle/>
          <a:p>
            <a:r>
              <a:rPr lang="en-US" dirty="0">
                <a:latin typeface="Arial" charset="0"/>
                <a:ea typeface="ヒラギノ角ゴ Pro W3" charset="0"/>
                <a:cs typeface="ヒラギノ角ゴ Pro W3" charset="0"/>
              </a:rPr>
              <a:t>ReDOS: Clinical Outcomes </a:t>
            </a:r>
            <a:endParaRPr lang="en-US" dirty="0">
              <a:latin typeface="Arial" charset="0"/>
              <a:ea typeface="ＭＳ Ｐゴシック" charset="0"/>
              <a:cs typeface="ＭＳ Ｐゴシック" charset="0"/>
            </a:endParaRPr>
          </a:p>
        </p:txBody>
      </p:sp>
      <p:graphicFrame>
        <p:nvGraphicFramePr>
          <p:cNvPr id="19" name="Group 36"/>
          <p:cNvGraphicFramePr>
            <a:graphicFrameLocks/>
          </p:cNvGraphicFramePr>
          <p:nvPr>
            <p:extLst/>
          </p:nvPr>
        </p:nvGraphicFramePr>
        <p:xfrm>
          <a:off x="228600" y="4800600"/>
          <a:ext cx="8534402" cy="1337101"/>
        </p:xfrm>
        <a:graphic>
          <a:graphicData uri="http://schemas.openxmlformats.org/drawingml/2006/table">
            <a:tbl>
              <a:tblPr/>
              <a:tblGrid>
                <a:gridCol w="21336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066802">
                  <a:extLst>
                    <a:ext uri="{9D8B030D-6E8A-4147-A177-3AD203B41FA5}">
                      <a16:colId xmlns:a16="http://schemas.microsoft.com/office/drawing/2014/main" xmlns="" val="20004"/>
                    </a:ext>
                  </a:extLst>
                </a:gridCol>
              </a:tblGrid>
              <a:tr h="43499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Survival</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Esc dose (n = 54)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Std dose (n = 62)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HR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1" u="none" strike="noStrike" cap="none" normalizeH="0" baseline="0" dirty="0">
                          <a:ln>
                            <a:noFill/>
                          </a:ln>
                          <a:solidFill>
                            <a:schemeClr val="bg1"/>
                          </a:solidFill>
                          <a:effectLst/>
                          <a:latin typeface="Arial"/>
                          <a:ea typeface="ＭＳ Ｐゴシック" charset="0"/>
                          <a:cs typeface="Arial"/>
                        </a:rPr>
                        <a:t>p</a:t>
                      </a:r>
                      <a:r>
                        <a:rPr kumimoji="0" lang="en-US" sz="1600" b="1" i="0" u="none" strike="noStrike" cap="none" normalizeH="0" baseline="0" dirty="0">
                          <a:ln>
                            <a:noFill/>
                          </a:ln>
                          <a:solidFill>
                            <a:schemeClr val="bg1"/>
                          </a:solidFill>
                          <a:effectLst/>
                          <a:latin typeface="Arial"/>
                          <a:ea typeface="ＭＳ Ｐゴシック" charset="0"/>
                          <a:cs typeface="Arial"/>
                        </a:rPr>
                        <a:t>-value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45105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9.0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5.9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0.65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0.0943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45105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2.5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0.89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0.5534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bl>
          </a:graphicData>
        </a:graphic>
      </p:graphicFrame>
      <p:sp>
        <p:nvSpPr>
          <p:cNvPr id="12" name="TextBox 11"/>
          <p:cNvSpPr txBox="1">
            <a:spLocks noChangeArrowheads="1"/>
          </p:cNvSpPr>
          <p:nvPr/>
        </p:nvSpPr>
        <p:spPr bwMode="auto">
          <a:xfrm>
            <a:off x="0" y="6165503"/>
            <a:ext cx="9144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solidFill>
                  <a:srgbClr val="FFFFFF"/>
                </a:solidFill>
              </a:rPr>
              <a:t>Bekaii</a:t>
            </a:r>
            <a:r>
              <a:rPr lang="en-US" sz="1800" dirty="0">
                <a:solidFill>
                  <a:srgbClr val="FFFFFF"/>
                </a:solidFill>
              </a:rPr>
              <a:t>-Saab TS et al. Gastrointestinal Cancers Symposium 2018;Abstract 611; </a:t>
            </a:r>
            <a:br>
              <a:rPr lang="en-US" sz="1800" dirty="0">
                <a:solidFill>
                  <a:srgbClr val="FFFFFF"/>
                </a:solidFill>
              </a:rPr>
            </a:br>
            <a:r>
              <a:rPr lang="en-US" sz="1800" dirty="0" err="1">
                <a:solidFill>
                  <a:srgbClr val="FFFFFF"/>
                </a:solidFill>
              </a:rPr>
              <a:t>Bekaii</a:t>
            </a:r>
            <a:r>
              <a:rPr lang="en-US" sz="1800" dirty="0">
                <a:solidFill>
                  <a:srgbClr val="FFFFFF"/>
                </a:solidFill>
              </a:rPr>
              <a:t>-Saab TS et al. </a:t>
            </a:r>
            <a:r>
              <a:rPr lang="en-US" sz="1800" i="1" dirty="0">
                <a:solidFill>
                  <a:srgbClr val="FFFFFF"/>
                </a:solidFill>
              </a:rPr>
              <a:t>Proc ESMO </a:t>
            </a:r>
            <a:r>
              <a:rPr lang="en-US" sz="1800" dirty="0">
                <a:solidFill>
                  <a:srgbClr val="FFFFFF"/>
                </a:solidFill>
              </a:rPr>
              <a:t>2018;Abstract O-014.</a:t>
            </a:r>
          </a:p>
        </p:txBody>
      </p:sp>
      <p:grpSp>
        <p:nvGrpSpPr>
          <p:cNvPr id="3" name="Group 2"/>
          <p:cNvGrpSpPr/>
          <p:nvPr/>
        </p:nvGrpSpPr>
        <p:grpSpPr>
          <a:xfrm>
            <a:off x="838200" y="1119907"/>
            <a:ext cx="6976613" cy="3567008"/>
            <a:chOff x="359943" y="1397663"/>
            <a:chExt cx="6061383" cy="3086991"/>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10314"/>
              <a:ext cx="5583126" cy="2318858"/>
            </a:xfrm>
            <a:prstGeom prst="rect">
              <a:avLst/>
            </a:prstGeom>
          </p:spPr>
        </p:pic>
        <p:sp>
          <p:nvSpPr>
            <p:cNvPr id="14" name="TextBox 13"/>
            <p:cNvSpPr txBox="1"/>
            <p:nvPr/>
          </p:nvSpPr>
          <p:spPr>
            <a:xfrm>
              <a:off x="3174487" y="1397663"/>
              <a:ext cx="1224472" cy="319631"/>
            </a:xfrm>
            <a:prstGeom prst="rect">
              <a:avLst/>
            </a:prstGeom>
            <a:noFill/>
          </p:spPr>
          <p:txBody>
            <a:bodyPr wrap="none" rtlCol="0">
              <a:spAutoFit/>
            </a:bodyPr>
            <a:lstStyle/>
            <a:p>
              <a:pPr algn="ctr"/>
              <a:r>
                <a:rPr lang="en-US" sz="1800" i="1" dirty="0"/>
                <a:t>p</a:t>
              </a:r>
              <a:r>
                <a:rPr lang="en-US" sz="1800" dirty="0"/>
                <a:t> = 0.0281</a:t>
              </a:r>
              <a:r>
                <a:rPr lang="en-US" sz="1800" baseline="30000" dirty="0"/>
                <a:t>a</a:t>
              </a:r>
            </a:p>
          </p:txBody>
        </p:sp>
        <p:sp>
          <p:nvSpPr>
            <p:cNvPr id="15" name="TextBox 14"/>
            <p:cNvSpPr txBox="1"/>
            <p:nvPr/>
          </p:nvSpPr>
          <p:spPr>
            <a:xfrm>
              <a:off x="3984959" y="2641090"/>
              <a:ext cx="1143000" cy="338554"/>
            </a:xfrm>
            <a:prstGeom prst="rect">
              <a:avLst/>
            </a:prstGeom>
            <a:noFill/>
          </p:spPr>
          <p:txBody>
            <a:bodyPr wrap="square" rtlCol="0">
              <a:spAutoFit/>
            </a:bodyPr>
            <a:lstStyle/>
            <a:p>
              <a:pPr algn="ctr"/>
              <a:r>
                <a:rPr lang="en-US" sz="1600" b="1" dirty="0"/>
                <a:t>24%</a:t>
              </a:r>
            </a:p>
          </p:txBody>
        </p:sp>
        <p:sp>
          <p:nvSpPr>
            <p:cNvPr id="16" name="TextBox 15"/>
            <p:cNvSpPr txBox="1"/>
            <p:nvPr/>
          </p:nvSpPr>
          <p:spPr>
            <a:xfrm>
              <a:off x="2382727" y="1841793"/>
              <a:ext cx="1219200" cy="338554"/>
            </a:xfrm>
            <a:prstGeom prst="rect">
              <a:avLst/>
            </a:prstGeom>
            <a:noFill/>
          </p:spPr>
          <p:txBody>
            <a:bodyPr wrap="square" rtlCol="0">
              <a:spAutoFit/>
            </a:bodyPr>
            <a:lstStyle/>
            <a:p>
              <a:pPr algn="ctr"/>
              <a:r>
                <a:rPr lang="en-US" sz="1600" b="1" dirty="0"/>
                <a:t>43%</a:t>
              </a:r>
            </a:p>
          </p:txBody>
        </p:sp>
        <p:sp>
          <p:nvSpPr>
            <p:cNvPr id="17" name="TextBox 16"/>
            <p:cNvSpPr txBox="1"/>
            <p:nvPr/>
          </p:nvSpPr>
          <p:spPr>
            <a:xfrm>
              <a:off x="2382727" y="3899879"/>
              <a:ext cx="1219200" cy="584775"/>
            </a:xfrm>
            <a:prstGeom prst="rect">
              <a:avLst/>
            </a:prstGeom>
            <a:noFill/>
          </p:spPr>
          <p:txBody>
            <a:bodyPr wrap="square" rtlCol="0">
              <a:spAutoFit/>
            </a:bodyPr>
            <a:lstStyle/>
            <a:p>
              <a:pPr algn="ctr"/>
              <a:r>
                <a:rPr lang="en-US" sz="1600" b="1" dirty="0"/>
                <a:t>Escalating</a:t>
              </a:r>
              <a:br>
                <a:rPr lang="en-US" sz="1600" b="1" dirty="0"/>
              </a:br>
              <a:r>
                <a:rPr lang="en-US" sz="1600" b="1" dirty="0"/>
                <a:t>dose</a:t>
              </a:r>
            </a:p>
          </p:txBody>
        </p:sp>
        <p:sp>
          <p:nvSpPr>
            <p:cNvPr id="18" name="TextBox 17"/>
            <p:cNvSpPr txBox="1"/>
            <p:nvPr/>
          </p:nvSpPr>
          <p:spPr>
            <a:xfrm>
              <a:off x="4036102" y="3899879"/>
              <a:ext cx="1219200" cy="584775"/>
            </a:xfrm>
            <a:prstGeom prst="rect">
              <a:avLst/>
            </a:prstGeom>
            <a:noFill/>
          </p:spPr>
          <p:txBody>
            <a:bodyPr wrap="square" rtlCol="0">
              <a:spAutoFit/>
            </a:bodyPr>
            <a:lstStyle/>
            <a:p>
              <a:pPr algn="ctr"/>
              <a:r>
                <a:rPr lang="en-US" sz="1600" b="1" dirty="0"/>
                <a:t>Standard</a:t>
              </a:r>
              <a:br>
                <a:rPr lang="en-US" sz="1600" b="1" dirty="0"/>
              </a:br>
              <a:r>
                <a:rPr lang="en-US" sz="1600" b="1" dirty="0"/>
                <a:t>dose</a:t>
              </a:r>
            </a:p>
          </p:txBody>
        </p:sp>
        <p:sp>
          <p:nvSpPr>
            <p:cNvPr id="20" name="TextBox 19"/>
            <p:cNvSpPr txBox="1"/>
            <p:nvPr/>
          </p:nvSpPr>
          <p:spPr>
            <a:xfrm rot="16200000">
              <a:off x="-740111" y="2637732"/>
              <a:ext cx="2538662" cy="338554"/>
            </a:xfrm>
            <a:prstGeom prst="rect">
              <a:avLst/>
            </a:prstGeom>
            <a:noFill/>
          </p:spPr>
          <p:txBody>
            <a:bodyPr wrap="square" rtlCol="0">
              <a:spAutoFit/>
            </a:bodyPr>
            <a:lstStyle/>
            <a:p>
              <a:pPr algn="ctr"/>
              <a:r>
                <a:rPr lang="en-US" sz="1600" b="1" dirty="0"/>
                <a:t>Percentage of patients</a:t>
              </a:r>
            </a:p>
          </p:txBody>
        </p:sp>
      </p:grpSp>
      <p:sp>
        <p:nvSpPr>
          <p:cNvPr id="21" name="TextBox 20"/>
          <p:cNvSpPr txBox="1"/>
          <p:nvPr/>
        </p:nvSpPr>
        <p:spPr>
          <a:xfrm>
            <a:off x="1234793" y="753551"/>
            <a:ext cx="4951333" cy="338554"/>
          </a:xfrm>
          <a:prstGeom prst="rect">
            <a:avLst/>
          </a:prstGeom>
          <a:noFill/>
        </p:spPr>
        <p:txBody>
          <a:bodyPr wrap="square" rtlCol="0">
            <a:spAutoFit/>
          </a:bodyPr>
          <a:lstStyle/>
          <a:p>
            <a:pPr algn="ctr"/>
            <a:r>
              <a:rPr lang="en-US" sz="1600" b="1"/>
              <a:t>Proportion of patients starting cycle 3 (N = 116)</a:t>
            </a:r>
          </a:p>
        </p:txBody>
      </p:sp>
      <p:sp>
        <p:nvSpPr>
          <p:cNvPr id="22" name="TextBox 21"/>
          <p:cNvSpPr txBox="1"/>
          <p:nvPr/>
        </p:nvSpPr>
        <p:spPr>
          <a:xfrm>
            <a:off x="516512" y="4371454"/>
            <a:ext cx="4951333" cy="338554"/>
          </a:xfrm>
          <a:prstGeom prst="rect">
            <a:avLst/>
          </a:prstGeom>
          <a:noFill/>
        </p:spPr>
        <p:txBody>
          <a:bodyPr wrap="square" rtlCol="0">
            <a:spAutoFit/>
          </a:bodyPr>
          <a:lstStyle/>
          <a:p>
            <a:r>
              <a:rPr lang="en-US" sz="1600" baseline="30000" dirty="0"/>
              <a:t>a </a:t>
            </a:r>
            <a:r>
              <a:rPr lang="en-US" sz="1600" dirty="0"/>
              <a:t>Fisher’s exact test (1-sided)</a:t>
            </a:r>
          </a:p>
        </p:txBody>
      </p:sp>
    </p:spTree>
    <p:extLst>
      <p:ext uri="{BB962C8B-B14F-4D97-AF65-F5344CB8AC3E}">
        <p14:creationId xmlns:p14="http://schemas.microsoft.com/office/powerpoint/2010/main" val="742077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ReDOS: Select AEs</a:t>
            </a:r>
            <a:endParaRPr lang="en-US" dirty="0">
              <a:latin typeface="Arial" charset="0"/>
              <a:ea typeface="ＭＳ Ｐゴシック" charset="0"/>
              <a:cs typeface="ＭＳ Ｐゴシック" charset="0"/>
            </a:endParaRPr>
          </a:p>
        </p:txBody>
      </p:sp>
      <p:sp>
        <p:nvSpPr>
          <p:cNvPr id="10" name="TextBox 9"/>
          <p:cNvSpPr txBox="1"/>
          <p:nvPr/>
        </p:nvSpPr>
        <p:spPr>
          <a:xfrm>
            <a:off x="6108916" y="1066800"/>
            <a:ext cx="1114536" cy="369332"/>
          </a:xfrm>
          <a:prstGeom prst="rect">
            <a:avLst/>
          </a:prstGeom>
          <a:noFill/>
        </p:spPr>
        <p:txBody>
          <a:bodyPr wrap="none" rtlCol="0">
            <a:spAutoFit/>
          </a:bodyPr>
          <a:lstStyle/>
          <a:p>
            <a:r>
              <a:rPr lang="en-US" sz="1800" b="1" dirty="0">
                <a:solidFill>
                  <a:srgbClr val="0D4384"/>
                </a:solidFill>
              </a:rPr>
              <a:t>(n = 119)</a:t>
            </a:r>
          </a:p>
        </p:txBody>
      </p:sp>
      <p:sp>
        <p:nvSpPr>
          <p:cNvPr id="8" name="Rectangle 33"/>
          <p:cNvSpPr>
            <a:spLocks noChangeArrowheads="1"/>
          </p:cNvSpPr>
          <p:nvPr/>
        </p:nvSpPr>
        <p:spPr bwMode="auto">
          <a:xfrm>
            <a:off x="393916" y="914400"/>
            <a:ext cx="8445284" cy="396240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2099096219"/>
              </p:ext>
            </p:extLst>
          </p:nvPr>
        </p:nvGraphicFramePr>
        <p:xfrm>
          <a:off x="536083" y="1066800"/>
          <a:ext cx="8153400" cy="3682621"/>
        </p:xfrm>
        <a:graphic>
          <a:graphicData uri="http://schemas.openxmlformats.org/drawingml/2006/table">
            <a:tbl>
              <a:tblPr/>
              <a:tblGrid>
                <a:gridCol w="2169253">
                  <a:extLst>
                    <a:ext uri="{9D8B030D-6E8A-4147-A177-3AD203B41FA5}">
                      <a16:colId xmlns:a16="http://schemas.microsoft.com/office/drawing/2014/main" xmlns="" val="20000"/>
                    </a:ext>
                  </a:extLst>
                </a:gridCol>
                <a:gridCol w="1570839">
                  <a:extLst>
                    <a:ext uri="{9D8B030D-6E8A-4147-A177-3AD203B41FA5}">
                      <a16:colId xmlns:a16="http://schemas.microsoft.com/office/drawing/2014/main" xmlns="" val="20001"/>
                    </a:ext>
                  </a:extLst>
                </a:gridCol>
                <a:gridCol w="1570839">
                  <a:extLst>
                    <a:ext uri="{9D8B030D-6E8A-4147-A177-3AD203B41FA5}">
                      <a16:colId xmlns:a16="http://schemas.microsoft.com/office/drawing/2014/main" xmlns="" val="20002"/>
                    </a:ext>
                  </a:extLst>
                </a:gridCol>
                <a:gridCol w="1496037">
                  <a:extLst>
                    <a:ext uri="{9D8B030D-6E8A-4147-A177-3AD203B41FA5}">
                      <a16:colId xmlns:a16="http://schemas.microsoft.com/office/drawing/2014/main" xmlns="" val="20003"/>
                    </a:ext>
                  </a:extLst>
                </a:gridCol>
                <a:gridCol w="1346432">
                  <a:extLst>
                    <a:ext uri="{9D8B030D-6E8A-4147-A177-3AD203B41FA5}">
                      <a16:colId xmlns:a16="http://schemas.microsoft.com/office/drawing/2014/main" xmlns="" val="20004"/>
                    </a:ext>
                  </a:extLst>
                </a:gridCol>
              </a:tblGrid>
              <a:tr h="356633">
                <a:tc rowSpan="2">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3/4 AE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Escalating dose (n = 54)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Standard dose (n = 62)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626504050"/>
                  </a:ext>
                </a:extLst>
              </a:tr>
              <a:tr h="325544">
                <a:tc vMerge="1">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1"/>
                  </a:ext>
                </a:extLst>
              </a:tr>
              <a:tr h="3719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HFSR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8 (14.8%)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10 (16.1%)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719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Abdominal pain</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9 (16.7%)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 (6.5%)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719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Hypertension</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 (7.4%)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9 (14.5%)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563928222"/>
                  </a:ext>
                </a:extLst>
              </a:tr>
              <a:tr h="3719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Hyponatremia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 (3.7%)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 (6.5%)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719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Dehydration</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 (8.1%)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719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Dyspnea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 (4.8%)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719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Lymphopenia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4 (7.4%)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r h="3719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Maculopapular rash</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 (4.8%)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0"/>
                  </a:ext>
                </a:extLst>
              </a:tr>
            </a:tbl>
          </a:graphicData>
        </a:graphic>
      </p:graphicFrame>
      <p:sp>
        <p:nvSpPr>
          <p:cNvPr id="2" name="TextBox 1"/>
          <p:cNvSpPr txBox="1"/>
          <p:nvPr/>
        </p:nvSpPr>
        <p:spPr>
          <a:xfrm>
            <a:off x="536083" y="4901821"/>
            <a:ext cx="3086101" cy="338554"/>
          </a:xfrm>
          <a:prstGeom prst="rect">
            <a:avLst/>
          </a:prstGeom>
          <a:noFill/>
        </p:spPr>
        <p:txBody>
          <a:bodyPr wrap="none" rtlCol="0">
            <a:spAutoFit/>
          </a:bodyPr>
          <a:lstStyle/>
          <a:p>
            <a:r>
              <a:rPr lang="en-US" sz="1600" dirty="0">
                <a:solidFill>
                  <a:srgbClr val="FFFFFF"/>
                </a:solidFill>
              </a:rPr>
              <a:t>HFSR = hand-foot skin reaction</a:t>
            </a:r>
          </a:p>
        </p:txBody>
      </p:sp>
      <p:sp>
        <p:nvSpPr>
          <p:cNvPr id="11" name="TextBox 10"/>
          <p:cNvSpPr txBox="1">
            <a:spLocks noChangeArrowheads="1"/>
          </p:cNvSpPr>
          <p:nvPr/>
        </p:nvSpPr>
        <p:spPr bwMode="auto">
          <a:xfrm>
            <a:off x="0" y="6165503"/>
            <a:ext cx="9144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Bekaii-Saab TS et al. Gastrointestinal Cancers Symposium 2018;Abstract 611; Bekaii-Saab TS et al. </a:t>
            </a:r>
            <a:r>
              <a:rPr lang="en-US" sz="1800" i="1" dirty="0">
                <a:solidFill>
                  <a:srgbClr val="FFFFFF"/>
                </a:solidFill>
              </a:rPr>
              <a:t>Proc ESMO </a:t>
            </a:r>
            <a:r>
              <a:rPr lang="en-US" sz="1800" dirty="0">
                <a:solidFill>
                  <a:srgbClr val="FFFFFF"/>
                </a:solidFill>
              </a:rPr>
              <a:t>2018;Abstract O-014.</a:t>
            </a:r>
          </a:p>
        </p:txBody>
      </p:sp>
      <p:sp>
        <p:nvSpPr>
          <p:cNvPr id="3" name="TextBox 2"/>
          <p:cNvSpPr txBox="1"/>
          <p:nvPr/>
        </p:nvSpPr>
        <p:spPr>
          <a:xfrm>
            <a:off x="374643" y="5351383"/>
            <a:ext cx="8314840" cy="646331"/>
          </a:xfrm>
          <a:prstGeom prst="rect">
            <a:avLst/>
          </a:prstGeom>
          <a:noFill/>
        </p:spPr>
        <p:txBody>
          <a:bodyPr wrap="square" rtlCol="0">
            <a:spAutoFit/>
          </a:bodyPr>
          <a:lstStyle/>
          <a:p>
            <a:pPr marL="285750" indent="-285750">
              <a:buFont typeface="Arial" charset="0"/>
              <a:buChar char="•"/>
            </a:pPr>
            <a:r>
              <a:rPr lang="en-US" sz="1800" dirty="0">
                <a:solidFill>
                  <a:srgbClr val="FFFFFF"/>
                </a:solidFill>
              </a:rPr>
              <a:t>Multiple quality of life (QoL) parameters were favorable with the escalating dose vs standard dose strategy primarily at week 2 of cycle 1</a:t>
            </a:r>
          </a:p>
        </p:txBody>
      </p:sp>
    </p:spTree>
    <p:extLst>
      <p:ext uri="{BB962C8B-B14F-4D97-AF65-F5344CB8AC3E}">
        <p14:creationId xmlns:p14="http://schemas.microsoft.com/office/powerpoint/2010/main" val="1664685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2400" dirty="0"/>
              <a:t>REVERCE: Randomized Phase II Study of </a:t>
            </a:r>
            <a:r>
              <a:rPr lang="en-US" sz="2400" dirty="0" err="1"/>
              <a:t>Regorafenib</a:t>
            </a:r>
            <a:r>
              <a:rPr lang="en-US" sz="2400" dirty="0"/>
              <a:t> Followed by Cetuximab versus the Reverse Sequence for mCRC Patients Previously Treated with Fluoropyrimidine, Oxaliplatin, and Irinotecan</a:t>
            </a:r>
            <a:endParaRPr lang="en-US" sz="2200" dirty="0">
              <a:solidFill>
                <a:srgbClr val="0D4384"/>
              </a:solidFill>
            </a:endParaRPr>
          </a:p>
        </p:txBody>
      </p:sp>
      <p:sp>
        <p:nvSpPr>
          <p:cNvPr id="2" name="Subtitle 1"/>
          <p:cNvSpPr>
            <a:spLocks noGrp="1"/>
          </p:cNvSpPr>
          <p:nvPr>
            <p:ph type="subTitle" idx="1"/>
          </p:nvPr>
        </p:nvSpPr>
        <p:spPr/>
        <p:txBody>
          <a:bodyPr anchor="t">
            <a:noAutofit/>
          </a:bodyPr>
          <a:lstStyle/>
          <a:p>
            <a:r>
              <a:rPr lang="en-US" sz="2300" dirty="0">
                <a:solidFill>
                  <a:srgbClr val="0D4384"/>
                </a:solidFill>
              </a:rPr>
              <a:t>Shitara K et al. </a:t>
            </a:r>
            <a:br>
              <a:rPr lang="en-US" sz="2300" dirty="0">
                <a:solidFill>
                  <a:srgbClr val="0D4384"/>
                </a:solidFill>
              </a:rPr>
            </a:br>
            <a:r>
              <a:rPr lang="en-US" sz="2300" dirty="0">
                <a:solidFill>
                  <a:srgbClr val="0D4384"/>
                </a:solidFill>
              </a:rPr>
              <a:t>Gastrointestinal Cancers Symposium 2018;Abstract 557.</a:t>
            </a:r>
          </a:p>
        </p:txBody>
      </p:sp>
    </p:spTree>
    <p:extLst>
      <p:ext uri="{BB962C8B-B14F-4D97-AF65-F5344CB8AC3E}">
        <p14:creationId xmlns:p14="http://schemas.microsoft.com/office/powerpoint/2010/main" val="438953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152400" y="0"/>
            <a:ext cx="8839200" cy="849371"/>
          </a:xfrm>
        </p:spPr>
        <p:txBody>
          <a:bodyPr/>
          <a:lstStyle/>
          <a:p>
            <a:r>
              <a:rPr lang="en-US" dirty="0">
                <a:latin typeface="Arial" charset="0"/>
                <a:ea typeface="ヒラギノ角ゴ Pro W3" charset="0"/>
                <a:cs typeface="ヒラギノ角ゴ Pro W3" charset="0"/>
              </a:rPr>
              <a:t>REVERCE: Phase II Trial Design</a:t>
            </a:r>
            <a:endParaRPr lang="en-US" dirty="0">
              <a:latin typeface="Arial" charset="0"/>
              <a:ea typeface="ＭＳ Ｐゴシック" charset="0"/>
              <a:cs typeface="ＭＳ Ｐゴシック" charset="0"/>
            </a:endParaRPr>
          </a:p>
        </p:txBody>
      </p:sp>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Shitara K et al. Gastrointestinal Cancers Symposium 2018;Abstract 557. </a:t>
            </a:r>
          </a:p>
        </p:txBody>
      </p:sp>
      <p:sp>
        <p:nvSpPr>
          <p:cNvPr id="7" name="TextBox 6"/>
          <p:cNvSpPr txBox="1"/>
          <p:nvPr/>
        </p:nvSpPr>
        <p:spPr>
          <a:xfrm>
            <a:off x="413795" y="5302298"/>
            <a:ext cx="8365071" cy="923330"/>
          </a:xfrm>
          <a:prstGeom prst="rect">
            <a:avLst/>
          </a:prstGeom>
          <a:noFill/>
        </p:spPr>
        <p:txBody>
          <a:bodyPr wrap="square" rtlCol="0">
            <a:spAutoFit/>
          </a:bodyPr>
          <a:lstStyle/>
          <a:p>
            <a:pPr marL="342900" indent="-342900">
              <a:buFont typeface="Arial" charset="0"/>
              <a:buChar char="•"/>
            </a:pPr>
            <a:r>
              <a:rPr lang="en-US" sz="1800" dirty="0">
                <a:solidFill>
                  <a:srgbClr val="FFFF00"/>
                </a:solidFill>
              </a:rPr>
              <a:t>Primary endpoint: OS</a:t>
            </a:r>
          </a:p>
          <a:p>
            <a:pPr marL="342900" indent="-342900">
              <a:buFont typeface="Arial" charset="0"/>
              <a:buChar char="•"/>
            </a:pPr>
            <a:r>
              <a:rPr lang="en-US" sz="1800" dirty="0">
                <a:solidFill>
                  <a:srgbClr val="FFFFFF"/>
                </a:solidFill>
              </a:rPr>
              <a:t>Secondary endpoints include: TTF, PFS, ORR, DCR, toxicities and QoL</a:t>
            </a:r>
          </a:p>
          <a:p>
            <a:pPr marL="342900" indent="-342900">
              <a:buFont typeface="Arial" charset="0"/>
              <a:buChar char="•"/>
            </a:pPr>
            <a:r>
              <a:rPr lang="en-US" sz="1800" dirty="0">
                <a:solidFill>
                  <a:srgbClr val="FFFFFF"/>
                </a:solidFill>
              </a:rPr>
              <a:t>Enrollment was discontinued in September 2016 due to slow accrual</a:t>
            </a:r>
          </a:p>
        </p:txBody>
      </p:sp>
      <p:sp>
        <p:nvSpPr>
          <p:cNvPr id="8" name="Line 6"/>
          <p:cNvSpPr>
            <a:spLocks noChangeShapeType="1"/>
          </p:cNvSpPr>
          <p:nvPr/>
        </p:nvSpPr>
        <p:spPr bwMode="auto">
          <a:xfrm>
            <a:off x="2232619" y="2791724"/>
            <a:ext cx="1181699"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9" name="Line 7"/>
          <p:cNvSpPr>
            <a:spLocks noChangeShapeType="1"/>
          </p:cNvSpPr>
          <p:nvPr/>
        </p:nvSpPr>
        <p:spPr bwMode="auto">
          <a:xfrm flipH="1">
            <a:off x="3399639" y="1885369"/>
            <a:ext cx="0" cy="2076465"/>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10" name="Group 9"/>
          <p:cNvGrpSpPr/>
          <p:nvPr/>
        </p:nvGrpSpPr>
        <p:grpSpPr>
          <a:xfrm>
            <a:off x="3399639" y="1885369"/>
            <a:ext cx="251526" cy="2076465"/>
            <a:chOff x="4419600" y="2274888"/>
            <a:chExt cx="514350" cy="2495298"/>
          </a:xfrm>
        </p:grpSpPr>
        <p:sp>
          <p:nvSpPr>
            <p:cNvPr id="11" name="Line 8"/>
            <p:cNvSpPr>
              <a:spLocks noChangeShapeType="1"/>
            </p:cNvSpPr>
            <p:nvPr/>
          </p:nvSpPr>
          <p:spPr bwMode="auto">
            <a:xfrm flipV="1">
              <a:off x="4419600" y="2274888"/>
              <a:ext cx="514350" cy="11112"/>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3" name="Line 9"/>
            <p:cNvSpPr>
              <a:spLocks noChangeShapeType="1"/>
            </p:cNvSpPr>
            <p:nvPr/>
          </p:nvSpPr>
          <p:spPr bwMode="auto">
            <a:xfrm>
              <a:off x="4419600" y="4770186"/>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graphicFrame>
        <p:nvGraphicFramePr>
          <p:cNvPr id="16" name="Group 104"/>
          <p:cNvGraphicFramePr>
            <a:graphicFrameLocks noGrp="1"/>
          </p:cNvGraphicFramePr>
          <p:nvPr>
            <p:extLst>
              <p:ext uri="{D42A27DB-BD31-4B8C-83A1-F6EECF244321}">
                <p14:modId xmlns:p14="http://schemas.microsoft.com/office/powerpoint/2010/main" val="1434392981"/>
              </p:ext>
            </p:extLst>
          </p:nvPr>
        </p:nvGraphicFramePr>
        <p:xfrm>
          <a:off x="381000" y="914400"/>
          <a:ext cx="2668163" cy="3657600"/>
        </p:xfrm>
        <a:graphic>
          <a:graphicData uri="http://schemas.openxmlformats.org/drawingml/2006/table">
            <a:tbl>
              <a:tblPr/>
              <a:tblGrid>
                <a:gridCol w="2668163">
                  <a:extLst>
                    <a:ext uri="{9D8B030D-6E8A-4147-A177-3AD203B41FA5}">
                      <a16:colId xmlns:a16="http://schemas.microsoft.com/office/drawing/2014/main" xmlns="" val="20000"/>
                    </a:ext>
                  </a:extLst>
                </a:gridCol>
              </a:tblGrid>
              <a:tr h="2841466">
                <a:tc>
                  <a:txBody>
                    <a:bodyPr/>
                    <a:lstStyle/>
                    <a:p>
                      <a:pPr marL="285750" indent="-285750">
                        <a:lnSpc>
                          <a:spcPct val="120000"/>
                        </a:lnSpc>
                        <a:buFont typeface="Arial"/>
                        <a:buChar char="•"/>
                        <a:defRPr/>
                      </a:pPr>
                      <a:r>
                        <a:rPr lang="en-US" sz="1500" baseline="0" dirty="0"/>
                        <a:t>Metastatic CRC</a:t>
                      </a:r>
                    </a:p>
                    <a:p>
                      <a:pPr marL="285750" indent="-285750">
                        <a:lnSpc>
                          <a:spcPct val="120000"/>
                        </a:lnSpc>
                        <a:buFont typeface="Arial"/>
                        <a:buChar char="•"/>
                        <a:defRPr/>
                      </a:pPr>
                      <a:r>
                        <a:rPr lang="en-US" sz="1500" baseline="0" dirty="0"/>
                        <a:t>Treatment failure with fluoropyrimidines, oxaliplatin and irinotecan</a:t>
                      </a:r>
                    </a:p>
                    <a:p>
                      <a:pPr marL="285750" indent="-285750">
                        <a:lnSpc>
                          <a:spcPct val="120000"/>
                        </a:lnSpc>
                        <a:buFont typeface="Arial"/>
                        <a:buChar char="•"/>
                        <a:defRPr/>
                      </a:pPr>
                      <a:r>
                        <a:rPr lang="en-US" sz="1500" baseline="0" dirty="0"/>
                        <a:t>Anti-EGFR naïve</a:t>
                      </a:r>
                    </a:p>
                    <a:p>
                      <a:pPr marL="285750" indent="-285750">
                        <a:lnSpc>
                          <a:spcPct val="120000"/>
                        </a:lnSpc>
                        <a:buFont typeface="Arial"/>
                        <a:buChar char="•"/>
                        <a:defRPr/>
                      </a:pPr>
                      <a:r>
                        <a:rPr lang="en-US" sz="1500" i="1" baseline="0" dirty="0"/>
                        <a:t>KRAS </a:t>
                      </a:r>
                      <a:r>
                        <a:rPr lang="en-US" sz="1500" baseline="0" dirty="0"/>
                        <a:t>exon 2 WT</a:t>
                      </a:r>
                    </a:p>
                    <a:p>
                      <a:pPr marL="285750" indent="-285750">
                        <a:lnSpc>
                          <a:spcPct val="120000"/>
                        </a:lnSpc>
                        <a:buFont typeface="Arial"/>
                        <a:buChar char="•"/>
                        <a:defRPr/>
                      </a:pPr>
                      <a:r>
                        <a:rPr lang="en-US" sz="1500" baseline="0" dirty="0"/>
                        <a:t>Patients with minor</a:t>
                      </a:r>
                      <a:r>
                        <a:rPr lang="en-US" sz="1500" i="1" baseline="0" dirty="0"/>
                        <a:t> RAS </a:t>
                      </a:r>
                      <a:r>
                        <a:rPr lang="en-US" sz="1500" baseline="0" dirty="0"/>
                        <a:t>mutations* are excluded since March 2015</a:t>
                      </a:r>
                    </a:p>
                    <a:p>
                      <a:pPr marL="290513" indent="0">
                        <a:lnSpc>
                          <a:spcPct val="120000"/>
                        </a:lnSpc>
                        <a:buFontTx/>
                        <a:buNone/>
                        <a:tabLst/>
                        <a:defRPr/>
                      </a:pPr>
                      <a:r>
                        <a:rPr lang="en-US" sz="1200" baseline="0" dirty="0"/>
                        <a:t>*</a:t>
                      </a:r>
                      <a:r>
                        <a:rPr lang="en-US" sz="1200" baseline="30000" dirty="0"/>
                        <a:t> </a:t>
                      </a:r>
                      <a:r>
                        <a:rPr lang="en-US" sz="1200" i="1" baseline="0" dirty="0"/>
                        <a:t>KRAS</a:t>
                      </a:r>
                      <a:r>
                        <a:rPr lang="en-US" sz="1200" baseline="0" dirty="0"/>
                        <a:t> exon 3 (codon 59/61), exon 4 (codon 117/146), </a:t>
                      </a:r>
                      <a:r>
                        <a:rPr lang="en-US" sz="1200" i="1" baseline="0" dirty="0"/>
                        <a:t>NRAS</a:t>
                      </a:r>
                      <a:r>
                        <a:rPr lang="en-US" sz="1200" baseline="0" dirty="0"/>
                        <a:t> exon 2 (codon 12/13), exon 3 (codon 59/61) and exon 4 (codon 117/146)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17" name="TextBox 16"/>
          <p:cNvSpPr txBox="1"/>
          <p:nvPr/>
        </p:nvSpPr>
        <p:spPr>
          <a:xfrm>
            <a:off x="2970597" y="2394708"/>
            <a:ext cx="481222" cy="338554"/>
          </a:xfrm>
          <a:prstGeom prst="rect">
            <a:avLst/>
          </a:prstGeom>
          <a:noFill/>
        </p:spPr>
        <p:txBody>
          <a:bodyPr wrap="none" rtlCol="0">
            <a:spAutoFit/>
          </a:bodyPr>
          <a:lstStyle/>
          <a:p>
            <a:r>
              <a:rPr lang="en-US" sz="1600" b="1" dirty="0">
                <a:solidFill>
                  <a:srgbClr val="FFFFFF"/>
                </a:solidFill>
              </a:rPr>
              <a:t>1:1</a:t>
            </a:r>
          </a:p>
        </p:txBody>
      </p:sp>
      <p:sp>
        <p:nvSpPr>
          <p:cNvPr id="18" name="TextBox 17"/>
          <p:cNvSpPr txBox="1"/>
          <p:nvPr/>
        </p:nvSpPr>
        <p:spPr>
          <a:xfrm>
            <a:off x="3086968" y="1186667"/>
            <a:ext cx="606256" cy="584775"/>
          </a:xfrm>
          <a:prstGeom prst="rect">
            <a:avLst/>
          </a:prstGeom>
          <a:noFill/>
        </p:spPr>
        <p:txBody>
          <a:bodyPr wrap="none" rtlCol="0">
            <a:spAutoFit/>
          </a:bodyPr>
          <a:lstStyle/>
          <a:p>
            <a:r>
              <a:rPr lang="en-US" sz="1600" b="1">
                <a:solidFill>
                  <a:srgbClr val="FFFF00"/>
                </a:solidFill>
              </a:rPr>
              <a:t>R-C </a:t>
            </a:r>
            <a:br>
              <a:rPr lang="en-US" sz="1600" b="1">
                <a:solidFill>
                  <a:srgbClr val="FFFF00"/>
                </a:solidFill>
              </a:rPr>
            </a:br>
            <a:r>
              <a:rPr lang="en-US" sz="1600" b="1">
                <a:solidFill>
                  <a:srgbClr val="FFFF00"/>
                </a:solidFill>
              </a:rPr>
              <a:t>arm</a:t>
            </a:r>
            <a:endParaRPr lang="en-US" sz="1600" b="1" dirty="0">
              <a:solidFill>
                <a:srgbClr val="FFFF00"/>
              </a:solidFill>
            </a:endParaRPr>
          </a:p>
        </p:txBody>
      </p:sp>
      <p:sp>
        <p:nvSpPr>
          <p:cNvPr id="19" name="TextBox 18"/>
          <p:cNvSpPr txBox="1"/>
          <p:nvPr/>
        </p:nvSpPr>
        <p:spPr>
          <a:xfrm>
            <a:off x="3092874" y="3996138"/>
            <a:ext cx="606256" cy="584775"/>
          </a:xfrm>
          <a:prstGeom prst="rect">
            <a:avLst/>
          </a:prstGeom>
          <a:noFill/>
        </p:spPr>
        <p:txBody>
          <a:bodyPr wrap="none" rtlCol="0">
            <a:spAutoFit/>
          </a:bodyPr>
          <a:lstStyle/>
          <a:p>
            <a:r>
              <a:rPr lang="en-US" sz="1600" b="1">
                <a:solidFill>
                  <a:srgbClr val="FFFF00"/>
                </a:solidFill>
              </a:rPr>
              <a:t>C-R </a:t>
            </a:r>
            <a:br>
              <a:rPr lang="en-US" sz="1600" b="1">
                <a:solidFill>
                  <a:srgbClr val="FFFF00"/>
                </a:solidFill>
              </a:rPr>
            </a:br>
            <a:r>
              <a:rPr lang="en-US" sz="1600" b="1">
                <a:solidFill>
                  <a:srgbClr val="FFFF00"/>
                </a:solidFill>
              </a:rPr>
              <a:t>arm</a:t>
            </a:r>
            <a:endParaRPr lang="en-US" sz="1600" b="1" dirty="0">
              <a:solidFill>
                <a:srgbClr val="FFFF00"/>
              </a:solidFill>
            </a:endParaRPr>
          </a:p>
        </p:txBody>
      </p:sp>
      <p:sp>
        <p:nvSpPr>
          <p:cNvPr id="20" name="TextBox 19"/>
          <p:cNvSpPr txBox="1"/>
          <p:nvPr/>
        </p:nvSpPr>
        <p:spPr>
          <a:xfrm>
            <a:off x="3729419" y="2676509"/>
            <a:ext cx="1266124" cy="523220"/>
          </a:xfrm>
          <a:prstGeom prst="rect">
            <a:avLst/>
          </a:prstGeom>
          <a:noFill/>
        </p:spPr>
        <p:txBody>
          <a:bodyPr wrap="square" rtlCol="0">
            <a:spAutoFit/>
          </a:bodyPr>
          <a:lstStyle/>
          <a:p>
            <a:pPr algn="ctr"/>
            <a:r>
              <a:rPr lang="en-US" sz="1400" b="1" dirty="0">
                <a:solidFill>
                  <a:srgbClr val="FFFFFF"/>
                </a:solidFill>
              </a:rPr>
              <a:t>Treatment 1</a:t>
            </a:r>
            <a:br>
              <a:rPr lang="en-US" sz="1400" b="1" dirty="0">
                <a:solidFill>
                  <a:srgbClr val="FFFFFF"/>
                </a:solidFill>
              </a:rPr>
            </a:br>
            <a:r>
              <a:rPr lang="en-US" sz="1400" b="1" dirty="0">
                <a:solidFill>
                  <a:srgbClr val="FFFFFF"/>
                </a:solidFill>
              </a:rPr>
              <a:t> (T x1)</a:t>
            </a:r>
          </a:p>
        </p:txBody>
      </p:sp>
      <p:sp>
        <p:nvSpPr>
          <p:cNvPr id="31" name="Text Box 11"/>
          <p:cNvSpPr txBox="1">
            <a:spLocks noChangeArrowheads="1"/>
          </p:cNvSpPr>
          <p:nvPr/>
        </p:nvSpPr>
        <p:spPr bwMode="auto">
          <a:xfrm>
            <a:off x="7760738" y="1393568"/>
            <a:ext cx="1177481" cy="2916281"/>
          </a:xfrm>
          <a:prstGeom prst="rect">
            <a:avLst/>
          </a:prstGeom>
          <a:solidFill>
            <a:schemeClr val="bg1">
              <a:lumMod val="75000"/>
            </a:schemeClr>
          </a:solidFill>
          <a:ln w="9525">
            <a:solidFill>
              <a:srgbClr val="FFFFFF"/>
            </a:solidFill>
            <a:miter lim="800000"/>
            <a:headEnd/>
            <a:tailEnd/>
          </a:ln>
          <a:effectLst>
            <a:prstShdw prst="shdw17" dist="17961" dir="2700000">
              <a:srgbClr val="999999">
                <a:alpha val="74997"/>
              </a:srgbClr>
            </a:prstShdw>
          </a:effectLst>
        </p:spPr>
        <p:txBody>
          <a:bodyPr lIns="0" r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300" b="1" dirty="0">
                <a:solidFill>
                  <a:srgbClr val="000090"/>
                </a:solidFill>
              </a:rPr>
              <a:t>PD </a:t>
            </a:r>
            <a:r>
              <a:rPr lang="en-US" sz="1300" b="1">
                <a:solidFill>
                  <a:srgbClr val="000090"/>
                </a:solidFill>
              </a:rPr>
              <a:t>or unacceptable </a:t>
            </a:r>
            <a:r>
              <a:rPr lang="en-US" sz="1300" b="1" dirty="0">
                <a:solidFill>
                  <a:srgbClr val="000090"/>
                </a:solidFill>
              </a:rPr>
              <a:t>toxicities</a:t>
            </a:r>
          </a:p>
        </p:txBody>
      </p:sp>
      <p:sp>
        <p:nvSpPr>
          <p:cNvPr id="34" name="TextBox 33"/>
          <p:cNvSpPr txBox="1"/>
          <p:nvPr/>
        </p:nvSpPr>
        <p:spPr>
          <a:xfrm>
            <a:off x="6285551" y="2676509"/>
            <a:ext cx="1266124" cy="523220"/>
          </a:xfrm>
          <a:prstGeom prst="rect">
            <a:avLst/>
          </a:prstGeom>
          <a:noFill/>
        </p:spPr>
        <p:txBody>
          <a:bodyPr wrap="square" rtlCol="0">
            <a:spAutoFit/>
          </a:bodyPr>
          <a:lstStyle/>
          <a:p>
            <a:pPr algn="ctr"/>
            <a:r>
              <a:rPr lang="en-US" sz="1400" b="1" dirty="0">
                <a:solidFill>
                  <a:srgbClr val="FFFFFF"/>
                </a:solidFill>
              </a:rPr>
              <a:t>Treatment 2 (T x2)</a:t>
            </a:r>
          </a:p>
        </p:txBody>
      </p:sp>
      <p:sp>
        <p:nvSpPr>
          <p:cNvPr id="35" name="Line 8"/>
          <p:cNvSpPr>
            <a:spLocks noChangeShapeType="1"/>
          </p:cNvSpPr>
          <p:nvPr/>
        </p:nvSpPr>
        <p:spPr bwMode="auto">
          <a:xfrm flipV="1">
            <a:off x="7467493" y="1876122"/>
            <a:ext cx="251526" cy="9247"/>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36" name="Line 9"/>
          <p:cNvSpPr>
            <a:spLocks noChangeShapeType="1"/>
          </p:cNvSpPr>
          <p:nvPr/>
        </p:nvSpPr>
        <p:spPr bwMode="auto">
          <a:xfrm>
            <a:off x="7467493" y="3952587"/>
            <a:ext cx="251526"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cxnSp>
        <p:nvCxnSpPr>
          <p:cNvPr id="4" name="Straight Connector 3"/>
          <p:cNvCxnSpPr>
            <a:stCxn id="14" idx="3"/>
          </p:cNvCxnSpPr>
          <p:nvPr/>
        </p:nvCxnSpPr>
        <p:spPr bwMode="auto">
          <a:xfrm flipV="1">
            <a:off x="4916920" y="1874857"/>
            <a:ext cx="1403800" cy="1188"/>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flipV="1">
            <a:off x="4916920" y="3924936"/>
            <a:ext cx="1403800" cy="1188"/>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Text Box 11"/>
          <p:cNvSpPr txBox="1">
            <a:spLocks noChangeArrowheads="1"/>
          </p:cNvSpPr>
          <p:nvPr/>
        </p:nvSpPr>
        <p:spPr bwMode="auto">
          <a:xfrm>
            <a:off x="3680420" y="1362708"/>
            <a:ext cx="1236500" cy="1026674"/>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lIns="0" r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400" b="1" dirty="0" err="1">
                <a:solidFill>
                  <a:srgbClr val="000090"/>
                </a:solidFill>
              </a:rPr>
              <a:t>Regorafenib</a:t>
            </a:r>
            <a:r>
              <a:rPr lang="en-US" sz="1400" b="1" dirty="0">
                <a:solidFill>
                  <a:srgbClr val="000090"/>
                </a:solidFill>
              </a:rPr>
              <a:t> </a:t>
            </a:r>
            <a:br>
              <a:rPr lang="en-US" sz="1400" b="1" dirty="0">
                <a:solidFill>
                  <a:srgbClr val="000090"/>
                </a:solidFill>
              </a:rPr>
            </a:br>
            <a:r>
              <a:rPr lang="en-US" sz="1400" b="1" dirty="0">
                <a:solidFill>
                  <a:srgbClr val="000090"/>
                </a:solidFill>
              </a:rPr>
              <a:t>160 mg</a:t>
            </a:r>
            <a:r>
              <a:rPr lang="en-US" sz="1500" b="1" dirty="0">
                <a:solidFill>
                  <a:srgbClr val="000090"/>
                </a:solidFill>
              </a:rPr>
              <a:t/>
            </a:r>
            <a:br>
              <a:rPr lang="en-US" sz="1500" b="1" dirty="0">
                <a:solidFill>
                  <a:srgbClr val="000090"/>
                </a:solidFill>
              </a:rPr>
            </a:br>
            <a:r>
              <a:rPr lang="en-US" sz="1300" dirty="0">
                <a:solidFill>
                  <a:srgbClr val="000090"/>
                </a:solidFill>
              </a:rPr>
              <a:t>3 weeks on, </a:t>
            </a:r>
            <a:br>
              <a:rPr lang="en-US" sz="1300" dirty="0">
                <a:solidFill>
                  <a:srgbClr val="000090"/>
                </a:solidFill>
              </a:rPr>
            </a:br>
            <a:r>
              <a:rPr lang="en-US" sz="1300" dirty="0">
                <a:solidFill>
                  <a:srgbClr val="000090"/>
                </a:solidFill>
              </a:rPr>
              <a:t>1 week off</a:t>
            </a:r>
          </a:p>
        </p:txBody>
      </p:sp>
      <p:sp>
        <p:nvSpPr>
          <p:cNvPr id="15" name="Text Box 13"/>
          <p:cNvSpPr txBox="1">
            <a:spLocks noChangeArrowheads="1"/>
          </p:cNvSpPr>
          <p:nvPr/>
        </p:nvSpPr>
        <p:spPr bwMode="auto">
          <a:xfrm>
            <a:off x="3680419" y="3569141"/>
            <a:ext cx="1236501" cy="710694"/>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lIns="0" r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400" b="1" dirty="0" err="1">
                <a:solidFill>
                  <a:srgbClr val="000090"/>
                </a:solidFill>
              </a:rPr>
              <a:t>Cetuximab</a:t>
            </a:r>
            <a:r>
              <a:rPr lang="en-US" sz="1400" b="1" dirty="0">
                <a:solidFill>
                  <a:srgbClr val="000090"/>
                </a:solidFill>
              </a:rPr>
              <a:t/>
            </a:r>
            <a:br>
              <a:rPr lang="en-US" sz="1400" b="1" dirty="0">
                <a:solidFill>
                  <a:srgbClr val="000090"/>
                </a:solidFill>
              </a:rPr>
            </a:br>
            <a:r>
              <a:rPr lang="en-US" sz="1400" b="1" dirty="0">
                <a:solidFill>
                  <a:srgbClr val="000090"/>
                </a:solidFill>
              </a:rPr>
              <a:t>(+ irinotecan)</a:t>
            </a:r>
          </a:p>
        </p:txBody>
      </p:sp>
      <p:sp>
        <p:nvSpPr>
          <p:cNvPr id="21" name="Text Box 11"/>
          <p:cNvSpPr txBox="1">
            <a:spLocks noChangeArrowheads="1"/>
          </p:cNvSpPr>
          <p:nvPr/>
        </p:nvSpPr>
        <p:spPr bwMode="auto">
          <a:xfrm>
            <a:off x="5017538" y="1362708"/>
            <a:ext cx="1177481" cy="2916281"/>
          </a:xfrm>
          <a:prstGeom prst="rect">
            <a:avLst/>
          </a:prstGeom>
          <a:solidFill>
            <a:schemeClr val="bg1">
              <a:lumMod val="75000"/>
            </a:schemeClr>
          </a:solidFill>
          <a:ln w="9525">
            <a:solidFill>
              <a:srgbClr val="FFFFFF"/>
            </a:solidFill>
            <a:miter lim="800000"/>
            <a:headEnd/>
            <a:tailEnd/>
          </a:ln>
          <a:effectLst>
            <a:prstShdw prst="shdw17" dist="17961" dir="2700000">
              <a:srgbClr val="999999">
                <a:alpha val="74997"/>
              </a:srgbClr>
            </a:prstShdw>
          </a:effectLst>
        </p:spPr>
        <p:txBody>
          <a:bodyPr lIns="0" r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300" b="1" dirty="0">
                <a:solidFill>
                  <a:srgbClr val="000090"/>
                </a:solidFill>
              </a:rPr>
              <a:t>PD </a:t>
            </a:r>
            <a:r>
              <a:rPr lang="en-US" sz="1300" b="1">
                <a:solidFill>
                  <a:srgbClr val="000090"/>
                </a:solidFill>
              </a:rPr>
              <a:t>or unacceptable </a:t>
            </a:r>
            <a:r>
              <a:rPr lang="en-US" sz="1300" b="1" dirty="0">
                <a:solidFill>
                  <a:srgbClr val="000090"/>
                </a:solidFill>
              </a:rPr>
              <a:t>toxicities</a:t>
            </a:r>
          </a:p>
        </p:txBody>
      </p:sp>
      <p:sp>
        <p:nvSpPr>
          <p:cNvPr id="32" name="Text Box 11"/>
          <p:cNvSpPr txBox="1">
            <a:spLocks noChangeArrowheads="1"/>
          </p:cNvSpPr>
          <p:nvPr/>
        </p:nvSpPr>
        <p:spPr bwMode="auto">
          <a:xfrm>
            <a:off x="6320721" y="3261852"/>
            <a:ext cx="1236500" cy="1026674"/>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lIns="0" r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400" b="1" dirty="0" err="1">
                <a:solidFill>
                  <a:srgbClr val="000090"/>
                </a:solidFill>
              </a:rPr>
              <a:t>Regorafenib</a:t>
            </a:r>
            <a:r>
              <a:rPr lang="en-US" sz="1400" b="1" dirty="0">
                <a:solidFill>
                  <a:srgbClr val="000090"/>
                </a:solidFill>
              </a:rPr>
              <a:t> </a:t>
            </a:r>
            <a:br>
              <a:rPr lang="en-US" sz="1400" b="1" dirty="0">
                <a:solidFill>
                  <a:srgbClr val="000090"/>
                </a:solidFill>
              </a:rPr>
            </a:br>
            <a:r>
              <a:rPr lang="en-US" sz="1400" b="1" dirty="0">
                <a:solidFill>
                  <a:srgbClr val="000090"/>
                </a:solidFill>
              </a:rPr>
              <a:t>160 mg</a:t>
            </a:r>
            <a:r>
              <a:rPr lang="en-US" sz="1500" b="1" dirty="0">
                <a:solidFill>
                  <a:srgbClr val="000090"/>
                </a:solidFill>
              </a:rPr>
              <a:t/>
            </a:r>
            <a:br>
              <a:rPr lang="en-US" sz="1500" b="1" dirty="0">
                <a:solidFill>
                  <a:srgbClr val="000090"/>
                </a:solidFill>
              </a:rPr>
            </a:br>
            <a:r>
              <a:rPr lang="en-US" sz="1300" dirty="0">
                <a:solidFill>
                  <a:srgbClr val="000090"/>
                </a:solidFill>
              </a:rPr>
              <a:t>3 weeks on, </a:t>
            </a:r>
            <a:br>
              <a:rPr lang="en-US" sz="1300" dirty="0">
                <a:solidFill>
                  <a:srgbClr val="000090"/>
                </a:solidFill>
              </a:rPr>
            </a:br>
            <a:r>
              <a:rPr lang="en-US" sz="1300" dirty="0">
                <a:solidFill>
                  <a:srgbClr val="000090"/>
                </a:solidFill>
              </a:rPr>
              <a:t>1 week off</a:t>
            </a:r>
          </a:p>
        </p:txBody>
      </p:sp>
      <p:sp>
        <p:nvSpPr>
          <p:cNvPr id="33" name="Text Box 13"/>
          <p:cNvSpPr txBox="1">
            <a:spLocks noChangeArrowheads="1"/>
          </p:cNvSpPr>
          <p:nvPr/>
        </p:nvSpPr>
        <p:spPr bwMode="auto">
          <a:xfrm>
            <a:off x="6320720" y="1364421"/>
            <a:ext cx="1236501" cy="710694"/>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lIns="0" r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400" b="1" dirty="0" err="1">
                <a:solidFill>
                  <a:srgbClr val="000090"/>
                </a:solidFill>
              </a:rPr>
              <a:t>Cetuximab</a:t>
            </a:r>
            <a:r>
              <a:rPr lang="en-US" sz="1400" b="1" dirty="0">
                <a:solidFill>
                  <a:srgbClr val="000090"/>
                </a:solidFill>
              </a:rPr>
              <a:t/>
            </a:r>
            <a:br>
              <a:rPr lang="en-US" sz="1400" b="1" dirty="0">
                <a:solidFill>
                  <a:srgbClr val="000090"/>
                </a:solidFill>
              </a:rPr>
            </a:br>
            <a:r>
              <a:rPr lang="en-US" sz="1400" b="1" dirty="0">
                <a:solidFill>
                  <a:srgbClr val="000090"/>
                </a:solidFill>
              </a:rPr>
              <a:t>(+ irinotecan)</a:t>
            </a:r>
          </a:p>
        </p:txBody>
      </p:sp>
      <p:sp>
        <p:nvSpPr>
          <p:cNvPr id="26" name="TextBox 25"/>
          <p:cNvSpPr txBox="1"/>
          <p:nvPr/>
        </p:nvSpPr>
        <p:spPr>
          <a:xfrm>
            <a:off x="6285550" y="4465706"/>
            <a:ext cx="2706049" cy="523220"/>
          </a:xfrm>
          <a:prstGeom prst="rect">
            <a:avLst/>
          </a:prstGeom>
          <a:noFill/>
        </p:spPr>
        <p:txBody>
          <a:bodyPr wrap="square" rtlCol="0">
            <a:spAutoFit/>
          </a:bodyPr>
          <a:lstStyle/>
          <a:p>
            <a:r>
              <a:rPr lang="en-US" sz="1400" b="1" dirty="0">
                <a:solidFill>
                  <a:srgbClr val="FFFFFF"/>
                </a:solidFill>
              </a:rPr>
              <a:t>Clinical trial identifier UMIN000011294</a:t>
            </a:r>
          </a:p>
        </p:txBody>
      </p:sp>
      <p:sp>
        <p:nvSpPr>
          <p:cNvPr id="27" name="TextBox 26"/>
          <p:cNvSpPr txBox="1"/>
          <p:nvPr/>
        </p:nvSpPr>
        <p:spPr>
          <a:xfrm>
            <a:off x="3563895" y="4465706"/>
            <a:ext cx="2706049" cy="954107"/>
          </a:xfrm>
          <a:prstGeom prst="rect">
            <a:avLst/>
          </a:prstGeom>
          <a:noFill/>
        </p:spPr>
        <p:txBody>
          <a:bodyPr wrap="square" rtlCol="0">
            <a:spAutoFit/>
          </a:bodyPr>
          <a:lstStyle/>
          <a:p>
            <a:r>
              <a:rPr lang="en-US" sz="1400" b="1" dirty="0">
                <a:solidFill>
                  <a:srgbClr val="FFFFFF"/>
                </a:solidFill>
              </a:rPr>
              <a:t>Stratified by intent to use irinotecan at enrollment, prior history of bevacizumab and institutions</a:t>
            </a:r>
          </a:p>
        </p:txBody>
      </p:sp>
    </p:spTree>
    <p:extLst>
      <p:ext uri="{BB962C8B-B14F-4D97-AF65-F5344CB8AC3E}">
        <p14:creationId xmlns:p14="http://schemas.microsoft.com/office/powerpoint/2010/main" val="888474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208820" y="24539"/>
            <a:ext cx="8839200" cy="1143000"/>
          </a:xfrm>
        </p:spPr>
        <p:txBody>
          <a:bodyPr/>
          <a:lstStyle/>
          <a:p>
            <a:r>
              <a:rPr lang="en-US" dirty="0">
                <a:latin typeface="Arial" charset="0"/>
                <a:ea typeface="ヒラギノ角ゴ Pro W3" charset="0"/>
                <a:cs typeface="ヒラギノ角ゴ Pro W3" charset="0"/>
              </a:rPr>
              <a:t>REVERCE: Primary Endpoint (OS)</a:t>
            </a:r>
            <a:endParaRPr lang="en-US" dirty="0">
              <a:latin typeface="Arial" charset="0"/>
              <a:ea typeface="ＭＳ Ｐゴシック" charset="0"/>
              <a:cs typeface="ＭＳ Ｐゴシック" charset="0"/>
            </a:endParaRPr>
          </a:p>
        </p:txBody>
      </p:sp>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Shitara K et al. Gastrointestinal Cancers Symposium 2018;Abstract 557. </a:t>
            </a:r>
          </a:p>
        </p:txBody>
      </p:sp>
      <p:sp>
        <p:nvSpPr>
          <p:cNvPr id="6" name="TextBox 5"/>
          <p:cNvSpPr txBox="1"/>
          <p:nvPr/>
        </p:nvSpPr>
        <p:spPr>
          <a:xfrm>
            <a:off x="189350" y="5164693"/>
            <a:ext cx="8839200" cy="1241365"/>
          </a:xfrm>
          <a:prstGeom prst="rect">
            <a:avLst/>
          </a:prstGeom>
          <a:noFill/>
        </p:spPr>
        <p:txBody>
          <a:bodyPr wrap="square" rtlCol="0">
            <a:spAutoFit/>
          </a:bodyPr>
          <a:lstStyle/>
          <a:p>
            <a:pPr marL="285750" indent="-285750">
              <a:spcBef>
                <a:spcPts val="200"/>
              </a:spcBef>
              <a:spcAft>
                <a:spcPts val="200"/>
              </a:spcAft>
              <a:buFont typeface="Arial" charset="0"/>
              <a:buChar char="•"/>
            </a:pPr>
            <a:r>
              <a:rPr lang="en-US" sz="1700" dirty="0">
                <a:solidFill>
                  <a:srgbClr val="FFFFFF"/>
                </a:solidFill>
              </a:rPr>
              <a:t>OS was longer in the R </a:t>
            </a:r>
            <a:r>
              <a:rPr lang="en-US" sz="1700" dirty="0">
                <a:solidFill>
                  <a:srgbClr val="FFFFFF"/>
                </a:solidFill>
                <a:sym typeface="Wingdings"/>
              </a:rPr>
              <a:t> </a:t>
            </a:r>
            <a:r>
              <a:rPr lang="en-US" sz="1700" dirty="0">
                <a:solidFill>
                  <a:srgbClr val="FFFFFF"/>
                </a:solidFill>
              </a:rPr>
              <a:t>C arm compared to the C </a:t>
            </a:r>
            <a:r>
              <a:rPr lang="en-US" sz="1700" dirty="0">
                <a:solidFill>
                  <a:srgbClr val="FFFFFF"/>
                </a:solidFill>
                <a:sym typeface="Wingdings"/>
              </a:rPr>
              <a:t></a:t>
            </a:r>
            <a:r>
              <a:rPr lang="en-US" sz="1700" dirty="0">
                <a:solidFill>
                  <a:srgbClr val="FFFFFF"/>
                </a:solidFill>
              </a:rPr>
              <a:t> R arm and this was consistent across all subgroups:</a:t>
            </a:r>
          </a:p>
          <a:p>
            <a:pPr marL="742950" lvl="1" indent="-285750">
              <a:spcBef>
                <a:spcPts val="200"/>
              </a:spcBef>
              <a:spcAft>
                <a:spcPts val="200"/>
              </a:spcAft>
              <a:buFont typeface=".AppleSystemUIFont" charset="-120"/>
              <a:buChar char="–"/>
            </a:pPr>
            <a:r>
              <a:rPr lang="en-US" sz="1700" dirty="0">
                <a:solidFill>
                  <a:srgbClr val="FFFFFF"/>
                </a:solidFill>
              </a:rPr>
              <a:t>Median OS in left-sided primary (n = 81): 20.5 mo vs 11.9 mo (</a:t>
            </a:r>
            <a:r>
              <a:rPr lang="en-US" sz="1700" i="1" dirty="0">
                <a:solidFill>
                  <a:srgbClr val="FFFFFF"/>
                </a:solidFill>
              </a:rPr>
              <a:t>p</a:t>
            </a:r>
            <a:r>
              <a:rPr lang="en-US" sz="1700" dirty="0">
                <a:solidFill>
                  <a:srgbClr val="FFFFFF"/>
                </a:solidFill>
              </a:rPr>
              <a:t> = 0.011)</a:t>
            </a:r>
          </a:p>
          <a:p>
            <a:pPr marL="742950" lvl="1" indent="-285750">
              <a:spcBef>
                <a:spcPts val="200"/>
              </a:spcBef>
              <a:spcAft>
                <a:spcPts val="200"/>
              </a:spcAft>
              <a:buFont typeface=".AppleSystemUIFont" charset="-120"/>
              <a:buChar char="–"/>
            </a:pPr>
            <a:r>
              <a:rPr lang="en-US" sz="1700" dirty="0">
                <a:solidFill>
                  <a:srgbClr val="FFFFFF"/>
                </a:solidFill>
              </a:rPr>
              <a:t>Median OS in RAS/RAF wild-type dx (n = 86): 18.2 mo vs 12.7 mo (</a:t>
            </a:r>
            <a:r>
              <a:rPr lang="en-US" sz="1700" i="1" dirty="0">
                <a:solidFill>
                  <a:srgbClr val="FFFFFF"/>
                </a:solidFill>
              </a:rPr>
              <a:t>p</a:t>
            </a:r>
            <a:r>
              <a:rPr lang="en-US" sz="1700" dirty="0">
                <a:solidFill>
                  <a:srgbClr val="FFFFFF"/>
                </a:solidFill>
              </a:rPr>
              <a:t> = 0.036)</a:t>
            </a:r>
          </a:p>
        </p:txBody>
      </p:sp>
      <p:sp>
        <p:nvSpPr>
          <p:cNvPr id="17" name="TextBox 16"/>
          <p:cNvSpPr txBox="1"/>
          <p:nvPr/>
        </p:nvSpPr>
        <p:spPr>
          <a:xfrm rot="16200000">
            <a:off x="-675220" y="2667340"/>
            <a:ext cx="2454877" cy="338554"/>
          </a:xfrm>
          <a:prstGeom prst="rect">
            <a:avLst/>
          </a:prstGeom>
          <a:noFill/>
        </p:spPr>
        <p:txBody>
          <a:bodyPr wrap="square" rtlCol="0">
            <a:spAutoFit/>
          </a:bodyPr>
          <a:lstStyle/>
          <a:p>
            <a:pPr algn="ctr"/>
            <a:r>
              <a:rPr lang="en-US" sz="1600" b="1" dirty="0"/>
              <a:t>Proportion</a:t>
            </a:r>
          </a:p>
        </p:txBody>
      </p:sp>
      <p:sp>
        <p:nvSpPr>
          <p:cNvPr id="18" name="TextBox 17"/>
          <p:cNvSpPr txBox="1"/>
          <p:nvPr/>
        </p:nvSpPr>
        <p:spPr>
          <a:xfrm>
            <a:off x="2949221" y="4772714"/>
            <a:ext cx="3534086" cy="338554"/>
          </a:xfrm>
          <a:prstGeom prst="rect">
            <a:avLst/>
          </a:prstGeom>
          <a:noFill/>
        </p:spPr>
        <p:txBody>
          <a:bodyPr wrap="square" rtlCol="0">
            <a:spAutoFit/>
          </a:bodyPr>
          <a:lstStyle/>
          <a:p>
            <a:pPr algn="ctr"/>
            <a:r>
              <a:rPr lang="en-US" sz="1600" b="1" dirty="0"/>
              <a:t>Months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99" y="1407852"/>
            <a:ext cx="7200901" cy="3403625"/>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101309689"/>
              </p:ext>
            </p:extLst>
          </p:nvPr>
        </p:nvGraphicFramePr>
        <p:xfrm>
          <a:off x="4648200" y="997458"/>
          <a:ext cx="4267201" cy="1965960"/>
        </p:xfrm>
        <a:graphic>
          <a:graphicData uri="http://schemas.openxmlformats.org/drawingml/2006/table">
            <a:tbl>
              <a:tblPr firstRow="1" bandRow="1">
                <a:tableStyleId>{5C22544A-7EE6-4342-B048-85BDC9FD1C3A}</a:tableStyleId>
              </a:tblPr>
              <a:tblGrid>
                <a:gridCol w="861078">
                  <a:extLst>
                    <a:ext uri="{9D8B030D-6E8A-4147-A177-3AD203B41FA5}">
                      <a16:colId xmlns:a16="http://schemas.microsoft.com/office/drawing/2014/main" xmlns="" val="20000"/>
                    </a:ext>
                  </a:extLst>
                </a:gridCol>
                <a:gridCol w="918566">
                  <a:extLst>
                    <a:ext uri="{9D8B030D-6E8A-4147-A177-3AD203B41FA5}">
                      <a16:colId xmlns:a16="http://schemas.microsoft.com/office/drawing/2014/main" xmlns="" val="20001"/>
                    </a:ext>
                  </a:extLst>
                </a:gridCol>
                <a:gridCol w="918566">
                  <a:extLst>
                    <a:ext uri="{9D8B030D-6E8A-4147-A177-3AD203B41FA5}">
                      <a16:colId xmlns:a16="http://schemas.microsoft.com/office/drawing/2014/main" xmlns="" val="20002"/>
                    </a:ext>
                  </a:extLst>
                </a:gridCol>
                <a:gridCol w="1568991">
                  <a:extLst>
                    <a:ext uri="{9D8B030D-6E8A-4147-A177-3AD203B41FA5}">
                      <a16:colId xmlns:a16="http://schemas.microsoft.com/office/drawing/2014/main" xmlns="" val="20003"/>
                    </a:ext>
                  </a:extLst>
                </a:gridCol>
              </a:tblGrid>
              <a:tr h="487184">
                <a:tc>
                  <a:txBody>
                    <a:bodyPr/>
                    <a:lstStyle/>
                    <a:p>
                      <a:r>
                        <a:rPr lang="en-US" sz="1500" dirty="0"/>
                        <a:t>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tc>
                  <a:txBody>
                    <a:bodyPr/>
                    <a:lstStyle/>
                    <a:p>
                      <a:pPr algn="ctr"/>
                      <a:r>
                        <a:rPr lang="en-US" sz="1500" dirty="0"/>
                        <a:t>Event/N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tc>
                  <a:txBody>
                    <a:bodyPr/>
                    <a:lstStyle/>
                    <a:p>
                      <a:pPr algn="ctr"/>
                      <a:r>
                        <a:rPr lang="en-US" sz="1500" dirty="0"/>
                        <a: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tc>
                  <a:txBody>
                    <a:bodyPr/>
                    <a:lstStyle/>
                    <a:p>
                      <a:pPr algn="ctr"/>
                      <a:r>
                        <a:rPr lang="en-US" sz="1500" dirty="0"/>
                        <a:t>Median (months)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extLst>
                  <a:ext uri="{0D108BD9-81ED-4DB2-BD59-A6C34878D82A}">
                    <a16:rowId xmlns:a16="http://schemas.microsoft.com/office/drawing/2014/main" xmlns="" val="10000"/>
                  </a:ext>
                </a:extLst>
              </a:tr>
              <a:tr h="284191">
                <a:tc>
                  <a:txBody>
                    <a:bodyPr/>
                    <a:lstStyle/>
                    <a:p>
                      <a:r>
                        <a:rPr lang="en-US" sz="1500" b="1" dirty="0">
                          <a:solidFill>
                            <a:srgbClr val="92D050"/>
                          </a:solidFill>
                        </a:rPr>
                        <a:t>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92D050"/>
                          </a:solidFill>
                        </a:rPr>
                        <a:t>37/51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92D050"/>
                          </a:solidFill>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92D050"/>
                          </a:solidFill>
                        </a:rPr>
                        <a:t>17.4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extLst>
                  <a:ext uri="{0D108BD9-81ED-4DB2-BD59-A6C34878D82A}">
                    <a16:rowId xmlns:a16="http://schemas.microsoft.com/office/drawing/2014/main" xmlns="" val="10001"/>
                  </a:ext>
                </a:extLst>
              </a:tr>
              <a:tr h="284191">
                <a:tc>
                  <a:txBody>
                    <a:bodyPr/>
                    <a:lstStyle/>
                    <a:p>
                      <a:r>
                        <a:rPr lang="en-US" sz="1500" b="1" dirty="0">
                          <a:solidFill>
                            <a:srgbClr val="FF9300"/>
                          </a:solidFill>
                        </a:rPr>
                        <a:t>C-R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FF9300"/>
                          </a:solidFill>
                        </a:rPr>
                        <a:t>44/50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FF9300"/>
                          </a:solidFill>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FF9300"/>
                          </a:solidFill>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extLst>
                  <a:ext uri="{0D108BD9-81ED-4DB2-BD59-A6C34878D82A}">
                    <a16:rowId xmlns:a16="http://schemas.microsoft.com/office/drawing/2014/main" xmlns="" val="10002"/>
                  </a:ext>
                </a:extLst>
              </a:tr>
              <a:tr h="690177">
                <a:tc gridSpan="4">
                  <a:txBody>
                    <a:bodyPr/>
                    <a:lstStyle/>
                    <a:p>
                      <a:pPr algn="ctr"/>
                      <a:r>
                        <a:rPr lang="en-US" sz="1500" b="1" dirty="0"/>
                        <a:t>HR* = 0.61;</a:t>
                      </a:r>
                      <a:r>
                        <a:rPr lang="en-US" sz="1500" b="1" baseline="0" dirty="0"/>
                        <a:t> s</a:t>
                      </a:r>
                      <a:r>
                        <a:rPr lang="en-US" sz="1500" b="1" dirty="0"/>
                        <a:t>tratified log rank </a:t>
                      </a:r>
                      <a:r>
                        <a:rPr lang="en-US" sz="1500" b="1" i="1" dirty="0"/>
                        <a:t>p</a:t>
                      </a:r>
                      <a:r>
                        <a:rPr lang="en-US" sz="1500" b="1" dirty="0"/>
                        <a:t> = 0.029</a:t>
                      </a:r>
                    </a:p>
                    <a:p>
                      <a:pPr algn="ctr"/>
                      <a:r>
                        <a:rPr lang="en-US" sz="1500" b="0" dirty="0"/>
                        <a:t>*</a:t>
                      </a:r>
                      <a:r>
                        <a:rPr lang="en-US" sz="1500" b="0" baseline="30000" dirty="0"/>
                        <a:t> </a:t>
                      </a:r>
                      <a:r>
                        <a:rPr lang="en-US" sz="1500" b="0" baseline="0" dirty="0"/>
                        <a:t>A</a:t>
                      </a:r>
                      <a:r>
                        <a:rPr lang="en-US" sz="1500" b="0" dirty="0"/>
                        <a:t>djusted by intent</a:t>
                      </a:r>
                      <a:r>
                        <a:rPr lang="en-US" sz="1500" b="0" baseline="0" dirty="0"/>
                        <a:t> to use irinotecan</a:t>
                      </a:r>
                      <a:r>
                        <a:rPr lang="en-US" sz="1500" b="0" dirty="0"/>
                        <a:t/>
                      </a:r>
                      <a:br>
                        <a:rPr lang="en-US" sz="1500" b="0" dirty="0"/>
                      </a:br>
                      <a:r>
                        <a:rPr lang="en-US" sz="1500" b="0" dirty="0"/>
                        <a:t>Median follow-up: 29.0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hMerge="1">
                  <a:txBody>
                    <a:bodyPr/>
                    <a:lstStyle/>
                    <a:p>
                      <a:endParaRPr lang="en-US" dirty="0"/>
                    </a:p>
                  </a:txBody>
                  <a:tcPr/>
                </a:tc>
                <a:tc hMerge="1">
                  <a:txBody>
                    <a:bodyPr/>
                    <a:lstStyle/>
                    <a:p>
                      <a:endParaRPr lang="en-US"/>
                    </a:p>
                  </a:txBody>
                  <a:tcPr/>
                </a:tc>
                <a:tc hMerge="1">
                  <a:txBody>
                    <a:bodyPr/>
                    <a:lstStyle/>
                    <a:p>
                      <a:pPr algn="ctr"/>
                      <a:endParaRPr lang="en-US" sz="15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42855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38200"/>
            <a:ext cx="8886637" cy="3874574"/>
          </a:xfrm>
          <a:prstGeom prst="rect">
            <a:avLst/>
          </a:prstGeom>
        </p:spPr>
      </p:pic>
      <p:graphicFrame>
        <p:nvGraphicFramePr>
          <p:cNvPr id="29" name="Table 28"/>
          <p:cNvGraphicFramePr>
            <a:graphicFrameLocks noGrp="1"/>
          </p:cNvGraphicFramePr>
          <p:nvPr>
            <p:extLst>
              <p:ext uri="{D42A27DB-BD31-4B8C-83A1-F6EECF244321}">
                <p14:modId xmlns:p14="http://schemas.microsoft.com/office/powerpoint/2010/main" val="13626972"/>
              </p:ext>
            </p:extLst>
          </p:nvPr>
        </p:nvGraphicFramePr>
        <p:xfrm>
          <a:off x="228600" y="4812684"/>
          <a:ext cx="4152182" cy="1508760"/>
        </p:xfrm>
        <a:graphic>
          <a:graphicData uri="http://schemas.openxmlformats.org/drawingml/2006/table">
            <a:tbl>
              <a:tblPr firstRow="1" bandRow="1">
                <a:tableStyleId>{5C22544A-7EE6-4342-B048-85BDC9FD1C3A}</a:tableStyleId>
              </a:tblPr>
              <a:tblGrid>
                <a:gridCol w="1332782">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3"/>
                    </a:ext>
                  </a:extLst>
                </a:gridCol>
              </a:tblGrid>
              <a:tr h="259088">
                <a:tc>
                  <a:txBody>
                    <a:bodyPr/>
                    <a:lstStyle/>
                    <a:p>
                      <a:r>
                        <a:rPr lang="en-US" sz="1500" dirty="0"/>
                        <a:t>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tc>
                  <a:txBody>
                    <a:bodyPr/>
                    <a:lstStyle/>
                    <a:p>
                      <a:pPr algn="ctr"/>
                      <a:r>
                        <a:rPr lang="en-US" sz="1500" dirty="0"/>
                        <a:t>Event/N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tc>
                  <a:txBody>
                    <a:bodyPr/>
                    <a:lstStyle/>
                    <a:p>
                      <a:pPr algn="ctr"/>
                      <a:r>
                        <a:rPr lang="en-US" sz="1500" dirty="0"/>
                        <a:t>Median (months)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extLst>
                  <a:ext uri="{0D108BD9-81ED-4DB2-BD59-A6C34878D82A}">
                    <a16:rowId xmlns:a16="http://schemas.microsoft.com/office/drawing/2014/main" xmlns="" val="10000"/>
                  </a:ext>
                </a:extLst>
              </a:tr>
              <a:tr h="259088">
                <a:tc>
                  <a:txBody>
                    <a:bodyPr/>
                    <a:lstStyle/>
                    <a:p>
                      <a:r>
                        <a:rPr lang="en-US" sz="1500" b="1" dirty="0">
                          <a:solidFill>
                            <a:srgbClr val="92D050"/>
                          </a:solidFill>
                        </a:rPr>
                        <a:t>R-C (</a:t>
                      </a:r>
                      <a:r>
                        <a:rPr lang="en-US" sz="1500" b="1" dirty="0" err="1">
                          <a:solidFill>
                            <a:srgbClr val="92D050"/>
                          </a:solidFill>
                        </a:rPr>
                        <a:t>Rego</a:t>
                      </a:r>
                      <a:r>
                        <a:rPr lang="en-US" sz="1500" b="1" dirty="0">
                          <a:solidFill>
                            <a:srgbClr val="92D05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92D050"/>
                          </a:solidFill>
                        </a:rPr>
                        <a:t>39/51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92D050"/>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extLst>
                  <a:ext uri="{0D108BD9-81ED-4DB2-BD59-A6C34878D82A}">
                    <a16:rowId xmlns:a16="http://schemas.microsoft.com/office/drawing/2014/main" xmlns="" val="10001"/>
                  </a:ext>
                </a:extLst>
              </a:tr>
              <a:tr h="259088">
                <a:tc>
                  <a:txBody>
                    <a:bodyPr/>
                    <a:lstStyle/>
                    <a:p>
                      <a:r>
                        <a:rPr lang="en-US" sz="1500" b="1" dirty="0">
                          <a:solidFill>
                            <a:srgbClr val="FF9300"/>
                          </a:solidFill>
                        </a:rPr>
                        <a:t>C-R (</a:t>
                      </a:r>
                      <a:r>
                        <a:rPr lang="en-US" sz="1500" b="1" dirty="0" err="1">
                          <a:solidFill>
                            <a:srgbClr val="FF9300"/>
                          </a:solidFill>
                        </a:rPr>
                        <a:t>Cmab</a:t>
                      </a:r>
                      <a:r>
                        <a:rPr lang="en-US" sz="1500" b="1" dirty="0">
                          <a:solidFill>
                            <a:srgbClr val="FF93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FF9300"/>
                          </a:solidFill>
                        </a:rPr>
                        <a:t>47/50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FF9300"/>
                          </a:solidFill>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extLst>
                  <a:ext uri="{0D108BD9-81ED-4DB2-BD59-A6C34878D82A}">
                    <a16:rowId xmlns:a16="http://schemas.microsoft.com/office/drawing/2014/main" xmlns="" val="10002"/>
                  </a:ext>
                </a:extLst>
              </a:tr>
              <a:tr h="444151">
                <a:tc gridSpan="3">
                  <a:txBody>
                    <a:bodyPr/>
                    <a:lstStyle/>
                    <a:p>
                      <a:pPr algn="ctr"/>
                      <a:r>
                        <a:rPr lang="en-US" sz="1500" b="1" dirty="0"/>
                        <a:t>HR = 0.97</a:t>
                      </a:r>
                    </a:p>
                    <a:p>
                      <a:pPr algn="ctr"/>
                      <a:r>
                        <a:rPr lang="en-US" sz="1500" b="1" baseline="0" dirty="0"/>
                        <a:t>S</a:t>
                      </a:r>
                      <a:r>
                        <a:rPr lang="en-US" sz="1500" b="1" dirty="0"/>
                        <a:t>tratified log rank </a:t>
                      </a:r>
                      <a:r>
                        <a:rPr lang="en-US" sz="1500" b="1" i="1" dirty="0"/>
                        <a:t>p</a:t>
                      </a:r>
                      <a:r>
                        <a:rPr lang="en-US" sz="1500" b="1" dirty="0"/>
                        <a:t> = 0.91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hMerge="1">
                  <a:txBody>
                    <a:bodyPr/>
                    <a:lstStyle/>
                    <a:p>
                      <a:endParaRPr lang="en-US" dirty="0"/>
                    </a:p>
                  </a:txBody>
                  <a:tcPr/>
                </a:tc>
                <a:tc hMerge="1">
                  <a:txBody>
                    <a:bodyPr/>
                    <a:lstStyle/>
                    <a:p>
                      <a:pPr algn="ctr"/>
                      <a:endParaRPr lang="en-US" sz="15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221064992"/>
              </p:ext>
            </p:extLst>
          </p:nvPr>
        </p:nvGraphicFramePr>
        <p:xfrm>
          <a:off x="4648200" y="4812684"/>
          <a:ext cx="4152182" cy="1508760"/>
        </p:xfrm>
        <a:graphic>
          <a:graphicData uri="http://schemas.openxmlformats.org/drawingml/2006/table">
            <a:tbl>
              <a:tblPr firstRow="1" bandRow="1">
                <a:tableStyleId>{5C22544A-7EE6-4342-B048-85BDC9FD1C3A}</a:tableStyleId>
              </a:tblPr>
              <a:tblGrid>
                <a:gridCol w="1332782">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3"/>
                    </a:ext>
                  </a:extLst>
                </a:gridCol>
              </a:tblGrid>
              <a:tr h="259088">
                <a:tc>
                  <a:txBody>
                    <a:bodyPr/>
                    <a:lstStyle/>
                    <a:p>
                      <a:r>
                        <a:rPr lang="en-US" sz="1500" dirty="0"/>
                        <a:t>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tc>
                  <a:txBody>
                    <a:bodyPr/>
                    <a:lstStyle/>
                    <a:p>
                      <a:pPr algn="ctr"/>
                      <a:r>
                        <a:rPr lang="en-US" sz="1500" dirty="0"/>
                        <a:t>Event/N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tc>
                  <a:txBody>
                    <a:bodyPr/>
                    <a:lstStyle/>
                    <a:p>
                      <a:pPr algn="ctr"/>
                      <a:r>
                        <a:rPr lang="en-US" sz="1500" dirty="0"/>
                        <a:t>Median (months)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extLst>
                  <a:ext uri="{0D108BD9-81ED-4DB2-BD59-A6C34878D82A}">
                    <a16:rowId xmlns:a16="http://schemas.microsoft.com/office/drawing/2014/main" xmlns="" val="10000"/>
                  </a:ext>
                </a:extLst>
              </a:tr>
              <a:tr h="259088">
                <a:tc>
                  <a:txBody>
                    <a:bodyPr/>
                    <a:lstStyle/>
                    <a:p>
                      <a:r>
                        <a:rPr lang="en-US" sz="1500" b="1" dirty="0">
                          <a:solidFill>
                            <a:srgbClr val="92D050"/>
                          </a:solidFill>
                        </a:rPr>
                        <a:t>R-C (</a:t>
                      </a:r>
                      <a:r>
                        <a:rPr lang="en-US" sz="1500" b="1" dirty="0" err="1">
                          <a:solidFill>
                            <a:srgbClr val="92D050"/>
                          </a:solidFill>
                        </a:rPr>
                        <a:t>Cmab</a:t>
                      </a:r>
                      <a:r>
                        <a:rPr lang="en-US" sz="1500" b="1" dirty="0">
                          <a:solidFill>
                            <a:srgbClr val="92D05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92D050"/>
                          </a:solidFill>
                        </a:rPr>
                        <a:t>38/44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92D050"/>
                          </a:solidFill>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extLst>
                  <a:ext uri="{0D108BD9-81ED-4DB2-BD59-A6C34878D82A}">
                    <a16:rowId xmlns:a16="http://schemas.microsoft.com/office/drawing/2014/main" xmlns="" val="10001"/>
                  </a:ext>
                </a:extLst>
              </a:tr>
              <a:tr h="259088">
                <a:tc>
                  <a:txBody>
                    <a:bodyPr/>
                    <a:lstStyle/>
                    <a:p>
                      <a:r>
                        <a:rPr lang="en-US" sz="1500" b="1" dirty="0">
                          <a:solidFill>
                            <a:srgbClr val="FF9300"/>
                          </a:solidFill>
                        </a:rPr>
                        <a:t>C-R (</a:t>
                      </a:r>
                      <a:r>
                        <a:rPr lang="en-US" sz="1500" b="1" dirty="0" err="1">
                          <a:solidFill>
                            <a:srgbClr val="FF9300"/>
                          </a:solidFill>
                        </a:rPr>
                        <a:t>Rego</a:t>
                      </a:r>
                      <a:r>
                        <a:rPr lang="en-US" sz="1500" b="1" dirty="0">
                          <a:solidFill>
                            <a:srgbClr val="FF93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FF9300"/>
                          </a:solidFill>
                        </a:rPr>
                        <a:t>37/43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1500" b="1" dirty="0">
                          <a:solidFill>
                            <a:srgbClr val="FF9300"/>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extLst>
                  <a:ext uri="{0D108BD9-81ED-4DB2-BD59-A6C34878D82A}">
                    <a16:rowId xmlns:a16="http://schemas.microsoft.com/office/drawing/2014/main" xmlns="" val="10002"/>
                  </a:ext>
                </a:extLst>
              </a:tr>
              <a:tr h="444151">
                <a:tc gridSpan="3">
                  <a:txBody>
                    <a:bodyPr/>
                    <a:lstStyle/>
                    <a:p>
                      <a:pPr algn="ctr"/>
                      <a:r>
                        <a:rPr lang="en-US" sz="1500" b="1" dirty="0"/>
                        <a:t>HR = 0.29</a:t>
                      </a:r>
                    </a:p>
                    <a:p>
                      <a:pPr algn="ctr"/>
                      <a:r>
                        <a:rPr lang="en-US" sz="1500" b="1" baseline="0" dirty="0"/>
                        <a:t>S</a:t>
                      </a:r>
                      <a:r>
                        <a:rPr lang="en-US" sz="1500" b="1" dirty="0"/>
                        <a:t>tratified log rank </a:t>
                      </a:r>
                      <a:r>
                        <a:rPr lang="en-US" sz="1500" b="1" i="1" dirty="0"/>
                        <a:t>p</a:t>
                      </a:r>
                      <a:r>
                        <a:rPr lang="en-US" sz="1500" b="1" dirty="0"/>
                        <a:t> &lt; 0.0001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hMerge="1">
                  <a:txBody>
                    <a:bodyPr/>
                    <a:lstStyle/>
                    <a:p>
                      <a:endParaRPr lang="en-US" dirty="0"/>
                    </a:p>
                  </a:txBody>
                  <a:tcPr/>
                </a:tc>
                <a:tc hMerge="1">
                  <a:txBody>
                    <a:bodyPr/>
                    <a:lstStyle/>
                    <a:p>
                      <a:pPr algn="ctr"/>
                      <a:endParaRPr lang="en-US" sz="15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23553" name="Title 2"/>
          <p:cNvSpPr>
            <a:spLocks noGrp="1"/>
          </p:cNvSpPr>
          <p:nvPr>
            <p:ph type="title"/>
          </p:nvPr>
        </p:nvSpPr>
        <p:spPr>
          <a:xfrm>
            <a:off x="208820" y="24539"/>
            <a:ext cx="8839200" cy="876909"/>
          </a:xfrm>
        </p:spPr>
        <p:txBody>
          <a:bodyPr/>
          <a:lstStyle/>
          <a:p>
            <a:r>
              <a:rPr lang="en-US" dirty="0">
                <a:latin typeface="Arial" charset="0"/>
                <a:ea typeface="ヒラギノ角ゴ Pro W3" charset="0"/>
                <a:cs typeface="ヒラギノ角ゴ Pro W3" charset="0"/>
              </a:rPr>
              <a:t>REVERCE: Secondary Endpoints</a:t>
            </a:r>
            <a:endParaRPr lang="en-US" dirty="0">
              <a:latin typeface="Arial" charset="0"/>
              <a:ea typeface="ＭＳ Ｐゴシック" charset="0"/>
              <a:cs typeface="ＭＳ Ｐゴシック" charset="0"/>
            </a:endParaRPr>
          </a:p>
        </p:txBody>
      </p:sp>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Shitara K et al. Gastrointestinal Cancers Symposium 2018;Abstract 557. </a:t>
            </a:r>
          </a:p>
        </p:txBody>
      </p:sp>
      <p:sp>
        <p:nvSpPr>
          <p:cNvPr id="20" name="TextBox 19"/>
          <p:cNvSpPr txBox="1"/>
          <p:nvPr/>
        </p:nvSpPr>
        <p:spPr>
          <a:xfrm>
            <a:off x="1622783" y="935649"/>
            <a:ext cx="2066591" cy="338554"/>
          </a:xfrm>
          <a:prstGeom prst="rect">
            <a:avLst/>
          </a:prstGeom>
          <a:noFill/>
        </p:spPr>
        <p:txBody>
          <a:bodyPr wrap="none" rtlCol="0">
            <a:spAutoFit/>
          </a:bodyPr>
          <a:lstStyle/>
          <a:p>
            <a:r>
              <a:rPr lang="en-US" sz="1600" b="1" dirty="0"/>
              <a:t>PFS1 (PFS of T x1)</a:t>
            </a:r>
          </a:p>
        </p:txBody>
      </p:sp>
      <p:sp>
        <p:nvSpPr>
          <p:cNvPr id="21" name="TextBox 20"/>
          <p:cNvSpPr txBox="1"/>
          <p:nvPr/>
        </p:nvSpPr>
        <p:spPr>
          <a:xfrm>
            <a:off x="6270443" y="935649"/>
            <a:ext cx="2066591" cy="338554"/>
          </a:xfrm>
          <a:prstGeom prst="rect">
            <a:avLst/>
          </a:prstGeom>
          <a:noFill/>
        </p:spPr>
        <p:txBody>
          <a:bodyPr wrap="none" rtlCol="0">
            <a:spAutoFit/>
          </a:bodyPr>
          <a:lstStyle/>
          <a:p>
            <a:r>
              <a:rPr lang="en-US" sz="1600" b="1" dirty="0"/>
              <a:t>PFS2 (PFS of T x2)</a:t>
            </a:r>
          </a:p>
        </p:txBody>
      </p:sp>
      <p:sp>
        <p:nvSpPr>
          <p:cNvPr id="22" name="TextBox 21"/>
          <p:cNvSpPr txBox="1"/>
          <p:nvPr/>
        </p:nvSpPr>
        <p:spPr>
          <a:xfrm>
            <a:off x="2361369" y="2109657"/>
            <a:ext cx="2039341" cy="338554"/>
          </a:xfrm>
          <a:prstGeom prst="rect">
            <a:avLst/>
          </a:prstGeom>
          <a:noFill/>
        </p:spPr>
        <p:txBody>
          <a:bodyPr wrap="none" rtlCol="0">
            <a:spAutoFit/>
          </a:bodyPr>
          <a:lstStyle/>
          <a:p>
            <a:r>
              <a:rPr lang="en-US" sz="1600" b="1" dirty="0"/>
              <a:t>R-C (</a:t>
            </a:r>
            <a:r>
              <a:rPr lang="en-US" sz="1600" b="1" dirty="0" err="1"/>
              <a:t>Rego</a:t>
            </a:r>
            <a:r>
              <a:rPr lang="en-US" sz="1600" b="1" dirty="0"/>
              <a:t>) (n = 51)</a:t>
            </a:r>
          </a:p>
        </p:txBody>
      </p:sp>
      <p:sp>
        <p:nvSpPr>
          <p:cNvPr id="23" name="TextBox 22"/>
          <p:cNvSpPr txBox="1"/>
          <p:nvPr/>
        </p:nvSpPr>
        <p:spPr>
          <a:xfrm>
            <a:off x="2361369" y="2406534"/>
            <a:ext cx="2097049" cy="338554"/>
          </a:xfrm>
          <a:prstGeom prst="rect">
            <a:avLst/>
          </a:prstGeom>
          <a:noFill/>
        </p:spPr>
        <p:txBody>
          <a:bodyPr wrap="none" rtlCol="0">
            <a:spAutoFit/>
          </a:bodyPr>
          <a:lstStyle/>
          <a:p>
            <a:r>
              <a:rPr lang="en-US" sz="1600" b="1" dirty="0"/>
              <a:t>C-R (</a:t>
            </a:r>
            <a:r>
              <a:rPr lang="en-US" sz="1600" b="1" dirty="0" err="1"/>
              <a:t>Cmab</a:t>
            </a:r>
            <a:r>
              <a:rPr lang="en-US" sz="1600" b="1" dirty="0"/>
              <a:t>) (n = 50)</a:t>
            </a:r>
          </a:p>
        </p:txBody>
      </p:sp>
      <p:sp>
        <p:nvSpPr>
          <p:cNvPr id="24" name="TextBox 23"/>
          <p:cNvSpPr txBox="1"/>
          <p:nvPr/>
        </p:nvSpPr>
        <p:spPr>
          <a:xfrm>
            <a:off x="6970751" y="2104503"/>
            <a:ext cx="2097049" cy="338554"/>
          </a:xfrm>
          <a:prstGeom prst="rect">
            <a:avLst/>
          </a:prstGeom>
          <a:noFill/>
        </p:spPr>
        <p:txBody>
          <a:bodyPr wrap="none" rtlCol="0">
            <a:spAutoFit/>
          </a:bodyPr>
          <a:lstStyle/>
          <a:p>
            <a:r>
              <a:rPr lang="en-US" sz="1600" b="1" dirty="0"/>
              <a:t>R-C (</a:t>
            </a:r>
            <a:r>
              <a:rPr lang="en-US" sz="1600" b="1" dirty="0" err="1"/>
              <a:t>Cmab</a:t>
            </a:r>
            <a:r>
              <a:rPr lang="en-US" sz="1600" b="1" dirty="0"/>
              <a:t>) (n = 44)</a:t>
            </a:r>
          </a:p>
        </p:txBody>
      </p:sp>
      <p:sp>
        <p:nvSpPr>
          <p:cNvPr id="25" name="TextBox 24"/>
          <p:cNvSpPr txBox="1"/>
          <p:nvPr/>
        </p:nvSpPr>
        <p:spPr>
          <a:xfrm>
            <a:off x="6970751" y="2421523"/>
            <a:ext cx="2039341" cy="338554"/>
          </a:xfrm>
          <a:prstGeom prst="rect">
            <a:avLst/>
          </a:prstGeom>
          <a:noFill/>
        </p:spPr>
        <p:txBody>
          <a:bodyPr wrap="none" rtlCol="0">
            <a:spAutoFit/>
          </a:bodyPr>
          <a:lstStyle/>
          <a:p>
            <a:r>
              <a:rPr lang="en-US" sz="1600" b="1" dirty="0"/>
              <a:t>C-R (</a:t>
            </a:r>
            <a:r>
              <a:rPr lang="en-US" sz="1600" b="1" dirty="0" err="1"/>
              <a:t>Rego</a:t>
            </a:r>
            <a:r>
              <a:rPr lang="en-US" sz="1600" b="1" dirty="0"/>
              <a:t>) (n = 42)</a:t>
            </a:r>
          </a:p>
        </p:txBody>
      </p:sp>
      <p:cxnSp>
        <p:nvCxnSpPr>
          <p:cNvPr id="7" name="Straight Connector 6"/>
          <p:cNvCxnSpPr/>
          <p:nvPr/>
        </p:nvCxnSpPr>
        <p:spPr bwMode="auto">
          <a:xfrm>
            <a:off x="2065188" y="2286000"/>
            <a:ext cx="296181" cy="0"/>
          </a:xfrm>
          <a:prstGeom prst="line">
            <a:avLst/>
          </a:prstGeom>
          <a:solidFill>
            <a:schemeClr val="accent1"/>
          </a:solidFill>
          <a:ln w="2857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Connector 25"/>
          <p:cNvCxnSpPr/>
          <p:nvPr/>
        </p:nvCxnSpPr>
        <p:spPr bwMode="auto">
          <a:xfrm>
            <a:off x="2065188" y="2590800"/>
            <a:ext cx="296181" cy="0"/>
          </a:xfrm>
          <a:prstGeom prst="line">
            <a:avLst/>
          </a:prstGeom>
          <a:solidFill>
            <a:schemeClr val="accent1"/>
          </a:solidFill>
          <a:ln w="28575" cap="flat" cmpd="sng" algn="ctr">
            <a:solidFill>
              <a:srgbClr val="FF9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a:off x="6674570" y="2286000"/>
            <a:ext cx="296181" cy="0"/>
          </a:xfrm>
          <a:prstGeom prst="line">
            <a:avLst/>
          </a:prstGeom>
          <a:solidFill>
            <a:schemeClr val="accent1"/>
          </a:solidFill>
          <a:ln w="2857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 name="Straight Connector 27"/>
          <p:cNvCxnSpPr/>
          <p:nvPr/>
        </p:nvCxnSpPr>
        <p:spPr bwMode="auto">
          <a:xfrm>
            <a:off x="6674570" y="2590800"/>
            <a:ext cx="296181" cy="0"/>
          </a:xfrm>
          <a:prstGeom prst="line">
            <a:avLst/>
          </a:prstGeom>
          <a:solidFill>
            <a:schemeClr val="accent1"/>
          </a:solidFill>
          <a:ln w="28575" cap="flat" cmpd="sng" algn="ctr">
            <a:solidFill>
              <a:srgbClr val="FF9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871859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208820" y="24539"/>
            <a:ext cx="8839200" cy="1143000"/>
          </a:xfrm>
        </p:spPr>
        <p:txBody>
          <a:bodyPr/>
          <a:lstStyle/>
          <a:p>
            <a:r>
              <a:rPr lang="en-US" dirty="0">
                <a:latin typeface="Arial" charset="0"/>
                <a:ea typeface="ヒラギノ角ゴ Pro W3" charset="0"/>
                <a:cs typeface="ヒラギノ角ゴ Pro W3" charset="0"/>
              </a:rPr>
              <a:t>REVERCE: Safety (Grade ≥3 AEs in ≥10% of Patients)</a:t>
            </a:r>
            <a:endParaRPr lang="en-US" dirty="0">
              <a:latin typeface="Arial" charset="0"/>
              <a:ea typeface="ＭＳ Ｐゴシック" charset="0"/>
              <a:cs typeface="ＭＳ Ｐゴシック" charset="0"/>
            </a:endParaRPr>
          </a:p>
        </p:txBody>
      </p:sp>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Shitara K et al. Gastrointestinal Cancers Symposium 2018;Abstract 557. </a:t>
            </a:r>
          </a:p>
        </p:txBody>
      </p:sp>
      <p:sp>
        <p:nvSpPr>
          <p:cNvPr id="6" name="TextBox 5"/>
          <p:cNvSpPr txBox="1"/>
          <p:nvPr/>
        </p:nvSpPr>
        <p:spPr>
          <a:xfrm>
            <a:off x="394794" y="5638800"/>
            <a:ext cx="6914200" cy="759182"/>
          </a:xfrm>
          <a:prstGeom prst="rect">
            <a:avLst/>
          </a:prstGeom>
          <a:noFill/>
        </p:spPr>
        <p:txBody>
          <a:bodyPr wrap="none" rtlCol="0">
            <a:spAutoFit/>
          </a:bodyPr>
          <a:lstStyle/>
          <a:p>
            <a:pPr marL="342900" indent="-342900">
              <a:spcBef>
                <a:spcPts val="200"/>
              </a:spcBef>
              <a:spcAft>
                <a:spcPts val="200"/>
              </a:spcAft>
              <a:buFont typeface="Arial" charset="0"/>
              <a:buChar char="•"/>
            </a:pPr>
            <a:r>
              <a:rPr lang="en-US" sz="2000" dirty="0">
                <a:solidFill>
                  <a:srgbClr val="FFFFFF"/>
                </a:solidFill>
              </a:rPr>
              <a:t>No unexpected safety signals</a:t>
            </a:r>
          </a:p>
          <a:p>
            <a:pPr marL="342900" indent="-342900">
              <a:spcBef>
                <a:spcPts val="200"/>
              </a:spcBef>
              <a:spcAft>
                <a:spcPts val="200"/>
              </a:spcAft>
              <a:buFont typeface="Arial" charset="0"/>
              <a:buChar char="•"/>
            </a:pPr>
            <a:r>
              <a:rPr lang="en-US" sz="2000" dirty="0">
                <a:solidFill>
                  <a:srgbClr val="FFFFFF"/>
                </a:solidFill>
              </a:rPr>
              <a:t>Safety and QoL were comparable between the two arms</a:t>
            </a:r>
          </a:p>
        </p:txBody>
      </p:sp>
      <p:sp>
        <p:nvSpPr>
          <p:cNvPr id="10" name="TextBox 9"/>
          <p:cNvSpPr txBox="1"/>
          <p:nvPr/>
        </p:nvSpPr>
        <p:spPr>
          <a:xfrm>
            <a:off x="153737" y="5247132"/>
            <a:ext cx="8529258" cy="338554"/>
          </a:xfrm>
          <a:prstGeom prst="rect">
            <a:avLst/>
          </a:prstGeom>
          <a:noFill/>
        </p:spPr>
        <p:txBody>
          <a:bodyPr wrap="none" rtlCol="0">
            <a:spAutoFit/>
          </a:bodyPr>
          <a:lstStyle/>
          <a:p>
            <a:r>
              <a:rPr lang="en-US" sz="1600" dirty="0"/>
              <a:t>Tx1 = Treatment 1 (regorafenib or cetuximab); Tx2 = Treatment 2 (cetuximab or regorafenib)</a:t>
            </a:r>
          </a:p>
        </p:txBody>
      </p:sp>
      <p:grpSp>
        <p:nvGrpSpPr>
          <p:cNvPr id="13" name="Group 12"/>
          <p:cNvGrpSpPr/>
          <p:nvPr/>
        </p:nvGrpSpPr>
        <p:grpSpPr>
          <a:xfrm>
            <a:off x="76200" y="1102532"/>
            <a:ext cx="8915400" cy="4110386"/>
            <a:chOff x="290994" y="1441085"/>
            <a:chExt cx="8624406" cy="3976224"/>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94" y="1593877"/>
              <a:ext cx="8611333" cy="3823432"/>
            </a:xfrm>
            <a:prstGeom prst="rect">
              <a:avLst/>
            </a:prstGeom>
          </p:spPr>
        </p:pic>
        <p:sp>
          <p:nvSpPr>
            <p:cNvPr id="15" name="Rectangle 14"/>
            <p:cNvSpPr/>
            <p:nvPr/>
          </p:nvSpPr>
          <p:spPr bwMode="auto">
            <a:xfrm>
              <a:off x="4166604" y="1664732"/>
              <a:ext cx="164068" cy="164068"/>
            </a:xfrm>
            <a:prstGeom prst="rect">
              <a:avLst/>
            </a:prstGeom>
            <a:solidFill>
              <a:srgbClr val="71D5FF"/>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charset="0"/>
                <a:ea typeface="ＭＳ Ｐゴシック" charset="0"/>
                <a:cs typeface="ＭＳ Ｐゴシック" charset="0"/>
              </a:endParaRPr>
            </a:p>
          </p:txBody>
        </p:sp>
        <p:sp>
          <p:nvSpPr>
            <p:cNvPr id="16" name="Rectangle 15"/>
            <p:cNvSpPr/>
            <p:nvPr/>
          </p:nvSpPr>
          <p:spPr bwMode="auto">
            <a:xfrm>
              <a:off x="5196466" y="1664732"/>
              <a:ext cx="164068" cy="164068"/>
            </a:xfrm>
            <a:prstGeom prst="rect">
              <a:avLst/>
            </a:prstGeom>
            <a:solidFill>
              <a:srgbClr val="FF9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charset="0"/>
                <a:ea typeface="ＭＳ Ｐゴシック" charset="0"/>
                <a:cs typeface="ＭＳ Ｐゴシック" charset="0"/>
              </a:endParaRPr>
            </a:p>
          </p:txBody>
        </p:sp>
        <p:sp>
          <p:nvSpPr>
            <p:cNvPr id="17" name="Rectangle 16"/>
            <p:cNvSpPr/>
            <p:nvPr/>
          </p:nvSpPr>
          <p:spPr bwMode="auto">
            <a:xfrm>
              <a:off x="6240353" y="1664732"/>
              <a:ext cx="164068" cy="164068"/>
            </a:xfrm>
            <a:prstGeom prst="rect">
              <a:avLst/>
            </a:prstGeom>
            <a:solidFill>
              <a:schemeClr val="bg1">
                <a:lumMod val="8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charset="0"/>
                <a:ea typeface="ＭＳ Ｐゴシック" charset="0"/>
                <a:cs typeface="ＭＳ Ｐゴシック" charset="0"/>
              </a:endParaRPr>
            </a:p>
          </p:txBody>
        </p:sp>
        <p:sp>
          <p:nvSpPr>
            <p:cNvPr id="18" name="Rectangle 17"/>
            <p:cNvSpPr/>
            <p:nvPr/>
          </p:nvSpPr>
          <p:spPr bwMode="auto">
            <a:xfrm>
              <a:off x="7238274" y="1664732"/>
              <a:ext cx="164068" cy="164068"/>
            </a:xfrm>
            <a:prstGeom prst="rect">
              <a:avLst/>
            </a:prstGeom>
            <a:solidFill>
              <a:srgbClr val="92D05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charset="0"/>
                <a:ea typeface="ＭＳ Ｐゴシック" charset="0"/>
                <a:cs typeface="ＭＳ Ｐゴシック" charset="0"/>
              </a:endParaRPr>
            </a:p>
          </p:txBody>
        </p:sp>
        <p:sp>
          <p:nvSpPr>
            <p:cNvPr id="19" name="TextBox 18"/>
            <p:cNvSpPr txBox="1"/>
            <p:nvPr/>
          </p:nvSpPr>
          <p:spPr>
            <a:xfrm>
              <a:off x="4330671" y="1577489"/>
              <a:ext cx="831284" cy="319678"/>
            </a:xfrm>
            <a:prstGeom prst="rect">
              <a:avLst/>
            </a:prstGeom>
            <a:noFill/>
          </p:spPr>
          <p:txBody>
            <a:bodyPr wrap="none" rtlCol="0">
              <a:spAutoFit/>
            </a:bodyPr>
            <a:lstStyle/>
            <a:p>
              <a:r>
                <a:rPr lang="en-US" sz="1600" b="1" dirty="0"/>
                <a:t>Tx1 (R)</a:t>
              </a:r>
            </a:p>
          </p:txBody>
        </p:sp>
        <p:sp>
          <p:nvSpPr>
            <p:cNvPr id="20" name="TextBox 19"/>
            <p:cNvSpPr txBox="1"/>
            <p:nvPr/>
          </p:nvSpPr>
          <p:spPr>
            <a:xfrm>
              <a:off x="5373639" y="1577489"/>
              <a:ext cx="831284" cy="319678"/>
            </a:xfrm>
            <a:prstGeom prst="rect">
              <a:avLst/>
            </a:prstGeom>
            <a:noFill/>
          </p:spPr>
          <p:txBody>
            <a:bodyPr wrap="none" rtlCol="0">
              <a:spAutoFit/>
            </a:bodyPr>
            <a:lstStyle/>
            <a:p>
              <a:r>
                <a:rPr lang="en-US" sz="1600" b="1" dirty="0"/>
                <a:t>Tx1 (C)</a:t>
              </a:r>
            </a:p>
          </p:txBody>
        </p:sp>
        <p:sp>
          <p:nvSpPr>
            <p:cNvPr id="21" name="TextBox 20"/>
            <p:cNvSpPr txBox="1"/>
            <p:nvPr/>
          </p:nvSpPr>
          <p:spPr>
            <a:xfrm>
              <a:off x="6399615" y="1577489"/>
              <a:ext cx="831284" cy="319678"/>
            </a:xfrm>
            <a:prstGeom prst="rect">
              <a:avLst/>
            </a:prstGeom>
            <a:noFill/>
          </p:spPr>
          <p:txBody>
            <a:bodyPr wrap="none" rtlCol="0">
              <a:spAutoFit/>
            </a:bodyPr>
            <a:lstStyle/>
            <a:p>
              <a:r>
                <a:rPr lang="en-US" sz="1600" b="1" dirty="0"/>
                <a:t>Tx2 (C)</a:t>
              </a:r>
            </a:p>
          </p:txBody>
        </p:sp>
        <p:sp>
          <p:nvSpPr>
            <p:cNvPr id="22" name="TextBox 21"/>
            <p:cNvSpPr txBox="1"/>
            <p:nvPr/>
          </p:nvSpPr>
          <p:spPr>
            <a:xfrm>
              <a:off x="7411567" y="1577489"/>
              <a:ext cx="831284" cy="319678"/>
            </a:xfrm>
            <a:prstGeom prst="rect">
              <a:avLst/>
            </a:prstGeom>
            <a:noFill/>
          </p:spPr>
          <p:txBody>
            <a:bodyPr wrap="none" rtlCol="0">
              <a:spAutoFit/>
            </a:bodyPr>
            <a:lstStyle/>
            <a:p>
              <a:r>
                <a:rPr lang="en-US" sz="1600" b="1" dirty="0"/>
                <a:t>Tx2 (R)</a:t>
              </a:r>
            </a:p>
          </p:txBody>
        </p:sp>
        <p:sp>
          <p:nvSpPr>
            <p:cNvPr id="23" name="TextBox 22"/>
            <p:cNvSpPr txBox="1"/>
            <p:nvPr/>
          </p:nvSpPr>
          <p:spPr>
            <a:xfrm>
              <a:off x="748927" y="3851836"/>
              <a:ext cx="322215" cy="113890"/>
            </a:xfrm>
            <a:prstGeom prst="rect">
              <a:avLst/>
            </a:prstGeom>
            <a:noFill/>
          </p:spPr>
          <p:txBody>
            <a:bodyPr wrap="square" lIns="0" tIns="0" rIns="0" bIns="0" rtlCol="0">
              <a:noAutofit/>
            </a:bodyPr>
            <a:lstStyle/>
            <a:p>
              <a:pPr algn="ctr"/>
              <a:r>
                <a:rPr lang="en-US" sz="1000" b="1"/>
                <a:t>14%</a:t>
              </a:r>
              <a:endParaRPr lang="en-US" sz="1000" b="1" dirty="0"/>
            </a:p>
          </p:txBody>
        </p:sp>
        <p:sp>
          <p:nvSpPr>
            <p:cNvPr id="24" name="TextBox 23"/>
            <p:cNvSpPr txBox="1"/>
            <p:nvPr/>
          </p:nvSpPr>
          <p:spPr>
            <a:xfrm>
              <a:off x="966331" y="3779885"/>
              <a:ext cx="322215" cy="113890"/>
            </a:xfrm>
            <a:prstGeom prst="rect">
              <a:avLst/>
            </a:prstGeom>
            <a:noFill/>
          </p:spPr>
          <p:txBody>
            <a:bodyPr wrap="square" lIns="0" tIns="0" rIns="0" bIns="0" rtlCol="0">
              <a:noAutofit/>
            </a:bodyPr>
            <a:lstStyle/>
            <a:p>
              <a:pPr algn="ctr"/>
              <a:r>
                <a:rPr lang="en-US" sz="1000" b="1" dirty="0"/>
                <a:t>16%</a:t>
              </a:r>
            </a:p>
          </p:txBody>
        </p:sp>
        <p:sp>
          <p:nvSpPr>
            <p:cNvPr id="25" name="TextBox 24"/>
            <p:cNvSpPr txBox="1"/>
            <p:nvPr/>
          </p:nvSpPr>
          <p:spPr>
            <a:xfrm>
              <a:off x="1171289" y="3908989"/>
              <a:ext cx="322215" cy="113890"/>
            </a:xfrm>
            <a:prstGeom prst="rect">
              <a:avLst/>
            </a:prstGeom>
            <a:noFill/>
          </p:spPr>
          <p:txBody>
            <a:bodyPr wrap="square" lIns="0" tIns="0" rIns="0" bIns="0" rtlCol="0">
              <a:noAutofit/>
            </a:bodyPr>
            <a:lstStyle/>
            <a:p>
              <a:pPr algn="ctr"/>
              <a:r>
                <a:rPr lang="en-US" sz="1000" b="1"/>
                <a:t>11%</a:t>
              </a:r>
              <a:endParaRPr lang="en-US" sz="1000" b="1" dirty="0"/>
            </a:p>
          </p:txBody>
        </p:sp>
        <p:sp>
          <p:nvSpPr>
            <p:cNvPr id="26" name="TextBox 25"/>
            <p:cNvSpPr txBox="1"/>
            <p:nvPr/>
          </p:nvSpPr>
          <p:spPr>
            <a:xfrm>
              <a:off x="1297562" y="4192143"/>
              <a:ext cx="322215" cy="122103"/>
            </a:xfrm>
            <a:prstGeom prst="rect">
              <a:avLst/>
            </a:prstGeom>
            <a:noFill/>
          </p:spPr>
          <p:txBody>
            <a:bodyPr wrap="square" lIns="0" tIns="0" rIns="0" bIns="0" rtlCol="0">
              <a:noAutofit/>
            </a:bodyPr>
            <a:lstStyle/>
            <a:p>
              <a:pPr algn="ctr"/>
              <a:r>
                <a:rPr lang="en-US" sz="1000" b="1"/>
                <a:t>5%</a:t>
              </a:r>
              <a:endParaRPr lang="en-US" sz="1000" b="1" dirty="0"/>
            </a:p>
          </p:txBody>
        </p:sp>
        <p:sp>
          <p:nvSpPr>
            <p:cNvPr id="27" name="TextBox 26"/>
            <p:cNvSpPr txBox="1"/>
            <p:nvPr/>
          </p:nvSpPr>
          <p:spPr>
            <a:xfrm>
              <a:off x="1619464" y="1441085"/>
              <a:ext cx="322215" cy="122103"/>
            </a:xfrm>
            <a:prstGeom prst="rect">
              <a:avLst/>
            </a:prstGeom>
            <a:noFill/>
          </p:spPr>
          <p:txBody>
            <a:bodyPr wrap="square" lIns="0" tIns="0" rIns="0" bIns="0" rtlCol="0">
              <a:noAutofit/>
            </a:bodyPr>
            <a:lstStyle/>
            <a:p>
              <a:pPr algn="ctr"/>
              <a:r>
                <a:rPr lang="en-US" sz="1000" b="1"/>
                <a:t>73%</a:t>
              </a:r>
              <a:endParaRPr lang="en-US" sz="1000" b="1" dirty="0"/>
            </a:p>
          </p:txBody>
        </p:sp>
        <p:sp>
          <p:nvSpPr>
            <p:cNvPr id="28" name="TextBox 27"/>
            <p:cNvSpPr txBox="1"/>
            <p:nvPr/>
          </p:nvSpPr>
          <p:spPr>
            <a:xfrm>
              <a:off x="1784925" y="2362200"/>
              <a:ext cx="322215" cy="122103"/>
            </a:xfrm>
            <a:prstGeom prst="rect">
              <a:avLst/>
            </a:prstGeom>
            <a:noFill/>
          </p:spPr>
          <p:txBody>
            <a:bodyPr wrap="square" lIns="0" tIns="0" rIns="0" bIns="0" rtlCol="0">
              <a:noAutofit/>
            </a:bodyPr>
            <a:lstStyle/>
            <a:p>
              <a:pPr algn="ctr"/>
              <a:r>
                <a:rPr lang="en-US" sz="1000" b="1"/>
                <a:t>50%</a:t>
              </a:r>
              <a:endParaRPr lang="en-US" sz="1000" b="1" dirty="0"/>
            </a:p>
          </p:txBody>
        </p:sp>
        <p:sp>
          <p:nvSpPr>
            <p:cNvPr id="29" name="TextBox 28"/>
            <p:cNvSpPr txBox="1"/>
            <p:nvPr/>
          </p:nvSpPr>
          <p:spPr>
            <a:xfrm>
              <a:off x="1912230" y="2040787"/>
              <a:ext cx="322215" cy="122103"/>
            </a:xfrm>
            <a:prstGeom prst="rect">
              <a:avLst/>
            </a:prstGeom>
            <a:noFill/>
          </p:spPr>
          <p:txBody>
            <a:bodyPr wrap="square" lIns="0" tIns="0" rIns="0" bIns="0" rtlCol="0">
              <a:noAutofit/>
            </a:bodyPr>
            <a:lstStyle/>
            <a:p>
              <a:pPr algn="ctr"/>
              <a:r>
                <a:rPr lang="en-US" sz="1000" b="1" dirty="0"/>
                <a:t>58%</a:t>
              </a:r>
            </a:p>
          </p:txBody>
        </p:sp>
        <p:sp>
          <p:nvSpPr>
            <p:cNvPr id="30" name="TextBox 29"/>
            <p:cNvSpPr txBox="1"/>
            <p:nvPr/>
          </p:nvSpPr>
          <p:spPr>
            <a:xfrm>
              <a:off x="2107140" y="1814961"/>
              <a:ext cx="322215" cy="122103"/>
            </a:xfrm>
            <a:prstGeom prst="rect">
              <a:avLst/>
            </a:prstGeom>
            <a:noFill/>
          </p:spPr>
          <p:txBody>
            <a:bodyPr wrap="square" lIns="0" tIns="0" rIns="0" bIns="0" rtlCol="0">
              <a:noAutofit/>
            </a:bodyPr>
            <a:lstStyle/>
            <a:p>
              <a:pPr algn="ctr"/>
              <a:r>
                <a:rPr lang="en-US" sz="1000" b="1"/>
                <a:t>64%</a:t>
              </a:r>
              <a:endParaRPr lang="en-US" sz="1000" b="1" dirty="0"/>
            </a:p>
          </p:txBody>
        </p:sp>
        <p:sp>
          <p:nvSpPr>
            <p:cNvPr id="31" name="TextBox 30"/>
            <p:cNvSpPr txBox="1"/>
            <p:nvPr/>
          </p:nvSpPr>
          <p:spPr>
            <a:xfrm>
              <a:off x="2425327" y="3276600"/>
              <a:ext cx="322215" cy="122103"/>
            </a:xfrm>
            <a:prstGeom prst="rect">
              <a:avLst/>
            </a:prstGeom>
            <a:noFill/>
          </p:spPr>
          <p:txBody>
            <a:bodyPr wrap="square" lIns="0" tIns="0" rIns="0" bIns="0" rtlCol="0">
              <a:noAutofit/>
            </a:bodyPr>
            <a:lstStyle/>
            <a:p>
              <a:pPr algn="ctr"/>
              <a:r>
                <a:rPr lang="en-US" sz="1000" b="1"/>
                <a:t>27%</a:t>
              </a:r>
              <a:endParaRPr lang="en-US" sz="1000" b="1" dirty="0"/>
            </a:p>
          </p:txBody>
        </p:sp>
        <p:sp>
          <p:nvSpPr>
            <p:cNvPr id="32" name="TextBox 31"/>
            <p:cNvSpPr txBox="1"/>
            <p:nvPr/>
          </p:nvSpPr>
          <p:spPr>
            <a:xfrm>
              <a:off x="2577727" y="4253194"/>
              <a:ext cx="322215" cy="122103"/>
            </a:xfrm>
            <a:prstGeom prst="rect">
              <a:avLst/>
            </a:prstGeom>
            <a:noFill/>
          </p:spPr>
          <p:txBody>
            <a:bodyPr wrap="square" lIns="0" tIns="0" rIns="0" bIns="0" rtlCol="0">
              <a:noAutofit/>
            </a:bodyPr>
            <a:lstStyle/>
            <a:p>
              <a:pPr algn="ctr"/>
              <a:r>
                <a:rPr lang="en-US" sz="1000" b="1"/>
                <a:t>4%</a:t>
              </a:r>
              <a:endParaRPr lang="en-US" sz="1000" b="1" dirty="0"/>
            </a:p>
          </p:txBody>
        </p:sp>
        <p:sp>
          <p:nvSpPr>
            <p:cNvPr id="33" name="TextBox 32"/>
            <p:cNvSpPr txBox="1"/>
            <p:nvPr/>
          </p:nvSpPr>
          <p:spPr>
            <a:xfrm>
              <a:off x="2747542" y="4131091"/>
              <a:ext cx="322215" cy="122103"/>
            </a:xfrm>
            <a:prstGeom prst="rect">
              <a:avLst/>
            </a:prstGeom>
            <a:noFill/>
          </p:spPr>
          <p:txBody>
            <a:bodyPr wrap="square" lIns="0" tIns="0" rIns="0" bIns="0" rtlCol="0">
              <a:noAutofit/>
            </a:bodyPr>
            <a:lstStyle/>
            <a:p>
              <a:pPr algn="ctr"/>
              <a:r>
                <a:rPr lang="en-US" sz="1000" b="1" dirty="0"/>
                <a:t>5%</a:t>
              </a:r>
            </a:p>
          </p:txBody>
        </p:sp>
        <p:sp>
          <p:nvSpPr>
            <p:cNvPr id="34" name="TextBox 33"/>
            <p:cNvSpPr txBox="1"/>
            <p:nvPr/>
          </p:nvSpPr>
          <p:spPr>
            <a:xfrm>
              <a:off x="2913001" y="4065400"/>
              <a:ext cx="322215" cy="122103"/>
            </a:xfrm>
            <a:prstGeom prst="rect">
              <a:avLst/>
            </a:prstGeom>
            <a:noFill/>
          </p:spPr>
          <p:txBody>
            <a:bodyPr wrap="square" lIns="0" tIns="0" rIns="0" bIns="0" rtlCol="0">
              <a:noAutofit/>
            </a:bodyPr>
            <a:lstStyle/>
            <a:p>
              <a:pPr algn="ctr"/>
              <a:r>
                <a:rPr lang="en-US" sz="1000" b="1" dirty="0"/>
                <a:t>7%</a:t>
              </a:r>
            </a:p>
          </p:txBody>
        </p:sp>
        <p:sp>
          <p:nvSpPr>
            <p:cNvPr id="35" name="TextBox 34"/>
            <p:cNvSpPr txBox="1"/>
            <p:nvPr/>
          </p:nvSpPr>
          <p:spPr>
            <a:xfrm>
              <a:off x="3415927" y="3740453"/>
              <a:ext cx="322215" cy="122103"/>
            </a:xfrm>
            <a:prstGeom prst="rect">
              <a:avLst/>
            </a:prstGeom>
            <a:noFill/>
          </p:spPr>
          <p:txBody>
            <a:bodyPr wrap="square" lIns="0" tIns="0" rIns="0" bIns="0" rtlCol="0">
              <a:noAutofit/>
            </a:bodyPr>
            <a:lstStyle/>
            <a:p>
              <a:pPr algn="ctr"/>
              <a:r>
                <a:rPr lang="en-US" sz="1000" b="1" dirty="0"/>
                <a:t>16%</a:t>
              </a:r>
            </a:p>
          </p:txBody>
        </p:sp>
        <p:sp>
          <p:nvSpPr>
            <p:cNvPr id="36" name="TextBox 35"/>
            <p:cNvSpPr txBox="1"/>
            <p:nvPr/>
          </p:nvSpPr>
          <p:spPr>
            <a:xfrm>
              <a:off x="3584295" y="4175064"/>
              <a:ext cx="322215" cy="122103"/>
            </a:xfrm>
            <a:prstGeom prst="rect">
              <a:avLst/>
            </a:prstGeom>
            <a:noFill/>
          </p:spPr>
          <p:txBody>
            <a:bodyPr wrap="square" lIns="0" tIns="0" rIns="0" bIns="0" rtlCol="0">
              <a:noAutofit/>
            </a:bodyPr>
            <a:lstStyle/>
            <a:p>
              <a:pPr algn="ctr"/>
              <a:r>
                <a:rPr lang="en-US" sz="1000" b="1"/>
                <a:t>5%</a:t>
              </a:r>
              <a:endParaRPr lang="en-US" sz="1000" b="1" dirty="0"/>
            </a:p>
          </p:txBody>
        </p:sp>
        <p:sp>
          <p:nvSpPr>
            <p:cNvPr id="37" name="TextBox 36"/>
            <p:cNvSpPr txBox="1"/>
            <p:nvPr/>
          </p:nvSpPr>
          <p:spPr>
            <a:xfrm>
              <a:off x="4169219" y="4279103"/>
              <a:ext cx="322215" cy="122103"/>
            </a:xfrm>
            <a:prstGeom prst="rect">
              <a:avLst/>
            </a:prstGeom>
            <a:noFill/>
          </p:spPr>
          <p:txBody>
            <a:bodyPr wrap="square" lIns="0" tIns="0" rIns="0" bIns="0" rtlCol="0">
              <a:noAutofit/>
            </a:bodyPr>
            <a:lstStyle/>
            <a:p>
              <a:pPr algn="ctr"/>
              <a:r>
                <a:rPr lang="en-US" sz="1000" b="1" dirty="0"/>
                <a:t>2%</a:t>
              </a:r>
            </a:p>
          </p:txBody>
        </p:sp>
        <p:sp>
          <p:nvSpPr>
            <p:cNvPr id="38" name="TextBox 37"/>
            <p:cNvSpPr txBox="1"/>
            <p:nvPr/>
          </p:nvSpPr>
          <p:spPr>
            <a:xfrm>
              <a:off x="4385839" y="3904882"/>
              <a:ext cx="322215" cy="122103"/>
            </a:xfrm>
            <a:prstGeom prst="rect">
              <a:avLst/>
            </a:prstGeom>
            <a:noFill/>
          </p:spPr>
          <p:txBody>
            <a:bodyPr wrap="square" lIns="0" tIns="0" rIns="0" bIns="0" rtlCol="0">
              <a:noAutofit/>
            </a:bodyPr>
            <a:lstStyle/>
            <a:p>
              <a:pPr algn="ctr"/>
              <a:r>
                <a:rPr lang="en-US" sz="1000" b="1"/>
                <a:t>11%</a:t>
              </a:r>
              <a:endParaRPr lang="en-US" sz="1000" b="1" dirty="0"/>
            </a:p>
          </p:txBody>
        </p:sp>
        <p:sp>
          <p:nvSpPr>
            <p:cNvPr id="39" name="TextBox 38"/>
            <p:cNvSpPr txBox="1"/>
            <p:nvPr/>
          </p:nvSpPr>
          <p:spPr>
            <a:xfrm>
              <a:off x="4870614" y="3771490"/>
              <a:ext cx="322215" cy="122103"/>
            </a:xfrm>
            <a:prstGeom prst="rect">
              <a:avLst/>
            </a:prstGeom>
            <a:noFill/>
          </p:spPr>
          <p:txBody>
            <a:bodyPr wrap="square" lIns="0" tIns="0" rIns="0" bIns="0" rtlCol="0">
              <a:noAutofit/>
            </a:bodyPr>
            <a:lstStyle/>
            <a:p>
              <a:pPr algn="ctr"/>
              <a:r>
                <a:rPr lang="en-US" sz="1000" b="1"/>
                <a:t>16%</a:t>
              </a:r>
              <a:endParaRPr lang="en-US" sz="1000" b="1" dirty="0"/>
            </a:p>
          </p:txBody>
        </p:sp>
        <p:sp>
          <p:nvSpPr>
            <p:cNvPr id="40" name="TextBox 39"/>
            <p:cNvSpPr txBox="1"/>
            <p:nvPr/>
          </p:nvSpPr>
          <p:spPr>
            <a:xfrm>
              <a:off x="5165987" y="4279103"/>
              <a:ext cx="322215" cy="122103"/>
            </a:xfrm>
            <a:prstGeom prst="rect">
              <a:avLst/>
            </a:prstGeom>
            <a:noFill/>
          </p:spPr>
          <p:txBody>
            <a:bodyPr wrap="square" lIns="0" tIns="0" rIns="0" bIns="0" rtlCol="0">
              <a:noAutofit/>
            </a:bodyPr>
            <a:lstStyle/>
            <a:p>
              <a:pPr algn="ctr"/>
              <a:r>
                <a:rPr lang="en-US" sz="1000" b="1"/>
                <a:t>2%</a:t>
              </a:r>
              <a:endParaRPr lang="en-US" sz="1000" b="1" dirty="0"/>
            </a:p>
          </p:txBody>
        </p:sp>
        <p:sp>
          <p:nvSpPr>
            <p:cNvPr id="41" name="TextBox 40"/>
            <p:cNvSpPr txBox="1"/>
            <p:nvPr/>
          </p:nvSpPr>
          <p:spPr>
            <a:xfrm>
              <a:off x="5349959" y="3748948"/>
              <a:ext cx="322215" cy="122103"/>
            </a:xfrm>
            <a:prstGeom prst="rect">
              <a:avLst/>
            </a:prstGeom>
            <a:noFill/>
          </p:spPr>
          <p:txBody>
            <a:bodyPr wrap="square" lIns="0" tIns="0" rIns="0" bIns="0" rtlCol="0">
              <a:noAutofit/>
            </a:bodyPr>
            <a:lstStyle/>
            <a:p>
              <a:pPr algn="ctr"/>
              <a:r>
                <a:rPr lang="en-US" sz="1000" b="1" dirty="0"/>
                <a:t>16%</a:t>
              </a:r>
            </a:p>
          </p:txBody>
        </p:sp>
        <p:sp>
          <p:nvSpPr>
            <p:cNvPr id="42" name="TextBox 41"/>
            <p:cNvSpPr txBox="1"/>
            <p:nvPr/>
          </p:nvSpPr>
          <p:spPr>
            <a:xfrm>
              <a:off x="5780968" y="4157000"/>
              <a:ext cx="322215" cy="122103"/>
            </a:xfrm>
            <a:prstGeom prst="rect">
              <a:avLst/>
            </a:prstGeom>
            <a:noFill/>
          </p:spPr>
          <p:txBody>
            <a:bodyPr wrap="square" lIns="0" tIns="0" rIns="0" bIns="0" rtlCol="0">
              <a:noAutofit/>
            </a:bodyPr>
            <a:lstStyle/>
            <a:p>
              <a:pPr algn="ctr"/>
              <a:r>
                <a:rPr lang="en-US" sz="1000" b="1" dirty="0"/>
                <a:t>6%</a:t>
              </a:r>
            </a:p>
          </p:txBody>
        </p:sp>
        <p:sp>
          <p:nvSpPr>
            <p:cNvPr id="43" name="TextBox 42"/>
            <p:cNvSpPr txBox="1"/>
            <p:nvPr/>
          </p:nvSpPr>
          <p:spPr>
            <a:xfrm>
              <a:off x="6001647" y="3832541"/>
              <a:ext cx="322215" cy="122103"/>
            </a:xfrm>
            <a:prstGeom prst="rect">
              <a:avLst/>
            </a:prstGeom>
            <a:noFill/>
          </p:spPr>
          <p:txBody>
            <a:bodyPr wrap="square" lIns="0" tIns="0" rIns="0" bIns="0" rtlCol="0">
              <a:noAutofit/>
            </a:bodyPr>
            <a:lstStyle/>
            <a:p>
              <a:pPr algn="ctr"/>
              <a:r>
                <a:rPr lang="en-US" sz="1000" b="1" dirty="0"/>
                <a:t>14%</a:t>
              </a:r>
            </a:p>
          </p:txBody>
        </p:sp>
        <p:sp>
          <p:nvSpPr>
            <p:cNvPr id="44" name="TextBox 43"/>
            <p:cNvSpPr txBox="1"/>
            <p:nvPr/>
          </p:nvSpPr>
          <p:spPr>
            <a:xfrm>
              <a:off x="6460021" y="4199074"/>
              <a:ext cx="322215" cy="122103"/>
            </a:xfrm>
            <a:prstGeom prst="rect">
              <a:avLst/>
            </a:prstGeom>
            <a:noFill/>
          </p:spPr>
          <p:txBody>
            <a:bodyPr wrap="square" lIns="0" tIns="0" rIns="0" bIns="0" rtlCol="0">
              <a:noAutofit/>
            </a:bodyPr>
            <a:lstStyle/>
            <a:p>
              <a:pPr algn="ctr"/>
              <a:r>
                <a:rPr lang="en-US" sz="1000" b="1" dirty="0"/>
                <a:t>4%</a:t>
              </a:r>
            </a:p>
          </p:txBody>
        </p:sp>
        <p:sp>
          <p:nvSpPr>
            <p:cNvPr id="45" name="TextBox 44"/>
            <p:cNvSpPr txBox="1"/>
            <p:nvPr/>
          </p:nvSpPr>
          <p:spPr>
            <a:xfrm>
              <a:off x="6621128" y="3923890"/>
              <a:ext cx="322215" cy="122103"/>
            </a:xfrm>
            <a:prstGeom prst="rect">
              <a:avLst/>
            </a:prstGeom>
            <a:noFill/>
          </p:spPr>
          <p:txBody>
            <a:bodyPr wrap="square" lIns="0" tIns="0" rIns="0" bIns="0" rtlCol="0">
              <a:noAutofit/>
            </a:bodyPr>
            <a:lstStyle/>
            <a:p>
              <a:pPr algn="ctr"/>
              <a:r>
                <a:rPr lang="en-US" sz="1000" b="1" dirty="0"/>
                <a:t>13%</a:t>
              </a:r>
            </a:p>
          </p:txBody>
        </p:sp>
        <p:sp>
          <p:nvSpPr>
            <p:cNvPr id="46" name="TextBox 45"/>
            <p:cNvSpPr txBox="1"/>
            <p:nvPr/>
          </p:nvSpPr>
          <p:spPr>
            <a:xfrm>
              <a:off x="6810465" y="3768689"/>
              <a:ext cx="322215" cy="122103"/>
            </a:xfrm>
            <a:prstGeom prst="rect">
              <a:avLst/>
            </a:prstGeom>
            <a:noFill/>
          </p:spPr>
          <p:txBody>
            <a:bodyPr wrap="square" lIns="0" tIns="0" rIns="0" bIns="0" rtlCol="0">
              <a:noAutofit/>
            </a:bodyPr>
            <a:lstStyle/>
            <a:p>
              <a:pPr algn="ctr"/>
              <a:r>
                <a:rPr lang="en-US" sz="1000" b="1" dirty="0"/>
                <a:t>14%</a:t>
              </a:r>
            </a:p>
          </p:txBody>
        </p:sp>
        <p:sp>
          <p:nvSpPr>
            <p:cNvPr id="47" name="TextBox 46"/>
            <p:cNvSpPr txBox="1"/>
            <p:nvPr/>
          </p:nvSpPr>
          <p:spPr>
            <a:xfrm>
              <a:off x="7007846" y="4143237"/>
              <a:ext cx="322215" cy="122103"/>
            </a:xfrm>
            <a:prstGeom prst="rect">
              <a:avLst/>
            </a:prstGeom>
            <a:noFill/>
          </p:spPr>
          <p:txBody>
            <a:bodyPr wrap="square" lIns="0" tIns="0" rIns="0" bIns="0" rtlCol="0">
              <a:noAutofit/>
            </a:bodyPr>
            <a:lstStyle/>
            <a:p>
              <a:pPr algn="ctr"/>
              <a:r>
                <a:rPr lang="en-US" sz="1000" b="1"/>
                <a:t>5%</a:t>
              </a:r>
              <a:endParaRPr lang="en-US" sz="1000" b="1" dirty="0"/>
            </a:p>
          </p:txBody>
        </p:sp>
        <p:sp>
          <p:nvSpPr>
            <p:cNvPr id="48" name="TextBox 47"/>
            <p:cNvSpPr txBox="1"/>
            <p:nvPr/>
          </p:nvSpPr>
          <p:spPr>
            <a:xfrm>
              <a:off x="7289485" y="3154497"/>
              <a:ext cx="322215" cy="122103"/>
            </a:xfrm>
            <a:prstGeom prst="rect">
              <a:avLst/>
            </a:prstGeom>
            <a:noFill/>
          </p:spPr>
          <p:txBody>
            <a:bodyPr wrap="square" lIns="0" tIns="0" rIns="0" bIns="0" rtlCol="0">
              <a:noAutofit/>
            </a:bodyPr>
            <a:lstStyle/>
            <a:p>
              <a:pPr algn="ctr"/>
              <a:r>
                <a:rPr lang="en-US" sz="1000" b="1" dirty="0"/>
                <a:t>31%</a:t>
              </a:r>
            </a:p>
          </p:txBody>
        </p:sp>
        <p:sp>
          <p:nvSpPr>
            <p:cNvPr id="49" name="TextBox 48"/>
            <p:cNvSpPr txBox="1"/>
            <p:nvPr/>
          </p:nvSpPr>
          <p:spPr>
            <a:xfrm>
              <a:off x="7486183" y="3915575"/>
              <a:ext cx="322215" cy="122103"/>
            </a:xfrm>
            <a:prstGeom prst="rect">
              <a:avLst/>
            </a:prstGeom>
            <a:noFill/>
          </p:spPr>
          <p:txBody>
            <a:bodyPr wrap="square" lIns="0" tIns="0" rIns="0" bIns="0" rtlCol="0">
              <a:noAutofit/>
            </a:bodyPr>
            <a:lstStyle/>
            <a:p>
              <a:pPr algn="ctr"/>
              <a:r>
                <a:rPr lang="en-US" sz="1000" b="1"/>
                <a:t>12%</a:t>
              </a:r>
              <a:endParaRPr lang="en-US" sz="1000" b="1" dirty="0"/>
            </a:p>
          </p:txBody>
        </p:sp>
        <p:sp>
          <p:nvSpPr>
            <p:cNvPr id="50" name="TextBox 49"/>
            <p:cNvSpPr txBox="1"/>
            <p:nvPr/>
          </p:nvSpPr>
          <p:spPr>
            <a:xfrm>
              <a:off x="8051983" y="3915575"/>
              <a:ext cx="322215" cy="122103"/>
            </a:xfrm>
            <a:prstGeom prst="rect">
              <a:avLst/>
            </a:prstGeom>
            <a:noFill/>
          </p:spPr>
          <p:txBody>
            <a:bodyPr wrap="square" lIns="0" tIns="0" rIns="0" bIns="0" rtlCol="0">
              <a:noAutofit/>
            </a:bodyPr>
            <a:lstStyle/>
            <a:p>
              <a:pPr algn="ctr"/>
              <a:r>
                <a:rPr lang="en-US" sz="1000" b="1"/>
                <a:t>12%</a:t>
              </a:r>
              <a:endParaRPr lang="en-US" sz="1000" b="1" dirty="0"/>
            </a:p>
          </p:txBody>
        </p:sp>
        <p:sp>
          <p:nvSpPr>
            <p:cNvPr id="51" name="TextBox 50"/>
            <p:cNvSpPr txBox="1"/>
            <p:nvPr/>
          </p:nvSpPr>
          <p:spPr>
            <a:xfrm>
              <a:off x="7606927" y="4120848"/>
              <a:ext cx="322215" cy="122103"/>
            </a:xfrm>
            <a:prstGeom prst="rect">
              <a:avLst/>
            </a:prstGeom>
            <a:noFill/>
          </p:spPr>
          <p:txBody>
            <a:bodyPr wrap="square" lIns="0" tIns="0" rIns="0" bIns="0" rtlCol="0">
              <a:noAutofit/>
            </a:bodyPr>
            <a:lstStyle/>
            <a:p>
              <a:pPr algn="ctr"/>
              <a:r>
                <a:rPr lang="en-US" sz="1000" b="1"/>
                <a:t>6%</a:t>
              </a:r>
              <a:endParaRPr lang="en-US" sz="1000" b="1" dirty="0"/>
            </a:p>
          </p:txBody>
        </p:sp>
        <p:sp>
          <p:nvSpPr>
            <p:cNvPr id="52" name="TextBox 51"/>
            <p:cNvSpPr txBox="1"/>
            <p:nvPr/>
          </p:nvSpPr>
          <p:spPr>
            <a:xfrm>
              <a:off x="7787648" y="2813417"/>
              <a:ext cx="322215" cy="122103"/>
            </a:xfrm>
            <a:prstGeom prst="rect">
              <a:avLst/>
            </a:prstGeom>
            <a:noFill/>
          </p:spPr>
          <p:txBody>
            <a:bodyPr wrap="square" lIns="0" tIns="0" rIns="0" bIns="0" rtlCol="0">
              <a:noAutofit/>
            </a:bodyPr>
            <a:lstStyle/>
            <a:p>
              <a:pPr algn="ctr"/>
              <a:r>
                <a:rPr lang="en-US" sz="1000" b="1"/>
                <a:t>39%</a:t>
              </a:r>
              <a:endParaRPr lang="en-US" sz="1000" b="1" dirty="0"/>
            </a:p>
          </p:txBody>
        </p:sp>
        <p:sp>
          <p:nvSpPr>
            <p:cNvPr id="53" name="TextBox 52"/>
            <p:cNvSpPr txBox="1"/>
            <p:nvPr/>
          </p:nvSpPr>
          <p:spPr>
            <a:xfrm>
              <a:off x="8270970" y="4271482"/>
              <a:ext cx="322215" cy="122103"/>
            </a:xfrm>
            <a:prstGeom prst="rect">
              <a:avLst/>
            </a:prstGeom>
            <a:noFill/>
          </p:spPr>
          <p:txBody>
            <a:bodyPr wrap="square" lIns="0" tIns="0" rIns="0" bIns="0" rtlCol="0">
              <a:noAutofit/>
            </a:bodyPr>
            <a:lstStyle/>
            <a:p>
              <a:pPr algn="ctr"/>
              <a:r>
                <a:rPr lang="en-US" sz="1000" b="1"/>
                <a:t>2%</a:t>
              </a:r>
              <a:endParaRPr lang="en-US" sz="1000" b="1" dirty="0"/>
            </a:p>
          </p:txBody>
        </p:sp>
        <p:sp>
          <p:nvSpPr>
            <p:cNvPr id="54" name="TextBox 53"/>
            <p:cNvSpPr txBox="1"/>
            <p:nvPr/>
          </p:nvSpPr>
          <p:spPr>
            <a:xfrm>
              <a:off x="8411740" y="4181581"/>
              <a:ext cx="322215" cy="122103"/>
            </a:xfrm>
            <a:prstGeom prst="rect">
              <a:avLst/>
            </a:prstGeom>
            <a:noFill/>
          </p:spPr>
          <p:txBody>
            <a:bodyPr wrap="square" lIns="0" tIns="0" rIns="0" bIns="0" rtlCol="0">
              <a:noAutofit/>
            </a:bodyPr>
            <a:lstStyle/>
            <a:p>
              <a:pPr algn="ctr"/>
              <a:r>
                <a:rPr lang="en-US" sz="1000" b="1"/>
                <a:t>5%</a:t>
              </a:r>
              <a:endParaRPr lang="en-US" sz="1000" b="1" dirty="0"/>
            </a:p>
          </p:txBody>
        </p:sp>
        <p:sp>
          <p:nvSpPr>
            <p:cNvPr id="55" name="TextBox 54"/>
            <p:cNvSpPr txBox="1"/>
            <p:nvPr/>
          </p:nvSpPr>
          <p:spPr>
            <a:xfrm>
              <a:off x="8593185" y="4109629"/>
              <a:ext cx="322215" cy="122103"/>
            </a:xfrm>
            <a:prstGeom prst="rect">
              <a:avLst/>
            </a:prstGeom>
            <a:noFill/>
          </p:spPr>
          <p:txBody>
            <a:bodyPr wrap="square" lIns="0" tIns="0" rIns="0" bIns="0" rtlCol="0">
              <a:noAutofit/>
            </a:bodyPr>
            <a:lstStyle/>
            <a:p>
              <a:pPr algn="ctr"/>
              <a:r>
                <a:rPr lang="en-US" sz="1000" b="1"/>
                <a:t>5%</a:t>
              </a:r>
              <a:endParaRPr lang="en-US" sz="1000" b="1" dirty="0"/>
            </a:p>
          </p:txBody>
        </p:sp>
      </p:grpSp>
    </p:spTree>
    <p:extLst>
      <p:ext uri="{BB962C8B-B14F-4D97-AF65-F5344CB8AC3E}">
        <p14:creationId xmlns:p14="http://schemas.microsoft.com/office/powerpoint/2010/main" val="1065121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33400" y="1219200"/>
            <a:ext cx="7981824" cy="410313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TextBox 4"/>
          <p:cNvSpPr txBox="1"/>
          <p:nvPr/>
        </p:nvSpPr>
        <p:spPr>
          <a:xfrm>
            <a:off x="3276600" y="4947138"/>
            <a:ext cx="4925060" cy="369332"/>
          </a:xfrm>
          <a:prstGeom prst="rect">
            <a:avLst/>
          </a:prstGeom>
          <a:noFill/>
        </p:spPr>
        <p:txBody>
          <a:bodyPr wrap="square" rtlCol="0">
            <a:spAutoFit/>
          </a:bodyPr>
          <a:lstStyle/>
          <a:p>
            <a:pPr algn="r"/>
            <a:r>
              <a:rPr lang="en-US" sz="1800" i="1" dirty="0">
                <a:solidFill>
                  <a:sysClr val="windowText" lastClr="000000"/>
                </a:solidFill>
              </a:rPr>
              <a:t>J Clin Oncol </a:t>
            </a:r>
            <a:r>
              <a:rPr lang="en-US" sz="1800" dirty="0">
                <a:solidFill>
                  <a:sysClr val="windowText" lastClr="000000"/>
                </a:solidFill>
              </a:rPr>
              <a:t>2018;36(4):350-8.</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95400"/>
            <a:ext cx="7753224" cy="3505200"/>
          </a:xfrm>
          <a:prstGeom prst="rect">
            <a:avLst/>
          </a:prstGeom>
        </p:spPr>
      </p:pic>
    </p:spTree>
    <p:extLst>
      <p:ext uri="{BB962C8B-B14F-4D97-AF65-F5344CB8AC3E}">
        <p14:creationId xmlns:p14="http://schemas.microsoft.com/office/powerpoint/2010/main" val="225177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09600" y="1371600"/>
            <a:ext cx="7811839" cy="3645932"/>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TextBox 4"/>
          <p:cNvSpPr txBox="1"/>
          <p:nvPr/>
        </p:nvSpPr>
        <p:spPr>
          <a:xfrm>
            <a:off x="3276600" y="4572000"/>
            <a:ext cx="4925060" cy="369332"/>
          </a:xfrm>
          <a:prstGeom prst="rect">
            <a:avLst/>
          </a:prstGeom>
          <a:noFill/>
        </p:spPr>
        <p:txBody>
          <a:bodyPr wrap="square" rtlCol="0">
            <a:spAutoFit/>
          </a:bodyPr>
          <a:lstStyle/>
          <a:p>
            <a:pPr algn="r"/>
            <a:r>
              <a:rPr lang="en-US" sz="1800" i="1" dirty="0">
                <a:solidFill>
                  <a:schemeClr val="tx2"/>
                </a:solidFill>
              </a:rPr>
              <a:t>J Clin Oncol </a:t>
            </a:r>
            <a:r>
              <a:rPr lang="en-US" sz="1800" dirty="0">
                <a:solidFill>
                  <a:schemeClr val="tx2"/>
                </a:solidFill>
              </a:rPr>
              <a:t>2018;36(8):773-9.</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15" y="1447800"/>
            <a:ext cx="7753224" cy="3200400"/>
          </a:xfrm>
          <a:prstGeom prst="rect">
            <a:avLst/>
          </a:prstGeom>
        </p:spPr>
      </p:pic>
    </p:spTree>
    <p:extLst>
      <p:ext uri="{BB962C8B-B14F-4D97-AF65-F5344CB8AC3E}">
        <p14:creationId xmlns:p14="http://schemas.microsoft.com/office/powerpoint/2010/main" val="574642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TERRA: Phase III Trial Design</a:t>
            </a:r>
            <a:endParaRPr lang="en-US" dirty="0">
              <a:latin typeface="Arial" charset="0"/>
              <a:ea typeface="ＭＳ Ｐゴシック" charset="0"/>
              <a:cs typeface="ＭＳ Ｐゴシック" charset="0"/>
            </a:endParaRPr>
          </a:p>
        </p:txBody>
      </p:sp>
      <p:sp>
        <p:nvSpPr>
          <p:cNvPr id="4" name="Line 6"/>
          <p:cNvSpPr>
            <a:spLocks noChangeShapeType="1"/>
          </p:cNvSpPr>
          <p:nvPr/>
        </p:nvSpPr>
        <p:spPr bwMode="auto">
          <a:xfrm>
            <a:off x="3429000" y="3225787"/>
            <a:ext cx="1498404"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 name="Line 7"/>
          <p:cNvSpPr>
            <a:spLocks noChangeShapeType="1"/>
          </p:cNvSpPr>
          <p:nvPr/>
        </p:nvSpPr>
        <p:spPr bwMode="auto">
          <a:xfrm flipH="1">
            <a:off x="4927402" y="2371737"/>
            <a:ext cx="0" cy="1719454"/>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6" name="Group 5"/>
          <p:cNvGrpSpPr/>
          <p:nvPr/>
        </p:nvGrpSpPr>
        <p:grpSpPr>
          <a:xfrm>
            <a:off x="4927402" y="2362200"/>
            <a:ext cx="320375" cy="1728991"/>
            <a:chOff x="4419600" y="2274888"/>
            <a:chExt cx="514350" cy="2014537"/>
          </a:xfrm>
        </p:grpSpPr>
        <p:sp>
          <p:nvSpPr>
            <p:cNvPr id="7" name="Line 8"/>
            <p:cNvSpPr>
              <a:spLocks noChangeShapeType="1"/>
            </p:cNvSpPr>
            <p:nvPr/>
          </p:nvSpPr>
          <p:spPr bwMode="auto">
            <a:xfrm flipV="1">
              <a:off x="4419600" y="2274888"/>
              <a:ext cx="514350" cy="11112"/>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8" name="Line 9"/>
            <p:cNvSpPr>
              <a:spLocks noChangeShapeType="1"/>
            </p:cNvSpPr>
            <p:nvPr/>
          </p:nvSpPr>
          <p:spPr bwMode="auto">
            <a:xfrm>
              <a:off x="4419600" y="4289425"/>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sp>
        <p:nvSpPr>
          <p:cNvPr id="9" name="Text Box 11"/>
          <p:cNvSpPr txBox="1">
            <a:spLocks noChangeArrowheads="1"/>
          </p:cNvSpPr>
          <p:nvPr/>
        </p:nvSpPr>
        <p:spPr bwMode="auto">
          <a:xfrm>
            <a:off x="5334000" y="1823539"/>
            <a:ext cx="3200400" cy="1013583"/>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TAS-102</a:t>
            </a:r>
            <a:br>
              <a:rPr lang="en-US" sz="1700" b="1" dirty="0">
                <a:solidFill>
                  <a:srgbClr val="000090"/>
                </a:solidFill>
              </a:rPr>
            </a:br>
            <a:r>
              <a:rPr lang="en-US" sz="1700" b="1" dirty="0">
                <a:solidFill>
                  <a:srgbClr val="000090"/>
                </a:solidFill>
              </a:rPr>
              <a:t>(n = 271)</a:t>
            </a:r>
          </a:p>
        </p:txBody>
      </p:sp>
      <p:sp>
        <p:nvSpPr>
          <p:cNvPr id="10" name="Text Box 13"/>
          <p:cNvSpPr txBox="1">
            <a:spLocks noChangeArrowheads="1"/>
          </p:cNvSpPr>
          <p:nvPr/>
        </p:nvSpPr>
        <p:spPr bwMode="auto">
          <a:xfrm>
            <a:off x="5334000" y="3608435"/>
            <a:ext cx="3200400" cy="965511"/>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Placebo</a:t>
            </a:r>
            <a:br>
              <a:rPr lang="en-US" sz="1700" b="1" dirty="0">
                <a:solidFill>
                  <a:srgbClr val="000090"/>
                </a:solidFill>
              </a:rPr>
            </a:br>
            <a:r>
              <a:rPr lang="en-US" sz="1700" b="1" dirty="0">
                <a:solidFill>
                  <a:srgbClr val="000090"/>
                </a:solidFill>
              </a:rPr>
              <a:t>(n = 135) </a:t>
            </a:r>
          </a:p>
        </p:txBody>
      </p:sp>
      <p:graphicFrame>
        <p:nvGraphicFramePr>
          <p:cNvPr id="13" name="Group 104"/>
          <p:cNvGraphicFramePr>
            <a:graphicFrameLocks noGrp="1"/>
          </p:cNvGraphicFramePr>
          <p:nvPr>
            <p:extLst>
              <p:ext uri="{D42A27DB-BD31-4B8C-83A1-F6EECF244321}">
                <p14:modId xmlns:p14="http://schemas.microsoft.com/office/powerpoint/2010/main" val="1653257186"/>
              </p:ext>
            </p:extLst>
          </p:nvPr>
        </p:nvGraphicFramePr>
        <p:xfrm>
          <a:off x="671893" y="1909977"/>
          <a:ext cx="2823595" cy="2624963"/>
        </p:xfrm>
        <a:graphic>
          <a:graphicData uri="http://schemas.openxmlformats.org/drawingml/2006/table">
            <a:tbl>
              <a:tblPr/>
              <a:tblGrid>
                <a:gridCol w="2823595">
                  <a:extLst>
                    <a:ext uri="{9D8B030D-6E8A-4147-A177-3AD203B41FA5}">
                      <a16:colId xmlns:a16="http://schemas.microsoft.com/office/drawing/2014/main" xmlns="" val="20000"/>
                    </a:ext>
                  </a:extLst>
                </a:gridCol>
              </a:tblGrid>
              <a:tr h="3389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solidFill>
                          <a:effectLst/>
                          <a:latin typeface="Arial"/>
                          <a:ea typeface="ＭＳ Ｐゴシック" charset="0"/>
                          <a:cs typeface="Arial"/>
                        </a:rPr>
                        <a:t>Eligibility (N = 406)</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728126">
                <a:tc>
                  <a:txBody>
                    <a:bodyPr/>
                    <a:lstStyle/>
                    <a:p>
                      <a:pPr marL="285750" indent="-285750">
                        <a:lnSpc>
                          <a:spcPct val="120000"/>
                        </a:lnSpc>
                        <a:buFont typeface="Arial"/>
                        <a:buChar char="•"/>
                        <a:defRPr/>
                      </a:pPr>
                      <a:r>
                        <a:rPr lang="en-US" sz="1500" baseline="0" dirty="0"/>
                        <a:t>Patients with adenocarcinoma of the colon or rectum</a:t>
                      </a:r>
                    </a:p>
                    <a:p>
                      <a:pPr marL="285750" indent="-285750">
                        <a:lnSpc>
                          <a:spcPct val="120000"/>
                        </a:lnSpc>
                        <a:buFont typeface="Arial"/>
                        <a:buChar char="•"/>
                        <a:defRPr/>
                      </a:pPr>
                      <a:r>
                        <a:rPr lang="en-US" sz="1500" baseline="0" dirty="0"/>
                        <a:t>Known KRAS status</a:t>
                      </a:r>
                    </a:p>
                    <a:p>
                      <a:pPr marL="285750" indent="-285750">
                        <a:lnSpc>
                          <a:spcPct val="120000"/>
                        </a:lnSpc>
                        <a:buFont typeface="Arial"/>
                        <a:buChar char="•"/>
                        <a:defRPr/>
                      </a:pPr>
                      <a:r>
                        <a:rPr lang="en-US" sz="1500" baseline="0" dirty="0"/>
                        <a:t>Refractory or intolerant to </a:t>
                      </a:r>
                      <a:br>
                        <a:rPr lang="en-US" sz="1500" baseline="0" dirty="0"/>
                      </a:br>
                      <a:r>
                        <a:rPr lang="en-US" sz="1500" baseline="0" dirty="0"/>
                        <a:t>≥2 prior chemotherapy regimens</a:t>
                      </a:r>
                    </a:p>
                    <a:p>
                      <a:pPr marL="285750" indent="-285750">
                        <a:lnSpc>
                          <a:spcPct val="120000"/>
                        </a:lnSpc>
                        <a:buFont typeface="Arial"/>
                        <a:buChar char="•"/>
                        <a:defRPr/>
                      </a:pPr>
                      <a:r>
                        <a:rPr lang="en-US" sz="1500" baseline="0" dirty="0"/>
                        <a:t>ECOG PS 0-1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14" name="TextBox 2"/>
          <p:cNvSpPr txBox="1">
            <a:spLocks noChangeArrowheads="1"/>
          </p:cNvSpPr>
          <p:nvPr/>
        </p:nvSpPr>
        <p:spPr bwMode="auto">
          <a:xfrm>
            <a:off x="609600" y="5086290"/>
            <a:ext cx="8077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 OS</a:t>
            </a:r>
            <a:endParaRPr lang="en-US" sz="2000" b="1" dirty="0">
              <a:solidFill>
                <a:srgbClr val="FFFFFF"/>
              </a:solidFill>
            </a:endParaRPr>
          </a:p>
        </p:txBody>
      </p:sp>
      <p:sp>
        <p:nvSpPr>
          <p:cNvPr id="17" name="TextBox 1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Xu J et al. </a:t>
            </a:r>
            <a:r>
              <a:rPr lang="en-US" sz="1800" i="1" dirty="0">
                <a:solidFill>
                  <a:srgbClr val="FFFFFF"/>
                </a:solidFill>
              </a:rPr>
              <a:t>J Clin Oncol </a:t>
            </a:r>
            <a:r>
              <a:rPr lang="en-US" sz="1800" dirty="0">
                <a:solidFill>
                  <a:srgbClr val="FFFFFF"/>
                </a:solidFill>
              </a:rPr>
              <a:t>2018;36(4):350-8; Clinicaltrials.gov. </a:t>
            </a:r>
          </a:p>
        </p:txBody>
      </p:sp>
      <p:sp>
        <p:nvSpPr>
          <p:cNvPr id="16" name="TextBox 15"/>
          <p:cNvSpPr txBox="1"/>
          <p:nvPr/>
        </p:nvSpPr>
        <p:spPr>
          <a:xfrm>
            <a:off x="685800" y="1477653"/>
            <a:ext cx="1685077" cy="369332"/>
          </a:xfrm>
          <a:prstGeom prst="rect">
            <a:avLst/>
          </a:prstGeom>
          <a:noFill/>
        </p:spPr>
        <p:txBody>
          <a:bodyPr wrap="none" rtlCol="0">
            <a:spAutoFit/>
          </a:bodyPr>
          <a:lstStyle/>
          <a:p>
            <a:r>
              <a:rPr lang="en-US" sz="1800" b="1" dirty="0">
                <a:solidFill>
                  <a:srgbClr val="FFFFFF"/>
                </a:solidFill>
              </a:rPr>
              <a:t>NCT01955837</a:t>
            </a:r>
          </a:p>
        </p:txBody>
      </p:sp>
      <p:sp>
        <p:nvSpPr>
          <p:cNvPr id="15" name="TextBox 14"/>
          <p:cNvSpPr txBox="1"/>
          <p:nvPr/>
        </p:nvSpPr>
        <p:spPr>
          <a:xfrm>
            <a:off x="3937591" y="2402205"/>
            <a:ext cx="481222" cy="338554"/>
          </a:xfrm>
          <a:prstGeom prst="rect">
            <a:avLst/>
          </a:prstGeom>
          <a:noFill/>
        </p:spPr>
        <p:txBody>
          <a:bodyPr wrap="none" rtlCol="0">
            <a:spAutoFit/>
          </a:bodyPr>
          <a:lstStyle/>
          <a:p>
            <a:r>
              <a:rPr lang="en-US" sz="1600" b="1" dirty="0">
                <a:solidFill>
                  <a:srgbClr val="FFFFFF"/>
                </a:solidFill>
              </a:rPr>
              <a:t>2:1</a:t>
            </a:r>
          </a:p>
        </p:txBody>
      </p:sp>
      <p:grpSp>
        <p:nvGrpSpPr>
          <p:cNvPr id="18" name="Group 17"/>
          <p:cNvGrpSpPr>
            <a:grpSpLocks/>
          </p:cNvGrpSpPr>
          <p:nvPr/>
        </p:nvGrpSpPr>
        <p:grpSpPr bwMode="auto">
          <a:xfrm>
            <a:off x="3815862" y="2796416"/>
            <a:ext cx="914400" cy="914400"/>
            <a:chOff x="1872" y="1584"/>
            <a:chExt cx="576" cy="576"/>
          </a:xfrm>
        </p:grpSpPr>
        <p:sp>
          <p:nvSpPr>
            <p:cNvPr id="19" name="Oval 18"/>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20" name="Rectangle 19"/>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Tree>
    <p:extLst>
      <p:ext uri="{BB962C8B-B14F-4D97-AF65-F5344CB8AC3E}">
        <p14:creationId xmlns:p14="http://schemas.microsoft.com/office/powerpoint/2010/main" val="6892833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56" y="860701"/>
            <a:ext cx="7743370" cy="4119473"/>
          </a:xfrm>
          <a:prstGeom prst="rect">
            <a:avLst/>
          </a:prstGeom>
        </p:spPr>
      </p:pic>
      <p:sp>
        <p:nvSpPr>
          <p:cNvPr id="17" name="TextBox 16">
            <a:extLst>
              <a:ext uri="{FF2B5EF4-FFF2-40B4-BE49-F238E27FC236}">
                <a16:creationId xmlns:a16="http://schemas.microsoft.com/office/drawing/2014/main" xmlns="" id="{C87DD08B-0DDC-734D-AF81-4F7BB0CE1307}"/>
              </a:ext>
            </a:extLst>
          </p:cNvPr>
          <p:cNvSpPr txBox="1"/>
          <p:nvPr/>
        </p:nvSpPr>
        <p:spPr>
          <a:xfrm>
            <a:off x="3241045" y="2566143"/>
            <a:ext cx="1468513" cy="307777"/>
          </a:xfrm>
          <a:prstGeom prst="rect">
            <a:avLst/>
          </a:prstGeom>
          <a:noFill/>
        </p:spPr>
        <p:txBody>
          <a:bodyPr wrap="square" rtlCol="0">
            <a:spAutoFit/>
          </a:bodyPr>
          <a:lstStyle/>
          <a:p>
            <a:r>
              <a:rPr lang="en-US" sz="1400" b="1" dirty="0">
                <a:solidFill>
                  <a:srgbClr val="92D050"/>
                </a:solidFill>
              </a:rPr>
              <a:t>Median 7.8 </a:t>
            </a:r>
            <a:r>
              <a:rPr lang="en-US" sz="1400" b="1" dirty="0" err="1">
                <a:solidFill>
                  <a:srgbClr val="92D050"/>
                </a:solidFill>
              </a:rPr>
              <a:t>mo</a:t>
            </a:r>
            <a:endParaRPr lang="en-US" sz="1400" b="1" dirty="0">
              <a:solidFill>
                <a:srgbClr val="92D050"/>
              </a:solidFill>
            </a:endParaRPr>
          </a:p>
        </p:txBody>
      </p:sp>
      <p:sp>
        <p:nvSpPr>
          <p:cNvPr id="18" name="TextBox 17">
            <a:extLst>
              <a:ext uri="{FF2B5EF4-FFF2-40B4-BE49-F238E27FC236}">
                <a16:creationId xmlns:a16="http://schemas.microsoft.com/office/drawing/2014/main" xmlns="" id="{20F3A9FB-0492-6F42-9793-156991A3C9FC}"/>
              </a:ext>
            </a:extLst>
          </p:cNvPr>
          <p:cNvSpPr txBox="1"/>
          <p:nvPr/>
        </p:nvSpPr>
        <p:spPr>
          <a:xfrm>
            <a:off x="1760809" y="3187169"/>
            <a:ext cx="1468513" cy="307777"/>
          </a:xfrm>
          <a:prstGeom prst="rect">
            <a:avLst/>
          </a:prstGeom>
          <a:noFill/>
        </p:spPr>
        <p:txBody>
          <a:bodyPr wrap="square" rtlCol="0">
            <a:spAutoFit/>
          </a:bodyPr>
          <a:lstStyle/>
          <a:p>
            <a:r>
              <a:rPr lang="en-US" sz="1400" b="1" dirty="0">
                <a:solidFill>
                  <a:srgbClr val="FF9300"/>
                </a:solidFill>
              </a:rPr>
              <a:t>Median 7.1 </a:t>
            </a:r>
            <a:r>
              <a:rPr lang="en-US" sz="1400" b="1" dirty="0" err="1">
                <a:solidFill>
                  <a:srgbClr val="FF9300"/>
                </a:solidFill>
              </a:rPr>
              <a:t>mo</a:t>
            </a:r>
            <a:endParaRPr lang="en-US" sz="1400" b="1" dirty="0">
              <a:solidFill>
                <a:srgbClr val="FF9300"/>
              </a:solidFill>
            </a:endParaRPr>
          </a:p>
        </p:txBody>
      </p:sp>
      <p:sp>
        <p:nvSpPr>
          <p:cNvPr id="19" name="TextBox 18"/>
          <p:cNvSpPr txBox="1"/>
          <p:nvPr/>
        </p:nvSpPr>
        <p:spPr>
          <a:xfrm>
            <a:off x="3441184" y="4962215"/>
            <a:ext cx="2514600" cy="338554"/>
          </a:xfrm>
          <a:prstGeom prst="rect">
            <a:avLst/>
          </a:prstGeom>
          <a:noFill/>
        </p:spPr>
        <p:txBody>
          <a:bodyPr wrap="square" rtlCol="0">
            <a:spAutoFit/>
          </a:bodyPr>
          <a:lstStyle/>
          <a:p>
            <a:pPr algn="ctr"/>
            <a:r>
              <a:rPr lang="en-US" sz="1600" b="1" dirty="0">
                <a:solidFill>
                  <a:srgbClr val="FFFFFF"/>
                </a:solidFill>
              </a:rPr>
              <a:t>Follow-up </a:t>
            </a:r>
            <a:r>
              <a:rPr lang="en-US" sz="1600" b="1">
                <a:solidFill>
                  <a:srgbClr val="FFFFFF"/>
                </a:solidFill>
              </a:rPr>
              <a:t>(months)</a:t>
            </a:r>
            <a:endParaRPr lang="en-US" sz="1600" b="1" dirty="0">
              <a:solidFill>
                <a:srgbClr val="FFFFFF"/>
              </a:solidFill>
            </a:endParaRPr>
          </a:p>
        </p:txBody>
      </p:sp>
      <p:sp>
        <p:nvSpPr>
          <p:cNvPr id="20" name="TextBox 19"/>
          <p:cNvSpPr txBox="1"/>
          <p:nvPr/>
        </p:nvSpPr>
        <p:spPr>
          <a:xfrm rot="16200000">
            <a:off x="-896393" y="2453336"/>
            <a:ext cx="2514600" cy="338554"/>
          </a:xfrm>
          <a:prstGeom prst="rect">
            <a:avLst/>
          </a:prstGeom>
          <a:noFill/>
        </p:spPr>
        <p:txBody>
          <a:bodyPr wrap="square" rtlCol="0">
            <a:spAutoFit/>
          </a:bodyPr>
          <a:lstStyle/>
          <a:p>
            <a:pPr algn="ctr"/>
            <a:r>
              <a:rPr lang="en-US" sz="1600" b="1" dirty="0">
                <a:solidFill>
                  <a:srgbClr val="FFFFFF"/>
                </a:solidFill>
              </a:rPr>
              <a:t>Overall survival (%)</a:t>
            </a:r>
          </a:p>
        </p:txBody>
      </p:sp>
      <p:sp>
        <p:nvSpPr>
          <p:cNvPr id="21" name="TextBox 20"/>
          <p:cNvSpPr txBox="1"/>
          <p:nvPr/>
        </p:nvSpPr>
        <p:spPr>
          <a:xfrm>
            <a:off x="1128644" y="4239783"/>
            <a:ext cx="4201357" cy="307777"/>
          </a:xfrm>
          <a:prstGeom prst="rect">
            <a:avLst/>
          </a:prstGeom>
          <a:noFill/>
        </p:spPr>
        <p:txBody>
          <a:bodyPr wrap="square" rtlCol="0">
            <a:spAutoFit/>
          </a:bodyPr>
          <a:lstStyle/>
          <a:p>
            <a:r>
              <a:rPr lang="hr-HR" sz="1400" dirty="0">
                <a:solidFill>
                  <a:srgbClr val="FFFFFF"/>
                </a:solidFill>
              </a:rPr>
              <a:t>HR, 0.79; </a:t>
            </a:r>
            <a:r>
              <a:rPr lang="hr-HR" sz="1400" i="1" dirty="0">
                <a:solidFill>
                  <a:srgbClr val="FFFFFF"/>
                </a:solidFill>
              </a:rPr>
              <a:t>p</a:t>
            </a:r>
            <a:r>
              <a:rPr lang="hr-HR" sz="1400" dirty="0">
                <a:solidFill>
                  <a:srgbClr val="FFFFFF"/>
                </a:solidFill>
              </a:rPr>
              <a:t> = 0.035 </a:t>
            </a:r>
            <a:endParaRPr lang="en-US" sz="1400" dirty="0">
              <a:solidFill>
                <a:srgbClr val="FFFFFF"/>
              </a:solidFill>
            </a:endParaRPr>
          </a:p>
        </p:txBody>
      </p:sp>
      <p:sp>
        <p:nvSpPr>
          <p:cNvPr id="22" name="TextBox 21"/>
          <p:cNvSpPr txBox="1"/>
          <p:nvPr/>
        </p:nvSpPr>
        <p:spPr>
          <a:xfrm>
            <a:off x="5417031" y="825431"/>
            <a:ext cx="3531764" cy="1015663"/>
          </a:xfrm>
          <a:prstGeom prst="rect">
            <a:avLst/>
          </a:prstGeom>
          <a:noFill/>
        </p:spPr>
        <p:txBody>
          <a:bodyPr wrap="square" rtlCol="0">
            <a:spAutoFit/>
          </a:bodyPr>
          <a:lstStyle/>
          <a:p>
            <a:pPr>
              <a:lnSpc>
                <a:spcPts val="1760"/>
              </a:lnSpc>
            </a:pPr>
            <a:r>
              <a:rPr lang="en-US" sz="1300" dirty="0">
                <a:solidFill>
                  <a:srgbClr val="FFFFFF"/>
                </a:solidFill>
              </a:rPr>
              <a:t>TAS-102 (n = 271)</a:t>
            </a:r>
          </a:p>
          <a:p>
            <a:pPr>
              <a:lnSpc>
                <a:spcPts val="1760"/>
              </a:lnSpc>
            </a:pPr>
            <a:r>
              <a:rPr lang="en-US" sz="1300" dirty="0">
                <a:solidFill>
                  <a:srgbClr val="FFFFFF"/>
                </a:solidFill>
              </a:rPr>
              <a:t>Placebo (n = 135)</a:t>
            </a:r>
          </a:p>
          <a:p>
            <a:pPr>
              <a:lnSpc>
                <a:spcPts val="1760"/>
              </a:lnSpc>
            </a:pPr>
            <a:r>
              <a:rPr lang="en-US" sz="1300" dirty="0">
                <a:solidFill>
                  <a:srgbClr val="FFFFFF"/>
                </a:solidFill>
              </a:rPr>
              <a:t>Censored patients for </a:t>
            </a:r>
            <a:r>
              <a:rPr lang="en-US" sz="1300" dirty="0" err="1">
                <a:solidFill>
                  <a:srgbClr val="FFFFFF"/>
                </a:solidFill>
              </a:rPr>
              <a:t>trifluridine</a:t>
            </a:r>
            <a:r>
              <a:rPr lang="en-US" sz="1300" dirty="0">
                <a:solidFill>
                  <a:srgbClr val="FFFFFF"/>
                </a:solidFill>
              </a:rPr>
              <a:t>/</a:t>
            </a:r>
            <a:r>
              <a:rPr lang="en-US" sz="1300" dirty="0" err="1">
                <a:solidFill>
                  <a:srgbClr val="FFFFFF"/>
                </a:solidFill>
              </a:rPr>
              <a:t>tipiracil</a:t>
            </a:r>
            <a:endParaRPr lang="en-US" sz="1300" dirty="0">
              <a:solidFill>
                <a:srgbClr val="FFFFFF"/>
              </a:solidFill>
            </a:endParaRPr>
          </a:p>
          <a:p>
            <a:pPr>
              <a:lnSpc>
                <a:spcPts val="1760"/>
              </a:lnSpc>
            </a:pPr>
            <a:r>
              <a:rPr lang="en-US" sz="1300" dirty="0">
                <a:solidFill>
                  <a:srgbClr val="FFFFFF"/>
                </a:solidFill>
              </a:rPr>
              <a:t>Censored patients for placebo</a:t>
            </a:r>
          </a:p>
        </p:txBody>
      </p:sp>
      <p:sp>
        <p:nvSpPr>
          <p:cNvPr id="23553" name="Title 2"/>
          <p:cNvSpPr>
            <a:spLocks noGrp="1"/>
          </p:cNvSpPr>
          <p:nvPr>
            <p:ph type="title"/>
          </p:nvPr>
        </p:nvSpPr>
        <p:spPr>
          <a:xfrm>
            <a:off x="208820" y="24539"/>
            <a:ext cx="8839200" cy="1143000"/>
          </a:xfrm>
        </p:spPr>
        <p:txBody>
          <a:bodyPr/>
          <a:lstStyle/>
          <a:p>
            <a:r>
              <a:rPr lang="en-US" dirty="0">
                <a:latin typeface="Arial" charset="0"/>
                <a:ea typeface="ヒラギノ角ゴ Pro W3" charset="0"/>
                <a:cs typeface="ヒラギノ角ゴ Pro W3" charset="0"/>
              </a:rPr>
              <a:t>TERRA: Survival and Response in ITT Population</a:t>
            </a:r>
            <a:endParaRPr lang="en-US" dirty="0">
              <a:latin typeface="Arial" charset="0"/>
              <a:ea typeface="ＭＳ Ｐゴシック" charset="0"/>
              <a:cs typeface="ＭＳ Ｐゴシック" charset="0"/>
            </a:endParaRPr>
          </a:p>
        </p:txBody>
      </p:sp>
      <p:sp>
        <p:nvSpPr>
          <p:cNvPr id="7" name="TextBox 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Xu J et al. </a:t>
            </a:r>
            <a:r>
              <a:rPr lang="en-US" sz="1800" i="1" dirty="0">
                <a:solidFill>
                  <a:srgbClr val="FFFFFF"/>
                </a:solidFill>
              </a:rPr>
              <a:t>J Clin Oncol </a:t>
            </a:r>
            <a:r>
              <a:rPr lang="en-US" sz="1800" dirty="0">
                <a:solidFill>
                  <a:srgbClr val="FFFFFF"/>
                </a:solidFill>
              </a:rPr>
              <a:t>2018;36(4):350-8.</a:t>
            </a:r>
          </a:p>
        </p:txBody>
      </p:sp>
      <p:sp>
        <p:nvSpPr>
          <p:cNvPr id="4" name="TextBox 3"/>
          <p:cNvSpPr txBox="1"/>
          <p:nvPr/>
        </p:nvSpPr>
        <p:spPr>
          <a:xfrm>
            <a:off x="3368109" y="1243828"/>
            <a:ext cx="518091" cy="369332"/>
          </a:xfrm>
          <a:prstGeom prst="rect">
            <a:avLst/>
          </a:prstGeom>
          <a:noFill/>
        </p:spPr>
        <p:txBody>
          <a:bodyPr wrap="none" rtlCol="0">
            <a:spAutoFit/>
          </a:bodyPr>
          <a:lstStyle/>
          <a:p>
            <a:r>
              <a:rPr lang="en-US" sz="1800" b="1" dirty="0"/>
              <a:t>OS</a:t>
            </a:r>
          </a:p>
        </p:txBody>
      </p:sp>
      <p:graphicFrame>
        <p:nvGraphicFramePr>
          <p:cNvPr id="14" name="Group 36"/>
          <p:cNvGraphicFramePr>
            <a:graphicFrameLocks/>
          </p:cNvGraphicFramePr>
          <p:nvPr>
            <p:extLst>
              <p:ext uri="{D42A27DB-BD31-4B8C-83A1-F6EECF244321}">
                <p14:modId xmlns:p14="http://schemas.microsoft.com/office/powerpoint/2010/main" val="2053625884"/>
              </p:ext>
            </p:extLst>
          </p:nvPr>
        </p:nvGraphicFramePr>
        <p:xfrm>
          <a:off x="221513" y="5342241"/>
          <a:ext cx="8534402" cy="971342"/>
        </p:xfrm>
        <a:graphic>
          <a:graphicData uri="http://schemas.openxmlformats.org/drawingml/2006/table">
            <a:tbl>
              <a:tblPr/>
              <a:tblGrid>
                <a:gridCol w="27432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066802">
                  <a:extLst>
                    <a:ext uri="{9D8B030D-6E8A-4147-A177-3AD203B41FA5}">
                      <a16:colId xmlns:a16="http://schemas.microsoft.com/office/drawing/2014/main" xmlns="" val="20004"/>
                    </a:ext>
                  </a:extLst>
                </a:gridCol>
              </a:tblGrid>
              <a:tr h="31404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1" i="0" u="none" strike="noStrike" cap="none" normalizeH="0" baseline="0" dirty="0">
                          <a:ln>
                            <a:noFill/>
                          </a:ln>
                          <a:solidFill>
                            <a:schemeClr val="bg1"/>
                          </a:solidFill>
                          <a:effectLst/>
                          <a:latin typeface="+mn-lt"/>
                          <a:ea typeface="ＭＳ Ｐゴシック" charset="0"/>
                          <a:cs typeface="Arial"/>
                        </a:rPr>
                        <a:t>Survival</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Arial"/>
                          <a:ea typeface="ＭＳ Ｐゴシック" charset="0"/>
                          <a:cs typeface="Arial"/>
                        </a:rPr>
                        <a:t>TAS-102</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Arial"/>
                          <a:ea typeface="ＭＳ Ｐゴシック" charset="0"/>
                          <a:cs typeface="Arial"/>
                        </a:rPr>
                        <a:t>Placebo</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Arial"/>
                          <a:ea typeface="ＭＳ Ｐゴシック" charset="0"/>
                          <a:cs typeface="Arial"/>
                        </a:rPr>
                        <a:t>HR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1" u="none" strike="noStrike" cap="none" normalizeH="0" baseline="0" dirty="0">
                          <a:ln>
                            <a:noFill/>
                          </a:ln>
                          <a:solidFill>
                            <a:schemeClr val="bg1"/>
                          </a:solidFill>
                          <a:effectLst/>
                          <a:latin typeface="Arial"/>
                          <a:ea typeface="ＭＳ Ｐゴシック" charset="0"/>
                          <a:cs typeface="Arial"/>
                        </a:rPr>
                        <a:t>p</a:t>
                      </a:r>
                      <a:r>
                        <a:rPr kumimoji="0" lang="en-US" sz="1500" b="1" i="0" u="none" strike="noStrike" cap="none" normalizeH="0" baseline="0" dirty="0">
                          <a:ln>
                            <a:noFill/>
                          </a:ln>
                          <a:solidFill>
                            <a:schemeClr val="bg1"/>
                          </a:solidFill>
                          <a:effectLst/>
                          <a:latin typeface="Arial"/>
                          <a:ea typeface="ＭＳ Ｐゴシック" charset="0"/>
                          <a:cs typeface="Arial"/>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32562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Median PFS (n = 271, 135)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2.0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1.8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0.43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&lt;0.001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2562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DCR (n = 261, 130)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44.1%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14.6%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&lt;0.001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bl>
          </a:graphicData>
        </a:graphic>
      </p:graphicFrame>
      <p:sp>
        <p:nvSpPr>
          <p:cNvPr id="6" name="TextBox 5"/>
          <p:cNvSpPr txBox="1"/>
          <p:nvPr/>
        </p:nvSpPr>
        <p:spPr>
          <a:xfrm>
            <a:off x="5291111" y="2263840"/>
            <a:ext cx="3632401" cy="1077218"/>
          </a:xfrm>
          <a:prstGeom prst="rect">
            <a:avLst/>
          </a:prstGeom>
          <a:noFill/>
        </p:spPr>
        <p:txBody>
          <a:bodyPr wrap="square" rtlCol="0">
            <a:spAutoFit/>
          </a:bodyPr>
          <a:lstStyle/>
          <a:p>
            <a:r>
              <a:rPr lang="en-US" sz="1600" dirty="0"/>
              <a:t>Prespecified subgroup analysis of OS showed a favorable trend for increased TAS-102 effect for all parameters except age.</a:t>
            </a:r>
          </a:p>
        </p:txBody>
      </p:sp>
    </p:spTree>
    <p:extLst>
      <p:ext uri="{BB962C8B-B14F-4D97-AF65-F5344CB8AC3E}">
        <p14:creationId xmlns:p14="http://schemas.microsoft.com/office/powerpoint/2010/main" val="1258152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TERRA: Select AEs</a:t>
            </a:r>
            <a:endParaRPr lang="en-US" dirty="0">
              <a:latin typeface="Arial" charset="0"/>
              <a:ea typeface="ＭＳ Ｐゴシック" charset="0"/>
              <a:cs typeface="ＭＳ Ｐゴシック" charset="0"/>
            </a:endParaRPr>
          </a:p>
        </p:txBody>
      </p:sp>
      <p:sp>
        <p:nvSpPr>
          <p:cNvPr id="10" name="TextBox 9"/>
          <p:cNvSpPr txBox="1"/>
          <p:nvPr/>
        </p:nvSpPr>
        <p:spPr>
          <a:xfrm>
            <a:off x="5943600" y="1066800"/>
            <a:ext cx="1114536" cy="369332"/>
          </a:xfrm>
          <a:prstGeom prst="rect">
            <a:avLst/>
          </a:prstGeom>
          <a:noFill/>
        </p:spPr>
        <p:txBody>
          <a:bodyPr wrap="none" rtlCol="0">
            <a:spAutoFit/>
          </a:bodyPr>
          <a:lstStyle/>
          <a:p>
            <a:r>
              <a:rPr lang="en-US" sz="1800" b="1" dirty="0">
                <a:solidFill>
                  <a:srgbClr val="0D4384"/>
                </a:solidFill>
              </a:rPr>
              <a:t>(n = 119)</a:t>
            </a:r>
          </a:p>
        </p:txBody>
      </p:sp>
      <p:sp>
        <p:nvSpPr>
          <p:cNvPr id="8" name="Rectangle 33"/>
          <p:cNvSpPr>
            <a:spLocks noChangeArrowheads="1"/>
          </p:cNvSpPr>
          <p:nvPr/>
        </p:nvSpPr>
        <p:spPr bwMode="auto">
          <a:xfrm>
            <a:off x="304800" y="1194376"/>
            <a:ext cx="8534400" cy="4139624"/>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117104702"/>
              </p:ext>
            </p:extLst>
          </p:nvPr>
        </p:nvGraphicFramePr>
        <p:xfrm>
          <a:off x="457200" y="1314515"/>
          <a:ext cx="8229601" cy="3862456"/>
        </p:xfrm>
        <a:graphic>
          <a:graphicData uri="http://schemas.openxmlformats.org/drawingml/2006/table">
            <a:tbl>
              <a:tblPr/>
              <a:tblGrid>
                <a:gridCol w="2476162">
                  <a:extLst>
                    <a:ext uri="{9D8B030D-6E8A-4147-A177-3AD203B41FA5}">
                      <a16:colId xmlns:a16="http://schemas.microsoft.com/office/drawing/2014/main" xmlns="" val="20000"/>
                    </a:ext>
                  </a:extLst>
                </a:gridCol>
                <a:gridCol w="1529394">
                  <a:extLst>
                    <a:ext uri="{9D8B030D-6E8A-4147-A177-3AD203B41FA5}">
                      <a16:colId xmlns:a16="http://schemas.microsoft.com/office/drawing/2014/main" xmlns="" val="20001"/>
                    </a:ext>
                  </a:extLst>
                </a:gridCol>
                <a:gridCol w="1456566">
                  <a:extLst>
                    <a:ext uri="{9D8B030D-6E8A-4147-A177-3AD203B41FA5}">
                      <a16:colId xmlns:a16="http://schemas.microsoft.com/office/drawing/2014/main" xmlns="" val="20002"/>
                    </a:ext>
                  </a:extLst>
                </a:gridCol>
                <a:gridCol w="1383737">
                  <a:extLst>
                    <a:ext uri="{9D8B030D-6E8A-4147-A177-3AD203B41FA5}">
                      <a16:colId xmlns:a16="http://schemas.microsoft.com/office/drawing/2014/main" xmlns="" val="20003"/>
                    </a:ext>
                  </a:extLst>
                </a:gridCol>
                <a:gridCol w="1383742">
                  <a:extLst>
                    <a:ext uri="{9D8B030D-6E8A-4147-A177-3AD203B41FA5}">
                      <a16:colId xmlns:a16="http://schemas.microsoft.com/office/drawing/2014/main" xmlns="" val="20004"/>
                    </a:ext>
                  </a:extLst>
                </a:gridCol>
              </a:tblGrid>
              <a:tr h="314780">
                <a:tc rowSpan="2">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Event</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TAS-102 (n = 271)</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8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Placebo (n = 135)</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8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626504050"/>
                  </a:ext>
                </a:extLst>
              </a:tr>
              <a:tr h="314780">
                <a:tc vMerge="1">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Grade ≥3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Grade ≥3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951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Anemia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77.1%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17.7%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38.5%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951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Leukopenia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70.1%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20.7%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951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Neutropenia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67.2%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33.2%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951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Lymphopenia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53.9%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14.4%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25.2%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951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Increased total bilirubin</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36.5%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20.7%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951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Thrombocytopenia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35.4%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951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Fatigue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20.3%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951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Bone marrow failure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bl>
          </a:graphicData>
        </a:graphic>
      </p:graphicFrame>
      <p:sp>
        <p:nvSpPr>
          <p:cNvPr id="7" name="TextBox 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Xu J et al. </a:t>
            </a:r>
            <a:r>
              <a:rPr lang="en-US" sz="1800" i="1" dirty="0">
                <a:solidFill>
                  <a:srgbClr val="FFFFFF"/>
                </a:solidFill>
              </a:rPr>
              <a:t>J Clin Oncol </a:t>
            </a:r>
            <a:r>
              <a:rPr lang="en-US" sz="1800" dirty="0">
                <a:solidFill>
                  <a:srgbClr val="FFFFFF"/>
                </a:solidFill>
              </a:rPr>
              <a:t>2018;36(4):350-8.</a:t>
            </a:r>
          </a:p>
        </p:txBody>
      </p:sp>
      <p:sp>
        <p:nvSpPr>
          <p:cNvPr id="2" name="TextBox 1"/>
          <p:cNvSpPr txBox="1"/>
          <p:nvPr/>
        </p:nvSpPr>
        <p:spPr>
          <a:xfrm>
            <a:off x="457200" y="5448277"/>
            <a:ext cx="5094664" cy="400110"/>
          </a:xfrm>
          <a:prstGeom prst="rect">
            <a:avLst/>
          </a:prstGeom>
          <a:noFill/>
        </p:spPr>
        <p:txBody>
          <a:bodyPr wrap="none" rtlCol="0">
            <a:spAutoFit/>
          </a:bodyPr>
          <a:lstStyle/>
          <a:p>
            <a:r>
              <a:rPr lang="en-US" sz="2000" dirty="0">
                <a:solidFill>
                  <a:srgbClr val="FFFFFF"/>
                </a:solidFill>
              </a:rPr>
              <a:t>No treatment-related deaths were reported.</a:t>
            </a:r>
          </a:p>
        </p:txBody>
      </p:sp>
    </p:spTree>
    <p:extLst>
      <p:ext uri="{BB962C8B-B14F-4D97-AF65-F5344CB8AC3E}">
        <p14:creationId xmlns:p14="http://schemas.microsoft.com/office/powerpoint/2010/main" val="1640020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2400" dirty="0"/>
              <a:t>Phase Ib/II Study of Cancer Stemness Inhibitor Napabucasin in Combination with FOLFIRI ± Bevacizumab in mCRC Patients</a:t>
            </a:r>
            <a:endParaRPr lang="en-US" sz="2200" dirty="0">
              <a:solidFill>
                <a:srgbClr val="0D4384"/>
              </a:solidFill>
            </a:endParaRPr>
          </a:p>
        </p:txBody>
      </p:sp>
      <p:sp>
        <p:nvSpPr>
          <p:cNvPr id="2" name="Subtitle 1"/>
          <p:cNvSpPr>
            <a:spLocks noGrp="1"/>
          </p:cNvSpPr>
          <p:nvPr>
            <p:ph type="subTitle" idx="1"/>
          </p:nvPr>
        </p:nvSpPr>
        <p:spPr/>
        <p:txBody>
          <a:bodyPr anchor="t">
            <a:noAutofit/>
          </a:bodyPr>
          <a:lstStyle/>
          <a:p>
            <a:r>
              <a:rPr lang="en-US" sz="2400" dirty="0"/>
              <a:t>Bendell J </a:t>
            </a:r>
            <a:r>
              <a:rPr lang="en-US" sz="2600" dirty="0">
                <a:solidFill>
                  <a:srgbClr val="0D4384"/>
                </a:solidFill>
              </a:rPr>
              <a:t>et al. </a:t>
            </a:r>
          </a:p>
          <a:p>
            <a:r>
              <a:rPr lang="en-US" sz="2600" i="1" dirty="0">
                <a:solidFill>
                  <a:srgbClr val="0D4384"/>
                </a:solidFill>
              </a:rPr>
              <a:t>Proc ESMO </a:t>
            </a:r>
            <a:r>
              <a:rPr lang="en-US" sz="2600" dirty="0">
                <a:solidFill>
                  <a:srgbClr val="0D4384"/>
                </a:solidFill>
              </a:rPr>
              <a:t>2017;Abstract LBA-003.</a:t>
            </a:r>
          </a:p>
        </p:txBody>
      </p:sp>
    </p:spTree>
    <p:extLst>
      <p:ext uri="{BB962C8B-B14F-4D97-AF65-F5344CB8AC3E}">
        <p14:creationId xmlns:p14="http://schemas.microsoft.com/office/powerpoint/2010/main" val="733079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a:off x="2456687" y="2438400"/>
            <a:ext cx="438912" cy="0"/>
          </a:xfrm>
          <a:prstGeom prst="line">
            <a:avLst/>
          </a:prstGeom>
          <a:noFill/>
          <a:ln w="38100">
            <a:solidFill>
              <a:srgbClr val="FFFFFF"/>
            </a:solidFill>
            <a:prstDash val="solid"/>
            <a:round/>
            <a:headEnd/>
            <a:tailEnd type="stealth"/>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9" name="Text Box 11"/>
          <p:cNvSpPr txBox="1">
            <a:spLocks noChangeArrowheads="1"/>
          </p:cNvSpPr>
          <p:nvPr/>
        </p:nvSpPr>
        <p:spPr bwMode="auto">
          <a:xfrm>
            <a:off x="2895599" y="1845472"/>
            <a:ext cx="3200400" cy="1184954"/>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dirty="0">
                <a:solidFill>
                  <a:srgbClr val="000090"/>
                </a:solidFill>
              </a:rPr>
              <a:t>Napabucasin (240 mg PO BID) +</a:t>
            </a:r>
            <a:br>
              <a:rPr lang="en-US" sz="1500" b="1" dirty="0">
                <a:solidFill>
                  <a:srgbClr val="000090"/>
                </a:solidFill>
              </a:rPr>
            </a:br>
            <a:r>
              <a:rPr lang="en-US" sz="1500" b="1" dirty="0">
                <a:solidFill>
                  <a:srgbClr val="000090"/>
                </a:solidFill>
              </a:rPr>
              <a:t>FOLFIRI (biweekly IV) +/-</a:t>
            </a:r>
            <a:br>
              <a:rPr lang="en-US" sz="1500" b="1" dirty="0">
                <a:solidFill>
                  <a:srgbClr val="000090"/>
                </a:solidFill>
              </a:rPr>
            </a:br>
            <a:r>
              <a:rPr lang="en-US" sz="1500" b="1" dirty="0">
                <a:solidFill>
                  <a:srgbClr val="000090"/>
                </a:solidFill>
              </a:rPr>
              <a:t>bevacizumab (5 mg/Kg)</a:t>
            </a:r>
          </a:p>
        </p:txBody>
      </p:sp>
      <p:sp>
        <p:nvSpPr>
          <p:cNvPr id="15" name="TextBox 14"/>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Bendell J et al. </a:t>
            </a:r>
            <a:r>
              <a:rPr lang="en-US" sz="1800" i="1" dirty="0">
                <a:solidFill>
                  <a:srgbClr val="FFFFFF"/>
                </a:solidFill>
              </a:rPr>
              <a:t>Proc ESMO </a:t>
            </a:r>
            <a:r>
              <a:rPr lang="en-US" sz="1800" dirty="0">
                <a:solidFill>
                  <a:srgbClr val="FFFFFF"/>
                </a:solidFill>
              </a:rPr>
              <a:t>2017;Abstract LBA-003. </a:t>
            </a:r>
          </a:p>
        </p:txBody>
      </p:sp>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Phase Ib/II Trial Design</a:t>
            </a:r>
            <a:endParaRPr lang="en-US" dirty="0"/>
          </a:p>
        </p:txBody>
      </p:sp>
      <p:graphicFrame>
        <p:nvGraphicFramePr>
          <p:cNvPr id="16" name="Group 104"/>
          <p:cNvGraphicFramePr>
            <a:graphicFrameLocks noGrp="1"/>
          </p:cNvGraphicFramePr>
          <p:nvPr>
            <p:extLst>
              <p:ext uri="{D42A27DB-BD31-4B8C-83A1-F6EECF244321}">
                <p14:modId xmlns:p14="http://schemas.microsoft.com/office/powerpoint/2010/main" val="1722704787"/>
              </p:ext>
            </p:extLst>
          </p:nvPr>
        </p:nvGraphicFramePr>
        <p:xfrm>
          <a:off x="228599" y="1670758"/>
          <a:ext cx="2279176" cy="1569530"/>
        </p:xfrm>
        <a:graphic>
          <a:graphicData uri="http://schemas.openxmlformats.org/drawingml/2006/table">
            <a:tbl>
              <a:tblPr/>
              <a:tblGrid>
                <a:gridCol w="2279176">
                  <a:extLst>
                    <a:ext uri="{9D8B030D-6E8A-4147-A177-3AD203B41FA5}">
                      <a16:colId xmlns:a16="http://schemas.microsoft.com/office/drawing/2014/main" xmlns="" val="20000"/>
                    </a:ext>
                  </a:extLst>
                </a:gridCol>
              </a:tblGrid>
              <a:tr h="38489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Eligibility (N = 82)</a:t>
                      </a:r>
                    </a:p>
                  </a:txBody>
                  <a:tcPr marL="51464" marR="51464" marT="25681" marB="25681"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184633">
                <a:tc>
                  <a:txBody>
                    <a:bodyPr/>
                    <a:lstStyle/>
                    <a:p>
                      <a:pPr marL="285750" indent="-285750">
                        <a:lnSpc>
                          <a:spcPct val="120000"/>
                        </a:lnSpc>
                        <a:buFont typeface="Arial"/>
                        <a:buChar char="•"/>
                        <a:defRPr/>
                      </a:pPr>
                      <a:r>
                        <a:rPr lang="en-US" sz="1700" baseline="0" dirty="0"/>
                        <a:t>Patients with metastatic CRC</a:t>
                      </a:r>
                    </a:p>
                    <a:p>
                      <a:pPr marL="285750" indent="-285750">
                        <a:lnSpc>
                          <a:spcPct val="120000"/>
                        </a:lnSpc>
                        <a:buFont typeface="Arial"/>
                        <a:buChar char="•"/>
                        <a:defRPr/>
                      </a:pPr>
                      <a:r>
                        <a:rPr lang="en-US" sz="1700" baseline="0" dirty="0"/>
                        <a:t>Previously treated</a:t>
                      </a:r>
                    </a:p>
                  </a:txBody>
                  <a:tcPr marL="51464" marR="51464" marT="25681" marB="2568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17" name="Line 6"/>
          <p:cNvSpPr>
            <a:spLocks noChangeShapeType="1"/>
          </p:cNvSpPr>
          <p:nvPr/>
        </p:nvSpPr>
        <p:spPr bwMode="auto">
          <a:xfrm>
            <a:off x="6095999" y="2438400"/>
            <a:ext cx="438912" cy="0"/>
          </a:xfrm>
          <a:prstGeom prst="line">
            <a:avLst/>
          </a:prstGeom>
          <a:noFill/>
          <a:ln w="38100">
            <a:solidFill>
              <a:srgbClr val="FFFFFF"/>
            </a:solidFill>
            <a:prstDash val="solid"/>
            <a:round/>
            <a:headEnd/>
            <a:tailEnd type="stealth"/>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8" name="Text Box 13"/>
          <p:cNvSpPr txBox="1">
            <a:spLocks noChangeArrowheads="1"/>
          </p:cNvSpPr>
          <p:nvPr/>
        </p:nvSpPr>
        <p:spPr bwMode="auto">
          <a:xfrm>
            <a:off x="6541736" y="1981200"/>
            <a:ext cx="2449864" cy="838200"/>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600"/>
              </a:spcBef>
              <a:spcAft>
                <a:spcPts val="600"/>
              </a:spcAft>
            </a:pPr>
            <a:r>
              <a:rPr lang="en-US" sz="1500" b="1" dirty="0">
                <a:solidFill>
                  <a:srgbClr val="000090"/>
                </a:solidFill>
              </a:rPr>
              <a:t>Disease progression or other discontinuation criterion</a:t>
            </a:r>
          </a:p>
        </p:txBody>
      </p:sp>
      <p:sp>
        <p:nvSpPr>
          <p:cNvPr id="11" name="TextBox 2"/>
          <p:cNvSpPr txBox="1">
            <a:spLocks noChangeArrowheads="1"/>
          </p:cNvSpPr>
          <p:nvPr/>
        </p:nvSpPr>
        <p:spPr bwMode="auto">
          <a:xfrm>
            <a:off x="304800" y="3970347"/>
            <a:ext cx="8534400" cy="75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600"/>
              </a:spcBef>
              <a:spcAft>
                <a:spcPts val="600"/>
              </a:spcAft>
              <a:buFont typeface="Arial" charset="0"/>
              <a:buChar char="•"/>
            </a:pPr>
            <a:r>
              <a:rPr lang="en-US" sz="1650" b="1" dirty="0">
                <a:solidFill>
                  <a:srgbClr val="FFFF00"/>
                </a:solidFill>
              </a:rPr>
              <a:t>Endpoints: </a:t>
            </a:r>
            <a:r>
              <a:rPr lang="en-US" sz="1650" dirty="0">
                <a:solidFill>
                  <a:srgbClr val="FFFF00"/>
                </a:solidFill>
              </a:rPr>
              <a:t>Recommended Phase II dose (R2PD) and activity</a:t>
            </a:r>
          </a:p>
          <a:p>
            <a:pPr marL="285750" indent="-285750">
              <a:spcBef>
                <a:spcPts val="600"/>
              </a:spcBef>
              <a:spcAft>
                <a:spcPts val="600"/>
              </a:spcAft>
              <a:buFont typeface="Arial" charset="0"/>
              <a:buChar char="•"/>
            </a:pPr>
            <a:r>
              <a:rPr lang="en-US" sz="1650" dirty="0">
                <a:solidFill>
                  <a:srgbClr val="FFFFFF"/>
                </a:solidFill>
              </a:rPr>
              <a:t>There was no dose-limiting or unexpected toxicity or significant PK interactions.</a:t>
            </a:r>
          </a:p>
        </p:txBody>
      </p:sp>
    </p:spTree>
    <p:extLst>
      <p:ext uri="{BB962C8B-B14F-4D97-AF65-F5344CB8AC3E}">
        <p14:creationId xmlns:p14="http://schemas.microsoft.com/office/powerpoint/2010/main" val="754599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Phase Ib/II Trial: Response</a:t>
            </a:r>
            <a:endParaRPr lang="en-US" dirty="0">
              <a:latin typeface="Arial" charset="0"/>
              <a:ea typeface="ＭＳ Ｐゴシック" charset="0"/>
              <a:cs typeface="ＭＳ Ｐゴシック" charset="0"/>
            </a:endParaRPr>
          </a:p>
        </p:txBody>
      </p:sp>
      <p:sp>
        <p:nvSpPr>
          <p:cNvPr id="10" name="TextBox 9"/>
          <p:cNvSpPr txBox="1"/>
          <p:nvPr/>
        </p:nvSpPr>
        <p:spPr>
          <a:xfrm>
            <a:off x="4126101" y="3192958"/>
            <a:ext cx="1114536" cy="369332"/>
          </a:xfrm>
          <a:prstGeom prst="rect">
            <a:avLst/>
          </a:prstGeom>
          <a:noFill/>
        </p:spPr>
        <p:txBody>
          <a:bodyPr wrap="none" rtlCol="0">
            <a:spAutoFit/>
          </a:bodyPr>
          <a:lstStyle/>
          <a:p>
            <a:r>
              <a:rPr lang="en-US" sz="1800" b="1" dirty="0">
                <a:solidFill>
                  <a:srgbClr val="0D4384"/>
                </a:solidFill>
              </a:rPr>
              <a:t>(n = 119)</a:t>
            </a:r>
          </a:p>
        </p:txBody>
      </p:sp>
      <p:sp>
        <p:nvSpPr>
          <p:cNvPr id="8" name="Rectangle 33"/>
          <p:cNvSpPr>
            <a:spLocks noChangeArrowheads="1"/>
          </p:cNvSpPr>
          <p:nvPr/>
        </p:nvSpPr>
        <p:spPr bwMode="auto">
          <a:xfrm>
            <a:off x="378069" y="1091624"/>
            <a:ext cx="8308731" cy="41148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2400" dirty="0">
              <a:solidFill>
                <a:srgbClr val="FFFFFF"/>
              </a:solidFill>
              <a:latin typeface="Arial" charset="0"/>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470118774"/>
              </p:ext>
            </p:extLst>
          </p:nvPr>
        </p:nvGraphicFramePr>
        <p:xfrm>
          <a:off x="492369" y="1244025"/>
          <a:ext cx="8042031" cy="3810004"/>
        </p:xfrm>
        <a:graphic>
          <a:graphicData uri="http://schemas.openxmlformats.org/drawingml/2006/table">
            <a:tbl>
              <a:tblPr/>
              <a:tblGrid>
                <a:gridCol w="3655467">
                  <a:extLst>
                    <a:ext uri="{9D8B030D-6E8A-4147-A177-3AD203B41FA5}">
                      <a16:colId xmlns:a16="http://schemas.microsoft.com/office/drawing/2014/main" xmlns="" val="20000"/>
                    </a:ext>
                  </a:extLst>
                </a:gridCol>
                <a:gridCol w="2193282">
                  <a:extLst>
                    <a:ext uri="{9D8B030D-6E8A-4147-A177-3AD203B41FA5}">
                      <a16:colId xmlns:a16="http://schemas.microsoft.com/office/drawing/2014/main" xmlns="" val="20001"/>
                    </a:ext>
                  </a:extLst>
                </a:gridCol>
                <a:gridCol w="2193282">
                  <a:extLst>
                    <a:ext uri="{9D8B030D-6E8A-4147-A177-3AD203B41FA5}">
                      <a16:colId xmlns:a16="http://schemas.microsoft.com/office/drawing/2014/main" xmlns="" val="20002"/>
                    </a:ext>
                  </a:extLst>
                </a:gridCol>
              </a:tblGrid>
              <a:tr h="450516">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All patients</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ORR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DCR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626504050"/>
                  </a:ext>
                </a:extLst>
              </a:tr>
              <a:tr h="41993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ITT (n = 82)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14 (17%)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55 (67%)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41993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Evaluable (n = 66)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14 (21%)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55 (83%)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41993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1" i="0" u="none" strike="noStrike" cap="none" normalizeH="0" baseline="0" dirty="0">
                          <a:ln>
                            <a:noFill/>
                          </a:ln>
                          <a:solidFill>
                            <a:srgbClr val="FFFFFF"/>
                          </a:solidFill>
                          <a:effectLst/>
                          <a:latin typeface="+mn-lt"/>
                          <a:ea typeface="ＭＳ Ｐゴシック" charset="0"/>
                          <a:cs typeface="Arial"/>
                        </a:rPr>
                        <a:t>≥Second-line FOLFIRI-naïve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ORR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DCR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extLst>
                  <a:ext uri="{0D108BD9-81ED-4DB2-BD59-A6C34878D82A}">
                    <a16:rowId xmlns:a16="http://schemas.microsoft.com/office/drawing/2014/main" xmlns="" val="10003"/>
                  </a:ext>
                </a:extLst>
              </a:tr>
              <a:tr h="41993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ITT (n = 50)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8 (16%)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33 (66%)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563928222"/>
                  </a:ext>
                </a:extLst>
              </a:tr>
              <a:tr h="41993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Evaluable (n = 39)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8 (21%)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33 (85%)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41993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rgbClr val="FFFFFF"/>
                          </a:solidFill>
                          <a:effectLst/>
                          <a:latin typeface="+mn-lt"/>
                          <a:ea typeface="ＭＳ Ｐゴシック" charset="0"/>
                          <a:cs typeface="Arial"/>
                        </a:rPr>
                        <a:t>≥Second-line FOLFIRI-pretreated</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ORR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DCR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extLst>
                  <a:ext uri="{0D108BD9-81ED-4DB2-BD59-A6C34878D82A}">
                    <a16:rowId xmlns:a16="http://schemas.microsoft.com/office/drawing/2014/main" xmlns="" val="10007"/>
                  </a:ext>
                </a:extLst>
              </a:tr>
              <a:tr h="41993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ITT (n = 82)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 (19%)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22 (69%)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41993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Evaluable (n = 66)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 (22%)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22 (81%)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bl>
          </a:graphicData>
        </a:graphic>
      </p:graphicFrame>
      <p:sp>
        <p:nvSpPr>
          <p:cNvPr id="11" name="TextBox 10"/>
          <p:cNvSpPr txBox="1"/>
          <p:nvPr/>
        </p:nvSpPr>
        <p:spPr>
          <a:xfrm>
            <a:off x="381000" y="5282625"/>
            <a:ext cx="8610600" cy="584775"/>
          </a:xfrm>
          <a:prstGeom prst="rect">
            <a:avLst/>
          </a:prstGeom>
          <a:noFill/>
        </p:spPr>
        <p:txBody>
          <a:bodyPr wrap="square" rtlCol="0">
            <a:spAutoFit/>
          </a:bodyPr>
          <a:lstStyle/>
          <a:p>
            <a:r>
              <a:rPr lang="en-US" sz="1600" dirty="0"/>
              <a:t>Napabucasin with or without bevacizumab showed encouraging signs of efficacy in patients with pretreated mCRC including those pretreated with FOLFIRI +/- bevacizumab</a:t>
            </a:r>
          </a:p>
        </p:txBody>
      </p:sp>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Bendell J et al. </a:t>
            </a:r>
            <a:r>
              <a:rPr lang="en-US" sz="1800" i="1" dirty="0">
                <a:solidFill>
                  <a:srgbClr val="FFFFFF"/>
                </a:solidFill>
              </a:rPr>
              <a:t>Proc ESMO </a:t>
            </a:r>
            <a:r>
              <a:rPr lang="en-US" sz="1800" dirty="0">
                <a:solidFill>
                  <a:srgbClr val="FFFFFF"/>
                </a:solidFill>
              </a:rPr>
              <a:t>2017;Abstract LBA-003. </a:t>
            </a:r>
          </a:p>
        </p:txBody>
      </p:sp>
    </p:spTree>
    <p:extLst>
      <p:ext uri="{BB962C8B-B14F-4D97-AF65-F5344CB8AC3E}">
        <p14:creationId xmlns:p14="http://schemas.microsoft.com/office/powerpoint/2010/main" val="896854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Phase Ib/II Trial: Treatment-Emergent AEs</a:t>
            </a:r>
            <a:endParaRPr lang="en-US" dirty="0">
              <a:latin typeface="Arial" charset="0"/>
              <a:ea typeface="ＭＳ Ｐゴシック" charset="0"/>
              <a:cs typeface="ＭＳ Ｐゴシック" charset="0"/>
            </a:endParaRPr>
          </a:p>
        </p:txBody>
      </p:sp>
      <p:sp>
        <p:nvSpPr>
          <p:cNvPr id="10" name="TextBox 9"/>
          <p:cNvSpPr txBox="1"/>
          <p:nvPr/>
        </p:nvSpPr>
        <p:spPr>
          <a:xfrm>
            <a:off x="4052832" y="3244334"/>
            <a:ext cx="1114536" cy="369332"/>
          </a:xfrm>
          <a:prstGeom prst="rect">
            <a:avLst/>
          </a:prstGeom>
          <a:noFill/>
        </p:spPr>
        <p:txBody>
          <a:bodyPr wrap="none" rtlCol="0">
            <a:spAutoFit/>
          </a:bodyPr>
          <a:lstStyle/>
          <a:p>
            <a:r>
              <a:rPr lang="en-US" sz="1800" b="1" dirty="0">
                <a:solidFill>
                  <a:srgbClr val="0D4384"/>
                </a:solidFill>
              </a:rPr>
              <a:t>(n = 119)</a:t>
            </a:r>
          </a:p>
        </p:txBody>
      </p:sp>
      <p:sp>
        <p:nvSpPr>
          <p:cNvPr id="11" name="TextBox 10"/>
          <p:cNvSpPr txBox="1"/>
          <p:nvPr/>
        </p:nvSpPr>
        <p:spPr>
          <a:xfrm>
            <a:off x="750277" y="5066321"/>
            <a:ext cx="8077200" cy="1241365"/>
          </a:xfrm>
          <a:prstGeom prst="rect">
            <a:avLst/>
          </a:prstGeom>
          <a:noFill/>
        </p:spPr>
        <p:txBody>
          <a:bodyPr wrap="square" rtlCol="0">
            <a:spAutoFit/>
          </a:bodyPr>
          <a:lstStyle/>
          <a:p>
            <a:pPr marL="285750" indent="-285750">
              <a:spcBef>
                <a:spcPts val="200"/>
              </a:spcBef>
              <a:spcAft>
                <a:spcPts val="200"/>
              </a:spcAft>
              <a:buFont typeface="Arial" charset="0"/>
              <a:buChar char="•"/>
            </a:pPr>
            <a:r>
              <a:rPr lang="en-US" sz="1700" dirty="0"/>
              <a:t>The most common AEs included Grade 1/2 diarrhea, cramping, nausea, vomiting, fatigue and anorexia.</a:t>
            </a:r>
          </a:p>
          <a:p>
            <a:pPr marL="285750" indent="-285750">
              <a:spcBef>
                <a:spcPts val="200"/>
              </a:spcBef>
              <a:spcAft>
                <a:spcPts val="200"/>
              </a:spcAft>
              <a:buFont typeface="Arial" charset="0"/>
              <a:buChar char="•"/>
            </a:pPr>
            <a:r>
              <a:rPr lang="en-US" sz="1700" dirty="0"/>
              <a:t>Grade 4 diarrhea was observed in 1 patient.</a:t>
            </a:r>
          </a:p>
          <a:p>
            <a:pPr marL="285750" indent="-285750">
              <a:spcBef>
                <a:spcPts val="200"/>
              </a:spcBef>
              <a:spcAft>
                <a:spcPts val="200"/>
              </a:spcAft>
              <a:buFont typeface="Arial" charset="0"/>
              <a:buChar char="•"/>
            </a:pPr>
            <a:r>
              <a:rPr lang="en-US" sz="1700" dirty="0"/>
              <a:t>All AEs resolved with dose reduction and supportive care.</a:t>
            </a:r>
          </a:p>
        </p:txBody>
      </p:sp>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Bendell J et al. </a:t>
            </a:r>
            <a:r>
              <a:rPr lang="en-US" sz="1800" i="1" dirty="0">
                <a:solidFill>
                  <a:srgbClr val="FFFFFF"/>
                </a:solidFill>
              </a:rPr>
              <a:t>Proc ESMO </a:t>
            </a:r>
            <a:r>
              <a:rPr lang="en-US" sz="1800" dirty="0">
                <a:solidFill>
                  <a:srgbClr val="FFFFFF"/>
                </a:solidFill>
              </a:rPr>
              <a:t>2017;Abstract LBA-003. </a:t>
            </a:r>
          </a:p>
        </p:txBody>
      </p:sp>
      <p:sp>
        <p:nvSpPr>
          <p:cNvPr id="13" name="Rectangle 33"/>
          <p:cNvSpPr>
            <a:spLocks noChangeArrowheads="1"/>
          </p:cNvSpPr>
          <p:nvPr/>
        </p:nvSpPr>
        <p:spPr bwMode="auto">
          <a:xfrm>
            <a:off x="762000" y="1066800"/>
            <a:ext cx="7620000" cy="396240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2400" dirty="0">
              <a:solidFill>
                <a:srgbClr val="FFFFFF"/>
              </a:solidFill>
              <a:latin typeface="Arial" charset="0"/>
              <a:ea typeface="ヒラギノ角ゴ Pro W3" charset="0"/>
              <a:cs typeface="ヒラギノ角ゴ Pro W3" charset="0"/>
            </a:endParaRPr>
          </a:p>
        </p:txBody>
      </p:sp>
      <p:graphicFrame>
        <p:nvGraphicFramePr>
          <p:cNvPr id="14" name="Group 36"/>
          <p:cNvGraphicFramePr>
            <a:graphicFrameLocks/>
          </p:cNvGraphicFramePr>
          <p:nvPr>
            <p:extLst>
              <p:ext uri="{D42A27DB-BD31-4B8C-83A1-F6EECF244321}">
                <p14:modId xmlns:p14="http://schemas.microsoft.com/office/powerpoint/2010/main" val="1699541734"/>
              </p:ext>
            </p:extLst>
          </p:nvPr>
        </p:nvGraphicFramePr>
        <p:xfrm>
          <a:off x="914400" y="1236785"/>
          <a:ext cx="7315200" cy="3657599"/>
        </p:xfrm>
        <a:graphic>
          <a:graphicData uri="http://schemas.openxmlformats.org/drawingml/2006/table">
            <a:tbl>
              <a:tblPr/>
              <a:tblGrid>
                <a:gridCol w="3707704">
                  <a:extLst>
                    <a:ext uri="{9D8B030D-6E8A-4147-A177-3AD203B41FA5}">
                      <a16:colId xmlns:a16="http://schemas.microsoft.com/office/drawing/2014/main" xmlns="" val="20000"/>
                    </a:ext>
                  </a:extLst>
                </a:gridCol>
                <a:gridCol w="3607496">
                  <a:extLst>
                    <a:ext uri="{9D8B030D-6E8A-4147-A177-3AD203B41FA5}">
                      <a16:colId xmlns:a16="http://schemas.microsoft.com/office/drawing/2014/main" xmlns="" val="20002"/>
                    </a:ext>
                  </a:extLst>
                </a:gridCol>
              </a:tblGrid>
              <a:tr h="3441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50" b="1" i="0" u="none" strike="noStrike" cap="none" normalizeH="0" baseline="0" dirty="0">
                          <a:ln>
                            <a:noFill/>
                          </a:ln>
                          <a:solidFill>
                            <a:schemeClr val="bg1"/>
                          </a:solidFill>
                          <a:effectLst/>
                          <a:latin typeface="Arial"/>
                          <a:ea typeface="ＭＳ Ｐゴシック" charset="0"/>
                          <a:cs typeface="Arial"/>
                        </a:rPr>
                        <a:t>Event (n = 82)</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1" i="0" u="none" strike="noStrike" cap="none" normalizeH="0" baseline="0" dirty="0">
                          <a:ln>
                            <a:noFill/>
                          </a:ln>
                          <a:solidFill>
                            <a:schemeClr val="bg1"/>
                          </a:solidFill>
                          <a:effectLst/>
                          <a:latin typeface="+mn-lt"/>
                          <a:ea typeface="ＭＳ Ｐゴシック" charset="0"/>
                          <a:cs typeface="Arial"/>
                        </a:rPr>
                        <a:t>Grade 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626504050"/>
                  </a:ext>
                </a:extLst>
              </a:tr>
              <a:tr h="36816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15 (18%)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6816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Fatigue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6 (7%)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6816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Hypokalemia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2 (2%)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6816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Hyponatremia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563928222"/>
                  </a:ext>
                </a:extLst>
              </a:tr>
              <a:tr h="36816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Hypophosphatemia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6816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Dehydration</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6816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Abdominal pain</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6816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Vomiting</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r h="36816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Weight loss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46821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09600" y="1143000"/>
            <a:ext cx="7905624" cy="4038600"/>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TextBox 4"/>
          <p:cNvSpPr txBox="1"/>
          <p:nvPr/>
        </p:nvSpPr>
        <p:spPr>
          <a:xfrm>
            <a:off x="3455349" y="4724400"/>
            <a:ext cx="4925060" cy="369332"/>
          </a:xfrm>
          <a:prstGeom prst="rect">
            <a:avLst/>
          </a:prstGeom>
          <a:noFill/>
        </p:spPr>
        <p:txBody>
          <a:bodyPr wrap="square" rtlCol="0">
            <a:spAutoFit/>
          </a:bodyPr>
          <a:lstStyle/>
          <a:p>
            <a:pPr algn="r"/>
            <a:r>
              <a:rPr lang="en-US" sz="1800" i="1" dirty="0">
                <a:solidFill>
                  <a:schemeClr val="tx2"/>
                </a:solidFill>
              </a:rPr>
              <a:t>N Engl J Med </a:t>
            </a:r>
            <a:r>
              <a:rPr lang="en-US" sz="1800" dirty="0">
                <a:solidFill>
                  <a:schemeClr val="tx2"/>
                </a:solidFill>
              </a:rPr>
              <a:t>2018;378(13):1177-88.</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19200"/>
            <a:ext cx="7753224" cy="3505200"/>
          </a:xfrm>
          <a:prstGeom prst="rect">
            <a:avLst/>
          </a:prstGeom>
        </p:spPr>
      </p:pic>
    </p:spTree>
    <p:extLst>
      <p:ext uri="{BB962C8B-B14F-4D97-AF65-F5344CB8AC3E}">
        <p14:creationId xmlns:p14="http://schemas.microsoft.com/office/powerpoint/2010/main" val="11835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49" y="1070177"/>
            <a:ext cx="8229600" cy="5036515"/>
          </a:xfrm>
          <a:prstGeom prst="rect">
            <a:avLst/>
          </a:prstGeom>
        </p:spPr>
      </p:pic>
      <p:sp>
        <p:nvSpPr>
          <p:cNvPr id="23553" name="Title 2"/>
          <p:cNvSpPr>
            <a:spLocks noGrp="1"/>
          </p:cNvSpPr>
          <p:nvPr>
            <p:ph type="title"/>
          </p:nvPr>
        </p:nvSpPr>
        <p:spPr>
          <a:xfrm>
            <a:off x="457199" y="0"/>
            <a:ext cx="8134350" cy="1143000"/>
          </a:xfrm>
        </p:spPr>
        <p:txBody>
          <a:bodyPr/>
          <a:lstStyle/>
          <a:p>
            <a:r>
              <a:rPr lang="en-US" dirty="0">
                <a:latin typeface="Arial" charset="0"/>
                <a:ea typeface="ヒラギノ角ゴ Pro W3" charset="0"/>
                <a:cs typeface="ヒラギノ角ゴ Pro W3" charset="0"/>
              </a:rPr>
              <a:t>Pooled Analysis of 6 Randomized Phase III Trials: Disease-Free Survival (DFS) in Overall Population</a:t>
            </a:r>
            <a:endParaRPr lang="en-US" dirty="0">
              <a:latin typeface="Arial" charset="0"/>
              <a:ea typeface="ＭＳ Ｐゴシック" charset="0"/>
              <a:cs typeface="ＭＳ Ｐゴシック" charset="0"/>
            </a:endParaRPr>
          </a:p>
        </p:txBody>
      </p:sp>
      <p:sp>
        <p:nvSpPr>
          <p:cNvPr id="7" name="TextBox 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Grothey A et al. </a:t>
            </a:r>
            <a:r>
              <a:rPr lang="en-US" sz="1800" i="1" dirty="0">
                <a:solidFill>
                  <a:srgbClr val="FFFFFF"/>
                </a:solidFill>
              </a:rPr>
              <a:t>N Engl J Med </a:t>
            </a:r>
            <a:r>
              <a:rPr lang="en-US" sz="1800" dirty="0">
                <a:solidFill>
                  <a:srgbClr val="FFFFFF"/>
                </a:solidFill>
              </a:rPr>
              <a:t>2018;378(13):1177-88.</a:t>
            </a:r>
          </a:p>
        </p:txBody>
      </p:sp>
      <p:sp>
        <p:nvSpPr>
          <p:cNvPr id="6" name="TextBox 5"/>
          <p:cNvSpPr txBox="1"/>
          <p:nvPr/>
        </p:nvSpPr>
        <p:spPr>
          <a:xfrm>
            <a:off x="1231983" y="3643277"/>
            <a:ext cx="6159417" cy="1477328"/>
          </a:xfrm>
          <a:prstGeom prst="rect">
            <a:avLst/>
          </a:prstGeom>
          <a:noFill/>
        </p:spPr>
        <p:txBody>
          <a:bodyPr wrap="square" rtlCol="0">
            <a:spAutoFit/>
          </a:bodyPr>
          <a:lstStyle/>
          <a:p>
            <a:pPr marL="285750" indent="-285750">
              <a:buFont typeface="Arial" charset="0"/>
              <a:buChar char="•"/>
            </a:pPr>
            <a:r>
              <a:rPr lang="en-US" sz="1800" dirty="0"/>
              <a:t>At 41.8 mo, noninferiority of 3 mo vs 6 </a:t>
            </a:r>
            <a:r>
              <a:rPr lang="en-US" sz="1800" dirty="0" err="1"/>
              <a:t>mo</a:t>
            </a:r>
            <a:r>
              <a:rPr lang="en-US" sz="1800" dirty="0"/>
              <a:t> adjuvant therapy was not confirmed:</a:t>
            </a:r>
          </a:p>
          <a:p>
            <a:pPr marL="742950" lvl="1" indent="-285750">
              <a:buFont typeface=".AppleSystemUIFont" charset="-120"/>
              <a:buChar char="–"/>
            </a:pPr>
            <a:r>
              <a:rPr lang="en-US" sz="1800" dirty="0"/>
              <a:t>HR = 1.07</a:t>
            </a:r>
          </a:p>
          <a:p>
            <a:pPr marL="742950" lvl="1" indent="-285750">
              <a:buFont typeface=".AppleSystemUIFont" charset="-120"/>
              <a:buChar char="–"/>
            </a:pPr>
            <a:r>
              <a:rPr lang="en-US" sz="1800" i="1" dirty="0"/>
              <a:t>p</a:t>
            </a:r>
            <a:r>
              <a:rPr lang="en-US" sz="1800" dirty="0"/>
              <a:t> = 0.11 for </a:t>
            </a:r>
            <a:r>
              <a:rPr lang="en-US" sz="1800" dirty="0" err="1"/>
              <a:t>noninferiority</a:t>
            </a:r>
            <a:r>
              <a:rPr lang="en-US" sz="1800" dirty="0"/>
              <a:t> of 3 </a:t>
            </a:r>
            <a:r>
              <a:rPr lang="en-US" sz="1800" dirty="0" err="1"/>
              <a:t>mo</a:t>
            </a:r>
            <a:r>
              <a:rPr lang="en-US" sz="1800" dirty="0"/>
              <a:t> therapy</a:t>
            </a:r>
          </a:p>
          <a:p>
            <a:pPr marL="742950" lvl="1" indent="-285750">
              <a:buFont typeface=".AppleSystemUIFont" charset="-120"/>
              <a:buChar char="–"/>
            </a:pPr>
            <a:r>
              <a:rPr lang="en-US" sz="1800" i="1" dirty="0"/>
              <a:t>p</a:t>
            </a:r>
            <a:r>
              <a:rPr lang="en-US" sz="1800" dirty="0"/>
              <a:t> = 0.045 for superiority of 6 </a:t>
            </a:r>
            <a:r>
              <a:rPr lang="en-US" sz="1800" dirty="0" err="1"/>
              <a:t>mo</a:t>
            </a:r>
            <a:r>
              <a:rPr lang="en-US" sz="1800" dirty="0"/>
              <a:t> therapy</a:t>
            </a:r>
          </a:p>
        </p:txBody>
      </p:sp>
      <p:sp>
        <p:nvSpPr>
          <p:cNvPr id="9" name="TextBox 8"/>
          <p:cNvSpPr txBox="1"/>
          <p:nvPr/>
        </p:nvSpPr>
        <p:spPr>
          <a:xfrm>
            <a:off x="5731600" y="1924000"/>
            <a:ext cx="1184940" cy="338554"/>
          </a:xfrm>
          <a:prstGeom prst="rect">
            <a:avLst/>
          </a:prstGeom>
          <a:noFill/>
        </p:spPr>
        <p:txBody>
          <a:bodyPr wrap="none" rtlCol="0">
            <a:spAutoFit/>
          </a:bodyPr>
          <a:lstStyle/>
          <a:p>
            <a:r>
              <a:rPr lang="en-US" sz="1600" b="1" dirty="0">
                <a:solidFill>
                  <a:srgbClr val="FF9300"/>
                </a:solidFill>
              </a:rPr>
              <a:t>(n = 6,410)</a:t>
            </a:r>
          </a:p>
        </p:txBody>
      </p:sp>
      <p:sp>
        <p:nvSpPr>
          <p:cNvPr id="18" name="TextBox 17"/>
          <p:cNvSpPr txBox="1"/>
          <p:nvPr/>
        </p:nvSpPr>
        <p:spPr>
          <a:xfrm>
            <a:off x="2971800" y="2283466"/>
            <a:ext cx="1196161" cy="338554"/>
          </a:xfrm>
          <a:prstGeom prst="rect">
            <a:avLst/>
          </a:prstGeom>
          <a:noFill/>
        </p:spPr>
        <p:txBody>
          <a:bodyPr wrap="none" rtlCol="0">
            <a:spAutoFit/>
          </a:bodyPr>
          <a:lstStyle/>
          <a:p>
            <a:r>
              <a:rPr lang="en-US" sz="1600" b="1" dirty="0">
                <a:solidFill>
                  <a:srgbClr val="92D050"/>
                </a:solidFill>
              </a:rPr>
              <a:t>(n = 6,424)</a:t>
            </a:r>
          </a:p>
        </p:txBody>
      </p:sp>
      <p:sp>
        <p:nvSpPr>
          <p:cNvPr id="3" name="TextBox 2"/>
          <p:cNvSpPr txBox="1"/>
          <p:nvPr/>
        </p:nvSpPr>
        <p:spPr>
          <a:xfrm>
            <a:off x="7696200" y="1576642"/>
            <a:ext cx="1371600" cy="830997"/>
          </a:xfrm>
          <a:prstGeom prst="rect">
            <a:avLst/>
          </a:prstGeom>
          <a:noFill/>
        </p:spPr>
        <p:txBody>
          <a:bodyPr wrap="square" rtlCol="0">
            <a:spAutoFit/>
          </a:bodyPr>
          <a:lstStyle/>
          <a:p>
            <a:r>
              <a:rPr lang="en-US" sz="1600" b="1" dirty="0"/>
              <a:t>6 months</a:t>
            </a:r>
          </a:p>
          <a:p>
            <a:r>
              <a:rPr lang="en-US" sz="1600" b="1" dirty="0"/>
              <a:t>adjuvant therapy</a:t>
            </a:r>
          </a:p>
        </p:txBody>
      </p:sp>
      <p:sp>
        <p:nvSpPr>
          <p:cNvPr id="10" name="TextBox 9"/>
          <p:cNvSpPr txBox="1"/>
          <p:nvPr/>
        </p:nvSpPr>
        <p:spPr>
          <a:xfrm>
            <a:off x="7696200" y="2646819"/>
            <a:ext cx="1371600" cy="830997"/>
          </a:xfrm>
          <a:prstGeom prst="rect">
            <a:avLst/>
          </a:prstGeom>
          <a:noFill/>
        </p:spPr>
        <p:txBody>
          <a:bodyPr wrap="square" rtlCol="0">
            <a:spAutoFit/>
          </a:bodyPr>
          <a:lstStyle/>
          <a:p>
            <a:r>
              <a:rPr lang="en-US" sz="1600" b="1"/>
              <a:t>3 months</a:t>
            </a:r>
          </a:p>
          <a:p>
            <a:r>
              <a:rPr lang="en-US" sz="1600" b="1" dirty="0"/>
              <a:t>adjuvant therapy</a:t>
            </a:r>
          </a:p>
        </p:txBody>
      </p:sp>
    </p:spTree>
    <p:extLst>
      <p:ext uri="{BB962C8B-B14F-4D97-AF65-F5344CB8AC3E}">
        <p14:creationId xmlns:p14="http://schemas.microsoft.com/office/powerpoint/2010/main" val="607215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57009"/>
            <a:ext cx="8813577" cy="3754584"/>
          </a:xfrm>
          <a:prstGeom prst="rect">
            <a:avLst/>
          </a:prstGeom>
        </p:spPr>
      </p:pic>
      <p:sp>
        <p:nvSpPr>
          <p:cNvPr id="23553" name="Title 2"/>
          <p:cNvSpPr>
            <a:spLocks noGrp="1"/>
          </p:cNvSpPr>
          <p:nvPr>
            <p:ph type="title"/>
          </p:nvPr>
        </p:nvSpPr>
        <p:spPr>
          <a:xfrm>
            <a:off x="152400" y="0"/>
            <a:ext cx="8839200" cy="1143000"/>
          </a:xfrm>
        </p:spPr>
        <p:txBody>
          <a:bodyPr/>
          <a:lstStyle/>
          <a:p>
            <a:r>
              <a:rPr lang="en-US" dirty="0">
                <a:latin typeface="Arial" charset="0"/>
                <a:ea typeface="ヒラギノ角ゴ Pro W3" charset="0"/>
                <a:cs typeface="ヒラギノ角ゴ Pro W3" charset="0"/>
              </a:rPr>
              <a:t>3-Year DFS in the Overall Population and By Subgroup</a:t>
            </a:r>
            <a:endParaRPr lang="en-US" dirty="0">
              <a:latin typeface="Arial" charset="0"/>
              <a:ea typeface="ＭＳ Ｐゴシック" charset="0"/>
              <a:cs typeface="ＭＳ Ｐゴシック" charset="0"/>
            </a:endParaRPr>
          </a:p>
        </p:txBody>
      </p:sp>
      <p:sp>
        <p:nvSpPr>
          <p:cNvPr id="7" name="TextBox 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Grothey A et al. </a:t>
            </a:r>
            <a:r>
              <a:rPr lang="en-US" sz="1800" i="1" dirty="0">
                <a:solidFill>
                  <a:srgbClr val="FFFFFF"/>
                </a:solidFill>
              </a:rPr>
              <a:t>N Engl J Med </a:t>
            </a:r>
            <a:r>
              <a:rPr lang="en-US" sz="1800" dirty="0">
                <a:solidFill>
                  <a:srgbClr val="FFFFFF"/>
                </a:solidFill>
              </a:rPr>
              <a:t>2018;378(13):1177-88.</a:t>
            </a:r>
          </a:p>
        </p:txBody>
      </p:sp>
      <p:graphicFrame>
        <p:nvGraphicFramePr>
          <p:cNvPr id="19" name="Group 36"/>
          <p:cNvGraphicFramePr>
            <a:graphicFrameLocks/>
          </p:cNvGraphicFramePr>
          <p:nvPr>
            <p:extLst>
              <p:ext uri="{D42A27DB-BD31-4B8C-83A1-F6EECF244321}">
                <p14:modId xmlns:p14="http://schemas.microsoft.com/office/powerpoint/2010/main" val="1171860170"/>
              </p:ext>
            </p:extLst>
          </p:nvPr>
        </p:nvGraphicFramePr>
        <p:xfrm>
          <a:off x="533400" y="5125602"/>
          <a:ext cx="8229603" cy="966715"/>
        </p:xfrm>
        <a:graphic>
          <a:graphicData uri="http://schemas.openxmlformats.org/drawingml/2006/table">
            <a:tbl>
              <a:tblPr/>
              <a:tblGrid>
                <a:gridCol w="1981201">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600202">
                  <a:extLst>
                    <a:ext uri="{9D8B030D-6E8A-4147-A177-3AD203B41FA5}">
                      <a16:colId xmlns:a16="http://schemas.microsoft.com/office/drawing/2014/main" xmlns="" val="20004"/>
                    </a:ext>
                  </a:extLst>
                </a:gridCol>
              </a:tblGrid>
              <a:tr h="53464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3-year DFS</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3 mo</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(n = 6,424)</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6 mo</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(n = 6,410)</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HR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1" u="none" strike="noStrike" cap="none" normalizeH="0" baseline="0" dirty="0">
                          <a:ln>
                            <a:noFill/>
                          </a:ln>
                          <a:solidFill>
                            <a:schemeClr val="bg1"/>
                          </a:solidFill>
                          <a:effectLst/>
                          <a:latin typeface="Arial"/>
                          <a:ea typeface="ＭＳ Ｐゴシック" charset="0"/>
                          <a:cs typeface="Arial"/>
                        </a:rPr>
                        <a:t>p</a:t>
                      </a:r>
                      <a:r>
                        <a:rPr kumimoji="0" lang="en-US" sz="1600" b="1" i="0" u="none" strike="noStrike" cap="none" normalizeH="0" baseline="0" dirty="0">
                          <a:ln>
                            <a:noFill/>
                          </a:ln>
                          <a:solidFill>
                            <a:schemeClr val="bg1"/>
                          </a:solidFill>
                          <a:effectLst/>
                          <a:latin typeface="Arial"/>
                          <a:ea typeface="ＭＳ Ｐゴシック" charset="0"/>
                          <a:cs typeface="Arial"/>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33878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Overall population</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74.6%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75.5%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Not reported</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Not reported</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2590800" y="973723"/>
            <a:ext cx="5033686" cy="338554"/>
          </a:xfrm>
          <a:prstGeom prst="rect">
            <a:avLst/>
          </a:prstGeom>
          <a:noFill/>
        </p:spPr>
        <p:txBody>
          <a:bodyPr wrap="none" rtlCol="0">
            <a:spAutoFit/>
          </a:bodyPr>
          <a:lstStyle/>
          <a:p>
            <a:r>
              <a:rPr lang="en-US" sz="1600" b="1" dirty="0"/>
              <a:t>Treatment duration:        3 months         6 months</a:t>
            </a:r>
          </a:p>
        </p:txBody>
      </p:sp>
      <p:sp>
        <p:nvSpPr>
          <p:cNvPr id="2" name="Rectangle 1"/>
          <p:cNvSpPr/>
          <p:nvPr/>
        </p:nvSpPr>
        <p:spPr bwMode="auto">
          <a:xfrm>
            <a:off x="4777154" y="1063741"/>
            <a:ext cx="193268" cy="193268"/>
          </a:xfrm>
          <a:prstGeom prst="rect">
            <a:avLst/>
          </a:prstGeom>
          <a:solidFill>
            <a:srgbClr val="92D05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8"/>
          <p:cNvSpPr/>
          <p:nvPr/>
        </p:nvSpPr>
        <p:spPr bwMode="auto">
          <a:xfrm>
            <a:off x="6200820" y="1063741"/>
            <a:ext cx="193268" cy="193268"/>
          </a:xfrm>
          <a:prstGeom prst="rect">
            <a:avLst/>
          </a:prstGeom>
          <a:solidFill>
            <a:srgbClr val="FF9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634651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a:off x="3371088" y="2667000"/>
            <a:ext cx="438912" cy="0"/>
          </a:xfrm>
          <a:prstGeom prst="line">
            <a:avLst/>
          </a:prstGeom>
          <a:noFill/>
          <a:ln w="38100">
            <a:solidFill>
              <a:srgbClr val="FFFFFF"/>
            </a:solidFill>
            <a:prstDash val="solid"/>
            <a:round/>
            <a:headEnd/>
            <a:tailEnd type="stealth"/>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9" name="Text Box 11"/>
          <p:cNvSpPr txBox="1">
            <a:spLocks noChangeArrowheads="1"/>
          </p:cNvSpPr>
          <p:nvPr/>
        </p:nvSpPr>
        <p:spPr bwMode="auto">
          <a:xfrm>
            <a:off x="3810000" y="1371600"/>
            <a:ext cx="4648200" cy="2590800"/>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50"/>
              </a:spcBef>
              <a:spcAft>
                <a:spcPts val="450"/>
              </a:spcAft>
              <a:buFont typeface="Arial" charset="0"/>
              <a:buChar char="•"/>
            </a:pPr>
            <a:r>
              <a:rPr lang="en-US" sz="1700" b="1" dirty="0">
                <a:solidFill>
                  <a:srgbClr val="000090"/>
                </a:solidFill>
              </a:rPr>
              <a:t>Nivolumab Monotherapy (Cohort 1)</a:t>
            </a:r>
          </a:p>
          <a:p>
            <a:pPr marL="285750" indent="-285750">
              <a:spcBef>
                <a:spcPts val="450"/>
              </a:spcBef>
              <a:spcAft>
                <a:spcPts val="450"/>
              </a:spcAft>
              <a:buFont typeface="Arial" charset="0"/>
              <a:buChar char="•"/>
            </a:pPr>
            <a:r>
              <a:rPr lang="en-US" sz="1700" b="1" dirty="0"/>
              <a:t>Nivolumab + Ipilimumab (Cohorts 2 &amp; 3)</a:t>
            </a:r>
          </a:p>
          <a:p>
            <a:pPr marL="285750" indent="-285750">
              <a:spcBef>
                <a:spcPts val="450"/>
              </a:spcBef>
              <a:spcAft>
                <a:spcPts val="450"/>
              </a:spcAft>
              <a:buFont typeface="Arial" charset="0"/>
              <a:buChar char="•"/>
            </a:pPr>
            <a:r>
              <a:rPr lang="en-US" sz="1700" b="1" dirty="0">
                <a:solidFill>
                  <a:srgbClr val="000090"/>
                </a:solidFill>
              </a:rPr>
              <a:t>Nivolumab + Ipilimumab + Cobimetinib (Cohort 4)</a:t>
            </a:r>
          </a:p>
          <a:p>
            <a:pPr marL="285750" indent="-285750">
              <a:spcBef>
                <a:spcPts val="450"/>
              </a:spcBef>
              <a:spcAft>
                <a:spcPts val="450"/>
              </a:spcAft>
              <a:buFont typeface="Arial" charset="0"/>
              <a:buChar char="•"/>
            </a:pPr>
            <a:r>
              <a:rPr lang="en-US" sz="1700" b="1" dirty="0">
                <a:solidFill>
                  <a:srgbClr val="000090"/>
                </a:solidFill>
              </a:rPr>
              <a:t>Nivolumab + Relatlimab (BMS-986016) (Cohort 5)</a:t>
            </a:r>
          </a:p>
          <a:p>
            <a:pPr marL="285750" indent="-285750">
              <a:spcBef>
                <a:spcPts val="450"/>
              </a:spcBef>
              <a:spcAft>
                <a:spcPts val="450"/>
              </a:spcAft>
              <a:buFont typeface="Arial" charset="0"/>
              <a:buChar char="•"/>
            </a:pPr>
            <a:r>
              <a:rPr lang="en-US" sz="1700" b="1" dirty="0">
                <a:solidFill>
                  <a:srgbClr val="000090"/>
                </a:solidFill>
              </a:rPr>
              <a:t>Nivolumab + Daratumumab (Cohort 6)</a:t>
            </a:r>
          </a:p>
        </p:txBody>
      </p:sp>
      <p:sp>
        <p:nvSpPr>
          <p:cNvPr id="3" name="Title 2"/>
          <p:cNvSpPr>
            <a:spLocks noGrp="1"/>
          </p:cNvSpPr>
          <p:nvPr>
            <p:ph type="title"/>
          </p:nvPr>
        </p:nvSpPr>
        <p:spPr>
          <a:xfrm>
            <a:off x="457200" y="0"/>
            <a:ext cx="8229600" cy="1143000"/>
          </a:xfrm>
        </p:spPr>
        <p:txBody>
          <a:bodyPr/>
          <a:lstStyle/>
          <a:p>
            <a:r>
              <a:rPr lang="en-US" dirty="0" err="1">
                <a:latin typeface="Arial" charset="0"/>
                <a:ea typeface="ヒラギノ角ゴ Pro W3" charset="0"/>
                <a:cs typeface="ヒラギノ角ゴ Pro W3" charset="0"/>
              </a:rPr>
              <a:t>CheckMate</a:t>
            </a:r>
            <a:r>
              <a:rPr lang="en-US" dirty="0">
                <a:latin typeface="Arial" charset="0"/>
                <a:ea typeface="ヒラギノ角ゴ Pro W3" charset="0"/>
                <a:cs typeface="ヒラギノ角ゴ Pro W3" charset="0"/>
              </a:rPr>
              <a:t> 142: Phase II Multicohort Trial Design</a:t>
            </a:r>
            <a:endParaRPr lang="en-US" dirty="0"/>
          </a:p>
        </p:txBody>
      </p:sp>
      <p:graphicFrame>
        <p:nvGraphicFramePr>
          <p:cNvPr id="16" name="Group 104"/>
          <p:cNvGraphicFramePr>
            <a:graphicFrameLocks noGrp="1"/>
          </p:cNvGraphicFramePr>
          <p:nvPr>
            <p:extLst>
              <p:ext uri="{D42A27DB-BD31-4B8C-83A1-F6EECF244321}">
                <p14:modId xmlns:p14="http://schemas.microsoft.com/office/powerpoint/2010/main" val="799525193"/>
              </p:ext>
            </p:extLst>
          </p:nvPr>
        </p:nvGraphicFramePr>
        <p:xfrm>
          <a:off x="609600" y="1524000"/>
          <a:ext cx="2738042" cy="2302941"/>
        </p:xfrm>
        <a:graphic>
          <a:graphicData uri="http://schemas.openxmlformats.org/drawingml/2006/table">
            <a:tbl>
              <a:tblPr/>
              <a:tblGrid>
                <a:gridCol w="2738042">
                  <a:extLst>
                    <a:ext uri="{9D8B030D-6E8A-4147-A177-3AD203B41FA5}">
                      <a16:colId xmlns:a16="http://schemas.microsoft.com/office/drawing/2014/main" xmlns="" val="20000"/>
                    </a:ext>
                  </a:extLst>
                </a:gridCol>
              </a:tblGrid>
              <a:tr h="37681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Eligibility (N = 340)</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926124">
                <a:tc>
                  <a:txBody>
                    <a:bodyPr/>
                    <a:lstStyle/>
                    <a:p>
                      <a:pPr marL="285750" indent="-285750">
                        <a:lnSpc>
                          <a:spcPct val="120000"/>
                        </a:lnSpc>
                        <a:buFont typeface="Arial"/>
                        <a:buChar char="•"/>
                        <a:defRPr/>
                      </a:pPr>
                      <a:r>
                        <a:rPr lang="en-US" sz="1600" baseline="0" dirty="0"/>
                        <a:t>Histologically confirmed metastatic or recurrent CRC</a:t>
                      </a:r>
                    </a:p>
                    <a:p>
                      <a:pPr marL="285750" indent="-285750">
                        <a:lnSpc>
                          <a:spcPct val="120000"/>
                        </a:lnSpc>
                        <a:buFont typeface="Arial"/>
                        <a:buChar char="•"/>
                        <a:defRPr/>
                      </a:pPr>
                      <a:r>
                        <a:rPr lang="en-US" sz="1600" baseline="0" dirty="0" err="1"/>
                        <a:t>dMMR</a:t>
                      </a:r>
                      <a:r>
                        <a:rPr lang="en-US" sz="1600" baseline="0" dirty="0"/>
                        <a:t>/MSI-H positive</a:t>
                      </a:r>
                      <a:br>
                        <a:rPr lang="en-US" sz="1600" baseline="0" dirty="0"/>
                      </a:br>
                      <a:r>
                        <a:rPr lang="en-US" sz="1600" baseline="0" dirty="0"/>
                        <a:t>by local laboratory</a:t>
                      </a:r>
                    </a:p>
                    <a:p>
                      <a:pPr marL="285750" indent="-285750">
                        <a:lnSpc>
                          <a:spcPct val="120000"/>
                        </a:lnSpc>
                        <a:buFont typeface="Arial"/>
                        <a:buChar char="•"/>
                        <a:defRPr/>
                      </a:pPr>
                      <a:r>
                        <a:rPr lang="en-US" sz="1600" baseline="0" dirty="0"/>
                        <a:t>≥1 prior line of therapy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11" name="TextBox 2"/>
          <p:cNvSpPr txBox="1">
            <a:spLocks noChangeArrowheads="1"/>
          </p:cNvSpPr>
          <p:nvPr/>
        </p:nvSpPr>
        <p:spPr bwMode="auto">
          <a:xfrm>
            <a:off x="469627" y="4104884"/>
            <a:ext cx="8521973" cy="2077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600"/>
              </a:spcBef>
              <a:spcAft>
                <a:spcPts val="600"/>
              </a:spcAft>
              <a:buFont typeface="Arial" charset="0"/>
              <a:buChar char="•"/>
            </a:pPr>
            <a:r>
              <a:rPr lang="en-US" sz="1650" b="1" dirty="0">
                <a:solidFill>
                  <a:srgbClr val="FFFF00"/>
                </a:solidFill>
              </a:rPr>
              <a:t>Primary endpoint: </a:t>
            </a:r>
            <a:r>
              <a:rPr lang="en-US" sz="1650" dirty="0">
                <a:solidFill>
                  <a:srgbClr val="FFFF00"/>
                </a:solidFill>
              </a:rPr>
              <a:t>Objective response rate</a:t>
            </a:r>
          </a:p>
          <a:p>
            <a:pPr marL="285750" indent="-285750">
              <a:spcBef>
                <a:spcPts val="600"/>
              </a:spcBef>
              <a:spcAft>
                <a:spcPts val="600"/>
              </a:spcAft>
              <a:buFont typeface="Arial" charset="0"/>
              <a:buChar char="•"/>
            </a:pPr>
            <a:r>
              <a:rPr lang="en-US" sz="1650" dirty="0">
                <a:solidFill>
                  <a:srgbClr val="FFFFFF"/>
                </a:solidFill>
              </a:rPr>
              <a:t>Cohort 2: Dose-escalation phase (0.3 mg/kg – 3 mg/kg Nivo + 1 – 3 mg/kg Ipi every </a:t>
            </a:r>
            <a:br>
              <a:rPr lang="en-US" sz="1650" dirty="0">
                <a:solidFill>
                  <a:srgbClr val="FFFFFF"/>
                </a:solidFill>
              </a:rPr>
            </a:br>
            <a:r>
              <a:rPr lang="en-US" sz="1650" dirty="0">
                <a:solidFill>
                  <a:srgbClr val="FFFFFF"/>
                </a:solidFill>
              </a:rPr>
              <a:t>2 or 3 weeks until disease progression)</a:t>
            </a:r>
          </a:p>
          <a:p>
            <a:pPr marL="285750" indent="-285750">
              <a:spcBef>
                <a:spcPts val="600"/>
              </a:spcBef>
              <a:spcAft>
                <a:spcPts val="600"/>
              </a:spcAft>
              <a:buFont typeface="Arial" charset="0"/>
              <a:buChar char="•"/>
            </a:pPr>
            <a:r>
              <a:rPr lang="en-US" sz="1650" dirty="0">
                <a:solidFill>
                  <a:srgbClr val="FFFFFF"/>
                </a:solidFill>
              </a:rPr>
              <a:t>Cohort 3: Nivo dosed every 2 weeks + Ipi dosed every 6 weeks</a:t>
            </a:r>
          </a:p>
          <a:p>
            <a:pPr marL="285750" indent="-285750">
              <a:spcBef>
                <a:spcPts val="600"/>
              </a:spcBef>
              <a:spcAft>
                <a:spcPts val="600"/>
              </a:spcAft>
              <a:buFont typeface="Arial" charset="0"/>
              <a:buChar char="•"/>
            </a:pPr>
            <a:r>
              <a:rPr lang="en-US" sz="1650" dirty="0">
                <a:solidFill>
                  <a:srgbClr val="FFFFFF"/>
                </a:solidFill>
              </a:rPr>
              <a:t>This study reports the efficacy and safety results of patients who received 3 mg/kg Nivo + 1 mg/kg Ipi once every 3 weeks (4 doses) </a:t>
            </a:r>
            <a:r>
              <a:rPr lang="en-US" sz="1650" dirty="0">
                <a:solidFill>
                  <a:srgbClr val="FFFFFF"/>
                </a:solidFill>
                <a:sym typeface="Wingdings"/>
              </a:rPr>
              <a:t> 3 mg/kg Nivo once every 2 weeks</a:t>
            </a:r>
            <a:endParaRPr lang="en-US" sz="1650" dirty="0">
              <a:solidFill>
                <a:srgbClr val="FFFFFF"/>
              </a:solidFill>
            </a:endParaRPr>
          </a:p>
        </p:txBody>
      </p:sp>
      <p:sp>
        <p:nvSpPr>
          <p:cNvPr id="2" name="TextBox 1"/>
          <p:cNvSpPr txBox="1"/>
          <p:nvPr/>
        </p:nvSpPr>
        <p:spPr>
          <a:xfrm>
            <a:off x="3810000" y="1834634"/>
            <a:ext cx="4648200" cy="369332"/>
          </a:xfrm>
          <a:prstGeom prst="rect">
            <a:avLst/>
          </a:prstGeom>
          <a:noFill/>
          <a:ln w="38100">
            <a:solidFill>
              <a:srgbClr val="FF0000"/>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None/>
              <a:tabLst/>
              <a:defRPr/>
            </a:pPr>
            <a:endParaRPr lang="en-US" sz="1800" b="1" dirty="0">
              <a:solidFill>
                <a:srgbClr val="FF0000"/>
              </a:solidFill>
            </a:endParaRPr>
          </a:p>
        </p:txBody>
      </p:sp>
      <p:sp>
        <p:nvSpPr>
          <p:cNvPr id="4" name="TextBox 3"/>
          <p:cNvSpPr txBox="1"/>
          <p:nvPr/>
        </p:nvSpPr>
        <p:spPr>
          <a:xfrm>
            <a:off x="457200" y="5562600"/>
            <a:ext cx="8458200" cy="646331"/>
          </a:xfrm>
          <a:prstGeom prst="rect">
            <a:avLst/>
          </a:prstGeom>
          <a:noFill/>
          <a:ln w="38100">
            <a:solidFill>
              <a:srgbClr val="FF0000"/>
            </a:solidFill>
          </a:ln>
        </p:spPr>
        <p:txBody>
          <a:bodyPr wrap="square" rtlCol="0">
            <a:spAutoFit/>
          </a:bodyPr>
          <a:lstStyle/>
          <a:p>
            <a:endParaRPr lang="en-US" sz="3600" dirty="0"/>
          </a:p>
        </p:txBody>
      </p:sp>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Overman MJ et al. </a:t>
            </a:r>
            <a:r>
              <a:rPr lang="en-US" sz="1800" i="1" dirty="0">
                <a:solidFill>
                  <a:srgbClr val="FFFFFF"/>
                </a:solidFill>
              </a:rPr>
              <a:t>J Clin Oncol </a:t>
            </a:r>
            <a:r>
              <a:rPr lang="en-US" sz="1800" dirty="0">
                <a:solidFill>
                  <a:srgbClr val="FFFFFF"/>
                </a:solidFill>
              </a:rPr>
              <a:t>2018;36(8):773-9; </a:t>
            </a:r>
            <a:r>
              <a:rPr lang="en-US" sz="1800" dirty="0" err="1">
                <a:solidFill>
                  <a:srgbClr val="FFFFFF"/>
                </a:solidFill>
              </a:rPr>
              <a:t>Clinicaltrials.gov</a:t>
            </a:r>
            <a:r>
              <a:rPr lang="en-US" sz="1800" dirty="0">
                <a:solidFill>
                  <a:srgbClr val="FFFFFF"/>
                </a:solidFill>
              </a:rPr>
              <a:t>.</a:t>
            </a:r>
          </a:p>
        </p:txBody>
      </p:sp>
      <p:sp>
        <p:nvSpPr>
          <p:cNvPr id="5" name="TextBox 4"/>
          <p:cNvSpPr txBox="1"/>
          <p:nvPr/>
        </p:nvSpPr>
        <p:spPr>
          <a:xfrm>
            <a:off x="609600" y="1154668"/>
            <a:ext cx="1685077" cy="369332"/>
          </a:xfrm>
          <a:prstGeom prst="rect">
            <a:avLst/>
          </a:prstGeom>
          <a:noFill/>
        </p:spPr>
        <p:txBody>
          <a:bodyPr wrap="none" rtlCol="0">
            <a:spAutoFit/>
          </a:bodyPr>
          <a:lstStyle/>
          <a:p>
            <a:r>
              <a:rPr lang="en-US" sz="1800" b="1" dirty="0"/>
              <a:t>NCT02060188</a:t>
            </a:r>
          </a:p>
        </p:txBody>
      </p:sp>
    </p:spTree>
    <p:extLst>
      <p:ext uri="{BB962C8B-B14F-4D97-AF65-F5344CB8AC3E}">
        <p14:creationId xmlns:p14="http://schemas.microsoft.com/office/powerpoint/2010/main" val="774301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Select Adverse Events (AEs) According to Treatment and Duration of Therapy</a:t>
            </a:r>
            <a:endParaRPr lang="en-US" dirty="0">
              <a:latin typeface="Arial" charset="0"/>
              <a:ea typeface="ＭＳ Ｐゴシック" charset="0"/>
              <a:cs typeface="ＭＳ Ｐゴシック" charset="0"/>
            </a:endParaRPr>
          </a:p>
        </p:txBody>
      </p:sp>
      <p:sp>
        <p:nvSpPr>
          <p:cNvPr id="8" name="Rectangle 33"/>
          <p:cNvSpPr>
            <a:spLocks noChangeArrowheads="1"/>
          </p:cNvSpPr>
          <p:nvPr/>
        </p:nvSpPr>
        <p:spPr bwMode="auto">
          <a:xfrm>
            <a:off x="228600" y="1336866"/>
            <a:ext cx="8610600" cy="4682934"/>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2400" dirty="0">
              <a:solidFill>
                <a:srgbClr val="FFFFFF"/>
              </a:solidFill>
              <a:latin typeface="Arial" charset="0"/>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1761851728"/>
              </p:ext>
            </p:extLst>
          </p:nvPr>
        </p:nvGraphicFramePr>
        <p:xfrm>
          <a:off x="381000" y="1447800"/>
          <a:ext cx="8305801" cy="4419600"/>
        </p:xfrm>
        <a:graphic>
          <a:graphicData uri="http://schemas.openxmlformats.org/drawingml/2006/table">
            <a:tbl>
              <a:tblPr/>
              <a:tblGrid>
                <a:gridCol w="2677886">
                  <a:extLst>
                    <a:ext uri="{9D8B030D-6E8A-4147-A177-3AD203B41FA5}">
                      <a16:colId xmlns:a16="http://schemas.microsoft.com/office/drawing/2014/main" xmlns="" val="20000"/>
                    </a:ext>
                  </a:extLst>
                </a:gridCol>
                <a:gridCol w="1532718">
                  <a:extLst>
                    <a:ext uri="{9D8B030D-6E8A-4147-A177-3AD203B41FA5}">
                      <a16:colId xmlns:a16="http://schemas.microsoft.com/office/drawing/2014/main" xmlns="" val="20001"/>
                    </a:ext>
                  </a:extLst>
                </a:gridCol>
                <a:gridCol w="1383099">
                  <a:extLst>
                    <a:ext uri="{9D8B030D-6E8A-4147-A177-3AD203B41FA5}">
                      <a16:colId xmlns:a16="http://schemas.microsoft.com/office/drawing/2014/main" xmlns="" val="3000250434"/>
                    </a:ext>
                  </a:extLst>
                </a:gridCol>
                <a:gridCol w="1356049">
                  <a:extLst>
                    <a:ext uri="{9D8B030D-6E8A-4147-A177-3AD203B41FA5}">
                      <a16:colId xmlns:a16="http://schemas.microsoft.com/office/drawing/2014/main" xmlns="" val="20002"/>
                    </a:ext>
                  </a:extLst>
                </a:gridCol>
                <a:gridCol w="1356049">
                  <a:extLst>
                    <a:ext uri="{9D8B030D-6E8A-4147-A177-3AD203B41FA5}">
                      <a16:colId xmlns:a16="http://schemas.microsoft.com/office/drawing/2014/main" xmlns="" val="20004"/>
                    </a:ext>
                  </a:extLst>
                </a:gridCol>
              </a:tblGrid>
              <a:tr h="448404">
                <a:tc rowSpan="2">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chemeClr val="bg1"/>
                          </a:solidFill>
                          <a:effectLst/>
                          <a:latin typeface="Arial"/>
                          <a:ea typeface="ＭＳ Ｐゴシック" charset="0"/>
                          <a:cs typeface="Arial"/>
                        </a:rPr>
                        <a:t>Grade 3/4 AEs</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1" i="0" u="none" strike="noStrike" cap="none" normalizeH="0" baseline="0" dirty="0">
                          <a:ln>
                            <a:noFill/>
                          </a:ln>
                          <a:solidFill>
                            <a:schemeClr val="bg1"/>
                          </a:solidFill>
                          <a:effectLst/>
                          <a:latin typeface="Arial"/>
                          <a:ea typeface="ＭＳ Ｐゴシック" charset="0"/>
                          <a:cs typeface="Arial"/>
                        </a:rPr>
                        <a:t>FOLFOX</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1" i="0" u="none" strike="noStrike" cap="none" normalizeH="0" baseline="0" dirty="0">
                          <a:ln>
                            <a:noFill/>
                          </a:ln>
                          <a:solidFill>
                            <a:schemeClr val="bg1"/>
                          </a:solidFill>
                          <a:effectLst/>
                          <a:latin typeface="Arial"/>
                          <a:ea typeface="ＭＳ Ｐゴシック" charset="0"/>
                          <a:cs typeface="Arial"/>
                        </a:rPr>
                        <a:t>CAPOX</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0"/>
                  </a:ext>
                </a:extLst>
              </a:tr>
              <a:tr h="448404">
                <a:tc vMerge="1">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1" i="0" u="none" strike="noStrike" cap="none" normalizeH="0" baseline="0" dirty="0">
                          <a:ln>
                            <a:noFill/>
                          </a:ln>
                          <a:solidFill>
                            <a:schemeClr val="bg1"/>
                          </a:solidFill>
                          <a:effectLst/>
                          <a:latin typeface="Arial"/>
                          <a:ea typeface="ＭＳ Ｐゴシック" charset="0"/>
                          <a:cs typeface="Arial"/>
                        </a:rPr>
                        <a:t>3 mo</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1" i="0" u="none" strike="noStrike" cap="none" normalizeH="0" baseline="0" dirty="0">
                          <a:ln>
                            <a:noFill/>
                          </a:ln>
                          <a:solidFill>
                            <a:schemeClr val="bg1"/>
                          </a:solidFill>
                          <a:effectLst/>
                          <a:latin typeface="Arial"/>
                          <a:ea typeface="ＭＳ Ｐゴシック" charset="0"/>
                          <a:cs typeface="Arial"/>
                        </a:rPr>
                        <a:t>6 mo</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1" i="0" u="none" strike="noStrike" cap="none" normalizeH="0" baseline="0" dirty="0">
                          <a:ln>
                            <a:noFill/>
                          </a:ln>
                          <a:solidFill>
                            <a:schemeClr val="bg1"/>
                          </a:solidFill>
                          <a:effectLst/>
                          <a:latin typeface="Arial"/>
                          <a:ea typeface="ＭＳ Ｐゴシック" charset="0"/>
                          <a:cs typeface="Arial"/>
                        </a:rPr>
                        <a:t>3 mo </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1" i="0" u="none" strike="noStrike" cap="none" normalizeH="0" baseline="0" dirty="0">
                          <a:ln>
                            <a:noFill/>
                          </a:ln>
                          <a:solidFill>
                            <a:schemeClr val="bg1"/>
                          </a:solidFill>
                          <a:effectLst/>
                          <a:latin typeface="Arial"/>
                          <a:ea typeface="ＭＳ Ｐゴシック" charset="0"/>
                          <a:cs typeface="Arial"/>
                        </a:rPr>
                        <a:t>6 mo</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626504050"/>
                  </a:ext>
                </a:extLst>
              </a:tr>
              <a:tr h="71698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Peripheral sensory neurotoxicity</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2.5%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15.9%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2.6%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8.9%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4676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4.7%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7.2%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7.4%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8.8%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4676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Neutropenia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20.3%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26.6%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7.7%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11.9%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4676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Thrombocytopenia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2.1%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4.2%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563928222"/>
                  </a:ext>
                </a:extLst>
              </a:tr>
              <a:tr h="4676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Nausea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2.2%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3.0%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3.1%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4676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Mucositis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4676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Hand-foot syndrome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0.3%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2.6%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bl>
          </a:graphicData>
        </a:graphic>
      </p:graphicFrame>
      <p:sp>
        <p:nvSpPr>
          <p:cNvPr id="11" name="TextBox 10"/>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Grothey A et al. </a:t>
            </a:r>
            <a:r>
              <a:rPr lang="en-US" sz="1800" i="1" dirty="0">
                <a:solidFill>
                  <a:srgbClr val="FFFFFF"/>
                </a:solidFill>
              </a:rPr>
              <a:t>N Engl J Med </a:t>
            </a:r>
            <a:r>
              <a:rPr lang="en-US" sz="1800" dirty="0">
                <a:solidFill>
                  <a:srgbClr val="FFFFFF"/>
                </a:solidFill>
              </a:rPr>
              <a:t>2018;378(13):1177-88.</a:t>
            </a:r>
          </a:p>
        </p:txBody>
      </p:sp>
    </p:spTree>
    <p:extLst>
      <p:ext uri="{BB962C8B-B14F-4D97-AF65-F5344CB8AC3E}">
        <p14:creationId xmlns:p14="http://schemas.microsoft.com/office/powerpoint/2010/main" val="39326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81000" y="691417"/>
            <a:ext cx="8229600" cy="2743200"/>
          </a:xfrm>
          <a:prstGeom prst="rect">
            <a:avLst/>
          </a:prstGeom>
        </p:spPr>
        <p:txBody>
          <a:bodyPr anchor="b" anchorCtr="0"/>
          <a:lst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pPr algn="ctr"/>
            <a:r>
              <a:rPr lang="en-US" sz="3600" kern="0" dirty="0">
                <a:solidFill>
                  <a:srgbClr val="BCE1E3"/>
                </a:solidFill>
              </a:rPr>
              <a:t>Gastric Cancer</a:t>
            </a:r>
          </a:p>
        </p:txBody>
      </p:sp>
    </p:spTree>
    <p:extLst>
      <p:ext uri="{BB962C8B-B14F-4D97-AF65-F5344CB8AC3E}">
        <p14:creationId xmlns:p14="http://schemas.microsoft.com/office/powerpoint/2010/main" val="11566349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2400" dirty="0"/>
              <a:t>RAINFALL: A Randomized, Double-Blind, Placebo-Controlled Phase III Study of Cisplatin (Cis) plus Capecitabine (Cape) or 5FU with or without Ramucirumab (RAM) as First-Line Therapy in Patients with Metastatic Gastric or Gastroesophageal Junction (G-GEJ) Adenocarcinoma</a:t>
            </a:r>
            <a:endParaRPr lang="en-US" sz="2200" dirty="0">
              <a:solidFill>
                <a:srgbClr val="0D4384"/>
              </a:solidFill>
            </a:endParaRPr>
          </a:p>
        </p:txBody>
      </p:sp>
      <p:sp>
        <p:nvSpPr>
          <p:cNvPr id="2" name="Subtitle 1"/>
          <p:cNvSpPr>
            <a:spLocks noGrp="1"/>
          </p:cNvSpPr>
          <p:nvPr>
            <p:ph type="subTitle" idx="1"/>
          </p:nvPr>
        </p:nvSpPr>
        <p:spPr/>
        <p:txBody>
          <a:bodyPr anchor="t">
            <a:noAutofit/>
          </a:bodyPr>
          <a:lstStyle/>
          <a:p>
            <a:r>
              <a:rPr lang="en-US" sz="2400" dirty="0"/>
              <a:t>Fuchs CS </a:t>
            </a:r>
            <a:r>
              <a:rPr lang="en-US" sz="2600" dirty="0">
                <a:solidFill>
                  <a:srgbClr val="0D4384"/>
                </a:solidFill>
              </a:rPr>
              <a:t>et al. </a:t>
            </a:r>
          </a:p>
          <a:p>
            <a:r>
              <a:rPr lang="en-US" sz="2400" dirty="0"/>
              <a:t>Gastrointestinal Cancers Symposium </a:t>
            </a:r>
            <a:r>
              <a:rPr lang="en-US" sz="2400" dirty="0">
                <a:latin typeface="Arial" charset="0"/>
                <a:ea typeface="ＭＳ Ｐゴシック" charset="0"/>
                <a:cs typeface="ＭＳ Ｐゴシック" charset="0"/>
              </a:rPr>
              <a:t>2018;Abstract 5</a:t>
            </a:r>
            <a:r>
              <a:rPr lang="en-US" sz="2400" dirty="0">
                <a:solidFill>
                  <a:srgbClr val="0D4384"/>
                </a:solidFill>
              </a:rPr>
              <a:t>.</a:t>
            </a:r>
          </a:p>
        </p:txBody>
      </p:sp>
    </p:spTree>
    <p:extLst>
      <p:ext uri="{BB962C8B-B14F-4D97-AF65-F5344CB8AC3E}">
        <p14:creationId xmlns:p14="http://schemas.microsoft.com/office/powerpoint/2010/main" val="1107086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RAINFALL: Phase III Trial Design</a:t>
            </a:r>
            <a:endParaRPr lang="en-US" dirty="0"/>
          </a:p>
        </p:txBody>
      </p:sp>
      <p:sp>
        <p:nvSpPr>
          <p:cNvPr id="11" name="TextBox 2"/>
          <p:cNvSpPr txBox="1">
            <a:spLocks noChangeArrowheads="1"/>
          </p:cNvSpPr>
          <p:nvPr/>
        </p:nvSpPr>
        <p:spPr bwMode="auto">
          <a:xfrm>
            <a:off x="417681" y="4711891"/>
            <a:ext cx="8534400" cy="1346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spcAft>
                <a:spcPts val="0"/>
              </a:spcAft>
            </a:pPr>
            <a:r>
              <a:rPr lang="en-US" sz="1500" dirty="0">
                <a:solidFill>
                  <a:srgbClr val="FFFFFF"/>
                </a:solidFill>
              </a:rPr>
              <a:t>* Cisplatin 80 mg/m</a:t>
            </a:r>
            <a:r>
              <a:rPr lang="en-US" sz="1500" baseline="30000" dirty="0">
                <a:solidFill>
                  <a:srgbClr val="FFFFFF"/>
                </a:solidFill>
              </a:rPr>
              <a:t>2</a:t>
            </a:r>
            <a:r>
              <a:rPr lang="en-US" sz="1500" dirty="0">
                <a:solidFill>
                  <a:srgbClr val="FFFFFF"/>
                </a:solidFill>
              </a:rPr>
              <a:t> d1 (IV), maximum of 6 cycles</a:t>
            </a:r>
          </a:p>
          <a:p>
            <a:pPr>
              <a:spcBef>
                <a:spcPts val="0"/>
              </a:spcBef>
              <a:spcAft>
                <a:spcPts val="0"/>
              </a:spcAft>
            </a:pPr>
            <a:r>
              <a:rPr lang="en-US" sz="1500" baseline="30000" dirty="0">
                <a:solidFill>
                  <a:srgbClr val="FFFFFF"/>
                </a:solidFill>
              </a:rPr>
              <a:t>†</a:t>
            </a:r>
            <a:r>
              <a:rPr lang="en-US" sz="1500" dirty="0">
                <a:solidFill>
                  <a:srgbClr val="FFFFFF"/>
                </a:solidFill>
              </a:rPr>
              <a:t> Capecitabine 1,000 mg/m</a:t>
            </a:r>
            <a:r>
              <a:rPr lang="en-US" sz="1500" baseline="30000" dirty="0">
                <a:solidFill>
                  <a:srgbClr val="FFFFFF"/>
                </a:solidFill>
              </a:rPr>
              <a:t>2</a:t>
            </a:r>
            <a:r>
              <a:rPr lang="en-US" sz="1500" dirty="0">
                <a:solidFill>
                  <a:srgbClr val="FFFFFF"/>
                </a:solidFill>
              </a:rPr>
              <a:t> BID (PO)</a:t>
            </a:r>
          </a:p>
          <a:p>
            <a:pPr>
              <a:spcBef>
                <a:spcPts val="0"/>
              </a:spcBef>
              <a:spcAft>
                <a:spcPts val="0"/>
              </a:spcAft>
            </a:pPr>
            <a:r>
              <a:rPr lang="en-US" sz="1500" baseline="30000" dirty="0">
                <a:solidFill>
                  <a:srgbClr val="FFFFFF"/>
                </a:solidFill>
              </a:rPr>
              <a:t>† </a:t>
            </a:r>
            <a:r>
              <a:rPr lang="en-US" sz="1500" dirty="0">
                <a:solidFill>
                  <a:srgbClr val="FFFFFF"/>
                </a:solidFill>
              </a:rPr>
              <a:t>5-FU 800 mg/m</a:t>
            </a:r>
            <a:r>
              <a:rPr lang="en-US" sz="1500" baseline="30000" dirty="0">
                <a:solidFill>
                  <a:srgbClr val="FFFFFF"/>
                </a:solidFill>
              </a:rPr>
              <a:t>2</a:t>
            </a:r>
            <a:r>
              <a:rPr lang="en-US" sz="1500" dirty="0">
                <a:solidFill>
                  <a:srgbClr val="FFFFFF"/>
                </a:solidFill>
              </a:rPr>
              <a:t> d1-5 (IV) was allowed for patients unable to swallow capecitabine</a:t>
            </a:r>
          </a:p>
          <a:p>
            <a:pPr marL="285750" indent="-285750">
              <a:spcBef>
                <a:spcPts val="0"/>
              </a:spcBef>
              <a:spcAft>
                <a:spcPts val="0"/>
              </a:spcAft>
              <a:buFont typeface="Arial" charset="0"/>
              <a:buChar char="•"/>
            </a:pPr>
            <a:endParaRPr lang="en-US" sz="1650" b="1" dirty="0">
              <a:solidFill>
                <a:srgbClr val="FFFF00"/>
              </a:solidFill>
            </a:endParaRPr>
          </a:p>
          <a:p>
            <a:pPr marL="285750" indent="-285750">
              <a:spcBef>
                <a:spcPts val="0"/>
              </a:spcBef>
              <a:spcAft>
                <a:spcPts val="0"/>
              </a:spcAft>
              <a:buFont typeface="Arial" charset="0"/>
              <a:buChar char="•"/>
            </a:pPr>
            <a:r>
              <a:rPr lang="en-US" sz="2000" b="1" dirty="0">
                <a:solidFill>
                  <a:srgbClr val="FFFF00"/>
                </a:solidFill>
              </a:rPr>
              <a:t>Primary endpoint: </a:t>
            </a:r>
            <a:r>
              <a:rPr lang="en-US" sz="2000" dirty="0">
                <a:solidFill>
                  <a:srgbClr val="FFFF00"/>
                </a:solidFill>
              </a:rPr>
              <a:t>PFS</a:t>
            </a:r>
          </a:p>
        </p:txBody>
      </p:sp>
      <p:sp>
        <p:nvSpPr>
          <p:cNvPr id="7" name="TextBox 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Fuchs CS et al. Gastrointestinal Cancers Symposium 2018;Abstract 5. </a:t>
            </a:r>
          </a:p>
        </p:txBody>
      </p:sp>
      <p:cxnSp>
        <p:nvCxnSpPr>
          <p:cNvPr id="10" name="Straight Connector 10"/>
          <p:cNvCxnSpPr>
            <a:cxnSpLocks noChangeShapeType="1"/>
          </p:cNvCxnSpPr>
          <p:nvPr/>
        </p:nvCxnSpPr>
        <p:spPr bwMode="auto">
          <a:xfrm>
            <a:off x="2608962" y="2976691"/>
            <a:ext cx="609600" cy="0"/>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cxnSp>
      <p:graphicFrame>
        <p:nvGraphicFramePr>
          <p:cNvPr id="12" name="Group 31"/>
          <p:cNvGraphicFramePr>
            <a:graphicFrameLocks noGrp="1"/>
          </p:cNvGraphicFramePr>
          <p:nvPr>
            <p:extLst>
              <p:ext uri="{D42A27DB-BD31-4B8C-83A1-F6EECF244321}">
                <p14:modId xmlns:p14="http://schemas.microsoft.com/office/powerpoint/2010/main" val="1258683151"/>
              </p:ext>
            </p:extLst>
          </p:nvPr>
        </p:nvGraphicFramePr>
        <p:xfrm>
          <a:off x="431185" y="1839753"/>
          <a:ext cx="2330529" cy="2154173"/>
        </p:xfrm>
        <a:graphic>
          <a:graphicData uri="http://schemas.openxmlformats.org/drawingml/2006/table">
            <a:tbl>
              <a:tblPr/>
              <a:tblGrid>
                <a:gridCol w="2330529">
                  <a:extLst>
                    <a:ext uri="{9D8B030D-6E8A-4147-A177-3AD203B41FA5}">
                      <a16:colId xmlns:a16="http://schemas.microsoft.com/office/drawing/2014/main" xmlns="" val="20000"/>
                    </a:ext>
                  </a:extLst>
                </a:gridCol>
              </a:tblGrid>
              <a:tr h="333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Arial" charset="0"/>
                          <a:cs typeface="Arial" charset="0"/>
                        </a:rPr>
                        <a:t>Patient population</a:t>
                      </a: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2F5D"/>
                    </a:solidFill>
                  </a:tcPr>
                </a:tc>
                <a:extLst>
                  <a:ext uri="{0D108BD9-81ED-4DB2-BD59-A6C34878D82A}">
                    <a16:rowId xmlns:a16="http://schemas.microsoft.com/office/drawing/2014/main" xmlns="" val="10000"/>
                  </a:ext>
                </a:extLst>
              </a:tr>
              <a:tr h="1788365">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lang="en-US" sz="1800" b="0" i="0" u="none" strike="noStrike" kern="1200" dirty="0">
                          <a:solidFill>
                            <a:schemeClr val="tx1"/>
                          </a:solidFill>
                          <a:effectLst/>
                          <a:latin typeface="+mn-lt"/>
                          <a:ea typeface="+mn-ea"/>
                          <a:cs typeface="+mn-cs"/>
                        </a:rPr>
                        <a:t>Treatment-naïve patients with</a:t>
                      </a:r>
                      <a:r>
                        <a:rPr lang="en-US" sz="1800" b="0" i="0" u="none" strike="noStrike" kern="1200" baseline="0" dirty="0">
                          <a:solidFill>
                            <a:schemeClr val="tx1"/>
                          </a:solidFill>
                          <a:effectLst/>
                          <a:latin typeface="+mn-lt"/>
                          <a:ea typeface="+mn-ea"/>
                          <a:cs typeface="+mn-cs"/>
                        </a:rPr>
                        <a:t> </a:t>
                      </a:r>
                      <a:r>
                        <a:rPr lang="en-US" sz="1800" b="0" i="0" u="none" strike="noStrike" kern="1200" dirty="0">
                          <a:solidFill>
                            <a:schemeClr val="tx1"/>
                          </a:solidFill>
                          <a:effectLst/>
                          <a:latin typeface="+mn-lt"/>
                          <a:ea typeface="+mn-ea"/>
                          <a:cs typeface="+mn-cs"/>
                        </a:rPr>
                        <a:t>metastatic G-GEJ adenocarcinoma</a:t>
                      </a:r>
                    </a:p>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lang="en-US" sz="1800" b="0" i="0" u="none" strike="noStrike" kern="1200" dirty="0">
                          <a:solidFill>
                            <a:schemeClr val="bg1"/>
                          </a:solidFill>
                          <a:effectLst/>
                          <a:latin typeface="+mn-lt"/>
                          <a:ea typeface="+mn-ea"/>
                          <a:cs typeface="+mn-cs"/>
                        </a:rPr>
                        <a:t>HER2-negative</a:t>
                      </a:r>
                    </a:p>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lang="en-US" sz="1800" b="0" i="0" u="none" strike="noStrike" kern="1200" dirty="0">
                          <a:solidFill>
                            <a:schemeClr val="bg1"/>
                          </a:solidFill>
                          <a:effectLst/>
                          <a:latin typeface="+mn-lt"/>
                          <a:ea typeface="+mn-ea"/>
                          <a:cs typeface="+mn-cs"/>
                        </a:rPr>
                        <a:t>ECOG PS 0/1</a:t>
                      </a:r>
                    </a:p>
                  </a:txBody>
                  <a:tcPr marT="45744" marB="45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5796"/>
                    </a:solidFill>
                  </a:tcPr>
                </a:tc>
                <a:extLst>
                  <a:ext uri="{0D108BD9-81ED-4DB2-BD59-A6C34878D82A}">
                    <a16:rowId xmlns:a16="http://schemas.microsoft.com/office/drawing/2014/main" xmlns="" val="10001"/>
                  </a:ext>
                </a:extLst>
              </a:tr>
            </a:tbl>
          </a:graphicData>
        </a:graphic>
      </p:graphicFrame>
      <p:grpSp>
        <p:nvGrpSpPr>
          <p:cNvPr id="14" name="Group 82"/>
          <p:cNvGrpSpPr>
            <a:grpSpLocks/>
          </p:cNvGrpSpPr>
          <p:nvPr/>
        </p:nvGrpSpPr>
        <p:grpSpPr bwMode="auto">
          <a:xfrm>
            <a:off x="3481919" y="2154197"/>
            <a:ext cx="367933" cy="1699303"/>
            <a:chOff x="2857977" y="3125723"/>
            <a:chExt cx="442280" cy="2972616"/>
          </a:xfrm>
        </p:grpSpPr>
        <p:cxnSp>
          <p:nvCxnSpPr>
            <p:cNvPr id="15" name="Straight Arrow Connector 14"/>
            <p:cNvCxnSpPr>
              <a:cxnSpLocks/>
            </p:cNvCxnSpPr>
            <p:nvPr/>
          </p:nvCxnSpPr>
          <p:spPr>
            <a:xfrm flipH="1" flipV="1">
              <a:off x="2857977" y="3125725"/>
              <a:ext cx="10011" cy="2972614"/>
            </a:xfrm>
            <a:prstGeom prst="straightConnector1">
              <a:avLst/>
            </a:prstGeom>
            <a:ln w="190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bwMode="auto">
            <a:xfrm>
              <a:off x="2857977" y="3125723"/>
              <a:ext cx="442280"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bwMode="auto">
            <a:xfrm>
              <a:off x="2857977" y="6063106"/>
              <a:ext cx="442280"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a:grpSpLocks/>
          </p:cNvGrpSpPr>
          <p:nvPr/>
        </p:nvGrpSpPr>
        <p:grpSpPr bwMode="auto">
          <a:xfrm>
            <a:off x="2964636" y="2530143"/>
            <a:ext cx="914400" cy="914400"/>
            <a:chOff x="1872" y="1584"/>
            <a:chExt cx="576" cy="576"/>
          </a:xfrm>
        </p:grpSpPr>
        <p:sp>
          <p:nvSpPr>
            <p:cNvPr id="19" name="Oval 18"/>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20" name="Rectangle 19"/>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
        <p:nvSpPr>
          <p:cNvPr id="21" name="Rectangle 18"/>
          <p:cNvSpPr>
            <a:spLocks noChangeArrowheads="1"/>
          </p:cNvSpPr>
          <p:nvPr/>
        </p:nvSpPr>
        <p:spPr bwMode="auto">
          <a:xfrm>
            <a:off x="7177287" y="1800999"/>
            <a:ext cx="1509513" cy="2469152"/>
          </a:xfrm>
          <a:prstGeom prst="rect">
            <a:avLst/>
          </a:prstGeom>
          <a:solidFill>
            <a:srgbClr val="76D3FF"/>
          </a:solidFill>
          <a:ln w="12700" cmpd="sng">
            <a:solidFill>
              <a:srgbClr val="FFFFFF"/>
            </a:solidFill>
            <a:round/>
            <a:headEnd/>
            <a:tailEnd/>
          </a:ln>
          <a:effectLst>
            <a:outerShdw blurRad="50800" dist="38100" dir="2700000" algn="tl" rotWithShape="0">
              <a:prstClr val="black">
                <a:alpha val="40000"/>
              </a:prstClr>
            </a:outerShdw>
          </a:effectLst>
          <a:extLst/>
        </p:spPr>
        <p:txBody>
          <a:bodyPr anchor="ctr"/>
          <a:lstStyle/>
          <a:p>
            <a:pPr algn="ctr"/>
            <a:r>
              <a:rPr lang="en-US" sz="1600" b="1" dirty="0">
                <a:solidFill>
                  <a:srgbClr val="000090"/>
                </a:solidFill>
                <a:ea typeface="Arial" charset="0"/>
                <a:cs typeface="Arial" charset="0"/>
              </a:rPr>
              <a:t>Until disease progression or intolerable toxicity</a:t>
            </a:r>
          </a:p>
        </p:txBody>
      </p:sp>
      <p:sp>
        <p:nvSpPr>
          <p:cNvPr id="25" name="Rectangle 18"/>
          <p:cNvSpPr>
            <a:spLocks noChangeArrowheads="1"/>
          </p:cNvSpPr>
          <p:nvPr/>
        </p:nvSpPr>
        <p:spPr bwMode="auto">
          <a:xfrm>
            <a:off x="3894189" y="1773219"/>
            <a:ext cx="2852537" cy="821804"/>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nchor="ctr"/>
          <a:lstStyle/>
          <a:p>
            <a:pPr algn="ctr"/>
            <a:r>
              <a:rPr lang="en-US" sz="1600" b="1" dirty="0">
                <a:solidFill>
                  <a:srgbClr val="000090"/>
                </a:solidFill>
                <a:ea typeface="Arial" charset="0"/>
                <a:cs typeface="Arial" charset="0"/>
              </a:rPr>
              <a:t>Ramucirumab 8 mg/kg</a:t>
            </a:r>
            <a:br>
              <a:rPr lang="en-US" sz="1600" b="1" dirty="0">
                <a:solidFill>
                  <a:srgbClr val="000090"/>
                </a:solidFill>
                <a:ea typeface="Arial" charset="0"/>
                <a:cs typeface="Arial" charset="0"/>
              </a:rPr>
            </a:br>
            <a:r>
              <a:rPr lang="en-US" sz="1600" b="1" dirty="0">
                <a:solidFill>
                  <a:srgbClr val="000090"/>
                </a:solidFill>
                <a:ea typeface="Arial" charset="0"/>
                <a:cs typeface="Arial" charset="0"/>
              </a:rPr>
              <a:t>IV D1, D8 + cisplatin* +</a:t>
            </a:r>
            <a:br>
              <a:rPr lang="en-US" sz="1600" b="1" dirty="0">
                <a:solidFill>
                  <a:srgbClr val="000090"/>
                </a:solidFill>
                <a:ea typeface="Arial" charset="0"/>
                <a:cs typeface="Arial" charset="0"/>
              </a:rPr>
            </a:br>
            <a:r>
              <a:rPr lang="en-US" sz="1600" b="1" dirty="0">
                <a:solidFill>
                  <a:srgbClr val="000090"/>
                </a:solidFill>
                <a:ea typeface="Arial" charset="0"/>
                <a:cs typeface="Arial" charset="0"/>
              </a:rPr>
              <a:t>capecitabine</a:t>
            </a:r>
            <a:r>
              <a:rPr lang="en-US" sz="1600" b="1" baseline="30000" dirty="0">
                <a:solidFill>
                  <a:srgbClr val="000090"/>
                </a:solidFill>
                <a:ea typeface="Arial" charset="0"/>
                <a:cs typeface="Arial" charset="0"/>
              </a:rPr>
              <a:t>†</a:t>
            </a:r>
            <a:r>
              <a:rPr lang="en-US" sz="1600" b="1" dirty="0">
                <a:solidFill>
                  <a:srgbClr val="000090"/>
                </a:solidFill>
                <a:ea typeface="Arial" charset="0"/>
                <a:cs typeface="Arial" charset="0"/>
              </a:rPr>
              <a:t> q3wk</a:t>
            </a:r>
          </a:p>
        </p:txBody>
      </p:sp>
      <p:sp>
        <p:nvSpPr>
          <p:cNvPr id="2" name="TextBox 1"/>
          <p:cNvSpPr txBox="1"/>
          <p:nvPr/>
        </p:nvSpPr>
        <p:spPr>
          <a:xfrm>
            <a:off x="2771574" y="1524000"/>
            <a:ext cx="1203186" cy="553998"/>
          </a:xfrm>
          <a:prstGeom prst="rect">
            <a:avLst/>
          </a:prstGeom>
          <a:noFill/>
        </p:spPr>
        <p:txBody>
          <a:bodyPr wrap="square" rtlCol="0">
            <a:spAutoFit/>
          </a:bodyPr>
          <a:lstStyle/>
          <a:p>
            <a:pPr algn="ctr"/>
            <a:r>
              <a:rPr lang="en-US" sz="1500" b="1" dirty="0"/>
              <a:t>1:1</a:t>
            </a:r>
          </a:p>
          <a:p>
            <a:pPr algn="ctr"/>
            <a:r>
              <a:rPr lang="en-US" sz="1500" b="1" dirty="0"/>
              <a:t>(N = 645)</a:t>
            </a:r>
          </a:p>
        </p:txBody>
      </p:sp>
      <p:sp>
        <p:nvSpPr>
          <p:cNvPr id="27" name="Rectangle 18"/>
          <p:cNvSpPr>
            <a:spLocks noChangeArrowheads="1"/>
          </p:cNvSpPr>
          <p:nvPr/>
        </p:nvSpPr>
        <p:spPr bwMode="auto">
          <a:xfrm>
            <a:off x="3894189" y="3417212"/>
            <a:ext cx="2852537" cy="821804"/>
          </a:xfrm>
          <a:prstGeom prst="rect">
            <a:avLst/>
          </a:prstGeom>
          <a:solidFill>
            <a:srgbClr val="92D050"/>
          </a:solidFill>
          <a:ln w="12700" cmpd="sng">
            <a:solidFill>
              <a:srgbClr val="FFFFFF"/>
            </a:solidFill>
            <a:round/>
            <a:headEnd/>
            <a:tailEnd/>
          </a:ln>
          <a:effectLst>
            <a:outerShdw blurRad="50800" dist="38100" dir="2700000" algn="tl" rotWithShape="0">
              <a:prstClr val="black">
                <a:alpha val="40000"/>
              </a:prstClr>
            </a:outerShdw>
          </a:effectLst>
          <a:extLst/>
        </p:spPr>
        <p:txBody>
          <a:bodyPr anchor="ctr"/>
          <a:lstStyle/>
          <a:p>
            <a:pPr algn="ctr"/>
            <a:r>
              <a:rPr lang="en-US" sz="1600" b="1" dirty="0">
                <a:solidFill>
                  <a:srgbClr val="000090"/>
                </a:solidFill>
                <a:ea typeface="Arial" charset="0"/>
                <a:cs typeface="Arial" charset="0"/>
              </a:rPr>
              <a:t>Placebo + cisplatin* + capecitabine</a:t>
            </a:r>
            <a:r>
              <a:rPr lang="en-US" sz="1600" b="1" baseline="30000" dirty="0">
                <a:solidFill>
                  <a:srgbClr val="000090"/>
                </a:solidFill>
                <a:ea typeface="Arial" charset="0"/>
                <a:cs typeface="Arial" charset="0"/>
              </a:rPr>
              <a:t>†</a:t>
            </a:r>
            <a:r>
              <a:rPr lang="en-US" sz="1600" b="1" dirty="0">
                <a:solidFill>
                  <a:srgbClr val="000090"/>
                </a:solidFill>
                <a:ea typeface="Arial" charset="0"/>
                <a:cs typeface="Arial" charset="0"/>
              </a:rPr>
              <a:t> q3wk</a:t>
            </a:r>
          </a:p>
        </p:txBody>
      </p:sp>
      <p:cxnSp>
        <p:nvCxnSpPr>
          <p:cNvPr id="28" name="Straight Arrow Connector 27"/>
          <p:cNvCxnSpPr>
            <a:cxnSpLocks/>
          </p:cNvCxnSpPr>
          <p:nvPr/>
        </p:nvCxnSpPr>
        <p:spPr bwMode="auto">
          <a:xfrm>
            <a:off x="6746726" y="2138651"/>
            <a:ext cx="367933"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bwMode="auto">
          <a:xfrm>
            <a:off x="6746726" y="3817813"/>
            <a:ext cx="367933"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261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t="49422" b="-4165"/>
          <a:stretch/>
        </p:blipFill>
        <p:spPr>
          <a:xfrm>
            <a:off x="762000" y="3523564"/>
            <a:ext cx="6521228" cy="2943965"/>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762000" y="700519"/>
            <a:ext cx="6521228" cy="2688919"/>
          </a:xfrm>
          <a:prstGeom prst="rect">
            <a:avLst/>
          </a:prstGeom>
        </p:spPr>
      </p:pic>
      <p:sp>
        <p:nvSpPr>
          <p:cNvPr id="23553" name="Title 2"/>
          <p:cNvSpPr>
            <a:spLocks noGrp="1"/>
          </p:cNvSpPr>
          <p:nvPr>
            <p:ph type="title"/>
          </p:nvPr>
        </p:nvSpPr>
        <p:spPr>
          <a:xfrm>
            <a:off x="685800" y="5805"/>
            <a:ext cx="8458200" cy="807796"/>
          </a:xfrm>
        </p:spPr>
        <p:txBody>
          <a:bodyPr/>
          <a:lstStyle/>
          <a:p>
            <a:r>
              <a:rPr lang="en-US" sz="2400" dirty="0">
                <a:latin typeface="Arial" charset="0"/>
                <a:ea typeface="ヒラギノ角ゴ Pro W3" charset="0"/>
                <a:cs typeface="ヒラギノ角ゴ Pro W3" charset="0"/>
              </a:rPr>
              <a:t>RAINFALL: Survival and Response in ITT Population</a:t>
            </a:r>
          </a:p>
        </p:txBody>
      </p:sp>
      <p:sp>
        <p:nvSpPr>
          <p:cNvPr id="7" name="TextBox 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Fuchs CS et al. Gastrointestinal Cancers Symposium 2018;Abstract 5.</a:t>
            </a:r>
          </a:p>
        </p:txBody>
      </p:sp>
      <p:graphicFrame>
        <p:nvGraphicFramePr>
          <p:cNvPr id="8" name="Table 7"/>
          <p:cNvGraphicFramePr>
            <a:graphicFrameLocks noGrp="1"/>
          </p:cNvGraphicFramePr>
          <p:nvPr>
            <p:extLst/>
          </p:nvPr>
        </p:nvGraphicFramePr>
        <p:xfrm>
          <a:off x="3800816" y="783751"/>
          <a:ext cx="5105400" cy="1154478"/>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tblGrid>
              <a:tr h="522338">
                <a:tc>
                  <a:txBody>
                    <a:bodyPr/>
                    <a:lstStyle/>
                    <a:p>
                      <a:r>
                        <a:rPr lang="en-US" sz="1200" dirty="0">
                          <a:solidFill>
                            <a:schemeClr val="tx1"/>
                          </a:solidFill>
                        </a:rPr>
                        <a:t>PFS for total ITT population </a:t>
                      </a:r>
                    </a:p>
                    <a:p>
                      <a:r>
                        <a:rPr lang="en-US" sz="1200" dirty="0">
                          <a:solidFill>
                            <a:schemeClr val="tx1"/>
                          </a:solidFill>
                        </a:rPr>
                        <a:t>(N = 645)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err="1">
                          <a:solidFill>
                            <a:srgbClr val="FF9300"/>
                          </a:solidFill>
                        </a:rPr>
                        <a:t>Ramucirumab</a:t>
                      </a:r>
                      <a:r>
                        <a:rPr lang="en-US" sz="1200" dirty="0">
                          <a:solidFill>
                            <a:srgbClr val="FF9300"/>
                          </a:solidFill>
                        </a:rPr>
                        <a:t> + Cape/5-FU+Cis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92D050"/>
                          </a:solidFill>
                        </a:rPr>
                        <a:t>Placebo + Cape/5-FU+Cis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5081">
                <a:tc>
                  <a:txBody>
                    <a:bodyPr/>
                    <a:lstStyle/>
                    <a:p>
                      <a:r>
                        <a:rPr lang="en-US" sz="1200" b="1" dirty="0">
                          <a:solidFill>
                            <a:schemeClr val="tx1"/>
                          </a:solidFill>
                        </a:rPr>
                        <a:t>Patients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FF9300"/>
                          </a:solidFill>
                        </a:rPr>
                        <a:t>326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92D050"/>
                          </a:solidFill>
                        </a:rPr>
                        <a:t>319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5081">
                <a:tc>
                  <a:txBody>
                    <a:bodyPr/>
                    <a:lstStyle/>
                    <a:p>
                      <a:r>
                        <a:rPr lang="en-US" sz="1200" b="1" dirty="0">
                          <a:solidFill>
                            <a:schemeClr val="tx1"/>
                          </a:solidFill>
                        </a:rPr>
                        <a:t>Median (</a:t>
                      </a:r>
                      <a:r>
                        <a:rPr lang="en-US" sz="1200" b="1" dirty="0" err="1">
                          <a:solidFill>
                            <a:schemeClr val="tx1"/>
                          </a:solidFill>
                        </a:rPr>
                        <a:t>mo</a:t>
                      </a:r>
                      <a:r>
                        <a:rPr lang="en-US" sz="1200" b="1"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FF9300"/>
                          </a:solidFill>
                        </a:rPr>
                        <a:t>5.85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92D050"/>
                          </a:solidFill>
                        </a:rPr>
                        <a:t>5.55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01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HR, </a:t>
                      </a:r>
                      <a:r>
                        <a:rPr lang="en-US" sz="1200" b="1" i="1" dirty="0">
                          <a:solidFill>
                            <a:schemeClr val="tx1"/>
                          </a:solidFill>
                        </a:rPr>
                        <a:t>p</a:t>
                      </a:r>
                      <a:r>
                        <a:rPr lang="en-US" sz="1200" b="1" dirty="0">
                          <a:solidFill>
                            <a:schemeClr val="tx1"/>
                          </a:solidFill>
                        </a:rPr>
                        <a:t>-value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0.75, </a:t>
                      </a:r>
                      <a:r>
                        <a:rPr lang="en-US" sz="1200" b="1" i="1" dirty="0">
                          <a:solidFill>
                            <a:schemeClr val="tx1"/>
                          </a:solidFill>
                        </a:rPr>
                        <a:t>p</a:t>
                      </a:r>
                      <a:r>
                        <a:rPr lang="en-US" sz="1200" b="1" dirty="0">
                          <a:solidFill>
                            <a:schemeClr val="tx1"/>
                          </a:solidFill>
                        </a:rPr>
                        <a:t> = 0.0024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
        <p:nvSpPr>
          <p:cNvPr id="2" name="TextBox 1"/>
          <p:cNvSpPr txBox="1"/>
          <p:nvPr/>
        </p:nvSpPr>
        <p:spPr>
          <a:xfrm>
            <a:off x="2743200" y="3276600"/>
            <a:ext cx="2819400" cy="323165"/>
          </a:xfrm>
          <a:prstGeom prst="rect">
            <a:avLst/>
          </a:prstGeom>
          <a:noFill/>
        </p:spPr>
        <p:txBody>
          <a:bodyPr wrap="square" rtlCol="0">
            <a:spAutoFit/>
          </a:bodyPr>
          <a:lstStyle/>
          <a:p>
            <a:pPr algn="ctr"/>
            <a:r>
              <a:rPr lang="en-US" sz="1500" b="1" dirty="0">
                <a:solidFill>
                  <a:srgbClr val="FFFFFF"/>
                </a:solidFill>
              </a:rPr>
              <a:t>Time (months)</a:t>
            </a:r>
          </a:p>
        </p:txBody>
      </p:sp>
      <p:sp>
        <p:nvSpPr>
          <p:cNvPr id="9" name="TextBox 8"/>
          <p:cNvSpPr txBox="1"/>
          <p:nvPr/>
        </p:nvSpPr>
        <p:spPr>
          <a:xfrm rot="16200000">
            <a:off x="-1083617" y="1829933"/>
            <a:ext cx="3252401" cy="323165"/>
          </a:xfrm>
          <a:prstGeom prst="rect">
            <a:avLst/>
          </a:prstGeom>
          <a:noFill/>
        </p:spPr>
        <p:txBody>
          <a:bodyPr wrap="square" rtlCol="0">
            <a:spAutoFit/>
          </a:bodyPr>
          <a:lstStyle/>
          <a:p>
            <a:pPr algn="ctr"/>
            <a:r>
              <a:rPr lang="en-US" sz="1500" b="1">
                <a:solidFill>
                  <a:srgbClr val="FFFFFF"/>
                </a:solidFill>
              </a:rPr>
              <a:t>Progression-free survival (%)</a:t>
            </a:r>
            <a:endParaRPr lang="en-US" sz="1500" b="1" dirty="0">
              <a:solidFill>
                <a:srgbClr val="FFFFFF"/>
              </a:solidFill>
            </a:endParaRPr>
          </a:p>
        </p:txBody>
      </p:sp>
      <p:sp>
        <p:nvSpPr>
          <p:cNvPr id="12" name="TextBox 11"/>
          <p:cNvSpPr txBox="1"/>
          <p:nvPr/>
        </p:nvSpPr>
        <p:spPr>
          <a:xfrm rot="16200000">
            <a:off x="-414722" y="4683507"/>
            <a:ext cx="2112341" cy="323165"/>
          </a:xfrm>
          <a:prstGeom prst="rect">
            <a:avLst/>
          </a:prstGeom>
          <a:noFill/>
        </p:spPr>
        <p:txBody>
          <a:bodyPr wrap="square" rtlCol="0">
            <a:spAutoFit/>
          </a:bodyPr>
          <a:lstStyle/>
          <a:p>
            <a:pPr algn="ctr"/>
            <a:r>
              <a:rPr lang="en-US" sz="1500" b="1">
                <a:solidFill>
                  <a:srgbClr val="FFFFFF"/>
                </a:solidFill>
              </a:rPr>
              <a:t>Overall survival (%)</a:t>
            </a:r>
            <a:endParaRPr lang="en-US" sz="1500" b="1" dirty="0">
              <a:solidFill>
                <a:srgbClr val="FFFFFF"/>
              </a:solidFill>
            </a:endParaRPr>
          </a:p>
        </p:txBody>
      </p:sp>
      <p:sp>
        <p:nvSpPr>
          <p:cNvPr id="13" name="TextBox 12"/>
          <p:cNvSpPr txBox="1"/>
          <p:nvPr/>
        </p:nvSpPr>
        <p:spPr>
          <a:xfrm>
            <a:off x="2608384" y="6165503"/>
            <a:ext cx="2819400" cy="323165"/>
          </a:xfrm>
          <a:prstGeom prst="rect">
            <a:avLst/>
          </a:prstGeom>
          <a:noFill/>
        </p:spPr>
        <p:txBody>
          <a:bodyPr wrap="square" rtlCol="0">
            <a:spAutoFit/>
          </a:bodyPr>
          <a:lstStyle/>
          <a:p>
            <a:pPr algn="ctr"/>
            <a:r>
              <a:rPr lang="en-US" sz="1500" b="1" dirty="0">
                <a:solidFill>
                  <a:srgbClr val="FFFFFF"/>
                </a:solidFill>
              </a:rPr>
              <a:t>Time (months)</a:t>
            </a:r>
          </a:p>
        </p:txBody>
      </p:sp>
      <p:graphicFrame>
        <p:nvGraphicFramePr>
          <p:cNvPr id="14" name="Table 13"/>
          <p:cNvGraphicFramePr>
            <a:graphicFrameLocks noGrp="1"/>
          </p:cNvGraphicFramePr>
          <p:nvPr>
            <p:extLst/>
          </p:nvPr>
        </p:nvGraphicFramePr>
        <p:xfrm>
          <a:off x="4419600" y="3678018"/>
          <a:ext cx="4572000" cy="971415"/>
        </p:xfrm>
        <a:graphic>
          <a:graphicData uri="http://schemas.openxmlformats.org/drawingml/2006/table">
            <a:tbl>
              <a:tblPr firstRow="1" bandRow="1">
                <a:tableStyleId>{5C22544A-7EE6-4342-B048-85BDC9FD1C3A}</a:tableStyleId>
              </a:tblPr>
              <a:tblGrid>
                <a:gridCol w="2073897">
                  <a:extLst>
                    <a:ext uri="{9D8B030D-6E8A-4147-A177-3AD203B41FA5}">
                      <a16:colId xmlns:a16="http://schemas.microsoft.com/office/drawing/2014/main" xmlns="" val="20000"/>
                    </a:ext>
                  </a:extLst>
                </a:gridCol>
                <a:gridCol w="1278903">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tblGrid>
              <a:tr h="422775">
                <a:tc>
                  <a:txBody>
                    <a:bodyPr/>
                    <a:lstStyle/>
                    <a:p>
                      <a:r>
                        <a:rPr lang="en-US" sz="1200" dirty="0">
                          <a:solidFill>
                            <a:schemeClr val="tx1"/>
                          </a:solidFill>
                        </a:rPr>
                        <a:t>OS for total ITT population </a:t>
                      </a:r>
                    </a:p>
                    <a:p>
                      <a:r>
                        <a:rPr lang="en-US" sz="1200" dirty="0">
                          <a:solidFill>
                            <a:schemeClr val="tx1"/>
                          </a:solidFill>
                        </a:rPr>
                        <a:t>(N = 645)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err="1">
                          <a:solidFill>
                            <a:srgbClr val="FF9300"/>
                          </a:solidFill>
                        </a:rPr>
                        <a:t>Ramucirumab</a:t>
                      </a:r>
                      <a:r>
                        <a:rPr lang="en-US" sz="1200" dirty="0">
                          <a:solidFill>
                            <a:srgbClr val="FF9300"/>
                          </a:solidFill>
                        </a:rPr>
                        <a:t> + Cape/5-FU+Cis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92D050"/>
                          </a:solidFill>
                        </a:rPr>
                        <a:t>Placebo + Cape/5-FU+Cis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81411">
                <a:tc>
                  <a:txBody>
                    <a:bodyPr/>
                    <a:lstStyle/>
                    <a:p>
                      <a:r>
                        <a:rPr lang="en-US" sz="1200" b="1" dirty="0">
                          <a:solidFill>
                            <a:schemeClr val="tx1"/>
                          </a:solidFill>
                        </a:rPr>
                        <a:t>Patients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FF9300"/>
                          </a:solidFill>
                        </a:rPr>
                        <a:t>326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92D050"/>
                          </a:solidFill>
                        </a:rPr>
                        <a:t>319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74084">
                <a:tc>
                  <a:txBody>
                    <a:bodyPr/>
                    <a:lstStyle/>
                    <a:p>
                      <a:r>
                        <a:rPr lang="en-US" sz="1200" b="1" dirty="0">
                          <a:solidFill>
                            <a:schemeClr val="tx1"/>
                          </a:solidFill>
                        </a:rPr>
                        <a:t>Median (</a:t>
                      </a:r>
                      <a:r>
                        <a:rPr lang="en-US" sz="1200" b="1" dirty="0" err="1">
                          <a:solidFill>
                            <a:schemeClr val="tx1"/>
                          </a:solidFill>
                        </a:rPr>
                        <a:t>mo</a:t>
                      </a:r>
                      <a:r>
                        <a:rPr lang="en-US" sz="1200" b="1"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FF9300"/>
                          </a:solidFill>
                        </a:rPr>
                        <a:t>11.17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92D050"/>
                          </a:solidFill>
                        </a:rPr>
                        <a:t>10.74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63479">
                <a:tc>
                  <a:txBody>
                    <a:bodyPr/>
                    <a:lstStyle/>
                    <a:p>
                      <a:r>
                        <a:rPr lang="en-US" sz="1200" b="1" dirty="0">
                          <a:solidFill>
                            <a:schemeClr val="tx1"/>
                          </a:solidFill>
                        </a:rPr>
                        <a:t>HR, </a:t>
                      </a:r>
                      <a:r>
                        <a:rPr lang="en-US" sz="1200" b="1" i="1" dirty="0">
                          <a:solidFill>
                            <a:schemeClr val="tx1"/>
                          </a:solidFill>
                        </a:rPr>
                        <a:t>p</a:t>
                      </a:r>
                      <a:r>
                        <a:rPr lang="en-US" sz="1200" b="1" dirty="0">
                          <a:solidFill>
                            <a:schemeClr val="tx1"/>
                          </a:solidFill>
                        </a:rPr>
                        <a:t>-value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200" b="1" dirty="0">
                          <a:solidFill>
                            <a:schemeClr val="tx1"/>
                          </a:solidFill>
                        </a:rPr>
                        <a:t>0.96, </a:t>
                      </a:r>
                      <a:r>
                        <a:rPr lang="en-US" sz="1200" b="1" i="1" dirty="0">
                          <a:solidFill>
                            <a:schemeClr val="tx1"/>
                          </a:solidFill>
                        </a:rPr>
                        <a:t>p</a:t>
                      </a:r>
                      <a:r>
                        <a:rPr lang="en-US" sz="1200" b="1" dirty="0">
                          <a:solidFill>
                            <a:schemeClr val="tx1"/>
                          </a:solidFill>
                        </a:rPr>
                        <a:t> = 0.68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
        <p:nvSpPr>
          <p:cNvPr id="15" name="TextBox 14"/>
          <p:cNvSpPr txBox="1"/>
          <p:nvPr/>
        </p:nvSpPr>
        <p:spPr>
          <a:xfrm>
            <a:off x="1511929" y="2615481"/>
            <a:ext cx="3220916" cy="230832"/>
          </a:xfrm>
          <a:prstGeom prst="rect">
            <a:avLst/>
          </a:prstGeom>
          <a:noFill/>
        </p:spPr>
        <p:txBody>
          <a:bodyPr wrap="square" rtlCol="0">
            <a:spAutoFit/>
          </a:bodyPr>
          <a:lstStyle/>
          <a:p>
            <a:r>
              <a:rPr lang="en-US" sz="900" dirty="0">
                <a:solidFill>
                  <a:srgbClr val="FFFFFF"/>
                </a:solidFill>
              </a:rPr>
              <a:t>Censored observation</a:t>
            </a:r>
          </a:p>
        </p:txBody>
      </p:sp>
      <p:cxnSp>
        <p:nvCxnSpPr>
          <p:cNvPr id="16" name="Straight Connector 15"/>
          <p:cNvCxnSpPr/>
          <p:nvPr/>
        </p:nvCxnSpPr>
        <p:spPr bwMode="auto">
          <a:xfrm>
            <a:off x="1469462" y="2665586"/>
            <a:ext cx="0" cy="7851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3" name="TextBox 22"/>
          <p:cNvSpPr txBox="1"/>
          <p:nvPr/>
        </p:nvSpPr>
        <p:spPr>
          <a:xfrm>
            <a:off x="1511929" y="5560368"/>
            <a:ext cx="3220916" cy="230832"/>
          </a:xfrm>
          <a:prstGeom prst="rect">
            <a:avLst/>
          </a:prstGeom>
          <a:noFill/>
        </p:spPr>
        <p:txBody>
          <a:bodyPr wrap="square" rtlCol="0">
            <a:spAutoFit/>
          </a:bodyPr>
          <a:lstStyle/>
          <a:p>
            <a:r>
              <a:rPr lang="en-US" sz="900" dirty="0">
                <a:solidFill>
                  <a:srgbClr val="FFFFFF"/>
                </a:solidFill>
              </a:rPr>
              <a:t>Censored observation</a:t>
            </a:r>
          </a:p>
        </p:txBody>
      </p:sp>
      <p:cxnSp>
        <p:nvCxnSpPr>
          <p:cNvPr id="24" name="Straight Connector 23"/>
          <p:cNvCxnSpPr/>
          <p:nvPr/>
        </p:nvCxnSpPr>
        <p:spPr bwMode="auto">
          <a:xfrm>
            <a:off x="1469462" y="5610473"/>
            <a:ext cx="0" cy="7851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 name="TextBox 16"/>
          <p:cNvSpPr txBox="1">
            <a:spLocks noChangeArrowheads="1"/>
          </p:cNvSpPr>
          <p:nvPr/>
        </p:nvSpPr>
        <p:spPr bwMode="auto">
          <a:xfrm>
            <a:off x="7289015" y="4938013"/>
            <a:ext cx="1743417" cy="105567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432" tIns="27432" rIns="27432" bIns="27432"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14300" indent="-103188">
              <a:buFont typeface="Arial" charset="0"/>
              <a:buChar char="•"/>
            </a:pPr>
            <a:r>
              <a:rPr lang="en-US" sz="1300" dirty="0"/>
              <a:t>Best overall response rate = 41% (</a:t>
            </a:r>
            <a:r>
              <a:rPr lang="en-US" sz="1300" dirty="0" err="1"/>
              <a:t>ramucirumab</a:t>
            </a:r>
            <a:r>
              <a:rPr lang="en-US" sz="1300" dirty="0"/>
              <a:t>) </a:t>
            </a:r>
            <a:br>
              <a:rPr lang="en-US" sz="1300" dirty="0"/>
            </a:br>
            <a:r>
              <a:rPr lang="en-US" sz="1300" dirty="0"/>
              <a:t>vs 36% (placebo), </a:t>
            </a:r>
            <a:br>
              <a:rPr lang="en-US" sz="1300" dirty="0"/>
            </a:br>
            <a:r>
              <a:rPr lang="en-US" sz="1300" i="1" dirty="0"/>
              <a:t>p </a:t>
            </a:r>
            <a:r>
              <a:rPr lang="en-US" sz="1300" dirty="0"/>
              <a:t>= 0.1696</a:t>
            </a:r>
          </a:p>
        </p:txBody>
      </p:sp>
    </p:spTree>
    <p:extLst>
      <p:ext uri="{BB962C8B-B14F-4D97-AF65-F5344CB8AC3E}">
        <p14:creationId xmlns:p14="http://schemas.microsoft.com/office/powerpoint/2010/main" val="419565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RAINFALL: Select AEs in ≥5% of Patients</a:t>
            </a:r>
            <a:endParaRPr lang="en-US" dirty="0">
              <a:latin typeface="Arial" charset="0"/>
              <a:ea typeface="ＭＳ Ｐゴシック" charset="0"/>
              <a:cs typeface="ＭＳ Ｐゴシック" charset="0"/>
            </a:endParaRPr>
          </a:p>
        </p:txBody>
      </p:sp>
      <p:sp>
        <p:nvSpPr>
          <p:cNvPr id="10" name="TextBox 9"/>
          <p:cNvSpPr txBox="1"/>
          <p:nvPr/>
        </p:nvSpPr>
        <p:spPr>
          <a:xfrm>
            <a:off x="5943600" y="990600"/>
            <a:ext cx="1114536" cy="369332"/>
          </a:xfrm>
          <a:prstGeom prst="rect">
            <a:avLst/>
          </a:prstGeom>
          <a:noFill/>
        </p:spPr>
        <p:txBody>
          <a:bodyPr wrap="none" rtlCol="0">
            <a:spAutoFit/>
          </a:bodyPr>
          <a:lstStyle/>
          <a:p>
            <a:r>
              <a:rPr lang="en-US" sz="1800" b="1" dirty="0">
                <a:solidFill>
                  <a:srgbClr val="0D4384"/>
                </a:solidFill>
              </a:rPr>
              <a:t>(n = 119)</a:t>
            </a:r>
          </a:p>
        </p:txBody>
      </p:sp>
      <p:sp>
        <p:nvSpPr>
          <p:cNvPr id="8" name="Rectangle 33"/>
          <p:cNvSpPr>
            <a:spLocks noChangeArrowheads="1"/>
          </p:cNvSpPr>
          <p:nvPr/>
        </p:nvSpPr>
        <p:spPr bwMode="auto">
          <a:xfrm>
            <a:off x="304800" y="1118176"/>
            <a:ext cx="8534400" cy="406908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2400" dirty="0">
              <a:solidFill>
                <a:srgbClr val="FFFFFF"/>
              </a:solidFill>
              <a:latin typeface="Arial" charset="0"/>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3202381725"/>
              </p:ext>
            </p:extLst>
          </p:nvPr>
        </p:nvGraphicFramePr>
        <p:xfrm>
          <a:off x="457200" y="1238315"/>
          <a:ext cx="8229601" cy="3823385"/>
        </p:xfrm>
        <a:graphic>
          <a:graphicData uri="http://schemas.openxmlformats.org/drawingml/2006/table">
            <a:tbl>
              <a:tblPr/>
              <a:tblGrid>
                <a:gridCol w="2286000">
                  <a:extLst>
                    <a:ext uri="{9D8B030D-6E8A-4147-A177-3AD203B41FA5}">
                      <a16:colId xmlns:a16="http://schemas.microsoft.com/office/drawing/2014/main" xmlns="" val="20000"/>
                    </a:ext>
                  </a:extLst>
                </a:gridCol>
                <a:gridCol w="1719556">
                  <a:extLst>
                    <a:ext uri="{9D8B030D-6E8A-4147-A177-3AD203B41FA5}">
                      <a16:colId xmlns:a16="http://schemas.microsoft.com/office/drawing/2014/main" xmlns="" val="20001"/>
                    </a:ext>
                  </a:extLst>
                </a:gridCol>
                <a:gridCol w="1456566">
                  <a:extLst>
                    <a:ext uri="{9D8B030D-6E8A-4147-A177-3AD203B41FA5}">
                      <a16:colId xmlns:a16="http://schemas.microsoft.com/office/drawing/2014/main" xmlns="" val="20002"/>
                    </a:ext>
                  </a:extLst>
                </a:gridCol>
                <a:gridCol w="1383737">
                  <a:extLst>
                    <a:ext uri="{9D8B030D-6E8A-4147-A177-3AD203B41FA5}">
                      <a16:colId xmlns:a16="http://schemas.microsoft.com/office/drawing/2014/main" xmlns="" val="20003"/>
                    </a:ext>
                  </a:extLst>
                </a:gridCol>
                <a:gridCol w="1383742">
                  <a:extLst>
                    <a:ext uri="{9D8B030D-6E8A-4147-A177-3AD203B41FA5}">
                      <a16:colId xmlns:a16="http://schemas.microsoft.com/office/drawing/2014/main" xmlns="" val="20004"/>
                    </a:ext>
                  </a:extLst>
                </a:gridCol>
              </a:tblGrid>
              <a:tr h="562019">
                <a:tc rowSpan="2">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50" b="1" i="0" u="none" strike="noStrike" cap="none" normalizeH="0" baseline="0" dirty="0">
                          <a:ln>
                            <a:noFill/>
                          </a:ln>
                          <a:solidFill>
                            <a:schemeClr val="bg1"/>
                          </a:solidFill>
                          <a:effectLst/>
                          <a:latin typeface="Arial"/>
                          <a:ea typeface="ＭＳ Ｐゴシック" charset="0"/>
                          <a:cs typeface="Arial"/>
                        </a:rPr>
                        <a:t>Event</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1" i="0" u="none" strike="noStrike" cap="none" normalizeH="0" baseline="0" dirty="0">
                          <a:ln>
                            <a:noFill/>
                          </a:ln>
                          <a:solidFill>
                            <a:schemeClr val="bg1"/>
                          </a:solidFill>
                          <a:effectLst/>
                          <a:latin typeface="Arial"/>
                          <a:ea typeface="ＭＳ Ｐゴシック" charset="0"/>
                          <a:cs typeface="Arial"/>
                        </a:rPr>
                        <a:t>Ramucirumab/Cape/5-FU/Cis </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1" i="0" u="none" strike="noStrike" cap="none" normalizeH="0" baseline="0" dirty="0">
                          <a:ln>
                            <a:noFill/>
                          </a:ln>
                          <a:solidFill>
                            <a:schemeClr val="bg1"/>
                          </a:solidFill>
                          <a:effectLst/>
                          <a:latin typeface="Arial"/>
                          <a:ea typeface="ＭＳ Ｐゴシック" charset="0"/>
                          <a:cs typeface="Arial"/>
                        </a:rPr>
                        <a:t>(n = 323)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8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1" i="0" u="none" strike="noStrike" cap="none" normalizeH="0" baseline="0" dirty="0">
                          <a:ln>
                            <a:noFill/>
                          </a:ln>
                          <a:solidFill>
                            <a:schemeClr val="bg1"/>
                          </a:solidFill>
                          <a:effectLst/>
                          <a:latin typeface="+mn-lt"/>
                          <a:ea typeface="ＭＳ Ｐゴシック" charset="0"/>
                          <a:cs typeface="Arial"/>
                        </a:rPr>
                        <a:t>Placebo/Cape/5-FU/Cis </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1" i="0" u="none" strike="noStrike" cap="none" normalizeH="0" baseline="0" dirty="0">
                          <a:ln>
                            <a:noFill/>
                          </a:ln>
                          <a:solidFill>
                            <a:schemeClr val="bg1"/>
                          </a:solidFill>
                          <a:effectLst/>
                          <a:latin typeface="+mn-lt"/>
                          <a:ea typeface="ＭＳ Ｐゴシック" charset="0"/>
                          <a:cs typeface="Arial"/>
                        </a:rPr>
                        <a:t>(n = 315)</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8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626504050"/>
                  </a:ext>
                </a:extLst>
              </a:tr>
              <a:tr h="435137">
                <a:tc vMerge="1">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1" i="0" u="none" strike="noStrike" cap="none" normalizeH="0" baseline="0" dirty="0">
                          <a:ln>
                            <a:noFill/>
                          </a:ln>
                          <a:solidFill>
                            <a:schemeClr val="bg1"/>
                          </a:solidFill>
                          <a:effectLst/>
                          <a:latin typeface="Arial"/>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1" i="0" u="none" strike="noStrike" cap="none" normalizeH="0" baseline="0" dirty="0">
                          <a:ln>
                            <a:noFill/>
                          </a:ln>
                          <a:solidFill>
                            <a:schemeClr val="bg1"/>
                          </a:solidFill>
                          <a:effectLst/>
                          <a:latin typeface="+mn-lt"/>
                          <a:ea typeface="ＭＳ Ｐゴシック" charset="0"/>
                          <a:cs typeface="Arial"/>
                        </a:rPr>
                        <a:t>Grade ≥3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1" i="0" u="none" strike="noStrike" cap="none" normalizeH="0" baseline="0" dirty="0">
                          <a:ln>
                            <a:noFill/>
                          </a:ln>
                          <a:solidFill>
                            <a:schemeClr val="bg1"/>
                          </a:solidFill>
                          <a:effectLst/>
                          <a:latin typeface="+mn-lt"/>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1" i="0" u="none" strike="noStrike" cap="none" normalizeH="0" baseline="0" dirty="0">
                          <a:ln>
                            <a:noFill/>
                          </a:ln>
                          <a:solidFill>
                            <a:schemeClr val="bg1"/>
                          </a:solidFill>
                          <a:effectLst/>
                          <a:latin typeface="+mn-lt"/>
                          <a:ea typeface="ＭＳ Ｐゴシック" charset="0"/>
                          <a:cs typeface="Arial"/>
                        </a:rPr>
                        <a:t>Grade ≥3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3969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Neutropenia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54%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26%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53%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27%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3969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Decreased appetite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41%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6.5%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32%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3.2%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3969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Anemia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34%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37%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3969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Thrombocytopenia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34%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7.7%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3.5%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3969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Hand-foot syndrome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31%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8.7%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20%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3.8%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3969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Bleeding events*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25%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3.4%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4.1%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3969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Hypertension</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22%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9.9%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7.3%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3969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50" b="0" i="0" u="none" strike="noStrike" cap="none" normalizeH="0" baseline="0" dirty="0">
                          <a:ln>
                            <a:noFill/>
                          </a:ln>
                          <a:solidFill>
                            <a:srgbClr val="FFFFFF"/>
                          </a:solidFill>
                          <a:effectLst/>
                          <a:latin typeface="+mn-lt"/>
                          <a:ea typeface="ＭＳ Ｐゴシック" charset="0"/>
                          <a:cs typeface="Arial"/>
                        </a:rPr>
                        <a:t>Proteinuria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2.5%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11%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50" b="0" i="0" u="none" strike="noStrike" cap="none" normalizeH="0" baseline="0" dirty="0">
                          <a:ln>
                            <a:noFill/>
                          </a:ln>
                          <a:solidFill>
                            <a:srgbClr val="FFFFFF"/>
                          </a:solidFill>
                          <a:effectLst/>
                          <a:latin typeface="Arial"/>
                          <a:ea typeface="ＭＳ Ｐゴシック" charset="0"/>
                          <a:cs typeface="Arial"/>
                        </a:rPr>
                        <a:t>0.6%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bl>
          </a:graphicData>
        </a:graphic>
      </p:graphicFrame>
      <p:sp>
        <p:nvSpPr>
          <p:cNvPr id="2" name="TextBox 1"/>
          <p:cNvSpPr txBox="1"/>
          <p:nvPr/>
        </p:nvSpPr>
        <p:spPr>
          <a:xfrm>
            <a:off x="363635" y="5755341"/>
            <a:ext cx="5610831" cy="400110"/>
          </a:xfrm>
          <a:prstGeom prst="rect">
            <a:avLst/>
          </a:prstGeom>
          <a:noFill/>
        </p:spPr>
        <p:txBody>
          <a:bodyPr wrap="none" rtlCol="0">
            <a:spAutoFit/>
          </a:bodyPr>
          <a:lstStyle/>
          <a:p>
            <a:r>
              <a:rPr lang="en-US" sz="2000" dirty="0"/>
              <a:t>No new or unexpected safety findings emerged.</a:t>
            </a:r>
          </a:p>
        </p:txBody>
      </p:sp>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Fuchs CS et al. Gastrointestinal Cancers Symposium 2018;Abstract 5. </a:t>
            </a:r>
          </a:p>
        </p:txBody>
      </p:sp>
      <p:sp>
        <p:nvSpPr>
          <p:cNvPr id="4" name="TextBox 3"/>
          <p:cNvSpPr txBox="1"/>
          <p:nvPr/>
        </p:nvSpPr>
        <p:spPr>
          <a:xfrm>
            <a:off x="457200" y="5280392"/>
            <a:ext cx="2945037" cy="338554"/>
          </a:xfrm>
          <a:prstGeom prst="rect">
            <a:avLst/>
          </a:prstGeom>
          <a:noFill/>
        </p:spPr>
        <p:txBody>
          <a:bodyPr wrap="none" rtlCol="0">
            <a:spAutoFit/>
          </a:bodyPr>
          <a:lstStyle/>
          <a:p>
            <a:r>
              <a:rPr lang="en-US" sz="1600" dirty="0"/>
              <a:t>*</a:t>
            </a:r>
            <a:r>
              <a:rPr lang="en-US" sz="1600" baseline="30000" dirty="0"/>
              <a:t> </a:t>
            </a:r>
            <a:r>
              <a:rPr lang="en-US" sz="1600" dirty="0"/>
              <a:t>Includes hemorrhagic events</a:t>
            </a:r>
          </a:p>
        </p:txBody>
      </p:sp>
    </p:spTree>
    <p:extLst>
      <p:ext uri="{BB962C8B-B14F-4D97-AF65-F5344CB8AC3E}">
        <p14:creationId xmlns:p14="http://schemas.microsoft.com/office/powerpoint/2010/main" val="1478758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1900" dirty="0"/>
              <a:t>Safety and Efficacy of Pembrolizumab Monotherapy in Patients with Previously Treated Advanced Gastric and Gastroesophageal Junction Cancer: Phase 2 Clinical KEYNOTE-059 Trial</a:t>
            </a:r>
            <a:br>
              <a:rPr lang="en-US" sz="1900" dirty="0"/>
            </a:br>
            <a:r>
              <a:rPr lang="en-US" sz="1900" dirty="0"/>
              <a:t/>
            </a:r>
            <a:br>
              <a:rPr lang="en-US" sz="1900" dirty="0"/>
            </a:br>
            <a:r>
              <a:rPr lang="en-US" sz="1900" dirty="0"/>
              <a:t>Pembrolizumab (Pembro) vs Paclitaxel (PTX) for Previously Treated Advanced Gastric or </a:t>
            </a:r>
            <a:r>
              <a:rPr lang="en-US" sz="1900"/>
              <a:t>Gastroesophageal Junction </a:t>
            </a:r>
            <a:r>
              <a:rPr lang="en-US" sz="1900" dirty="0"/>
              <a:t>(G/GEJ) Cancer: Phase 3 KEYNOTE-061 Trial</a:t>
            </a:r>
            <a:br>
              <a:rPr lang="en-US" sz="1900" dirty="0"/>
            </a:br>
            <a:r>
              <a:rPr lang="en-US" sz="1900" dirty="0"/>
              <a:t/>
            </a:r>
            <a:br>
              <a:rPr lang="en-US" sz="1900" dirty="0"/>
            </a:br>
            <a:r>
              <a:rPr lang="en-US" sz="1900" dirty="0"/>
              <a:t>Pembrolizumab versus Paclitaxel for Previously Treated, Advanced Gastric or Gastro-Oesophageal Junction Cancer (KEYNOTE-061): A Randomised, Open-Label, Controlled, Phase 3 Trial</a:t>
            </a:r>
            <a:endParaRPr lang="en-US" sz="1900" dirty="0">
              <a:solidFill>
                <a:srgbClr val="0D4384"/>
              </a:solidFill>
            </a:endParaRPr>
          </a:p>
        </p:txBody>
      </p:sp>
      <p:sp>
        <p:nvSpPr>
          <p:cNvPr id="2" name="Subtitle 1"/>
          <p:cNvSpPr>
            <a:spLocks noGrp="1"/>
          </p:cNvSpPr>
          <p:nvPr>
            <p:ph type="subTitle" idx="1"/>
          </p:nvPr>
        </p:nvSpPr>
        <p:spPr/>
        <p:txBody>
          <a:bodyPr anchor="t">
            <a:noAutofit/>
          </a:bodyPr>
          <a:lstStyle/>
          <a:p>
            <a:pPr>
              <a:spcBef>
                <a:spcPts val="700"/>
              </a:spcBef>
            </a:pPr>
            <a:r>
              <a:rPr lang="en-US" sz="1500" dirty="0"/>
              <a:t>Fuchs CS </a:t>
            </a:r>
            <a:r>
              <a:rPr lang="en-US" sz="1500" dirty="0">
                <a:solidFill>
                  <a:srgbClr val="0D4384"/>
                </a:solidFill>
              </a:rPr>
              <a:t>et al. </a:t>
            </a:r>
            <a:br>
              <a:rPr lang="en-US" sz="1500" dirty="0">
                <a:solidFill>
                  <a:srgbClr val="0D4384"/>
                </a:solidFill>
              </a:rPr>
            </a:br>
            <a:r>
              <a:rPr lang="en-US" sz="1500" i="1" dirty="0">
                <a:solidFill>
                  <a:srgbClr val="0D4384"/>
                </a:solidFill>
              </a:rPr>
              <a:t>JAMA Oncol </a:t>
            </a:r>
            <a:r>
              <a:rPr lang="en-US" sz="1500" dirty="0">
                <a:solidFill>
                  <a:srgbClr val="0D4384"/>
                </a:solidFill>
              </a:rPr>
              <a:t>2018;[</a:t>
            </a:r>
            <a:r>
              <a:rPr lang="en-US" sz="1500" dirty="0" err="1">
                <a:solidFill>
                  <a:srgbClr val="0D4384"/>
                </a:solidFill>
              </a:rPr>
              <a:t>Epub</a:t>
            </a:r>
            <a:r>
              <a:rPr lang="en-US" sz="1500" dirty="0">
                <a:solidFill>
                  <a:srgbClr val="0D4384"/>
                </a:solidFill>
              </a:rPr>
              <a:t> ahead of print].</a:t>
            </a:r>
          </a:p>
          <a:p>
            <a:pPr>
              <a:spcBef>
                <a:spcPts val="700"/>
              </a:spcBef>
            </a:pPr>
            <a:r>
              <a:rPr lang="en-US" sz="1500" dirty="0"/>
              <a:t>Fuchs CS </a:t>
            </a:r>
            <a:r>
              <a:rPr lang="en-US" sz="1500" dirty="0">
                <a:solidFill>
                  <a:srgbClr val="0D4384"/>
                </a:solidFill>
              </a:rPr>
              <a:t>et al. </a:t>
            </a:r>
            <a:br>
              <a:rPr lang="en-US" sz="1500" dirty="0">
                <a:solidFill>
                  <a:srgbClr val="0D4384"/>
                </a:solidFill>
              </a:rPr>
            </a:br>
            <a:r>
              <a:rPr lang="en-US" sz="1500" i="1" dirty="0">
                <a:solidFill>
                  <a:srgbClr val="0D4384"/>
                </a:solidFill>
              </a:rPr>
              <a:t>Proc ASCO </a:t>
            </a:r>
            <a:r>
              <a:rPr lang="en-US" sz="1500" dirty="0">
                <a:solidFill>
                  <a:srgbClr val="0D4384"/>
                </a:solidFill>
              </a:rPr>
              <a:t>2018;Abstract 4062.</a:t>
            </a:r>
          </a:p>
          <a:p>
            <a:pPr>
              <a:spcBef>
                <a:spcPts val="700"/>
              </a:spcBef>
            </a:pPr>
            <a:r>
              <a:rPr lang="en-US" sz="1500" dirty="0" err="1">
                <a:solidFill>
                  <a:srgbClr val="0D4384"/>
                </a:solidFill>
              </a:rPr>
              <a:t>Shitara</a:t>
            </a:r>
            <a:r>
              <a:rPr lang="en-US" sz="1500" dirty="0">
                <a:solidFill>
                  <a:srgbClr val="0D4384"/>
                </a:solidFill>
              </a:rPr>
              <a:t> K et al.</a:t>
            </a:r>
            <a:br>
              <a:rPr lang="en-US" sz="1500" dirty="0">
                <a:solidFill>
                  <a:srgbClr val="0D4384"/>
                </a:solidFill>
              </a:rPr>
            </a:br>
            <a:r>
              <a:rPr lang="en-US" sz="1500" i="1" dirty="0">
                <a:solidFill>
                  <a:srgbClr val="0D4384"/>
                </a:solidFill>
              </a:rPr>
              <a:t>Lancet</a:t>
            </a:r>
            <a:r>
              <a:rPr lang="en-US" sz="1500" dirty="0">
                <a:solidFill>
                  <a:srgbClr val="0D4384"/>
                </a:solidFill>
              </a:rPr>
              <a:t> 2018;[</a:t>
            </a:r>
            <a:r>
              <a:rPr lang="en-US" sz="1500" dirty="0" err="1">
                <a:solidFill>
                  <a:srgbClr val="0D4384"/>
                </a:solidFill>
              </a:rPr>
              <a:t>Epub</a:t>
            </a:r>
            <a:r>
              <a:rPr lang="en-US" sz="1500" dirty="0">
                <a:solidFill>
                  <a:srgbClr val="0D4384"/>
                </a:solidFill>
              </a:rPr>
              <a:t> ahead of print].</a:t>
            </a:r>
          </a:p>
        </p:txBody>
      </p:sp>
    </p:spTree>
    <p:extLst>
      <p:ext uri="{BB962C8B-B14F-4D97-AF65-F5344CB8AC3E}">
        <p14:creationId xmlns:p14="http://schemas.microsoft.com/office/powerpoint/2010/main" val="30565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0" y="6165503"/>
            <a:ext cx="9144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Fuchs CS et al. </a:t>
            </a:r>
            <a:r>
              <a:rPr lang="en-US" sz="1800" i="1" dirty="0">
                <a:solidFill>
                  <a:srgbClr val="FFFFFF"/>
                </a:solidFill>
              </a:rPr>
              <a:t>JAMA Oncol </a:t>
            </a:r>
            <a:r>
              <a:rPr lang="en-US" sz="1800" dirty="0">
                <a:solidFill>
                  <a:srgbClr val="FFFFFF"/>
                </a:solidFill>
              </a:rPr>
              <a:t>2018;[</a:t>
            </a:r>
            <a:r>
              <a:rPr lang="en-US" sz="1800" dirty="0" err="1">
                <a:solidFill>
                  <a:srgbClr val="FFFFFF"/>
                </a:solidFill>
              </a:rPr>
              <a:t>Epub</a:t>
            </a:r>
            <a:r>
              <a:rPr lang="en-US" sz="1800" dirty="0">
                <a:solidFill>
                  <a:srgbClr val="FFFFFF"/>
                </a:solidFill>
              </a:rPr>
              <a:t> ahead of print]; Fuchs CS et al. </a:t>
            </a:r>
            <a:r>
              <a:rPr lang="en-US" sz="1800" i="1" dirty="0">
                <a:solidFill>
                  <a:srgbClr val="FFFFFF"/>
                </a:solidFill>
              </a:rPr>
              <a:t>Proc ASCO </a:t>
            </a:r>
            <a:r>
              <a:rPr lang="en-US" sz="1800" dirty="0">
                <a:solidFill>
                  <a:srgbClr val="FFFFFF"/>
                </a:solidFill>
              </a:rPr>
              <a:t>2017;Abstract 4003. </a:t>
            </a:r>
          </a:p>
        </p:txBody>
      </p:sp>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KEYNOTE-059: Phase II Multicohort Trial Design</a:t>
            </a:r>
            <a:endParaRPr lang="en-US" dirty="0"/>
          </a:p>
        </p:txBody>
      </p:sp>
      <p:sp>
        <p:nvSpPr>
          <p:cNvPr id="11" name="TextBox 2"/>
          <p:cNvSpPr txBox="1">
            <a:spLocks noChangeArrowheads="1"/>
          </p:cNvSpPr>
          <p:nvPr/>
        </p:nvSpPr>
        <p:spPr bwMode="auto">
          <a:xfrm>
            <a:off x="446597" y="4633099"/>
            <a:ext cx="8534400" cy="1007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600"/>
              </a:spcBef>
              <a:spcAft>
                <a:spcPts val="600"/>
              </a:spcAft>
              <a:buFont typeface="Arial" charset="0"/>
              <a:buChar char="•"/>
            </a:pPr>
            <a:r>
              <a:rPr lang="en-US" sz="1650" b="1" dirty="0">
                <a:solidFill>
                  <a:srgbClr val="FFFF00"/>
                </a:solidFill>
              </a:rPr>
              <a:t>Endpoints: </a:t>
            </a:r>
            <a:r>
              <a:rPr lang="en-US" sz="1650" dirty="0">
                <a:solidFill>
                  <a:srgbClr val="FFFF00"/>
                </a:solidFill>
              </a:rPr>
              <a:t>Response, survival and safety</a:t>
            </a:r>
          </a:p>
          <a:p>
            <a:pPr marL="285750" indent="-285750">
              <a:spcBef>
                <a:spcPts val="600"/>
              </a:spcBef>
              <a:spcAft>
                <a:spcPts val="600"/>
              </a:spcAft>
              <a:buFont typeface="Arial" charset="0"/>
              <a:buChar char="•"/>
            </a:pPr>
            <a:r>
              <a:rPr lang="en-US" sz="1650" dirty="0">
                <a:solidFill>
                  <a:srgbClr val="FFFFFF"/>
                </a:solidFill>
              </a:rPr>
              <a:t>Response assessments by RECISTv1.1: First scan at 9 weeks after cycle 1, then every 6 weeks for the first year, followed by every 9 weeks</a:t>
            </a:r>
          </a:p>
        </p:txBody>
      </p:sp>
      <p:grpSp>
        <p:nvGrpSpPr>
          <p:cNvPr id="7" name="Group 6"/>
          <p:cNvGrpSpPr/>
          <p:nvPr/>
        </p:nvGrpSpPr>
        <p:grpSpPr>
          <a:xfrm>
            <a:off x="118975" y="1123544"/>
            <a:ext cx="8906049" cy="3200400"/>
            <a:chOff x="85551" y="1295400"/>
            <a:chExt cx="8906049" cy="3200400"/>
          </a:xfrm>
        </p:grpSpPr>
        <p:sp>
          <p:nvSpPr>
            <p:cNvPr id="8" name="Rounded Rectangle 7"/>
            <p:cNvSpPr/>
            <p:nvPr/>
          </p:nvSpPr>
          <p:spPr bwMode="auto">
            <a:xfrm>
              <a:off x="7543800" y="1295400"/>
              <a:ext cx="1447800" cy="3200400"/>
            </a:xfrm>
            <a:prstGeom prst="roundRect">
              <a:avLst>
                <a:gd name="adj" fmla="val 0"/>
              </a:avLst>
            </a:prstGeom>
            <a:solidFill>
              <a:srgbClr val="002B5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cxnSp>
          <p:nvCxnSpPr>
            <p:cNvPr id="9" name="Straight Arrow Connector 8"/>
            <p:cNvCxnSpPr/>
            <p:nvPr/>
          </p:nvCxnSpPr>
          <p:spPr bwMode="auto">
            <a:xfrm>
              <a:off x="1887196" y="1828800"/>
              <a:ext cx="609600" cy="0"/>
            </a:xfrm>
            <a:prstGeom prst="straightConnector1">
              <a:avLst/>
            </a:prstGeom>
            <a:solidFill>
              <a:schemeClr val="accent1"/>
            </a:solidFill>
            <a:ln w="254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a:off x="5181600" y="1828800"/>
              <a:ext cx="609600" cy="0"/>
            </a:xfrm>
            <a:prstGeom prst="straightConnector1">
              <a:avLst/>
            </a:prstGeom>
            <a:solidFill>
              <a:schemeClr val="accent1"/>
            </a:solidFill>
            <a:ln w="254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Straight Arrow Connector 11"/>
            <p:cNvCxnSpPr/>
            <p:nvPr/>
          </p:nvCxnSpPr>
          <p:spPr bwMode="auto">
            <a:xfrm>
              <a:off x="1887196" y="2857676"/>
              <a:ext cx="609600" cy="0"/>
            </a:xfrm>
            <a:prstGeom prst="straightConnector1">
              <a:avLst/>
            </a:prstGeom>
            <a:solidFill>
              <a:schemeClr val="accent1"/>
            </a:solidFill>
            <a:ln w="254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Arrow Connector 12"/>
            <p:cNvCxnSpPr/>
            <p:nvPr/>
          </p:nvCxnSpPr>
          <p:spPr bwMode="auto">
            <a:xfrm>
              <a:off x="5181600" y="2857676"/>
              <a:ext cx="609600" cy="0"/>
            </a:xfrm>
            <a:prstGeom prst="straightConnector1">
              <a:avLst/>
            </a:prstGeom>
            <a:solidFill>
              <a:schemeClr val="accent1"/>
            </a:solidFill>
            <a:ln w="254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Arrow Connector 13"/>
            <p:cNvCxnSpPr/>
            <p:nvPr/>
          </p:nvCxnSpPr>
          <p:spPr bwMode="auto">
            <a:xfrm>
              <a:off x="1887196" y="3962400"/>
              <a:ext cx="609600" cy="0"/>
            </a:xfrm>
            <a:prstGeom prst="straightConnector1">
              <a:avLst/>
            </a:prstGeom>
            <a:solidFill>
              <a:schemeClr val="accent1"/>
            </a:solidFill>
            <a:ln w="254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a:off x="5181600" y="3962400"/>
              <a:ext cx="609600" cy="0"/>
            </a:xfrm>
            <a:prstGeom prst="straightConnector1">
              <a:avLst/>
            </a:prstGeom>
            <a:solidFill>
              <a:schemeClr val="accent1"/>
            </a:solidFill>
            <a:ln w="254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 name="Rounded Rectangle 16"/>
            <p:cNvSpPr/>
            <p:nvPr/>
          </p:nvSpPr>
          <p:spPr bwMode="auto">
            <a:xfrm>
              <a:off x="92360" y="1295400"/>
              <a:ext cx="2209800" cy="990600"/>
            </a:xfrm>
            <a:prstGeom prst="roundRect">
              <a:avLst>
                <a:gd name="adj" fmla="val 0"/>
              </a:avLst>
            </a:prstGeom>
            <a:solidFill>
              <a:srgbClr val="F9951E"/>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8" name="Rounded Rectangle 17"/>
            <p:cNvSpPr/>
            <p:nvPr/>
          </p:nvSpPr>
          <p:spPr bwMode="auto">
            <a:xfrm>
              <a:off x="2496796" y="1295400"/>
              <a:ext cx="3065803" cy="990600"/>
            </a:xfrm>
            <a:prstGeom prst="roundRect">
              <a:avLst>
                <a:gd name="adj" fmla="val 0"/>
              </a:avLst>
            </a:prstGeom>
            <a:solidFill>
              <a:srgbClr val="F9951E"/>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9" name="Rounded Rectangle 18"/>
            <p:cNvSpPr/>
            <p:nvPr/>
          </p:nvSpPr>
          <p:spPr bwMode="auto">
            <a:xfrm>
              <a:off x="93253" y="2400476"/>
              <a:ext cx="2209800" cy="990600"/>
            </a:xfrm>
            <a:prstGeom prst="roundRect">
              <a:avLst>
                <a:gd name="adj" fmla="val 0"/>
              </a:avLst>
            </a:prstGeom>
            <a:solidFill>
              <a:srgbClr val="8FC42A"/>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0" name="Rounded Rectangle 19"/>
            <p:cNvSpPr/>
            <p:nvPr/>
          </p:nvSpPr>
          <p:spPr bwMode="auto">
            <a:xfrm>
              <a:off x="2496796" y="2400476"/>
              <a:ext cx="3065803" cy="990600"/>
            </a:xfrm>
            <a:prstGeom prst="roundRect">
              <a:avLst>
                <a:gd name="adj" fmla="val 0"/>
              </a:avLst>
            </a:prstGeom>
            <a:solidFill>
              <a:srgbClr val="8FC42A"/>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1" name="Rounded Rectangle 20"/>
            <p:cNvSpPr/>
            <p:nvPr/>
          </p:nvSpPr>
          <p:spPr bwMode="auto">
            <a:xfrm>
              <a:off x="93253" y="3505200"/>
              <a:ext cx="2209800" cy="990600"/>
            </a:xfrm>
            <a:prstGeom prst="roundRect">
              <a:avLst>
                <a:gd name="adj" fmla="val 0"/>
              </a:avLst>
            </a:prstGeom>
            <a:solidFill>
              <a:srgbClr val="00B0F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2" name="Rounded Rectangle 21"/>
            <p:cNvSpPr/>
            <p:nvPr/>
          </p:nvSpPr>
          <p:spPr bwMode="auto">
            <a:xfrm>
              <a:off x="2496796" y="3505200"/>
              <a:ext cx="3065803" cy="990600"/>
            </a:xfrm>
            <a:prstGeom prst="roundRect">
              <a:avLst>
                <a:gd name="adj" fmla="val 0"/>
              </a:avLst>
            </a:prstGeom>
            <a:solidFill>
              <a:srgbClr val="00B0F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cxnSp>
          <p:nvCxnSpPr>
            <p:cNvPr id="23" name="Straight Arrow Connector 22"/>
            <p:cNvCxnSpPr/>
            <p:nvPr/>
          </p:nvCxnSpPr>
          <p:spPr bwMode="auto">
            <a:xfrm>
              <a:off x="6858000" y="1828800"/>
              <a:ext cx="609600" cy="0"/>
            </a:xfrm>
            <a:prstGeom prst="straightConnector1">
              <a:avLst/>
            </a:prstGeom>
            <a:solidFill>
              <a:schemeClr val="accent1"/>
            </a:solidFill>
            <a:ln w="254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4" name="Straight Arrow Connector 23"/>
            <p:cNvCxnSpPr/>
            <p:nvPr/>
          </p:nvCxnSpPr>
          <p:spPr bwMode="auto">
            <a:xfrm>
              <a:off x="6858000" y="2857676"/>
              <a:ext cx="609600" cy="0"/>
            </a:xfrm>
            <a:prstGeom prst="straightConnector1">
              <a:avLst/>
            </a:prstGeom>
            <a:solidFill>
              <a:schemeClr val="accent1"/>
            </a:solidFill>
            <a:ln w="254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5" name="Straight Arrow Connector 24"/>
            <p:cNvCxnSpPr/>
            <p:nvPr/>
          </p:nvCxnSpPr>
          <p:spPr bwMode="auto">
            <a:xfrm>
              <a:off x="6858000" y="3962400"/>
              <a:ext cx="609600" cy="0"/>
            </a:xfrm>
            <a:prstGeom prst="straightConnector1">
              <a:avLst/>
            </a:prstGeom>
            <a:solidFill>
              <a:schemeClr val="accent1"/>
            </a:solidFill>
            <a:ln w="254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 name="Rounded Rectangle 25"/>
            <p:cNvSpPr/>
            <p:nvPr/>
          </p:nvSpPr>
          <p:spPr bwMode="auto">
            <a:xfrm>
              <a:off x="5791200" y="1295400"/>
              <a:ext cx="1447800" cy="3200400"/>
            </a:xfrm>
            <a:prstGeom prst="roundRect">
              <a:avLst>
                <a:gd name="adj" fmla="val 0"/>
              </a:avLst>
            </a:prstGeom>
            <a:solidFill>
              <a:srgbClr val="002B5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7" name="TextBox 26"/>
            <p:cNvSpPr txBox="1"/>
            <p:nvPr/>
          </p:nvSpPr>
          <p:spPr>
            <a:xfrm>
              <a:off x="85551" y="1437209"/>
              <a:ext cx="2187723" cy="738664"/>
            </a:xfrm>
            <a:prstGeom prst="rect">
              <a:avLst/>
            </a:prstGeom>
            <a:noFill/>
          </p:spPr>
          <p:txBody>
            <a:bodyPr wrap="square" rtlCol="0" anchor="ctr">
              <a:spAutoFit/>
            </a:bodyPr>
            <a:lstStyle/>
            <a:p>
              <a:pPr algn="ctr"/>
              <a:r>
                <a:rPr lang="en-US" sz="1400" b="1" u="sng" dirty="0">
                  <a:solidFill>
                    <a:srgbClr val="010F97"/>
                  </a:solidFill>
                </a:rPr>
                <a:t>Cohort 1 Patients</a:t>
              </a:r>
            </a:p>
            <a:p>
              <a:pPr algn="ctr"/>
              <a:r>
                <a:rPr lang="en-US" sz="1400" b="1" dirty="0">
                  <a:solidFill>
                    <a:srgbClr val="010F97"/>
                  </a:solidFill>
                </a:rPr>
                <a:t>≥2 prior lines of chemotherapy</a:t>
              </a:r>
            </a:p>
          </p:txBody>
        </p:sp>
        <p:sp>
          <p:nvSpPr>
            <p:cNvPr id="28" name="TextBox 27"/>
            <p:cNvSpPr txBox="1"/>
            <p:nvPr/>
          </p:nvSpPr>
          <p:spPr>
            <a:xfrm>
              <a:off x="2627503" y="1544932"/>
              <a:ext cx="2791232" cy="523220"/>
            </a:xfrm>
            <a:prstGeom prst="rect">
              <a:avLst/>
            </a:prstGeom>
            <a:noFill/>
          </p:spPr>
          <p:txBody>
            <a:bodyPr wrap="square" rtlCol="0" anchor="ctr">
              <a:spAutoFit/>
            </a:bodyPr>
            <a:lstStyle/>
            <a:p>
              <a:pPr algn="ctr"/>
              <a:r>
                <a:rPr lang="en-US" sz="1400" b="1" dirty="0">
                  <a:solidFill>
                    <a:srgbClr val="010F97"/>
                  </a:solidFill>
                </a:rPr>
                <a:t>Pembrolizumab </a:t>
              </a:r>
              <a:br>
                <a:rPr lang="en-US" sz="1400" b="1" dirty="0">
                  <a:solidFill>
                    <a:srgbClr val="010F97"/>
                  </a:solidFill>
                </a:rPr>
              </a:br>
              <a:r>
                <a:rPr lang="en-US" sz="1400" b="1" dirty="0">
                  <a:solidFill>
                    <a:srgbClr val="010F97"/>
                  </a:solidFill>
                </a:rPr>
                <a:t>200 mg q3wk</a:t>
              </a:r>
            </a:p>
          </p:txBody>
        </p:sp>
        <p:sp>
          <p:nvSpPr>
            <p:cNvPr id="29" name="TextBox 28"/>
            <p:cNvSpPr txBox="1"/>
            <p:nvPr/>
          </p:nvSpPr>
          <p:spPr>
            <a:xfrm>
              <a:off x="115329" y="2615919"/>
              <a:ext cx="2187723" cy="523220"/>
            </a:xfrm>
            <a:prstGeom prst="rect">
              <a:avLst/>
            </a:prstGeom>
            <a:noFill/>
          </p:spPr>
          <p:txBody>
            <a:bodyPr wrap="square" rtlCol="0" anchor="ctr">
              <a:spAutoFit/>
            </a:bodyPr>
            <a:lstStyle/>
            <a:p>
              <a:pPr algn="ctr"/>
              <a:r>
                <a:rPr lang="en-US" sz="1400" b="1" u="sng" dirty="0">
                  <a:solidFill>
                    <a:srgbClr val="010F97"/>
                  </a:solidFill>
                </a:rPr>
                <a:t>Cohort 2 Patients</a:t>
              </a:r>
            </a:p>
            <a:p>
              <a:pPr algn="ctr"/>
              <a:r>
                <a:rPr lang="en-US" sz="1400" b="1" dirty="0">
                  <a:solidFill>
                    <a:srgbClr val="010F97"/>
                  </a:solidFill>
                </a:rPr>
                <a:t>No prior therapy </a:t>
              </a:r>
            </a:p>
          </p:txBody>
        </p:sp>
        <p:sp>
          <p:nvSpPr>
            <p:cNvPr id="30" name="TextBox 29"/>
            <p:cNvSpPr txBox="1"/>
            <p:nvPr/>
          </p:nvSpPr>
          <p:spPr>
            <a:xfrm>
              <a:off x="2426125" y="2400476"/>
              <a:ext cx="3193988" cy="954107"/>
            </a:xfrm>
            <a:prstGeom prst="rect">
              <a:avLst/>
            </a:prstGeom>
            <a:noFill/>
          </p:spPr>
          <p:txBody>
            <a:bodyPr wrap="square" rtlCol="0" anchor="ctr">
              <a:spAutoFit/>
            </a:bodyPr>
            <a:lstStyle/>
            <a:p>
              <a:pPr algn="ctr"/>
              <a:r>
                <a:rPr lang="en-US" sz="1400" b="1" dirty="0">
                  <a:solidFill>
                    <a:srgbClr val="010F97"/>
                  </a:solidFill>
                </a:rPr>
                <a:t>Pembrolizumab 200 mg q3wk + cisplatin 80 mg/m</a:t>
              </a:r>
              <a:r>
                <a:rPr lang="en-US" sz="1400" b="1" baseline="30000" dirty="0">
                  <a:solidFill>
                    <a:srgbClr val="010F97"/>
                  </a:solidFill>
                </a:rPr>
                <a:t>2</a:t>
              </a:r>
              <a:r>
                <a:rPr lang="en-US" sz="1400" b="1" dirty="0">
                  <a:solidFill>
                    <a:srgbClr val="010F97"/>
                  </a:solidFill>
                </a:rPr>
                <a:t> q3wk + </a:t>
              </a:r>
              <a:br>
                <a:rPr lang="en-US" sz="1400" b="1" dirty="0">
                  <a:solidFill>
                    <a:srgbClr val="010F97"/>
                  </a:solidFill>
                </a:rPr>
              </a:br>
              <a:r>
                <a:rPr lang="en-US" sz="1400" b="1" dirty="0">
                  <a:solidFill>
                    <a:srgbClr val="010F97"/>
                  </a:solidFill>
                </a:rPr>
                <a:t>5-FU 800 mg/m</a:t>
              </a:r>
              <a:r>
                <a:rPr lang="en-US" sz="1400" b="1" baseline="30000" dirty="0">
                  <a:solidFill>
                    <a:srgbClr val="010F97"/>
                  </a:solidFill>
                </a:rPr>
                <a:t>2</a:t>
              </a:r>
              <a:r>
                <a:rPr lang="en-US" sz="1400" b="1" dirty="0">
                  <a:solidFill>
                    <a:srgbClr val="010F97"/>
                  </a:solidFill>
                </a:rPr>
                <a:t> q3wk or </a:t>
              </a:r>
              <a:r>
                <a:rPr lang="en-US" sz="1400" b="1" spc="-20" dirty="0" err="1">
                  <a:solidFill>
                    <a:srgbClr val="010F97"/>
                  </a:solidFill>
                </a:rPr>
                <a:t>capecitabine</a:t>
              </a:r>
              <a:r>
                <a:rPr lang="en-US" sz="1400" b="1" spc="-20" dirty="0">
                  <a:solidFill>
                    <a:srgbClr val="010F97"/>
                  </a:solidFill>
                </a:rPr>
                <a:t> 1,000 mg/m</a:t>
              </a:r>
              <a:r>
                <a:rPr lang="en-US" sz="1400" b="1" spc="-20" baseline="30000" dirty="0">
                  <a:solidFill>
                    <a:srgbClr val="010F97"/>
                  </a:solidFill>
                </a:rPr>
                <a:t>2</a:t>
              </a:r>
              <a:r>
                <a:rPr lang="en-US" sz="1400" b="1" spc="-20" dirty="0">
                  <a:solidFill>
                    <a:srgbClr val="010F97"/>
                  </a:solidFill>
                </a:rPr>
                <a:t> BID q3wk </a:t>
              </a:r>
            </a:p>
          </p:txBody>
        </p:sp>
        <p:sp>
          <p:nvSpPr>
            <p:cNvPr id="31" name="TextBox 30"/>
            <p:cNvSpPr txBox="1"/>
            <p:nvPr/>
          </p:nvSpPr>
          <p:spPr>
            <a:xfrm>
              <a:off x="115329" y="3609091"/>
              <a:ext cx="2187723" cy="738664"/>
            </a:xfrm>
            <a:prstGeom prst="rect">
              <a:avLst/>
            </a:prstGeom>
            <a:noFill/>
          </p:spPr>
          <p:txBody>
            <a:bodyPr wrap="square" rtlCol="0" anchor="ctr">
              <a:spAutoFit/>
            </a:bodyPr>
            <a:lstStyle/>
            <a:p>
              <a:pPr algn="ctr"/>
              <a:r>
                <a:rPr lang="en-US" sz="1400" b="1" u="sng" dirty="0">
                  <a:solidFill>
                    <a:srgbClr val="010F97"/>
                  </a:solidFill>
                </a:rPr>
                <a:t>Cohort 3 Patients</a:t>
              </a:r>
            </a:p>
            <a:p>
              <a:pPr algn="ctr"/>
              <a:r>
                <a:rPr lang="en-US" sz="1400" b="1" dirty="0">
                  <a:solidFill>
                    <a:srgbClr val="010F97"/>
                  </a:solidFill>
                </a:rPr>
                <a:t>No prior therapy </a:t>
              </a:r>
              <a:br>
                <a:rPr lang="en-US" sz="1400" b="1" dirty="0">
                  <a:solidFill>
                    <a:srgbClr val="010F97"/>
                  </a:solidFill>
                </a:rPr>
              </a:br>
              <a:r>
                <a:rPr lang="en-US" sz="1400" b="1" dirty="0">
                  <a:solidFill>
                    <a:srgbClr val="010F97"/>
                  </a:solidFill>
                </a:rPr>
                <a:t>PD-L1-positive</a:t>
              </a:r>
            </a:p>
          </p:txBody>
        </p:sp>
        <p:sp>
          <p:nvSpPr>
            <p:cNvPr id="32" name="TextBox 31"/>
            <p:cNvSpPr txBox="1"/>
            <p:nvPr/>
          </p:nvSpPr>
          <p:spPr>
            <a:xfrm>
              <a:off x="2627503" y="3716814"/>
              <a:ext cx="2791232" cy="523220"/>
            </a:xfrm>
            <a:prstGeom prst="rect">
              <a:avLst/>
            </a:prstGeom>
            <a:noFill/>
          </p:spPr>
          <p:txBody>
            <a:bodyPr wrap="square" rtlCol="0" anchor="ctr">
              <a:spAutoFit/>
            </a:bodyPr>
            <a:lstStyle/>
            <a:p>
              <a:pPr algn="ctr"/>
              <a:r>
                <a:rPr lang="en-US" sz="1400" b="1" dirty="0">
                  <a:solidFill>
                    <a:srgbClr val="010F97"/>
                  </a:solidFill>
                </a:rPr>
                <a:t>Pembrolizumab </a:t>
              </a:r>
              <a:br>
                <a:rPr lang="en-US" sz="1400" b="1" dirty="0">
                  <a:solidFill>
                    <a:srgbClr val="010F97"/>
                  </a:solidFill>
                </a:rPr>
              </a:br>
              <a:r>
                <a:rPr lang="en-US" sz="1400" b="1" dirty="0">
                  <a:solidFill>
                    <a:srgbClr val="010F97"/>
                  </a:solidFill>
                </a:rPr>
                <a:t>200 mg q3wk</a:t>
              </a:r>
            </a:p>
          </p:txBody>
        </p:sp>
        <p:sp>
          <p:nvSpPr>
            <p:cNvPr id="33" name="TextBox 32"/>
            <p:cNvSpPr txBox="1"/>
            <p:nvPr/>
          </p:nvSpPr>
          <p:spPr>
            <a:xfrm>
              <a:off x="5791197" y="2100472"/>
              <a:ext cx="1447803" cy="1600438"/>
            </a:xfrm>
            <a:prstGeom prst="rect">
              <a:avLst/>
            </a:prstGeom>
            <a:noFill/>
          </p:spPr>
          <p:txBody>
            <a:bodyPr wrap="square" rtlCol="0" anchor="ctr">
              <a:spAutoFit/>
            </a:bodyPr>
            <a:lstStyle/>
            <a:p>
              <a:pPr algn="ctr"/>
              <a:r>
                <a:rPr lang="en-US" sz="1400" b="1" dirty="0">
                  <a:solidFill>
                    <a:srgbClr val="FFFFFF"/>
                  </a:solidFill>
                </a:rPr>
                <a:t>Treat for </a:t>
              </a:r>
              <a:br>
                <a:rPr lang="en-US" sz="1400" b="1" dirty="0">
                  <a:solidFill>
                    <a:srgbClr val="FFFFFF"/>
                  </a:solidFill>
                </a:rPr>
              </a:br>
              <a:r>
                <a:rPr lang="en-US" sz="1400" b="1" dirty="0">
                  <a:solidFill>
                    <a:srgbClr val="FFFFFF"/>
                  </a:solidFill>
                </a:rPr>
                <a:t>24 months </a:t>
              </a:r>
              <a:br>
                <a:rPr lang="en-US" sz="1400" b="1" dirty="0">
                  <a:solidFill>
                    <a:srgbClr val="FFFFFF"/>
                  </a:solidFill>
                </a:rPr>
              </a:br>
              <a:r>
                <a:rPr lang="en-US" sz="1400" b="1" dirty="0">
                  <a:solidFill>
                    <a:srgbClr val="FFFFFF"/>
                  </a:solidFill>
                </a:rPr>
                <a:t>or until progression, </a:t>
              </a:r>
              <a:br>
                <a:rPr lang="en-US" sz="1400" b="1" dirty="0">
                  <a:solidFill>
                    <a:srgbClr val="FFFFFF"/>
                  </a:solidFill>
                </a:rPr>
              </a:br>
              <a:r>
                <a:rPr lang="en-US" sz="1400" b="1" dirty="0">
                  <a:solidFill>
                    <a:srgbClr val="FFFFFF"/>
                  </a:solidFill>
                </a:rPr>
                <a:t>intolerable toxicity or other reason</a:t>
              </a:r>
            </a:p>
          </p:txBody>
        </p:sp>
        <p:sp>
          <p:nvSpPr>
            <p:cNvPr id="34" name="TextBox 33"/>
            <p:cNvSpPr txBox="1"/>
            <p:nvPr/>
          </p:nvSpPr>
          <p:spPr>
            <a:xfrm>
              <a:off x="7543800" y="2208194"/>
              <a:ext cx="1441391" cy="1384995"/>
            </a:xfrm>
            <a:prstGeom prst="rect">
              <a:avLst/>
            </a:prstGeom>
            <a:noFill/>
          </p:spPr>
          <p:txBody>
            <a:bodyPr wrap="square" rtlCol="0" anchor="ctr">
              <a:spAutoFit/>
            </a:bodyPr>
            <a:lstStyle/>
            <a:p>
              <a:pPr algn="ctr"/>
              <a:r>
                <a:rPr lang="en-US" sz="1400" b="1" dirty="0">
                  <a:solidFill>
                    <a:srgbClr val="FFFFFF"/>
                  </a:solidFill>
                </a:rPr>
                <a:t>Follow-up for survival by telephone </a:t>
              </a:r>
              <a:br>
                <a:rPr lang="en-US" sz="1400" b="1" dirty="0">
                  <a:solidFill>
                    <a:srgbClr val="FFFFFF"/>
                  </a:solidFill>
                </a:rPr>
              </a:br>
              <a:r>
                <a:rPr lang="en-US" sz="1400" b="1" dirty="0">
                  <a:solidFill>
                    <a:srgbClr val="FFFFFF"/>
                  </a:solidFill>
                </a:rPr>
                <a:t>until death, withdrawal </a:t>
              </a:r>
              <a:br>
                <a:rPr lang="en-US" sz="1400" b="1" dirty="0">
                  <a:solidFill>
                    <a:srgbClr val="FFFFFF"/>
                  </a:solidFill>
                </a:rPr>
              </a:br>
              <a:r>
                <a:rPr lang="en-US" sz="1400" b="1" dirty="0">
                  <a:solidFill>
                    <a:srgbClr val="FFFFFF"/>
                  </a:solidFill>
                </a:rPr>
                <a:t>or study end</a:t>
              </a:r>
            </a:p>
          </p:txBody>
        </p:sp>
      </p:grpSp>
      <p:sp>
        <p:nvSpPr>
          <p:cNvPr id="4" name="Rectangle 3"/>
          <p:cNvSpPr/>
          <p:nvPr/>
        </p:nvSpPr>
        <p:spPr bwMode="auto">
          <a:xfrm>
            <a:off x="61464" y="1039016"/>
            <a:ext cx="5592074" cy="1149281"/>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61800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99" y="944994"/>
            <a:ext cx="8458201" cy="3349448"/>
          </a:xfrm>
          <a:prstGeom prst="rect">
            <a:avLst/>
          </a:prstGeom>
        </p:spPr>
      </p:pic>
      <p:sp>
        <p:nvSpPr>
          <p:cNvPr id="12" name="Rectangle 11"/>
          <p:cNvSpPr/>
          <p:nvPr/>
        </p:nvSpPr>
        <p:spPr bwMode="auto">
          <a:xfrm>
            <a:off x="5867400" y="1219200"/>
            <a:ext cx="2857500" cy="883800"/>
          </a:xfrm>
          <a:prstGeom prst="rect">
            <a:avLst/>
          </a:prstGeom>
          <a:solidFill>
            <a:srgbClr val="005796"/>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TextBox 14"/>
          <p:cNvSpPr txBox="1">
            <a:spLocks noChangeArrowheads="1"/>
          </p:cNvSpPr>
          <p:nvPr/>
        </p:nvSpPr>
        <p:spPr bwMode="auto">
          <a:xfrm>
            <a:off x="0" y="6165503"/>
            <a:ext cx="9144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Fuchs CS et al. </a:t>
            </a:r>
            <a:r>
              <a:rPr lang="en-US" sz="1800" i="1" dirty="0">
                <a:solidFill>
                  <a:srgbClr val="FFFFFF"/>
                </a:solidFill>
              </a:rPr>
              <a:t>JAMA Oncol </a:t>
            </a:r>
            <a:r>
              <a:rPr lang="en-US" sz="1800" dirty="0">
                <a:solidFill>
                  <a:srgbClr val="FFFFFF"/>
                </a:solidFill>
              </a:rPr>
              <a:t>2018;[</a:t>
            </a:r>
            <a:r>
              <a:rPr lang="en-US" sz="1800" dirty="0" err="1">
                <a:solidFill>
                  <a:srgbClr val="FFFFFF"/>
                </a:solidFill>
              </a:rPr>
              <a:t>Epub</a:t>
            </a:r>
            <a:r>
              <a:rPr lang="en-US" sz="1800" dirty="0">
                <a:solidFill>
                  <a:srgbClr val="FFFFFF"/>
                </a:solidFill>
              </a:rPr>
              <a:t> ahead of print]; Fuchs CS et al. </a:t>
            </a:r>
            <a:r>
              <a:rPr lang="en-US" sz="1800" i="1" dirty="0">
                <a:solidFill>
                  <a:srgbClr val="FFFFFF"/>
                </a:solidFill>
              </a:rPr>
              <a:t>Proc ASCO </a:t>
            </a:r>
            <a:r>
              <a:rPr lang="en-US" sz="1800" dirty="0">
                <a:solidFill>
                  <a:srgbClr val="FFFFFF"/>
                </a:solidFill>
              </a:rPr>
              <a:t>2017;Abstract 4003. </a:t>
            </a:r>
          </a:p>
        </p:txBody>
      </p:sp>
      <p:sp>
        <p:nvSpPr>
          <p:cNvPr id="3" name="Title 2"/>
          <p:cNvSpPr>
            <a:spLocks noGrp="1"/>
          </p:cNvSpPr>
          <p:nvPr>
            <p:ph type="title"/>
          </p:nvPr>
        </p:nvSpPr>
        <p:spPr>
          <a:xfrm>
            <a:off x="457200" y="0"/>
            <a:ext cx="8077200" cy="819836"/>
          </a:xfrm>
        </p:spPr>
        <p:txBody>
          <a:bodyPr/>
          <a:lstStyle/>
          <a:p>
            <a:r>
              <a:rPr lang="en-US" dirty="0">
                <a:latin typeface="Arial" charset="0"/>
                <a:ea typeface="ヒラギノ角ゴ Pro W3" charset="0"/>
                <a:cs typeface="ヒラギノ角ゴ Pro W3" charset="0"/>
              </a:rPr>
              <a:t>KEYNOTE-059 (Cohort 1): Survival and Response</a:t>
            </a:r>
            <a:endParaRPr lang="en-US" dirty="0"/>
          </a:p>
        </p:txBody>
      </p:sp>
      <p:sp>
        <p:nvSpPr>
          <p:cNvPr id="5" name="TextBox 4"/>
          <p:cNvSpPr txBox="1"/>
          <p:nvPr/>
        </p:nvSpPr>
        <p:spPr>
          <a:xfrm>
            <a:off x="838200" y="685800"/>
            <a:ext cx="5797805" cy="646331"/>
          </a:xfrm>
          <a:prstGeom prst="rect">
            <a:avLst/>
          </a:prstGeom>
          <a:noFill/>
        </p:spPr>
        <p:txBody>
          <a:bodyPr wrap="square" rtlCol="0">
            <a:spAutoFit/>
          </a:bodyPr>
          <a:lstStyle/>
          <a:p>
            <a:r>
              <a:rPr lang="en-US" sz="1800" b="1" dirty="0"/>
              <a:t>Best change from baseline in sum of longest target lesion diameters by PD-L1 expression (n = 223)</a:t>
            </a:r>
          </a:p>
        </p:txBody>
      </p:sp>
      <p:sp>
        <p:nvSpPr>
          <p:cNvPr id="6" name="TextBox 5"/>
          <p:cNvSpPr txBox="1"/>
          <p:nvPr/>
        </p:nvSpPr>
        <p:spPr>
          <a:xfrm>
            <a:off x="838200" y="3203192"/>
            <a:ext cx="2577950" cy="1015663"/>
          </a:xfrm>
          <a:prstGeom prst="rect">
            <a:avLst/>
          </a:prstGeom>
          <a:solidFill>
            <a:srgbClr val="005796"/>
          </a:solidFill>
        </p:spPr>
        <p:txBody>
          <a:bodyPr wrap="none" rtlCol="0">
            <a:spAutoFit/>
          </a:bodyPr>
          <a:lstStyle/>
          <a:p>
            <a:r>
              <a:rPr lang="en-US" sz="1500" b="1" dirty="0"/>
              <a:t>Patients with reduction:</a:t>
            </a:r>
          </a:p>
          <a:p>
            <a:pPr marL="285750" indent="-285750">
              <a:buFont typeface="Arial" charset="0"/>
              <a:buChar char="•"/>
            </a:pPr>
            <a:r>
              <a:rPr lang="en-US" sz="1500" dirty="0"/>
              <a:t>All patients = 42.4%</a:t>
            </a:r>
          </a:p>
          <a:p>
            <a:pPr marL="285750" indent="-285750">
              <a:buFont typeface="Arial" charset="0"/>
              <a:buChar char="•"/>
            </a:pPr>
            <a:r>
              <a:rPr lang="en-US" sz="1500" dirty="0"/>
              <a:t>PD-L1-positive = 47.3%</a:t>
            </a:r>
          </a:p>
          <a:p>
            <a:pPr marL="285750" indent="-285750">
              <a:buFont typeface="Arial" charset="0"/>
              <a:buChar char="•"/>
            </a:pPr>
            <a:r>
              <a:rPr lang="en-US" sz="1500" dirty="0"/>
              <a:t>PD-L1-negative = 36.3%</a:t>
            </a:r>
          </a:p>
        </p:txBody>
      </p:sp>
      <p:graphicFrame>
        <p:nvGraphicFramePr>
          <p:cNvPr id="9" name="Group 36"/>
          <p:cNvGraphicFramePr>
            <a:graphicFrameLocks/>
          </p:cNvGraphicFramePr>
          <p:nvPr>
            <p:extLst>
              <p:ext uri="{D42A27DB-BD31-4B8C-83A1-F6EECF244321}">
                <p14:modId xmlns:p14="http://schemas.microsoft.com/office/powerpoint/2010/main" val="2462462886"/>
              </p:ext>
            </p:extLst>
          </p:nvPr>
        </p:nvGraphicFramePr>
        <p:xfrm>
          <a:off x="571499" y="4502921"/>
          <a:ext cx="8153401" cy="1600420"/>
        </p:xfrm>
        <a:graphic>
          <a:graphicData uri="http://schemas.openxmlformats.org/drawingml/2006/table">
            <a:tbl>
              <a:tblPr/>
              <a:tblGrid>
                <a:gridCol w="3909166">
                  <a:extLst>
                    <a:ext uri="{9D8B030D-6E8A-4147-A177-3AD203B41FA5}">
                      <a16:colId xmlns:a16="http://schemas.microsoft.com/office/drawing/2014/main" xmlns="" val="20000"/>
                    </a:ext>
                  </a:extLst>
                </a:gridCol>
                <a:gridCol w="4244235">
                  <a:extLst>
                    <a:ext uri="{9D8B030D-6E8A-4147-A177-3AD203B41FA5}">
                      <a16:colId xmlns:a16="http://schemas.microsoft.com/office/drawing/2014/main" xmlns="" val="20002"/>
                    </a:ext>
                  </a:extLst>
                </a:gridCol>
              </a:tblGrid>
              <a:tr h="16764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1" i="0" u="none" strike="noStrike" cap="none" normalizeH="0" baseline="0" dirty="0">
                          <a:ln>
                            <a:noFill/>
                          </a:ln>
                          <a:solidFill>
                            <a:schemeClr val="bg1"/>
                          </a:solidFill>
                          <a:effectLst/>
                          <a:latin typeface="+mn-lt"/>
                          <a:ea typeface="ＭＳ Ｐゴシック" charset="0"/>
                          <a:cs typeface="Arial"/>
                        </a:rPr>
                        <a:t>Clinical outcome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Arial"/>
                          <a:ea typeface="ＭＳ Ｐゴシック" charset="0"/>
                          <a:cs typeface="Arial"/>
                        </a:rPr>
                        <a:t>N = 259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16764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Objective response rate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30 (11.6%)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16764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Disease control rate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70 (27.0%)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16764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Median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2.0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16764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Median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5.6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4"/>
                  </a:ext>
                </a:extLst>
              </a:tr>
            </a:tbl>
          </a:graphicData>
        </a:graphic>
      </p:graphicFrame>
      <p:sp>
        <p:nvSpPr>
          <p:cNvPr id="13" name="TextBox 12"/>
          <p:cNvSpPr txBox="1"/>
          <p:nvPr/>
        </p:nvSpPr>
        <p:spPr>
          <a:xfrm>
            <a:off x="6183531" y="1258589"/>
            <a:ext cx="2574744" cy="784830"/>
          </a:xfrm>
          <a:prstGeom prst="rect">
            <a:avLst/>
          </a:prstGeom>
          <a:noFill/>
        </p:spPr>
        <p:txBody>
          <a:bodyPr wrap="none" rtlCol="0">
            <a:spAutoFit/>
          </a:bodyPr>
          <a:lstStyle/>
          <a:p>
            <a:r>
              <a:rPr lang="en-US" sz="1500" dirty="0"/>
              <a:t>PD-L1-Positive</a:t>
            </a:r>
          </a:p>
          <a:p>
            <a:r>
              <a:rPr lang="en-US" sz="1500" dirty="0"/>
              <a:t>PD-L1-Negative</a:t>
            </a:r>
          </a:p>
          <a:p>
            <a:r>
              <a:rPr lang="en-US" sz="1500" dirty="0"/>
              <a:t>PD-L1 Expression unknown</a:t>
            </a:r>
          </a:p>
        </p:txBody>
      </p:sp>
      <p:sp>
        <p:nvSpPr>
          <p:cNvPr id="14" name="Rectangle 13"/>
          <p:cNvSpPr/>
          <p:nvPr/>
        </p:nvSpPr>
        <p:spPr bwMode="auto">
          <a:xfrm>
            <a:off x="5954931" y="1332131"/>
            <a:ext cx="228600" cy="125158"/>
          </a:xfrm>
          <a:prstGeom prst="rect">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15"/>
          <p:cNvSpPr/>
          <p:nvPr/>
        </p:nvSpPr>
        <p:spPr bwMode="auto">
          <a:xfrm>
            <a:off x="5954931" y="1598521"/>
            <a:ext cx="228600" cy="125158"/>
          </a:xfrm>
          <a:prstGeom prst="rect">
            <a:avLst/>
          </a:prstGeom>
          <a:solidFill>
            <a:srgbClr val="989FAD"/>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Rectangle 16"/>
          <p:cNvSpPr/>
          <p:nvPr/>
        </p:nvSpPr>
        <p:spPr bwMode="auto">
          <a:xfrm>
            <a:off x="5954931" y="1828800"/>
            <a:ext cx="228600" cy="125158"/>
          </a:xfrm>
          <a:prstGeom prst="rect">
            <a:avLst/>
          </a:prstGeom>
          <a:solidFill>
            <a:srgbClr val="FF93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27912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457200" y="0"/>
            <a:ext cx="8153400" cy="1143000"/>
          </a:xfrm>
        </p:spPr>
        <p:txBody>
          <a:bodyPr/>
          <a:lstStyle/>
          <a:p>
            <a:r>
              <a:rPr lang="en-US" dirty="0">
                <a:latin typeface="Arial" charset="0"/>
                <a:ea typeface="ヒラギノ角ゴ Pro W3" charset="0"/>
                <a:cs typeface="ヒラギノ角ゴ Pro W3" charset="0"/>
              </a:rPr>
              <a:t>KEYNOTE-059 (Cohort 1): Select AEs (N = 259)</a:t>
            </a:r>
            <a:endParaRPr lang="en-US" dirty="0">
              <a:latin typeface="Arial" charset="0"/>
              <a:ea typeface="ＭＳ Ｐゴシック" charset="0"/>
              <a:cs typeface="ＭＳ Ｐゴシック" charset="0"/>
            </a:endParaRPr>
          </a:p>
        </p:txBody>
      </p:sp>
      <p:sp>
        <p:nvSpPr>
          <p:cNvPr id="10" name="TextBox 9"/>
          <p:cNvSpPr txBox="1"/>
          <p:nvPr/>
        </p:nvSpPr>
        <p:spPr>
          <a:xfrm>
            <a:off x="6019800" y="990600"/>
            <a:ext cx="1114536" cy="369332"/>
          </a:xfrm>
          <a:prstGeom prst="rect">
            <a:avLst/>
          </a:prstGeom>
          <a:noFill/>
        </p:spPr>
        <p:txBody>
          <a:bodyPr wrap="none" rtlCol="0">
            <a:spAutoFit/>
          </a:bodyPr>
          <a:lstStyle/>
          <a:p>
            <a:r>
              <a:rPr lang="en-US" sz="1800" b="1" dirty="0">
                <a:solidFill>
                  <a:srgbClr val="0D4384"/>
                </a:solidFill>
              </a:rPr>
              <a:t>(n = 119)</a:t>
            </a:r>
          </a:p>
        </p:txBody>
      </p:sp>
      <p:sp>
        <p:nvSpPr>
          <p:cNvPr id="8" name="Rectangle 33"/>
          <p:cNvSpPr>
            <a:spLocks noChangeArrowheads="1"/>
          </p:cNvSpPr>
          <p:nvPr/>
        </p:nvSpPr>
        <p:spPr bwMode="auto">
          <a:xfrm>
            <a:off x="381000" y="990600"/>
            <a:ext cx="8229600" cy="411480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1157332749"/>
              </p:ext>
            </p:extLst>
          </p:nvPr>
        </p:nvGraphicFramePr>
        <p:xfrm>
          <a:off x="518932" y="1111170"/>
          <a:ext cx="8001000" cy="3881727"/>
        </p:xfrm>
        <a:graphic>
          <a:graphicData uri="http://schemas.openxmlformats.org/drawingml/2006/table">
            <a:tbl>
              <a:tblPr/>
              <a:tblGrid>
                <a:gridCol w="3514458">
                  <a:extLst>
                    <a:ext uri="{9D8B030D-6E8A-4147-A177-3AD203B41FA5}">
                      <a16:colId xmlns:a16="http://schemas.microsoft.com/office/drawing/2014/main" xmlns="" val="20000"/>
                    </a:ext>
                  </a:extLst>
                </a:gridCol>
                <a:gridCol w="2318046">
                  <a:extLst>
                    <a:ext uri="{9D8B030D-6E8A-4147-A177-3AD203B41FA5}">
                      <a16:colId xmlns:a16="http://schemas.microsoft.com/office/drawing/2014/main" xmlns="" val="20001"/>
                    </a:ext>
                  </a:extLst>
                </a:gridCol>
                <a:gridCol w="2168496">
                  <a:extLst>
                    <a:ext uri="{9D8B030D-6E8A-4147-A177-3AD203B41FA5}">
                      <a16:colId xmlns:a16="http://schemas.microsoft.com/office/drawing/2014/main" xmlns="" val="20002"/>
                    </a:ext>
                  </a:extLst>
                </a:gridCol>
              </a:tblGrid>
              <a:tr h="376087">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Treatment-related AEs</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Grade 3/4</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2053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Fatigue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18.9%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2053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Rash</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8.5%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2053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Anemia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2053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Nausea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6.9%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2053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20531">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Immune-mediated AEs</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Grade 3/4</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extLst>
                  <a:ext uri="{0D108BD9-81ED-4DB2-BD59-A6C34878D82A}">
                    <a16:rowId xmlns:a16="http://schemas.microsoft.com/office/drawing/2014/main" xmlns="" val="10007"/>
                  </a:ext>
                </a:extLst>
              </a:tr>
              <a:tr h="32053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Hypothyroidism</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8.9%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2053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Colitis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r h="32053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Pneumonitis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0"/>
                  </a:ext>
                </a:extLst>
              </a:tr>
              <a:tr h="32053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Severe skin reactions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1"/>
                  </a:ext>
                </a:extLst>
              </a:tr>
            </a:tbl>
          </a:graphicData>
        </a:graphic>
      </p:graphicFrame>
      <p:sp>
        <p:nvSpPr>
          <p:cNvPr id="2" name="TextBox 1"/>
          <p:cNvSpPr txBox="1"/>
          <p:nvPr/>
        </p:nvSpPr>
        <p:spPr>
          <a:xfrm>
            <a:off x="381000" y="5225970"/>
            <a:ext cx="8334461" cy="646331"/>
          </a:xfrm>
          <a:prstGeom prst="rect">
            <a:avLst/>
          </a:prstGeom>
          <a:noFill/>
        </p:spPr>
        <p:txBody>
          <a:bodyPr wrap="none" rtlCol="0">
            <a:spAutoFit/>
          </a:bodyPr>
          <a:lstStyle/>
          <a:p>
            <a:pPr marL="285750" indent="-285750">
              <a:buFont typeface="Arial" charset="0"/>
              <a:buChar char="•"/>
            </a:pPr>
            <a:r>
              <a:rPr lang="en-US" sz="1800" dirty="0">
                <a:solidFill>
                  <a:srgbClr val="FFFFFF"/>
                </a:solidFill>
              </a:rPr>
              <a:t>Patients who received corticosteroids for immune-mediated AEs: 13 </a:t>
            </a:r>
          </a:p>
          <a:p>
            <a:pPr marL="285750" indent="-285750">
              <a:buFont typeface="Arial" charset="0"/>
              <a:buChar char="•"/>
            </a:pPr>
            <a:r>
              <a:rPr lang="en-US" sz="1800" dirty="0">
                <a:solidFill>
                  <a:srgbClr val="FFFFFF"/>
                </a:solidFill>
              </a:rPr>
              <a:t>Patients who experienced drug interruption due to immune-mediated AEs: 10</a:t>
            </a:r>
          </a:p>
        </p:txBody>
      </p:sp>
      <p:sp>
        <p:nvSpPr>
          <p:cNvPr id="11" name="TextBox 10"/>
          <p:cNvSpPr txBox="1">
            <a:spLocks noChangeArrowheads="1"/>
          </p:cNvSpPr>
          <p:nvPr/>
        </p:nvSpPr>
        <p:spPr bwMode="auto">
          <a:xfrm>
            <a:off x="0" y="6165503"/>
            <a:ext cx="9144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Fuchs CS et al. </a:t>
            </a:r>
            <a:r>
              <a:rPr lang="en-US" sz="1800" i="1" dirty="0">
                <a:solidFill>
                  <a:srgbClr val="FFFFFF"/>
                </a:solidFill>
              </a:rPr>
              <a:t>JAMA Oncol </a:t>
            </a:r>
            <a:r>
              <a:rPr lang="en-US" sz="1800" dirty="0">
                <a:solidFill>
                  <a:srgbClr val="FFFFFF"/>
                </a:solidFill>
              </a:rPr>
              <a:t>2018;[</a:t>
            </a:r>
            <a:r>
              <a:rPr lang="en-US" sz="1800" dirty="0" err="1">
                <a:solidFill>
                  <a:srgbClr val="FFFFFF"/>
                </a:solidFill>
              </a:rPr>
              <a:t>Epub</a:t>
            </a:r>
            <a:r>
              <a:rPr lang="en-US" sz="1800" dirty="0">
                <a:solidFill>
                  <a:srgbClr val="FFFFFF"/>
                </a:solidFill>
              </a:rPr>
              <a:t> ahead of print]; Fuchs CS et al. </a:t>
            </a:r>
            <a:r>
              <a:rPr lang="en-US" sz="1800" i="1" dirty="0">
                <a:solidFill>
                  <a:srgbClr val="FFFFFF"/>
                </a:solidFill>
              </a:rPr>
              <a:t>Proc ASCO </a:t>
            </a:r>
            <a:r>
              <a:rPr lang="en-US" sz="1800" dirty="0">
                <a:solidFill>
                  <a:srgbClr val="FFFFFF"/>
                </a:solidFill>
              </a:rPr>
              <a:t>2017;Abstract 4003. </a:t>
            </a:r>
          </a:p>
        </p:txBody>
      </p:sp>
    </p:spTree>
    <p:extLst>
      <p:ext uri="{BB962C8B-B14F-4D97-AF65-F5344CB8AC3E}">
        <p14:creationId xmlns:p14="http://schemas.microsoft.com/office/powerpoint/2010/main" val="562755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29" y="1168806"/>
            <a:ext cx="7427213" cy="3403194"/>
          </a:xfrm>
          <a:prstGeom prst="rect">
            <a:avLst/>
          </a:prstGeom>
        </p:spPr>
      </p:pic>
      <p:sp>
        <p:nvSpPr>
          <p:cNvPr id="23553" name="Title 2"/>
          <p:cNvSpPr>
            <a:spLocks noGrp="1"/>
          </p:cNvSpPr>
          <p:nvPr>
            <p:ph type="title"/>
          </p:nvPr>
        </p:nvSpPr>
        <p:spPr>
          <a:xfrm>
            <a:off x="152400" y="0"/>
            <a:ext cx="8839200" cy="1143000"/>
          </a:xfrm>
        </p:spPr>
        <p:txBody>
          <a:bodyPr/>
          <a:lstStyle/>
          <a:p>
            <a:r>
              <a:rPr lang="en-US" dirty="0" err="1">
                <a:latin typeface="Arial" charset="0"/>
                <a:ea typeface="ヒラギノ角ゴ Pro W3" charset="0"/>
                <a:cs typeface="ヒラギノ角ゴ Pro W3" charset="0"/>
              </a:rPr>
              <a:t>CheckMate</a:t>
            </a:r>
            <a:r>
              <a:rPr lang="en-US" dirty="0">
                <a:latin typeface="Arial" charset="0"/>
                <a:ea typeface="ヒラギノ角ゴ Pro W3" charset="0"/>
                <a:cs typeface="ヒラギノ角ゴ Pro W3" charset="0"/>
              </a:rPr>
              <a:t> 142: Response and Survival by Investigator Assessment</a:t>
            </a:r>
            <a:endParaRPr lang="en-US" dirty="0">
              <a:latin typeface="Arial" charset="0"/>
              <a:ea typeface="ＭＳ Ｐゴシック" charset="0"/>
              <a:cs typeface="ＭＳ Ｐゴシック" charset="0"/>
            </a:endParaRPr>
          </a:p>
        </p:txBody>
      </p:sp>
      <p:sp>
        <p:nvSpPr>
          <p:cNvPr id="7" name="TextBox 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Overman MJ et al. </a:t>
            </a:r>
            <a:r>
              <a:rPr lang="en-US" sz="1800" i="1" dirty="0">
                <a:solidFill>
                  <a:srgbClr val="FFFFFF"/>
                </a:solidFill>
              </a:rPr>
              <a:t>J Clin Oncol </a:t>
            </a:r>
            <a:r>
              <a:rPr lang="en-US" sz="1800" dirty="0">
                <a:solidFill>
                  <a:srgbClr val="FFFFFF"/>
                </a:solidFill>
              </a:rPr>
              <a:t>2018;36(8):773-9.</a:t>
            </a:r>
          </a:p>
        </p:txBody>
      </p:sp>
      <p:sp>
        <p:nvSpPr>
          <p:cNvPr id="4" name="TextBox 3"/>
          <p:cNvSpPr txBox="1"/>
          <p:nvPr/>
        </p:nvSpPr>
        <p:spPr>
          <a:xfrm>
            <a:off x="2057400" y="1235949"/>
            <a:ext cx="5338321" cy="400110"/>
          </a:xfrm>
          <a:prstGeom prst="rect">
            <a:avLst/>
          </a:prstGeom>
          <a:noFill/>
        </p:spPr>
        <p:txBody>
          <a:bodyPr wrap="none" rtlCol="0">
            <a:spAutoFit/>
          </a:bodyPr>
          <a:lstStyle/>
          <a:p>
            <a:r>
              <a:rPr lang="en-US" sz="2000" b="1" dirty="0"/>
              <a:t>Best change from baseline in target lesion</a:t>
            </a:r>
          </a:p>
        </p:txBody>
      </p:sp>
      <p:sp>
        <p:nvSpPr>
          <p:cNvPr id="6" name="TextBox 5"/>
          <p:cNvSpPr txBox="1"/>
          <p:nvPr/>
        </p:nvSpPr>
        <p:spPr>
          <a:xfrm>
            <a:off x="1769485" y="3505200"/>
            <a:ext cx="4568879" cy="1200329"/>
          </a:xfrm>
          <a:prstGeom prst="rect">
            <a:avLst/>
          </a:prstGeom>
          <a:noFill/>
        </p:spPr>
        <p:txBody>
          <a:bodyPr wrap="none" rtlCol="0">
            <a:spAutoFit/>
          </a:bodyPr>
          <a:lstStyle/>
          <a:p>
            <a:r>
              <a:rPr lang="en-US" sz="1800" b="1" dirty="0"/>
              <a:t>All patients (N = 119)</a:t>
            </a:r>
          </a:p>
          <a:p>
            <a:pPr marL="285750" indent="-285750">
              <a:buFont typeface="Arial" charset="0"/>
              <a:buChar char="•"/>
            </a:pPr>
            <a:r>
              <a:rPr lang="en-US" sz="1800" dirty="0"/>
              <a:t>Objective response rate = 55%</a:t>
            </a:r>
          </a:p>
          <a:p>
            <a:pPr marL="742950" lvl="1" indent="-285750">
              <a:buFont typeface="Arial" charset="0"/>
              <a:buChar char="•"/>
            </a:pPr>
            <a:r>
              <a:rPr lang="en-US" sz="1800" dirty="0"/>
              <a:t>CR = 3%</a:t>
            </a:r>
          </a:p>
          <a:p>
            <a:pPr marL="285750" indent="-285750">
              <a:buFont typeface="Arial" charset="0"/>
              <a:buChar char="•"/>
            </a:pPr>
            <a:r>
              <a:rPr lang="en-US" sz="1800" dirty="0"/>
              <a:t>Disease control rate (≥12 weeks) = 80%</a:t>
            </a:r>
          </a:p>
        </p:txBody>
      </p:sp>
      <p:sp>
        <p:nvSpPr>
          <p:cNvPr id="8" name="TextBox 7"/>
          <p:cNvSpPr txBox="1"/>
          <p:nvPr/>
        </p:nvSpPr>
        <p:spPr>
          <a:xfrm>
            <a:off x="2438400" y="1729008"/>
            <a:ext cx="6060187" cy="646331"/>
          </a:xfrm>
          <a:prstGeom prst="rect">
            <a:avLst/>
          </a:prstGeom>
          <a:noFill/>
        </p:spPr>
        <p:txBody>
          <a:bodyPr wrap="square" rtlCol="0">
            <a:spAutoFit/>
          </a:bodyPr>
          <a:lstStyle/>
          <a:p>
            <a:r>
              <a:rPr lang="en-US" sz="1800" dirty="0"/>
              <a:t>Among evaluable patients (n = 115), 78% had a reduction in tumor burden from baseline</a:t>
            </a:r>
          </a:p>
        </p:txBody>
      </p:sp>
      <p:sp>
        <p:nvSpPr>
          <p:cNvPr id="9" name="TextBox 8"/>
          <p:cNvSpPr txBox="1"/>
          <p:nvPr/>
        </p:nvSpPr>
        <p:spPr>
          <a:xfrm>
            <a:off x="617622" y="4886981"/>
            <a:ext cx="7635424" cy="1477328"/>
          </a:xfrm>
          <a:prstGeom prst="rect">
            <a:avLst/>
          </a:prstGeom>
          <a:noFill/>
        </p:spPr>
        <p:txBody>
          <a:bodyPr wrap="none" rtlCol="0">
            <a:spAutoFit/>
          </a:bodyPr>
          <a:lstStyle/>
          <a:p>
            <a:pPr marL="342900" indent="-342900">
              <a:buFont typeface="Arial" charset="0"/>
              <a:buChar char="•"/>
            </a:pPr>
            <a:r>
              <a:rPr lang="en-US" sz="1800" dirty="0"/>
              <a:t>Responses were durable; 94% of responders with ongoing responses</a:t>
            </a:r>
          </a:p>
          <a:p>
            <a:pPr marL="342900" indent="-342900">
              <a:buFont typeface="Arial" charset="0"/>
              <a:buChar char="•"/>
            </a:pPr>
            <a:r>
              <a:rPr lang="en-US" sz="1800" dirty="0"/>
              <a:t>The median duration of response = not reached</a:t>
            </a:r>
          </a:p>
          <a:p>
            <a:pPr marL="342900" indent="-342900">
              <a:buFont typeface="Arial" charset="0"/>
              <a:buChar char="•"/>
            </a:pPr>
            <a:r>
              <a:rPr lang="en-US" sz="1800" dirty="0"/>
              <a:t>Median PFS and OS = not reached</a:t>
            </a:r>
          </a:p>
          <a:p>
            <a:pPr marL="800100" lvl="1" indent="-342900">
              <a:buFont typeface="Arial" charset="0"/>
              <a:buChar char="•"/>
            </a:pPr>
            <a:r>
              <a:rPr lang="en-US" sz="1800" dirty="0"/>
              <a:t>12-mo PFS = 71%</a:t>
            </a:r>
          </a:p>
          <a:p>
            <a:pPr marL="800100" lvl="1" indent="-342900">
              <a:buFont typeface="Arial" charset="0"/>
              <a:buChar char="•"/>
            </a:pPr>
            <a:r>
              <a:rPr lang="en-US" sz="1800" dirty="0"/>
              <a:t>12-mo OS = 85%</a:t>
            </a:r>
          </a:p>
        </p:txBody>
      </p:sp>
      <p:sp>
        <p:nvSpPr>
          <p:cNvPr id="27" name="TextBox 26"/>
          <p:cNvSpPr txBox="1"/>
          <p:nvPr/>
        </p:nvSpPr>
        <p:spPr>
          <a:xfrm>
            <a:off x="8256715" y="2354850"/>
            <a:ext cx="541295" cy="338554"/>
          </a:xfrm>
          <a:prstGeom prst="rect">
            <a:avLst/>
          </a:prstGeom>
          <a:noFill/>
        </p:spPr>
        <p:txBody>
          <a:bodyPr wrap="square" rtlCol="0">
            <a:spAutoFit/>
          </a:bodyPr>
          <a:lstStyle/>
          <a:p>
            <a:r>
              <a:rPr lang="en-US" sz="1600" b="1"/>
              <a:t>20</a:t>
            </a:r>
            <a:endParaRPr lang="en-US" sz="1600" b="1" dirty="0"/>
          </a:p>
        </p:txBody>
      </p:sp>
      <p:sp>
        <p:nvSpPr>
          <p:cNvPr id="28" name="TextBox 27"/>
          <p:cNvSpPr txBox="1"/>
          <p:nvPr/>
        </p:nvSpPr>
        <p:spPr>
          <a:xfrm>
            <a:off x="8229600" y="3160784"/>
            <a:ext cx="631793" cy="338554"/>
          </a:xfrm>
          <a:prstGeom prst="rect">
            <a:avLst/>
          </a:prstGeom>
          <a:noFill/>
        </p:spPr>
        <p:txBody>
          <a:bodyPr wrap="square" rtlCol="0">
            <a:spAutoFit/>
          </a:bodyPr>
          <a:lstStyle/>
          <a:p>
            <a:r>
              <a:rPr lang="en-US" sz="1600" b="1" dirty="0"/>
              <a:t>-30</a:t>
            </a:r>
          </a:p>
        </p:txBody>
      </p:sp>
      <p:sp>
        <p:nvSpPr>
          <p:cNvPr id="29" name="TextBox 28"/>
          <p:cNvSpPr txBox="1"/>
          <p:nvPr/>
        </p:nvSpPr>
        <p:spPr>
          <a:xfrm rot="16200000">
            <a:off x="-973260" y="2517204"/>
            <a:ext cx="3250795" cy="553998"/>
          </a:xfrm>
          <a:prstGeom prst="rect">
            <a:avLst/>
          </a:prstGeom>
          <a:noFill/>
        </p:spPr>
        <p:txBody>
          <a:bodyPr wrap="square" rtlCol="0">
            <a:spAutoFit/>
          </a:bodyPr>
          <a:lstStyle/>
          <a:p>
            <a:pPr algn="ctr"/>
            <a:r>
              <a:rPr lang="en-US" sz="1500" b="1" dirty="0"/>
              <a:t>Best reduction from baseline</a:t>
            </a:r>
            <a:br>
              <a:rPr lang="en-US" sz="1500" b="1" dirty="0"/>
            </a:br>
            <a:r>
              <a:rPr lang="en-US" sz="1500" b="1" dirty="0"/>
              <a:t>in target lesion size (%)</a:t>
            </a:r>
          </a:p>
        </p:txBody>
      </p:sp>
    </p:spTree>
    <p:extLst>
      <p:ext uri="{BB962C8B-B14F-4D97-AF65-F5344CB8AC3E}">
        <p14:creationId xmlns:p14="http://schemas.microsoft.com/office/powerpoint/2010/main" val="242346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a:off x="3802261" y="2944704"/>
            <a:ext cx="1125143"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6" name="Line 7"/>
          <p:cNvSpPr>
            <a:spLocks noChangeShapeType="1"/>
          </p:cNvSpPr>
          <p:nvPr/>
        </p:nvSpPr>
        <p:spPr bwMode="auto">
          <a:xfrm flipH="1">
            <a:off x="4927402" y="2066648"/>
            <a:ext cx="0" cy="1667152"/>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2" name="Group 1"/>
          <p:cNvGrpSpPr/>
          <p:nvPr/>
        </p:nvGrpSpPr>
        <p:grpSpPr>
          <a:xfrm>
            <a:off x="4927402" y="2057400"/>
            <a:ext cx="373260" cy="1676399"/>
            <a:chOff x="4419600" y="2274888"/>
            <a:chExt cx="514350" cy="2014537"/>
          </a:xfrm>
        </p:grpSpPr>
        <p:sp>
          <p:nvSpPr>
            <p:cNvPr id="57347" name="Line 8"/>
            <p:cNvSpPr>
              <a:spLocks noChangeShapeType="1"/>
            </p:cNvSpPr>
            <p:nvPr/>
          </p:nvSpPr>
          <p:spPr bwMode="auto">
            <a:xfrm flipV="1">
              <a:off x="4419600" y="2274888"/>
              <a:ext cx="514350" cy="11112"/>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8" name="Line 9"/>
            <p:cNvSpPr>
              <a:spLocks noChangeShapeType="1"/>
            </p:cNvSpPr>
            <p:nvPr/>
          </p:nvSpPr>
          <p:spPr bwMode="auto">
            <a:xfrm>
              <a:off x="4419600" y="4289425"/>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sp>
        <p:nvSpPr>
          <p:cNvPr id="57349" name="Text Box 11"/>
          <p:cNvSpPr txBox="1">
            <a:spLocks noChangeArrowheads="1"/>
          </p:cNvSpPr>
          <p:nvPr/>
        </p:nvSpPr>
        <p:spPr bwMode="auto">
          <a:xfrm>
            <a:off x="5300662" y="1428749"/>
            <a:ext cx="3349823" cy="1337354"/>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Pembrolizumab (200 mg q3wk) </a:t>
            </a:r>
            <a:br>
              <a:rPr lang="en-US" sz="1700" b="1" dirty="0">
                <a:solidFill>
                  <a:srgbClr val="000090"/>
                </a:solidFill>
              </a:rPr>
            </a:br>
            <a:r>
              <a:rPr lang="en-US" sz="1700" b="1" dirty="0">
                <a:solidFill>
                  <a:srgbClr val="000090"/>
                </a:solidFill>
              </a:rPr>
              <a:t>for up to 35 cycles</a:t>
            </a:r>
          </a:p>
          <a:p>
            <a:pPr algn="ctr">
              <a:spcBef>
                <a:spcPts val="450"/>
              </a:spcBef>
              <a:spcAft>
                <a:spcPts val="450"/>
              </a:spcAft>
            </a:pPr>
            <a:r>
              <a:rPr lang="en-US" sz="1700" b="1" dirty="0">
                <a:solidFill>
                  <a:srgbClr val="000090"/>
                </a:solidFill>
              </a:rPr>
              <a:t>(n = 296)</a:t>
            </a:r>
          </a:p>
        </p:txBody>
      </p:sp>
      <p:sp>
        <p:nvSpPr>
          <p:cNvPr id="57350" name="Text Box 13"/>
          <p:cNvSpPr txBox="1">
            <a:spLocks noChangeArrowheads="1"/>
          </p:cNvSpPr>
          <p:nvPr/>
        </p:nvSpPr>
        <p:spPr bwMode="auto">
          <a:xfrm>
            <a:off x="5300662" y="2922301"/>
            <a:ext cx="3349823" cy="1303435"/>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Paclitaxel (80 mg/m</a:t>
            </a:r>
            <a:r>
              <a:rPr lang="en-US" sz="1700" b="1" baseline="30000" dirty="0">
                <a:solidFill>
                  <a:srgbClr val="000090"/>
                </a:solidFill>
              </a:rPr>
              <a:t>2</a:t>
            </a:r>
            <a:r>
              <a:rPr lang="en-US" sz="1700" b="1" dirty="0">
                <a:solidFill>
                  <a:srgbClr val="000090"/>
                </a:solidFill>
              </a:rPr>
              <a:t> d1,8,15 </a:t>
            </a:r>
            <a:br>
              <a:rPr lang="en-US" sz="1700" b="1" dirty="0">
                <a:solidFill>
                  <a:srgbClr val="000090"/>
                </a:solidFill>
              </a:rPr>
            </a:br>
            <a:r>
              <a:rPr lang="en-US" sz="1700" b="1" dirty="0">
                <a:solidFill>
                  <a:srgbClr val="000090"/>
                </a:solidFill>
              </a:rPr>
              <a:t>of 4-week cycles)</a:t>
            </a:r>
          </a:p>
          <a:p>
            <a:pPr algn="ctr">
              <a:spcBef>
                <a:spcPts val="450"/>
              </a:spcBef>
              <a:spcAft>
                <a:spcPts val="450"/>
              </a:spcAft>
            </a:pPr>
            <a:r>
              <a:rPr lang="en-US" sz="1700" b="1" dirty="0">
                <a:solidFill>
                  <a:srgbClr val="000090"/>
                </a:solidFill>
              </a:rPr>
              <a:t>(n = 296)</a:t>
            </a:r>
          </a:p>
        </p:txBody>
      </p:sp>
      <p:graphicFrame>
        <p:nvGraphicFramePr>
          <p:cNvPr id="29" name="Group 104"/>
          <p:cNvGraphicFramePr>
            <a:graphicFrameLocks noGrp="1"/>
          </p:cNvGraphicFramePr>
          <p:nvPr>
            <p:extLst>
              <p:ext uri="{D42A27DB-BD31-4B8C-83A1-F6EECF244321}">
                <p14:modId xmlns:p14="http://schemas.microsoft.com/office/powerpoint/2010/main" val="2096633605"/>
              </p:ext>
            </p:extLst>
          </p:nvPr>
        </p:nvGraphicFramePr>
        <p:xfrm>
          <a:off x="685800" y="1428749"/>
          <a:ext cx="3116461" cy="2990851"/>
        </p:xfrm>
        <a:graphic>
          <a:graphicData uri="http://schemas.openxmlformats.org/drawingml/2006/table">
            <a:tbl>
              <a:tblPr/>
              <a:tblGrid>
                <a:gridCol w="3116461">
                  <a:extLst>
                    <a:ext uri="{9D8B030D-6E8A-4147-A177-3AD203B41FA5}">
                      <a16:colId xmlns:a16="http://schemas.microsoft.com/office/drawing/2014/main" xmlns="" val="20000"/>
                    </a:ext>
                  </a:extLst>
                </a:gridCol>
              </a:tblGrid>
              <a:tr h="40026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solidFill>
                          <a:effectLst/>
                          <a:latin typeface="Arial"/>
                          <a:ea typeface="ＭＳ Ｐゴシック" charset="0"/>
                          <a:cs typeface="Arial"/>
                        </a:rPr>
                        <a:t>Eligibility (N = 592)</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2590586">
                <a:tc>
                  <a:txBody>
                    <a:bodyPr/>
                    <a:lstStyle/>
                    <a:p>
                      <a:pPr marL="285750" indent="-285750">
                        <a:lnSpc>
                          <a:spcPct val="120000"/>
                        </a:lnSpc>
                        <a:buFont typeface="Arial"/>
                        <a:buChar char="•"/>
                        <a:defRPr/>
                      </a:pPr>
                      <a:r>
                        <a:rPr lang="en-US" sz="1500" baseline="0" dirty="0"/>
                        <a:t>Unresectable locally advanced or metastatic adenocarcinoma of the stomach or GEJ</a:t>
                      </a:r>
                    </a:p>
                    <a:p>
                      <a:pPr marL="285750" indent="-285750">
                        <a:lnSpc>
                          <a:spcPct val="120000"/>
                        </a:lnSpc>
                        <a:buFont typeface="Arial"/>
                        <a:buChar char="•"/>
                        <a:defRPr/>
                      </a:pPr>
                      <a:r>
                        <a:rPr lang="en-US" sz="1500" baseline="0" dirty="0"/>
                        <a:t>Progression after first-line platinum and fluoropyrimidine-containing therapy</a:t>
                      </a:r>
                    </a:p>
                    <a:p>
                      <a:pPr marL="285750" indent="-285750">
                        <a:lnSpc>
                          <a:spcPct val="120000"/>
                        </a:lnSpc>
                        <a:buFont typeface="Arial"/>
                        <a:buChar char="•"/>
                        <a:defRPr/>
                      </a:pPr>
                      <a:r>
                        <a:rPr lang="en-US" sz="1500" baseline="0" dirty="0"/>
                        <a:t>ECOG PS 0-1</a:t>
                      </a:r>
                    </a:p>
                    <a:p>
                      <a:pPr marL="285750" indent="-285750">
                        <a:lnSpc>
                          <a:spcPct val="120000"/>
                        </a:lnSpc>
                        <a:buFont typeface="Arial"/>
                        <a:buChar char="•"/>
                        <a:defRPr/>
                      </a:pPr>
                      <a:r>
                        <a:rPr lang="en-US" sz="1500" baseline="0" dirty="0"/>
                        <a:t>Provision of a sample for </a:t>
                      </a:r>
                      <a:br>
                        <a:rPr lang="en-US" sz="1500" baseline="0" dirty="0"/>
                      </a:br>
                      <a:r>
                        <a:rPr lang="en-US" sz="1500" baseline="0" dirty="0"/>
                        <a:t>PD-L1 assessment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57361" name="TextBox 2"/>
          <p:cNvSpPr txBox="1">
            <a:spLocks noChangeArrowheads="1"/>
          </p:cNvSpPr>
          <p:nvPr/>
        </p:nvSpPr>
        <p:spPr bwMode="auto">
          <a:xfrm>
            <a:off x="304800" y="4755763"/>
            <a:ext cx="85344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300"/>
              </a:spcBef>
              <a:spcAft>
                <a:spcPts val="300"/>
              </a:spcAft>
              <a:buFont typeface="Arial" charset="0"/>
              <a:buChar char="•"/>
            </a:pPr>
            <a:r>
              <a:rPr lang="en-US" sz="2000" b="1" dirty="0">
                <a:solidFill>
                  <a:srgbClr val="FFFF00"/>
                </a:solidFill>
              </a:rPr>
              <a:t>Primary endpoints: OS and PFS in the CPS ≥1 population</a:t>
            </a:r>
          </a:p>
          <a:p>
            <a:pPr marL="285750" indent="-285750">
              <a:spcBef>
                <a:spcPts val="300"/>
              </a:spcBef>
              <a:spcAft>
                <a:spcPts val="300"/>
              </a:spcAft>
              <a:buFont typeface="Arial" charset="0"/>
              <a:buChar char="•"/>
            </a:pPr>
            <a:r>
              <a:rPr lang="en-US" sz="1650" dirty="0">
                <a:solidFill>
                  <a:srgbClr val="FFFFFF"/>
                </a:solidFill>
              </a:rPr>
              <a:t>Prior to randomization, patients were stratified by geographic location, ECOG PS, time to progression on first-line therapy and PD-L1 CPS.</a:t>
            </a:r>
          </a:p>
        </p:txBody>
      </p:sp>
      <p:sp>
        <p:nvSpPr>
          <p:cNvPr id="5" name="TextBox 4"/>
          <p:cNvSpPr txBox="1"/>
          <p:nvPr/>
        </p:nvSpPr>
        <p:spPr>
          <a:xfrm>
            <a:off x="4133037" y="2035123"/>
            <a:ext cx="463588" cy="323165"/>
          </a:xfrm>
          <a:prstGeom prst="rect">
            <a:avLst/>
          </a:prstGeom>
          <a:noFill/>
        </p:spPr>
        <p:txBody>
          <a:bodyPr wrap="none" rtlCol="0">
            <a:spAutoFit/>
          </a:bodyPr>
          <a:lstStyle/>
          <a:p>
            <a:r>
              <a:rPr lang="en-US" sz="1500" b="1" dirty="0">
                <a:solidFill>
                  <a:srgbClr val="FFFFFF"/>
                </a:solidFill>
              </a:rPr>
              <a:t>1:1</a:t>
            </a:r>
          </a:p>
        </p:txBody>
      </p:sp>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KEYNOTE-061: Phase III Trial Design</a:t>
            </a:r>
            <a:endParaRPr lang="en-US" dirty="0"/>
          </a:p>
        </p:txBody>
      </p:sp>
      <p:sp>
        <p:nvSpPr>
          <p:cNvPr id="16" name="TextBox 15"/>
          <p:cNvSpPr txBox="1">
            <a:spLocks noChangeArrowheads="1"/>
          </p:cNvSpPr>
          <p:nvPr/>
        </p:nvSpPr>
        <p:spPr bwMode="auto">
          <a:xfrm>
            <a:off x="0" y="6165503"/>
            <a:ext cx="9144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Fuchs CS et al. </a:t>
            </a:r>
            <a:r>
              <a:rPr lang="en-US" sz="1800" i="1" dirty="0">
                <a:solidFill>
                  <a:srgbClr val="FFFFFF"/>
                </a:solidFill>
              </a:rPr>
              <a:t>Proc ASCO </a:t>
            </a:r>
            <a:r>
              <a:rPr lang="en-US" sz="1800" dirty="0">
                <a:solidFill>
                  <a:srgbClr val="FFFFFF"/>
                </a:solidFill>
              </a:rPr>
              <a:t>2018;Abstract 4062; Shitara K et al. </a:t>
            </a:r>
            <a:r>
              <a:rPr lang="en-US" sz="1800" i="1" dirty="0">
                <a:solidFill>
                  <a:srgbClr val="FFFFFF"/>
                </a:solidFill>
              </a:rPr>
              <a:t>Lancet</a:t>
            </a:r>
            <a:r>
              <a:rPr lang="en-US" sz="1800" dirty="0">
                <a:solidFill>
                  <a:srgbClr val="FFFFFF"/>
                </a:solidFill>
              </a:rPr>
              <a:t> 2018;[</a:t>
            </a:r>
            <a:r>
              <a:rPr lang="en-US" sz="1800" dirty="0" err="1">
                <a:solidFill>
                  <a:srgbClr val="FFFFFF"/>
                </a:solidFill>
              </a:rPr>
              <a:t>Epub</a:t>
            </a:r>
            <a:r>
              <a:rPr lang="en-US" sz="1800" dirty="0">
                <a:solidFill>
                  <a:srgbClr val="FFFFFF"/>
                </a:solidFill>
              </a:rPr>
              <a:t> ahead of print]. </a:t>
            </a:r>
          </a:p>
        </p:txBody>
      </p:sp>
      <p:grpSp>
        <p:nvGrpSpPr>
          <p:cNvPr id="15" name="Group 14"/>
          <p:cNvGrpSpPr>
            <a:grpSpLocks/>
          </p:cNvGrpSpPr>
          <p:nvPr/>
        </p:nvGrpSpPr>
        <p:grpSpPr bwMode="auto">
          <a:xfrm>
            <a:off x="3907631" y="2465101"/>
            <a:ext cx="914400" cy="914400"/>
            <a:chOff x="1872" y="1584"/>
            <a:chExt cx="576" cy="576"/>
          </a:xfrm>
        </p:grpSpPr>
        <p:sp>
          <p:nvSpPr>
            <p:cNvPr id="17" name="Oval 16"/>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18" name="Rectangle 17"/>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Tree>
    <p:extLst>
      <p:ext uri="{BB962C8B-B14F-4D97-AF65-F5344CB8AC3E}">
        <p14:creationId xmlns:p14="http://schemas.microsoft.com/office/powerpoint/2010/main" val="720144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39440"/>
            <a:ext cx="6916838" cy="5528859"/>
          </a:xfrm>
          <a:prstGeom prst="rect">
            <a:avLst/>
          </a:prstGeom>
        </p:spPr>
      </p:pic>
      <p:sp>
        <p:nvSpPr>
          <p:cNvPr id="3" name="Title 2"/>
          <p:cNvSpPr>
            <a:spLocks noGrp="1"/>
          </p:cNvSpPr>
          <p:nvPr>
            <p:ph type="title"/>
          </p:nvPr>
        </p:nvSpPr>
        <p:spPr>
          <a:xfrm>
            <a:off x="533400" y="0"/>
            <a:ext cx="8153400" cy="903967"/>
          </a:xfrm>
        </p:spPr>
        <p:txBody>
          <a:bodyPr/>
          <a:lstStyle/>
          <a:p>
            <a:r>
              <a:rPr lang="en-US" dirty="0">
                <a:latin typeface="Arial" charset="0"/>
                <a:ea typeface="ヒラギノ角ゴ Pro W3" charset="0"/>
                <a:cs typeface="ヒラギノ角ゴ Pro W3" charset="0"/>
              </a:rPr>
              <a:t>KEYNOTE-061: Survival and Response (CPS ≥1)</a:t>
            </a:r>
            <a:endParaRPr lang="en-US" dirty="0"/>
          </a:p>
        </p:txBody>
      </p:sp>
      <p:sp>
        <p:nvSpPr>
          <p:cNvPr id="5" name="TextBox 4"/>
          <p:cNvSpPr txBox="1">
            <a:spLocks noChangeArrowheads="1"/>
          </p:cNvSpPr>
          <p:nvPr/>
        </p:nvSpPr>
        <p:spPr bwMode="auto">
          <a:xfrm>
            <a:off x="0" y="6165503"/>
            <a:ext cx="9144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Fuchs CS et al. </a:t>
            </a:r>
            <a:r>
              <a:rPr lang="en-US" sz="1800" i="1" dirty="0">
                <a:solidFill>
                  <a:srgbClr val="FFFFFF"/>
                </a:solidFill>
              </a:rPr>
              <a:t>Proc ASCO </a:t>
            </a:r>
            <a:r>
              <a:rPr lang="en-US" sz="1800" dirty="0">
                <a:solidFill>
                  <a:srgbClr val="FFFFFF"/>
                </a:solidFill>
              </a:rPr>
              <a:t>2018;Abstract 4062; Shitara K et al. </a:t>
            </a:r>
            <a:r>
              <a:rPr lang="en-US" sz="1800" i="1" dirty="0">
                <a:solidFill>
                  <a:srgbClr val="FFFFFF"/>
                </a:solidFill>
              </a:rPr>
              <a:t>Lancet</a:t>
            </a:r>
            <a:r>
              <a:rPr lang="en-US" sz="1800" dirty="0">
                <a:solidFill>
                  <a:srgbClr val="FFFFFF"/>
                </a:solidFill>
              </a:rPr>
              <a:t> 2018;[</a:t>
            </a:r>
            <a:r>
              <a:rPr lang="en-US" sz="1800" dirty="0" err="1">
                <a:solidFill>
                  <a:srgbClr val="FFFFFF"/>
                </a:solidFill>
              </a:rPr>
              <a:t>Epub</a:t>
            </a:r>
            <a:r>
              <a:rPr lang="en-US" sz="1800" dirty="0">
                <a:solidFill>
                  <a:srgbClr val="FFFFFF"/>
                </a:solidFill>
              </a:rPr>
              <a:t> ahead of print]. </a:t>
            </a:r>
          </a:p>
        </p:txBody>
      </p:sp>
      <p:sp>
        <p:nvSpPr>
          <p:cNvPr id="4" name="TextBox 3"/>
          <p:cNvSpPr txBox="1"/>
          <p:nvPr/>
        </p:nvSpPr>
        <p:spPr>
          <a:xfrm>
            <a:off x="1905000" y="683567"/>
            <a:ext cx="628698" cy="461665"/>
          </a:xfrm>
          <a:prstGeom prst="rect">
            <a:avLst/>
          </a:prstGeom>
          <a:noFill/>
        </p:spPr>
        <p:txBody>
          <a:bodyPr wrap="none" rtlCol="0">
            <a:spAutoFit/>
          </a:bodyPr>
          <a:lstStyle/>
          <a:p>
            <a:r>
              <a:rPr lang="en-US" b="1" dirty="0"/>
              <a:t>OS</a:t>
            </a:r>
          </a:p>
        </p:txBody>
      </p:sp>
      <p:graphicFrame>
        <p:nvGraphicFramePr>
          <p:cNvPr id="8" name="Group 36"/>
          <p:cNvGraphicFramePr>
            <a:graphicFrameLocks/>
          </p:cNvGraphicFramePr>
          <p:nvPr>
            <p:extLst>
              <p:ext uri="{D42A27DB-BD31-4B8C-83A1-F6EECF244321}">
                <p14:modId xmlns:p14="http://schemas.microsoft.com/office/powerpoint/2010/main" val="1400356152"/>
              </p:ext>
            </p:extLst>
          </p:nvPr>
        </p:nvGraphicFramePr>
        <p:xfrm>
          <a:off x="5700018" y="739440"/>
          <a:ext cx="3348039" cy="1066800"/>
        </p:xfrm>
        <a:graphic>
          <a:graphicData uri="http://schemas.openxmlformats.org/drawingml/2006/table">
            <a:tbl>
              <a:tblPr/>
              <a:tblGrid>
                <a:gridCol w="1154213">
                  <a:extLst>
                    <a:ext uri="{9D8B030D-6E8A-4147-A177-3AD203B41FA5}">
                      <a16:colId xmlns:a16="http://schemas.microsoft.com/office/drawing/2014/main" xmlns="" val="20000"/>
                    </a:ext>
                  </a:extLst>
                </a:gridCol>
                <a:gridCol w="1099060">
                  <a:extLst>
                    <a:ext uri="{9D8B030D-6E8A-4147-A177-3AD203B41FA5}">
                      <a16:colId xmlns:a16="http://schemas.microsoft.com/office/drawing/2014/main" xmlns="" val="20001"/>
                    </a:ext>
                  </a:extLst>
                </a:gridCol>
                <a:gridCol w="1094766">
                  <a:extLst>
                    <a:ext uri="{9D8B030D-6E8A-4147-A177-3AD203B41FA5}">
                      <a16:colId xmlns:a16="http://schemas.microsoft.com/office/drawing/2014/main" xmlns="" val="20002"/>
                    </a:ext>
                  </a:extLst>
                </a:gridCol>
              </a:tblGrid>
              <a:tr h="34930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1" i="0" u="none" strike="noStrike" cap="none" normalizeH="0" baseline="0" dirty="0">
                          <a:ln>
                            <a:noFill/>
                          </a:ln>
                          <a:solidFill>
                            <a:schemeClr val="bg1"/>
                          </a:solidFill>
                          <a:effectLst/>
                          <a:latin typeface="+mn-lt"/>
                          <a:ea typeface="ＭＳ Ｐゴシック" charset="0"/>
                          <a:cs typeface="Arial"/>
                        </a:rPr>
                        <a:t>OS</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0" u="none" strike="noStrike" cap="none" normalizeH="0" baseline="0" dirty="0" err="1">
                          <a:ln>
                            <a:noFill/>
                          </a:ln>
                          <a:solidFill>
                            <a:srgbClr val="92D050"/>
                          </a:solidFill>
                          <a:effectLst/>
                          <a:latin typeface="Arial"/>
                          <a:ea typeface="ＭＳ Ｐゴシック" charset="0"/>
                          <a:cs typeface="Arial"/>
                        </a:rPr>
                        <a:t>Pembro</a:t>
                      </a:r>
                      <a:r>
                        <a:rPr kumimoji="0" lang="en-US" sz="1300" b="1" i="0" u="none" strike="noStrike" cap="none" normalizeH="0" baseline="0" dirty="0">
                          <a:ln>
                            <a:noFill/>
                          </a:ln>
                          <a:solidFill>
                            <a:srgbClr val="92D050"/>
                          </a:solidFill>
                          <a:effectLst/>
                          <a:latin typeface="Arial"/>
                          <a:ea typeface="ＭＳ Ｐゴシック" charset="0"/>
                          <a:cs typeface="Arial"/>
                        </a:rPr>
                        <a:t/>
                      </a:r>
                      <a:br>
                        <a:rPr kumimoji="0" lang="en-US" sz="1300" b="1" i="0" u="none" strike="noStrike" cap="none" normalizeH="0" baseline="0" dirty="0">
                          <a:ln>
                            <a:noFill/>
                          </a:ln>
                          <a:solidFill>
                            <a:srgbClr val="92D050"/>
                          </a:solidFill>
                          <a:effectLst/>
                          <a:latin typeface="Arial"/>
                          <a:ea typeface="ＭＳ Ｐゴシック" charset="0"/>
                          <a:cs typeface="Arial"/>
                        </a:rPr>
                      </a:br>
                      <a:r>
                        <a:rPr kumimoji="0" lang="en-US" sz="1300" b="1" i="0" u="none" strike="noStrike" cap="none" normalizeH="0" baseline="0" dirty="0">
                          <a:ln>
                            <a:noFill/>
                          </a:ln>
                          <a:solidFill>
                            <a:srgbClr val="92D050"/>
                          </a:solidFill>
                          <a:effectLst/>
                          <a:latin typeface="Arial"/>
                          <a:ea typeface="ＭＳ Ｐゴシック" charset="0"/>
                          <a:cs typeface="Arial"/>
                        </a:rPr>
                        <a:t>(n = 196)</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0" u="none" strike="noStrike" cap="none" normalizeH="0" baseline="0" dirty="0">
                          <a:ln>
                            <a:noFill/>
                          </a:ln>
                          <a:solidFill>
                            <a:srgbClr val="FF9300"/>
                          </a:solidFill>
                          <a:effectLst/>
                          <a:latin typeface="Arial"/>
                          <a:ea typeface="ＭＳ Ｐゴシック" charset="0"/>
                          <a:cs typeface="Arial"/>
                        </a:rPr>
                        <a:t>Paclitaxel</a:t>
                      </a:r>
                      <a:br>
                        <a:rPr kumimoji="0" lang="en-US" sz="1300" b="1" i="0" u="none" strike="noStrike" cap="none" normalizeH="0" baseline="0" dirty="0">
                          <a:ln>
                            <a:noFill/>
                          </a:ln>
                          <a:solidFill>
                            <a:srgbClr val="FF9300"/>
                          </a:solidFill>
                          <a:effectLst/>
                          <a:latin typeface="Arial"/>
                          <a:ea typeface="ＭＳ Ｐゴシック" charset="0"/>
                          <a:cs typeface="Arial"/>
                        </a:rPr>
                      </a:br>
                      <a:r>
                        <a:rPr kumimoji="0" lang="en-US" sz="1300" b="1" i="0" u="none" strike="noStrike" cap="none" normalizeH="0" baseline="0" dirty="0">
                          <a:ln>
                            <a:noFill/>
                          </a:ln>
                          <a:solidFill>
                            <a:srgbClr val="FF9300"/>
                          </a:solidFill>
                          <a:effectLst/>
                          <a:latin typeface="Arial"/>
                          <a:ea typeface="ＭＳ Ｐゴシック" charset="0"/>
                          <a:cs typeface="Arial"/>
                        </a:rPr>
                        <a:t>(n = 199)</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18985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0" i="0" u="none" strike="noStrike" cap="none" normalizeH="0" baseline="0" dirty="0">
                          <a:ln>
                            <a:noFill/>
                          </a:ln>
                          <a:solidFill>
                            <a:srgbClr val="FFFFFF"/>
                          </a:solidFill>
                          <a:effectLst/>
                          <a:latin typeface="+mn-lt"/>
                          <a:ea typeface="ＭＳ Ｐゴシック" charset="0"/>
                          <a:cs typeface="Arial"/>
                        </a:rPr>
                        <a:t>Median OS</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9.1 mo</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8.3 mo</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18985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0" i="0" u="none" strike="noStrike" cap="none" normalizeH="0" baseline="0" dirty="0">
                          <a:ln>
                            <a:noFill/>
                          </a:ln>
                          <a:solidFill>
                            <a:srgbClr val="FFFFFF"/>
                          </a:solidFill>
                          <a:effectLst/>
                          <a:latin typeface="+mn-lt"/>
                          <a:ea typeface="ＭＳ Ｐゴシック" charset="0"/>
                          <a:cs typeface="Arial"/>
                        </a:rPr>
                        <a:t>HR; </a:t>
                      </a:r>
                      <a:r>
                        <a:rPr kumimoji="0" lang="en-US" sz="1300" b="0" i="1" u="none" strike="noStrike" cap="none" normalizeH="0" baseline="0" dirty="0">
                          <a:ln>
                            <a:noFill/>
                          </a:ln>
                          <a:solidFill>
                            <a:srgbClr val="FFFFFF"/>
                          </a:solidFill>
                          <a:effectLst/>
                          <a:latin typeface="+mn-lt"/>
                          <a:ea typeface="ＭＳ Ｐゴシック" charset="0"/>
                          <a:cs typeface="Arial"/>
                        </a:rPr>
                        <a:t>p</a:t>
                      </a:r>
                      <a:r>
                        <a:rPr kumimoji="0" lang="en-US" sz="1300" b="0" i="0" u="none" strike="noStrike" cap="none" normalizeH="0" baseline="0" dirty="0">
                          <a:ln>
                            <a:noFill/>
                          </a:ln>
                          <a:solidFill>
                            <a:srgbClr val="FFFFFF"/>
                          </a:solidFill>
                          <a:effectLst/>
                          <a:latin typeface="+mn-lt"/>
                          <a:ea typeface="ＭＳ Ｐゴシック" charset="0"/>
                          <a:cs typeface="Arial"/>
                        </a:rPr>
                        <a:t>-value</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0.82; 0.0421</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4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bl>
          </a:graphicData>
        </a:graphic>
      </p:graphicFrame>
      <p:sp>
        <p:nvSpPr>
          <p:cNvPr id="6" name="TextBox 5"/>
          <p:cNvSpPr txBox="1"/>
          <p:nvPr/>
        </p:nvSpPr>
        <p:spPr>
          <a:xfrm>
            <a:off x="6553200" y="2027678"/>
            <a:ext cx="2590800" cy="892552"/>
          </a:xfrm>
          <a:prstGeom prst="rect">
            <a:avLst/>
          </a:prstGeom>
          <a:noFill/>
        </p:spPr>
        <p:txBody>
          <a:bodyPr wrap="square" rtlCol="0">
            <a:spAutoFit/>
          </a:bodyPr>
          <a:lstStyle/>
          <a:p>
            <a:r>
              <a:rPr lang="en-US" sz="1300" b="1" dirty="0"/>
              <a:t>Pembro did not reach the prespecified level of statistical significance for improving OS over paclitaxel.</a:t>
            </a:r>
          </a:p>
        </p:txBody>
      </p:sp>
      <p:sp>
        <p:nvSpPr>
          <p:cNvPr id="11" name="TextBox 10"/>
          <p:cNvSpPr txBox="1"/>
          <p:nvPr/>
        </p:nvSpPr>
        <p:spPr>
          <a:xfrm>
            <a:off x="1990004" y="3753654"/>
            <a:ext cx="782587" cy="461665"/>
          </a:xfrm>
          <a:prstGeom prst="rect">
            <a:avLst/>
          </a:prstGeom>
          <a:noFill/>
        </p:spPr>
        <p:txBody>
          <a:bodyPr wrap="none" rtlCol="0">
            <a:spAutoFit/>
          </a:bodyPr>
          <a:lstStyle/>
          <a:p>
            <a:r>
              <a:rPr lang="en-US" b="1" dirty="0"/>
              <a:t>PFS</a:t>
            </a:r>
          </a:p>
        </p:txBody>
      </p:sp>
      <p:graphicFrame>
        <p:nvGraphicFramePr>
          <p:cNvPr id="12" name="Group 36"/>
          <p:cNvGraphicFramePr>
            <a:graphicFrameLocks/>
          </p:cNvGraphicFramePr>
          <p:nvPr>
            <p:extLst>
              <p:ext uri="{D42A27DB-BD31-4B8C-83A1-F6EECF244321}">
                <p14:modId xmlns:p14="http://schemas.microsoft.com/office/powerpoint/2010/main" val="1818393598"/>
              </p:ext>
            </p:extLst>
          </p:nvPr>
        </p:nvGraphicFramePr>
        <p:xfrm>
          <a:off x="5582013" y="3514378"/>
          <a:ext cx="3352801" cy="1106424"/>
        </p:xfrm>
        <a:graphic>
          <a:graphicData uri="http://schemas.openxmlformats.org/drawingml/2006/table">
            <a:tbl>
              <a:tblPr/>
              <a:tblGrid>
                <a:gridCol w="1223963">
                  <a:extLst>
                    <a:ext uri="{9D8B030D-6E8A-4147-A177-3AD203B41FA5}">
                      <a16:colId xmlns:a16="http://schemas.microsoft.com/office/drawing/2014/main" xmlns="" val="20000"/>
                    </a:ext>
                  </a:extLst>
                </a:gridCol>
                <a:gridCol w="990601">
                  <a:extLst>
                    <a:ext uri="{9D8B030D-6E8A-4147-A177-3AD203B41FA5}">
                      <a16:colId xmlns:a16="http://schemas.microsoft.com/office/drawing/2014/main" xmlns="" val="20001"/>
                    </a:ext>
                  </a:extLst>
                </a:gridCol>
                <a:gridCol w="1138237">
                  <a:extLst>
                    <a:ext uri="{9D8B030D-6E8A-4147-A177-3AD203B41FA5}">
                      <a16:colId xmlns:a16="http://schemas.microsoft.com/office/drawing/2014/main" xmlns="" val="20002"/>
                    </a:ext>
                  </a:extLst>
                </a:gridCol>
              </a:tblGrid>
              <a:tr h="38041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1" i="0" u="none" strike="noStrike" cap="none" normalizeH="0" baseline="0" dirty="0">
                          <a:ln>
                            <a:noFill/>
                          </a:ln>
                          <a:solidFill>
                            <a:schemeClr val="bg1"/>
                          </a:solidFill>
                          <a:effectLst/>
                          <a:latin typeface="+mn-lt"/>
                          <a:ea typeface="ＭＳ Ｐゴシック" charset="0"/>
                          <a:cs typeface="Arial"/>
                        </a:rPr>
                        <a:t>PFS</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0" u="none" strike="noStrike" cap="none" normalizeH="0" baseline="0" dirty="0" err="1">
                          <a:ln>
                            <a:noFill/>
                          </a:ln>
                          <a:solidFill>
                            <a:srgbClr val="92D050"/>
                          </a:solidFill>
                          <a:effectLst/>
                          <a:latin typeface="Arial"/>
                          <a:ea typeface="ＭＳ Ｐゴシック" charset="0"/>
                          <a:cs typeface="Arial"/>
                        </a:rPr>
                        <a:t>Pembro</a:t>
                      </a:r>
                      <a:endParaRPr kumimoji="0" lang="en-US" sz="1300" b="1" i="0" u="none" strike="noStrike" cap="none" normalizeH="0" baseline="0" dirty="0">
                        <a:ln>
                          <a:noFill/>
                        </a:ln>
                        <a:solidFill>
                          <a:srgbClr val="92D050"/>
                        </a:solidFill>
                        <a:effectLst/>
                        <a:latin typeface="Arial"/>
                        <a:ea typeface="ＭＳ Ｐゴシック" charset="0"/>
                        <a:cs typeface="Arial"/>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0" u="none" strike="noStrike" cap="none" normalizeH="0" baseline="0" dirty="0">
                          <a:ln>
                            <a:noFill/>
                          </a:ln>
                          <a:solidFill>
                            <a:srgbClr val="92D050"/>
                          </a:solidFill>
                          <a:effectLst/>
                          <a:latin typeface="Arial"/>
                          <a:ea typeface="ＭＳ Ｐゴシック" charset="0"/>
                          <a:cs typeface="Arial"/>
                        </a:rPr>
                        <a:t>(n = 196)</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0" u="none" strike="noStrike" cap="none" normalizeH="0" baseline="0" dirty="0">
                          <a:ln>
                            <a:noFill/>
                          </a:ln>
                          <a:solidFill>
                            <a:srgbClr val="FF9300"/>
                          </a:solidFill>
                          <a:effectLst/>
                          <a:latin typeface="Arial"/>
                          <a:ea typeface="ＭＳ Ｐゴシック" charset="0"/>
                          <a:cs typeface="Arial"/>
                        </a:rPr>
                        <a:t>Paclitaxel</a:t>
                      </a:r>
                      <a:br>
                        <a:rPr kumimoji="0" lang="en-US" sz="1300" b="1" i="0" u="none" strike="noStrike" cap="none" normalizeH="0" baseline="0" dirty="0">
                          <a:ln>
                            <a:noFill/>
                          </a:ln>
                          <a:solidFill>
                            <a:srgbClr val="FF9300"/>
                          </a:solidFill>
                          <a:effectLst/>
                          <a:latin typeface="Arial"/>
                          <a:ea typeface="ＭＳ Ｐゴシック" charset="0"/>
                          <a:cs typeface="Arial"/>
                        </a:rPr>
                      </a:br>
                      <a:r>
                        <a:rPr kumimoji="0" lang="en-US" sz="1300" b="1" i="0" u="none" strike="noStrike" cap="none" normalizeH="0" baseline="0" dirty="0">
                          <a:ln>
                            <a:noFill/>
                          </a:ln>
                          <a:solidFill>
                            <a:srgbClr val="FF9300"/>
                          </a:solidFill>
                          <a:effectLst/>
                          <a:latin typeface="Arial"/>
                          <a:ea typeface="ＭＳ Ｐゴシック" charset="0"/>
                          <a:cs typeface="Arial"/>
                        </a:rPr>
                        <a:t>(n = 199)</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20889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0" i="0" u="none" strike="noStrike" cap="none" normalizeH="0" baseline="0" dirty="0">
                          <a:ln>
                            <a:noFill/>
                          </a:ln>
                          <a:solidFill>
                            <a:srgbClr val="FFFFFF"/>
                          </a:solidFill>
                          <a:effectLst/>
                          <a:latin typeface="+mn-lt"/>
                          <a:ea typeface="ＭＳ Ｐゴシック" charset="0"/>
                          <a:cs typeface="Arial"/>
                        </a:rPr>
                        <a:t>Median PFS</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1.5 mo</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4.1 mo</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20889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0" i="0" u="none" strike="noStrike" cap="none" normalizeH="0" baseline="0" dirty="0">
                          <a:ln>
                            <a:noFill/>
                          </a:ln>
                          <a:solidFill>
                            <a:srgbClr val="FFFFFF"/>
                          </a:solidFill>
                          <a:effectLst/>
                          <a:latin typeface="+mn-lt"/>
                          <a:ea typeface="ＭＳ Ｐゴシック" charset="0"/>
                          <a:cs typeface="Arial"/>
                        </a:rPr>
                        <a:t>HR; </a:t>
                      </a:r>
                      <a:r>
                        <a:rPr kumimoji="0" lang="en-US" sz="1300" b="0" i="1" u="none" strike="noStrike" cap="none" normalizeH="0" baseline="0" dirty="0">
                          <a:ln>
                            <a:noFill/>
                          </a:ln>
                          <a:solidFill>
                            <a:srgbClr val="FFFFFF"/>
                          </a:solidFill>
                          <a:effectLst/>
                          <a:latin typeface="+mn-lt"/>
                          <a:ea typeface="ＭＳ Ｐゴシック" charset="0"/>
                          <a:cs typeface="Arial"/>
                        </a:rPr>
                        <a:t>p</a:t>
                      </a:r>
                      <a:r>
                        <a:rPr kumimoji="0" lang="en-US" sz="1300" b="0" i="0" u="none" strike="noStrike" cap="none" normalizeH="0" baseline="0" dirty="0">
                          <a:ln>
                            <a:noFill/>
                          </a:ln>
                          <a:solidFill>
                            <a:srgbClr val="FFFFFF"/>
                          </a:solidFill>
                          <a:effectLst/>
                          <a:latin typeface="+mn-lt"/>
                          <a:ea typeface="ＭＳ Ｐゴシック" charset="0"/>
                          <a:cs typeface="Arial"/>
                        </a:rPr>
                        <a:t>-value</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1.27; NR</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4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bl>
          </a:graphicData>
        </a:graphic>
      </p:graphicFrame>
      <p:sp>
        <p:nvSpPr>
          <p:cNvPr id="13" name="TextBox 12"/>
          <p:cNvSpPr txBox="1"/>
          <p:nvPr/>
        </p:nvSpPr>
        <p:spPr>
          <a:xfrm>
            <a:off x="6532944" y="4870414"/>
            <a:ext cx="2128838" cy="795089"/>
          </a:xfrm>
          <a:prstGeom prst="rect">
            <a:avLst/>
          </a:prstGeom>
          <a:noFill/>
        </p:spPr>
        <p:txBody>
          <a:bodyPr wrap="square" rtlCol="0">
            <a:spAutoFit/>
          </a:bodyPr>
          <a:lstStyle/>
          <a:p>
            <a:pPr>
              <a:spcBef>
                <a:spcPts val="0"/>
              </a:spcBef>
              <a:spcAft>
                <a:spcPts val="400"/>
              </a:spcAft>
            </a:pPr>
            <a:r>
              <a:rPr lang="en-US" sz="1300" b="1" dirty="0"/>
              <a:t>Response rate: </a:t>
            </a:r>
          </a:p>
          <a:p>
            <a:pPr marL="285750" indent="-285750">
              <a:spcBef>
                <a:spcPts val="0"/>
              </a:spcBef>
              <a:spcAft>
                <a:spcPts val="400"/>
              </a:spcAft>
              <a:buFont typeface="Arial" charset="0"/>
              <a:buChar char="•"/>
            </a:pPr>
            <a:r>
              <a:rPr lang="en-US" sz="1300" dirty="0"/>
              <a:t>Pembro = 15.8% </a:t>
            </a:r>
          </a:p>
          <a:p>
            <a:pPr marL="285750" indent="-285750">
              <a:spcBef>
                <a:spcPts val="0"/>
              </a:spcBef>
              <a:spcAft>
                <a:spcPts val="400"/>
              </a:spcAft>
              <a:buFont typeface="Arial" charset="0"/>
              <a:buChar char="•"/>
            </a:pPr>
            <a:r>
              <a:rPr lang="en-US" sz="1300" dirty="0"/>
              <a:t>Paclitaxel = 13.6%</a:t>
            </a:r>
          </a:p>
        </p:txBody>
      </p:sp>
      <p:sp>
        <p:nvSpPr>
          <p:cNvPr id="14" name="TextBox 13"/>
          <p:cNvSpPr txBox="1"/>
          <p:nvPr/>
        </p:nvSpPr>
        <p:spPr>
          <a:xfrm>
            <a:off x="3310697" y="1470508"/>
            <a:ext cx="752451" cy="492443"/>
          </a:xfrm>
          <a:prstGeom prst="rect">
            <a:avLst/>
          </a:prstGeom>
          <a:noFill/>
        </p:spPr>
        <p:txBody>
          <a:bodyPr wrap="square" rtlCol="0">
            <a:spAutoFit/>
          </a:bodyPr>
          <a:lstStyle/>
          <a:p>
            <a:r>
              <a:rPr lang="en-US" sz="1300" b="1" dirty="0">
                <a:solidFill>
                  <a:srgbClr val="92D050"/>
                </a:solidFill>
              </a:rPr>
              <a:t>39.8% </a:t>
            </a:r>
          </a:p>
          <a:p>
            <a:r>
              <a:rPr lang="en-US" sz="1300" b="1" dirty="0">
                <a:solidFill>
                  <a:srgbClr val="FF9300"/>
                </a:solidFill>
              </a:rPr>
              <a:t>27.1%</a:t>
            </a:r>
          </a:p>
        </p:txBody>
      </p:sp>
      <p:sp>
        <p:nvSpPr>
          <p:cNvPr id="15" name="TextBox 14"/>
          <p:cNvSpPr txBox="1"/>
          <p:nvPr/>
        </p:nvSpPr>
        <p:spPr>
          <a:xfrm>
            <a:off x="4553673" y="1477337"/>
            <a:ext cx="752451" cy="492443"/>
          </a:xfrm>
          <a:prstGeom prst="rect">
            <a:avLst/>
          </a:prstGeom>
          <a:noFill/>
        </p:spPr>
        <p:txBody>
          <a:bodyPr wrap="square" rtlCol="0">
            <a:spAutoFit/>
          </a:bodyPr>
          <a:lstStyle/>
          <a:p>
            <a:r>
              <a:rPr lang="en-US" sz="1300" b="1" dirty="0">
                <a:solidFill>
                  <a:srgbClr val="92D050"/>
                </a:solidFill>
              </a:rPr>
              <a:t>25.7% </a:t>
            </a:r>
          </a:p>
          <a:p>
            <a:r>
              <a:rPr lang="en-US" sz="1300" b="1" dirty="0">
                <a:solidFill>
                  <a:srgbClr val="FF9300"/>
                </a:solidFill>
              </a:rPr>
              <a:t>14.8%</a:t>
            </a:r>
          </a:p>
        </p:txBody>
      </p:sp>
    </p:spTree>
    <p:extLst>
      <p:ext uri="{BB962C8B-B14F-4D97-AF65-F5344CB8AC3E}">
        <p14:creationId xmlns:p14="http://schemas.microsoft.com/office/powerpoint/2010/main" val="625702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304800" y="0"/>
            <a:ext cx="8534399" cy="1143000"/>
          </a:xfrm>
        </p:spPr>
        <p:txBody>
          <a:bodyPr/>
          <a:lstStyle/>
          <a:p>
            <a:r>
              <a:rPr lang="en-US" dirty="0">
                <a:latin typeface="Arial" charset="0"/>
                <a:ea typeface="ヒラギノ角ゴ Pro W3" charset="0"/>
                <a:cs typeface="ヒラギノ角ゴ Pro W3" charset="0"/>
              </a:rPr>
              <a:t>KEYNOTE-061: Select AEs in the Overall Population</a:t>
            </a:r>
            <a:endParaRPr lang="en-US" dirty="0">
              <a:latin typeface="Arial" charset="0"/>
              <a:ea typeface="ＭＳ Ｐゴシック" charset="0"/>
              <a:cs typeface="ＭＳ Ｐゴシック" charset="0"/>
            </a:endParaRPr>
          </a:p>
        </p:txBody>
      </p:sp>
      <p:sp>
        <p:nvSpPr>
          <p:cNvPr id="10" name="TextBox 9"/>
          <p:cNvSpPr txBox="1"/>
          <p:nvPr/>
        </p:nvSpPr>
        <p:spPr>
          <a:xfrm>
            <a:off x="5943600" y="1143000"/>
            <a:ext cx="1114536" cy="369332"/>
          </a:xfrm>
          <a:prstGeom prst="rect">
            <a:avLst/>
          </a:prstGeom>
          <a:noFill/>
        </p:spPr>
        <p:txBody>
          <a:bodyPr wrap="none" rtlCol="0">
            <a:spAutoFit/>
          </a:bodyPr>
          <a:lstStyle/>
          <a:p>
            <a:r>
              <a:rPr lang="en-US" sz="1800" b="1" dirty="0">
                <a:solidFill>
                  <a:srgbClr val="0D4384"/>
                </a:solidFill>
              </a:rPr>
              <a:t>(n = 119)</a:t>
            </a:r>
          </a:p>
        </p:txBody>
      </p:sp>
      <p:sp>
        <p:nvSpPr>
          <p:cNvPr id="8" name="Rectangle 33"/>
          <p:cNvSpPr>
            <a:spLocks noChangeArrowheads="1"/>
          </p:cNvSpPr>
          <p:nvPr/>
        </p:nvSpPr>
        <p:spPr bwMode="auto">
          <a:xfrm>
            <a:off x="304800" y="1270575"/>
            <a:ext cx="8534400" cy="4596825"/>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nvPr>
        </p:nvGraphicFramePr>
        <p:xfrm>
          <a:off x="457200" y="1390715"/>
          <a:ext cx="8229601" cy="4303805"/>
        </p:xfrm>
        <a:graphic>
          <a:graphicData uri="http://schemas.openxmlformats.org/drawingml/2006/table">
            <a:tbl>
              <a:tblPr/>
              <a:tblGrid>
                <a:gridCol w="2438400">
                  <a:extLst>
                    <a:ext uri="{9D8B030D-6E8A-4147-A177-3AD203B41FA5}">
                      <a16:colId xmlns:a16="http://schemas.microsoft.com/office/drawing/2014/main" xmlns="" val="20000"/>
                    </a:ext>
                  </a:extLst>
                </a:gridCol>
                <a:gridCol w="1567156">
                  <a:extLst>
                    <a:ext uri="{9D8B030D-6E8A-4147-A177-3AD203B41FA5}">
                      <a16:colId xmlns:a16="http://schemas.microsoft.com/office/drawing/2014/main" xmlns="" val="20001"/>
                    </a:ext>
                  </a:extLst>
                </a:gridCol>
                <a:gridCol w="1456566">
                  <a:extLst>
                    <a:ext uri="{9D8B030D-6E8A-4147-A177-3AD203B41FA5}">
                      <a16:colId xmlns:a16="http://schemas.microsoft.com/office/drawing/2014/main" xmlns="" val="20002"/>
                    </a:ext>
                  </a:extLst>
                </a:gridCol>
                <a:gridCol w="1383737">
                  <a:extLst>
                    <a:ext uri="{9D8B030D-6E8A-4147-A177-3AD203B41FA5}">
                      <a16:colId xmlns:a16="http://schemas.microsoft.com/office/drawing/2014/main" xmlns="" val="20003"/>
                    </a:ext>
                  </a:extLst>
                </a:gridCol>
                <a:gridCol w="1383742">
                  <a:extLst>
                    <a:ext uri="{9D8B030D-6E8A-4147-A177-3AD203B41FA5}">
                      <a16:colId xmlns:a16="http://schemas.microsoft.com/office/drawing/2014/main" xmlns="" val="20004"/>
                    </a:ext>
                  </a:extLst>
                </a:gridCol>
              </a:tblGrid>
              <a:tr h="405043">
                <a:tc rowSpan="2">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Event</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Pembrolizumab (n = 294)</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8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Paclitaxel (n = 276)</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8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626504050"/>
                  </a:ext>
                </a:extLst>
              </a:tr>
              <a:tr h="393122">
                <a:tc vMerge="1">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Grade ≥3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Grade ≥3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068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Fatigue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35 (12%)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 (2%)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64 (23%)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13 (5%)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068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Decreased appetite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24 (8%)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43 (16%)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068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Hypothyroidism</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23 (8%)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068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Nausea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17 (6%)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50 (18%)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068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Hyperthyroidism</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12 (4%)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068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Anemia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10 (3%)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 (2%)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39 (14%)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12 (4%)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068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Pneumonitis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8 (3%)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068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Colitis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r h="3068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Peripheral neuropathy</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40 (14%)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 (2%)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0"/>
                  </a:ext>
                </a:extLst>
              </a:tr>
              <a:tr h="3068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Alopecia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111 (40%)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1"/>
                  </a:ext>
                </a:extLst>
              </a:tr>
            </a:tbl>
          </a:graphicData>
        </a:graphic>
      </p:graphicFrame>
      <p:sp>
        <p:nvSpPr>
          <p:cNvPr id="11" name="TextBox 10"/>
          <p:cNvSpPr txBox="1">
            <a:spLocks noChangeArrowheads="1"/>
          </p:cNvSpPr>
          <p:nvPr/>
        </p:nvSpPr>
        <p:spPr bwMode="auto">
          <a:xfrm>
            <a:off x="0" y="6442502"/>
            <a:ext cx="91440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Shitara K et al. </a:t>
            </a:r>
            <a:r>
              <a:rPr lang="en-US" sz="1800" i="1" dirty="0">
                <a:solidFill>
                  <a:srgbClr val="FFFFFF"/>
                </a:solidFill>
              </a:rPr>
              <a:t>Lancet</a:t>
            </a:r>
            <a:r>
              <a:rPr lang="en-US" sz="1800" dirty="0">
                <a:solidFill>
                  <a:srgbClr val="FFFFFF"/>
                </a:solidFill>
              </a:rPr>
              <a:t> 2018;[</a:t>
            </a:r>
            <a:r>
              <a:rPr lang="en-US" sz="1800" dirty="0" err="1">
                <a:solidFill>
                  <a:srgbClr val="FFFFFF"/>
                </a:solidFill>
              </a:rPr>
              <a:t>Epub</a:t>
            </a:r>
            <a:r>
              <a:rPr lang="en-US" sz="1800" dirty="0">
                <a:solidFill>
                  <a:srgbClr val="FFFFFF"/>
                </a:solidFill>
              </a:rPr>
              <a:t> ahead of print]. </a:t>
            </a:r>
          </a:p>
        </p:txBody>
      </p:sp>
    </p:spTree>
    <p:extLst>
      <p:ext uri="{BB962C8B-B14F-4D97-AF65-F5344CB8AC3E}">
        <p14:creationId xmlns:p14="http://schemas.microsoft.com/office/powerpoint/2010/main" val="14697838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33400" y="1295400"/>
            <a:ext cx="8153400" cy="3473276"/>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TextBox 4"/>
          <p:cNvSpPr txBox="1"/>
          <p:nvPr/>
        </p:nvSpPr>
        <p:spPr>
          <a:xfrm>
            <a:off x="3590164" y="4399344"/>
            <a:ext cx="4925060" cy="369332"/>
          </a:xfrm>
          <a:prstGeom prst="rect">
            <a:avLst/>
          </a:prstGeom>
          <a:noFill/>
        </p:spPr>
        <p:txBody>
          <a:bodyPr wrap="square" rtlCol="0">
            <a:spAutoFit/>
          </a:bodyPr>
          <a:lstStyle/>
          <a:p>
            <a:pPr algn="r"/>
            <a:r>
              <a:rPr lang="en-US" sz="1800" i="1" dirty="0">
                <a:solidFill>
                  <a:sysClr val="windowText" lastClr="000000"/>
                </a:solidFill>
              </a:rPr>
              <a:t>Lancet </a:t>
            </a:r>
            <a:r>
              <a:rPr lang="en-US" sz="1800" dirty="0">
                <a:solidFill>
                  <a:sysClr val="windowText" lastClr="000000"/>
                </a:solidFill>
              </a:rPr>
              <a:t>2017;390(10111):2461-71.</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71600"/>
            <a:ext cx="7905624" cy="2971800"/>
          </a:xfrm>
          <a:prstGeom prst="rect">
            <a:avLst/>
          </a:prstGeom>
        </p:spPr>
      </p:pic>
    </p:spTree>
    <p:extLst>
      <p:ext uri="{BB962C8B-B14F-4D97-AF65-F5344CB8AC3E}">
        <p14:creationId xmlns:p14="http://schemas.microsoft.com/office/powerpoint/2010/main" val="35644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a:off x="3542440" y="2964216"/>
            <a:ext cx="1288814"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6" name="Line 7"/>
          <p:cNvSpPr>
            <a:spLocks noChangeShapeType="1"/>
          </p:cNvSpPr>
          <p:nvPr/>
        </p:nvSpPr>
        <p:spPr bwMode="auto">
          <a:xfrm flipH="1">
            <a:off x="4831253" y="2244654"/>
            <a:ext cx="0" cy="1489699"/>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2" name="Group 1"/>
          <p:cNvGrpSpPr/>
          <p:nvPr/>
        </p:nvGrpSpPr>
        <p:grpSpPr>
          <a:xfrm>
            <a:off x="4831253" y="2235839"/>
            <a:ext cx="377527" cy="1497961"/>
            <a:chOff x="4419600" y="2274888"/>
            <a:chExt cx="514350" cy="2014537"/>
          </a:xfrm>
        </p:grpSpPr>
        <p:sp>
          <p:nvSpPr>
            <p:cNvPr id="57347" name="Line 8"/>
            <p:cNvSpPr>
              <a:spLocks noChangeShapeType="1"/>
            </p:cNvSpPr>
            <p:nvPr/>
          </p:nvSpPr>
          <p:spPr bwMode="auto">
            <a:xfrm flipV="1">
              <a:off x="4419600" y="2274888"/>
              <a:ext cx="514350" cy="11112"/>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8" name="Line 9"/>
            <p:cNvSpPr>
              <a:spLocks noChangeShapeType="1"/>
            </p:cNvSpPr>
            <p:nvPr/>
          </p:nvSpPr>
          <p:spPr bwMode="auto">
            <a:xfrm>
              <a:off x="4419600" y="4289425"/>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sp>
        <p:nvSpPr>
          <p:cNvPr id="57349" name="Text Box 11"/>
          <p:cNvSpPr txBox="1">
            <a:spLocks noChangeArrowheads="1"/>
          </p:cNvSpPr>
          <p:nvPr/>
        </p:nvSpPr>
        <p:spPr bwMode="auto">
          <a:xfrm>
            <a:off x="5260777" y="1673013"/>
            <a:ext cx="3349823" cy="1044387"/>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Nivolumab (3 mg/kg, q2wk)</a:t>
            </a:r>
            <a:br>
              <a:rPr lang="en-US" sz="1700" b="1" dirty="0">
                <a:solidFill>
                  <a:srgbClr val="000090"/>
                </a:solidFill>
              </a:rPr>
            </a:br>
            <a:r>
              <a:rPr lang="en-US" sz="1700" b="1" dirty="0">
                <a:solidFill>
                  <a:srgbClr val="000090"/>
                </a:solidFill>
              </a:rPr>
              <a:t>(n = 330)</a:t>
            </a:r>
          </a:p>
        </p:txBody>
      </p:sp>
      <p:sp>
        <p:nvSpPr>
          <p:cNvPr id="57350" name="Text Box 13"/>
          <p:cNvSpPr txBox="1">
            <a:spLocks noChangeArrowheads="1"/>
          </p:cNvSpPr>
          <p:nvPr/>
        </p:nvSpPr>
        <p:spPr bwMode="auto">
          <a:xfrm>
            <a:off x="5260777" y="3352087"/>
            <a:ext cx="3349823" cy="977302"/>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a:solidFill>
                  <a:srgbClr val="000090"/>
                </a:solidFill>
              </a:rPr>
              <a:t>Placebo</a:t>
            </a:r>
            <a:br>
              <a:rPr lang="en-US" sz="1700" b="1">
                <a:solidFill>
                  <a:srgbClr val="000090"/>
                </a:solidFill>
              </a:rPr>
            </a:br>
            <a:r>
              <a:rPr lang="en-US" sz="1700" b="1">
                <a:solidFill>
                  <a:srgbClr val="000090"/>
                </a:solidFill>
              </a:rPr>
              <a:t>(n </a:t>
            </a:r>
            <a:r>
              <a:rPr lang="en-US" sz="1700" b="1" dirty="0">
                <a:solidFill>
                  <a:srgbClr val="000090"/>
                </a:solidFill>
              </a:rPr>
              <a:t>= 163)</a:t>
            </a:r>
          </a:p>
        </p:txBody>
      </p:sp>
      <p:graphicFrame>
        <p:nvGraphicFramePr>
          <p:cNvPr id="29" name="Group 104"/>
          <p:cNvGraphicFramePr>
            <a:graphicFrameLocks noGrp="1"/>
          </p:cNvGraphicFramePr>
          <p:nvPr>
            <p:extLst>
              <p:ext uri="{D42A27DB-BD31-4B8C-83A1-F6EECF244321}">
                <p14:modId xmlns:p14="http://schemas.microsoft.com/office/powerpoint/2010/main" val="1291426279"/>
              </p:ext>
            </p:extLst>
          </p:nvPr>
        </p:nvGraphicFramePr>
        <p:xfrm>
          <a:off x="533400" y="1201950"/>
          <a:ext cx="3009039" cy="3532357"/>
        </p:xfrm>
        <a:graphic>
          <a:graphicData uri="http://schemas.openxmlformats.org/drawingml/2006/table">
            <a:tbl>
              <a:tblPr/>
              <a:tblGrid>
                <a:gridCol w="3009039">
                  <a:extLst>
                    <a:ext uri="{9D8B030D-6E8A-4147-A177-3AD203B41FA5}">
                      <a16:colId xmlns:a16="http://schemas.microsoft.com/office/drawing/2014/main" xmlns="" val="20000"/>
                    </a:ext>
                  </a:extLst>
                </a:gridCol>
              </a:tblGrid>
              <a:tr h="42339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solidFill>
                          <a:effectLst/>
                          <a:latin typeface="Arial"/>
                          <a:ea typeface="ＭＳ Ｐゴシック" charset="0"/>
                          <a:cs typeface="Arial"/>
                        </a:rPr>
                        <a:t>Eligibility (N = 493)</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2929404">
                <a:tc>
                  <a:txBody>
                    <a:bodyPr/>
                    <a:lstStyle/>
                    <a:p>
                      <a:pPr marL="285750" indent="-285750">
                        <a:lnSpc>
                          <a:spcPct val="120000"/>
                        </a:lnSpc>
                        <a:buFont typeface="Arial"/>
                        <a:buChar char="•"/>
                        <a:defRPr/>
                      </a:pPr>
                      <a:r>
                        <a:rPr lang="en-US" sz="1500" baseline="0" dirty="0"/>
                        <a:t>Unresectable advanced or recurrent gastric or GEJ adenocarcinoma</a:t>
                      </a:r>
                    </a:p>
                    <a:p>
                      <a:pPr marL="285750" indent="-285750">
                        <a:lnSpc>
                          <a:spcPct val="120000"/>
                        </a:lnSpc>
                        <a:buFont typeface="Arial"/>
                        <a:buChar char="•"/>
                        <a:defRPr/>
                      </a:pPr>
                      <a:r>
                        <a:rPr lang="en-US" sz="1500" baseline="0" dirty="0"/>
                        <a:t>Received ≥2 prior chemotherapy regimens</a:t>
                      </a:r>
                    </a:p>
                    <a:p>
                      <a:pPr marL="285750" indent="-285750">
                        <a:lnSpc>
                          <a:spcPct val="120000"/>
                        </a:lnSpc>
                        <a:buFont typeface="Arial"/>
                        <a:buChar char="•"/>
                        <a:defRPr/>
                      </a:pPr>
                      <a:r>
                        <a:rPr lang="en-US" sz="1500" baseline="0" dirty="0"/>
                        <a:t>ECOG PS 0-1</a:t>
                      </a:r>
                    </a:p>
                    <a:p>
                      <a:pPr marL="285750" marR="0" indent="-285750" algn="l" defTabSz="457200" rtl="0" eaLnBrk="1" fontAlgn="auto" latinLnBrk="0" hangingPunct="1">
                        <a:lnSpc>
                          <a:spcPct val="120000"/>
                        </a:lnSpc>
                        <a:spcBef>
                          <a:spcPts val="0"/>
                        </a:spcBef>
                        <a:spcAft>
                          <a:spcPts val="0"/>
                        </a:spcAft>
                        <a:buClrTx/>
                        <a:buSzTx/>
                        <a:buFont typeface="Arial"/>
                        <a:buChar char="•"/>
                        <a:tabLst/>
                        <a:defRPr/>
                      </a:pPr>
                      <a:r>
                        <a:rPr lang="en-US" sz="1500" baseline="0" dirty="0"/>
                        <a:t>No prior anti-PD-1</a:t>
                      </a:r>
                      <a:r>
                        <a:rPr lang="mr-IN" sz="1500" baseline="0" dirty="0"/>
                        <a:t>/PD-L1</a:t>
                      </a:r>
                      <a:r>
                        <a:rPr lang="en-US" sz="1500" baseline="0" dirty="0"/>
                        <a:t> therapy</a:t>
                      </a:r>
                    </a:p>
                    <a:p>
                      <a:pPr marL="285750" indent="-285750">
                        <a:lnSpc>
                          <a:spcPct val="120000"/>
                        </a:lnSpc>
                        <a:buFont typeface="Arial"/>
                        <a:buChar char="•"/>
                        <a:defRPr/>
                      </a:pPr>
                      <a:r>
                        <a:rPr lang="en-US" sz="1500" baseline="0" dirty="0"/>
                        <a:t>No prior therapeutic antibody or pharmacotherapy for T-cell regulation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57361" name="TextBox 2"/>
          <p:cNvSpPr txBox="1">
            <a:spLocks noChangeArrowheads="1"/>
          </p:cNvSpPr>
          <p:nvPr/>
        </p:nvSpPr>
        <p:spPr bwMode="auto">
          <a:xfrm>
            <a:off x="398226" y="4869797"/>
            <a:ext cx="85344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300"/>
              </a:spcBef>
              <a:spcAft>
                <a:spcPts val="300"/>
              </a:spcAft>
              <a:buFont typeface="Arial" charset="0"/>
              <a:buChar char="•"/>
            </a:pPr>
            <a:r>
              <a:rPr lang="en-US" sz="2000" b="1" dirty="0">
                <a:solidFill>
                  <a:srgbClr val="FFFF00"/>
                </a:solidFill>
              </a:rPr>
              <a:t>Primary endpoint: OS in the ITT population</a:t>
            </a:r>
          </a:p>
          <a:p>
            <a:pPr marL="285750" indent="-285750">
              <a:spcBef>
                <a:spcPts val="300"/>
              </a:spcBef>
              <a:spcAft>
                <a:spcPts val="300"/>
              </a:spcAft>
              <a:buFont typeface="Arial" charset="0"/>
              <a:buChar char="•"/>
            </a:pPr>
            <a:r>
              <a:rPr lang="en-US" sz="1650" dirty="0">
                <a:solidFill>
                  <a:srgbClr val="FFFFFF"/>
                </a:solidFill>
              </a:rPr>
              <a:t>Prior to randomization, patients were stratified by country, ECOG PS and the number of organs with metastases.</a:t>
            </a:r>
          </a:p>
        </p:txBody>
      </p:sp>
      <p:sp>
        <p:nvSpPr>
          <p:cNvPr id="5" name="TextBox 4"/>
          <p:cNvSpPr txBox="1"/>
          <p:nvPr/>
        </p:nvSpPr>
        <p:spPr>
          <a:xfrm>
            <a:off x="3986236" y="2195207"/>
            <a:ext cx="463588" cy="323165"/>
          </a:xfrm>
          <a:prstGeom prst="rect">
            <a:avLst/>
          </a:prstGeom>
          <a:noFill/>
        </p:spPr>
        <p:txBody>
          <a:bodyPr wrap="none" rtlCol="0">
            <a:spAutoFit/>
          </a:bodyPr>
          <a:lstStyle/>
          <a:p>
            <a:r>
              <a:rPr lang="en-US" sz="1500" b="1" dirty="0">
                <a:solidFill>
                  <a:srgbClr val="FFFFFF"/>
                </a:solidFill>
              </a:rPr>
              <a:t>2:1</a:t>
            </a:r>
          </a:p>
        </p:txBody>
      </p:sp>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ATTRACTION-02: Phase III Trial Design</a:t>
            </a:r>
            <a:endParaRPr lang="en-US" dirty="0"/>
          </a:p>
        </p:txBody>
      </p:sp>
      <p:sp>
        <p:nvSpPr>
          <p:cNvPr id="16" name="TextBox 15"/>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Kang YK et al. </a:t>
            </a:r>
            <a:r>
              <a:rPr lang="en-US" sz="1800" i="1" dirty="0">
                <a:solidFill>
                  <a:srgbClr val="FFFFFF"/>
                </a:solidFill>
              </a:rPr>
              <a:t>Lancet </a:t>
            </a:r>
            <a:r>
              <a:rPr lang="en-US" sz="1800" dirty="0">
                <a:solidFill>
                  <a:srgbClr val="FFFFFF"/>
                </a:solidFill>
              </a:rPr>
              <a:t>2017;390(10111):2461-71. </a:t>
            </a:r>
          </a:p>
        </p:txBody>
      </p:sp>
      <p:grpSp>
        <p:nvGrpSpPr>
          <p:cNvPr id="15" name="Group 14"/>
          <p:cNvGrpSpPr>
            <a:grpSpLocks/>
          </p:cNvGrpSpPr>
          <p:nvPr/>
        </p:nvGrpSpPr>
        <p:grpSpPr bwMode="auto">
          <a:xfrm>
            <a:off x="3751026" y="2484613"/>
            <a:ext cx="914400" cy="914400"/>
            <a:chOff x="1872" y="1584"/>
            <a:chExt cx="576" cy="576"/>
          </a:xfrm>
        </p:grpSpPr>
        <p:sp>
          <p:nvSpPr>
            <p:cNvPr id="17" name="Oval 16"/>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18" name="Rectangle 17"/>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Tree>
    <p:extLst>
      <p:ext uri="{BB962C8B-B14F-4D97-AF65-F5344CB8AC3E}">
        <p14:creationId xmlns:p14="http://schemas.microsoft.com/office/powerpoint/2010/main" val="1360465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ATTRACTION-02: Survival and Response</a:t>
            </a:r>
            <a:endParaRPr lang="en-US" dirty="0">
              <a:latin typeface="Arial" charset="0"/>
              <a:ea typeface="ＭＳ Ｐゴシック" charset="0"/>
              <a:cs typeface="ＭＳ Ｐゴシック" charset="0"/>
            </a:endParaRPr>
          </a:p>
        </p:txBody>
      </p:sp>
      <p:graphicFrame>
        <p:nvGraphicFramePr>
          <p:cNvPr id="9" name="Group 36"/>
          <p:cNvGraphicFramePr>
            <a:graphicFrameLocks/>
          </p:cNvGraphicFramePr>
          <p:nvPr>
            <p:extLst>
              <p:ext uri="{D42A27DB-BD31-4B8C-83A1-F6EECF244321}">
                <p14:modId xmlns:p14="http://schemas.microsoft.com/office/powerpoint/2010/main" val="585276697"/>
              </p:ext>
            </p:extLst>
          </p:nvPr>
        </p:nvGraphicFramePr>
        <p:xfrm>
          <a:off x="457200" y="5296929"/>
          <a:ext cx="8229601" cy="1027671"/>
        </p:xfrm>
        <a:graphic>
          <a:graphicData uri="http://schemas.openxmlformats.org/drawingml/2006/table">
            <a:tbl>
              <a:tblPr/>
              <a:tblGrid>
                <a:gridCol w="38100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1066801">
                  <a:extLst>
                    <a:ext uri="{9D8B030D-6E8A-4147-A177-3AD203B41FA5}">
                      <a16:colId xmlns:a16="http://schemas.microsoft.com/office/drawing/2014/main" xmlns="" val="20004"/>
                    </a:ext>
                  </a:extLst>
                </a:gridCol>
              </a:tblGrid>
              <a:tr h="357023">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Outcome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Nivolumab</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Placebo</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HR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1" u="none" strike="noStrike" cap="none" normalizeH="0" baseline="0" dirty="0">
                          <a:ln>
                            <a:noFill/>
                          </a:ln>
                          <a:solidFill>
                            <a:schemeClr val="bg1"/>
                          </a:solidFill>
                          <a:effectLst/>
                          <a:latin typeface="+mn-lt"/>
                          <a:ea typeface="ＭＳ Ｐゴシック" charset="0"/>
                          <a:cs typeface="Arial"/>
                        </a:rPr>
                        <a:t>p</a:t>
                      </a:r>
                      <a:r>
                        <a:rPr kumimoji="0" lang="en-US" sz="1600" b="1" i="0" u="none" strike="noStrike" cap="none" normalizeH="0" baseline="0" dirty="0">
                          <a:ln>
                            <a:noFill/>
                          </a:ln>
                          <a:solidFill>
                            <a:schemeClr val="bg1"/>
                          </a:solidFill>
                          <a:effectLst/>
                          <a:latin typeface="+mn-lt"/>
                          <a:ea typeface="ＭＳ Ｐゴシック" charset="0"/>
                          <a:cs typeface="Arial"/>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0128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PFS (n = 330, 163)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1.61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1.45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0.60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&lt;0.0001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0128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Objective response (n = 268, 131)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30 (11.2%)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NR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bl>
          </a:graphicData>
        </a:graphic>
      </p:graphicFrame>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70919"/>
            <a:ext cx="8534400" cy="3748264"/>
          </a:xfrm>
          <a:prstGeom prst="rect">
            <a:avLst/>
          </a:prstGeom>
        </p:spPr>
      </p:pic>
      <p:sp>
        <p:nvSpPr>
          <p:cNvPr id="13" name="TextBox 12">
            <a:extLst>
              <a:ext uri="{FF2B5EF4-FFF2-40B4-BE49-F238E27FC236}">
                <a16:creationId xmlns:a16="http://schemas.microsoft.com/office/drawing/2014/main" xmlns="" id="{E3059A25-EEAE-0B4D-B553-10273D4CAEAA}"/>
              </a:ext>
            </a:extLst>
          </p:cNvPr>
          <p:cNvSpPr txBox="1"/>
          <p:nvPr/>
        </p:nvSpPr>
        <p:spPr>
          <a:xfrm>
            <a:off x="5316583" y="2567130"/>
            <a:ext cx="1676400" cy="307777"/>
          </a:xfrm>
          <a:prstGeom prst="rect">
            <a:avLst/>
          </a:prstGeom>
          <a:noFill/>
        </p:spPr>
        <p:txBody>
          <a:bodyPr wrap="square" rtlCol="0">
            <a:spAutoFit/>
          </a:bodyPr>
          <a:lstStyle/>
          <a:p>
            <a:r>
              <a:rPr lang="en-US" sz="1400" b="1" dirty="0">
                <a:solidFill>
                  <a:srgbClr val="FFFFFF"/>
                </a:solidFill>
              </a:rPr>
              <a:t>12-month OS rate</a:t>
            </a:r>
          </a:p>
        </p:txBody>
      </p:sp>
      <p:sp>
        <p:nvSpPr>
          <p:cNvPr id="14" name="TextBox 13">
            <a:extLst>
              <a:ext uri="{FF2B5EF4-FFF2-40B4-BE49-F238E27FC236}">
                <a16:creationId xmlns:a16="http://schemas.microsoft.com/office/drawing/2014/main" xmlns="" id="{745A02F5-6BE4-A342-A05D-F805403825AA}"/>
              </a:ext>
            </a:extLst>
          </p:cNvPr>
          <p:cNvSpPr txBox="1"/>
          <p:nvPr/>
        </p:nvSpPr>
        <p:spPr>
          <a:xfrm>
            <a:off x="5334000" y="2978896"/>
            <a:ext cx="737152" cy="307777"/>
          </a:xfrm>
          <a:prstGeom prst="rect">
            <a:avLst/>
          </a:prstGeom>
          <a:noFill/>
        </p:spPr>
        <p:txBody>
          <a:bodyPr wrap="square" rtlCol="0">
            <a:spAutoFit/>
          </a:bodyPr>
          <a:lstStyle/>
          <a:p>
            <a:r>
              <a:rPr lang="en-US" sz="1400" dirty="0">
                <a:solidFill>
                  <a:srgbClr val="92D050"/>
                </a:solidFill>
              </a:rPr>
              <a:t>26.2%</a:t>
            </a:r>
          </a:p>
        </p:txBody>
      </p:sp>
      <p:sp>
        <p:nvSpPr>
          <p:cNvPr id="15" name="TextBox 14">
            <a:extLst>
              <a:ext uri="{FF2B5EF4-FFF2-40B4-BE49-F238E27FC236}">
                <a16:creationId xmlns:a16="http://schemas.microsoft.com/office/drawing/2014/main" xmlns="" id="{71B40DBF-9235-C34F-9EF7-907673DF992A}"/>
              </a:ext>
            </a:extLst>
          </p:cNvPr>
          <p:cNvSpPr txBox="1"/>
          <p:nvPr/>
        </p:nvSpPr>
        <p:spPr>
          <a:xfrm>
            <a:off x="5257800" y="3777770"/>
            <a:ext cx="737152" cy="307777"/>
          </a:xfrm>
          <a:prstGeom prst="rect">
            <a:avLst/>
          </a:prstGeom>
          <a:noFill/>
        </p:spPr>
        <p:txBody>
          <a:bodyPr wrap="square" rtlCol="0">
            <a:spAutoFit/>
          </a:bodyPr>
          <a:lstStyle/>
          <a:p>
            <a:r>
              <a:rPr lang="en-US" sz="1400" dirty="0">
                <a:solidFill>
                  <a:srgbClr val="FF9300"/>
                </a:solidFill>
              </a:rPr>
              <a:t>10.9%</a:t>
            </a:r>
          </a:p>
        </p:txBody>
      </p:sp>
      <p:sp>
        <p:nvSpPr>
          <p:cNvPr id="16" name="TextBox 15">
            <a:extLst>
              <a:ext uri="{FF2B5EF4-FFF2-40B4-BE49-F238E27FC236}">
                <a16:creationId xmlns:a16="http://schemas.microsoft.com/office/drawing/2014/main" xmlns="" id="{45F47B41-7870-9342-920D-EDBE279F4C72}"/>
              </a:ext>
            </a:extLst>
          </p:cNvPr>
          <p:cNvSpPr txBox="1"/>
          <p:nvPr/>
        </p:nvSpPr>
        <p:spPr>
          <a:xfrm>
            <a:off x="6477000" y="2961103"/>
            <a:ext cx="1676400" cy="307777"/>
          </a:xfrm>
          <a:prstGeom prst="rect">
            <a:avLst/>
          </a:prstGeom>
          <a:noFill/>
        </p:spPr>
        <p:txBody>
          <a:bodyPr wrap="square" rtlCol="0">
            <a:spAutoFit/>
          </a:bodyPr>
          <a:lstStyle/>
          <a:p>
            <a:r>
              <a:rPr lang="en-US" sz="1400" b="1" dirty="0">
                <a:solidFill>
                  <a:srgbClr val="FFFFFF"/>
                </a:solidFill>
              </a:rPr>
              <a:t>18-month OS rate</a:t>
            </a:r>
          </a:p>
        </p:txBody>
      </p:sp>
      <p:sp>
        <p:nvSpPr>
          <p:cNvPr id="17" name="TextBox 16">
            <a:extLst>
              <a:ext uri="{FF2B5EF4-FFF2-40B4-BE49-F238E27FC236}">
                <a16:creationId xmlns:a16="http://schemas.microsoft.com/office/drawing/2014/main" xmlns="" id="{3109CFFA-D283-F844-80A2-28FCC6635A91}"/>
              </a:ext>
            </a:extLst>
          </p:cNvPr>
          <p:cNvSpPr txBox="1"/>
          <p:nvPr/>
        </p:nvSpPr>
        <p:spPr>
          <a:xfrm>
            <a:off x="7022824" y="3306995"/>
            <a:ext cx="737152" cy="307777"/>
          </a:xfrm>
          <a:prstGeom prst="rect">
            <a:avLst/>
          </a:prstGeom>
          <a:noFill/>
        </p:spPr>
        <p:txBody>
          <a:bodyPr wrap="square" rtlCol="0">
            <a:spAutoFit/>
          </a:bodyPr>
          <a:lstStyle/>
          <a:p>
            <a:r>
              <a:rPr lang="en-US" sz="1400" dirty="0">
                <a:solidFill>
                  <a:srgbClr val="92D050"/>
                </a:solidFill>
              </a:rPr>
              <a:t>16.2%</a:t>
            </a:r>
          </a:p>
        </p:txBody>
      </p:sp>
      <p:sp>
        <p:nvSpPr>
          <p:cNvPr id="18" name="TextBox 17">
            <a:extLst>
              <a:ext uri="{FF2B5EF4-FFF2-40B4-BE49-F238E27FC236}">
                <a16:creationId xmlns:a16="http://schemas.microsoft.com/office/drawing/2014/main" xmlns="" id="{DFB07B2D-1017-BC47-A131-D90F745BB2E6}"/>
              </a:ext>
            </a:extLst>
          </p:cNvPr>
          <p:cNvSpPr txBox="1"/>
          <p:nvPr/>
        </p:nvSpPr>
        <p:spPr>
          <a:xfrm>
            <a:off x="7060924" y="3959423"/>
            <a:ext cx="737152" cy="307777"/>
          </a:xfrm>
          <a:prstGeom prst="rect">
            <a:avLst/>
          </a:prstGeom>
          <a:noFill/>
        </p:spPr>
        <p:txBody>
          <a:bodyPr wrap="square" rtlCol="0">
            <a:spAutoFit/>
          </a:bodyPr>
          <a:lstStyle/>
          <a:p>
            <a:r>
              <a:rPr lang="en-US" sz="1400" dirty="0">
                <a:solidFill>
                  <a:srgbClr val="FF9300"/>
                </a:solidFill>
              </a:rPr>
              <a:t>5.0%</a:t>
            </a:r>
          </a:p>
        </p:txBody>
      </p:sp>
      <p:sp>
        <p:nvSpPr>
          <p:cNvPr id="19" name="TextBox 18"/>
          <p:cNvSpPr txBox="1"/>
          <p:nvPr/>
        </p:nvSpPr>
        <p:spPr>
          <a:xfrm>
            <a:off x="3124200" y="4800600"/>
            <a:ext cx="3962400" cy="369332"/>
          </a:xfrm>
          <a:prstGeom prst="rect">
            <a:avLst/>
          </a:prstGeom>
          <a:noFill/>
        </p:spPr>
        <p:txBody>
          <a:bodyPr wrap="square" rtlCol="0">
            <a:spAutoFit/>
          </a:bodyPr>
          <a:lstStyle/>
          <a:p>
            <a:pPr algn="ctr"/>
            <a:r>
              <a:rPr lang="en-US" sz="1800" b="1" dirty="0">
                <a:solidFill>
                  <a:srgbClr val="FFFFFF"/>
                </a:solidFill>
              </a:rPr>
              <a:t>Months</a:t>
            </a:r>
          </a:p>
        </p:txBody>
      </p:sp>
      <p:sp>
        <p:nvSpPr>
          <p:cNvPr id="20" name="TextBox 19"/>
          <p:cNvSpPr txBox="1"/>
          <p:nvPr/>
        </p:nvSpPr>
        <p:spPr>
          <a:xfrm rot="16200000">
            <a:off x="-1376198" y="2439099"/>
            <a:ext cx="3297463" cy="369332"/>
          </a:xfrm>
          <a:prstGeom prst="rect">
            <a:avLst/>
          </a:prstGeom>
          <a:noFill/>
        </p:spPr>
        <p:txBody>
          <a:bodyPr wrap="square" rtlCol="0">
            <a:spAutoFit/>
          </a:bodyPr>
          <a:lstStyle/>
          <a:p>
            <a:pPr algn="ctr"/>
            <a:r>
              <a:rPr lang="en-US" sz="1800" b="1" dirty="0">
                <a:solidFill>
                  <a:srgbClr val="FFFFFF"/>
                </a:solidFill>
              </a:rPr>
              <a:t>Overall survival (%)</a:t>
            </a:r>
          </a:p>
        </p:txBody>
      </p:sp>
      <p:sp>
        <p:nvSpPr>
          <p:cNvPr id="21" name="TextBox 20"/>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Kang YK et al. </a:t>
            </a:r>
            <a:r>
              <a:rPr lang="en-US" sz="1800" i="1" dirty="0">
                <a:solidFill>
                  <a:srgbClr val="FFFFFF"/>
                </a:solidFill>
              </a:rPr>
              <a:t>Lancet </a:t>
            </a:r>
            <a:r>
              <a:rPr lang="en-US" sz="1800" dirty="0">
                <a:solidFill>
                  <a:srgbClr val="FFFFFF"/>
                </a:solidFill>
              </a:rPr>
              <a:t>2017;390(10111):2461-71. </a:t>
            </a:r>
          </a:p>
        </p:txBody>
      </p:sp>
      <p:sp>
        <p:nvSpPr>
          <p:cNvPr id="3" name="TextBox 2"/>
          <p:cNvSpPr txBox="1"/>
          <p:nvPr/>
        </p:nvSpPr>
        <p:spPr>
          <a:xfrm>
            <a:off x="1048062" y="3429000"/>
            <a:ext cx="2417650" cy="830997"/>
          </a:xfrm>
          <a:prstGeom prst="rect">
            <a:avLst/>
          </a:prstGeom>
          <a:noFill/>
        </p:spPr>
        <p:txBody>
          <a:bodyPr wrap="none" rtlCol="0">
            <a:spAutoFit/>
          </a:bodyPr>
          <a:lstStyle/>
          <a:p>
            <a:r>
              <a:rPr lang="en-US" sz="1600" dirty="0">
                <a:solidFill>
                  <a:srgbClr val="FFFFFF"/>
                </a:solidFill>
              </a:rPr>
              <a:t>Median follow-up</a:t>
            </a:r>
          </a:p>
          <a:p>
            <a:pPr marL="285750" indent="-285750">
              <a:buFont typeface="Arial" charset="0"/>
              <a:buChar char="•"/>
            </a:pPr>
            <a:r>
              <a:rPr lang="en-US" sz="1600" dirty="0">
                <a:solidFill>
                  <a:srgbClr val="92D050"/>
                </a:solidFill>
              </a:rPr>
              <a:t>Nivolumab = 8.87 mo</a:t>
            </a:r>
          </a:p>
          <a:p>
            <a:pPr marL="285750" indent="-285750">
              <a:buFont typeface="Arial" charset="0"/>
              <a:buChar char="•"/>
            </a:pPr>
            <a:r>
              <a:rPr lang="en-US" sz="1600" dirty="0">
                <a:solidFill>
                  <a:srgbClr val="FF9300"/>
                </a:solidFill>
              </a:rPr>
              <a:t>Placebo = 8.59 mo</a:t>
            </a:r>
          </a:p>
        </p:txBody>
      </p:sp>
      <p:sp>
        <p:nvSpPr>
          <p:cNvPr id="5" name="TextBox 4"/>
          <p:cNvSpPr txBox="1"/>
          <p:nvPr/>
        </p:nvSpPr>
        <p:spPr>
          <a:xfrm>
            <a:off x="1887058" y="1544220"/>
            <a:ext cx="875561" cy="338554"/>
          </a:xfrm>
          <a:prstGeom prst="rect">
            <a:avLst/>
          </a:prstGeom>
          <a:noFill/>
        </p:spPr>
        <p:txBody>
          <a:bodyPr wrap="none" rtlCol="0">
            <a:spAutoFit/>
          </a:bodyPr>
          <a:lstStyle/>
          <a:p>
            <a:r>
              <a:rPr lang="en-US" sz="1600" dirty="0">
                <a:solidFill>
                  <a:srgbClr val="92D050"/>
                </a:solidFill>
              </a:rPr>
              <a:t>n = 330</a:t>
            </a:r>
          </a:p>
        </p:txBody>
      </p:sp>
      <p:sp>
        <p:nvSpPr>
          <p:cNvPr id="22" name="TextBox 21"/>
          <p:cNvSpPr txBox="1"/>
          <p:nvPr/>
        </p:nvSpPr>
        <p:spPr>
          <a:xfrm>
            <a:off x="1573550" y="2724264"/>
            <a:ext cx="875561" cy="338554"/>
          </a:xfrm>
          <a:prstGeom prst="rect">
            <a:avLst/>
          </a:prstGeom>
          <a:noFill/>
        </p:spPr>
        <p:txBody>
          <a:bodyPr wrap="none" rtlCol="0">
            <a:spAutoFit/>
          </a:bodyPr>
          <a:lstStyle/>
          <a:p>
            <a:r>
              <a:rPr lang="en-US" sz="1600" dirty="0">
                <a:solidFill>
                  <a:srgbClr val="FF9300"/>
                </a:solidFill>
              </a:rPr>
              <a:t>n = 163</a:t>
            </a:r>
          </a:p>
        </p:txBody>
      </p:sp>
    </p:spTree>
    <p:extLst>
      <p:ext uri="{BB962C8B-B14F-4D97-AF65-F5344CB8AC3E}">
        <p14:creationId xmlns:p14="http://schemas.microsoft.com/office/powerpoint/2010/main" val="651264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ATTRACTION-02: Select Treatment-Related AEs</a:t>
            </a:r>
            <a:endParaRPr lang="en-US" dirty="0">
              <a:latin typeface="Arial" charset="0"/>
              <a:ea typeface="ＭＳ Ｐゴシック" charset="0"/>
              <a:cs typeface="ＭＳ Ｐゴシック" charset="0"/>
            </a:endParaRPr>
          </a:p>
        </p:txBody>
      </p:sp>
      <p:sp>
        <p:nvSpPr>
          <p:cNvPr id="8" name="Rectangle 33"/>
          <p:cNvSpPr>
            <a:spLocks noChangeArrowheads="1"/>
          </p:cNvSpPr>
          <p:nvPr/>
        </p:nvSpPr>
        <p:spPr bwMode="auto">
          <a:xfrm>
            <a:off x="304800" y="1118176"/>
            <a:ext cx="8534400" cy="3834824"/>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755725861"/>
              </p:ext>
            </p:extLst>
          </p:nvPr>
        </p:nvGraphicFramePr>
        <p:xfrm>
          <a:off x="457200" y="1238315"/>
          <a:ext cx="8229601" cy="3590901"/>
        </p:xfrm>
        <a:graphic>
          <a:graphicData uri="http://schemas.openxmlformats.org/drawingml/2006/table">
            <a:tbl>
              <a:tblPr/>
              <a:tblGrid>
                <a:gridCol w="2286000">
                  <a:extLst>
                    <a:ext uri="{9D8B030D-6E8A-4147-A177-3AD203B41FA5}">
                      <a16:colId xmlns:a16="http://schemas.microsoft.com/office/drawing/2014/main" xmlns="" val="20000"/>
                    </a:ext>
                  </a:extLst>
                </a:gridCol>
                <a:gridCol w="1719556">
                  <a:extLst>
                    <a:ext uri="{9D8B030D-6E8A-4147-A177-3AD203B41FA5}">
                      <a16:colId xmlns:a16="http://schemas.microsoft.com/office/drawing/2014/main" xmlns="" val="20001"/>
                    </a:ext>
                  </a:extLst>
                </a:gridCol>
                <a:gridCol w="1456566">
                  <a:extLst>
                    <a:ext uri="{9D8B030D-6E8A-4147-A177-3AD203B41FA5}">
                      <a16:colId xmlns:a16="http://schemas.microsoft.com/office/drawing/2014/main" xmlns="" val="20002"/>
                    </a:ext>
                  </a:extLst>
                </a:gridCol>
                <a:gridCol w="1383737">
                  <a:extLst>
                    <a:ext uri="{9D8B030D-6E8A-4147-A177-3AD203B41FA5}">
                      <a16:colId xmlns:a16="http://schemas.microsoft.com/office/drawing/2014/main" xmlns="" val="20003"/>
                    </a:ext>
                  </a:extLst>
                </a:gridCol>
                <a:gridCol w="1383742">
                  <a:extLst>
                    <a:ext uri="{9D8B030D-6E8A-4147-A177-3AD203B41FA5}">
                      <a16:colId xmlns:a16="http://schemas.microsoft.com/office/drawing/2014/main" xmlns="" val="20004"/>
                    </a:ext>
                  </a:extLst>
                </a:gridCol>
              </a:tblGrid>
              <a:tr h="420080">
                <a:tc rowSpan="2">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Event</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Nivolumab (n = 330)</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7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Placebo (n = 161)</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7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0"/>
                  </a:ext>
                </a:extLst>
              </a:tr>
              <a:tr h="366309">
                <a:tc vMerge="1">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7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Grade 3/4</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Grade 3/4</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2793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Pruritus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30 (9%)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9 (6%)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2793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23 (7%)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 (2%)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2793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Decreased appetite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16 (5%)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 (4%)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2793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ILD</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 (2%)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2793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Maculopapular rash</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2793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Colitis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2793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Hypothyroidism</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2793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Pneumonitis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bl>
          </a:graphicData>
        </a:graphic>
      </p:graphicFrame>
      <p:sp>
        <p:nvSpPr>
          <p:cNvPr id="2" name="TextBox 1"/>
          <p:cNvSpPr txBox="1"/>
          <p:nvPr/>
        </p:nvSpPr>
        <p:spPr>
          <a:xfrm>
            <a:off x="335666" y="5541258"/>
            <a:ext cx="8229600" cy="646331"/>
          </a:xfrm>
          <a:prstGeom prst="rect">
            <a:avLst/>
          </a:prstGeom>
          <a:noFill/>
        </p:spPr>
        <p:txBody>
          <a:bodyPr wrap="square" rtlCol="0">
            <a:spAutoFit/>
          </a:bodyPr>
          <a:lstStyle/>
          <a:p>
            <a:pPr marL="342900" indent="-342900">
              <a:buFont typeface="Arial" charset="0"/>
              <a:buChar char="•"/>
            </a:pPr>
            <a:r>
              <a:rPr lang="en-US" sz="1800" dirty="0">
                <a:solidFill>
                  <a:srgbClr val="FFFFFF"/>
                </a:solidFill>
              </a:rPr>
              <a:t>Treatment-related AEs leading to death: Nivolumab (2%) vs placebo (1%).</a:t>
            </a:r>
          </a:p>
          <a:p>
            <a:pPr marL="342900" indent="-342900">
              <a:buFont typeface="Arial" charset="0"/>
              <a:buChar char="•"/>
            </a:pPr>
            <a:r>
              <a:rPr lang="en-US" sz="1800" dirty="0">
                <a:solidFill>
                  <a:srgbClr val="FFFFFF"/>
                </a:solidFill>
              </a:rPr>
              <a:t>No new safety signals were observed.</a:t>
            </a:r>
          </a:p>
        </p:txBody>
      </p:sp>
      <p:sp>
        <p:nvSpPr>
          <p:cNvPr id="13" name="TextBox 12"/>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Kang YK et al. </a:t>
            </a:r>
            <a:r>
              <a:rPr lang="en-US" sz="1800" i="1" dirty="0">
                <a:solidFill>
                  <a:srgbClr val="FFFFFF"/>
                </a:solidFill>
              </a:rPr>
              <a:t>Lancet </a:t>
            </a:r>
            <a:r>
              <a:rPr lang="en-US" sz="1800" dirty="0">
                <a:solidFill>
                  <a:srgbClr val="FFFFFF"/>
                </a:solidFill>
              </a:rPr>
              <a:t>2017;390(10111):2461-71. </a:t>
            </a:r>
          </a:p>
        </p:txBody>
      </p:sp>
      <p:sp>
        <p:nvSpPr>
          <p:cNvPr id="3" name="TextBox 2"/>
          <p:cNvSpPr txBox="1"/>
          <p:nvPr/>
        </p:nvSpPr>
        <p:spPr>
          <a:xfrm>
            <a:off x="465881" y="4978568"/>
            <a:ext cx="2478564" cy="307777"/>
          </a:xfrm>
          <a:prstGeom prst="rect">
            <a:avLst/>
          </a:prstGeom>
          <a:noFill/>
        </p:spPr>
        <p:txBody>
          <a:bodyPr wrap="none" rtlCol="0">
            <a:spAutoFit/>
          </a:bodyPr>
          <a:lstStyle/>
          <a:p>
            <a:r>
              <a:rPr lang="en-US" sz="1400" dirty="0">
                <a:solidFill>
                  <a:srgbClr val="FFFFFF"/>
                </a:solidFill>
              </a:rPr>
              <a:t>ILD = interstitial lung disease</a:t>
            </a:r>
          </a:p>
        </p:txBody>
      </p:sp>
    </p:spTree>
    <p:extLst>
      <p:ext uri="{BB962C8B-B14F-4D97-AF65-F5344CB8AC3E}">
        <p14:creationId xmlns:p14="http://schemas.microsoft.com/office/powerpoint/2010/main" val="83613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2400" dirty="0"/>
              <a:t>Overall Survival Results from a Phase III Trial of Trifluridine/Tipiracil versus Placebo in Patients with Metastatic Gastric Cancer Refractory to Standard Therapies (TAGS)</a:t>
            </a:r>
            <a:endParaRPr lang="en-US" sz="2200" dirty="0">
              <a:solidFill>
                <a:srgbClr val="0D4384"/>
              </a:solidFill>
            </a:endParaRPr>
          </a:p>
        </p:txBody>
      </p:sp>
      <p:sp>
        <p:nvSpPr>
          <p:cNvPr id="2" name="Subtitle 1"/>
          <p:cNvSpPr>
            <a:spLocks noGrp="1"/>
          </p:cNvSpPr>
          <p:nvPr>
            <p:ph type="subTitle" idx="1"/>
          </p:nvPr>
        </p:nvSpPr>
        <p:spPr/>
        <p:txBody>
          <a:bodyPr anchor="t">
            <a:noAutofit/>
          </a:bodyPr>
          <a:lstStyle/>
          <a:p>
            <a:r>
              <a:rPr lang="en-US" sz="2400" dirty="0"/>
              <a:t>Tabernero J </a:t>
            </a:r>
            <a:r>
              <a:rPr lang="en-US" sz="2600" dirty="0">
                <a:solidFill>
                  <a:srgbClr val="0D4384"/>
                </a:solidFill>
              </a:rPr>
              <a:t>et al. </a:t>
            </a:r>
          </a:p>
          <a:p>
            <a:r>
              <a:rPr lang="en-US" sz="2400" i="1" dirty="0"/>
              <a:t>Proc ESMO GI </a:t>
            </a:r>
            <a:r>
              <a:rPr lang="en-US" sz="2400" dirty="0">
                <a:latin typeface="Arial" charset="0"/>
                <a:ea typeface="ＭＳ Ｐゴシック" charset="0"/>
                <a:cs typeface="ＭＳ Ｐゴシック" charset="0"/>
              </a:rPr>
              <a:t>2018;Abstract LBA-002</a:t>
            </a:r>
            <a:r>
              <a:rPr lang="en-US" sz="2400" dirty="0">
                <a:solidFill>
                  <a:srgbClr val="0D4384"/>
                </a:solidFill>
              </a:rPr>
              <a:t>.</a:t>
            </a:r>
          </a:p>
        </p:txBody>
      </p:sp>
    </p:spTree>
    <p:extLst>
      <p:ext uri="{BB962C8B-B14F-4D97-AF65-F5344CB8AC3E}">
        <p14:creationId xmlns:p14="http://schemas.microsoft.com/office/powerpoint/2010/main" val="2034932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 Box 11"/>
          <p:cNvSpPr txBox="1">
            <a:spLocks noChangeArrowheads="1"/>
          </p:cNvSpPr>
          <p:nvPr/>
        </p:nvSpPr>
        <p:spPr bwMode="auto">
          <a:xfrm>
            <a:off x="5184577" y="1869867"/>
            <a:ext cx="3349823" cy="933451"/>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TAS-102 + </a:t>
            </a:r>
            <a:br>
              <a:rPr lang="en-US" sz="1700" b="1" dirty="0">
                <a:solidFill>
                  <a:srgbClr val="000090"/>
                </a:solidFill>
              </a:rPr>
            </a:br>
            <a:r>
              <a:rPr lang="en-US" sz="1700" b="1" dirty="0">
                <a:solidFill>
                  <a:srgbClr val="000090"/>
                </a:solidFill>
              </a:rPr>
              <a:t>Best Supportive Care (BSC)</a:t>
            </a:r>
            <a:br>
              <a:rPr lang="en-US" sz="1700" b="1" dirty="0">
                <a:solidFill>
                  <a:srgbClr val="000090"/>
                </a:solidFill>
              </a:rPr>
            </a:br>
            <a:r>
              <a:rPr lang="en-US" sz="1700" b="1" dirty="0">
                <a:solidFill>
                  <a:srgbClr val="000090"/>
                </a:solidFill>
              </a:rPr>
              <a:t>(n = 337)</a:t>
            </a:r>
          </a:p>
        </p:txBody>
      </p:sp>
      <p:sp>
        <p:nvSpPr>
          <p:cNvPr id="57350" name="Text Box 13"/>
          <p:cNvSpPr txBox="1">
            <a:spLocks noChangeArrowheads="1"/>
          </p:cNvSpPr>
          <p:nvPr/>
        </p:nvSpPr>
        <p:spPr bwMode="auto">
          <a:xfrm>
            <a:off x="5184577" y="3257641"/>
            <a:ext cx="3349823" cy="915764"/>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Placebo </a:t>
            </a:r>
            <a:r>
              <a:rPr lang="en-US" sz="1700" b="1">
                <a:solidFill>
                  <a:srgbClr val="000090"/>
                </a:solidFill>
              </a:rPr>
              <a:t>+ </a:t>
            </a:r>
            <a:br>
              <a:rPr lang="en-US" sz="1700" b="1">
                <a:solidFill>
                  <a:srgbClr val="000090"/>
                </a:solidFill>
              </a:rPr>
            </a:br>
            <a:r>
              <a:rPr lang="en-US" sz="1700" b="1">
                <a:solidFill>
                  <a:srgbClr val="000090"/>
                </a:solidFill>
              </a:rPr>
              <a:t>BSC</a:t>
            </a:r>
            <a:r>
              <a:rPr lang="en-US" sz="1700" b="1" dirty="0">
                <a:solidFill>
                  <a:srgbClr val="000090"/>
                </a:solidFill>
              </a:rPr>
              <a:t/>
            </a:r>
            <a:br>
              <a:rPr lang="en-US" sz="1700" b="1" dirty="0">
                <a:solidFill>
                  <a:srgbClr val="000090"/>
                </a:solidFill>
              </a:rPr>
            </a:br>
            <a:r>
              <a:rPr lang="en-US" sz="1700" b="1">
                <a:solidFill>
                  <a:srgbClr val="000090"/>
                </a:solidFill>
              </a:rPr>
              <a:t>(n </a:t>
            </a:r>
            <a:r>
              <a:rPr lang="en-US" sz="1700" b="1" dirty="0">
                <a:solidFill>
                  <a:srgbClr val="000090"/>
                </a:solidFill>
              </a:rPr>
              <a:t>= 170)</a:t>
            </a:r>
          </a:p>
        </p:txBody>
      </p:sp>
      <p:graphicFrame>
        <p:nvGraphicFramePr>
          <p:cNvPr id="29" name="Group 104"/>
          <p:cNvGraphicFramePr>
            <a:graphicFrameLocks noGrp="1"/>
          </p:cNvGraphicFramePr>
          <p:nvPr>
            <p:extLst>
              <p:ext uri="{D42A27DB-BD31-4B8C-83A1-F6EECF244321}">
                <p14:modId xmlns:p14="http://schemas.microsoft.com/office/powerpoint/2010/main" val="544162345"/>
              </p:ext>
            </p:extLst>
          </p:nvPr>
        </p:nvGraphicFramePr>
        <p:xfrm>
          <a:off x="723137" y="1659290"/>
          <a:ext cx="2826077" cy="2609851"/>
        </p:xfrm>
        <a:graphic>
          <a:graphicData uri="http://schemas.openxmlformats.org/drawingml/2006/table">
            <a:tbl>
              <a:tblPr/>
              <a:tblGrid>
                <a:gridCol w="2826077">
                  <a:extLst>
                    <a:ext uri="{9D8B030D-6E8A-4147-A177-3AD203B41FA5}">
                      <a16:colId xmlns:a16="http://schemas.microsoft.com/office/drawing/2014/main" xmlns="" val="20000"/>
                    </a:ext>
                  </a:extLst>
                </a:gridCol>
              </a:tblGrid>
              <a:tr h="40026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Eligibility (N = 507)</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2209586">
                <a:tc>
                  <a:txBody>
                    <a:bodyPr/>
                    <a:lstStyle/>
                    <a:p>
                      <a:pPr marL="285750" indent="-285750">
                        <a:lnSpc>
                          <a:spcPct val="120000"/>
                        </a:lnSpc>
                        <a:buFont typeface="Arial"/>
                        <a:buChar char="•"/>
                        <a:defRPr/>
                      </a:pPr>
                      <a:r>
                        <a:rPr lang="en-US" sz="1600" baseline="0" dirty="0"/>
                        <a:t>Unresectable metastatic gastric or GEJ adenocarcinoma</a:t>
                      </a:r>
                    </a:p>
                    <a:p>
                      <a:pPr marL="285750" marR="0" indent="-285750" algn="l" defTabSz="457200" rtl="0" eaLnBrk="1" fontAlgn="auto" latinLnBrk="0" hangingPunct="1">
                        <a:lnSpc>
                          <a:spcPct val="120000"/>
                        </a:lnSpc>
                        <a:spcBef>
                          <a:spcPts val="0"/>
                        </a:spcBef>
                        <a:spcAft>
                          <a:spcPts val="0"/>
                        </a:spcAft>
                        <a:buClrTx/>
                        <a:buSzTx/>
                        <a:buFont typeface="Arial"/>
                        <a:buChar char="•"/>
                        <a:tabLst/>
                        <a:defRPr/>
                      </a:pPr>
                      <a:r>
                        <a:rPr lang="en-US" sz="1600" baseline="0" dirty="0"/>
                        <a:t>Received ≥2 prior</a:t>
                      </a:r>
                      <a:br>
                        <a:rPr lang="en-US" sz="1600" baseline="0" dirty="0"/>
                      </a:br>
                      <a:r>
                        <a:rPr lang="en-US" sz="1600" baseline="0" dirty="0"/>
                        <a:t>chemotherapy regimens</a:t>
                      </a:r>
                    </a:p>
                    <a:p>
                      <a:pPr marL="285750" indent="-285750">
                        <a:lnSpc>
                          <a:spcPct val="120000"/>
                        </a:lnSpc>
                        <a:buFont typeface="Arial"/>
                        <a:buChar char="•"/>
                        <a:defRPr/>
                      </a:pPr>
                      <a:r>
                        <a:rPr lang="en-US" sz="1600" baseline="0" dirty="0"/>
                        <a:t>ECOG PS 0-1</a:t>
                      </a:r>
                    </a:p>
                    <a:p>
                      <a:pPr marL="285750" indent="-285750">
                        <a:lnSpc>
                          <a:spcPct val="120000"/>
                        </a:lnSpc>
                        <a:buFont typeface="Arial"/>
                        <a:buChar char="•"/>
                        <a:defRPr/>
                      </a:pPr>
                      <a:r>
                        <a:rPr lang="en-US" sz="1600" baseline="0" dirty="0"/>
                        <a:t>No prior TAS-102</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57361" name="TextBox 2"/>
          <p:cNvSpPr txBox="1">
            <a:spLocks noChangeArrowheads="1"/>
          </p:cNvSpPr>
          <p:nvPr/>
        </p:nvSpPr>
        <p:spPr bwMode="auto">
          <a:xfrm>
            <a:off x="304800" y="4806315"/>
            <a:ext cx="8534400" cy="1010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 OS in the ITT population</a:t>
            </a:r>
          </a:p>
          <a:p>
            <a:pPr marL="285750" indent="-285750">
              <a:spcBef>
                <a:spcPts val="400"/>
              </a:spcBef>
              <a:spcAft>
                <a:spcPts val="400"/>
              </a:spcAft>
              <a:buFont typeface="Arial" charset="0"/>
              <a:buChar char="•"/>
            </a:pPr>
            <a:r>
              <a:rPr lang="en-US" sz="1650" dirty="0">
                <a:solidFill>
                  <a:srgbClr val="FFFFFF"/>
                </a:solidFill>
              </a:rPr>
              <a:t>Prior to randomization, patients were stratified by geographic region (Japan vs rest of the world), ECOG PS (0 vs 1) and prior treatment with ramucirumab.</a:t>
            </a:r>
          </a:p>
        </p:txBody>
      </p:sp>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TAGS: Phase III Trial Design</a:t>
            </a:r>
            <a:endParaRPr lang="en-US" dirty="0"/>
          </a:p>
        </p:txBody>
      </p:sp>
      <p:sp>
        <p:nvSpPr>
          <p:cNvPr id="16" name="TextBox 15"/>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Tabernero J et al. </a:t>
            </a:r>
            <a:r>
              <a:rPr lang="en-US" sz="1800" i="1" dirty="0">
                <a:solidFill>
                  <a:srgbClr val="FFFFFF"/>
                </a:solidFill>
              </a:rPr>
              <a:t>Proc ESMO GI </a:t>
            </a:r>
            <a:r>
              <a:rPr lang="en-US" sz="1800" dirty="0">
                <a:solidFill>
                  <a:srgbClr val="FFFFFF"/>
                </a:solidFill>
              </a:rPr>
              <a:t>2018;Abstract LBA-002; Clinicaltrials.gov. </a:t>
            </a:r>
          </a:p>
        </p:txBody>
      </p:sp>
      <p:sp>
        <p:nvSpPr>
          <p:cNvPr id="4" name="TextBox 3"/>
          <p:cNvSpPr txBox="1"/>
          <p:nvPr/>
        </p:nvSpPr>
        <p:spPr>
          <a:xfrm>
            <a:off x="746583" y="1226921"/>
            <a:ext cx="1685077" cy="369332"/>
          </a:xfrm>
          <a:prstGeom prst="rect">
            <a:avLst/>
          </a:prstGeom>
          <a:noFill/>
        </p:spPr>
        <p:txBody>
          <a:bodyPr wrap="none" rtlCol="0">
            <a:spAutoFit/>
          </a:bodyPr>
          <a:lstStyle/>
          <a:p>
            <a:r>
              <a:rPr lang="en-US" sz="1800" b="1" dirty="0">
                <a:solidFill>
                  <a:srgbClr val="FFFFFF"/>
                </a:solidFill>
              </a:rPr>
              <a:t>NCT02500043</a:t>
            </a:r>
          </a:p>
        </p:txBody>
      </p:sp>
      <p:sp>
        <p:nvSpPr>
          <p:cNvPr id="17" name="Line 6"/>
          <p:cNvSpPr>
            <a:spLocks noChangeShapeType="1"/>
          </p:cNvSpPr>
          <p:nvPr/>
        </p:nvSpPr>
        <p:spPr bwMode="auto">
          <a:xfrm>
            <a:off x="3542440" y="2964216"/>
            <a:ext cx="1288814"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8" name="Line 7"/>
          <p:cNvSpPr>
            <a:spLocks noChangeShapeType="1"/>
          </p:cNvSpPr>
          <p:nvPr/>
        </p:nvSpPr>
        <p:spPr bwMode="auto">
          <a:xfrm flipH="1">
            <a:off x="4831253" y="2244654"/>
            <a:ext cx="0" cy="1489699"/>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19" name="Group 18"/>
          <p:cNvGrpSpPr/>
          <p:nvPr/>
        </p:nvGrpSpPr>
        <p:grpSpPr>
          <a:xfrm>
            <a:off x="4831253" y="2235839"/>
            <a:ext cx="377527" cy="1497961"/>
            <a:chOff x="4419600" y="2274888"/>
            <a:chExt cx="514350" cy="2014537"/>
          </a:xfrm>
        </p:grpSpPr>
        <p:sp>
          <p:nvSpPr>
            <p:cNvPr id="20" name="Line 8"/>
            <p:cNvSpPr>
              <a:spLocks noChangeShapeType="1"/>
            </p:cNvSpPr>
            <p:nvPr/>
          </p:nvSpPr>
          <p:spPr bwMode="auto">
            <a:xfrm flipV="1">
              <a:off x="4419600" y="2274888"/>
              <a:ext cx="514350" cy="11112"/>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21" name="Line 9"/>
            <p:cNvSpPr>
              <a:spLocks noChangeShapeType="1"/>
            </p:cNvSpPr>
            <p:nvPr/>
          </p:nvSpPr>
          <p:spPr bwMode="auto">
            <a:xfrm>
              <a:off x="4419600" y="4289425"/>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sp>
        <p:nvSpPr>
          <p:cNvPr id="22" name="TextBox 21"/>
          <p:cNvSpPr txBox="1"/>
          <p:nvPr/>
        </p:nvSpPr>
        <p:spPr>
          <a:xfrm>
            <a:off x="3986236" y="2195207"/>
            <a:ext cx="463588" cy="323165"/>
          </a:xfrm>
          <a:prstGeom prst="rect">
            <a:avLst/>
          </a:prstGeom>
          <a:noFill/>
        </p:spPr>
        <p:txBody>
          <a:bodyPr wrap="none" rtlCol="0">
            <a:spAutoFit/>
          </a:bodyPr>
          <a:lstStyle/>
          <a:p>
            <a:r>
              <a:rPr lang="en-US" sz="1500" b="1" dirty="0">
                <a:solidFill>
                  <a:srgbClr val="FFFFFF"/>
                </a:solidFill>
              </a:rPr>
              <a:t>2:1</a:t>
            </a:r>
          </a:p>
        </p:txBody>
      </p:sp>
      <p:grpSp>
        <p:nvGrpSpPr>
          <p:cNvPr id="23" name="Group 22"/>
          <p:cNvGrpSpPr>
            <a:grpSpLocks/>
          </p:cNvGrpSpPr>
          <p:nvPr/>
        </p:nvGrpSpPr>
        <p:grpSpPr bwMode="auto">
          <a:xfrm>
            <a:off x="3751026" y="2484613"/>
            <a:ext cx="914400"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25" name="Rectangle 24"/>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Tree>
    <p:extLst>
      <p:ext uri="{BB962C8B-B14F-4D97-AF65-F5344CB8AC3E}">
        <p14:creationId xmlns:p14="http://schemas.microsoft.com/office/powerpoint/2010/main" val="278267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TAGS: Survival and Safety Outcomes</a:t>
            </a:r>
            <a:endParaRPr lang="en-US" dirty="0">
              <a:latin typeface="Arial" charset="0"/>
              <a:ea typeface="ＭＳ Ｐゴシック" charset="0"/>
              <a:cs typeface="ＭＳ Ｐゴシック" charset="0"/>
            </a:endParaRPr>
          </a:p>
        </p:txBody>
      </p:sp>
      <p:sp>
        <p:nvSpPr>
          <p:cNvPr id="10" name="TextBox 9"/>
          <p:cNvSpPr txBox="1"/>
          <p:nvPr/>
        </p:nvSpPr>
        <p:spPr>
          <a:xfrm>
            <a:off x="5974080" y="914400"/>
            <a:ext cx="1114536" cy="369332"/>
          </a:xfrm>
          <a:prstGeom prst="rect">
            <a:avLst/>
          </a:prstGeom>
          <a:noFill/>
        </p:spPr>
        <p:txBody>
          <a:bodyPr wrap="none" rtlCol="0">
            <a:spAutoFit/>
          </a:bodyPr>
          <a:lstStyle/>
          <a:p>
            <a:r>
              <a:rPr lang="en-US" sz="1800" b="1" dirty="0">
                <a:solidFill>
                  <a:srgbClr val="0D4384"/>
                </a:solidFill>
              </a:rPr>
              <a:t>(n = 119)</a:t>
            </a:r>
          </a:p>
        </p:txBody>
      </p:sp>
      <p:sp>
        <p:nvSpPr>
          <p:cNvPr id="8" name="Rectangle 33"/>
          <p:cNvSpPr>
            <a:spLocks noChangeArrowheads="1"/>
          </p:cNvSpPr>
          <p:nvPr/>
        </p:nvSpPr>
        <p:spPr bwMode="auto">
          <a:xfrm>
            <a:off x="335280" y="1041976"/>
            <a:ext cx="8503920" cy="256032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1249380367"/>
              </p:ext>
            </p:extLst>
          </p:nvPr>
        </p:nvGraphicFramePr>
        <p:xfrm>
          <a:off x="487680" y="1162116"/>
          <a:ext cx="8229601" cy="2305609"/>
        </p:xfrm>
        <a:graphic>
          <a:graphicData uri="http://schemas.openxmlformats.org/drawingml/2006/table">
            <a:tbl>
              <a:tblPr/>
              <a:tblGrid>
                <a:gridCol w="1981200">
                  <a:extLst>
                    <a:ext uri="{9D8B030D-6E8A-4147-A177-3AD203B41FA5}">
                      <a16:colId xmlns:a16="http://schemas.microsoft.com/office/drawing/2014/main" xmlns="" val="20000"/>
                    </a:ext>
                  </a:extLst>
                </a:gridCol>
                <a:gridCol w="2024356">
                  <a:extLst>
                    <a:ext uri="{9D8B030D-6E8A-4147-A177-3AD203B41FA5}">
                      <a16:colId xmlns:a16="http://schemas.microsoft.com/office/drawing/2014/main" xmlns="" val="20001"/>
                    </a:ext>
                  </a:extLst>
                </a:gridCol>
                <a:gridCol w="2014244">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143001">
                  <a:extLst>
                    <a:ext uri="{9D8B030D-6E8A-4147-A177-3AD203B41FA5}">
                      <a16:colId xmlns:a16="http://schemas.microsoft.com/office/drawing/2014/main" xmlns="" val="20004"/>
                    </a:ext>
                  </a:extLst>
                </a:gridCol>
              </a:tblGrid>
              <a:tr h="470219">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Outcome*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TAS-102 (n = 337)</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Placebo (n = 170)</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HR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1" u="none" strike="noStrike" cap="none" normalizeH="0" baseline="0" dirty="0">
                          <a:ln>
                            <a:noFill/>
                          </a:ln>
                          <a:solidFill>
                            <a:schemeClr val="bg1"/>
                          </a:solidFill>
                          <a:effectLst/>
                          <a:latin typeface="+mn-lt"/>
                          <a:ea typeface="ＭＳ Ｐゴシック" charset="0"/>
                          <a:cs typeface="Arial"/>
                        </a:rPr>
                        <a:t>p</a:t>
                      </a:r>
                      <a:r>
                        <a:rPr kumimoji="0" lang="en-US" sz="1600" b="1" i="0" u="none" strike="noStrike" cap="none" normalizeH="0" baseline="0" dirty="0">
                          <a:ln>
                            <a:noFill/>
                          </a:ln>
                          <a:solidFill>
                            <a:schemeClr val="bg1"/>
                          </a:solidFill>
                          <a:effectLst/>
                          <a:latin typeface="+mn-lt"/>
                          <a:ea typeface="ＭＳ Ｐゴシック" charset="0"/>
                          <a:cs typeface="Arial"/>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6707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5.7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3.6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row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0.69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row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0.0003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6707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    12-mo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21.2%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13.0%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7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7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6707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1.8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rowSpan="3">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0.57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rowSpan="3">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&lt;0.0001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6707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    4-mo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26.8%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7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7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6707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    6-mo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14.6%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6.4%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7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7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bl>
          </a:graphicData>
        </a:graphic>
      </p:graphicFrame>
      <p:sp>
        <p:nvSpPr>
          <p:cNvPr id="2" name="TextBox 1"/>
          <p:cNvSpPr txBox="1"/>
          <p:nvPr/>
        </p:nvSpPr>
        <p:spPr>
          <a:xfrm>
            <a:off x="323073" y="4123938"/>
            <a:ext cx="8534400" cy="2062103"/>
          </a:xfrm>
          <a:prstGeom prst="rect">
            <a:avLst/>
          </a:prstGeom>
          <a:noFill/>
        </p:spPr>
        <p:txBody>
          <a:bodyPr wrap="square" rtlCol="0">
            <a:spAutoFit/>
          </a:bodyPr>
          <a:lstStyle/>
          <a:p>
            <a:pPr marL="342900" indent="-342900">
              <a:spcBef>
                <a:spcPts val="400"/>
              </a:spcBef>
              <a:spcAft>
                <a:spcPts val="400"/>
              </a:spcAft>
              <a:buFont typeface="Arial" charset="0"/>
              <a:buChar char="•"/>
            </a:pPr>
            <a:r>
              <a:rPr lang="en-US" sz="1800" dirty="0">
                <a:solidFill>
                  <a:srgbClr val="FFFFFF"/>
                </a:solidFill>
              </a:rPr>
              <a:t>Grade ≥3 AEs occurred in 266 (79.4%) for TAS-102 vs 97 (57.7%) for placebo</a:t>
            </a:r>
          </a:p>
          <a:p>
            <a:pPr marL="342900" indent="-342900">
              <a:spcBef>
                <a:spcPts val="400"/>
              </a:spcBef>
              <a:spcAft>
                <a:spcPts val="400"/>
              </a:spcAft>
              <a:buFont typeface="Arial" charset="0"/>
              <a:buChar char="•"/>
            </a:pPr>
            <a:r>
              <a:rPr lang="en-US" sz="1800" dirty="0">
                <a:solidFill>
                  <a:srgbClr val="FFFFFF"/>
                </a:solidFill>
              </a:rPr>
              <a:t>Grade 3/4 hematologic AEs with TAS-102 include: Neutropenia (38.1%), leukopenia (21.0%), anemia (18.6%) and lymphopenia (18.9%).</a:t>
            </a:r>
          </a:p>
          <a:p>
            <a:pPr marL="800100" lvl="1" indent="-342900">
              <a:spcBef>
                <a:spcPts val="400"/>
              </a:spcBef>
              <a:spcAft>
                <a:spcPts val="400"/>
              </a:spcAft>
              <a:buFont typeface=".AppleSystemUIFont" charset="-120"/>
              <a:buChar char="–"/>
            </a:pPr>
            <a:r>
              <a:rPr lang="en-US" sz="1800" dirty="0">
                <a:solidFill>
                  <a:srgbClr val="FFFFFF"/>
                </a:solidFill>
              </a:rPr>
              <a:t>Of the 38.1% who experienced Grade 3/4 neutropenia, 6 (1.8%) experienced febrile neutropenia.</a:t>
            </a:r>
          </a:p>
          <a:p>
            <a:pPr marL="342900" indent="-342900">
              <a:spcBef>
                <a:spcPts val="400"/>
              </a:spcBef>
              <a:spcAft>
                <a:spcPts val="400"/>
              </a:spcAft>
              <a:buFont typeface="Arial" charset="0"/>
              <a:buChar char="•"/>
            </a:pPr>
            <a:r>
              <a:rPr lang="en-US" sz="1800" dirty="0">
                <a:solidFill>
                  <a:srgbClr val="FFFFFF"/>
                </a:solidFill>
              </a:rPr>
              <a:t>No new safety signals were observed.</a:t>
            </a:r>
          </a:p>
        </p:txBody>
      </p:sp>
      <p:sp>
        <p:nvSpPr>
          <p:cNvPr id="3" name="TextBox 2"/>
          <p:cNvSpPr txBox="1"/>
          <p:nvPr/>
        </p:nvSpPr>
        <p:spPr>
          <a:xfrm>
            <a:off x="479964" y="3621412"/>
            <a:ext cx="2707472" cy="307777"/>
          </a:xfrm>
          <a:prstGeom prst="rect">
            <a:avLst/>
          </a:prstGeom>
          <a:noFill/>
        </p:spPr>
        <p:txBody>
          <a:bodyPr wrap="none" rtlCol="0">
            <a:spAutoFit/>
          </a:bodyPr>
          <a:lstStyle/>
          <a:p>
            <a:r>
              <a:rPr lang="en-US" sz="1400" dirty="0">
                <a:solidFill>
                  <a:srgbClr val="FFFFFF"/>
                </a:solidFill>
              </a:rPr>
              <a:t>*</a:t>
            </a:r>
            <a:r>
              <a:rPr lang="en-US" sz="1400" baseline="30000" dirty="0">
                <a:solidFill>
                  <a:srgbClr val="FFFFFF"/>
                </a:solidFill>
              </a:rPr>
              <a:t> </a:t>
            </a:r>
            <a:r>
              <a:rPr lang="en-US" sz="1400" dirty="0">
                <a:solidFill>
                  <a:srgbClr val="FFFFFF"/>
                </a:solidFill>
              </a:rPr>
              <a:t>At data cutoff (31 March 2018)</a:t>
            </a:r>
          </a:p>
        </p:txBody>
      </p:sp>
      <p:sp>
        <p:nvSpPr>
          <p:cNvPr id="11" name="TextBox 10"/>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Tabernero J et al. </a:t>
            </a:r>
            <a:r>
              <a:rPr lang="en-US" sz="1800" i="1" dirty="0">
                <a:solidFill>
                  <a:srgbClr val="FFFFFF"/>
                </a:solidFill>
              </a:rPr>
              <a:t>Proc ESMO GI </a:t>
            </a:r>
            <a:r>
              <a:rPr lang="en-US" sz="1800" dirty="0">
                <a:solidFill>
                  <a:srgbClr val="FFFFFF"/>
                </a:solidFill>
              </a:rPr>
              <a:t>2018;Abstract LBA-002. </a:t>
            </a:r>
          </a:p>
        </p:txBody>
      </p:sp>
    </p:spTree>
    <p:extLst>
      <p:ext uri="{BB962C8B-B14F-4D97-AF65-F5344CB8AC3E}">
        <p14:creationId xmlns:p14="http://schemas.microsoft.com/office/powerpoint/2010/main" val="516269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err="1">
                <a:latin typeface="Arial" charset="0"/>
                <a:ea typeface="ヒラギノ角ゴ Pro W3" charset="0"/>
                <a:cs typeface="ヒラギノ角ゴ Pro W3" charset="0"/>
              </a:rPr>
              <a:t>CheckMate</a:t>
            </a:r>
            <a:r>
              <a:rPr lang="en-US" dirty="0">
                <a:latin typeface="Arial" charset="0"/>
                <a:ea typeface="ヒラギノ角ゴ Pro W3" charset="0"/>
                <a:cs typeface="ヒラギノ角ゴ Pro W3" charset="0"/>
              </a:rPr>
              <a:t> 142: Nivolumab + Ipilimumab: Select AEs in &gt;10% of Patients</a:t>
            </a:r>
            <a:endParaRPr lang="en-US" dirty="0">
              <a:latin typeface="Arial" charset="0"/>
              <a:ea typeface="ＭＳ Ｐゴシック" charset="0"/>
              <a:cs typeface="ＭＳ Ｐゴシック" charset="0"/>
            </a:endParaRPr>
          </a:p>
        </p:txBody>
      </p:sp>
      <p:sp>
        <p:nvSpPr>
          <p:cNvPr id="8" name="Rectangle 33"/>
          <p:cNvSpPr>
            <a:spLocks noChangeArrowheads="1"/>
          </p:cNvSpPr>
          <p:nvPr/>
        </p:nvSpPr>
        <p:spPr bwMode="auto">
          <a:xfrm>
            <a:off x="228600" y="1447800"/>
            <a:ext cx="8610600" cy="4732348"/>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2400" dirty="0">
              <a:solidFill>
                <a:srgbClr val="FFFFFF"/>
              </a:solidFill>
              <a:latin typeface="Arial" charset="0"/>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648935954"/>
              </p:ext>
            </p:extLst>
          </p:nvPr>
        </p:nvGraphicFramePr>
        <p:xfrm>
          <a:off x="381000" y="1630070"/>
          <a:ext cx="8305801" cy="4397678"/>
        </p:xfrm>
        <a:graphic>
          <a:graphicData uri="http://schemas.openxmlformats.org/drawingml/2006/table">
            <a:tbl>
              <a:tblPr/>
              <a:tblGrid>
                <a:gridCol w="3200400">
                  <a:extLst>
                    <a:ext uri="{9D8B030D-6E8A-4147-A177-3AD203B41FA5}">
                      <a16:colId xmlns:a16="http://schemas.microsoft.com/office/drawing/2014/main" xmlns="" val="20000"/>
                    </a:ext>
                  </a:extLst>
                </a:gridCol>
                <a:gridCol w="1831785">
                  <a:extLst>
                    <a:ext uri="{9D8B030D-6E8A-4147-A177-3AD203B41FA5}">
                      <a16:colId xmlns:a16="http://schemas.microsoft.com/office/drawing/2014/main" xmlns="" val="20001"/>
                    </a:ext>
                  </a:extLst>
                </a:gridCol>
                <a:gridCol w="1652972">
                  <a:extLst>
                    <a:ext uri="{9D8B030D-6E8A-4147-A177-3AD203B41FA5}">
                      <a16:colId xmlns:a16="http://schemas.microsoft.com/office/drawing/2014/main" xmlns="" val="3000250434"/>
                    </a:ext>
                  </a:extLst>
                </a:gridCol>
                <a:gridCol w="1620644">
                  <a:extLst>
                    <a:ext uri="{9D8B030D-6E8A-4147-A177-3AD203B41FA5}">
                      <a16:colId xmlns:a16="http://schemas.microsoft.com/office/drawing/2014/main" xmlns="" val="20002"/>
                    </a:ext>
                  </a:extLst>
                </a:gridCol>
              </a:tblGrid>
              <a:tr h="400336">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defRPr/>
                      </a:pPr>
                      <a:r>
                        <a:rPr kumimoji="0" lang="en-US" sz="1800" b="1" i="0" u="none" strike="noStrike" cap="none" normalizeH="0" baseline="0" dirty="0">
                          <a:ln>
                            <a:noFill/>
                          </a:ln>
                          <a:solidFill>
                            <a:schemeClr val="bg1"/>
                          </a:solidFill>
                          <a:effectLst/>
                          <a:latin typeface="+mn-lt"/>
                          <a:ea typeface="ＭＳ Ｐゴシック" charset="0"/>
                          <a:cs typeface="Arial"/>
                        </a:rPr>
                        <a:t>Treatment-related</a:t>
                      </a:r>
                      <a:r>
                        <a:rPr kumimoji="0" lang="en-US" sz="1800" b="1" i="0" u="none" strike="noStrike" cap="none" normalizeH="0" baseline="0" dirty="0">
                          <a:ln>
                            <a:noFill/>
                          </a:ln>
                          <a:solidFill>
                            <a:schemeClr val="bg1"/>
                          </a:solidFill>
                          <a:effectLst/>
                          <a:latin typeface="Arial"/>
                          <a:ea typeface="ＭＳ Ｐゴシック" charset="0"/>
                          <a:cs typeface="Arial"/>
                        </a:rPr>
                        <a:t> AE</a:t>
                      </a:r>
                    </a:p>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chemeClr val="bg1"/>
                          </a:solidFill>
                          <a:effectLst/>
                          <a:latin typeface="Arial"/>
                          <a:ea typeface="ＭＳ Ｐゴシック" charset="0"/>
                          <a:cs typeface="Arial"/>
                        </a:rPr>
                        <a:t>(N = 119)</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1" i="0" u="none" strike="noStrike" cap="none" normalizeH="0" baseline="0" dirty="0">
                          <a:ln>
                            <a:noFill/>
                          </a:ln>
                          <a:solidFill>
                            <a:schemeClr val="bg1"/>
                          </a:solidFill>
                          <a:effectLst/>
                          <a:latin typeface="Arial"/>
                          <a:ea typeface="ＭＳ Ｐゴシック" charset="0"/>
                          <a:cs typeface="Arial"/>
                        </a:rPr>
                        <a:t>Grade 1-2</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1" i="0" u="none" strike="noStrike" cap="none" normalizeH="0" baseline="0" dirty="0">
                          <a:ln>
                            <a:noFill/>
                          </a:ln>
                          <a:solidFill>
                            <a:schemeClr val="bg1"/>
                          </a:solidFill>
                          <a:effectLst/>
                          <a:latin typeface="Arial"/>
                          <a:ea typeface="ＭＳ Ｐゴシック" charset="0"/>
                          <a:cs typeface="Arial"/>
                        </a:rPr>
                        <a:t>Grade 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1" i="0" u="none" strike="noStrike" cap="none" normalizeH="0" baseline="0" dirty="0">
                          <a:ln>
                            <a:noFill/>
                          </a:ln>
                          <a:solidFill>
                            <a:schemeClr val="bg1"/>
                          </a:solidFill>
                          <a:effectLst/>
                          <a:latin typeface="Arial"/>
                          <a:ea typeface="ＭＳ Ｐゴシック" charset="0"/>
                          <a:cs typeface="Arial"/>
                        </a:rPr>
                        <a:t>Grade 4</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626504050"/>
                  </a:ext>
                </a:extLst>
              </a:tr>
              <a:tr h="41750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20%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41750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Fatigue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41750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Pruritus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41750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Increased AST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563928222"/>
                  </a:ext>
                </a:extLst>
              </a:tr>
              <a:tr h="41750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Hypothyroidism</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41750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Nausea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41750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Increased ALT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41750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Rash</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r h="41750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800" b="0" i="0" u="none" strike="noStrike" cap="none" normalizeH="0" baseline="0" dirty="0">
                          <a:ln>
                            <a:noFill/>
                          </a:ln>
                          <a:solidFill>
                            <a:srgbClr val="FFFFFF"/>
                          </a:solidFill>
                          <a:effectLst/>
                          <a:latin typeface="+mn-lt"/>
                          <a:ea typeface="ＭＳ Ｐゴシック" charset="0"/>
                          <a:cs typeface="Arial"/>
                        </a:rPr>
                        <a:t>Hyperthyroidism</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11%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8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0"/>
                  </a:ext>
                </a:extLst>
              </a:tr>
            </a:tbl>
          </a:graphicData>
        </a:graphic>
      </p:graphicFrame>
      <p:sp>
        <p:nvSpPr>
          <p:cNvPr id="11" name="TextBox 10"/>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Overman MJ et al. </a:t>
            </a:r>
            <a:r>
              <a:rPr lang="en-US" sz="1800" i="1" dirty="0">
                <a:solidFill>
                  <a:srgbClr val="FFFFFF"/>
                </a:solidFill>
              </a:rPr>
              <a:t>J Clin Oncol </a:t>
            </a:r>
            <a:r>
              <a:rPr lang="en-US" sz="1800" dirty="0">
                <a:solidFill>
                  <a:srgbClr val="FFFFFF"/>
                </a:solidFill>
              </a:rPr>
              <a:t>2018;36(8):773-9.</a:t>
            </a:r>
          </a:p>
        </p:txBody>
      </p:sp>
    </p:spTree>
    <p:extLst>
      <p:ext uri="{BB962C8B-B14F-4D97-AF65-F5344CB8AC3E}">
        <p14:creationId xmlns:p14="http://schemas.microsoft.com/office/powerpoint/2010/main" val="1493051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33400" y="1219200"/>
            <a:ext cx="8153400" cy="3886200"/>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TextBox 4"/>
          <p:cNvSpPr txBox="1"/>
          <p:nvPr/>
        </p:nvSpPr>
        <p:spPr>
          <a:xfrm>
            <a:off x="3626925" y="4648200"/>
            <a:ext cx="4925060" cy="369332"/>
          </a:xfrm>
          <a:prstGeom prst="rect">
            <a:avLst/>
          </a:prstGeom>
          <a:noFill/>
        </p:spPr>
        <p:txBody>
          <a:bodyPr wrap="square" rtlCol="0">
            <a:spAutoFit/>
          </a:bodyPr>
          <a:lstStyle/>
          <a:p>
            <a:pPr algn="r"/>
            <a:r>
              <a:rPr lang="en-US" sz="1800" i="1" dirty="0">
                <a:solidFill>
                  <a:sysClr val="windowText" lastClr="000000"/>
                </a:solidFill>
                <a:ea typeface="Arial" charset="0"/>
                <a:cs typeface="Arial" charset="0"/>
              </a:rPr>
              <a:t>Lancet Oncol </a:t>
            </a:r>
            <a:r>
              <a:rPr lang="en-US" sz="1800" dirty="0">
                <a:solidFill>
                  <a:sysClr val="windowText" lastClr="000000"/>
                </a:solidFill>
                <a:ea typeface="Arial" charset="0"/>
                <a:cs typeface="Arial" charset="0"/>
              </a:rPr>
              <a:t>2018;19(5):</a:t>
            </a:r>
            <a:r>
              <a:rPr lang="mr-IN" sz="1800" dirty="0">
                <a:solidFill>
                  <a:sysClr val="windowText" lastClr="000000"/>
                </a:solidFill>
                <a:ea typeface="Arial" charset="0"/>
                <a:cs typeface="Arial" charset="0"/>
              </a:rPr>
              <a:t>616-28</a:t>
            </a:r>
            <a:r>
              <a:rPr lang="en-US" sz="1800" dirty="0">
                <a:solidFill>
                  <a:sysClr val="windowText" lastClr="000000"/>
                </a:solidFill>
                <a:ea typeface="Arial" charset="0"/>
                <a:cs typeface="Arial"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0"/>
            <a:ext cx="8001000" cy="3048000"/>
          </a:xfrm>
          <a:prstGeom prst="rect">
            <a:avLst/>
          </a:prstGeom>
        </p:spPr>
      </p:pic>
    </p:spTree>
    <p:extLst>
      <p:ext uri="{BB962C8B-B14F-4D97-AF65-F5344CB8AC3E}">
        <p14:creationId xmlns:p14="http://schemas.microsoft.com/office/powerpoint/2010/main" val="578859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1" name="TextBox 2"/>
          <p:cNvSpPr txBox="1">
            <a:spLocks noChangeArrowheads="1"/>
          </p:cNvSpPr>
          <p:nvPr/>
        </p:nvSpPr>
        <p:spPr bwMode="auto">
          <a:xfrm>
            <a:off x="343786" y="5181977"/>
            <a:ext cx="8534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 OS in the ITT population</a:t>
            </a:r>
          </a:p>
        </p:txBody>
      </p:sp>
      <p:sp>
        <p:nvSpPr>
          <p:cNvPr id="3" name="Title 2"/>
          <p:cNvSpPr>
            <a:spLocks noGrp="1"/>
          </p:cNvSpPr>
          <p:nvPr>
            <p:ph type="title"/>
          </p:nvPr>
        </p:nvSpPr>
        <p:spPr>
          <a:xfrm>
            <a:off x="685800" y="257517"/>
            <a:ext cx="7772400" cy="974679"/>
          </a:xfrm>
        </p:spPr>
        <p:txBody>
          <a:bodyPr/>
          <a:lstStyle/>
          <a:p>
            <a:r>
              <a:rPr lang="en-US" dirty="0">
                <a:latin typeface="Arial" charset="0"/>
                <a:ea typeface="ヒラギノ角ゴ Pro W3" charset="0"/>
                <a:cs typeface="ヒラギノ角ゴ Pro W3" charset="0"/>
              </a:rPr>
              <a:t>CRITICS: Phase III Adjuvant Trial Design</a:t>
            </a:r>
            <a:endParaRPr lang="en-US" dirty="0"/>
          </a:p>
        </p:txBody>
      </p:sp>
      <p:sp>
        <p:nvSpPr>
          <p:cNvPr id="16" name="TextBox 15"/>
          <p:cNvSpPr txBox="1">
            <a:spLocks noChangeArrowheads="1"/>
          </p:cNvSpPr>
          <p:nvPr/>
        </p:nvSpPr>
        <p:spPr bwMode="auto">
          <a:xfrm>
            <a:off x="0" y="6165503"/>
            <a:ext cx="9144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ea typeface="Arial" charset="0"/>
                <a:cs typeface="Arial" charset="0"/>
              </a:rPr>
              <a:t>Cats A et al. </a:t>
            </a:r>
            <a:r>
              <a:rPr lang="en-US" sz="1800" i="1" dirty="0">
                <a:solidFill>
                  <a:srgbClr val="FFFFFF"/>
                </a:solidFill>
                <a:ea typeface="Arial" charset="0"/>
                <a:cs typeface="Arial" charset="0"/>
              </a:rPr>
              <a:t>Lancet Oncol </a:t>
            </a:r>
            <a:r>
              <a:rPr lang="en-US" sz="1800" dirty="0">
                <a:solidFill>
                  <a:srgbClr val="FFFFFF"/>
                </a:solidFill>
                <a:ea typeface="Arial" charset="0"/>
                <a:cs typeface="Arial" charset="0"/>
              </a:rPr>
              <a:t>2018;19(5):</a:t>
            </a:r>
            <a:r>
              <a:rPr lang="mr-IN" sz="1800" dirty="0">
                <a:solidFill>
                  <a:srgbClr val="FFFFFF"/>
                </a:solidFill>
                <a:ea typeface="Arial" charset="0"/>
                <a:cs typeface="Arial" charset="0"/>
              </a:rPr>
              <a:t>616-28</a:t>
            </a:r>
            <a:r>
              <a:rPr lang="en-US" sz="1800" dirty="0">
                <a:solidFill>
                  <a:srgbClr val="FFFFFF"/>
                </a:solidFill>
                <a:ea typeface="Arial" charset="0"/>
                <a:cs typeface="Arial" charset="0"/>
              </a:rPr>
              <a:t>; Verheij M et al. </a:t>
            </a:r>
            <a:r>
              <a:rPr lang="en-US" sz="1800" i="1" dirty="0">
                <a:solidFill>
                  <a:srgbClr val="FFFFFF"/>
                </a:solidFill>
                <a:ea typeface="Arial" charset="0"/>
                <a:cs typeface="Arial" charset="0"/>
              </a:rPr>
              <a:t>Proc ASCO</a:t>
            </a:r>
            <a:r>
              <a:rPr lang="en-US" sz="1800" dirty="0">
                <a:solidFill>
                  <a:srgbClr val="FFFFFF"/>
                </a:solidFill>
                <a:ea typeface="Arial" charset="0"/>
                <a:cs typeface="Arial" charset="0"/>
              </a:rPr>
              <a:t> 2016;Abstract 4000. </a:t>
            </a:r>
          </a:p>
        </p:txBody>
      </p:sp>
      <p:sp>
        <p:nvSpPr>
          <p:cNvPr id="4" name="TextBox 3"/>
          <p:cNvSpPr txBox="1"/>
          <p:nvPr/>
        </p:nvSpPr>
        <p:spPr>
          <a:xfrm>
            <a:off x="228599" y="1219200"/>
            <a:ext cx="1685077" cy="369332"/>
          </a:xfrm>
          <a:prstGeom prst="rect">
            <a:avLst/>
          </a:prstGeom>
          <a:noFill/>
        </p:spPr>
        <p:txBody>
          <a:bodyPr wrap="none" rtlCol="0">
            <a:spAutoFit/>
          </a:bodyPr>
          <a:lstStyle/>
          <a:p>
            <a:r>
              <a:rPr lang="en-US" sz="1800" b="1" dirty="0">
                <a:solidFill>
                  <a:srgbClr val="FFFFFF"/>
                </a:solidFill>
              </a:rPr>
              <a:t>NCT00407186</a:t>
            </a:r>
          </a:p>
        </p:txBody>
      </p:sp>
      <p:sp>
        <p:nvSpPr>
          <p:cNvPr id="8" name="TextBox 7"/>
          <p:cNvSpPr txBox="1"/>
          <p:nvPr/>
        </p:nvSpPr>
        <p:spPr>
          <a:xfrm>
            <a:off x="334926" y="4668194"/>
            <a:ext cx="5997155" cy="307777"/>
          </a:xfrm>
          <a:prstGeom prst="rect">
            <a:avLst/>
          </a:prstGeom>
          <a:noFill/>
        </p:spPr>
        <p:txBody>
          <a:bodyPr wrap="none" rtlCol="0">
            <a:spAutoFit/>
          </a:bodyPr>
          <a:lstStyle/>
          <a:p>
            <a:r>
              <a:rPr lang="en-US" sz="1400" dirty="0">
                <a:solidFill>
                  <a:srgbClr val="FFFFFF"/>
                </a:solidFill>
              </a:rPr>
              <a:t>Chemotherapy includes: Epirubicin, cisplatin, oxaliplatin and capecitabine</a:t>
            </a:r>
          </a:p>
        </p:txBody>
      </p:sp>
      <p:sp>
        <p:nvSpPr>
          <p:cNvPr id="19" name="TextBox 18"/>
          <p:cNvSpPr txBox="1"/>
          <p:nvPr/>
        </p:nvSpPr>
        <p:spPr>
          <a:xfrm>
            <a:off x="2816249" y="2415627"/>
            <a:ext cx="463588" cy="323165"/>
          </a:xfrm>
          <a:prstGeom prst="rect">
            <a:avLst/>
          </a:prstGeom>
          <a:noFill/>
        </p:spPr>
        <p:txBody>
          <a:bodyPr wrap="none" rtlCol="0">
            <a:spAutoFit/>
          </a:bodyPr>
          <a:lstStyle/>
          <a:p>
            <a:r>
              <a:rPr lang="en-US" sz="1500" b="1" dirty="0">
                <a:solidFill>
                  <a:srgbClr val="FFFFFF"/>
                </a:solidFill>
              </a:rPr>
              <a:t>1:1</a:t>
            </a:r>
          </a:p>
        </p:txBody>
      </p:sp>
      <p:sp>
        <p:nvSpPr>
          <p:cNvPr id="13" name="Line 6"/>
          <p:cNvSpPr>
            <a:spLocks noChangeShapeType="1"/>
          </p:cNvSpPr>
          <p:nvPr/>
        </p:nvSpPr>
        <p:spPr bwMode="auto">
          <a:xfrm>
            <a:off x="2082995" y="3202911"/>
            <a:ext cx="1498404"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4" name="Line 7"/>
          <p:cNvSpPr>
            <a:spLocks noChangeShapeType="1"/>
          </p:cNvSpPr>
          <p:nvPr/>
        </p:nvSpPr>
        <p:spPr bwMode="auto">
          <a:xfrm flipH="1">
            <a:off x="3581399" y="2348861"/>
            <a:ext cx="0" cy="1719454"/>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15" name="Group 14"/>
          <p:cNvGrpSpPr/>
          <p:nvPr/>
        </p:nvGrpSpPr>
        <p:grpSpPr>
          <a:xfrm>
            <a:off x="3581400" y="2339324"/>
            <a:ext cx="202910" cy="1728991"/>
            <a:chOff x="4419600" y="2274888"/>
            <a:chExt cx="514350" cy="2014537"/>
          </a:xfrm>
        </p:grpSpPr>
        <p:sp>
          <p:nvSpPr>
            <p:cNvPr id="17" name="Line 8"/>
            <p:cNvSpPr>
              <a:spLocks noChangeShapeType="1"/>
            </p:cNvSpPr>
            <p:nvPr/>
          </p:nvSpPr>
          <p:spPr bwMode="auto">
            <a:xfrm flipV="1">
              <a:off x="4419600" y="2274888"/>
              <a:ext cx="514350" cy="11112"/>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8" name="Line 9"/>
            <p:cNvSpPr>
              <a:spLocks noChangeShapeType="1"/>
            </p:cNvSpPr>
            <p:nvPr/>
          </p:nvSpPr>
          <p:spPr bwMode="auto">
            <a:xfrm>
              <a:off x="4419600" y="4289425"/>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grpSp>
        <p:nvGrpSpPr>
          <p:cNvPr id="20" name="Group 19"/>
          <p:cNvGrpSpPr>
            <a:grpSpLocks/>
          </p:cNvGrpSpPr>
          <p:nvPr/>
        </p:nvGrpSpPr>
        <p:grpSpPr bwMode="auto">
          <a:xfrm>
            <a:off x="2596661" y="2773540"/>
            <a:ext cx="914400" cy="914400"/>
            <a:chOff x="1872" y="1584"/>
            <a:chExt cx="576" cy="576"/>
          </a:xfrm>
        </p:grpSpPr>
        <p:sp>
          <p:nvSpPr>
            <p:cNvPr id="21" name="Oval 20"/>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22" name="Rectangle 21"/>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
        <p:nvSpPr>
          <p:cNvPr id="23" name="Text Box 11"/>
          <p:cNvSpPr txBox="1">
            <a:spLocks noChangeArrowheads="1"/>
          </p:cNvSpPr>
          <p:nvPr/>
        </p:nvSpPr>
        <p:spPr bwMode="auto">
          <a:xfrm>
            <a:off x="3809190" y="2105896"/>
            <a:ext cx="1484429" cy="451928"/>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lIns="45720" rIns="4572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a:solidFill>
                  <a:srgbClr val="000090"/>
                </a:solidFill>
              </a:rPr>
              <a:t>Chemotherapy</a:t>
            </a:r>
            <a:endParaRPr lang="en-US" sz="1500" b="1" dirty="0">
              <a:solidFill>
                <a:srgbClr val="000090"/>
              </a:solidFill>
            </a:endParaRPr>
          </a:p>
        </p:txBody>
      </p:sp>
      <p:sp>
        <p:nvSpPr>
          <p:cNvPr id="25" name="Text Box 11"/>
          <p:cNvSpPr txBox="1">
            <a:spLocks noChangeArrowheads="1"/>
          </p:cNvSpPr>
          <p:nvPr/>
        </p:nvSpPr>
        <p:spPr bwMode="auto">
          <a:xfrm>
            <a:off x="5530980" y="2105896"/>
            <a:ext cx="1053643" cy="451928"/>
          </a:xfrm>
          <a:prstGeom prst="rect">
            <a:avLst/>
          </a:prstGeom>
          <a:solidFill>
            <a:srgbClr val="76D3FF"/>
          </a:solidFill>
          <a:ln w="9525">
            <a:solidFill>
              <a:srgbClr val="FFFFFF"/>
            </a:solidFill>
            <a:miter lim="800000"/>
            <a:headEnd/>
            <a:tailEnd/>
          </a:ln>
          <a:effectLst>
            <a:prstShdw prst="shdw17" dist="17961" dir="2700000">
              <a:srgbClr val="999999">
                <a:alpha val="74997"/>
              </a:srgbClr>
            </a:prstShdw>
          </a:effectLst>
        </p:spPr>
        <p:txBody>
          <a:bodyPr lIns="45720" rIns="4572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a:solidFill>
                  <a:srgbClr val="000090"/>
                </a:solidFill>
              </a:rPr>
              <a:t>Surgery</a:t>
            </a:r>
            <a:endParaRPr lang="en-US" sz="1500" b="1" dirty="0">
              <a:solidFill>
                <a:srgbClr val="000090"/>
              </a:solidFill>
            </a:endParaRPr>
          </a:p>
        </p:txBody>
      </p:sp>
      <p:sp>
        <p:nvSpPr>
          <p:cNvPr id="27" name="Text Box 11"/>
          <p:cNvSpPr txBox="1">
            <a:spLocks noChangeArrowheads="1"/>
          </p:cNvSpPr>
          <p:nvPr/>
        </p:nvSpPr>
        <p:spPr bwMode="auto">
          <a:xfrm>
            <a:off x="6821984" y="3873230"/>
            <a:ext cx="2093415" cy="451928"/>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lIns="45720" rIns="4572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dirty="0">
                <a:solidFill>
                  <a:srgbClr val="000090"/>
                </a:solidFill>
              </a:rPr>
              <a:t>Chemoradiotherapy</a:t>
            </a:r>
          </a:p>
        </p:txBody>
      </p:sp>
      <p:sp>
        <p:nvSpPr>
          <p:cNvPr id="30" name="Line 8"/>
          <p:cNvSpPr>
            <a:spLocks noChangeShapeType="1"/>
          </p:cNvSpPr>
          <p:nvPr/>
        </p:nvSpPr>
        <p:spPr bwMode="auto">
          <a:xfrm flipV="1">
            <a:off x="5293619" y="2348860"/>
            <a:ext cx="227790" cy="4768"/>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31" name="Line 8"/>
          <p:cNvSpPr>
            <a:spLocks noChangeShapeType="1"/>
          </p:cNvSpPr>
          <p:nvPr/>
        </p:nvSpPr>
        <p:spPr bwMode="auto">
          <a:xfrm flipV="1">
            <a:off x="6584623" y="2348860"/>
            <a:ext cx="227790" cy="4768"/>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32" name="Text Box 11"/>
          <p:cNvSpPr txBox="1">
            <a:spLocks noChangeArrowheads="1"/>
          </p:cNvSpPr>
          <p:nvPr/>
        </p:nvSpPr>
        <p:spPr bwMode="auto">
          <a:xfrm>
            <a:off x="6810445" y="2105896"/>
            <a:ext cx="2104954" cy="451928"/>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lIns="45720" rIns="4572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a:solidFill>
                  <a:srgbClr val="000090"/>
                </a:solidFill>
              </a:rPr>
              <a:t>Chemotherapy</a:t>
            </a:r>
            <a:endParaRPr lang="en-US" sz="1500" b="1" dirty="0">
              <a:solidFill>
                <a:srgbClr val="000090"/>
              </a:solidFill>
            </a:endParaRPr>
          </a:p>
        </p:txBody>
      </p:sp>
      <p:sp>
        <p:nvSpPr>
          <p:cNvPr id="33" name="Text Box 11"/>
          <p:cNvSpPr txBox="1">
            <a:spLocks noChangeArrowheads="1"/>
          </p:cNvSpPr>
          <p:nvPr/>
        </p:nvSpPr>
        <p:spPr bwMode="auto">
          <a:xfrm>
            <a:off x="3809190" y="3856230"/>
            <a:ext cx="1484429" cy="451928"/>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lIns="45720" rIns="4572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a:solidFill>
                  <a:srgbClr val="000090"/>
                </a:solidFill>
              </a:rPr>
              <a:t>Chemotherapy</a:t>
            </a:r>
            <a:endParaRPr lang="en-US" sz="1500" b="1" dirty="0">
              <a:solidFill>
                <a:srgbClr val="000090"/>
              </a:solidFill>
            </a:endParaRPr>
          </a:p>
        </p:txBody>
      </p:sp>
      <p:sp>
        <p:nvSpPr>
          <p:cNvPr id="34" name="Text Box 11"/>
          <p:cNvSpPr txBox="1">
            <a:spLocks noChangeArrowheads="1"/>
          </p:cNvSpPr>
          <p:nvPr/>
        </p:nvSpPr>
        <p:spPr bwMode="auto">
          <a:xfrm>
            <a:off x="5530980" y="3856230"/>
            <a:ext cx="1053643" cy="451928"/>
          </a:xfrm>
          <a:prstGeom prst="rect">
            <a:avLst/>
          </a:prstGeom>
          <a:solidFill>
            <a:srgbClr val="76D3FF"/>
          </a:solidFill>
          <a:ln w="9525">
            <a:solidFill>
              <a:srgbClr val="FFFFFF"/>
            </a:solidFill>
            <a:miter lim="800000"/>
            <a:headEnd/>
            <a:tailEnd/>
          </a:ln>
          <a:effectLst>
            <a:prstShdw prst="shdw17" dist="17961" dir="2700000">
              <a:srgbClr val="999999">
                <a:alpha val="74997"/>
              </a:srgbClr>
            </a:prstShdw>
          </a:effectLst>
        </p:spPr>
        <p:txBody>
          <a:bodyPr lIns="45720" rIns="4572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a:solidFill>
                  <a:srgbClr val="000090"/>
                </a:solidFill>
              </a:rPr>
              <a:t>Surgery</a:t>
            </a:r>
            <a:endParaRPr lang="en-US" sz="1500" b="1" dirty="0">
              <a:solidFill>
                <a:srgbClr val="000090"/>
              </a:solidFill>
            </a:endParaRPr>
          </a:p>
        </p:txBody>
      </p:sp>
      <p:sp>
        <p:nvSpPr>
          <p:cNvPr id="35" name="Line 8"/>
          <p:cNvSpPr>
            <a:spLocks noChangeShapeType="1"/>
          </p:cNvSpPr>
          <p:nvPr/>
        </p:nvSpPr>
        <p:spPr bwMode="auto">
          <a:xfrm flipV="1">
            <a:off x="5293619" y="4099194"/>
            <a:ext cx="227790" cy="4768"/>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36" name="Line 8"/>
          <p:cNvSpPr>
            <a:spLocks noChangeShapeType="1"/>
          </p:cNvSpPr>
          <p:nvPr/>
        </p:nvSpPr>
        <p:spPr bwMode="auto">
          <a:xfrm flipV="1">
            <a:off x="6584623" y="4099194"/>
            <a:ext cx="227790" cy="4768"/>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37" name="Text Box 11"/>
          <p:cNvSpPr txBox="1">
            <a:spLocks noChangeArrowheads="1"/>
          </p:cNvSpPr>
          <p:nvPr/>
        </p:nvSpPr>
        <p:spPr bwMode="auto">
          <a:xfrm>
            <a:off x="3877360" y="2760570"/>
            <a:ext cx="5038040" cy="451928"/>
          </a:xfrm>
          <a:prstGeom prst="rect">
            <a:avLst/>
          </a:prstGeom>
          <a:solidFill>
            <a:schemeClr val="bg1">
              <a:lumMod val="75000"/>
            </a:schemeClr>
          </a:solidFill>
          <a:ln w="9525">
            <a:solidFill>
              <a:srgbClr val="FFFFFF"/>
            </a:solidFill>
            <a:miter lim="800000"/>
            <a:headEnd/>
            <a:tailEnd/>
          </a:ln>
          <a:effectLst>
            <a:prstShdw prst="shdw17" dist="17961" dir="2700000">
              <a:srgbClr val="999999">
                <a:alpha val="74997"/>
              </a:srgbClr>
            </a:prstShdw>
          </a:effectLst>
        </p:spPr>
        <p:txBody>
          <a:bodyPr lIns="45720" rIns="4572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dirty="0">
                <a:solidFill>
                  <a:srgbClr val="000090"/>
                </a:solidFill>
              </a:rPr>
              <a:t>Tissue and </a:t>
            </a:r>
            <a:r>
              <a:rPr lang="en-US" sz="1500" b="1">
                <a:solidFill>
                  <a:srgbClr val="000090"/>
                </a:solidFill>
              </a:rPr>
              <a:t>blood banking</a:t>
            </a:r>
            <a:endParaRPr lang="en-US" sz="1500" b="1" dirty="0">
              <a:solidFill>
                <a:srgbClr val="000090"/>
              </a:solidFill>
            </a:endParaRPr>
          </a:p>
        </p:txBody>
      </p:sp>
      <p:sp>
        <p:nvSpPr>
          <p:cNvPr id="38" name="Text Box 11"/>
          <p:cNvSpPr txBox="1">
            <a:spLocks noChangeArrowheads="1"/>
          </p:cNvSpPr>
          <p:nvPr/>
        </p:nvSpPr>
        <p:spPr bwMode="auto">
          <a:xfrm>
            <a:off x="3877360" y="3291567"/>
            <a:ext cx="5038040" cy="451928"/>
          </a:xfrm>
          <a:prstGeom prst="rect">
            <a:avLst/>
          </a:prstGeom>
          <a:solidFill>
            <a:schemeClr val="bg1">
              <a:lumMod val="75000"/>
            </a:schemeClr>
          </a:solidFill>
          <a:ln w="9525">
            <a:solidFill>
              <a:srgbClr val="FFFFFF"/>
            </a:solidFill>
            <a:miter lim="800000"/>
            <a:headEnd/>
            <a:tailEnd/>
          </a:ln>
          <a:effectLst>
            <a:prstShdw prst="shdw17" dist="17961" dir="2700000">
              <a:srgbClr val="999999">
                <a:alpha val="74997"/>
              </a:srgbClr>
            </a:prstShdw>
          </a:effectLst>
        </p:spPr>
        <p:txBody>
          <a:bodyPr lIns="45720" rIns="4572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a:solidFill>
                  <a:srgbClr val="000090"/>
                </a:solidFill>
              </a:rPr>
              <a:t>Health-related quality of life</a:t>
            </a:r>
            <a:endParaRPr lang="en-US" sz="1500" b="1" dirty="0">
              <a:solidFill>
                <a:srgbClr val="000090"/>
              </a:solidFill>
            </a:endParaRPr>
          </a:p>
        </p:txBody>
      </p:sp>
      <p:graphicFrame>
        <p:nvGraphicFramePr>
          <p:cNvPr id="29" name="Group 104"/>
          <p:cNvGraphicFramePr>
            <a:graphicFrameLocks noGrp="1"/>
          </p:cNvGraphicFramePr>
          <p:nvPr>
            <p:extLst>
              <p:ext uri="{D42A27DB-BD31-4B8C-83A1-F6EECF244321}">
                <p14:modId xmlns:p14="http://schemas.microsoft.com/office/powerpoint/2010/main" val="400073476"/>
              </p:ext>
            </p:extLst>
          </p:nvPr>
        </p:nvGraphicFramePr>
        <p:xfrm>
          <a:off x="260152" y="1654291"/>
          <a:ext cx="2254536" cy="2801382"/>
        </p:xfrm>
        <a:graphic>
          <a:graphicData uri="http://schemas.openxmlformats.org/drawingml/2006/table">
            <a:tbl>
              <a:tblPr/>
              <a:tblGrid>
                <a:gridCol w="2254536">
                  <a:extLst>
                    <a:ext uri="{9D8B030D-6E8A-4147-A177-3AD203B41FA5}">
                      <a16:colId xmlns:a16="http://schemas.microsoft.com/office/drawing/2014/main" xmlns="" val="20000"/>
                    </a:ext>
                  </a:extLst>
                </a:gridCol>
              </a:tblGrid>
              <a:tr h="3477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a:ea typeface="ＭＳ Ｐゴシック" charset="0"/>
                          <a:cs typeface="Arial"/>
                        </a:rPr>
                        <a:t>Eligibility (N = 788)</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2157277">
                <a:tc>
                  <a:txBody>
                    <a:bodyPr/>
                    <a:lstStyle/>
                    <a:p>
                      <a:pPr marL="285750" indent="-285750">
                        <a:lnSpc>
                          <a:spcPct val="100000"/>
                        </a:lnSpc>
                        <a:spcBef>
                          <a:spcPts val="300"/>
                        </a:spcBef>
                        <a:spcAft>
                          <a:spcPts val="300"/>
                        </a:spcAft>
                        <a:buFont typeface="Arial"/>
                        <a:buChar char="•"/>
                        <a:defRPr/>
                      </a:pPr>
                      <a:r>
                        <a:rPr lang="en-US" sz="1400" baseline="0" dirty="0"/>
                        <a:t>Stage Ib-IVa resectable gastric adenocarcinoma</a:t>
                      </a:r>
                    </a:p>
                    <a:p>
                      <a:pPr marL="285750" indent="-285750">
                        <a:lnSpc>
                          <a:spcPct val="100000"/>
                        </a:lnSpc>
                        <a:spcBef>
                          <a:spcPts val="300"/>
                        </a:spcBef>
                        <a:spcAft>
                          <a:spcPts val="300"/>
                        </a:spcAft>
                        <a:buFont typeface="Arial"/>
                        <a:buChar char="•"/>
                        <a:defRPr/>
                      </a:pPr>
                      <a:r>
                        <a:rPr lang="en-US" sz="1400" baseline="0" dirty="0"/>
                        <a:t>No distant metastases</a:t>
                      </a:r>
                    </a:p>
                    <a:p>
                      <a:pPr marL="285750" indent="-285750">
                        <a:lnSpc>
                          <a:spcPct val="100000"/>
                        </a:lnSpc>
                        <a:spcBef>
                          <a:spcPts val="300"/>
                        </a:spcBef>
                        <a:spcAft>
                          <a:spcPts val="300"/>
                        </a:spcAft>
                        <a:buFont typeface="Arial"/>
                        <a:buChar char="•"/>
                        <a:defRPr/>
                      </a:pPr>
                      <a:r>
                        <a:rPr lang="en-US" sz="1400" baseline="0" dirty="0"/>
                        <a:t>Localized disease in the stomach or GEJ with the tumor bulk in the stomach</a:t>
                      </a:r>
                    </a:p>
                    <a:p>
                      <a:pPr marL="285750" indent="-285750">
                        <a:lnSpc>
                          <a:spcPct val="100000"/>
                        </a:lnSpc>
                        <a:spcBef>
                          <a:spcPts val="300"/>
                        </a:spcBef>
                        <a:spcAft>
                          <a:spcPts val="300"/>
                        </a:spcAft>
                        <a:buFont typeface="Arial"/>
                        <a:buChar char="•"/>
                        <a:defRPr/>
                      </a:pPr>
                      <a:r>
                        <a:rPr lang="en-US" sz="1400" baseline="0" dirty="0"/>
                        <a:t>Performance status WHO 0-1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94477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744194"/>
            <a:ext cx="5797076" cy="4408285"/>
          </a:xfrm>
          <a:prstGeom prst="rect">
            <a:avLst/>
          </a:prstGeom>
        </p:spPr>
      </p:pic>
      <p:sp>
        <p:nvSpPr>
          <p:cNvPr id="23553" name="Title 2"/>
          <p:cNvSpPr>
            <a:spLocks noGrp="1"/>
          </p:cNvSpPr>
          <p:nvPr>
            <p:ph type="title"/>
          </p:nvPr>
        </p:nvSpPr>
        <p:spPr>
          <a:xfrm>
            <a:off x="685800" y="0"/>
            <a:ext cx="7772400" cy="808990"/>
          </a:xfrm>
        </p:spPr>
        <p:txBody>
          <a:bodyPr/>
          <a:lstStyle/>
          <a:p>
            <a:r>
              <a:rPr lang="en-US" dirty="0">
                <a:latin typeface="Arial" charset="0"/>
                <a:ea typeface="ヒラギノ角ゴ Pro W3" charset="0"/>
                <a:cs typeface="ヒラギノ角ゴ Pro W3" charset="0"/>
              </a:rPr>
              <a:t>CRITICS: Survival Outcomes</a:t>
            </a:r>
            <a:endParaRPr lang="en-US" dirty="0">
              <a:latin typeface="Arial" charset="0"/>
              <a:ea typeface="ＭＳ Ｐゴシック" charset="0"/>
              <a:cs typeface="ＭＳ Ｐゴシック" charset="0"/>
            </a:endParaRPr>
          </a:p>
        </p:txBody>
      </p:sp>
      <p:graphicFrame>
        <p:nvGraphicFramePr>
          <p:cNvPr id="9" name="Group 36"/>
          <p:cNvGraphicFramePr>
            <a:graphicFrameLocks/>
          </p:cNvGraphicFramePr>
          <p:nvPr>
            <p:extLst>
              <p:ext uri="{D42A27DB-BD31-4B8C-83A1-F6EECF244321}">
                <p14:modId xmlns:p14="http://schemas.microsoft.com/office/powerpoint/2010/main" val="1437365157"/>
              </p:ext>
            </p:extLst>
          </p:nvPr>
        </p:nvGraphicFramePr>
        <p:xfrm>
          <a:off x="457199" y="5290127"/>
          <a:ext cx="8229601" cy="975252"/>
        </p:xfrm>
        <a:graphic>
          <a:graphicData uri="http://schemas.openxmlformats.org/drawingml/2006/table">
            <a:tbl>
              <a:tblPr/>
              <a:tblGrid>
                <a:gridCol w="16002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143001">
                  <a:extLst>
                    <a:ext uri="{9D8B030D-6E8A-4147-A177-3AD203B41FA5}">
                      <a16:colId xmlns:a16="http://schemas.microsoft.com/office/drawing/2014/main" xmlns="" val="20004"/>
                    </a:ext>
                  </a:extLst>
                </a:gridCol>
              </a:tblGrid>
              <a:tr h="335084">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500" b="1" i="0" u="none" strike="noStrike" cap="none" normalizeH="0" baseline="0" dirty="0">
                          <a:ln>
                            <a:noFill/>
                          </a:ln>
                          <a:solidFill>
                            <a:schemeClr val="bg1"/>
                          </a:solidFill>
                          <a:effectLst/>
                          <a:latin typeface="Arial"/>
                          <a:ea typeface="ＭＳ Ｐゴシック" charset="0"/>
                          <a:cs typeface="Arial"/>
                        </a:rPr>
                        <a:t>Outcome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Arial"/>
                          <a:ea typeface="ＭＳ Ｐゴシック" charset="0"/>
                          <a:cs typeface="Arial"/>
                        </a:rPr>
                        <a:t>Chemo (n = 393)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1" i="0" u="none" strike="noStrike" cap="none" normalizeH="0" baseline="0" dirty="0">
                          <a:ln>
                            <a:noFill/>
                          </a:ln>
                          <a:solidFill>
                            <a:schemeClr val="bg1"/>
                          </a:solidFill>
                          <a:effectLst/>
                          <a:latin typeface="+mn-lt"/>
                          <a:ea typeface="ＭＳ Ｐゴシック" charset="0"/>
                          <a:cs typeface="Arial"/>
                        </a:rPr>
                        <a:t>ChemoRT (n = 395)</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1" i="0" u="none" strike="noStrike" cap="none" normalizeH="0" baseline="0" dirty="0">
                          <a:ln>
                            <a:noFill/>
                          </a:ln>
                          <a:solidFill>
                            <a:schemeClr val="bg1"/>
                          </a:solidFill>
                          <a:effectLst/>
                          <a:latin typeface="+mn-lt"/>
                          <a:ea typeface="ＭＳ Ｐゴシック" charset="0"/>
                          <a:cs typeface="Arial"/>
                        </a:rPr>
                        <a:t>HR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1" i="1" u="none" strike="noStrike" cap="none" normalizeH="0" baseline="0" dirty="0">
                          <a:ln>
                            <a:noFill/>
                          </a:ln>
                          <a:solidFill>
                            <a:schemeClr val="bg1"/>
                          </a:solidFill>
                          <a:effectLst/>
                          <a:latin typeface="+mn-lt"/>
                          <a:ea typeface="ＭＳ Ｐゴシック" charset="0"/>
                          <a:cs typeface="Arial"/>
                        </a:rPr>
                        <a:t>p</a:t>
                      </a:r>
                      <a:r>
                        <a:rPr kumimoji="0" lang="en-US" sz="1500" b="1" i="0" u="none" strike="noStrike" cap="none" normalizeH="0" baseline="0" dirty="0">
                          <a:ln>
                            <a:noFill/>
                          </a:ln>
                          <a:solidFill>
                            <a:schemeClr val="bg1"/>
                          </a:solidFill>
                          <a:effectLst/>
                          <a:latin typeface="+mn-lt"/>
                          <a:ea typeface="ＭＳ Ｐゴシック" charset="0"/>
                          <a:cs typeface="Arial"/>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26158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Median EFS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28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25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row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0.99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row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0.92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26158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5-y EFS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39%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38%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7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7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bl>
          </a:graphicData>
        </a:graphic>
      </p:graphicFrame>
      <p:sp>
        <p:nvSpPr>
          <p:cNvPr id="14" name="TextBox 13"/>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ea typeface="Arial" charset="0"/>
                <a:cs typeface="Arial" charset="0"/>
              </a:rPr>
              <a:t>Cats A et al. </a:t>
            </a:r>
            <a:r>
              <a:rPr lang="en-US" sz="1800" i="1" dirty="0">
                <a:solidFill>
                  <a:srgbClr val="FFFFFF"/>
                </a:solidFill>
                <a:ea typeface="Arial" charset="0"/>
                <a:cs typeface="Arial" charset="0"/>
              </a:rPr>
              <a:t>Lancet Oncol </a:t>
            </a:r>
            <a:r>
              <a:rPr lang="en-US" sz="1800" dirty="0">
                <a:solidFill>
                  <a:srgbClr val="FFFFFF"/>
                </a:solidFill>
                <a:ea typeface="Arial" charset="0"/>
                <a:cs typeface="Arial" charset="0"/>
              </a:rPr>
              <a:t>2018;19(5):</a:t>
            </a:r>
            <a:r>
              <a:rPr lang="mr-IN" sz="1800" dirty="0">
                <a:solidFill>
                  <a:srgbClr val="FFFFFF"/>
                </a:solidFill>
                <a:ea typeface="Arial" charset="0"/>
                <a:cs typeface="Arial" charset="0"/>
              </a:rPr>
              <a:t>616-28</a:t>
            </a:r>
            <a:r>
              <a:rPr lang="en-US" sz="1800" dirty="0">
                <a:solidFill>
                  <a:srgbClr val="FFFFFF"/>
                </a:solidFill>
                <a:ea typeface="Arial" charset="0"/>
                <a:cs typeface="Arial" charset="0"/>
              </a:rPr>
              <a:t>. </a:t>
            </a:r>
          </a:p>
        </p:txBody>
      </p:sp>
      <p:sp>
        <p:nvSpPr>
          <p:cNvPr id="13" name="TextBox 12"/>
          <p:cNvSpPr txBox="1"/>
          <p:nvPr/>
        </p:nvSpPr>
        <p:spPr>
          <a:xfrm>
            <a:off x="2991224" y="986113"/>
            <a:ext cx="628698" cy="461665"/>
          </a:xfrm>
          <a:prstGeom prst="rect">
            <a:avLst/>
          </a:prstGeom>
          <a:noFill/>
        </p:spPr>
        <p:txBody>
          <a:bodyPr wrap="none" rtlCol="0">
            <a:spAutoFit/>
          </a:bodyPr>
          <a:lstStyle/>
          <a:p>
            <a:r>
              <a:rPr lang="en-US" b="1" dirty="0"/>
              <a:t>OS</a:t>
            </a:r>
          </a:p>
        </p:txBody>
      </p:sp>
      <p:sp>
        <p:nvSpPr>
          <p:cNvPr id="15" name="TextBox 14"/>
          <p:cNvSpPr txBox="1"/>
          <p:nvPr/>
        </p:nvSpPr>
        <p:spPr>
          <a:xfrm>
            <a:off x="4498162" y="900779"/>
            <a:ext cx="2412840" cy="276999"/>
          </a:xfrm>
          <a:prstGeom prst="rect">
            <a:avLst/>
          </a:prstGeom>
          <a:noFill/>
        </p:spPr>
        <p:txBody>
          <a:bodyPr wrap="none" rtlCol="0">
            <a:spAutoFit/>
          </a:bodyPr>
          <a:lstStyle/>
          <a:p>
            <a:r>
              <a:rPr lang="en-US" sz="1200" b="1" dirty="0"/>
              <a:t>Chemotherapy group (n = 393)</a:t>
            </a:r>
          </a:p>
        </p:txBody>
      </p:sp>
      <p:sp>
        <p:nvSpPr>
          <p:cNvPr id="17" name="TextBox 16"/>
          <p:cNvSpPr txBox="1"/>
          <p:nvPr/>
        </p:nvSpPr>
        <p:spPr>
          <a:xfrm>
            <a:off x="4498162" y="1095063"/>
            <a:ext cx="2789546" cy="276999"/>
          </a:xfrm>
          <a:prstGeom prst="rect">
            <a:avLst/>
          </a:prstGeom>
          <a:noFill/>
        </p:spPr>
        <p:txBody>
          <a:bodyPr wrap="none" rtlCol="0">
            <a:spAutoFit/>
          </a:bodyPr>
          <a:lstStyle/>
          <a:p>
            <a:r>
              <a:rPr lang="en-US" sz="1200" b="1" dirty="0" err="1"/>
              <a:t>Chemoradiotherapy</a:t>
            </a:r>
            <a:r>
              <a:rPr lang="en-US" sz="1200" b="1" dirty="0"/>
              <a:t> group (n = 395)</a:t>
            </a:r>
          </a:p>
        </p:txBody>
      </p:sp>
      <p:sp>
        <p:nvSpPr>
          <p:cNvPr id="16" name="TextBox 15"/>
          <p:cNvSpPr txBox="1"/>
          <p:nvPr/>
        </p:nvSpPr>
        <p:spPr>
          <a:xfrm>
            <a:off x="6363223" y="2673560"/>
            <a:ext cx="1720343" cy="338554"/>
          </a:xfrm>
          <a:prstGeom prst="rect">
            <a:avLst/>
          </a:prstGeom>
          <a:noFill/>
        </p:spPr>
        <p:txBody>
          <a:bodyPr wrap="none" rtlCol="0">
            <a:spAutoFit/>
          </a:bodyPr>
          <a:lstStyle/>
          <a:p>
            <a:r>
              <a:rPr lang="en-US" sz="1600" b="1" dirty="0">
                <a:solidFill>
                  <a:srgbClr val="FF9300"/>
                </a:solidFill>
              </a:rPr>
              <a:t>Median = 43 mo</a:t>
            </a:r>
          </a:p>
        </p:txBody>
      </p:sp>
      <p:sp>
        <p:nvSpPr>
          <p:cNvPr id="19" name="TextBox 18"/>
          <p:cNvSpPr txBox="1"/>
          <p:nvPr/>
        </p:nvSpPr>
        <p:spPr>
          <a:xfrm>
            <a:off x="6455366" y="3511576"/>
            <a:ext cx="1662635" cy="338554"/>
          </a:xfrm>
          <a:prstGeom prst="rect">
            <a:avLst/>
          </a:prstGeom>
          <a:noFill/>
        </p:spPr>
        <p:txBody>
          <a:bodyPr wrap="none" rtlCol="0">
            <a:spAutoFit/>
          </a:bodyPr>
          <a:lstStyle/>
          <a:p>
            <a:r>
              <a:rPr lang="en-US" sz="1600" dirty="0">
                <a:solidFill>
                  <a:srgbClr val="92D050"/>
                </a:solidFill>
              </a:rPr>
              <a:t>Median = 37 mo</a:t>
            </a:r>
          </a:p>
        </p:txBody>
      </p:sp>
      <p:sp>
        <p:nvSpPr>
          <p:cNvPr id="18" name="TextBox 17"/>
          <p:cNvSpPr txBox="1"/>
          <p:nvPr/>
        </p:nvSpPr>
        <p:spPr>
          <a:xfrm>
            <a:off x="1670862" y="3547409"/>
            <a:ext cx="1949060" cy="784830"/>
          </a:xfrm>
          <a:prstGeom prst="rect">
            <a:avLst/>
          </a:prstGeom>
          <a:noFill/>
        </p:spPr>
        <p:txBody>
          <a:bodyPr wrap="none" rtlCol="0">
            <a:spAutoFit/>
          </a:bodyPr>
          <a:lstStyle/>
          <a:p>
            <a:r>
              <a:rPr lang="en-US" sz="1500" b="1" dirty="0"/>
              <a:t>5-y OS:</a:t>
            </a:r>
          </a:p>
          <a:p>
            <a:pPr marL="285750" indent="-285750">
              <a:buFont typeface="Arial" charset="0"/>
              <a:buChar char="•"/>
            </a:pPr>
            <a:r>
              <a:rPr lang="en-US" sz="1500" dirty="0"/>
              <a:t>Chemo =  42%</a:t>
            </a:r>
          </a:p>
          <a:p>
            <a:pPr marL="285750" indent="-285750">
              <a:buFont typeface="Arial" charset="0"/>
              <a:buChar char="•"/>
            </a:pPr>
            <a:r>
              <a:rPr lang="en-US" sz="1500" dirty="0"/>
              <a:t>ChemoRT = 40%</a:t>
            </a:r>
          </a:p>
        </p:txBody>
      </p:sp>
      <p:sp>
        <p:nvSpPr>
          <p:cNvPr id="20" name="TextBox 19"/>
          <p:cNvSpPr txBox="1"/>
          <p:nvPr/>
        </p:nvSpPr>
        <p:spPr>
          <a:xfrm>
            <a:off x="4509088" y="4231574"/>
            <a:ext cx="2710999" cy="338554"/>
          </a:xfrm>
          <a:prstGeom prst="rect">
            <a:avLst/>
          </a:prstGeom>
          <a:noFill/>
        </p:spPr>
        <p:txBody>
          <a:bodyPr wrap="none" rtlCol="0">
            <a:spAutoFit/>
          </a:bodyPr>
          <a:lstStyle/>
          <a:p>
            <a:r>
              <a:rPr lang="en-US" sz="1600" dirty="0"/>
              <a:t>Median follow-up = 61.4 mo</a:t>
            </a:r>
          </a:p>
        </p:txBody>
      </p:sp>
      <p:sp>
        <p:nvSpPr>
          <p:cNvPr id="3" name="TextBox 2"/>
          <p:cNvSpPr txBox="1"/>
          <p:nvPr/>
        </p:nvSpPr>
        <p:spPr>
          <a:xfrm>
            <a:off x="1670862" y="4391608"/>
            <a:ext cx="2895600" cy="338554"/>
          </a:xfrm>
          <a:prstGeom prst="rect">
            <a:avLst/>
          </a:prstGeom>
          <a:noFill/>
        </p:spPr>
        <p:txBody>
          <a:bodyPr wrap="square" rtlCol="0">
            <a:spAutoFit/>
          </a:bodyPr>
          <a:lstStyle/>
          <a:p>
            <a:r>
              <a:rPr lang="mr-IN" sz="1600" dirty="0"/>
              <a:t>HR 1</a:t>
            </a:r>
            <a:r>
              <a:rPr lang="en-US" sz="1600" dirty="0"/>
              <a:t>.</a:t>
            </a:r>
            <a:r>
              <a:rPr lang="mr-IN" sz="1600" dirty="0"/>
              <a:t>01</a:t>
            </a:r>
            <a:r>
              <a:rPr lang="en-US" sz="1600" dirty="0"/>
              <a:t>;</a:t>
            </a:r>
            <a:r>
              <a:rPr lang="mr-IN" sz="1600" dirty="0"/>
              <a:t> </a:t>
            </a:r>
            <a:r>
              <a:rPr lang="mr-IN" sz="1600" i="1" dirty="0" err="1"/>
              <a:t>p</a:t>
            </a:r>
            <a:r>
              <a:rPr lang="en-US" sz="1600" dirty="0"/>
              <a:t> </a:t>
            </a:r>
            <a:r>
              <a:rPr lang="mr-IN" sz="1600" dirty="0"/>
              <a:t>=</a:t>
            </a:r>
            <a:r>
              <a:rPr lang="en-US" sz="1600" dirty="0"/>
              <a:t> </a:t>
            </a:r>
            <a:r>
              <a:rPr lang="mr-IN" sz="1600" dirty="0"/>
              <a:t>0</a:t>
            </a:r>
            <a:r>
              <a:rPr lang="en-US" sz="1600" dirty="0"/>
              <a:t>.</a:t>
            </a:r>
            <a:r>
              <a:rPr lang="mr-IN" sz="1600" dirty="0"/>
              <a:t>90</a:t>
            </a:r>
            <a:endParaRPr lang="en-US" sz="1600" dirty="0"/>
          </a:p>
        </p:txBody>
      </p:sp>
    </p:spTree>
    <p:extLst>
      <p:ext uri="{BB962C8B-B14F-4D97-AF65-F5344CB8AC3E}">
        <p14:creationId xmlns:p14="http://schemas.microsoft.com/office/powerpoint/2010/main" val="30823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CRITICS: Select Treatment-Related AEs</a:t>
            </a:r>
            <a:endParaRPr lang="en-US" dirty="0">
              <a:latin typeface="Arial" charset="0"/>
              <a:ea typeface="ＭＳ Ｐゴシック" charset="0"/>
              <a:cs typeface="ＭＳ Ｐゴシック" charset="0"/>
            </a:endParaRPr>
          </a:p>
        </p:txBody>
      </p:sp>
      <p:sp>
        <p:nvSpPr>
          <p:cNvPr id="8" name="Rectangle 33"/>
          <p:cNvSpPr>
            <a:spLocks noChangeArrowheads="1"/>
          </p:cNvSpPr>
          <p:nvPr/>
        </p:nvSpPr>
        <p:spPr bwMode="auto">
          <a:xfrm>
            <a:off x="304800" y="1118175"/>
            <a:ext cx="8458200" cy="4596825"/>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570805128"/>
              </p:ext>
            </p:extLst>
          </p:nvPr>
        </p:nvGraphicFramePr>
        <p:xfrm>
          <a:off x="413796" y="1265752"/>
          <a:ext cx="8229599" cy="4305769"/>
        </p:xfrm>
        <a:graphic>
          <a:graphicData uri="http://schemas.openxmlformats.org/drawingml/2006/table">
            <a:tbl>
              <a:tblPr/>
              <a:tblGrid>
                <a:gridCol w="2372496">
                  <a:extLst>
                    <a:ext uri="{9D8B030D-6E8A-4147-A177-3AD203B41FA5}">
                      <a16:colId xmlns:a16="http://schemas.microsoft.com/office/drawing/2014/main" xmlns="" val="20000"/>
                    </a:ext>
                  </a:extLst>
                </a:gridCol>
                <a:gridCol w="1853514">
                  <a:extLst>
                    <a:ext uri="{9D8B030D-6E8A-4147-A177-3AD203B41FA5}">
                      <a16:colId xmlns:a16="http://schemas.microsoft.com/office/drawing/2014/main" xmlns="" val="20001"/>
                    </a:ext>
                  </a:extLst>
                </a:gridCol>
                <a:gridCol w="1946189">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561185">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Grade 3-5 AE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Preop chemo*</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(n = 781)</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Postop chemo</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(n = 233)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Postop </a:t>
                      </a:r>
                      <a:r>
                        <a:rPr kumimoji="0" lang="en-US" sz="1600" b="1" i="0" u="none" strike="noStrike" cap="none" normalizeH="0" baseline="0" dirty="0" err="1">
                          <a:ln>
                            <a:noFill/>
                          </a:ln>
                          <a:solidFill>
                            <a:schemeClr val="bg1"/>
                          </a:solidFill>
                          <a:effectLst/>
                          <a:latin typeface="+mn-lt"/>
                          <a:ea typeface="ＭＳ Ｐゴシック" charset="0"/>
                          <a:cs typeface="Arial"/>
                        </a:rPr>
                        <a:t>chemoRT</a:t>
                      </a:r>
                      <a:endParaRPr kumimoji="0" lang="en-US" sz="1600" b="1" i="0" u="none" strike="noStrike" cap="none" normalizeH="0" baseline="0" dirty="0">
                        <a:ln>
                          <a:noFill/>
                        </a:ln>
                        <a:solidFill>
                          <a:schemeClr val="bg1"/>
                        </a:solidFill>
                        <a:effectLst/>
                        <a:latin typeface="+mn-lt"/>
                        <a:ea typeface="ＭＳ Ｐゴシック" charset="0"/>
                        <a:cs typeface="Arial"/>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(n = 245)</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29742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Neutropenia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250 (32%)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79 (34%)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11 (4%)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29742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102 (13%)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13 (6%)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8 (3%)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51722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Infection without neutropenia*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67 (9%)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10 (4%)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14 (6%)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29742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Thromboembolic event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65 (8%)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 (2%)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29742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Mucositis/stomatitis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32 (4%)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6 (3%)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29742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Anemia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24 (3%)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29742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GI obstruction*</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10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2894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Cardiac arrhythmia*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6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r h="34911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Thrombocytopenia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 (2%)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0"/>
                  </a:ext>
                </a:extLst>
              </a:tr>
              <a:tr h="40228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Sudden death*</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 (&lt;1%)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1"/>
                  </a:ext>
                </a:extLst>
              </a:tr>
            </a:tbl>
          </a:graphicData>
        </a:graphic>
      </p:graphicFrame>
      <p:sp>
        <p:nvSpPr>
          <p:cNvPr id="2" name="TextBox 1"/>
          <p:cNvSpPr txBox="1"/>
          <p:nvPr/>
        </p:nvSpPr>
        <p:spPr>
          <a:xfrm>
            <a:off x="413795" y="5822319"/>
            <a:ext cx="8229600" cy="307777"/>
          </a:xfrm>
          <a:prstGeom prst="rect">
            <a:avLst/>
          </a:prstGeom>
          <a:noFill/>
        </p:spPr>
        <p:txBody>
          <a:bodyPr wrap="square" rtlCol="0">
            <a:spAutoFit/>
          </a:bodyPr>
          <a:lstStyle/>
          <a:p>
            <a:r>
              <a:rPr lang="en-US" sz="1400" dirty="0">
                <a:solidFill>
                  <a:srgbClr val="FFFFFF"/>
                </a:solidFill>
              </a:rPr>
              <a:t>*</a:t>
            </a:r>
            <a:r>
              <a:rPr lang="en-US" sz="1400" baseline="30000" dirty="0">
                <a:solidFill>
                  <a:srgbClr val="FFFFFF"/>
                </a:solidFill>
              </a:rPr>
              <a:t> </a:t>
            </a:r>
            <a:r>
              <a:rPr lang="en-US" sz="1400" dirty="0">
                <a:solidFill>
                  <a:srgbClr val="FFFFFF"/>
                </a:solidFill>
              </a:rPr>
              <a:t>Includes Grade 5 AEs</a:t>
            </a:r>
          </a:p>
        </p:txBody>
      </p:sp>
      <p:sp>
        <p:nvSpPr>
          <p:cNvPr id="11" name="TextBox 10"/>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ea typeface="Arial" charset="0"/>
                <a:cs typeface="Arial" charset="0"/>
              </a:rPr>
              <a:t>Cats A et al. </a:t>
            </a:r>
            <a:r>
              <a:rPr lang="en-US" sz="1800" i="1" dirty="0">
                <a:solidFill>
                  <a:srgbClr val="FFFFFF"/>
                </a:solidFill>
                <a:ea typeface="Arial" charset="0"/>
                <a:cs typeface="Arial" charset="0"/>
              </a:rPr>
              <a:t>Lancet Oncol </a:t>
            </a:r>
            <a:r>
              <a:rPr lang="en-US" sz="1800" dirty="0">
                <a:solidFill>
                  <a:srgbClr val="FFFFFF"/>
                </a:solidFill>
                <a:ea typeface="Arial" charset="0"/>
                <a:cs typeface="Arial" charset="0"/>
              </a:rPr>
              <a:t>2018;19(5):</a:t>
            </a:r>
            <a:r>
              <a:rPr lang="mr-IN" sz="1800" dirty="0">
                <a:solidFill>
                  <a:srgbClr val="FFFFFF"/>
                </a:solidFill>
                <a:ea typeface="Arial" charset="0"/>
                <a:cs typeface="Arial" charset="0"/>
              </a:rPr>
              <a:t>616-28</a:t>
            </a:r>
            <a:r>
              <a:rPr lang="en-US" sz="1800" dirty="0">
                <a:solidFill>
                  <a:srgbClr val="FFFFFF"/>
                </a:solidFill>
                <a:ea typeface="Arial" charset="0"/>
                <a:cs typeface="Arial" charset="0"/>
              </a:rPr>
              <a:t>.</a:t>
            </a:r>
            <a:endParaRPr lang="mr-IN" sz="1800" dirty="0">
              <a:solidFill>
                <a:srgbClr val="FFFFFF"/>
              </a:solidFill>
              <a:ea typeface="Arial" charset="0"/>
              <a:cs typeface="Arial" charset="0"/>
            </a:endParaRPr>
          </a:p>
        </p:txBody>
      </p:sp>
    </p:spTree>
    <p:extLst>
      <p:ext uri="{BB962C8B-B14F-4D97-AF65-F5344CB8AC3E}">
        <p14:creationId xmlns:p14="http://schemas.microsoft.com/office/powerpoint/2010/main" val="507711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81000" y="691417"/>
            <a:ext cx="8229600" cy="2743200"/>
          </a:xfrm>
          <a:prstGeom prst="rect">
            <a:avLst/>
          </a:prstGeom>
        </p:spPr>
        <p:txBody>
          <a:bodyPr anchor="b" anchorCtr="0"/>
          <a:lst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pPr algn="ctr"/>
            <a:r>
              <a:rPr lang="en-US" sz="3600" kern="0" dirty="0">
                <a:solidFill>
                  <a:srgbClr val="BCE1E3"/>
                </a:solidFill>
              </a:rPr>
              <a:t>Pancreatic Cancer</a:t>
            </a:r>
          </a:p>
        </p:txBody>
      </p:sp>
    </p:spTree>
    <p:extLst>
      <p:ext uri="{BB962C8B-B14F-4D97-AF65-F5344CB8AC3E}">
        <p14:creationId xmlns:p14="http://schemas.microsoft.com/office/powerpoint/2010/main" val="40367867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2400" dirty="0"/>
              <a:t>Unicancer GI PRODIGE 24/CCTG PA.6 Trial: A Multicenter International Randomized Phase III Trial of Adjuvant mFOLFIRINOX versus Gemcitabine (gem) in Patients with Resected Pancreatic Ductal Adenocarcinomas</a:t>
            </a:r>
          </a:p>
        </p:txBody>
      </p:sp>
      <p:sp>
        <p:nvSpPr>
          <p:cNvPr id="2" name="Subtitle 1"/>
          <p:cNvSpPr>
            <a:spLocks noGrp="1"/>
          </p:cNvSpPr>
          <p:nvPr>
            <p:ph type="subTitle" idx="1"/>
          </p:nvPr>
        </p:nvSpPr>
        <p:spPr/>
        <p:txBody>
          <a:bodyPr anchor="t">
            <a:noAutofit/>
          </a:bodyPr>
          <a:lstStyle/>
          <a:p>
            <a:r>
              <a:rPr lang="en-US" sz="2400" dirty="0"/>
              <a:t>Conroy T </a:t>
            </a:r>
            <a:r>
              <a:rPr lang="en-US" sz="2400" dirty="0">
                <a:solidFill>
                  <a:srgbClr val="0D4384"/>
                </a:solidFill>
              </a:rPr>
              <a:t>et al. </a:t>
            </a:r>
          </a:p>
          <a:p>
            <a:r>
              <a:rPr lang="en-US" sz="2400" i="1" dirty="0"/>
              <a:t>Proc ASCO </a:t>
            </a:r>
            <a:r>
              <a:rPr lang="en-US" sz="2400" dirty="0">
                <a:latin typeface="Arial" charset="0"/>
                <a:ea typeface="ＭＳ Ｐゴシック" charset="0"/>
                <a:cs typeface="ＭＳ Ｐゴシック" charset="0"/>
              </a:rPr>
              <a:t>2018;Abstract LBA4001.</a:t>
            </a:r>
            <a:endParaRPr lang="en-US" sz="2400" dirty="0">
              <a:solidFill>
                <a:srgbClr val="0D4384"/>
              </a:solidFill>
            </a:endParaRPr>
          </a:p>
        </p:txBody>
      </p:sp>
    </p:spTree>
    <p:extLst>
      <p:ext uri="{BB962C8B-B14F-4D97-AF65-F5344CB8AC3E}">
        <p14:creationId xmlns:p14="http://schemas.microsoft.com/office/powerpoint/2010/main" val="4262544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 Box 11"/>
          <p:cNvSpPr txBox="1">
            <a:spLocks noChangeArrowheads="1"/>
          </p:cNvSpPr>
          <p:nvPr/>
        </p:nvSpPr>
        <p:spPr bwMode="auto">
          <a:xfrm>
            <a:off x="5486400" y="1743293"/>
            <a:ext cx="3048000" cy="1001617"/>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mFOLFIRINOX</a:t>
            </a:r>
          </a:p>
        </p:txBody>
      </p:sp>
      <p:sp>
        <p:nvSpPr>
          <p:cNvPr id="57350" name="Text Box 13"/>
          <p:cNvSpPr txBox="1">
            <a:spLocks noChangeArrowheads="1"/>
          </p:cNvSpPr>
          <p:nvPr/>
        </p:nvSpPr>
        <p:spPr bwMode="auto">
          <a:xfrm>
            <a:off x="5486400" y="3229672"/>
            <a:ext cx="3048000" cy="1008255"/>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Gemcitabine</a:t>
            </a:r>
          </a:p>
        </p:txBody>
      </p:sp>
      <p:sp>
        <p:nvSpPr>
          <p:cNvPr id="57361" name="TextBox 2"/>
          <p:cNvSpPr txBox="1">
            <a:spLocks noChangeArrowheads="1"/>
          </p:cNvSpPr>
          <p:nvPr/>
        </p:nvSpPr>
        <p:spPr bwMode="auto">
          <a:xfrm>
            <a:off x="304800" y="4834822"/>
            <a:ext cx="8534400" cy="1010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 Disease-free survival (DFS)</a:t>
            </a:r>
          </a:p>
          <a:p>
            <a:pPr marL="285750" indent="-285750">
              <a:spcBef>
                <a:spcPts val="400"/>
              </a:spcBef>
              <a:spcAft>
                <a:spcPts val="400"/>
              </a:spcAft>
              <a:buFont typeface="Arial" charset="0"/>
              <a:buChar char="•"/>
            </a:pPr>
            <a:r>
              <a:rPr lang="en-US" sz="1650" dirty="0">
                <a:solidFill>
                  <a:srgbClr val="FFFFFF"/>
                </a:solidFill>
              </a:rPr>
              <a:t>Prior to randomization, patients were stratified by center, resection margin (R0 vs R1), CA19-9 level (≤90 vs 91-179 U/mL) and pN0 (&lt;12 vs ≥examined nodes) vs pN1.</a:t>
            </a:r>
          </a:p>
        </p:txBody>
      </p:sp>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PRODIGE 24/CCTG PA.6: Phase III Trial Design</a:t>
            </a:r>
            <a:endParaRPr lang="en-US" dirty="0"/>
          </a:p>
        </p:txBody>
      </p:sp>
      <p:sp>
        <p:nvSpPr>
          <p:cNvPr id="16" name="TextBox 15"/>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Conroy T et al. </a:t>
            </a:r>
            <a:r>
              <a:rPr lang="en-US" sz="1800" i="1" dirty="0">
                <a:solidFill>
                  <a:srgbClr val="FFFFFF"/>
                </a:solidFill>
              </a:rPr>
              <a:t>Proc ASCO </a:t>
            </a:r>
            <a:r>
              <a:rPr lang="en-US" sz="1800" dirty="0">
                <a:solidFill>
                  <a:srgbClr val="FFFFFF"/>
                </a:solidFill>
              </a:rPr>
              <a:t>2018;Abstract LBA4001; </a:t>
            </a:r>
            <a:r>
              <a:rPr lang="en-US" sz="1800" dirty="0" err="1">
                <a:solidFill>
                  <a:srgbClr val="FFFFFF"/>
                </a:solidFill>
              </a:rPr>
              <a:t>Clinicaltrials.gov</a:t>
            </a:r>
            <a:r>
              <a:rPr lang="en-US" sz="1800" dirty="0">
                <a:solidFill>
                  <a:srgbClr val="FFFFFF"/>
                </a:solidFill>
              </a:rPr>
              <a:t>. </a:t>
            </a:r>
          </a:p>
        </p:txBody>
      </p:sp>
      <p:sp>
        <p:nvSpPr>
          <p:cNvPr id="4" name="TextBox 3"/>
          <p:cNvSpPr txBox="1"/>
          <p:nvPr/>
        </p:nvSpPr>
        <p:spPr>
          <a:xfrm>
            <a:off x="511463" y="1166526"/>
            <a:ext cx="1685077" cy="369332"/>
          </a:xfrm>
          <a:prstGeom prst="rect">
            <a:avLst/>
          </a:prstGeom>
          <a:noFill/>
        </p:spPr>
        <p:txBody>
          <a:bodyPr wrap="none" rtlCol="0">
            <a:spAutoFit/>
          </a:bodyPr>
          <a:lstStyle/>
          <a:p>
            <a:r>
              <a:rPr lang="en-US" sz="1800" b="1" dirty="0"/>
              <a:t>NCT01526135</a:t>
            </a:r>
          </a:p>
        </p:txBody>
      </p:sp>
      <p:sp>
        <p:nvSpPr>
          <p:cNvPr id="18" name="Line 6"/>
          <p:cNvSpPr>
            <a:spLocks noChangeShapeType="1"/>
          </p:cNvSpPr>
          <p:nvPr/>
        </p:nvSpPr>
        <p:spPr bwMode="auto">
          <a:xfrm>
            <a:off x="3820060" y="2964216"/>
            <a:ext cx="1288814" cy="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sz="1350" dirty="0">
              <a:solidFill>
                <a:srgbClr val="FFFFFF"/>
              </a:solidFill>
            </a:endParaRPr>
          </a:p>
        </p:txBody>
      </p:sp>
      <p:sp>
        <p:nvSpPr>
          <p:cNvPr id="19" name="Line 7"/>
          <p:cNvSpPr>
            <a:spLocks noChangeShapeType="1"/>
          </p:cNvSpPr>
          <p:nvPr/>
        </p:nvSpPr>
        <p:spPr bwMode="auto">
          <a:xfrm flipH="1">
            <a:off x="5108873" y="2244654"/>
            <a:ext cx="0" cy="1489699"/>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sz="1350" dirty="0">
              <a:solidFill>
                <a:srgbClr val="FFFFFF"/>
              </a:solidFill>
            </a:endParaRPr>
          </a:p>
        </p:txBody>
      </p:sp>
      <p:grpSp>
        <p:nvGrpSpPr>
          <p:cNvPr id="20" name="Group 19"/>
          <p:cNvGrpSpPr/>
          <p:nvPr/>
        </p:nvGrpSpPr>
        <p:grpSpPr>
          <a:xfrm>
            <a:off x="5108873" y="2235839"/>
            <a:ext cx="377527" cy="1497961"/>
            <a:chOff x="4419600" y="2274888"/>
            <a:chExt cx="514350" cy="2014537"/>
          </a:xfrm>
        </p:grpSpPr>
        <p:sp>
          <p:nvSpPr>
            <p:cNvPr id="21" name="Line 8"/>
            <p:cNvSpPr>
              <a:spLocks noChangeShapeType="1"/>
            </p:cNvSpPr>
            <p:nvPr/>
          </p:nvSpPr>
          <p:spPr bwMode="auto">
            <a:xfrm flipV="1">
              <a:off x="4419600" y="2274888"/>
              <a:ext cx="514350" cy="11112"/>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1350" dirty="0">
                <a:solidFill>
                  <a:srgbClr val="FFFFFF"/>
                </a:solidFill>
              </a:endParaRPr>
            </a:p>
          </p:txBody>
        </p:sp>
        <p:sp>
          <p:nvSpPr>
            <p:cNvPr id="22" name="Line 9"/>
            <p:cNvSpPr>
              <a:spLocks noChangeShapeType="1"/>
            </p:cNvSpPr>
            <p:nvPr/>
          </p:nvSpPr>
          <p:spPr bwMode="auto">
            <a:xfrm>
              <a:off x="4419600" y="4289425"/>
              <a:ext cx="514350" cy="0"/>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1350" dirty="0">
                <a:solidFill>
                  <a:srgbClr val="FFFFFF"/>
                </a:solidFill>
              </a:endParaRPr>
            </a:p>
          </p:txBody>
        </p:sp>
      </p:grpSp>
      <p:sp>
        <p:nvSpPr>
          <p:cNvPr id="23" name="TextBox 22"/>
          <p:cNvSpPr txBox="1"/>
          <p:nvPr/>
        </p:nvSpPr>
        <p:spPr>
          <a:xfrm>
            <a:off x="4263856" y="2195207"/>
            <a:ext cx="463588" cy="323165"/>
          </a:xfrm>
          <a:prstGeom prst="rect">
            <a:avLst/>
          </a:prstGeom>
          <a:noFill/>
        </p:spPr>
        <p:txBody>
          <a:bodyPr wrap="none" rtlCol="0">
            <a:spAutoFit/>
          </a:bodyPr>
          <a:lstStyle/>
          <a:p>
            <a:r>
              <a:rPr lang="en-US" sz="1500" b="1" dirty="0">
                <a:solidFill>
                  <a:srgbClr val="FFFFFF"/>
                </a:solidFill>
              </a:rPr>
              <a:t>1:1</a:t>
            </a:r>
          </a:p>
        </p:txBody>
      </p:sp>
      <p:grpSp>
        <p:nvGrpSpPr>
          <p:cNvPr id="24" name="Group 23"/>
          <p:cNvGrpSpPr>
            <a:grpSpLocks/>
          </p:cNvGrpSpPr>
          <p:nvPr/>
        </p:nvGrpSpPr>
        <p:grpSpPr bwMode="auto">
          <a:xfrm>
            <a:off x="4028646" y="2484613"/>
            <a:ext cx="914400" cy="914400"/>
            <a:chOff x="1872" y="1584"/>
            <a:chExt cx="576" cy="576"/>
          </a:xfrm>
        </p:grpSpPr>
        <p:sp>
          <p:nvSpPr>
            <p:cNvPr id="25" name="Oval 24"/>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26" name="Rectangle 25"/>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graphicFrame>
        <p:nvGraphicFramePr>
          <p:cNvPr id="29" name="Group 104"/>
          <p:cNvGraphicFramePr>
            <a:graphicFrameLocks noGrp="1"/>
          </p:cNvGraphicFramePr>
          <p:nvPr>
            <p:extLst>
              <p:ext uri="{D42A27DB-BD31-4B8C-83A1-F6EECF244321}">
                <p14:modId xmlns:p14="http://schemas.microsoft.com/office/powerpoint/2010/main" val="1212397515"/>
              </p:ext>
            </p:extLst>
          </p:nvPr>
        </p:nvGraphicFramePr>
        <p:xfrm>
          <a:off x="482040" y="1660349"/>
          <a:ext cx="3429001" cy="2667977"/>
        </p:xfrm>
        <a:graphic>
          <a:graphicData uri="http://schemas.openxmlformats.org/drawingml/2006/table">
            <a:tbl>
              <a:tblPr/>
              <a:tblGrid>
                <a:gridCol w="3429001">
                  <a:extLst>
                    <a:ext uri="{9D8B030D-6E8A-4147-A177-3AD203B41FA5}">
                      <a16:colId xmlns:a16="http://schemas.microsoft.com/office/drawing/2014/main" xmlns="" val="20000"/>
                    </a:ext>
                  </a:extLst>
                </a:gridCol>
              </a:tblGrid>
              <a:tr h="40026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Eligibility (N = 493)</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2209586">
                <a:tc>
                  <a:txBody>
                    <a:bodyPr/>
                    <a:lstStyle/>
                    <a:p>
                      <a:pPr marL="285750" indent="-285750">
                        <a:lnSpc>
                          <a:spcPct val="120000"/>
                        </a:lnSpc>
                        <a:buFont typeface="Arial"/>
                        <a:buChar char="•"/>
                        <a:defRPr/>
                      </a:pPr>
                      <a:r>
                        <a:rPr lang="en-US" sz="1700" baseline="0" dirty="0"/>
                        <a:t>R0/R1 resected PDAC</a:t>
                      </a:r>
                    </a:p>
                    <a:p>
                      <a:pPr marL="285750" indent="-285750">
                        <a:lnSpc>
                          <a:spcPct val="120000"/>
                        </a:lnSpc>
                        <a:buFont typeface="Arial"/>
                        <a:buChar char="•"/>
                        <a:defRPr/>
                      </a:pPr>
                      <a:r>
                        <a:rPr lang="en-US" sz="1700" baseline="0" dirty="0"/>
                        <a:t>Able to receive chemotherapy within 12 weeks of resection</a:t>
                      </a:r>
                    </a:p>
                    <a:p>
                      <a:pPr marL="285750" indent="-285750">
                        <a:lnSpc>
                          <a:spcPct val="120000"/>
                        </a:lnSpc>
                        <a:buFont typeface="Arial"/>
                        <a:buChar char="•"/>
                        <a:defRPr/>
                      </a:pPr>
                      <a:r>
                        <a:rPr lang="en-US" sz="1700" baseline="0" dirty="0"/>
                        <a:t>ECOG PS 0-1</a:t>
                      </a:r>
                    </a:p>
                    <a:p>
                      <a:pPr marL="285750" indent="-285750">
                        <a:lnSpc>
                          <a:spcPct val="120000"/>
                        </a:lnSpc>
                        <a:buFont typeface="Arial"/>
                        <a:buChar char="•"/>
                        <a:defRPr/>
                      </a:pPr>
                      <a:r>
                        <a:rPr lang="en-US" sz="1700" baseline="0" dirty="0"/>
                        <a:t>No prior radiotherapy or chemotherapy</a:t>
                      </a:r>
                    </a:p>
                    <a:p>
                      <a:pPr marL="285750" indent="-285750">
                        <a:lnSpc>
                          <a:spcPct val="120000"/>
                        </a:lnSpc>
                        <a:buFont typeface="Arial"/>
                        <a:buChar char="•"/>
                        <a:defRPr/>
                      </a:pPr>
                      <a:r>
                        <a:rPr lang="en-US" sz="1700" baseline="0" dirty="0"/>
                        <a:t>No metastatic disease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1598424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75359"/>
            <a:ext cx="8946061" cy="3072841"/>
          </a:xfrm>
          <a:prstGeom prst="rect">
            <a:avLst/>
          </a:prstGeom>
        </p:spPr>
      </p:pic>
      <p:sp>
        <p:nvSpPr>
          <p:cNvPr id="23553" name="Title 2"/>
          <p:cNvSpPr>
            <a:spLocks noGrp="1"/>
          </p:cNvSpPr>
          <p:nvPr>
            <p:ph type="title"/>
          </p:nvPr>
        </p:nvSpPr>
        <p:spPr/>
        <p:txBody>
          <a:bodyPr/>
          <a:lstStyle/>
          <a:p>
            <a:r>
              <a:rPr lang="en-US" dirty="0">
                <a:solidFill>
                  <a:srgbClr val="BCE0E3"/>
                </a:solidFill>
                <a:latin typeface="Arial" charset="0"/>
                <a:ea typeface="ヒラギノ角ゴ Pro W3" charset="0"/>
                <a:cs typeface="ヒラギノ角ゴ Pro W3" charset="0"/>
              </a:rPr>
              <a:t>PRODIGE 24/CCTG PA.6: Survival Outcomes</a:t>
            </a:r>
            <a:endParaRPr lang="en-US" dirty="0">
              <a:solidFill>
                <a:srgbClr val="BCE0E3"/>
              </a:solidFill>
              <a:latin typeface="Arial" charset="0"/>
              <a:ea typeface="ＭＳ Ｐゴシック" charset="0"/>
              <a:cs typeface="ＭＳ Ｐゴシック" charset="0"/>
            </a:endParaRPr>
          </a:p>
        </p:txBody>
      </p:sp>
      <p:graphicFrame>
        <p:nvGraphicFramePr>
          <p:cNvPr id="9" name="Group 36"/>
          <p:cNvGraphicFramePr>
            <a:graphicFrameLocks/>
          </p:cNvGraphicFramePr>
          <p:nvPr>
            <p:extLst>
              <p:ext uri="{D42A27DB-BD31-4B8C-83A1-F6EECF244321}">
                <p14:modId xmlns:p14="http://schemas.microsoft.com/office/powerpoint/2010/main" val="1148490577"/>
              </p:ext>
            </p:extLst>
          </p:nvPr>
        </p:nvGraphicFramePr>
        <p:xfrm>
          <a:off x="473242" y="5091110"/>
          <a:ext cx="8229601" cy="1064607"/>
        </p:xfrm>
        <a:graphic>
          <a:graphicData uri="http://schemas.openxmlformats.org/drawingml/2006/table">
            <a:tbl>
              <a:tblPr/>
              <a:tblGrid>
                <a:gridCol w="1447800">
                  <a:extLst>
                    <a:ext uri="{9D8B030D-6E8A-4147-A177-3AD203B41FA5}">
                      <a16:colId xmlns:a16="http://schemas.microsoft.com/office/drawing/2014/main" xmlns="" val="20000"/>
                    </a:ext>
                  </a:extLst>
                </a:gridCol>
                <a:gridCol w="28194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066801">
                  <a:extLst>
                    <a:ext uri="{9D8B030D-6E8A-4147-A177-3AD203B41FA5}">
                      <a16:colId xmlns:a16="http://schemas.microsoft.com/office/drawing/2014/main" xmlns="" val="20004"/>
                    </a:ext>
                  </a:extLst>
                </a:gridCol>
              </a:tblGrid>
              <a:tr h="393959">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Outcome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mFOLFIRINOX (n = 247)</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Gem (n = 246)</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HR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1" u="none" strike="noStrike" cap="none" normalizeH="0" baseline="0" dirty="0">
                          <a:ln>
                            <a:noFill/>
                          </a:ln>
                          <a:solidFill>
                            <a:schemeClr val="bg1"/>
                          </a:solidFill>
                          <a:effectLst/>
                          <a:latin typeface="+mn-lt"/>
                          <a:ea typeface="ＭＳ Ｐゴシック" charset="0"/>
                          <a:cs typeface="Arial"/>
                        </a:rPr>
                        <a:t>p</a:t>
                      </a:r>
                      <a:r>
                        <a:rPr kumimoji="0" lang="en-US" sz="1600" b="1" i="0" u="none" strike="noStrike" cap="none" normalizeH="0" baseline="0" dirty="0">
                          <a:ln>
                            <a:noFill/>
                          </a:ln>
                          <a:solidFill>
                            <a:schemeClr val="bg1"/>
                          </a:solidFill>
                          <a:effectLst/>
                          <a:latin typeface="+mn-lt"/>
                          <a:ea typeface="ＭＳ Ｐゴシック" charset="0"/>
                          <a:cs typeface="Arial"/>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0754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54.4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35.0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0.64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0.003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0754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3-year DSS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66.2%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51.2%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0.63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0.003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bl>
          </a:graphicData>
        </a:graphic>
      </p:graphicFrame>
      <p:sp>
        <p:nvSpPr>
          <p:cNvPr id="21" name="TextBox 20"/>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Conroy T et al. </a:t>
            </a:r>
            <a:r>
              <a:rPr lang="en-US" sz="1800" i="1" dirty="0">
                <a:solidFill>
                  <a:srgbClr val="FFFFFF"/>
                </a:solidFill>
              </a:rPr>
              <a:t>Proc ASCO </a:t>
            </a:r>
            <a:r>
              <a:rPr lang="en-US" sz="1800" dirty="0">
                <a:solidFill>
                  <a:srgbClr val="FFFFFF"/>
                </a:solidFill>
              </a:rPr>
              <a:t>2018;Abstract LBA4001. </a:t>
            </a:r>
          </a:p>
        </p:txBody>
      </p:sp>
      <p:sp>
        <p:nvSpPr>
          <p:cNvPr id="4" name="TextBox 3"/>
          <p:cNvSpPr txBox="1"/>
          <p:nvPr/>
        </p:nvSpPr>
        <p:spPr>
          <a:xfrm>
            <a:off x="699345" y="1219200"/>
            <a:ext cx="646331" cy="369332"/>
          </a:xfrm>
          <a:prstGeom prst="rect">
            <a:avLst/>
          </a:prstGeom>
          <a:noFill/>
        </p:spPr>
        <p:txBody>
          <a:bodyPr wrap="none" rtlCol="0">
            <a:spAutoFit/>
          </a:bodyPr>
          <a:lstStyle/>
          <a:p>
            <a:r>
              <a:rPr lang="en-US" sz="1800" b="1" dirty="0"/>
              <a:t>DFS</a:t>
            </a:r>
          </a:p>
        </p:txBody>
      </p:sp>
      <p:sp>
        <p:nvSpPr>
          <p:cNvPr id="6" name="TextBox 5"/>
          <p:cNvSpPr txBox="1"/>
          <p:nvPr/>
        </p:nvSpPr>
        <p:spPr>
          <a:xfrm>
            <a:off x="2054505" y="2285191"/>
            <a:ext cx="1954381" cy="292388"/>
          </a:xfrm>
          <a:prstGeom prst="rect">
            <a:avLst/>
          </a:prstGeom>
          <a:noFill/>
        </p:spPr>
        <p:txBody>
          <a:bodyPr wrap="none" rtlCol="0">
            <a:spAutoFit/>
          </a:bodyPr>
          <a:lstStyle/>
          <a:p>
            <a:r>
              <a:rPr lang="en-US" sz="1300" b="1" dirty="0">
                <a:solidFill>
                  <a:srgbClr val="FF9300"/>
                </a:solidFill>
              </a:rPr>
              <a:t>Median DFS = 21.6 mo</a:t>
            </a:r>
          </a:p>
        </p:txBody>
      </p:sp>
      <p:sp>
        <p:nvSpPr>
          <p:cNvPr id="22" name="TextBox 21"/>
          <p:cNvSpPr txBox="1"/>
          <p:nvPr/>
        </p:nvSpPr>
        <p:spPr>
          <a:xfrm>
            <a:off x="3505200" y="2835270"/>
            <a:ext cx="756938" cy="292388"/>
          </a:xfrm>
          <a:prstGeom prst="rect">
            <a:avLst/>
          </a:prstGeom>
          <a:noFill/>
        </p:spPr>
        <p:txBody>
          <a:bodyPr wrap="none" rtlCol="0">
            <a:spAutoFit/>
          </a:bodyPr>
          <a:lstStyle/>
          <a:p>
            <a:r>
              <a:rPr lang="en-US" sz="1300" b="1" dirty="0">
                <a:solidFill>
                  <a:srgbClr val="FF9300"/>
                </a:solidFill>
              </a:rPr>
              <a:t>n = 247</a:t>
            </a:r>
          </a:p>
        </p:txBody>
      </p:sp>
      <p:sp>
        <p:nvSpPr>
          <p:cNvPr id="24" name="TextBox 23"/>
          <p:cNvSpPr txBox="1"/>
          <p:nvPr/>
        </p:nvSpPr>
        <p:spPr>
          <a:xfrm>
            <a:off x="3498541" y="3639451"/>
            <a:ext cx="756938" cy="292388"/>
          </a:xfrm>
          <a:prstGeom prst="rect">
            <a:avLst/>
          </a:prstGeom>
          <a:noFill/>
        </p:spPr>
        <p:txBody>
          <a:bodyPr wrap="none" rtlCol="0">
            <a:spAutoFit/>
          </a:bodyPr>
          <a:lstStyle/>
          <a:p>
            <a:r>
              <a:rPr lang="en-US" sz="1300" b="1" dirty="0">
                <a:solidFill>
                  <a:srgbClr val="92D050"/>
                </a:solidFill>
              </a:rPr>
              <a:t>n = 246</a:t>
            </a:r>
          </a:p>
        </p:txBody>
      </p:sp>
      <p:sp>
        <p:nvSpPr>
          <p:cNvPr id="25" name="TextBox 24"/>
          <p:cNvSpPr txBox="1"/>
          <p:nvPr/>
        </p:nvSpPr>
        <p:spPr>
          <a:xfrm>
            <a:off x="990600" y="3531638"/>
            <a:ext cx="1954381" cy="292388"/>
          </a:xfrm>
          <a:prstGeom prst="rect">
            <a:avLst/>
          </a:prstGeom>
          <a:noFill/>
        </p:spPr>
        <p:txBody>
          <a:bodyPr wrap="none" rtlCol="0">
            <a:spAutoFit/>
          </a:bodyPr>
          <a:lstStyle/>
          <a:p>
            <a:r>
              <a:rPr lang="en-US" sz="1300" b="1" dirty="0">
                <a:solidFill>
                  <a:srgbClr val="92D050"/>
                </a:solidFill>
              </a:rPr>
              <a:t>Median DFS = 12.8 mo</a:t>
            </a:r>
          </a:p>
        </p:txBody>
      </p:sp>
      <p:sp>
        <p:nvSpPr>
          <p:cNvPr id="30" name="TextBox 29"/>
          <p:cNvSpPr txBox="1"/>
          <p:nvPr/>
        </p:nvSpPr>
        <p:spPr>
          <a:xfrm>
            <a:off x="6484583" y="2209800"/>
            <a:ext cx="1973617" cy="292388"/>
          </a:xfrm>
          <a:prstGeom prst="rect">
            <a:avLst/>
          </a:prstGeom>
          <a:noFill/>
        </p:spPr>
        <p:txBody>
          <a:bodyPr wrap="none" rtlCol="0">
            <a:spAutoFit/>
          </a:bodyPr>
          <a:lstStyle/>
          <a:p>
            <a:r>
              <a:rPr lang="en-US" sz="1300" b="1" dirty="0">
                <a:solidFill>
                  <a:srgbClr val="FF9300"/>
                </a:solidFill>
              </a:rPr>
              <a:t>Median MFS = 30.4 mo</a:t>
            </a:r>
          </a:p>
        </p:txBody>
      </p:sp>
      <p:sp>
        <p:nvSpPr>
          <p:cNvPr id="31" name="TextBox 30"/>
          <p:cNvSpPr txBox="1"/>
          <p:nvPr/>
        </p:nvSpPr>
        <p:spPr>
          <a:xfrm>
            <a:off x="5642811" y="3415478"/>
            <a:ext cx="1973617" cy="292388"/>
          </a:xfrm>
          <a:prstGeom prst="rect">
            <a:avLst/>
          </a:prstGeom>
          <a:noFill/>
        </p:spPr>
        <p:txBody>
          <a:bodyPr wrap="none" rtlCol="0">
            <a:spAutoFit/>
          </a:bodyPr>
          <a:lstStyle/>
          <a:p>
            <a:r>
              <a:rPr lang="en-US" sz="1300" b="1" dirty="0">
                <a:solidFill>
                  <a:srgbClr val="92D050"/>
                </a:solidFill>
              </a:rPr>
              <a:t>Median MFS = 17.7 mo</a:t>
            </a:r>
          </a:p>
        </p:txBody>
      </p:sp>
      <p:sp>
        <p:nvSpPr>
          <p:cNvPr id="32" name="TextBox 31"/>
          <p:cNvSpPr txBox="1"/>
          <p:nvPr/>
        </p:nvSpPr>
        <p:spPr>
          <a:xfrm>
            <a:off x="8305800" y="2603212"/>
            <a:ext cx="756938" cy="292388"/>
          </a:xfrm>
          <a:prstGeom prst="rect">
            <a:avLst/>
          </a:prstGeom>
          <a:noFill/>
        </p:spPr>
        <p:txBody>
          <a:bodyPr wrap="none" rtlCol="0">
            <a:spAutoFit/>
          </a:bodyPr>
          <a:lstStyle/>
          <a:p>
            <a:r>
              <a:rPr lang="en-US" sz="1300" b="1" dirty="0">
                <a:solidFill>
                  <a:srgbClr val="FF9300"/>
                </a:solidFill>
              </a:rPr>
              <a:t>n = 247</a:t>
            </a:r>
          </a:p>
        </p:txBody>
      </p:sp>
      <p:sp>
        <p:nvSpPr>
          <p:cNvPr id="33" name="TextBox 32"/>
          <p:cNvSpPr txBox="1"/>
          <p:nvPr/>
        </p:nvSpPr>
        <p:spPr>
          <a:xfrm>
            <a:off x="8230145" y="3215436"/>
            <a:ext cx="756938" cy="292388"/>
          </a:xfrm>
          <a:prstGeom prst="rect">
            <a:avLst/>
          </a:prstGeom>
          <a:noFill/>
        </p:spPr>
        <p:txBody>
          <a:bodyPr wrap="none" rtlCol="0">
            <a:spAutoFit/>
          </a:bodyPr>
          <a:lstStyle/>
          <a:p>
            <a:r>
              <a:rPr lang="en-US" sz="1300" b="1" dirty="0">
                <a:solidFill>
                  <a:srgbClr val="92D050"/>
                </a:solidFill>
              </a:rPr>
              <a:t>n = 246</a:t>
            </a:r>
          </a:p>
        </p:txBody>
      </p:sp>
      <p:sp>
        <p:nvSpPr>
          <p:cNvPr id="34" name="TextBox 33"/>
          <p:cNvSpPr txBox="1"/>
          <p:nvPr/>
        </p:nvSpPr>
        <p:spPr>
          <a:xfrm>
            <a:off x="5160074" y="1219200"/>
            <a:ext cx="671979" cy="369332"/>
          </a:xfrm>
          <a:prstGeom prst="rect">
            <a:avLst/>
          </a:prstGeom>
          <a:noFill/>
        </p:spPr>
        <p:txBody>
          <a:bodyPr wrap="none" rtlCol="0">
            <a:spAutoFit/>
          </a:bodyPr>
          <a:lstStyle/>
          <a:p>
            <a:r>
              <a:rPr lang="en-US" sz="1800" b="1" dirty="0"/>
              <a:t>MFS</a:t>
            </a:r>
          </a:p>
        </p:txBody>
      </p:sp>
      <p:sp>
        <p:nvSpPr>
          <p:cNvPr id="29" name="TextBox 28"/>
          <p:cNvSpPr txBox="1"/>
          <p:nvPr/>
        </p:nvSpPr>
        <p:spPr>
          <a:xfrm>
            <a:off x="473242" y="4677838"/>
            <a:ext cx="8398043" cy="307777"/>
          </a:xfrm>
          <a:prstGeom prst="rect">
            <a:avLst/>
          </a:prstGeom>
          <a:noFill/>
        </p:spPr>
        <p:txBody>
          <a:bodyPr wrap="square" rtlCol="0">
            <a:spAutoFit/>
          </a:bodyPr>
          <a:lstStyle/>
          <a:p>
            <a:r>
              <a:rPr lang="en-US" sz="1400" dirty="0"/>
              <a:t>DFS = disease-free survival; MFS = metastasis-free survival; DSS = disease-specific survival</a:t>
            </a:r>
          </a:p>
        </p:txBody>
      </p:sp>
      <p:sp>
        <p:nvSpPr>
          <p:cNvPr id="35" name="TextBox 34"/>
          <p:cNvSpPr txBox="1"/>
          <p:nvPr/>
        </p:nvSpPr>
        <p:spPr>
          <a:xfrm>
            <a:off x="1988400" y="1449239"/>
            <a:ext cx="1693092" cy="492443"/>
          </a:xfrm>
          <a:prstGeom prst="rect">
            <a:avLst/>
          </a:prstGeom>
          <a:noFill/>
        </p:spPr>
        <p:txBody>
          <a:bodyPr wrap="none" rtlCol="0">
            <a:spAutoFit/>
          </a:bodyPr>
          <a:lstStyle/>
          <a:p>
            <a:r>
              <a:rPr lang="en-US" sz="1300" dirty="0"/>
              <a:t>Stratified HR = 0.58 </a:t>
            </a:r>
          </a:p>
          <a:p>
            <a:r>
              <a:rPr lang="en-US" sz="1300" i="1" dirty="0"/>
              <a:t>p</a:t>
            </a:r>
            <a:r>
              <a:rPr lang="en-US" sz="1300" dirty="0"/>
              <a:t> &lt; 0.0001</a:t>
            </a:r>
          </a:p>
        </p:txBody>
      </p:sp>
      <p:sp>
        <p:nvSpPr>
          <p:cNvPr id="36" name="TextBox 35"/>
          <p:cNvSpPr txBox="1"/>
          <p:nvPr/>
        </p:nvSpPr>
        <p:spPr>
          <a:xfrm>
            <a:off x="6248400" y="1449239"/>
            <a:ext cx="1693092" cy="492443"/>
          </a:xfrm>
          <a:prstGeom prst="rect">
            <a:avLst/>
          </a:prstGeom>
          <a:noFill/>
        </p:spPr>
        <p:txBody>
          <a:bodyPr wrap="none" rtlCol="0">
            <a:spAutoFit/>
          </a:bodyPr>
          <a:lstStyle/>
          <a:p>
            <a:r>
              <a:rPr lang="en-US" sz="1300" dirty="0"/>
              <a:t>Stratified HR </a:t>
            </a:r>
            <a:r>
              <a:rPr lang="en-US" sz="1300"/>
              <a:t>= 0.59 </a:t>
            </a:r>
            <a:endParaRPr lang="en-US" sz="1300" dirty="0"/>
          </a:p>
          <a:p>
            <a:r>
              <a:rPr lang="en-US" sz="1300" i="1" dirty="0"/>
              <a:t>p</a:t>
            </a:r>
            <a:r>
              <a:rPr lang="en-US" sz="1300" dirty="0"/>
              <a:t> &lt; 0.0001</a:t>
            </a:r>
          </a:p>
        </p:txBody>
      </p:sp>
      <p:sp>
        <p:nvSpPr>
          <p:cNvPr id="37" name="TextBox 36"/>
          <p:cNvSpPr txBox="1"/>
          <p:nvPr/>
        </p:nvSpPr>
        <p:spPr>
          <a:xfrm>
            <a:off x="1572491" y="914400"/>
            <a:ext cx="1326004" cy="292388"/>
          </a:xfrm>
          <a:prstGeom prst="rect">
            <a:avLst/>
          </a:prstGeom>
          <a:noFill/>
        </p:spPr>
        <p:txBody>
          <a:bodyPr wrap="none" rtlCol="0">
            <a:spAutoFit/>
          </a:bodyPr>
          <a:lstStyle/>
          <a:p>
            <a:r>
              <a:rPr lang="en-US" sz="1300" dirty="0"/>
              <a:t>A: Gemcitabine</a:t>
            </a:r>
          </a:p>
        </p:txBody>
      </p:sp>
      <p:sp>
        <p:nvSpPr>
          <p:cNvPr id="38" name="TextBox 37"/>
          <p:cNvSpPr txBox="1"/>
          <p:nvPr/>
        </p:nvSpPr>
        <p:spPr>
          <a:xfrm>
            <a:off x="3323054" y="914400"/>
            <a:ext cx="1205779" cy="292388"/>
          </a:xfrm>
          <a:prstGeom prst="rect">
            <a:avLst/>
          </a:prstGeom>
          <a:noFill/>
        </p:spPr>
        <p:txBody>
          <a:bodyPr wrap="none" rtlCol="0">
            <a:spAutoFit/>
          </a:bodyPr>
          <a:lstStyle/>
          <a:p>
            <a:r>
              <a:rPr lang="en-US" sz="1300" dirty="0"/>
              <a:t>B: </a:t>
            </a:r>
            <a:r>
              <a:rPr lang="en-US" sz="1300" dirty="0" err="1"/>
              <a:t>mFolfirinox</a:t>
            </a:r>
            <a:endParaRPr lang="en-US" sz="1300" dirty="0"/>
          </a:p>
        </p:txBody>
      </p:sp>
      <p:cxnSp>
        <p:nvCxnSpPr>
          <p:cNvPr id="5" name="Straight Connector 4"/>
          <p:cNvCxnSpPr/>
          <p:nvPr/>
        </p:nvCxnSpPr>
        <p:spPr bwMode="auto">
          <a:xfrm>
            <a:off x="1267691" y="1051349"/>
            <a:ext cx="304800" cy="0"/>
          </a:xfrm>
          <a:prstGeom prst="line">
            <a:avLst/>
          </a:prstGeom>
          <a:solidFill>
            <a:schemeClr val="accent1"/>
          </a:solidFill>
          <a:ln w="381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9" name="Straight Connector 38"/>
          <p:cNvCxnSpPr/>
          <p:nvPr/>
        </p:nvCxnSpPr>
        <p:spPr bwMode="auto">
          <a:xfrm>
            <a:off x="3018254" y="1051349"/>
            <a:ext cx="304800" cy="0"/>
          </a:xfrm>
          <a:prstGeom prst="line">
            <a:avLst/>
          </a:prstGeom>
          <a:solidFill>
            <a:schemeClr val="accent1"/>
          </a:solidFill>
          <a:ln w="38100" cap="flat" cmpd="sng" algn="ctr">
            <a:solidFill>
              <a:srgbClr val="FF9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0" name="TextBox 39"/>
          <p:cNvSpPr txBox="1"/>
          <p:nvPr/>
        </p:nvSpPr>
        <p:spPr>
          <a:xfrm>
            <a:off x="5984453" y="914400"/>
            <a:ext cx="1326004" cy="292388"/>
          </a:xfrm>
          <a:prstGeom prst="rect">
            <a:avLst/>
          </a:prstGeom>
          <a:noFill/>
        </p:spPr>
        <p:txBody>
          <a:bodyPr wrap="none" rtlCol="0">
            <a:spAutoFit/>
          </a:bodyPr>
          <a:lstStyle/>
          <a:p>
            <a:r>
              <a:rPr lang="en-US" sz="1300" dirty="0"/>
              <a:t>A: Gemcitabine</a:t>
            </a:r>
          </a:p>
        </p:txBody>
      </p:sp>
      <p:sp>
        <p:nvSpPr>
          <p:cNvPr id="41" name="TextBox 40"/>
          <p:cNvSpPr txBox="1"/>
          <p:nvPr/>
        </p:nvSpPr>
        <p:spPr>
          <a:xfrm>
            <a:off x="7735016" y="914400"/>
            <a:ext cx="1205779" cy="292388"/>
          </a:xfrm>
          <a:prstGeom prst="rect">
            <a:avLst/>
          </a:prstGeom>
          <a:noFill/>
        </p:spPr>
        <p:txBody>
          <a:bodyPr wrap="none" rtlCol="0">
            <a:spAutoFit/>
          </a:bodyPr>
          <a:lstStyle/>
          <a:p>
            <a:r>
              <a:rPr lang="en-US" sz="1300" dirty="0"/>
              <a:t>B: </a:t>
            </a:r>
            <a:r>
              <a:rPr lang="en-US" sz="1300" dirty="0" err="1"/>
              <a:t>mFolfirinox</a:t>
            </a:r>
            <a:endParaRPr lang="en-US" sz="1300" dirty="0"/>
          </a:p>
        </p:txBody>
      </p:sp>
      <p:cxnSp>
        <p:nvCxnSpPr>
          <p:cNvPr id="42" name="Straight Connector 41"/>
          <p:cNvCxnSpPr/>
          <p:nvPr/>
        </p:nvCxnSpPr>
        <p:spPr bwMode="auto">
          <a:xfrm>
            <a:off x="5679653" y="1051349"/>
            <a:ext cx="304800" cy="0"/>
          </a:xfrm>
          <a:prstGeom prst="line">
            <a:avLst/>
          </a:prstGeom>
          <a:solidFill>
            <a:schemeClr val="accent1"/>
          </a:solidFill>
          <a:ln w="381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3" name="Straight Connector 42"/>
          <p:cNvCxnSpPr/>
          <p:nvPr/>
        </p:nvCxnSpPr>
        <p:spPr bwMode="auto">
          <a:xfrm>
            <a:off x="7430216" y="1051349"/>
            <a:ext cx="304800" cy="0"/>
          </a:xfrm>
          <a:prstGeom prst="line">
            <a:avLst/>
          </a:prstGeom>
          <a:solidFill>
            <a:schemeClr val="accent1"/>
          </a:solidFill>
          <a:ln w="38100" cap="flat" cmpd="sng" algn="ctr">
            <a:solidFill>
              <a:srgbClr val="FF9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438760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PRODIGE 24/CCTG PA.6: Select AEs</a:t>
            </a:r>
            <a:endParaRPr lang="en-US" dirty="0">
              <a:latin typeface="Arial" charset="0"/>
              <a:ea typeface="ＭＳ Ｐゴシック" charset="0"/>
              <a:cs typeface="ＭＳ Ｐゴシック" charset="0"/>
            </a:endParaRPr>
          </a:p>
        </p:txBody>
      </p:sp>
      <p:sp>
        <p:nvSpPr>
          <p:cNvPr id="10" name="TextBox 9"/>
          <p:cNvSpPr txBox="1"/>
          <p:nvPr/>
        </p:nvSpPr>
        <p:spPr>
          <a:xfrm>
            <a:off x="6096000" y="1066800"/>
            <a:ext cx="1114536" cy="369332"/>
          </a:xfrm>
          <a:prstGeom prst="rect">
            <a:avLst/>
          </a:prstGeom>
          <a:noFill/>
        </p:spPr>
        <p:txBody>
          <a:bodyPr wrap="none" rtlCol="0">
            <a:spAutoFit/>
          </a:bodyPr>
          <a:lstStyle/>
          <a:p>
            <a:r>
              <a:rPr lang="en-US" sz="1800" b="1" dirty="0">
                <a:solidFill>
                  <a:srgbClr val="0D4384"/>
                </a:solidFill>
              </a:rPr>
              <a:t>(n = 119)</a:t>
            </a:r>
          </a:p>
        </p:txBody>
      </p:sp>
      <p:sp>
        <p:nvSpPr>
          <p:cNvPr id="8" name="Rectangle 33"/>
          <p:cNvSpPr>
            <a:spLocks noChangeArrowheads="1"/>
          </p:cNvSpPr>
          <p:nvPr/>
        </p:nvSpPr>
        <p:spPr bwMode="auto">
          <a:xfrm>
            <a:off x="457200" y="1143000"/>
            <a:ext cx="8077200" cy="449580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2400" dirty="0">
              <a:solidFill>
                <a:srgbClr val="FFFFFF"/>
              </a:solidFill>
              <a:latin typeface="Arial" charset="0"/>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1855826904"/>
              </p:ext>
            </p:extLst>
          </p:nvPr>
        </p:nvGraphicFramePr>
        <p:xfrm>
          <a:off x="609600" y="1263139"/>
          <a:ext cx="7772400" cy="4236324"/>
        </p:xfrm>
        <a:graphic>
          <a:graphicData uri="http://schemas.openxmlformats.org/drawingml/2006/table">
            <a:tbl>
              <a:tblPr/>
              <a:tblGrid>
                <a:gridCol w="3252894">
                  <a:extLst>
                    <a:ext uri="{9D8B030D-6E8A-4147-A177-3AD203B41FA5}">
                      <a16:colId xmlns:a16="http://schemas.microsoft.com/office/drawing/2014/main" xmlns="" val="20000"/>
                    </a:ext>
                  </a:extLst>
                </a:gridCol>
                <a:gridCol w="2446866">
                  <a:extLst>
                    <a:ext uri="{9D8B030D-6E8A-4147-A177-3AD203B41FA5}">
                      <a16:colId xmlns:a16="http://schemas.microsoft.com/office/drawing/2014/main" xmlns="" val="20001"/>
                    </a:ext>
                  </a:extLst>
                </a:gridCol>
                <a:gridCol w="2072640">
                  <a:extLst>
                    <a:ext uri="{9D8B030D-6E8A-4147-A177-3AD203B41FA5}">
                      <a16:colId xmlns:a16="http://schemas.microsoft.com/office/drawing/2014/main" xmlns="" val="20002"/>
                    </a:ext>
                  </a:extLst>
                </a:gridCol>
              </a:tblGrid>
              <a:tr h="520381">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3/4 AE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mFOLFIRINOX             (n = 238)</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Gemcitabine         (n = 243)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6266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G-CSF use*</a:t>
                      </a:r>
                    </a:p>
                  </a:txBody>
                  <a:tcPr marL="81103" marR="81103" marT="45742" marB="45742" anchor="ctr" horzOverflow="overflow">
                    <a:lnL w="381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59.9%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3.7%</a:t>
                      </a:r>
                    </a:p>
                  </a:txBody>
                  <a:tcPr marL="81103" marR="81103" marT="45742" marB="45742" anchor="ctr" horzOverflow="overflow">
                    <a:lnL w="12700" cap="flat" cmpd="sng" algn="ctr">
                      <a:solidFill>
                        <a:srgbClr val="FFFFFF"/>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6266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Neutropenia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28.4%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26.0%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6266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381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18.6%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3.7%</a:t>
                      </a:r>
                    </a:p>
                  </a:txBody>
                  <a:tcPr marL="81103" marR="81103" marT="45742" marB="45742" anchor="ctr" horzOverflow="overflow">
                    <a:lnL w="12700" cap="flat" cmpd="sng" algn="ctr">
                      <a:solidFill>
                        <a:srgbClr val="FFFFFF"/>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6266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Peripheral sensory neuropathy*</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9.3%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6266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Vomiting*</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6266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Febrile neutropenia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6266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Mucositis*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6266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Thrombocytopenia*</a:t>
                      </a:r>
                    </a:p>
                  </a:txBody>
                  <a:tcPr marL="81103" marR="81103" marT="45742" marB="45742" anchor="ctr" horzOverflow="overflow">
                    <a:lnL w="381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4.5%</a:t>
                      </a:r>
                    </a:p>
                  </a:txBody>
                  <a:tcPr marL="81103" marR="81103" marT="45742" marB="45742" anchor="ctr" horzOverflow="overflow">
                    <a:lnL w="12700" cap="flat" cmpd="sng" algn="ctr">
                      <a:solidFill>
                        <a:srgbClr val="FFFFFF"/>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r h="36266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Hand-foot syndrome*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0"/>
                  </a:ext>
                </a:extLst>
              </a:tr>
              <a:tr h="36266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Anemia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1"/>
                  </a:ext>
                </a:extLst>
              </a:tr>
            </a:tbl>
          </a:graphicData>
        </a:graphic>
      </p:graphicFrame>
      <p:sp>
        <p:nvSpPr>
          <p:cNvPr id="11" name="TextBox 10"/>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Conroy T et al. </a:t>
            </a:r>
            <a:r>
              <a:rPr lang="en-US" sz="1800" i="1" dirty="0">
                <a:solidFill>
                  <a:srgbClr val="FFFFFF"/>
                </a:solidFill>
              </a:rPr>
              <a:t>Proc ASCO </a:t>
            </a:r>
            <a:r>
              <a:rPr lang="en-US" sz="1800" dirty="0">
                <a:solidFill>
                  <a:srgbClr val="FFFFFF"/>
                </a:solidFill>
              </a:rPr>
              <a:t>2018;Abstract LBA4001. </a:t>
            </a:r>
          </a:p>
        </p:txBody>
      </p:sp>
      <p:sp>
        <p:nvSpPr>
          <p:cNvPr id="3" name="TextBox 2"/>
          <p:cNvSpPr txBox="1"/>
          <p:nvPr/>
        </p:nvSpPr>
        <p:spPr>
          <a:xfrm>
            <a:off x="621323" y="5758939"/>
            <a:ext cx="906017" cy="307777"/>
          </a:xfrm>
          <a:prstGeom prst="rect">
            <a:avLst/>
          </a:prstGeom>
          <a:noFill/>
        </p:spPr>
        <p:txBody>
          <a:bodyPr wrap="none" rtlCol="0">
            <a:spAutoFit/>
          </a:bodyPr>
          <a:lstStyle/>
          <a:p>
            <a:r>
              <a:rPr lang="en-US" sz="1400"/>
              <a:t>*</a:t>
            </a:r>
            <a:r>
              <a:rPr lang="en-US" sz="1400" i="1"/>
              <a:t>p </a:t>
            </a:r>
            <a:r>
              <a:rPr lang="en-US" sz="1400"/>
              <a:t>&lt; 0.05</a:t>
            </a:r>
            <a:endParaRPr lang="en-US" sz="1400" dirty="0"/>
          </a:p>
        </p:txBody>
      </p:sp>
    </p:spTree>
    <p:extLst>
      <p:ext uri="{BB962C8B-B14F-4D97-AF65-F5344CB8AC3E}">
        <p14:creationId xmlns:p14="http://schemas.microsoft.com/office/powerpoint/2010/main" val="3836754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2400" dirty="0"/>
              <a:t>Preoperative Chemoradiotherapy versus Immediate Surgery for Resectable and Borderline Resectable Pancreatic Cancer (PREOPANC-1): A Randomized, Controlled, Multicenter Phase III Trial</a:t>
            </a:r>
          </a:p>
        </p:txBody>
      </p:sp>
      <p:sp>
        <p:nvSpPr>
          <p:cNvPr id="2" name="Subtitle 1"/>
          <p:cNvSpPr>
            <a:spLocks noGrp="1"/>
          </p:cNvSpPr>
          <p:nvPr>
            <p:ph type="subTitle" idx="1"/>
          </p:nvPr>
        </p:nvSpPr>
        <p:spPr/>
        <p:txBody>
          <a:bodyPr anchor="t">
            <a:noAutofit/>
          </a:bodyPr>
          <a:lstStyle/>
          <a:p>
            <a:r>
              <a:rPr lang="en-US" sz="2400" dirty="0"/>
              <a:t>Van Tienhoven G </a:t>
            </a:r>
            <a:r>
              <a:rPr lang="en-US" sz="2400" dirty="0">
                <a:solidFill>
                  <a:srgbClr val="0D4384"/>
                </a:solidFill>
              </a:rPr>
              <a:t>et al. </a:t>
            </a:r>
          </a:p>
          <a:p>
            <a:r>
              <a:rPr lang="en-US" sz="2400" i="1" dirty="0"/>
              <a:t>Proc ASCO </a:t>
            </a:r>
            <a:r>
              <a:rPr lang="en-US" sz="2400" dirty="0">
                <a:latin typeface="Arial" charset="0"/>
                <a:ea typeface="ＭＳ Ｐゴシック" charset="0"/>
                <a:cs typeface="ＭＳ Ｐゴシック" charset="0"/>
              </a:rPr>
              <a:t>2018;Abstract LBA4002.</a:t>
            </a:r>
            <a:endParaRPr lang="en-US" sz="2400" dirty="0">
              <a:solidFill>
                <a:srgbClr val="0D4384"/>
              </a:solidFill>
            </a:endParaRPr>
          </a:p>
        </p:txBody>
      </p:sp>
    </p:spTree>
    <p:extLst>
      <p:ext uri="{BB962C8B-B14F-4D97-AF65-F5344CB8AC3E}">
        <p14:creationId xmlns:p14="http://schemas.microsoft.com/office/powerpoint/2010/main" val="3957810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2400" dirty="0"/>
              <a:t>Efficacy and Safety Results from IMblaze370, a Randomised Phase III Study Comparing </a:t>
            </a:r>
            <a:r>
              <a:rPr lang="en-US" sz="2400" dirty="0" err="1"/>
              <a:t>Atezolizumab</a:t>
            </a:r>
            <a:r>
              <a:rPr lang="en-US" sz="2400" dirty="0"/>
              <a:t> + </a:t>
            </a:r>
            <a:r>
              <a:rPr lang="en-US" sz="2400" dirty="0" err="1"/>
              <a:t>Cobimetinib</a:t>
            </a:r>
            <a:r>
              <a:rPr lang="en-US" sz="2400" dirty="0"/>
              <a:t> and Atezolizumab Monotherapy vs Regorafenib in Chemotherapy Refractory Metastatic Colorectal Cancer</a:t>
            </a:r>
            <a:endParaRPr lang="en-US" sz="2200" dirty="0">
              <a:solidFill>
                <a:srgbClr val="0D4384"/>
              </a:solidFill>
            </a:endParaRPr>
          </a:p>
        </p:txBody>
      </p:sp>
      <p:sp>
        <p:nvSpPr>
          <p:cNvPr id="2" name="Subtitle 1"/>
          <p:cNvSpPr>
            <a:spLocks noGrp="1"/>
          </p:cNvSpPr>
          <p:nvPr>
            <p:ph type="subTitle" idx="1"/>
          </p:nvPr>
        </p:nvSpPr>
        <p:spPr/>
        <p:txBody>
          <a:bodyPr anchor="t">
            <a:noAutofit/>
          </a:bodyPr>
          <a:lstStyle/>
          <a:p>
            <a:r>
              <a:rPr lang="en-US" sz="2600" dirty="0"/>
              <a:t>Bendell J </a:t>
            </a:r>
            <a:r>
              <a:rPr lang="en-US" sz="2600" dirty="0">
                <a:solidFill>
                  <a:srgbClr val="0D4384"/>
                </a:solidFill>
              </a:rPr>
              <a:t>et al. </a:t>
            </a:r>
          </a:p>
          <a:p>
            <a:r>
              <a:rPr lang="en-US" sz="2600" i="1" dirty="0">
                <a:solidFill>
                  <a:srgbClr val="0D4384"/>
                </a:solidFill>
              </a:rPr>
              <a:t>Proc ESMO </a:t>
            </a:r>
            <a:r>
              <a:rPr lang="en-US" sz="2600" dirty="0">
                <a:solidFill>
                  <a:srgbClr val="0D4384"/>
                </a:solidFill>
              </a:rPr>
              <a:t>2018;Abstract LBA-004.</a:t>
            </a:r>
          </a:p>
        </p:txBody>
      </p:sp>
    </p:spTree>
    <p:extLst>
      <p:ext uri="{BB962C8B-B14F-4D97-AF65-F5344CB8AC3E}">
        <p14:creationId xmlns:p14="http://schemas.microsoft.com/office/powerpoint/2010/main" val="1150735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PREOPANC-1: Phase III Trial Design</a:t>
            </a:r>
            <a:endParaRPr lang="en-US" dirty="0">
              <a:latin typeface="Arial" charset="0"/>
              <a:ea typeface="ＭＳ Ｐゴシック" charset="0"/>
              <a:cs typeface="ＭＳ Ｐゴシック" charset="0"/>
            </a:endParaRPr>
          </a:p>
        </p:txBody>
      </p:sp>
      <p:sp>
        <p:nvSpPr>
          <p:cNvPr id="11" name="TextBox 10"/>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Van Tienhoven G et al. </a:t>
            </a:r>
            <a:r>
              <a:rPr lang="en-US" sz="1800" i="1" dirty="0">
                <a:solidFill>
                  <a:srgbClr val="FFFFFF"/>
                </a:solidFill>
              </a:rPr>
              <a:t>Proc ASCO </a:t>
            </a:r>
            <a:r>
              <a:rPr lang="en-US" sz="1800" dirty="0">
                <a:solidFill>
                  <a:srgbClr val="FFFFFF"/>
                </a:solidFill>
              </a:rPr>
              <a:t>2018;Abstract LBA4002. </a:t>
            </a:r>
          </a:p>
        </p:txBody>
      </p:sp>
      <p:sp>
        <p:nvSpPr>
          <p:cNvPr id="9" name="Text Box 11"/>
          <p:cNvSpPr txBox="1">
            <a:spLocks noChangeArrowheads="1"/>
          </p:cNvSpPr>
          <p:nvPr/>
        </p:nvSpPr>
        <p:spPr bwMode="auto">
          <a:xfrm>
            <a:off x="5184577" y="1428749"/>
            <a:ext cx="3349823" cy="1211006"/>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600" b="1" dirty="0">
                <a:solidFill>
                  <a:srgbClr val="000090"/>
                </a:solidFill>
              </a:rPr>
              <a:t>Explorative laparotomy </a:t>
            </a:r>
            <a:r>
              <a:rPr lang="en-US" sz="1600" b="1" dirty="0">
                <a:solidFill>
                  <a:srgbClr val="000090"/>
                </a:solidFill>
                <a:sym typeface="Wingdings"/>
              </a:rPr>
              <a:t> standard adjuvant chemotherapy</a:t>
            </a:r>
            <a:endParaRPr lang="en-US" sz="1600" b="1" dirty="0">
              <a:solidFill>
                <a:srgbClr val="000090"/>
              </a:solidFill>
            </a:endParaRPr>
          </a:p>
        </p:txBody>
      </p:sp>
      <p:sp>
        <p:nvSpPr>
          <p:cNvPr id="10" name="Text Box 13"/>
          <p:cNvSpPr txBox="1">
            <a:spLocks noChangeArrowheads="1"/>
          </p:cNvSpPr>
          <p:nvPr/>
        </p:nvSpPr>
        <p:spPr bwMode="auto">
          <a:xfrm>
            <a:off x="5184577" y="2922302"/>
            <a:ext cx="3349823" cy="1078348"/>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600" b="1" dirty="0">
                <a:solidFill>
                  <a:srgbClr val="000090"/>
                </a:solidFill>
              </a:rPr>
              <a:t>Chemoradiotherapy* </a:t>
            </a:r>
            <a:r>
              <a:rPr lang="en-US" sz="1600" b="1" dirty="0">
                <a:solidFill>
                  <a:srgbClr val="000090"/>
                </a:solidFill>
                <a:sym typeface="Wingdings"/>
              </a:rPr>
              <a:t> explorative laparotomy  standard adjuvant chemotherapy</a:t>
            </a:r>
            <a:endParaRPr lang="en-US" sz="1600" b="1" dirty="0">
              <a:solidFill>
                <a:srgbClr val="000090"/>
              </a:solidFill>
            </a:endParaRPr>
          </a:p>
        </p:txBody>
      </p:sp>
      <p:graphicFrame>
        <p:nvGraphicFramePr>
          <p:cNvPr id="13" name="Group 104"/>
          <p:cNvGraphicFramePr>
            <a:graphicFrameLocks noGrp="1"/>
          </p:cNvGraphicFramePr>
          <p:nvPr>
            <p:extLst>
              <p:ext uri="{D42A27DB-BD31-4B8C-83A1-F6EECF244321}">
                <p14:modId xmlns:p14="http://schemas.microsoft.com/office/powerpoint/2010/main" val="1816166249"/>
              </p:ext>
            </p:extLst>
          </p:nvPr>
        </p:nvGraphicFramePr>
        <p:xfrm>
          <a:off x="708676" y="1441318"/>
          <a:ext cx="2677127" cy="2083078"/>
        </p:xfrm>
        <a:graphic>
          <a:graphicData uri="http://schemas.openxmlformats.org/drawingml/2006/table">
            <a:tbl>
              <a:tblPr/>
              <a:tblGrid>
                <a:gridCol w="2677127">
                  <a:extLst>
                    <a:ext uri="{9D8B030D-6E8A-4147-A177-3AD203B41FA5}">
                      <a16:colId xmlns:a16="http://schemas.microsoft.com/office/drawing/2014/main" xmlns="" val="20000"/>
                    </a:ext>
                  </a:extLst>
                </a:gridCol>
              </a:tblGrid>
              <a:tr h="2676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Eligibility (N = 248)</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732558">
                <a:tc>
                  <a:txBody>
                    <a:bodyPr/>
                    <a:lstStyle/>
                    <a:p>
                      <a:pPr marL="285750" indent="-285750">
                        <a:lnSpc>
                          <a:spcPct val="120000"/>
                        </a:lnSpc>
                        <a:buFont typeface="Arial"/>
                        <a:buChar char="•"/>
                        <a:defRPr/>
                      </a:pPr>
                      <a:r>
                        <a:rPr lang="en-US" sz="1700" baseline="0" dirty="0" err="1"/>
                        <a:t>Resectable</a:t>
                      </a:r>
                      <a:r>
                        <a:rPr lang="en-US" sz="1700" baseline="0" dirty="0"/>
                        <a:t> or borderline resectable pancreatic cancer</a:t>
                      </a:r>
                    </a:p>
                    <a:p>
                      <a:pPr marL="285750" indent="-285750">
                        <a:lnSpc>
                          <a:spcPct val="120000"/>
                        </a:lnSpc>
                        <a:buFont typeface="Arial"/>
                        <a:buChar char="•"/>
                        <a:defRPr/>
                      </a:pPr>
                      <a:r>
                        <a:rPr lang="en-US" sz="1700" baseline="0" dirty="0"/>
                        <a:t>WHO performance status 0-1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14" name="TextBox 2"/>
          <p:cNvSpPr txBox="1">
            <a:spLocks noChangeArrowheads="1"/>
          </p:cNvSpPr>
          <p:nvPr/>
        </p:nvSpPr>
        <p:spPr bwMode="auto">
          <a:xfrm>
            <a:off x="530833" y="4967638"/>
            <a:ext cx="8185275" cy="756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 OS in ITT population</a:t>
            </a:r>
          </a:p>
          <a:p>
            <a:pPr marL="285750" indent="-285750">
              <a:spcBef>
                <a:spcPts val="400"/>
              </a:spcBef>
              <a:spcAft>
                <a:spcPts val="400"/>
              </a:spcAft>
              <a:buFont typeface="Arial" charset="0"/>
              <a:buChar char="•"/>
            </a:pPr>
            <a:r>
              <a:rPr lang="en-US" sz="1650" dirty="0">
                <a:solidFill>
                  <a:srgbClr val="FFFFFF"/>
                </a:solidFill>
              </a:rPr>
              <a:t>Prior to randomization, patients were stratified by resectability and institution.</a:t>
            </a:r>
          </a:p>
        </p:txBody>
      </p:sp>
      <p:sp>
        <p:nvSpPr>
          <p:cNvPr id="2" name="TextBox 1"/>
          <p:cNvSpPr txBox="1"/>
          <p:nvPr/>
        </p:nvSpPr>
        <p:spPr>
          <a:xfrm>
            <a:off x="568989" y="4184045"/>
            <a:ext cx="8185275" cy="523220"/>
          </a:xfrm>
          <a:prstGeom prst="rect">
            <a:avLst/>
          </a:prstGeom>
          <a:noFill/>
        </p:spPr>
        <p:txBody>
          <a:bodyPr wrap="square" rtlCol="0">
            <a:spAutoFit/>
          </a:bodyPr>
          <a:lstStyle/>
          <a:p>
            <a:r>
              <a:rPr lang="en-US" sz="1400" dirty="0">
                <a:solidFill>
                  <a:srgbClr val="FFFFFF"/>
                </a:solidFill>
              </a:rPr>
              <a:t>*</a:t>
            </a:r>
            <a:r>
              <a:rPr lang="en-US" sz="1400" baseline="30000" dirty="0">
                <a:solidFill>
                  <a:srgbClr val="FFFFFF"/>
                </a:solidFill>
              </a:rPr>
              <a:t> </a:t>
            </a:r>
            <a:r>
              <a:rPr lang="en-US" sz="1400" dirty="0">
                <a:solidFill>
                  <a:srgbClr val="FFFFFF"/>
                </a:solidFill>
              </a:rPr>
              <a:t>Preoperative chemoradiotherapy consisted of 15 times of 2.4 Gray (Gy) combined with gemcitabine, 1,000 mg/m</a:t>
            </a:r>
            <a:r>
              <a:rPr lang="en-US" sz="1400" baseline="30000" dirty="0">
                <a:solidFill>
                  <a:srgbClr val="FFFFFF"/>
                </a:solidFill>
              </a:rPr>
              <a:t>2</a:t>
            </a:r>
            <a:r>
              <a:rPr lang="en-US" sz="1400" dirty="0">
                <a:solidFill>
                  <a:srgbClr val="FFFFFF"/>
                </a:solidFill>
              </a:rPr>
              <a:t> on d1, 8 and 15, preceded and followed by a cycle of gemcitabine</a:t>
            </a:r>
          </a:p>
        </p:txBody>
      </p:sp>
      <p:sp>
        <p:nvSpPr>
          <p:cNvPr id="17" name="Line 6"/>
          <p:cNvSpPr>
            <a:spLocks noChangeShapeType="1"/>
          </p:cNvSpPr>
          <p:nvPr/>
        </p:nvSpPr>
        <p:spPr bwMode="auto">
          <a:xfrm>
            <a:off x="3372814" y="2743205"/>
            <a:ext cx="1288814" cy="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sz="1350" dirty="0">
              <a:solidFill>
                <a:srgbClr val="FFFFFF"/>
              </a:solidFill>
            </a:endParaRPr>
          </a:p>
        </p:txBody>
      </p:sp>
      <p:sp>
        <p:nvSpPr>
          <p:cNvPr id="18" name="Line 7"/>
          <p:cNvSpPr>
            <a:spLocks noChangeShapeType="1"/>
          </p:cNvSpPr>
          <p:nvPr/>
        </p:nvSpPr>
        <p:spPr bwMode="auto">
          <a:xfrm flipH="1">
            <a:off x="4661627" y="2023643"/>
            <a:ext cx="0" cy="1489699"/>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sz="1350" dirty="0">
              <a:solidFill>
                <a:srgbClr val="FFFFFF"/>
              </a:solidFill>
            </a:endParaRPr>
          </a:p>
        </p:txBody>
      </p:sp>
      <p:grpSp>
        <p:nvGrpSpPr>
          <p:cNvPr id="19" name="Group 18"/>
          <p:cNvGrpSpPr/>
          <p:nvPr/>
        </p:nvGrpSpPr>
        <p:grpSpPr>
          <a:xfrm>
            <a:off x="4661627" y="2014828"/>
            <a:ext cx="377527" cy="1497961"/>
            <a:chOff x="4419600" y="2274888"/>
            <a:chExt cx="514350" cy="2014537"/>
          </a:xfrm>
        </p:grpSpPr>
        <p:sp>
          <p:nvSpPr>
            <p:cNvPr id="20" name="Line 8"/>
            <p:cNvSpPr>
              <a:spLocks noChangeShapeType="1"/>
            </p:cNvSpPr>
            <p:nvPr/>
          </p:nvSpPr>
          <p:spPr bwMode="auto">
            <a:xfrm flipV="1">
              <a:off x="4419600" y="2274888"/>
              <a:ext cx="514350" cy="11112"/>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1350" dirty="0">
                <a:solidFill>
                  <a:srgbClr val="FFFFFF"/>
                </a:solidFill>
              </a:endParaRPr>
            </a:p>
          </p:txBody>
        </p:sp>
        <p:sp>
          <p:nvSpPr>
            <p:cNvPr id="21" name="Line 9"/>
            <p:cNvSpPr>
              <a:spLocks noChangeShapeType="1"/>
            </p:cNvSpPr>
            <p:nvPr/>
          </p:nvSpPr>
          <p:spPr bwMode="auto">
            <a:xfrm>
              <a:off x="4419600" y="4289425"/>
              <a:ext cx="514350" cy="0"/>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1350" dirty="0">
                <a:solidFill>
                  <a:srgbClr val="FFFFFF"/>
                </a:solidFill>
              </a:endParaRPr>
            </a:p>
          </p:txBody>
        </p:sp>
      </p:grpSp>
      <p:sp>
        <p:nvSpPr>
          <p:cNvPr id="22" name="TextBox 21"/>
          <p:cNvSpPr txBox="1"/>
          <p:nvPr/>
        </p:nvSpPr>
        <p:spPr>
          <a:xfrm>
            <a:off x="3821602" y="1938344"/>
            <a:ext cx="463588" cy="323165"/>
          </a:xfrm>
          <a:prstGeom prst="rect">
            <a:avLst/>
          </a:prstGeom>
          <a:noFill/>
        </p:spPr>
        <p:txBody>
          <a:bodyPr wrap="none" rtlCol="0">
            <a:spAutoFit/>
          </a:bodyPr>
          <a:lstStyle/>
          <a:p>
            <a:r>
              <a:rPr lang="en-US" sz="1500" b="1" dirty="0">
                <a:solidFill>
                  <a:srgbClr val="FFFFFF"/>
                </a:solidFill>
              </a:rPr>
              <a:t>1:1</a:t>
            </a:r>
          </a:p>
        </p:txBody>
      </p:sp>
      <p:grpSp>
        <p:nvGrpSpPr>
          <p:cNvPr id="23" name="Group 22"/>
          <p:cNvGrpSpPr>
            <a:grpSpLocks/>
          </p:cNvGrpSpPr>
          <p:nvPr/>
        </p:nvGrpSpPr>
        <p:grpSpPr bwMode="auto">
          <a:xfrm>
            <a:off x="3581400" y="2263602"/>
            <a:ext cx="914400"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25" name="Rectangle 24"/>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Tree>
    <p:extLst>
      <p:ext uri="{BB962C8B-B14F-4D97-AF65-F5344CB8AC3E}">
        <p14:creationId xmlns:p14="http://schemas.microsoft.com/office/powerpoint/2010/main" val="8154663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48" y="1040720"/>
            <a:ext cx="7486704" cy="3364026"/>
          </a:xfrm>
          <a:prstGeom prst="rect">
            <a:avLst/>
          </a:prstGeom>
        </p:spPr>
      </p:pic>
      <p:sp>
        <p:nvSpPr>
          <p:cNvPr id="23553" name="Title 2"/>
          <p:cNvSpPr>
            <a:spLocks noGrp="1"/>
          </p:cNvSpPr>
          <p:nvPr>
            <p:ph type="title"/>
          </p:nvPr>
        </p:nvSpPr>
        <p:spPr>
          <a:xfrm>
            <a:off x="685800" y="0"/>
            <a:ext cx="7772400" cy="906385"/>
          </a:xfrm>
        </p:spPr>
        <p:txBody>
          <a:bodyPr/>
          <a:lstStyle/>
          <a:p>
            <a:r>
              <a:rPr lang="en-US" dirty="0">
                <a:latin typeface="Arial" charset="0"/>
                <a:ea typeface="ヒラギノ角ゴ Pro W3" charset="0"/>
                <a:cs typeface="ヒラギノ角ゴ Pro W3" charset="0"/>
              </a:rPr>
              <a:t>PREOPANC-1: Survival in ITT population</a:t>
            </a:r>
            <a:endParaRPr lang="en-US" dirty="0">
              <a:latin typeface="Arial" charset="0"/>
              <a:ea typeface="ＭＳ Ｐゴシック" charset="0"/>
              <a:cs typeface="ＭＳ Ｐゴシック" charset="0"/>
            </a:endParaRPr>
          </a:p>
        </p:txBody>
      </p:sp>
      <p:graphicFrame>
        <p:nvGraphicFramePr>
          <p:cNvPr id="9" name="Group 36"/>
          <p:cNvGraphicFramePr>
            <a:graphicFrameLocks/>
          </p:cNvGraphicFramePr>
          <p:nvPr>
            <p:extLst>
              <p:ext uri="{D42A27DB-BD31-4B8C-83A1-F6EECF244321}">
                <p14:modId xmlns:p14="http://schemas.microsoft.com/office/powerpoint/2010/main" val="1492654066"/>
              </p:ext>
            </p:extLst>
          </p:nvPr>
        </p:nvGraphicFramePr>
        <p:xfrm>
          <a:off x="455877" y="4495905"/>
          <a:ext cx="8381999" cy="1508936"/>
        </p:xfrm>
        <a:graphic>
          <a:graphicData uri="http://schemas.openxmlformats.org/drawingml/2006/table">
            <a:tbl>
              <a:tblPr/>
              <a:tblGrid>
                <a:gridCol w="15240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2551287">
                  <a:extLst>
                    <a:ext uri="{9D8B030D-6E8A-4147-A177-3AD203B41FA5}">
                      <a16:colId xmlns:a16="http://schemas.microsoft.com/office/drawing/2014/main" xmlns="" val="20002"/>
                    </a:ext>
                  </a:extLst>
                </a:gridCol>
                <a:gridCol w="1008944">
                  <a:extLst>
                    <a:ext uri="{9D8B030D-6E8A-4147-A177-3AD203B41FA5}">
                      <a16:colId xmlns:a16="http://schemas.microsoft.com/office/drawing/2014/main" xmlns="" val="20003"/>
                    </a:ext>
                  </a:extLst>
                </a:gridCol>
                <a:gridCol w="1164168">
                  <a:extLst>
                    <a:ext uri="{9D8B030D-6E8A-4147-A177-3AD203B41FA5}">
                      <a16:colId xmlns:a16="http://schemas.microsoft.com/office/drawing/2014/main" xmlns="" val="20004"/>
                    </a:ext>
                  </a:extLst>
                </a:gridCol>
              </a:tblGrid>
              <a:tr h="449619">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500" b="1" i="0" u="none" strike="noStrike" cap="none" normalizeH="0" baseline="0" dirty="0">
                          <a:ln>
                            <a:noFill/>
                          </a:ln>
                          <a:solidFill>
                            <a:schemeClr val="bg1"/>
                          </a:solidFill>
                          <a:effectLst/>
                          <a:latin typeface="Arial"/>
                          <a:ea typeface="ＭＳ Ｐゴシック" charset="0"/>
                          <a:cs typeface="Arial"/>
                        </a:rPr>
                        <a:t>Survival</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Arial"/>
                          <a:ea typeface="ＭＳ Ｐゴシック" charset="0"/>
                          <a:cs typeface="Arial"/>
                        </a:rPr>
                        <a:t>Radiochemotherapy   (n = 119)</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1" i="0" u="none" strike="noStrike" cap="none" normalizeH="0" baseline="0" dirty="0">
                          <a:ln>
                            <a:noFill/>
                          </a:ln>
                          <a:solidFill>
                            <a:schemeClr val="bg1"/>
                          </a:solidFill>
                          <a:effectLst/>
                          <a:latin typeface="+mn-lt"/>
                          <a:ea typeface="ＭＳ Ｐゴシック" charset="0"/>
                          <a:cs typeface="Arial"/>
                        </a:rPr>
                        <a:t>Explorative laparotomy     (n = 127)</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1" i="0" u="none" strike="noStrike" cap="none" normalizeH="0" baseline="0" dirty="0">
                          <a:ln>
                            <a:noFill/>
                          </a:ln>
                          <a:solidFill>
                            <a:schemeClr val="bg1"/>
                          </a:solidFill>
                          <a:effectLst/>
                          <a:latin typeface="+mn-lt"/>
                          <a:ea typeface="ＭＳ Ｐゴシック" charset="0"/>
                          <a:cs typeface="Arial"/>
                        </a:rPr>
                        <a:t>HR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1" i="1" u="none" strike="noStrike" cap="none" normalizeH="0" baseline="0" dirty="0">
                          <a:ln>
                            <a:noFill/>
                          </a:ln>
                          <a:solidFill>
                            <a:schemeClr val="bg1"/>
                          </a:solidFill>
                          <a:effectLst/>
                          <a:latin typeface="+mn-lt"/>
                          <a:ea typeface="ＭＳ Ｐゴシック" charset="0"/>
                          <a:cs typeface="Arial"/>
                        </a:rPr>
                        <a:t>p</a:t>
                      </a:r>
                      <a:r>
                        <a:rPr kumimoji="0" lang="en-US" sz="1500" b="1" i="0" u="none" strike="noStrike" cap="none" normalizeH="0" baseline="0" dirty="0">
                          <a:ln>
                            <a:noFill/>
                          </a:ln>
                          <a:solidFill>
                            <a:schemeClr val="bg1"/>
                          </a:solidFill>
                          <a:effectLst/>
                          <a:latin typeface="+mn-lt"/>
                          <a:ea typeface="ＭＳ Ｐゴシック" charset="0"/>
                          <a:cs typeface="Arial"/>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26229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Median DFS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9.9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7.9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0.71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0.023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26229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Median DMFI</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18.4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10.6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0.71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0.013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26229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Median  LRFI</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Not reached</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11.8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0.55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0.002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bl>
          </a:graphicData>
        </a:graphic>
      </p:graphicFrame>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Van Tienhoven G et al. </a:t>
            </a:r>
            <a:r>
              <a:rPr lang="en-US" sz="1800" i="1" dirty="0">
                <a:solidFill>
                  <a:srgbClr val="FFFFFF"/>
                </a:solidFill>
              </a:rPr>
              <a:t>Proc ASCO </a:t>
            </a:r>
            <a:r>
              <a:rPr lang="en-US" sz="1800" dirty="0">
                <a:solidFill>
                  <a:srgbClr val="FFFFFF"/>
                </a:solidFill>
              </a:rPr>
              <a:t>2018;Abstract LBA4002. </a:t>
            </a:r>
          </a:p>
        </p:txBody>
      </p:sp>
      <p:sp>
        <p:nvSpPr>
          <p:cNvPr id="14" name="TextBox 13"/>
          <p:cNvSpPr txBox="1"/>
          <p:nvPr/>
        </p:nvSpPr>
        <p:spPr>
          <a:xfrm>
            <a:off x="1733877" y="742720"/>
            <a:ext cx="628698" cy="461665"/>
          </a:xfrm>
          <a:prstGeom prst="rect">
            <a:avLst/>
          </a:prstGeom>
          <a:noFill/>
        </p:spPr>
        <p:txBody>
          <a:bodyPr wrap="none" rtlCol="0">
            <a:spAutoFit/>
          </a:bodyPr>
          <a:lstStyle/>
          <a:p>
            <a:r>
              <a:rPr lang="en-US" b="1" dirty="0"/>
              <a:t>OS</a:t>
            </a:r>
          </a:p>
        </p:txBody>
      </p:sp>
      <p:sp>
        <p:nvSpPr>
          <p:cNvPr id="17" name="TextBox 16"/>
          <p:cNvSpPr txBox="1"/>
          <p:nvPr/>
        </p:nvSpPr>
        <p:spPr>
          <a:xfrm>
            <a:off x="6325478" y="2649984"/>
            <a:ext cx="1729961" cy="276999"/>
          </a:xfrm>
          <a:prstGeom prst="rect">
            <a:avLst/>
          </a:prstGeom>
          <a:noFill/>
        </p:spPr>
        <p:txBody>
          <a:bodyPr wrap="none" rtlCol="0">
            <a:spAutoFit/>
          </a:bodyPr>
          <a:lstStyle/>
          <a:p>
            <a:r>
              <a:rPr lang="en-US" sz="1200" b="1" dirty="0">
                <a:solidFill>
                  <a:srgbClr val="92D050"/>
                </a:solidFill>
              </a:rPr>
              <a:t>Median OS = 17.1 mo</a:t>
            </a:r>
          </a:p>
        </p:txBody>
      </p:sp>
      <p:sp>
        <p:nvSpPr>
          <p:cNvPr id="19" name="TextBox 18"/>
          <p:cNvSpPr txBox="1"/>
          <p:nvPr/>
        </p:nvSpPr>
        <p:spPr>
          <a:xfrm>
            <a:off x="4853360" y="3419209"/>
            <a:ext cx="1729961" cy="276999"/>
          </a:xfrm>
          <a:prstGeom prst="rect">
            <a:avLst/>
          </a:prstGeom>
          <a:noFill/>
        </p:spPr>
        <p:txBody>
          <a:bodyPr wrap="none" rtlCol="0">
            <a:spAutoFit/>
          </a:bodyPr>
          <a:lstStyle/>
          <a:p>
            <a:r>
              <a:rPr lang="en-US" sz="1200" b="1" dirty="0">
                <a:solidFill>
                  <a:srgbClr val="FF9300"/>
                </a:solidFill>
              </a:rPr>
              <a:t>Median OS = 13.7 mo</a:t>
            </a:r>
          </a:p>
        </p:txBody>
      </p:sp>
      <p:sp>
        <p:nvSpPr>
          <p:cNvPr id="18" name="TextBox 17"/>
          <p:cNvSpPr txBox="1"/>
          <p:nvPr/>
        </p:nvSpPr>
        <p:spPr>
          <a:xfrm>
            <a:off x="1608041" y="2649984"/>
            <a:ext cx="880369" cy="461665"/>
          </a:xfrm>
          <a:prstGeom prst="rect">
            <a:avLst/>
          </a:prstGeom>
          <a:noFill/>
        </p:spPr>
        <p:txBody>
          <a:bodyPr wrap="none" rtlCol="0">
            <a:spAutoFit/>
          </a:bodyPr>
          <a:lstStyle/>
          <a:p>
            <a:r>
              <a:rPr lang="en-US" sz="1200" dirty="0"/>
              <a:t>HR = 0.74</a:t>
            </a:r>
          </a:p>
          <a:p>
            <a:r>
              <a:rPr lang="en-US" sz="1200" i="1" dirty="0"/>
              <a:t>p</a:t>
            </a:r>
            <a:r>
              <a:rPr lang="en-US" sz="1200" dirty="0"/>
              <a:t> = 0.074</a:t>
            </a:r>
          </a:p>
        </p:txBody>
      </p:sp>
      <p:sp>
        <p:nvSpPr>
          <p:cNvPr id="20" name="TextBox 19"/>
          <p:cNvSpPr txBox="1"/>
          <p:nvPr/>
        </p:nvSpPr>
        <p:spPr>
          <a:xfrm>
            <a:off x="264695" y="6096000"/>
            <a:ext cx="8573181" cy="307777"/>
          </a:xfrm>
          <a:prstGeom prst="rect">
            <a:avLst/>
          </a:prstGeom>
          <a:noFill/>
        </p:spPr>
        <p:txBody>
          <a:bodyPr wrap="none" rtlCol="0">
            <a:spAutoFit/>
          </a:bodyPr>
          <a:lstStyle/>
          <a:p>
            <a:r>
              <a:rPr lang="en-US" sz="1400" dirty="0">
                <a:solidFill>
                  <a:srgbClr val="FFFFFF"/>
                </a:solidFill>
              </a:rPr>
              <a:t>DMFI = distant metastases-free interval; LRFI = locoregional recurrence-free interval; NR = not reached</a:t>
            </a:r>
          </a:p>
        </p:txBody>
      </p:sp>
      <p:sp>
        <p:nvSpPr>
          <p:cNvPr id="22" name="TextBox 21"/>
          <p:cNvSpPr txBox="1"/>
          <p:nvPr/>
        </p:nvSpPr>
        <p:spPr>
          <a:xfrm>
            <a:off x="3110303" y="1079889"/>
            <a:ext cx="4945136" cy="646331"/>
          </a:xfrm>
          <a:prstGeom prst="rect">
            <a:avLst/>
          </a:prstGeom>
          <a:noFill/>
        </p:spPr>
        <p:txBody>
          <a:bodyPr wrap="none" rtlCol="0">
            <a:spAutoFit/>
          </a:bodyPr>
          <a:lstStyle/>
          <a:p>
            <a:r>
              <a:rPr lang="en-US" sz="1200" b="1" dirty="0"/>
              <a:t>Explorative laparotomy (n = 127)</a:t>
            </a:r>
          </a:p>
          <a:p>
            <a:r>
              <a:rPr lang="en-US" sz="1200" b="1" dirty="0" err="1"/>
              <a:t>Radiochemotherapy</a:t>
            </a:r>
            <a:r>
              <a:rPr lang="en-US" sz="1200" b="1" dirty="0"/>
              <a:t> followed by explorative laparotomy (n = 119)</a:t>
            </a:r>
          </a:p>
          <a:p>
            <a:r>
              <a:rPr lang="en-US" sz="1200" b="1" i="1" dirty="0"/>
              <a:t>P</a:t>
            </a:r>
            <a:r>
              <a:rPr lang="en-US" sz="1200" b="1" dirty="0"/>
              <a:t>-value stratified </a:t>
            </a:r>
            <a:r>
              <a:rPr lang="en-US" sz="1200" b="1" dirty="0" err="1"/>
              <a:t>logrank</a:t>
            </a:r>
            <a:r>
              <a:rPr lang="en-US" sz="1200" b="1" dirty="0"/>
              <a:t> test: 0.0742</a:t>
            </a:r>
          </a:p>
        </p:txBody>
      </p:sp>
      <p:sp>
        <p:nvSpPr>
          <p:cNvPr id="23" name="TextBox 22"/>
          <p:cNvSpPr txBox="1"/>
          <p:nvPr/>
        </p:nvSpPr>
        <p:spPr>
          <a:xfrm>
            <a:off x="3413945" y="3553599"/>
            <a:ext cx="482824" cy="276999"/>
          </a:xfrm>
          <a:prstGeom prst="rect">
            <a:avLst/>
          </a:prstGeom>
          <a:noFill/>
        </p:spPr>
        <p:txBody>
          <a:bodyPr wrap="none" rtlCol="0">
            <a:spAutoFit/>
          </a:bodyPr>
          <a:lstStyle/>
          <a:p>
            <a:r>
              <a:rPr lang="en-US" sz="1200" b="1" dirty="0"/>
              <a:t>17.1</a:t>
            </a:r>
          </a:p>
        </p:txBody>
      </p:sp>
      <p:sp>
        <p:nvSpPr>
          <p:cNvPr id="24" name="TextBox 23"/>
          <p:cNvSpPr txBox="1"/>
          <p:nvPr/>
        </p:nvSpPr>
        <p:spPr>
          <a:xfrm>
            <a:off x="2584938" y="3573174"/>
            <a:ext cx="482824" cy="276999"/>
          </a:xfrm>
          <a:prstGeom prst="rect">
            <a:avLst/>
          </a:prstGeom>
          <a:noFill/>
        </p:spPr>
        <p:txBody>
          <a:bodyPr wrap="none" rtlCol="0">
            <a:spAutoFit/>
          </a:bodyPr>
          <a:lstStyle/>
          <a:p>
            <a:r>
              <a:rPr lang="en-US" sz="1200" b="1" dirty="0"/>
              <a:t>13.7</a:t>
            </a:r>
          </a:p>
        </p:txBody>
      </p:sp>
    </p:spTree>
    <p:extLst>
      <p:ext uri="{BB962C8B-B14F-4D97-AF65-F5344CB8AC3E}">
        <p14:creationId xmlns:p14="http://schemas.microsoft.com/office/powerpoint/2010/main" val="145395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8646829" cy="4404118"/>
          </a:xfrm>
          <a:prstGeom prst="rect">
            <a:avLst/>
          </a:prstGeom>
        </p:spPr>
      </p:pic>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PREOPANC-1: Subset Analysis of OS in Patients After R0/R1 Resection</a:t>
            </a:r>
            <a:endParaRPr lang="en-US" dirty="0">
              <a:latin typeface="Arial" charset="0"/>
              <a:ea typeface="ＭＳ Ｐゴシック" charset="0"/>
              <a:cs typeface="ＭＳ Ｐゴシック" charset="0"/>
            </a:endParaRPr>
          </a:p>
        </p:txBody>
      </p:sp>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Van Tienhoven G et al. </a:t>
            </a:r>
            <a:r>
              <a:rPr lang="en-US" sz="1800" i="1" dirty="0">
                <a:solidFill>
                  <a:srgbClr val="FFFFFF"/>
                </a:solidFill>
              </a:rPr>
              <a:t>Proc ASCO </a:t>
            </a:r>
            <a:r>
              <a:rPr lang="en-US" sz="1800" dirty="0">
                <a:solidFill>
                  <a:srgbClr val="FFFFFF"/>
                </a:solidFill>
              </a:rPr>
              <a:t>2018;Abstract LBA4002. </a:t>
            </a:r>
          </a:p>
        </p:txBody>
      </p:sp>
      <p:sp>
        <p:nvSpPr>
          <p:cNvPr id="4" name="TextBox 3"/>
          <p:cNvSpPr txBox="1"/>
          <p:nvPr/>
        </p:nvSpPr>
        <p:spPr>
          <a:xfrm>
            <a:off x="5715000" y="3078964"/>
            <a:ext cx="2246128" cy="338554"/>
          </a:xfrm>
          <a:prstGeom prst="rect">
            <a:avLst/>
          </a:prstGeom>
          <a:noFill/>
        </p:spPr>
        <p:txBody>
          <a:bodyPr wrap="none" rtlCol="0">
            <a:spAutoFit/>
          </a:bodyPr>
          <a:lstStyle/>
          <a:p>
            <a:r>
              <a:rPr lang="en-US" sz="1600" b="1" dirty="0">
                <a:solidFill>
                  <a:srgbClr val="92D050"/>
                </a:solidFill>
              </a:rPr>
              <a:t>Median OS = 42.1 mo</a:t>
            </a:r>
          </a:p>
        </p:txBody>
      </p:sp>
      <p:sp>
        <p:nvSpPr>
          <p:cNvPr id="5" name="TextBox 4"/>
          <p:cNvSpPr txBox="1"/>
          <p:nvPr/>
        </p:nvSpPr>
        <p:spPr>
          <a:xfrm>
            <a:off x="3200400" y="4358882"/>
            <a:ext cx="2303836" cy="338554"/>
          </a:xfrm>
          <a:prstGeom prst="rect">
            <a:avLst/>
          </a:prstGeom>
          <a:noFill/>
        </p:spPr>
        <p:txBody>
          <a:bodyPr wrap="none" rtlCol="0">
            <a:spAutoFit/>
          </a:bodyPr>
          <a:lstStyle/>
          <a:p>
            <a:r>
              <a:rPr lang="en-US" sz="1600" b="1" dirty="0">
                <a:solidFill>
                  <a:srgbClr val="FF9300"/>
                </a:solidFill>
              </a:rPr>
              <a:t>Median OS = 16.8 mo </a:t>
            </a:r>
          </a:p>
        </p:txBody>
      </p:sp>
      <p:sp>
        <p:nvSpPr>
          <p:cNvPr id="7" name="TextBox 6"/>
          <p:cNvSpPr txBox="1"/>
          <p:nvPr/>
        </p:nvSpPr>
        <p:spPr>
          <a:xfrm>
            <a:off x="1008846" y="1230217"/>
            <a:ext cx="628698" cy="461665"/>
          </a:xfrm>
          <a:prstGeom prst="rect">
            <a:avLst/>
          </a:prstGeom>
          <a:noFill/>
        </p:spPr>
        <p:txBody>
          <a:bodyPr wrap="none" rtlCol="0">
            <a:spAutoFit/>
          </a:bodyPr>
          <a:lstStyle/>
          <a:p>
            <a:r>
              <a:rPr lang="en-US" b="1" dirty="0"/>
              <a:t>OS</a:t>
            </a:r>
          </a:p>
        </p:txBody>
      </p:sp>
      <p:sp>
        <p:nvSpPr>
          <p:cNvPr id="11" name="TextBox 10"/>
          <p:cNvSpPr txBox="1"/>
          <p:nvPr/>
        </p:nvSpPr>
        <p:spPr>
          <a:xfrm>
            <a:off x="2616586" y="5087329"/>
            <a:ext cx="583814" cy="338554"/>
          </a:xfrm>
          <a:prstGeom prst="rect">
            <a:avLst/>
          </a:prstGeom>
          <a:noFill/>
        </p:spPr>
        <p:txBody>
          <a:bodyPr wrap="none" rtlCol="0">
            <a:spAutoFit/>
          </a:bodyPr>
          <a:lstStyle/>
          <a:p>
            <a:r>
              <a:rPr lang="en-US" sz="1600" b="1"/>
              <a:t>16.8</a:t>
            </a:r>
            <a:endParaRPr lang="en-US" sz="1600" b="1" dirty="0"/>
          </a:p>
        </p:txBody>
      </p:sp>
      <p:sp>
        <p:nvSpPr>
          <p:cNvPr id="13" name="TextBox 12"/>
          <p:cNvSpPr txBox="1"/>
          <p:nvPr/>
        </p:nvSpPr>
        <p:spPr>
          <a:xfrm>
            <a:off x="6546157" y="5088238"/>
            <a:ext cx="583814" cy="338554"/>
          </a:xfrm>
          <a:prstGeom prst="rect">
            <a:avLst/>
          </a:prstGeom>
          <a:noFill/>
        </p:spPr>
        <p:txBody>
          <a:bodyPr wrap="none" rtlCol="0">
            <a:spAutoFit/>
          </a:bodyPr>
          <a:lstStyle/>
          <a:p>
            <a:r>
              <a:rPr lang="en-US" sz="1600" b="1" dirty="0"/>
              <a:t>42.1</a:t>
            </a:r>
          </a:p>
        </p:txBody>
      </p:sp>
      <p:sp>
        <p:nvSpPr>
          <p:cNvPr id="14" name="TextBox 13"/>
          <p:cNvSpPr txBox="1"/>
          <p:nvPr/>
        </p:nvSpPr>
        <p:spPr>
          <a:xfrm>
            <a:off x="3675185" y="1583807"/>
            <a:ext cx="4868640" cy="723275"/>
          </a:xfrm>
          <a:prstGeom prst="rect">
            <a:avLst/>
          </a:prstGeom>
          <a:noFill/>
        </p:spPr>
        <p:txBody>
          <a:bodyPr wrap="none" rtlCol="0">
            <a:spAutoFit/>
          </a:bodyPr>
          <a:lstStyle/>
          <a:p>
            <a:pPr>
              <a:spcBef>
                <a:spcPts val="600"/>
              </a:spcBef>
            </a:pPr>
            <a:r>
              <a:rPr lang="en-US" sz="1200" b="1" dirty="0"/>
              <a:t>Explorative laparotomy (n = 91)</a:t>
            </a:r>
          </a:p>
          <a:p>
            <a:pPr>
              <a:spcBef>
                <a:spcPts val="600"/>
              </a:spcBef>
            </a:pPr>
            <a:r>
              <a:rPr lang="en-US" sz="1200" b="1" dirty="0" err="1"/>
              <a:t>Radiochemotherapy</a:t>
            </a:r>
            <a:r>
              <a:rPr lang="en-US" sz="1200" b="1" dirty="0"/>
              <a:t> followed by explorative laparotomy (n = 72)</a:t>
            </a:r>
            <a:br>
              <a:rPr lang="en-US" sz="1200" b="1" dirty="0"/>
            </a:br>
            <a:r>
              <a:rPr lang="en-US" sz="1200" b="1" i="1" dirty="0"/>
              <a:t>P</a:t>
            </a:r>
            <a:r>
              <a:rPr lang="en-US" sz="1200" b="1" dirty="0"/>
              <a:t>-value stratified </a:t>
            </a:r>
            <a:r>
              <a:rPr lang="en-US" sz="1200" b="1" dirty="0" err="1"/>
              <a:t>logrank</a:t>
            </a:r>
            <a:r>
              <a:rPr lang="en-US" sz="1200" b="1" dirty="0"/>
              <a:t> test: 3e-04</a:t>
            </a:r>
          </a:p>
        </p:txBody>
      </p:sp>
      <p:sp>
        <p:nvSpPr>
          <p:cNvPr id="15" name="TextBox 14"/>
          <p:cNvSpPr txBox="1"/>
          <p:nvPr/>
        </p:nvSpPr>
        <p:spPr>
          <a:xfrm>
            <a:off x="6336965" y="2509578"/>
            <a:ext cx="1002197" cy="338554"/>
          </a:xfrm>
          <a:prstGeom prst="rect">
            <a:avLst/>
          </a:prstGeom>
          <a:noFill/>
        </p:spPr>
        <p:txBody>
          <a:bodyPr wrap="none" rtlCol="0">
            <a:spAutoFit/>
          </a:bodyPr>
          <a:lstStyle/>
          <a:p>
            <a:pPr>
              <a:spcBef>
                <a:spcPts val="600"/>
              </a:spcBef>
            </a:pPr>
            <a:r>
              <a:rPr lang="mr-IN" sz="1600" b="1" i="1" dirty="0" err="1"/>
              <a:t>p</a:t>
            </a:r>
            <a:r>
              <a:rPr lang="en-US" sz="1600" b="1" i="1" dirty="0"/>
              <a:t> &lt;</a:t>
            </a:r>
            <a:r>
              <a:rPr lang="mr-IN" sz="1600" b="1" dirty="0"/>
              <a:t> 0.001</a:t>
            </a:r>
          </a:p>
        </p:txBody>
      </p:sp>
    </p:spTree>
    <p:extLst>
      <p:ext uri="{BB962C8B-B14F-4D97-AF65-F5344CB8AC3E}">
        <p14:creationId xmlns:p14="http://schemas.microsoft.com/office/powerpoint/2010/main" val="2519499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2400" dirty="0"/>
              <a:t>FOLFIRINOX until Progression, FOLFIRINOX with Maintenance Treatment, or Sequential Treatment with Gemcitabine and FOLFIRI.3 for First-Line Treatment of Metastatic Pancreatic Cancer: A Randomized Phase II Trial (PRODIGE 35-PANOPTIMOX)</a:t>
            </a:r>
          </a:p>
        </p:txBody>
      </p:sp>
      <p:sp>
        <p:nvSpPr>
          <p:cNvPr id="2" name="Subtitle 1"/>
          <p:cNvSpPr>
            <a:spLocks noGrp="1"/>
          </p:cNvSpPr>
          <p:nvPr>
            <p:ph type="subTitle" idx="1"/>
          </p:nvPr>
        </p:nvSpPr>
        <p:spPr/>
        <p:txBody>
          <a:bodyPr anchor="t">
            <a:noAutofit/>
          </a:bodyPr>
          <a:lstStyle/>
          <a:p>
            <a:r>
              <a:rPr lang="en-US" sz="2400" dirty="0"/>
              <a:t>Dahan L </a:t>
            </a:r>
            <a:r>
              <a:rPr lang="en-US" sz="2400" dirty="0">
                <a:solidFill>
                  <a:srgbClr val="0D4384"/>
                </a:solidFill>
              </a:rPr>
              <a:t>et al. </a:t>
            </a:r>
          </a:p>
          <a:p>
            <a:r>
              <a:rPr lang="en-US" sz="2400" i="1" dirty="0"/>
              <a:t>Proc ASCO </a:t>
            </a:r>
            <a:r>
              <a:rPr lang="en-US" sz="2400" dirty="0">
                <a:latin typeface="Arial" charset="0"/>
                <a:ea typeface="ＭＳ Ｐゴシック" charset="0"/>
                <a:cs typeface="ＭＳ Ｐゴシック" charset="0"/>
              </a:rPr>
              <a:t>2018;Abstract 4000.</a:t>
            </a:r>
            <a:endParaRPr lang="en-US" sz="2400" dirty="0">
              <a:solidFill>
                <a:srgbClr val="0D4384"/>
              </a:solidFill>
            </a:endParaRPr>
          </a:p>
        </p:txBody>
      </p:sp>
    </p:spTree>
    <p:extLst>
      <p:ext uri="{BB962C8B-B14F-4D97-AF65-F5344CB8AC3E}">
        <p14:creationId xmlns:p14="http://schemas.microsoft.com/office/powerpoint/2010/main" val="4342155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flipV="1">
            <a:off x="3581401" y="2950657"/>
            <a:ext cx="1603176" cy="7459"/>
          </a:xfrm>
          <a:prstGeom prst="line">
            <a:avLst/>
          </a:prstGeom>
          <a:noFill/>
          <a:ln w="28575">
            <a:solidFill>
              <a:srgbClr val="FFFFFF"/>
            </a:solidFill>
            <a:round/>
            <a:headEnd/>
            <a:tailEnd type="triangle"/>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6" name="Line 7"/>
          <p:cNvSpPr>
            <a:spLocks noChangeShapeType="1"/>
          </p:cNvSpPr>
          <p:nvPr/>
        </p:nvSpPr>
        <p:spPr bwMode="auto">
          <a:xfrm flipH="1">
            <a:off x="4923186" y="1593950"/>
            <a:ext cx="1" cy="274945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7" name="Line 8"/>
          <p:cNvSpPr>
            <a:spLocks noChangeShapeType="1"/>
          </p:cNvSpPr>
          <p:nvPr/>
        </p:nvSpPr>
        <p:spPr bwMode="auto">
          <a:xfrm flipV="1">
            <a:off x="4927402" y="1593950"/>
            <a:ext cx="257175" cy="625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8" name="Line 9"/>
          <p:cNvSpPr>
            <a:spLocks noChangeShapeType="1"/>
          </p:cNvSpPr>
          <p:nvPr/>
        </p:nvSpPr>
        <p:spPr bwMode="auto">
          <a:xfrm>
            <a:off x="4927402" y="4343400"/>
            <a:ext cx="257175"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9" name="Text Box 11"/>
          <p:cNvSpPr txBox="1">
            <a:spLocks noChangeArrowheads="1"/>
          </p:cNvSpPr>
          <p:nvPr/>
        </p:nvSpPr>
        <p:spPr bwMode="auto">
          <a:xfrm>
            <a:off x="5184577" y="1101627"/>
            <a:ext cx="3349823" cy="1031973"/>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dirty="0">
                <a:solidFill>
                  <a:srgbClr val="000090"/>
                </a:solidFill>
              </a:rPr>
              <a:t>FOLFIRINOX* x 12 cycles</a:t>
            </a:r>
          </a:p>
          <a:p>
            <a:pPr algn="ctr">
              <a:spcBef>
                <a:spcPts val="450"/>
              </a:spcBef>
              <a:spcAft>
                <a:spcPts val="450"/>
              </a:spcAft>
            </a:pPr>
            <a:r>
              <a:rPr lang="en-US" sz="1500" b="1" dirty="0">
                <a:solidFill>
                  <a:srgbClr val="000090"/>
                </a:solidFill>
              </a:rPr>
              <a:t>(Arm A)</a:t>
            </a:r>
          </a:p>
        </p:txBody>
      </p:sp>
      <p:sp>
        <p:nvSpPr>
          <p:cNvPr id="57350" name="Text Box 13"/>
          <p:cNvSpPr txBox="1">
            <a:spLocks noChangeArrowheads="1"/>
          </p:cNvSpPr>
          <p:nvPr/>
        </p:nvSpPr>
        <p:spPr bwMode="auto">
          <a:xfrm>
            <a:off x="5184577" y="2223484"/>
            <a:ext cx="3349823" cy="1397316"/>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dirty="0">
                <a:solidFill>
                  <a:srgbClr val="000090"/>
                </a:solidFill>
              </a:rPr>
              <a:t>FOLFIRINOX x 8 cycles </a:t>
            </a:r>
            <a:r>
              <a:rPr lang="en-US" sz="1500" b="1" dirty="0">
                <a:solidFill>
                  <a:srgbClr val="000090"/>
                </a:solidFill>
                <a:sym typeface="Wingdings"/>
              </a:rPr>
              <a:t></a:t>
            </a:r>
            <a:r>
              <a:rPr lang="en-US" sz="1500" b="1" dirty="0">
                <a:solidFill>
                  <a:srgbClr val="000090"/>
                </a:solidFill>
              </a:rPr>
              <a:t> 5-FU/</a:t>
            </a:r>
            <a:br>
              <a:rPr lang="en-US" sz="1500" b="1" dirty="0">
                <a:solidFill>
                  <a:srgbClr val="000090"/>
                </a:solidFill>
              </a:rPr>
            </a:br>
            <a:r>
              <a:rPr lang="en-US" sz="1500" b="1" dirty="0">
                <a:solidFill>
                  <a:srgbClr val="000090"/>
                </a:solidFill>
              </a:rPr>
              <a:t>LV</a:t>
            </a:r>
            <a:r>
              <a:rPr lang="en-US" sz="1500" b="1" baseline="30000" dirty="0">
                <a:solidFill>
                  <a:srgbClr val="000090"/>
                </a:solidFill>
              </a:rPr>
              <a:t>†</a:t>
            </a:r>
            <a:r>
              <a:rPr lang="en-US" sz="1500" b="1" dirty="0">
                <a:solidFill>
                  <a:srgbClr val="000090"/>
                </a:solidFill>
              </a:rPr>
              <a:t> for disease control and re-introduction of FOLFIRINOX in case of progression</a:t>
            </a:r>
          </a:p>
          <a:p>
            <a:pPr algn="ctr">
              <a:spcBef>
                <a:spcPts val="450"/>
              </a:spcBef>
              <a:spcAft>
                <a:spcPts val="450"/>
              </a:spcAft>
            </a:pPr>
            <a:r>
              <a:rPr lang="en-US" sz="1500" b="1" dirty="0">
                <a:solidFill>
                  <a:srgbClr val="000090"/>
                </a:solidFill>
              </a:rPr>
              <a:t>(Arm B)</a:t>
            </a:r>
          </a:p>
        </p:txBody>
      </p:sp>
      <p:graphicFrame>
        <p:nvGraphicFramePr>
          <p:cNvPr id="29" name="Group 104"/>
          <p:cNvGraphicFramePr>
            <a:graphicFrameLocks noGrp="1"/>
          </p:cNvGraphicFramePr>
          <p:nvPr>
            <p:extLst>
              <p:ext uri="{D42A27DB-BD31-4B8C-83A1-F6EECF244321}">
                <p14:modId xmlns:p14="http://schemas.microsoft.com/office/powerpoint/2010/main" val="2094232826"/>
              </p:ext>
            </p:extLst>
          </p:nvPr>
        </p:nvGraphicFramePr>
        <p:xfrm>
          <a:off x="457200" y="2085998"/>
          <a:ext cx="3124200" cy="1459280"/>
        </p:xfrm>
        <a:graphic>
          <a:graphicData uri="http://schemas.openxmlformats.org/drawingml/2006/table">
            <a:tbl>
              <a:tblPr/>
              <a:tblGrid>
                <a:gridCol w="3124200">
                  <a:extLst>
                    <a:ext uri="{9D8B030D-6E8A-4147-A177-3AD203B41FA5}">
                      <a16:colId xmlns:a16="http://schemas.microsoft.com/office/drawing/2014/main" xmlns="" val="20000"/>
                    </a:ext>
                  </a:extLst>
                </a:gridCol>
              </a:tblGrid>
              <a:tr h="26685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Eligibility (N = 273)</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108760">
                <a:tc>
                  <a:txBody>
                    <a:bodyPr/>
                    <a:lstStyle/>
                    <a:p>
                      <a:pPr marL="285750" indent="-285750">
                        <a:lnSpc>
                          <a:spcPct val="120000"/>
                        </a:lnSpc>
                        <a:buFont typeface="Arial"/>
                        <a:buChar char="•"/>
                        <a:defRPr/>
                      </a:pPr>
                      <a:r>
                        <a:rPr lang="en-US" sz="1700" baseline="0" dirty="0"/>
                        <a:t>Metastatic pancreatic cancer</a:t>
                      </a:r>
                    </a:p>
                    <a:p>
                      <a:pPr marL="285750" indent="-285750">
                        <a:lnSpc>
                          <a:spcPct val="120000"/>
                        </a:lnSpc>
                        <a:buFont typeface="Arial"/>
                        <a:buChar char="•"/>
                        <a:defRPr/>
                      </a:pPr>
                      <a:r>
                        <a:rPr lang="en-US" sz="1700" baseline="0" dirty="0"/>
                        <a:t>No prior chemotherapy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57361" name="TextBox 2"/>
          <p:cNvSpPr txBox="1">
            <a:spLocks noChangeArrowheads="1"/>
          </p:cNvSpPr>
          <p:nvPr/>
        </p:nvSpPr>
        <p:spPr bwMode="auto">
          <a:xfrm>
            <a:off x="304800" y="5314067"/>
            <a:ext cx="8534400" cy="1010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 6-month PFS rate</a:t>
            </a:r>
          </a:p>
          <a:p>
            <a:pPr marL="285750" indent="-285750">
              <a:spcBef>
                <a:spcPts val="400"/>
              </a:spcBef>
              <a:spcAft>
                <a:spcPts val="400"/>
              </a:spcAft>
              <a:buFont typeface="Arial" charset="0"/>
              <a:buChar char="•"/>
            </a:pPr>
            <a:r>
              <a:rPr lang="en-US" sz="1650" dirty="0">
                <a:solidFill>
                  <a:srgbClr val="FFFFFF"/>
                </a:solidFill>
              </a:rPr>
              <a:t>Prior to randomization, patients were stratified by center, biliary stent and age (&lt;65 vs &gt;65 y).</a:t>
            </a:r>
          </a:p>
        </p:txBody>
      </p:sp>
      <p:sp>
        <p:nvSpPr>
          <p:cNvPr id="4" name="TextBox 3"/>
          <p:cNvSpPr txBox="1"/>
          <p:nvPr/>
        </p:nvSpPr>
        <p:spPr>
          <a:xfrm>
            <a:off x="609600" y="1611868"/>
            <a:ext cx="1685077" cy="369332"/>
          </a:xfrm>
          <a:prstGeom prst="rect">
            <a:avLst/>
          </a:prstGeom>
          <a:noFill/>
        </p:spPr>
        <p:txBody>
          <a:bodyPr wrap="none" rtlCol="0">
            <a:spAutoFit/>
          </a:bodyPr>
          <a:lstStyle/>
          <a:p>
            <a:r>
              <a:rPr lang="en-US" sz="1800" b="1" dirty="0">
                <a:solidFill>
                  <a:srgbClr val="FFFFFF"/>
                </a:solidFill>
              </a:rPr>
              <a:t>NCT02352337</a:t>
            </a:r>
          </a:p>
        </p:txBody>
      </p:sp>
      <p:sp>
        <p:nvSpPr>
          <p:cNvPr id="18"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PRODIGE 35 PANOPTIMOX: Phase II Trial Design</a:t>
            </a:r>
            <a:endParaRPr lang="en-US" dirty="0">
              <a:latin typeface="Arial" charset="0"/>
              <a:ea typeface="ＭＳ Ｐゴシック" charset="0"/>
              <a:cs typeface="ＭＳ Ｐゴシック" charset="0"/>
            </a:endParaRPr>
          </a:p>
        </p:txBody>
      </p:sp>
      <p:sp>
        <p:nvSpPr>
          <p:cNvPr id="19" name="TextBox 18"/>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Dahan L et al. </a:t>
            </a:r>
            <a:r>
              <a:rPr lang="en-US" sz="1800" i="1" dirty="0">
                <a:solidFill>
                  <a:srgbClr val="FFFFFF"/>
                </a:solidFill>
              </a:rPr>
              <a:t>Proc ASCO </a:t>
            </a:r>
            <a:r>
              <a:rPr lang="en-US" sz="1800" dirty="0">
                <a:solidFill>
                  <a:srgbClr val="FFFFFF"/>
                </a:solidFill>
              </a:rPr>
              <a:t>2018;Abstract 4000; Clinicaltrials.gov. </a:t>
            </a:r>
          </a:p>
        </p:txBody>
      </p:sp>
      <p:sp>
        <p:nvSpPr>
          <p:cNvPr id="20" name="Text Box 13"/>
          <p:cNvSpPr txBox="1">
            <a:spLocks noChangeArrowheads="1"/>
          </p:cNvSpPr>
          <p:nvPr/>
        </p:nvSpPr>
        <p:spPr bwMode="auto">
          <a:xfrm>
            <a:off x="5181600" y="3743675"/>
            <a:ext cx="3349823" cy="1209325"/>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baseline="30000" dirty="0">
                <a:solidFill>
                  <a:srgbClr val="000090"/>
                </a:solidFill>
              </a:rPr>
              <a:t>‡ </a:t>
            </a:r>
            <a:r>
              <a:rPr lang="en-US" sz="1500" b="1" dirty="0">
                <a:solidFill>
                  <a:srgbClr val="000090"/>
                </a:solidFill>
              </a:rPr>
              <a:t>Sequential treatment with FOLFIRINOX for 2 mo and gemcitabine for 2 mo</a:t>
            </a:r>
          </a:p>
          <a:p>
            <a:pPr algn="ctr">
              <a:spcBef>
                <a:spcPts val="450"/>
              </a:spcBef>
              <a:spcAft>
                <a:spcPts val="450"/>
              </a:spcAft>
            </a:pPr>
            <a:r>
              <a:rPr lang="en-US" sz="1500" b="1" dirty="0">
                <a:solidFill>
                  <a:srgbClr val="000090"/>
                </a:solidFill>
              </a:rPr>
              <a:t>(Arm C)</a:t>
            </a:r>
          </a:p>
        </p:txBody>
      </p:sp>
      <p:sp>
        <p:nvSpPr>
          <p:cNvPr id="6" name="TextBox 5"/>
          <p:cNvSpPr txBox="1"/>
          <p:nvPr/>
        </p:nvSpPr>
        <p:spPr>
          <a:xfrm>
            <a:off x="228600" y="3886200"/>
            <a:ext cx="4694586" cy="1569660"/>
          </a:xfrm>
          <a:prstGeom prst="rect">
            <a:avLst/>
          </a:prstGeom>
          <a:noFill/>
        </p:spPr>
        <p:txBody>
          <a:bodyPr wrap="square" rtlCol="0">
            <a:spAutoFit/>
          </a:bodyPr>
          <a:lstStyle/>
          <a:p>
            <a:r>
              <a:rPr lang="en-US" sz="1200" dirty="0">
                <a:solidFill>
                  <a:srgbClr val="FFFFFF"/>
                </a:solidFill>
              </a:rPr>
              <a:t>*</a:t>
            </a:r>
            <a:r>
              <a:rPr lang="en-US" sz="1200" baseline="30000" dirty="0">
                <a:solidFill>
                  <a:srgbClr val="FFFFFF"/>
                </a:solidFill>
              </a:rPr>
              <a:t> </a:t>
            </a:r>
            <a:r>
              <a:rPr lang="en-US" sz="1200" dirty="0">
                <a:solidFill>
                  <a:srgbClr val="FFFFFF"/>
                </a:solidFill>
              </a:rPr>
              <a:t>Oxaliplatin 85 mg/m</a:t>
            </a:r>
            <a:r>
              <a:rPr lang="en-US" sz="1200" baseline="30000" dirty="0">
                <a:solidFill>
                  <a:srgbClr val="FFFFFF"/>
                </a:solidFill>
              </a:rPr>
              <a:t>2</a:t>
            </a:r>
            <a:r>
              <a:rPr lang="en-US" sz="1200" dirty="0">
                <a:solidFill>
                  <a:srgbClr val="FFFFFF"/>
                </a:solidFill>
              </a:rPr>
              <a:t>, irinotecan 180 mg/m</a:t>
            </a:r>
            <a:r>
              <a:rPr lang="en-US" sz="1200" baseline="30000" dirty="0">
                <a:solidFill>
                  <a:srgbClr val="FFFFFF"/>
                </a:solidFill>
              </a:rPr>
              <a:t>2</a:t>
            </a:r>
            <a:r>
              <a:rPr lang="en-US" sz="1200" dirty="0">
                <a:solidFill>
                  <a:srgbClr val="FFFFFF"/>
                </a:solidFill>
              </a:rPr>
              <a:t>, LV 200 mg/m</a:t>
            </a:r>
            <a:r>
              <a:rPr lang="en-US" sz="1200" baseline="30000" dirty="0">
                <a:solidFill>
                  <a:srgbClr val="FFFFFF"/>
                </a:solidFill>
              </a:rPr>
              <a:t>2</a:t>
            </a:r>
            <a:r>
              <a:rPr lang="en-US" sz="1200" dirty="0">
                <a:solidFill>
                  <a:srgbClr val="FFFFFF"/>
                </a:solidFill>
              </a:rPr>
              <a:t>, 5-FU bolus 400 mg/m</a:t>
            </a:r>
            <a:r>
              <a:rPr lang="en-US" sz="1200" baseline="30000" dirty="0">
                <a:solidFill>
                  <a:srgbClr val="FFFFFF"/>
                </a:solidFill>
              </a:rPr>
              <a:t>2</a:t>
            </a:r>
            <a:r>
              <a:rPr lang="en-US" sz="1200" dirty="0">
                <a:solidFill>
                  <a:srgbClr val="FFFFFF"/>
                </a:solidFill>
              </a:rPr>
              <a:t>, 5-FU infusion 2,400 mg/m</a:t>
            </a:r>
            <a:r>
              <a:rPr lang="en-US" sz="1200" baseline="30000" dirty="0">
                <a:solidFill>
                  <a:srgbClr val="FFFFFF"/>
                </a:solidFill>
              </a:rPr>
              <a:t>2</a:t>
            </a:r>
            <a:r>
              <a:rPr lang="en-US" sz="1200" dirty="0">
                <a:solidFill>
                  <a:srgbClr val="FFFFFF"/>
                </a:solidFill>
              </a:rPr>
              <a:t> for 46 h; 14 d cycle</a:t>
            </a:r>
          </a:p>
          <a:p>
            <a:r>
              <a:rPr lang="en-US" sz="1200" baseline="30000" dirty="0">
                <a:solidFill>
                  <a:srgbClr val="FFFFFF"/>
                </a:solidFill>
              </a:rPr>
              <a:t>† </a:t>
            </a:r>
            <a:r>
              <a:rPr lang="en-US" sz="1200" dirty="0">
                <a:solidFill>
                  <a:srgbClr val="FFFFFF"/>
                </a:solidFill>
              </a:rPr>
              <a:t>LV 200 mg/m</a:t>
            </a:r>
            <a:r>
              <a:rPr lang="en-US" sz="1200" baseline="30000" dirty="0">
                <a:solidFill>
                  <a:srgbClr val="FFFFFF"/>
                </a:solidFill>
              </a:rPr>
              <a:t>2</a:t>
            </a:r>
            <a:r>
              <a:rPr lang="en-US" sz="1200" dirty="0">
                <a:solidFill>
                  <a:srgbClr val="FFFFFF"/>
                </a:solidFill>
              </a:rPr>
              <a:t>, 5-FU bolus 400 mg/m</a:t>
            </a:r>
            <a:r>
              <a:rPr lang="en-US" sz="1200" baseline="30000" dirty="0">
                <a:solidFill>
                  <a:srgbClr val="FFFFFF"/>
                </a:solidFill>
              </a:rPr>
              <a:t>2</a:t>
            </a:r>
            <a:r>
              <a:rPr lang="en-US" sz="1200" dirty="0">
                <a:solidFill>
                  <a:srgbClr val="FFFFFF"/>
                </a:solidFill>
              </a:rPr>
              <a:t>, 5-FU infusion 2,400 mg/m</a:t>
            </a:r>
            <a:r>
              <a:rPr lang="en-US" sz="1200" baseline="30000" dirty="0">
                <a:solidFill>
                  <a:srgbClr val="FFFFFF"/>
                </a:solidFill>
              </a:rPr>
              <a:t>2</a:t>
            </a:r>
            <a:r>
              <a:rPr lang="en-US" sz="1200" dirty="0">
                <a:solidFill>
                  <a:srgbClr val="FFFFFF"/>
                </a:solidFill>
              </a:rPr>
              <a:t> for 46 h; 14 d cycle</a:t>
            </a:r>
          </a:p>
          <a:p>
            <a:r>
              <a:rPr lang="en-US" sz="1200" baseline="30000" dirty="0">
                <a:solidFill>
                  <a:srgbClr val="FFFFFF"/>
                </a:solidFill>
              </a:rPr>
              <a:t>‡ </a:t>
            </a:r>
            <a:r>
              <a:rPr lang="en-US" sz="1200" dirty="0">
                <a:solidFill>
                  <a:srgbClr val="FFFFFF"/>
                </a:solidFill>
              </a:rPr>
              <a:t>Irinotecan 90 mg/m</a:t>
            </a:r>
            <a:r>
              <a:rPr lang="en-US" sz="1200" baseline="30000" dirty="0">
                <a:solidFill>
                  <a:srgbClr val="FFFFFF"/>
                </a:solidFill>
              </a:rPr>
              <a:t>2</a:t>
            </a:r>
            <a:r>
              <a:rPr lang="en-US" sz="1200" dirty="0">
                <a:solidFill>
                  <a:srgbClr val="FFFFFF"/>
                </a:solidFill>
              </a:rPr>
              <a:t> d1, LV 200 mg/m</a:t>
            </a:r>
            <a:r>
              <a:rPr lang="en-US" sz="1200" baseline="30000" dirty="0">
                <a:solidFill>
                  <a:srgbClr val="FFFFFF"/>
                </a:solidFill>
              </a:rPr>
              <a:t>2</a:t>
            </a:r>
            <a:r>
              <a:rPr lang="en-US" sz="1200" dirty="0">
                <a:solidFill>
                  <a:srgbClr val="FFFFFF"/>
                </a:solidFill>
              </a:rPr>
              <a:t>, 5-FU bolus 400 mg/m</a:t>
            </a:r>
            <a:r>
              <a:rPr lang="en-US" sz="1200" baseline="30000" dirty="0">
                <a:solidFill>
                  <a:srgbClr val="FFFFFF"/>
                </a:solidFill>
              </a:rPr>
              <a:t>2</a:t>
            </a:r>
            <a:r>
              <a:rPr lang="en-US" sz="1200" dirty="0">
                <a:solidFill>
                  <a:srgbClr val="FFFFFF"/>
                </a:solidFill>
              </a:rPr>
              <a:t>, 5-FU infusion 2,400 mg/m</a:t>
            </a:r>
            <a:r>
              <a:rPr lang="en-US" sz="1200" baseline="30000" dirty="0">
                <a:solidFill>
                  <a:srgbClr val="FFFFFF"/>
                </a:solidFill>
              </a:rPr>
              <a:t>2</a:t>
            </a:r>
            <a:r>
              <a:rPr lang="en-US" sz="1200" dirty="0">
                <a:solidFill>
                  <a:srgbClr val="FFFFFF"/>
                </a:solidFill>
              </a:rPr>
              <a:t> for 46 h, irinotecan 90 mg/m</a:t>
            </a:r>
            <a:r>
              <a:rPr lang="en-US" sz="1200" baseline="30000" dirty="0">
                <a:solidFill>
                  <a:srgbClr val="FFFFFF"/>
                </a:solidFill>
              </a:rPr>
              <a:t>2</a:t>
            </a:r>
            <a:r>
              <a:rPr lang="en-US" sz="1200" dirty="0">
                <a:solidFill>
                  <a:srgbClr val="FFFFFF"/>
                </a:solidFill>
              </a:rPr>
              <a:t> on d3; </a:t>
            </a:r>
            <a:br>
              <a:rPr lang="en-US" sz="1200" dirty="0">
                <a:solidFill>
                  <a:srgbClr val="FFFFFF"/>
                </a:solidFill>
              </a:rPr>
            </a:br>
            <a:r>
              <a:rPr lang="en-US" sz="1200" dirty="0">
                <a:solidFill>
                  <a:srgbClr val="FFFFFF"/>
                </a:solidFill>
              </a:rPr>
              <a:t>14 d cycle and gemcitabine 1,000 mg/m</a:t>
            </a:r>
            <a:r>
              <a:rPr lang="en-US" sz="1200" baseline="30000" dirty="0">
                <a:solidFill>
                  <a:srgbClr val="FFFFFF"/>
                </a:solidFill>
              </a:rPr>
              <a:t>2</a:t>
            </a:r>
            <a:r>
              <a:rPr lang="en-US" sz="1200" dirty="0">
                <a:solidFill>
                  <a:srgbClr val="FFFFFF"/>
                </a:solidFill>
              </a:rPr>
              <a:t> on d1, 8, 15; 28 d cycle</a:t>
            </a:r>
          </a:p>
          <a:p>
            <a:endParaRPr lang="en-US" sz="1200" dirty="0">
              <a:solidFill>
                <a:srgbClr val="FFFFFF"/>
              </a:solidFill>
            </a:endParaRPr>
          </a:p>
        </p:txBody>
      </p:sp>
      <p:sp>
        <p:nvSpPr>
          <p:cNvPr id="21" name="TextBox 20"/>
          <p:cNvSpPr txBox="1"/>
          <p:nvPr/>
        </p:nvSpPr>
        <p:spPr>
          <a:xfrm>
            <a:off x="3945382" y="2198518"/>
            <a:ext cx="542136" cy="276999"/>
          </a:xfrm>
          <a:prstGeom prst="rect">
            <a:avLst/>
          </a:prstGeom>
          <a:noFill/>
        </p:spPr>
        <p:txBody>
          <a:bodyPr wrap="none" rtlCol="0">
            <a:spAutoFit/>
          </a:bodyPr>
          <a:lstStyle/>
          <a:p>
            <a:r>
              <a:rPr lang="en-US" sz="1200" b="1" dirty="0">
                <a:solidFill>
                  <a:srgbClr val="FFFFFF"/>
                </a:solidFill>
              </a:rPr>
              <a:t>1:1:1</a:t>
            </a:r>
          </a:p>
        </p:txBody>
      </p:sp>
      <p:grpSp>
        <p:nvGrpSpPr>
          <p:cNvPr id="17" name="Group 16"/>
          <p:cNvGrpSpPr>
            <a:grpSpLocks/>
          </p:cNvGrpSpPr>
          <p:nvPr/>
        </p:nvGrpSpPr>
        <p:grpSpPr bwMode="auto">
          <a:xfrm>
            <a:off x="3795093" y="2616635"/>
            <a:ext cx="914400" cy="914400"/>
            <a:chOff x="1872" y="1584"/>
            <a:chExt cx="576" cy="576"/>
          </a:xfrm>
        </p:grpSpPr>
        <p:sp>
          <p:nvSpPr>
            <p:cNvPr id="22" name="Oval 21"/>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23" name="Rectangle 22"/>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Tree>
    <p:extLst>
      <p:ext uri="{BB962C8B-B14F-4D97-AF65-F5344CB8AC3E}">
        <p14:creationId xmlns:p14="http://schemas.microsoft.com/office/powerpoint/2010/main" val="2477913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883627"/>
            <a:ext cx="8577219" cy="3185007"/>
          </a:xfrm>
          <a:prstGeom prst="rect">
            <a:avLst/>
          </a:prstGeom>
        </p:spPr>
      </p:pic>
      <p:sp>
        <p:nvSpPr>
          <p:cNvPr id="18"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PANOPTIMOX: Survival and Response</a:t>
            </a:r>
            <a:endParaRPr lang="en-US" dirty="0">
              <a:latin typeface="Arial" charset="0"/>
              <a:ea typeface="ＭＳ Ｐゴシック" charset="0"/>
              <a:cs typeface="ＭＳ Ｐゴシック" charset="0"/>
            </a:endParaRPr>
          </a:p>
        </p:txBody>
      </p:sp>
      <p:sp>
        <p:nvSpPr>
          <p:cNvPr id="19" name="TextBox 18"/>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Dahan L et al. </a:t>
            </a:r>
            <a:r>
              <a:rPr lang="en-US" sz="1800" i="1" dirty="0">
                <a:solidFill>
                  <a:srgbClr val="FFFFFF"/>
                </a:solidFill>
              </a:rPr>
              <a:t>Proc ASCO </a:t>
            </a:r>
            <a:r>
              <a:rPr lang="en-US" sz="1800" dirty="0">
                <a:solidFill>
                  <a:srgbClr val="FFFFFF"/>
                </a:solidFill>
              </a:rPr>
              <a:t>2018;Abstract 4000. </a:t>
            </a:r>
          </a:p>
        </p:txBody>
      </p:sp>
      <p:sp>
        <p:nvSpPr>
          <p:cNvPr id="3" name="TextBox 2"/>
          <p:cNvSpPr txBox="1"/>
          <p:nvPr/>
        </p:nvSpPr>
        <p:spPr>
          <a:xfrm>
            <a:off x="1584772" y="1023323"/>
            <a:ext cx="2305439" cy="338554"/>
          </a:xfrm>
          <a:prstGeom prst="rect">
            <a:avLst/>
          </a:prstGeom>
          <a:noFill/>
        </p:spPr>
        <p:txBody>
          <a:bodyPr wrap="none" rtlCol="0">
            <a:spAutoFit/>
          </a:bodyPr>
          <a:lstStyle/>
          <a:p>
            <a:r>
              <a:rPr lang="en-US" sz="1600" b="1" dirty="0"/>
              <a:t>PFS in ITT Population</a:t>
            </a:r>
          </a:p>
        </p:txBody>
      </p:sp>
      <p:sp>
        <p:nvSpPr>
          <p:cNvPr id="5" name="TextBox 4"/>
          <p:cNvSpPr txBox="1"/>
          <p:nvPr/>
        </p:nvSpPr>
        <p:spPr>
          <a:xfrm>
            <a:off x="1255643" y="2895600"/>
            <a:ext cx="2478157" cy="656590"/>
          </a:xfrm>
          <a:prstGeom prst="rect">
            <a:avLst/>
          </a:prstGeom>
          <a:noFill/>
        </p:spPr>
        <p:txBody>
          <a:bodyPr wrap="square" rtlCol="0">
            <a:spAutoFit/>
          </a:bodyPr>
          <a:lstStyle/>
          <a:p>
            <a:pPr>
              <a:spcBef>
                <a:spcPts val="400"/>
              </a:spcBef>
            </a:pPr>
            <a:r>
              <a:rPr lang="en-US" sz="1000" b="1" dirty="0"/>
              <a:t>Arm A: FOLFIRINOX</a:t>
            </a:r>
          </a:p>
          <a:p>
            <a:pPr>
              <a:spcBef>
                <a:spcPts val="400"/>
              </a:spcBef>
            </a:pPr>
            <a:r>
              <a:rPr lang="en-US" sz="1000" b="1" dirty="0"/>
              <a:t>Arm B: Maintenance</a:t>
            </a:r>
          </a:p>
          <a:p>
            <a:pPr>
              <a:spcBef>
                <a:spcPts val="400"/>
              </a:spcBef>
            </a:pPr>
            <a:r>
              <a:rPr lang="en-US" sz="1000" b="1" dirty="0"/>
              <a:t>Arm C: FIR/GEM </a:t>
            </a:r>
          </a:p>
        </p:txBody>
      </p:sp>
      <p:graphicFrame>
        <p:nvGraphicFramePr>
          <p:cNvPr id="21" name="Group 36"/>
          <p:cNvGraphicFramePr>
            <a:graphicFrameLocks/>
          </p:cNvGraphicFramePr>
          <p:nvPr>
            <p:extLst>
              <p:ext uri="{D42A27DB-BD31-4B8C-83A1-F6EECF244321}">
                <p14:modId xmlns:p14="http://schemas.microsoft.com/office/powerpoint/2010/main" val="2968193078"/>
              </p:ext>
            </p:extLst>
          </p:nvPr>
        </p:nvGraphicFramePr>
        <p:xfrm>
          <a:off x="3988990" y="897138"/>
          <a:ext cx="4924926" cy="823048"/>
        </p:xfrm>
        <a:graphic>
          <a:graphicData uri="http://schemas.openxmlformats.org/drawingml/2006/table">
            <a:tbl>
              <a:tblPr/>
              <a:tblGrid>
                <a:gridCol w="1279465">
                  <a:extLst>
                    <a:ext uri="{9D8B030D-6E8A-4147-A177-3AD203B41FA5}">
                      <a16:colId xmlns:a16="http://schemas.microsoft.com/office/drawing/2014/main" xmlns="" val="20000"/>
                    </a:ext>
                  </a:extLst>
                </a:gridCol>
                <a:gridCol w="1218327">
                  <a:extLst>
                    <a:ext uri="{9D8B030D-6E8A-4147-A177-3AD203B41FA5}">
                      <a16:colId xmlns:a16="http://schemas.microsoft.com/office/drawing/2014/main" xmlns="" val="20001"/>
                    </a:ext>
                  </a:extLst>
                </a:gridCol>
                <a:gridCol w="1213567">
                  <a:extLst>
                    <a:ext uri="{9D8B030D-6E8A-4147-A177-3AD203B41FA5}">
                      <a16:colId xmlns:a16="http://schemas.microsoft.com/office/drawing/2014/main" xmlns="" val="20002"/>
                    </a:ext>
                  </a:extLst>
                </a:gridCol>
                <a:gridCol w="1213567">
                  <a:extLst>
                    <a:ext uri="{9D8B030D-6E8A-4147-A177-3AD203B41FA5}">
                      <a16:colId xmlns:a16="http://schemas.microsoft.com/office/drawing/2014/main" xmlns="" val="20003"/>
                    </a:ext>
                  </a:extLst>
                </a:gridCol>
              </a:tblGrid>
              <a:tr h="44288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00" b="1" i="0" u="none" strike="noStrike" cap="none" normalizeH="0" baseline="0" dirty="0">
                          <a:ln>
                            <a:noFill/>
                          </a:ln>
                          <a:solidFill>
                            <a:schemeClr val="bg1"/>
                          </a:solidFill>
                          <a:effectLst/>
                          <a:latin typeface="+mn-lt"/>
                          <a:ea typeface="ＭＳ Ｐゴシック" charset="0"/>
                          <a:cs typeface="Arial"/>
                        </a:rPr>
                        <a:t>Primary endpoint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a:ln>
                            <a:noFill/>
                          </a:ln>
                          <a:solidFill>
                            <a:schemeClr val="bg1"/>
                          </a:solidFill>
                          <a:effectLst/>
                          <a:latin typeface="Arial"/>
                          <a:ea typeface="ＭＳ Ｐゴシック" charset="0"/>
                          <a:cs typeface="Arial"/>
                        </a:rPr>
                        <a:t>Arm A</a:t>
                      </a:r>
                      <a:br>
                        <a:rPr kumimoji="0" lang="en-US" sz="1400" b="1" i="0" u="none" strike="noStrike" cap="none" normalizeH="0" baseline="0" dirty="0">
                          <a:ln>
                            <a:noFill/>
                          </a:ln>
                          <a:solidFill>
                            <a:schemeClr val="bg1"/>
                          </a:solidFill>
                          <a:effectLst/>
                          <a:latin typeface="Arial"/>
                          <a:ea typeface="ＭＳ Ｐゴシック" charset="0"/>
                          <a:cs typeface="Arial"/>
                        </a:rPr>
                      </a:br>
                      <a:r>
                        <a:rPr kumimoji="0" lang="en-US" sz="1400" b="1" i="0" u="none" strike="noStrike" cap="none" normalizeH="0" baseline="0" dirty="0">
                          <a:ln>
                            <a:noFill/>
                          </a:ln>
                          <a:solidFill>
                            <a:schemeClr val="bg1"/>
                          </a:solidFill>
                          <a:effectLst/>
                          <a:latin typeface="Arial"/>
                          <a:ea typeface="ＭＳ Ｐゴシック" charset="0"/>
                          <a:cs typeface="Arial"/>
                        </a:rPr>
                        <a:t>(n = 87)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a:ln>
                            <a:noFill/>
                          </a:ln>
                          <a:solidFill>
                            <a:schemeClr val="bg1"/>
                          </a:solidFill>
                          <a:effectLst/>
                          <a:latin typeface="Arial"/>
                          <a:ea typeface="ＭＳ Ｐゴシック" charset="0"/>
                          <a:cs typeface="Arial"/>
                        </a:rPr>
                        <a:t>Arm B</a:t>
                      </a:r>
                      <a:br>
                        <a:rPr kumimoji="0" lang="en-US" sz="1400" b="1" i="0" u="none" strike="noStrike" cap="none" normalizeH="0" baseline="0" dirty="0">
                          <a:ln>
                            <a:noFill/>
                          </a:ln>
                          <a:solidFill>
                            <a:schemeClr val="bg1"/>
                          </a:solidFill>
                          <a:effectLst/>
                          <a:latin typeface="Arial"/>
                          <a:ea typeface="ＭＳ Ｐゴシック" charset="0"/>
                          <a:cs typeface="Arial"/>
                        </a:rPr>
                      </a:br>
                      <a:r>
                        <a:rPr kumimoji="0" lang="en-US" sz="1400" b="1" i="0" u="none" strike="noStrike" cap="none" normalizeH="0" baseline="0" dirty="0">
                          <a:ln>
                            <a:noFill/>
                          </a:ln>
                          <a:solidFill>
                            <a:schemeClr val="bg1"/>
                          </a:solidFill>
                          <a:effectLst/>
                          <a:latin typeface="Arial"/>
                          <a:ea typeface="ＭＳ Ｐゴシック" charset="0"/>
                          <a:cs typeface="Arial"/>
                        </a:rPr>
                        <a:t>(n = 91)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a:ln>
                            <a:noFill/>
                          </a:ln>
                          <a:solidFill>
                            <a:schemeClr val="bg1"/>
                          </a:solidFill>
                          <a:effectLst/>
                          <a:latin typeface="Arial"/>
                          <a:ea typeface="ＭＳ Ｐゴシック" charset="0"/>
                          <a:cs typeface="Arial"/>
                        </a:rPr>
                        <a:t>Arm C</a:t>
                      </a:r>
                      <a:br>
                        <a:rPr kumimoji="0" lang="en-US" sz="1400" b="1" i="0" u="none" strike="noStrike" cap="none" normalizeH="0" baseline="0" dirty="0">
                          <a:ln>
                            <a:noFill/>
                          </a:ln>
                          <a:solidFill>
                            <a:schemeClr val="bg1"/>
                          </a:solidFill>
                          <a:effectLst/>
                          <a:latin typeface="Arial"/>
                          <a:ea typeface="ＭＳ Ｐゴシック" charset="0"/>
                          <a:cs typeface="Arial"/>
                        </a:rPr>
                      </a:br>
                      <a:r>
                        <a:rPr kumimoji="0" lang="en-US" sz="1400" b="1" i="0" u="none" strike="noStrike" cap="none" normalizeH="0" baseline="0" dirty="0">
                          <a:ln>
                            <a:noFill/>
                          </a:ln>
                          <a:solidFill>
                            <a:schemeClr val="bg1"/>
                          </a:solidFill>
                          <a:effectLst/>
                          <a:latin typeface="Arial"/>
                          <a:ea typeface="ＭＳ Ｐゴシック" charset="0"/>
                          <a:cs typeface="Arial"/>
                        </a:rPr>
                        <a:t>(n = 88)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24071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00" b="0" i="0" u="none" strike="noStrike" cap="none" normalizeH="0" baseline="0" dirty="0">
                          <a:ln>
                            <a:noFill/>
                          </a:ln>
                          <a:solidFill>
                            <a:srgbClr val="FFFFFF"/>
                          </a:solidFill>
                          <a:effectLst/>
                          <a:latin typeface="+mn-lt"/>
                          <a:ea typeface="ＭＳ Ｐゴシック" charset="0"/>
                          <a:cs typeface="Arial"/>
                        </a:rPr>
                        <a:t>6-mo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41 (47.1%)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40 (44.0%)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30 (34.1%)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bl>
          </a:graphicData>
        </a:graphic>
      </p:graphicFrame>
      <p:sp>
        <p:nvSpPr>
          <p:cNvPr id="9" name="TextBox 8"/>
          <p:cNvSpPr txBox="1"/>
          <p:nvPr/>
        </p:nvSpPr>
        <p:spPr>
          <a:xfrm>
            <a:off x="5029200" y="2101186"/>
            <a:ext cx="3962400" cy="738664"/>
          </a:xfrm>
          <a:prstGeom prst="rect">
            <a:avLst/>
          </a:prstGeom>
          <a:noFill/>
        </p:spPr>
        <p:txBody>
          <a:bodyPr wrap="square" rtlCol="0">
            <a:spAutoFit/>
          </a:bodyPr>
          <a:lstStyle/>
          <a:p>
            <a:r>
              <a:rPr lang="en-US" sz="1400" b="1" u="sng" dirty="0"/>
              <a:t>In Arm B:</a:t>
            </a:r>
          </a:p>
          <a:p>
            <a:pPr marL="171450" indent="-171450">
              <a:buFont typeface="Arial" charset="0"/>
              <a:buChar char="•"/>
            </a:pPr>
            <a:r>
              <a:rPr lang="en-US" sz="1400" dirty="0"/>
              <a:t>PFS2 (progression during FOLFIRINOX) </a:t>
            </a:r>
            <a:br>
              <a:rPr lang="en-US" sz="1400" dirty="0"/>
            </a:br>
            <a:r>
              <a:rPr lang="en-US" sz="1400" dirty="0"/>
              <a:t>= 7.1 months</a:t>
            </a:r>
          </a:p>
        </p:txBody>
      </p:sp>
      <p:sp>
        <p:nvSpPr>
          <p:cNvPr id="23" name="TextBox 22"/>
          <p:cNvSpPr txBox="1"/>
          <p:nvPr/>
        </p:nvSpPr>
        <p:spPr>
          <a:xfrm>
            <a:off x="3988990" y="1750902"/>
            <a:ext cx="4059125" cy="276999"/>
          </a:xfrm>
          <a:prstGeom prst="rect">
            <a:avLst/>
          </a:prstGeom>
          <a:noFill/>
        </p:spPr>
        <p:txBody>
          <a:bodyPr wrap="none" rtlCol="0">
            <a:spAutoFit/>
          </a:bodyPr>
          <a:lstStyle/>
          <a:p>
            <a:r>
              <a:rPr lang="en-US" sz="1200" dirty="0"/>
              <a:t>*</a:t>
            </a:r>
            <a:r>
              <a:rPr lang="en-US" sz="1200" baseline="30000" dirty="0"/>
              <a:t> </a:t>
            </a:r>
            <a:r>
              <a:rPr lang="en-US" sz="1200" dirty="0"/>
              <a:t>PFS defined as first progression of any chemo received</a:t>
            </a:r>
          </a:p>
        </p:txBody>
      </p:sp>
      <p:graphicFrame>
        <p:nvGraphicFramePr>
          <p:cNvPr id="25" name="Group 36"/>
          <p:cNvGraphicFramePr>
            <a:graphicFrameLocks/>
          </p:cNvGraphicFramePr>
          <p:nvPr>
            <p:extLst>
              <p:ext uri="{D42A27DB-BD31-4B8C-83A1-F6EECF244321}">
                <p14:modId xmlns:p14="http://schemas.microsoft.com/office/powerpoint/2010/main" val="794880859"/>
              </p:ext>
            </p:extLst>
          </p:nvPr>
        </p:nvGraphicFramePr>
        <p:xfrm>
          <a:off x="457200" y="4267200"/>
          <a:ext cx="8229601" cy="1600420"/>
        </p:xfrm>
        <a:graphic>
          <a:graphicData uri="http://schemas.openxmlformats.org/drawingml/2006/table">
            <a:tbl>
              <a:tblPr/>
              <a:tblGrid>
                <a:gridCol w="25908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752601">
                  <a:extLst>
                    <a:ext uri="{9D8B030D-6E8A-4147-A177-3AD203B41FA5}">
                      <a16:colId xmlns:a16="http://schemas.microsoft.com/office/drawing/2014/main" xmlns="" val="20003"/>
                    </a:ext>
                  </a:extLst>
                </a:gridCol>
              </a:tblGrid>
              <a:tr h="284157">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500" b="1" i="0" u="none" strike="noStrike" cap="none" normalizeH="0" baseline="0" dirty="0">
                          <a:ln>
                            <a:noFill/>
                          </a:ln>
                          <a:solidFill>
                            <a:schemeClr val="bg1"/>
                          </a:solidFill>
                          <a:effectLst/>
                          <a:latin typeface="Arial"/>
                          <a:ea typeface="ＭＳ Ｐゴシック" charset="0"/>
                          <a:cs typeface="Arial"/>
                        </a:rPr>
                        <a:t>Survival</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Arial"/>
                          <a:ea typeface="ＭＳ Ｐゴシック" charset="0"/>
                          <a:cs typeface="Arial"/>
                        </a:rPr>
                        <a:t>Arm A (n = 91)</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Arial"/>
                          <a:ea typeface="ＭＳ Ｐゴシック" charset="0"/>
                          <a:cs typeface="Arial"/>
                        </a:rPr>
                        <a:t>Arm B (n = 92)</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Arial"/>
                          <a:ea typeface="ＭＳ Ｐゴシック" charset="0"/>
                          <a:cs typeface="Arial"/>
                        </a:rPr>
                        <a:t>Arm C (n = 90)</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28415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Median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6.3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5.7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4.5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28415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    12-mo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14.7%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14.9%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12.9%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28415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Median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10.1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11.0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7.3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28415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    12-mo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43.3%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44.1%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rgbClr val="FFFFFF"/>
                          </a:solidFill>
                          <a:effectLst/>
                          <a:latin typeface="Arial"/>
                          <a:ea typeface="ＭＳ Ｐゴシック" charset="0"/>
                          <a:cs typeface="Arial"/>
                        </a:rPr>
                        <a:t>28.5%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bl>
          </a:graphicData>
        </a:graphic>
      </p:graphicFrame>
      <p:sp>
        <p:nvSpPr>
          <p:cNvPr id="10" name="TextBox 9"/>
          <p:cNvSpPr txBox="1"/>
          <p:nvPr/>
        </p:nvSpPr>
        <p:spPr>
          <a:xfrm>
            <a:off x="424005" y="5970395"/>
            <a:ext cx="8295989" cy="369332"/>
          </a:xfrm>
          <a:prstGeom prst="rect">
            <a:avLst/>
          </a:prstGeom>
          <a:noFill/>
        </p:spPr>
        <p:txBody>
          <a:bodyPr wrap="none" rtlCol="0">
            <a:spAutoFit/>
          </a:bodyPr>
          <a:lstStyle/>
          <a:p>
            <a:pPr marL="285750" indent="-285750">
              <a:buFont typeface="Arial" charset="0"/>
              <a:buChar char="•"/>
            </a:pPr>
            <a:r>
              <a:rPr lang="en-US" sz="1800" dirty="0">
                <a:solidFill>
                  <a:srgbClr val="FFFFFF"/>
                </a:solidFill>
              </a:rPr>
              <a:t>Objective response rate: 37.3% (Arm A) vs 38.3% (Arm B) vs 27.0% (Arm C)</a:t>
            </a:r>
          </a:p>
        </p:txBody>
      </p:sp>
    </p:spTree>
    <p:extLst>
      <p:ext uri="{BB962C8B-B14F-4D97-AF65-F5344CB8AC3E}">
        <p14:creationId xmlns:p14="http://schemas.microsoft.com/office/powerpoint/2010/main" val="2190848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PANOPTIMOX: Select AEs</a:t>
            </a:r>
            <a:endParaRPr lang="en-US" dirty="0">
              <a:latin typeface="Arial" charset="0"/>
              <a:ea typeface="ＭＳ Ｐゴシック" charset="0"/>
              <a:cs typeface="ＭＳ Ｐゴシック" charset="0"/>
            </a:endParaRPr>
          </a:p>
        </p:txBody>
      </p:sp>
      <p:sp>
        <p:nvSpPr>
          <p:cNvPr id="10" name="TextBox 9"/>
          <p:cNvSpPr txBox="1"/>
          <p:nvPr/>
        </p:nvSpPr>
        <p:spPr>
          <a:xfrm>
            <a:off x="5943600" y="990600"/>
            <a:ext cx="1114536" cy="369332"/>
          </a:xfrm>
          <a:prstGeom prst="rect">
            <a:avLst/>
          </a:prstGeom>
          <a:noFill/>
        </p:spPr>
        <p:txBody>
          <a:bodyPr wrap="none" rtlCol="0">
            <a:spAutoFit/>
          </a:bodyPr>
          <a:lstStyle/>
          <a:p>
            <a:r>
              <a:rPr lang="en-US" sz="1800" b="1" dirty="0">
                <a:solidFill>
                  <a:srgbClr val="0D4384"/>
                </a:solidFill>
              </a:rPr>
              <a:t>(n = 119)</a:t>
            </a:r>
          </a:p>
        </p:txBody>
      </p:sp>
      <p:sp>
        <p:nvSpPr>
          <p:cNvPr id="8" name="Rectangle 33"/>
          <p:cNvSpPr>
            <a:spLocks noChangeArrowheads="1"/>
          </p:cNvSpPr>
          <p:nvPr/>
        </p:nvSpPr>
        <p:spPr bwMode="auto">
          <a:xfrm>
            <a:off x="304800" y="1118176"/>
            <a:ext cx="8534400" cy="3911024"/>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1569187636"/>
              </p:ext>
            </p:extLst>
          </p:nvPr>
        </p:nvGraphicFramePr>
        <p:xfrm>
          <a:off x="457200" y="1238315"/>
          <a:ext cx="8229600" cy="3630172"/>
        </p:xfrm>
        <a:graphic>
          <a:graphicData uri="http://schemas.openxmlformats.org/drawingml/2006/table">
            <a:tbl>
              <a:tblPr/>
              <a:tblGrid>
                <a:gridCol w="31242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tblGrid>
              <a:tr h="541757">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3/4 AE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Arm A</a:t>
                      </a:r>
                      <a:br>
                        <a:rPr kumimoji="0" lang="en-US" sz="1700" b="1" i="0" u="none" strike="noStrike" cap="none" normalizeH="0" baseline="0" dirty="0">
                          <a:ln>
                            <a:noFill/>
                          </a:ln>
                          <a:solidFill>
                            <a:schemeClr val="bg1"/>
                          </a:solidFill>
                          <a:effectLst/>
                          <a:latin typeface="Arial"/>
                          <a:ea typeface="ＭＳ Ｐゴシック" charset="0"/>
                          <a:cs typeface="Arial"/>
                        </a:rPr>
                      </a:br>
                      <a:r>
                        <a:rPr kumimoji="0" lang="en-US" sz="1700" b="1" i="0" u="none" strike="noStrike" cap="none" normalizeH="0" baseline="0" dirty="0">
                          <a:ln>
                            <a:noFill/>
                          </a:ln>
                          <a:solidFill>
                            <a:schemeClr val="bg1"/>
                          </a:solidFill>
                          <a:effectLst/>
                          <a:latin typeface="Arial"/>
                          <a:ea typeface="ＭＳ Ｐゴシック" charset="0"/>
                          <a:cs typeface="Arial"/>
                        </a:rPr>
                        <a:t> (n = 88)</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Arm B </a:t>
                      </a:r>
                      <a:br>
                        <a:rPr kumimoji="0" lang="en-US" sz="1700" b="1" i="0" u="none" strike="noStrike" cap="none" normalizeH="0" baseline="0" dirty="0">
                          <a:ln>
                            <a:noFill/>
                          </a:ln>
                          <a:solidFill>
                            <a:schemeClr val="bg1"/>
                          </a:solidFill>
                          <a:effectLst/>
                          <a:latin typeface="+mn-lt"/>
                          <a:ea typeface="ＭＳ Ｐゴシック" charset="0"/>
                          <a:cs typeface="Arial"/>
                        </a:rPr>
                      </a:br>
                      <a:r>
                        <a:rPr kumimoji="0" lang="en-US" sz="1700" b="1" i="0" u="none" strike="noStrike" cap="none" normalizeH="0" baseline="0" dirty="0">
                          <a:ln>
                            <a:noFill/>
                          </a:ln>
                          <a:solidFill>
                            <a:schemeClr val="bg1"/>
                          </a:solidFill>
                          <a:effectLst/>
                          <a:latin typeface="+mn-lt"/>
                          <a:ea typeface="ＭＳ Ｐゴシック" charset="0"/>
                          <a:cs typeface="Arial"/>
                        </a:rPr>
                        <a:t>(n = 91)</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Arm C </a:t>
                      </a:r>
                      <a:br>
                        <a:rPr kumimoji="0" lang="en-US" sz="1700" b="1" i="0" u="none" strike="noStrike" cap="none" normalizeH="0" baseline="0" dirty="0">
                          <a:ln>
                            <a:noFill/>
                          </a:ln>
                          <a:solidFill>
                            <a:schemeClr val="bg1"/>
                          </a:solidFill>
                          <a:effectLst/>
                          <a:latin typeface="+mn-lt"/>
                          <a:ea typeface="ＭＳ Ｐゴシック" charset="0"/>
                          <a:cs typeface="Arial"/>
                        </a:rPr>
                      </a:br>
                      <a:r>
                        <a:rPr kumimoji="0" lang="en-US" sz="1700" b="1" i="0" u="none" strike="noStrike" cap="none" normalizeH="0" baseline="0" dirty="0">
                          <a:ln>
                            <a:noFill/>
                          </a:ln>
                          <a:solidFill>
                            <a:schemeClr val="bg1"/>
                          </a:solidFill>
                          <a:effectLst/>
                          <a:latin typeface="+mn-lt"/>
                          <a:ea typeface="ＭＳ Ｐゴシック" charset="0"/>
                          <a:cs typeface="Arial"/>
                        </a:rPr>
                        <a:t>(n = 87)</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775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Neutropenia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25 (28.4%)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23 (25.3%)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28 (32.2%)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775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Febrile neutropenia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 (5.5%)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775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Thrombocytopenia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 (4.5%)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 (5.5%)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 (8.0%)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775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Anemia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 (6.8%)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 (7.7%)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 (6.9%)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775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Asthenia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22 (25.0%)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28 (30.8%)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28 (32.2%)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775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Vomiting</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11 (12.5%)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13 (14.3%)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13 (14.9%)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775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10 (11.4%)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16 (17.6%)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16 (18.4%)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7756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Sensory neuropathy</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9 (10.2%)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17 (18.7%)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bl>
          </a:graphicData>
        </a:graphic>
      </p:graphicFrame>
      <p:sp>
        <p:nvSpPr>
          <p:cNvPr id="2" name="TextBox 1"/>
          <p:cNvSpPr txBox="1"/>
          <p:nvPr/>
        </p:nvSpPr>
        <p:spPr>
          <a:xfrm>
            <a:off x="304800" y="5124515"/>
            <a:ext cx="8534400" cy="974626"/>
          </a:xfrm>
          <a:prstGeom prst="rect">
            <a:avLst/>
          </a:prstGeom>
          <a:noFill/>
        </p:spPr>
        <p:txBody>
          <a:bodyPr wrap="square" rtlCol="0">
            <a:spAutoFit/>
          </a:bodyPr>
          <a:lstStyle/>
          <a:p>
            <a:pPr marL="342900" indent="-342900">
              <a:spcBef>
                <a:spcPts val="200"/>
              </a:spcBef>
              <a:spcAft>
                <a:spcPts val="200"/>
              </a:spcAft>
              <a:buFont typeface="Arial" charset="0"/>
              <a:buChar char="•"/>
            </a:pPr>
            <a:r>
              <a:rPr lang="en-US" sz="1800" dirty="0">
                <a:solidFill>
                  <a:srgbClr val="FFFFFF"/>
                </a:solidFill>
              </a:rPr>
              <a:t>Treatment-related deaths (n = 2): Sepsis on the FOLFIRNOX arm (n = 1) and hypertonicity-induced coma on the FIR/GEM arm (n = 1)</a:t>
            </a:r>
          </a:p>
          <a:p>
            <a:pPr marL="342900" indent="-342900">
              <a:spcBef>
                <a:spcPts val="200"/>
              </a:spcBef>
              <a:spcAft>
                <a:spcPts val="200"/>
              </a:spcAft>
              <a:buFont typeface="Arial" charset="0"/>
              <a:buChar char="•"/>
            </a:pPr>
            <a:r>
              <a:rPr lang="en-US" sz="1800" dirty="0">
                <a:solidFill>
                  <a:srgbClr val="FFFFFF"/>
                </a:solidFill>
              </a:rPr>
              <a:t>Grade 3/4 neurotoxicity: 10.2% (Arm A) vs 18.7% (Arm B)</a:t>
            </a:r>
          </a:p>
        </p:txBody>
      </p:sp>
      <p:sp>
        <p:nvSpPr>
          <p:cNvPr id="11" name="TextBox 10"/>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Dahan L et al. </a:t>
            </a:r>
            <a:r>
              <a:rPr lang="en-US" sz="1800" i="1" dirty="0">
                <a:solidFill>
                  <a:srgbClr val="FFFFFF"/>
                </a:solidFill>
              </a:rPr>
              <a:t>Proc ASCO </a:t>
            </a:r>
            <a:r>
              <a:rPr lang="en-US" sz="1800" dirty="0">
                <a:solidFill>
                  <a:srgbClr val="FFFFFF"/>
                </a:solidFill>
              </a:rPr>
              <a:t>2018;Abstract 4000. </a:t>
            </a:r>
          </a:p>
        </p:txBody>
      </p:sp>
    </p:spTree>
    <p:extLst>
      <p:ext uri="{BB962C8B-B14F-4D97-AF65-F5344CB8AC3E}">
        <p14:creationId xmlns:p14="http://schemas.microsoft.com/office/powerpoint/2010/main" val="3064691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57200" y="1066800"/>
            <a:ext cx="8058024" cy="4267200"/>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TextBox 4"/>
          <p:cNvSpPr txBox="1"/>
          <p:nvPr/>
        </p:nvSpPr>
        <p:spPr>
          <a:xfrm>
            <a:off x="3513964" y="4837176"/>
            <a:ext cx="4925060" cy="369332"/>
          </a:xfrm>
          <a:prstGeom prst="rect">
            <a:avLst/>
          </a:prstGeom>
          <a:noFill/>
        </p:spPr>
        <p:txBody>
          <a:bodyPr wrap="square" rtlCol="0">
            <a:spAutoFit/>
          </a:bodyPr>
          <a:lstStyle/>
          <a:p>
            <a:pPr algn="r"/>
            <a:r>
              <a:rPr lang="en-US" sz="1800" i="1" dirty="0">
                <a:solidFill>
                  <a:schemeClr val="tx2"/>
                </a:solidFill>
              </a:rPr>
              <a:t>J Clin Oncol </a:t>
            </a:r>
            <a:r>
              <a:rPr lang="en-US" sz="1800" dirty="0">
                <a:solidFill>
                  <a:schemeClr val="tx2"/>
                </a:solidFill>
              </a:rPr>
              <a:t>2018;36(4):359-66.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95400"/>
            <a:ext cx="7753224" cy="3505200"/>
          </a:xfrm>
          <a:prstGeom prst="rect">
            <a:avLst/>
          </a:prstGeom>
        </p:spPr>
      </p:pic>
    </p:spTree>
    <p:extLst>
      <p:ext uri="{BB962C8B-B14F-4D97-AF65-F5344CB8AC3E}">
        <p14:creationId xmlns:p14="http://schemas.microsoft.com/office/powerpoint/2010/main" val="1229151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HALO 202: Phase II Trial Design</a:t>
            </a:r>
            <a:endParaRPr lang="en-US" dirty="0">
              <a:latin typeface="Arial" charset="0"/>
              <a:ea typeface="ＭＳ Ｐゴシック" charset="0"/>
              <a:cs typeface="ＭＳ Ｐゴシック" charset="0"/>
            </a:endParaRPr>
          </a:p>
        </p:txBody>
      </p:sp>
      <p:sp>
        <p:nvSpPr>
          <p:cNvPr id="4" name="Line 6"/>
          <p:cNvSpPr>
            <a:spLocks noChangeShapeType="1"/>
          </p:cNvSpPr>
          <p:nvPr/>
        </p:nvSpPr>
        <p:spPr bwMode="auto">
          <a:xfrm>
            <a:off x="3955206" y="2597347"/>
            <a:ext cx="1350221"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 name="Line 7"/>
          <p:cNvSpPr>
            <a:spLocks noChangeShapeType="1"/>
          </p:cNvSpPr>
          <p:nvPr/>
        </p:nvSpPr>
        <p:spPr bwMode="auto">
          <a:xfrm flipH="1">
            <a:off x="5305425" y="1663750"/>
            <a:ext cx="0" cy="1765249"/>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6" name="Group 5"/>
          <p:cNvGrpSpPr/>
          <p:nvPr/>
        </p:nvGrpSpPr>
        <p:grpSpPr>
          <a:xfrm>
            <a:off x="5305425" y="1655704"/>
            <a:ext cx="257175" cy="1773296"/>
            <a:chOff x="4419600" y="2274888"/>
            <a:chExt cx="514350" cy="2449053"/>
          </a:xfrm>
        </p:grpSpPr>
        <p:sp>
          <p:nvSpPr>
            <p:cNvPr id="7" name="Line 8"/>
            <p:cNvSpPr>
              <a:spLocks noChangeShapeType="1"/>
            </p:cNvSpPr>
            <p:nvPr/>
          </p:nvSpPr>
          <p:spPr bwMode="auto">
            <a:xfrm flipV="1">
              <a:off x="4419600" y="2274888"/>
              <a:ext cx="514350" cy="11112"/>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8" name="Line 9"/>
            <p:cNvSpPr>
              <a:spLocks noChangeShapeType="1"/>
            </p:cNvSpPr>
            <p:nvPr/>
          </p:nvSpPr>
          <p:spPr bwMode="auto">
            <a:xfrm>
              <a:off x="4419600" y="4723941"/>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sp>
        <p:nvSpPr>
          <p:cNvPr id="9" name="Text Box 11"/>
          <p:cNvSpPr txBox="1">
            <a:spLocks noChangeArrowheads="1"/>
          </p:cNvSpPr>
          <p:nvPr/>
        </p:nvSpPr>
        <p:spPr bwMode="auto">
          <a:xfrm>
            <a:off x="5562600" y="1102766"/>
            <a:ext cx="2971800" cy="1126926"/>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dirty="0">
                <a:solidFill>
                  <a:srgbClr val="000090"/>
                </a:solidFill>
              </a:rPr>
              <a:t>PEGPH20 + </a:t>
            </a:r>
            <a:br>
              <a:rPr lang="en-US" sz="1500" b="1" dirty="0">
                <a:solidFill>
                  <a:srgbClr val="000090"/>
                </a:solidFill>
              </a:rPr>
            </a:br>
            <a:r>
              <a:rPr lang="en-US" sz="1500" b="1" i="1" dirty="0">
                <a:solidFill>
                  <a:srgbClr val="000090"/>
                </a:solidFill>
              </a:rPr>
              <a:t>Nab</a:t>
            </a:r>
            <a:r>
              <a:rPr lang="en-US" sz="1500" b="1" dirty="0">
                <a:solidFill>
                  <a:srgbClr val="000090"/>
                </a:solidFill>
              </a:rPr>
              <a:t> paclitaxel + </a:t>
            </a:r>
            <a:br>
              <a:rPr lang="en-US" sz="1500" b="1" dirty="0">
                <a:solidFill>
                  <a:srgbClr val="000090"/>
                </a:solidFill>
              </a:rPr>
            </a:br>
            <a:r>
              <a:rPr lang="en-US" sz="1500" b="1" dirty="0">
                <a:solidFill>
                  <a:srgbClr val="000090"/>
                </a:solidFill>
              </a:rPr>
              <a:t>Gemcitabine</a:t>
            </a:r>
            <a:br>
              <a:rPr lang="en-US" sz="1500" b="1" dirty="0">
                <a:solidFill>
                  <a:srgbClr val="000090"/>
                </a:solidFill>
              </a:rPr>
            </a:br>
            <a:r>
              <a:rPr lang="en-US" sz="1500" b="1" dirty="0">
                <a:solidFill>
                  <a:srgbClr val="000090"/>
                </a:solidFill>
              </a:rPr>
              <a:t>(PAG)</a:t>
            </a:r>
          </a:p>
        </p:txBody>
      </p:sp>
      <p:sp>
        <p:nvSpPr>
          <p:cNvPr id="10" name="Text Box 13"/>
          <p:cNvSpPr txBox="1">
            <a:spLocks noChangeArrowheads="1"/>
          </p:cNvSpPr>
          <p:nvPr/>
        </p:nvSpPr>
        <p:spPr bwMode="auto">
          <a:xfrm>
            <a:off x="5562600" y="2965252"/>
            <a:ext cx="2971800" cy="941645"/>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i="1" dirty="0">
                <a:solidFill>
                  <a:srgbClr val="000090"/>
                </a:solidFill>
              </a:rPr>
              <a:t>Nab</a:t>
            </a:r>
            <a:r>
              <a:rPr lang="en-US" sz="1500" b="1" dirty="0">
                <a:solidFill>
                  <a:srgbClr val="000090"/>
                </a:solidFill>
              </a:rPr>
              <a:t> paclitaxel +</a:t>
            </a:r>
            <a:br>
              <a:rPr lang="en-US" sz="1500" b="1" dirty="0">
                <a:solidFill>
                  <a:srgbClr val="000090"/>
                </a:solidFill>
              </a:rPr>
            </a:br>
            <a:r>
              <a:rPr lang="en-US" sz="1500" b="1" dirty="0">
                <a:solidFill>
                  <a:srgbClr val="000090"/>
                </a:solidFill>
              </a:rPr>
              <a:t>Gemcitabine </a:t>
            </a:r>
            <a:br>
              <a:rPr lang="en-US" sz="1500" b="1" dirty="0">
                <a:solidFill>
                  <a:srgbClr val="000090"/>
                </a:solidFill>
              </a:rPr>
            </a:br>
            <a:r>
              <a:rPr lang="en-US" sz="1500" b="1" dirty="0">
                <a:solidFill>
                  <a:srgbClr val="000090"/>
                </a:solidFill>
              </a:rPr>
              <a:t>(AG)</a:t>
            </a:r>
          </a:p>
        </p:txBody>
      </p:sp>
      <p:graphicFrame>
        <p:nvGraphicFramePr>
          <p:cNvPr id="13" name="Group 104"/>
          <p:cNvGraphicFramePr>
            <a:graphicFrameLocks noGrp="1"/>
          </p:cNvGraphicFramePr>
          <p:nvPr>
            <p:extLst>
              <p:ext uri="{D42A27DB-BD31-4B8C-83A1-F6EECF244321}">
                <p14:modId xmlns:p14="http://schemas.microsoft.com/office/powerpoint/2010/main" val="1242573726"/>
              </p:ext>
            </p:extLst>
          </p:nvPr>
        </p:nvGraphicFramePr>
        <p:xfrm>
          <a:off x="732258" y="1504835"/>
          <a:ext cx="3230142" cy="2083078"/>
        </p:xfrm>
        <a:graphic>
          <a:graphicData uri="http://schemas.openxmlformats.org/drawingml/2006/table">
            <a:tbl>
              <a:tblPr/>
              <a:tblGrid>
                <a:gridCol w="3230142">
                  <a:extLst>
                    <a:ext uri="{9D8B030D-6E8A-4147-A177-3AD203B41FA5}">
                      <a16:colId xmlns:a16="http://schemas.microsoft.com/office/drawing/2014/main" xmlns="" val="20000"/>
                    </a:ext>
                  </a:extLst>
                </a:gridCol>
              </a:tblGrid>
              <a:tr h="2676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Eligibility (N = 279)</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732558">
                <a:tc>
                  <a:txBody>
                    <a:bodyPr/>
                    <a:lstStyle/>
                    <a:p>
                      <a:pPr marL="285750" marR="0" indent="-285750" algn="l" defTabSz="457200" rtl="0" eaLnBrk="1" fontAlgn="auto" latinLnBrk="0" hangingPunct="1">
                        <a:lnSpc>
                          <a:spcPct val="120000"/>
                        </a:lnSpc>
                        <a:spcBef>
                          <a:spcPts val="0"/>
                        </a:spcBef>
                        <a:spcAft>
                          <a:spcPts val="0"/>
                        </a:spcAft>
                        <a:buClrTx/>
                        <a:buSzTx/>
                        <a:buFont typeface="Arial"/>
                        <a:buChar char="•"/>
                        <a:tabLst/>
                        <a:defRPr/>
                      </a:pPr>
                      <a:r>
                        <a:rPr lang="en-US" sz="1700" baseline="0" dirty="0"/>
                        <a:t>Previously untreated metastatic pancreatic ductal adenocarcinoma with liver and/or lung metastases</a:t>
                      </a:r>
                    </a:p>
                    <a:p>
                      <a:pPr marL="285750" indent="-285750">
                        <a:lnSpc>
                          <a:spcPct val="120000"/>
                        </a:lnSpc>
                        <a:buFont typeface="Arial"/>
                        <a:buChar char="•"/>
                        <a:defRPr/>
                      </a:pPr>
                      <a:r>
                        <a:rPr lang="en-US" sz="1700" baseline="0" dirty="0"/>
                        <a:t>Karnofsky PS ≥70%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14" name="TextBox 2"/>
          <p:cNvSpPr txBox="1">
            <a:spLocks noChangeArrowheads="1"/>
          </p:cNvSpPr>
          <p:nvPr/>
        </p:nvSpPr>
        <p:spPr bwMode="auto">
          <a:xfrm>
            <a:off x="593662" y="4441733"/>
            <a:ext cx="7956676" cy="1426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endpoints: PFS overall and thromboembolic (TE) event rate</a:t>
            </a:r>
            <a:endParaRPr lang="en-US" sz="2000" b="1" dirty="0">
              <a:solidFill>
                <a:srgbClr val="FFFFFF"/>
              </a:solidFill>
            </a:endParaRPr>
          </a:p>
          <a:p>
            <a:pPr marL="285750" indent="-285750">
              <a:spcBef>
                <a:spcPts val="400"/>
              </a:spcBef>
              <a:spcAft>
                <a:spcPts val="400"/>
              </a:spcAft>
              <a:buFont typeface="Arial" charset="0"/>
              <a:buChar char="•"/>
            </a:pPr>
            <a:r>
              <a:rPr lang="en-US" sz="2000" dirty="0">
                <a:solidFill>
                  <a:srgbClr val="FFFFFF"/>
                </a:solidFill>
              </a:rPr>
              <a:t>Tumor hyaluronan (HA) levels were measured retrospectively using a novel affinity histochemistry assay</a:t>
            </a:r>
          </a:p>
        </p:txBody>
      </p:sp>
      <p:sp>
        <p:nvSpPr>
          <p:cNvPr id="17" name="TextBox 1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Hingorani SR et al. </a:t>
            </a:r>
            <a:r>
              <a:rPr lang="en-US" sz="1800" i="1" dirty="0">
                <a:solidFill>
                  <a:srgbClr val="FFFFFF"/>
                </a:solidFill>
              </a:rPr>
              <a:t>J Clin Oncol </a:t>
            </a:r>
            <a:r>
              <a:rPr lang="en-US" sz="1800" dirty="0">
                <a:solidFill>
                  <a:srgbClr val="FFFFFF"/>
                </a:solidFill>
              </a:rPr>
              <a:t>2018;36(4):359-66. </a:t>
            </a:r>
          </a:p>
        </p:txBody>
      </p:sp>
      <p:grpSp>
        <p:nvGrpSpPr>
          <p:cNvPr id="15" name="Group 14"/>
          <p:cNvGrpSpPr>
            <a:grpSpLocks/>
          </p:cNvGrpSpPr>
          <p:nvPr/>
        </p:nvGrpSpPr>
        <p:grpSpPr bwMode="auto">
          <a:xfrm>
            <a:off x="4173116" y="2117940"/>
            <a:ext cx="914400" cy="914400"/>
            <a:chOff x="1872" y="1584"/>
            <a:chExt cx="576" cy="576"/>
          </a:xfrm>
        </p:grpSpPr>
        <p:sp>
          <p:nvSpPr>
            <p:cNvPr id="16" name="Oval 15"/>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18" name="Rectangle 17"/>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Tree>
    <p:extLst>
      <p:ext uri="{BB962C8B-B14F-4D97-AF65-F5344CB8AC3E}">
        <p14:creationId xmlns:p14="http://schemas.microsoft.com/office/powerpoint/2010/main" val="9334125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1828800"/>
            <a:ext cx="8595363" cy="3168824"/>
          </a:xfrm>
          <a:prstGeom prst="rect">
            <a:avLst/>
          </a:prstGeom>
        </p:spPr>
      </p:pic>
      <p:sp>
        <p:nvSpPr>
          <p:cNvPr id="23553"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HALO 202: PFS and OS Results</a:t>
            </a:r>
            <a:endParaRPr lang="en-US" dirty="0">
              <a:latin typeface="Arial" charset="0"/>
              <a:ea typeface="ＭＳ Ｐゴシック" charset="0"/>
              <a:cs typeface="ＭＳ Ｐゴシック" charset="0"/>
            </a:endParaRPr>
          </a:p>
        </p:txBody>
      </p:sp>
      <p:sp>
        <p:nvSpPr>
          <p:cNvPr id="3" name="TextBox 2"/>
          <p:cNvSpPr txBox="1"/>
          <p:nvPr/>
        </p:nvSpPr>
        <p:spPr>
          <a:xfrm>
            <a:off x="6009948" y="526325"/>
            <a:ext cx="2423162" cy="461665"/>
          </a:xfrm>
          <a:prstGeom prst="rect">
            <a:avLst/>
          </a:prstGeom>
          <a:noFill/>
        </p:spPr>
        <p:txBody>
          <a:bodyPr wrap="square" rtlCol="0">
            <a:spAutoFit/>
          </a:bodyPr>
          <a:lstStyle/>
          <a:p>
            <a:pPr algn="ctr"/>
            <a:r>
              <a:rPr lang="en-US" sz="1200" b="1" u="sng" dirty="0"/>
              <a:t>Pts with HA-high tumors in Stages 1 &amp; 2 (ITT population) </a:t>
            </a:r>
          </a:p>
        </p:txBody>
      </p:sp>
      <p:sp>
        <p:nvSpPr>
          <p:cNvPr id="16" name="TextBox 15"/>
          <p:cNvSpPr txBox="1"/>
          <p:nvPr/>
        </p:nvSpPr>
        <p:spPr>
          <a:xfrm>
            <a:off x="670560" y="880091"/>
            <a:ext cx="3733800" cy="276999"/>
          </a:xfrm>
          <a:prstGeom prst="rect">
            <a:avLst/>
          </a:prstGeom>
          <a:noFill/>
        </p:spPr>
        <p:txBody>
          <a:bodyPr wrap="square" rtlCol="0">
            <a:spAutoFit/>
          </a:bodyPr>
          <a:lstStyle/>
          <a:p>
            <a:pPr algn="ctr"/>
            <a:r>
              <a:rPr lang="en-US" sz="1200" b="1" u="sng" dirty="0"/>
              <a:t>Overall PFS for Stages 1 &amp; 2 (Evaluable Pts)</a:t>
            </a:r>
          </a:p>
        </p:txBody>
      </p:sp>
      <p:graphicFrame>
        <p:nvGraphicFramePr>
          <p:cNvPr id="18" name="Group 36"/>
          <p:cNvGraphicFramePr>
            <a:graphicFrameLocks/>
          </p:cNvGraphicFramePr>
          <p:nvPr>
            <p:extLst>
              <p:ext uri="{D42A27DB-BD31-4B8C-83A1-F6EECF244321}">
                <p14:modId xmlns:p14="http://schemas.microsoft.com/office/powerpoint/2010/main" val="1018728699"/>
              </p:ext>
            </p:extLst>
          </p:nvPr>
        </p:nvGraphicFramePr>
        <p:xfrm>
          <a:off x="381000" y="5339871"/>
          <a:ext cx="8381999" cy="1005972"/>
        </p:xfrm>
        <a:graphic>
          <a:graphicData uri="http://schemas.openxmlformats.org/drawingml/2006/table">
            <a:tbl>
              <a:tblPr/>
              <a:tblGrid>
                <a:gridCol w="35052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32087">
                  <a:extLst>
                    <a:ext uri="{9D8B030D-6E8A-4147-A177-3AD203B41FA5}">
                      <a16:colId xmlns:a16="http://schemas.microsoft.com/office/drawing/2014/main" xmlns="" val="20002"/>
                    </a:ext>
                  </a:extLst>
                </a:gridCol>
                <a:gridCol w="1008944">
                  <a:extLst>
                    <a:ext uri="{9D8B030D-6E8A-4147-A177-3AD203B41FA5}">
                      <a16:colId xmlns:a16="http://schemas.microsoft.com/office/drawing/2014/main" xmlns="" val="20003"/>
                    </a:ext>
                  </a:extLst>
                </a:gridCol>
                <a:gridCol w="1164168">
                  <a:extLst>
                    <a:ext uri="{9D8B030D-6E8A-4147-A177-3AD203B41FA5}">
                      <a16:colId xmlns:a16="http://schemas.microsoft.com/office/drawing/2014/main" xmlns="" val="20004"/>
                    </a:ext>
                  </a:extLst>
                </a:gridCol>
              </a:tblGrid>
              <a:tr h="269292">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Median OS (Stages 1 &amp; 2)</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PAG</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AG</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HR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1" u="none" strike="noStrike" cap="none" normalizeH="0" baseline="0" dirty="0">
                          <a:ln>
                            <a:noFill/>
                          </a:ln>
                          <a:solidFill>
                            <a:schemeClr val="bg1"/>
                          </a:solidFill>
                          <a:effectLst/>
                          <a:latin typeface="+mn-lt"/>
                          <a:ea typeface="ＭＳ Ｐゴシック" charset="0"/>
                          <a:cs typeface="Arial"/>
                        </a:rPr>
                        <a:t>p</a:t>
                      </a:r>
                      <a:r>
                        <a:rPr kumimoji="0" lang="en-US" sz="1600" b="1" i="0" u="none" strike="noStrike" cap="none" normalizeH="0" baseline="0" dirty="0">
                          <a:ln>
                            <a:noFill/>
                          </a:ln>
                          <a:solidFill>
                            <a:schemeClr val="bg1"/>
                          </a:solidFill>
                          <a:effectLst/>
                          <a:latin typeface="+mn-lt"/>
                          <a:ea typeface="ＭＳ Ｐゴシック" charset="0"/>
                          <a:cs typeface="Arial"/>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2692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All patients (n = 166, 113)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9.6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9.2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0.90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0.45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2692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Pts with HA-high tumors (n = 49, 35)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11.5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8.5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0.96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0.88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bl>
          </a:graphicData>
        </a:graphic>
      </p:graphicFrame>
      <p:sp>
        <p:nvSpPr>
          <p:cNvPr id="19" name="TextBox 18"/>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Hingorani SR et al. </a:t>
            </a:r>
            <a:r>
              <a:rPr lang="en-US" sz="1800" i="1" dirty="0">
                <a:solidFill>
                  <a:srgbClr val="FFFFFF"/>
                </a:solidFill>
              </a:rPr>
              <a:t>J Clin Oncol </a:t>
            </a:r>
            <a:r>
              <a:rPr lang="en-US" sz="1800" dirty="0">
                <a:solidFill>
                  <a:srgbClr val="FFFFFF"/>
                </a:solidFill>
              </a:rPr>
              <a:t>2018;36(4):359-66. </a:t>
            </a:r>
          </a:p>
        </p:txBody>
      </p:sp>
      <p:cxnSp>
        <p:nvCxnSpPr>
          <p:cNvPr id="11" name="Straight Connector 10"/>
          <p:cNvCxnSpPr/>
          <p:nvPr/>
        </p:nvCxnSpPr>
        <p:spPr bwMode="auto">
          <a:xfrm flipV="1">
            <a:off x="3581400" y="2362200"/>
            <a:ext cx="838200" cy="762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TextBox 3"/>
          <p:cNvSpPr txBox="1"/>
          <p:nvPr/>
        </p:nvSpPr>
        <p:spPr>
          <a:xfrm rot="16200000">
            <a:off x="-1354722" y="3079522"/>
            <a:ext cx="3200400" cy="338554"/>
          </a:xfrm>
          <a:prstGeom prst="rect">
            <a:avLst/>
          </a:prstGeom>
          <a:noFill/>
        </p:spPr>
        <p:txBody>
          <a:bodyPr wrap="square" rtlCol="0">
            <a:spAutoFit/>
          </a:bodyPr>
          <a:lstStyle/>
          <a:p>
            <a:pPr algn="ctr"/>
            <a:r>
              <a:rPr lang="en-US" sz="1600" b="1" dirty="0"/>
              <a:t>K-M Estimate of PFS (%)</a:t>
            </a:r>
          </a:p>
        </p:txBody>
      </p:sp>
      <p:sp>
        <p:nvSpPr>
          <p:cNvPr id="14" name="TextBox 13"/>
          <p:cNvSpPr txBox="1"/>
          <p:nvPr/>
        </p:nvSpPr>
        <p:spPr>
          <a:xfrm>
            <a:off x="1219200" y="4919246"/>
            <a:ext cx="3200400" cy="338554"/>
          </a:xfrm>
          <a:prstGeom prst="rect">
            <a:avLst/>
          </a:prstGeom>
          <a:noFill/>
        </p:spPr>
        <p:txBody>
          <a:bodyPr wrap="square" rtlCol="0">
            <a:spAutoFit/>
          </a:bodyPr>
          <a:lstStyle/>
          <a:p>
            <a:pPr algn="ctr"/>
            <a:r>
              <a:rPr lang="en-US" sz="1600" b="1" dirty="0"/>
              <a:t>Study duration (months)</a:t>
            </a:r>
          </a:p>
        </p:txBody>
      </p:sp>
      <p:sp>
        <p:nvSpPr>
          <p:cNvPr id="15" name="TextBox 14"/>
          <p:cNvSpPr txBox="1"/>
          <p:nvPr/>
        </p:nvSpPr>
        <p:spPr>
          <a:xfrm>
            <a:off x="5562599" y="4919246"/>
            <a:ext cx="3200400" cy="338554"/>
          </a:xfrm>
          <a:prstGeom prst="rect">
            <a:avLst/>
          </a:prstGeom>
          <a:noFill/>
        </p:spPr>
        <p:txBody>
          <a:bodyPr wrap="square" rtlCol="0">
            <a:spAutoFit/>
          </a:bodyPr>
          <a:lstStyle/>
          <a:p>
            <a:pPr algn="ctr"/>
            <a:r>
              <a:rPr lang="en-US" sz="1600" b="1"/>
              <a:t>Study duration </a:t>
            </a:r>
            <a:r>
              <a:rPr lang="en-US" sz="1600" b="1" dirty="0"/>
              <a:t>(months)</a:t>
            </a:r>
          </a:p>
        </p:txBody>
      </p:sp>
      <p:sp>
        <p:nvSpPr>
          <p:cNvPr id="20" name="TextBox 19"/>
          <p:cNvSpPr txBox="1"/>
          <p:nvPr/>
        </p:nvSpPr>
        <p:spPr>
          <a:xfrm rot="16200000">
            <a:off x="3320682" y="3079522"/>
            <a:ext cx="3200400" cy="338554"/>
          </a:xfrm>
          <a:prstGeom prst="rect">
            <a:avLst/>
          </a:prstGeom>
          <a:noFill/>
        </p:spPr>
        <p:txBody>
          <a:bodyPr wrap="square" rtlCol="0">
            <a:spAutoFit/>
          </a:bodyPr>
          <a:lstStyle/>
          <a:p>
            <a:pPr algn="ctr"/>
            <a:r>
              <a:rPr lang="en-US" sz="1600" b="1" dirty="0"/>
              <a:t>K-M Estimate of PFS (%)</a:t>
            </a:r>
          </a:p>
        </p:txBody>
      </p:sp>
      <p:graphicFrame>
        <p:nvGraphicFramePr>
          <p:cNvPr id="21" name="Group 36"/>
          <p:cNvGraphicFramePr>
            <a:graphicFrameLocks/>
          </p:cNvGraphicFramePr>
          <p:nvPr>
            <p:extLst>
              <p:ext uri="{D42A27DB-BD31-4B8C-83A1-F6EECF244321}">
                <p14:modId xmlns:p14="http://schemas.microsoft.com/office/powerpoint/2010/main" val="489099009"/>
              </p:ext>
            </p:extLst>
          </p:nvPr>
        </p:nvGraphicFramePr>
        <p:xfrm>
          <a:off x="1830323" y="1300369"/>
          <a:ext cx="2839213" cy="1371600"/>
        </p:xfrm>
        <a:graphic>
          <a:graphicData uri="http://schemas.openxmlformats.org/drawingml/2006/table">
            <a:tbl>
              <a:tblPr/>
              <a:tblGrid>
                <a:gridCol w="1261122">
                  <a:extLst>
                    <a:ext uri="{9D8B030D-6E8A-4147-A177-3AD203B41FA5}">
                      <a16:colId xmlns:a16="http://schemas.microsoft.com/office/drawing/2014/main" xmlns="" val="20000"/>
                    </a:ext>
                  </a:extLst>
                </a:gridCol>
                <a:gridCol w="816091">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tblGrid>
              <a:tr h="32688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200" b="1" i="0" u="none" strike="noStrike" cap="none" normalizeH="0" baseline="0" dirty="0">
                          <a:ln>
                            <a:noFill/>
                          </a:ln>
                          <a:solidFill>
                            <a:schemeClr val="bg1"/>
                          </a:solidFill>
                          <a:effectLst/>
                          <a:latin typeface="+mn-lt"/>
                          <a:ea typeface="ＭＳ Ｐゴシック" charset="0"/>
                          <a:cs typeface="Arial"/>
                        </a:rPr>
                        <a:t>Stages 1 + 2</a:t>
                      </a:r>
                    </a:p>
                  </a:txBody>
                  <a:tcPr marL="45720" marR="45720"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1" i="0" u="none" strike="noStrike" cap="none" normalizeH="0" baseline="0" dirty="0">
                          <a:ln>
                            <a:noFill/>
                          </a:ln>
                          <a:solidFill>
                            <a:schemeClr val="bg1"/>
                          </a:solidFill>
                          <a:effectLst/>
                          <a:latin typeface="Arial"/>
                          <a:ea typeface="ＭＳ Ｐゴシック" charset="0"/>
                          <a:cs typeface="Arial"/>
                        </a:rPr>
                        <a:t>PAG</a:t>
                      </a:r>
                      <a:br>
                        <a:rPr kumimoji="0" lang="en-US" sz="1200" b="1" i="0" u="none" strike="noStrike" cap="none" normalizeH="0" baseline="0" dirty="0">
                          <a:ln>
                            <a:noFill/>
                          </a:ln>
                          <a:solidFill>
                            <a:schemeClr val="bg1"/>
                          </a:solidFill>
                          <a:effectLst/>
                          <a:latin typeface="Arial"/>
                          <a:ea typeface="ＭＳ Ｐゴシック" charset="0"/>
                          <a:cs typeface="Arial"/>
                        </a:rPr>
                      </a:br>
                      <a:r>
                        <a:rPr kumimoji="0" lang="en-US" sz="1200" b="1" i="0" u="none" strike="noStrike" cap="none" normalizeH="0" baseline="0" dirty="0">
                          <a:ln>
                            <a:noFill/>
                          </a:ln>
                          <a:solidFill>
                            <a:schemeClr val="bg1"/>
                          </a:solidFill>
                          <a:effectLst/>
                          <a:latin typeface="Arial"/>
                          <a:ea typeface="ＭＳ Ｐゴシック" charset="0"/>
                          <a:cs typeface="Arial"/>
                        </a:rPr>
                        <a:t>(n = 139)</a:t>
                      </a:r>
                    </a:p>
                  </a:txBody>
                  <a:tcPr marL="45720" marR="45720"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1" i="0" u="none" strike="noStrike" cap="none" normalizeH="0" baseline="0" dirty="0">
                          <a:ln>
                            <a:noFill/>
                          </a:ln>
                          <a:solidFill>
                            <a:schemeClr val="bg1"/>
                          </a:solidFill>
                          <a:effectLst/>
                          <a:latin typeface="Arial"/>
                          <a:ea typeface="ＭＳ Ｐゴシック" charset="0"/>
                          <a:cs typeface="Arial"/>
                        </a:rPr>
                        <a:t>AG</a:t>
                      </a:r>
                      <a:br>
                        <a:rPr kumimoji="0" lang="en-US" sz="1200" b="1" i="0" u="none" strike="noStrike" cap="none" normalizeH="0" baseline="0" dirty="0">
                          <a:ln>
                            <a:noFill/>
                          </a:ln>
                          <a:solidFill>
                            <a:schemeClr val="bg1"/>
                          </a:solidFill>
                          <a:effectLst/>
                          <a:latin typeface="Arial"/>
                          <a:ea typeface="ＭＳ Ｐゴシック" charset="0"/>
                          <a:cs typeface="Arial"/>
                        </a:rPr>
                      </a:br>
                      <a:r>
                        <a:rPr kumimoji="0" lang="en-US" sz="1200" b="1" i="0" u="none" strike="noStrike" cap="none" normalizeH="0" baseline="0" dirty="0">
                          <a:ln>
                            <a:noFill/>
                          </a:ln>
                          <a:solidFill>
                            <a:schemeClr val="bg1"/>
                          </a:solidFill>
                          <a:effectLst/>
                          <a:latin typeface="Arial"/>
                          <a:ea typeface="ＭＳ Ｐゴシック" charset="0"/>
                          <a:cs typeface="Arial"/>
                        </a:rPr>
                        <a:t>(n = 92)</a:t>
                      </a:r>
                    </a:p>
                  </a:txBody>
                  <a:tcPr marL="45720" marR="45720"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1847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200" b="0" i="0" u="none" strike="noStrike" cap="none" normalizeH="0" baseline="0" dirty="0">
                          <a:ln>
                            <a:noFill/>
                          </a:ln>
                          <a:solidFill>
                            <a:srgbClr val="FFFFFF"/>
                          </a:solidFill>
                          <a:effectLst/>
                          <a:latin typeface="+mn-lt"/>
                          <a:ea typeface="ＭＳ Ｐゴシック" charset="0"/>
                          <a:cs typeface="Arial"/>
                        </a:rPr>
                        <a:t>Events</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100</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65</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1847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200" b="0" i="0" u="none" strike="noStrike" cap="none" normalizeH="0" baseline="0" dirty="0">
                          <a:ln>
                            <a:noFill/>
                          </a:ln>
                          <a:solidFill>
                            <a:srgbClr val="FFFFFF"/>
                          </a:solidFill>
                          <a:effectLst/>
                          <a:latin typeface="+mn-lt"/>
                          <a:ea typeface="ＭＳ Ｐゴシック" charset="0"/>
                          <a:cs typeface="Arial"/>
                        </a:rPr>
                        <a:t>Median PFS, </a:t>
                      </a:r>
                      <a:r>
                        <a:rPr kumimoji="0" lang="en-US" sz="1200" b="0" i="0" u="none" strike="noStrike" cap="none" normalizeH="0" baseline="0" dirty="0" err="1">
                          <a:ln>
                            <a:noFill/>
                          </a:ln>
                          <a:solidFill>
                            <a:srgbClr val="FFFFFF"/>
                          </a:solidFill>
                          <a:effectLst/>
                          <a:latin typeface="+mn-lt"/>
                          <a:ea typeface="ＭＳ Ｐゴシック" charset="0"/>
                          <a:cs typeface="Arial"/>
                        </a:rPr>
                        <a:t>mo</a:t>
                      </a:r>
                      <a:endParaRPr kumimoji="0" lang="en-US" sz="1200" b="0" i="0" u="none" strike="noStrike" cap="none" normalizeH="0" baseline="0" dirty="0">
                        <a:ln>
                          <a:noFill/>
                        </a:ln>
                        <a:solidFill>
                          <a:srgbClr val="FFFFFF"/>
                        </a:solidFill>
                        <a:effectLst/>
                        <a:latin typeface="+mn-lt"/>
                        <a:ea typeface="ＭＳ Ｐゴシック" charset="0"/>
                        <a:cs typeface="Arial"/>
                      </a:endParaRP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6.0</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5.3</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1847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200" b="0" i="0" u="none" strike="noStrike" cap="none" normalizeH="0" baseline="0" dirty="0">
                          <a:ln>
                            <a:noFill/>
                          </a:ln>
                          <a:solidFill>
                            <a:srgbClr val="FFFFFF"/>
                          </a:solidFill>
                          <a:effectLst/>
                          <a:latin typeface="+mn-lt"/>
                          <a:ea typeface="ＭＳ Ｐゴシック" charset="0"/>
                          <a:cs typeface="Arial"/>
                        </a:rPr>
                        <a:t>HR</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0.73</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4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1847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200" b="0" i="1" u="none" strike="noStrike" cap="none" normalizeH="0" baseline="0" dirty="0">
                          <a:ln>
                            <a:noFill/>
                          </a:ln>
                          <a:solidFill>
                            <a:srgbClr val="FFFFFF"/>
                          </a:solidFill>
                          <a:effectLst/>
                          <a:latin typeface="+mn-lt"/>
                          <a:ea typeface="ＭＳ Ｐゴシック" charset="0"/>
                          <a:cs typeface="Arial"/>
                        </a:rPr>
                        <a:t>P</a:t>
                      </a:r>
                      <a:r>
                        <a:rPr kumimoji="0" lang="en-US" sz="1200" b="0" i="0" u="none" strike="noStrike" cap="none" normalizeH="0" baseline="0" dirty="0">
                          <a:ln>
                            <a:noFill/>
                          </a:ln>
                          <a:solidFill>
                            <a:srgbClr val="FFFFFF"/>
                          </a:solidFill>
                          <a:effectLst/>
                          <a:latin typeface="+mn-lt"/>
                          <a:ea typeface="ＭＳ Ｐゴシック" charset="0"/>
                          <a:cs typeface="Arial"/>
                        </a:rPr>
                        <a:t>-value</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0.049</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4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4"/>
                  </a:ext>
                </a:extLst>
              </a:tr>
            </a:tbl>
          </a:graphicData>
        </a:graphic>
      </p:graphicFrame>
      <p:graphicFrame>
        <p:nvGraphicFramePr>
          <p:cNvPr id="22" name="Group 36"/>
          <p:cNvGraphicFramePr>
            <a:graphicFrameLocks/>
          </p:cNvGraphicFramePr>
          <p:nvPr>
            <p:extLst>
              <p:ext uri="{D42A27DB-BD31-4B8C-83A1-F6EECF244321}">
                <p14:modId xmlns:p14="http://schemas.microsoft.com/office/powerpoint/2010/main" val="1573956735"/>
              </p:ext>
            </p:extLst>
          </p:nvPr>
        </p:nvGraphicFramePr>
        <p:xfrm>
          <a:off x="6326237" y="1036320"/>
          <a:ext cx="2596783" cy="1554480"/>
        </p:xfrm>
        <a:graphic>
          <a:graphicData uri="http://schemas.openxmlformats.org/drawingml/2006/table">
            <a:tbl>
              <a:tblPr/>
              <a:tblGrid>
                <a:gridCol w="1147155">
                  <a:extLst>
                    <a:ext uri="{9D8B030D-6E8A-4147-A177-3AD203B41FA5}">
                      <a16:colId xmlns:a16="http://schemas.microsoft.com/office/drawing/2014/main" xmlns="" val="20000"/>
                    </a:ext>
                  </a:extLst>
                </a:gridCol>
                <a:gridCol w="752692">
                  <a:extLst>
                    <a:ext uri="{9D8B030D-6E8A-4147-A177-3AD203B41FA5}">
                      <a16:colId xmlns:a16="http://schemas.microsoft.com/office/drawing/2014/main" xmlns="" val="20001"/>
                    </a:ext>
                  </a:extLst>
                </a:gridCol>
                <a:gridCol w="696936">
                  <a:extLst>
                    <a:ext uri="{9D8B030D-6E8A-4147-A177-3AD203B41FA5}">
                      <a16:colId xmlns:a16="http://schemas.microsoft.com/office/drawing/2014/main" xmlns="" val="20002"/>
                    </a:ext>
                  </a:extLst>
                </a:gridCol>
              </a:tblGrid>
              <a:tr h="32825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200" b="1" i="0" u="none" strike="noStrike" cap="none" normalizeH="0" baseline="0" dirty="0">
                          <a:ln>
                            <a:noFill/>
                          </a:ln>
                          <a:solidFill>
                            <a:schemeClr val="bg1"/>
                          </a:solidFill>
                          <a:effectLst/>
                          <a:latin typeface="+mn-lt"/>
                          <a:ea typeface="ＭＳ Ｐゴシック" charset="0"/>
                          <a:cs typeface="Arial"/>
                        </a:rPr>
                        <a:t>Stages 1 + 2</a:t>
                      </a:r>
                      <a:br>
                        <a:rPr kumimoji="0" lang="en-US" sz="1200" b="1" i="0" u="none" strike="noStrike" cap="none" normalizeH="0" baseline="0" dirty="0">
                          <a:ln>
                            <a:noFill/>
                          </a:ln>
                          <a:solidFill>
                            <a:schemeClr val="bg1"/>
                          </a:solidFill>
                          <a:effectLst/>
                          <a:latin typeface="+mn-lt"/>
                          <a:ea typeface="ＭＳ Ｐゴシック" charset="0"/>
                          <a:cs typeface="Arial"/>
                        </a:rPr>
                      </a:br>
                      <a:r>
                        <a:rPr kumimoji="0" lang="en-US" sz="1200" b="1" i="0" u="none" strike="noStrike" cap="none" normalizeH="0" baseline="0" dirty="0">
                          <a:ln>
                            <a:noFill/>
                          </a:ln>
                          <a:solidFill>
                            <a:schemeClr val="bg1"/>
                          </a:solidFill>
                          <a:effectLst/>
                          <a:latin typeface="+mn-lt"/>
                          <a:ea typeface="ＭＳ Ｐゴシック" charset="0"/>
                          <a:cs typeface="Arial"/>
                        </a:rPr>
                        <a:t>(HA-High)</a:t>
                      </a:r>
                    </a:p>
                  </a:txBody>
                  <a:tcPr marL="45720" marR="45720"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1" i="0" u="none" strike="noStrike" cap="none" normalizeH="0" baseline="0" dirty="0">
                          <a:ln>
                            <a:noFill/>
                          </a:ln>
                          <a:solidFill>
                            <a:schemeClr val="bg1"/>
                          </a:solidFill>
                          <a:effectLst/>
                          <a:latin typeface="Arial"/>
                          <a:ea typeface="ＭＳ Ｐゴシック" charset="0"/>
                          <a:cs typeface="Arial"/>
                        </a:rPr>
                        <a:t>PAG</a:t>
                      </a:r>
                      <a:br>
                        <a:rPr kumimoji="0" lang="en-US" sz="1200" b="1" i="0" u="none" strike="noStrike" cap="none" normalizeH="0" baseline="0" dirty="0">
                          <a:ln>
                            <a:noFill/>
                          </a:ln>
                          <a:solidFill>
                            <a:schemeClr val="bg1"/>
                          </a:solidFill>
                          <a:effectLst/>
                          <a:latin typeface="Arial"/>
                          <a:ea typeface="ＭＳ Ｐゴシック" charset="0"/>
                          <a:cs typeface="Arial"/>
                        </a:rPr>
                      </a:br>
                      <a:r>
                        <a:rPr kumimoji="0" lang="en-US" sz="1200" b="1" i="0" u="none" strike="noStrike" cap="none" normalizeH="0" baseline="0" dirty="0">
                          <a:ln>
                            <a:noFill/>
                          </a:ln>
                          <a:solidFill>
                            <a:schemeClr val="bg1"/>
                          </a:solidFill>
                          <a:effectLst/>
                          <a:latin typeface="Arial"/>
                          <a:ea typeface="ＭＳ Ｐゴシック" charset="0"/>
                          <a:cs typeface="Arial"/>
                        </a:rPr>
                        <a:t>(n = 49)</a:t>
                      </a:r>
                    </a:p>
                  </a:txBody>
                  <a:tcPr marL="45720" marR="45720"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1" i="0" u="none" strike="noStrike" cap="none" normalizeH="0" baseline="0" dirty="0">
                          <a:ln>
                            <a:noFill/>
                          </a:ln>
                          <a:solidFill>
                            <a:schemeClr val="bg1"/>
                          </a:solidFill>
                          <a:effectLst/>
                          <a:latin typeface="Arial"/>
                          <a:ea typeface="ＭＳ Ｐゴシック" charset="0"/>
                          <a:cs typeface="Arial"/>
                        </a:rPr>
                        <a:t>AG</a:t>
                      </a:r>
                      <a:br>
                        <a:rPr kumimoji="0" lang="en-US" sz="1200" b="1" i="0" u="none" strike="noStrike" cap="none" normalizeH="0" baseline="0" dirty="0">
                          <a:ln>
                            <a:noFill/>
                          </a:ln>
                          <a:solidFill>
                            <a:schemeClr val="bg1"/>
                          </a:solidFill>
                          <a:effectLst/>
                          <a:latin typeface="Arial"/>
                          <a:ea typeface="ＭＳ Ｐゴシック" charset="0"/>
                          <a:cs typeface="Arial"/>
                        </a:rPr>
                      </a:br>
                      <a:r>
                        <a:rPr kumimoji="0" lang="en-US" sz="1200" b="1" i="0" u="none" strike="noStrike" cap="none" normalizeH="0" baseline="0" dirty="0">
                          <a:ln>
                            <a:noFill/>
                          </a:ln>
                          <a:solidFill>
                            <a:schemeClr val="bg1"/>
                          </a:solidFill>
                          <a:effectLst/>
                          <a:latin typeface="Arial"/>
                          <a:ea typeface="ＭＳ Ｐゴシック" charset="0"/>
                          <a:cs typeface="Arial"/>
                        </a:rPr>
                        <a:t>(n = 35)</a:t>
                      </a:r>
                    </a:p>
                  </a:txBody>
                  <a:tcPr marL="45720" marR="45720"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18553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200" b="0" i="0" u="none" strike="noStrike" cap="none" normalizeH="0" baseline="0" dirty="0">
                          <a:ln>
                            <a:noFill/>
                          </a:ln>
                          <a:solidFill>
                            <a:srgbClr val="FFFFFF"/>
                          </a:solidFill>
                          <a:effectLst/>
                          <a:latin typeface="+mn-lt"/>
                          <a:ea typeface="ＭＳ Ｐゴシック" charset="0"/>
                          <a:cs typeface="Arial"/>
                        </a:rPr>
                        <a:t>Events</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24</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19</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2825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200" b="0" i="0" u="none" strike="noStrike" cap="none" normalizeH="0" baseline="0" dirty="0">
                          <a:ln>
                            <a:noFill/>
                          </a:ln>
                          <a:solidFill>
                            <a:srgbClr val="FFFFFF"/>
                          </a:solidFill>
                          <a:effectLst/>
                          <a:latin typeface="+mn-lt"/>
                          <a:ea typeface="ＭＳ Ｐゴシック" charset="0"/>
                          <a:cs typeface="Arial"/>
                        </a:rPr>
                        <a:t>Median PFS, </a:t>
                      </a:r>
                      <a:r>
                        <a:rPr kumimoji="0" lang="en-US" sz="1200" b="0" i="0" u="none" strike="noStrike" cap="none" normalizeH="0" baseline="0" dirty="0" err="1">
                          <a:ln>
                            <a:noFill/>
                          </a:ln>
                          <a:solidFill>
                            <a:srgbClr val="FFFFFF"/>
                          </a:solidFill>
                          <a:effectLst/>
                          <a:latin typeface="+mn-lt"/>
                          <a:ea typeface="ＭＳ Ｐゴシック" charset="0"/>
                          <a:cs typeface="Arial"/>
                        </a:rPr>
                        <a:t>mo</a:t>
                      </a:r>
                      <a:endParaRPr kumimoji="0" lang="en-US" sz="1200" b="0" i="0" u="none" strike="noStrike" cap="none" normalizeH="0" baseline="0" dirty="0">
                        <a:ln>
                          <a:noFill/>
                        </a:ln>
                        <a:solidFill>
                          <a:srgbClr val="FFFFFF"/>
                        </a:solidFill>
                        <a:effectLst/>
                        <a:latin typeface="+mn-lt"/>
                        <a:ea typeface="ＭＳ Ｐゴシック" charset="0"/>
                        <a:cs typeface="Arial"/>
                      </a:endParaRP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9.2</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5.2</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18553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200" b="0" i="0" u="none" strike="noStrike" cap="none" normalizeH="0" baseline="0" dirty="0">
                          <a:ln>
                            <a:noFill/>
                          </a:ln>
                          <a:solidFill>
                            <a:srgbClr val="FFFFFF"/>
                          </a:solidFill>
                          <a:effectLst/>
                          <a:latin typeface="+mn-lt"/>
                          <a:ea typeface="ＭＳ Ｐゴシック" charset="0"/>
                          <a:cs typeface="Arial"/>
                        </a:rPr>
                        <a:t>HR </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0.51</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4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18553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200" b="0" i="1" u="none" strike="noStrike" cap="none" normalizeH="0" baseline="0" dirty="0">
                          <a:ln>
                            <a:noFill/>
                          </a:ln>
                          <a:solidFill>
                            <a:srgbClr val="FFFFFF"/>
                          </a:solidFill>
                          <a:effectLst/>
                          <a:latin typeface="+mn-lt"/>
                          <a:ea typeface="ＭＳ Ｐゴシック" charset="0"/>
                          <a:cs typeface="Arial"/>
                        </a:rPr>
                        <a:t>P</a:t>
                      </a:r>
                      <a:r>
                        <a:rPr kumimoji="0" lang="en-US" sz="1200" b="0" i="0" u="none" strike="noStrike" cap="none" normalizeH="0" baseline="0" dirty="0">
                          <a:ln>
                            <a:noFill/>
                          </a:ln>
                          <a:solidFill>
                            <a:srgbClr val="FFFFFF"/>
                          </a:solidFill>
                          <a:effectLst/>
                          <a:latin typeface="+mn-lt"/>
                          <a:ea typeface="ＭＳ Ｐゴシック" charset="0"/>
                          <a:cs typeface="Arial"/>
                        </a:rPr>
                        <a:t>-value</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0.048</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4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572361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Bendell J et al. </a:t>
            </a:r>
            <a:r>
              <a:rPr lang="en-US" sz="1800" i="1" dirty="0">
                <a:solidFill>
                  <a:srgbClr val="FFFFFF"/>
                </a:solidFill>
              </a:rPr>
              <a:t>Proc ESMO </a:t>
            </a:r>
            <a:r>
              <a:rPr lang="en-US" sz="1800" dirty="0">
                <a:solidFill>
                  <a:srgbClr val="FFFFFF"/>
                </a:solidFill>
              </a:rPr>
              <a:t>2017;Abstract LBA-004. </a:t>
            </a:r>
          </a:p>
        </p:txBody>
      </p:sp>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IMblaze370: Phase III Trial Design</a:t>
            </a:r>
            <a:endParaRPr lang="en-US" dirty="0"/>
          </a:p>
        </p:txBody>
      </p:sp>
      <p:sp>
        <p:nvSpPr>
          <p:cNvPr id="11" name="TextBox 2"/>
          <p:cNvSpPr txBox="1">
            <a:spLocks noChangeArrowheads="1"/>
          </p:cNvSpPr>
          <p:nvPr/>
        </p:nvSpPr>
        <p:spPr bwMode="auto">
          <a:xfrm>
            <a:off x="304800" y="4344902"/>
            <a:ext cx="85344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600"/>
              </a:spcBef>
              <a:spcAft>
                <a:spcPts val="600"/>
              </a:spcAft>
              <a:buFont typeface="Arial" charset="0"/>
              <a:buChar char="•"/>
            </a:pPr>
            <a:r>
              <a:rPr lang="en-US" sz="1650" b="1" dirty="0">
                <a:solidFill>
                  <a:srgbClr val="FFFF00"/>
                </a:solidFill>
              </a:rPr>
              <a:t>Primary endpoint: </a:t>
            </a:r>
            <a:r>
              <a:rPr lang="en-US" sz="1650" dirty="0">
                <a:solidFill>
                  <a:srgbClr val="FFFF00"/>
                </a:solidFill>
              </a:rPr>
              <a:t>OS (versus regorafenib)</a:t>
            </a:r>
          </a:p>
          <a:p>
            <a:pPr marL="285750" indent="-285750">
              <a:spcBef>
                <a:spcPts val="600"/>
              </a:spcBef>
              <a:spcAft>
                <a:spcPts val="600"/>
              </a:spcAft>
              <a:buFont typeface="Arial" charset="0"/>
              <a:buChar char="•"/>
            </a:pPr>
            <a:r>
              <a:rPr lang="en-US" sz="1650" dirty="0">
                <a:solidFill>
                  <a:srgbClr val="FFFFFF"/>
                </a:solidFill>
              </a:rPr>
              <a:t>Stratification by:</a:t>
            </a:r>
          </a:p>
          <a:p>
            <a:pPr marL="1028700" lvl="1">
              <a:spcBef>
                <a:spcPts val="600"/>
              </a:spcBef>
              <a:spcAft>
                <a:spcPts val="600"/>
              </a:spcAft>
              <a:buFont typeface="Arial" charset="0"/>
              <a:buChar char="•"/>
            </a:pPr>
            <a:r>
              <a:rPr lang="en-US" sz="1650" dirty="0">
                <a:solidFill>
                  <a:srgbClr val="FFFFFF"/>
                </a:solidFill>
              </a:rPr>
              <a:t>Extended RAS mutation status (≥50% of patients in each arm)</a:t>
            </a:r>
          </a:p>
          <a:p>
            <a:pPr marL="1028700" lvl="1">
              <a:spcBef>
                <a:spcPts val="600"/>
              </a:spcBef>
              <a:spcAft>
                <a:spcPts val="600"/>
              </a:spcAft>
              <a:buFont typeface="Arial" charset="0"/>
              <a:buChar char="•"/>
            </a:pPr>
            <a:r>
              <a:rPr lang="en-US" sz="1650" dirty="0">
                <a:solidFill>
                  <a:srgbClr val="FFFFFF"/>
                </a:solidFill>
              </a:rPr>
              <a:t>Time since diagnosis of first metastasis (&lt;18 mo vs ≥18 mo)</a:t>
            </a:r>
          </a:p>
        </p:txBody>
      </p:sp>
      <p:cxnSp>
        <p:nvCxnSpPr>
          <p:cNvPr id="8" name="Straight Connector 10"/>
          <p:cNvCxnSpPr>
            <a:cxnSpLocks noChangeShapeType="1"/>
          </p:cNvCxnSpPr>
          <p:nvPr/>
        </p:nvCxnSpPr>
        <p:spPr bwMode="auto">
          <a:xfrm>
            <a:off x="2847653" y="2827499"/>
            <a:ext cx="609600" cy="0"/>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cxnSp>
      <p:graphicFrame>
        <p:nvGraphicFramePr>
          <p:cNvPr id="9" name="Group 31"/>
          <p:cNvGraphicFramePr>
            <a:graphicFrameLocks noGrp="1"/>
          </p:cNvGraphicFramePr>
          <p:nvPr>
            <p:extLst>
              <p:ext uri="{D42A27DB-BD31-4B8C-83A1-F6EECF244321}">
                <p14:modId xmlns:p14="http://schemas.microsoft.com/office/powerpoint/2010/main" val="1678066533"/>
              </p:ext>
            </p:extLst>
          </p:nvPr>
        </p:nvGraphicFramePr>
        <p:xfrm>
          <a:off x="235172" y="1515879"/>
          <a:ext cx="2665704" cy="2621376"/>
        </p:xfrm>
        <a:graphic>
          <a:graphicData uri="http://schemas.openxmlformats.org/drawingml/2006/table">
            <a:tbl>
              <a:tblPr/>
              <a:tblGrid>
                <a:gridCol w="2665704">
                  <a:extLst>
                    <a:ext uri="{9D8B030D-6E8A-4147-A177-3AD203B41FA5}">
                      <a16:colId xmlns:a16="http://schemas.microsoft.com/office/drawing/2014/main" xmlns="" val="20000"/>
                    </a:ext>
                  </a:extLst>
                </a:gridCol>
              </a:tblGrid>
              <a:tr h="284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Arial" charset="0"/>
                          <a:cs typeface="Arial" charset="0"/>
                        </a:rPr>
                        <a:t>N = 363</a:t>
                      </a: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2F5D"/>
                    </a:solidFill>
                  </a:tcPr>
                </a:tc>
                <a:extLst>
                  <a:ext uri="{0D108BD9-81ED-4DB2-BD59-A6C34878D82A}">
                    <a16:rowId xmlns:a16="http://schemas.microsoft.com/office/drawing/2014/main" xmlns="" val="10000"/>
                  </a:ext>
                </a:extLst>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lang="en-US" sz="1600" b="0" i="0" u="none" strike="noStrike" kern="1200" dirty="0" err="1">
                          <a:solidFill>
                            <a:schemeClr val="tx1"/>
                          </a:solidFill>
                          <a:effectLst/>
                          <a:latin typeface="+mn-lt"/>
                          <a:ea typeface="+mn-ea"/>
                          <a:cs typeface="+mn-cs"/>
                        </a:rPr>
                        <a:t>Unresectable</a:t>
                      </a:r>
                      <a:r>
                        <a:rPr lang="en-US" sz="1600" b="0" i="0" u="none" strike="noStrike" kern="1200" dirty="0">
                          <a:solidFill>
                            <a:schemeClr val="tx1"/>
                          </a:solidFill>
                          <a:effectLst/>
                          <a:latin typeface="+mn-lt"/>
                          <a:ea typeface="+mn-ea"/>
                          <a:cs typeface="+mn-cs"/>
                        </a:rPr>
                        <a:t> locally advanced or metastatic CRC</a:t>
                      </a:r>
                    </a:p>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lang="en-US" sz="1600" b="0" i="0" u="none" strike="noStrike" kern="1200" dirty="0">
                          <a:solidFill>
                            <a:schemeClr val="tx1"/>
                          </a:solidFill>
                          <a:effectLst/>
                          <a:latin typeface="+mn-lt"/>
                          <a:ea typeface="+mn-ea"/>
                          <a:cs typeface="+mn-cs"/>
                        </a:rPr>
                        <a:t>Received ≥2 prior regimens of cytotoxic chemotherapy for metastatic disease</a:t>
                      </a:r>
                    </a:p>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lang="en-US" sz="1600" b="0" i="0" u="none" strike="noStrike" kern="1200" dirty="0">
                          <a:solidFill>
                            <a:schemeClr val="tx1"/>
                          </a:solidFill>
                          <a:effectLst/>
                          <a:latin typeface="+mn-lt"/>
                          <a:ea typeface="+mn-ea"/>
                          <a:cs typeface="+mn-cs"/>
                        </a:rPr>
                        <a:t>ECOG PS 0-1</a:t>
                      </a:r>
                    </a:p>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lang="en-US" sz="1600" b="0" i="0" u="none" strike="noStrike" kern="1200" dirty="0">
                          <a:solidFill>
                            <a:schemeClr val="tx1"/>
                          </a:solidFill>
                          <a:effectLst/>
                          <a:latin typeface="+mn-lt"/>
                          <a:ea typeface="+mn-ea"/>
                          <a:cs typeface="+mn-cs"/>
                        </a:rPr>
                        <a:t>MSI-H capped at 5%</a:t>
                      </a:r>
                    </a:p>
                  </a:txBody>
                  <a:tcPr marT="45744" marB="45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5796"/>
                    </a:solidFill>
                  </a:tcPr>
                </a:tc>
                <a:extLst>
                  <a:ext uri="{0D108BD9-81ED-4DB2-BD59-A6C34878D82A}">
                    <a16:rowId xmlns:a16="http://schemas.microsoft.com/office/drawing/2014/main" xmlns="" val="10001"/>
                  </a:ext>
                </a:extLst>
              </a:tr>
            </a:tbl>
          </a:graphicData>
        </a:graphic>
      </p:graphicFrame>
      <p:grpSp>
        <p:nvGrpSpPr>
          <p:cNvPr id="12" name="Group 82"/>
          <p:cNvGrpSpPr>
            <a:grpSpLocks/>
          </p:cNvGrpSpPr>
          <p:nvPr/>
        </p:nvGrpSpPr>
        <p:grpSpPr bwMode="auto">
          <a:xfrm>
            <a:off x="3659748" y="1595798"/>
            <a:ext cx="445545" cy="2216274"/>
            <a:chOff x="2799763" y="2188957"/>
            <a:chExt cx="535575" cy="3876962"/>
          </a:xfrm>
        </p:grpSpPr>
        <p:cxnSp>
          <p:nvCxnSpPr>
            <p:cNvPr id="13" name="Straight Arrow Connector 12"/>
            <p:cNvCxnSpPr>
              <a:cxnSpLocks/>
            </p:cNvCxnSpPr>
            <p:nvPr/>
          </p:nvCxnSpPr>
          <p:spPr>
            <a:xfrm flipH="1" flipV="1">
              <a:off x="2799763" y="2188957"/>
              <a:ext cx="31944" cy="3876962"/>
            </a:xfrm>
            <a:prstGeom prst="straightConnector1">
              <a:avLst/>
            </a:prstGeom>
            <a:ln w="190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bwMode="auto">
            <a:xfrm>
              <a:off x="2831707" y="2188957"/>
              <a:ext cx="503631"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bwMode="auto">
            <a:xfrm>
              <a:off x="2872923" y="4210707"/>
              <a:ext cx="462415"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bwMode="auto">
            <a:xfrm>
              <a:off x="2844843" y="6065917"/>
              <a:ext cx="490495"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Group 15"/>
          <p:cNvGrpSpPr>
            <a:grpSpLocks/>
          </p:cNvGrpSpPr>
          <p:nvPr/>
        </p:nvGrpSpPr>
        <p:grpSpPr bwMode="auto">
          <a:xfrm>
            <a:off x="3049128" y="2261776"/>
            <a:ext cx="914400" cy="914400"/>
            <a:chOff x="1872" y="1584"/>
            <a:chExt cx="576" cy="576"/>
          </a:xfrm>
        </p:grpSpPr>
        <p:sp>
          <p:nvSpPr>
            <p:cNvPr id="17" name="Oval 16"/>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18" name="Rectangle 17"/>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
        <p:nvSpPr>
          <p:cNvPr id="28" name="TextBox 2"/>
          <p:cNvSpPr txBox="1">
            <a:spLocks noChangeArrowheads="1"/>
          </p:cNvSpPr>
          <p:nvPr/>
        </p:nvSpPr>
        <p:spPr bwMode="auto">
          <a:xfrm>
            <a:off x="2671550" y="3197183"/>
            <a:ext cx="1371600"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600"/>
              </a:spcBef>
              <a:spcAft>
                <a:spcPts val="600"/>
              </a:spcAft>
            </a:pPr>
            <a:r>
              <a:rPr lang="en-US" sz="1650" b="1"/>
              <a:t>2:1:1</a:t>
            </a:r>
            <a:endParaRPr lang="en-US" sz="1650" dirty="0"/>
          </a:p>
        </p:txBody>
      </p:sp>
      <p:grpSp>
        <p:nvGrpSpPr>
          <p:cNvPr id="43" name="Group 82"/>
          <p:cNvGrpSpPr>
            <a:grpSpLocks/>
          </p:cNvGrpSpPr>
          <p:nvPr/>
        </p:nvGrpSpPr>
        <p:grpSpPr bwMode="auto">
          <a:xfrm>
            <a:off x="7811873" y="1595798"/>
            <a:ext cx="418971" cy="2216273"/>
            <a:chOff x="2831707" y="2188957"/>
            <a:chExt cx="503631" cy="3876960"/>
          </a:xfrm>
        </p:grpSpPr>
        <p:cxnSp>
          <p:nvCxnSpPr>
            <p:cNvPr id="45" name="Straight Arrow Connector 44"/>
            <p:cNvCxnSpPr>
              <a:cxnSpLocks/>
            </p:cNvCxnSpPr>
            <p:nvPr/>
          </p:nvCxnSpPr>
          <p:spPr bwMode="auto">
            <a:xfrm>
              <a:off x="2831707" y="2188957"/>
              <a:ext cx="503631"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p:cNvCxnSpPr>
            <p:nvPr/>
          </p:nvCxnSpPr>
          <p:spPr bwMode="auto">
            <a:xfrm>
              <a:off x="2872923" y="4210707"/>
              <a:ext cx="462415"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p:cNvCxnSpPr>
            <p:nvPr/>
          </p:nvCxnSpPr>
          <p:spPr bwMode="auto">
            <a:xfrm>
              <a:off x="2844843" y="6065917"/>
              <a:ext cx="490495"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4" name="Rectangle 18"/>
          <p:cNvSpPr>
            <a:spLocks noChangeArrowheads="1"/>
          </p:cNvSpPr>
          <p:nvPr/>
        </p:nvSpPr>
        <p:spPr bwMode="auto">
          <a:xfrm>
            <a:off x="4142796" y="2453257"/>
            <a:ext cx="3750719" cy="532155"/>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nchor="ctr"/>
          <a:lstStyle/>
          <a:p>
            <a:pPr algn="ctr"/>
            <a:r>
              <a:rPr lang="en-US" sz="1600" b="1" dirty="0" err="1">
                <a:solidFill>
                  <a:srgbClr val="000090"/>
                </a:solidFill>
                <a:ea typeface="Arial" charset="0"/>
                <a:cs typeface="Arial" charset="0"/>
              </a:rPr>
              <a:t>Atezolizumab</a:t>
            </a:r>
            <a:r>
              <a:rPr lang="en-US" sz="1600" b="1" dirty="0">
                <a:solidFill>
                  <a:srgbClr val="000090"/>
                </a:solidFill>
                <a:ea typeface="Arial" charset="0"/>
                <a:cs typeface="Arial" charset="0"/>
              </a:rPr>
              <a:t> 1,200 mg IV q3wk </a:t>
            </a:r>
          </a:p>
        </p:txBody>
      </p:sp>
      <p:sp>
        <p:nvSpPr>
          <p:cNvPr id="26" name="Rectangle 18"/>
          <p:cNvSpPr>
            <a:spLocks noChangeArrowheads="1"/>
          </p:cNvSpPr>
          <p:nvPr/>
        </p:nvSpPr>
        <p:spPr bwMode="auto">
          <a:xfrm>
            <a:off x="4117726" y="1295400"/>
            <a:ext cx="3711077" cy="606951"/>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nchor="ctr"/>
          <a:lstStyle/>
          <a:p>
            <a:pPr algn="ctr"/>
            <a:r>
              <a:rPr lang="en-US" sz="1600" b="1" dirty="0" err="1">
                <a:solidFill>
                  <a:srgbClr val="000090"/>
                </a:solidFill>
                <a:ea typeface="Arial" charset="0"/>
                <a:cs typeface="Arial" charset="0"/>
              </a:rPr>
              <a:t>Atezolizumab</a:t>
            </a:r>
            <a:r>
              <a:rPr lang="en-US" sz="1600" b="1" dirty="0">
                <a:solidFill>
                  <a:srgbClr val="000090"/>
                </a:solidFill>
                <a:ea typeface="Arial" charset="0"/>
                <a:cs typeface="Arial" charset="0"/>
              </a:rPr>
              <a:t> 840 mg IV q2wk  </a:t>
            </a:r>
          </a:p>
          <a:p>
            <a:pPr algn="ctr"/>
            <a:r>
              <a:rPr lang="en-US" sz="1600" b="1" dirty="0">
                <a:solidFill>
                  <a:srgbClr val="000090"/>
                </a:solidFill>
                <a:ea typeface="Arial" charset="0"/>
                <a:cs typeface="Arial" charset="0"/>
              </a:rPr>
              <a:t>+ </a:t>
            </a:r>
            <a:r>
              <a:rPr lang="en-US" sz="1600" b="1" dirty="0" err="1">
                <a:solidFill>
                  <a:srgbClr val="000090"/>
                </a:solidFill>
                <a:ea typeface="Arial" charset="0"/>
                <a:cs typeface="Arial" charset="0"/>
              </a:rPr>
              <a:t>cobimetinib</a:t>
            </a:r>
            <a:r>
              <a:rPr lang="en-US" sz="1600" b="1" dirty="0">
                <a:solidFill>
                  <a:srgbClr val="000090"/>
                </a:solidFill>
                <a:ea typeface="Arial" charset="0"/>
                <a:cs typeface="Arial" charset="0"/>
              </a:rPr>
              <a:t> 60 mg oral 21/7 days</a:t>
            </a:r>
          </a:p>
        </p:txBody>
      </p:sp>
      <p:sp>
        <p:nvSpPr>
          <p:cNvPr id="29" name="Rectangle 18"/>
          <p:cNvSpPr>
            <a:spLocks noChangeArrowheads="1"/>
          </p:cNvSpPr>
          <p:nvPr/>
        </p:nvSpPr>
        <p:spPr bwMode="auto">
          <a:xfrm>
            <a:off x="4142796" y="3536318"/>
            <a:ext cx="3750719" cy="532155"/>
          </a:xfrm>
          <a:prstGeom prst="rect">
            <a:avLst/>
          </a:prstGeom>
          <a:solidFill>
            <a:srgbClr val="76D3FF"/>
          </a:solidFill>
          <a:ln w="12700" cmpd="sng">
            <a:solidFill>
              <a:srgbClr val="FFFFFF"/>
            </a:solidFill>
            <a:round/>
            <a:headEnd/>
            <a:tailEnd/>
          </a:ln>
          <a:effectLst>
            <a:outerShdw blurRad="50800" dist="38100" dir="2700000" algn="tl" rotWithShape="0">
              <a:prstClr val="black">
                <a:alpha val="40000"/>
              </a:prstClr>
            </a:outerShdw>
          </a:effectLst>
          <a:extLst/>
        </p:spPr>
        <p:txBody>
          <a:bodyPr anchor="ctr"/>
          <a:lstStyle/>
          <a:p>
            <a:pPr algn="ctr"/>
            <a:r>
              <a:rPr lang="en-US" sz="1600" b="1" dirty="0" err="1">
                <a:solidFill>
                  <a:srgbClr val="000090"/>
                </a:solidFill>
                <a:ea typeface="Arial" charset="0"/>
                <a:cs typeface="Arial" charset="0"/>
              </a:rPr>
              <a:t>Regorafenib</a:t>
            </a:r>
            <a:r>
              <a:rPr lang="en-US" sz="1600" b="1" dirty="0">
                <a:solidFill>
                  <a:srgbClr val="000090"/>
                </a:solidFill>
                <a:ea typeface="Arial" charset="0"/>
                <a:cs typeface="Arial" charset="0"/>
              </a:rPr>
              <a:t> 160 mg oral 21/7 days</a:t>
            </a:r>
          </a:p>
        </p:txBody>
      </p:sp>
      <p:sp>
        <p:nvSpPr>
          <p:cNvPr id="48" name="Rectangle 18"/>
          <p:cNvSpPr>
            <a:spLocks noChangeArrowheads="1"/>
          </p:cNvSpPr>
          <p:nvPr/>
        </p:nvSpPr>
        <p:spPr bwMode="auto">
          <a:xfrm rot="16200000">
            <a:off x="7063436" y="2462809"/>
            <a:ext cx="2866973" cy="532155"/>
          </a:xfrm>
          <a:prstGeom prst="rect">
            <a:avLst/>
          </a:prstGeom>
          <a:solidFill>
            <a:schemeClr val="bg1">
              <a:lumMod val="75000"/>
            </a:schemeClr>
          </a:solidFill>
          <a:ln w="12700" cmpd="sng">
            <a:solidFill>
              <a:srgbClr val="FFFFFF"/>
            </a:solidFill>
            <a:round/>
            <a:headEnd/>
            <a:tailEnd/>
          </a:ln>
          <a:effectLst>
            <a:outerShdw blurRad="50800" dist="38100" dir="2700000" algn="tl" rotWithShape="0">
              <a:prstClr val="black">
                <a:alpha val="40000"/>
              </a:prstClr>
            </a:outerShdw>
          </a:effectLst>
          <a:extLst/>
        </p:spPr>
        <p:txBody>
          <a:bodyPr anchor="ctr"/>
          <a:lstStyle/>
          <a:p>
            <a:pPr algn="ctr"/>
            <a:r>
              <a:rPr lang="en-US" sz="1600" b="1" dirty="0">
                <a:solidFill>
                  <a:srgbClr val="000090"/>
                </a:solidFill>
                <a:ea typeface="Arial" charset="0"/>
                <a:cs typeface="Arial" charset="0"/>
              </a:rPr>
              <a:t>Loss of clinical benefit </a:t>
            </a:r>
          </a:p>
        </p:txBody>
      </p:sp>
    </p:spTree>
    <p:extLst>
      <p:ext uri="{BB962C8B-B14F-4D97-AF65-F5344CB8AC3E}">
        <p14:creationId xmlns:p14="http://schemas.microsoft.com/office/powerpoint/2010/main" val="170008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380998" y="6907"/>
            <a:ext cx="8305800" cy="1143000"/>
          </a:xfrm>
        </p:spPr>
        <p:txBody>
          <a:bodyPr/>
          <a:lstStyle/>
          <a:p>
            <a:r>
              <a:rPr lang="en-US" dirty="0">
                <a:latin typeface="Arial" charset="0"/>
                <a:ea typeface="ヒラギノ角ゴ Pro W3" charset="0"/>
                <a:cs typeface="ヒラギノ角ゴ Pro W3" charset="0"/>
              </a:rPr>
              <a:t>HALO 202: TE Event Rate </a:t>
            </a:r>
            <a:endParaRPr lang="en-US" dirty="0">
              <a:latin typeface="Arial" charset="0"/>
              <a:ea typeface="ＭＳ Ｐゴシック" charset="0"/>
              <a:cs typeface="ＭＳ Ｐゴシック" charset="0"/>
            </a:endParaRPr>
          </a:p>
        </p:txBody>
      </p:sp>
      <p:sp>
        <p:nvSpPr>
          <p:cNvPr id="17" name="Rectangle 33"/>
          <p:cNvSpPr>
            <a:spLocks noChangeArrowheads="1"/>
          </p:cNvSpPr>
          <p:nvPr/>
        </p:nvSpPr>
        <p:spPr bwMode="auto">
          <a:xfrm>
            <a:off x="304800" y="1066800"/>
            <a:ext cx="8534400" cy="289560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18" name="Group 36"/>
          <p:cNvGraphicFramePr>
            <a:graphicFrameLocks/>
          </p:cNvGraphicFramePr>
          <p:nvPr>
            <p:extLst>
              <p:ext uri="{D42A27DB-BD31-4B8C-83A1-F6EECF244321}">
                <p14:modId xmlns:p14="http://schemas.microsoft.com/office/powerpoint/2010/main" val="416164280"/>
              </p:ext>
            </p:extLst>
          </p:nvPr>
        </p:nvGraphicFramePr>
        <p:xfrm>
          <a:off x="457200" y="1207820"/>
          <a:ext cx="8229598" cy="2602180"/>
        </p:xfrm>
        <a:graphic>
          <a:graphicData uri="http://schemas.openxmlformats.org/drawingml/2006/table">
            <a:tbl>
              <a:tblPr/>
              <a:tblGrid>
                <a:gridCol w="2394065">
                  <a:extLst>
                    <a:ext uri="{9D8B030D-6E8A-4147-A177-3AD203B41FA5}">
                      <a16:colId xmlns:a16="http://schemas.microsoft.com/office/drawing/2014/main" xmlns="" val="20000"/>
                    </a:ext>
                  </a:extLst>
                </a:gridCol>
                <a:gridCol w="1945178">
                  <a:extLst>
                    <a:ext uri="{9D8B030D-6E8A-4147-A177-3AD203B41FA5}">
                      <a16:colId xmlns:a16="http://schemas.microsoft.com/office/drawing/2014/main" xmlns="" val="20001"/>
                    </a:ext>
                  </a:extLst>
                </a:gridCol>
                <a:gridCol w="1346662">
                  <a:extLst>
                    <a:ext uri="{9D8B030D-6E8A-4147-A177-3AD203B41FA5}">
                      <a16:colId xmlns:a16="http://schemas.microsoft.com/office/drawing/2014/main" xmlns="" val="20002"/>
                    </a:ext>
                  </a:extLst>
                </a:gridCol>
                <a:gridCol w="1400692">
                  <a:extLst>
                    <a:ext uri="{9D8B030D-6E8A-4147-A177-3AD203B41FA5}">
                      <a16:colId xmlns:a16="http://schemas.microsoft.com/office/drawing/2014/main" xmlns="" val="20003"/>
                    </a:ext>
                  </a:extLst>
                </a:gridCol>
                <a:gridCol w="1143001">
                  <a:extLst>
                    <a:ext uri="{9D8B030D-6E8A-4147-A177-3AD203B41FA5}">
                      <a16:colId xmlns:a16="http://schemas.microsoft.com/office/drawing/2014/main" xmlns="" val="20004"/>
                    </a:ext>
                  </a:extLst>
                </a:gridCol>
              </a:tblGrid>
              <a:tr h="476995">
                <a:tc rowSpan="2">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a:ln>
                            <a:noFill/>
                          </a:ln>
                          <a:solidFill>
                            <a:schemeClr val="bg1"/>
                          </a:solidFill>
                          <a:effectLst/>
                          <a:latin typeface="Arial" charset="0"/>
                          <a:ea typeface="Arial" charset="0"/>
                          <a:cs typeface="Arial" charset="0"/>
                        </a:rPr>
                        <a:t>Study stage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row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charset="0"/>
                          <a:ea typeface="Arial" charset="0"/>
                          <a:cs typeface="Arial" charset="0"/>
                        </a:rPr>
                        <a:t>Enoxaparin prophylaxis dose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Arial" charset="0"/>
                          <a:ea typeface="Arial" charset="0"/>
                          <a:cs typeface="Arial" charset="0"/>
                        </a:rPr>
                        <a:t>TE Rate (%)*</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6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row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1" u="none" strike="noStrike" cap="none" normalizeH="0" baseline="0" dirty="0">
                          <a:ln>
                            <a:noFill/>
                          </a:ln>
                          <a:solidFill>
                            <a:schemeClr val="bg1"/>
                          </a:solidFill>
                          <a:effectLst/>
                          <a:latin typeface="Arial" charset="0"/>
                          <a:ea typeface="Arial" charset="0"/>
                          <a:cs typeface="Arial" charset="0"/>
                        </a:rPr>
                        <a:t>p</a:t>
                      </a:r>
                      <a:r>
                        <a:rPr kumimoji="0" lang="en-US" sz="1600" b="1" i="0" u="none" strike="noStrike" cap="none" normalizeH="0" baseline="0" dirty="0">
                          <a:ln>
                            <a:noFill/>
                          </a:ln>
                          <a:solidFill>
                            <a:schemeClr val="bg1"/>
                          </a:solidFill>
                          <a:effectLst/>
                          <a:latin typeface="Arial" charset="0"/>
                          <a:ea typeface="Arial" charset="0"/>
                          <a:cs typeface="Arial" charset="0"/>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0"/>
                  </a:ext>
                </a:extLst>
              </a:tr>
              <a:tr h="338731">
                <a:tc vMerge="1">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6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6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Arial" charset="0"/>
                          <a:ea typeface="Arial" charset="0"/>
                          <a:cs typeface="Arial" charset="0"/>
                        </a:rPr>
                        <a:t>PAG</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Arial" charset="0"/>
                          <a:ea typeface="Arial" charset="0"/>
                          <a:cs typeface="Arial" charset="0"/>
                        </a:rPr>
                        <a:t>AG</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6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47699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Arial" charset="0"/>
                          <a:ea typeface="Arial" charset="0"/>
                          <a:cs typeface="Arial" charset="0"/>
                        </a:rPr>
                        <a:t>Stage 1 (until 12/2016)</a:t>
                      </a:r>
                      <a:r>
                        <a:rPr kumimoji="0" lang="en-US" sz="1600" b="0" i="0" u="none" strike="noStrike" cap="none" normalizeH="0" baseline="30000" dirty="0">
                          <a:ln>
                            <a:noFill/>
                          </a:ln>
                          <a:solidFill>
                            <a:srgbClr val="FFFFFF"/>
                          </a:solidFill>
                          <a:effectLst/>
                          <a:latin typeface="Arial" charset="0"/>
                          <a:ea typeface="Arial" charset="0"/>
                          <a:cs typeface="Arial" charset="0"/>
                        </a:rPr>
                        <a: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N/A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32/74 (43%)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mr-IN" sz="1600" b="0" i="0" u="none" strike="noStrike" cap="none" normalizeH="0" baseline="0" dirty="0">
                          <a:ln>
                            <a:noFill/>
                          </a:ln>
                          <a:solidFill>
                            <a:srgbClr val="FFFFFF"/>
                          </a:solidFill>
                          <a:effectLst/>
                          <a:latin typeface="Arial" charset="0"/>
                          <a:ea typeface="Arial" charset="0"/>
                          <a:cs typeface="Arial" charset="0"/>
                        </a:rPr>
                        <a:t>15/61</a:t>
                      </a:r>
                      <a:r>
                        <a:rPr kumimoji="0" lang="en-US" sz="1600" b="0" i="0" u="none" strike="noStrike" cap="none" normalizeH="0" baseline="0" dirty="0">
                          <a:ln>
                            <a:noFill/>
                          </a:ln>
                          <a:solidFill>
                            <a:srgbClr val="FFFFFF"/>
                          </a:solidFill>
                          <a:effectLst/>
                          <a:latin typeface="Arial" charset="0"/>
                          <a:ea typeface="Arial" charset="0"/>
                          <a:cs typeface="Arial" charset="0"/>
                        </a:rPr>
                        <a:t> (25%)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0.03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130945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Arial" charset="0"/>
                          <a:ea typeface="Arial" charset="0"/>
                          <a:cs typeface="Arial" charset="0"/>
                        </a:rPr>
                        <a:t>Stage 2 (as of 12/2016)</a:t>
                      </a:r>
                      <a:r>
                        <a:rPr kumimoji="0" lang="en-US" sz="1600" b="0" i="0" u="none" strike="noStrike" cap="none" normalizeH="0" baseline="30000" dirty="0">
                          <a:ln>
                            <a:noFill/>
                          </a:ln>
                          <a:solidFill>
                            <a:srgbClr val="FFFFFF"/>
                          </a:solidFill>
                          <a:effectLst/>
                          <a:latin typeface="Arial" charset="0"/>
                          <a:ea typeface="Arial" charset="0"/>
                          <a:cs typeface="Arial" charset="0"/>
                        </a:rPr>
                        <a: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40 mg/d</a:t>
                      </a:r>
                      <a:r>
                        <a:rPr kumimoji="0" lang="en-US" sz="1600" b="0" i="0" u="none" strike="noStrike" cap="none" normalizeH="0" baseline="30000" dirty="0">
                          <a:ln>
                            <a:noFill/>
                          </a:ln>
                          <a:solidFill>
                            <a:srgbClr val="FFFFFF"/>
                          </a:solidFill>
                          <a:effectLst/>
                          <a:latin typeface="Arial" charset="0"/>
                          <a:ea typeface="Arial" charset="0"/>
                          <a:cs typeface="Arial" charset="0"/>
                        </a:rPr>
                        <a:t>§</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1 mg/kg/d</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Overall</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5/18 (28%)</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7/68 (10%)</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12/86 (14%)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2/7 (29%)</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2/32 (6%)</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4/39 (10%)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1.0</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0.71</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charset="0"/>
                          <a:ea typeface="Arial" charset="0"/>
                          <a:cs typeface="Arial" charset="0"/>
                        </a:rPr>
                        <a:t>0.77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bl>
          </a:graphicData>
        </a:graphic>
      </p:graphicFrame>
      <p:sp>
        <p:nvSpPr>
          <p:cNvPr id="4" name="TextBox 3"/>
          <p:cNvSpPr txBox="1"/>
          <p:nvPr/>
        </p:nvSpPr>
        <p:spPr>
          <a:xfrm>
            <a:off x="341376" y="4020313"/>
            <a:ext cx="8642684" cy="2008242"/>
          </a:xfrm>
          <a:prstGeom prst="rect">
            <a:avLst/>
          </a:prstGeom>
          <a:noFill/>
        </p:spPr>
        <p:txBody>
          <a:bodyPr wrap="square" rtlCol="0">
            <a:spAutoFit/>
          </a:bodyPr>
          <a:lstStyle/>
          <a:p>
            <a:pPr>
              <a:spcBef>
                <a:spcPts val="300"/>
              </a:spcBef>
            </a:pPr>
            <a:r>
              <a:rPr lang="en-US" sz="1400" dirty="0">
                <a:solidFill>
                  <a:srgbClr val="FFFFFF"/>
                </a:solidFill>
              </a:rPr>
              <a:t>* 2 arterial events each were reported in stage 1 and stage 2; none was considered to be treatment related.</a:t>
            </a:r>
          </a:p>
          <a:p>
            <a:pPr>
              <a:spcBef>
                <a:spcPts val="300"/>
              </a:spcBef>
            </a:pPr>
            <a:r>
              <a:rPr lang="en-US" sz="1400" baseline="30000" dirty="0">
                <a:solidFill>
                  <a:srgbClr val="FFFFFF"/>
                </a:solidFill>
              </a:rPr>
              <a:t>† </a:t>
            </a:r>
            <a:r>
              <a:rPr lang="en-US" sz="1400" dirty="0">
                <a:solidFill>
                  <a:srgbClr val="FFFFFF"/>
                </a:solidFill>
              </a:rPr>
              <a:t>A brief clinical hold was instituted owing to an imbalance in TE events observed between arms (stage 1). The study was resumed with the exclusion of patients at high risk for TE events, and all patients received enoxaparin prophylaxis (stage 2).</a:t>
            </a:r>
          </a:p>
          <a:p>
            <a:pPr>
              <a:spcBef>
                <a:spcPts val="300"/>
              </a:spcBef>
            </a:pPr>
            <a:r>
              <a:rPr lang="en-US" sz="1400" baseline="30000" dirty="0">
                <a:solidFill>
                  <a:srgbClr val="FFFFFF"/>
                </a:solidFill>
              </a:rPr>
              <a:t>‡ </a:t>
            </a:r>
            <a:r>
              <a:rPr lang="en-US" sz="1400" dirty="0">
                <a:solidFill>
                  <a:srgbClr val="FFFFFF"/>
                </a:solidFill>
              </a:rPr>
              <a:t>The incidence of all-grade adverse events of bleeding was similar across treatment arms (36.0% PAG vs 35.9% AG).</a:t>
            </a:r>
          </a:p>
          <a:p>
            <a:pPr>
              <a:spcBef>
                <a:spcPts val="300"/>
              </a:spcBef>
            </a:pPr>
            <a:r>
              <a:rPr lang="en-US" sz="1400" baseline="30000" dirty="0">
                <a:solidFill>
                  <a:srgbClr val="FFFFFF"/>
                </a:solidFill>
              </a:rPr>
              <a:t>§ </a:t>
            </a:r>
            <a:r>
              <a:rPr lang="en-US" sz="1400" dirty="0">
                <a:solidFill>
                  <a:srgbClr val="FFFFFF"/>
                </a:solidFill>
              </a:rPr>
              <a:t>The dose for patients in the 40-mg/d group was subsequently adjusted to 1 mg/kg/d. Some patients may have received enoxaparin doses other than 40 mg/d.</a:t>
            </a:r>
          </a:p>
        </p:txBody>
      </p:sp>
      <p:sp>
        <p:nvSpPr>
          <p:cNvPr id="10" name="TextBox 9"/>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Hingorani SR et al. </a:t>
            </a:r>
            <a:r>
              <a:rPr lang="en-US" sz="1800" i="1" dirty="0">
                <a:solidFill>
                  <a:srgbClr val="FFFFFF"/>
                </a:solidFill>
              </a:rPr>
              <a:t>J Clin Oncol </a:t>
            </a:r>
            <a:r>
              <a:rPr lang="en-US" sz="1800" dirty="0">
                <a:solidFill>
                  <a:srgbClr val="FFFFFF"/>
                </a:solidFill>
              </a:rPr>
              <a:t>2018;36(4):359-66. </a:t>
            </a:r>
          </a:p>
        </p:txBody>
      </p:sp>
    </p:spTree>
    <p:extLst>
      <p:ext uri="{BB962C8B-B14F-4D97-AF65-F5344CB8AC3E}">
        <p14:creationId xmlns:p14="http://schemas.microsoft.com/office/powerpoint/2010/main" val="1647054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HALO 202: Select Treatment-Related AEs Occurring in ≥25% of Patients</a:t>
            </a:r>
            <a:endParaRPr lang="en-US" dirty="0">
              <a:latin typeface="Arial" charset="0"/>
              <a:ea typeface="ＭＳ Ｐゴシック" charset="0"/>
              <a:cs typeface="ＭＳ Ｐゴシック" charset="0"/>
            </a:endParaRPr>
          </a:p>
        </p:txBody>
      </p:sp>
      <p:sp>
        <p:nvSpPr>
          <p:cNvPr id="8" name="Rectangle 33"/>
          <p:cNvSpPr>
            <a:spLocks noChangeArrowheads="1"/>
          </p:cNvSpPr>
          <p:nvPr/>
        </p:nvSpPr>
        <p:spPr bwMode="auto">
          <a:xfrm>
            <a:off x="457200" y="1270575"/>
            <a:ext cx="8153400" cy="4520625"/>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1098135990"/>
              </p:ext>
            </p:extLst>
          </p:nvPr>
        </p:nvGraphicFramePr>
        <p:xfrm>
          <a:off x="609599" y="1390708"/>
          <a:ext cx="7848601" cy="4248092"/>
        </p:xfrm>
        <a:graphic>
          <a:graphicData uri="http://schemas.openxmlformats.org/drawingml/2006/table">
            <a:tbl>
              <a:tblPr/>
              <a:tblGrid>
                <a:gridCol w="2262658">
                  <a:extLst>
                    <a:ext uri="{9D8B030D-6E8A-4147-A177-3AD203B41FA5}">
                      <a16:colId xmlns:a16="http://schemas.microsoft.com/office/drawing/2014/main" xmlns="" val="20000"/>
                    </a:ext>
                  </a:extLst>
                </a:gridCol>
                <a:gridCol w="1414163">
                  <a:extLst>
                    <a:ext uri="{9D8B030D-6E8A-4147-A177-3AD203B41FA5}">
                      <a16:colId xmlns:a16="http://schemas.microsoft.com/office/drawing/2014/main" xmlns="" val="20001"/>
                    </a:ext>
                  </a:extLst>
                </a:gridCol>
                <a:gridCol w="1414163">
                  <a:extLst>
                    <a:ext uri="{9D8B030D-6E8A-4147-A177-3AD203B41FA5}">
                      <a16:colId xmlns:a16="http://schemas.microsoft.com/office/drawing/2014/main" xmlns="" val="20002"/>
                    </a:ext>
                  </a:extLst>
                </a:gridCol>
                <a:gridCol w="1414163">
                  <a:extLst>
                    <a:ext uri="{9D8B030D-6E8A-4147-A177-3AD203B41FA5}">
                      <a16:colId xmlns:a16="http://schemas.microsoft.com/office/drawing/2014/main" xmlns="" val="20003"/>
                    </a:ext>
                  </a:extLst>
                </a:gridCol>
                <a:gridCol w="1343454">
                  <a:extLst>
                    <a:ext uri="{9D8B030D-6E8A-4147-A177-3AD203B41FA5}">
                      <a16:colId xmlns:a16="http://schemas.microsoft.com/office/drawing/2014/main" xmlns="" val="20004"/>
                    </a:ext>
                  </a:extLst>
                </a:gridCol>
              </a:tblGrid>
              <a:tr h="362576">
                <a:tc rowSpan="2">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Event</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PAG (n = 160)</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7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AG (n = 100)</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7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62576">
                <a:tc vMerge="1">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7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Grade ≥3 </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Grade ≥3 </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3"/>
                  </a:ext>
                </a:extLst>
              </a:tr>
              <a:tr h="35229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Fatigue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66%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5229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Peripheral edema*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63%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5229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Muscle spasms*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5229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Nausea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5229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5229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Anemia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5229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Neutropenia*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r h="35229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Peripheral neuropathy</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0"/>
                  </a:ext>
                </a:extLst>
              </a:tr>
              <a:tr h="35229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Myalgia*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1"/>
                  </a:ext>
                </a:extLst>
              </a:tr>
              <a:tr h="35229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Thrombocytopenia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2"/>
                  </a:ext>
                </a:extLst>
              </a:tr>
            </a:tbl>
          </a:graphicData>
        </a:graphic>
      </p:graphicFrame>
      <p:sp>
        <p:nvSpPr>
          <p:cNvPr id="2" name="TextBox 1"/>
          <p:cNvSpPr txBox="1"/>
          <p:nvPr/>
        </p:nvSpPr>
        <p:spPr>
          <a:xfrm>
            <a:off x="304800" y="6093023"/>
            <a:ext cx="8229600" cy="307777"/>
          </a:xfrm>
          <a:prstGeom prst="rect">
            <a:avLst/>
          </a:prstGeom>
          <a:noFill/>
        </p:spPr>
        <p:txBody>
          <a:bodyPr wrap="square" rtlCol="0">
            <a:spAutoFit/>
          </a:bodyPr>
          <a:lstStyle/>
          <a:p>
            <a:r>
              <a:rPr lang="en-US" sz="1400" dirty="0">
                <a:solidFill>
                  <a:srgbClr val="FFFFFF"/>
                </a:solidFill>
              </a:rPr>
              <a:t>*</a:t>
            </a:r>
            <a:r>
              <a:rPr lang="en-US" sz="1400" baseline="30000" dirty="0">
                <a:solidFill>
                  <a:srgbClr val="FFFFFF"/>
                </a:solidFill>
              </a:rPr>
              <a:t> </a:t>
            </a:r>
            <a:r>
              <a:rPr lang="en-US" sz="1400" dirty="0">
                <a:solidFill>
                  <a:srgbClr val="FFFFFF"/>
                </a:solidFill>
              </a:rPr>
              <a:t>Statistically significant differences observed between arms.</a:t>
            </a:r>
          </a:p>
        </p:txBody>
      </p:sp>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Hingorani SR et al. </a:t>
            </a:r>
            <a:r>
              <a:rPr lang="en-US" sz="1800" i="1" dirty="0">
                <a:solidFill>
                  <a:srgbClr val="FFFFFF"/>
                </a:solidFill>
              </a:rPr>
              <a:t>J Clin Oncol </a:t>
            </a:r>
            <a:r>
              <a:rPr lang="en-US" sz="1800" dirty="0">
                <a:solidFill>
                  <a:srgbClr val="FFFFFF"/>
                </a:solidFill>
              </a:rPr>
              <a:t>2018;36(4):359-66. </a:t>
            </a:r>
          </a:p>
        </p:txBody>
      </p:sp>
    </p:spTree>
    <p:extLst>
      <p:ext uri="{BB962C8B-B14F-4D97-AF65-F5344CB8AC3E}">
        <p14:creationId xmlns:p14="http://schemas.microsoft.com/office/powerpoint/2010/main" val="177987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HALO-109-301: Ongoing Phase III Trial Design</a:t>
            </a:r>
            <a:endParaRPr lang="en-US" dirty="0">
              <a:latin typeface="Arial" charset="0"/>
              <a:ea typeface="ＭＳ Ｐゴシック" charset="0"/>
              <a:cs typeface="ＭＳ Ｐゴシック" charset="0"/>
            </a:endParaRPr>
          </a:p>
        </p:txBody>
      </p:sp>
      <p:sp>
        <p:nvSpPr>
          <p:cNvPr id="11" name="TextBox 10"/>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Clinicaltrials.gov. </a:t>
            </a:r>
          </a:p>
        </p:txBody>
      </p:sp>
      <p:sp>
        <p:nvSpPr>
          <p:cNvPr id="4" name="Line 6"/>
          <p:cNvSpPr>
            <a:spLocks noChangeShapeType="1"/>
          </p:cNvSpPr>
          <p:nvPr/>
        </p:nvSpPr>
        <p:spPr bwMode="auto">
          <a:xfrm>
            <a:off x="3429001" y="2899629"/>
            <a:ext cx="1498403"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 name="Line 7"/>
          <p:cNvSpPr>
            <a:spLocks noChangeShapeType="1"/>
          </p:cNvSpPr>
          <p:nvPr/>
        </p:nvSpPr>
        <p:spPr bwMode="auto">
          <a:xfrm flipH="1">
            <a:off x="4927402" y="2056546"/>
            <a:ext cx="0" cy="1604333"/>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6" name="Group 5"/>
          <p:cNvGrpSpPr/>
          <p:nvPr/>
        </p:nvGrpSpPr>
        <p:grpSpPr>
          <a:xfrm>
            <a:off x="4927402" y="2045513"/>
            <a:ext cx="366094" cy="1615367"/>
            <a:chOff x="4419600" y="2272222"/>
            <a:chExt cx="514350" cy="2017203"/>
          </a:xfrm>
        </p:grpSpPr>
        <p:sp>
          <p:nvSpPr>
            <p:cNvPr id="7" name="Line 8"/>
            <p:cNvSpPr>
              <a:spLocks noChangeShapeType="1"/>
            </p:cNvSpPr>
            <p:nvPr/>
          </p:nvSpPr>
          <p:spPr bwMode="auto">
            <a:xfrm flipV="1">
              <a:off x="4419600" y="2272222"/>
              <a:ext cx="514350" cy="13778"/>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8" name="Line 9"/>
            <p:cNvSpPr>
              <a:spLocks noChangeShapeType="1"/>
            </p:cNvSpPr>
            <p:nvPr/>
          </p:nvSpPr>
          <p:spPr bwMode="auto">
            <a:xfrm>
              <a:off x="4419600" y="4289425"/>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sp>
        <p:nvSpPr>
          <p:cNvPr id="9" name="Text Box 11"/>
          <p:cNvSpPr txBox="1">
            <a:spLocks noChangeArrowheads="1"/>
          </p:cNvSpPr>
          <p:nvPr/>
        </p:nvSpPr>
        <p:spPr bwMode="auto">
          <a:xfrm>
            <a:off x="5293496" y="1628619"/>
            <a:ext cx="3240904" cy="991170"/>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PEGPH20 + </a:t>
            </a:r>
            <a:br>
              <a:rPr lang="en-US" sz="1700" b="1" dirty="0">
                <a:solidFill>
                  <a:srgbClr val="000090"/>
                </a:solidFill>
              </a:rPr>
            </a:br>
            <a:r>
              <a:rPr lang="en-US" sz="1700" b="1" i="1" dirty="0">
                <a:solidFill>
                  <a:srgbClr val="000090"/>
                </a:solidFill>
              </a:rPr>
              <a:t>Nab</a:t>
            </a:r>
            <a:r>
              <a:rPr lang="en-US" sz="1700" b="1" dirty="0">
                <a:solidFill>
                  <a:srgbClr val="000090"/>
                </a:solidFill>
              </a:rPr>
              <a:t> paclitaxel + </a:t>
            </a:r>
            <a:br>
              <a:rPr lang="en-US" sz="1700" b="1" dirty="0">
                <a:solidFill>
                  <a:srgbClr val="000090"/>
                </a:solidFill>
              </a:rPr>
            </a:br>
            <a:r>
              <a:rPr lang="en-US" sz="1700" b="1" dirty="0">
                <a:solidFill>
                  <a:srgbClr val="000090"/>
                </a:solidFill>
              </a:rPr>
              <a:t>Gemcitabine</a:t>
            </a:r>
          </a:p>
        </p:txBody>
      </p:sp>
      <p:sp>
        <p:nvSpPr>
          <p:cNvPr id="10" name="Text Box 13"/>
          <p:cNvSpPr txBox="1">
            <a:spLocks noChangeArrowheads="1"/>
          </p:cNvSpPr>
          <p:nvPr/>
        </p:nvSpPr>
        <p:spPr bwMode="auto">
          <a:xfrm>
            <a:off x="5293496" y="3183252"/>
            <a:ext cx="3240904" cy="984053"/>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Placebo + </a:t>
            </a:r>
            <a:br>
              <a:rPr lang="en-US" sz="1700" b="1" dirty="0">
                <a:solidFill>
                  <a:srgbClr val="000090"/>
                </a:solidFill>
              </a:rPr>
            </a:br>
            <a:r>
              <a:rPr lang="en-US" sz="1700" b="1" i="1" dirty="0">
                <a:solidFill>
                  <a:srgbClr val="000090"/>
                </a:solidFill>
              </a:rPr>
              <a:t>Nab</a:t>
            </a:r>
            <a:r>
              <a:rPr lang="en-US" sz="1700" b="1" dirty="0">
                <a:solidFill>
                  <a:srgbClr val="000090"/>
                </a:solidFill>
              </a:rPr>
              <a:t> paclitaxel +</a:t>
            </a:r>
            <a:br>
              <a:rPr lang="en-US" sz="1700" b="1" dirty="0">
                <a:solidFill>
                  <a:srgbClr val="000090"/>
                </a:solidFill>
              </a:rPr>
            </a:br>
            <a:r>
              <a:rPr lang="en-US" sz="1700" b="1" dirty="0">
                <a:solidFill>
                  <a:srgbClr val="000090"/>
                </a:solidFill>
              </a:rPr>
              <a:t>Gemcitabine </a:t>
            </a:r>
          </a:p>
        </p:txBody>
      </p:sp>
      <p:graphicFrame>
        <p:nvGraphicFramePr>
          <p:cNvPr id="13" name="Group 104"/>
          <p:cNvGraphicFramePr>
            <a:graphicFrameLocks noGrp="1"/>
          </p:cNvGraphicFramePr>
          <p:nvPr>
            <p:extLst>
              <p:ext uri="{D42A27DB-BD31-4B8C-83A1-F6EECF244321}">
                <p14:modId xmlns:p14="http://schemas.microsoft.com/office/powerpoint/2010/main" val="1566989147"/>
              </p:ext>
            </p:extLst>
          </p:nvPr>
        </p:nvGraphicFramePr>
        <p:xfrm>
          <a:off x="685801" y="1524000"/>
          <a:ext cx="2743200" cy="2569099"/>
        </p:xfrm>
        <a:graphic>
          <a:graphicData uri="http://schemas.openxmlformats.org/drawingml/2006/table">
            <a:tbl>
              <a:tblPr/>
              <a:tblGrid>
                <a:gridCol w="2743200">
                  <a:extLst>
                    <a:ext uri="{9D8B030D-6E8A-4147-A177-3AD203B41FA5}">
                      <a16:colId xmlns:a16="http://schemas.microsoft.com/office/drawing/2014/main" xmlns="" val="20000"/>
                    </a:ext>
                  </a:extLst>
                </a:gridCol>
              </a:tblGrid>
              <a:tr h="61228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Estimated enrollment </a:t>
                      </a:r>
                      <a:br>
                        <a:rPr kumimoji="0" lang="en-US" sz="1700" b="1" i="0" u="none" strike="noStrike" cap="none" normalizeH="0" baseline="0" dirty="0">
                          <a:ln>
                            <a:noFill/>
                          </a:ln>
                          <a:solidFill>
                            <a:schemeClr val="bg1"/>
                          </a:solidFill>
                          <a:effectLst/>
                          <a:latin typeface="Arial"/>
                          <a:ea typeface="ＭＳ Ｐゴシック" charset="0"/>
                          <a:cs typeface="Arial"/>
                        </a:rPr>
                      </a:br>
                      <a:r>
                        <a:rPr kumimoji="0" lang="en-US" sz="1700" b="1" i="0" u="none" strike="noStrike" cap="none" normalizeH="0" baseline="0" dirty="0">
                          <a:ln>
                            <a:noFill/>
                          </a:ln>
                          <a:solidFill>
                            <a:schemeClr val="bg1"/>
                          </a:solidFill>
                          <a:effectLst/>
                          <a:latin typeface="Arial"/>
                          <a:ea typeface="ＭＳ Ｐゴシック" charset="0"/>
                          <a:cs typeface="Arial"/>
                        </a:rPr>
                        <a:t>(N = 570)</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948855">
                <a:tc>
                  <a:txBody>
                    <a:bodyPr/>
                    <a:lstStyle/>
                    <a:p>
                      <a:pPr marL="285750" indent="-285750">
                        <a:lnSpc>
                          <a:spcPct val="120000"/>
                        </a:lnSpc>
                        <a:buFont typeface="Arial"/>
                        <a:buChar char="•"/>
                        <a:defRPr/>
                      </a:pPr>
                      <a:r>
                        <a:rPr lang="en-US" sz="1700" baseline="0" dirty="0"/>
                        <a:t>Patients with previously untreated pancreatic ductal adenocarcinoma</a:t>
                      </a:r>
                    </a:p>
                    <a:p>
                      <a:pPr marL="285750" indent="-285750">
                        <a:lnSpc>
                          <a:spcPct val="120000"/>
                        </a:lnSpc>
                        <a:buFont typeface="Arial"/>
                        <a:buChar char="•"/>
                        <a:defRPr/>
                      </a:pPr>
                      <a:r>
                        <a:rPr lang="en-US" sz="1700" baseline="0" dirty="0"/>
                        <a:t>Hyaluronan-high Stage IV disease</a:t>
                      </a:r>
                    </a:p>
                    <a:p>
                      <a:pPr marL="285750" indent="-285750">
                        <a:lnSpc>
                          <a:spcPct val="120000"/>
                        </a:lnSpc>
                        <a:buFont typeface="Arial"/>
                        <a:buChar char="•"/>
                        <a:defRPr/>
                      </a:pPr>
                      <a:r>
                        <a:rPr lang="en-US" sz="1700" baseline="0" dirty="0"/>
                        <a:t>ECOG PS 0-1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14" name="TextBox 2"/>
          <p:cNvSpPr txBox="1">
            <a:spLocks noChangeArrowheads="1"/>
          </p:cNvSpPr>
          <p:nvPr/>
        </p:nvSpPr>
        <p:spPr bwMode="auto">
          <a:xfrm>
            <a:off x="501524" y="4419600"/>
            <a:ext cx="8185275" cy="11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endpoints: PFS and OS</a:t>
            </a:r>
            <a:endParaRPr lang="en-US" sz="2000" b="1" dirty="0">
              <a:solidFill>
                <a:srgbClr val="FFFFFF"/>
              </a:solidFill>
            </a:endParaRPr>
          </a:p>
          <a:p>
            <a:pPr marL="285750" indent="-285750">
              <a:spcBef>
                <a:spcPts val="400"/>
              </a:spcBef>
              <a:spcAft>
                <a:spcPts val="400"/>
              </a:spcAft>
              <a:buFont typeface="Arial" charset="0"/>
              <a:buChar char="•"/>
            </a:pPr>
            <a:r>
              <a:rPr lang="en-US" sz="2000" dirty="0">
                <a:solidFill>
                  <a:srgbClr val="FFFFFF"/>
                </a:solidFill>
              </a:rPr>
              <a:t>Secondary endpoints include: Objective response, duration of response and safety</a:t>
            </a:r>
          </a:p>
        </p:txBody>
      </p:sp>
      <p:sp>
        <p:nvSpPr>
          <p:cNvPr id="2" name="TextBox 1"/>
          <p:cNvSpPr txBox="1"/>
          <p:nvPr/>
        </p:nvSpPr>
        <p:spPr>
          <a:xfrm>
            <a:off x="685800" y="1077352"/>
            <a:ext cx="1854995" cy="400110"/>
          </a:xfrm>
          <a:prstGeom prst="rect">
            <a:avLst/>
          </a:prstGeom>
          <a:noFill/>
        </p:spPr>
        <p:txBody>
          <a:bodyPr wrap="none" rtlCol="0">
            <a:spAutoFit/>
          </a:bodyPr>
          <a:lstStyle/>
          <a:p>
            <a:r>
              <a:rPr lang="en-US" sz="2000" dirty="0">
                <a:solidFill>
                  <a:srgbClr val="FFFFFF"/>
                </a:solidFill>
              </a:rPr>
              <a:t>NCT02715804</a:t>
            </a:r>
          </a:p>
        </p:txBody>
      </p:sp>
      <p:grpSp>
        <p:nvGrpSpPr>
          <p:cNvPr id="15" name="Group 14"/>
          <p:cNvGrpSpPr>
            <a:grpSpLocks/>
          </p:cNvGrpSpPr>
          <p:nvPr/>
        </p:nvGrpSpPr>
        <p:grpSpPr bwMode="auto">
          <a:xfrm>
            <a:off x="3795093" y="2464109"/>
            <a:ext cx="914400" cy="914400"/>
            <a:chOff x="1872" y="1584"/>
            <a:chExt cx="576" cy="576"/>
          </a:xfrm>
        </p:grpSpPr>
        <p:sp>
          <p:nvSpPr>
            <p:cNvPr id="16" name="Oval 15"/>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17" name="Rectangle 16"/>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Tree>
    <p:extLst>
      <p:ext uri="{BB962C8B-B14F-4D97-AF65-F5344CB8AC3E}">
        <p14:creationId xmlns:p14="http://schemas.microsoft.com/office/powerpoint/2010/main" val="1541438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09600" y="1524000"/>
            <a:ext cx="7924800" cy="3200400"/>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TextBox 4"/>
          <p:cNvSpPr txBox="1"/>
          <p:nvPr/>
        </p:nvSpPr>
        <p:spPr>
          <a:xfrm>
            <a:off x="3437764" y="4191000"/>
            <a:ext cx="4925060" cy="369332"/>
          </a:xfrm>
          <a:prstGeom prst="rect">
            <a:avLst/>
          </a:prstGeom>
          <a:noFill/>
        </p:spPr>
        <p:txBody>
          <a:bodyPr wrap="square" rtlCol="0">
            <a:spAutoFit/>
          </a:bodyPr>
          <a:lstStyle/>
          <a:p>
            <a:pPr algn="r"/>
            <a:r>
              <a:rPr lang="en-US" sz="1800" i="1" dirty="0">
                <a:solidFill>
                  <a:schemeClr val="tx2"/>
                </a:solidFill>
              </a:rPr>
              <a:t>Cancer </a:t>
            </a:r>
            <a:r>
              <a:rPr lang="en-US" sz="1800" dirty="0">
                <a:solidFill>
                  <a:schemeClr val="tx2"/>
                </a:solidFill>
              </a:rPr>
              <a:t>2017;123(23):4680-6.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7753224" cy="2514600"/>
          </a:xfrm>
          <a:prstGeom prst="rect">
            <a:avLst/>
          </a:prstGeom>
        </p:spPr>
      </p:pic>
    </p:spTree>
    <p:extLst>
      <p:ext uri="{BB962C8B-B14F-4D97-AF65-F5344CB8AC3E}">
        <p14:creationId xmlns:p14="http://schemas.microsoft.com/office/powerpoint/2010/main" val="39721587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a:off x="2417062" y="2438400"/>
            <a:ext cx="438912" cy="0"/>
          </a:xfrm>
          <a:prstGeom prst="line">
            <a:avLst/>
          </a:prstGeom>
          <a:noFill/>
          <a:ln w="38100">
            <a:solidFill>
              <a:srgbClr val="FFFFFF"/>
            </a:solidFill>
            <a:prstDash val="solid"/>
            <a:round/>
            <a:headEnd/>
            <a:tailEnd type="stealth"/>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9" name="Text Box 11"/>
          <p:cNvSpPr txBox="1">
            <a:spLocks noChangeArrowheads="1"/>
          </p:cNvSpPr>
          <p:nvPr/>
        </p:nvSpPr>
        <p:spPr bwMode="auto">
          <a:xfrm>
            <a:off x="2855976" y="1981200"/>
            <a:ext cx="1752600" cy="894784"/>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dirty="0">
                <a:solidFill>
                  <a:srgbClr val="000090"/>
                </a:solidFill>
              </a:rPr>
              <a:t>550 citations obtained by the search strategy</a:t>
            </a:r>
          </a:p>
        </p:txBody>
      </p:sp>
      <p:sp>
        <p:nvSpPr>
          <p:cNvPr id="15" name="TextBox 14"/>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Sonbol MB et al. </a:t>
            </a:r>
            <a:r>
              <a:rPr lang="en-US" sz="1800" i="1" dirty="0">
                <a:solidFill>
                  <a:srgbClr val="FFFFFF"/>
                </a:solidFill>
              </a:rPr>
              <a:t>Cancer </a:t>
            </a:r>
            <a:r>
              <a:rPr lang="en-US" sz="1800" dirty="0">
                <a:solidFill>
                  <a:srgbClr val="FFFFFF"/>
                </a:solidFill>
              </a:rPr>
              <a:t>2017;123(23):4680-6. </a:t>
            </a:r>
          </a:p>
        </p:txBody>
      </p:sp>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Meta-Analysis: Study Methods</a:t>
            </a:r>
            <a:endParaRPr lang="en-US" dirty="0"/>
          </a:p>
        </p:txBody>
      </p:sp>
      <p:graphicFrame>
        <p:nvGraphicFramePr>
          <p:cNvPr id="16" name="Group 104"/>
          <p:cNvGraphicFramePr>
            <a:graphicFrameLocks noGrp="1"/>
          </p:cNvGraphicFramePr>
          <p:nvPr>
            <p:extLst>
              <p:ext uri="{D42A27DB-BD31-4B8C-83A1-F6EECF244321}">
                <p14:modId xmlns:p14="http://schemas.microsoft.com/office/powerpoint/2010/main" val="1838090526"/>
              </p:ext>
            </p:extLst>
          </p:nvPr>
        </p:nvGraphicFramePr>
        <p:xfrm>
          <a:off x="188974" y="1408373"/>
          <a:ext cx="2279176" cy="2057399"/>
        </p:xfrm>
        <a:graphic>
          <a:graphicData uri="http://schemas.openxmlformats.org/drawingml/2006/table">
            <a:tbl>
              <a:tblPr/>
              <a:tblGrid>
                <a:gridCol w="2279176">
                  <a:extLst>
                    <a:ext uri="{9D8B030D-6E8A-4147-A177-3AD203B41FA5}">
                      <a16:colId xmlns:a16="http://schemas.microsoft.com/office/drawing/2014/main" xmlns="" val="20000"/>
                    </a:ext>
                  </a:extLst>
                </a:gridCol>
              </a:tblGrid>
              <a:tr h="2057399">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1500" b="1" baseline="0" dirty="0"/>
                        <a:t>Phase II and Phase III randomized controlled trials for patients with pancreatic ductal adenocarcinoma (PDAC) that progressed after first-line treatment</a:t>
                      </a:r>
                    </a:p>
                  </a:txBody>
                  <a:tcPr marL="51464" marR="51464" marT="25681" marB="2568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17" name="Line 6"/>
          <p:cNvSpPr>
            <a:spLocks noChangeShapeType="1"/>
          </p:cNvSpPr>
          <p:nvPr/>
        </p:nvSpPr>
        <p:spPr bwMode="auto">
          <a:xfrm>
            <a:off x="4608576" y="2422358"/>
            <a:ext cx="438912" cy="0"/>
          </a:xfrm>
          <a:prstGeom prst="line">
            <a:avLst/>
          </a:prstGeom>
          <a:noFill/>
          <a:ln w="38100">
            <a:solidFill>
              <a:srgbClr val="FFFFFF"/>
            </a:solidFill>
            <a:prstDash val="solid"/>
            <a:round/>
            <a:headEnd/>
            <a:tailEnd type="stealth"/>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8" name="Text Box 13"/>
          <p:cNvSpPr txBox="1">
            <a:spLocks noChangeArrowheads="1"/>
          </p:cNvSpPr>
          <p:nvPr/>
        </p:nvSpPr>
        <p:spPr bwMode="auto">
          <a:xfrm>
            <a:off x="5047488" y="1949215"/>
            <a:ext cx="1752600" cy="926769"/>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600"/>
              </a:spcBef>
              <a:spcAft>
                <a:spcPts val="600"/>
              </a:spcAft>
            </a:pPr>
            <a:r>
              <a:rPr lang="en-US" sz="1500" b="1" dirty="0">
                <a:solidFill>
                  <a:srgbClr val="000090"/>
                </a:solidFill>
              </a:rPr>
              <a:t>32 full-text articles assessed for eligibility</a:t>
            </a:r>
          </a:p>
        </p:txBody>
      </p:sp>
      <p:sp>
        <p:nvSpPr>
          <p:cNvPr id="11" name="TextBox 2"/>
          <p:cNvSpPr txBox="1">
            <a:spLocks noChangeArrowheads="1"/>
          </p:cNvSpPr>
          <p:nvPr/>
        </p:nvSpPr>
        <p:spPr bwMode="auto">
          <a:xfrm>
            <a:off x="457200" y="4876800"/>
            <a:ext cx="8305800"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600"/>
              </a:spcBef>
              <a:spcAft>
                <a:spcPts val="600"/>
              </a:spcAft>
              <a:buFont typeface="Arial" charset="0"/>
              <a:buChar char="•"/>
            </a:pPr>
            <a:r>
              <a:rPr lang="en-US" sz="1650" b="1" dirty="0">
                <a:solidFill>
                  <a:srgbClr val="FFFF00"/>
                </a:solidFill>
              </a:rPr>
              <a:t>Primary objective: </a:t>
            </a:r>
            <a:r>
              <a:rPr lang="en-US" sz="1650" dirty="0">
                <a:solidFill>
                  <a:srgbClr val="FFFF00"/>
                </a:solidFill>
              </a:rPr>
              <a:t>To determine the efficacy of combining a fluoropyrimidine (FP) with oxaliplatin (FPOX) or various irinotecan formulations (FPIRI) as second-line therapy for patients with PDAC</a:t>
            </a:r>
          </a:p>
          <a:p>
            <a:pPr marL="285750" indent="-285750">
              <a:spcBef>
                <a:spcPts val="600"/>
              </a:spcBef>
              <a:spcAft>
                <a:spcPts val="600"/>
              </a:spcAft>
              <a:buFont typeface="Arial" charset="0"/>
              <a:buChar char="•"/>
            </a:pPr>
            <a:r>
              <a:rPr lang="en-US" sz="1650" dirty="0">
                <a:solidFill>
                  <a:srgbClr val="FFFFFF"/>
                </a:solidFill>
              </a:rPr>
              <a:t>Outcomes of interest: OS and PFS</a:t>
            </a:r>
          </a:p>
        </p:txBody>
      </p:sp>
      <p:sp>
        <p:nvSpPr>
          <p:cNvPr id="12" name="Line 6"/>
          <p:cNvSpPr>
            <a:spLocks noChangeShapeType="1"/>
          </p:cNvSpPr>
          <p:nvPr/>
        </p:nvSpPr>
        <p:spPr bwMode="auto">
          <a:xfrm>
            <a:off x="6800088" y="2422358"/>
            <a:ext cx="438912" cy="0"/>
          </a:xfrm>
          <a:prstGeom prst="line">
            <a:avLst/>
          </a:prstGeom>
          <a:noFill/>
          <a:ln w="38100">
            <a:solidFill>
              <a:srgbClr val="FFFFFF"/>
            </a:solidFill>
            <a:prstDash val="solid"/>
            <a:round/>
            <a:headEnd/>
            <a:tailEnd type="stealth"/>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3" name="Text Box 11"/>
          <p:cNvSpPr txBox="1">
            <a:spLocks noChangeArrowheads="1"/>
          </p:cNvSpPr>
          <p:nvPr/>
        </p:nvSpPr>
        <p:spPr bwMode="auto">
          <a:xfrm>
            <a:off x="7239000" y="1828800"/>
            <a:ext cx="1752600" cy="1189023"/>
          </a:xfrm>
          <a:prstGeom prst="rect">
            <a:avLst/>
          </a:prstGeom>
          <a:solidFill>
            <a:srgbClr val="71D5FF"/>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dirty="0">
                <a:solidFill>
                  <a:srgbClr val="000090"/>
                </a:solidFill>
              </a:rPr>
              <a:t>5 studies met the inclusion criteria              (N = 895)</a:t>
            </a:r>
          </a:p>
        </p:txBody>
      </p:sp>
      <p:sp>
        <p:nvSpPr>
          <p:cNvPr id="14" name="Line 6"/>
          <p:cNvSpPr>
            <a:spLocks noChangeShapeType="1"/>
          </p:cNvSpPr>
          <p:nvPr/>
        </p:nvSpPr>
        <p:spPr bwMode="auto">
          <a:xfrm>
            <a:off x="7010400" y="2437073"/>
            <a:ext cx="0" cy="1447800"/>
          </a:xfrm>
          <a:prstGeom prst="line">
            <a:avLst/>
          </a:prstGeom>
          <a:noFill/>
          <a:ln w="38100">
            <a:solidFill>
              <a:srgbClr val="FFFFFF"/>
            </a:solidFill>
            <a:prstDash val="solid"/>
            <a:round/>
            <a:headEnd/>
            <a:tailEnd type="stealth"/>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4" name="TextBox 3"/>
          <p:cNvSpPr txBox="1"/>
          <p:nvPr/>
        </p:nvSpPr>
        <p:spPr>
          <a:xfrm>
            <a:off x="6172200" y="3895578"/>
            <a:ext cx="2057400" cy="784830"/>
          </a:xfrm>
          <a:prstGeom prst="rect">
            <a:avLst/>
          </a:prstGeom>
          <a:solidFill>
            <a:schemeClr val="accent4"/>
          </a:solidFill>
          <a:ln>
            <a:solidFill>
              <a:schemeClr val="tx1"/>
            </a:solidFill>
          </a:ln>
        </p:spPr>
        <p:txBody>
          <a:bodyPr wrap="square" rtlCol="0">
            <a:spAutoFit/>
          </a:bodyPr>
          <a:lstStyle/>
          <a:p>
            <a:pPr algn="ctr">
              <a:spcBef>
                <a:spcPts val="450"/>
              </a:spcBef>
              <a:spcAft>
                <a:spcPts val="450"/>
              </a:spcAft>
            </a:pPr>
            <a:r>
              <a:rPr lang="en-US" sz="1500" b="1" dirty="0">
                <a:solidFill>
                  <a:srgbClr val="000090"/>
                </a:solidFill>
              </a:rPr>
              <a:t>27 articles excluded due to no comparative arm</a:t>
            </a:r>
          </a:p>
        </p:txBody>
      </p:sp>
      <p:sp>
        <p:nvSpPr>
          <p:cNvPr id="19" name="Line 6"/>
          <p:cNvSpPr>
            <a:spLocks noChangeShapeType="1"/>
          </p:cNvSpPr>
          <p:nvPr/>
        </p:nvSpPr>
        <p:spPr bwMode="auto">
          <a:xfrm>
            <a:off x="4800600" y="2438400"/>
            <a:ext cx="0" cy="1447800"/>
          </a:xfrm>
          <a:prstGeom prst="line">
            <a:avLst/>
          </a:prstGeom>
          <a:noFill/>
          <a:ln w="38100">
            <a:solidFill>
              <a:srgbClr val="FFFFFF"/>
            </a:solidFill>
            <a:prstDash val="solid"/>
            <a:round/>
            <a:headEnd/>
            <a:tailEnd type="stealth"/>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20" name="TextBox 19"/>
          <p:cNvSpPr txBox="1"/>
          <p:nvPr/>
        </p:nvSpPr>
        <p:spPr>
          <a:xfrm>
            <a:off x="3561347" y="3896905"/>
            <a:ext cx="2458453" cy="784830"/>
          </a:xfrm>
          <a:prstGeom prst="rect">
            <a:avLst/>
          </a:prstGeom>
          <a:solidFill>
            <a:schemeClr val="accent4"/>
          </a:solidFill>
          <a:ln>
            <a:solidFill>
              <a:schemeClr val="tx1"/>
            </a:solidFill>
          </a:ln>
        </p:spPr>
        <p:txBody>
          <a:bodyPr wrap="square" rtlCol="0">
            <a:spAutoFit/>
          </a:bodyPr>
          <a:lstStyle/>
          <a:p>
            <a:pPr algn="ctr">
              <a:spcBef>
                <a:spcPts val="450"/>
              </a:spcBef>
              <a:spcAft>
                <a:spcPts val="450"/>
              </a:spcAft>
            </a:pPr>
            <a:r>
              <a:rPr lang="en-US" sz="1500" b="1" dirty="0">
                <a:solidFill>
                  <a:srgbClr val="000090"/>
                </a:solidFill>
              </a:rPr>
              <a:t>518 citations excluded by screening titles/abstracts</a:t>
            </a:r>
          </a:p>
        </p:txBody>
      </p:sp>
    </p:spTree>
    <p:extLst>
      <p:ext uri="{BB962C8B-B14F-4D97-AF65-F5344CB8AC3E}">
        <p14:creationId xmlns:p14="http://schemas.microsoft.com/office/powerpoint/2010/main" val="743809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685800" y="228600"/>
            <a:ext cx="7772400" cy="1143000"/>
          </a:xfrm>
        </p:spPr>
        <p:txBody>
          <a:bodyPr/>
          <a:lstStyle/>
          <a:p>
            <a:r>
              <a:rPr lang="en-US" dirty="0">
                <a:latin typeface="Arial" charset="0"/>
                <a:ea typeface="ヒラギノ角ゴ Pro W3" charset="0"/>
                <a:cs typeface="ヒラギノ角ゴ Pro W3" charset="0"/>
              </a:rPr>
              <a:t>Meta-Analysis: OS and PFS</a:t>
            </a:r>
            <a:endParaRPr lang="en-US" dirty="0">
              <a:latin typeface="Arial" charset="0"/>
              <a:ea typeface="ＭＳ Ｐゴシック" charset="0"/>
              <a:cs typeface="ＭＳ Ｐゴシック" charset="0"/>
            </a:endParaRPr>
          </a:p>
        </p:txBody>
      </p:sp>
      <p:sp>
        <p:nvSpPr>
          <p:cNvPr id="11" name="Content Placeholder 2"/>
          <p:cNvSpPr txBox="1">
            <a:spLocks/>
          </p:cNvSpPr>
          <p:nvPr/>
        </p:nvSpPr>
        <p:spPr>
          <a:xfrm>
            <a:off x="457200" y="1371600"/>
            <a:ext cx="8229601" cy="4875212"/>
          </a:xfrm>
          <a:prstGeom prst="rect">
            <a:avLst/>
          </a:prstGeom>
        </p:spPr>
        <p:txBody>
          <a:bodyPr/>
          <a:lst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a:lstStyle>
          <a:p>
            <a:r>
              <a:rPr lang="en-US" sz="2000" kern="0" dirty="0">
                <a:solidFill>
                  <a:srgbClr val="FFFFFF"/>
                </a:solidFill>
              </a:rPr>
              <a:t>5 trials (N = 895 patients) were identified comparing second-line FP alone to FP combinations including either FPOX or FPIRI for PDAC.</a:t>
            </a:r>
          </a:p>
          <a:p>
            <a:pPr marL="0" indent="0">
              <a:buFontTx/>
              <a:buNone/>
            </a:pPr>
            <a:endParaRPr lang="en-US" sz="800" kern="0" dirty="0">
              <a:solidFill>
                <a:srgbClr val="FFFFFF"/>
              </a:solidFill>
            </a:endParaRPr>
          </a:p>
          <a:p>
            <a:r>
              <a:rPr lang="en-US" sz="2000" b="1" u="sng" kern="0" dirty="0">
                <a:solidFill>
                  <a:srgbClr val="FFFFFF"/>
                </a:solidFill>
              </a:rPr>
              <a:t>FPOX vs FP</a:t>
            </a:r>
            <a:r>
              <a:rPr lang="en-US" sz="2000" b="1" kern="0" dirty="0">
                <a:solidFill>
                  <a:srgbClr val="FFFFFF"/>
                </a:solidFill>
              </a:rPr>
              <a:t> </a:t>
            </a:r>
            <a:r>
              <a:rPr lang="en-US" sz="2000" kern="0" dirty="0">
                <a:solidFill>
                  <a:srgbClr val="FFFFFF"/>
                </a:solidFill>
              </a:rPr>
              <a:t>demonstrated a modest improvement in PFS but not OS: </a:t>
            </a:r>
          </a:p>
          <a:p>
            <a:pPr marL="800100" lvl="1" indent="-342900">
              <a:buFont typeface="Arial" charset="0"/>
              <a:buChar char="•"/>
            </a:pPr>
            <a:r>
              <a:rPr lang="en-US" sz="2000" kern="0" dirty="0">
                <a:solidFill>
                  <a:srgbClr val="FFFFFF"/>
                </a:solidFill>
              </a:rPr>
              <a:t>PFS HR = 0.81; </a:t>
            </a:r>
            <a:r>
              <a:rPr lang="en-US" sz="2000" i="1" kern="0" dirty="0">
                <a:solidFill>
                  <a:srgbClr val="FFFFFF"/>
                </a:solidFill>
              </a:rPr>
              <a:t>p</a:t>
            </a:r>
            <a:r>
              <a:rPr lang="en-US" sz="2000" kern="0" dirty="0">
                <a:solidFill>
                  <a:srgbClr val="FFFFFF"/>
                </a:solidFill>
              </a:rPr>
              <a:t> = 0.02</a:t>
            </a:r>
          </a:p>
          <a:p>
            <a:pPr marL="800100" lvl="1" indent="-342900">
              <a:buFont typeface="Arial" charset="0"/>
              <a:buChar char="•"/>
            </a:pPr>
            <a:r>
              <a:rPr lang="en-US" sz="2000" kern="0" dirty="0">
                <a:solidFill>
                  <a:srgbClr val="FFFFFF"/>
                </a:solidFill>
              </a:rPr>
              <a:t>OS HR = 1.03; </a:t>
            </a:r>
            <a:r>
              <a:rPr lang="en-US" sz="2000" i="1" kern="0" dirty="0">
                <a:solidFill>
                  <a:srgbClr val="FFFFFF"/>
                </a:solidFill>
              </a:rPr>
              <a:t>p</a:t>
            </a:r>
            <a:r>
              <a:rPr lang="en-US" sz="2000" kern="0" dirty="0">
                <a:solidFill>
                  <a:srgbClr val="FFFFFF"/>
                </a:solidFill>
              </a:rPr>
              <a:t> = 0.90</a:t>
            </a:r>
          </a:p>
          <a:p>
            <a:r>
              <a:rPr lang="en-US" sz="2000" b="1" u="sng" kern="0" dirty="0">
                <a:solidFill>
                  <a:srgbClr val="FFFFFF"/>
                </a:solidFill>
              </a:rPr>
              <a:t>FPIRI vs FP</a:t>
            </a:r>
            <a:r>
              <a:rPr lang="en-US" sz="2000" b="1" kern="0" dirty="0">
                <a:solidFill>
                  <a:srgbClr val="FFFFFF"/>
                </a:solidFill>
              </a:rPr>
              <a:t> </a:t>
            </a:r>
            <a:r>
              <a:rPr lang="en-US" sz="2000" kern="0" dirty="0">
                <a:solidFill>
                  <a:srgbClr val="FFFFFF"/>
                </a:solidFill>
              </a:rPr>
              <a:t>demonstrated an improvement in both PFS and OS:</a:t>
            </a:r>
          </a:p>
          <a:p>
            <a:pPr marL="800100" lvl="1" indent="-342900">
              <a:buFont typeface="Arial" charset="0"/>
              <a:buChar char="•"/>
            </a:pPr>
            <a:r>
              <a:rPr lang="en-US" sz="2000" kern="0" dirty="0">
                <a:solidFill>
                  <a:srgbClr val="FFFFFF"/>
                </a:solidFill>
              </a:rPr>
              <a:t>PFS HR = 0.64; </a:t>
            </a:r>
            <a:r>
              <a:rPr lang="en-US" sz="2000" i="1" kern="0" dirty="0">
                <a:solidFill>
                  <a:srgbClr val="FFFFFF"/>
                </a:solidFill>
              </a:rPr>
              <a:t>p</a:t>
            </a:r>
            <a:r>
              <a:rPr lang="en-US" sz="2000" kern="0" dirty="0">
                <a:solidFill>
                  <a:srgbClr val="FFFFFF"/>
                </a:solidFill>
              </a:rPr>
              <a:t> = 0.005</a:t>
            </a:r>
          </a:p>
          <a:p>
            <a:pPr marL="800100" lvl="1" indent="-342900">
              <a:buFont typeface="Arial" charset="0"/>
              <a:buChar char="•"/>
            </a:pPr>
            <a:r>
              <a:rPr lang="en-US" sz="2000" kern="0" dirty="0">
                <a:solidFill>
                  <a:srgbClr val="FFFFFF"/>
                </a:solidFill>
              </a:rPr>
              <a:t>OS HR = 0.70; </a:t>
            </a:r>
            <a:r>
              <a:rPr lang="en-US" sz="2000" i="1" kern="0" dirty="0">
                <a:solidFill>
                  <a:srgbClr val="FFFFFF"/>
                </a:solidFill>
              </a:rPr>
              <a:t>p</a:t>
            </a:r>
            <a:r>
              <a:rPr lang="en-US" sz="2000" kern="0" dirty="0">
                <a:solidFill>
                  <a:srgbClr val="FFFFFF"/>
                </a:solidFill>
              </a:rPr>
              <a:t> = 0.004</a:t>
            </a:r>
          </a:p>
          <a:p>
            <a:pPr marL="457200" lvl="1" indent="0">
              <a:buFontTx/>
              <a:buNone/>
            </a:pPr>
            <a:endParaRPr lang="en-US" sz="800" kern="0" dirty="0">
              <a:solidFill>
                <a:srgbClr val="FFFFFF"/>
              </a:solidFill>
            </a:endParaRPr>
          </a:p>
          <a:p>
            <a:r>
              <a:rPr lang="en-US" sz="2000" kern="0" dirty="0">
                <a:solidFill>
                  <a:srgbClr val="FFFFFF"/>
                </a:solidFill>
              </a:rPr>
              <a:t>Combination of FP with oxaliplatin or various irinotecan formulations appears to improve PFS in comparison to single-agent FP. </a:t>
            </a:r>
          </a:p>
          <a:p>
            <a:pPr marL="0" indent="0">
              <a:buFontTx/>
              <a:buNone/>
            </a:pPr>
            <a:endParaRPr lang="en-US" sz="800" kern="0" dirty="0">
              <a:solidFill>
                <a:srgbClr val="FFFFFF"/>
              </a:solidFill>
            </a:endParaRPr>
          </a:p>
          <a:p>
            <a:r>
              <a:rPr lang="en-US" sz="2000" kern="0" dirty="0">
                <a:solidFill>
                  <a:srgbClr val="FFFFFF"/>
                </a:solidFill>
              </a:rPr>
              <a:t>FPIRI, but not FPOX, appears to confer an OS advantage.</a:t>
            </a:r>
          </a:p>
        </p:txBody>
      </p:sp>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Sonbol MB et al. </a:t>
            </a:r>
            <a:r>
              <a:rPr lang="en-US" sz="1800" i="1" dirty="0">
                <a:solidFill>
                  <a:srgbClr val="FFFFFF"/>
                </a:solidFill>
              </a:rPr>
              <a:t>Cancer </a:t>
            </a:r>
            <a:r>
              <a:rPr lang="en-US" sz="1800" dirty="0">
                <a:solidFill>
                  <a:srgbClr val="FFFFFF"/>
                </a:solidFill>
              </a:rPr>
              <a:t>2017;123(23):4680-6. </a:t>
            </a:r>
          </a:p>
        </p:txBody>
      </p:sp>
    </p:spTree>
    <p:extLst>
      <p:ext uri="{BB962C8B-B14F-4D97-AF65-F5344CB8AC3E}">
        <p14:creationId xmlns:p14="http://schemas.microsoft.com/office/powerpoint/2010/main" val="6578221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2400" dirty="0"/>
              <a:t>Phase 1b/2 Trial of Cancer Stemness Inhibitor Napabucasin (NAPA) + Nab-Paclitaxel (nPTX) and Gemcitabine (Gem) in Metastatic Pancreatic Adenocarcinoma (</a:t>
            </a:r>
            <a:r>
              <a:rPr lang="en-US" sz="2400" dirty="0" err="1"/>
              <a:t>mPDAC</a:t>
            </a:r>
            <a:r>
              <a:rPr lang="en-US" sz="2400" dirty="0"/>
              <a:t>)</a:t>
            </a:r>
            <a:endParaRPr lang="en-US" sz="2200" dirty="0">
              <a:solidFill>
                <a:srgbClr val="0D4384"/>
              </a:solidFill>
            </a:endParaRPr>
          </a:p>
        </p:txBody>
      </p:sp>
      <p:sp>
        <p:nvSpPr>
          <p:cNvPr id="2" name="Subtitle 1"/>
          <p:cNvSpPr>
            <a:spLocks noGrp="1"/>
          </p:cNvSpPr>
          <p:nvPr>
            <p:ph type="subTitle" idx="1"/>
          </p:nvPr>
        </p:nvSpPr>
        <p:spPr/>
        <p:txBody>
          <a:bodyPr anchor="t">
            <a:noAutofit/>
          </a:bodyPr>
          <a:lstStyle/>
          <a:p>
            <a:r>
              <a:rPr lang="en-US" sz="2400" dirty="0"/>
              <a:t>Bekaii-Saab TS </a:t>
            </a:r>
            <a:r>
              <a:rPr lang="en-US" sz="2400" dirty="0">
                <a:solidFill>
                  <a:srgbClr val="0D4384"/>
                </a:solidFill>
              </a:rPr>
              <a:t>et al. </a:t>
            </a:r>
          </a:p>
          <a:p>
            <a:r>
              <a:rPr lang="en-US" sz="2400" i="1" dirty="0"/>
              <a:t>Proc ASCO </a:t>
            </a:r>
            <a:r>
              <a:rPr lang="en-US" sz="2400" dirty="0">
                <a:latin typeface="Arial" charset="0"/>
                <a:ea typeface="ＭＳ Ｐゴシック" charset="0"/>
                <a:cs typeface="ＭＳ Ｐゴシック" charset="0"/>
              </a:rPr>
              <a:t>2018;Abstract 4110</a:t>
            </a:r>
            <a:r>
              <a:rPr lang="en-US" sz="2400" dirty="0">
                <a:solidFill>
                  <a:srgbClr val="0D4384"/>
                </a:solidFill>
              </a:rPr>
              <a:t>.</a:t>
            </a:r>
          </a:p>
        </p:txBody>
      </p:sp>
    </p:spTree>
    <p:extLst>
      <p:ext uri="{BB962C8B-B14F-4D97-AF65-F5344CB8AC3E}">
        <p14:creationId xmlns:p14="http://schemas.microsoft.com/office/powerpoint/2010/main" val="2114277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a:off x="2551176" y="2438400"/>
            <a:ext cx="438912" cy="0"/>
          </a:xfrm>
          <a:prstGeom prst="line">
            <a:avLst/>
          </a:prstGeom>
          <a:noFill/>
          <a:ln w="38100">
            <a:solidFill>
              <a:srgbClr val="FFFFFF"/>
            </a:solidFill>
            <a:prstDash val="solid"/>
            <a:round/>
            <a:headEnd/>
            <a:tailEnd type="stealth"/>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5" name="TextBox 14"/>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Bekaii-Saab TS et al. </a:t>
            </a:r>
            <a:r>
              <a:rPr lang="en-US" sz="1800" i="1" dirty="0">
                <a:solidFill>
                  <a:srgbClr val="FFFFFF"/>
                </a:solidFill>
              </a:rPr>
              <a:t>Proc ASCO </a:t>
            </a:r>
            <a:r>
              <a:rPr lang="en-US" sz="1800" dirty="0">
                <a:solidFill>
                  <a:srgbClr val="FFFFFF"/>
                </a:solidFill>
              </a:rPr>
              <a:t>2018;Abstract 4110. </a:t>
            </a:r>
          </a:p>
        </p:txBody>
      </p:sp>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Phase Ib/II Trial Design</a:t>
            </a:r>
            <a:endParaRPr lang="en-US" dirty="0"/>
          </a:p>
        </p:txBody>
      </p:sp>
      <p:sp>
        <p:nvSpPr>
          <p:cNvPr id="17" name="Line 6"/>
          <p:cNvSpPr>
            <a:spLocks noChangeShapeType="1"/>
          </p:cNvSpPr>
          <p:nvPr/>
        </p:nvSpPr>
        <p:spPr bwMode="auto">
          <a:xfrm>
            <a:off x="6096000" y="2438400"/>
            <a:ext cx="438912" cy="0"/>
          </a:xfrm>
          <a:prstGeom prst="line">
            <a:avLst/>
          </a:prstGeom>
          <a:noFill/>
          <a:ln w="38100">
            <a:solidFill>
              <a:srgbClr val="FFFFFF"/>
            </a:solidFill>
            <a:prstDash val="solid"/>
            <a:round/>
            <a:headEnd/>
            <a:tailEnd type="stealth"/>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2" name="TextBox 1"/>
          <p:cNvSpPr txBox="1"/>
          <p:nvPr/>
        </p:nvSpPr>
        <p:spPr>
          <a:xfrm>
            <a:off x="228599" y="4343400"/>
            <a:ext cx="8610601" cy="707886"/>
          </a:xfrm>
          <a:prstGeom prst="rect">
            <a:avLst/>
          </a:prstGeom>
          <a:noFill/>
          <a:ln w="38100">
            <a:solidFill>
              <a:srgbClr val="FF0000"/>
            </a:solidFill>
          </a:ln>
        </p:spPr>
        <p:txBody>
          <a:bodyPr wrap="square" rtlCol="0">
            <a:spAutoFit/>
          </a:bodyPr>
          <a:lstStyle/>
          <a:p>
            <a:endParaRPr lang="en-US" sz="4000" dirty="0">
              <a:solidFill>
                <a:srgbClr val="FFFFFF"/>
              </a:solidFill>
            </a:endParaRPr>
          </a:p>
        </p:txBody>
      </p:sp>
      <p:sp>
        <p:nvSpPr>
          <p:cNvPr id="11" name="TextBox 2"/>
          <p:cNvSpPr txBox="1">
            <a:spLocks noChangeArrowheads="1"/>
          </p:cNvSpPr>
          <p:nvPr/>
        </p:nvSpPr>
        <p:spPr bwMode="auto">
          <a:xfrm>
            <a:off x="304800" y="3970347"/>
            <a:ext cx="8534400" cy="1007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600"/>
              </a:spcBef>
              <a:spcAft>
                <a:spcPts val="600"/>
              </a:spcAft>
              <a:buFont typeface="Arial" charset="0"/>
              <a:buChar char="•"/>
            </a:pPr>
            <a:r>
              <a:rPr lang="en-US" sz="1650" b="1" dirty="0">
                <a:solidFill>
                  <a:srgbClr val="FFFF00"/>
                </a:solidFill>
              </a:rPr>
              <a:t>Primary endpoints: </a:t>
            </a:r>
            <a:r>
              <a:rPr lang="en-US" sz="1650" dirty="0">
                <a:solidFill>
                  <a:srgbClr val="FFFF00"/>
                </a:solidFill>
              </a:rPr>
              <a:t>R2PD, safety and tolerability</a:t>
            </a:r>
          </a:p>
          <a:p>
            <a:pPr marL="285750" indent="-285750">
              <a:spcBef>
                <a:spcPts val="600"/>
              </a:spcBef>
              <a:spcAft>
                <a:spcPts val="600"/>
              </a:spcAft>
              <a:buFont typeface="Arial" charset="0"/>
              <a:buChar char="•"/>
            </a:pPr>
            <a:r>
              <a:rPr lang="en-US" sz="1650" dirty="0">
                <a:solidFill>
                  <a:srgbClr val="FFFFFF"/>
                </a:solidFill>
              </a:rPr>
              <a:t>Napabucasin at 240 mg BID can be combined with </a:t>
            </a:r>
            <a:r>
              <a:rPr lang="en-US" sz="1650" i="1" dirty="0">
                <a:solidFill>
                  <a:srgbClr val="FFFFFF"/>
                </a:solidFill>
              </a:rPr>
              <a:t>nab</a:t>
            </a:r>
            <a:r>
              <a:rPr lang="en-US" sz="1650" dirty="0">
                <a:solidFill>
                  <a:srgbClr val="FFFFFF"/>
                </a:solidFill>
              </a:rPr>
              <a:t> paclitaxel and gemcitabine at full dose.</a:t>
            </a:r>
          </a:p>
        </p:txBody>
      </p:sp>
      <p:sp>
        <p:nvSpPr>
          <p:cNvPr id="57349" name="Text Box 11"/>
          <p:cNvSpPr txBox="1">
            <a:spLocks noChangeArrowheads="1"/>
          </p:cNvSpPr>
          <p:nvPr/>
        </p:nvSpPr>
        <p:spPr bwMode="auto">
          <a:xfrm>
            <a:off x="2990088" y="1447800"/>
            <a:ext cx="3200400" cy="1752600"/>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500" b="1" dirty="0">
                <a:solidFill>
                  <a:srgbClr val="000090"/>
                </a:solidFill>
              </a:rPr>
              <a:t>Napabucasin (240 mg PO BID) +</a:t>
            </a:r>
            <a:br>
              <a:rPr lang="en-US" sz="1500" b="1" dirty="0">
                <a:solidFill>
                  <a:srgbClr val="000090"/>
                </a:solidFill>
              </a:rPr>
            </a:br>
            <a:r>
              <a:rPr lang="en-US" sz="1500" b="1" i="1" dirty="0">
                <a:solidFill>
                  <a:srgbClr val="000090"/>
                </a:solidFill>
              </a:rPr>
              <a:t>Nab</a:t>
            </a:r>
            <a:r>
              <a:rPr lang="en-US" sz="1500" b="1" dirty="0">
                <a:solidFill>
                  <a:srgbClr val="000090"/>
                </a:solidFill>
              </a:rPr>
              <a:t> paclitaxel (125 mg/m</a:t>
            </a:r>
            <a:r>
              <a:rPr lang="en-US" sz="1500" b="1" baseline="30000" dirty="0">
                <a:solidFill>
                  <a:srgbClr val="000090"/>
                </a:solidFill>
              </a:rPr>
              <a:t>2</a:t>
            </a:r>
            <a:r>
              <a:rPr lang="en-US" sz="1500" b="1" dirty="0">
                <a:solidFill>
                  <a:srgbClr val="000090"/>
                </a:solidFill>
              </a:rPr>
              <a:t>) +</a:t>
            </a:r>
            <a:br>
              <a:rPr lang="en-US" sz="1500" b="1" dirty="0">
                <a:solidFill>
                  <a:srgbClr val="000090"/>
                </a:solidFill>
              </a:rPr>
            </a:br>
            <a:r>
              <a:rPr lang="en-US" sz="1500" b="1" dirty="0">
                <a:solidFill>
                  <a:srgbClr val="000090"/>
                </a:solidFill>
              </a:rPr>
              <a:t>Gemcitabine (1,000 mg/m</a:t>
            </a:r>
            <a:r>
              <a:rPr lang="en-US" sz="1500" b="1" baseline="30000" dirty="0">
                <a:solidFill>
                  <a:srgbClr val="000090"/>
                </a:solidFill>
              </a:rPr>
              <a:t>2</a:t>
            </a:r>
            <a:r>
              <a:rPr lang="en-US" sz="1500" b="1" dirty="0">
                <a:solidFill>
                  <a:srgbClr val="000090"/>
                </a:solidFill>
              </a:rPr>
              <a:t>) weekly for </a:t>
            </a:r>
            <a:br>
              <a:rPr lang="en-US" sz="1500" b="1" dirty="0">
                <a:solidFill>
                  <a:srgbClr val="000090"/>
                </a:solidFill>
              </a:rPr>
            </a:br>
            <a:r>
              <a:rPr lang="en-US" sz="1500" b="1" dirty="0">
                <a:solidFill>
                  <a:srgbClr val="000090"/>
                </a:solidFill>
              </a:rPr>
              <a:t>3 of every 4 weeks</a:t>
            </a:r>
          </a:p>
        </p:txBody>
      </p:sp>
      <p:graphicFrame>
        <p:nvGraphicFramePr>
          <p:cNvPr id="16" name="Group 104"/>
          <p:cNvGraphicFramePr>
            <a:graphicFrameLocks noGrp="1"/>
          </p:cNvGraphicFramePr>
          <p:nvPr>
            <p:extLst>
              <p:ext uri="{D42A27DB-BD31-4B8C-83A1-F6EECF244321}">
                <p14:modId xmlns:p14="http://schemas.microsoft.com/office/powerpoint/2010/main" val="32932557"/>
              </p:ext>
            </p:extLst>
          </p:nvPr>
        </p:nvGraphicFramePr>
        <p:xfrm>
          <a:off x="311624" y="1522685"/>
          <a:ext cx="2279176" cy="1702924"/>
        </p:xfrm>
        <a:graphic>
          <a:graphicData uri="http://schemas.openxmlformats.org/drawingml/2006/table">
            <a:tbl>
              <a:tblPr/>
              <a:tblGrid>
                <a:gridCol w="2279176">
                  <a:extLst>
                    <a:ext uri="{9D8B030D-6E8A-4147-A177-3AD203B41FA5}">
                      <a16:colId xmlns:a16="http://schemas.microsoft.com/office/drawing/2014/main" xmlns="" val="20000"/>
                    </a:ext>
                  </a:extLst>
                </a:gridCol>
              </a:tblGrid>
              <a:tr h="2110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solidFill>
                          <a:effectLst/>
                          <a:latin typeface="Arial"/>
                          <a:ea typeface="ＭＳ Ｐゴシック" charset="0"/>
                          <a:cs typeface="Arial"/>
                        </a:rPr>
                        <a:t>Eligibility (N = 59)</a:t>
                      </a:r>
                    </a:p>
                  </a:txBody>
                  <a:tcPr marL="51464" marR="51464" marT="25681" marB="25681"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762807">
                <a:tc>
                  <a:txBody>
                    <a:bodyPr/>
                    <a:lstStyle/>
                    <a:p>
                      <a:pPr marL="285750" marR="0" indent="-285750" algn="l" defTabSz="457200" rtl="0" eaLnBrk="1" fontAlgn="auto" latinLnBrk="0" hangingPunct="1">
                        <a:lnSpc>
                          <a:spcPct val="120000"/>
                        </a:lnSpc>
                        <a:spcBef>
                          <a:spcPts val="0"/>
                        </a:spcBef>
                        <a:spcAft>
                          <a:spcPts val="0"/>
                        </a:spcAft>
                        <a:buClrTx/>
                        <a:buSzTx/>
                        <a:buFont typeface="Arial"/>
                        <a:buChar char="•"/>
                        <a:tabLst/>
                        <a:defRPr/>
                      </a:pPr>
                      <a:r>
                        <a:rPr lang="en-US" sz="1500" baseline="0" dirty="0"/>
                        <a:t>Metastatic pancreatic adenocarcinoma (PDAC) not previously treated in the metastatic setting</a:t>
                      </a:r>
                    </a:p>
                  </a:txBody>
                  <a:tcPr marL="51464" marR="51464" marT="25681" marB="2568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18" name="Text Box 13"/>
          <p:cNvSpPr txBox="1">
            <a:spLocks noChangeArrowheads="1"/>
          </p:cNvSpPr>
          <p:nvPr/>
        </p:nvSpPr>
        <p:spPr bwMode="auto">
          <a:xfrm>
            <a:off x="6540773" y="2019300"/>
            <a:ext cx="2209800" cy="838200"/>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600"/>
              </a:spcBef>
              <a:spcAft>
                <a:spcPts val="600"/>
              </a:spcAft>
            </a:pPr>
            <a:r>
              <a:rPr lang="en-US" sz="1500" b="1" dirty="0">
                <a:solidFill>
                  <a:srgbClr val="000090"/>
                </a:solidFill>
              </a:rPr>
              <a:t>Disease progression </a:t>
            </a:r>
            <a:br>
              <a:rPr lang="en-US" sz="1500" b="1" dirty="0">
                <a:solidFill>
                  <a:srgbClr val="000090"/>
                </a:solidFill>
              </a:rPr>
            </a:br>
            <a:r>
              <a:rPr lang="en-US" sz="1500" b="1" dirty="0">
                <a:solidFill>
                  <a:srgbClr val="000090"/>
                </a:solidFill>
              </a:rPr>
              <a:t>or unacceptable </a:t>
            </a:r>
            <a:br>
              <a:rPr lang="en-US" sz="1500" b="1" dirty="0">
                <a:solidFill>
                  <a:srgbClr val="000090"/>
                </a:solidFill>
              </a:rPr>
            </a:br>
            <a:r>
              <a:rPr lang="en-US" sz="1500" b="1" dirty="0">
                <a:solidFill>
                  <a:srgbClr val="000090"/>
                </a:solidFill>
              </a:rPr>
              <a:t>toxicity or death</a:t>
            </a:r>
          </a:p>
        </p:txBody>
      </p:sp>
    </p:spTree>
    <p:extLst>
      <p:ext uri="{BB962C8B-B14F-4D97-AF65-F5344CB8AC3E}">
        <p14:creationId xmlns:p14="http://schemas.microsoft.com/office/powerpoint/2010/main" val="1318093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707" y="989293"/>
            <a:ext cx="8556395" cy="3354107"/>
          </a:xfrm>
          <a:prstGeom prst="rect">
            <a:avLst/>
          </a:prstGeom>
        </p:spPr>
      </p:pic>
      <p:sp>
        <p:nvSpPr>
          <p:cNvPr id="23553" name="Title 2"/>
          <p:cNvSpPr>
            <a:spLocks noGrp="1"/>
          </p:cNvSpPr>
          <p:nvPr>
            <p:ph type="title"/>
          </p:nvPr>
        </p:nvSpPr>
        <p:spPr>
          <a:xfrm>
            <a:off x="457200" y="0"/>
            <a:ext cx="8229600" cy="989293"/>
          </a:xfrm>
        </p:spPr>
        <p:txBody>
          <a:bodyPr/>
          <a:lstStyle/>
          <a:p>
            <a:r>
              <a:rPr lang="en-US" dirty="0">
                <a:latin typeface="Arial" charset="0"/>
                <a:ea typeface="ヒラギノ角ゴ Pro W3" charset="0"/>
                <a:cs typeface="ヒラギノ角ゴ Pro W3" charset="0"/>
              </a:rPr>
              <a:t>Phase Ib/II Trial: Response and Survival Outcomes</a:t>
            </a:r>
            <a:endParaRPr lang="en-US" dirty="0">
              <a:latin typeface="Arial" charset="0"/>
              <a:ea typeface="ＭＳ Ｐゴシック" charset="0"/>
              <a:cs typeface="ＭＳ Ｐゴシック" charset="0"/>
            </a:endParaRPr>
          </a:p>
        </p:txBody>
      </p:sp>
      <p:sp>
        <p:nvSpPr>
          <p:cNvPr id="12" name="TextBox 11"/>
          <p:cNvSpPr txBox="1"/>
          <p:nvPr/>
        </p:nvSpPr>
        <p:spPr>
          <a:xfrm>
            <a:off x="397876" y="4343400"/>
            <a:ext cx="8441324" cy="877163"/>
          </a:xfrm>
          <a:prstGeom prst="rect">
            <a:avLst/>
          </a:prstGeom>
          <a:noFill/>
        </p:spPr>
        <p:txBody>
          <a:bodyPr wrap="square" rtlCol="0">
            <a:spAutoFit/>
          </a:bodyPr>
          <a:lstStyle/>
          <a:p>
            <a:pPr marL="342900" indent="-342900">
              <a:buFont typeface="Arial" charset="0"/>
              <a:buChar char="•"/>
            </a:pPr>
            <a:r>
              <a:rPr lang="en-US" sz="1700" dirty="0">
                <a:solidFill>
                  <a:srgbClr val="FFFFFF"/>
                </a:solidFill>
              </a:rPr>
              <a:t>The ongoing Phase III CanStem111P trial is evaluating the efficacy of napabucasin + </a:t>
            </a:r>
            <a:r>
              <a:rPr lang="en-US" sz="1700" i="1" dirty="0">
                <a:solidFill>
                  <a:srgbClr val="FFFFFF"/>
                </a:solidFill>
              </a:rPr>
              <a:t>nab</a:t>
            </a:r>
            <a:r>
              <a:rPr lang="en-US" sz="1700" dirty="0">
                <a:solidFill>
                  <a:srgbClr val="FFFFFF"/>
                </a:solidFill>
              </a:rPr>
              <a:t> paclitaxel + gem as first-line therapy for patients with metastatic PDAC (NCT02993731).</a:t>
            </a:r>
          </a:p>
        </p:txBody>
      </p:sp>
      <p:sp>
        <p:nvSpPr>
          <p:cNvPr id="7" name="TextBox 6"/>
          <p:cNvSpPr txBox="1"/>
          <p:nvPr/>
        </p:nvSpPr>
        <p:spPr>
          <a:xfrm>
            <a:off x="4526553" y="1394618"/>
            <a:ext cx="4392549" cy="1077218"/>
          </a:xfrm>
          <a:prstGeom prst="rect">
            <a:avLst/>
          </a:prstGeom>
          <a:noFill/>
        </p:spPr>
        <p:txBody>
          <a:bodyPr wrap="none" rtlCol="0">
            <a:spAutoFit/>
          </a:bodyPr>
          <a:lstStyle/>
          <a:p>
            <a:r>
              <a:rPr lang="en-US" sz="1600" b="1" dirty="0"/>
              <a:t>Best overall response rate (All pts) = 47.5%</a:t>
            </a:r>
          </a:p>
          <a:p>
            <a:r>
              <a:rPr lang="en-US" sz="1600" b="1" dirty="0"/>
              <a:t>Disease control rate (All pts) = 78%</a:t>
            </a:r>
          </a:p>
          <a:p>
            <a:pPr marL="285750" indent="-285750">
              <a:buFont typeface="Arial" charset="0"/>
              <a:buChar char="•"/>
            </a:pPr>
            <a:r>
              <a:rPr lang="en-US" sz="1600" b="1" dirty="0"/>
              <a:t>Complete response = 2 (3.4%)</a:t>
            </a:r>
          </a:p>
          <a:p>
            <a:pPr marL="285750" indent="-285750">
              <a:buFont typeface="Arial" charset="0"/>
              <a:buChar char="•"/>
            </a:pPr>
            <a:r>
              <a:rPr lang="en-US" sz="1600" b="1" dirty="0"/>
              <a:t>Partial response = 26 (44.1%)</a:t>
            </a:r>
          </a:p>
        </p:txBody>
      </p:sp>
      <p:sp>
        <p:nvSpPr>
          <p:cNvPr id="13" name="TextBox 12"/>
          <p:cNvSpPr txBox="1"/>
          <p:nvPr/>
        </p:nvSpPr>
        <p:spPr>
          <a:xfrm>
            <a:off x="1143000" y="1490246"/>
            <a:ext cx="2087431" cy="338554"/>
          </a:xfrm>
          <a:prstGeom prst="rect">
            <a:avLst/>
          </a:prstGeom>
          <a:noFill/>
        </p:spPr>
        <p:txBody>
          <a:bodyPr wrap="none" rtlCol="0">
            <a:spAutoFit/>
          </a:bodyPr>
          <a:lstStyle/>
          <a:p>
            <a:r>
              <a:rPr lang="en-US" sz="1600" b="1" dirty="0"/>
              <a:t>All patients (n = 59)</a:t>
            </a:r>
          </a:p>
        </p:txBody>
      </p:sp>
      <p:graphicFrame>
        <p:nvGraphicFramePr>
          <p:cNvPr id="16" name="Group 36"/>
          <p:cNvGraphicFramePr>
            <a:graphicFrameLocks/>
          </p:cNvGraphicFramePr>
          <p:nvPr>
            <p:extLst>
              <p:ext uri="{D42A27DB-BD31-4B8C-83A1-F6EECF244321}">
                <p14:modId xmlns:p14="http://schemas.microsoft.com/office/powerpoint/2010/main" val="1916468564"/>
              </p:ext>
            </p:extLst>
          </p:nvPr>
        </p:nvGraphicFramePr>
        <p:xfrm>
          <a:off x="397876" y="5310304"/>
          <a:ext cx="8288924" cy="1030007"/>
        </p:xfrm>
        <a:graphic>
          <a:graphicData uri="http://schemas.openxmlformats.org/drawingml/2006/table">
            <a:tbl>
              <a:tblPr/>
              <a:tblGrid>
                <a:gridCol w="1381487">
                  <a:extLst>
                    <a:ext uri="{9D8B030D-6E8A-4147-A177-3AD203B41FA5}">
                      <a16:colId xmlns:a16="http://schemas.microsoft.com/office/drawing/2014/main" xmlns="" val="20000"/>
                    </a:ext>
                  </a:extLst>
                </a:gridCol>
                <a:gridCol w="2532727">
                  <a:extLst>
                    <a:ext uri="{9D8B030D-6E8A-4147-A177-3AD203B41FA5}">
                      <a16:colId xmlns:a16="http://schemas.microsoft.com/office/drawing/2014/main" xmlns="" val="20001"/>
                    </a:ext>
                  </a:extLst>
                </a:gridCol>
                <a:gridCol w="4374710">
                  <a:extLst>
                    <a:ext uri="{9D8B030D-6E8A-4147-A177-3AD203B41FA5}">
                      <a16:colId xmlns:a16="http://schemas.microsoft.com/office/drawing/2014/main" xmlns="" val="20002"/>
                    </a:ext>
                  </a:extLst>
                </a:gridCol>
              </a:tblGrid>
              <a:tr h="359359">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Survival</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Phase I/IIb trial (n = 59)</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Pts meeting CanStem111P criteria (n = 29)</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0538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9.59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12.62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05385">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7.06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7.10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bl>
          </a:graphicData>
        </a:graphic>
      </p:graphicFrame>
      <p:sp>
        <p:nvSpPr>
          <p:cNvPr id="17" name="TextBox 1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Bekaii-Saab TS et al. </a:t>
            </a:r>
            <a:r>
              <a:rPr lang="en-US" sz="1800" i="1" dirty="0">
                <a:solidFill>
                  <a:srgbClr val="FFFFFF"/>
                </a:solidFill>
              </a:rPr>
              <a:t>Proc ASCO </a:t>
            </a:r>
            <a:r>
              <a:rPr lang="en-US" sz="1800" dirty="0">
                <a:solidFill>
                  <a:srgbClr val="FFFFFF"/>
                </a:solidFill>
              </a:rPr>
              <a:t>2018;Abstract 4110. </a:t>
            </a:r>
          </a:p>
        </p:txBody>
      </p:sp>
      <p:sp>
        <p:nvSpPr>
          <p:cNvPr id="2" name="TextBox 1"/>
          <p:cNvSpPr txBox="1"/>
          <p:nvPr/>
        </p:nvSpPr>
        <p:spPr>
          <a:xfrm rot="16200000">
            <a:off x="-1347026" y="2437946"/>
            <a:ext cx="3151251" cy="338554"/>
          </a:xfrm>
          <a:prstGeom prst="rect">
            <a:avLst/>
          </a:prstGeom>
          <a:noFill/>
        </p:spPr>
        <p:txBody>
          <a:bodyPr wrap="square" rtlCol="0">
            <a:spAutoFit/>
          </a:bodyPr>
          <a:lstStyle/>
          <a:p>
            <a:pPr algn="ctr"/>
            <a:r>
              <a:rPr lang="en-US" sz="1600" b="1" dirty="0"/>
              <a:t>Change from baseline (%)</a:t>
            </a:r>
          </a:p>
        </p:txBody>
      </p:sp>
      <p:sp>
        <p:nvSpPr>
          <p:cNvPr id="18" name="TextBox 17"/>
          <p:cNvSpPr txBox="1"/>
          <p:nvPr/>
        </p:nvSpPr>
        <p:spPr>
          <a:xfrm>
            <a:off x="1121005" y="3025294"/>
            <a:ext cx="1622196" cy="307777"/>
          </a:xfrm>
          <a:prstGeom prst="rect">
            <a:avLst/>
          </a:prstGeom>
          <a:noFill/>
        </p:spPr>
        <p:txBody>
          <a:bodyPr wrap="square" rtlCol="0">
            <a:spAutoFit/>
          </a:bodyPr>
          <a:lstStyle/>
          <a:p>
            <a:r>
              <a:rPr lang="en-US" sz="1400" b="1" dirty="0"/>
              <a:t>Partial response</a:t>
            </a:r>
          </a:p>
        </p:txBody>
      </p:sp>
      <p:sp>
        <p:nvSpPr>
          <p:cNvPr id="19" name="TextBox 18"/>
          <p:cNvSpPr txBox="1"/>
          <p:nvPr/>
        </p:nvSpPr>
        <p:spPr>
          <a:xfrm>
            <a:off x="838200" y="3927902"/>
            <a:ext cx="7718195" cy="307777"/>
          </a:xfrm>
          <a:prstGeom prst="rect">
            <a:avLst/>
          </a:prstGeom>
          <a:noFill/>
        </p:spPr>
        <p:txBody>
          <a:bodyPr wrap="square" rtlCol="0">
            <a:spAutoFit/>
          </a:bodyPr>
          <a:lstStyle/>
          <a:p>
            <a:r>
              <a:rPr lang="en-US" sz="1400" dirty="0"/>
              <a:t>*Lymph nodes decreased to &lt;10 mm in short axis. **Some non-target lesions remain </a:t>
            </a:r>
          </a:p>
        </p:txBody>
      </p:sp>
      <p:grpSp>
        <p:nvGrpSpPr>
          <p:cNvPr id="9" name="Group 8"/>
          <p:cNvGrpSpPr/>
          <p:nvPr/>
        </p:nvGrpSpPr>
        <p:grpSpPr>
          <a:xfrm>
            <a:off x="2286000" y="1032302"/>
            <a:ext cx="723901" cy="307777"/>
            <a:chOff x="2286000" y="1032302"/>
            <a:chExt cx="723901" cy="307777"/>
          </a:xfrm>
        </p:grpSpPr>
        <p:sp>
          <p:nvSpPr>
            <p:cNvPr id="20" name="TextBox 19"/>
            <p:cNvSpPr txBox="1"/>
            <p:nvPr/>
          </p:nvSpPr>
          <p:spPr>
            <a:xfrm>
              <a:off x="2476501" y="1032302"/>
              <a:ext cx="533400" cy="307777"/>
            </a:xfrm>
            <a:prstGeom prst="rect">
              <a:avLst/>
            </a:prstGeom>
            <a:noFill/>
          </p:spPr>
          <p:txBody>
            <a:bodyPr wrap="square" rtlCol="0">
              <a:spAutoFit/>
            </a:bodyPr>
            <a:lstStyle/>
            <a:p>
              <a:r>
                <a:rPr lang="en-US" sz="1400" dirty="0"/>
                <a:t>CR</a:t>
              </a:r>
            </a:p>
          </p:txBody>
        </p:sp>
        <p:sp>
          <p:nvSpPr>
            <p:cNvPr id="3" name="Rectangle 2"/>
            <p:cNvSpPr/>
            <p:nvPr/>
          </p:nvSpPr>
          <p:spPr bwMode="auto">
            <a:xfrm>
              <a:off x="2286000" y="1079728"/>
              <a:ext cx="190501" cy="190501"/>
            </a:xfrm>
            <a:prstGeom prst="rect">
              <a:avLst/>
            </a:prstGeom>
            <a:solidFill>
              <a:schemeClr val="bg1">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grpSp>
        <p:nvGrpSpPr>
          <p:cNvPr id="8" name="Group 7"/>
          <p:cNvGrpSpPr/>
          <p:nvPr/>
        </p:nvGrpSpPr>
        <p:grpSpPr>
          <a:xfrm>
            <a:off x="3136900" y="1032302"/>
            <a:ext cx="723901" cy="307777"/>
            <a:chOff x="3086099" y="1891224"/>
            <a:chExt cx="723901" cy="307777"/>
          </a:xfrm>
        </p:grpSpPr>
        <p:sp>
          <p:nvSpPr>
            <p:cNvPr id="22" name="TextBox 21"/>
            <p:cNvSpPr txBox="1"/>
            <p:nvPr/>
          </p:nvSpPr>
          <p:spPr>
            <a:xfrm>
              <a:off x="3276600" y="1891224"/>
              <a:ext cx="533400" cy="307777"/>
            </a:xfrm>
            <a:prstGeom prst="rect">
              <a:avLst/>
            </a:prstGeom>
            <a:noFill/>
          </p:spPr>
          <p:txBody>
            <a:bodyPr wrap="square" rtlCol="0">
              <a:spAutoFit/>
            </a:bodyPr>
            <a:lstStyle/>
            <a:p>
              <a:r>
                <a:rPr lang="en-US" sz="1400" dirty="0"/>
                <a:t>PR</a:t>
              </a:r>
            </a:p>
          </p:txBody>
        </p:sp>
        <p:sp>
          <p:nvSpPr>
            <p:cNvPr id="23" name="Rectangle 22"/>
            <p:cNvSpPr/>
            <p:nvPr/>
          </p:nvSpPr>
          <p:spPr bwMode="auto">
            <a:xfrm>
              <a:off x="3086099" y="1938650"/>
              <a:ext cx="190501" cy="190501"/>
            </a:xfrm>
            <a:prstGeom prst="rect">
              <a:avLst/>
            </a:prstGeom>
            <a:solidFill>
              <a:srgbClr val="92D05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grpSp>
        <p:nvGrpSpPr>
          <p:cNvPr id="24" name="Group 23"/>
          <p:cNvGrpSpPr/>
          <p:nvPr/>
        </p:nvGrpSpPr>
        <p:grpSpPr>
          <a:xfrm>
            <a:off x="3987800" y="1032302"/>
            <a:ext cx="723901" cy="307777"/>
            <a:chOff x="3086099" y="1891224"/>
            <a:chExt cx="723901" cy="307777"/>
          </a:xfrm>
        </p:grpSpPr>
        <p:sp>
          <p:nvSpPr>
            <p:cNvPr id="25" name="TextBox 24"/>
            <p:cNvSpPr txBox="1"/>
            <p:nvPr/>
          </p:nvSpPr>
          <p:spPr>
            <a:xfrm>
              <a:off x="3276600" y="1891224"/>
              <a:ext cx="533400" cy="307777"/>
            </a:xfrm>
            <a:prstGeom prst="rect">
              <a:avLst/>
            </a:prstGeom>
            <a:noFill/>
          </p:spPr>
          <p:txBody>
            <a:bodyPr wrap="square" rtlCol="0">
              <a:spAutoFit/>
            </a:bodyPr>
            <a:lstStyle/>
            <a:p>
              <a:r>
                <a:rPr lang="en-US" sz="1400" dirty="0"/>
                <a:t>SD</a:t>
              </a:r>
            </a:p>
          </p:txBody>
        </p:sp>
        <p:sp>
          <p:nvSpPr>
            <p:cNvPr id="26" name="Rectangle 25"/>
            <p:cNvSpPr/>
            <p:nvPr/>
          </p:nvSpPr>
          <p:spPr bwMode="auto">
            <a:xfrm>
              <a:off x="3086099" y="1938650"/>
              <a:ext cx="190501" cy="190501"/>
            </a:xfrm>
            <a:prstGeom prst="rect">
              <a:avLst/>
            </a:prstGeom>
            <a:solidFill>
              <a:srgbClr val="FCDC17"/>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grpSp>
        <p:nvGrpSpPr>
          <p:cNvPr id="27" name="Group 26"/>
          <p:cNvGrpSpPr/>
          <p:nvPr/>
        </p:nvGrpSpPr>
        <p:grpSpPr>
          <a:xfrm>
            <a:off x="4838699" y="1032302"/>
            <a:ext cx="723901" cy="307777"/>
            <a:chOff x="3086099" y="1891224"/>
            <a:chExt cx="723901" cy="307777"/>
          </a:xfrm>
        </p:grpSpPr>
        <p:sp>
          <p:nvSpPr>
            <p:cNvPr id="28" name="TextBox 27"/>
            <p:cNvSpPr txBox="1"/>
            <p:nvPr/>
          </p:nvSpPr>
          <p:spPr>
            <a:xfrm>
              <a:off x="3276600" y="1891224"/>
              <a:ext cx="533400" cy="307777"/>
            </a:xfrm>
            <a:prstGeom prst="rect">
              <a:avLst/>
            </a:prstGeom>
            <a:noFill/>
          </p:spPr>
          <p:txBody>
            <a:bodyPr wrap="square" rtlCol="0">
              <a:spAutoFit/>
            </a:bodyPr>
            <a:lstStyle/>
            <a:p>
              <a:r>
                <a:rPr lang="en-US" sz="1400" dirty="0"/>
                <a:t>PD</a:t>
              </a:r>
            </a:p>
          </p:txBody>
        </p:sp>
        <p:sp>
          <p:nvSpPr>
            <p:cNvPr id="29" name="Rectangle 28"/>
            <p:cNvSpPr/>
            <p:nvPr/>
          </p:nvSpPr>
          <p:spPr bwMode="auto">
            <a:xfrm>
              <a:off x="3086099" y="1938650"/>
              <a:ext cx="190501" cy="190501"/>
            </a:xfrm>
            <a:prstGeom prst="rect">
              <a:avLst/>
            </a:prstGeom>
            <a:solidFill>
              <a:srgbClr val="FF9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2187883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Phase I/II Trial: Select Treatment-Emergent AEs in ≥20% of Patients</a:t>
            </a:r>
            <a:endParaRPr lang="en-US" dirty="0">
              <a:latin typeface="Arial" charset="0"/>
              <a:ea typeface="ＭＳ Ｐゴシック" charset="0"/>
              <a:cs typeface="ＭＳ Ｐゴシック" charset="0"/>
            </a:endParaRPr>
          </a:p>
        </p:txBody>
      </p:sp>
      <p:sp>
        <p:nvSpPr>
          <p:cNvPr id="10" name="TextBox 9"/>
          <p:cNvSpPr txBox="1"/>
          <p:nvPr/>
        </p:nvSpPr>
        <p:spPr>
          <a:xfrm>
            <a:off x="5943600" y="1143000"/>
            <a:ext cx="1114536" cy="369332"/>
          </a:xfrm>
          <a:prstGeom prst="rect">
            <a:avLst/>
          </a:prstGeom>
          <a:noFill/>
        </p:spPr>
        <p:txBody>
          <a:bodyPr wrap="none" rtlCol="0">
            <a:spAutoFit/>
          </a:bodyPr>
          <a:lstStyle/>
          <a:p>
            <a:r>
              <a:rPr lang="en-US" sz="1800" b="1" dirty="0">
                <a:solidFill>
                  <a:srgbClr val="0D4384"/>
                </a:solidFill>
              </a:rPr>
              <a:t>(n = 119)</a:t>
            </a:r>
          </a:p>
        </p:txBody>
      </p:sp>
      <p:sp>
        <p:nvSpPr>
          <p:cNvPr id="8" name="Rectangle 33"/>
          <p:cNvSpPr>
            <a:spLocks noChangeArrowheads="1"/>
          </p:cNvSpPr>
          <p:nvPr/>
        </p:nvSpPr>
        <p:spPr bwMode="auto">
          <a:xfrm>
            <a:off x="304800" y="1270576"/>
            <a:ext cx="8534400" cy="3834824"/>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1691793370"/>
              </p:ext>
            </p:extLst>
          </p:nvPr>
        </p:nvGraphicFramePr>
        <p:xfrm>
          <a:off x="457200" y="1390715"/>
          <a:ext cx="8229600" cy="3562282"/>
        </p:xfrm>
        <a:graphic>
          <a:graphicData uri="http://schemas.openxmlformats.org/drawingml/2006/table">
            <a:tbl>
              <a:tblPr/>
              <a:tblGrid>
                <a:gridCol w="3444241">
                  <a:extLst>
                    <a:ext uri="{9D8B030D-6E8A-4147-A177-3AD203B41FA5}">
                      <a16:colId xmlns:a16="http://schemas.microsoft.com/office/drawing/2014/main" xmlns="" val="20000"/>
                    </a:ext>
                  </a:extLst>
                </a:gridCol>
                <a:gridCol w="2590799">
                  <a:extLst>
                    <a:ext uri="{9D8B030D-6E8A-4147-A177-3AD203B41FA5}">
                      <a16:colId xmlns:a16="http://schemas.microsoft.com/office/drawing/2014/main" xmlns="" val="20001"/>
                    </a:ext>
                  </a:extLst>
                </a:gridCol>
                <a:gridCol w="2194560">
                  <a:extLst>
                    <a:ext uri="{9D8B030D-6E8A-4147-A177-3AD203B41FA5}">
                      <a16:colId xmlns:a16="http://schemas.microsoft.com/office/drawing/2014/main" xmlns="" val="20002"/>
                    </a:ext>
                  </a:extLst>
                </a:gridCol>
              </a:tblGrid>
              <a:tr h="491674">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Event (n = 59)</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Any grade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Grade ≥3</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838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41 (69.5%)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 (8.5%)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838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Fatigue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39 (66.1%)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10 (16.9%)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838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Nausea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27 (45.8%)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838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Peripheral neuropathy</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23 (39.0%)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 (6.8%)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838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Peripheral edema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19 (32.2%)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 (5.1%)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838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Neutropenia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15 (25.4%)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14 (23.7%)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838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Anemia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15 (25.4%)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8 (13.6%)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838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Fever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14 (23.7%)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 (3.4%)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bl>
          </a:graphicData>
        </a:graphic>
      </p:graphicFrame>
      <p:sp>
        <p:nvSpPr>
          <p:cNvPr id="2" name="TextBox 1"/>
          <p:cNvSpPr txBox="1"/>
          <p:nvPr/>
        </p:nvSpPr>
        <p:spPr>
          <a:xfrm>
            <a:off x="339969" y="5232976"/>
            <a:ext cx="8534400" cy="923330"/>
          </a:xfrm>
          <a:prstGeom prst="rect">
            <a:avLst/>
          </a:prstGeom>
          <a:noFill/>
        </p:spPr>
        <p:txBody>
          <a:bodyPr wrap="square" rtlCol="0">
            <a:spAutoFit/>
          </a:bodyPr>
          <a:lstStyle/>
          <a:p>
            <a:pPr marL="342900" indent="-342900">
              <a:buFont typeface="Arial" charset="0"/>
              <a:buChar char="•"/>
            </a:pPr>
            <a:r>
              <a:rPr lang="en-US" sz="1800" dirty="0">
                <a:solidFill>
                  <a:srgbClr val="FFFFFF"/>
                </a:solidFill>
              </a:rPr>
              <a:t>GI AEs seen with napabucasin were mainly Grade 1 or 2 and were manageable with supportive measures.</a:t>
            </a:r>
          </a:p>
          <a:p>
            <a:pPr marL="342900" indent="-342900">
              <a:buFont typeface="Arial" charset="0"/>
              <a:buChar char="•"/>
            </a:pPr>
            <a:r>
              <a:rPr lang="en-US" sz="1800" dirty="0">
                <a:solidFill>
                  <a:srgbClr val="FFFFFF"/>
                </a:solidFill>
              </a:rPr>
              <a:t>Grade 3 GI AEs were low and resolved upon withholding napabucasin. </a:t>
            </a:r>
          </a:p>
        </p:txBody>
      </p:sp>
      <p:sp>
        <p:nvSpPr>
          <p:cNvPr id="13" name="TextBox 12"/>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Bekaii-Saab TS et al. </a:t>
            </a:r>
            <a:r>
              <a:rPr lang="en-US" sz="1800" i="1" dirty="0">
                <a:solidFill>
                  <a:srgbClr val="FFFFFF"/>
                </a:solidFill>
              </a:rPr>
              <a:t>Proc ASCO </a:t>
            </a:r>
            <a:r>
              <a:rPr lang="en-US" sz="1800" dirty="0">
                <a:solidFill>
                  <a:srgbClr val="FFFFFF"/>
                </a:solidFill>
              </a:rPr>
              <a:t>2018;Abstract 4110. </a:t>
            </a:r>
          </a:p>
        </p:txBody>
      </p:sp>
    </p:spTree>
    <p:extLst>
      <p:ext uri="{BB962C8B-B14F-4D97-AF65-F5344CB8AC3E}">
        <p14:creationId xmlns:p14="http://schemas.microsoft.com/office/powerpoint/2010/main" val="361942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926258"/>
            <a:ext cx="6553200" cy="3604260"/>
          </a:xfrm>
          <a:prstGeom prst="rect">
            <a:avLst/>
          </a:prstGeom>
        </p:spPr>
      </p:pic>
      <p:sp>
        <p:nvSpPr>
          <p:cNvPr id="15" name="TextBox 14"/>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Bendell J et al. </a:t>
            </a:r>
            <a:r>
              <a:rPr lang="en-US" sz="1800" i="1" dirty="0">
                <a:solidFill>
                  <a:srgbClr val="FFFFFF"/>
                </a:solidFill>
              </a:rPr>
              <a:t>Proc ESMO </a:t>
            </a:r>
            <a:r>
              <a:rPr lang="en-US" sz="1800" dirty="0">
                <a:solidFill>
                  <a:srgbClr val="FFFFFF"/>
                </a:solidFill>
              </a:rPr>
              <a:t>2017;Abstract LBA-004. </a:t>
            </a:r>
          </a:p>
        </p:txBody>
      </p:sp>
      <p:sp>
        <p:nvSpPr>
          <p:cNvPr id="3" name="Title 2"/>
          <p:cNvSpPr>
            <a:spLocks noGrp="1"/>
          </p:cNvSpPr>
          <p:nvPr>
            <p:ph type="title"/>
          </p:nvPr>
        </p:nvSpPr>
        <p:spPr>
          <a:xfrm>
            <a:off x="685800" y="0"/>
            <a:ext cx="7772400" cy="852654"/>
          </a:xfrm>
        </p:spPr>
        <p:txBody>
          <a:bodyPr/>
          <a:lstStyle/>
          <a:p>
            <a:r>
              <a:rPr lang="en-US" dirty="0">
                <a:latin typeface="Arial" charset="0"/>
                <a:ea typeface="ヒラギノ角ゴ Pro W3" charset="0"/>
                <a:cs typeface="ヒラギノ角ゴ Pro W3" charset="0"/>
              </a:rPr>
              <a:t>IMblaze370: Survival and Response Results</a:t>
            </a:r>
            <a:endParaRPr lang="en-US" dirty="0"/>
          </a:p>
        </p:txBody>
      </p:sp>
      <p:graphicFrame>
        <p:nvGraphicFramePr>
          <p:cNvPr id="8" name="Group 36"/>
          <p:cNvGraphicFramePr>
            <a:graphicFrameLocks/>
          </p:cNvGraphicFramePr>
          <p:nvPr>
            <p:extLst>
              <p:ext uri="{D42A27DB-BD31-4B8C-83A1-F6EECF244321}">
                <p14:modId xmlns:p14="http://schemas.microsoft.com/office/powerpoint/2010/main" val="1745905503"/>
              </p:ext>
            </p:extLst>
          </p:nvPr>
        </p:nvGraphicFramePr>
        <p:xfrm>
          <a:off x="304799" y="4648200"/>
          <a:ext cx="8534401" cy="1676620"/>
        </p:xfrm>
        <a:graphic>
          <a:graphicData uri="http://schemas.openxmlformats.org/drawingml/2006/table">
            <a:tbl>
              <a:tblPr/>
              <a:tblGrid>
                <a:gridCol w="2743201">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tblGrid>
              <a:tr h="2771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1" i="0" u="none" strike="noStrike" cap="none" normalizeH="0" baseline="0" dirty="0">
                          <a:ln>
                            <a:noFill/>
                          </a:ln>
                          <a:solidFill>
                            <a:schemeClr val="bg1"/>
                          </a:solidFill>
                          <a:effectLst/>
                          <a:latin typeface="+mn-lt"/>
                          <a:ea typeface="ＭＳ Ｐゴシック" charset="0"/>
                          <a:cs typeface="Arial"/>
                        </a:rPr>
                        <a:t>Outcome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err="1">
                          <a:ln>
                            <a:noFill/>
                          </a:ln>
                          <a:solidFill>
                            <a:schemeClr val="bg1"/>
                          </a:solidFill>
                          <a:effectLst/>
                          <a:latin typeface="Arial"/>
                          <a:ea typeface="ＭＳ Ｐゴシック" charset="0"/>
                          <a:cs typeface="Arial"/>
                        </a:rPr>
                        <a:t>Atezo</a:t>
                      </a:r>
                      <a:r>
                        <a:rPr kumimoji="0" lang="en-US" sz="1600" b="1" i="0" u="none" strike="noStrike" cap="none" normalizeH="0" baseline="0" dirty="0">
                          <a:ln>
                            <a:noFill/>
                          </a:ln>
                          <a:solidFill>
                            <a:schemeClr val="bg1"/>
                          </a:solidFill>
                          <a:effectLst/>
                          <a:latin typeface="Arial"/>
                          <a:ea typeface="ＭＳ Ｐゴシック" charset="0"/>
                          <a:cs typeface="Arial"/>
                        </a:rPr>
                        <a:t> + </a:t>
                      </a:r>
                      <a:r>
                        <a:rPr kumimoji="0" lang="en-US" sz="1600" b="1" i="0" u="none" strike="noStrike" cap="none" normalizeH="0" baseline="0" dirty="0" err="1">
                          <a:ln>
                            <a:noFill/>
                          </a:ln>
                          <a:solidFill>
                            <a:schemeClr val="bg1"/>
                          </a:solidFill>
                          <a:effectLst/>
                          <a:latin typeface="Arial"/>
                          <a:ea typeface="ＭＳ Ｐゴシック" charset="0"/>
                          <a:cs typeface="Arial"/>
                        </a:rPr>
                        <a:t>cobi</a:t>
                      </a:r>
                      <a:r>
                        <a:rPr kumimoji="0" lang="en-US" sz="1600" b="1" i="0" u="none" strike="noStrike" cap="none" normalizeH="0" baseline="0" dirty="0">
                          <a:ln>
                            <a:noFill/>
                          </a:ln>
                          <a:solidFill>
                            <a:schemeClr val="bg1"/>
                          </a:solidFill>
                          <a:effectLst/>
                          <a:latin typeface="Arial"/>
                          <a:ea typeface="ＭＳ Ｐゴシック" charset="0"/>
                          <a:cs typeface="Arial"/>
                        </a:rPr>
                        <a:t> (n = 183)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Atezo (n = 90)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1" i="0" u="none" strike="noStrike" cap="none" normalizeH="0" baseline="0" dirty="0">
                          <a:ln>
                            <a:noFill/>
                          </a:ln>
                          <a:solidFill>
                            <a:schemeClr val="bg1"/>
                          </a:solidFill>
                          <a:effectLst/>
                          <a:latin typeface="Arial"/>
                          <a:ea typeface="ＭＳ Ｐゴシック" charset="0"/>
                          <a:cs typeface="Arial"/>
                        </a:rPr>
                        <a:t>Rego (n = 90)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2771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1.9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1.9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2771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HR (PFS) vs regorafenib</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1.25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1.39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Not applicable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2771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ORR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27712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duration of response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11.4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4.8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9.2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4"/>
                  </a:ext>
                </a:extLst>
              </a:tr>
            </a:tbl>
          </a:graphicData>
        </a:graphic>
      </p:graphicFrame>
      <p:sp>
        <p:nvSpPr>
          <p:cNvPr id="2" name="TextBox 1"/>
          <p:cNvSpPr txBox="1"/>
          <p:nvPr/>
        </p:nvSpPr>
        <p:spPr>
          <a:xfrm>
            <a:off x="1371600" y="3101062"/>
            <a:ext cx="3505200" cy="784830"/>
          </a:xfrm>
          <a:prstGeom prst="rect">
            <a:avLst/>
          </a:prstGeom>
          <a:noFill/>
        </p:spPr>
        <p:txBody>
          <a:bodyPr wrap="square" rtlCol="0">
            <a:spAutoFit/>
          </a:bodyPr>
          <a:lstStyle/>
          <a:p>
            <a:r>
              <a:rPr lang="en-US" sz="1500" dirty="0" err="1"/>
              <a:t>Atezo</a:t>
            </a:r>
            <a:r>
              <a:rPr lang="en-US" sz="1500" dirty="0"/>
              <a:t> + </a:t>
            </a:r>
            <a:r>
              <a:rPr lang="en-US" sz="1500" dirty="0" err="1"/>
              <a:t>cobi</a:t>
            </a:r>
            <a:endParaRPr lang="en-US" sz="1500" dirty="0"/>
          </a:p>
          <a:p>
            <a:r>
              <a:rPr lang="en-US" sz="1500" dirty="0" err="1"/>
              <a:t>Atezo</a:t>
            </a:r>
            <a:endParaRPr lang="en-US" sz="1500" dirty="0"/>
          </a:p>
          <a:p>
            <a:r>
              <a:rPr lang="en-US" sz="1500" dirty="0" err="1"/>
              <a:t>Rego</a:t>
            </a:r>
            <a:endParaRPr lang="en-US" sz="1500" dirty="0"/>
          </a:p>
        </p:txBody>
      </p:sp>
      <p:grpSp>
        <p:nvGrpSpPr>
          <p:cNvPr id="19" name="Group 18"/>
          <p:cNvGrpSpPr/>
          <p:nvPr/>
        </p:nvGrpSpPr>
        <p:grpSpPr>
          <a:xfrm>
            <a:off x="990600" y="3193413"/>
            <a:ext cx="381000" cy="152400"/>
            <a:chOff x="2286000" y="-258579"/>
            <a:chExt cx="381000" cy="152400"/>
          </a:xfrm>
        </p:grpSpPr>
        <p:cxnSp>
          <p:nvCxnSpPr>
            <p:cNvPr id="10" name="Straight Connector 9"/>
            <p:cNvCxnSpPr/>
            <p:nvPr/>
          </p:nvCxnSpPr>
          <p:spPr bwMode="auto">
            <a:xfrm>
              <a:off x="2286000" y="-194102"/>
              <a:ext cx="381000" cy="0"/>
            </a:xfrm>
            <a:prstGeom prst="line">
              <a:avLst/>
            </a:prstGeom>
            <a:solidFill>
              <a:schemeClr val="accent1"/>
            </a:solidFill>
            <a:ln w="2857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2476500" y="-258579"/>
              <a:ext cx="0" cy="152400"/>
            </a:xfrm>
            <a:prstGeom prst="line">
              <a:avLst/>
            </a:prstGeom>
            <a:solidFill>
              <a:schemeClr val="accent1"/>
            </a:solidFill>
            <a:ln w="2857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20" name="Group 19"/>
          <p:cNvGrpSpPr/>
          <p:nvPr/>
        </p:nvGrpSpPr>
        <p:grpSpPr>
          <a:xfrm>
            <a:off x="990600" y="3429000"/>
            <a:ext cx="381000" cy="152400"/>
            <a:chOff x="2286000" y="-258579"/>
            <a:chExt cx="381000" cy="152400"/>
          </a:xfrm>
        </p:grpSpPr>
        <p:cxnSp>
          <p:nvCxnSpPr>
            <p:cNvPr id="21" name="Straight Connector 20"/>
            <p:cNvCxnSpPr/>
            <p:nvPr/>
          </p:nvCxnSpPr>
          <p:spPr bwMode="auto">
            <a:xfrm>
              <a:off x="2286000" y="-194102"/>
              <a:ext cx="38100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2" name="Straight Connector 21"/>
            <p:cNvCxnSpPr/>
            <p:nvPr/>
          </p:nvCxnSpPr>
          <p:spPr bwMode="auto">
            <a:xfrm>
              <a:off x="2476500" y="-258579"/>
              <a:ext cx="0" cy="15240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23" name="Group 22"/>
          <p:cNvGrpSpPr/>
          <p:nvPr/>
        </p:nvGrpSpPr>
        <p:grpSpPr>
          <a:xfrm>
            <a:off x="990600" y="3671155"/>
            <a:ext cx="381000" cy="152400"/>
            <a:chOff x="2286000" y="-258579"/>
            <a:chExt cx="381000" cy="152400"/>
          </a:xfrm>
        </p:grpSpPr>
        <p:cxnSp>
          <p:nvCxnSpPr>
            <p:cNvPr id="24" name="Straight Connector 23"/>
            <p:cNvCxnSpPr/>
            <p:nvPr/>
          </p:nvCxnSpPr>
          <p:spPr bwMode="auto">
            <a:xfrm>
              <a:off x="2286000" y="-194102"/>
              <a:ext cx="381000" cy="0"/>
            </a:xfrm>
            <a:prstGeom prst="line">
              <a:avLst/>
            </a:prstGeom>
            <a:solidFill>
              <a:schemeClr val="accent1"/>
            </a:solidFill>
            <a:ln w="28575" cap="flat" cmpd="sng" algn="ctr">
              <a:solidFill>
                <a:srgbClr val="FF9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5" name="Straight Connector 24"/>
            <p:cNvCxnSpPr/>
            <p:nvPr/>
          </p:nvCxnSpPr>
          <p:spPr bwMode="auto">
            <a:xfrm>
              <a:off x="2476500" y="-258579"/>
              <a:ext cx="0" cy="152400"/>
            </a:xfrm>
            <a:prstGeom prst="line">
              <a:avLst/>
            </a:prstGeom>
            <a:solidFill>
              <a:schemeClr val="accent1"/>
            </a:solidFill>
            <a:ln w="28575" cap="flat" cmpd="sng" algn="ctr">
              <a:solidFill>
                <a:srgbClr val="FF9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aphicFrame>
        <p:nvGraphicFramePr>
          <p:cNvPr id="26" name="Group 36"/>
          <p:cNvGraphicFramePr>
            <a:graphicFrameLocks/>
          </p:cNvGraphicFramePr>
          <p:nvPr>
            <p:extLst>
              <p:ext uri="{D42A27DB-BD31-4B8C-83A1-F6EECF244321}">
                <p14:modId xmlns:p14="http://schemas.microsoft.com/office/powerpoint/2010/main" val="713323968"/>
              </p:ext>
            </p:extLst>
          </p:nvPr>
        </p:nvGraphicFramePr>
        <p:xfrm>
          <a:off x="4724399" y="808576"/>
          <a:ext cx="4267200" cy="1950940"/>
        </p:xfrm>
        <a:graphic>
          <a:graphicData uri="http://schemas.openxmlformats.org/drawingml/2006/table">
            <a:tbl>
              <a:tblPr/>
              <a:tblGrid>
                <a:gridCol w="1262768">
                  <a:extLst>
                    <a:ext uri="{9D8B030D-6E8A-4147-A177-3AD203B41FA5}">
                      <a16:colId xmlns:a16="http://schemas.microsoft.com/office/drawing/2014/main" xmlns="" val="20000"/>
                    </a:ext>
                  </a:extLst>
                </a:gridCol>
                <a:gridCol w="1226322">
                  <a:extLst>
                    <a:ext uri="{9D8B030D-6E8A-4147-A177-3AD203B41FA5}">
                      <a16:colId xmlns:a16="http://schemas.microsoft.com/office/drawing/2014/main" xmlns="" val="20001"/>
                    </a:ext>
                  </a:extLst>
                </a:gridCol>
                <a:gridCol w="787510">
                  <a:extLst>
                    <a:ext uri="{9D8B030D-6E8A-4147-A177-3AD203B41FA5}">
                      <a16:colId xmlns:a16="http://schemas.microsoft.com/office/drawing/2014/main" xmlns="" val="20002"/>
                    </a:ext>
                  </a:extLst>
                </a:gridCol>
                <a:gridCol w="990600">
                  <a:extLst>
                    <a:ext uri="{9D8B030D-6E8A-4147-A177-3AD203B41FA5}">
                      <a16:colId xmlns:a16="http://schemas.microsoft.com/office/drawing/2014/main" xmlns="" val="20003"/>
                    </a:ext>
                  </a:extLst>
                </a:gridCol>
              </a:tblGrid>
              <a:tr h="36465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endParaRPr kumimoji="0" lang="en-US" sz="1400" b="1" i="0" u="none" strike="noStrike" cap="none" normalizeH="0" baseline="0" dirty="0">
                        <a:ln>
                          <a:noFill/>
                        </a:ln>
                        <a:solidFill>
                          <a:schemeClr val="bg1"/>
                        </a:solidFill>
                        <a:effectLst/>
                        <a:latin typeface="+mn-lt"/>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err="1">
                          <a:ln>
                            <a:noFill/>
                          </a:ln>
                          <a:solidFill>
                            <a:schemeClr val="bg1"/>
                          </a:solidFill>
                          <a:effectLst/>
                          <a:latin typeface="Arial"/>
                          <a:ea typeface="ＭＳ Ｐゴシック" charset="0"/>
                          <a:cs typeface="Arial"/>
                        </a:rPr>
                        <a:t>Atezo</a:t>
                      </a:r>
                      <a:r>
                        <a:rPr kumimoji="0" lang="en-US" sz="1400" b="1" i="0" u="none" strike="noStrike" cap="none" normalizeH="0" baseline="0" dirty="0">
                          <a:ln>
                            <a:noFill/>
                          </a:ln>
                          <a:solidFill>
                            <a:schemeClr val="bg1"/>
                          </a:solidFill>
                          <a:effectLst/>
                          <a:latin typeface="Arial"/>
                          <a:ea typeface="ＭＳ Ｐゴシック" charset="0"/>
                          <a:cs typeface="Arial"/>
                        </a:rPr>
                        <a:t> + </a:t>
                      </a:r>
                      <a:r>
                        <a:rPr kumimoji="0" lang="en-US" sz="1400" b="1" i="0" u="none" strike="noStrike" cap="none" normalizeH="0" baseline="0" dirty="0" err="1">
                          <a:ln>
                            <a:noFill/>
                          </a:ln>
                          <a:solidFill>
                            <a:schemeClr val="bg1"/>
                          </a:solidFill>
                          <a:effectLst/>
                          <a:latin typeface="Arial"/>
                          <a:ea typeface="ＭＳ Ｐゴシック" charset="0"/>
                          <a:cs typeface="Arial"/>
                        </a:rPr>
                        <a:t>cobi</a:t>
                      </a:r>
                      <a:r>
                        <a:rPr kumimoji="0" lang="en-US" sz="1400" b="1" i="0" u="none" strike="noStrike" cap="none" normalizeH="0" baseline="0" dirty="0">
                          <a:ln>
                            <a:noFill/>
                          </a:ln>
                          <a:solidFill>
                            <a:schemeClr val="bg1"/>
                          </a:solidFill>
                          <a:effectLst/>
                          <a:latin typeface="Arial"/>
                          <a:ea typeface="ＭＳ Ｐゴシック" charset="0"/>
                          <a:cs typeface="Arial"/>
                        </a:rPr>
                        <a:t> </a:t>
                      </a:r>
                      <a:br>
                        <a:rPr kumimoji="0" lang="en-US" sz="1400" b="1" i="0" u="none" strike="noStrike" cap="none" normalizeH="0" baseline="0" dirty="0">
                          <a:ln>
                            <a:noFill/>
                          </a:ln>
                          <a:solidFill>
                            <a:schemeClr val="bg1"/>
                          </a:solidFill>
                          <a:effectLst/>
                          <a:latin typeface="Arial"/>
                          <a:ea typeface="ＭＳ Ｐゴシック" charset="0"/>
                          <a:cs typeface="Arial"/>
                        </a:rPr>
                      </a:br>
                      <a:r>
                        <a:rPr kumimoji="0" lang="en-US" sz="1400" b="1" i="0" u="none" strike="noStrike" cap="none" normalizeH="0" baseline="0" dirty="0">
                          <a:ln>
                            <a:noFill/>
                          </a:ln>
                          <a:solidFill>
                            <a:schemeClr val="bg1"/>
                          </a:solidFill>
                          <a:effectLst/>
                          <a:latin typeface="Arial"/>
                          <a:ea typeface="ＭＳ Ｐゴシック" charset="0"/>
                          <a:cs typeface="Arial"/>
                        </a:rPr>
                        <a:t>(n = 183)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err="1">
                          <a:ln>
                            <a:noFill/>
                          </a:ln>
                          <a:solidFill>
                            <a:schemeClr val="bg1"/>
                          </a:solidFill>
                          <a:effectLst/>
                          <a:latin typeface="Arial"/>
                          <a:ea typeface="ＭＳ Ｐゴシック" charset="0"/>
                          <a:cs typeface="Arial"/>
                        </a:rPr>
                        <a:t>Atezo</a:t>
                      </a:r>
                      <a:r>
                        <a:rPr kumimoji="0" lang="en-US" sz="1400" b="1" i="0" u="none" strike="noStrike" cap="none" normalizeH="0" baseline="0" dirty="0">
                          <a:ln>
                            <a:noFill/>
                          </a:ln>
                          <a:solidFill>
                            <a:schemeClr val="bg1"/>
                          </a:solidFill>
                          <a:effectLst/>
                          <a:latin typeface="Arial"/>
                          <a:ea typeface="ＭＳ Ｐゴシック" charset="0"/>
                          <a:cs typeface="Arial"/>
                        </a:rPr>
                        <a:t> </a:t>
                      </a:r>
                      <a:br>
                        <a:rPr kumimoji="0" lang="en-US" sz="1400" b="1" i="0" u="none" strike="noStrike" cap="none" normalizeH="0" baseline="0" dirty="0">
                          <a:ln>
                            <a:noFill/>
                          </a:ln>
                          <a:solidFill>
                            <a:schemeClr val="bg1"/>
                          </a:solidFill>
                          <a:effectLst/>
                          <a:latin typeface="Arial"/>
                          <a:ea typeface="ＭＳ Ｐゴシック" charset="0"/>
                          <a:cs typeface="Arial"/>
                        </a:rPr>
                      </a:br>
                      <a:r>
                        <a:rPr kumimoji="0" lang="en-US" sz="1400" b="1" i="0" u="none" strike="noStrike" cap="none" normalizeH="0" baseline="0" dirty="0">
                          <a:ln>
                            <a:noFill/>
                          </a:ln>
                          <a:solidFill>
                            <a:schemeClr val="bg1"/>
                          </a:solidFill>
                          <a:effectLst/>
                          <a:latin typeface="Arial"/>
                          <a:ea typeface="ＭＳ Ｐゴシック" charset="0"/>
                          <a:cs typeface="Arial"/>
                        </a:rPr>
                        <a:t>(n = 90)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err="1">
                          <a:ln>
                            <a:noFill/>
                          </a:ln>
                          <a:solidFill>
                            <a:schemeClr val="bg1"/>
                          </a:solidFill>
                          <a:effectLst/>
                          <a:latin typeface="Arial"/>
                          <a:ea typeface="ＭＳ Ｐゴシック" charset="0"/>
                          <a:cs typeface="Arial"/>
                        </a:rPr>
                        <a:t>Rego</a:t>
                      </a:r>
                      <a:r>
                        <a:rPr kumimoji="0" lang="en-US" sz="1400" b="1" i="0" u="none" strike="noStrike" cap="none" normalizeH="0" baseline="0" dirty="0">
                          <a:ln>
                            <a:noFill/>
                          </a:ln>
                          <a:solidFill>
                            <a:schemeClr val="bg1"/>
                          </a:solidFill>
                          <a:effectLst/>
                          <a:latin typeface="Arial"/>
                          <a:ea typeface="ＭＳ Ｐゴシック" charset="0"/>
                          <a:cs typeface="Arial"/>
                        </a:rPr>
                        <a:t> </a:t>
                      </a:r>
                      <a:br>
                        <a:rPr kumimoji="0" lang="en-US" sz="1400" b="1" i="0" u="none" strike="noStrike" cap="none" normalizeH="0" baseline="0" dirty="0">
                          <a:ln>
                            <a:noFill/>
                          </a:ln>
                          <a:solidFill>
                            <a:schemeClr val="bg1"/>
                          </a:solidFill>
                          <a:effectLst/>
                          <a:latin typeface="Arial"/>
                          <a:ea typeface="ＭＳ Ｐゴシック" charset="0"/>
                          <a:cs typeface="Arial"/>
                        </a:rPr>
                      </a:br>
                      <a:r>
                        <a:rPr kumimoji="0" lang="en-US" sz="1400" b="1" i="0" u="none" strike="noStrike" cap="none" normalizeH="0" baseline="0" dirty="0">
                          <a:ln>
                            <a:noFill/>
                          </a:ln>
                          <a:solidFill>
                            <a:schemeClr val="bg1"/>
                          </a:solidFill>
                          <a:effectLst/>
                          <a:latin typeface="Arial"/>
                          <a:ea typeface="ＭＳ Ｐゴシック" charset="0"/>
                          <a:cs typeface="Arial"/>
                        </a:rPr>
                        <a:t>(n = 90)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27919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00" b="0" i="0" u="none" strike="noStrike" cap="none" normalizeH="0" baseline="0" dirty="0">
                          <a:ln>
                            <a:noFill/>
                          </a:ln>
                          <a:solidFill>
                            <a:srgbClr val="FFFFFF"/>
                          </a:solidFill>
                          <a:effectLst/>
                          <a:latin typeface="+mn-lt"/>
                          <a:ea typeface="ＭＳ Ｐゴシック" charset="0"/>
                          <a:cs typeface="Arial"/>
                        </a:rPr>
                        <a:t>Median OS, </a:t>
                      </a:r>
                      <a:r>
                        <a:rPr kumimoji="0" lang="en-US" sz="1400" b="0" i="0" u="none" strike="noStrike" cap="none" normalizeH="0" baseline="0" dirty="0" err="1">
                          <a:ln>
                            <a:noFill/>
                          </a:ln>
                          <a:solidFill>
                            <a:srgbClr val="FFFFFF"/>
                          </a:solidFill>
                          <a:effectLst/>
                          <a:latin typeface="+mn-lt"/>
                          <a:ea typeface="ＭＳ Ｐゴシック" charset="0"/>
                          <a:cs typeface="Arial"/>
                        </a:rPr>
                        <a:t>mo</a:t>
                      </a:r>
                      <a:endParaRPr kumimoji="0" lang="en-US" sz="1400" b="0" i="0" u="none" strike="noStrike" cap="none" normalizeH="0" baseline="0" dirty="0">
                        <a:ln>
                          <a:noFill/>
                        </a:ln>
                        <a:solidFill>
                          <a:srgbClr val="FFFFFF"/>
                        </a:solidFill>
                        <a:effectLst/>
                        <a:latin typeface="+mn-lt"/>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8.9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7.1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8.5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21451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00" b="0" i="0" u="none" strike="noStrike" cap="none" normalizeH="0" baseline="0" dirty="0">
                          <a:ln>
                            <a:noFill/>
                          </a:ln>
                          <a:solidFill>
                            <a:srgbClr val="FFFFFF"/>
                          </a:solidFill>
                          <a:effectLst/>
                          <a:latin typeface="+mn-lt"/>
                          <a:ea typeface="ＭＳ Ｐゴシック" charset="0"/>
                          <a:cs typeface="Arial"/>
                        </a:rPr>
                        <a:t>HR vs </a:t>
                      </a:r>
                      <a:r>
                        <a:rPr kumimoji="0" lang="en-US" sz="1400" b="0" i="0" u="none" strike="noStrike" cap="none" normalizeH="0" baseline="0" dirty="0" err="1">
                          <a:ln>
                            <a:noFill/>
                          </a:ln>
                          <a:solidFill>
                            <a:srgbClr val="FFFFFF"/>
                          </a:solidFill>
                          <a:effectLst/>
                          <a:latin typeface="+mn-lt"/>
                          <a:ea typeface="ＭＳ Ｐゴシック" charset="0"/>
                          <a:cs typeface="Arial"/>
                        </a:rPr>
                        <a:t>rego</a:t>
                      </a:r>
                      <a:endParaRPr kumimoji="0" lang="en-US" sz="1400" b="0" i="0" u="none" strike="noStrike" cap="none" normalizeH="0" baseline="0" dirty="0">
                        <a:ln>
                          <a:noFill/>
                        </a:ln>
                        <a:solidFill>
                          <a:srgbClr val="FFFFFF"/>
                        </a:solidFill>
                        <a:effectLst/>
                        <a:latin typeface="+mn-lt"/>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1.00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1.19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N/A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21451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00" b="0" i="1" u="none" strike="noStrike" cap="none" normalizeH="0" baseline="0" dirty="0">
                          <a:ln>
                            <a:noFill/>
                          </a:ln>
                          <a:solidFill>
                            <a:srgbClr val="FFFFFF"/>
                          </a:solidFill>
                          <a:effectLst/>
                          <a:latin typeface="+mn-lt"/>
                          <a:ea typeface="ＭＳ Ｐゴシック" charset="0"/>
                          <a:cs typeface="Arial"/>
                        </a:rPr>
                        <a:t>P</a:t>
                      </a:r>
                      <a:r>
                        <a:rPr kumimoji="0" lang="en-US" sz="1400" b="0" i="0" u="none" strike="noStrike" cap="none" normalizeH="0" baseline="0" dirty="0">
                          <a:ln>
                            <a:noFill/>
                          </a:ln>
                          <a:solidFill>
                            <a:srgbClr val="FFFFFF"/>
                          </a:solidFill>
                          <a:effectLst/>
                          <a:latin typeface="+mn-lt"/>
                          <a:ea typeface="ＭＳ Ｐゴシック" charset="0"/>
                          <a:cs typeface="Arial"/>
                        </a:rPr>
                        <a:t>-value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0.9871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0.3360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N/A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21451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00" b="0" i="0" u="none" strike="noStrike" cap="none" normalizeH="0" baseline="0" dirty="0">
                          <a:ln>
                            <a:noFill/>
                          </a:ln>
                          <a:solidFill>
                            <a:srgbClr val="FFFFFF"/>
                          </a:solidFill>
                          <a:effectLst/>
                          <a:latin typeface="+mn-lt"/>
                          <a:ea typeface="ＭＳ Ｐゴシック" charset="0"/>
                          <a:cs typeface="Arial"/>
                        </a:rPr>
                        <a:t>12-mo OS, %</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38.5%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27.2%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36.6%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538359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a:off x="3581400" y="3072266"/>
            <a:ext cx="1532359"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6" name="Line 7"/>
          <p:cNvSpPr>
            <a:spLocks noChangeShapeType="1"/>
          </p:cNvSpPr>
          <p:nvPr/>
        </p:nvSpPr>
        <p:spPr bwMode="auto">
          <a:xfrm flipH="1">
            <a:off x="5113759" y="2319586"/>
            <a:ext cx="0" cy="1396406"/>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2" name="Group 1"/>
          <p:cNvGrpSpPr/>
          <p:nvPr/>
        </p:nvGrpSpPr>
        <p:grpSpPr>
          <a:xfrm>
            <a:off x="5113759" y="2316461"/>
            <a:ext cx="257175" cy="1399531"/>
            <a:chOff x="4419600" y="2026607"/>
            <a:chExt cx="514350" cy="2488055"/>
          </a:xfrm>
        </p:grpSpPr>
        <p:sp>
          <p:nvSpPr>
            <p:cNvPr id="57347" name="Line 8"/>
            <p:cNvSpPr>
              <a:spLocks noChangeShapeType="1"/>
            </p:cNvSpPr>
            <p:nvPr/>
          </p:nvSpPr>
          <p:spPr bwMode="auto">
            <a:xfrm flipV="1">
              <a:off x="4419600" y="2026607"/>
              <a:ext cx="514350" cy="1111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57348" name="Line 9"/>
            <p:cNvSpPr>
              <a:spLocks noChangeShapeType="1"/>
            </p:cNvSpPr>
            <p:nvPr/>
          </p:nvSpPr>
          <p:spPr bwMode="auto">
            <a:xfrm>
              <a:off x="4419600" y="4514662"/>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sp>
        <p:nvSpPr>
          <p:cNvPr id="57349" name="Text Box 11"/>
          <p:cNvSpPr txBox="1">
            <a:spLocks noChangeArrowheads="1"/>
          </p:cNvSpPr>
          <p:nvPr/>
        </p:nvSpPr>
        <p:spPr bwMode="auto">
          <a:xfrm>
            <a:off x="5370934" y="1860214"/>
            <a:ext cx="3349823" cy="899808"/>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Napabucasin + </a:t>
            </a:r>
            <a:br>
              <a:rPr lang="en-US" sz="1700" b="1" dirty="0">
                <a:solidFill>
                  <a:srgbClr val="000090"/>
                </a:solidFill>
              </a:rPr>
            </a:br>
            <a:r>
              <a:rPr lang="en-US" sz="1700" b="1" i="1" dirty="0">
                <a:solidFill>
                  <a:srgbClr val="000090"/>
                </a:solidFill>
              </a:rPr>
              <a:t>Nab</a:t>
            </a:r>
            <a:r>
              <a:rPr lang="en-US" sz="1700" b="1" dirty="0">
                <a:solidFill>
                  <a:srgbClr val="000090"/>
                </a:solidFill>
              </a:rPr>
              <a:t> paclitaxel + </a:t>
            </a:r>
            <a:br>
              <a:rPr lang="en-US" sz="1700" b="1" dirty="0">
                <a:solidFill>
                  <a:srgbClr val="000090"/>
                </a:solidFill>
              </a:rPr>
            </a:br>
            <a:r>
              <a:rPr lang="en-US" sz="1700" b="1" dirty="0">
                <a:solidFill>
                  <a:srgbClr val="000090"/>
                </a:solidFill>
              </a:rPr>
              <a:t>Gemcitabine</a:t>
            </a:r>
          </a:p>
        </p:txBody>
      </p:sp>
      <p:sp>
        <p:nvSpPr>
          <p:cNvPr id="57350" name="Text Box 13"/>
          <p:cNvSpPr txBox="1">
            <a:spLocks noChangeArrowheads="1"/>
          </p:cNvSpPr>
          <p:nvPr/>
        </p:nvSpPr>
        <p:spPr bwMode="auto">
          <a:xfrm>
            <a:off x="5370934" y="3258924"/>
            <a:ext cx="3349823" cy="883838"/>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i="1" dirty="0">
                <a:solidFill>
                  <a:srgbClr val="000090"/>
                </a:solidFill>
              </a:rPr>
              <a:t>Nab</a:t>
            </a:r>
            <a:r>
              <a:rPr lang="en-US" sz="1700" b="1" dirty="0">
                <a:solidFill>
                  <a:srgbClr val="000090"/>
                </a:solidFill>
              </a:rPr>
              <a:t> paclitaxel + </a:t>
            </a:r>
            <a:br>
              <a:rPr lang="en-US" sz="1700" b="1" dirty="0">
                <a:solidFill>
                  <a:srgbClr val="000090"/>
                </a:solidFill>
              </a:rPr>
            </a:br>
            <a:r>
              <a:rPr lang="en-US" sz="1700" b="1" dirty="0">
                <a:solidFill>
                  <a:srgbClr val="000090"/>
                </a:solidFill>
              </a:rPr>
              <a:t>Gemcitabine</a:t>
            </a:r>
          </a:p>
        </p:txBody>
      </p:sp>
      <p:graphicFrame>
        <p:nvGraphicFramePr>
          <p:cNvPr id="29" name="Group 104"/>
          <p:cNvGraphicFramePr>
            <a:graphicFrameLocks noGrp="1"/>
          </p:cNvGraphicFramePr>
          <p:nvPr>
            <p:extLst>
              <p:ext uri="{D42A27DB-BD31-4B8C-83A1-F6EECF244321}">
                <p14:modId xmlns:p14="http://schemas.microsoft.com/office/powerpoint/2010/main" val="1438173222"/>
              </p:ext>
            </p:extLst>
          </p:nvPr>
        </p:nvGraphicFramePr>
        <p:xfrm>
          <a:off x="609600" y="1556311"/>
          <a:ext cx="3090243" cy="2939489"/>
        </p:xfrm>
        <a:graphic>
          <a:graphicData uri="http://schemas.openxmlformats.org/drawingml/2006/table">
            <a:tbl>
              <a:tblPr/>
              <a:tblGrid>
                <a:gridCol w="3090243">
                  <a:extLst>
                    <a:ext uri="{9D8B030D-6E8A-4147-A177-3AD203B41FA5}">
                      <a16:colId xmlns:a16="http://schemas.microsoft.com/office/drawing/2014/main" xmlns="" val="20000"/>
                    </a:ext>
                  </a:extLst>
                </a:gridCol>
              </a:tblGrid>
              <a:tr h="40026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Estimated Enrollment </a:t>
                      </a:r>
                      <a:br>
                        <a:rPr kumimoji="0" lang="en-US" sz="1700" b="1" i="0" u="none" strike="noStrike" cap="none" normalizeH="0" baseline="0" dirty="0">
                          <a:ln>
                            <a:noFill/>
                          </a:ln>
                          <a:solidFill>
                            <a:schemeClr val="bg1"/>
                          </a:solidFill>
                          <a:effectLst/>
                          <a:latin typeface="Arial"/>
                          <a:ea typeface="ＭＳ Ｐゴシック" charset="0"/>
                          <a:cs typeface="Arial"/>
                        </a:rPr>
                      </a:br>
                      <a:r>
                        <a:rPr kumimoji="0" lang="en-US" sz="1700" b="1" i="0" u="none" strike="noStrike" cap="none" normalizeH="0" baseline="0" dirty="0">
                          <a:ln>
                            <a:noFill/>
                          </a:ln>
                          <a:solidFill>
                            <a:schemeClr val="bg1"/>
                          </a:solidFill>
                          <a:effectLst/>
                          <a:latin typeface="Arial"/>
                          <a:ea typeface="ＭＳ Ｐゴシック" charset="0"/>
                          <a:cs typeface="Arial"/>
                        </a:rPr>
                        <a:t>(N = 1,132)</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2329889">
                <a:tc>
                  <a:txBody>
                    <a:bodyPr/>
                    <a:lstStyle/>
                    <a:p>
                      <a:pPr marL="285750" indent="-285750">
                        <a:lnSpc>
                          <a:spcPct val="120000"/>
                        </a:lnSpc>
                        <a:buFont typeface="Arial"/>
                        <a:buChar char="•"/>
                        <a:defRPr/>
                      </a:pPr>
                      <a:r>
                        <a:rPr lang="en-US" sz="1700" baseline="0" dirty="0"/>
                        <a:t>Metastatic PDAC</a:t>
                      </a:r>
                    </a:p>
                    <a:p>
                      <a:pPr marL="285750" indent="-285750">
                        <a:lnSpc>
                          <a:spcPct val="120000"/>
                        </a:lnSpc>
                        <a:buFont typeface="Arial"/>
                        <a:buChar char="•"/>
                        <a:defRPr/>
                      </a:pPr>
                      <a:r>
                        <a:rPr lang="en-US" sz="1700" baseline="0" dirty="0"/>
                        <a:t>Previously untreated</a:t>
                      </a:r>
                    </a:p>
                    <a:p>
                      <a:pPr marL="285750" indent="-285750">
                        <a:lnSpc>
                          <a:spcPct val="120000"/>
                        </a:lnSpc>
                        <a:buFont typeface="Arial"/>
                        <a:buChar char="•"/>
                        <a:defRPr/>
                      </a:pPr>
                      <a:r>
                        <a:rPr lang="en-US" sz="1700" baseline="0" dirty="0"/>
                        <a:t>ECOG PS 0-1</a:t>
                      </a:r>
                    </a:p>
                    <a:p>
                      <a:pPr marL="285750" indent="-285750">
                        <a:lnSpc>
                          <a:spcPct val="120000"/>
                        </a:lnSpc>
                        <a:buFont typeface="Arial"/>
                        <a:buChar char="•"/>
                        <a:defRPr/>
                      </a:pPr>
                      <a:r>
                        <a:rPr lang="en-US" sz="1700" baseline="0" dirty="0"/>
                        <a:t>Available archival tumor tissue</a:t>
                      </a:r>
                    </a:p>
                    <a:p>
                      <a:pPr marL="285750" indent="-285750">
                        <a:lnSpc>
                          <a:spcPct val="120000"/>
                        </a:lnSpc>
                        <a:buFont typeface="Arial"/>
                        <a:buChar char="•"/>
                        <a:defRPr/>
                      </a:pPr>
                      <a:r>
                        <a:rPr lang="en-US" sz="1700" baseline="0" dirty="0"/>
                        <a:t>No brain or leptomeningeal metastases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57361" name="TextBox 2"/>
          <p:cNvSpPr txBox="1">
            <a:spLocks noChangeArrowheads="1"/>
          </p:cNvSpPr>
          <p:nvPr/>
        </p:nvSpPr>
        <p:spPr bwMode="auto">
          <a:xfrm>
            <a:off x="304800" y="4933067"/>
            <a:ext cx="8534400" cy="1010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 OS in all patients</a:t>
            </a:r>
          </a:p>
          <a:p>
            <a:pPr marL="285750" indent="-285750">
              <a:spcBef>
                <a:spcPts val="400"/>
              </a:spcBef>
              <a:spcAft>
                <a:spcPts val="400"/>
              </a:spcAft>
              <a:buFont typeface="Arial" charset="0"/>
              <a:buChar char="•"/>
            </a:pPr>
            <a:r>
              <a:rPr lang="en-US" sz="1650" dirty="0">
                <a:solidFill>
                  <a:srgbClr val="FFFFFF"/>
                </a:solidFill>
              </a:rPr>
              <a:t>Secondary endpoints include: OS in patients with biomarker-positive disease, PFS, response and safety</a:t>
            </a:r>
          </a:p>
        </p:txBody>
      </p:sp>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CanStem111P: Ongoing Phase III Trial Design</a:t>
            </a:r>
            <a:endParaRPr lang="en-US" dirty="0"/>
          </a:p>
        </p:txBody>
      </p:sp>
      <p:sp>
        <p:nvSpPr>
          <p:cNvPr id="16" name="TextBox 15"/>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Bekaii-Saab TS et al. </a:t>
            </a:r>
            <a:r>
              <a:rPr lang="en-US" sz="1800" i="1" dirty="0">
                <a:solidFill>
                  <a:srgbClr val="FFFFFF"/>
                </a:solidFill>
              </a:rPr>
              <a:t>Proc ASCO </a:t>
            </a:r>
            <a:r>
              <a:rPr lang="en-US" sz="1800" dirty="0">
                <a:solidFill>
                  <a:srgbClr val="FFFFFF"/>
                </a:solidFill>
              </a:rPr>
              <a:t>2018;Abstract 4110; Clinicaltrials.gov. </a:t>
            </a:r>
          </a:p>
        </p:txBody>
      </p:sp>
      <p:sp>
        <p:nvSpPr>
          <p:cNvPr id="4" name="TextBox 3"/>
          <p:cNvSpPr txBox="1"/>
          <p:nvPr/>
        </p:nvSpPr>
        <p:spPr>
          <a:xfrm>
            <a:off x="609600" y="1169596"/>
            <a:ext cx="1685077" cy="369332"/>
          </a:xfrm>
          <a:prstGeom prst="rect">
            <a:avLst/>
          </a:prstGeom>
          <a:noFill/>
        </p:spPr>
        <p:txBody>
          <a:bodyPr wrap="none" rtlCol="0">
            <a:spAutoFit/>
          </a:bodyPr>
          <a:lstStyle/>
          <a:p>
            <a:r>
              <a:rPr lang="en-US" sz="1800" b="1" dirty="0">
                <a:solidFill>
                  <a:srgbClr val="FFFFFF"/>
                </a:solidFill>
              </a:rPr>
              <a:t>NCT02993731</a:t>
            </a:r>
          </a:p>
        </p:txBody>
      </p:sp>
      <p:grpSp>
        <p:nvGrpSpPr>
          <p:cNvPr id="15" name="Group 14"/>
          <p:cNvGrpSpPr>
            <a:grpSpLocks/>
          </p:cNvGrpSpPr>
          <p:nvPr/>
        </p:nvGrpSpPr>
        <p:grpSpPr bwMode="auto">
          <a:xfrm>
            <a:off x="4038600" y="2591671"/>
            <a:ext cx="914400" cy="914400"/>
            <a:chOff x="1872" y="1584"/>
            <a:chExt cx="576" cy="576"/>
          </a:xfrm>
        </p:grpSpPr>
        <p:sp>
          <p:nvSpPr>
            <p:cNvPr id="17" name="Oval 16"/>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18" name="Rectangle 17"/>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Tree>
    <p:extLst>
      <p:ext uri="{BB962C8B-B14F-4D97-AF65-F5344CB8AC3E}">
        <p14:creationId xmlns:p14="http://schemas.microsoft.com/office/powerpoint/2010/main" val="1043137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09600" y="1219200"/>
            <a:ext cx="7924800" cy="3810000"/>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TextBox 4"/>
          <p:cNvSpPr txBox="1"/>
          <p:nvPr/>
        </p:nvSpPr>
        <p:spPr>
          <a:xfrm>
            <a:off x="3429000" y="4489704"/>
            <a:ext cx="4925060" cy="369332"/>
          </a:xfrm>
          <a:prstGeom prst="rect">
            <a:avLst/>
          </a:prstGeom>
          <a:noFill/>
        </p:spPr>
        <p:txBody>
          <a:bodyPr wrap="square" rtlCol="0">
            <a:spAutoFit/>
          </a:bodyPr>
          <a:lstStyle/>
          <a:p>
            <a:pPr algn="r"/>
            <a:r>
              <a:rPr lang="en-US" sz="1800" i="1" dirty="0">
                <a:solidFill>
                  <a:schemeClr val="tx2"/>
                </a:solidFill>
              </a:rPr>
              <a:t>J Clin </a:t>
            </a:r>
            <a:r>
              <a:rPr lang="en-US" sz="1800" i="1" dirty="0" err="1">
                <a:solidFill>
                  <a:schemeClr val="tx2"/>
                </a:solidFill>
              </a:rPr>
              <a:t>Oncol</a:t>
            </a:r>
            <a:r>
              <a:rPr lang="en-US" sz="1800" i="1" dirty="0">
                <a:solidFill>
                  <a:schemeClr val="tx2"/>
                </a:solidFill>
              </a:rPr>
              <a:t> </a:t>
            </a:r>
            <a:r>
              <a:rPr lang="en-US" sz="1800" dirty="0">
                <a:solidFill>
                  <a:schemeClr val="tx2"/>
                </a:solidFill>
              </a:rPr>
              <a:t>2018;</a:t>
            </a:r>
            <a:r>
              <a:rPr lang="is-IS" sz="1800" dirty="0">
                <a:solidFill>
                  <a:schemeClr val="tx2"/>
                </a:solidFill>
              </a:rPr>
              <a:t>36(24):2545-56.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64" y="1371600"/>
            <a:ext cx="7753224" cy="2971800"/>
          </a:xfrm>
          <a:prstGeom prst="rect">
            <a:avLst/>
          </a:prstGeom>
        </p:spPr>
      </p:pic>
    </p:spTree>
    <p:extLst>
      <p:ext uri="{BB962C8B-B14F-4D97-AF65-F5344CB8AC3E}">
        <p14:creationId xmlns:p14="http://schemas.microsoft.com/office/powerpoint/2010/main" val="4161458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ASCO Clinical Practice Guideline Update for Metastatic Pancreatic Cancer</a:t>
            </a:r>
            <a:endParaRPr lang="en-US" dirty="0">
              <a:latin typeface="Arial" charset="0"/>
              <a:ea typeface="ＭＳ Ｐゴシック" charset="0"/>
              <a:cs typeface="ＭＳ Ｐゴシック" charset="0"/>
            </a:endParaRPr>
          </a:p>
        </p:txBody>
      </p:sp>
      <p:sp>
        <p:nvSpPr>
          <p:cNvPr id="8" name="Rectangle 33"/>
          <p:cNvSpPr>
            <a:spLocks noChangeArrowheads="1"/>
          </p:cNvSpPr>
          <p:nvPr/>
        </p:nvSpPr>
        <p:spPr bwMode="auto">
          <a:xfrm>
            <a:off x="304800" y="1143000"/>
            <a:ext cx="8534400" cy="518160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2020070031"/>
              </p:ext>
            </p:extLst>
          </p:nvPr>
        </p:nvGraphicFramePr>
        <p:xfrm>
          <a:off x="419101" y="1244190"/>
          <a:ext cx="8267699" cy="4973730"/>
        </p:xfrm>
        <a:graphic>
          <a:graphicData uri="http://schemas.openxmlformats.org/drawingml/2006/table">
            <a:tbl>
              <a:tblPr/>
              <a:tblGrid>
                <a:gridCol w="1740569">
                  <a:extLst>
                    <a:ext uri="{9D8B030D-6E8A-4147-A177-3AD203B41FA5}">
                      <a16:colId xmlns:a16="http://schemas.microsoft.com/office/drawing/2014/main" xmlns="" val="20000"/>
                    </a:ext>
                  </a:extLst>
                </a:gridCol>
                <a:gridCol w="6527130">
                  <a:extLst>
                    <a:ext uri="{9D8B030D-6E8A-4147-A177-3AD203B41FA5}">
                      <a16:colId xmlns:a16="http://schemas.microsoft.com/office/drawing/2014/main" xmlns="" val="20001"/>
                    </a:ext>
                  </a:extLst>
                </a:gridCol>
              </a:tblGrid>
              <a:tr h="40159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500" b="1" i="0" u="none" strike="noStrike" cap="none" normalizeH="0" baseline="0" dirty="0">
                          <a:ln>
                            <a:noFill/>
                          </a:ln>
                          <a:solidFill>
                            <a:schemeClr val="bg1"/>
                          </a:solidFill>
                          <a:effectLst/>
                          <a:latin typeface="Arial"/>
                          <a:ea typeface="ＭＳ Ｐゴシック" charset="0"/>
                          <a:cs typeface="Arial"/>
                        </a:rPr>
                        <a:t>Treatment stage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Arial"/>
                          <a:ea typeface="ＭＳ Ｐゴシック" charset="0"/>
                          <a:cs typeface="Arial"/>
                        </a:rPr>
                        <a:t>Recommendation</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0"/>
                  </a:ext>
                </a:extLst>
              </a:tr>
              <a:tr h="3902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Initial assessment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pPr>
                      <a:r>
                        <a:rPr kumimoji="0" lang="en-US" sz="1500" b="0" i="0" u="none" strike="noStrike" cap="none" normalizeH="0" baseline="0" dirty="0">
                          <a:ln>
                            <a:noFill/>
                          </a:ln>
                          <a:solidFill>
                            <a:srgbClr val="FFFFFF"/>
                          </a:solidFill>
                          <a:effectLst/>
                          <a:latin typeface="Arial"/>
                          <a:ea typeface="ＭＳ Ｐゴシック" charset="0"/>
                          <a:cs typeface="Arial"/>
                        </a:rPr>
                        <a:t>Use a multiphase CT scan of chest/abdomen/pelvis for dx extent</a:t>
                      </a: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pPr>
                      <a:r>
                        <a:rPr kumimoji="0" lang="en-US" sz="1500" b="0" i="0" u="none" strike="noStrike" cap="none" normalizeH="0" baseline="0" dirty="0">
                          <a:ln>
                            <a:noFill/>
                          </a:ln>
                          <a:solidFill>
                            <a:srgbClr val="FFFFFF"/>
                          </a:solidFill>
                          <a:effectLst/>
                          <a:latin typeface="Arial"/>
                          <a:ea typeface="ＭＳ Ｐゴシック" charset="0"/>
                          <a:cs typeface="Arial"/>
                        </a:rPr>
                        <a:t>Evaluate baseline PS, symptom burden and comorbidity profile</a:t>
                      </a: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defRPr/>
                      </a:pPr>
                      <a:r>
                        <a:rPr kumimoji="0" lang="en-US" sz="1500" b="0" i="0" u="none" strike="noStrike" cap="none" normalizeH="0" baseline="0" dirty="0">
                          <a:ln>
                            <a:noFill/>
                          </a:ln>
                          <a:solidFill>
                            <a:srgbClr val="FFFFFF"/>
                          </a:solidFill>
                          <a:effectLst/>
                          <a:latin typeface="+mn-lt"/>
                          <a:ea typeface="ＭＳ Ｐゴシック" charset="0"/>
                          <a:cs typeface="Arial"/>
                        </a:rPr>
                        <a:t>Discuss</a:t>
                      </a:r>
                      <a:r>
                        <a:rPr kumimoji="0" lang="en-US" sz="1500" b="0" i="0" u="none" strike="noStrike" cap="none" normalizeH="0" baseline="0" dirty="0">
                          <a:ln>
                            <a:noFill/>
                          </a:ln>
                          <a:solidFill>
                            <a:srgbClr val="FFFFFF"/>
                          </a:solidFill>
                          <a:effectLst/>
                          <a:latin typeface="Arial"/>
                          <a:ea typeface="ＭＳ Ｐゴシック" charset="0"/>
                          <a:cs typeface="Arial"/>
                        </a:rPr>
                        <a:t> care goals, </a:t>
                      </a:r>
                      <a:r>
                        <a:rPr kumimoji="0" lang="en-US" sz="1500" b="0" i="0" u="none" strike="noStrike" cap="none" normalizeH="0" baseline="0" dirty="0" err="1">
                          <a:ln>
                            <a:noFill/>
                          </a:ln>
                          <a:solidFill>
                            <a:srgbClr val="FFFFFF"/>
                          </a:solidFill>
                          <a:effectLst/>
                          <a:latin typeface="Arial"/>
                          <a:ea typeface="ＭＳ Ｐゴシック" charset="0"/>
                          <a:cs typeface="Arial"/>
                        </a:rPr>
                        <a:t>pt</a:t>
                      </a:r>
                      <a:r>
                        <a:rPr kumimoji="0" lang="en-US" sz="1500" b="0" i="0" u="none" strike="noStrike" cap="none" normalizeH="0" baseline="0" dirty="0">
                          <a:ln>
                            <a:noFill/>
                          </a:ln>
                          <a:solidFill>
                            <a:srgbClr val="FFFFFF"/>
                          </a:solidFill>
                          <a:effectLst/>
                          <a:latin typeface="Arial"/>
                          <a:ea typeface="ＭＳ Ｐゴシック" charset="0"/>
                          <a:cs typeface="Arial"/>
                        </a:rPr>
                        <a:t> preferences and support </a:t>
                      </a:r>
                      <a:r>
                        <a:rPr kumimoji="0" lang="en-US" sz="1500" b="0" i="0" u="none" strike="noStrike" cap="none" normalizeH="0" baseline="0" dirty="0">
                          <a:ln>
                            <a:noFill/>
                          </a:ln>
                          <a:solidFill>
                            <a:srgbClr val="FFFFFF"/>
                          </a:solidFill>
                          <a:effectLst/>
                          <a:latin typeface="+mn-lt"/>
                          <a:ea typeface="ＭＳ Ｐゴシック" charset="0"/>
                          <a:cs typeface="Arial"/>
                        </a:rPr>
                        <a:t>systems with </a:t>
                      </a:r>
                      <a:r>
                        <a:rPr kumimoji="0" lang="en-US" sz="1500" b="0" i="0" u="none" strike="noStrike" cap="none" normalizeH="0" baseline="0" dirty="0" err="1">
                          <a:ln>
                            <a:noFill/>
                          </a:ln>
                          <a:solidFill>
                            <a:srgbClr val="FFFFFF"/>
                          </a:solidFill>
                          <a:effectLst/>
                          <a:latin typeface="+mn-lt"/>
                          <a:ea typeface="ＭＳ Ｐゴシック" charset="0"/>
                          <a:cs typeface="Arial"/>
                        </a:rPr>
                        <a:t>pt</a:t>
                      </a:r>
                      <a:endParaRPr kumimoji="0" lang="en-US" sz="1500" b="0" i="0" u="none" strike="noStrike" cap="none" normalizeH="0" baseline="0" dirty="0">
                        <a:ln>
                          <a:noFill/>
                        </a:ln>
                        <a:solidFill>
                          <a:srgbClr val="FFFFFF"/>
                        </a:solidFill>
                        <a:effectLst/>
                        <a:latin typeface="Arial"/>
                        <a:ea typeface="ＭＳ Ｐゴシック" charset="0"/>
                        <a:cs typeface="Arial"/>
                      </a:endParaRP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pPr>
                      <a:r>
                        <a:rPr kumimoji="0" lang="en-US" sz="1500" b="0" i="0" u="none" strike="noStrike" cap="none" normalizeH="0" baseline="0" dirty="0">
                          <a:ln>
                            <a:noFill/>
                          </a:ln>
                          <a:solidFill>
                            <a:srgbClr val="FFFFFF"/>
                          </a:solidFill>
                          <a:effectLst/>
                          <a:latin typeface="Arial"/>
                          <a:ea typeface="ＭＳ Ｐゴシック" charset="0"/>
                          <a:cs typeface="Arial"/>
                        </a:rPr>
                        <a:t>Use a multidisciplinary team to formulate treatment plans</a:t>
                      </a: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pPr>
                      <a:r>
                        <a:rPr kumimoji="0" lang="en-US" sz="1500" b="0" i="0" u="none" strike="noStrike" cap="none" normalizeH="0" baseline="0" dirty="0">
                          <a:ln>
                            <a:noFill/>
                          </a:ln>
                          <a:solidFill>
                            <a:srgbClr val="FFFFFF"/>
                          </a:solidFill>
                          <a:effectLst/>
                          <a:latin typeface="Arial"/>
                          <a:ea typeface="ＭＳ Ｐゴシック" charset="0"/>
                          <a:cs typeface="Arial"/>
                        </a:rPr>
                        <a:t>Clinical trial information should be offered</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902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1L treatment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pPr>
                      <a:r>
                        <a:rPr kumimoji="0" lang="en-US" sz="1500" b="0" i="0" u="none" strike="noStrike" cap="none" normalizeH="0" baseline="0" dirty="0">
                          <a:ln>
                            <a:noFill/>
                          </a:ln>
                          <a:solidFill>
                            <a:srgbClr val="FFFFFF"/>
                          </a:solidFill>
                          <a:effectLst/>
                          <a:latin typeface="Arial"/>
                          <a:ea typeface="ＭＳ Ｐゴシック" charset="0"/>
                          <a:cs typeface="Arial"/>
                        </a:rPr>
                        <a:t>ECOG PS 0-1: FOLFIRINOX or gemcitabine/</a:t>
                      </a:r>
                      <a:r>
                        <a:rPr kumimoji="0" lang="en-US" sz="1500" b="0" i="1" u="none" strike="noStrike" cap="none" normalizeH="0" baseline="0" dirty="0">
                          <a:ln>
                            <a:noFill/>
                          </a:ln>
                          <a:solidFill>
                            <a:srgbClr val="FFFFFF"/>
                          </a:solidFill>
                          <a:effectLst/>
                          <a:latin typeface="Arial"/>
                          <a:ea typeface="ＭＳ Ｐゴシック" charset="0"/>
                          <a:cs typeface="Arial"/>
                        </a:rPr>
                        <a:t>nab</a:t>
                      </a:r>
                      <a:r>
                        <a:rPr kumimoji="0" lang="en-US" sz="1500" b="0" i="0" u="none" strike="noStrike" cap="none" normalizeH="0" baseline="0" dirty="0">
                          <a:ln>
                            <a:noFill/>
                          </a:ln>
                          <a:solidFill>
                            <a:srgbClr val="FFFFFF"/>
                          </a:solidFill>
                          <a:effectLst/>
                          <a:latin typeface="Arial"/>
                          <a:ea typeface="ＭＳ Ｐゴシック" charset="0"/>
                          <a:cs typeface="Arial"/>
                        </a:rPr>
                        <a:t> paclitaxel</a:t>
                      </a: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pPr>
                      <a:r>
                        <a:rPr kumimoji="0" lang="en-US" sz="1500" b="0" i="0" u="none" strike="noStrike" cap="none" normalizeH="0" baseline="0" dirty="0">
                          <a:ln>
                            <a:noFill/>
                          </a:ln>
                          <a:solidFill>
                            <a:srgbClr val="FFFFFF"/>
                          </a:solidFill>
                          <a:effectLst/>
                          <a:latin typeface="Arial"/>
                          <a:ea typeface="ＭＳ Ｐゴシック" charset="0"/>
                          <a:cs typeface="Arial"/>
                        </a:rPr>
                        <a:t>ECOG PS 2: Gemcitabine alone or with capecitabine or erlotinib</a:t>
                      </a: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pPr>
                      <a:r>
                        <a:rPr kumimoji="0" lang="en-US" sz="1500" b="0" i="0" u="none" strike="noStrike" cap="none" normalizeH="0" baseline="0" dirty="0">
                          <a:ln>
                            <a:noFill/>
                          </a:ln>
                          <a:solidFill>
                            <a:srgbClr val="FFFFFF"/>
                          </a:solidFill>
                          <a:effectLst/>
                          <a:latin typeface="Arial"/>
                          <a:ea typeface="ＭＳ Ｐゴシック" charset="0"/>
                          <a:cs typeface="Arial"/>
                        </a:rPr>
                        <a:t>ECOG PS ≥3: Case-by-case basis only with emphasis on optimizing supportive care measures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902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2L treatment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pPr>
                      <a:r>
                        <a:rPr kumimoji="0" lang="en-US" sz="1500" b="0" i="0" u="none" strike="noStrike" cap="none" normalizeH="0" baseline="0" dirty="0">
                          <a:ln>
                            <a:noFill/>
                          </a:ln>
                          <a:solidFill>
                            <a:srgbClr val="FFFFFF"/>
                          </a:solidFill>
                          <a:effectLst/>
                          <a:latin typeface="Arial"/>
                          <a:ea typeface="ＭＳ Ｐゴシック" charset="0"/>
                          <a:cs typeface="Arial"/>
                        </a:rPr>
                        <a:t>Routine testing </a:t>
                      </a:r>
                      <a:r>
                        <a:rPr kumimoji="0" lang="en-US" sz="1500" b="0" i="0" u="none" strike="noStrike" cap="none" normalizeH="0" baseline="0" dirty="0">
                          <a:ln>
                            <a:noFill/>
                          </a:ln>
                          <a:solidFill>
                            <a:srgbClr val="FFFFFF"/>
                          </a:solidFill>
                          <a:effectLst/>
                          <a:latin typeface="+mn-lt"/>
                          <a:ea typeface="ＭＳ Ｐゴシック" charset="0"/>
                          <a:cs typeface="Arial"/>
                        </a:rPr>
                        <a:t>for dMMR/MSI-H by </a:t>
                      </a:r>
                      <a:r>
                        <a:rPr kumimoji="0" lang="en-US" sz="1500" b="0" i="0" u="none" strike="noStrike" cap="none" normalizeH="0" baseline="0" dirty="0">
                          <a:ln>
                            <a:noFill/>
                          </a:ln>
                          <a:solidFill>
                            <a:srgbClr val="FFFFFF"/>
                          </a:solidFill>
                          <a:effectLst/>
                          <a:latin typeface="Arial"/>
                          <a:ea typeface="ＭＳ Ｐゴシック" charset="0"/>
                          <a:cs typeface="Arial"/>
                        </a:rPr>
                        <a:t>IHC, PCR or NGS if considered candidate for immune checkpoint inhibitor therapy</a:t>
                      </a: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defRPr/>
                      </a:pPr>
                      <a:r>
                        <a:rPr kumimoji="0" lang="en-US" sz="1500" b="0" i="0" u="none" strike="noStrike" cap="none" normalizeH="0" baseline="0" dirty="0">
                          <a:ln>
                            <a:noFill/>
                          </a:ln>
                          <a:solidFill>
                            <a:srgbClr val="FFFFFF"/>
                          </a:solidFill>
                          <a:effectLst/>
                          <a:latin typeface="+mn-lt"/>
                          <a:ea typeface="ＭＳ Ｐゴシック" charset="0"/>
                          <a:cs typeface="Arial"/>
                        </a:rPr>
                        <a:t>If dMMR/MSI-H positive, </a:t>
                      </a:r>
                      <a:r>
                        <a:rPr kumimoji="0" lang="en-US" sz="1500" b="0" i="0" u="none" strike="noStrike" cap="none" normalizeH="0" baseline="0" dirty="0" err="1">
                          <a:ln>
                            <a:noFill/>
                          </a:ln>
                          <a:solidFill>
                            <a:srgbClr val="FFFFFF"/>
                          </a:solidFill>
                          <a:effectLst/>
                          <a:latin typeface="+mn-lt"/>
                          <a:ea typeface="ＭＳ Ｐゴシック" charset="0"/>
                          <a:cs typeface="Arial"/>
                        </a:rPr>
                        <a:t>pembrolizumab</a:t>
                      </a:r>
                      <a:r>
                        <a:rPr kumimoji="0" lang="en-US" sz="1500" b="0" i="0" u="none" strike="noStrike" cap="none" normalizeH="0" baseline="0" dirty="0">
                          <a:ln>
                            <a:noFill/>
                          </a:ln>
                          <a:solidFill>
                            <a:srgbClr val="FFFFFF"/>
                          </a:solidFill>
                          <a:effectLst/>
                          <a:latin typeface="+mn-lt"/>
                          <a:ea typeface="ＭＳ Ｐゴシック" charset="0"/>
                          <a:cs typeface="Arial"/>
                        </a:rPr>
                        <a:t> is recommended</a:t>
                      </a: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defRPr/>
                      </a:pPr>
                      <a:r>
                        <a:rPr kumimoji="0" lang="en-US" sz="1500" b="0" i="0" u="none" strike="noStrike" cap="none" normalizeH="0" baseline="0" dirty="0">
                          <a:ln>
                            <a:noFill/>
                          </a:ln>
                          <a:solidFill>
                            <a:srgbClr val="FFFFFF"/>
                          </a:solidFill>
                          <a:effectLst/>
                          <a:latin typeface="+mn-lt"/>
                          <a:ea typeface="ＭＳ Ｐゴシック" charset="0"/>
                          <a:cs typeface="Arial"/>
                        </a:rPr>
                        <a:t>If </a:t>
                      </a:r>
                      <a:r>
                        <a:rPr kumimoji="0" lang="en-US" sz="1500" b="0" i="0" u="none" strike="noStrike" cap="none" normalizeH="0" baseline="0" dirty="0" err="1">
                          <a:ln>
                            <a:noFill/>
                          </a:ln>
                          <a:solidFill>
                            <a:srgbClr val="FFFFFF"/>
                          </a:solidFill>
                          <a:effectLst/>
                          <a:latin typeface="+mn-lt"/>
                          <a:ea typeface="ＭＳ Ｐゴシック" charset="0"/>
                          <a:cs typeface="Arial"/>
                        </a:rPr>
                        <a:t>pt</a:t>
                      </a:r>
                      <a:r>
                        <a:rPr kumimoji="0" lang="en-US" sz="1500" b="0" i="0" u="none" strike="noStrike" cap="none" normalizeH="0" baseline="0" dirty="0">
                          <a:ln>
                            <a:noFill/>
                          </a:ln>
                          <a:solidFill>
                            <a:srgbClr val="FFFFFF"/>
                          </a:solidFill>
                          <a:effectLst/>
                          <a:latin typeface="+mn-lt"/>
                          <a:ea typeface="ＭＳ Ｐゴシック" charset="0"/>
                          <a:cs typeface="Arial"/>
                        </a:rPr>
                        <a:t> received 1L FOLFIRINOX, has ECOG PS 0-1/favorable comorbidity profile, consider gemcitabine/</a:t>
                      </a:r>
                      <a:r>
                        <a:rPr kumimoji="0" lang="en-US" sz="1500" b="0" i="1" u="none" strike="noStrike" cap="none" normalizeH="0" baseline="0" dirty="0">
                          <a:ln>
                            <a:noFill/>
                          </a:ln>
                          <a:solidFill>
                            <a:srgbClr val="FFFFFF"/>
                          </a:solidFill>
                          <a:effectLst/>
                          <a:latin typeface="+mn-lt"/>
                          <a:ea typeface="ＭＳ Ｐゴシック" charset="0"/>
                          <a:cs typeface="Arial"/>
                        </a:rPr>
                        <a:t>nab</a:t>
                      </a:r>
                      <a:r>
                        <a:rPr kumimoji="0" lang="en-US" sz="1500" b="0" i="0" u="none" strike="noStrike" cap="none" normalizeH="0" baseline="0" dirty="0">
                          <a:ln>
                            <a:noFill/>
                          </a:ln>
                          <a:solidFill>
                            <a:srgbClr val="FFFFFF"/>
                          </a:solidFill>
                          <a:effectLst/>
                          <a:latin typeface="+mn-lt"/>
                          <a:ea typeface="ＭＳ Ｐゴシック" charset="0"/>
                          <a:cs typeface="Arial"/>
                        </a:rPr>
                        <a:t> paclitaxel</a:t>
                      </a: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defRPr/>
                      </a:pPr>
                      <a:r>
                        <a:rPr kumimoji="0" lang="en-US" sz="1500" b="0" i="0" u="none" strike="noStrike" cap="none" normalizeH="0" baseline="0" dirty="0">
                          <a:ln>
                            <a:noFill/>
                          </a:ln>
                          <a:solidFill>
                            <a:srgbClr val="FFFFFF"/>
                          </a:solidFill>
                          <a:effectLst/>
                          <a:latin typeface="Arial"/>
                          <a:ea typeface="ＭＳ Ｐゴシック" charset="0"/>
                          <a:cs typeface="Arial"/>
                        </a:rPr>
                        <a:t>If </a:t>
                      </a:r>
                      <a:r>
                        <a:rPr kumimoji="0" lang="en-US" sz="1500" b="0" i="0" u="none" strike="noStrike" cap="none" normalizeH="0" baseline="0" dirty="0" err="1">
                          <a:ln>
                            <a:noFill/>
                          </a:ln>
                          <a:solidFill>
                            <a:srgbClr val="FFFFFF"/>
                          </a:solidFill>
                          <a:effectLst/>
                          <a:latin typeface="Arial"/>
                          <a:ea typeface="ＭＳ Ｐゴシック" charset="0"/>
                          <a:cs typeface="Arial"/>
                        </a:rPr>
                        <a:t>pt</a:t>
                      </a:r>
                      <a:r>
                        <a:rPr kumimoji="0" lang="en-US" sz="1500" b="0" i="0" u="none" strike="noStrike" cap="none" normalizeH="0" baseline="0" dirty="0">
                          <a:ln>
                            <a:noFill/>
                          </a:ln>
                          <a:solidFill>
                            <a:srgbClr val="FFFFFF"/>
                          </a:solidFill>
                          <a:effectLst/>
                          <a:latin typeface="Arial"/>
                          <a:ea typeface="ＭＳ Ｐゴシック" charset="0"/>
                          <a:cs typeface="Arial"/>
                        </a:rPr>
                        <a:t> </a:t>
                      </a:r>
                      <a:r>
                        <a:rPr kumimoji="0" lang="en-US" sz="1500" b="0" i="0" u="none" strike="noStrike" cap="none" normalizeH="0" baseline="0" dirty="0">
                          <a:ln>
                            <a:noFill/>
                          </a:ln>
                          <a:solidFill>
                            <a:srgbClr val="FFFFFF"/>
                          </a:solidFill>
                          <a:effectLst/>
                          <a:latin typeface="+mn-lt"/>
                          <a:ea typeface="ＭＳ Ｐゴシック" charset="0"/>
                          <a:cs typeface="Arial"/>
                        </a:rPr>
                        <a:t>received 1L </a:t>
                      </a:r>
                      <a:r>
                        <a:rPr kumimoji="0" lang="en-US" sz="1500" b="0" i="0" u="none" strike="noStrike" cap="none" normalizeH="0" baseline="0" dirty="0">
                          <a:ln>
                            <a:noFill/>
                          </a:ln>
                          <a:solidFill>
                            <a:srgbClr val="FFFFFF"/>
                          </a:solidFill>
                          <a:effectLst/>
                          <a:latin typeface="Arial"/>
                          <a:ea typeface="ＭＳ Ｐゴシック" charset="0"/>
                          <a:cs typeface="Arial"/>
                        </a:rPr>
                        <a:t>gem/</a:t>
                      </a:r>
                      <a:r>
                        <a:rPr kumimoji="0" lang="en-US" sz="1500" b="0" i="1" u="none" strike="noStrike" cap="none" normalizeH="0" baseline="0" dirty="0">
                          <a:ln>
                            <a:noFill/>
                          </a:ln>
                          <a:solidFill>
                            <a:srgbClr val="FFFFFF"/>
                          </a:solidFill>
                          <a:effectLst/>
                          <a:latin typeface="Arial"/>
                          <a:ea typeface="ＭＳ Ｐゴシック" charset="0"/>
                          <a:cs typeface="Arial"/>
                        </a:rPr>
                        <a:t>nab</a:t>
                      </a:r>
                      <a:r>
                        <a:rPr kumimoji="0" lang="en-US" sz="1500" b="0" i="0" u="none" strike="noStrike" cap="none" normalizeH="0" baseline="0" dirty="0">
                          <a:ln>
                            <a:noFill/>
                          </a:ln>
                          <a:solidFill>
                            <a:srgbClr val="FFFFFF"/>
                          </a:solidFill>
                          <a:effectLst/>
                          <a:latin typeface="Arial"/>
                          <a:ea typeface="ＭＳ Ｐゴシック" charset="0"/>
                          <a:cs typeface="Arial"/>
                        </a:rPr>
                        <a:t>, has ECOG PS 0-1</a:t>
                      </a:r>
                      <a:r>
                        <a:rPr kumimoji="0" lang="en-US" sz="1500" b="0" i="0" u="none" strike="noStrike" cap="none" normalizeH="0" baseline="0" dirty="0">
                          <a:ln>
                            <a:noFill/>
                          </a:ln>
                          <a:solidFill>
                            <a:srgbClr val="FFFFFF"/>
                          </a:solidFill>
                          <a:effectLst/>
                          <a:latin typeface="+mn-lt"/>
                          <a:ea typeface="ＭＳ Ｐゴシック" charset="0"/>
                          <a:cs typeface="Arial"/>
                        </a:rPr>
                        <a:t>/favorable comorbidity profile, consider 5-FU/nal-IRI (preferred) or 5-FU + irinotecan or oxaliplatin</a:t>
                      </a:r>
                      <a:endParaRPr kumimoji="0" lang="en-US" sz="15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bl>
          </a:graphicData>
        </a:graphic>
      </p:graphicFrame>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Sohal DPS et al. </a:t>
            </a:r>
            <a:r>
              <a:rPr lang="en-US" sz="1800" i="1" dirty="0">
                <a:solidFill>
                  <a:srgbClr val="FFFFFF"/>
                </a:solidFill>
              </a:rPr>
              <a:t>J Clin </a:t>
            </a:r>
            <a:r>
              <a:rPr lang="en-US" sz="1800" i="1" dirty="0" err="1">
                <a:solidFill>
                  <a:srgbClr val="FFFFFF"/>
                </a:solidFill>
              </a:rPr>
              <a:t>Oncol</a:t>
            </a:r>
            <a:r>
              <a:rPr lang="en-US" sz="1800" i="1" dirty="0">
                <a:solidFill>
                  <a:srgbClr val="FFFFFF"/>
                </a:solidFill>
              </a:rPr>
              <a:t> </a:t>
            </a:r>
            <a:r>
              <a:rPr lang="en-US" sz="1800" dirty="0">
                <a:solidFill>
                  <a:srgbClr val="FFFFFF"/>
                </a:solidFill>
              </a:rPr>
              <a:t>2018;</a:t>
            </a:r>
            <a:r>
              <a:rPr lang="is-IS" sz="1800" dirty="0">
                <a:solidFill>
                  <a:srgbClr val="FFFFFF"/>
                </a:solidFill>
              </a:rPr>
              <a:t>36(24):2545-56.</a:t>
            </a:r>
          </a:p>
        </p:txBody>
      </p:sp>
    </p:spTree>
    <p:extLst>
      <p:ext uri="{BB962C8B-B14F-4D97-AF65-F5344CB8AC3E}">
        <p14:creationId xmlns:p14="http://schemas.microsoft.com/office/powerpoint/2010/main" val="2828212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ASCO Clinical Practice Guideline Update for Metastatic Pancreatic Cancer (Continued)</a:t>
            </a:r>
            <a:endParaRPr lang="en-US" dirty="0">
              <a:latin typeface="Arial" charset="0"/>
              <a:ea typeface="ＭＳ Ｐゴシック" charset="0"/>
              <a:cs typeface="ＭＳ Ｐゴシック" charset="0"/>
            </a:endParaRPr>
          </a:p>
        </p:txBody>
      </p:sp>
      <p:sp>
        <p:nvSpPr>
          <p:cNvPr id="8" name="Rectangle 33"/>
          <p:cNvSpPr>
            <a:spLocks noChangeArrowheads="1"/>
          </p:cNvSpPr>
          <p:nvPr/>
        </p:nvSpPr>
        <p:spPr bwMode="auto">
          <a:xfrm>
            <a:off x="228600" y="1270575"/>
            <a:ext cx="8686800" cy="4977825"/>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721769669"/>
              </p:ext>
            </p:extLst>
          </p:nvPr>
        </p:nvGraphicFramePr>
        <p:xfrm>
          <a:off x="381001" y="1390713"/>
          <a:ext cx="8382000" cy="4699498"/>
        </p:xfrm>
        <a:graphic>
          <a:graphicData uri="http://schemas.openxmlformats.org/drawingml/2006/table">
            <a:tbl>
              <a:tblPr/>
              <a:tblGrid>
                <a:gridCol w="1854425">
                  <a:extLst>
                    <a:ext uri="{9D8B030D-6E8A-4147-A177-3AD203B41FA5}">
                      <a16:colId xmlns:a16="http://schemas.microsoft.com/office/drawing/2014/main" xmlns="" val="20000"/>
                    </a:ext>
                  </a:extLst>
                </a:gridCol>
                <a:gridCol w="6527575">
                  <a:extLst>
                    <a:ext uri="{9D8B030D-6E8A-4147-A177-3AD203B41FA5}">
                      <a16:colId xmlns:a16="http://schemas.microsoft.com/office/drawing/2014/main" xmlns="" val="20001"/>
                    </a:ext>
                  </a:extLst>
                </a:gridCol>
              </a:tblGrid>
              <a:tr h="40159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500" b="1" i="0" u="none" strike="noStrike" cap="none" normalizeH="0" baseline="0" dirty="0">
                          <a:ln>
                            <a:noFill/>
                          </a:ln>
                          <a:solidFill>
                            <a:schemeClr val="bg1"/>
                          </a:solidFill>
                          <a:effectLst/>
                          <a:latin typeface="Arial"/>
                          <a:ea typeface="ＭＳ Ｐゴシック" charset="0"/>
                          <a:cs typeface="Arial"/>
                        </a:rPr>
                        <a:t>Treatment stage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Arial"/>
                          <a:ea typeface="ＭＳ Ｐゴシック" charset="0"/>
                          <a:cs typeface="Arial"/>
                        </a:rPr>
                        <a:t>Recommendation</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0"/>
                  </a:ext>
                </a:extLst>
              </a:tr>
              <a:tr h="3902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2L treatment cont’d</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defRPr/>
                      </a:pPr>
                      <a:r>
                        <a:rPr kumimoji="0" lang="en-US" sz="1500" b="0" i="0" u="none" strike="noStrike" cap="none" normalizeH="0" baseline="0" dirty="0">
                          <a:ln>
                            <a:noFill/>
                          </a:ln>
                          <a:solidFill>
                            <a:srgbClr val="FFFFFF"/>
                          </a:solidFill>
                          <a:effectLst/>
                          <a:latin typeface="+mn-lt"/>
                          <a:ea typeface="ＭＳ Ｐゴシック" charset="0"/>
                          <a:cs typeface="Arial"/>
                        </a:rPr>
                        <a:t>If pt has ECOG PS 2 or a comorbidity profile precluding more aggressive regimens, consider gemcitabine or 5-FU</a:t>
                      </a:r>
                      <a:endParaRPr kumimoji="0" lang="en-US" sz="15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902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≥3L treatment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pPr>
                      <a:r>
                        <a:rPr kumimoji="0" lang="en-US" sz="1500" b="0" i="0" u="none" strike="noStrike" cap="none" normalizeH="0" baseline="0" dirty="0">
                          <a:ln>
                            <a:noFill/>
                          </a:ln>
                          <a:solidFill>
                            <a:srgbClr val="FFFFFF"/>
                          </a:solidFill>
                          <a:effectLst/>
                          <a:latin typeface="Arial"/>
                          <a:ea typeface="ＭＳ Ｐゴシック" charset="0"/>
                          <a:cs typeface="Arial"/>
                        </a:rPr>
                        <a:t>No data are available for therapy with a cytotoxic agent. Clinical trial participation is encouraged</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902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Palliative care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pPr>
                      <a:r>
                        <a:rPr kumimoji="0" lang="en-US" sz="1500" b="0" i="0" u="none" strike="noStrike" cap="none" normalizeH="0" baseline="0" dirty="0">
                          <a:ln>
                            <a:noFill/>
                          </a:ln>
                          <a:solidFill>
                            <a:srgbClr val="FFFFFF"/>
                          </a:solidFill>
                          <a:effectLst/>
                          <a:latin typeface="Arial"/>
                          <a:ea typeface="ＭＳ Ｐゴシック" charset="0"/>
                          <a:cs typeface="Arial"/>
                        </a:rPr>
                        <a:t>Pts should undergo full assessment of symptom burden, psychological status and social supports as early as possible, preferably at first visit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902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Pain and symptom management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pPr>
                      <a:r>
                        <a:rPr kumimoji="0" lang="en-US" sz="1500" b="0" i="0" u="none" strike="noStrike" cap="none" normalizeH="0" baseline="0" dirty="0">
                          <a:ln>
                            <a:noFill/>
                          </a:ln>
                          <a:solidFill>
                            <a:srgbClr val="FFFFFF"/>
                          </a:solidFill>
                          <a:effectLst/>
                          <a:latin typeface="Arial"/>
                          <a:ea typeface="ＭＳ Ｐゴシック" charset="0"/>
                          <a:cs typeface="Arial"/>
                        </a:rPr>
                        <a:t>Pts should be offered aggressive treatment of pain and symptoms of the cancer and/or anticancer therapy</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4"/>
                  </a:ext>
                </a:extLst>
              </a:tr>
              <a:tr h="3902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rgbClr val="FFFFFF"/>
                          </a:solidFill>
                          <a:effectLst/>
                          <a:latin typeface="+mn-lt"/>
                          <a:ea typeface="ＭＳ Ｐゴシック" charset="0"/>
                          <a:cs typeface="Arial"/>
                        </a:rPr>
                        <a:t>Follow-up and surveillance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defRPr/>
                      </a:pPr>
                      <a:r>
                        <a:rPr kumimoji="0" lang="en-US" sz="1500" b="0" i="0" u="none" strike="noStrike" cap="none" normalizeH="0" baseline="0" dirty="0">
                          <a:ln>
                            <a:noFill/>
                          </a:ln>
                          <a:solidFill>
                            <a:srgbClr val="FFFFFF"/>
                          </a:solidFill>
                          <a:effectLst/>
                          <a:latin typeface="Arial"/>
                          <a:ea typeface="ＭＳ Ｐゴシック" charset="0"/>
                          <a:cs typeface="Arial"/>
                        </a:rPr>
                        <a:t>Pts on active anticancer therapy off protocol: Offer imaging to assess first response at 2-3 months from treatment initiation. </a:t>
                      </a: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defRPr/>
                      </a:pPr>
                      <a:r>
                        <a:rPr kumimoji="0" lang="en-US" sz="1500" b="0" i="0" u="none" strike="noStrike" cap="none" normalizeH="0" baseline="0" dirty="0">
                          <a:ln>
                            <a:noFill/>
                          </a:ln>
                          <a:solidFill>
                            <a:srgbClr val="FFFFFF"/>
                          </a:solidFill>
                          <a:effectLst/>
                          <a:latin typeface="Arial"/>
                          <a:ea typeface="ＭＳ Ｐゴシック" charset="0"/>
                          <a:cs typeface="Arial"/>
                        </a:rPr>
                        <a:t>Use of CT scans with contrast are preferred. </a:t>
                      </a: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defRPr/>
                      </a:pPr>
                      <a:r>
                        <a:rPr kumimoji="0" lang="en-US" sz="1500" b="0" i="0" u="none" strike="noStrike" cap="none" normalizeH="0" baseline="0" dirty="0">
                          <a:ln>
                            <a:noFill/>
                          </a:ln>
                          <a:solidFill>
                            <a:srgbClr val="FFFFFF"/>
                          </a:solidFill>
                          <a:effectLst/>
                          <a:latin typeface="Arial"/>
                          <a:ea typeface="ＭＳ Ｐゴシック" charset="0"/>
                          <a:cs typeface="Arial"/>
                        </a:rPr>
                        <a:t>Routine use of PET scans is not recommended.</a:t>
                      </a: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defRPr/>
                      </a:pPr>
                      <a:r>
                        <a:rPr kumimoji="0" lang="en-US" sz="1500" b="0" i="0" u="none" strike="noStrike" cap="none" normalizeH="0" baseline="0" dirty="0">
                          <a:ln>
                            <a:noFill/>
                          </a:ln>
                          <a:solidFill>
                            <a:srgbClr val="FFFFFF"/>
                          </a:solidFill>
                          <a:effectLst/>
                          <a:latin typeface="Arial"/>
                          <a:ea typeface="ＭＳ Ｐゴシック" charset="0"/>
                          <a:cs typeface="Arial"/>
                        </a:rPr>
                        <a:t>No data exist on the duration of anticancer therapy.</a:t>
                      </a:r>
                    </a:p>
                    <a:p>
                      <a:pPr marL="285750" marR="0" lvl="0" indent="-285750" algn="l" defTabSz="914400" rtl="0" eaLnBrk="0" fontAlgn="base" latinLnBrk="0" hangingPunct="0">
                        <a:lnSpc>
                          <a:spcPct val="100000"/>
                        </a:lnSpc>
                        <a:spcBef>
                          <a:spcPct val="20000"/>
                        </a:spcBef>
                        <a:spcAft>
                          <a:spcPct val="0"/>
                        </a:spcAft>
                        <a:buClr>
                          <a:schemeClr val="hlink"/>
                        </a:buClr>
                        <a:buSzPct val="80000"/>
                        <a:buFont typeface="Arial" charset="0"/>
                        <a:buChar char="•"/>
                        <a:tabLst/>
                        <a:defRPr/>
                      </a:pPr>
                      <a:r>
                        <a:rPr kumimoji="0" lang="en-US" sz="1500" b="0" i="0" u="none" strike="noStrike" cap="none" normalizeH="0" baseline="0" dirty="0">
                          <a:ln>
                            <a:noFill/>
                          </a:ln>
                          <a:solidFill>
                            <a:srgbClr val="FFFFFF"/>
                          </a:solidFill>
                          <a:effectLst/>
                          <a:latin typeface="Arial"/>
                          <a:ea typeface="ＭＳ Ｐゴシック" charset="0"/>
                          <a:cs typeface="Arial"/>
                        </a:rPr>
                        <a:t>An ongoing discussion of care goals and assessment of treatment response and tolerability should guide decisions to hold or discontinue cancer-directed therapy.</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bl>
          </a:graphicData>
        </a:graphic>
      </p:graphicFrame>
      <p:sp>
        <p:nvSpPr>
          <p:cNvPr id="12" name="TextBox 11"/>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Sohal DPS et al. </a:t>
            </a:r>
            <a:r>
              <a:rPr lang="en-US" sz="1800" i="1" dirty="0">
                <a:solidFill>
                  <a:srgbClr val="FFFFFF"/>
                </a:solidFill>
              </a:rPr>
              <a:t>J Clin </a:t>
            </a:r>
            <a:r>
              <a:rPr lang="en-US" sz="1800" i="1" dirty="0" err="1">
                <a:solidFill>
                  <a:srgbClr val="FFFFFF"/>
                </a:solidFill>
              </a:rPr>
              <a:t>Oncol</a:t>
            </a:r>
            <a:r>
              <a:rPr lang="en-US" sz="1800" i="1" dirty="0">
                <a:solidFill>
                  <a:srgbClr val="FFFFFF"/>
                </a:solidFill>
              </a:rPr>
              <a:t> </a:t>
            </a:r>
            <a:r>
              <a:rPr lang="en-US" sz="1800" dirty="0">
                <a:solidFill>
                  <a:srgbClr val="FFFFFF"/>
                </a:solidFill>
              </a:rPr>
              <a:t>2018;</a:t>
            </a:r>
            <a:r>
              <a:rPr lang="is-IS" sz="1800" dirty="0">
                <a:solidFill>
                  <a:srgbClr val="FFFFFF"/>
                </a:solidFill>
              </a:rPr>
              <a:t>36(24):2545-56.</a:t>
            </a:r>
          </a:p>
        </p:txBody>
      </p:sp>
    </p:spTree>
    <p:extLst>
      <p:ext uri="{BB962C8B-B14F-4D97-AF65-F5344CB8AC3E}">
        <p14:creationId xmlns:p14="http://schemas.microsoft.com/office/powerpoint/2010/main" val="1372385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81000" y="691417"/>
            <a:ext cx="8229600" cy="2743200"/>
          </a:xfrm>
          <a:prstGeom prst="rect">
            <a:avLst/>
          </a:prstGeom>
        </p:spPr>
        <p:txBody>
          <a:bodyPr anchor="b" anchorCtr="0"/>
          <a:lst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pPr algn="ctr"/>
            <a:r>
              <a:rPr lang="en-US" sz="3600" kern="0" dirty="0">
                <a:solidFill>
                  <a:srgbClr val="BCE1E3"/>
                </a:solidFill>
              </a:rPr>
              <a:t>Hepatocellular Cancer</a:t>
            </a:r>
          </a:p>
        </p:txBody>
      </p:sp>
    </p:spTree>
    <p:extLst>
      <p:ext uri="{BB962C8B-B14F-4D97-AF65-F5344CB8AC3E}">
        <p14:creationId xmlns:p14="http://schemas.microsoft.com/office/powerpoint/2010/main" val="291249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1066800"/>
            <a:ext cx="8534400" cy="3962400"/>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xmlns="" id="{3AC49ED0-1F50-DD4F-88FB-BF82831E23B1}"/>
              </a:ext>
            </a:extLst>
          </p:cNvPr>
          <p:cNvPicPr>
            <a:picLocks noChangeAspect="1"/>
          </p:cNvPicPr>
          <p:nvPr/>
        </p:nvPicPr>
        <p:blipFill rotWithShape="1">
          <a:blip r:embed="rId2"/>
          <a:srcRect l="1755" r="1755" b="2631"/>
          <a:stretch/>
        </p:blipFill>
        <p:spPr>
          <a:xfrm>
            <a:off x="381000" y="1143001"/>
            <a:ext cx="8382000" cy="3581400"/>
          </a:xfrm>
          <a:prstGeom prst="rect">
            <a:avLst/>
          </a:prstGeom>
        </p:spPr>
      </p:pic>
      <p:sp>
        <p:nvSpPr>
          <p:cNvPr id="5" name="TextBox 4">
            <a:extLst>
              <a:ext uri="{FF2B5EF4-FFF2-40B4-BE49-F238E27FC236}">
                <a16:creationId xmlns:a16="http://schemas.microsoft.com/office/drawing/2014/main" xmlns="" id="{1A1F41B8-26F8-384A-9363-1064FB5CB92A}"/>
              </a:ext>
            </a:extLst>
          </p:cNvPr>
          <p:cNvSpPr txBox="1"/>
          <p:nvPr/>
        </p:nvSpPr>
        <p:spPr>
          <a:xfrm>
            <a:off x="5336010" y="4631325"/>
            <a:ext cx="3385094" cy="338554"/>
          </a:xfrm>
          <a:prstGeom prst="rect">
            <a:avLst/>
          </a:prstGeom>
          <a:noFill/>
        </p:spPr>
        <p:txBody>
          <a:bodyPr wrap="none" rtlCol="0">
            <a:spAutoFit/>
          </a:bodyPr>
          <a:lstStyle/>
          <a:p>
            <a:pPr algn="r"/>
            <a:r>
              <a:rPr lang="en-US" sz="1600" i="1" dirty="0">
                <a:solidFill>
                  <a:schemeClr val="tx2"/>
                </a:solidFill>
              </a:rPr>
              <a:t>Lancet</a:t>
            </a:r>
            <a:r>
              <a:rPr lang="en-US" sz="1600" dirty="0">
                <a:solidFill>
                  <a:schemeClr val="tx2"/>
                </a:solidFill>
              </a:rPr>
              <a:t> 2018;391(10126):</a:t>
            </a:r>
            <a:r>
              <a:rPr lang="en-US" sz="1600" dirty="0" smtClean="0">
                <a:solidFill>
                  <a:schemeClr val="tx2"/>
                </a:solidFill>
              </a:rPr>
              <a:t>1163-73. </a:t>
            </a:r>
            <a:endParaRPr lang="en-US" sz="1600" dirty="0">
              <a:solidFill>
                <a:schemeClr val="tx2"/>
              </a:solidFill>
            </a:endParaRPr>
          </a:p>
        </p:txBody>
      </p:sp>
    </p:spTree>
    <p:extLst>
      <p:ext uri="{BB962C8B-B14F-4D97-AF65-F5344CB8AC3E}">
        <p14:creationId xmlns:p14="http://schemas.microsoft.com/office/powerpoint/2010/main" val="726226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REFLECT: Phase III Trial Design</a:t>
            </a:r>
            <a:endParaRPr lang="en-US" dirty="0">
              <a:latin typeface="Arial" charset="0"/>
              <a:ea typeface="ＭＳ Ｐゴシック" charset="0"/>
              <a:cs typeface="ＭＳ Ｐゴシック" charset="0"/>
            </a:endParaRPr>
          </a:p>
        </p:txBody>
      </p:sp>
      <p:sp>
        <p:nvSpPr>
          <p:cNvPr id="9" name="Text Box 11"/>
          <p:cNvSpPr txBox="1">
            <a:spLocks noChangeArrowheads="1"/>
          </p:cNvSpPr>
          <p:nvPr/>
        </p:nvSpPr>
        <p:spPr bwMode="auto">
          <a:xfrm>
            <a:off x="5184577" y="2300345"/>
            <a:ext cx="3349823" cy="825732"/>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a:solidFill>
                  <a:srgbClr val="000090"/>
                </a:solidFill>
              </a:rPr>
              <a:t>Lenvatinib</a:t>
            </a:r>
            <a:r>
              <a:rPr lang="en-US" sz="1700" b="1" dirty="0">
                <a:solidFill>
                  <a:srgbClr val="000090"/>
                </a:solidFill>
              </a:rPr>
              <a:t/>
            </a:r>
            <a:br>
              <a:rPr lang="en-US" sz="1700" b="1" dirty="0">
                <a:solidFill>
                  <a:srgbClr val="000090"/>
                </a:solidFill>
              </a:rPr>
            </a:br>
            <a:r>
              <a:rPr lang="en-US" sz="1700" b="1" dirty="0">
                <a:solidFill>
                  <a:srgbClr val="000090"/>
                </a:solidFill>
              </a:rPr>
              <a:t>(n = 478)</a:t>
            </a:r>
          </a:p>
        </p:txBody>
      </p:sp>
      <p:sp>
        <p:nvSpPr>
          <p:cNvPr id="10" name="Text Box 13"/>
          <p:cNvSpPr txBox="1">
            <a:spLocks noChangeArrowheads="1"/>
          </p:cNvSpPr>
          <p:nvPr/>
        </p:nvSpPr>
        <p:spPr bwMode="auto">
          <a:xfrm>
            <a:off x="5184577" y="3655377"/>
            <a:ext cx="3349823" cy="837262"/>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a:solidFill>
                  <a:srgbClr val="000090"/>
                </a:solidFill>
              </a:rPr>
              <a:t>Sorafenib</a:t>
            </a:r>
            <a:r>
              <a:rPr lang="en-US" sz="1700" b="1" dirty="0">
                <a:solidFill>
                  <a:srgbClr val="000090"/>
                </a:solidFill>
              </a:rPr>
              <a:t/>
            </a:r>
            <a:br>
              <a:rPr lang="en-US" sz="1700" b="1" dirty="0">
                <a:solidFill>
                  <a:srgbClr val="000090"/>
                </a:solidFill>
              </a:rPr>
            </a:br>
            <a:r>
              <a:rPr lang="en-US" sz="1700" b="1" dirty="0">
                <a:solidFill>
                  <a:srgbClr val="000090"/>
                </a:solidFill>
              </a:rPr>
              <a:t>(n = 476)</a:t>
            </a:r>
          </a:p>
        </p:txBody>
      </p:sp>
      <p:graphicFrame>
        <p:nvGraphicFramePr>
          <p:cNvPr id="13" name="Group 104"/>
          <p:cNvGraphicFramePr>
            <a:graphicFrameLocks noGrp="1"/>
          </p:cNvGraphicFramePr>
          <p:nvPr>
            <p:extLst>
              <p:ext uri="{D42A27DB-BD31-4B8C-83A1-F6EECF244321}">
                <p14:modId xmlns:p14="http://schemas.microsoft.com/office/powerpoint/2010/main" val="1344046033"/>
              </p:ext>
            </p:extLst>
          </p:nvPr>
        </p:nvGraphicFramePr>
        <p:xfrm>
          <a:off x="685800" y="2101805"/>
          <a:ext cx="2734841" cy="2307336"/>
        </p:xfrm>
        <a:graphic>
          <a:graphicData uri="http://schemas.openxmlformats.org/drawingml/2006/table">
            <a:tbl>
              <a:tblPr/>
              <a:tblGrid>
                <a:gridCol w="2734841">
                  <a:extLst>
                    <a:ext uri="{9D8B030D-6E8A-4147-A177-3AD203B41FA5}">
                      <a16:colId xmlns:a16="http://schemas.microsoft.com/office/drawing/2014/main" xmlns="" val="20000"/>
                    </a:ext>
                  </a:extLst>
                </a:gridCol>
              </a:tblGrid>
              <a:tr h="2676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Eligibility (N = 954)</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732558">
                <a:tc>
                  <a:txBody>
                    <a:bodyPr/>
                    <a:lstStyle/>
                    <a:p>
                      <a:pPr marL="285750" indent="-285750">
                        <a:lnSpc>
                          <a:spcPct val="120000"/>
                        </a:lnSpc>
                        <a:buFont typeface="Arial"/>
                        <a:buChar char="•"/>
                        <a:defRPr/>
                      </a:pPr>
                      <a:r>
                        <a:rPr lang="en-US" sz="1700" baseline="0" dirty="0" err="1"/>
                        <a:t>Unresectable</a:t>
                      </a:r>
                      <a:r>
                        <a:rPr lang="en-US" sz="1700" baseline="0" dirty="0"/>
                        <a:t> HCC </a:t>
                      </a:r>
                    </a:p>
                    <a:p>
                      <a:pPr marL="285750" indent="-285750">
                        <a:lnSpc>
                          <a:spcPct val="120000"/>
                        </a:lnSpc>
                        <a:buFont typeface="Arial"/>
                        <a:buChar char="•"/>
                        <a:defRPr/>
                      </a:pPr>
                      <a:r>
                        <a:rPr lang="en-US" sz="1700" baseline="0" dirty="0"/>
                        <a:t>No prior systemic therapy</a:t>
                      </a:r>
                    </a:p>
                    <a:p>
                      <a:pPr marL="285750" indent="-285750">
                        <a:lnSpc>
                          <a:spcPct val="120000"/>
                        </a:lnSpc>
                        <a:buFont typeface="Arial"/>
                        <a:buChar char="•"/>
                        <a:defRPr/>
                      </a:pPr>
                      <a:r>
                        <a:rPr lang="en-US" sz="1700" baseline="0" dirty="0"/>
                        <a:t>BCLC Stage B or C</a:t>
                      </a:r>
                    </a:p>
                    <a:p>
                      <a:pPr marL="285750" indent="-285750">
                        <a:lnSpc>
                          <a:spcPct val="120000"/>
                        </a:lnSpc>
                        <a:buFont typeface="Arial"/>
                        <a:buChar char="•"/>
                        <a:defRPr/>
                      </a:pPr>
                      <a:r>
                        <a:rPr lang="en-US" sz="1700" baseline="0" dirty="0"/>
                        <a:t>Child-Pugh A</a:t>
                      </a:r>
                    </a:p>
                    <a:p>
                      <a:pPr marL="285750" indent="-285750">
                        <a:lnSpc>
                          <a:spcPct val="120000"/>
                        </a:lnSpc>
                        <a:buFont typeface="Arial"/>
                        <a:buChar char="•"/>
                        <a:defRPr/>
                      </a:pPr>
                      <a:r>
                        <a:rPr lang="en-US" sz="1700" baseline="0" dirty="0"/>
                        <a:t>ECOG PS 0-1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
        <p:nvSpPr>
          <p:cNvPr id="14" name="TextBox 2"/>
          <p:cNvSpPr txBox="1">
            <a:spLocks noChangeArrowheads="1"/>
          </p:cNvSpPr>
          <p:nvPr/>
        </p:nvSpPr>
        <p:spPr bwMode="auto">
          <a:xfrm>
            <a:off x="457200" y="5467290"/>
            <a:ext cx="8229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 OS</a:t>
            </a:r>
            <a:endParaRPr lang="en-US" sz="2000" b="1" dirty="0">
              <a:solidFill>
                <a:srgbClr val="FFFFFF"/>
              </a:solidFill>
            </a:endParaRPr>
          </a:p>
        </p:txBody>
      </p:sp>
      <p:sp>
        <p:nvSpPr>
          <p:cNvPr id="17" name="TextBox 1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Kudo M et al. </a:t>
            </a:r>
            <a:r>
              <a:rPr lang="en-US" sz="1800" i="1" dirty="0">
                <a:solidFill>
                  <a:srgbClr val="FFFFFF"/>
                </a:solidFill>
              </a:rPr>
              <a:t>Lancet</a:t>
            </a:r>
            <a:r>
              <a:rPr lang="en-US" sz="1800" dirty="0">
                <a:solidFill>
                  <a:srgbClr val="FFFFFF"/>
                </a:solidFill>
              </a:rPr>
              <a:t> 2018;391(10126):1163-73; Clinicaltrials.gov. </a:t>
            </a:r>
          </a:p>
        </p:txBody>
      </p:sp>
      <p:sp>
        <p:nvSpPr>
          <p:cNvPr id="2" name="TextBox 1"/>
          <p:cNvSpPr txBox="1"/>
          <p:nvPr/>
        </p:nvSpPr>
        <p:spPr>
          <a:xfrm>
            <a:off x="712304" y="1630680"/>
            <a:ext cx="1854995" cy="400110"/>
          </a:xfrm>
          <a:prstGeom prst="rect">
            <a:avLst/>
          </a:prstGeom>
          <a:noFill/>
        </p:spPr>
        <p:txBody>
          <a:bodyPr wrap="none" rtlCol="0">
            <a:spAutoFit/>
          </a:bodyPr>
          <a:lstStyle/>
          <a:p>
            <a:r>
              <a:rPr lang="en-US" sz="2000" b="1" dirty="0">
                <a:solidFill>
                  <a:srgbClr val="FFFFFF"/>
                </a:solidFill>
              </a:rPr>
              <a:t>NCT01761266</a:t>
            </a:r>
          </a:p>
        </p:txBody>
      </p:sp>
      <p:sp>
        <p:nvSpPr>
          <p:cNvPr id="15" name="TextBox 14"/>
          <p:cNvSpPr txBox="1"/>
          <p:nvPr/>
        </p:nvSpPr>
        <p:spPr>
          <a:xfrm>
            <a:off x="4108412" y="2572435"/>
            <a:ext cx="463588" cy="323165"/>
          </a:xfrm>
          <a:prstGeom prst="rect">
            <a:avLst/>
          </a:prstGeom>
          <a:noFill/>
        </p:spPr>
        <p:txBody>
          <a:bodyPr wrap="none" rtlCol="0">
            <a:spAutoFit/>
          </a:bodyPr>
          <a:lstStyle/>
          <a:p>
            <a:r>
              <a:rPr lang="en-US" sz="1500" b="1" dirty="0">
                <a:solidFill>
                  <a:srgbClr val="FFFFFF"/>
                </a:solidFill>
              </a:rPr>
              <a:t>1:1</a:t>
            </a:r>
          </a:p>
        </p:txBody>
      </p:sp>
      <p:sp>
        <p:nvSpPr>
          <p:cNvPr id="16" name="Line 6"/>
          <p:cNvSpPr>
            <a:spLocks noChangeShapeType="1"/>
          </p:cNvSpPr>
          <p:nvPr/>
        </p:nvSpPr>
        <p:spPr bwMode="auto">
          <a:xfrm>
            <a:off x="3406766" y="3468531"/>
            <a:ext cx="1532359"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8" name="Line 7"/>
          <p:cNvSpPr>
            <a:spLocks noChangeShapeType="1"/>
          </p:cNvSpPr>
          <p:nvPr/>
        </p:nvSpPr>
        <p:spPr bwMode="auto">
          <a:xfrm flipH="1">
            <a:off x="4939125" y="2715851"/>
            <a:ext cx="0" cy="1396406"/>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19" name="Group 18"/>
          <p:cNvGrpSpPr/>
          <p:nvPr/>
        </p:nvGrpSpPr>
        <p:grpSpPr>
          <a:xfrm>
            <a:off x="4939125" y="2712726"/>
            <a:ext cx="257175" cy="1399531"/>
            <a:chOff x="4419600" y="2026607"/>
            <a:chExt cx="514350" cy="2488055"/>
          </a:xfrm>
        </p:grpSpPr>
        <p:sp>
          <p:nvSpPr>
            <p:cNvPr id="20" name="Line 8"/>
            <p:cNvSpPr>
              <a:spLocks noChangeShapeType="1"/>
            </p:cNvSpPr>
            <p:nvPr/>
          </p:nvSpPr>
          <p:spPr bwMode="auto">
            <a:xfrm flipV="1">
              <a:off x="4419600" y="2026607"/>
              <a:ext cx="514350" cy="1111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21" name="Line 9"/>
            <p:cNvSpPr>
              <a:spLocks noChangeShapeType="1"/>
            </p:cNvSpPr>
            <p:nvPr/>
          </p:nvSpPr>
          <p:spPr bwMode="auto">
            <a:xfrm>
              <a:off x="4419600" y="4514662"/>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grpSp>
        <p:nvGrpSpPr>
          <p:cNvPr id="22" name="Group 21"/>
          <p:cNvGrpSpPr>
            <a:grpSpLocks/>
          </p:cNvGrpSpPr>
          <p:nvPr/>
        </p:nvGrpSpPr>
        <p:grpSpPr bwMode="auto">
          <a:xfrm>
            <a:off x="3863966" y="2987936"/>
            <a:ext cx="914400" cy="914400"/>
            <a:chOff x="1872" y="1584"/>
            <a:chExt cx="576" cy="576"/>
          </a:xfrm>
        </p:grpSpPr>
        <p:sp>
          <p:nvSpPr>
            <p:cNvPr id="23" name="Oval 22"/>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24" name="Rectangle 23"/>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spTree>
    <p:extLst>
      <p:ext uri="{BB962C8B-B14F-4D97-AF65-F5344CB8AC3E}">
        <p14:creationId xmlns:p14="http://schemas.microsoft.com/office/powerpoint/2010/main" val="2737022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65" y="765972"/>
            <a:ext cx="6348046" cy="4109302"/>
          </a:xfrm>
          <a:prstGeom prst="rect">
            <a:avLst/>
          </a:prstGeom>
        </p:spPr>
      </p:pic>
      <p:sp>
        <p:nvSpPr>
          <p:cNvPr id="11" name="Title 2"/>
          <p:cNvSpPr>
            <a:spLocks noGrp="1"/>
          </p:cNvSpPr>
          <p:nvPr>
            <p:ph type="title"/>
          </p:nvPr>
        </p:nvSpPr>
        <p:spPr>
          <a:xfrm>
            <a:off x="381000" y="0"/>
            <a:ext cx="8305800" cy="766093"/>
          </a:xfrm>
        </p:spPr>
        <p:txBody>
          <a:bodyPr/>
          <a:lstStyle/>
          <a:p>
            <a:r>
              <a:rPr lang="en-US" dirty="0">
                <a:latin typeface="Arial" charset="0"/>
                <a:ea typeface="ヒラギノ角ゴ Pro W3" charset="0"/>
                <a:cs typeface="ヒラギノ角ゴ Pro W3" charset="0"/>
              </a:rPr>
              <a:t>REFLECT: Survival and Response</a:t>
            </a:r>
            <a:endParaRPr lang="en-US" dirty="0">
              <a:latin typeface="Arial" charset="0"/>
              <a:ea typeface="ＭＳ Ｐゴシック" charset="0"/>
              <a:cs typeface="ＭＳ Ｐゴシック" charset="0"/>
            </a:endParaRPr>
          </a:p>
        </p:txBody>
      </p:sp>
      <p:graphicFrame>
        <p:nvGraphicFramePr>
          <p:cNvPr id="23" name="Group 36"/>
          <p:cNvGraphicFramePr>
            <a:graphicFrameLocks/>
          </p:cNvGraphicFramePr>
          <p:nvPr>
            <p:extLst>
              <p:ext uri="{D42A27DB-BD31-4B8C-83A1-F6EECF244321}">
                <p14:modId xmlns:p14="http://schemas.microsoft.com/office/powerpoint/2010/main" val="1284143505"/>
              </p:ext>
            </p:extLst>
          </p:nvPr>
        </p:nvGraphicFramePr>
        <p:xfrm>
          <a:off x="381000" y="4946904"/>
          <a:ext cx="8381999" cy="1377696"/>
        </p:xfrm>
        <a:graphic>
          <a:graphicData uri="http://schemas.openxmlformats.org/drawingml/2006/table">
            <a:tbl>
              <a:tblPr/>
              <a:tblGrid>
                <a:gridCol w="35052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32087">
                  <a:extLst>
                    <a:ext uri="{9D8B030D-6E8A-4147-A177-3AD203B41FA5}">
                      <a16:colId xmlns:a16="http://schemas.microsoft.com/office/drawing/2014/main" xmlns="" val="20002"/>
                    </a:ext>
                  </a:extLst>
                </a:gridCol>
                <a:gridCol w="1106313">
                  <a:extLst>
                    <a:ext uri="{9D8B030D-6E8A-4147-A177-3AD203B41FA5}">
                      <a16:colId xmlns:a16="http://schemas.microsoft.com/office/drawing/2014/main" xmlns="" val="20003"/>
                    </a:ext>
                  </a:extLst>
                </a:gridCol>
                <a:gridCol w="1066799">
                  <a:extLst>
                    <a:ext uri="{9D8B030D-6E8A-4147-A177-3AD203B41FA5}">
                      <a16:colId xmlns:a16="http://schemas.microsoft.com/office/drawing/2014/main" xmlns="" val="20004"/>
                    </a:ext>
                  </a:extLst>
                </a:gridCol>
              </a:tblGrid>
              <a:tr h="430943">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Outcomes</a:t>
                      </a:r>
                    </a:p>
                  </a:txBody>
                  <a:tcPr marL="81103" marR="81103"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err="1">
                          <a:ln>
                            <a:noFill/>
                          </a:ln>
                          <a:solidFill>
                            <a:schemeClr val="bg1"/>
                          </a:solidFill>
                          <a:effectLst/>
                          <a:latin typeface="Arial"/>
                          <a:ea typeface="ＭＳ Ｐゴシック" charset="0"/>
                          <a:cs typeface="Arial"/>
                        </a:rPr>
                        <a:t>Lenvatinib</a:t>
                      </a:r>
                      <a:r>
                        <a:rPr kumimoji="0" lang="en-US" sz="1400" b="1" i="0" u="none" strike="noStrike" cap="none" normalizeH="0" baseline="0" dirty="0">
                          <a:ln>
                            <a:noFill/>
                          </a:ln>
                          <a:solidFill>
                            <a:schemeClr val="bg1"/>
                          </a:solidFill>
                          <a:effectLst/>
                          <a:latin typeface="Arial"/>
                          <a:ea typeface="ＭＳ Ｐゴシック" charset="0"/>
                          <a:cs typeface="Arial"/>
                        </a:rPr>
                        <a:t/>
                      </a:r>
                      <a:br>
                        <a:rPr kumimoji="0" lang="en-US" sz="1400" b="1" i="0" u="none" strike="noStrike" cap="none" normalizeH="0" baseline="0" dirty="0">
                          <a:ln>
                            <a:noFill/>
                          </a:ln>
                          <a:solidFill>
                            <a:schemeClr val="bg1"/>
                          </a:solidFill>
                          <a:effectLst/>
                          <a:latin typeface="Arial"/>
                          <a:ea typeface="ＭＳ Ｐゴシック" charset="0"/>
                          <a:cs typeface="Arial"/>
                        </a:rPr>
                      </a:br>
                      <a:r>
                        <a:rPr kumimoji="0" lang="en-US" sz="1400" b="1" i="0" u="none" strike="noStrike" cap="none" normalizeH="0" baseline="0" dirty="0">
                          <a:ln>
                            <a:noFill/>
                          </a:ln>
                          <a:solidFill>
                            <a:schemeClr val="bg1"/>
                          </a:solidFill>
                          <a:effectLst/>
                          <a:latin typeface="Arial"/>
                          <a:ea typeface="ＭＳ Ｐゴシック" charset="0"/>
                          <a:cs typeface="Arial"/>
                        </a:rPr>
                        <a:t>(n = 478)</a:t>
                      </a:r>
                    </a:p>
                  </a:txBody>
                  <a:tcPr marL="81103" marR="81103"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err="1">
                          <a:ln>
                            <a:noFill/>
                          </a:ln>
                          <a:solidFill>
                            <a:schemeClr val="bg1"/>
                          </a:solidFill>
                          <a:effectLst/>
                          <a:latin typeface="Arial"/>
                          <a:ea typeface="ＭＳ Ｐゴシック" charset="0"/>
                          <a:cs typeface="Arial"/>
                        </a:rPr>
                        <a:t>Sorafenib</a:t>
                      </a:r>
                      <a:r>
                        <a:rPr kumimoji="0" lang="en-US" sz="1400" b="1" i="0" u="none" strike="noStrike" cap="none" normalizeH="0" baseline="0" dirty="0">
                          <a:ln>
                            <a:noFill/>
                          </a:ln>
                          <a:solidFill>
                            <a:schemeClr val="bg1"/>
                          </a:solidFill>
                          <a:effectLst/>
                          <a:latin typeface="Arial"/>
                          <a:ea typeface="ＭＳ Ｐゴシック" charset="0"/>
                          <a:cs typeface="Arial"/>
                        </a:rPr>
                        <a:t/>
                      </a:r>
                      <a:br>
                        <a:rPr kumimoji="0" lang="en-US" sz="1400" b="1" i="0" u="none" strike="noStrike" cap="none" normalizeH="0" baseline="0" dirty="0">
                          <a:ln>
                            <a:noFill/>
                          </a:ln>
                          <a:solidFill>
                            <a:schemeClr val="bg1"/>
                          </a:solidFill>
                          <a:effectLst/>
                          <a:latin typeface="Arial"/>
                          <a:ea typeface="ＭＳ Ｐゴシック" charset="0"/>
                          <a:cs typeface="Arial"/>
                        </a:rPr>
                      </a:br>
                      <a:r>
                        <a:rPr kumimoji="0" lang="en-US" sz="1400" b="1" i="0" u="none" strike="noStrike" cap="none" normalizeH="0" baseline="0" dirty="0">
                          <a:ln>
                            <a:noFill/>
                          </a:ln>
                          <a:solidFill>
                            <a:schemeClr val="bg1"/>
                          </a:solidFill>
                          <a:effectLst/>
                          <a:latin typeface="Arial"/>
                          <a:ea typeface="ＭＳ Ｐゴシック" charset="0"/>
                          <a:cs typeface="Arial"/>
                        </a:rPr>
                        <a:t>(n = 476)</a:t>
                      </a:r>
                    </a:p>
                  </a:txBody>
                  <a:tcPr marL="81103" marR="81103"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a:ln>
                            <a:noFill/>
                          </a:ln>
                          <a:solidFill>
                            <a:schemeClr val="bg1"/>
                          </a:solidFill>
                          <a:effectLst/>
                          <a:latin typeface="Arial"/>
                          <a:ea typeface="ＭＳ Ｐゴシック" charset="0"/>
                          <a:cs typeface="Arial"/>
                        </a:rPr>
                        <a:t>HR* or OR</a:t>
                      </a:r>
                      <a:r>
                        <a:rPr kumimoji="0" lang="en-US" sz="1400" b="1" i="0" u="none" strike="noStrike" cap="none" normalizeH="0" baseline="30000" dirty="0">
                          <a:ln>
                            <a:noFill/>
                          </a:ln>
                          <a:solidFill>
                            <a:schemeClr val="bg1"/>
                          </a:solidFill>
                          <a:effectLst/>
                          <a:latin typeface="Arial"/>
                          <a:ea typeface="ＭＳ Ｐゴシック" charset="0"/>
                          <a:cs typeface="Arial"/>
                        </a:rPr>
                        <a:t>†</a:t>
                      </a:r>
                    </a:p>
                  </a:txBody>
                  <a:tcPr marL="81103" marR="81103"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1" u="none" strike="noStrike" cap="none" normalizeH="0" baseline="0" dirty="0">
                          <a:ln>
                            <a:noFill/>
                          </a:ln>
                          <a:solidFill>
                            <a:schemeClr val="bg1"/>
                          </a:solidFill>
                          <a:effectLst/>
                          <a:latin typeface="Arial"/>
                          <a:ea typeface="ＭＳ Ｐゴシック" charset="0"/>
                          <a:cs typeface="Arial"/>
                        </a:rPr>
                        <a:t>p</a:t>
                      </a:r>
                      <a:r>
                        <a:rPr kumimoji="0" lang="en-US" sz="1400" b="1" i="0" u="none" strike="noStrike" cap="none" normalizeH="0" baseline="0" dirty="0">
                          <a:ln>
                            <a:noFill/>
                          </a:ln>
                          <a:solidFill>
                            <a:schemeClr val="bg1"/>
                          </a:solidFill>
                          <a:effectLst/>
                          <a:latin typeface="Arial"/>
                          <a:ea typeface="ＭＳ Ｐゴシック" charset="0"/>
                          <a:cs typeface="Arial"/>
                        </a:rPr>
                        <a:t>-value</a:t>
                      </a:r>
                    </a:p>
                  </a:txBody>
                  <a:tcPr marL="81103" marR="81103"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27885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PFS</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7.4 mo</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3.7 mo</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*0.66</a:t>
                      </a:r>
                      <a:endParaRPr kumimoji="0" lang="en-US" sz="1600" b="0" i="0" u="none" strike="noStrike" cap="none" normalizeH="0" baseline="30000" dirty="0">
                        <a:ln>
                          <a:noFill/>
                        </a:ln>
                        <a:solidFill>
                          <a:srgbClr val="FFFFFF"/>
                        </a:solidFill>
                        <a:effectLst/>
                        <a:latin typeface="Arial"/>
                        <a:ea typeface="ＭＳ Ｐゴシック" charset="0"/>
                        <a:cs typeface="Arial"/>
                      </a:endParaRP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&lt;0.0001</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27885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Median time to progression (TTP)</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8.9 mo</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3.7 mo</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*0.63</a:t>
                      </a:r>
                      <a:endParaRPr kumimoji="0" lang="en-US" sz="1600" b="0" i="0" u="none" strike="noStrike" cap="none" normalizeH="0" baseline="30000" dirty="0">
                        <a:ln>
                          <a:noFill/>
                        </a:ln>
                        <a:solidFill>
                          <a:srgbClr val="FFFFFF"/>
                        </a:solidFill>
                        <a:effectLst/>
                        <a:latin typeface="Arial"/>
                        <a:ea typeface="ＭＳ Ｐゴシック" charset="0"/>
                        <a:cs typeface="Arial"/>
                      </a:endParaRP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&lt;0.0001</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27885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600" b="0" i="0" u="none" strike="noStrike" cap="none" normalizeH="0" baseline="0" dirty="0">
                          <a:ln>
                            <a:noFill/>
                          </a:ln>
                          <a:solidFill>
                            <a:srgbClr val="FFFFFF"/>
                          </a:solidFill>
                          <a:effectLst/>
                          <a:latin typeface="+mn-lt"/>
                          <a:ea typeface="ＭＳ Ｐゴシック" charset="0"/>
                          <a:cs typeface="Arial"/>
                        </a:rPr>
                        <a:t>Objective response rate</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24.1%</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9.2%</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30000" dirty="0">
                          <a:ln>
                            <a:noFill/>
                          </a:ln>
                          <a:solidFill>
                            <a:srgbClr val="FFFFFF"/>
                          </a:solidFill>
                          <a:effectLst/>
                          <a:latin typeface="Arial"/>
                          <a:ea typeface="ＭＳ Ｐゴシック" charset="0"/>
                          <a:cs typeface="Arial"/>
                        </a:rPr>
                        <a:t>†</a:t>
                      </a:r>
                      <a:r>
                        <a:rPr kumimoji="0" lang="en-US" sz="1600" b="0" i="0" u="none" strike="noStrike" cap="none" normalizeH="0" baseline="0" dirty="0">
                          <a:ln>
                            <a:noFill/>
                          </a:ln>
                          <a:solidFill>
                            <a:srgbClr val="FFFFFF"/>
                          </a:solidFill>
                          <a:effectLst/>
                          <a:latin typeface="Arial"/>
                          <a:ea typeface="ＭＳ Ｐゴシック" charset="0"/>
                          <a:cs typeface="Arial"/>
                        </a:rPr>
                        <a:t>3.13</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rgbClr val="FFFFFF"/>
                          </a:solidFill>
                          <a:effectLst/>
                          <a:latin typeface="Arial"/>
                          <a:ea typeface="ＭＳ Ｐゴシック" charset="0"/>
                          <a:cs typeface="Arial"/>
                        </a:rPr>
                        <a:t>&lt;0.0001</a:t>
                      </a:r>
                    </a:p>
                  </a:txBody>
                  <a:tcPr marL="81103" marR="81103"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bl>
          </a:graphicData>
        </a:graphic>
      </p:graphicFrame>
      <p:sp>
        <p:nvSpPr>
          <p:cNvPr id="4" name="TextBox 3"/>
          <p:cNvSpPr txBox="1"/>
          <p:nvPr/>
        </p:nvSpPr>
        <p:spPr>
          <a:xfrm>
            <a:off x="2895600" y="1024234"/>
            <a:ext cx="628698" cy="461665"/>
          </a:xfrm>
          <a:prstGeom prst="rect">
            <a:avLst/>
          </a:prstGeom>
          <a:noFill/>
        </p:spPr>
        <p:txBody>
          <a:bodyPr wrap="none" rtlCol="0">
            <a:spAutoFit/>
          </a:bodyPr>
          <a:lstStyle/>
          <a:p>
            <a:r>
              <a:rPr lang="en-US" b="1" dirty="0"/>
              <a:t>OS</a:t>
            </a:r>
          </a:p>
        </p:txBody>
      </p:sp>
      <p:sp>
        <p:nvSpPr>
          <p:cNvPr id="16" name="TextBox 15"/>
          <p:cNvSpPr txBox="1"/>
          <p:nvPr/>
        </p:nvSpPr>
        <p:spPr>
          <a:xfrm>
            <a:off x="6225762" y="2080590"/>
            <a:ext cx="2286000" cy="1077218"/>
          </a:xfrm>
          <a:prstGeom prst="rect">
            <a:avLst/>
          </a:prstGeom>
          <a:noFill/>
        </p:spPr>
        <p:txBody>
          <a:bodyPr wrap="square" rtlCol="0">
            <a:spAutoFit/>
          </a:bodyPr>
          <a:lstStyle/>
          <a:p>
            <a:r>
              <a:rPr lang="en-US" sz="1600" dirty="0"/>
              <a:t>Lenvatinib showed noninferiority in terms of OS compared to sorafenib</a:t>
            </a:r>
          </a:p>
        </p:txBody>
      </p:sp>
      <p:sp>
        <p:nvSpPr>
          <p:cNvPr id="17" name="TextBox 16"/>
          <p:cNvSpPr txBox="1"/>
          <p:nvPr/>
        </p:nvSpPr>
        <p:spPr>
          <a:xfrm>
            <a:off x="3704212" y="2311422"/>
            <a:ext cx="1856598" cy="307777"/>
          </a:xfrm>
          <a:prstGeom prst="rect">
            <a:avLst/>
          </a:prstGeom>
          <a:noFill/>
        </p:spPr>
        <p:txBody>
          <a:bodyPr wrap="none" rtlCol="0">
            <a:spAutoFit/>
          </a:bodyPr>
          <a:lstStyle/>
          <a:p>
            <a:r>
              <a:rPr lang="en-US" sz="1400" b="1" dirty="0">
                <a:solidFill>
                  <a:srgbClr val="92D050"/>
                </a:solidFill>
              </a:rPr>
              <a:t>Lenvatinib (n = 478)</a:t>
            </a:r>
          </a:p>
        </p:txBody>
      </p:sp>
      <p:sp>
        <p:nvSpPr>
          <p:cNvPr id="25" name="TextBox 24"/>
          <p:cNvSpPr txBox="1"/>
          <p:nvPr/>
        </p:nvSpPr>
        <p:spPr>
          <a:xfrm>
            <a:off x="2782727" y="3331086"/>
            <a:ext cx="1789272" cy="307777"/>
          </a:xfrm>
          <a:prstGeom prst="rect">
            <a:avLst/>
          </a:prstGeom>
          <a:noFill/>
        </p:spPr>
        <p:txBody>
          <a:bodyPr wrap="none" rtlCol="0">
            <a:spAutoFit/>
          </a:bodyPr>
          <a:lstStyle/>
          <a:p>
            <a:r>
              <a:rPr lang="en-US" sz="1400" b="1" dirty="0">
                <a:solidFill>
                  <a:srgbClr val="FF9300"/>
                </a:solidFill>
              </a:rPr>
              <a:t>Sorafenib (n = 476)</a:t>
            </a:r>
          </a:p>
        </p:txBody>
      </p:sp>
      <p:sp>
        <p:nvSpPr>
          <p:cNvPr id="26" name="TextBox 25"/>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Kudo M et al. </a:t>
            </a:r>
            <a:r>
              <a:rPr lang="en-US" sz="1800" i="1" dirty="0">
                <a:solidFill>
                  <a:srgbClr val="FFFFFF"/>
                </a:solidFill>
              </a:rPr>
              <a:t>Lancet</a:t>
            </a:r>
            <a:r>
              <a:rPr lang="en-US" sz="1800" dirty="0">
                <a:solidFill>
                  <a:srgbClr val="FFFFFF"/>
                </a:solidFill>
              </a:rPr>
              <a:t> 2018;391(10126):1163-73. </a:t>
            </a:r>
          </a:p>
        </p:txBody>
      </p:sp>
    </p:spTree>
    <p:extLst>
      <p:ext uri="{BB962C8B-B14F-4D97-AF65-F5344CB8AC3E}">
        <p14:creationId xmlns:p14="http://schemas.microsoft.com/office/powerpoint/2010/main" val="3769522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REFLECT: Select Treatment-Emergent AEs</a:t>
            </a:r>
            <a:endParaRPr lang="en-US" dirty="0">
              <a:latin typeface="Arial" charset="0"/>
              <a:ea typeface="ＭＳ Ｐゴシック" charset="0"/>
              <a:cs typeface="ＭＳ Ｐゴシック" charset="0"/>
            </a:endParaRPr>
          </a:p>
        </p:txBody>
      </p:sp>
      <p:sp>
        <p:nvSpPr>
          <p:cNvPr id="26" name="TextBox 25"/>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Kudo M et al. </a:t>
            </a:r>
            <a:r>
              <a:rPr lang="en-US" sz="1800" i="1" dirty="0">
                <a:solidFill>
                  <a:srgbClr val="FFFFFF"/>
                </a:solidFill>
              </a:rPr>
              <a:t>Lancet</a:t>
            </a:r>
            <a:r>
              <a:rPr lang="en-US" sz="1800" dirty="0">
                <a:solidFill>
                  <a:srgbClr val="FFFFFF"/>
                </a:solidFill>
              </a:rPr>
              <a:t> 2018;391(10126):1163-73. </a:t>
            </a:r>
          </a:p>
        </p:txBody>
      </p:sp>
      <p:sp>
        <p:nvSpPr>
          <p:cNvPr id="12" name="Rectangle 33"/>
          <p:cNvSpPr>
            <a:spLocks noChangeArrowheads="1"/>
          </p:cNvSpPr>
          <p:nvPr/>
        </p:nvSpPr>
        <p:spPr bwMode="auto">
          <a:xfrm>
            <a:off x="228600" y="1197310"/>
            <a:ext cx="8686800" cy="459389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13" name="Group 36"/>
          <p:cNvGraphicFramePr>
            <a:graphicFrameLocks/>
          </p:cNvGraphicFramePr>
          <p:nvPr>
            <p:extLst>
              <p:ext uri="{D42A27DB-BD31-4B8C-83A1-F6EECF244321}">
                <p14:modId xmlns:p14="http://schemas.microsoft.com/office/powerpoint/2010/main" val="3703816514"/>
              </p:ext>
            </p:extLst>
          </p:nvPr>
        </p:nvGraphicFramePr>
        <p:xfrm>
          <a:off x="376345" y="1335375"/>
          <a:ext cx="8421554" cy="4292865"/>
        </p:xfrm>
        <a:graphic>
          <a:graphicData uri="http://schemas.openxmlformats.org/drawingml/2006/table">
            <a:tbl>
              <a:tblPr/>
              <a:tblGrid>
                <a:gridCol w="3490014">
                  <a:extLst>
                    <a:ext uri="{9D8B030D-6E8A-4147-A177-3AD203B41FA5}">
                      <a16:colId xmlns:a16="http://schemas.microsoft.com/office/drawing/2014/main" xmlns="" val="20000"/>
                    </a:ext>
                  </a:extLst>
                </a:gridCol>
                <a:gridCol w="1232885">
                  <a:extLst>
                    <a:ext uri="{9D8B030D-6E8A-4147-A177-3AD203B41FA5}">
                      <a16:colId xmlns:a16="http://schemas.microsoft.com/office/drawing/2014/main" xmlns="" val="20001"/>
                    </a:ext>
                  </a:extLst>
                </a:gridCol>
                <a:gridCol w="1232885">
                  <a:extLst>
                    <a:ext uri="{9D8B030D-6E8A-4147-A177-3AD203B41FA5}">
                      <a16:colId xmlns:a16="http://schemas.microsoft.com/office/drawing/2014/main" xmlns="" val="20002"/>
                    </a:ext>
                  </a:extLst>
                </a:gridCol>
                <a:gridCol w="1232885">
                  <a:extLst>
                    <a:ext uri="{9D8B030D-6E8A-4147-A177-3AD203B41FA5}">
                      <a16:colId xmlns:a16="http://schemas.microsoft.com/office/drawing/2014/main" xmlns="" val="20003"/>
                    </a:ext>
                  </a:extLst>
                </a:gridCol>
                <a:gridCol w="1232885">
                  <a:extLst>
                    <a:ext uri="{9D8B030D-6E8A-4147-A177-3AD203B41FA5}">
                      <a16:colId xmlns:a16="http://schemas.microsoft.com/office/drawing/2014/main" xmlns="" val="20004"/>
                    </a:ext>
                  </a:extLst>
                </a:gridCol>
              </a:tblGrid>
              <a:tr h="331028">
                <a:tc rowSpan="2">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Adverse event</a:t>
                      </a:r>
                    </a:p>
                  </a:txBody>
                  <a:tcPr marR="27432"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Lenvatinib (n = 476)</a:t>
                      </a:r>
                    </a:p>
                  </a:txBody>
                  <a:tcPr marL="27432" marR="27432"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Sorafenib (n = 475)</a:t>
                      </a:r>
                    </a:p>
                  </a:txBody>
                  <a:tcPr marL="27432" marR="27432"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0"/>
                  </a:ext>
                </a:extLst>
              </a:tr>
              <a:tr h="331028">
                <a:tc vMerge="1">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Any grade</a:t>
                      </a:r>
                    </a:p>
                  </a:txBody>
                  <a:tcPr marL="27432" marR="27432"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≥3</a:t>
                      </a:r>
                    </a:p>
                  </a:txBody>
                  <a:tcPr marL="27432" marR="27432"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Any grade</a:t>
                      </a:r>
                    </a:p>
                  </a:txBody>
                  <a:tcPr marL="27432" marR="27432"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≥3</a:t>
                      </a:r>
                    </a:p>
                  </a:txBody>
                  <a:tcPr marL="27432" marR="27432"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1"/>
                  </a:ext>
                </a:extLst>
              </a:tr>
              <a:tr h="3310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Hypertension</a:t>
                      </a:r>
                      <a:endParaRPr kumimoji="0" lang="en-US" sz="1700" b="0" i="0" u="none" strike="noStrike" cap="none" normalizeH="0" baseline="30000" dirty="0">
                        <a:ln>
                          <a:noFill/>
                        </a:ln>
                        <a:solidFill>
                          <a:srgbClr val="FFFFFF"/>
                        </a:solidFill>
                        <a:effectLst/>
                        <a:latin typeface="Arial"/>
                        <a:ea typeface="ＭＳ Ｐゴシック" charset="0"/>
                        <a:cs typeface="Arial"/>
                      </a:endParaRPr>
                    </a:p>
                  </a:txBody>
                  <a:tcPr marR="27432" marT="27432" marB="27432" anchor="ctr" horzOverflow="overflow">
                    <a:lnL w="28575"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42%</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23%</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30%</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14%</a:t>
                      </a:r>
                    </a:p>
                  </a:txBody>
                  <a:tcPr marL="27432" marR="27432" marT="27432" marB="27432" anchor="ctr" horzOverflow="overflow">
                    <a:lnL w="12700" cap="flat" cmpd="sng" algn="ctr">
                      <a:solidFill>
                        <a:srgbClr val="FFFFFF"/>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310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Diarrhea</a:t>
                      </a:r>
                      <a:endParaRPr kumimoji="0" lang="en-US" sz="1700" b="0" i="0" u="none" strike="noStrike" cap="none" normalizeH="0" baseline="30000" dirty="0">
                        <a:ln>
                          <a:noFill/>
                        </a:ln>
                        <a:solidFill>
                          <a:srgbClr val="FFFFFF"/>
                        </a:solidFill>
                        <a:effectLst/>
                        <a:latin typeface="+mn-lt"/>
                        <a:ea typeface="ＭＳ Ｐゴシック" charset="0"/>
                        <a:cs typeface="Arial"/>
                      </a:endParaRP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39%</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46%</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310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Decreased appetite</a:t>
                      </a:r>
                      <a:endParaRPr kumimoji="0" lang="en-US" sz="1700" b="0" i="0" u="none" strike="noStrike" cap="none" normalizeH="0" baseline="30000" dirty="0">
                        <a:ln>
                          <a:noFill/>
                        </a:ln>
                        <a:solidFill>
                          <a:srgbClr val="FFFFFF"/>
                        </a:solidFill>
                        <a:effectLst/>
                        <a:latin typeface="+mn-lt"/>
                        <a:ea typeface="ＭＳ Ｐゴシック" charset="0"/>
                        <a:cs typeface="Arial"/>
                      </a:endParaRP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34%</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27%</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4"/>
                  </a:ext>
                </a:extLst>
              </a:tr>
              <a:tr h="3310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Decreased weight</a:t>
                      </a:r>
                      <a:endParaRPr kumimoji="0" lang="en-US" sz="1700" b="0" i="0" u="none" strike="noStrike" cap="none" normalizeH="0" baseline="30000" dirty="0">
                        <a:ln>
                          <a:noFill/>
                        </a:ln>
                        <a:solidFill>
                          <a:srgbClr val="FFFFFF"/>
                        </a:solidFill>
                        <a:effectLst/>
                        <a:latin typeface="+mn-lt"/>
                        <a:ea typeface="ＭＳ Ｐゴシック" charset="0"/>
                        <a:cs typeface="Arial"/>
                      </a:endParaRP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8%</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22%</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310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Fatigue</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30%</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25%</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23362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Palmar-plantar erythrodysesthesia</a:t>
                      </a:r>
                    </a:p>
                  </a:txBody>
                  <a:tcPr marR="27432" marT="27432" marB="27432" anchor="ctr" horzOverflow="overflow">
                    <a:lnL w="28575"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27%</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52%</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11%</a:t>
                      </a:r>
                    </a:p>
                  </a:txBody>
                  <a:tcPr marL="27432" marR="27432" marT="27432" marB="27432" anchor="ctr" horzOverflow="overflow">
                    <a:lnL w="12700" cap="flat" cmpd="sng" algn="ctr">
                      <a:solidFill>
                        <a:srgbClr val="FFFFFF"/>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310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Proteinuria</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25%</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310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Dysphonia</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24%</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&lt;1%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12%</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r h="3310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Nausea</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20%</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14%</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0"/>
                  </a:ext>
                </a:extLst>
              </a:tr>
              <a:tr h="3376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Decreased platelet count</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18%</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12%</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1"/>
                  </a:ext>
                </a:extLst>
              </a:tr>
              <a:tr h="3310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Vomiting</a:t>
                      </a:r>
                    </a:p>
                  </a:txBody>
                  <a:tcPr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16%</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8%</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a:t>
                      </a:r>
                    </a:p>
                  </a:txBody>
                  <a:tcPr marL="27432" marR="27432"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865613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23812" y="1148862"/>
            <a:ext cx="7924800" cy="4108938"/>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95400"/>
            <a:ext cx="7753224" cy="3505200"/>
          </a:xfrm>
          <a:prstGeom prst="rect">
            <a:avLst/>
          </a:prstGeom>
        </p:spPr>
      </p:pic>
      <p:sp>
        <p:nvSpPr>
          <p:cNvPr id="5" name="TextBox 4"/>
          <p:cNvSpPr txBox="1"/>
          <p:nvPr/>
        </p:nvSpPr>
        <p:spPr>
          <a:xfrm>
            <a:off x="3276600" y="4762472"/>
            <a:ext cx="4925060" cy="369332"/>
          </a:xfrm>
          <a:prstGeom prst="rect">
            <a:avLst/>
          </a:prstGeom>
          <a:noFill/>
        </p:spPr>
        <p:txBody>
          <a:bodyPr wrap="square" rtlCol="0">
            <a:spAutoFit/>
          </a:bodyPr>
          <a:lstStyle/>
          <a:p>
            <a:pPr algn="r"/>
            <a:r>
              <a:rPr lang="en-US" sz="1800" i="1" dirty="0">
                <a:solidFill>
                  <a:schemeClr val="tx2"/>
                </a:solidFill>
              </a:rPr>
              <a:t>N </a:t>
            </a:r>
            <a:r>
              <a:rPr lang="en-US" sz="1800" i="1" dirty="0" err="1">
                <a:solidFill>
                  <a:schemeClr val="tx2"/>
                </a:solidFill>
              </a:rPr>
              <a:t>Engl</a:t>
            </a:r>
            <a:r>
              <a:rPr lang="en-US" sz="1800" i="1" dirty="0">
                <a:solidFill>
                  <a:schemeClr val="tx2"/>
                </a:solidFill>
              </a:rPr>
              <a:t> J Med </a:t>
            </a:r>
            <a:r>
              <a:rPr lang="en-US" sz="1800" dirty="0">
                <a:solidFill>
                  <a:schemeClr val="tx2"/>
                </a:solidFill>
              </a:rPr>
              <a:t>2018;379(1):54-63.</a:t>
            </a:r>
          </a:p>
        </p:txBody>
      </p:sp>
    </p:spTree>
    <p:extLst>
      <p:ext uri="{BB962C8B-B14F-4D97-AF65-F5344CB8AC3E}">
        <p14:creationId xmlns:p14="http://schemas.microsoft.com/office/powerpoint/2010/main" val="3616058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IMblaze370: Select AEs Occurring in ≥20% of Patients</a:t>
            </a:r>
            <a:endParaRPr lang="en-US" dirty="0">
              <a:latin typeface="Arial" charset="0"/>
              <a:ea typeface="ＭＳ Ｐゴシック" charset="0"/>
              <a:cs typeface="ＭＳ Ｐゴシック" charset="0"/>
            </a:endParaRPr>
          </a:p>
        </p:txBody>
      </p:sp>
      <p:sp>
        <p:nvSpPr>
          <p:cNvPr id="10" name="TextBox 9"/>
          <p:cNvSpPr txBox="1"/>
          <p:nvPr/>
        </p:nvSpPr>
        <p:spPr>
          <a:xfrm>
            <a:off x="3976632" y="3168134"/>
            <a:ext cx="1114536" cy="369332"/>
          </a:xfrm>
          <a:prstGeom prst="rect">
            <a:avLst/>
          </a:prstGeom>
          <a:noFill/>
        </p:spPr>
        <p:txBody>
          <a:bodyPr wrap="none" rtlCol="0">
            <a:spAutoFit/>
          </a:bodyPr>
          <a:lstStyle/>
          <a:p>
            <a:r>
              <a:rPr lang="en-US" sz="1800" b="1" dirty="0">
                <a:solidFill>
                  <a:srgbClr val="0D4384"/>
                </a:solidFill>
              </a:rPr>
              <a:t>(n = 119)</a:t>
            </a:r>
          </a:p>
        </p:txBody>
      </p:sp>
      <p:sp>
        <p:nvSpPr>
          <p:cNvPr id="8" name="Rectangle 33"/>
          <p:cNvSpPr>
            <a:spLocks noChangeArrowheads="1"/>
          </p:cNvSpPr>
          <p:nvPr/>
        </p:nvSpPr>
        <p:spPr bwMode="auto">
          <a:xfrm>
            <a:off x="228600" y="1066800"/>
            <a:ext cx="8610600" cy="457200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2400" dirty="0">
              <a:solidFill>
                <a:srgbClr val="FFFFFF"/>
              </a:solidFill>
              <a:latin typeface="Arial" charset="0"/>
              <a:ea typeface="ヒラギノ角ゴ Pro W3" charset="0"/>
              <a:cs typeface="ヒラギノ角ゴ Pro W3" charset="0"/>
            </a:endParaRPr>
          </a:p>
        </p:txBody>
      </p:sp>
      <p:graphicFrame>
        <p:nvGraphicFramePr>
          <p:cNvPr id="9" name="Group 36"/>
          <p:cNvGraphicFramePr>
            <a:graphicFrameLocks/>
          </p:cNvGraphicFramePr>
          <p:nvPr>
            <p:extLst>
              <p:ext uri="{D42A27DB-BD31-4B8C-83A1-F6EECF244321}">
                <p14:modId xmlns:p14="http://schemas.microsoft.com/office/powerpoint/2010/main" val="4121205733"/>
              </p:ext>
            </p:extLst>
          </p:nvPr>
        </p:nvGraphicFramePr>
        <p:xfrm>
          <a:off x="342900" y="1219200"/>
          <a:ext cx="8382001" cy="4320356"/>
        </p:xfrm>
        <a:graphic>
          <a:graphicData uri="http://schemas.openxmlformats.org/drawingml/2006/table">
            <a:tbl>
              <a:tblPr/>
              <a:tblGrid>
                <a:gridCol w="36195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485901">
                  <a:extLst>
                    <a:ext uri="{9D8B030D-6E8A-4147-A177-3AD203B41FA5}">
                      <a16:colId xmlns:a16="http://schemas.microsoft.com/office/drawing/2014/main" xmlns="" val="20003"/>
                    </a:ext>
                  </a:extLst>
                </a:gridCol>
              </a:tblGrid>
              <a:tr h="60846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All Grade AE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Atezo + </a:t>
                      </a:r>
                      <a:r>
                        <a:rPr kumimoji="0" lang="en-US" sz="1700" b="1" i="0" u="none" strike="noStrike" cap="none" normalizeH="0" baseline="0" dirty="0" err="1">
                          <a:ln>
                            <a:noFill/>
                          </a:ln>
                          <a:solidFill>
                            <a:schemeClr val="bg1"/>
                          </a:solidFill>
                          <a:effectLst/>
                          <a:latin typeface="Arial"/>
                          <a:ea typeface="ＭＳ Ｐゴシック" charset="0"/>
                          <a:cs typeface="Arial"/>
                        </a:rPr>
                        <a:t>cobi</a:t>
                      </a:r>
                      <a:endParaRPr kumimoji="0" lang="en-US" sz="1700" b="1" i="0" u="none" strike="noStrike" cap="none" normalizeH="0" baseline="0" dirty="0">
                        <a:ln>
                          <a:noFill/>
                        </a:ln>
                        <a:solidFill>
                          <a:schemeClr val="bg1"/>
                        </a:solidFill>
                        <a:effectLst/>
                        <a:latin typeface="Arial"/>
                        <a:ea typeface="ＭＳ Ｐゴシック" charset="0"/>
                        <a:cs typeface="Arial"/>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(n = 179)</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Atezo</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(n = 90)</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Rego</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1" i="0" u="none" strike="noStrike" cap="none" normalizeH="0" baseline="0" dirty="0">
                          <a:ln>
                            <a:noFill/>
                          </a:ln>
                          <a:solidFill>
                            <a:schemeClr val="bg1"/>
                          </a:solidFill>
                          <a:effectLst/>
                          <a:latin typeface="+mn-lt"/>
                          <a:ea typeface="ＭＳ Ｐゴシック" charset="0"/>
                          <a:cs typeface="Arial"/>
                        </a:rPr>
                        <a:t>(n = 80)</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626504050"/>
                  </a:ext>
                </a:extLst>
              </a:tr>
              <a:tr h="4573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117 (65%)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17 (19%)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30 (38%)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4573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Rash</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83 (46%)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8 (9%)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19 (24%)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4573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Nausea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66 (37%)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19 (21%)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11 (14%)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4573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Fatigue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64 (36%)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23 (26%)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37 (46%)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563928222"/>
                  </a:ext>
                </a:extLst>
              </a:tr>
              <a:tr h="4573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Pyrexia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59 (33%)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14 (16%)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20 (25%)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4573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Decreased appetite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48 (27%)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22 (24%)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33 (41%)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4573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Hypertension</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9 (5%)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 (4%)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25 (31%)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4573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Palmar-plantar erythrodysesthesia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 (2%)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 (1%)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42 (53%)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bl>
          </a:graphicData>
        </a:graphic>
      </p:graphicFrame>
      <p:sp>
        <p:nvSpPr>
          <p:cNvPr id="2" name="TextBox 1"/>
          <p:cNvSpPr txBox="1"/>
          <p:nvPr/>
        </p:nvSpPr>
        <p:spPr>
          <a:xfrm>
            <a:off x="228601" y="5739825"/>
            <a:ext cx="8610600" cy="584775"/>
          </a:xfrm>
          <a:prstGeom prst="rect">
            <a:avLst/>
          </a:prstGeom>
          <a:noFill/>
        </p:spPr>
        <p:txBody>
          <a:bodyPr wrap="square" rtlCol="0">
            <a:spAutoFit/>
          </a:bodyPr>
          <a:lstStyle/>
          <a:p>
            <a:pPr marL="285750" indent="-285750">
              <a:buFont typeface="Arial" charset="0"/>
              <a:buChar char="•"/>
            </a:pPr>
            <a:r>
              <a:rPr lang="en-US" sz="1600" dirty="0"/>
              <a:t>Safety in the atezolizumab + cobimetinib arm was consistent with the known safety profiles of the individual agents.</a:t>
            </a:r>
          </a:p>
        </p:txBody>
      </p:sp>
      <p:sp>
        <p:nvSpPr>
          <p:cNvPr id="11" name="TextBox 10"/>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Bendell J et al. </a:t>
            </a:r>
            <a:r>
              <a:rPr lang="en-US" sz="1800" i="1" dirty="0">
                <a:solidFill>
                  <a:srgbClr val="FFFFFF"/>
                </a:solidFill>
              </a:rPr>
              <a:t>Proc ESMO </a:t>
            </a:r>
            <a:r>
              <a:rPr lang="en-US" sz="1800" dirty="0">
                <a:solidFill>
                  <a:srgbClr val="FFFFFF"/>
                </a:solidFill>
              </a:rPr>
              <a:t>2017;Abstract LBA-004. </a:t>
            </a:r>
          </a:p>
        </p:txBody>
      </p:sp>
    </p:spTree>
    <p:extLst>
      <p:ext uri="{BB962C8B-B14F-4D97-AF65-F5344CB8AC3E}">
        <p14:creationId xmlns:p14="http://schemas.microsoft.com/office/powerpoint/2010/main" val="835260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CELESTIAL: Phase III Trial Design</a:t>
            </a:r>
            <a:endParaRPr lang="en-US" dirty="0">
              <a:latin typeface="Arial" charset="0"/>
              <a:ea typeface="ＭＳ Ｐゴシック" charset="0"/>
              <a:cs typeface="ＭＳ Ｐゴシック" charset="0"/>
            </a:endParaRPr>
          </a:p>
        </p:txBody>
      </p:sp>
      <p:sp>
        <p:nvSpPr>
          <p:cNvPr id="9" name="Text Box 11"/>
          <p:cNvSpPr txBox="1">
            <a:spLocks noChangeArrowheads="1"/>
          </p:cNvSpPr>
          <p:nvPr/>
        </p:nvSpPr>
        <p:spPr bwMode="auto">
          <a:xfrm>
            <a:off x="5794177" y="1376871"/>
            <a:ext cx="2587823" cy="793581"/>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err="1">
                <a:solidFill>
                  <a:srgbClr val="000090"/>
                </a:solidFill>
              </a:rPr>
              <a:t>Cabozantinib</a:t>
            </a:r>
            <a:r>
              <a:rPr lang="en-US" sz="1700" b="1" dirty="0">
                <a:solidFill>
                  <a:srgbClr val="000090"/>
                </a:solidFill>
              </a:rPr>
              <a:t/>
            </a:r>
            <a:br>
              <a:rPr lang="en-US" sz="1700" b="1" dirty="0">
                <a:solidFill>
                  <a:srgbClr val="000090"/>
                </a:solidFill>
              </a:rPr>
            </a:br>
            <a:r>
              <a:rPr lang="en-US" sz="1700" b="1" dirty="0">
                <a:solidFill>
                  <a:srgbClr val="000090"/>
                </a:solidFill>
              </a:rPr>
              <a:t>60 mg PO QD</a:t>
            </a:r>
          </a:p>
        </p:txBody>
      </p:sp>
      <p:sp>
        <p:nvSpPr>
          <p:cNvPr id="10" name="Text Box 13"/>
          <p:cNvSpPr txBox="1">
            <a:spLocks noChangeArrowheads="1"/>
          </p:cNvSpPr>
          <p:nvPr/>
        </p:nvSpPr>
        <p:spPr bwMode="auto">
          <a:xfrm>
            <a:off x="5794177" y="3059521"/>
            <a:ext cx="2587823" cy="743313"/>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Placebo</a:t>
            </a:r>
            <a:br>
              <a:rPr lang="en-US" sz="1700" b="1" dirty="0">
                <a:solidFill>
                  <a:srgbClr val="000090"/>
                </a:solidFill>
              </a:rPr>
            </a:br>
            <a:r>
              <a:rPr lang="en-US" sz="1700" b="1" dirty="0">
                <a:solidFill>
                  <a:srgbClr val="000090"/>
                </a:solidFill>
              </a:rPr>
              <a:t>PO QD</a:t>
            </a:r>
          </a:p>
        </p:txBody>
      </p:sp>
      <p:sp>
        <p:nvSpPr>
          <p:cNvPr id="14" name="TextBox 2"/>
          <p:cNvSpPr txBox="1">
            <a:spLocks noChangeArrowheads="1"/>
          </p:cNvSpPr>
          <p:nvPr/>
        </p:nvSpPr>
        <p:spPr bwMode="auto">
          <a:xfrm>
            <a:off x="501401" y="4428778"/>
            <a:ext cx="8382000" cy="1302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1800" b="1" dirty="0">
                <a:solidFill>
                  <a:srgbClr val="FFFF00"/>
                </a:solidFill>
              </a:rPr>
              <a:t>Primary endpoint: OS</a:t>
            </a:r>
            <a:endParaRPr lang="en-US" sz="1800" b="1" dirty="0">
              <a:solidFill>
                <a:srgbClr val="FFFFFF"/>
              </a:solidFill>
            </a:endParaRPr>
          </a:p>
          <a:p>
            <a:pPr marL="285750" indent="-285750">
              <a:spcBef>
                <a:spcPts val="400"/>
              </a:spcBef>
              <a:spcAft>
                <a:spcPts val="400"/>
              </a:spcAft>
              <a:buFont typeface="Arial" charset="0"/>
              <a:buChar char="•"/>
            </a:pPr>
            <a:r>
              <a:rPr lang="en-US" sz="1800" dirty="0">
                <a:solidFill>
                  <a:srgbClr val="FFFFFF"/>
                </a:solidFill>
              </a:rPr>
              <a:t>Prior to randomization, patients were stratified by disease etiology (HBV, HCV, other), region (Asia vs other), presence of macrovascular invasion and/or extrahepatic spread of disease (yes or no)</a:t>
            </a:r>
          </a:p>
        </p:txBody>
      </p:sp>
      <p:sp>
        <p:nvSpPr>
          <p:cNvPr id="17" name="TextBox 16"/>
          <p:cNvSpPr txBox="1">
            <a:spLocks noChangeArrowheads="1"/>
          </p:cNvSpPr>
          <p:nvPr/>
        </p:nvSpPr>
        <p:spPr bwMode="auto">
          <a:xfrm>
            <a:off x="0" y="6165503"/>
            <a:ext cx="9144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solidFill>
                  <a:srgbClr val="FFFFFF"/>
                </a:solidFill>
              </a:rPr>
              <a:t>Abou</a:t>
            </a:r>
            <a:r>
              <a:rPr lang="en-US" sz="1800" dirty="0">
                <a:solidFill>
                  <a:srgbClr val="FFFFFF"/>
                </a:solidFill>
              </a:rPr>
              <a:t>-Alfa GK et al. </a:t>
            </a:r>
            <a:r>
              <a:rPr lang="en-US" sz="1800" i="1" dirty="0">
                <a:solidFill>
                  <a:srgbClr val="FFFFFF"/>
                </a:solidFill>
              </a:rPr>
              <a:t>N </a:t>
            </a:r>
            <a:r>
              <a:rPr lang="en-US" sz="1800" i="1" dirty="0" err="1">
                <a:solidFill>
                  <a:srgbClr val="FFFFFF"/>
                </a:solidFill>
              </a:rPr>
              <a:t>Engl</a:t>
            </a:r>
            <a:r>
              <a:rPr lang="en-US" sz="1800" i="1" dirty="0">
                <a:solidFill>
                  <a:srgbClr val="FFFFFF"/>
                </a:solidFill>
              </a:rPr>
              <a:t> J Med </a:t>
            </a:r>
            <a:r>
              <a:rPr lang="en-US" sz="1800" dirty="0">
                <a:solidFill>
                  <a:srgbClr val="FFFFFF"/>
                </a:solidFill>
              </a:rPr>
              <a:t>2018;379(1):54-63; </a:t>
            </a:r>
            <a:r>
              <a:rPr lang="en-US" sz="1800" dirty="0" err="1">
                <a:solidFill>
                  <a:srgbClr val="FFFFFF"/>
                </a:solidFill>
              </a:rPr>
              <a:t>Abou</a:t>
            </a:r>
            <a:r>
              <a:rPr lang="en-US" sz="1800" dirty="0">
                <a:solidFill>
                  <a:srgbClr val="FFFFFF"/>
                </a:solidFill>
              </a:rPr>
              <a:t>-Alfa G et al. Gastrointestinal Cancers Symposium 2018;Abstract 207. </a:t>
            </a:r>
          </a:p>
        </p:txBody>
      </p:sp>
      <p:sp>
        <p:nvSpPr>
          <p:cNvPr id="15" name="TextBox 14"/>
          <p:cNvSpPr txBox="1"/>
          <p:nvPr/>
        </p:nvSpPr>
        <p:spPr>
          <a:xfrm>
            <a:off x="4692401" y="1749225"/>
            <a:ext cx="463588" cy="323165"/>
          </a:xfrm>
          <a:prstGeom prst="rect">
            <a:avLst/>
          </a:prstGeom>
          <a:noFill/>
        </p:spPr>
        <p:txBody>
          <a:bodyPr wrap="none" rtlCol="0">
            <a:spAutoFit/>
          </a:bodyPr>
          <a:lstStyle/>
          <a:p>
            <a:r>
              <a:rPr lang="en-US" sz="1500" b="1" dirty="0">
                <a:solidFill>
                  <a:srgbClr val="FFFFFF"/>
                </a:solidFill>
              </a:rPr>
              <a:t>2:1</a:t>
            </a:r>
          </a:p>
        </p:txBody>
      </p:sp>
      <p:sp>
        <p:nvSpPr>
          <p:cNvPr id="16" name="Line 6"/>
          <p:cNvSpPr>
            <a:spLocks noChangeShapeType="1"/>
          </p:cNvSpPr>
          <p:nvPr/>
        </p:nvSpPr>
        <p:spPr bwMode="auto">
          <a:xfrm>
            <a:off x="3994796" y="2657270"/>
            <a:ext cx="1532359"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8" name="Line 7"/>
          <p:cNvSpPr>
            <a:spLocks noChangeShapeType="1"/>
          </p:cNvSpPr>
          <p:nvPr/>
        </p:nvSpPr>
        <p:spPr bwMode="auto">
          <a:xfrm flipH="1">
            <a:off x="5527155" y="1796381"/>
            <a:ext cx="0" cy="1675693"/>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19" name="Group 18"/>
          <p:cNvGrpSpPr/>
          <p:nvPr/>
        </p:nvGrpSpPr>
        <p:grpSpPr>
          <a:xfrm>
            <a:off x="5527155" y="1793257"/>
            <a:ext cx="257175" cy="1678818"/>
            <a:chOff x="4419600" y="2026607"/>
            <a:chExt cx="514350" cy="2984565"/>
          </a:xfrm>
        </p:grpSpPr>
        <p:sp>
          <p:nvSpPr>
            <p:cNvPr id="20" name="Line 8"/>
            <p:cNvSpPr>
              <a:spLocks noChangeShapeType="1"/>
            </p:cNvSpPr>
            <p:nvPr/>
          </p:nvSpPr>
          <p:spPr bwMode="auto">
            <a:xfrm flipV="1">
              <a:off x="4419600" y="2026607"/>
              <a:ext cx="514350" cy="1111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21" name="Line 9"/>
            <p:cNvSpPr>
              <a:spLocks noChangeShapeType="1"/>
            </p:cNvSpPr>
            <p:nvPr/>
          </p:nvSpPr>
          <p:spPr bwMode="auto">
            <a:xfrm>
              <a:off x="4419600" y="5011172"/>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grpSp>
        <p:nvGrpSpPr>
          <p:cNvPr id="22" name="Group 21"/>
          <p:cNvGrpSpPr>
            <a:grpSpLocks/>
          </p:cNvGrpSpPr>
          <p:nvPr/>
        </p:nvGrpSpPr>
        <p:grpSpPr bwMode="auto">
          <a:xfrm>
            <a:off x="4451996" y="2176675"/>
            <a:ext cx="914400" cy="914400"/>
            <a:chOff x="1872" y="1584"/>
            <a:chExt cx="576" cy="576"/>
          </a:xfrm>
        </p:grpSpPr>
        <p:sp>
          <p:nvSpPr>
            <p:cNvPr id="23" name="Oval 22"/>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24" name="Rectangle 23"/>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graphicFrame>
        <p:nvGraphicFramePr>
          <p:cNvPr id="13" name="Group 104"/>
          <p:cNvGraphicFramePr>
            <a:graphicFrameLocks noGrp="1"/>
          </p:cNvGraphicFramePr>
          <p:nvPr>
            <p:extLst>
              <p:ext uri="{D42A27DB-BD31-4B8C-83A1-F6EECF244321}">
                <p14:modId xmlns:p14="http://schemas.microsoft.com/office/powerpoint/2010/main" val="3743881600"/>
              </p:ext>
            </p:extLst>
          </p:nvPr>
        </p:nvGraphicFramePr>
        <p:xfrm>
          <a:off x="756617" y="1066800"/>
          <a:ext cx="3429001" cy="3154680"/>
        </p:xfrm>
        <a:graphic>
          <a:graphicData uri="http://schemas.openxmlformats.org/drawingml/2006/table">
            <a:tbl>
              <a:tblPr/>
              <a:tblGrid>
                <a:gridCol w="3429001">
                  <a:extLst>
                    <a:ext uri="{9D8B030D-6E8A-4147-A177-3AD203B41FA5}">
                      <a16:colId xmlns:a16="http://schemas.microsoft.com/office/drawing/2014/main" xmlns="" val="20000"/>
                    </a:ext>
                  </a:extLst>
                </a:gridCol>
              </a:tblGrid>
              <a:tr h="2676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solidFill>
                          <a:effectLst/>
                          <a:latin typeface="Arial"/>
                          <a:ea typeface="ＭＳ Ｐゴシック" charset="0"/>
                          <a:cs typeface="Arial"/>
                        </a:rPr>
                        <a:t>Eligibility (N = 760)</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732558">
                <a:tc>
                  <a:txBody>
                    <a:bodyPr/>
                    <a:lstStyle/>
                    <a:p>
                      <a:pPr marL="285750" indent="-285750">
                        <a:lnSpc>
                          <a:spcPct val="120000"/>
                        </a:lnSpc>
                        <a:buFont typeface="Arial"/>
                        <a:buChar char="•"/>
                        <a:defRPr/>
                      </a:pPr>
                      <a:r>
                        <a:rPr lang="en-US" sz="1500" baseline="0" dirty="0"/>
                        <a:t>Patients with HCC not amenable to curative treatment</a:t>
                      </a:r>
                    </a:p>
                    <a:p>
                      <a:pPr marL="285750" indent="-285750">
                        <a:lnSpc>
                          <a:spcPct val="120000"/>
                        </a:lnSpc>
                        <a:buFont typeface="Arial"/>
                        <a:buChar char="•"/>
                        <a:defRPr/>
                      </a:pPr>
                      <a:r>
                        <a:rPr lang="en-US" sz="1500" baseline="0" dirty="0"/>
                        <a:t>Child-Pugh A</a:t>
                      </a:r>
                    </a:p>
                    <a:p>
                      <a:pPr marL="285750" indent="-285750">
                        <a:lnSpc>
                          <a:spcPct val="120000"/>
                        </a:lnSpc>
                        <a:buFont typeface="Arial"/>
                        <a:buChar char="•"/>
                        <a:defRPr/>
                      </a:pPr>
                      <a:r>
                        <a:rPr lang="en-US" sz="1500" baseline="0" dirty="0"/>
                        <a:t>Received prior sorafenib</a:t>
                      </a:r>
                    </a:p>
                    <a:p>
                      <a:pPr marL="285750" indent="-285750">
                        <a:lnSpc>
                          <a:spcPct val="120000"/>
                        </a:lnSpc>
                        <a:buFont typeface="Arial"/>
                        <a:buChar char="•"/>
                        <a:defRPr/>
                      </a:pPr>
                      <a:r>
                        <a:rPr lang="en-US" sz="1500" baseline="0" dirty="0"/>
                        <a:t>Disease progression after ≥1 prior systemic therapy for HCC</a:t>
                      </a:r>
                    </a:p>
                    <a:p>
                      <a:pPr marL="285750" indent="-285750">
                        <a:lnSpc>
                          <a:spcPct val="120000"/>
                        </a:lnSpc>
                        <a:buFont typeface="Arial"/>
                        <a:buChar char="•"/>
                        <a:defRPr/>
                      </a:pPr>
                      <a:r>
                        <a:rPr lang="en-US" sz="1500" baseline="0" dirty="0"/>
                        <a:t>Received ≤2 prior systemic regimens for advanced HCC</a:t>
                      </a:r>
                    </a:p>
                    <a:p>
                      <a:pPr marL="285750" indent="-285750">
                        <a:lnSpc>
                          <a:spcPct val="120000"/>
                        </a:lnSpc>
                        <a:buFont typeface="Arial"/>
                        <a:buChar char="•"/>
                        <a:defRPr/>
                      </a:pPr>
                      <a:r>
                        <a:rPr lang="en-US" sz="1500" baseline="0" dirty="0"/>
                        <a:t>ECOG PS 0-1</a:t>
                      </a:r>
                    </a:p>
                    <a:p>
                      <a:pPr marL="285750" indent="-285750">
                        <a:lnSpc>
                          <a:spcPct val="120000"/>
                        </a:lnSpc>
                        <a:buFont typeface="Arial"/>
                        <a:buChar char="•"/>
                        <a:defRPr/>
                      </a:pPr>
                      <a:r>
                        <a:rPr lang="en-US" sz="1500" baseline="0" dirty="0"/>
                        <a:t>No uncontrolled hypertension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532117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66546"/>
            <a:ext cx="7128133" cy="3435760"/>
          </a:xfrm>
          <a:prstGeom prst="rect">
            <a:avLst/>
          </a:prstGeom>
        </p:spPr>
      </p:pic>
      <p:sp>
        <p:nvSpPr>
          <p:cNvPr id="11" name="Title 2"/>
          <p:cNvSpPr>
            <a:spLocks noGrp="1"/>
          </p:cNvSpPr>
          <p:nvPr>
            <p:ph type="title"/>
          </p:nvPr>
        </p:nvSpPr>
        <p:spPr>
          <a:xfrm>
            <a:off x="381000" y="0"/>
            <a:ext cx="8305800" cy="1013761"/>
          </a:xfrm>
        </p:spPr>
        <p:txBody>
          <a:bodyPr/>
          <a:lstStyle/>
          <a:p>
            <a:r>
              <a:rPr lang="en-US" dirty="0">
                <a:latin typeface="Arial" charset="0"/>
                <a:ea typeface="ヒラギノ角ゴ Pro W3" charset="0"/>
                <a:cs typeface="ヒラギノ角ゴ Pro W3" charset="0"/>
              </a:rPr>
              <a:t>CELESTIAL: Survival and Response</a:t>
            </a:r>
            <a:endParaRPr lang="en-US" dirty="0">
              <a:latin typeface="Arial" charset="0"/>
              <a:ea typeface="ＭＳ Ｐゴシック" charset="0"/>
              <a:cs typeface="ＭＳ Ｐゴシック" charset="0"/>
            </a:endParaRPr>
          </a:p>
        </p:txBody>
      </p:sp>
      <p:sp>
        <p:nvSpPr>
          <p:cNvPr id="9" name="TextBox 8"/>
          <p:cNvSpPr txBox="1"/>
          <p:nvPr/>
        </p:nvSpPr>
        <p:spPr>
          <a:xfrm>
            <a:off x="3809999" y="2422636"/>
            <a:ext cx="4203395" cy="307777"/>
          </a:xfrm>
          <a:prstGeom prst="rect">
            <a:avLst/>
          </a:prstGeom>
          <a:noFill/>
        </p:spPr>
        <p:txBody>
          <a:bodyPr wrap="none" rtlCol="0">
            <a:spAutoFit/>
          </a:bodyPr>
          <a:lstStyle/>
          <a:p>
            <a:r>
              <a:rPr lang="en-US" sz="1400" dirty="0"/>
              <a:t>*Critical </a:t>
            </a:r>
            <a:r>
              <a:rPr lang="en-US" sz="1400" i="1" dirty="0"/>
              <a:t>p</a:t>
            </a:r>
            <a:r>
              <a:rPr lang="en-US" sz="1400" dirty="0"/>
              <a:t>-value ≤0.021 for second interim analysis</a:t>
            </a:r>
          </a:p>
        </p:txBody>
      </p:sp>
      <p:sp>
        <p:nvSpPr>
          <p:cNvPr id="14" name="TextBox 13"/>
          <p:cNvSpPr txBox="1"/>
          <p:nvPr/>
        </p:nvSpPr>
        <p:spPr>
          <a:xfrm>
            <a:off x="1642317" y="891100"/>
            <a:ext cx="1980029" cy="369332"/>
          </a:xfrm>
          <a:prstGeom prst="rect">
            <a:avLst/>
          </a:prstGeom>
          <a:noFill/>
        </p:spPr>
        <p:txBody>
          <a:bodyPr wrap="none" rtlCol="0">
            <a:spAutoFit/>
          </a:bodyPr>
          <a:lstStyle/>
          <a:p>
            <a:r>
              <a:rPr lang="en-US" sz="1800" b="1" dirty="0"/>
              <a:t>OS (All patients)</a:t>
            </a:r>
          </a:p>
        </p:txBody>
      </p:sp>
      <p:graphicFrame>
        <p:nvGraphicFramePr>
          <p:cNvPr id="18" name="Group 36"/>
          <p:cNvGraphicFramePr>
            <a:graphicFrameLocks/>
          </p:cNvGraphicFramePr>
          <p:nvPr>
            <p:extLst>
              <p:ext uri="{D42A27DB-BD31-4B8C-83A1-F6EECF244321}">
                <p14:modId xmlns:p14="http://schemas.microsoft.com/office/powerpoint/2010/main" val="971252133"/>
              </p:ext>
            </p:extLst>
          </p:nvPr>
        </p:nvGraphicFramePr>
        <p:xfrm>
          <a:off x="3809999" y="1013761"/>
          <a:ext cx="5181600" cy="1396160"/>
        </p:xfrm>
        <a:graphic>
          <a:graphicData uri="http://schemas.openxmlformats.org/drawingml/2006/table">
            <a:tbl>
              <a:tblPr/>
              <a:tblGrid>
                <a:gridCol w="1600200">
                  <a:extLst>
                    <a:ext uri="{9D8B030D-6E8A-4147-A177-3AD203B41FA5}">
                      <a16:colId xmlns:a16="http://schemas.microsoft.com/office/drawing/2014/main" xmlns="" val="20000"/>
                    </a:ext>
                  </a:extLst>
                </a:gridCol>
                <a:gridCol w="1320799">
                  <a:extLst>
                    <a:ext uri="{9D8B030D-6E8A-4147-A177-3AD203B41FA5}">
                      <a16:colId xmlns:a16="http://schemas.microsoft.com/office/drawing/2014/main" xmlns="" val="20001"/>
                    </a:ext>
                  </a:extLst>
                </a:gridCol>
                <a:gridCol w="876300">
                  <a:extLst>
                    <a:ext uri="{9D8B030D-6E8A-4147-A177-3AD203B41FA5}">
                      <a16:colId xmlns:a16="http://schemas.microsoft.com/office/drawing/2014/main" xmlns="" val="20002"/>
                    </a:ext>
                  </a:extLst>
                </a:gridCol>
                <a:gridCol w="634274">
                  <a:extLst>
                    <a:ext uri="{9D8B030D-6E8A-4147-A177-3AD203B41FA5}">
                      <a16:colId xmlns:a16="http://schemas.microsoft.com/office/drawing/2014/main" xmlns="" val="20003"/>
                    </a:ext>
                  </a:extLst>
                </a:gridCol>
                <a:gridCol w="750027">
                  <a:extLst>
                    <a:ext uri="{9D8B030D-6E8A-4147-A177-3AD203B41FA5}">
                      <a16:colId xmlns:a16="http://schemas.microsoft.com/office/drawing/2014/main" xmlns="" val="20004"/>
                    </a:ext>
                  </a:extLst>
                </a:gridCol>
              </a:tblGrid>
              <a:tr h="15104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1" i="0" u="none" strike="noStrike" cap="none" normalizeH="0" baseline="0" dirty="0">
                          <a:ln>
                            <a:noFill/>
                          </a:ln>
                          <a:solidFill>
                            <a:schemeClr val="bg1"/>
                          </a:solidFill>
                          <a:effectLst/>
                          <a:latin typeface="+mn-lt"/>
                          <a:ea typeface="ＭＳ Ｐゴシック" charset="0"/>
                          <a:cs typeface="Arial"/>
                        </a:rPr>
                        <a:t>Median OS</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0" u="none" strike="noStrike" cap="none" normalizeH="0" baseline="0" dirty="0">
                          <a:ln>
                            <a:noFill/>
                          </a:ln>
                          <a:solidFill>
                            <a:schemeClr val="bg1"/>
                          </a:solidFill>
                          <a:effectLst/>
                          <a:latin typeface="Arial"/>
                          <a:ea typeface="ＭＳ Ｐゴシック" charset="0"/>
                          <a:cs typeface="Arial"/>
                        </a:rPr>
                        <a:t>Cabozantinib</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0" u="none" strike="noStrike" cap="none" normalizeH="0" baseline="0" dirty="0">
                          <a:ln>
                            <a:noFill/>
                          </a:ln>
                          <a:solidFill>
                            <a:schemeClr val="bg1"/>
                          </a:solidFill>
                          <a:effectLst/>
                          <a:latin typeface="Arial"/>
                          <a:ea typeface="ＭＳ Ｐゴシック" charset="0"/>
                          <a:cs typeface="Arial"/>
                        </a:rPr>
                        <a:t>(n = 470)</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0" u="none" strike="noStrike" cap="none" normalizeH="0" baseline="0" dirty="0">
                          <a:ln>
                            <a:noFill/>
                          </a:ln>
                          <a:solidFill>
                            <a:schemeClr val="bg1"/>
                          </a:solidFill>
                          <a:effectLst/>
                          <a:latin typeface="Arial"/>
                          <a:ea typeface="ＭＳ Ｐゴシック" charset="0"/>
                          <a:cs typeface="Arial"/>
                        </a:rPr>
                        <a:t>Placebo (n = 237)</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0" u="none" strike="noStrike" cap="none" normalizeH="0" baseline="0" dirty="0">
                          <a:ln>
                            <a:noFill/>
                          </a:ln>
                          <a:solidFill>
                            <a:schemeClr val="bg1"/>
                          </a:solidFill>
                          <a:effectLst/>
                          <a:latin typeface="Arial"/>
                          <a:ea typeface="ＭＳ Ｐゴシック" charset="0"/>
                          <a:cs typeface="Arial"/>
                        </a:rPr>
                        <a:t>HR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1" u="none" strike="noStrike" cap="none" normalizeH="0" baseline="0" dirty="0">
                          <a:ln>
                            <a:noFill/>
                          </a:ln>
                          <a:solidFill>
                            <a:schemeClr val="bg1"/>
                          </a:solidFill>
                          <a:effectLst/>
                          <a:latin typeface="Arial"/>
                          <a:ea typeface="ＭＳ Ｐゴシック" charset="0"/>
                          <a:cs typeface="Arial"/>
                        </a:rPr>
                        <a:t>p</a:t>
                      </a:r>
                      <a:r>
                        <a:rPr kumimoji="0" lang="en-US" sz="1300" b="1" i="0" u="none" strike="noStrike" cap="none" normalizeH="0" baseline="0" dirty="0">
                          <a:ln>
                            <a:noFill/>
                          </a:ln>
                          <a:solidFill>
                            <a:schemeClr val="bg1"/>
                          </a:solidFill>
                          <a:effectLst/>
                          <a:latin typeface="Arial"/>
                          <a:ea typeface="ＭＳ Ｐゴシック" charset="0"/>
                          <a:cs typeface="Arial"/>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25955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0" i="0" u="none" strike="noStrike" cap="none" normalizeH="0" baseline="0" dirty="0">
                          <a:ln>
                            <a:noFill/>
                          </a:ln>
                          <a:solidFill>
                            <a:srgbClr val="FFFFFF"/>
                          </a:solidFill>
                          <a:effectLst/>
                          <a:latin typeface="+mn-lt"/>
                          <a:ea typeface="ＭＳ Ｐゴシック" charset="0"/>
                          <a:cs typeface="Arial"/>
                        </a:rPr>
                        <a:t>All patients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10.2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8.0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0.76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0.005*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25955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1" i="0" u="none" strike="noStrike" cap="none" normalizeH="0" baseline="0" dirty="0">
                          <a:ln>
                            <a:noFill/>
                          </a:ln>
                          <a:solidFill>
                            <a:schemeClr val="bg1"/>
                          </a:solidFill>
                          <a:effectLst/>
                          <a:latin typeface="+mn-lt"/>
                          <a:ea typeface="ＭＳ Ｐゴシック" charset="0"/>
                          <a:cs typeface="Arial"/>
                        </a:rPr>
                        <a:t>Median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0" u="none" strike="noStrike" cap="none" normalizeH="0" baseline="0" dirty="0">
                          <a:ln>
                            <a:noFill/>
                          </a:ln>
                          <a:solidFill>
                            <a:schemeClr val="bg1"/>
                          </a:solidFill>
                          <a:effectLst/>
                          <a:latin typeface="Arial"/>
                          <a:ea typeface="ＭＳ Ｐゴシック" charset="0"/>
                          <a:cs typeface="Arial"/>
                        </a:rPr>
                        <a:t>n = 331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0" u="none" strike="noStrike" cap="none" normalizeH="0" baseline="0" dirty="0">
                          <a:ln>
                            <a:noFill/>
                          </a:ln>
                          <a:solidFill>
                            <a:schemeClr val="bg1"/>
                          </a:solidFill>
                          <a:effectLst/>
                          <a:latin typeface="Arial"/>
                          <a:ea typeface="ＭＳ Ｐゴシック" charset="0"/>
                          <a:cs typeface="Arial"/>
                        </a:rPr>
                        <a:t>n = 164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0" u="none" strike="noStrike" cap="none" normalizeH="0" baseline="0" dirty="0">
                          <a:ln>
                            <a:noFill/>
                          </a:ln>
                          <a:solidFill>
                            <a:schemeClr val="bg1"/>
                          </a:solidFill>
                          <a:effectLst/>
                          <a:latin typeface="Arial"/>
                          <a:ea typeface="ＭＳ Ｐゴシック" charset="0"/>
                          <a:cs typeface="Arial"/>
                        </a:rPr>
                        <a:t>HR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1" i="1" u="none" strike="noStrike" cap="none" normalizeH="0" baseline="0" dirty="0">
                          <a:ln>
                            <a:noFill/>
                          </a:ln>
                          <a:solidFill>
                            <a:schemeClr val="bg1"/>
                          </a:solidFill>
                          <a:effectLst/>
                          <a:latin typeface="Arial"/>
                          <a:ea typeface="ＭＳ Ｐゴシック" charset="0"/>
                          <a:cs typeface="Arial"/>
                        </a:rPr>
                        <a:t>p</a:t>
                      </a:r>
                      <a:r>
                        <a:rPr kumimoji="0" lang="en-US" sz="1300" b="1" i="0" u="none" strike="noStrike" cap="none" normalizeH="0" baseline="0" dirty="0">
                          <a:ln>
                            <a:noFill/>
                          </a:ln>
                          <a:solidFill>
                            <a:schemeClr val="bg1"/>
                          </a:solidFill>
                          <a:effectLst/>
                          <a:latin typeface="Arial"/>
                          <a:ea typeface="ＭＳ Ｐゴシック" charset="0"/>
                          <a:cs typeface="Arial"/>
                        </a:rPr>
                        <a:t>-value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extLst>
                  <a:ext uri="{0D108BD9-81ED-4DB2-BD59-A6C34878D82A}">
                    <a16:rowId xmlns:a16="http://schemas.microsoft.com/office/drawing/2014/main" xmlns="" val="10002"/>
                  </a:ext>
                </a:extLst>
              </a:tr>
              <a:tr h="25955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300" b="0" i="0" u="none" strike="noStrike" cap="none" normalizeH="0" baseline="0" dirty="0">
                          <a:ln>
                            <a:noFill/>
                          </a:ln>
                          <a:solidFill>
                            <a:srgbClr val="FFFFFF"/>
                          </a:solidFill>
                          <a:effectLst/>
                          <a:latin typeface="+mn-lt"/>
                          <a:ea typeface="ＭＳ Ｐゴシック" charset="0"/>
                          <a:cs typeface="Arial"/>
                        </a:rPr>
                        <a:t>Prior sorafenib only</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11.3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7.2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0.70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300" b="0" i="0" u="none" strike="noStrike" cap="none" normalizeH="0" baseline="0" dirty="0">
                          <a:ln>
                            <a:noFill/>
                          </a:ln>
                          <a:solidFill>
                            <a:srgbClr val="FFFFFF"/>
                          </a:solidFill>
                          <a:effectLst/>
                          <a:latin typeface="Arial"/>
                          <a:ea typeface="ＭＳ Ｐゴシック" charset="0"/>
                          <a:cs typeface="Arial"/>
                        </a:rPr>
                        <a:t>NR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bl>
          </a:graphicData>
        </a:graphic>
      </p:graphicFrame>
      <p:sp>
        <p:nvSpPr>
          <p:cNvPr id="15" name="TextBox 14"/>
          <p:cNvSpPr txBox="1"/>
          <p:nvPr/>
        </p:nvSpPr>
        <p:spPr>
          <a:xfrm>
            <a:off x="6096000" y="3050906"/>
            <a:ext cx="2085827" cy="307777"/>
          </a:xfrm>
          <a:prstGeom prst="rect">
            <a:avLst/>
          </a:prstGeom>
          <a:noFill/>
        </p:spPr>
        <p:txBody>
          <a:bodyPr wrap="none" rtlCol="0">
            <a:spAutoFit/>
          </a:bodyPr>
          <a:lstStyle/>
          <a:p>
            <a:r>
              <a:rPr lang="en-US" sz="1400" b="1" dirty="0">
                <a:solidFill>
                  <a:srgbClr val="FF9300"/>
                </a:solidFill>
              </a:rPr>
              <a:t>Cabozantinib (n = 470)</a:t>
            </a:r>
          </a:p>
        </p:txBody>
      </p:sp>
      <p:sp>
        <p:nvSpPr>
          <p:cNvPr id="20" name="TextBox 19"/>
          <p:cNvSpPr txBox="1"/>
          <p:nvPr/>
        </p:nvSpPr>
        <p:spPr>
          <a:xfrm>
            <a:off x="2078127" y="3129279"/>
            <a:ext cx="1649811" cy="307777"/>
          </a:xfrm>
          <a:prstGeom prst="rect">
            <a:avLst/>
          </a:prstGeom>
          <a:noFill/>
        </p:spPr>
        <p:txBody>
          <a:bodyPr wrap="none" rtlCol="0">
            <a:spAutoFit/>
          </a:bodyPr>
          <a:lstStyle/>
          <a:p>
            <a:r>
              <a:rPr lang="en-US" sz="1400" b="1" dirty="0">
                <a:solidFill>
                  <a:srgbClr val="92D050"/>
                </a:solidFill>
              </a:rPr>
              <a:t>Placebo (n = 237)</a:t>
            </a:r>
          </a:p>
        </p:txBody>
      </p:sp>
      <p:graphicFrame>
        <p:nvGraphicFramePr>
          <p:cNvPr id="23" name="Group 36"/>
          <p:cNvGraphicFramePr>
            <a:graphicFrameLocks/>
          </p:cNvGraphicFramePr>
          <p:nvPr>
            <p:extLst>
              <p:ext uri="{D42A27DB-BD31-4B8C-83A1-F6EECF244321}">
                <p14:modId xmlns:p14="http://schemas.microsoft.com/office/powerpoint/2010/main" val="1308120959"/>
              </p:ext>
            </p:extLst>
          </p:nvPr>
        </p:nvGraphicFramePr>
        <p:xfrm>
          <a:off x="533400" y="4512549"/>
          <a:ext cx="8381999" cy="1562320"/>
        </p:xfrm>
        <a:graphic>
          <a:graphicData uri="http://schemas.openxmlformats.org/drawingml/2006/table">
            <a:tbl>
              <a:tblPr/>
              <a:tblGrid>
                <a:gridCol w="35052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32087">
                  <a:extLst>
                    <a:ext uri="{9D8B030D-6E8A-4147-A177-3AD203B41FA5}">
                      <a16:colId xmlns:a16="http://schemas.microsoft.com/office/drawing/2014/main" xmlns="" val="20002"/>
                    </a:ext>
                  </a:extLst>
                </a:gridCol>
                <a:gridCol w="1106313">
                  <a:extLst>
                    <a:ext uri="{9D8B030D-6E8A-4147-A177-3AD203B41FA5}">
                      <a16:colId xmlns:a16="http://schemas.microsoft.com/office/drawing/2014/main" xmlns="" val="20003"/>
                    </a:ext>
                  </a:extLst>
                </a:gridCol>
                <a:gridCol w="1066799">
                  <a:extLst>
                    <a:ext uri="{9D8B030D-6E8A-4147-A177-3AD203B41FA5}">
                      <a16:colId xmlns:a16="http://schemas.microsoft.com/office/drawing/2014/main" xmlns="" val="20004"/>
                    </a:ext>
                  </a:extLst>
                </a:gridCol>
              </a:tblGrid>
              <a:tr h="269292">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450" b="1" i="0" u="none" strike="noStrike" cap="none" normalizeH="0" baseline="0" dirty="0">
                          <a:ln>
                            <a:noFill/>
                          </a:ln>
                          <a:solidFill>
                            <a:schemeClr val="bg1"/>
                          </a:solidFill>
                          <a:effectLst/>
                          <a:latin typeface="Arial"/>
                          <a:ea typeface="ＭＳ Ｐゴシック" charset="0"/>
                          <a:cs typeface="Arial"/>
                        </a:rPr>
                        <a:t>Median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1" i="0" u="none" strike="noStrike" cap="none" normalizeH="0" baseline="0" dirty="0">
                          <a:ln>
                            <a:noFill/>
                          </a:ln>
                          <a:solidFill>
                            <a:schemeClr val="bg1"/>
                          </a:solidFill>
                          <a:effectLst/>
                          <a:latin typeface="Arial"/>
                          <a:ea typeface="ＭＳ Ｐゴシック" charset="0"/>
                          <a:cs typeface="Arial"/>
                        </a:rPr>
                        <a:t>Cabozantinib</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1" i="0" u="none" strike="noStrike" cap="none" normalizeH="0" baseline="0" dirty="0">
                          <a:ln>
                            <a:noFill/>
                          </a:ln>
                          <a:solidFill>
                            <a:schemeClr val="bg1"/>
                          </a:solidFill>
                          <a:effectLst/>
                          <a:latin typeface="Arial"/>
                          <a:ea typeface="ＭＳ Ｐゴシック" charset="0"/>
                          <a:cs typeface="Arial"/>
                        </a:rPr>
                        <a:t>Placebo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1" i="0" u="none" strike="noStrike" cap="none" normalizeH="0" baseline="0" dirty="0">
                          <a:ln>
                            <a:noFill/>
                          </a:ln>
                          <a:solidFill>
                            <a:schemeClr val="bg1"/>
                          </a:solidFill>
                          <a:effectLst/>
                          <a:latin typeface="Arial"/>
                          <a:ea typeface="ＭＳ Ｐゴシック" charset="0"/>
                          <a:cs typeface="Arial"/>
                        </a:rPr>
                        <a:t>HR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1" i="1" u="none" strike="noStrike" cap="none" normalizeH="0" baseline="0" dirty="0">
                          <a:ln>
                            <a:noFill/>
                          </a:ln>
                          <a:solidFill>
                            <a:schemeClr val="bg1"/>
                          </a:solidFill>
                          <a:effectLst/>
                          <a:latin typeface="Arial"/>
                          <a:ea typeface="ＭＳ Ｐゴシック" charset="0"/>
                          <a:cs typeface="Arial"/>
                        </a:rPr>
                        <a:t>p</a:t>
                      </a:r>
                      <a:r>
                        <a:rPr kumimoji="0" lang="en-US" sz="1450" b="1" i="0" u="none" strike="noStrike" cap="none" normalizeH="0" baseline="0" dirty="0">
                          <a:ln>
                            <a:noFill/>
                          </a:ln>
                          <a:solidFill>
                            <a:schemeClr val="bg1"/>
                          </a:solidFill>
                          <a:effectLst/>
                          <a:latin typeface="Arial"/>
                          <a:ea typeface="ＭＳ Ｐゴシック" charset="0"/>
                          <a:cs typeface="Arial"/>
                        </a:rPr>
                        <a:t>-value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2692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50" b="0" i="0" u="none" strike="noStrike" cap="none" normalizeH="0" baseline="0" dirty="0">
                          <a:ln>
                            <a:noFill/>
                          </a:ln>
                          <a:solidFill>
                            <a:srgbClr val="FFFFFF"/>
                          </a:solidFill>
                          <a:effectLst/>
                          <a:latin typeface="+mn-lt"/>
                          <a:ea typeface="ＭＳ Ｐゴシック" charset="0"/>
                          <a:cs typeface="Arial"/>
                        </a:rPr>
                        <a:t>All patients (n = 470, 237)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0" i="0" u="none" strike="noStrike" cap="none" normalizeH="0" baseline="0" dirty="0">
                          <a:ln>
                            <a:noFill/>
                          </a:ln>
                          <a:solidFill>
                            <a:srgbClr val="FFFFFF"/>
                          </a:solidFill>
                          <a:effectLst/>
                          <a:latin typeface="Arial"/>
                          <a:ea typeface="ＭＳ Ｐゴシック" charset="0"/>
                          <a:cs typeface="Arial"/>
                        </a:rPr>
                        <a:t>5.2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0" i="0" u="none" strike="noStrike" cap="none" normalizeH="0" baseline="0" dirty="0">
                          <a:ln>
                            <a:noFill/>
                          </a:ln>
                          <a:solidFill>
                            <a:srgbClr val="FFFFFF"/>
                          </a:solidFill>
                          <a:effectLst/>
                          <a:latin typeface="Arial"/>
                          <a:ea typeface="ＭＳ Ｐゴシック" charset="0"/>
                          <a:cs typeface="Arial"/>
                        </a:rPr>
                        <a:t>1.9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0" i="0" u="none" strike="noStrike" cap="none" normalizeH="0" baseline="0" dirty="0">
                          <a:ln>
                            <a:noFill/>
                          </a:ln>
                          <a:solidFill>
                            <a:srgbClr val="FFFFFF"/>
                          </a:solidFill>
                          <a:effectLst/>
                          <a:latin typeface="Arial"/>
                          <a:ea typeface="ＭＳ Ｐゴシック" charset="0"/>
                          <a:cs typeface="Arial"/>
                        </a:rPr>
                        <a:t>0.44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0" i="0" u="none" strike="noStrike" cap="none" normalizeH="0" baseline="0" dirty="0">
                          <a:ln>
                            <a:noFill/>
                          </a:ln>
                          <a:solidFill>
                            <a:srgbClr val="FFFFFF"/>
                          </a:solidFill>
                          <a:effectLst/>
                          <a:latin typeface="Arial"/>
                          <a:ea typeface="ＭＳ Ｐゴシック" charset="0"/>
                          <a:cs typeface="Arial"/>
                        </a:rPr>
                        <a:t>&lt;0.001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2692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50" b="0" i="0" u="none" strike="noStrike" cap="none" normalizeH="0" baseline="0" dirty="0">
                          <a:ln>
                            <a:noFill/>
                          </a:ln>
                          <a:solidFill>
                            <a:srgbClr val="FFFFFF"/>
                          </a:solidFill>
                          <a:effectLst/>
                          <a:latin typeface="+mn-lt"/>
                          <a:ea typeface="ＭＳ Ｐゴシック" charset="0"/>
                          <a:cs typeface="Arial"/>
                        </a:rPr>
                        <a:t>    Prior sorafenib only (n = 331, 164)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0" i="0" u="none" strike="noStrike" cap="none" normalizeH="0" baseline="0" dirty="0">
                          <a:ln>
                            <a:noFill/>
                          </a:ln>
                          <a:solidFill>
                            <a:srgbClr val="FFFFFF"/>
                          </a:solidFill>
                          <a:effectLst/>
                          <a:latin typeface="Arial"/>
                          <a:ea typeface="ＭＳ Ｐゴシック" charset="0"/>
                          <a:cs typeface="Arial"/>
                        </a:rPr>
                        <a:t>5.5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0" i="0" u="none" strike="noStrike" cap="none" normalizeH="0" baseline="0" dirty="0">
                          <a:ln>
                            <a:noFill/>
                          </a:ln>
                          <a:solidFill>
                            <a:srgbClr val="FFFFFF"/>
                          </a:solidFill>
                          <a:effectLst/>
                          <a:latin typeface="Arial"/>
                          <a:ea typeface="ＭＳ Ｐゴシック" charset="0"/>
                          <a:cs typeface="Arial"/>
                        </a:rPr>
                        <a:t>1.9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0" i="0" u="none" strike="noStrike" cap="none" normalizeH="0" baseline="0" dirty="0">
                          <a:ln>
                            <a:noFill/>
                          </a:ln>
                          <a:solidFill>
                            <a:srgbClr val="FFFFFF"/>
                          </a:solidFill>
                          <a:effectLst/>
                          <a:latin typeface="Arial"/>
                          <a:ea typeface="ＭＳ Ｐゴシック" charset="0"/>
                          <a:cs typeface="Arial"/>
                        </a:rPr>
                        <a:t>0.40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0" i="0" u="none" strike="noStrike" cap="none" normalizeH="0" baseline="0" dirty="0">
                          <a:ln>
                            <a:noFill/>
                          </a:ln>
                          <a:solidFill>
                            <a:srgbClr val="FFFFFF"/>
                          </a:solidFill>
                          <a:effectLst/>
                          <a:latin typeface="Arial"/>
                          <a:ea typeface="ＭＳ Ｐゴシック" charset="0"/>
                          <a:cs typeface="Arial"/>
                        </a:rPr>
                        <a:t>NR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2692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50" b="1" i="0" u="none" strike="noStrike" cap="none" normalizeH="0" baseline="0" dirty="0">
                          <a:ln>
                            <a:noFill/>
                          </a:ln>
                          <a:solidFill>
                            <a:schemeClr val="bg1"/>
                          </a:solidFill>
                          <a:effectLst/>
                          <a:latin typeface="+mn-lt"/>
                          <a:ea typeface="ＭＳ Ｐゴシック" charset="0"/>
                          <a:cs typeface="Arial"/>
                        </a:rPr>
                        <a:t>Objective response rate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1" i="0" u="none" strike="noStrike" cap="none" normalizeH="0" baseline="0" dirty="0">
                          <a:ln>
                            <a:noFill/>
                          </a:ln>
                          <a:solidFill>
                            <a:schemeClr val="bg1"/>
                          </a:solidFill>
                          <a:effectLst/>
                          <a:latin typeface="Arial"/>
                          <a:ea typeface="ＭＳ Ｐゴシック" charset="0"/>
                          <a:cs typeface="Arial"/>
                        </a:rPr>
                        <a:t>Cabozantinib</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1" i="0" u="none" strike="noStrike" cap="none" normalizeH="0" baseline="0" dirty="0">
                          <a:ln>
                            <a:noFill/>
                          </a:ln>
                          <a:solidFill>
                            <a:schemeClr val="bg1"/>
                          </a:solidFill>
                          <a:effectLst/>
                          <a:latin typeface="Arial"/>
                          <a:ea typeface="ＭＳ Ｐゴシック" charset="0"/>
                          <a:cs typeface="Arial"/>
                        </a:rPr>
                        <a:t>Placebo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1" i="0" u="none" strike="noStrike" cap="none" normalizeH="0" baseline="0" dirty="0">
                          <a:ln>
                            <a:noFill/>
                          </a:ln>
                          <a:solidFill>
                            <a:schemeClr val="bg1"/>
                          </a:solidFill>
                          <a:effectLst/>
                          <a:latin typeface="Arial"/>
                          <a:ea typeface="ＭＳ Ｐゴシック" charset="0"/>
                          <a:cs typeface="Arial"/>
                        </a:rPr>
                        <a:t>Odds ratio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1" i="1" u="none" strike="noStrike" cap="none" normalizeH="0" baseline="0" dirty="0">
                          <a:ln>
                            <a:noFill/>
                          </a:ln>
                          <a:solidFill>
                            <a:schemeClr val="bg1"/>
                          </a:solidFill>
                          <a:effectLst/>
                          <a:latin typeface="Arial"/>
                          <a:ea typeface="ＭＳ Ｐゴシック" charset="0"/>
                          <a:cs typeface="Arial"/>
                        </a:rPr>
                        <a:t>p</a:t>
                      </a:r>
                      <a:r>
                        <a:rPr kumimoji="0" lang="en-US" sz="1450" b="1" i="0" u="none" strike="noStrike" cap="none" normalizeH="0" baseline="0" dirty="0">
                          <a:ln>
                            <a:noFill/>
                          </a:ln>
                          <a:solidFill>
                            <a:schemeClr val="bg1"/>
                          </a:solidFill>
                          <a:effectLst/>
                          <a:latin typeface="Arial"/>
                          <a:ea typeface="ＭＳ Ｐゴシック" charset="0"/>
                          <a:cs typeface="Arial"/>
                        </a:rPr>
                        <a:t>-value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0"/>
                    </a:solidFill>
                  </a:tcPr>
                </a:tc>
                <a:extLst>
                  <a:ext uri="{0D108BD9-81ED-4DB2-BD59-A6C34878D82A}">
                    <a16:rowId xmlns:a16="http://schemas.microsoft.com/office/drawing/2014/main" xmlns="" val="10003"/>
                  </a:ext>
                </a:extLst>
              </a:tr>
              <a:tr h="26929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50" b="0" i="0" u="none" strike="noStrike" cap="none" normalizeH="0" baseline="0" dirty="0">
                          <a:ln>
                            <a:noFill/>
                          </a:ln>
                          <a:solidFill>
                            <a:srgbClr val="FFFFFF"/>
                          </a:solidFill>
                          <a:effectLst/>
                          <a:latin typeface="+mn-lt"/>
                          <a:ea typeface="ＭＳ Ｐゴシック" charset="0"/>
                          <a:cs typeface="Arial"/>
                        </a:rPr>
                        <a:t>All patients (n = 470, 237)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0" i="0" u="none" strike="noStrike" cap="none" normalizeH="0" baseline="0" dirty="0">
                          <a:ln>
                            <a:noFill/>
                          </a:ln>
                          <a:solidFill>
                            <a:srgbClr val="FFFFFF"/>
                          </a:solidFill>
                          <a:effectLst/>
                          <a:latin typeface="Arial"/>
                          <a:ea typeface="ＭＳ Ｐゴシック" charset="0"/>
                          <a:cs typeface="Arial"/>
                        </a:rPr>
                        <a:t>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0" i="0" u="none" strike="noStrike" cap="none" normalizeH="0" baseline="0" dirty="0">
                          <a:ln>
                            <a:noFill/>
                          </a:ln>
                          <a:solidFill>
                            <a:srgbClr val="FFFFFF"/>
                          </a:solidFill>
                          <a:effectLst/>
                          <a:latin typeface="Arial"/>
                          <a:ea typeface="ＭＳ Ｐゴシック" charset="0"/>
                          <a:cs typeface="Arial"/>
                        </a:rPr>
                        <a:t>0.4%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0" i="0" u="none" strike="noStrike" cap="none" normalizeH="0" baseline="0" dirty="0">
                          <a:ln>
                            <a:noFill/>
                          </a:ln>
                          <a:solidFill>
                            <a:srgbClr val="FFFFFF"/>
                          </a:solidFill>
                          <a:effectLst/>
                          <a:latin typeface="Arial"/>
                          <a:ea typeface="ＭＳ Ｐゴシック" charset="0"/>
                          <a:cs typeface="Arial"/>
                        </a:rPr>
                        <a:t>NR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50" b="0" i="0" u="none" strike="noStrike" cap="none" normalizeH="0" baseline="0" dirty="0">
                          <a:ln>
                            <a:noFill/>
                          </a:ln>
                          <a:solidFill>
                            <a:srgbClr val="FFFFFF"/>
                          </a:solidFill>
                          <a:effectLst/>
                          <a:latin typeface="Arial"/>
                          <a:ea typeface="ＭＳ Ｐゴシック" charset="0"/>
                          <a:cs typeface="Arial"/>
                        </a:rPr>
                        <a:t>0.0086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bl>
          </a:graphicData>
        </a:graphic>
      </p:graphicFrame>
      <p:sp>
        <p:nvSpPr>
          <p:cNvPr id="17" name="TextBox 16"/>
          <p:cNvSpPr txBox="1">
            <a:spLocks noChangeArrowheads="1"/>
          </p:cNvSpPr>
          <p:nvPr/>
        </p:nvSpPr>
        <p:spPr bwMode="auto">
          <a:xfrm>
            <a:off x="0" y="6165503"/>
            <a:ext cx="9144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solidFill>
                  <a:srgbClr val="FFFFFF"/>
                </a:solidFill>
              </a:rPr>
              <a:t>Abou</a:t>
            </a:r>
            <a:r>
              <a:rPr lang="en-US" sz="1800" dirty="0">
                <a:solidFill>
                  <a:srgbClr val="FFFFFF"/>
                </a:solidFill>
              </a:rPr>
              <a:t>-Alfa GK et al. </a:t>
            </a:r>
            <a:r>
              <a:rPr lang="en-US" sz="1800" i="1" dirty="0">
                <a:solidFill>
                  <a:srgbClr val="FFFFFF"/>
                </a:solidFill>
              </a:rPr>
              <a:t>N </a:t>
            </a:r>
            <a:r>
              <a:rPr lang="en-US" sz="1800" i="1" dirty="0" err="1">
                <a:solidFill>
                  <a:srgbClr val="FFFFFF"/>
                </a:solidFill>
              </a:rPr>
              <a:t>Engl</a:t>
            </a:r>
            <a:r>
              <a:rPr lang="en-US" sz="1800" i="1" dirty="0">
                <a:solidFill>
                  <a:srgbClr val="FFFFFF"/>
                </a:solidFill>
              </a:rPr>
              <a:t> J Med </a:t>
            </a:r>
            <a:r>
              <a:rPr lang="en-US" sz="1800" dirty="0">
                <a:solidFill>
                  <a:srgbClr val="FFFFFF"/>
                </a:solidFill>
              </a:rPr>
              <a:t>2018;379(1):54-63; </a:t>
            </a:r>
            <a:r>
              <a:rPr lang="en-US" sz="1800" dirty="0" err="1">
                <a:solidFill>
                  <a:srgbClr val="FFFFFF"/>
                </a:solidFill>
              </a:rPr>
              <a:t>Abou</a:t>
            </a:r>
            <a:r>
              <a:rPr lang="en-US" sz="1800" dirty="0">
                <a:solidFill>
                  <a:srgbClr val="FFFFFF"/>
                </a:solidFill>
              </a:rPr>
              <a:t>-Alfa G et al. Gastrointestinal Cancers Symposium 2018;Abstract 207. </a:t>
            </a:r>
          </a:p>
        </p:txBody>
      </p:sp>
    </p:spTree>
    <p:extLst>
      <p:ext uri="{BB962C8B-B14F-4D97-AF65-F5344CB8AC3E}">
        <p14:creationId xmlns:p14="http://schemas.microsoft.com/office/powerpoint/2010/main" val="2938746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CELESTIAL: AEs</a:t>
            </a:r>
            <a:endParaRPr lang="en-US" dirty="0">
              <a:latin typeface="Arial" charset="0"/>
              <a:ea typeface="ＭＳ Ｐゴシック" charset="0"/>
              <a:cs typeface="ＭＳ Ｐゴシック" charset="0"/>
            </a:endParaRPr>
          </a:p>
        </p:txBody>
      </p:sp>
      <p:sp>
        <p:nvSpPr>
          <p:cNvPr id="22" name="Rectangle 33"/>
          <p:cNvSpPr>
            <a:spLocks noChangeArrowheads="1"/>
          </p:cNvSpPr>
          <p:nvPr/>
        </p:nvSpPr>
        <p:spPr bwMode="auto">
          <a:xfrm>
            <a:off x="381000" y="1132582"/>
            <a:ext cx="8382001" cy="3744218"/>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23" name="Group 36"/>
          <p:cNvGraphicFramePr>
            <a:graphicFrameLocks/>
          </p:cNvGraphicFramePr>
          <p:nvPr>
            <p:extLst>
              <p:ext uri="{D42A27DB-BD31-4B8C-83A1-F6EECF244321}">
                <p14:modId xmlns:p14="http://schemas.microsoft.com/office/powerpoint/2010/main" val="766759134"/>
              </p:ext>
            </p:extLst>
          </p:nvPr>
        </p:nvGraphicFramePr>
        <p:xfrm>
          <a:off x="533401" y="1286940"/>
          <a:ext cx="8077200" cy="3437460"/>
        </p:xfrm>
        <a:graphic>
          <a:graphicData uri="http://schemas.openxmlformats.org/drawingml/2006/table">
            <a:tbl>
              <a:tblPr/>
              <a:tblGrid>
                <a:gridCol w="4112029">
                  <a:extLst>
                    <a:ext uri="{9D8B030D-6E8A-4147-A177-3AD203B41FA5}">
                      <a16:colId xmlns:a16="http://schemas.microsoft.com/office/drawing/2014/main" xmlns="" val="20000"/>
                    </a:ext>
                  </a:extLst>
                </a:gridCol>
                <a:gridCol w="1909156">
                  <a:extLst>
                    <a:ext uri="{9D8B030D-6E8A-4147-A177-3AD203B41FA5}">
                      <a16:colId xmlns:a16="http://schemas.microsoft.com/office/drawing/2014/main" xmlns="" val="20001"/>
                    </a:ext>
                  </a:extLst>
                </a:gridCol>
                <a:gridCol w="2056015">
                  <a:extLst>
                    <a:ext uri="{9D8B030D-6E8A-4147-A177-3AD203B41FA5}">
                      <a16:colId xmlns:a16="http://schemas.microsoft.com/office/drawing/2014/main" xmlns="" val="20002"/>
                    </a:ext>
                  </a:extLst>
                </a:gridCol>
              </a:tblGrid>
              <a:tr h="525202">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3/4 AE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err="1">
                          <a:ln>
                            <a:noFill/>
                          </a:ln>
                          <a:solidFill>
                            <a:schemeClr val="bg1"/>
                          </a:solidFill>
                          <a:effectLst/>
                          <a:latin typeface="Arial"/>
                          <a:ea typeface="ＭＳ Ｐゴシック" charset="0"/>
                          <a:cs typeface="Arial"/>
                        </a:rPr>
                        <a:t>Cabozantinib</a:t>
                      </a:r>
                      <a:r>
                        <a:rPr kumimoji="0" lang="en-US" sz="1700" b="1" i="0" u="none" strike="noStrike" cap="none" normalizeH="0" baseline="0" dirty="0">
                          <a:ln>
                            <a:noFill/>
                          </a:ln>
                          <a:solidFill>
                            <a:schemeClr val="bg1"/>
                          </a:solidFill>
                          <a:effectLst/>
                          <a:latin typeface="Arial"/>
                          <a:ea typeface="ＭＳ Ｐゴシック" charset="0"/>
                          <a:cs typeface="Arial"/>
                        </a:rPr>
                        <a:t/>
                      </a:r>
                      <a:br>
                        <a:rPr kumimoji="0" lang="en-US" sz="1700" b="1" i="0" u="none" strike="noStrike" cap="none" normalizeH="0" baseline="0" dirty="0">
                          <a:ln>
                            <a:noFill/>
                          </a:ln>
                          <a:solidFill>
                            <a:schemeClr val="bg1"/>
                          </a:solidFill>
                          <a:effectLst/>
                          <a:latin typeface="Arial"/>
                          <a:ea typeface="ＭＳ Ｐゴシック" charset="0"/>
                          <a:cs typeface="Arial"/>
                        </a:rPr>
                      </a:br>
                      <a:r>
                        <a:rPr kumimoji="0" lang="en-US" sz="1700" b="1" i="0" u="none" strike="noStrike" cap="none" normalizeH="0" baseline="0" dirty="0">
                          <a:ln>
                            <a:noFill/>
                          </a:ln>
                          <a:solidFill>
                            <a:schemeClr val="bg1"/>
                          </a:solidFill>
                          <a:effectLst/>
                          <a:latin typeface="Arial"/>
                          <a:ea typeface="ＭＳ Ｐゴシック" charset="0"/>
                          <a:cs typeface="Arial"/>
                        </a:rPr>
                        <a:t>(n = 467)</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Placebo</a:t>
                      </a:r>
                      <a:br>
                        <a:rPr kumimoji="0" lang="en-US" sz="1700" b="1" i="0" u="none" strike="noStrike" cap="none" normalizeH="0" baseline="0" dirty="0">
                          <a:ln>
                            <a:noFill/>
                          </a:ln>
                          <a:solidFill>
                            <a:schemeClr val="bg1"/>
                          </a:solidFill>
                          <a:effectLst/>
                          <a:latin typeface="Arial"/>
                          <a:ea typeface="ＭＳ Ｐゴシック" charset="0"/>
                          <a:cs typeface="Arial"/>
                        </a:rPr>
                      </a:br>
                      <a:r>
                        <a:rPr kumimoji="0" lang="en-US" sz="1700" b="1" i="0" u="none" strike="noStrike" cap="none" normalizeH="0" baseline="0" dirty="0">
                          <a:ln>
                            <a:noFill/>
                          </a:ln>
                          <a:solidFill>
                            <a:schemeClr val="bg1"/>
                          </a:solidFill>
                          <a:effectLst/>
                          <a:latin typeface="Arial"/>
                          <a:ea typeface="ＭＳ Ｐゴシック" charset="0"/>
                          <a:cs typeface="Arial"/>
                        </a:rPr>
                        <a:t>(n = 237)</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35347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Palmar-plantar erythrodysesthesia</a:t>
                      </a:r>
                      <a:endParaRPr kumimoji="0" lang="en-US" sz="1700" b="0" i="0" u="none" strike="noStrike" cap="none" normalizeH="0" baseline="30000" dirty="0">
                        <a:ln>
                          <a:noFill/>
                        </a:ln>
                        <a:solidFill>
                          <a:srgbClr val="FFFFFF"/>
                        </a:solidFill>
                        <a:effectLst/>
                        <a:latin typeface="+mn-lt"/>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5347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Hypertension</a:t>
                      </a:r>
                      <a:endParaRPr kumimoji="0" lang="en-US" sz="1700" b="0" i="0" u="none" strike="noStrike" cap="none" normalizeH="0" baseline="30000" dirty="0">
                        <a:ln>
                          <a:noFill/>
                        </a:ln>
                        <a:solidFill>
                          <a:srgbClr val="FFFFFF"/>
                        </a:solidFill>
                        <a:effectLst/>
                        <a:latin typeface="+mn-lt"/>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35347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Increased AST</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5347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Fatigue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35347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35347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Asthenia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35347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Decreased appetite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&lt;1%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35347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Anemia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bl>
          </a:graphicData>
        </a:graphic>
      </p:graphicFrame>
      <p:sp>
        <p:nvSpPr>
          <p:cNvPr id="2" name="TextBox 1"/>
          <p:cNvSpPr txBox="1"/>
          <p:nvPr/>
        </p:nvSpPr>
        <p:spPr>
          <a:xfrm>
            <a:off x="419099" y="4932164"/>
            <a:ext cx="8305801" cy="107721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solidFill>
                  <a:srgbClr val="FFFFFF"/>
                </a:solidFill>
              </a:rPr>
              <a:t>Treatment-related Grade 5 AEs: </a:t>
            </a:r>
          </a:p>
          <a:p>
            <a:pPr marL="742950" lvl="1" indent="-285750">
              <a:buFont typeface=".AppleSystemUIFont" charset="-120"/>
              <a:buChar char="–"/>
            </a:pPr>
            <a:r>
              <a:rPr lang="en-US" sz="1600" dirty="0">
                <a:solidFill>
                  <a:srgbClr val="FFFFFF"/>
                </a:solidFill>
              </a:rPr>
              <a:t>Cabozantinib (6 patients): Hepatic failure, esophagobronchial fistula, portal vein thrombosis, upper GI hemorrhage, pulmonary embolism, hepatorenal syndrome</a:t>
            </a:r>
          </a:p>
          <a:p>
            <a:pPr marL="742950" lvl="1" indent="-285750">
              <a:buFont typeface=".AppleSystemUIFont" charset="-120"/>
              <a:buChar char="–"/>
            </a:pPr>
            <a:r>
              <a:rPr lang="en-US" sz="1600" dirty="0">
                <a:solidFill>
                  <a:srgbClr val="FFFFFF"/>
                </a:solidFill>
              </a:rPr>
              <a:t>Placebo (1 patient): Hepatic failure</a:t>
            </a:r>
            <a:endParaRPr lang="en-US" dirty="0">
              <a:solidFill>
                <a:srgbClr val="FFFFFF"/>
              </a:solidFill>
            </a:endParaRPr>
          </a:p>
        </p:txBody>
      </p:sp>
      <p:sp>
        <p:nvSpPr>
          <p:cNvPr id="7" name="TextBox 6"/>
          <p:cNvSpPr txBox="1">
            <a:spLocks noChangeArrowheads="1"/>
          </p:cNvSpPr>
          <p:nvPr/>
        </p:nvSpPr>
        <p:spPr bwMode="auto">
          <a:xfrm>
            <a:off x="0" y="6165503"/>
            <a:ext cx="9144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solidFill>
                  <a:srgbClr val="FFFFFF"/>
                </a:solidFill>
              </a:rPr>
              <a:t>Abou</a:t>
            </a:r>
            <a:r>
              <a:rPr lang="en-US" sz="1800" dirty="0">
                <a:solidFill>
                  <a:srgbClr val="FFFFFF"/>
                </a:solidFill>
              </a:rPr>
              <a:t>-Alfa GK et al. </a:t>
            </a:r>
            <a:r>
              <a:rPr lang="en-US" sz="1800" i="1" dirty="0">
                <a:solidFill>
                  <a:srgbClr val="FFFFFF"/>
                </a:solidFill>
              </a:rPr>
              <a:t>N </a:t>
            </a:r>
            <a:r>
              <a:rPr lang="en-US" sz="1800" i="1" dirty="0" err="1">
                <a:solidFill>
                  <a:srgbClr val="FFFFFF"/>
                </a:solidFill>
              </a:rPr>
              <a:t>Engl</a:t>
            </a:r>
            <a:r>
              <a:rPr lang="en-US" sz="1800" i="1" dirty="0">
                <a:solidFill>
                  <a:srgbClr val="FFFFFF"/>
                </a:solidFill>
              </a:rPr>
              <a:t> J Med </a:t>
            </a:r>
            <a:r>
              <a:rPr lang="en-US" sz="1800" dirty="0">
                <a:solidFill>
                  <a:srgbClr val="FFFFFF"/>
                </a:solidFill>
              </a:rPr>
              <a:t>2018;379(1):54-63; </a:t>
            </a:r>
            <a:r>
              <a:rPr lang="en-US" sz="1800" dirty="0" err="1">
                <a:solidFill>
                  <a:srgbClr val="FFFFFF"/>
                </a:solidFill>
              </a:rPr>
              <a:t>Abou</a:t>
            </a:r>
            <a:r>
              <a:rPr lang="en-US" sz="1800" dirty="0">
                <a:solidFill>
                  <a:srgbClr val="FFFFFF"/>
                </a:solidFill>
              </a:rPr>
              <a:t>-Alfa G et al. Gastrointestinal Cancers Symposium 2018;Abstract 207. </a:t>
            </a:r>
          </a:p>
        </p:txBody>
      </p:sp>
    </p:spTree>
    <p:extLst>
      <p:ext uri="{BB962C8B-B14F-4D97-AF65-F5344CB8AC3E}">
        <p14:creationId xmlns:p14="http://schemas.microsoft.com/office/powerpoint/2010/main" val="238685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2400" dirty="0"/>
              <a:t>Updated OS Analysis from the International, Phase 3, Randomized, Placebo-Controlled RESORCE Trial of Regorafenib for Patients with Hepatocellular Carcinoma (HCC) who Progressed on Sorafenib Treatment</a:t>
            </a:r>
            <a:endParaRPr lang="en-US" sz="2400" dirty="0">
              <a:solidFill>
                <a:srgbClr val="0D4384"/>
              </a:solidFill>
            </a:endParaRPr>
          </a:p>
        </p:txBody>
      </p:sp>
      <p:sp>
        <p:nvSpPr>
          <p:cNvPr id="2" name="Subtitle 1"/>
          <p:cNvSpPr>
            <a:spLocks noGrp="1"/>
          </p:cNvSpPr>
          <p:nvPr>
            <p:ph type="subTitle" idx="1"/>
          </p:nvPr>
        </p:nvSpPr>
        <p:spPr/>
        <p:txBody>
          <a:bodyPr anchor="t">
            <a:noAutofit/>
          </a:bodyPr>
          <a:lstStyle/>
          <a:p>
            <a:r>
              <a:rPr lang="en-US" sz="2400" dirty="0"/>
              <a:t>Bruix J </a:t>
            </a:r>
            <a:r>
              <a:rPr lang="en-US" sz="2400" dirty="0">
                <a:solidFill>
                  <a:srgbClr val="0D4384"/>
                </a:solidFill>
              </a:rPr>
              <a:t>et al. </a:t>
            </a:r>
          </a:p>
          <a:p>
            <a:r>
              <a:rPr lang="en-US" sz="2400" i="1" dirty="0"/>
              <a:t>Proc ESMO World Congress GI </a:t>
            </a:r>
            <a:r>
              <a:rPr lang="en-US" sz="2400" dirty="0">
                <a:ea typeface="ＭＳ Ｐゴシック" charset="0"/>
                <a:cs typeface="ＭＳ Ｐゴシック" charset="0"/>
              </a:rPr>
              <a:t>2017;Abstract O-009.</a:t>
            </a:r>
            <a:endParaRPr lang="en-US" sz="2400" dirty="0">
              <a:solidFill>
                <a:srgbClr val="0D4384"/>
              </a:solidFill>
            </a:endParaRPr>
          </a:p>
        </p:txBody>
      </p:sp>
    </p:spTree>
    <p:extLst>
      <p:ext uri="{BB962C8B-B14F-4D97-AF65-F5344CB8AC3E}">
        <p14:creationId xmlns:p14="http://schemas.microsoft.com/office/powerpoint/2010/main" val="3497682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RESORCE: Phase III Trial Design</a:t>
            </a:r>
            <a:endParaRPr lang="en-US" dirty="0">
              <a:latin typeface="Arial" charset="0"/>
              <a:ea typeface="ＭＳ Ｐゴシック" charset="0"/>
              <a:cs typeface="ＭＳ Ｐゴシック" charset="0"/>
            </a:endParaRPr>
          </a:p>
        </p:txBody>
      </p:sp>
      <p:sp>
        <p:nvSpPr>
          <p:cNvPr id="9" name="Text Box 11"/>
          <p:cNvSpPr txBox="1">
            <a:spLocks noChangeArrowheads="1"/>
          </p:cNvSpPr>
          <p:nvPr/>
        </p:nvSpPr>
        <p:spPr bwMode="auto">
          <a:xfrm>
            <a:off x="5901012" y="1409551"/>
            <a:ext cx="2590800" cy="1038130"/>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err="1">
                <a:solidFill>
                  <a:srgbClr val="000090"/>
                </a:solidFill>
              </a:rPr>
              <a:t>Regorafenib</a:t>
            </a:r>
            <a:r>
              <a:rPr lang="en-US" sz="1700" b="1" dirty="0">
                <a:solidFill>
                  <a:srgbClr val="000090"/>
                </a:solidFill>
              </a:rPr>
              <a:t/>
            </a:r>
            <a:br>
              <a:rPr lang="en-US" sz="1700" b="1" dirty="0">
                <a:solidFill>
                  <a:srgbClr val="000090"/>
                </a:solidFill>
              </a:rPr>
            </a:br>
            <a:r>
              <a:rPr lang="en-US" sz="1700" b="1" dirty="0">
                <a:solidFill>
                  <a:srgbClr val="000090"/>
                </a:solidFill>
              </a:rPr>
              <a:t>160 mg/day</a:t>
            </a:r>
            <a:br>
              <a:rPr lang="en-US" sz="1700" b="1" dirty="0">
                <a:solidFill>
                  <a:srgbClr val="000090"/>
                </a:solidFill>
              </a:rPr>
            </a:br>
            <a:r>
              <a:rPr lang="en-US" sz="1700" b="1" dirty="0">
                <a:solidFill>
                  <a:srgbClr val="000090"/>
                </a:solidFill>
              </a:rPr>
              <a:t>(n = 379)</a:t>
            </a:r>
          </a:p>
        </p:txBody>
      </p:sp>
      <p:sp>
        <p:nvSpPr>
          <p:cNvPr id="10" name="Text Box 13"/>
          <p:cNvSpPr txBox="1">
            <a:spLocks noChangeArrowheads="1"/>
          </p:cNvSpPr>
          <p:nvPr/>
        </p:nvSpPr>
        <p:spPr bwMode="auto">
          <a:xfrm>
            <a:off x="5901012" y="3209680"/>
            <a:ext cx="2590800" cy="827339"/>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450"/>
              </a:spcBef>
              <a:spcAft>
                <a:spcPts val="450"/>
              </a:spcAft>
            </a:pPr>
            <a:r>
              <a:rPr lang="en-US" sz="1700" b="1" dirty="0">
                <a:solidFill>
                  <a:srgbClr val="000090"/>
                </a:solidFill>
              </a:rPr>
              <a:t>Placebo</a:t>
            </a:r>
            <a:br>
              <a:rPr lang="en-US" sz="1700" b="1" dirty="0">
                <a:solidFill>
                  <a:srgbClr val="000090"/>
                </a:solidFill>
              </a:rPr>
            </a:br>
            <a:r>
              <a:rPr lang="en-US" sz="1700" b="1" dirty="0">
                <a:solidFill>
                  <a:srgbClr val="000090"/>
                </a:solidFill>
              </a:rPr>
              <a:t>(n = 194)</a:t>
            </a:r>
          </a:p>
        </p:txBody>
      </p:sp>
      <p:sp>
        <p:nvSpPr>
          <p:cNvPr id="14" name="TextBox 2"/>
          <p:cNvSpPr txBox="1">
            <a:spLocks noChangeArrowheads="1"/>
          </p:cNvSpPr>
          <p:nvPr/>
        </p:nvSpPr>
        <p:spPr bwMode="auto">
          <a:xfrm>
            <a:off x="609600" y="4724400"/>
            <a:ext cx="8077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400"/>
              </a:spcBef>
              <a:spcAft>
                <a:spcPts val="400"/>
              </a:spcAft>
              <a:buFont typeface="Arial" charset="0"/>
              <a:buChar char="•"/>
            </a:pPr>
            <a:r>
              <a:rPr lang="en-US" sz="2000" b="1" dirty="0">
                <a:solidFill>
                  <a:srgbClr val="FFFF00"/>
                </a:solidFill>
              </a:rPr>
              <a:t>Primary endpoint: OS</a:t>
            </a:r>
            <a:endParaRPr lang="en-US" sz="2000" b="1" dirty="0">
              <a:solidFill>
                <a:srgbClr val="FFFFFF"/>
              </a:solidFill>
            </a:endParaRPr>
          </a:p>
        </p:txBody>
      </p:sp>
      <p:sp>
        <p:nvSpPr>
          <p:cNvPr id="17" name="TextBox 16"/>
          <p:cNvSpPr txBox="1">
            <a:spLocks noChangeArrowheads="1"/>
          </p:cNvSpPr>
          <p:nvPr/>
        </p:nvSpPr>
        <p:spPr bwMode="auto">
          <a:xfrm>
            <a:off x="0" y="6165503"/>
            <a:ext cx="9144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Bruix J et al. </a:t>
            </a:r>
            <a:r>
              <a:rPr lang="en-US" sz="1800" i="1" dirty="0">
                <a:solidFill>
                  <a:srgbClr val="FFFFFF"/>
                </a:solidFill>
              </a:rPr>
              <a:t>Proc ESMO World Congress GI </a:t>
            </a:r>
            <a:r>
              <a:rPr lang="en-US" sz="1800" dirty="0">
                <a:solidFill>
                  <a:srgbClr val="FFFFFF"/>
                </a:solidFill>
              </a:rPr>
              <a:t>2017;Abstract O-009; Bruix J et al. </a:t>
            </a:r>
            <a:br>
              <a:rPr lang="en-US" sz="1800" dirty="0">
                <a:solidFill>
                  <a:srgbClr val="FFFFFF"/>
                </a:solidFill>
              </a:rPr>
            </a:br>
            <a:r>
              <a:rPr lang="en-US" sz="1800" i="1" dirty="0">
                <a:solidFill>
                  <a:srgbClr val="FFFFFF"/>
                </a:solidFill>
              </a:rPr>
              <a:t>Lancet</a:t>
            </a:r>
            <a:r>
              <a:rPr lang="en-US" sz="1800" dirty="0">
                <a:solidFill>
                  <a:srgbClr val="FFFFFF"/>
                </a:solidFill>
              </a:rPr>
              <a:t> 2017;289(10064):56-66. </a:t>
            </a:r>
          </a:p>
        </p:txBody>
      </p:sp>
      <p:sp>
        <p:nvSpPr>
          <p:cNvPr id="16" name="TextBox 15"/>
          <p:cNvSpPr txBox="1"/>
          <p:nvPr/>
        </p:nvSpPr>
        <p:spPr>
          <a:xfrm>
            <a:off x="4724400" y="1910692"/>
            <a:ext cx="463588" cy="323165"/>
          </a:xfrm>
          <a:prstGeom prst="rect">
            <a:avLst/>
          </a:prstGeom>
          <a:noFill/>
        </p:spPr>
        <p:txBody>
          <a:bodyPr wrap="none" rtlCol="0">
            <a:spAutoFit/>
          </a:bodyPr>
          <a:lstStyle/>
          <a:p>
            <a:r>
              <a:rPr lang="en-US" sz="1500" b="1" dirty="0">
                <a:solidFill>
                  <a:srgbClr val="FFFFFF"/>
                </a:solidFill>
              </a:rPr>
              <a:t>2:1</a:t>
            </a:r>
          </a:p>
        </p:txBody>
      </p:sp>
      <p:sp>
        <p:nvSpPr>
          <p:cNvPr id="18" name="Line 6"/>
          <p:cNvSpPr>
            <a:spLocks noChangeShapeType="1"/>
          </p:cNvSpPr>
          <p:nvPr/>
        </p:nvSpPr>
        <p:spPr bwMode="auto">
          <a:xfrm>
            <a:off x="4026795" y="2818737"/>
            <a:ext cx="1532359"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19" name="Line 7"/>
          <p:cNvSpPr>
            <a:spLocks noChangeShapeType="1"/>
          </p:cNvSpPr>
          <p:nvPr/>
        </p:nvSpPr>
        <p:spPr bwMode="auto">
          <a:xfrm flipH="1">
            <a:off x="5559154" y="1957848"/>
            <a:ext cx="0" cy="1675693"/>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nvGrpSpPr>
          <p:cNvPr id="20" name="Group 19"/>
          <p:cNvGrpSpPr/>
          <p:nvPr/>
        </p:nvGrpSpPr>
        <p:grpSpPr>
          <a:xfrm>
            <a:off x="5559154" y="1954724"/>
            <a:ext cx="257175" cy="1678818"/>
            <a:chOff x="4419600" y="2026607"/>
            <a:chExt cx="514350" cy="2984565"/>
          </a:xfrm>
        </p:grpSpPr>
        <p:sp>
          <p:nvSpPr>
            <p:cNvPr id="21" name="Line 8"/>
            <p:cNvSpPr>
              <a:spLocks noChangeShapeType="1"/>
            </p:cNvSpPr>
            <p:nvPr/>
          </p:nvSpPr>
          <p:spPr bwMode="auto">
            <a:xfrm flipV="1">
              <a:off x="4419600" y="2026607"/>
              <a:ext cx="514350" cy="1111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sp>
          <p:nvSpPr>
            <p:cNvPr id="22" name="Line 9"/>
            <p:cNvSpPr>
              <a:spLocks noChangeShapeType="1"/>
            </p:cNvSpPr>
            <p:nvPr/>
          </p:nvSpPr>
          <p:spPr bwMode="auto">
            <a:xfrm>
              <a:off x="4419600" y="5011172"/>
              <a:ext cx="514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solidFill>
                  <a:srgbClr val="FFFFFF"/>
                </a:solidFill>
              </a:endParaRPr>
            </a:p>
          </p:txBody>
        </p:sp>
      </p:grpSp>
      <p:grpSp>
        <p:nvGrpSpPr>
          <p:cNvPr id="23" name="Group 22"/>
          <p:cNvGrpSpPr>
            <a:grpSpLocks/>
          </p:cNvGrpSpPr>
          <p:nvPr/>
        </p:nvGrpSpPr>
        <p:grpSpPr bwMode="auto">
          <a:xfrm>
            <a:off x="4483995" y="2338142"/>
            <a:ext cx="914400"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w="9525">
              <a:noFill/>
              <a:round/>
              <a:headEnd/>
              <a:tailEnd/>
            </a:ln>
            <a:effectLst/>
            <a:extLs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Arial" charset="0"/>
                <a:ea typeface="Arial" charset="0"/>
                <a:cs typeface="Arial" charset="0"/>
              </a:endParaRPr>
            </a:p>
          </p:txBody>
        </p:sp>
        <p:sp>
          <p:nvSpPr>
            <p:cNvPr id="25" name="Rectangle 24"/>
            <p:cNvSpPr>
              <a:spLocks noChangeArrowheads="1"/>
            </p:cNvSpPr>
            <p:nvPr/>
          </p:nvSpPr>
          <p:spPr bwMode="auto">
            <a:xfrm>
              <a:off x="1908" y="1653"/>
              <a:ext cx="480" cy="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Arial" charset="0"/>
                  <a:ea typeface="Arial" charset="0"/>
                  <a:cs typeface="Arial" charset="0"/>
                </a:rPr>
                <a:t>R</a:t>
              </a:r>
            </a:p>
          </p:txBody>
        </p:sp>
      </p:grpSp>
      <p:graphicFrame>
        <p:nvGraphicFramePr>
          <p:cNvPr id="13" name="Group 104"/>
          <p:cNvGraphicFramePr>
            <a:graphicFrameLocks noGrp="1"/>
          </p:cNvGraphicFramePr>
          <p:nvPr>
            <p:extLst>
              <p:ext uri="{D42A27DB-BD31-4B8C-83A1-F6EECF244321}">
                <p14:modId xmlns:p14="http://schemas.microsoft.com/office/powerpoint/2010/main" val="1272663548"/>
              </p:ext>
            </p:extLst>
          </p:nvPr>
        </p:nvGraphicFramePr>
        <p:xfrm>
          <a:off x="677969" y="1525143"/>
          <a:ext cx="3486150" cy="2618232"/>
        </p:xfrm>
        <a:graphic>
          <a:graphicData uri="http://schemas.openxmlformats.org/drawingml/2006/table">
            <a:tbl>
              <a:tblPr/>
              <a:tblGrid>
                <a:gridCol w="3486150">
                  <a:extLst>
                    <a:ext uri="{9D8B030D-6E8A-4147-A177-3AD203B41FA5}">
                      <a16:colId xmlns:a16="http://schemas.microsoft.com/office/drawing/2014/main" xmlns="" val="20000"/>
                    </a:ext>
                  </a:extLst>
                </a:gridCol>
              </a:tblGrid>
              <a:tr h="2676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Eligibility (N = 573)</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0"/>
                  </a:ext>
                </a:extLst>
              </a:tr>
              <a:tr h="1732558">
                <a:tc>
                  <a:txBody>
                    <a:bodyPr/>
                    <a:lstStyle/>
                    <a:p>
                      <a:pPr marL="285750" indent="-285750">
                        <a:lnSpc>
                          <a:spcPct val="120000"/>
                        </a:lnSpc>
                        <a:buFont typeface="Arial"/>
                        <a:buChar char="•"/>
                        <a:defRPr/>
                      </a:pPr>
                      <a:r>
                        <a:rPr lang="en-US" sz="1700" baseline="0" dirty="0" err="1"/>
                        <a:t>Unresectable</a:t>
                      </a:r>
                      <a:r>
                        <a:rPr lang="en-US" sz="1700" baseline="0" dirty="0"/>
                        <a:t> HCC </a:t>
                      </a:r>
                    </a:p>
                    <a:p>
                      <a:pPr marL="285750" indent="-285750">
                        <a:lnSpc>
                          <a:spcPct val="120000"/>
                        </a:lnSpc>
                        <a:buFont typeface="Arial"/>
                        <a:buChar char="•"/>
                        <a:defRPr/>
                      </a:pPr>
                      <a:r>
                        <a:rPr lang="en-US" sz="1700" baseline="0" dirty="0"/>
                        <a:t>Barcelona Clinic Liver Cancer  (BCLC) Stage B or C</a:t>
                      </a:r>
                    </a:p>
                    <a:p>
                      <a:pPr marL="285750" indent="-285750">
                        <a:lnSpc>
                          <a:spcPct val="120000"/>
                        </a:lnSpc>
                        <a:buFont typeface="Arial"/>
                        <a:buChar char="•"/>
                        <a:defRPr/>
                      </a:pPr>
                      <a:r>
                        <a:rPr lang="en-US" sz="1700" baseline="0" dirty="0"/>
                        <a:t>Child-Pugh A liver function</a:t>
                      </a:r>
                    </a:p>
                    <a:p>
                      <a:pPr marL="285750" indent="-285750">
                        <a:lnSpc>
                          <a:spcPct val="120000"/>
                        </a:lnSpc>
                        <a:buFont typeface="Arial"/>
                        <a:buChar char="•"/>
                        <a:defRPr/>
                      </a:pPr>
                      <a:r>
                        <a:rPr lang="en-US" sz="1700" baseline="0" dirty="0"/>
                        <a:t>Radiologic progression on sorafenib</a:t>
                      </a:r>
                    </a:p>
                    <a:p>
                      <a:pPr marL="285750" indent="-285750">
                        <a:lnSpc>
                          <a:spcPct val="120000"/>
                        </a:lnSpc>
                        <a:buFont typeface="Arial"/>
                        <a:buChar char="•"/>
                        <a:defRPr/>
                      </a:pPr>
                      <a:r>
                        <a:rPr lang="en-US" sz="1700" baseline="0" dirty="0"/>
                        <a:t>ECOG PS 0-1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05511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RESORCE: Updated OS Analysis</a:t>
            </a:r>
            <a:endParaRPr lang="en-US" dirty="0">
              <a:latin typeface="Arial" charset="0"/>
              <a:ea typeface="ＭＳ Ｐゴシック" charset="0"/>
              <a:cs typeface="ＭＳ Ｐゴシック" charset="0"/>
            </a:endParaRPr>
          </a:p>
        </p:txBody>
      </p:sp>
      <p:sp>
        <p:nvSpPr>
          <p:cNvPr id="17" name="TextBox 1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Bruix J et al. </a:t>
            </a:r>
            <a:r>
              <a:rPr lang="en-US" sz="1800" i="1" dirty="0">
                <a:solidFill>
                  <a:srgbClr val="FFFFFF"/>
                </a:solidFill>
              </a:rPr>
              <a:t>Proc ESMO World Congress GI </a:t>
            </a:r>
            <a:r>
              <a:rPr lang="en-US" sz="1800" dirty="0">
                <a:solidFill>
                  <a:srgbClr val="FFFFFF"/>
                </a:solidFill>
              </a:rPr>
              <a:t>2017;Abstract O-009. </a:t>
            </a:r>
          </a:p>
        </p:txBody>
      </p:sp>
      <p:sp>
        <p:nvSpPr>
          <p:cNvPr id="16" name="Rectangle 33"/>
          <p:cNvSpPr>
            <a:spLocks noChangeArrowheads="1"/>
          </p:cNvSpPr>
          <p:nvPr/>
        </p:nvSpPr>
        <p:spPr bwMode="auto">
          <a:xfrm>
            <a:off x="304800" y="1371600"/>
            <a:ext cx="8382000" cy="24384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18" name="Group 36"/>
          <p:cNvGraphicFramePr>
            <a:graphicFrameLocks/>
          </p:cNvGraphicFramePr>
          <p:nvPr>
            <p:extLst>
              <p:ext uri="{D42A27DB-BD31-4B8C-83A1-F6EECF244321}">
                <p14:modId xmlns:p14="http://schemas.microsoft.com/office/powerpoint/2010/main" val="800118933"/>
              </p:ext>
            </p:extLst>
          </p:nvPr>
        </p:nvGraphicFramePr>
        <p:xfrm>
          <a:off x="389368" y="1535025"/>
          <a:ext cx="8145032" cy="2122575"/>
        </p:xfrm>
        <a:graphic>
          <a:graphicData uri="http://schemas.openxmlformats.org/drawingml/2006/table">
            <a:tbl>
              <a:tblPr/>
              <a:tblGrid>
                <a:gridCol w="2736844">
                  <a:extLst>
                    <a:ext uri="{9D8B030D-6E8A-4147-A177-3AD203B41FA5}">
                      <a16:colId xmlns:a16="http://schemas.microsoft.com/office/drawing/2014/main" xmlns="" val="20000"/>
                    </a:ext>
                  </a:extLst>
                </a:gridCol>
                <a:gridCol w="1639591">
                  <a:extLst>
                    <a:ext uri="{9D8B030D-6E8A-4147-A177-3AD203B41FA5}">
                      <a16:colId xmlns:a16="http://schemas.microsoft.com/office/drawing/2014/main" xmlns="" val="20001"/>
                    </a:ext>
                  </a:extLst>
                </a:gridCol>
                <a:gridCol w="1332699">
                  <a:extLst>
                    <a:ext uri="{9D8B030D-6E8A-4147-A177-3AD203B41FA5}">
                      <a16:colId xmlns:a16="http://schemas.microsoft.com/office/drawing/2014/main" xmlns="" val="20002"/>
                    </a:ext>
                  </a:extLst>
                </a:gridCol>
                <a:gridCol w="1248080">
                  <a:extLst>
                    <a:ext uri="{9D8B030D-6E8A-4147-A177-3AD203B41FA5}">
                      <a16:colId xmlns:a16="http://schemas.microsoft.com/office/drawing/2014/main" xmlns="" val="20003"/>
                    </a:ext>
                  </a:extLst>
                </a:gridCol>
                <a:gridCol w="1187818">
                  <a:extLst>
                    <a:ext uri="{9D8B030D-6E8A-4147-A177-3AD203B41FA5}">
                      <a16:colId xmlns:a16="http://schemas.microsoft.com/office/drawing/2014/main" xmlns="" val="20004"/>
                    </a:ext>
                  </a:extLst>
                </a:gridCol>
              </a:tblGrid>
              <a:tr h="627647">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7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Regorafenib</a:t>
                      </a:r>
                      <a:br>
                        <a:rPr kumimoji="0" lang="en-US" sz="1700" b="1" i="0" u="none" strike="noStrike" cap="none" normalizeH="0" baseline="0" dirty="0">
                          <a:ln>
                            <a:noFill/>
                          </a:ln>
                          <a:solidFill>
                            <a:schemeClr val="bg1"/>
                          </a:solidFill>
                          <a:effectLst/>
                          <a:latin typeface="Arial"/>
                          <a:ea typeface="ＭＳ Ｐゴシック" charset="0"/>
                          <a:cs typeface="Arial"/>
                        </a:rPr>
                      </a:br>
                      <a:r>
                        <a:rPr kumimoji="0" lang="en-US" sz="1700" b="1" i="0" u="none" strike="noStrike" cap="none" normalizeH="0" baseline="0" dirty="0">
                          <a:ln>
                            <a:noFill/>
                          </a:ln>
                          <a:solidFill>
                            <a:schemeClr val="bg1"/>
                          </a:solidFill>
                          <a:effectLst/>
                          <a:latin typeface="Arial"/>
                          <a:ea typeface="ＭＳ Ｐゴシック" charset="0"/>
                          <a:cs typeface="Arial"/>
                        </a:rPr>
                        <a:t>(n = 379)</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Placebo</a:t>
                      </a:r>
                      <a:br>
                        <a:rPr kumimoji="0" lang="en-US" sz="1700" b="1" i="0" u="none" strike="noStrike" cap="none" normalizeH="0" baseline="0" dirty="0">
                          <a:ln>
                            <a:noFill/>
                          </a:ln>
                          <a:solidFill>
                            <a:schemeClr val="bg1"/>
                          </a:solidFill>
                          <a:effectLst/>
                          <a:latin typeface="Arial"/>
                          <a:ea typeface="ＭＳ Ｐゴシック" charset="0"/>
                          <a:cs typeface="Arial"/>
                        </a:rPr>
                      </a:br>
                      <a:r>
                        <a:rPr kumimoji="0" lang="en-US" sz="1700" b="1" i="0" u="none" strike="noStrike" cap="none" normalizeH="0" baseline="0" dirty="0">
                          <a:ln>
                            <a:noFill/>
                          </a:ln>
                          <a:solidFill>
                            <a:schemeClr val="bg1"/>
                          </a:solidFill>
                          <a:effectLst/>
                          <a:latin typeface="Arial"/>
                          <a:ea typeface="ＭＳ Ｐゴシック" charset="0"/>
                          <a:cs typeface="Arial"/>
                        </a:rPr>
                        <a:t> (n = 194)</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HR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1" u="none" strike="noStrike" cap="none" normalizeH="0" baseline="0" dirty="0">
                          <a:ln>
                            <a:noFill/>
                          </a:ln>
                          <a:solidFill>
                            <a:schemeClr val="bg1"/>
                          </a:solidFill>
                          <a:effectLst/>
                          <a:latin typeface="Arial"/>
                          <a:ea typeface="ＭＳ Ｐゴシック" charset="0"/>
                          <a:cs typeface="Arial"/>
                        </a:rPr>
                        <a:t>p</a:t>
                      </a:r>
                      <a:r>
                        <a:rPr kumimoji="0" lang="en-US" sz="1700" b="1" i="0" u="none" strike="noStrike" cap="none" normalizeH="0" baseline="0" dirty="0">
                          <a:ln>
                            <a:noFill/>
                          </a:ln>
                          <a:solidFill>
                            <a:schemeClr val="bg1"/>
                          </a:solidFill>
                          <a:effectLst/>
                          <a:latin typeface="Arial"/>
                          <a:ea typeface="ＭＳ Ｐゴシック" charset="0"/>
                          <a:cs typeface="Arial"/>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0"/>
                  </a:ext>
                </a:extLst>
              </a:tr>
              <a:tr h="37156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Median OS (updated)</a:t>
                      </a:r>
                      <a:endParaRPr kumimoji="0" lang="en-US" sz="1700" b="0" i="0" u="none" strike="noStrike" cap="none" normalizeH="0" baseline="3000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10.7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7.9 mo</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rowSpan="4">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0.61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rowSpan="4">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&lt;0.0001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r h="380236">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      12-mo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9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9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37156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      18-mo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9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is-IS" sz="1900" b="0" i="0" u="none" strike="noStrike" cap="none" normalizeH="0" baseline="0" dirty="0">
                        <a:ln>
                          <a:noFill/>
                        </a:ln>
                        <a:solidFill>
                          <a:srgbClr val="FFFFFF"/>
                        </a:solidFill>
                        <a:effectLst/>
                        <a:latin typeface="+mn-lt"/>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4"/>
                  </a:ext>
                </a:extLst>
              </a:tr>
              <a:tr h="37156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      30-mo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9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nb-NO" sz="1900" b="0" i="0" u="none" strike="noStrike" cap="none" normalizeH="0" baseline="0" dirty="0">
                        <a:ln>
                          <a:noFill/>
                        </a:ln>
                        <a:solidFill>
                          <a:srgbClr val="FFFFFF"/>
                        </a:solidFill>
                        <a:effectLst/>
                        <a:latin typeface="+mn-lt"/>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bl>
          </a:graphicData>
        </a:graphic>
      </p:graphicFrame>
      <p:sp>
        <p:nvSpPr>
          <p:cNvPr id="2" name="TextBox 1"/>
          <p:cNvSpPr txBox="1"/>
          <p:nvPr/>
        </p:nvSpPr>
        <p:spPr>
          <a:xfrm>
            <a:off x="381000" y="4038600"/>
            <a:ext cx="8382000" cy="1785104"/>
          </a:xfrm>
          <a:prstGeom prst="rect">
            <a:avLst/>
          </a:prstGeom>
          <a:noFill/>
        </p:spPr>
        <p:txBody>
          <a:bodyPr wrap="square" rtlCol="0">
            <a:spAutoFit/>
          </a:bodyPr>
          <a:lstStyle/>
          <a:p>
            <a:pPr marL="342900" indent="-342900">
              <a:spcBef>
                <a:spcPts val="600"/>
              </a:spcBef>
              <a:spcAft>
                <a:spcPts val="600"/>
              </a:spcAft>
              <a:buFont typeface="Arial" charset="0"/>
              <a:buChar char="•"/>
            </a:pPr>
            <a:r>
              <a:rPr lang="en-US" sz="2000" dirty="0">
                <a:solidFill>
                  <a:srgbClr val="FFFFFF"/>
                </a:solidFill>
              </a:rPr>
              <a:t>OS results favored regorafenib in all preplanned subgroup analyses.</a:t>
            </a:r>
          </a:p>
          <a:p>
            <a:pPr marL="342900" indent="-342900">
              <a:spcBef>
                <a:spcPts val="600"/>
              </a:spcBef>
              <a:spcAft>
                <a:spcPts val="600"/>
              </a:spcAft>
              <a:buFont typeface="Arial" charset="0"/>
              <a:buChar char="•"/>
            </a:pPr>
            <a:r>
              <a:rPr lang="en-US" sz="2000" b="1" u="sng" dirty="0">
                <a:solidFill>
                  <a:srgbClr val="FFFFFF"/>
                </a:solidFill>
              </a:rPr>
              <a:t>Conclusion:</a:t>
            </a:r>
            <a:r>
              <a:rPr lang="en-US" sz="2000" dirty="0">
                <a:solidFill>
                  <a:srgbClr val="FFFFFF"/>
                </a:solidFill>
              </a:rPr>
              <a:t> The results of the updated OS analysis with a longer follow-up from the RESORCE trial confirm the results of the primary OS analysis showing that regorafenib is an effective treatment option for patients with HCC who progress on prior sorafenib treatment.</a:t>
            </a:r>
          </a:p>
        </p:txBody>
      </p:sp>
    </p:spTree>
    <p:extLst>
      <p:ext uri="{BB962C8B-B14F-4D97-AF65-F5344CB8AC3E}">
        <p14:creationId xmlns:p14="http://schemas.microsoft.com/office/powerpoint/2010/main" val="820004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p:txBody>
          <a:bodyPr/>
          <a:lstStyle/>
          <a:p>
            <a:r>
              <a:rPr lang="en-US" sz="2400" dirty="0"/>
              <a:t>REACH-2: A Randomized, Double-Blind, Placebo-Controlled Phase 3 Study of </a:t>
            </a:r>
            <a:r>
              <a:rPr lang="en-US" sz="2400" dirty="0" err="1"/>
              <a:t>Ramucirumab</a:t>
            </a:r>
            <a:r>
              <a:rPr lang="en-US" sz="2400" dirty="0"/>
              <a:t> versus Placebo as Second-Line Treatment in Patients with Advanced Hepatocellular Carcinoma (HCC) and Elevated Baseline Alpha-Fetoprotein (AFP) Following First-Line </a:t>
            </a:r>
            <a:r>
              <a:rPr lang="en-US" sz="2400" dirty="0" err="1"/>
              <a:t>Sorafenib</a:t>
            </a:r>
            <a:endParaRPr lang="en-US" sz="2400" dirty="0">
              <a:solidFill>
                <a:srgbClr val="0D4384"/>
              </a:solidFill>
            </a:endParaRPr>
          </a:p>
        </p:txBody>
      </p:sp>
      <p:sp>
        <p:nvSpPr>
          <p:cNvPr id="2" name="Subtitle 1"/>
          <p:cNvSpPr>
            <a:spLocks noGrp="1"/>
          </p:cNvSpPr>
          <p:nvPr>
            <p:ph type="subTitle" idx="1"/>
          </p:nvPr>
        </p:nvSpPr>
        <p:spPr/>
        <p:txBody>
          <a:bodyPr anchor="t">
            <a:noAutofit/>
          </a:bodyPr>
          <a:lstStyle/>
          <a:p>
            <a:r>
              <a:rPr lang="en-US" sz="2400" dirty="0"/>
              <a:t>Zhu AX </a:t>
            </a:r>
            <a:r>
              <a:rPr lang="en-US" sz="2400" dirty="0">
                <a:solidFill>
                  <a:srgbClr val="0D4384"/>
                </a:solidFill>
              </a:rPr>
              <a:t>et al. </a:t>
            </a:r>
          </a:p>
          <a:p>
            <a:r>
              <a:rPr lang="en-US" sz="2400" i="1" dirty="0"/>
              <a:t>Proc ASCO </a:t>
            </a:r>
            <a:r>
              <a:rPr lang="en-US" sz="2400" dirty="0">
                <a:ea typeface="ＭＳ Ｐゴシック" charset="0"/>
                <a:cs typeface="ＭＳ Ｐゴシック" charset="0"/>
              </a:rPr>
              <a:t>2018;Abstract 4003.</a:t>
            </a:r>
            <a:endParaRPr lang="en-US" sz="2400" dirty="0">
              <a:solidFill>
                <a:srgbClr val="0D4384"/>
              </a:solidFill>
            </a:endParaRPr>
          </a:p>
        </p:txBody>
      </p:sp>
    </p:spTree>
    <p:extLst>
      <p:ext uri="{BB962C8B-B14F-4D97-AF65-F5344CB8AC3E}">
        <p14:creationId xmlns:p14="http://schemas.microsoft.com/office/powerpoint/2010/main" val="3136567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39" y="972344"/>
            <a:ext cx="8700721" cy="5470158"/>
          </a:xfrm>
          <a:prstGeom prst="rect">
            <a:avLst/>
          </a:prstGeom>
        </p:spPr>
      </p:pic>
      <p:sp>
        <p:nvSpPr>
          <p:cNvPr id="11"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REACH-2: Survival</a:t>
            </a:r>
            <a:endParaRPr lang="en-US" dirty="0">
              <a:latin typeface="Arial" charset="0"/>
              <a:ea typeface="ＭＳ Ｐゴシック" charset="0"/>
              <a:cs typeface="ＭＳ Ｐゴシック" charset="0"/>
            </a:endParaRPr>
          </a:p>
        </p:txBody>
      </p:sp>
      <p:sp>
        <p:nvSpPr>
          <p:cNvPr id="17" name="TextBox 16"/>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Zhu AX et al. </a:t>
            </a:r>
            <a:r>
              <a:rPr lang="en-US" sz="1800" i="1" dirty="0">
                <a:solidFill>
                  <a:srgbClr val="FFFFFF"/>
                </a:solidFill>
              </a:rPr>
              <a:t>Proc ASCO </a:t>
            </a:r>
            <a:r>
              <a:rPr lang="en-US" sz="1800" dirty="0">
                <a:solidFill>
                  <a:srgbClr val="FFFFFF"/>
                </a:solidFill>
              </a:rPr>
              <a:t>2018</a:t>
            </a:r>
            <a:r>
              <a:rPr lang="en-US" sz="1800" i="1" dirty="0">
                <a:solidFill>
                  <a:srgbClr val="FFFFFF"/>
                </a:solidFill>
              </a:rPr>
              <a:t>;</a:t>
            </a:r>
            <a:r>
              <a:rPr lang="en-US" sz="1800" dirty="0">
                <a:solidFill>
                  <a:srgbClr val="FFFFFF"/>
                </a:solidFill>
              </a:rPr>
              <a:t>Abstract 4003. </a:t>
            </a:r>
          </a:p>
        </p:txBody>
      </p:sp>
      <p:graphicFrame>
        <p:nvGraphicFramePr>
          <p:cNvPr id="16" name="Group 36"/>
          <p:cNvGraphicFramePr>
            <a:graphicFrameLocks/>
          </p:cNvGraphicFramePr>
          <p:nvPr>
            <p:extLst>
              <p:ext uri="{D42A27DB-BD31-4B8C-83A1-F6EECF244321}">
                <p14:modId xmlns:p14="http://schemas.microsoft.com/office/powerpoint/2010/main" val="401684733"/>
              </p:ext>
            </p:extLst>
          </p:nvPr>
        </p:nvGraphicFramePr>
        <p:xfrm>
          <a:off x="3681047" y="843672"/>
          <a:ext cx="5029201" cy="914400"/>
        </p:xfrm>
        <a:graphic>
          <a:graphicData uri="http://schemas.openxmlformats.org/drawingml/2006/table">
            <a:tbl>
              <a:tblPr/>
              <a:tblGrid>
                <a:gridCol w="1143001">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117599">
                  <a:extLst>
                    <a:ext uri="{9D8B030D-6E8A-4147-A177-3AD203B41FA5}">
                      <a16:colId xmlns:a16="http://schemas.microsoft.com/office/drawing/2014/main" xmlns="" val="20002"/>
                    </a:ext>
                  </a:extLst>
                </a:gridCol>
                <a:gridCol w="606697">
                  <a:extLst>
                    <a:ext uri="{9D8B030D-6E8A-4147-A177-3AD203B41FA5}">
                      <a16:colId xmlns:a16="http://schemas.microsoft.com/office/drawing/2014/main" xmlns="" val="20003"/>
                    </a:ext>
                  </a:extLst>
                </a:gridCol>
                <a:gridCol w="790304">
                  <a:extLst>
                    <a:ext uri="{9D8B030D-6E8A-4147-A177-3AD203B41FA5}">
                      <a16:colId xmlns:a16="http://schemas.microsoft.com/office/drawing/2014/main" xmlns="" val="20004"/>
                    </a:ext>
                  </a:extLst>
                </a:gridCol>
              </a:tblGrid>
              <a:tr h="56236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00" b="1" i="0" u="none" strike="noStrike" cap="none" normalizeH="0" baseline="0" dirty="0">
                          <a:ln>
                            <a:noFill/>
                          </a:ln>
                          <a:solidFill>
                            <a:schemeClr val="bg1"/>
                          </a:solidFill>
                          <a:effectLst/>
                          <a:latin typeface="+mn-lt"/>
                          <a:ea typeface="ＭＳ Ｐゴシック" charset="0"/>
                          <a:cs typeface="Arial"/>
                        </a:rPr>
                        <a:t>OS</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err="1">
                          <a:ln>
                            <a:noFill/>
                          </a:ln>
                          <a:solidFill>
                            <a:schemeClr val="bg1"/>
                          </a:solidFill>
                          <a:effectLst/>
                          <a:latin typeface="Arial"/>
                          <a:ea typeface="ＭＳ Ｐゴシック" charset="0"/>
                          <a:cs typeface="Arial"/>
                        </a:rPr>
                        <a:t>Ramucirumab</a:t>
                      </a:r>
                      <a:r>
                        <a:rPr kumimoji="0" lang="en-US" sz="1400" b="1" i="0" u="none" strike="noStrike" cap="none" normalizeH="0" baseline="0" dirty="0">
                          <a:ln>
                            <a:noFill/>
                          </a:ln>
                          <a:solidFill>
                            <a:schemeClr val="bg1"/>
                          </a:solidFill>
                          <a:effectLst/>
                          <a:latin typeface="Arial"/>
                          <a:ea typeface="ＭＳ Ｐゴシック" charset="0"/>
                          <a:cs typeface="Arial"/>
                        </a:rPr>
                        <a:t/>
                      </a:r>
                      <a:br>
                        <a:rPr kumimoji="0" lang="en-US" sz="1400" b="1" i="0" u="none" strike="noStrike" cap="none" normalizeH="0" baseline="0" dirty="0">
                          <a:ln>
                            <a:noFill/>
                          </a:ln>
                          <a:solidFill>
                            <a:schemeClr val="bg1"/>
                          </a:solidFill>
                          <a:effectLst/>
                          <a:latin typeface="Arial"/>
                          <a:ea typeface="ＭＳ Ｐゴシック" charset="0"/>
                          <a:cs typeface="Arial"/>
                        </a:rPr>
                      </a:br>
                      <a:r>
                        <a:rPr kumimoji="0" lang="en-US" sz="1400" b="1" i="0" u="none" strike="noStrike" cap="none" normalizeH="0" baseline="0" dirty="0">
                          <a:ln>
                            <a:noFill/>
                          </a:ln>
                          <a:solidFill>
                            <a:schemeClr val="bg1"/>
                          </a:solidFill>
                          <a:effectLst/>
                          <a:latin typeface="Arial"/>
                          <a:ea typeface="ＭＳ Ｐゴシック" charset="0"/>
                          <a:cs typeface="Arial"/>
                        </a:rPr>
                        <a:t>(n = 197)</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a:ln>
                            <a:noFill/>
                          </a:ln>
                          <a:solidFill>
                            <a:schemeClr val="bg1"/>
                          </a:solidFill>
                          <a:effectLst/>
                          <a:latin typeface="Arial"/>
                          <a:ea typeface="ＭＳ Ｐゴシック" charset="0"/>
                          <a:cs typeface="Arial"/>
                        </a:rPr>
                        <a:t>Placebo </a:t>
                      </a:r>
                      <a:br>
                        <a:rPr kumimoji="0" lang="en-US" sz="1400" b="1" i="0" u="none" strike="noStrike" cap="none" normalizeH="0" baseline="0" dirty="0">
                          <a:ln>
                            <a:noFill/>
                          </a:ln>
                          <a:solidFill>
                            <a:schemeClr val="bg1"/>
                          </a:solidFill>
                          <a:effectLst/>
                          <a:latin typeface="Arial"/>
                          <a:ea typeface="ＭＳ Ｐゴシック" charset="0"/>
                          <a:cs typeface="Arial"/>
                        </a:rPr>
                      </a:br>
                      <a:r>
                        <a:rPr kumimoji="0" lang="en-US" sz="1400" b="1" i="0" u="none" strike="noStrike" cap="none" normalizeH="0" baseline="0" dirty="0">
                          <a:ln>
                            <a:noFill/>
                          </a:ln>
                          <a:solidFill>
                            <a:schemeClr val="bg1"/>
                          </a:solidFill>
                          <a:effectLst/>
                          <a:latin typeface="Arial"/>
                          <a:ea typeface="ＭＳ Ｐゴシック" charset="0"/>
                          <a:cs typeface="Arial"/>
                        </a:rPr>
                        <a:t>(n = 95)</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a:ln>
                            <a:noFill/>
                          </a:ln>
                          <a:solidFill>
                            <a:schemeClr val="bg1"/>
                          </a:solidFill>
                          <a:effectLst/>
                          <a:latin typeface="Arial"/>
                          <a:ea typeface="ＭＳ Ｐゴシック" charset="0"/>
                          <a:cs typeface="Arial"/>
                        </a:rPr>
                        <a:t>HR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1" u="none" strike="noStrike" cap="none" normalizeH="0" baseline="0" dirty="0">
                          <a:ln>
                            <a:noFill/>
                          </a:ln>
                          <a:solidFill>
                            <a:schemeClr val="bg1"/>
                          </a:solidFill>
                          <a:effectLst/>
                          <a:latin typeface="Arial"/>
                          <a:ea typeface="ＭＳ Ｐゴシック" charset="0"/>
                          <a:cs typeface="Arial"/>
                        </a:rPr>
                        <a:t>p</a:t>
                      </a:r>
                      <a:r>
                        <a:rPr kumimoji="0" lang="en-US" sz="1400" b="1" i="0" u="none" strike="noStrike" cap="none" normalizeH="0" baseline="0" dirty="0">
                          <a:ln>
                            <a:noFill/>
                          </a:ln>
                          <a:solidFill>
                            <a:schemeClr val="bg1"/>
                          </a:solidFill>
                          <a:effectLst/>
                          <a:latin typeface="Arial"/>
                          <a:ea typeface="ＭＳ Ｐゴシック" charset="0"/>
                          <a:cs typeface="Arial"/>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35204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00" b="0" i="0" u="none" strike="noStrike" cap="none" normalizeH="0" baseline="0" dirty="0">
                          <a:ln>
                            <a:noFill/>
                          </a:ln>
                          <a:solidFill>
                            <a:srgbClr val="FFFFFF"/>
                          </a:solidFill>
                          <a:effectLst/>
                          <a:latin typeface="+mn-lt"/>
                          <a:ea typeface="ＭＳ Ｐゴシック" charset="0"/>
                          <a:cs typeface="Arial"/>
                        </a:rPr>
                        <a:t>Median OS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8.5 </a:t>
                      </a:r>
                      <a:r>
                        <a:rPr kumimoji="0" lang="en-US" sz="1400" b="0" i="0" u="none" strike="noStrike" cap="none" normalizeH="0" baseline="0" dirty="0" err="1">
                          <a:ln>
                            <a:noFill/>
                          </a:ln>
                          <a:solidFill>
                            <a:srgbClr val="FFFFFF"/>
                          </a:solidFill>
                          <a:effectLst/>
                          <a:latin typeface="Arial"/>
                          <a:ea typeface="ＭＳ Ｐゴシック" charset="0"/>
                          <a:cs typeface="Arial"/>
                        </a:rPr>
                        <a:t>mo</a:t>
                      </a:r>
                      <a:endParaRPr kumimoji="0" lang="en-US" sz="14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7.3 </a:t>
                      </a:r>
                      <a:r>
                        <a:rPr kumimoji="0" lang="en-US" sz="1400" b="0" i="0" u="none" strike="noStrike" cap="none" normalizeH="0" baseline="0" dirty="0" err="1">
                          <a:ln>
                            <a:noFill/>
                          </a:ln>
                          <a:solidFill>
                            <a:srgbClr val="FFFFFF"/>
                          </a:solidFill>
                          <a:effectLst/>
                          <a:latin typeface="Arial"/>
                          <a:ea typeface="ＭＳ Ｐゴシック" charset="0"/>
                          <a:cs typeface="Arial"/>
                        </a:rPr>
                        <a:t>mo</a:t>
                      </a:r>
                      <a:endParaRPr kumimoji="0" lang="en-US" sz="14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0.710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0.0199</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bl>
          </a:graphicData>
        </a:graphic>
      </p:graphicFrame>
      <p:graphicFrame>
        <p:nvGraphicFramePr>
          <p:cNvPr id="21" name="Group 36"/>
          <p:cNvGraphicFramePr>
            <a:graphicFrameLocks/>
          </p:cNvGraphicFramePr>
          <p:nvPr>
            <p:extLst>
              <p:ext uri="{D42A27DB-BD31-4B8C-83A1-F6EECF244321}">
                <p14:modId xmlns:p14="http://schemas.microsoft.com/office/powerpoint/2010/main" val="708142801"/>
              </p:ext>
            </p:extLst>
          </p:nvPr>
        </p:nvGraphicFramePr>
        <p:xfrm>
          <a:off x="3669322" y="3969976"/>
          <a:ext cx="5029203" cy="823048"/>
        </p:xfrm>
        <a:graphic>
          <a:graphicData uri="http://schemas.openxmlformats.org/drawingml/2006/table">
            <a:tbl>
              <a:tblPr/>
              <a:tblGrid>
                <a:gridCol w="1259443">
                  <a:extLst>
                    <a:ext uri="{9D8B030D-6E8A-4147-A177-3AD203B41FA5}">
                      <a16:colId xmlns:a16="http://schemas.microsoft.com/office/drawing/2014/main" xmlns="" val="20000"/>
                    </a:ext>
                  </a:extLst>
                </a:gridCol>
                <a:gridCol w="1439363">
                  <a:extLst>
                    <a:ext uri="{9D8B030D-6E8A-4147-A177-3AD203B41FA5}">
                      <a16:colId xmlns:a16="http://schemas.microsoft.com/office/drawing/2014/main" xmlns="" val="20001"/>
                    </a:ext>
                  </a:extLst>
                </a:gridCol>
                <a:gridCol w="891034">
                  <a:extLst>
                    <a:ext uri="{9D8B030D-6E8A-4147-A177-3AD203B41FA5}">
                      <a16:colId xmlns:a16="http://schemas.microsoft.com/office/drawing/2014/main" xmlns="" val="20002"/>
                    </a:ext>
                  </a:extLst>
                </a:gridCol>
                <a:gridCol w="616870">
                  <a:extLst>
                    <a:ext uri="{9D8B030D-6E8A-4147-A177-3AD203B41FA5}">
                      <a16:colId xmlns:a16="http://schemas.microsoft.com/office/drawing/2014/main" xmlns="" val="20003"/>
                    </a:ext>
                  </a:extLst>
                </a:gridCol>
                <a:gridCol w="822493">
                  <a:extLst>
                    <a:ext uri="{9D8B030D-6E8A-4147-A177-3AD203B41FA5}">
                      <a16:colId xmlns:a16="http://schemas.microsoft.com/office/drawing/2014/main" xmlns="" val="20004"/>
                    </a:ext>
                  </a:extLst>
                </a:gridCol>
              </a:tblGrid>
              <a:tr h="3810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00" b="1" i="0" u="none" strike="noStrike" cap="none" normalizeH="0" baseline="0" dirty="0">
                          <a:ln>
                            <a:noFill/>
                          </a:ln>
                          <a:solidFill>
                            <a:schemeClr val="bg1"/>
                          </a:solidFill>
                          <a:effectLst/>
                          <a:latin typeface="+mn-lt"/>
                          <a:ea typeface="ＭＳ Ｐゴシック" charset="0"/>
                          <a:cs typeface="Arial"/>
                        </a:rPr>
                        <a:t>PFS</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err="1">
                          <a:ln>
                            <a:noFill/>
                          </a:ln>
                          <a:solidFill>
                            <a:schemeClr val="bg1"/>
                          </a:solidFill>
                          <a:effectLst/>
                          <a:latin typeface="Arial"/>
                          <a:ea typeface="ＭＳ Ｐゴシック" charset="0"/>
                          <a:cs typeface="Arial"/>
                        </a:rPr>
                        <a:t>Ramucirumab</a:t>
                      </a:r>
                      <a:r>
                        <a:rPr kumimoji="0" lang="en-US" sz="1400" b="1" i="0" u="none" strike="noStrike" cap="none" normalizeH="0" baseline="0" dirty="0">
                          <a:ln>
                            <a:noFill/>
                          </a:ln>
                          <a:solidFill>
                            <a:schemeClr val="bg1"/>
                          </a:solidFill>
                          <a:effectLst/>
                          <a:latin typeface="Arial"/>
                          <a:ea typeface="ＭＳ Ｐゴシック" charset="0"/>
                          <a:cs typeface="Arial"/>
                        </a:rPr>
                        <a:t/>
                      </a:r>
                      <a:br>
                        <a:rPr kumimoji="0" lang="en-US" sz="1400" b="1" i="0" u="none" strike="noStrike" cap="none" normalizeH="0" baseline="0" dirty="0">
                          <a:ln>
                            <a:noFill/>
                          </a:ln>
                          <a:solidFill>
                            <a:schemeClr val="bg1"/>
                          </a:solidFill>
                          <a:effectLst/>
                          <a:latin typeface="Arial"/>
                          <a:ea typeface="ＭＳ Ｐゴシック" charset="0"/>
                          <a:cs typeface="Arial"/>
                        </a:rPr>
                      </a:br>
                      <a:r>
                        <a:rPr kumimoji="0" lang="en-US" sz="1400" b="1" i="0" u="none" strike="noStrike" cap="none" normalizeH="0" baseline="0" dirty="0">
                          <a:ln>
                            <a:noFill/>
                          </a:ln>
                          <a:solidFill>
                            <a:schemeClr val="bg1"/>
                          </a:solidFill>
                          <a:effectLst/>
                          <a:latin typeface="Arial"/>
                          <a:ea typeface="ＭＳ Ｐゴシック" charset="0"/>
                          <a:cs typeface="Arial"/>
                        </a:rPr>
                        <a:t>(n = 197)</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a:ln>
                            <a:noFill/>
                          </a:ln>
                          <a:solidFill>
                            <a:schemeClr val="bg1"/>
                          </a:solidFill>
                          <a:effectLst/>
                          <a:latin typeface="Arial"/>
                          <a:ea typeface="ＭＳ Ｐゴシック" charset="0"/>
                          <a:cs typeface="Arial"/>
                        </a:rPr>
                        <a:t>Placebo</a:t>
                      </a:r>
                      <a:br>
                        <a:rPr kumimoji="0" lang="en-US" sz="1400" b="1" i="0" u="none" strike="noStrike" cap="none" normalizeH="0" baseline="0" dirty="0">
                          <a:ln>
                            <a:noFill/>
                          </a:ln>
                          <a:solidFill>
                            <a:schemeClr val="bg1"/>
                          </a:solidFill>
                          <a:effectLst/>
                          <a:latin typeface="Arial"/>
                          <a:ea typeface="ＭＳ Ｐゴシック" charset="0"/>
                          <a:cs typeface="Arial"/>
                        </a:rPr>
                      </a:br>
                      <a:r>
                        <a:rPr kumimoji="0" lang="en-US" sz="1400" b="1" i="0" u="none" strike="noStrike" cap="none" normalizeH="0" baseline="0" dirty="0">
                          <a:ln>
                            <a:noFill/>
                          </a:ln>
                          <a:solidFill>
                            <a:schemeClr val="bg1"/>
                          </a:solidFill>
                          <a:effectLst/>
                          <a:latin typeface="Arial"/>
                          <a:ea typeface="ＭＳ Ｐゴシック" charset="0"/>
                          <a:cs typeface="Arial"/>
                        </a:rPr>
                        <a:t>(n = 95)</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0" u="none" strike="noStrike" cap="none" normalizeH="0" baseline="0" dirty="0">
                          <a:ln>
                            <a:noFill/>
                          </a:ln>
                          <a:solidFill>
                            <a:schemeClr val="bg1"/>
                          </a:solidFill>
                          <a:effectLst/>
                          <a:latin typeface="Arial"/>
                          <a:ea typeface="ＭＳ Ｐゴシック" charset="0"/>
                          <a:cs typeface="Arial"/>
                        </a:rPr>
                        <a:t>HR</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1" i="1" u="none" strike="noStrike" cap="none" normalizeH="0" baseline="0" dirty="0">
                          <a:ln>
                            <a:noFill/>
                          </a:ln>
                          <a:solidFill>
                            <a:schemeClr val="bg1"/>
                          </a:solidFill>
                          <a:effectLst/>
                          <a:latin typeface="Arial"/>
                          <a:ea typeface="ＭＳ Ｐゴシック" charset="0"/>
                          <a:cs typeface="Arial"/>
                        </a:rPr>
                        <a:t>p</a:t>
                      </a:r>
                      <a:r>
                        <a:rPr kumimoji="0" lang="en-US" sz="1400" b="1" i="0" u="none" strike="noStrike" cap="none" normalizeH="0" baseline="0" dirty="0">
                          <a:ln>
                            <a:noFill/>
                          </a:ln>
                          <a:solidFill>
                            <a:schemeClr val="bg1"/>
                          </a:solidFill>
                          <a:effectLst/>
                          <a:latin typeface="Arial"/>
                          <a:ea typeface="ＭＳ Ｐゴシック" charset="0"/>
                          <a:cs typeface="Arial"/>
                        </a:rPr>
                        <a:t>-value</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92A50"/>
                    </a:solidFill>
                  </a:tcPr>
                </a:tc>
                <a:extLst>
                  <a:ext uri="{0D108BD9-81ED-4DB2-BD59-A6C34878D82A}">
                    <a16:rowId xmlns:a16="http://schemas.microsoft.com/office/drawing/2014/main" xmlns="" val="10000"/>
                  </a:ext>
                </a:extLst>
              </a:tr>
              <a:tr h="29936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400" b="0" i="0" u="none" strike="noStrike" cap="none" normalizeH="0" baseline="0" dirty="0">
                          <a:ln>
                            <a:noFill/>
                          </a:ln>
                          <a:solidFill>
                            <a:srgbClr val="FFFFFF"/>
                          </a:solidFill>
                          <a:effectLst/>
                          <a:latin typeface="+mn-lt"/>
                          <a:ea typeface="ＭＳ Ｐゴシック" charset="0"/>
                          <a:cs typeface="Arial"/>
                        </a:rPr>
                        <a:t>Median PFS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2.8 </a:t>
                      </a:r>
                      <a:r>
                        <a:rPr kumimoji="0" lang="en-US" sz="1400" b="0" i="0" u="none" strike="noStrike" cap="none" normalizeH="0" baseline="0" dirty="0" err="1">
                          <a:ln>
                            <a:noFill/>
                          </a:ln>
                          <a:solidFill>
                            <a:srgbClr val="FFFFFF"/>
                          </a:solidFill>
                          <a:effectLst/>
                          <a:latin typeface="Arial"/>
                          <a:ea typeface="ＭＳ Ｐゴシック" charset="0"/>
                          <a:cs typeface="Arial"/>
                        </a:rPr>
                        <a:t>mo</a:t>
                      </a:r>
                      <a:endParaRPr kumimoji="0" lang="en-US" sz="14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1.6 </a:t>
                      </a:r>
                      <a:r>
                        <a:rPr kumimoji="0" lang="en-US" sz="1400" b="0" i="0" u="none" strike="noStrike" cap="none" normalizeH="0" baseline="0" dirty="0" err="1">
                          <a:ln>
                            <a:noFill/>
                          </a:ln>
                          <a:solidFill>
                            <a:srgbClr val="FFFFFF"/>
                          </a:solidFill>
                          <a:effectLst/>
                          <a:latin typeface="Arial"/>
                          <a:ea typeface="ＭＳ Ｐゴシック" charset="0"/>
                          <a:cs typeface="Arial"/>
                        </a:rPr>
                        <a:t>mo</a:t>
                      </a:r>
                      <a:endParaRPr kumimoji="0" lang="en-US" sz="1400" b="0" i="0" u="none" strike="noStrike" cap="none" normalizeH="0" baseline="0" dirty="0">
                        <a:ln>
                          <a:noFill/>
                        </a:ln>
                        <a:solidFill>
                          <a:srgbClr val="FFFFFF"/>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0.452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400" b="0" i="0" u="none" strike="noStrike" cap="none" normalizeH="0" baseline="0" dirty="0">
                          <a:ln>
                            <a:noFill/>
                          </a:ln>
                          <a:solidFill>
                            <a:srgbClr val="FFFFFF"/>
                          </a:solidFill>
                          <a:effectLst/>
                          <a:latin typeface="Arial"/>
                          <a:ea typeface="ＭＳ Ｐゴシック" charset="0"/>
                          <a:cs typeface="Arial"/>
                        </a:rPr>
                        <a:t>&lt;0.0001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1"/>
                  </a:ext>
                </a:extLst>
              </a:tr>
            </a:tbl>
          </a:graphicData>
        </a:graphic>
      </p:graphicFrame>
      <p:grpSp>
        <p:nvGrpSpPr>
          <p:cNvPr id="9" name="Group 8"/>
          <p:cNvGrpSpPr/>
          <p:nvPr/>
        </p:nvGrpSpPr>
        <p:grpSpPr>
          <a:xfrm>
            <a:off x="990600" y="2237216"/>
            <a:ext cx="1828801" cy="764928"/>
            <a:chOff x="4495800" y="208111"/>
            <a:chExt cx="1828801" cy="764928"/>
          </a:xfrm>
        </p:grpSpPr>
        <p:cxnSp>
          <p:nvCxnSpPr>
            <p:cNvPr id="5" name="Straight Connector 4"/>
            <p:cNvCxnSpPr/>
            <p:nvPr/>
          </p:nvCxnSpPr>
          <p:spPr bwMode="auto">
            <a:xfrm>
              <a:off x="4648200" y="304800"/>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a:off x="4495800" y="571500"/>
              <a:ext cx="304800" cy="0"/>
            </a:xfrm>
            <a:prstGeom prst="line">
              <a:avLst/>
            </a:prstGeom>
            <a:solidFill>
              <a:schemeClr val="accent1"/>
            </a:solidFill>
            <a:ln w="28575" cap="flat" cmpd="sng" algn="ctr">
              <a:solidFill>
                <a:srgbClr val="FF9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a:off x="4495800" y="838200"/>
              <a:ext cx="304800" cy="0"/>
            </a:xfrm>
            <a:prstGeom prst="line">
              <a:avLst/>
            </a:prstGeom>
            <a:solidFill>
              <a:schemeClr val="accent1"/>
            </a:solidFill>
            <a:ln w="2857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TextBox 7"/>
            <p:cNvSpPr txBox="1"/>
            <p:nvPr/>
          </p:nvSpPr>
          <p:spPr>
            <a:xfrm>
              <a:off x="4800601" y="208111"/>
              <a:ext cx="1524000" cy="307777"/>
            </a:xfrm>
            <a:prstGeom prst="rect">
              <a:avLst/>
            </a:prstGeom>
            <a:noFill/>
          </p:spPr>
          <p:txBody>
            <a:bodyPr wrap="square" rtlCol="0">
              <a:spAutoFit/>
            </a:bodyPr>
            <a:lstStyle/>
            <a:p>
              <a:r>
                <a:rPr lang="en-US" sz="1400" dirty="0"/>
                <a:t>Censored</a:t>
              </a:r>
            </a:p>
          </p:txBody>
        </p:sp>
        <p:sp>
          <p:nvSpPr>
            <p:cNvPr id="19" name="TextBox 18"/>
            <p:cNvSpPr txBox="1"/>
            <p:nvPr/>
          </p:nvSpPr>
          <p:spPr>
            <a:xfrm>
              <a:off x="4800601" y="409907"/>
              <a:ext cx="1524000" cy="307777"/>
            </a:xfrm>
            <a:prstGeom prst="rect">
              <a:avLst/>
            </a:prstGeom>
            <a:noFill/>
          </p:spPr>
          <p:txBody>
            <a:bodyPr wrap="square" rtlCol="0">
              <a:spAutoFit/>
            </a:bodyPr>
            <a:lstStyle/>
            <a:p>
              <a:r>
                <a:rPr lang="en-US" sz="1400"/>
                <a:t>Ramucirumab</a:t>
              </a:r>
              <a:endParaRPr lang="en-US" sz="1400" dirty="0"/>
            </a:p>
          </p:txBody>
        </p:sp>
        <p:sp>
          <p:nvSpPr>
            <p:cNvPr id="20" name="TextBox 19"/>
            <p:cNvSpPr txBox="1"/>
            <p:nvPr/>
          </p:nvSpPr>
          <p:spPr>
            <a:xfrm>
              <a:off x="4800601" y="665262"/>
              <a:ext cx="1524000" cy="307777"/>
            </a:xfrm>
            <a:prstGeom prst="rect">
              <a:avLst/>
            </a:prstGeom>
            <a:noFill/>
          </p:spPr>
          <p:txBody>
            <a:bodyPr wrap="square" rtlCol="0">
              <a:spAutoFit/>
            </a:bodyPr>
            <a:lstStyle/>
            <a:p>
              <a:r>
                <a:rPr lang="en-US" sz="1400" dirty="0"/>
                <a:t>Placebo</a:t>
              </a:r>
            </a:p>
          </p:txBody>
        </p:sp>
      </p:grpSp>
      <p:sp>
        <p:nvSpPr>
          <p:cNvPr id="22" name="TextBox 21"/>
          <p:cNvSpPr txBox="1"/>
          <p:nvPr/>
        </p:nvSpPr>
        <p:spPr>
          <a:xfrm>
            <a:off x="3669322" y="1785119"/>
            <a:ext cx="5253038" cy="523220"/>
          </a:xfrm>
          <a:prstGeom prst="rect">
            <a:avLst/>
          </a:prstGeom>
          <a:noFill/>
        </p:spPr>
        <p:txBody>
          <a:bodyPr wrap="square" rtlCol="0">
            <a:spAutoFit/>
          </a:bodyPr>
          <a:lstStyle/>
          <a:p>
            <a:r>
              <a:rPr lang="en-US" sz="1400" dirty="0"/>
              <a:t>Median durations of follow-up were 7.9 months for </a:t>
            </a:r>
            <a:r>
              <a:rPr lang="en-US" sz="1400" dirty="0" err="1"/>
              <a:t>ramucirumab</a:t>
            </a:r>
            <a:r>
              <a:rPr lang="en-US" sz="1400" dirty="0"/>
              <a:t>, 6.6 months for placebo</a:t>
            </a:r>
          </a:p>
        </p:txBody>
      </p:sp>
      <p:grpSp>
        <p:nvGrpSpPr>
          <p:cNvPr id="23" name="Group 22"/>
          <p:cNvGrpSpPr/>
          <p:nvPr/>
        </p:nvGrpSpPr>
        <p:grpSpPr>
          <a:xfrm>
            <a:off x="6775938" y="5029200"/>
            <a:ext cx="1828801" cy="764928"/>
            <a:chOff x="4495800" y="208111"/>
            <a:chExt cx="1828801" cy="764928"/>
          </a:xfrm>
        </p:grpSpPr>
        <p:cxnSp>
          <p:nvCxnSpPr>
            <p:cNvPr id="26" name="Straight Connector 25"/>
            <p:cNvCxnSpPr/>
            <p:nvPr/>
          </p:nvCxnSpPr>
          <p:spPr bwMode="auto">
            <a:xfrm>
              <a:off x="4648200" y="304800"/>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a:off x="4495800" y="571500"/>
              <a:ext cx="304800" cy="0"/>
            </a:xfrm>
            <a:prstGeom prst="line">
              <a:avLst/>
            </a:prstGeom>
            <a:solidFill>
              <a:schemeClr val="accent1"/>
            </a:solidFill>
            <a:ln w="28575" cap="flat" cmpd="sng" algn="ctr">
              <a:solidFill>
                <a:srgbClr val="FF9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 name="Straight Connector 27"/>
            <p:cNvCxnSpPr/>
            <p:nvPr/>
          </p:nvCxnSpPr>
          <p:spPr bwMode="auto">
            <a:xfrm>
              <a:off x="4495800" y="838200"/>
              <a:ext cx="304800" cy="0"/>
            </a:xfrm>
            <a:prstGeom prst="line">
              <a:avLst/>
            </a:prstGeom>
            <a:solidFill>
              <a:schemeClr val="accent1"/>
            </a:solidFill>
            <a:ln w="2857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9" name="TextBox 28"/>
            <p:cNvSpPr txBox="1"/>
            <p:nvPr/>
          </p:nvSpPr>
          <p:spPr>
            <a:xfrm>
              <a:off x="4800601" y="208111"/>
              <a:ext cx="1524000" cy="307777"/>
            </a:xfrm>
            <a:prstGeom prst="rect">
              <a:avLst/>
            </a:prstGeom>
            <a:noFill/>
          </p:spPr>
          <p:txBody>
            <a:bodyPr wrap="square" rtlCol="0">
              <a:spAutoFit/>
            </a:bodyPr>
            <a:lstStyle/>
            <a:p>
              <a:r>
                <a:rPr lang="en-US" sz="1400" dirty="0"/>
                <a:t>Censored</a:t>
              </a:r>
            </a:p>
          </p:txBody>
        </p:sp>
        <p:sp>
          <p:nvSpPr>
            <p:cNvPr id="30" name="TextBox 29"/>
            <p:cNvSpPr txBox="1"/>
            <p:nvPr/>
          </p:nvSpPr>
          <p:spPr>
            <a:xfrm>
              <a:off x="4800601" y="409907"/>
              <a:ext cx="1524000" cy="307777"/>
            </a:xfrm>
            <a:prstGeom prst="rect">
              <a:avLst/>
            </a:prstGeom>
            <a:noFill/>
          </p:spPr>
          <p:txBody>
            <a:bodyPr wrap="square" rtlCol="0">
              <a:spAutoFit/>
            </a:bodyPr>
            <a:lstStyle/>
            <a:p>
              <a:r>
                <a:rPr lang="en-US" sz="1400"/>
                <a:t>Ramucirumab</a:t>
              </a:r>
              <a:endParaRPr lang="en-US" sz="1400" dirty="0"/>
            </a:p>
          </p:txBody>
        </p:sp>
        <p:sp>
          <p:nvSpPr>
            <p:cNvPr id="31" name="TextBox 30"/>
            <p:cNvSpPr txBox="1"/>
            <p:nvPr/>
          </p:nvSpPr>
          <p:spPr>
            <a:xfrm>
              <a:off x="4800601" y="665262"/>
              <a:ext cx="1524000" cy="307777"/>
            </a:xfrm>
            <a:prstGeom prst="rect">
              <a:avLst/>
            </a:prstGeom>
            <a:noFill/>
          </p:spPr>
          <p:txBody>
            <a:bodyPr wrap="square" rtlCol="0">
              <a:spAutoFit/>
            </a:bodyPr>
            <a:lstStyle/>
            <a:p>
              <a:r>
                <a:rPr lang="en-US" sz="1400" dirty="0"/>
                <a:t>Placebo</a:t>
              </a:r>
            </a:p>
          </p:txBody>
        </p:sp>
      </p:grpSp>
    </p:spTree>
    <p:extLst>
      <p:ext uri="{BB962C8B-B14F-4D97-AF65-F5344CB8AC3E}">
        <p14:creationId xmlns:p14="http://schemas.microsoft.com/office/powerpoint/2010/main" val="1879519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381000" y="0"/>
            <a:ext cx="8305800" cy="1143000"/>
          </a:xfrm>
        </p:spPr>
        <p:txBody>
          <a:bodyPr/>
          <a:lstStyle/>
          <a:p>
            <a:r>
              <a:rPr lang="en-US" dirty="0">
                <a:latin typeface="Arial" charset="0"/>
                <a:ea typeface="ヒラギノ角ゴ Pro W3" charset="0"/>
                <a:cs typeface="ヒラギノ角ゴ Pro W3" charset="0"/>
              </a:rPr>
              <a:t>REACH-2: Select AEs</a:t>
            </a:r>
            <a:endParaRPr lang="en-US" dirty="0">
              <a:latin typeface="Arial" charset="0"/>
              <a:ea typeface="ＭＳ Ｐゴシック" charset="0"/>
              <a:cs typeface="ＭＳ Ｐゴシック" charset="0"/>
            </a:endParaRPr>
          </a:p>
        </p:txBody>
      </p:sp>
      <p:sp>
        <p:nvSpPr>
          <p:cNvPr id="22" name="Rectangle 33"/>
          <p:cNvSpPr>
            <a:spLocks noChangeArrowheads="1"/>
          </p:cNvSpPr>
          <p:nvPr/>
        </p:nvSpPr>
        <p:spPr bwMode="auto">
          <a:xfrm>
            <a:off x="457199" y="1208781"/>
            <a:ext cx="8229601" cy="4506219"/>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dirty="0">
              <a:solidFill>
                <a:srgbClr val="FFFFFF"/>
              </a:solidFill>
              <a:ea typeface="ヒラギノ角ゴ Pro W3" charset="0"/>
              <a:cs typeface="ヒラギノ角ゴ Pro W3" charset="0"/>
            </a:endParaRPr>
          </a:p>
        </p:txBody>
      </p:sp>
      <p:graphicFrame>
        <p:nvGraphicFramePr>
          <p:cNvPr id="23" name="Group 36"/>
          <p:cNvGraphicFramePr>
            <a:graphicFrameLocks/>
          </p:cNvGraphicFramePr>
          <p:nvPr>
            <p:extLst>
              <p:ext uri="{D42A27DB-BD31-4B8C-83A1-F6EECF244321}">
                <p14:modId xmlns:p14="http://schemas.microsoft.com/office/powerpoint/2010/main" val="1392452281"/>
              </p:ext>
            </p:extLst>
          </p:nvPr>
        </p:nvGraphicFramePr>
        <p:xfrm>
          <a:off x="609601" y="1344452"/>
          <a:ext cx="7924799" cy="4218146"/>
        </p:xfrm>
        <a:graphic>
          <a:graphicData uri="http://schemas.openxmlformats.org/drawingml/2006/table">
            <a:tbl>
              <a:tblPr/>
              <a:tblGrid>
                <a:gridCol w="2392391">
                  <a:extLst>
                    <a:ext uri="{9D8B030D-6E8A-4147-A177-3AD203B41FA5}">
                      <a16:colId xmlns:a16="http://schemas.microsoft.com/office/drawing/2014/main" xmlns="" val="20000"/>
                    </a:ext>
                  </a:extLst>
                </a:gridCol>
                <a:gridCol w="1522269">
                  <a:extLst>
                    <a:ext uri="{9D8B030D-6E8A-4147-A177-3AD203B41FA5}">
                      <a16:colId xmlns:a16="http://schemas.microsoft.com/office/drawing/2014/main" xmlns="" val="20001"/>
                    </a:ext>
                  </a:extLst>
                </a:gridCol>
                <a:gridCol w="1336713">
                  <a:extLst>
                    <a:ext uri="{9D8B030D-6E8A-4147-A177-3AD203B41FA5}">
                      <a16:colId xmlns:a16="http://schemas.microsoft.com/office/drawing/2014/main" xmlns="" val="20002"/>
                    </a:ext>
                  </a:extLst>
                </a:gridCol>
                <a:gridCol w="1336713">
                  <a:extLst>
                    <a:ext uri="{9D8B030D-6E8A-4147-A177-3AD203B41FA5}">
                      <a16:colId xmlns:a16="http://schemas.microsoft.com/office/drawing/2014/main" xmlns="" val="20003"/>
                    </a:ext>
                  </a:extLst>
                </a:gridCol>
                <a:gridCol w="1336713">
                  <a:extLst>
                    <a:ext uri="{9D8B030D-6E8A-4147-A177-3AD203B41FA5}">
                      <a16:colId xmlns:a16="http://schemas.microsoft.com/office/drawing/2014/main" xmlns="" val="20004"/>
                    </a:ext>
                  </a:extLst>
                </a:gridCol>
              </a:tblGrid>
              <a:tr h="467837">
                <a:tc rowSpan="2">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bg1"/>
                          </a:solidFill>
                          <a:effectLst/>
                          <a:latin typeface="Arial"/>
                          <a:ea typeface="ＭＳ Ｐゴシック" charset="0"/>
                          <a:cs typeface="Arial"/>
                        </a:rPr>
                        <a:t>Event</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err="1">
                          <a:ln>
                            <a:noFill/>
                          </a:ln>
                          <a:solidFill>
                            <a:schemeClr val="bg1"/>
                          </a:solidFill>
                          <a:effectLst/>
                          <a:latin typeface="Arial"/>
                          <a:ea typeface="ＭＳ Ｐゴシック" charset="0"/>
                          <a:cs typeface="Arial"/>
                        </a:rPr>
                        <a:t>Ramucirumab</a:t>
                      </a:r>
                      <a:r>
                        <a:rPr kumimoji="0" lang="en-US" sz="1700" b="1" i="0" u="none" strike="noStrike" cap="none" normalizeH="0" baseline="0" dirty="0">
                          <a:ln>
                            <a:noFill/>
                          </a:ln>
                          <a:solidFill>
                            <a:schemeClr val="bg1"/>
                          </a:solidFill>
                          <a:effectLst/>
                          <a:latin typeface="Arial"/>
                          <a:ea typeface="ＭＳ Ｐゴシック" charset="0"/>
                          <a:cs typeface="Arial"/>
                        </a:rPr>
                        <a:t> (n = 197)</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4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Placebo (n = 95)</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endParaRPr kumimoji="0" lang="en-US" sz="14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4"/>
                  </a:ext>
                </a:extLst>
              </a:tr>
              <a:tr h="467837">
                <a:tc vMerge="1">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6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Any grade</a:t>
                      </a:r>
                    </a:p>
                  </a:txBody>
                  <a:tcPr marL="27432" marR="27432"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≥3</a:t>
                      </a:r>
                    </a:p>
                  </a:txBody>
                  <a:tcPr marL="27432" marR="27432"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Any grade</a:t>
                      </a:r>
                    </a:p>
                  </a:txBody>
                  <a:tcPr marL="27432" marR="27432"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1" i="0" u="none" strike="noStrike" cap="none" normalizeH="0" baseline="0" dirty="0">
                          <a:ln>
                            <a:noFill/>
                          </a:ln>
                          <a:solidFill>
                            <a:schemeClr val="bg1"/>
                          </a:solidFill>
                          <a:effectLst/>
                          <a:latin typeface="Arial"/>
                          <a:ea typeface="ＭＳ Ｐゴシック" charset="0"/>
                          <a:cs typeface="Arial"/>
                        </a:rPr>
                        <a:t>Grade ≥3</a:t>
                      </a:r>
                    </a:p>
                  </a:txBody>
                  <a:tcPr marL="27432" marR="27432" marT="27432" marB="2743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xmlns="" val="10001"/>
                  </a:ext>
                </a:extLst>
              </a:tr>
              <a:tr h="4103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Fatigue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27.4%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16.8%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3.2%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3"/>
                  </a:ext>
                </a:extLst>
              </a:tr>
              <a:tr h="4103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Peripheral edema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25.4%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13.7%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2"/>
                  </a:ext>
                </a:extLst>
              </a:tr>
              <a:tr h="4103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Hypertension</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24.4%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12.2%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12.6%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5.3%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5"/>
                  </a:ext>
                </a:extLst>
              </a:tr>
              <a:tr h="4103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Decreased appetite</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23.4%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20.0%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6"/>
                  </a:ext>
                </a:extLst>
              </a:tr>
              <a:tr h="4103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Proteinuria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20.3%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7"/>
                  </a:ext>
                </a:extLst>
              </a:tr>
              <a:tr h="4103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Abdominal pain</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19.8%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1.5%</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12.6%</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8"/>
                  </a:ext>
                </a:extLst>
              </a:tr>
              <a:tr h="4103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Ascites</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17.8%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4.1%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7.4%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2.1%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09"/>
                  </a:ext>
                </a:extLst>
              </a:tr>
              <a:tr h="410309">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700" b="0" i="0" u="none" strike="noStrike" cap="none" normalizeH="0" baseline="0" dirty="0">
                          <a:ln>
                            <a:noFill/>
                          </a:ln>
                          <a:solidFill>
                            <a:srgbClr val="FFFFFF"/>
                          </a:solidFill>
                          <a:effectLst/>
                          <a:latin typeface="+mn-lt"/>
                          <a:ea typeface="ＭＳ Ｐゴシック" charset="0"/>
                          <a:cs typeface="Arial"/>
                        </a:rPr>
                        <a:t>Diarrhea</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16.2%</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0</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14.7%</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700" b="0" i="0" u="none" strike="noStrike" cap="none" normalizeH="0" baseline="0" dirty="0">
                          <a:ln>
                            <a:noFill/>
                          </a:ln>
                          <a:solidFill>
                            <a:srgbClr val="FFFFFF"/>
                          </a:solidFill>
                          <a:effectLst/>
                          <a:latin typeface="Arial"/>
                          <a:ea typeface="ＭＳ Ｐゴシック" charset="0"/>
                          <a:cs typeface="Arial"/>
                        </a:rPr>
                        <a:t>1.1%</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xmlns="" val="10010"/>
                  </a:ext>
                </a:extLst>
              </a:tr>
            </a:tbl>
          </a:graphicData>
        </a:graphic>
      </p:graphicFrame>
      <p:sp>
        <p:nvSpPr>
          <p:cNvPr id="8" name="TextBox 7"/>
          <p:cNvSpPr txBox="1">
            <a:spLocks noChangeArrowheads="1"/>
          </p:cNvSpPr>
          <p:nvPr/>
        </p:nvSpPr>
        <p:spPr bwMode="auto">
          <a:xfrm>
            <a:off x="0" y="6442502"/>
            <a:ext cx="9144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Zhu AX et al. </a:t>
            </a:r>
            <a:r>
              <a:rPr lang="en-US" sz="1800" i="1" dirty="0">
                <a:solidFill>
                  <a:srgbClr val="FFFFFF"/>
                </a:solidFill>
              </a:rPr>
              <a:t>Proc ASCO </a:t>
            </a:r>
            <a:r>
              <a:rPr lang="en-US" sz="1800" dirty="0">
                <a:solidFill>
                  <a:srgbClr val="FFFFFF"/>
                </a:solidFill>
              </a:rPr>
              <a:t>2018</a:t>
            </a:r>
            <a:r>
              <a:rPr lang="en-US" sz="1800" i="1" dirty="0">
                <a:solidFill>
                  <a:srgbClr val="FFFFFF"/>
                </a:solidFill>
              </a:rPr>
              <a:t>;</a:t>
            </a:r>
            <a:r>
              <a:rPr lang="en-US" sz="1800" dirty="0">
                <a:solidFill>
                  <a:srgbClr val="FFFFFF"/>
                </a:solidFill>
              </a:rPr>
              <a:t>Abstract 4003. </a:t>
            </a:r>
          </a:p>
        </p:txBody>
      </p:sp>
    </p:spTree>
    <p:extLst>
      <p:ext uri="{BB962C8B-B14F-4D97-AF65-F5344CB8AC3E}">
        <p14:creationId xmlns:p14="http://schemas.microsoft.com/office/powerpoint/2010/main" val="2660881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09600" y="1225062"/>
            <a:ext cx="7924800" cy="3118338"/>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TextBox 4"/>
          <p:cNvSpPr txBox="1"/>
          <p:nvPr/>
        </p:nvSpPr>
        <p:spPr>
          <a:xfrm>
            <a:off x="3535275" y="3804138"/>
            <a:ext cx="4925060" cy="369332"/>
          </a:xfrm>
          <a:prstGeom prst="rect">
            <a:avLst/>
          </a:prstGeom>
          <a:noFill/>
        </p:spPr>
        <p:txBody>
          <a:bodyPr wrap="square" rtlCol="0">
            <a:spAutoFit/>
          </a:bodyPr>
          <a:lstStyle/>
          <a:p>
            <a:pPr algn="r"/>
            <a:r>
              <a:rPr lang="en-US" sz="1800" i="1" dirty="0">
                <a:solidFill>
                  <a:schemeClr val="tx2"/>
                </a:solidFill>
                <a:ea typeface="Arial" charset="0"/>
                <a:cs typeface="Arial" charset="0"/>
              </a:rPr>
              <a:t>Lancet </a:t>
            </a:r>
            <a:r>
              <a:rPr lang="en-US" sz="1800" i="1" dirty="0" err="1">
                <a:solidFill>
                  <a:schemeClr val="tx2"/>
                </a:solidFill>
                <a:ea typeface="Arial" charset="0"/>
                <a:cs typeface="Arial" charset="0"/>
              </a:rPr>
              <a:t>Oncol</a:t>
            </a:r>
            <a:r>
              <a:rPr lang="en-US" sz="1800" i="1" dirty="0">
                <a:solidFill>
                  <a:schemeClr val="tx2"/>
                </a:solidFill>
                <a:ea typeface="Arial" charset="0"/>
                <a:cs typeface="Arial" charset="0"/>
              </a:rPr>
              <a:t> </a:t>
            </a:r>
            <a:r>
              <a:rPr lang="en-US" sz="1800" dirty="0">
                <a:solidFill>
                  <a:schemeClr val="tx2"/>
                </a:solidFill>
                <a:ea typeface="Arial" charset="0"/>
                <a:cs typeface="Arial" charset="0"/>
              </a:rPr>
              <a:t>2018;</a:t>
            </a:r>
            <a:r>
              <a:rPr lang="mr-IN" sz="1800" dirty="0">
                <a:solidFill>
                  <a:schemeClr val="tx2"/>
                </a:solidFill>
                <a:ea typeface="Arial" charset="0"/>
                <a:cs typeface="Arial" charset="0"/>
              </a:rPr>
              <a:t>19(7):940-52.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88" y="1295400"/>
            <a:ext cx="7753224" cy="2438400"/>
          </a:xfrm>
          <a:prstGeom prst="rect">
            <a:avLst/>
          </a:prstGeom>
        </p:spPr>
      </p:pic>
    </p:spTree>
    <p:extLst>
      <p:ext uri="{BB962C8B-B14F-4D97-AF65-F5344CB8AC3E}">
        <p14:creationId xmlns:p14="http://schemas.microsoft.com/office/powerpoint/2010/main" val="1414791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1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1" ma:contentTypeDescription="Create a new document." ma:contentTypeScope="" ma:versionID="c1e5b6c2d2a8754b21c7bbc2b5faa79f">
  <xsd:schema xmlns:xsd="http://www.w3.org/2001/XMLSchema" xmlns:xs="http://www.w3.org/2001/XMLSchema" xmlns:p="http://schemas.microsoft.com/office/2006/metadata/properties" xmlns:ns2="96f1686b-f877-4eb8-89ab-3a67a5dc2612" xmlns:ns3="b4104d5b-b872-4636-a728-507be7308f43" targetNamespace="http://schemas.microsoft.com/office/2006/metadata/properties" ma:root="true" ma:fieldsID="9b585255430092292a02c2c7dd64808f" ns2:_="" ns3:_="">
    <xsd:import namespace="96f1686b-f877-4eb8-89ab-3a67a5dc2612"/>
    <xsd:import namespace="b4104d5b-b872-4636-a728-507be7308f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Statu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Status" ma:index="16" nillable="true" ma:displayName="Status" ma:internalName="Status">
      <xsd:simpleType>
        <xsd:restriction base="dms:Choice">
          <xsd:enumeration value="Rejected"/>
          <xsd:enumeration value="Approved"/>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documentManagement>
</p:properties>
</file>

<file path=customXml/itemProps1.xml><?xml version="1.0" encoding="utf-8"?>
<ds:datastoreItem xmlns:ds="http://schemas.openxmlformats.org/officeDocument/2006/customXml" ds:itemID="{1DA4F48E-868C-4BC7-A8AE-A514C26CD934}"/>
</file>

<file path=customXml/itemProps2.xml><?xml version="1.0" encoding="utf-8"?>
<ds:datastoreItem xmlns:ds="http://schemas.openxmlformats.org/officeDocument/2006/customXml" ds:itemID="{EED1B574-6E51-4042-8834-196D4B40614F}"/>
</file>

<file path=customXml/itemProps3.xml><?xml version="1.0" encoding="utf-8"?>
<ds:datastoreItem xmlns:ds="http://schemas.openxmlformats.org/officeDocument/2006/customXml" ds:itemID="{3F535321-D0A7-4FEA-9F56-8E47043ED50F}"/>
</file>

<file path=docProps/app.xml><?xml version="1.0" encoding="utf-8"?>
<Properties xmlns="http://schemas.openxmlformats.org/officeDocument/2006/extended-properties" xmlns:vt="http://schemas.openxmlformats.org/officeDocument/2006/docPropsVTypes">
  <TotalTime>31880</TotalTime>
  <Words>9566</Words>
  <Application>Microsoft Macintosh PowerPoint</Application>
  <PresentationFormat>On-screen Show (4:3)</PresentationFormat>
  <Paragraphs>2355</Paragraphs>
  <Slides>108</Slides>
  <Notes>21</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108</vt:i4>
      </vt:variant>
    </vt:vector>
  </HeadingPairs>
  <TitlesOfParts>
    <vt:vector size="123" baseType="lpstr">
      <vt:lpstr>.AppleSystemUIFont</vt:lpstr>
      <vt:lpstr>ＭＳ Ｐゴシック</vt:lpstr>
      <vt:lpstr>Wingdings</vt:lpstr>
      <vt:lpstr>ヒラギノ角ゴ Pro W3</vt:lpstr>
      <vt:lpstr>Arial</vt:lpstr>
      <vt:lpstr>Blank Presentation</vt:lpstr>
      <vt:lpstr>2_Blank Presentation</vt:lpstr>
      <vt:lpstr>3_Blank Presentation</vt:lpstr>
      <vt:lpstr>4_Blank Presentation</vt:lpstr>
      <vt:lpstr>5_Blank Presentation</vt:lpstr>
      <vt:lpstr>6_Blank Presentation</vt:lpstr>
      <vt:lpstr>7_Blank Presentation</vt:lpstr>
      <vt:lpstr>8_Blank Presentation</vt:lpstr>
      <vt:lpstr>41_Blank Presentation</vt:lpstr>
      <vt:lpstr>9_Blank Presentation</vt:lpstr>
      <vt:lpstr>PowerPoint Presentation</vt:lpstr>
      <vt:lpstr>PowerPoint Presentation</vt:lpstr>
      <vt:lpstr>CheckMate 142: Phase II Multicohort Trial Design</vt:lpstr>
      <vt:lpstr>CheckMate 142: Response and Survival by Investigator Assessment</vt:lpstr>
      <vt:lpstr>CheckMate 142: Nivolumab + Ipilimumab: Select AEs in &gt;10% of Patients</vt:lpstr>
      <vt:lpstr>Efficacy and Safety Results from IMblaze370, a Randomised Phase III Study Comparing Atezolizumab + Cobimetinib and Atezolizumab Monotherapy vs Regorafenib in Chemotherapy Refractory Metastatic Colorectal Cancer</vt:lpstr>
      <vt:lpstr>IMblaze370: Phase III Trial Design</vt:lpstr>
      <vt:lpstr>IMblaze370: Survival and Response Results</vt:lpstr>
      <vt:lpstr>IMblaze370: Select AEs Occurring in ≥20% of Patients</vt:lpstr>
      <vt:lpstr>Regorafenib Dose Optimization Study (ReDOS): Randomized Phase II Trial to Evaluate Dosing Strategies for Regorafenib in Refractory Metastatic CRC (mCRC) — An ACCRU Network Study  Regorafenib Dose Optimization Study (ReDOS): Randomized Phase II Trial to Evaluate Escalating Dosing Strategy and Pre-Emptive Topical Steroids for Regorafenib in Refractory Metastatic Colorectal Cancer (mCRC) — An ACCRU Network Study</vt:lpstr>
      <vt:lpstr>ReDOS: Phase II Trial Design</vt:lpstr>
      <vt:lpstr>ReDOS: Clinical Outcomes </vt:lpstr>
      <vt:lpstr>ReDOS: Select AEs</vt:lpstr>
      <vt:lpstr>REVERCE: Randomized Phase II Study of Regorafenib Followed by Cetuximab versus the Reverse Sequence for mCRC Patients Previously Treated with Fluoropyrimidine, Oxaliplatin, and Irinotecan</vt:lpstr>
      <vt:lpstr>REVERCE: Phase II Trial Design</vt:lpstr>
      <vt:lpstr>REVERCE: Primary Endpoint (OS)</vt:lpstr>
      <vt:lpstr>REVERCE: Secondary Endpoints</vt:lpstr>
      <vt:lpstr>REVERCE: Safety (Grade ≥3 AEs in ≥10% of Patients)</vt:lpstr>
      <vt:lpstr>PowerPoint Presentation</vt:lpstr>
      <vt:lpstr>TERRA: Phase III Trial Design</vt:lpstr>
      <vt:lpstr>TERRA: Survival and Response in ITT Population</vt:lpstr>
      <vt:lpstr>TERRA: Select AEs</vt:lpstr>
      <vt:lpstr>Phase Ib/II Study of Cancer Stemness Inhibitor Napabucasin in Combination with FOLFIRI ± Bevacizumab in mCRC Patients</vt:lpstr>
      <vt:lpstr>Phase Ib/II Trial Design</vt:lpstr>
      <vt:lpstr>Phase Ib/II Trial: Response</vt:lpstr>
      <vt:lpstr>Phase Ib/II Trial: Treatment-Emergent AEs</vt:lpstr>
      <vt:lpstr>PowerPoint Presentation</vt:lpstr>
      <vt:lpstr>Pooled Analysis of 6 Randomized Phase III Trials: Disease-Free Survival (DFS) in Overall Population</vt:lpstr>
      <vt:lpstr>3-Year DFS in the Overall Population and By Subgroup</vt:lpstr>
      <vt:lpstr>Select Adverse Events (AEs) According to Treatment and Duration of Therapy</vt:lpstr>
      <vt:lpstr>PowerPoint Presentation</vt:lpstr>
      <vt:lpstr>RAINFALL: A Randomized, Double-Blind, Placebo-Controlled Phase III Study of Cisplatin (Cis) plus Capecitabine (Cape) or 5FU with or without Ramucirumab (RAM) as First-Line Therapy in Patients with Metastatic Gastric or Gastroesophageal Junction (G-GEJ) Adenocarcinoma</vt:lpstr>
      <vt:lpstr>RAINFALL: Phase III Trial Design</vt:lpstr>
      <vt:lpstr>RAINFALL: Survival and Response in ITT Population</vt:lpstr>
      <vt:lpstr>RAINFALL: Select AEs in ≥5% of Patients</vt:lpstr>
      <vt:lpstr>Safety and Efficacy of Pembrolizumab Monotherapy in Patients with Previously Treated Advanced Gastric and Gastroesophageal Junction Cancer: Phase 2 Clinical KEYNOTE-059 Trial  Pembrolizumab (Pembro) vs Paclitaxel (PTX) for Previously Treated Advanced Gastric or Gastroesophageal Junction (G/GEJ) Cancer: Phase 3 KEYNOTE-061 Trial  Pembrolizumab versus Paclitaxel for Previously Treated, Advanced Gastric or Gastro-Oesophageal Junction Cancer (KEYNOTE-061): A Randomised, Open-Label, Controlled, Phase 3 Trial</vt:lpstr>
      <vt:lpstr>KEYNOTE-059: Phase II Multicohort Trial Design</vt:lpstr>
      <vt:lpstr>KEYNOTE-059 (Cohort 1): Survival and Response</vt:lpstr>
      <vt:lpstr>KEYNOTE-059 (Cohort 1): Select AEs (N = 259)</vt:lpstr>
      <vt:lpstr>KEYNOTE-061: Phase III Trial Design</vt:lpstr>
      <vt:lpstr>KEYNOTE-061: Survival and Response (CPS ≥1)</vt:lpstr>
      <vt:lpstr>KEYNOTE-061: Select AEs in the Overall Population</vt:lpstr>
      <vt:lpstr>PowerPoint Presentation</vt:lpstr>
      <vt:lpstr>ATTRACTION-02: Phase III Trial Design</vt:lpstr>
      <vt:lpstr>ATTRACTION-02: Survival and Response</vt:lpstr>
      <vt:lpstr>ATTRACTION-02: Select Treatment-Related AEs</vt:lpstr>
      <vt:lpstr>Overall Survival Results from a Phase III Trial of Trifluridine/Tipiracil versus Placebo in Patients with Metastatic Gastric Cancer Refractory to Standard Therapies (TAGS)</vt:lpstr>
      <vt:lpstr>TAGS: Phase III Trial Design</vt:lpstr>
      <vt:lpstr>TAGS: Survival and Safety Outcomes</vt:lpstr>
      <vt:lpstr>PowerPoint Presentation</vt:lpstr>
      <vt:lpstr>CRITICS: Phase III Adjuvant Trial Design</vt:lpstr>
      <vt:lpstr>CRITICS: Survival Outcomes</vt:lpstr>
      <vt:lpstr>CRITICS: Select Treatment-Related AEs</vt:lpstr>
      <vt:lpstr>PowerPoint Presentation</vt:lpstr>
      <vt:lpstr>Unicancer GI PRODIGE 24/CCTG PA.6 Trial: A Multicenter International Randomized Phase III Trial of Adjuvant mFOLFIRINOX versus Gemcitabine (gem) in Patients with Resected Pancreatic Ductal Adenocarcinomas</vt:lpstr>
      <vt:lpstr>PRODIGE 24/CCTG PA.6: Phase III Trial Design</vt:lpstr>
      <vt:lpstr>PRODIGE 24/CCTG PA.6: Survival Outcomes</vt:lpstr>
      <vt:lpstr>PRODIGE 24/CCTG PA.6: Select AEs</vt:lpstr>
      <vt:lpstr>Preoperative Chemoradiotherapy versus Immediate Surgery for Resectable and Borderline Resectable Pancreatic Cancer (PREOPANC-1): A Randomized, Controlled, Multicenter Phase III Trial</vt:lpstr>
      <vt:lpstr>PREOPANC-1: Phase III Trial Design</vt:lpstr>
      <vt:lpstr>PREOPANC-1: Survival in ITT population</vt:lpstr>
      <vt:lpstr>PREOPANC-1: Subset Analysis of OS in Patients After R0/R1 Resection</vt:lpstr>
      <vt:lpstr>FOLFIRINOX until Progression, FOLFIRINOX with Maintenance Treatment, or Sequential Treatment with Gemcitabine and FOLFIRI.3 for First-Line Treatment of Metastatic Pancreatic Cancer: A Randomized Phase II Trial (PRODIGE 35-PANOPTIMOX)</vt:lpstr>
      <vt:lpstr>PRODIGE 35 PANOPTIMOX: Phase II Trial Design</vt:lpstr>
      <vt:lpstr>PANOPTIMOX: Survival and Response</vt:lpstr>
      <vt:lpstr>PANOPTIMOX: Select AEs</vt:lpstr>
      <vt:lpstr>PowerPoint Presentation</vt:lpstr>
      <vt:lpstr>HALO 202: Phase II Trial Design</vt:lpstr>
      <vt:lpstr>HALO 202: PFS and OS Results</vt:lpstr>
      <vt:lpstr>HALO 202: TE Event Rate </vt:lpstr>
      <vt:lpstr>HALO 202: Select Treatment-Related AEs Occurring in ≥25% of Patients</vt:lpstr>
      <vt:lpstr>HALO-109-301: Ongoing Phase III Trial Design</vt:lpstr>
      <vt:lpstr>PowerPoint Presentation</vt:lpstr>
      <vt:lpstr>Meta-Analysis: Study Methods</vt:lpstr>
      <vt:lpstr>Meta-Analysis: OS and PFS</vt:lpstr>
      <vt:lpstr>Phase 1b/2 Trial of Cancer Stemness Inhibitor Napabucasin (NAPA) + Nab-Paclitaxel (nPTX) and Gemcitabine (Gem) in Metastatic Pancreatic Adenocarcinoma (mPDAC)</vt:lpstr>
      <vt:lpstr>Phase Ib/II Trial Design</vt:lpstr>
      <vt:lpstr>Phase Ib/II Trial: Response and Survival Outcomes</vt:lpstr>
      <vt:lpstr>Phase I/II Trial: Select Treatment-Emergent AEs in ≥20% of Patients</vt:lpstr>
      <vt:lpstr>CanStem111P: Ongoing Phase III Trial Design</vt:lpstr>
      <vt:lpstr>PowerPoint Presentation</vt:lpstr>
      <vt:lpstr>ASCO Clinical Practice Guideline Update for Metastatic Pancreatic Cancer</vt:lpstr>
      <vt:lpstr>ASCO Clinical Practice Guideline Update for Metastatic Pancreatic Cancer (Continued)</vt:lpstr>
      <vt:lpstr>PowerPoint Presentation</vt:lpstr>
      <vt:lpstr>PowerPoint Presentation</vt:lpstr>
      <vt:lpstr>REFLECT: Phase III Trial Design</vt:lpstr>
      <vt:lpstr>REFLECT: Survival and Response</vt:lpstr>
      <vt:lpstr>REFLECT: Select Treatment-Emergent AEs</vt:lpstr>
      <vt:lpstr>PowerPoint Presentation</vt:lpstr>
      <vt:lpstr>CELESTIAL: Phase III Trial Design</vt:lpstr>
      <vt:lpstr>CELESTIAL: Survival and Response</vt:lpstr>
      <vt:lpstr>CELESTIAL: AEs</vt:lpstr>
      <vt:lpstr>Updated OS Analysis from the International, Phase 3, Randomized, Placebo-Controlled RESORCE Trial of Regorafenib for Patients with Hepatocellular Carcinoma (HCC) who Progressed on Sorafenib Treatment</vt:lpstr>
      <vt:lpstr>RESORCE: Phase III Trial Design</vt:lpstr>
      <vt:lpstr>RESORCE: Updated OS Analysis</vt:lpstr>
      <vt:lpstr>REACH-2: A Randomized, Double-Blind, Placebo-Controlled Phase 3 Study of Ramucirumab versus Placebo as Second-Line Treatment in Patients with Advanced Hepatocellular Carcinoma (HCC) and Elevated Baseline Alpha-Fetoprotein (AFP) Following First-Line Sorafenib</vt:lpstr>
      <vt:lpstr>REACH-2: Survival</vt:lpstr>
      <vt:lpstr>REACH-2: Select AEs</vt:lpstr>
      <vt:lpstr>PowerPoint Presentation</vt:lpstr>
      <vt:lpstr>KEYNOTE-224: Phase II Trial Design</vt:lpstr>
      <vt:lpstr>KEYNOTE-224: Response and Survival Results</vt:lpstr>
      <vt:lpstr>KEYNOTE-224: Select Treatment-Related AEs</vt:lpstr>
      <vt:lpstr>KEYNOTE-240: Ongoing Phase III Trial Design</vt:lpstr>
      <vt:lpstr>PowerPoint Presentation</vt:lpstr>
      <vt:lpstr>CheckMate 040: Phase I/II Trial Design</vt:lpstr>
      <vt:lpstr>CheckMate 040: Response and Survival Outcomes</vt:lpstr>
      <vt:lpstr>CheckMate 040: Select AEs – Dose-Escalation Phase</vt:lpstr>
      <vt:lpstr>CheckMate 459: Ongoing Phase III Trial Design</vt:lpstr>
    </vt:vector>
  </TitlesOfParts>
  <Manager/>
  <Company>Research To Practice</Company>
  <LinksUpToDate>false</LinksUpToDate>
  <SharedDoc>false</SharedDoc>
  <HyperlinkBase/>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Microsoft Office User</cp:lastModifiedBy>
  <cp:revision>2003</cp:revision>
  <cp:lastPrinted>2018-09-13T14:42:02Z</cp:lastPrinted>
  <dcterms:created xsi:type="dcterms:W3CDTF">2012-08-13T12:55:31Z</dcterms:created>
  <dcterms:modified xsi:type="dcterms:W3CDTF">2018-09-13T14:42:05Z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ies>
</file>