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46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1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10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charts/style1.xml" ContentType="application/vnd.ms-office.chartstyl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7850" r:id="rId2"/>
    <p:sldMasterId id="2147487881" r:id="rId3"/>
    <p:sldMasterId id="2147487891" r:id="rId4"/>
    <p:sldMasterId id="2147487903" r:id="rId5"/>
    <p:sldMasterId id="2147487959" r:id="rId6"/>
    <p:sldMasterId id="2147487966" r:id="rId7"/>
    <p:sldMasterId id="2147487973" r:id="rId8"/>
    <p:sldMasterId id="2147487980" r:id="rId9"/>
    <p:sldMasterId id="2147487987" r:id="rId10"/>
    <p:sldMasterId id="2147487994" r:id="rId11"/>
    <p:sldMasterId id="2147488010" r:id="rId12"/>
  </p:sldMasterIdLst>
  <p:notesMasterIdLst>
    <p:notesMasterId r:id="rId75"/>
  </p:notesMasterIdLst>
  <p:handoutMasterIdLst>
    <p:handoutMasterId r:id="rId76"/>
  </p:handoutMasterIdLst>
  <p:sldIdLst>
    <p:sldId id="1377" r:id="rId13"/>
    <p:sldId id="922" r:id="rId14"/>
    <p:sldId id="1371" r:id="rId15"/>
    <p:sldId id="311" r:id="rId16"/>
    <p:sldId id="1202" r:id="rId17"/>
    <p:sldId id="1291" r:id="rId18"/>
    <p:sldId id="1263" r:id="rId19"/>
    <p:sldId id="1361" r:id="rId20"/>
    <p:sldId id="1264" r:id="rId21"/>
    <p:sldId id="1325" r:id="rId22"/>
    <p:sldId id="1203" r:id="rId23"/>
    <p:sldId id="1362" r:id="rId24"/>
    <p:sldId id="1370" r:id="rId25"/>
    <p:sldId id="1222" r:id="rId26"/>
    <p:sldId id="1328" r:id="rId27"/>
    <p:sldId id="1363" r:id="rId28"/>
    <p:sldId id="1329" r:id="rId29"/>
    <p:sldId id="1310" r:id="rId30"/>
    <p:sldId id="1372" r:id="rId31"/>
    <p:sldId id="1346" r:id="rId32"/>
    <p:sldId id="373" r:id="rId33"/>
    <p:sldId id="384" r:id="rId34"/>
    <p:sldId id="1343" r:id="rId35"/>
    <p:sldId id="1344" r:id="rId36"/>
    <p:sldId id="1201" r:id="rId37"/>
    <p:sldId id="1289" r:id="rId38"/>
    <p:sldId id="1327" r:id="rId39"/>
    <p:sldId id="1276" r:id="rId40"/>
    <p:sldId id="1364" r:id="rId41"/>
    <p:sldId id="1333" r:id="rId42"/>
    <p:sldId id="1277" r:id="rId43"/>
    <p:sldId id="1330" r:id="rId44"/>
    <p:sldId id="1365" r:id="rId45"/>
    <p:sldId id="1373" r:id="rId46"/>
    <p:sldId id="1354" r:id="rId47"/>
    <p:sldId id="369" r:id="rId48"/>
    <p:sldId id="370" r:id="rId49"/>
    <p:sldId id="1200" r:id="rId50"/>
    <p:sldId id="1287" r:id="rId51"/>
    <p:sldId id="1241" r:id="rId52"/>
    <p:sldId id="1242" r:id="rId53"/>
    <p:sldId id="1326" r:id="rId54"/>
    <p:sldId id="1314" r:id="rId55"/>
    <p:sldId id="1374" r:id="rId56"/>
    <p:sldId id="1316" r:id="rId57"/>
    <p:sldId id="1319" r:id="rId58"/>
    <p:sldId id="1320" r:id="rId59"/>
    <p:sldId id="1375" r:id="rId60"/>
    <p:sldId id="265" r:id="rId61"/>
    <p:sldId id="257" r:id="rId62"/>
    <p:sldId id="1355" r:id="rId63"/>
    <p:sldId id="341" r:id="rId64"/>
    <p:sldId id="342" r:id="rId65"/>
    <p:sldId id="1356" r:id="rId66"/>
    <p:sldId id="1358" r:id="rId67"/>
    <p:sldId id="1359" r:id="rId68"/>
    <p:sldId id="348" r:id="rId69"/>
    <p:sldId id="1360" r:id="rId70"/>
    <p:sldId id="1367" r:id="rId71"/>
    <p:sldId id="1368" r:id="rId72"/>
    <p:sldId id="1366" r:id="rId73"/>
    <p:sldId id="1369" r:id="rId7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5"/>
    <a:srgbClr val="00274B"/>
    <a:srgbClr val="00274A"/>
    <a:srgbClr val="1616F5"/>
    <a:srgbClr val="FF40FF"/>
    <a:srgbClr val="77DEFF"/>
    <a:srgbClr val="48D2FF"/>
    <a:srgbClr val="D883FF"/>
    <a:srgbClr val="FFFFFF"/>
    <a:srgbClr val="90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4" autoAdjust="0"/>
    <p:restoredTop sz="95872" autoAdjust="0"/>
  </p:normalViewPr>
  <p:slideViewPr>
    <p:cSldViewPr>
      <p:cViewPr>
        <p:scale>
          <a:sx n="100" d="100"/>
          <a:sy n="100" d="100"/>
        </p:scale>
        <p:origin x="968" y="360"/>
      </p:cViewPr>
      <p:guideLst>
        <p:guide orient="horz" pos="2160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56960"/>
    </p:cViewPr>
  </p:sorterViewPr>
  <p:notesViewPr>
    <p:cSldViewPr snapToGrid="0" snapToObjects="1">
      <p:cViewPr varScale="1">
        <p:scale>
          <a:sx n="99" d="100"/>
          <a:sy n="99" d="100"/>
        </p:scale>
        <p:origin x="3248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21" Type="http://schemas.openxmlformats.org/officeDocument/2006/relationships/slide" Target="slides/slide9.xml"/><Relationship Id="rId16" Type="http://schemas.openxmlformats.org/officeDocument/2006/relationships/slide" Target="slides/slide4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74" Type="http://schemas.openxmlformats.org/officeDocument/2006/relationships/slide" Target="slides/slide62.xml"/><Relationship Id="rId79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customXml" Target="../customXml/item2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56" Type="http://schemas.openxmlformats.org/officeDocument/2006/relationships/slide" Target="slides/slide44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77" Type="http://schemas.openxmlformats.org/officeDocument/2006/relationships/presProps" Target="presProps.xml"/><Relationship Id="rId51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80" Type="http://schemas.openxmlformats.org/officeDocument/2006/relationships/tableStyles" Target="tableStyles.xml"/><Relationship Id="rId72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7" Type="http://schemas.openxmlformats.org/officeDocument/2006/relationships/slide" Target="slides/slide5.xml"/><Relationship Id="rId67" Type="http://schemas.openxmlformats.org/officeDocument/2006/relationships/slide" Target="slides/slide55.xml"/><Relationship Id="rId59" Type="http://schemas.openxmlformats.org/officeDocument/2006/relationships/slide" Target="slides/slide47.xml"/><Relationship Id="rId46" Type="http://schemas.openxmlformats.org/officeDocument/2006/relationships/slide" Target="slides/slide34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5" Type="http://schemas.openxmlformats.org/officeDocument/2006/relationships/slide" Target="slides/slide13.xml"/><Relationship Id="rId12" Type="http://schemas.openxmlformats.org/officeDocument/2006/relationships/slideMaster" Target="slideMasters/slideMaster12.xml"/><Relationship Id="rId54" Type="http://schemas.openxmlformats.org/officeDocument/2006/relationships/slide" Target="slides/slide42.xml"/><Relationship Id="rId41" Type="http://schemas.openxmlformats.org/officeDocument/2006/relationships/slide" Target="slides/slide29.xml"/><Relationship Id="rId70" Type="http://schemas.openxmlformats.org/officeDocument/2006/relationships/slide" Target="slides/slide58.xml"/><Relationship Id="rId20" Type="http://schemas.openxmlformats.org/officeDocument/2006/relationships/slide" Target="slides/slide8.xml"/><Relationship Id="rId75" Type="http://schemas.openxmlformats.org/officeDocument/2006/relationships/notesMaster" Target="notesMasters/notesMaster1.xml"/><Relationship Id="rId62" Type="http://schemas.openxmlformats.org/officeDocument/2006/relationships/slide" Target="slides/slide50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57" Type="http://schemas.openxmlformats.org/officeDocument/2006/relationships/slide" Target="slides/slide45.xml"/><Relationship Id="rId49" Type="http://schemas.openxmlformats.org/officeDocument/2006/relationships/slide" Target="slides/slide37.xml"/><Relationship Id="rId36" Type="http://schemas.openxmlformats.org/officeDocument/2006/relationships/slide" Target="slides/slide24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65" Type="http://schemas.openxmlformats.org/officeDocument/2006/relationships/slide" Target="slides/slide53.xml"/><Relationship Id="rId52" Type="http://schemas.openxmlformats.org/officeDocument/2006/relationships/slide" Target="slides/slide40.xml"/><Relationship Id="rId44" Type="http://schemas.openxmlformats.org/officeDocument/2006/relationships/slide" Target="slides/slide32.xml"/><Relationship Id="rId31" Type="http://schemas.openxmlformats.org/officeDocument/2006/relationships/slide" Target="slides/slide19.xml"/><Relationship Id="rId73" Type="http://schemas.openxmlformats.org/officeDocument/2006/relationships/slide" Target="slides/slide61.xml"/><Relationship Id="rId78" Type="http://schemas.openxmlformats.org/officeDocument/2006/relationships/viewProps" Target="viewProps.xml"/><Relationship Id="rId60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8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34" Type="http://schemas.openxmlformats.org/officeDocument/2006/relationships/slide" Target="slides/slide22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66" Type="http://schemas.openxmlformats.org/officeDocument/2006/relationships/slide" Target="slides/slide54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2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../embeddings/oleObject1.bin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"/>
          <c:y val="0.0486486486486486"/>
          <c:w val="0.714426191718331"/>
          <c:h val="0.928364758459246"/>
        </c:manualLayout>
      </c:layout>
      <c:ofPieChart>
        <c:ofPieType val="pie"/>
        <c:varyColors val="1"/>
        <c:ser>
          <c:idx val="0"/>
          <c:order val="0"/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274A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3-E54E-99AC-E47F0F383C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93-E54E-99AC-E47F0F383CD8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93-E54E-99AC-E47F0F383C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93-E54E-99AC-E47F0F383CD8}"/>
              </c:ext>
            </c:extLst>
          </c:dPt>
          <c:dPt>
            <c:idx val="4"/>
            <c:bubble3D val="0"/>
            <c:spPr>
              <a:solidFill>
                <a:srgbClr val="77DEFF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93-E54E-99AC-E47F0F383CD8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93-E54E-99AC-E47F0F383C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93-E54E-99AC-E47F0F383CD8}"/>
              </c:ext>
            </c:extLst>
          </c:dPt>
          <c:dPt>
            <c:idx val="7"/>
            <c:bubble3D val="0"/>
            <c:spPr>
              <a:solidFill>
                <a:srgbClr val="D883FF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E93-E54E-99AC-E47F0F383CD8}"/>
              </c:ext>
            </c:extLst>
          </c:dPt>
          <c:dPt>
            <c:idx val="8"/>
            <c:bubble3D val="0"/>
            <c:spPr>
              <a:solidFill>
                <a:srgbClr val="808080">
                  <a:lumMod val="7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E93-E54E-99AC-E47F0F383CD8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E93-E54E-99AC-E47F0F383CD8}"/>
              </c:ext>
            </c:extLst>
          </c:dPt>
          <c:dLbls>
            <c:dLbl>
              <c:idx val="0"/>
              <c:layout>
                <c:manualLayout>
                  <c:x val="0.00958911954187544"/>
                  <c:y val="-0.0324074074074075"/>
                </c:manualLayout>
              </c:layout>
              <c:tx>
                <c:rich>
                  <a:bodyPr/>
                  <a:lstStyle/>
                  <a:p>
                    <a:r>
                      <a:rPr lang="mr-IN" dirty="0">
                        <a:solidFill>
                          <a:srgbClr val="FFFFFF"/>
                        </a:solidFill>
                      </a:rPr>
                      <a:t>71.7%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986554998806967"/>
                  <c:y val="-0.192949292796734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42.5%</a:t>
                    </a:r>
                    <a:endParaRPr lang="mr-IN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788025769506084"/>
                  <c:y val="0.143398950131234"/>
                </c:manualLayout>
              </c:layout>
              <c:tx>
                <c:rich>
                  <a:bodyPr/>
                  <a:lstStyle/>
                  <a:p>
                    <a:r>
                      <a:rPr lang="mr-IN" dirty="0">
                        <a:solidFill>
                          <a:srgbClr val="FFFFFF"/>
                        </a:solidFill>
                      </a:rPr>
                      <a:t>14.9%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353737055595324"/>
                  <c:y val="0.13791684893555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13.8%</a:t>
                    </a:r>
                    <a:endParaRPr lang="mr-IN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87487473156764"/>
                  <c:y val="0.109613954505687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8.0%</a:t>
                    </a:r>
                    <a:endParaRPr lang="mr-IN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mr-IN"/>
                      <a:t>8.0%</a:t>
                    </a:r>
                    <a:endParaRPr lang="mr-IN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mr-IN" dirty="0"/>
                      <a:t>2.4%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mr-IN" dirty="0"/>
                      <a:t>2.4%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mr-IN"/>
                      <a:t>8.0%</a:t>
                    </a:r>
                    <a:endParaRPr lang="mr-IN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E93-E54E-99AC-E47F0F383CD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0830434741111907"/>
                  <c:y val="-0.00187609361329834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28.3%</a:t>
                    </a:r>
                    <a:endParaRPr lang="mr-IN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E93-E54E-99AC-E47F0F383C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PowerPoint]Sheet1'!$A$11:$A$19</c:f>
              <c:strCache>
                <c:ptCount val="9"/>
                <c:pt idx="0">
                  <c:v>No Autoimmune Disorder</c:v>
                </c:pt>
                <c:pt idx="1">
                  <c:v>Rheumatologic</c:v>
                </c:pt>
                <c:pt idx="2">
                  <c:v>Dermatologic</c:v>
                </c:pt>
                <c:pt idx="3">
                  <c:v>Gastrointestinal</c:v>
                </c:pt>
                <c:pt idx="4">
                  <c:v>Neurologic</c:v>
                </c:pt>
                <c:pt idx="5">
                  <c:v>Endocrine</c:v>
                </c:pt>
                <c:pt idx="6">
                  <c:v>Respiratory</c:v>
                </c:pt>
                <c:pt idx="7">
                  <c:v>Hematologic</c:v>
                </c:pt>
                <c:pt idx="8">
                  <c:v>Other</c:v>
                </c:pt>
              </c:strCache>
            </c:strRef>
          </c:cat>
          <c:val>
            <c:numRef>
              <c:f>'[Chart in Microsoft PowerPoint]Sheet1'!$B$11:$B$19</c:f>
              <c:numCache>
                <c:formatCode>0.0%</c:formatCode>
                <c:ptCount val="9"/>
                <c:pt idx="0" formatCode="0.00%">
                  <c:v>0.717</c:v>
                </c:pt>
                <c:pt idx="1">
                  <c:v>0.12</c:v>
                </c:pt>
                <c:pt idx="2">
                  <c:v>0.042</c:v>
                </c:pt>
                <c:pt idx="3">
                  <c:v>0.039</c:v>
                </c:pt>
                <c:pt idx="4">
                  <c:v>0.023</c:v>
                </c:pt>
                <c:pt idx="5">
                  <c:v>0.023</c:v>
                </c:pt>
                <c:pt idx="6">
                  <c:v>0.007</c:v>
                </c:pt>
                <c:pt idx="7">
                  <c:v>0.007</c:v>
                </c:pt>
                <c:pt idx="8">
                  <c:v>0.023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E93-E54E-99AC-E47F0F383C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8.0"/>
        <c:secondPieSize val="2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0836295694163"/>
          <c:y val="0.177402000425622"/>
          <c:w val="0.269163704305837"/>
          <c:h val="0.665479889338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1094E-EE1B-DC4C-9055-4A48FF0273CD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7A620-AB8F-CF46-A88D-87A30D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9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50E98-AC92-C54A-ACBD-9B80212A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7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Breast Cancer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5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157C-9A31-4C18-86C5-F16EC40B5AED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06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E157C-9A31-4C18-86C5-F16EC40B5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5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E157C-9A31-4C18-86C5-F16EC40B5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92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157C-9A31-4C18-86C5-F16EC40B5AED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29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157C-9A31-4C18-86C5-F16EC40B5AED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16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157C-9A31-4C18-86C5-F16EC40B5AED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E157C-9A31-4C18-86C5-F16EC40B5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188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157C-9A31-4C18-86C5-F16EC40B5AED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F6CC57-9CAB-A740-BA1A-EEF972F71E78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150337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9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9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E157C-9A31-4C18-86C5-F16EC40B5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4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8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8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E157C-9A31-4C18-86C5-F16EC40B5AE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6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A578-8586-804B-932D-5BFBD4EF9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C0C4D-19AD-2E42-9F1E-F47B76D1AC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E2F90-50CC-8F42-A9FC-349BF56556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0AF82-5756-7843-8649-DEDFF98AE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ヒラギノ角ゴ Pro W3" charset="0"/>
                <a:cs typeface="ヒラギノ角ゴ Pro W3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9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jp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NUL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NUL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mhra.gov.uk/yellowcard" TargetMode="External"/><Relationship Id="rId6" Type="http://schemas.openxmlformats.org/officeDocument/2006/relationships/hyperlink" Target="mailto:medsafety@hpra.ie" TargetMode="External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mhra.gov.uk/yellowcard" TargetMode="External"/><Relationship Id="rId6" Type="http://schemas.openxmlformats.org/officeDocument/2006/relationships/hyperlink" Target="mailto:medsafety@hpra.ie" TargetMode="External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mhra.gov.uk/yellowcard" TargetMode="External"/><Relationship Id="rId6" Type="http://schemas.openxmlformats.org/officeDocument/2006/relationships/hyperlink" Target="mailto:medsafety@hpra.ie" TargetMode="External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mhra.gov.uk/yellowcard" TargetMode="External"/><Relationship Id="rId6" Type="http://schemas.openxmlformats.org/officeDocument/2006/relationships/hyperlink" Target="mailto:medsafety@hpra.ie" TargetMode="External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mhra.gov.uk/yellowcard" TargetMode="External"/><Relationship Id="rId6" Type="http://schemas.openxmlformats.org/officeDocument/2006/relationships/hyperlink" Target="mailto:medsafety@hpra.ie" TargetMode="External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mhra.gov.uk/yellowcard" TargetMode="External"/><Relationship Id="rId6" Type="http://schemas.openxmlformats.org/officeDocument/2006/relationships/hyperlink" Target="mailto:medsafety@hpra.ie" TargetMode="External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794475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955924"/>
      </p:ext>
    </p:extLst>
  </p:cSld>
  <p:clrMapOvr>
    <a:masterClrMapping/>
  </p:clrMapOvr>
  <p:transition spd="slow"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85071"/>
      </p:ext>
    </p:extLst>
  </p:cSld>
  <p:clrMapOvr>
    <a:masterClrMapping/>
  </p:clrMapOvr>
  <p:transition spd="slow"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2663883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71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1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70C9D7-FE8E-FE4E-8EEE-A81256938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9314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99154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354555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38933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67725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454658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5039961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85117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023736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74982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3628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306609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59210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4543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32024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1065132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0823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9701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ADC8F2-9428-477D-81F6-84ABB889E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082" y="573231"/>
            <a:ext cx="2552717" cy="528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840" y="2496186"/>
            <a:ext cx="1119632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>
            <a:lvl1pPr>
              <a:defRPr lang="en-US" sz="4267" dirty="0">
                <a:solidFill>
                  <a:srgbClr val="00457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840" y="4082627"/>
            <a:ext cx="11196320" cy="6858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7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5">
          <p15:clr>
            <a:srgbClr val="FBAE40"/>
          </p15:clr>
        </p15:guide>
        <p15:guide id="2" pos="458">
          <p15:clr>
            <a:srgbClr val="FBAE40"/>
          </p15:clr>
        </p15:guide>
        <p15:guide id="3" pos="806">
          <p15:clr>
            <a:srgbClr val="FBAE40"/>
          </p15:clr>
        </p15:guide>
        <p15:guide id="4" orient="horz" pos="3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l or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03598"/>
            <a:ext cx="103632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>
            <a:lvl1pPr>
              <a:defRPr lang="en-US" sz="4267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97585"/>
            <a:ext cx="103632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81527"/>
            <a:ext cx="10363200" cy="469127"/>
          </a:xfrm>
        </p:spPr>
        <p:txBody>
          <a:bodyPr vert="horz" lIns="91440" tIns="45720" rIns="91440" bIns="45720" rtlCol="0">
            <a:noAutofit/>
          </a:bodyPr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 algn="ctr"/>
            <a:r>
              <a:rPr lang="en-US" dirty="0"/>
              <a:t>Click to add affiliations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6FD7DA-AC19-411F-AC71-ECEB3B94A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082" y="573231"/>
            <a:ext cx="2552717" cy="52814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840" y="2496186"/>
            <a:ext cx="1119632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>
            <a:lvl1pPr>
              <a:defRPr lang="en-US" sz="4267" dirty="0">
                <a:solidFill>
                  <a:srgbClr val="00457C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840" y="4082627"/>
            <a:ext cx="11196320" cy="6858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77796" lvl="0" indent="-177796"/>
            <a:r>
              <a:rPr lang="en-US" dirty="0"/>
              <a:t>Click to edit Master text styles</a:t>
            </a:r>
          </a:p>
          <a:p>
            <a:pPr marL="651917" lvl="1" indent="-194728"/>
            <a:r>
              <a:rPr lang="en-US" dirty="0"/>
              <a:t>Second level</a:t>
            </a:r>
          </a:p>
          <a:p>
            <a:pPr marL="1066773" lvl="2" indent="-152396"/>
            <a:r>
              <a:rPr lang="en-US" dirty="0"/>
              <a:t>Third level</a:t>
            </a:r>
          </a:p>
          <a:p>
            <a:pPr marL="1526079" lvl="3" indent="-154513"/>
            <a:r>
              <a:rPr lang="en-US" dirty="0"/>
              <a:t>Fourth level</a:t>
            </a:r>
          </a:p>
          <a:p>
            <a:pPr marL="1832988" lvl="4" indent="-156629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77796" lvl="0" indent="-177796"/>
            <a:r>
              <a:rPr lang="en-US" dirty="0"/>
              <a:t>Click to edit Master text styles</a:t>
            </a:r>
          </a:p>
          <a:p>
            <a:pPr marL="651917" lvl="1" indent="-194728"/>
            <a:r>
              <a:rPr lang="en-US" dirty="0"/>
              <a:t>Second level</a:t>
            </a:r>
          </a:p>
          <a:p>
            <a:pPr marL="1066773" lvl="2" indent="-152396"/>
            <a:r>
              <a:rPr lang="en-US" dirty="0"/>
              <a:t>Third level</a:t>
            </a:r>
          </a:p>
          <a:p>
            <a:pPr marL="1526079" lvl="3" indent="-154513"/>
            <a:r>
              <a:rPr lang="en-US" dirty="0"/>
              <a:t>Fourth level</a:t>
            </a:r>
          </a:p>
          <a:p>
            <a:pPr marL="1832988" lvl="4" indent="-156629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3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3152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57C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2915"/>
            <a:ext cx="5386917" cy="4205288"/>
          </a:xfrm>
        </p:spPr>
        <p:txBody>
          <a:bodyPr>
            <a:normAutofit/>
          </a:bodyPr>
          <a:lstStyle>
            <a:lvl1pPr marL="177796" indent="-177796">
              <a:spcAft>
                <a:spcPts val="800"/>
              </a:spcAft>
              <a:defRPr sz="2000"/>
            </a:lvl1pPr>
            <a:lvl2pPr marL="651917" indent="-194728">
              <a:spcAft>
                <a:spcPts val="800"/>
              </a:spcAft>
              <a:defRPr sz="1800"/>
            </a:lvl2pPr>
            <a:lvl3pPr marL="1066773" indent="-152396">
              <a:spcAft>
                <a:spcPts val="800"/>
              </a:spcAft>
              <a:defRPr sz="1600"/>
            </a:lvl3pPr>
            <a:lvl4pPr marL="1526079" indent="-154513">
              <a:spcAft>
                <a:spcPts val="800"/>
              </a:spcAft>
              <a:defRPr sz="1400"/>
            </a:lvl4pPr>
            <a:lvl5pPr marL="1832988" indent="-156629">
              <a:spcAft>
                <a:spcPts val="800"/>
              </a:spcAft>
              <a:defRPr sz="1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33152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57C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72915"/>
            <a:ext cx="5389033" cy="4205288"/>
          </a:xfrm>
        </p:spPr>
        <p:txBody>
          <a:bodyPr>
            <a:normAutofit/>
          </a:bodyPr>
          <a:lstStyle>
            <a:lvl1pPr marL="177796" indent="-177796">
              <a:spcAft>
                <a:spcPts val="800"/>
              </a:spcAft>
              <a:defRPr sz="2000"/>
            </a:lvl1pPr>
            <a:lvl2pPr marL="651917" indent="-194728">
              <a:spcAft>
                <a:spcPts val="800"/>
              </a:spcAft>
              <a:defRPr sz="1800"/>
            </a:lvl2pPr>
            <a:lvl3pPr marL="1066773" indent="-152396">
              <a:spcAft>
                <a:spcPts val="800"/>
              </a:spcAft>
              <a:defRPr sz="1600"/>
            </a:lvl3pPr>
            <a:lvl4pPr marL="1526079" indent="-154513">
              <a:spcAft>
                <a:spcPts val="800"/>
              </a:spcAft>
              <a:defRPr sz="1400"/>
            </a:lvl4pPr>
            <a:lvl5pPr marL="1832988" indent="-156629">
              <a:spcAft>
                <a:spcPts val="800"/>
              </a:spcAft>
              <a:defRPr sz="1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60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27743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1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85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83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4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3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2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2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7529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2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8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5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165330" y="66826"/>
            <a:ext cx="4458289" cy="30205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48000" rIns="0" bIns="48000" rtlCol="0">
            <a:spAutoFit/>
          </a:bodyPr>
          <a:lstStyle/>
          <a:p>
            <a:pPr algn="l"/>
            <a:r>
              <a:rPr lang="en-US" sz="1333" b="1" dirty="0">
                <a:latin typeface="Arial" charset="0"/>
                <a:ea typeface="Arial" charset="0"/>
                <a:cs typeface="Arial" charset="0"/>
              </a:rPr>
              <a:t>A promotional meeting </a:t>
            </a:r>
            <a:r>
              <a:rPr lang="en-US" sz="1333" b="1" dirty="0" err="1">
                <a:latin typeface="Arial" charset="0"/>
                <a:ea typeface="Arial" charset="0"/>
                <a:cs typeface="Arial" charset="0"/>
              </a:rPr>
              <a:t>organised</a:t>
            </a:r>
            <a:r>
              <a:rPr lang="en-US" sz="1333" b="1" dirty="0">
                <a:latin typeface="Arial" charset="0"/>
                <a:ea typeface="Arial" charset="0"/>
                <a:cs typeface="Arial" charset="0"/>
              </a:rPr>
              <a:t> and sponsored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884375"/>
            <a:ext cx="6190752" cy="20888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55881"/>
            <a:ext cx="6808304" cy="91338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5" t="34349" r="31195" b="-35160"/>
          <a:stretch/>
        </p:blipFill>
        <p:spPr>
          <a:xfrm>
            <a:off x="5259131" y="0"/>
            <a:ext cx="6932869" cy="6987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" y="388197"/>
            <a:ext cx="2127589" cy="27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59" y="483219"/>
            <a:ext cx="1801229" cy="16683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2259" y="5533548"/>
            <a:ext cx="10744229" cy="683136"/>
          </a:xfrm>
          <a:prstGeom prst="rect">
            <a:avLst/>
          </a:prstGeom>
          <a:noFill/>
          <a:ln w="3175"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</a:rPr>
              <a:t>▼ </a:t>
            </a:r>
            <a:r>
              <a:rPr lang="en-GB" sz="933" dirty="0">
                <a:solidFill>
                  <a:srgbClr val="003852"/>
                </a:solidFill>
              </a:rPr>
              <a:t>This medicinal product is subject to additional monitoring. This will allow quick identification of new safety information. </a:t>
            </a:r>
            <a:r>
              <a:rPr lang="en-US" sz="933" dirty="0">
                <a:solidFill>
                  <a:srgbClr val="003852"/>
                </a:solidFill>
              </a:rPr>
              <a:t>Adverse events should be reported. Reporting forms and information can be found at: </a:t>
            </a:r>
            <a:r>
              <a:rPr lang="en-US" sz="933" b="1" dirty="0">
                <a:solidFill>
                  <a:srgbClr val="003852"/>
                </a:solidFill>
              </a:rPr>
              <a:t>UK</a:t>
            </a:r>
            <a:r>
              <a:rPr lang="en-US" sz="933" dirty="0">
                <a:solidFill>
                  <a:srgbClr val="003852"/>
                </a:solidFill>
              </a:rPr>
              <a:t> - </a:t>
            </a:r>
            <a:r>
              <a:rPr lang="en-US" sz="933" dirty="0">
                <a:solidFill>
                  <a:srgbClr val="003852"/>
                </a:solidFill>
                <a:hlinkClick r:id="rId5"/>
              </a:rPr>
              <a:t>www.mhra.gov.uk/yellowcard</a:t>
            </a:r>
            <a:r>
              <a:rPr lang="en-US" sz="933" baseline="0" dirty="0">
                <a:solidFill>
                  <a:srgbClr val="003852"/>
                </a:solidFill>
              </a:rPr>
              <a:t> or search for MHRA Yellow Card in the Google Play or Apple App Store. </a:t>
            </a:r>
            <a:r>
              <a:rPr lang="en-US" sz="933" b="1" dirty="0">
                <a:solidFill>
                  <a:srgbClr val="003852"/>
                </a:solidFill>
              </a:rPr>
              <a:t>Ireland</a:t>
            </a:r>
            <a:r>
              <a:rPr lang="en-US" sz="1200" b="1" dirty="0">
                <a:solidFill>
                  <a:srgbClr val="003852"/>
                </a:solidFill>
              </a:rPr>
              <a:t> </a:t>
            </a:r>
            <a:r>
              <a:rPr lang="en-US" sz="1200" dirty="0">
                <a:solidFill>
                  <a:srgbClr val="003852"/>
                </a:solidFill>
              </a:rPr>
              <a:t>- </a:t>
            </a:r>
            <a:r>
              <a:rPr lang="en-US" sz="933" dirty="0">
                <a:solidFill>
                  <a:srgbClr val="003852"/>
                </a:solidFill>
              </a:rPr>
              <a:t>Freepost, HPRA Pharmacovigilance, Earlsfort Terrace, IRL - Dublin 2; Tel: +353 1 6764971; Fax: +353 1 6762517; Website: www.hpra.ie; Email: </a:t>
            </a:r>
            <a:r>
              <a:rPr lang="en-US" sz="933" dirty="0">
                <a:solidFill>
                  <a:srgbClr val="003852"/>
                </a:solidFill>
                <a:hlinkClick r:id="rId6"/>
              </a:rPr>
              <a:t>medsafety@hpra.ie</a:t>
            </a:r>
            <a:r>
              <a:rPr lang="en-US" sz="933" dirty="0">
                <a:solidFill>
                  <a:srgbClr val="003852"/>
                </a:solidFill>
              </a:rPr>
              <a:t>. Adverse events should also be reported to Bristol-Myers Squibb via medical.information@bms.com or </a:t>
            </a:r>
            <a:r>
              <a:rPr lang="nl-NL" sz="933" dirty="0">
                <a:solidFill>
                  <a:srgbClr val="003852"/>
                </a:solidFill>
              </a:rPr>
              <a:t>0800 731 1736 (UK); 1 800 749 749 (Ireland).</a:t>
            </a:r>
            <a:endParaRPr lang="en-GB" sz="933" dirty="0">
              <a:solidFill>
                <a:srgbClr val="00385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18743" y="5186004"/>
            <a:ext cx="4289373" cy="297454"/>
          </a:xfrm>
          <a:prstGeom prst="rect">
            <a:avLst/>
          </a:prstGeom>
        </p:spPr>
        <p:txBody>
          <a:bodyPr wrap="none" lIns="48000">
            <a:spAutoFit/>
          </a:bodyPr>
          <a:lstStyle/>
          <a:p>
            <a:pPr algn="l"/>
            <a:r>
              <a:rPr lang="en-GB" sz="1333" b="1" dirty="0">
                <a:solidFill>
                  <a:srgbClr val="003852"/>
                </a:solidFill>
              </a:rPr>
              <a:t>Prescribing information is available at this meeting</a:t>
            </a:r>
          </a:p>
        </p:txBody>
      </p:sp>
    </p:spTree>
    <p:extLst>
      <p:ext uri="{BB962C8B-B14F-4D97-AF65-F5344CB8AC3E}">
        <p14:creationId xmlns:p14="http://schemas.microsoft.com/office/powerpoint/2010/main" val="2405927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394" indent="-230394">
              <a:defRPr sz="2667"/>
            </a:lvl1pPr>
            <a:lvl2pPr marL="623984" indent="-230394">
              <a:buSzPct val="90000"/>
              <a:buFont typeface="Arial" panose="020B0604020202020204" pitchFamily="34" charset="0"/>
              <a:buChar char="–"/>
              <a:defRPr sz="2133" b="0" baseline="0"/>
            </a:lvl2pPr>
            <a:lvl3pPr marL="1055974">
              <a:defRPr sz="1867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Edit text</a:t>
            </a:r>
          </a:p>
          <a:p>
            <a:pPr lvl="2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6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 marL="664934" indent="-380990">
              <a:defRPr lang="en-US" sz="2133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14338" lvl="1" indent="-23039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4887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1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6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0031-F823-4631-9F17-91CAC205A0CE}" type="datetimeFigureOut">
              <a:rPr lang="en-US" smtClean="0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F26-C384-4D42-BAD3-B6B47C3F8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53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165330" y="66826"/>
            <a:ext cx="4458289" cy="30205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48000" rIns="0" bIns="48000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A promotional meeting </a:t>
            </a:r>
            <a:r>
              <a:rPr lang="en-US" sz="1333" b="1" dirty="0" err="1">
                <a:solidFill>
                  <a:srgbClr val="003852"/>
                </a:solidFill>
                <a:ea typeface="Arial" charset="0"/>
                <a:cs typeface="Arial" charset="0"/>
              </a:rPr>
              <a:t>organised</a:t>
            </a: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 and sponsored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884375"/>
            <a:ext cx="6190752" cy="20888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55881"/>
            <a:ext cx="6808304" cy="91338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5" t="34349" r="31195" b="-35160"/>
          <a:stretch/>
        </p:blipFill>
        <p:spPr>
          <a:xfrm>
            <a:off x="5259131" y="0"/>
            <a:ext cx="6932869" cy="6987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" y="388197"/>
            <a:ext cx="2127589" cy="27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59" y="483219"/>
            <a:ext cx="1801229" cy="16683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2259" y="5533548"/>
            <a:ext cx="10744229" cy="683136"/>
          </a:xfrm>
          <a:prstGeom prst="rect">
            <a:avLst/>
          </a:prstGeom>
          <a:noFill/>
          <a:ln w="3175"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"/>
                <a:cs typeface=""/>
              </a:rPr>
              <a:t>▼ </a:t>
            </a:r>
            <a:r>
              <a:rPr lang="en-GB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This medicinal product is subject to additional monitoring. This will allow quick identification of new safety information.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Adverse events should be reported. Reporting forms and information can be found at: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UK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5"/>
              </a:rPr>
              <a:t>www.mhra.gov.uk/yellowcard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or search for MHRA Yellow Card in the Google Play or Apple App Store.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Ireland</a:t>
            </a:r>
            <a:r>
              <a:rPr lang="en-US" sz="1200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</a:t>
            </a:r>
            <a:r>
              <a:rPr lang="en-US" sz="1200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Freepost, HPRA Pharmacovigilance, Earlsfort Terrace, IRL - Dublin 2; Tel: +353 1 6764971; Fax: +353 1 6762517; Website: www.hpra.ie; Email: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6"/>
              </a:rPr>
              <a:t>medsafety@hpra.ie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. Adverse events should also be reported to Bristol-Myers Squibb via medical.information@bms.com or </a:t>
            </a:r>
            <a:r>
              <a:rPr lang="nl-NL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0800 731 1736 (UK); 1 800 749 749 (Ireland).</a:t>
            </a:r>
            <a:endParaRPr lang="en-GB" sz="933" dirty="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18743" y="5186004"/>
            <a:ext cx="4289373" cy="297454"/>
          </a:xfrm>
          <a:prstGeom prst="rect">
            <a:avLst/>
          </a:prstGeom>
        </p:spPr>
        <p:txBody>
          <a:bodyPr wrap="none" lIns="4800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Prescribing information is available at this meeting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2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973674"/>
      </p:ext>
    </p:extLst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394" indent="-230394">
              <a:defRPr sz="2667"/>
            </a:lvl1pPr>
            <a:lvl2pPr marL="623984" indent="-230394">
              <a:buSzPct val="90000"/>
              <a:buFont typeface="Arial" panose="020B0604020202020204" pitchFamily="34" charset="0"/>
              <a:buChar char="–"/>
              <a:defRPr sz="2133" b="0" baseline="0"/>
            </a:lvl2pPr>
            <a:lvl3pPr marL="1055974">
              <a:defRPr sz="1867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Edit text</a:t>
            </a:r>
          </a:p>
          <a:p>
            <a:pPr lvl="2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 marL="664934" indent="-380990">
              <a:defRPr lang="en-US" sz="2133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14338" lvl="1" indent="-23039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4887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4AB60031-F823-4631-9F17-91CAC205A0CE}" type="datetimeFigureOut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6/11/18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7470CF26-C384-4D42-BAD3-B6B47C3F86C0}" type="slidenum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165330" y="66826"/>
            <a:ext cx="4458289" cy="30205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48000" rIns="0" bIns="48000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A promotional meeting </a:t>
            </a:r>
            <a:r>
              <a:rPr lang="en-US" sz="1333" b="1" dirty="0" err="1">
                <a:solidFill>
                  <a:srgbClr val="003852"/>
                </a:solidFill>
                <a:ea typeface="Arial" charset="0"/>
                <a:cs typeface="Arial" charset="0"/>
              </a:rPr>
              <a:t>organised</a:t>
            </a: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 and sponsored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884375"/>
            <a:ext cx="6190752" cy="20888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55881"/>
            <a:ext cx="6808304" cy="91338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5" t="34349" r="31195" b="-35160"/>
          <a:stretch/>
        </p:blipFill>
        <p:spPr>
          <a:xfrm>
            <a:off x="5259131" y="0"/>
            <a:ext cx="6932869" cy="6987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" y="388197"/>
            <a:ext cx="2127589" cy="27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59" y="483219"/>
            <a:ext cx="1801229" cy="16683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2259" y="5533548"/>
            <a:ext cx="10744229" cy="683136"/>
          </a:xfrm>
          <a:prstGeom prst="rect">
            <a:avLst/>
          </a:prstGeom>
          <a:noFill/>
          <a:ln w="3175"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"/>
                <a:cs typeface=""/>
              </a:rPr>
              <a:t>▼ </a:t>
            </a:r>
            <a:r>
              <a:rPr lang="en-GB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This medicinal product is subject to additional monitoring. This will allow quick identification of new safety information.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Adverse events should be reported. Reporting forms and information can be found at: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UK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5"/>
              </a:rPr>
              <a:t>www.mhra.gov.uk/yellowcard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or search for MHRA Yellow Card in the Google Play or Apple App Store.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Ireland</a:t>
            </a:r>
            <a:r>
              <a:rPr lang="en-US" sz="1200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</a:t>
            </a:r>
            <a:r>
              <a:rPr lang="en-US" sz="1200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Freepost, HPRA Pharmacovigilance, Earlsfort Terrace, IRL - Dublin 2; Tel: +353 1 6764971; Fax: +353 1 6762517; Website: www.hpra.ie; Email: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6"/>
              </a:rPr>
              <a:t>medsafety@hpra.ie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. Adverse events should also be reported to Bristol-Myers Squibb via medical.information@bms.com or </a:t>
            </a:r>
            <a:r>
              <a:rPr lang="nl-NL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0800 731 1736 (UK); 1 800 749 749 (Ireland).</a:t>
            </a:r>
            <a:endParaRPr lang="en-GB" sz="933" dirty="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18743" y="5186004"/>
            <a:ext cx="4289373" cy="297454"/>
          </a:xfrm>
          <a:prstGeom prst="rect">
            <a:avLst/>
          </a:prstGeom>
        </p:spPr>
        <p:txBody>
          <a:bodyPr wrap="none" lIns="4800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Prescribing information is available at this meeting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2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394" indent="-230394">
              <a:defRPr sz="2667"/>
            </a:lvl1pPr>
            <a:lvl2pPr marL="623984" indent="-230394">
              <a:buSzPct val="90000"/>
              <a:buFont typeface="Arial" panose="020B0604020202020204" pitchFamily="34" charset="0"/>
              <a:buChar char="–"/>
              <a:defRPr sz="2133" b="0" baseline="0"/>
            </a:lvl2pPr>
            <a:lvl3pPr marL="1055974">
              <a:defRPr sz="1867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Edit text</a:t>
            </a:r>
          </a:p>
          <a:p>
            <a:pPr lvl="2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 marL="664934" indent="-380990">
              <a:defRPr lang="en-US" sz="2133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14338" lvl="1" indent="-23039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4887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2751"/>
      </p:ext>
    </p:extLst>
  </p:cSld>
  <p:clrMapOvr>
    <a:masterClrMapping/>
  </p:clrMapOvr>
  <p:transition spd="slow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4AB60031-F823-4631-9F17-91CAC205A0CE}" type="datetimeFigureOut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6/11/18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7470CF26-C384-4D42-BAD3-B6B47C3F86C0}" type="slidenum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165330" y="66826"/>
            <a:ext cx="4458289" cy="30205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48000" rIns="0" bIns="48000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A promotional meeting </a:t>
            </a:r>
            <a:r>
              <a:rPr lang="en-US" sz="1333" b="1" dirty="0" err="1">
                <a:solidFill>
                  <a:srgbClr val="003852"/>
                </a:solidFill>
                <a:ea typeface="Arial" charset="0"/>
                <a:cs typeface="Arial" charset="0"/>
              </a:rPr>
              <a:t>organised</a:t>
            </a: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 and sponsored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884375"/>
            <a:ext cx="6190752" cy="20888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55881"/>
            <a:ext cx="6808304" cy="91338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5" t="34349" r="31195" b="-35160"/>
          <a:stretch/>
        </p:blipFill>
        <p:spPr>
          <a:xfrm>
            <a:off x="5259131" y="0"/>
            <a:ext cx="6932869" cy="6987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" y="388197"/>
            <a:ext cx="2127589" cy="27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59" y="483219"/>
            <a:ext cx="1801229" cy="16683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2259" y="5533548"/>
            <a:ext cx="10744229" cy="683136"/>
          </a:xfrm>
          <a:prstGeom prst="rect">
            <a:avLst/>
          </a:prstGeom>
          <a:noFill/>
          <a:ln w="3175"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"/>
                <a:cs typeface=""/>
              </a:rPr>
              <a:t>▼ </a:t>
            </a:r>
            <a:r>
              <a:rPr lang="en-GB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This medicinal product is subject to additional monitoring. This will allow quick identification of new safety information.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Adverse events should be reported. Reporting forms and information can be found at: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UK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5"/>
              </a:rPr>
              <a:t>www.mhra.gov.uk/yellowcard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or search for MHRA Yellow Card in the Google Play or Apple App Store.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Ireland</a:t>
            </a:r>
            <a:r>
              <a:rPr lang="en-US" sz="1200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</a:t>
            </a:r>
            <a:r>
              <a:rPr lang="en-US" sz="1200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Freepost, HPRA Pharmacovigilance, Earlsfort Terrace, IRL - Dublin 2; Tel: +353 1 6764971; Fax: +353 1 6762517; Website: www.hpra.ie; Email: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6"/>
              </a:rPr>
              <a:t>medsafety@hpra.ie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. Adverse events should also be reported to Bristol-Myers Squibb via medical.information@bms.com or </a:t>
            </a:r>
            <a:r>
              <a:rPr lang="nl-NL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0800 731 1736 (UK); 1 800 749 749 (Ireland).</a:t>
            </a:r>
            <a:endParaRPr lang="en-GB" sz="933" dirty="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18743" y="5186004"/>
            <a:ext cx="4289373" cy="297454"/>
          </a:xfrm>
          <a:prstGeom prst="rect">
            <a:avLst/>
          </a:prstGeom>
        </p:spPr>
        <p:txBody>
          <a:bodyPr wrap="none" lIns="4800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Prescribing information is available at this meeting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2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394" indent="-230394">
              <a:defRPr sz="2667"/>
            </a:lvl1pPr>
            <a:lvl2pPr marL="623984" indent="-230394">
              <a:buSzPct val="90000"/>
              <a:buFont typeface="Arial" panose="020B0604020202020204" pitchFamily="34" charset="0"/>
              <a:buChar char="–"/>
              <a:defRPr sz="2133" b="0" baseline="0"/>
            </a:lvl2pPr>
            <a:lvl3pPr marL="1055974">
              <a:defRPr sz="1867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Edit text</a:t>
            </a:r>
          </a:p>
          <a:p>
            <a:pPr lvl="2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 marL="664934" indent="-380990">
              <a:defRPr lang="en-US" sz="2133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14338" lvl="1" indent="-23039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4887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4AB60031-F823-4631-9F17-91CAC205A0CE}" type="datetimeFigureOut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6/11/18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7470CF26-C384-4D42-BAD3-B6B47C3F86C0}" type="slidenum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165330" y="66826"/>
            <a:ext cx="4458289" cy="30205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48000" rIns="0" bIns="48000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A promotional meeting </a:t>
            </a:r>
            <a:r>
              <a:rPr lang="en-US" sz="1333" b="1" dirty="0" err="1">
                <a:solidFill>
                  <a:srgbClr val="003852"/>
                </a:solidFill>
                <a:ea typeface="Arial" charset="0"/>
                <a:cs typeface="Arial" charset="0"/>
              </a:rPr>
              <a:t>organised</a:t>
            </a: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 and sponsored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884375"/>
            <a:ext cx="6190752" cy="20888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55881"/>
            <a:ext cx="6808304" cy="91338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5" t="34349" r="31195" b="-35160"/>
          <a:stretch/>
        </p:blipFill>
        <p:spPr>
          <a:xfrm>
            <a:off x="5259131" y="0"/>
            <a:ext cx="6932869" cy="6987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" y="388197"/>
            <a:ext cx="2127589" cy="27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59" y="483219"/>
            <a:ext cx="1801229" cy="16683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2259" y="5533548"/>
            <a:ext cx="10744229" cy="683136"/>
          </a:xfrm>
          <a:prstGeom prst="rect">
            <a:avLst/>
          </a:prstGeom>
          <a:noFill/>
          <a:ln w="3175"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"/>
                <a:cs typeface=""/>
              </a:rPr>
              <a:t>▼ </a:t>
            </a:r>
            <a:r>
              <a:rPr lang="en-GB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This medicinal product is subject to additional monitoring. This will allow quick identification of new safety information.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Adverse events should be reported. Reporting forms and information can be found at: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UK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5"/>
              </a:rPr>
              <a:t>www.mhra.gov.uk/yellowcard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or search for MHRA Yellow Card in the Google Play or Apple App Store.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Ireland</a:t>
            </a:r>
            <a:r>
              <a:rPr lang="en-US" sz="1200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</a:t>
            </a:r>
            <a:r>
              <a:rPr lang="en-US" sz="1200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Freepost, HPRA Pharmacovigilance, Earlsfort Terrace, IRL - Dublin 2; Tel: +353 1 6764971; Fax: +353 1 6762517; Website: www.hpra.ie; Email: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6"/>
              </a:rPr>
              <a:t>medsafety@hpra.ie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. Adverse events should also be reported to Bristol-Myers Squibb via medical.information@bms.com or </a:t>
            </a:r>
            <a:r>
              <a:rPr lang="nl-NL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0800 731 1736 (UK); 1 800 749 749 (Ireland).</a:t>
            </a:r>
            <a:endParaRPr lang="en-GB" sz="933" dirty="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18743" y="5186004"/>
            <a:ext cx="4289373" cy="297454"/>
          </a:xfrm>
          <a:prstGeom prst="rect">
            <a:avLst/>
          </a:prstGeom>
        </p:spPr>
        <p:txBody>
          <a:bodyPr wrap="none" lIns="4800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Prescribing information is available at this meeting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2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394" indent="-230394">
              <a:defRPr sz="2667"/>
            </a:lvl1pPr>
            <a:lvl2pPr marL="623984" indent="-230394">
              <a:buSzPct val="90000"/>
              <a:buFont typeface="Arial" panose="020B0604020202020204" pitchFamily="34" charset="0"/>
              <a:buChar char="–"/>
              <a:defRPr sz="2133" b="0" baseline="0"/>
            </a:lvl2pPr>
            <a:lvl3pPr marL="1055974">
              <a:defRPr sz="1867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Edit text</a:t>
            </a:r>
          </a:p>
          <a:p>
            <a:pPr lvl="2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 marL="664934" indent="-380990">
              <a:defRPr lang="en-US" sz="2133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14338" lvl="1" indent="-23039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2405"/>
      </p:ext>
    </p:extLst>
  </p:cSld>
  <p:clrMapOvr>
    <a:masterClrMapping/>
  </p:clrMapOvr>
  <p:transition spd="slow"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4887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4AB60031-F823-4631-9F17-91CAC205A0CE}" type="datetimeFigureOut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6/11/18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7470CF26-C384-4D42-BAD3-B6B47C3F86C0}" type="slidenum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165330" y="66826"/>
            <a:ext cx="4458289" cy="30205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48000" rIns="0" bIns="48000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A promotional meeting </a:t>
            </a:r>
            <a:r>
              <a:rPr lang="en-US" sz="1333" b="1" dirty="0" err="1">
                <a:solidFill>
                  <a:srgbClr val="003852"/>
                </a:solidFill>
                <a:ea typeface="Arial" charset="0"/>
                <a:cs typeface="Arial" charset="0"/>
              </a:rPr>
              <a:t>organised</a:t>
            </a:r>
            <a:r>
              <a:rPr lang="en-US" sz="1333" b="1" dirty="0">
                <a:solidFill>
                  <a:srgbClr val="003852"/>
                </a:solidFill>
                <a:ea typeface="Arial" charset="0"/>
                <a:cs typeface="Arial" charset="0"/>
              </a:rPr>
              <a:t> and sponsored by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1884375"/>
            <a:ext cx="6190752" cy="20888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55881"/>
            <a:ext cx="6808304" cy="91338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5" t="34349" r="31195" b="-35160"/>
          <a:stretch/>
        </p:blipFill>
        <p:spPr>
          <a:xfrm>
            <a:off x="5259131" y="0"/>
            <a:ext cx="6932869" cy="6987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4" y="388197"/>
            <a:ext cx="2127589" cy="27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59" y="483219"/>
            <a:ext cx="1801229" cy="16683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2259" y="5533548"/>
            <a:ext cx="10744229" cy="683136"/>
          </a:xfrm>
          <a:prstGeom prst="rect">
            <a:avLst/>
          </a:prstGeom>
          <a:noFill/>
          <a:ln w="3175"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"/>
                <a:cs typeface=""/>
              </a:rPr>
              <a:t>▼ </a:t>
            </a:r>
            <a:r>
              <a:rPr lang="en-GB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This medicinal product is subject to additional monitoring. This will allow quick identification of new safety information.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Adverse events should be reported. Reporting forms and information can be found at: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UK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5"/>
              </a:rPr>
              <a:t>www.mhra.gov.uk/yellowcard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or search for MHRA Yellow Card in the Google Play or Apple App Store. </a:t>
            </a:r>
            <a:r>
              <a:rPr lang="en-US" sz="9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Ireland</a:t>
            </a:r>
            <a:r>
              <a:rPr lang="en-US" sz="1200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 </a:t>
            </a:r>
            <a:r>
              <a:rPr lang="en-US" sz="1200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-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Freepost, HPRA Pharmacovigilance, Earlsfort Terrace, IRL - Dublin 2; Tel: +353 1 6764971; Fax: +353 1 6762517; Website: www.hpra.ie; Email: 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  <a:hlinkClick r:id="rId6"/>
              </a:rPr>
              <a:t>medsafety@hpra.ie</a:t>
            </a:r>
            <a:r>
              <a:rPr lang="en-US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. Adverse events should also be reported to Bristol-Myers Squibb via medical.information@bms.com or </a:t>
            </a:r>
            <a:r>
              <a:rPr lang="nl-NL" sz="933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0800 731 1736 (UK); 1 800 749 749 (Ireland).</a:t>
            </a:r>
            <a:endParaRPr lang="en-GB" sz="933" dirty="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18743" y="5186004"/>
            <a:ext cx="4289373" cy="297454"/>
          </a:xfrm>
          <a:prstGeom prst="rect">
            <a:avLst/>
          </a:prstGeom>
        </p:spPr>
        <p:txBody>
          <a:bodyPr wrap="none" lIns="4800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33" b="1" dirty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t>Prescribing information is available at this meeting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2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394" indent="-230394">
              <a:defRPr sz="2667"/>
            </a:lvl1pPr>
            <a:lvl2pPr marL="623984" indent="-230394">
              <a:buSzPct val="90000"/>
              <a:buFont typeface="Arial" panose="020B0604020202020204" pitchFamily="34" charset="0"/>
              <a:buChar char="–"/>
              <a:defRPr sz="2133" b="0" baseline="0"/>
            </a:lvl2pPr>
            <a:lvl3pPr marL="1055974">
              <a:defRPr sz="1867" baseline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Edit text</a:t>
            </a:r>
          </a:p>
          <a:p>
            <a:pPr lvl="2"/>
            <a:r>
              <a:rPr lang="en-US" dirty="0"/>
              <a:t>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 marL="664934" indent="-380990">
              <a:defRPr lang="en-US" sz="2133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14338" lvl="1" indent="-23039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204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4887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146995"/>
            <a:ext cx="8623851" cy="505596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1067">
                <a:solidFill>
                  <a:schemeClr val="tx1"/>
                </a:solidFill>
              </a:defRPr>
            </a:lvl1pPr>
            <a:lvl2pPr marL="280344" indent="0">
              <a:buFont typeface="Arial" charset="0"/>
              <a:buNone/>
              <a:defRPr sz="800"/>
            </a:lvl2pPr>
            <a:lvl3pPr marL="623235" indent="0">
              <a:buFont typeface="Arial" charset="0"/>
              <a:buNone/>
              <a:defRPr sz="800"/>
            </a:lvl3pPr>
            <a:lvl4pPr marL="966127" indent="0">
              <a:buFont typeface="Arial" charset="0"/>
              <a:buNone/>
              <a:defRPr sz="800"/>
            </a:lvl4pPr>
            <a:lvl5pPr marL="1309018" indent="0">
              <a:buFont typeface="Arial" charset="0"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82" y="6145225"/>
            <a:ext cx="1389829" cy="400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4AB60031-F823-4631-9F17-91CAC205A0CE}" type="datetimeFigureOut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6/11/18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fld id="{7470CF26-C384-4D42-BAD3-B6B47C3F86C0}" type="slidenum">
              <a:rPr lang="en-US" sz="1800" smtClean="0">
                <a:solidFill>
                  <a:srgbClr val="003852"/>
                </a:solidFill>
                <a:latin typeface="Arial" panose="020B0604020202020204"/>
                <a:ea typeface=""/>
                <a:cs typeface=""/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3852"/>
              </a:solidFill>
              <a:latin typeface="Arial" panose="020B0604020202020204"/>
              <a:ea typeface=""/>
              <a:cs typeface=""/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670566"/>
      </p:ext>
    </p:extLst>
  </p:cSld>
  <p:clrMapOvr>
    <a:masterClrMapping/>
  </p:clrMapOvr>
  <p:transition spd="slow"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theme" Target="../theme/theme10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03.xml"/><Relationship Id="rId16" Type="http://schemas.openxmlformats.org/officeDocument/2006/relationships/theme" Target="../theme/theme1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19.xml"/><Relationship Id="rId17" Type="http://schemas.openxmlformats.org/officeDocument/2006/relationships/theme" Target="../theme/theme12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theme" Target="../theme/theme5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theme" Target="../theme/theme6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theme" Target="../theme/theme7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theme" Target="../theme/theme8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theme" Target="../theme/theme9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05" r:id="rId2"/>
    <p:sldLayoutId id="2147487506" r:id="rId3"/>
    <p:sldLayoutId id="2147487507" r:id="rId4"/>
    <p:sldLayoutId id="2147487508" r:id="rId5"/>
    <p:sldLayoutId id="2147487509" r:id="rId6"/>
    <p:sldLayoutId id="2147487510" r:id="rId7"/>
    <p:sldLayoutId id="2147487511" r:id="rId8"/>
    <p:sldLayoutId id="2147487512" r:id="rId9"/>
    <p:sldLayoutId id="2147487513" r:id="rId10"/>
    <p:sldLayoutId id="2147487514" r:id="rId11"/>
    <p:sldLayoutId id="2147487849" r:id="rId12"/>
    <p:sldLayoutId id="2147487755" r:id="rId13"/>
    <p:sldLayoutId id="2147487682" r:id="rId14"/>
    <p:sldLayoutId id="2147487556" r:id="rId15"/>
    <p:sldLayoutId id="2147487686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0721"/>
            <a:ext cx="10515600" cy="40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88" r:id="rId1"/>
    <p:sldLayoutId id="2147487989" r:id="rId2"/>
    <p:sldLayoutId id="2147487990" r:id="rId3"/>
    <p:sldLayoutId id="2147487991" r:id="rId4"/>
    <p:sldLayoutId id="2147487992" r:id="rId5"/>
    <p:sldLayoutId id="2147487993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233994" algn="l" defTabSz="685783" rtl="0" eaLnBrk="1" latinLnBrk="0" hangingPunct="1">
        <a:lnSpc>
          <a:spcPct val="90000"/>
        </a:lnSpc>
        <a:spcBef>
          <a:spcPts val="751"/>
        </a:spcBef>
        <a:buClr>
          <a:schemeClr val="accent1"/>
        </a:buClr>
        <a:buSzPct val="65000"/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95" r:id="rId1"/>
    <p:sldLayoutId id="2147487996" r:id="rId2"/>
    <p:sldLayoutId id="2147487997" r:id="rId3"/>
    <p:sldLayoutId id="2147487998" r:id="rId4"/>
    <p:sldLayoutId id="2147487999" r:id="rId5"/>
    <p:sldLayoutId id="2147488000" r:id="rId6"/>
    <p:sldLayoutId id="2147488001" r:id="rId7"/>
    <p:sldLayoutId id="2147488002" r:id="rId8"/>
    <p:sldLayoutId id="2147488003" r:id="rId9"/>
    <p:sldLayoutId id="2147488004" r:id="rId10"/>
    <p:sldLayoutId id="2147488005" r:id="rId11"/>
    <p:sldLayoutId id="2147488006" r:id="rId12"/>
    <p:sldLayoutId id="2147488007" r:id="rId13"/>
    <p:sldLayoutId id="2147488008" r:id="rId14"/>
    <p:sldLayoutId id="2147488009" r:id="rId1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8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11" r:id="rId1"/>
    <p:sldLayoutId id="2147488012" r:id="rId2"/>
    <p:sldLayoutId id="2147488013" r:id="rId3"/>
    <p:sldLayoutId id="2147488014" r:id="rId4"/>
    <p:sldLayoutId id="2147488015" r:id="rId5"/>
    <p:sldLayoutId id="2147488016" r:id="rId6"/>
    <p:sldLayoutId id="2147488017" r:id="rId7"/>
    <p:sldLayoutId id="2147488018" r:id="rId8"/>
    <p:sldLayoutId id="2147488019" r:id="rId9"/>
    <p:sldLayoutId id="2147488020" r:id="rId10"/>
    <p:sldLayoutId id="2147488021" r:id="rId11"/>
    <p:sldLayoutId id="2147488022" r:id="rId12"/>
    <p:sldLayoutId id="2147488023" r:id="rId13"/>
    <p:sldLayoutId id="2147488024" r:id="rId14"/>
    <p:sldLayoutId id="2147488025" r:id="rId15"/>
    <p:sldLayoutId id="2147488026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FE224E-ACFC-E54A-845D-831174F27DA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8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1" r:id="rId1"/>
    <p:sldLayoutId id="2147487852" r:id="rId2"/>
    <p:sldLayoutId id="2147487853" r:id="rId3"/>
    <p:sldLayoutId id="2147487854" r:id="rId4"/>
    <p:sldLayoutId id="2147487855" r:id="rId5"/>
    <p:sldLayoutId id="2147487856" r:id="rId6"/>
    <p:sldLayoutId id="2147487857" r:id="rId7"/>
    <p:sldLayoutId id="2147487858" r:id="rId8"/>
    <p:sldLayoutId id="2147487859" r:id="rId9"/>
    <p:sldLayoutId id="2147487860" r:id="rId10"/>
    <p:sldLayoutId id="2147487861" r:id="rId11"/>
    <p:sldLayoutId id="2147487862" r:id="rId12"/>
    <p:sldLayoutId id="2147487867" r:id="rId13"/>
    <p:sldLayoutId id="2147487870" r:id="rId14"/>
    <p:sldLayoutId id="2147487872" r:id="rId15"/>
    <p:sldLayoutId id="2147487874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62" y="1493837"/>
            <a:ext cx="1143507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462" y="160867"/>
            <a:ext cx="11435077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2" r:id="rId1"/>
    <p:sldLayoutId id="2147487883" r:id="rId2"/>
    <p:sldLayoutId id="2147487884" r:id="rId3"/>
    <p:sldLayoutId id="2147487885" r:id="rId4"/>
    <p:sldLayoutId id="2147487886" r:id="rId5"/>
    <p:sldLayoutId id="2147487887" r:id="rId6"/>
    <p:sldLayoutId id="2147487888" r:id="rId7"/>
    <p:sldLayoutId id="2147487889" r:id="rId8"/>
    <p:sldLayoutId id="2147487890" r:id="rId9"/>
  </p:sldLayoutIdLst>
  <p:hf hdr="0" ftr="0" dt="0"/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lang="en-US" sz="346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3994" indent="-253994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457C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53514" indent="-336542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3188" indent="-264577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457C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10744" indent="-304792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40416" indent="-249760" algn="l" defTabSz="121917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457C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00B76-0FC9-4716-A153-3DB3FEEE5D1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C28C2-B671-4074-BA3F-BE0512B3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0721"/>
            <a:ext cx="10515600" cy="40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3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4" r:id="rId1"/>
    <p:sldLayoutId id="2147487905" r:id="rId2"/>
    <p:sldLayoutId id="2147487906" r:id="rId3"/>
    <p:sldLayoutId id="2147487907" r:id="rId4"/>
    <p:sldLayoutId id="2147487908" r:id="rId5"/>
    <p:sldLayoutId id="2147487909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233994" algn="l" defTabSz="685783" rtl="0" eaLnBrk="1" latinLnBrk="0" hangingPunct="1">
        <a:lnSpc>
          <a:spcPct val="90000"/>
        </a:lnSpc>
        <a:spcBef>
          <a:spcPts val="751"/>
        </a:spcBef>
        <a:buClr>
          <a:schemeClr val="accent1"/>
        </a:buClr>
        <a:buSzPct val="65000"/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0721"/>
            <a:ext cx="10515600" cy="40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3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60" r:id="rId1"/>
    <p:sldLayoutId id="2147487961" r:id="rId2"/>
    <p:sldLayoutId id="2147487962" r:id="rId3"/>
    <p:sldLayoutId id="2147487963" r:id="rId4"/>
    <p:sldLayoutId id="2147487964" r:id="rId5"/>
    <p:sldLayoutId id="214748796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233994" algn="l" defTabSz="685783" rtl="0" eaLnBrk="1" latinLnBrk="0" hangingPunct="1">
        <a:lnSpc>
          <a:spcPct val="90000"/>
        </a:lnSpc>
        <a:spcBef>
          <a:spcPts val="751"/>
        </a:spcBef>
        <a:buClr>
          <a:schemeClr val="accent1"/>
        </a:buClr>
        <a:buSzPct val="65000"/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0721"/>
            <a:ext cx="10515600" cy="40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4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67" r:id="rId1"/>
    <p:sldLayoutId id="2147487968" r:id="rId2"/>
    <p:sldLayoutId id="2147487969" r:id="rId3"/>
    <p:sldLayoutId id="2147487970" r:id="rId4"/>
    <p:sldLayoutId id="2147487971" r:id="rId5"/>
    <p:sldLayoutId id="2147487972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233994" algn="l" defTabSz="685783" rtl="0" eaLnBrk="1" latinLnBrk="0" hangingPunct="1">
        <a:lnSpc>
          <a:spcPct val="90000"/>
        </a:lnSpc>
        <a:spcBef>
          <a:spcPts val="751"/>
        </a:spcBef>
        <a:buClr>
          <a:schemeClr val="accent1"/>
        </a:buClr>
        <a:buSzPct val="65000"/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0721"/>
            <a:ext cx="10515600" cy="40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74" r:id="rId1"/>
    <p:sldLayoutId id="2147487975" r:id="rId2"/>
    <p:sldLayoutId id="2147487976" r:id="rId3"/>
    <p:sldLayoutId id="2147487977" r:id="rId4"/>
    <p:sldLayoutId id="2147487978" r:id="rId5"/>
    <p:sldLayoutId id="2147487979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233994" algn="l" defTabSz="685783" rtl="0" eaLnBrk="1" latinLnBrk="0" hangingPunct="1">
        <a:lnSpc>
          <a:spcPct val="90000"/>
        </a:lnSpc>
        <a:spcBef>
          <a:spcPts val="751"/>
        </a:spcBef>
        <a:buClr>
          <a:schemeClr val="accent1"/>
        </a:buClr>
        <a:buSzPct val="65000"/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0721"/>
            <a:ext cx="10515600" cy="40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81" r:id="rId1"/>
    <p:sldLayoutId id="2147487982" r:id="rId2"/>
    <p:sldLayoutId id="2147487983" r:id="rId3"/>
    <p:sldLayoutId id="2147487984" r:id="rId4"/>
    <p:sldLayoutId id="2147487985" r:id="rId5"/>
    <p:sldLayoutId id="2147487986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233994" algn="l" defTabSz="685783" rtl="0" eaLnBrk="1" latinLnBrk="0" hangingPunct="1">
        <a:lnSpc>
          <a:spcPct val="90000"/>
        </a:lnSpc>
        <a:spcBef>
          <a:spcPts val="751"/>
        </a:spcBef>
        <a:buClr>
          <a:schemeClr val="accent1"/>
        </a:buClr>
        <a:buSzPct val="65000"/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23399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5000"/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4.tiff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736996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F61A5-3F3B-0544-8DB6-865C7923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2743200"/>
          </a:xfrm>
        </p:spPr>
        <p:txBody>
          <a:bodyPr/>
          <a:lstStyle/>
          <a:p>
            <a:pPr algn="l"/>
            <a:r>
              <a:rPr lang="en-US" sz="3200" dirty="0"/>
              <a:t>Adjuvant therapy with nivolumab (NIVO) versus ipilimumab (IPI) after complete resection of stage III/IV melanoma: Updated results from a phase III trial (</a:t>
            </a:r>
            <a:r>
              <a:rPr lang="en-US" sz="3200" dirty="0" err="1"/>
              <a:t>CheckMate</a:t>
            </a:r>
            <a:r>
              <a:rPr lang="en-US" sz="3200" dirty="0"/>
              <a:t> 238)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D58983-CCCE-5343-89B2-5C7886BF1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81450"/>
            <a:ext cx="9448800" cy="2057400"/>
          </a:xfrm>
        </p:spPr>
        <p:txBody>
          <a:bodyPr anchor="ctr"/>
          <a:lstStyle/>
          <a:p>
            <a:pPr algn="l"/>
            <a:r>
              <a:rPr lang="en-US" sz="2200" dirty="0"/>
              <a:t>Jeffrey S Weber, MD, PhD</a:t>
            </a:r>
          </a:p>
          <a:p>
            <a:pPr algn="l"/>
            <a:r>
              <a:rPr lang="de-DE" sz="2200" dirty="0"/>
              <a:t>ASCO 2018;Abstract 9502.</a:t>
            </a:r>
            <a:endParaRPr lang="en-US" sz="2200" dirty="0"/>
          </a:p>
          <a:p>
            <a:pPr algn="l"/>
            <a:r>
              <a:rPr lang="en-US" sz="2200" dirty="0"/>
              <a:t>Monday, June 4, 2018, 8:00 AM </a:t>
            </a:r>
            <a:r>
              <a:rPr lang="mr-IN" sz="2200" dirty="0"/>
              <a:t>–</a:t>
            </a:r>
            <a:r>
              <a:rPr lang="en-US" sz="2200" dirty="0"/>
              <a:t> 11:00 AM</a:t>
            </a:r>
          </a:p>
          <a:p>
            <a:pPr algn="l"/>
            <a:r>
              <a:rPr lang="en-US" sz="2200" dirty="0" err="1"/>
              <a:t>Arie</a:t>
            </a:r>
            <a:r>
              <a:rPr lang="en-US" sz="2200" dirty="0"/>
              <a:t> Crown Theater</a:t>
            </a:r>
          </a:p>
        </p:txBody>
      </p:sp>
    </p:spTree>
    <p:extLst>
      <p:ext uri="{BB962C8B-B14F-4D97-AF65-F5344CB8AC3E}">
        <p14:creationId xmlns:p14="http://schemas.microsoft.com/office/powerpoint/2010/main" val="2221818935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92824"/>
            <a:ext cx="10058400" cy="4331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0565F-3E9A-4643-A43E-E0489D5E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CheckMate 238: Recurrence-Free Survival with Adjuvant Nivolumab versus Ipilimumab in the Intention-To-Treat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5B93CF-5209-AE4F-B36B-2B4BF058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" y="6436071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Weber J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lang="en-US" sz="1600" i="1" dirty="0">
                <a:solidFill>
                  <a:srgbClr val="FFFFFF"/>
                </a:solidFill>
              </a:rPr>
              <a:t> J Med </a:t>
            </a:r>
            <a:r>
              <a:rPr lang="en-US" sz="1600" dirty="0">
                <a:solidFill>
                  <a:srgbClr val="FFFFFF"/>
                </a:solidFill>
              </a:rPr>
              <a:t>2017;377:1824-35.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628650" y="3257550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Recurrence-free survival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5989947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1563E1-00CE-8848-A184-5F05ABFA0EF8}"/>
              </a:ext>
            </a:extLst>
          </p:cNvPr>
          <p:cNvSpPr txBox="1"/>
          <p:nvPr/>
        </p:nvSpPr>
        <p:spPr>
          <a:xfrm>
            <a:off x="7192108" y="2478346"/>
            <a:ext cx="439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Nivolumab</a:t>
            </a:r>
            <a:r>
              <a:rPr lang="en-US" sz="1600" dirty="0"/>
              <a:t>: 154 events/453 patients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1563E1-00CE-8848-A184-5F05ABFA0EF8}"/>
              </a:ext>
            </a:extLst>
          </p:cNvPr>
          <p:cNvSpPr txBox="1"/>
          <p:nvPr/>
        </p:nvSpPr>
        <p:spPr>
          <a:xfrm>
            <a:off x="7192108" y="3702421"/>
            <a:ext cx="439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Ipilimumab: 206 events/453 patients</a:t>
            </a:r>
            <a:endParaRPr lang="en-US" sz="1600" dirty="0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="" xmlns:a16="http://schemas.microsoft.com/office/drawing/2014/main" id="{77B9F4C6-DAD8-D746-913E-081FA9F98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225037"/>
              </p:ext>
            </p:extLst>
          </p:nvPr>
        </p:nvGraphicFramePr>
        <p:xfrm>
          <a:off x="1981200" y="4265464"/>
          <a:ext cx="7315200" cy="1096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44424556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78437705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4261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Median RFS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mo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1.5-y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40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6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8951D"/>
                          </a:solidFill>
                          <a:latin typeface="+mn-lt"/>
                        </a:rPr>
                        <a:t>Nivolumab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71%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0.65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&lt;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96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Ipilimumab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53%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5019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4" y="1560520"/>
            <a:ext cx="5706594" cy="301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23" y="1524000"/>
            <a:ext cx="5672277" cy="3012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0565F-3E9A-4643-A43E-E0489D5E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CheckMate</a:t>
            </a:r>
            <a:r>
              <a:rPr lang="en-US" dirty="0"/>
              <a:t> 238: Kaplan-Meier Estimates of Recurrence-Free Survival by PD-L1 Expression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5B93CF-5209-AE4F-B36B-2B4BF058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" y="6436071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Weber J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2017;377:1824-35.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1B0D3029-ED2F-D241-B462-D03ADEFB3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606212"/>
              </p:ext>
            </p:extLst>
          </p:nvPr>
        </p:nvGraphicFramePr>
        <p:xfrm>
          <a:off x="1755674" y="4831258"/>
          <a:ext cx="9246434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3621">
                  <a:extLst>
                    <a:ext uri="{9D8B030D-6E8A-4147-A177-3AD203B41FA5}">
                      <a16:colId xmlns="" xmlns:a16="http://schemas.microsoft.com/office/drawing/2014/main" val="444245560"/>
                    </a:ext>
                  </a:extLst>
                </a:gridCol>
                <a:gridCol w="1422528">
                  <a:extLst>
                    <a:ext uri="{9D8B030D-6E8A-4147-A177-3AD203B41FA5}">
                      <a16:colId xmlns="" xmlns:a16="http://schemas.microsoft.com/office/drawing/2014/main" val="3565022127"/>
                    </a:ext>
                  </a:extLst>
                </a:gridCol>
                <a:gridCol w="1422528">
                  <a:extLst>
                    <a:ext uri="{9D8B030D-6E8A-4147-A177-3AD203B41FA5}">
                      <a16:colId xmlns="" xmlns:a16="http://schemas.microsoft.com/office/drawing/2014/main" val="2944863513"/>
                    </a:ext>
                  </a:extLst>
                </a:gridCol>
                <a:gridCol w="1422528">
                  <a:extLst>
                    <a:ext uri="{9D8B030D-6E8A-4147-A177-3AD203B41FA5}">
                      <a16:colId xmlns="" xmlns:a16="http://schemas.microsoft.com/office/drawing/2014/main" val="784377057"/>
                    </a:ext>
                  </a:extLst>
                </a:gridCol>
                <a:gridCol w="889081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1155804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232348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PD-L1 Expression of Less Than 5%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PD-L1 Expression of 5% or More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0085409"/>
                  </a:ext>
                </a:extLst>
              </a:tr>
              <a:tr h="23234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95% CI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95% CI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34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8951D"/>
                          </a:solidFill>
                          <a:latin typeface="+mn-lt"/>
                        </a:rPr>
                        <a:t>Nivolumab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0.71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0.56-0.91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0.50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0.32-0.78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34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Ipilimumab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26312C-5DE6-BD40-802B-BC8702858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2573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93357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83701EDC-4735-6E45-869B-BF03B73F4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52025"/>
            <a:ext cx="10744200" cy="46482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0565F-3E9A-4643-A43E-E0489D5E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6200"/>
            <a:ext cx="10972800" cy="1143000"/>
          </a:xfrm>
        </p:spPr>
        <p:txBody>
          <a:bodyPr/>
          <a:lstStyle/>
          <a:p>
            <a:r>
              <a:rPr lang="en-US" sz="2300" dirty="0"/>
              <a:t>Adjuvant Therapy with </a:t>
            </a:r>
            <a:r>
              <a:rPr lang="en-US" sz="2300" dirty="0" err="1"/>
              <a:t>Nivolumab</a:t>
            </a:r>
            <a:r>
              <a:rPr lang="en-US" sz="2300" dirty="0"/>
              <a:t> versus Ipilimumab After Complete Resection of Stage III/IV Melanoma: Updated Results from a Phase III Trial (</a:t>
            </a:r>
            <a:r>
              <a:rPr lang="en-US" sz="2300" dirty="0" err="1"/>
              <a:t>CheckMate</a:t>
            </a:r>
            <a:r>
              <a:rPr lang="en-US" sz="2300" dirty="0"/>
              <a:t> 238)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5B93CF-5209-AE4F-B36B-2B4BF058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" y="6436071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Weber J et al. </a:t>
            </a:r>
            <a:r>
              <a:rPr lang="de-DE" sz="1600" dirty="0"/>
              <a:t>ASCO 2018;Abstract 9502.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1B0D3029-ED2F-D241-B462-D03ADEFB3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180057"/>
              </p:ext>
            </p:extLst>
          </p:nvPr>
        </p:nvGraphicFramePr>
        <p:xfrm>
          <a:off x="914400" y="1676399"/>
          <a:ext cx="10439399" cy="43994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2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6215">
                  <a:extLst>
                    <a:ext uri="{9D8B030D-6E8A-4147-A177-3AD203B41FA5}">
                      <a16:colId xmlns="" xmlns:a16="http://schemas.microsoft.com/office/drawing/2014/main" val="444245560"/>
                    </a:ext>
                  </a:extLst>
                </a:gridCol>
                <a:gridCol w="2416154">
                  <a:extLst>
                    <a:ext uri="{9D8B030D-6E8A-4147-A177-3AD203B41FA5}">
                      <a16:colId xmlns="" xmlns:a16="http://schemas.microsoft.com/office/drawing/2014/main" val="3565022127"/>
                    </a:ext>
                  </a:extLst>
                </a:gridCol>
                <a:gridCol w="1146350">
                  <a:extLst>
                    <a:ext uri="{9D8B030D-6E8A-4147-A177-3AD203B41FA5}">
                      <a16:colId xmlns="" xmlns:a16="http://schemas.microsoft.com/office/drawing/2014/main" val="1873337622"/>
                    </a:ext>
                  </a:extLst>
                </a:gridCol>
                <a:gridCol w="1268596">
                  <a:extLst>
                    <a:ext uri="{9D8B030D-6E8A-4147-A177-3AD203B41FA5}">
                      <a16:colId xmlns="" xmlns:a16="http://schemas.microsoft.com/office/drawing/2014/main" val="1481797037"/>
                    </a:ext>
                  </a:extLst>
                </a:gridCol>
              </a:tblGrid>
              <a:tr h="648371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Nivolumab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(n = 453)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Ipilimumab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(n = 453)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76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RFS, 24-mo rates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ITT population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62.6%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50.2%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Stage IIIB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70.8%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60.7%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768974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Stage IIIC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58.0%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45.4%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4171308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Stage IV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58.0%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44.3%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784193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PD-L1 ≥5%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75.5%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58.4%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8257594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PD-L1 &lt;5%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55.2%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45.5%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3947667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i="0" dirty="0">
                          <a:effectLst/>
                          <a:latin typeface="+mn-lt"/>
                        </a:rPr>
                        <a:t>BRAF mutant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61.9%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51.7%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80526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77800" algn="l" fontAlgn="b">
                        <a:tabLst/>
                      </a:pPr>
                      <a:r>
                        <a:rPr lang="en-US" sz="1800" b="0" i="0" dirty="0">
                          <a:effectLst/>
                          <a:latin typeface="+mn-lt"/>
                        </a:rPr>
                        <a:t>BRAF wild-type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63.5%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</a:rPr>
                        <a:t>46.2%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722184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marL="0" indent="15875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DMFS, 24-mo rates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70.5%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63.7%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981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21838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>
            <a:extLst>
              <a:ext uri="{FF2B5EF4-FFF2-40B4-BE49-F238E27FC236}">
                <a16:creationId xmlns="" xmlns:a16="http://schemas.microsoft.com/office/drawing/2014/main" id="{5870BB6E-9744-2543-B76C-BE06F20A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11353800" cy="46482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="" xmlns:a16="http://schemas.microsoft.com/office/drawing/2014/main" id="{FE6C7B47-2CE2-134A-B127-D59DF62C6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878650"/>
              </p:ext>
            </p:extLst>
          </p:nvPr>
        </p:nvGraphicFramePr>
        <p:xfrm>
          <a:off x="533400" y="1554480"/>
          <a:ext cx="11058091" cy="4399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9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4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4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Nivolumab (</a:t>
                      </a:r>
                      <a:r>
                        <a:rPr lang="en-US" sz="1800" baseline="0" noProof="0" dirty="0"/>
                        <a:t>n = 452)</a:t>
                      </a:r>
                      <a:endParaRPr lang="en-US" sz="1800" b="1" noProof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Ipilimumab</a:t>
                      </a:r>
                      <a:r>
                        <a:rPr lang="en-GB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(n = 453)</a:t>
                      </a:r>
                      <a:endParaRPr lang="en-GB" sz="1800" b="1" dirty="0"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96.9%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98.5%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Any</a:t>
                      </a:r>
                      <a:r>
                        <a:rPr lang="en-GB" sz="1800" kern="1200" baseline="0" dirty="0"/>
                        <a:t> A</a:t>
                      </a:r>
                      <a:r>
                        <a:rPr lang="en-GB" sz="1800" kern="1200" dirty="0"/>
                        <a:t>E </a:t>
                      </a:r>
                      <a:r>
                        <a:rPr lang="en-US" sz="1800" kern="1200" dirty="0"/>
                        <a:t>Grade ≥3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</a:rPr>
                        <a:t>25.4%</a:t>
                      </a:r>
                      <a:endParaRPr lang="en-GB" sz="18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</a:rPr>
                        <a:t>55.2%</a:t>
                      </a:r>
                      <a:endParaRPr lang="en-GB" sz="18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Any AE leading</a:t>
                      </a:r>
                      <a:r>
                        <a:rPr lang="en-GB" sz="1800" baseline="0" dirty="0"/>
                        <a:t> to death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serious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17.5%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40.4%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</a:t>
                      </a:r>
                      <a:r>
                        <a:rPr lang="en-GB" sz="1800" baseline="0" dirty="0"/>
                        <a:t> AE leading to discontinuation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9.7%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42.6%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967">
                <a:tc gridSpan="3">
                  <a:txBody>
                    <a:bodyPr/>
                    <a:lstStyle/>
                    <a:p>
                      <a:r>
                        <a:rPr lang="en-GB" sz="1800" dirty="0"/>
                        <a:t>Specific AE</a:t>
                      </a:r>
                      <a:endParaRPr lang="en-GB" sz="1800" b="1" baseline="30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55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Pruritus</a:t>
                      </a:r>
                      <a:endParaRPr lang="en-GB" sz="1800" b="1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23.2%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33.6%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Diarrhea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24.3%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45.9%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Hypothyroidism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10.8%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6.8%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Abdominal pain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6.4%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10.2%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="" xmlns:a16="http://schemas.microsoft.com/office/drawing/2014/main" id="{554DF6C0-9415-9747-94D0-E10E82168681}"/>
              </a:ext>
            </a:extLst>
          </p:cNvPr>
          <p:cNvSpPr txBox="1">
            <a:spLocks/>
          </p:cNvSpPr>
          <p:nvPr/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 err="1"/>
              <a:t>CheckMate</a:t>
            </a:r>
            <a:r>
              <a:rPr lang="en-US" kern="0" dirty="0"/>
              <a:t> 238: Adverse Events with Adjuvant Nivolumab versus Ipilimumab in Resected Stage III or IV Melanoma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D4442E-5841-094A-8036-912D9B59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9077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Weber J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lang="en-US" sz="1600" i="1" dirty="0">
                <a:solidFill>
                  <a:srgbClr val="FFFFFF"/>
                </a:solidFill>
              </a:rPr>
              <a:t> J Med </a:t>
            </a:r>
            <a:r>
              <a:rPr lang="en-US" sz="1600" dirty="0">
                <a:solidFill>
                  <a:srgbClr val="FFFFFF"/>
                </a:solidFill>
              </a:rPr>
              <a:t>2017;377:1824-35.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0471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29695-6012-5645-AD1E-3E842871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1441855" cy="1143000"/>
          </a:xfrm>
        </p:spPr>
        <p:txBody>
          <a:bodyPr/>
          <a:lstStyle/>
          <a:p>
            <a:r>
              <a:rPr lang="en-US" sz="2400" dirty="0"/>
              <a:t>KEYNOTE-054: Primary Endpoints (Recurrence-Free Survival)</a:t>
            </a:r>
            <a:br>
              <a:rPr lang="en-US" sz="2400" dirty="0"/>
            </a:br>
            <a:r>
              <a:rPr lang="en-US" sz="2400" dirty="0"/>
              <a:t>for Adjuvant Pembrolizumab versus Placebo in Resected Stage III Melanoma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3C3480-4FB4-EC4A-B238-2D053B72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" y="6436071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Eggermont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AMM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lang="en-US" sz="1600" i="1" dirty="0">
                <a:solidFill>
                  <a:srgbClr val="FFFFFF"/>
                </a:solidFill>
              </a:rPr>
              <a:t> J Med </a:t>
            </a:r>
            <a:r>
              <a:rPr lang="en-US" sz="1600" dirty="0">
                <a:solidFill>
                  <a:srgbClr val="FFFFFF"/>
                </a:solidFill>
              </a:rPr>
              <a:t>2018;378(19):1789-1801.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B8B62C84-7CAB-ED46-AC9F-B1458AB45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68616"/>
              </p:ext>
            </p:extLst>
          </p:nvPr>
        </p:nvGraphicFramePr>
        <p:xfrm>
          <a:off x="1600199" y="4903813"/>
          <a:ext cx="899160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4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412">
                  <a:extLst>
                    <a:ext uri="{9D8B030D-6E8A-4147-A177-3AD203B41FA5}">
                      <a16:colId xmlns="" xmlns:a16="http://schemas.microsoft.com/office/drawing/2014/main" val="444245560"/>
                    </a:ext>
                  </a:extLst>
                </a:gridCol>
                <a:gridCol w="950273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1235357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  <a:gridCol w="1235357">
                  <a:extLst>
                    <a:ext uri="{9D8B030D-6E8A-4147-A177-3AD203B41FA5}">
                      <a16:colId xmlns="" xmlns:a16="http://schemas.microsoft.com/office/drawing/2014/main" val="4230866471"/>
                    </a:ext>
                  </a:extLst>
                </a:gridCol>
                <a:gridCol w="1235357">
                  <a:extLst>
                    <a:ext uri="{9D8B030D-6E8A-4147-A177-3AD203B41FA5}">
                      <a16:colId xmlns="" xmlns:a16="http://schemas.microsoft.com/office/drawing/2014/main" val="656632598"/>
                    </a:ext>
                  </a:extLst>
                </a:gridCol>
                <a:gridCol w="1235357">
                  <a:extLst>
                    <a:ext uri="{9D8B030D-6E8A-4147-A177-3AD203B41FA5}">
                      <a16:colId xmlns="" xmlns:a16="http://schemas.microsoft.com/office/drawing/2014/main" val="2375639871"/>
                    </a:ext>
                  </a:extLst>
                </a:gridCol>
              </a:tblGrid>
              <a:tr h="214318">
                <a:tc row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Intention-to-treat (n = 1,019)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PD-L1-positive tumors (n = 853)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2684367"/>
                  </a:ext>
                </a:extLst>
              </a:tr>
              <a:tr h="260038">
                <a:tc vMerge="1"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400" b="1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400" b="1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-value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196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8951D"/>
                          </a:solidFill>
                          <a:latin typeface="+mn-lt"/>
                        </a:rPr>
                        <a:t>Pembrolizumab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0.57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&lt;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77%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0.54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&lt;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196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Placebo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63%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4" y="1524000"/>
            <a:ext cx="11910911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6891" y="1447800"/>
            <a:ext cx="292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PD-L1-positive tumors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0892" y="1447800"/>
            <a:ext cx="292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 ITT</a:t>
            </a:r>
          </a:p>
        </p:txBody>
      </p:sp>
    </p:spTree>
    <p:extLst>
      <p:ext uri="{BB962C8B-B14F-4D97-AF65-F5344CB8AC3E}">
        <p14:creationId xmlns:p14="http://schemas.microsoft.com/office/powerpoint/2010/main" val="876409431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66800" y="1524000"/>
            <a:ext cx="9935308" cy="4648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82E798C-6F00-BE4F-A222-E8A8516D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8" b="11581"/>
          <a:stretch/>
        </p:blipFill>
        <p:spPr>
          <a:xfrm>
            <a:off x="1676400" y="1600200"/>
            <a:ext cx="8227102" cy="4121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29695-6012-5645-AD1E-3E842871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KEYNOTE-054: Secondary Endpoint for Adjuvant </a:t>
            </a:r>
            <a:r>
              <a:rPr lang="en-US" dirty="0" err="1"/>
              <a:t>Pembrolizumab</a:t>
            </a:r>
            <a:r>
              <a:rPr lang="en-US" dirty="0"/>
              <a:t> versus Placebo in Resected Stage III Melanoma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3C3480-4FB4-EC4A-B238-2D053B72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" y="6436071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Eggermont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AMM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2018;378(19):1789-1801.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B8B62C84-7CAB-ED46-AC9F-B1458AB45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411712"/>
              </p:ext>
            </p:extLst>
          </p:nvPr>
        </p:nvGraphicFramePr>
        <p:xfrm>
          <a:off x="3505200" y="1600200"/>
          <a:ext cx="7391400" cy="1508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4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9607">
                  <a:extLst>
                    <a:ext uri="{9D8B030D-6E8A-4147-A177-3AD203B41FA5}">
                      <a16:colId xmlns="" xmlns:a16="http://schemas.microsoft.com/office/drawing/2014/main" val="3508204555"/>
                    </a:ext>
                  </a:extLst>
                </a:gridCol>
                <a:gridCol w="961292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1096108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693497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5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Cumulative incidence of distant metastasis as first recurrence site (18 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500" i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99% CI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952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+mn-lt"/>
                        </a:rPr>
                        <a:t>Pembrolizumab (n = 514)</a:t>
                      </a:r>
                      <a:endParaRPr lang="en-GB" sz="15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  <a:latin typeface="+mn-lt"/>
                        </a:rPr>
                        <a:t>0.53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i="0" dirty="0">
                          <a:solidFill>
                            <a:schemeClr val="tx2"/>
                          </a:solidFill>
                          <a:latin typeface="+mn-lt"/>
                        </a:rPr>
                        <a:t>0.37-0.76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95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>
                          <a:solidFill>
                            <a:srgbClr val="1616F5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Placebo (n = 505)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02598" y="3602623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Cumulative incidence of distant metastasis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8100" y="572132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Months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00733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B1621B-0837-5746-A739-F18875B9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KEYNOTE-054: Adverse Events with Adjuvant </a:t>
            </a:r>
            <a:r>
              <a:rPr lang="en-US" sz="2400" dirty="0" err="1"/>
              <a:t>Pembrolizumab</a:t>
            </a:r>
            <a:r>
              <a:rPr lang="en-US" sz="2400" dirty="0"/>
              <a:t> versus Placebo in Resected Stage III Melanoma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ECF343DD-A6BC-B947-A69A-2B102610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10972800" cy="44958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3455115-0E24-614B-8749-4F93D3317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29412"/>
              </p:ext>
            </p:extLst>
          </p:nvPr>
        </p:nvGraphicFramePr>
        <p:xfrm>
          <a:off x="762000" y="1783080"/>
          <a:ext cx="10668000" cy="4270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8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6139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2782957">
                  <a:extLst>
                    <a:ext uri="{9D8B030D-6E8A-4147-A177-3AD203B41FA5}">
                      <a16:colId xmlns="" xmlns:a16="http://schemas.microsoft.com/office/drawing/2014/main" val="1464421259"/>
                    </a:ext>
                  </a:extLst>
                </a:gridCol>
              </a:tblGrid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Pembrolizumab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(</a:t>
                      </a:r>
                      <a:r>
                        <a:rPr lang="en-US" sz="1800" baseline="0" noProof="0" dirty="0"/>
                        <a:t>N = 509)</a:t>
                      </a:r>
                      <a:endParaRPr lang="en-US" dirty="0"/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Placebo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502)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 grade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90.2%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066691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Any</a:t>
                      </a:r>
                      <a:r>
                        <a:rPr lang="en-GB" sz="1800" kern="1200" baseline="0" dirty="0"/>
                        <a:t> A</a:t>
                      </a:r>
                      <a:r>
                        <a:rPr lang="en-GB" sz="1800" kern="1200" dirty="0"/>
                        <a:t>E </a:t>
                      </a:r>
                      <a:r>
                        <a:rPr lang="en-US" sz="1800" kern="1200" dirty="0"/>
                        <a:t>Grade ≥3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treatment-related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77.8%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</a:t>
                      </a:r>
                      <a:r>
                        <a:rPr lang="en-GB" sz="1800" baseline="0" dirty="0"/>
                        <a:t> immune-related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37.3%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967">
                <a:tc gridSpan="3">
                  <a:txBody>
                    <a:bodyPr/>
                    <a:lstStyle/>
                    <a:p>
                      <a:r>
                        <a:rPr lang="en-GB" sz="1800" dirty="0"/>
                        <a:t>Specific AE</a:t>
                      </a:r>
                      <a:endParaRPr lang="en-GB" sz="1800" b="1" baseline="30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Rash</a:t>
                      </a:r>
                      <a:endParaRPr lang="en-GB" sz="1800" b="1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16.1%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10.8%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Diarrhea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19.1%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16.7%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Dyspnea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5.9%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Pneumonitis/interstitial lung disease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3.3%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D06705-7D2C-D148-975A-3787F05F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" y="6436071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Eggermont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AMM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lang="en-US" sz="1600" i="1" dirty="0">
                <a:solidFill>
                  <a:srgbClr val="FFFFFF"/>
                </a:solidFill>
              </a:rPr>
              <a:t> J Med </a:t>
            </a:r>
            <a:r>
              <a:rPr lang="en-US" sz="1600" dirty="0">
                <a:solidFill>
                  <a:srgbClr val="FFFFFF"/>
                </a:solidFill>
              </a:rPr>
              <a:t>2018;378(19):1789-1801.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15260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4426CA-8FC7-074B-93F9-6E82E886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Select Ongoing Phase II/III Trials in Adjuvant Therapy for Melanoma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7E7AEF1D-B40E-A74A-9FE4-E5304E679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799"/>
            <a:ext cx="11353800" cy="4800601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9E6A78F-43F4-CB4B-B8E1-8953F99A2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2863"/>
              </p:ext>
            </p:extLst>
          </p:nvPr>
        </p:nvGraphicFramePr>
        <p:xfrm>
          <a:off x="524310" y="1570053"/>
          <a:ext cx="11058090" cy="45259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7090">
                  <a:extLst>
                    <a:ext uri="{9D8B030D-6E8A-4147-A177-3AD203B41FA5}">
                      <a16:colId xmlns="" xmlns:a16="http://schemas.microsoft.com/office/drawing/2014/main" val="3271566918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400758368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87545258"/>
                    </a:ext>
                  </a:extLst>
                </a:gridCol>
                <a:gridCol w="5867400">
                  <a:extLst>
                    <a:ext uri="{9D8B030D-6E8A-4147-A177-3AD203B41FA5}">
                      <a16:colId xmlns="" xmlns:a16="http://schemas.microsoft.com/office/drawing/2014/main" val="2732169183"/>
                    </a:ext>
                  </a:extLst>
                </a:gridCol>
              </a:tblGrid>
              <a:tr h="61861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noProof="0" dirty="0">
                          <a:latin typeface="+mn-lt"/>
                        </a:rPr>
                        <a:t>NCT identifier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noProof="0" dirty="0">
                          <a:latin typeface="+mn-lt"/>
                        </a:rPr>
                        <a:t>Phase</a:t>
                      </a:r>
                      <a:endParaRPr lang="en-US" sz="155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>
                          <a:latin typeface="+mn-lt"/>
                        </a:rPr>
                        <a:t>Enrollment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>
                          <a:latin typeface="+mn-lt"/>
                        </a:rPr>
                        <a:t>Description</a:t>
                      </a:r>
                      <a:endParaRPr lang="en-GB" sz="1550" b="1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325">
                <a:tc>
                  <a:txBody>
                    <a:bodyPr/>
                    <a:lstStyle/>
                    <a:p>
                      <a:pPr marL="0" indent="66675" algn="l" fontAlgn="b">
                        <a:tabLst/>
                      </a:pPr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NCT02506153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46672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HD Interferon or Ipilimumab</a:t>
                      </a:r>
                    </a:p>
                    <a:p>
                      <a:pPr marL="46672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Pembrolizumab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952354"/>
                  </a:ext>
                </a:extLst>
              </a:tr>
              <a:tr h="738035">
                <a:tc>
                  <a:txBody>
                    <a:bodyPr/>
                    <a:lstStyle/>
                    <a:p>
                      <a:pPr marL="0" indent="66675" algn="l" fontAlgn="b">
                        <a:tabLst/>
                      </a:pPr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NCT01274338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46672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HD Ipilimumab</a:t>
                      </a:r>
                    </a:p>
                    <a:p>
                      <a:pPr marL="46672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Recombinant Interferon alpha-2b</a:t>
                      </a:r>
                    </a:p>
                    <a:p>
                      <a:pPr marL="46672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LD Ipilimumab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6484101"/>
                  </a:ext>
                </a:extLst>
              </a:tr>
              <a:tr h="722872">
                <a:tc>
                  <a:txBody>
                    <a:bodyPr/>
                    <a:lstStyle/>
                    <a:p>
                      <a:pPr marL="66675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NCT03068455/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CheckMate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466725" indent="-174625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 + Ipilimumab</a:t>
                      </a:r>
                    </a:p>
                    <a:p>
                      <a:pPr marL="466725" indent="-174625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9796094"/>
                  </a:ext>
                </a:extLst>
              </a:tr>
              <a:tr h="722872">
                <a:tc>
                  <a:txBody>
                    <a:bodyPr/>
                    <a:lstStyle/>
                    <a:p>
                      <a:pPr marL="0" indent="66675" algn="l" fontAlgn="b"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NCT02362594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</a:rPr>
                        <a:t>III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466725" indent="-174625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Pembrolizumab</a:t>
                      </a:r>
                    </a:p>
                    <a:p>
                      <a:pPr marL="466725" indent="-174625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674844"/>
                  </a:ext>
                </a:extLst>
              </a:tr>
              <a:tr h="857226">
                <a:tc>
                  <a:txBody>
                    <a:bodyPr/>
                    <a:lstStyle/>
                    <a:p>
                      <a:pPr marL="0" indent="66675" algn="l" fontAlgn="b"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NCT03220009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466725" indent="-174625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Nivolumab, Ipilimumab, Surgery, Active Surveillance</a:t>
                      </a:r>
                    </a:p>
                    <a:p>
                      <a:pPr marL="466725" marR="0" lvl="0" indent="-174625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Nivolumab, Ipilimumab, Surgery, Nivolumab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03012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CF2CBD-0F73-D943-9577-AD20CCC1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9077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www.clinicaltrials.gov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; Accessed on May 29, 2018</a:t>
            </a:r>
          </a:p>
        </p:txBody>
      </p:sp>
    </p:spTree>
    <p:extLst>
      <p:ext uri="{BB962C8B-B14F-4D97-AF65-F5344CB8AC3E}">
        <p14:creationId xmlns:p14="http://schemas.microsoft.com/office/powerpoint/2010/main" val="736758770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609600" y="1600200"/>
            <a:ext cx="109728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1: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Evolving Treatment Approaches for Patients </a:t>
            </a:r>
            <a:b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with Localized or Locally Advanced Disease</a:t>
            </a:r>
          </a:p>
          <a:p>
            <a:pPr lvl="0" algn="ctr">
              <a:lnSpc>
                <a:spcPct val="90000"/>
              </a:lnSpc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CBB33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  <a:p>
            <a:pPr lvl="0" algn="ctr">
              <a:lnSpc>
                <a:spcPct val="90000"/>
              </a:lnSpc>
              <a:defRPr/>
            </a:pPr>
            <a:endParaRPr lang="en-US" sz="3600" b="1" dirty="0">
              <a:solidFill>
                <a:srgbClr val="ECBB33"/>
              </a:solidFill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  <a:p>
            <a:pPr lvl="0" algn="ctr">
              <a:lnSpc>
                <a:spcPct val="90000"/>
              </a:lnSpc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Cases</a:t>
            </a:r>
          </a:p>
          <a:p>
            <a:pPr lvl="0" algn="ctr">
              <a:lnSpc>
                <a:spcPct val="90000"/>
              </a:lnSpc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C53D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275131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364" y="57038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20000"/>
              </a:spcAft>
              <a:buClr>
                <a:schemeClr val="tx2"/>
              </a:buClr>
              <a:buSzPct val="80000"/>
              <a:buFont typeface="Wingdings" charset="2"/>
              <a:buNone/>
            </a:pPr>
            <a:r>
              <a:rPr lang="en-US" altLang="x-none" sz="2000" b="1">
                <a:solidFill>
                  <a:srgbClr val="EFC53D"/>
                </a:solidFill>
              </a:rPr>
              <a:t>Moderator</a:t>
            </a:r>
            <a:r>
              <a:rPr lang="en-US" altLang="x-none" sz="1800" b="1"/>
              <a:t/>
            </a:r>
            <a:br>
              <a:rPr lang="en-US" altLang="x-none" sz="1800" b="1"/>
            </a:br>
            <a:r>
              <a:rPr lang="en-US" altLang="x-none" sz="1800" b="1">
                <a:solidFill>
                  <a:srgbClr val="FFFFFF"/>
                </a:solidFill>
              </a:rPr>
              <a:t>Neil Love, MD</a:t>
            </a:r>
            <a:endParaRPr lang="en-US" altLang="x-none" sz="2000" b="1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4500" y="4284663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EFC53D"/>
                </a:solidFill>
              </a:rPr>
              <a:t>Faculty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Breakfast with the Investigators</a:t>
            </a:r>
            <a:b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FFC000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Management of Melanoma</a:t>
            </a: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Saturday, June 2, 2018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6:45 AM – 7:45 AM</a:t>
            </a:r>
            <a:b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Chicago, Illinois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24600" y="47244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Jeffrey Weber, MD, PhD</a:t>
            </a:r>
          </a:p>
          <a:p>
            <a:endParaRPr lang="en-US" altLang="x-none" sz="1800" b="1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43200" y="4724400"/>
            <a:ext cx="342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Michael A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Postow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Prof Caroline Robert, MD, PhD</a:t>
            </a:r>
          </a:p>
          <a:p>
            <a:endParaRPr lang="en-US" altLang="x-none" sz="1800" b="1" dirty="0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538012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" y="-323088"/>
            <a:ext cx="11972544" cy="204216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Case (</a:t>
            </a:r>
            <a:r>
              <a:rPr lang="en-US" sz="4800" dirty="0" err="1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Dr</a:t>
            </a:r>
            <a:r>
              <a:rPr lang="en-US" sz="48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4800" dirty="0" err="1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Postow</a:t>
            </a:r>
            <a:r>
              <a:rPr lang="en-US" sz="48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378FF-9415-4AB8-BEA3-DD29DAE1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41120"/>
            <a:ext cx="10972800" cy="5364480"/>
          </a:xfrm>
        </p:spPr>
        <p:txBody>
          <a:bodyPr>
            <a:normAutofit/>
          </a:bodyPr>
          <a:lstStyle/>
          <a:p>
            <a:pPr marL="412750" indent="-354013">
              <a:spcBef>
                <a:spcPts val="1951"/>
              </a:spcBef>
            </a:pPr>
            <a:r>
              <a:rPr lang="en-US" sz="3200" dirty="0"/>
              <a:t>32 year old woman undergoes resection for 2.4 mm, non-ulcerated melanoma on her left arm.</a:t>
            </a:r>
          </a:p>
          <a:p>
            <a:pPr marL="412750" indent="-354013">
              <a:spcBef>
                <a:spcPts val="1951"/>
              </a:spcBef>
            </a:pPr>
            <a:r>
              <a:rPr lang="en-US" sz="3200" dirty="0"/>
              <a:t>Sentinel lymph node biopsy reveals 1 sentinel lymph node with 2 mm of microscopic melanoma (BRAF V600E mutant).</a:t>
            </a:r>
          </a:p>
          <a:p>
            <a:pPr marL="412750" indent="-354013">
              <a:spcBef>
                <a:spcPts val="1951"/>
              </a:spcBef>
            </a:pPr>
            <a:r>
              <a:rPr lang="en-US" sz="3200" dirty="0"/>
              <a:t>She does not have a completion lymph node dissection.</a:t>
            </a:r>
          </a:p>
        </p:txBody>
      </p:sp>
    </p:spTree>
    <p:extLst>
      <p:ext uri="{BB962C8B-B14F-4D97-AF65-F5344CB8AC3E}">
        <p14:creationId xmlns:p14="http://schemas.microsoft.com/office/powerpoint/2010/main" val="383711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2" y="798703"/>
            <a:ext cx="11435077" cy="996951"/>
          </a:xfrm>
        </p:spPr>
        <p:txBody>
          <a:bodyPr/>
          <a:lstStyle/>
          <a:p>
            <a:pPr lvl="0"/>
            <a:r>
              <a:rPr lang="en-US" dirty="0"/>
              <a:t>Case (</a:t>
            </a:r>
            <a:r>
              <a:rPr lang="en-US" dirty="0" err="1"/>
              <a:t>Dr</a:t>
            </a:r>
            <a:r>
              <a:rPr lang="en-US" dirty="0"/>
              <a:t> Weber)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682189"/>
            <a:ext cx="11435077" cy="4913495"/>
          </a:xfrm>
        </p:spPr>
        <p:txBody>
          <a:bodyPr/>
          <a:lstStyle/>
          <a:p>
            <a:r>
              <a:rPr lang="en-US" dirty="0"/>
              <a:t>A 48 year old man had a dark lesion on his back that had been there for decades begin to change in size, color and shape, noticed by his wife.</a:t>
            </a:r>
          </a:p>
          <a:p>
            <a:r>
              <a:rPr lang="en-US" dirty="0"/>
              <a:t>Biopsy revealed a 3.2 mm ulcerated melanoma.</a:t>
            </a:r>
          </a:p>
          <a:p>
            <a:r>
              <a:rPr lang="en-US" dirty="0"/>
              <a:t>He was referred to a surgeon, and had a WLE and sentinel lymph node biopsy with clear margins but 2 positive sentinel nodes, both greater than 2 mm.</a:t>
            </a:r>
          </a:p>
          <a:p>
            <a:r>
              <a:rPr lang="en-US" dirty="0"/>
              <a:t>PET CT scan and MRI brain were negative.</a:t>
            </a:r>
          </a:p>
          <a:p>
            <a:r>
              <a:rPr lang="en-US" dirty="0"/>
              <a:t>He was diagnosed as having T3bN2aM0, resected stage IIIC melanoma.</a:t>
            </a:r>
          </a:p>
          <a:p>
            <a:r>
              <a:rPr lang="en-US" dirty="0"/>
              <a:t>Genomic testing showed that the patient was BRAF-/NRAS+.</a:t>
            </a:r>
          </a:p>
          <a:p>
            <a:r>
              <a:rPr lang="en-US" dirty="0"/>
              <a:t>The patient was offered off-protocol adjuvant </a:t>
            </a:r>
            <a:r>
              <a:rPr lang="en-US" dirty="0" err="1"/>
              <a:t>nivolumab</a:t>
            </a:r>
            <a:r>
              <a:rPr lang="en-US" dirty="0"/>
              <a:t> at 480 mg every 4 weeks for 13 doses over one year .</a:t>
            </a:r>
          </a:p>
        </p:txBody>
      </p:sp>
    </p:spTree>
    <p:extLst>
      <p:ext uri="{BB962C8B-B14F-4D97-AF65-F5344CB8AC3E}">
        <p14:creationId xmlns:p14="http://schemas.microsoft.com/office/powerpoint/2010/main" val="142682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(</a:t>
            </a:r>
            <a:r>
              <a:rPr lang="en-US" dirty="0" err="1"/>
              <a:t>Dr</a:t>
            </a:r>
            <a:r>
              <a:rPr lang="en-US" dirty="0"/>
              <a:t> Weber)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began treatment, and at week 3 noted a rash on the arms and some itching, all controlled with topical steroids</a:t>
            </a:r>
          </a:p>
          <a:p>
            <a:r>
              <a:rPr lang="en-US" dirty="0"/>
              <a:t>Week 12 scans showed no disease, and adjuvant therapy continued</a:t>
            </a:r>
          </a:p>
          <a:p>
            <a:r>
              <a:rPr lang="en-US" dirty="0"/>
              <a:t>At week 24 the patient began to complain of pain and discomfort in the hands and shoulders requiring ibuprofen daily but controlled</a:t>
            </a:r>
          </a:p>
          <a:p>
            <a:r>
              <a:rPr lang="en-US" dirty="0"/>
              <a:t>Low grade rash, itching and arthritic pains continued for the duration of the 52-week regimen, during which all scans were negative for disease recurrence. Fatigue at 75% energy began at week 36 and continued</a:t>
            </a:r>
          </a:p>
          <a:p>
            <a:r>
              <a:rPr lang="en-US" dirty="0"/>
              <a:t>During that time, all side effects were managed symptomatically, and even though offered a break or a change to stop therapy, the patient declined, and finished treatment on schedule without recurrence   </a:t>
            </a:r>
          </a:p>
        </p:txBody>
      </p:sp>
    </p:spTree>
    <p:extLst>
      <p:ext uri="{BB962C8B-B14F-4D97-AF65-F5344CB8AC3E}">
        <p14:creationId xmlns:p14="http://schemas.microsoft.com/office/powerpoint/2010/main" val="1434063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0200" y="1905000"/>
            <a:ext cx="8915400" cy="3705275"/>
          </a:xfrm>
        </p:spPr>
        <p:txBody>
          <a:bodyPr>
            <a:normAutofit/>
          </a:bodyPr>
          <a:lstStyle/>
          <a:p>
            <a:r>
              <a:rPr lang="fr-FR" sz="2400" dirty="0"/>
              <a:t>49-year-old man</a:t>
            </a:r>
          </a:p>
          <a:p>
            <a:r>
              <a:rPr lang="fr-FR" sz="2400" dirty="0" err="1"/>
              <a:t>June</a:t>
            </a:r>
            <a:r>
              <a:rPr lang="fr-FR" sz="2400" dirty="0"/>
              <a:t> 2015: </a:t>
            </a:r>
            <a:r>
              <a:rPr lang="fr-FR" sz="2400" dirty="0" err="1"/>
              <a:t>Nodular</a:t>
            </a:r>
            <a:r>
              <a:rPr lang="fr-FR" sz="2400" dirty="0"/>
              <a:t> </a:t>
            </a:r>
            <a:r>
              <a:rPr lang="fr-FR" sz="2400" dirty="0" err="1"/>
              <a:t>melanoma</a:t>
            </a:r>
            <a:r>
              <a:rPr lang="fr-FR" sz="2400" dirty="0"/>
              <a:t> on the </a:t>
            </a:r>
            <a:r>
              <a:rPr lang="fr-FR" sz="2400" dirty="0" err="1"/>
              <a:t>left</a:t>
            </a:r>
            <a:r>
              <a:rPr lang="fr-FR" sz="2400" dirty="0"/>
              <a:t> </a:t>
            </a:r>
            <a:r>
              <a:rPr lang="fr-FR" sz="2400" dirty="0" err="1"/>
              <a:t>leg</a:t>
            </a:r>
            <a:r>
              <a:rPr lang="fr-FR" sz="2400" dirty="0"/>
              <a:t>, </a:t>
            </a:r>
            <a:r>
              <a:rPr lang="fr-FR" sz="2400" dirty="0" err="1"/>
              <a:t>Breslow</a:t>
            </a:r>
            <a:r>
              <a:rPr lang="fr-FR" sz="2400" dirty="0"/>
              <a:t> 5 mm, no </a:t>
            </a:r>
            <a:r>
              <a:rPr lang="fr-FR" sz="2400" dirty="0" err="1"/>
              <a:t>ulceration</a:t>
            </a:r>
            <a:r>
              <a:rPr lang="fr-FR" sz="2400" dirty="0"/>
              <a:t>, no </a:t>
            </a:r>
            <a:r>
              <a:rPr lang="fr-FR" sz="2400" dirty="0" err="1"/>
              <a:t>regression</a:t>
            </a:r>
            <a:r>
              <a:rPr lang="fr-FR" sz="2400" dirty="0"/>
              <a:t>, BRAF V600E; CT scan: normal</a:t>
            </a:r>
          </a:p>
          <a:p>
            <a:r>
              <a:rPr lang="fr-FR" sz="2400" dirty="0"/>
              <a:t>July 2015: Wide excision + 2 positive </a:t>
            </a:r>
            <a:r>
              <a:rPr lang="fr-FR" sz="2400" dirty="0" err="1"/>
              <a:t>left</a:t>
            </a:r>
            <a:r>
              <a:rPr lang="fr-FR" sz="2400" dirty="0"/>
              <a:t> inguinal </a:t>
            </a:r>
            <a:r>
              <a:rPr lang="fr-FR" sz="2400" dirty="0" err="1"/>
              <a:t>sentinel</a:t>
            </a:r>
            <a:r>
              <a:rPr lang="fr-FR" sz="2400" dirty="0"/>
              <a:t> </a:t>
            </a:r>
            <a:r>
              <a:rPr lang="fr-FR" sz="2400" dirty="0" err="1"/>
              <a:t>nodes</a:t>
            </a:r>
            <a:r>
              <a:rPr lang="fr-FR" sz="2400" dirty="0"/>
              <a:t>  </a:t>
            </a:r>
          </a:p>
          <a:p>
            <a:r>
              <a:rPr lang="fr-FR" sz="2400" dirty="0" err="1"/>
              <a:t>September</a:t>
            </a:r>
            <a:r>
              <a:rPr lang="fr-FR" sz="2400" dirty="0"/>
              <a:t> 2015: Complete </a:t>
            </a:r>
            <a:r>
              <a:rPr lang="fr-FR" sz="2400" dirty="0" err="1"/>
              <a:t>lymphadenectomy</a:t>
            </a:r>
            <a:r>
              <a:rPr lang="fr-FR" sz="2400" dirty="0"/>
              <a:t>: 10N+/18  </a:t>
            </a:r>
          </a:p>
          <a:p>
            <a:r>
              <a:rPr lang="en-US" sz="2400" dirty="0"/>
              <a:t>Enrolled</a:t>
            </a:r>
            <a:r>
              <a:rPr lang="fr-FR" sz="2400" dirty="0"/>
              <a:t> in the EORTC 1325 adjuvant trial: </a:t>
            </a:r>
            <a:r>
              <a:rPr lang="fr-FR" sz="2400" dirty="0" err="1"/>
              <a:t>Pembrolizumab</a:t>
            </a:r>
            <a:r>
              <a:rPr lang="fr-FR" sz="2400" dirty="0"/>
              <a:t> versus placebo: C1, 21 </a:t>
            </a:r>
            <a:r>
              <a:rPr lang="fr-FR" sz="2400" dirty="0" err="1"/>
              <a:t>December</a:t>
            </a:r>
            <a:r>
              <a:rPr lang="fr-FR" sz="2400" dirty="0"/>
              <a:t>; last infusion, 12 </a:t>
            </a:r>
            <a:r>
              <a:rPr lang="fr-FR" sz="2400" dirty="0" err="1"/>
              <a:t>December</a:t>
            </a:r>
            <a:r>
              <a:rPr lang="fr-FR" sz="2400" dirty="0"/>
              <a:t> 2016</a:t>
            </a:r>
          </a:p>
          <a:p>
            <a:r>
              <a:rPr lang="fr-FR" sz="2400" dirty="0"/>
              <a:t>No adverse </a:t>
            </a:r>
            <a:r>
              <a:rPr lang="fr-FR" sz="2400" dirty="0" err="1"/>
              <a:t>event</a:t>
            </a:r>
            <a:endParaRPr lang="fr-FR" sz="2400" dirty="0"/>
          </a:p>
          <a:p>
            <a:endParaRPr lang="fr-FR" sz="2400" dirty="0"/>
          </a:p>
          <a:p>
            <a:endParaRPr lang="en-US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(Prof Robert)</a:t>
            </a:r>
          </a:p>
        </p:txBody>
      </p:sp>
    </p:spTree>
    <p:extLst>
      <p:ext uri="{BB962C8B-B14F-4D97-AF65-F5344CB8AC3E}">
        <p14:creationId xmlns:p14="http://schemas.microsoft.com/office/powerpoint/2010/main" val="1041587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(Prof Robert)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348881"/>
            <a:ext cx="5407968" cy="2985195"/>
          </a:xfrm>
        </p:spPr>
        <p:txBody>
          <a:bodyPr>
            <a:normAutofit/>
          </a:bodyPr>
          <a:lstStyle/>
          <a:p>
            <a:r>
              <a:rPr lang="fr-FR" sz="2400" dirty="0" err="1"/>
              <a:t>January</a:t>
            </a:r>
            <a:r>
              <a:rPr lang="fr-FR" sz="2400" dirty="0"/>
              <a:t> 2018: </a:t>
            </a:r>
            <a:r>
              <a:rPr lang="fr-FR" sz="2400" dirty="0" err="1"/>
              <a:t>left</a:t>
            </a:r>
            <a:r>
              <a:rPr lang="fr-FR" sz="2400" dirty="0"/>
              <a:t> </a:t>
            </a:r>
            <a:r>
              <a:rPr lang="fr-FR" sz="2400" dirty="0" err="1"/>
              <a:t>iliac</a:t>
            </a:r>
            <a:r>
              <a:rPr lang="fr-FR" sz="2400" dirty="0"/>
              <a:t> </a:t>
            </a:r>
            <a:r>
              <a:rPr lang="fr-FR" sz="2400" dirty="0" err="1"/>
              <a:t>lymph</a:t>
            </a:r>
            <a:r>
              <a:rPr lang="fr-FR" sz="2400" dirty="0"/>
              <a:t> </a:t>
            </a:r>
            <a:r>
              <a:rPr lang="fr-FR" sz="2400" dirty="0" err="1"/>
              <a:t>node</a:t>
            </a:r>
            <a:r>
              <a:rPr lang="fr-FR" sz="2400" dirty="0"/>
              <a:t> relapse</a:t>
            </a:r>
          </a:p>
          <a:p>
            <a:r>
              <a:rPr lang="fr-FR" sz="2400" dirty="0" err="1"/>
              <a:t>Unblinding</a:t>
            </a:r>
            <a:r>
              <a:rPr lang="fr-FR" sz="2400" dirty="0"/>
              <a:t>: patient </a:t>
            </a:r>
            <a:r>
              <a:rPr lang="fr-FR" sz="2400" dirty="0" err="1"/>
              <a:t>was</a:t>
            </a:r>
            <a:r>
              <a:rPr lang="fr-FR" sz="2400" dirty="0"/>
              <a:t> in active arm</a:t>
            </a:r>
          </a:p>
          <a:p>
            <a:r>
              <a:rPr lang="fr-FR" sz="2400" dirty="0"/>
              <a:t>Cross-over to </a:t>
            </a:r>
            <a:r>
              <a:rPr lang="fr-FR" sz="2400" dirty="0" err="1"/>
              <a:t>pembrolizumab</a:t>
            </a:r>
            <a:r>
              <a:rPr lang="fr-FR" sz="2400" dirty="0"/>
              <a:t> </a:t>
            </a:r>
            <a:r>
              <a:rPr lang="fr-FR" sz="2400" dirty="0" err="1"/>
              <a:t>treatment</a:t>
            </a:r>
            <a:r>
              <a:rPr lang="fr-FR" sz="2400" dirty="0"/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8096" r="12056"/>
          <a:stretch/>
        </p:blipFill>
        <p:spPr bwMode="auto">
          <a:xfrm>
            <a:off x="6600056" y="2307760"/>
            <a:ext cx="3783024" cy="26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9781" y="5733257"/>
            <a:ext cx="908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This </a:t>
            </a:r>
            <a:r>
              <a:rPr lang="fr-FR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addresses</a:t>
            </a: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the question of the </a:t>
            </a:r>
            <a:r>
              <a:rPr lang="fr-FR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efficacy</a:t>
            </a: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of anti-PD1 </a:t>
            </a:r>
            <a:r>
              <a:rPr lang="fr-FR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therapy</a:t>
            </a: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 patients </a:t>
            </a:r>
            <a:r>
              <a:rPr lang="fr-FR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who</a:t>
            </a: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have </a:t>
            </a:r>
            <a:r>
              <a:rPr lang="fr-FR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received</a:t>
            </a: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 anti-PD1 </a:t>
            </a:r>
            <a:r>
              <a:rPr lang="fr-FR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mAb</a:t>
            </a: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 the adjuvant setting</a:t>
            </a:r>
          </a:p>
        </p:txBody>
      </p:sp>
    </p:spTree>
    <p:extLst>
      <p:ext uri="{BB962C8B-B14F-4D97-AF65-F5344CB8AC3E}">
        <p14:creationId xmlns:p14="http://schemas.microsoft.com/office/powerpoint/2010/main" val="286268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609600" y="1066800"/>
            <a:ext cx="109728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2: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Integration of BRAF/MEK Inhibitors into the Management of BRAF-Mutated Disease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C53D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059191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>
            <a:extLst>
              <a:ext uri="{FF2B5EF4-FFF2-40B4-BE49-F238E27FC236}">
                <a16:creationId xmlns="" xmlns:a16="http://schemas.microsoft.com/office/drawing/2014/main" id="{8DDC3668-0848-0449-9749-0A38E5E2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10744200" cy="3048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F5BFAE-5322-B348-9656-1816DF19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Approvals/Indications for BRAF/MEK Inhibitors in Metastatic Melanoma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="" xmlns:a16="http://schemas.microsoft.com/office/drawing/2014/main" id="{34629F33-B9FC-9048-ADC4-1EF2BFD6F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96121"/>
              </p:ext>
            </p:extLst>
          </p:nvPr>
        </p:nvGraphicFramePr>
        <p:xfrm>
          <a:off x="838200" y="2067788"/>
          <a:ext cx="10401299" cy="27245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8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4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8339">
                  <a:extLst>
                    <a:ext uri="{9D8B030D-6E8A-4147-A177-3AD203B41FA5}">
                      <a16:colId xmlns="" xmlns:a16="http://schemas.microsoft.com/office/drawing/2014/main" val="2732169183"/>
                    </a:ext>
                  </a:extLst>
                </a:gridCol>
              </a:tblGrid>
              <a:tr h="52301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</a:t>
                      </a:r>
                      <a:endParaRPr lang="en-US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trial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9529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Dabrafenib/trametinib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 V600E or V600K </a:t>
                      </a:r>
                      <a:b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mutation-positive </a:t>
                      </a:r>
                      <a:r>
                        <a:rPr lang="en-GB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unresectable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metastatic melanoma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COMBI-d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COMBI-v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6614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Vemurafenib/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cobimetinib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 V600E or V600K </a:t>
                      </a:r>
                      <a:b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mutation-positive </a:t>
                      </a:r>
                      <a:r>
                        <a:rPr lang="en-GB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unresectable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metastatic melanoma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coBRIM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AEC735-1280-204A-8D5C-F03F38FCB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9077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www.accessdata.fda.gov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; Accessed on May 24, 2018</a:t>
            </a:r>
          </a:p>
        </p:txBody>
      </p:sp>
    </p:spTree>
    <p:extLst>
      <p:ext uri="{BB962C8B-B14F-4D97-AF65-F5344CB8AC3E}">
        <p14:creationId xmlns:p14="http://schemas.microsoft.com/office/powerpoint/2010/main" val="472270043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F61A5-3F3B-0544-8DB6-865C7923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2743200"/>
          </a:xfrm>
        </p:spPr>
        <p:txBody>
          <a:bodyPr/>
          <a:lstStyle/>
          <a:p>
            <a:pPr algn="l"/>
            <a:r>
              <a:rPr lang="en-US" sz="3200" dirty="0"/>
              <a:t>Overall survival in COLUMBUS: A phase 3 trial </a:t>
            </a:r>
            <a:br>
              <a:rPr lang="en-US" sz="3200" dirty="0"/>
            </a:br>
            <a:r>
              <a:rPr lang="en-US" sz="3200" dirty="0"/>
              <a:t>of </a:t>
            </a:r>
            <a:r>
              <a:rPr lang="en-US" sz="3200" dirty="0" err="1"/>
              <a:t>encorafenib</a:t>
            </a:r>
            <a:r>
              <a:rPr lang="en-US" sz="3200" dirty="0"/>
              <a:t> (ENCO) plus </a:t>
            </a:r>
            <a:r>
              <a:rPr lang="en-US" sz="3200" dirty="0" err="1"/>
              <a:t>binimetinib</a:t>
            </a:r>
            <a:r>
              <a:rPr lang="en-US" sz="3200" dirty="0"/>
              <a:t> (BINI) </a:t>
            </a:r>
            <a:br>
              <a:rPr lang="en-US" sz="3200" dirty="0"/>
            </a:br>
            <a:r>
              <a:rPr lang="en-US" sz="3200" dirty="0"/>
              <a:t>vs vemurafenib (VEM) or </a:t>
            </a:r>
            <a:r>
              <a:rPr lang="en-US" sz="3200" dirty="0" err="1"/>
              <a:t>enco</a:t>
            </a:r>
            <a:r>
              <a:rPr lang="en-US" sz="3200" dirty="0"/>
              <a:t> in BRAF-mutant melanoma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D58983-CCCE-5343-89B2-5C7886BF1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9448800" cy="2057400"/>
          </a:xfrm>
        </p:spPr>
        <p:txBody>
          <a:bodyPr anchor="ctr"/>
          <a:lstStyle/>
          <a:p>
            <a:pPr algn="l"/>
            <a:r>
              <a:rPr lang="en-US" sz="2200" dirty="0"/>
              <a:t>Reinhard </a:t>
            </a:r>
            <a:r>
              <a:rPr lang="en-US" sz="2200" dirty="0" err="1"/>
              <a:t>Dummer</a:t>
            </a:r>
            <a:r>
              <a:rPr lang="en-US" sz="2200" dirty="0"/>
              <a:t>, MD</a:t>
            </a:r>
          </a:p>
          <a:p>
            <a:pPr algn="l"/>
            <a:r>
              <a:rPr lang="de-DE" sz="2200" dirty="0"/>
              <a:t>ASCO 2018;Abstract 9504.</a:t>
            </a:r>
            <a:endParaRPr lang="en-US" sz="2200" dirty="0"/>
          </a:p>
          <a:p>
            <a:pPr algn="l"/>
            <a:r>
              <a:rPr lang="en-US" sz="2200" dirty="0"/>
              <a:t>Monday, June 4, 2018, 8:00 AM – 11:00 AM</a:t>
            </a:r>
          </a:p>
          <a:p>
            <a:pPr algn="l"/>
            <a:r>
              <a:rPr lang="en-US" sz="2200" dirty="0" err="1"/>
              <a:t>Arie</a:t>
            </a:r>
            <a:r>
              <a:rPr lang="en-US" sz="2200" dirty="0"/>
              <a:t> Crown Theater</a:t>
            </a:r>
          </a:p>
        </p:txBody>
      </p:sp>
    </p:spTree>
    <p:extLst>
      <p:ext uri="{BB962C8B-B14F-4D97-AF65-F5344CB8AC3E}">
        <p14:creationId xmlns:p14="http://schemas.microsoft.com/office/powerpoint/2010/main" val="2946371503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39195"/>
            <a:ext cx="10058400" cy="4450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5DE-9FD2-914B-B742-413D6C83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COLUMBUS: Progression-Free Survival with </a:t>
            </a:r>
            <a:r>
              <a:rPr lang="en-US" sz="2400" dirty="0" err="1"/>
              <a:t>Encorafenib</a:t>
            </a:r>
            <a:r>
              <a:rPr lang="en-US" sz="2400" dirty="0"/>
              <a:t> + </a:t>
            </a:r>
            <a:r>
              <a:rPr lang="en-US" sz="2400" dirty="0" err="1"/>
              <a:t>Binimetinib</a:t>
            </a:r>
            <a:r>
              <a:rPr lang="en-US" sz="2400" dirty="0"/>
              <a:t> versus </a:t>
            </a:r>
            <a:r>
              <a:rPr lang="en-US" sz="2400" dirty="0" err="1"/>
              <a:t>Vemurafenib</a:t>
            </a:r>
            <a:r>
              <a:rPr lang="en-US" sz="2400" dirty="0"/>
              <a:t> in BRAF-Mutant Melanoma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63FE00-84ED-C34E-90D4-E231541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6233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sz="1600" dirty="0" err="1">
                <a:solidFill>
                  <a:srgbClr val="FFFFFF"/>
                </a:solidFill>
              </a:rPr>
              <a:t>Dummer</a:t>
            </a:r>
            <a:r>
              <a:rPr lang="en-US" sz="1600" dirty="0">
                <a:solidFill>
                  <a:srgbClr val="FFFFFF"/>
                </a:solidFill>
              </a:rPr>
              <a:t> R et al. </a:t>
            </a:r>
            <a:r>
              <a:rPr lang="en-US" sz="1600" i="1" dirty="0">
                <a:solidFill>
                  <a:srgbClr val="FFFFFF"/>
                </a:solidFill>
              </a:rPr>
              <a:t>Lancet Oncol </a:t>
            </a:r>
            <a:r>
              <a:rPr lang="en-US" sz="1600" dirty="0">
                <a:solidFill>
                  <a:srgbClr val="FFFFFF"/>
                </a:solidFill>
              </a:rPr>
              <a:t>2018;19:603-15.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067B8E-2B5C-4848-B212-533D88B73F27}"/>
              </a:ext>
            </a:extLst>
          </p:cNvPr>
          <p:cNvSpPr txBox="1"/>
          <p:nvPr/>
        </p:nvSpPr>
        <p:spPr>
          <a:xfrm>
            <a:off x="4000500" y="60169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Time since </a:t>
            </a:r>
            <a:r>
              <a:rPr lang="en-US" sz="1800" b="1" dirty="0" err="1"/>
              <a:t>randomisation</a:t>
            </a:r>
            <a:r>
              <a:rPr lang="en-US" sz="1800" b="1" dirty="0"/>
              <a:t> (months)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="" xmlns:a16="http://schemas.microsoft.com/office/drawing/2014/main" id="{5636CB35-4CB7-4548-9B04-52F7AB14A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199962"/>
              </p:ext>
            </p:extLst>
          </p:nvPr>
        </p:nvGraphicFramePr>
        <p:xfrm>
          <a:off x="5410200" y="1447800"/>
          <a:ext cx="5943600" cy="1096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7405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655846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1065749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4261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Median PFS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mo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40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69">
                <a:tc>
                  <a:txBody>
                    <a:bodyPr/>
                    <a:lstStyle/>
                    <a:p>
                      <a:r>
                        <a:rPr lang="en-GB" sz="1400" b="1" kern="1200" dirty="0" err="1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Encorafenib</a:t>
                      </a:r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GB" sz="1400" b="1" kern="1200" dirty="0" err="1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binimetinib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14.9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0.54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&lt;</a:t>
                      </a:r>
                      <a:r>
                        <a:rPr lang="nb-NO" sz="1400" dirty="0">
                          <a:solidFill>
                            <a:schemeClr val="tx1"/>
                          </a:solidFill>
                          <a:latin typeface="+mn-lt"/>
                        </a:rPr>
                        <a:t>0.0001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96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8951D"/>
                          </a:solidFill>
                          <a:latin typeface="+mn-lt"/>
                        </a:rPr>
                        <a:t>Vemurafenib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7.3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70554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BA73F2-085E-4146-A062-9D848566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12" y="1543093"/>
            <a:ext cx="9525000" cy="488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5DE-9FD2-914B-B742-413D6C83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COLUMBUS: Progression-Free Survival with </a:t>
            </a:r>
            <a:r>
              <a:rPr lang="en-US" sz="2400" dirty="0" err="1"/>
              <a:t>Encorafenib</a:t>
            </a:r>
            <a:r>
              <a:rPr lang="en-US" sz="2400" dirty="0"/>
              <a:t> + </a:t>
            </a:r>
            <a:r>
              <a:rPr lang="en-US" sz="2400" dirty="0" err="1"/>
              <a:t>Binimetinib</a:t>
            </a:r>
            <a:r>
              <a:rPr lang="en-US" sz="2400" dirty="0"/>
              <a:t> versus </a:t>
            </a:r>
            <a:r>
              <a:rPr lang="en-US" sz="2400" dirty="0" err="1"/>
              <a:t>Encorafenib</a:t>
            </a:r>
            <a:r>
              <a:rPr lang="en-US" sz="2400" dirty="0"/>
              <a:t> in BRAF-Mutant Melanoma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63FE00-84ED-C34E-90D4-E231541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6233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Dummer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R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Lancet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2018;19:603-15.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="" xmlns:a16="http://schemas.microsoft.com/office/drawing/2014/main" id="{5636CB35-4CB7-4548-9B04-52F7AB14A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569054"/>
              </p:ext>
            </p:extLst>
          </p:nvPr>
        </p:nvGraphicFramePr>
        <p:xfrm>
          <a:off x="4982980" y="1543093"/>
          <a:ext cx="5943600" cy="1096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7405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655846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1065749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4261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Median PFS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mo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40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69">
                <a:tc>
                  <a:txBody>
                    <a:bodyPr/>
                    <a:lstStyle/>
                    <a:p>
                      <a:r>
                        <a:rPr lang="en-GB" sz="1400" b="1" kern="1200" dirty="0" err="1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Encorafenib</a:t>
                      </a:r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GB" sz="1400" b="1" kern="1200" dirty="0" err="1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binimetinib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14.9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0.75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0.051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969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rgbClr val="F8951D"/>
                          </a:solidFill>
                          <a:latin typeface="+mn-lt"/>
                        </a:rPr>
                        <a:t>Encorafenib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9.6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233031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1" y="1062075"/>
            <a:ext cx="7673037" cy="548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2250"/>
            <a:ext cx="10972800" cy="841248"/>
          </a:xfrm>
        </p:spPr>
        <p:txBody>
          <a:bodyPr anchor="t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3200" dirty="0"/>
              <a:t>RTP ASCO Symposia</a:t>
            </a:r>
            <a:endParaRPr lang="en-US" sz="2600" dirty="0"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38144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AF351D8E-DB7F-9A4B-A907-7B157D3C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94" y="1876390"/>
            <a:ext cx="10424160" cy="19812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5DE-9FD2-914B-B742-413D6C83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COLUMBUS: A Phase III Trial of </a:t>
            </a:r>
            <a:r>
              <a:rPr lang="en-US" sz="2400" dirty="0" err="1"/>
              <a:t>Encorafenib</a:t>
            </a:r>
            <a:r>
              <a:rPr lang="en-US" sz="2400" dirty="0"/>
              <a:t>/</a:t>
            </a:r>
            <a:r>
              <a:rPr lang="en-US" sz="2400" dirty="0" err="1"/>
              <a:t>Binimetinib</a:t>
            </a:r>
            <a:r>
              <a:rPr lang="en-US" sz="2400" dirty="0"/>
              <a:t> versus Vemurafenib or </a:t>
            </a:r>
            <a:r>
              <a:rPr lang="en-US" sz="2400" dirty="0" err="1"/>
              <a:t>Encorafenib</a:t>
            </a:r>
            <a:r>
              <a:rPr lang="en-US" sz="2400" dirty="0"/>
              <a:t> for BRAF-Mutant Melanoma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63FE00-84ED-C34E-90D4-E231541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6233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Dummer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R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et al. ASCO 2018;Abstract 9504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="" xmlns:a16="http://schemas.microsoft.com/office/drawing/2014/main" id="{55884D15-9372-7140-82BF-99D4C2405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289334"/>
              </p:ext>
            </p:extLst>
          </p:nvPr>
        </p:nvGraphicFramePr>
        <p:xfrm>
          <a:off x="1263302" y="1987659"/>
          <a:ext cx="10166698" cy="17586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2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44424556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3565022127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47803535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87333762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481797037"/>
                    </a:ext>
                  </a:extLst>
                </a:gridCol>
              </a:tblGrid>
              <a:tr h="610898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err="1"/>
                        <a:t>Encorafenib</a:t>
                      </a:r>
                      <a:r>
                        <a:rPr lang="en-US" sz="1800" noProof="0" dirty="0"/>
                        <a:t> + </a:t>
                      </a:r>
                      <a:r>
                        <a:rPr lang="en-US" sz="1800" noProof="0" dirty="0" err="1"/>
                        <a:t>binimetinib</a:t>
                      </a:r>
                      <a:endParaRPr lang="en-US" sz="1800" noProof="0" dirty="0"/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(</a:t>
                      </a:r>
                      <a:r>
                        <a:rPr lang="en-US" sz="1800" baseline="0" noProof="0" dirty="0"/>
                        <a:t>N = 192)</a:t>
                      </a:r>
                      <a:endParaRPr lang="en-US" dirty="0"/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Encorafenib</a:t>
                      </a:r>
                      <a:endParaRPr lang="en-US" dirty="0"/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194)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Vemurafenib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(N = 191)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  <a:r>
                        <a:rPr lang="en-US" sz="1800" b="1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en-US" sz="1800" b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Median OS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33.6 </a:t>
                      </a:r>
                      <a:r>
                        <a:rPr lang="en-US" sz="18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23.5 </a:t>
                      </a:r>
                      <a:r>
                        <a:rPr lang="en-US" sz="18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16.9 </a:t>
                      </a:r>
                      <a:r>
                        <a:rPr lang="en-US" sz="18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237">
                <a:tc>
                  <a:txBody>
                    <a:bodyPr/>
                    <a:lstStyle/>
                    <a:p>
                      <a:pPr marL="0" indent="15875" algn="l" fontAlgn="b">
                        <a:tabLst/>
                      </a:pPr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Median PFS</a:t>
                      </a:r>
                    </a:p>
                  </a:txBody>
                  <a:tcPr marL="9525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14.9 </a:t>
                      </a:r>
                      <a:r>
                        <a:rPr lang="en-US" sz="18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9.6 </a:t>
                      </a:r>
                      <a:r>
                        <a:rPr lang="en-US" sz="18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7.3 </a:t>
                      </a:r>
                      <a:r>
                        <a:rPr lang="en-US" sz="1800" b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mo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reported</a:t>
                      </a:r>
                    </a:p>
                  </a:txBody>
                  <a:tcPr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760639-6186-4B4A-929A-8BF076C86A33}"/>
              </a:ext>
            </a:extLst>
          </p:cNvPr>
          <p:cNvSpPr txBox="1"/>
          <p:nvPr/>
        </p:nvSpPr>
        <p:spPr>
          <a:xfrm>
            <a:off x="1263302" y="4114800"/>
            <a:ext cx="966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Hazard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ratio measuring OS and PFS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encorafenib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binimetinib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versus vemurafenib</a:t>
            </a:r>
          </a:p>
        </p:txBody>
      </p:sp>
    </p:spTree>
    <p:extLst>
      <p:ext uri="{BB962C8B-B14F-4D97-AF65-F5344CB8AC3E}">
        <p14:creationId xmlns:p14="http://schemas.microsoft.com/office/powerpoint/2010/main" val="4200749187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390DC-B1DD-0D4C-BA90-5864D45B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COLUMBUS: Adverse Events with </a:t>
            </a:r>
            <a:r>
              <a:rPr lang="en-US" sz="2400" dirty="0" err="1"/>
              <a:t>Encorafenib</a:t>
            </a:r>
            <a:r>
              <a:rPr lang="en-US" sz="2400" dirty="0"/>
              <a:t>/</a:t>
            </a:r>
            <a:r>
              <a:rPr lang="en-US" sz="2400" dirty="0" err="1"/>
              <a:t>Binimetinib</a:t>
            </a:r>
            <a:r>
              <a:rPr lang="en-US" sz="2400" dirty="0"/>
              <a:t> versus Vemurafenib or </a:t>
            </a:r>
            <a:r>
              <a:rPr lang="en-US" sz="2400" dirty="0" err="1"/>
              <a:t>Encorafenib</a:t>
            </a:r>
            <a:r>
              <a:rPr lang="en-US" sz="2400" dirty="0"/>
              <a:t> for BRAF-Mutant Melanoma 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C0FDA1A3-72FC-024F-A540-3BF95A81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10972800" cy="44196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1C83FD3-B707-2142-9348-3DEACFD93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35586"/>
              </p:ext>
            </p:extLst>
          </p:nvPr>
        </p:nvGraphicFramePr>
        <p:xfrm>
          <a:off x="762000" y="1783080"/>
          <a:ext cx="10668000" cy="4140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1464421259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1047143995"/>
                    </a:ext>
                  </a:extLst>
                </a:gridCol>
              </a:tblGrid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err="1"/>
                        <a:t>Encorafenib</a:t>
                      </a:r>
                      <a:r>
                        <a:rPr lang="en-US" sz="1800" noProof="0" dirty="0"/>
                        <a:t> + </a:t>
                      </a:r>
                      <a:r>
                        <a:rPr lang="en-US" sz="1800" noProof="0" dirty="0" err="1"/>
                        <a:t>binimetinib</a:t>
                      </a:r>
                      <a:endParaRPr lang="en-US" sz="1800" noProof="0" dirty="0"/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(</a:t>
                      </a:r>
                      <a:r>
                        <a:rPr lang="en-US" sz="1800" baseline="0" noProof="0" dirty="0"/>
                        <a:t>N = 192)</a:t>
                      </a:r>
                      <a:endParaRPr lang="en-US" dirty="0"/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Encorafenib</a:t>
                      </a:r>
                      <a:endParaRPr lang="en-US" dirty="0"/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192)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Vemurafenib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186)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Any</a:t>
                      </a:r>
                      <a:r>
                        <a:rPr lang="en-GB" sz="1800" kern="1200" baseline="0" dirty="0"/>
                        <a:t> A</a:t>
                      </a:r>
                      <a:r>
                        <a:rPr lang="en-GB" sz="1800" kern="1200" dirty="0"/>
                        <a:t>E </a:t>
                      </a:r>
                      <a:r>
                        <a:rPr lang="en-US" sz="1800" kern="1200" dirty="0"/>
                        <a:t>Grade ≥3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serious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</a:t>
                      </a:r>
                      <a:r>
                        <a:rPr lang="en-GB" sz="1800" baseline="0" dirty="0"/>
                        <a:t> AE leading to discontinuation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967">
                <a:tc gridSpan="4">
                  <a:txBody>
                    <a:bodyPr/>
                    <a:lstStyle/>
                    <a:p>
                      <a:r>
                        <a:rPr lang="en-GB" sz="1800" dirty="0"/>
                        <a:t>Specific AE</a:t>
                      </a:r>
                      <a:endParaRPr lang="en-GB" sz="1800" b="1" baseline="30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Nausea</a:t>
                      </a:r>
                      <a:endParaRPr lang="en-GB" sz="1800" b="1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Diarrhea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Vomiting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Pyrexia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0F4580-4336-614E-9647-8A0A6C4EC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464100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sz="1600" dirty="0" err="1">
                <a:solidFill>
                  <a:srgbClr val="FFFFFF"/>
                </a:solidFill>
              </a:rPr>
              <a:t>Dummer</a:t>
            </a:r>
            <a:r>
              <a:rPr lang="en-US" sz="1600" dirty="0">
                <a:solidFill>
                  <a:srgbClr val="FFFFFF"/>
                </a:solidFill>
              </a:rPr>
              <a:t> R et al. Lancet Oncol 2018;19:603-15.</a:t>
            </a:r>
          </a:p>
        </p:txBody>
      </p:sp>
    </p:spTree>
    <p:extLst>
      <p:ext uri="{BB962C8B-B14F-4D97-AF65-F5344CB8AC3E}">
        <p14:creationId xmlns:p14="http://schemas.microsoft.com/office/powerpoint/2010/main" val="2416399906"/>
      </p:ext>
    </p:extLst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C5B33E0F-2B7C-7344-9E42-4D29D7C75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62" y="1363226"/>
            <a:ext cx="11316637" cy="44196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CAB7F-4A5E-AF48-9FCD-9C5B1CD2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KEYNOTE-022: Update of Phase I Study of First-Line Pembrolizumab + Dabrafenib and Trametinib for BRAF-Mutant Advanced Melanoma 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="" xmlns:a16="http://schemas.microsoft.com/office/drawing/2014/main" id="{E309F0CC-B822-6B45-9E37-BBE522A57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614701"/>
              </p:ext>
            </p:extLst>
          </p:nvPr>
        </p:nvGraphicFramePr>
        <p:xfrm>
          <a:off x="553387" y="1478201"/>
          <a:ext cx="11029013" cy="41792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28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650377541"/>
                    </a:ext>
                  </a:extLst>
                </a:gridCol>
              </a:tblGrid>
              <a:tr h="844877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Confirmed responses only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(N = 15)</a:t>
                      </a:r>
                      <a:r>
                        <a:rPr lang="en-US" sz="1800" baseline="30000" noProof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en-US" sz="18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Confirmed + unconfirmed responses</a:t>
                      </a:r>
                      <a:endParaRPr lang="en-US" sz="18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(N = 15)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ORR, n(%)</a:t>
                      </a:r>
                      <a:endParaRPr lang="en-GB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10 (67)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11 (73)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 (13)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 (13)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686019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8 (53)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9 (60)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108144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 (27)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 (27)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7584425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0977833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</a:t>
                      </a:r>
                      <a:endParaRPr lang="en-GB" sz="1800" b="0" kern="1200" baseline="30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 (7)</a:t>
                      </a:r>
                      <a:r>
                        <a:rPr lang="en-US" sz="180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3055716"/>
                  </a:ext>
                </a:extLst>
              </a:tr>
              <a:tr h="35430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Median time to response (range), </a:t>
                      </a:r>
                      <a:r>
                        <a:rPr lang="en-GB" sz="1800" b="0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</a:t>
                      </a:r>
                      <a:endParaRPr lang="en-GB" sz="18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2.8 (2.2-3.0)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2.8 (2.2-3.0)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2439901"/>
                  </a:ext>
                </a:extLst>
              </a:tr>
              <a:tr h="46071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Median duration of response (range), </a:t>
                      </a:r>
                      <a:r>
                        <a:rPr lang="en-GB" sz="1800" b="0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</a:t>
                      </a:r>
                      <a:endParaRPr lang="en-GB" sz="18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NR (2.8-26.5)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NR (1.6-26.5)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9653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43151B0-BE95-7944-87A4-570C38EC03E6}"/>
              </a:ext>
            </a:extLst>
          </p:cNvPr>
          <p:cNvSpPr txBox="1"/>
          <p:nvPr/>
        </p:nvSpPr>
        <p:spPr>
          <a:xfrm>
            <a:off x="609600" y="5767586"/>
            <a:ext cx="1080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Responses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were confirmed during a subsequent response assessment; </a:t>
            </a:r>
            <a:r>
              <a:rPr kumimoji="0" lang="en-US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Confirmed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response was not evaluable (NE) due to the first response assessment being within 6 weeks from randomization.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D922E8-1C81-1F42-873D-0058B8B3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6233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Ribas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 ESMO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2017;Abstract 1216O.</a:t>
            </a:r>
          </a:p>
        </p:txBody>
      </p:sp>
    </p:spTree>
    <p:extLst>
      <p:ext uri="{BB962C8B-B14F-4D97-AF65-F5344CB8AC3E}">
        <p14:creationId xmlns:p14="http://schemas.microsoft.com/office/powerpoint/2010/main" val="2325469920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616A29-E075-5648-B9F1-049B3EA7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Select Ongoing Clinical Trials of Combination Immunotherapy and Targeted Agents in Metastatic Melanoma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1292A494-89F7-2A43-8DDF-B44F463C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11353800" cy="48006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096A2BD-5E24-8F49-9233-562FE3F77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637962"/>
              </p:ext>
            </p:extLst>
          </p:nvPr>
        </p:nvGraphicFramePr>
        <p:xfrm>
          <a:off x="524310" y="1570054"/>
          <a:ext cx="11058090" cy="4525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9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87545258"/>
                    </a:ext>
                  </a:extLst>
                </a:gridCol>
                <a:gridCol w="6248400">
                  <a:extLst>
                    <a:ext uri="{9D8B030D-6E8A-4147-A177-3AD203B41FA5}">
                      <a16:colId xmlns="" xmlns:a16="http://schemas.microsoft.com/office/drawing/2014/main" val="2526586307"/>
                    </a:ext>
                  </a:extLst>
                </a:gridCol>
              </a:tblGrid>
              <a:tr h="446394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  <a:latin typeface="+mn-lt"/>
                        </a:rPr>
                        <a:t>NCT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Phase</a:t>
                      </a:r>
                      <a:endParaRPr lang="en-US" sz="1600" b="1" noProof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Enrollment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66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NCT02967692/COMBI-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indent="-173038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PDR001(anti-PD-1 antibody)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dabrafenib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trametinib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6075" marR="0" lvl="0" indent="-173038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dabrafenib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trametinib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684344"/>
                  </a:ext>
                </a:extLst>
              </a:tr>
              <a:tr h="606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NCT02908672/TRILOGY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173038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Atezolizumab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cobimetinib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vemurafenib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(720 mg)</a:t>
                      </a:r>
                    </a:p>
                    <a:p>
                      <a:pPr marL="346075" marR="0" lvl="0" indent="-173038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cobimetinib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vemurafenib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(960 mg)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7661814"/>
                  </a:ext>
                </a:extLst>
              </a:tr>
              <a:tr h="606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NCT03235245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ipilimumab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607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Encorafenib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binimetinib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ipilimumab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2526896"/>
                  </a:ext>
                </a:extLst>
              </a:tr>
              <a:tr h="606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NCT02968303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</a:rPr>
                        <a:t>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Induction (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vemurafenib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cobimetinib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then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6075" marR="0" indent="-173038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induction, up-front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1994627"/>
                  </a:ext>
                </a:extLst>
              </a:tr>
              <a:tr h="606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NCT02910700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dabrafenib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trametinib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607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trametinib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5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NCT02631447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LGX818 + MEK162 until PD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until PD</a:t>
                      </a:r>
                    </a:p>
                    <a:p>
                      <a:pPr marL="346075" indent="-173038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until PD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LGX818 + MEK162 until PD</a:t>
                      </a:r>
                    </a:p>
                    <a:p>
                      <a:pPr marL="346075" marR="0" lvl="0" indent="-173038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LGX818 + MEK162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until PD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LGX818 + MEK162 until PD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35504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DBEB95-14F7-9044-85A7-FE9BE4D7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9077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www.clinicaltrials.gov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; Accessed on May 24, 2018</a:t>
            </a:r>
          </a:p>
        </p:txBody>
      </p:sp>
    </p:spTree>
    <p:extLst>
      <p:ext uri="{BB962C8B-B14F-4D97-AF65-F5344CB8AC3E}">
        <p14:creationId xmlns:p14="http://schemas.microsoft.com/office/powerpoint/2010/main" val="2201048590"/>
      </p:ext>
    </p:extLst>
  </p:cSld>
  <p:clrMapOvr>
    <a:masterClrMapping/>
  </p:clrMapOvr>
  <p:transition spd="slow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609600" y="1066800"/>
            <a:ext cx="109728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2: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Integration of BRAF/MEK Inhibitors into the Management of BRAF-Mutated Disease</a:t>
            </a:r>
          </a:p>
          <a:p>
            <a:pPr lvl="0" algn="ctr">
              <a:lnSpc>
                <a:spcPct val="90000"/>
              </a:lnSpc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CBB33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  <a:p>
            <a:pPr lvl="0" algn="ctr">
              <a:lnSpc>
                <a:spcPct val="90000"/>
              </a:lnSpc>
              <a:defRPr/>
            </a:pPr>
            <a:endParaRPr lang="en-US" sz="3600" b="1" dirty="0">
              <a:solidFill>
                <a:srgbClr val="ECBB33"/>
              </a:solidFill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  <a:p>
            <a:pPr lvl="0" algn="ctr">
              <a:lnSpc>
                <a:spcPct val="90000"/>
              </a:lnSpc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C53D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988461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" y="164892"/>
            <a:ext cx="11972544" cy="130414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20000"/>
          </a:bodyPr>
          <a:lstStyle/>
          <a:p>
            <a:pPr algn="ctr" defTabSz="1219170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8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8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800" dirty="0">
                <a:solidFill>
                  <a:srgbClr val="003852"/>
                </a:solidFill>
                <a:latin typeface="Arial" panose="020B0604020202020204"/>
              </a:rPr>
              <a:t>): BRAF mutant patient receiving BRAF + MEK with toxicity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378FF-9415-4AB8-BEA3-DD29DAE1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55648"/>
            <a:ext cx="11206397" cy="4949952"/>
          </a:xfrm>
        </p:spPr>
        <p:txBody>
          <a:bodyPr>
            <a:noAutofit/>
          </a:bodyPr>
          <a:lstStyle/>
          <a:p>
            <a:pPr marL="574675" indent="-457200">
              <a:lnSpc>
                <a:spcPct val="110000"/>
              </a:lnSpc>
              <a:spcBef>
                <a:spcPts val="1351"/>
              </a:spcBef>
            </a:pPr>
            <a:r>
              <a:rPr lang="en-US" sz="2800" dirty="0"/>
              <a:t>61 year old woman with BRAF V600E mutant melanoma started pembrolizumab in 8/2015 with disease response in her lung but eventual progression in liver metastases by 11/2017.</a:t>
            </a:r>
          </a:p>
          <a:p>
            <a:pPr marL="574675" indent="-457200">
              <a:lnSpc>
                <a:spcPct val="110000"/>
              </a:lnSpc>
              <a:spcBef>
                <a:spcPts val="1351"/>
              </a:spcBef>
            </a:pPr>
            <a:r>
              <a:rPr lang="en-US" sz="2800" dirty="0"/>
              <a:t>Started dabrafenib + trametinib in 11/2017 with no side effects and disease response by 1</a:t>
            </a:r>
            <a:r>
              <a:rPr lang="en-US" sz="2800" baseline="30000" dirty="0"/>
              <a:t>st</a:t>
            </a:r>
            <a:r>
              <a:rPr lang="en-US" sz="2800" dirty="0"/>
              <a:t> scan in 2/2018.</a:t>
            </a:r>
          </a:p>
          <a:p>
            <a:pPr marL="574675" indent="-457200">
              <a:lnSpc>
                <a:spcPct val="110000"/>
              </a:lnSpc>
              <a:spcBef>
                <a:spcPts val="1351"/>
              </a:spcBef>
            </a:pPr>
            <a:r>
              <a:rPr lang="en-US" sz="2800" dirty="0"/>
              <a:t>Developed fever to 105 degrees in 5/2018 with Grade 2 elevation in AST/ALT/alkaline phosphatase.</a:t>
            </a:r>
          </a:p>
          <a:p>
            <a:pPr marL="574675" indent="-457200">
              <a:lnSpc>
                <a:spcPct val="110000"/>
              </a:lnSpc>
              <a:spcBef>
                <a:spcPts val="1351"/>
              </a:spcBef>
            </a:pPr>
            <a:r>
              <a:rPr lang="en-US" sz="2800" dirty="0"/>
              <a:t>Held drugs for 3 days; fever abated; resumed dabrafenib + trametinib with low grade fever and discontinued treatment again.</a:t>
            </a:r>
          </a:p>
        </p:txBody>
      </p:sp>
    </p:spTree>
    <p:extLst>
      <p:ext uri="{BB962C8B-B14F-4D97-AF65-F5344CB8AC3E}">
        <p14:creationId xmlns:p14="http://schemas.microsoft.com/office/powerpoint/2010/main" val="1900959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2" y="798703"/>
            <a:ext cx="11435077" cy="996951"/>
          </a:xfrm>
        </p:spPr>
        <p:txBody>
          <a:bodyPr/>
          <a:lstStyle/>
          <a:p>
            <a:pPr lvl="0"/>
            <a:r>
              <a:rPr lang="en-US" dirty="0"/>
              <a:t>Case (</a:t>
            </a:r>
            <a:r>
              <a:rPr lang="en-US" dirty="0" err="1"/>
              <a:t>Dr</a:t>
            </a:r>
            <a:r>
              <a:rPr lang="en-US" dirty="0"/>
              <a:t> Weber)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450693"/>
            <a:ext cx="11435077" cy="4870923"/>
          </a:xfrm>
        </p:spPr>
        <p:txBody>
          <a:bodyPr/>
          <a:lstStyle/>
          <a:p>
            <a:r>
              <a:rPr lang="en-US" dirty="0"/>
              <a:t>A 52 year old female with a history of stage IIIC resected melanoma was placed on a clinical trial of </a:t>
            </a:r>
            <a:r>
              <a:rPr lang="en-US" dirty="0" err="1"/>
              <a:t>ipilimumab</a:t>
            </a:r>
            <a:r>
              <a:rPr lang="en-US" dirty="0"/>
              <a:t> at 1 mg/kg and </a:t>
            </a:r>
            <a:r>
              <a:rPr lang="en-US" dirty="0" err="1"/>
              <a:t>nivolumab</a:t>
            </a:r>
            <a:r>
              <a:rPr lang="en-US" dirty="0"/>
              <a:t> at 3 mg/kg.</a:t>
            </a:r>
          </a:p>
          <a:p>
            <a:r>
              <a:rPr lang="en-US" dirty="0"/>
              <a:t>She had no disease on scans and tolerated treatment well by the week 12 evaluation.</a:t>
            </a:r>
          </a:p>
          <a:p>
            <a:r>
              <a:rPr lang="en-US" dirty="0"/>
              <a:t>At week 16 she developed a new scalp lesion that was biopsied, showed metastatic melanoma.</a:t>
            </a:r>
          </a:p>
          <a:p>
            <a:r>
              <a:rPr lang="en-US" dirty="0"/>
              <a:t>CT scans showed multiple lung lesions ranging from 1-2.5 cm, and retroperitoneal adenopathy up to 3 cm; MRI brain was negative.</a:t>
            </a:r>
          </a:p>
          <a:p>
            <a:r>
              <a:rPr lang="en-US" dirty="0"/>
              <a:t>Genomic testing showed that she was BRAF V600K positive.</a:t>
            </a:r>
          </a:p>
          <a:p>
            <a:r>
              <a:rPr lang="en-US" dirty="0"/>
              <a:t>She was placed on a trial of </a:t>
            </a:r>
            <a:r>
              <a:rPr lang="en-US" dirty="0" err="1"/>
              <a:t>encorafenib</a:t>
            </a:r>
            <a:r>
              <a:rPr lang="en-US" dirty="0"/>
              <a:t> and </a:t>
            </a:r>
            <a:r>
              <a:rPr lang="en-US" dirty="0" err="1"/>
              <a:t>binimetinib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466434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(</a:t>
            </a:r>
            <a:r>
              <a:rPr lang="en-US" dirty="0" err="1"/>
              <a:t>Dr</a:t>
            </a:r>
            <a:r>
              <a:rPr lang="en-US" dirty="0"/>
              <a:t> Weber)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palpable disease shrank within a day or two of starting treatment, and the patient developed a rash on the legs that was quite itchy.</a:t>
            </a:r>
          </a:p>
          <a:p>
            <a:r>
              <a:rPr lang="en-US" dirty="0"/>
              <a:t>The symptoms responded to topical therapies, and at week 2 at the first evaluation there was a near CR of her disease.</a:t>
            </a:r>
          </a:p>
          <a:p>
            <a:r>
              <a:rPr lang="en-US" dirty="0"/>
              <a:t>The treatment was continued, and at week 24 there was a complete response.</a:t>
            </a:r>
          </a:p>
          <a:p>
            <a:r>
              <a:rPr lang="en-US" dirty="0"/>
              <a:t>The patient continued therapy, and has been on treatment for 2 years while maintaining a CR.</a:t>
            </a:r>
          </a:p>
          <a:p>
            <a:r>
              <a:rPr lang="en-US" dirty="0"/>
              <a:t>She requested to be taken off therapy, but the oncologist insisted on her staying on treatment, which she continues to tolerate well.</a:t>
            </a:r>
          </a:p>
        </p:txBody>
      </p:sp>
    </p:spTree>
    <p:extLst>
      <p:ext uri="{BB962C8B-B14F-4D97-AF65-F5344CB8AC3E}">
        <p14:creationId xmlns:p14="http://schemas.microsoft.com/office/powerpoint/2010/main" val="77758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609600" y="1066800"/>
            <a:ext cx="109728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3: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Immune Checkpoint Inhibitors in</a:t>
            </a:r>
            <a:b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Metastatic Melanoma; Management of Autoimmune Toxicities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C53D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556513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>
            <a:extLst>
              <a:ext uri="{FF2B5EF4-FFF2-40B4-BE49-F238E27FC236}">
                <a16:creationId xmlns="" xmlns:a16="http://schemas.microsoft.com/office/drawing/2014/main" id="{9BF4E952-1ADF-2A43-9684-D852E97E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11353800" cy="42672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F5BFAE-5322-B348-9656-1816DF19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Immunotherapy Approvals/Indications in Metastatic Melanoma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="" xmlns:a16="http://schemas.microsoft.com/office/drawing/2014/main" id="{34629F33-B9FC-9048-ADC4-1EF2BFD6F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548088"/>
              </p:ext>
            </p:extLst>
          </p:nvPr>
        </p:nvGraphicFramePr>
        <p:xfrm>
          <a:off x="571500" y="1752600"/>
          <a:ext cx="11010900" cy="3924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1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732169183"/>
                    </a:ext>
                  </a:extLst>
                </a:gridCol>
              </a:tblGrid>
              <a:tr h="67625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</a:t>
                      </a:r>
                      <a:endParaRPr lang="en-US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trial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6258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Unresectable or metastatic melanoma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KEYNOTE-002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KEYNOTE-006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117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Nivolumab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 V600 wild-type or mutation-positive unresectable or metastatic melanoma as first-line therapy or following disease  progression on </a:t>
                      </a:r>
                      <a:r>
                        <a:rPr lang="en-GB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ipilimumab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/BRAF inhibitor 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CHECKMATE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037</a:t>
                      </a:r>
                    </a:p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CHECKMATE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25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Nivolumab/ipilimumab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Unresectable or metastatic melanoma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CHECKMATE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25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Ipilimumab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Unresectable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metastatic melanoma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MDX010-20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BBBAD8-68DA-C84E-9A4D-34616786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9077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www.accessdata.fda.gov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; Accessed on May 24, 2018</a:t>
            </a:r>
          </a:p>
        </p:txBody>
      </p:sp>
    </p:spTree>
    <p:extLst>
      <p:ext uri="{BB962C8B-B14F-4D97-AF65-F5344CB8AC3E}">
        <p14:creationId xmlns:p14="http://schemas.microsoft.com/office/powerpoint/2010/main" val="3341542299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93166"/>
              </p:ext>
            </p:extLst>
          </p:nvPr>
        </p:nvGraphicFramePr>
        <p:xfrm>
          <a:off x="914400" y="1447800"/>
          <a:ext cx="10360391" cy="3034669"/>
        </p:xfrm>
        <a:graphic>
          <a:graphicData uri="http://schemas.openxmlformats.org/drawingml/2006/table">
            <a:tbl>
              <a:tblPr/>
              <a:tblGrid>
                <a:gridCol w="10360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916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1: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Evolving Treatment Approaches for Patients with Localized or Locally Advanced Disease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4048564"/>
                  </a:ext>
                </a:extLst>
              </a:tr>
              <a:tr h="111633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2: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Integration of BRAF/MEK Inhibitors into the Management of BRAF-Mutated Disease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916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3: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Immune Checkpoint Inhibitors in Metastatic Melanoma; Management of Autoimmune Toxicities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5" y="1835213"/>
            <a:ext cx="10058400" cy="4056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74220-5A6E-E74A-862E-566674C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CheckMate</a:t>
            </a:r>
            <a:r>
              <a:rPr lang="en-US" sz="2400" dirty="0"/>
              <a:t> 067: Overall Survival with Combined Nivolumab and Ipilimumab in Advanced Melanoma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7983FE-1B98-564F-8B41-DF08A2C6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0" y="6453652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Wolchok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JD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lang="en-US" sz="1600" i="1" dirty="0">
                <a:solidFill>
                  <a:srgbClr val="FFFFFF"/>
                </a:solidFill>
              </a:rPr>
              <a:t> J Med </a:t>
            </a:r>
            <a:r>
              <a:rPr lang="en-US" sz="1600" dirty="0">
                <a:solidFill>
                  <a:srgbClr val="FFFFFF"/>
                </a:solidFill>
              </a:rPr>
              <a:t>2017;377:1345-1356.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1A8881DB-396E-F343-A03E-15CFCD2F7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44315"/>
              </p:ext>
            </p:extLst>
          </p:nvPr>
        </p:nvGraphicFramePr>
        <p:xfrm>
          <a:off x="4343400" y="1371600"/>
          <a:ext cx="7242777" cy="1355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784377057"/>
                    </a:ext>
                  </a:extLst>
                </a:gridCol>
                <a:gridCol w="772534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1060043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34935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Median OS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mo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2-y OS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-value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8951D"/>
                          </a:solidFill>
                          <a:latin typeface="+mn-lt"/>
                        </a:rPr>
                        <a:t>Nivolumab plus ipilimumab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0.55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p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&lt; 0.001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Nivolumab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37.6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59%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0.63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p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&lt; 0.001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17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Ipilimumab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19.9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92209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051030" y="3623834"/>
            <a:ext cx="367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Patients who survived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921507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0" y="3097386"/>
            <a:ext cx="2707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Nivolumab</a:t>
            </a:r>
            <a:r>
              <a:rPr lang="en-US" sz="1600" dirty="0"/>
              <a:t> plus </a:t>
            </a:r>
            <a:r>
              <a:rPr lang="en-US" sz="1600" dirty="0" err="1"/>
              <a:t>ipilimumab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51334" y="3642364"/>
            <a:ext cx="153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Nivolumab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77903" y="4169757"/>
            <a:ext cx="133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Ipilimumab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50571" y="3101450"/>
            <a:ext cx="59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8951D"/>
                </a:solidFill>
              </a:rPr>
              <a:t>58%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50571" y="3793111"/>
            <a:ext cx="59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52%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0571" y="4465762"/>
            <a:ext cx="59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</a:rPr>
              <a:t>34%</a:t>
            </a:r>
          </a:p>
        </p:txBody>
      </p:sp>
    </p:spTree>
    <p:extLst>
      <p:ext uri="{BB962C8B-B14F-4D97-AF65-F5344CB8AC3E}">
        <p14:creationId xmlns:p14="http://schemas.microsoft.com/office/powerpoint/2010/main" val="3196879996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CC84B-9ADA-3948-ACE7-9A6B6E82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CheckMate</a:t>
            </a:r>
            <a:r>
              <a:rPr lang="en-US" sz="2400" dirty="0"/>
              <a:t> 067: Adverse Events with Combined Nivolumab and Ipilimumab in Advanced Melanoma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AEAAC592-65F8-A441-9DFD-CDDF28C8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11353800" cy="47244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E413A87-5C91-5E48-B253-6DAD83FA8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434862"/>
              </p:ext>
            </p:extLst>
          </p:nvPr>
        </p:nvGraphicFramePr>
        <p:xfrm>
          <a:off x="524310" y="1570052"/>
          <a:ext cx="11058090" cy="4479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6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2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87545258"/>
                    </a:ext>
                  </a:extLst>
                </a:gridCol>
                <a:gridCol w="2218890">
                  <a:extLst>
                    <a:ext uri="{9D8B030D-6E8A-4147-A177-3AD203B41FA5}">
                      <a16:colId xmlns="" xmlns:a16="http://schemas.microsoft.com/office/drawing/2014/main" val="2732169183"/>
                    </a:ext>
                  </a:extLst>
                </a:gridCol>
              </a:tblGrid>
              <a:tr h="399967">
                <a:tc>
                  <a:txBody>
                    <a:bodyPr/>
                    <a:lstStyle/>
                    <a:p>
                      <a:r>
                        <a:rPr lang="en-GB" sz="1700" dirty="0"/>
                        <a:t>Any AE</a:t>
                      </a:r>
                      <a:endParaRPr lang="en-GB" sz="17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/>
                        <a:t>Nivolumab plus ipilimumab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/>
                        <a:t>(</a:t>
                      </a:r>
                      <a:r>
                        <a:rPr lang="en-US" sz="1700" baseline="0" noProof="0" dirty="0"/>
                        <a:t>n = 313)</a:t>
                      </a:r>
                      <a:endParaRPr lang="en-US" sz="1700" b="1" noProof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/>
                        <a:t>Nivolumab</a:t>
                      </a:r>
                      <a:r>
                        <a:rPr lang="en-GB" sz="1700" baseline="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(n = 313)</a:t>
                      </a:r>
                      <a:endParaRPr lang="en-US" sz="1700" dirty="0"/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/>
                        <a:t>Ipilimumab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(n = 311)</a:t>
                      </a:r>
                      <a:endParaRPr lang="en-GB" sz="1700" b="1" dirty="0"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700" dirty="0"/>
                        <a:t>Any AE</a:t>
                      </a:r>
                      <a:endParaRPr lang="en-GB" sz="17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96.0%</a:t>
                      </a:r>
                      <a:endParaRPr lang="en-GB" sz="17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86.0%</a:t>
                      </a:r>
                      <a:endParaRPr lang="en-US" sz="17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86.0%</a:t>
                      </a:r>
                      <a:endParaRPr lang="en-US" sz="17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/>
                        <a:t>Any</a:t>
                      </a:r>
                      <a:r>
                        <a:rPr lang="en-GB" sz="1700" kern="1200" baseline="0" dirty="0"/>
                        <a:t> A</a:t>
                      </a:r>
                      <a:r>
                        <a:rPr lang="en-GB" sz="1700" kern="1200" dirty="0"/>
                        <a:t>E </a:t>
                      </a:r>
                      <a:r>
                        <a:rPr lang="en-US" sz="1700" kern="1200" dirty="0"/>
                        <a:t>Grade ≥3</a:t>
                      </a:r>
                      <a:endParaRPr lang="en-GB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</a:rPr>
                        <a:t>59.0%</a:t>
                      </a:r>
                      <a:endParaRPr lang="en-GB" sz="17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</a:rPr>
                        <a:t>21.0%</a:t>
                      </a:r>
                      <a:endParaRPr lang="en-US" sz="17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28.0%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Any AE leading</a:t>
                      </a:r>
                      <a:r>
                        <a:rPr lang="en-GB" sz="1700" baseline="0" dirty="0"/>
                        <a:t> to death</a:t>
                      </a:r>
                      <a:endParaRPr lang="en-GB" sz="17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&lt;1.0%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&lt;1.0%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&lt;1.0%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700" dirty="0"/>
                        <a:t>Any</a:t>
                      </a:r>
                      <a:r>
                        <a:rPr lang="en-GB" sz="1700" baseline="0" dirty="0"/>
                        <a:t> AE leading to discontinuation</a:t>
                      </a:r>
                      <a:endParaRPr lang="en-GB" sz="17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39.0%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12.0%</a:t>
                      </a:r>
                      <a:endParaRPr lang="en-US" sz="17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16.0%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967">
                <a:tc gridSpan="4">
                  <a:txBody>
                    <a:bodyPr/>
                    <a:lstStyle/>
                    <a:p>
                      <a:r>
                        <a:rPr lang="en-GB" sz="1700" dirty="0"/>
                        <a:t>Specific AE</a:t>
                      </a:r>
                      <a:endParaRPr lang="en-GB" sz="1700" b="1" baseline="30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b="1" baseline="30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700" baseline="0" dirty="0"/>
                        <a:t>Rash</a:t>
                      </a:r>
                      <a:endParaRPr lang="en-GB" sz="1700" b="1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30.0%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23.0%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22.0%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Pruritus</a:t>
                      </a:r>
                      <a:endParaRPr lang="en-GB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35.0%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21.0%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36.0%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err="1"/>
                        <a:t>Dyspnea</a:t>
                      </a:r>
                      <a:endParaRPr lang="en-GB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12.0%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6.0%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/>
                        <a:t>Pneumonitis</a:t>
                      </a:r>
                      <a:endParaRPr lang="en-GB" sz="17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7.0%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+mn-lt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F7A0BE-0CB6-9E4E-8A62-98CA9B9B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0" y="6453652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Wolchok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JD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lang="en-US" sz="1600" i="1" dirty="0">
                <a:solidFill>
                  <a:srgbClr val="FFFFFF"/>
                </a:solidFill>
              </a:rPr>
              <a:t> J Med </a:t>
            </a:r>
            <a:r>
              <a:rPr lang="en-US" sz="1600" dirty="0">
                <a:solidFill>
                  <a:srgbClr val="FFFFFF"/>
                </a:solidFill>
              </a:rPr>
              <a:t>2017;377:1345-1356.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8196"/>
      </p:ext>
    </p:extLst>
  </p:cSld>
  <p:clrMapOvr>
    <a:masterClrMapping/>
  </p:clrMapOvr>
  <p:transition spd="slow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F61A5-3F3B-0544-8DB6-865C7923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9906000" cy="2743200"/>
          </a:xfrm>
        </p:spPr>
        <p:txBody>
          <a:bodyPr/>
          <a:lstStyle/>
          <a:p>
            <a:pPr algn="l"/>
            <a:r>
              <a:rPr lang="en-US" sz="3400" dirty="0"/>
              <a:t>4-year survival and outcomes after cessation of pembrolizumab after 2-years in patients with </a:t>
            </a:r>
            <a:r>
              <a:rPr lang="en-US" sz="3400" dirty="0" err="1"/>
              <a:t>ipilimumab-na</a:t>
            </a:r>
            <a:r>
              <a:rPr lang="nl-NL" sz="3400" dirty="0" err="1"/>
              <a:t>ï</a:t>
            </a:r>
            <a:r>
              <a:rPr lang="en-US" sz="3400" dirty="0" err="1"/>
              <a:t>ve</a:t>
            </a:r>
            <a:r>
              <a:rPr lang="en-US" sz="3400" dirty="0"/>
              <a:t> advanced melanoma in KEYNOTE-006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D58983-CCCE-5343-89B2-5C7886BF1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9448800" cy="2057400"/>
          </a:xfrm>
        </p:spPr>
        <p:txBody>
          <a:bodyPr anchor="ctr"/>
          <a:lstStyle/>
          <a:p>
            <a:pPr algn="l"/>
            <a:r>
              <a:rPr lang="en-US" dirty="0"/>
              <a:t>Long GV et al.</a:t>
            </a:r>
            <a:endParaRPr lang="en-US" sz="2200" dirty="0"/>
          </a:p>
          <a:p>
            <a:pPr algn="l"/>
            <a:r>
              <a:rPr lang="de-DE" sz="2200" dirty="0"/>
              <a:t>ASCO 2018;Abstract 9503.</a:t>
            </a:r>
            <a:endParaRPr lang="en-US" sz="2200" dirty="0"/>
          </a:p>
          <a:p>
            <a:pPr algn="l"/>
            <a:r>
              <a:rPr lang="en-US" sz="2200" dirty="0"/>
              <a:t>Monday, June 4, 2018, 8:00 AM – 11:00 AM</a:t>
            </a:r>
          </a:p>
          <a:p>
            <a:pPr algn="l"/>
            <a:r>
              <a:rPr lang="en-US" sz="2200" dirty="0" err="1"/>
              <a:t>Arie</a:t>
            </a:r>
            <a:r>
              <a:rPr lang="en-US" sz="2200" dirty="0"/>
              <a:t> Crown Theater</a:t>
            </a:r>
          </a:p>
        </p:txBody>
      </p:sp>
    </p:spTree>
    <p:extLst>
      <p:ext uri="{BB962C8B-B14F-4D97-AF65-F5344CB8AC3E}">
        <p14:creationId xmlns:p14="http://schemas.microsoft.com/office/powerpoint/2010/main" val="2007317082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="" xmlns:a16="http://schemas.microsoft.com/office/drawing/2014/main" id="{6D28A847-582D-D648-B4B2-9242FEE44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8025"/>
            <a:ext cx="1139031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0AFF00-1F8B-4E45-9F1A-701B23D0A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0" y="6453652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Brahmer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JR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Oncol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2018;[</a:t>
            </a:r>
            <a:r>
              <a:rPr lang="en-US" sz="1600" dirty="0" err="1">
                <a:solidFill>
                  <a:srgbClr val="FFFFFF"/>
                </a:solidFill>
              </a:rPr>
              <a:t>Epub</a:t>
            </a:r>
            <a:r>
              <a:rPr lang="en-US" sz="1600" dirty="0">
                <a:solidFill>
                  <a:srgbClr val="FFFFFF"/>
                </a:solidFill>
              </a:rPr>
              <a:t> ahead of print].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15582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AEAAC592-65F8-A441-9DFD-CDDF28C8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11353800" cy="4572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82566-1CEE-B24B-95C8-80A2DE5F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Recommendations for Management of Immune-Related Adverse Events from Immune Checkpoint Inhibitor </a:t>
            </a:r>
            <a:r>
              <a:rPr lang="mr-IN" dirty="0"/>
              <a:t>(</a:t>
            </a:r>
            <a:r>
              <a:rPr lang="mr-IN" dirty="0" err="1"/>
              <a:t>ICPi</a:t>
            </a:r>
            <a:r>
              <a:rPr lang="mr-IN" dirty="0"/>
              <a:t>) </a:t>
            </a:r>
            <a:r>
              <a:rPr lang="en-US" dirty="0"/>
              <a:t>Therapy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C21E1AA4-C321-FE40-AA27-0D83D52D4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698024"/>
              </p:ext>
            </p:extLst>
          </p:nvPr>
        </p:nvGraphicFramePr>
        <p:xfrm>
          <a:off x="571500" y="1644380"/>
          <a:ext cx="10972800" cy="4223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254636789"/>
                    </a:ext>
                  </a:extLst>
                </a:gridCol>
                <a:gridCol w="9144000">
                  <a:extLst>
                    <a:ext uri="{9D8B030D-6E8A-4147-A177-3AD203B41FA5}">
                      <a16:colId xmlns="" xmlns:a16="http://schemas.microsoft.com/office/drawing/2014/main" val="190360243"/>
                    </a:ext>
                  </a:extLst>
                </a:gridCol>
              </a:tblGrid>
              <a:tr h="583336">
                <a:tc>
                  <a:txBody>
                    <a:bodyPr/>
                    <a:lstStyle/>
                    <a:p>
                      <a:r>
                        <a:rPr lang="en-US" sz="1800" dirty="0"/>
                        <a:t>Toxicity grade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Recommendation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531179"/>
                  </a:ext>
                </a:extLst>
              </a:tr>
              <a:tr h="6768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Grade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Continued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ICPi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therapy with close monitoring, with the exception of some neurologic, hematologic and cardiac toxicities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3224071"/>
                  </a:ext>
                </a:extLst>
              </a:tr>
              <a:tr h="79722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Grade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ICPi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therapy may be suspended for most toxicities, with consideration of resuming when symptoms revert </a:t>
                      </a: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to Grade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 or less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Corticosteroids may be administered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1839618"/>
                  </a:ext>
                </a:extLst>
              </a:tr>
              <a:tr h="110202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Grade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Generally warrant suspension of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ICPis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and the initiation of high-dose corticosteroids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Corticosteroids should be tapered over the course of at least 4 to 6 weeks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Some refractory cases may require infliximab or other immunosuppressive therapy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0956117"/>
                  </a:ext>
                </a:extLst>
              </a:tr>
              <a:tr h="6768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Grade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Permanent discontinuation of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ICPis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is recommended, with the exception of endocrinopathies that have been controlled by hormone replacement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954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2AEA28-9B8A-E84F-81AF-C2D166DF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0" y="6453652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Brahmer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JR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Oncol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2018;[</a:t>
            </a:r>
            <a:r>
              <a:rPr lang="en-US" sz="1600" dirty="0" err="1">
                <a:solidFill>
                  <a:srgbClr val="FFFFFF"/>
                </a:solidFill>
              </a:rPr>
              <a:t>Epub</a:t>
            </a:r>
            <a:r>
              <a:rPr lang="en-US" sz="1600" dirty="0">
                <a:solidFill>
                  <a:srgbClr val="FFFFFF"/>
                </a:solidFill>
              </a:rPr>
              <a:t> ahead of print].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98572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tiff">
            <a:extLst>
              <a:ext uri="{FF2B5EF4-FFF2-40B4-BE49-F238E27FC236}">
                <a16:creationId xmlns="" xmlns:a16="http://schemas.microsoft.com/office/drawing/2014/main" id="{565D2628-4579-4C45-8ECF-40CB800741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1"/>
          <a:stretch/>
        </p:blipFill>
        <p:spPr>
          <a:xfrm>
            <a:off x="1525826" y="381000"/>
            <a:ext cx="9140349" cy="266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89BB94-CAC8-4E47-BC8C-84D1540A1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52"/>
          <a:stretch/>
        </p:blipFill>
        <p:spPr>
          <a:xfrm>
            <a:off x="1479648" y="3124200"/>
            <a:ext cx="9232704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A652E2-5321-7342-A5DB-077D70845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0" y="6453652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Johnson DB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JAMA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2016;2(2):234-240; Menzies AM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Ann Oncol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2017;28(2):368-376.</a:t>
            </a:r>
          </a:p>
        </p:txBody>
      </p:sp>
    </p:spTree>
    <p:extLst>
      <p:ext uri="{BB962C8B-B14F-4D97-AF65-F5344CB8AC3E}">
        <p14:creationId xmlns:p14="http://schemas.microsoft.com/office/powerpoint/2010/main" val="3774816661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C0ADD-B677-7A47-AAD8-86B31AEE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Prevalence of Autoimmune Comorbidities with Metastatic Melanoma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8B7A3270-8DE7-BB4E-8D04-40B8540E8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188285"/>
              </p:ext>
            </p:extLst>
          </p:nvPr>
        </p:nvGraphicFramePr>
        <p:xfrm>
          <a:off x="1333500" y="1066800"/>
          <a:ext cx="104775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603630-8FDF-494B-88A8-EA834BA3F0EB}"/>
              </a:ext>
            </a:extLst>
          </p:cNvPr>
          <p:cNvSpPr txBox="1"/>
          <p:nvPr/>
        </p:nvSpPr>
        <p:spPr>
          <a:xfrm>
            <a:off x="1066800" y="220893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Newly diagnosed metastatic melanoma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BED7CD-C167-FD41-9E9D-45FB14483811}"/>
              </a:ext>
            </a:extLst>
          </p:cNvPr>
          <p:cNvSpPr txBox="1"/>
          <p:nvPr/>
        </p:nvSpPr>
        <p:spPr>
          <a:xfrm>
            <a:off x="914400" y="502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No pre-existing autoimmune disorder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684C0D-52B7-404F-9AC9-F408415BF1BC}"/>
              </a:ext>
            </a:extLst>
          </p:cNvPr>
          <p:cNvSpPr/>
          <p:nvPr/>
        </p:nvSpPr>
        <p:spPr bwMode="auto">
          <a:xfrm>
            <a:off x="745671" y="5147415"/>
            <a:ext cx="152400" cy="152400"/>
          </a:xfrm>
          <a:prstGeom prst="rect">
            <a:avLst/>
          </a:prstGeom>
          <a:solidFill>
            <a:srgbClr val="00274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D18AF6-D125-0C4F-B7DF-5A209CF269CD}"/>
              </a:ext>
            </a:extLst>
          </p:cNvPr>
          <p:cNvSpPr txBox="1"/>
          <p:nvPr/>
        </p:nvSpPr>
        <p:spPr>
          <a:xfrm>
            <a:off x="914400" y="561397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Pre-existing autoimmune disorder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AA295B3-E3E5-2346-811C-CBDE6717D54D}"/>
              </a:ext>
            </a:extLst>
          </p:cNvPr>
          <p:cNvSpPr/>
          <p:nvPr/>
        </p:nvSpPr>
        <p:spPr bwMode="auto">
          <a:xfrm>
            <a:off x="745671" y="5732190"/>
            <a:ext cx="1524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714C63-C8A2-394C-B622-2EF53803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0" y="6453652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Johnson DB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JAMA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2016;2(2):234-240; Menzies AM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Ann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2017;28(2):368-376.</a:t>
            </a:r>
          </a:p>
        </p:txBody>
      </p:sp>
    </p:spTree>
    <p:extLst>
      <p:ext uri="{BB962C8B-B14F-4D97-AF65-F5344CB8AC3E}">
        <p14:creationId xmlns:p14="http://schemas.microsoft.com/office/powerpoint/2010/main" val="4236759230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33982E-56D8-E845-8A68-8F236BB8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Response, Duration of Ipilimumab Therapy and Survival for Patients with Metastatic Melanoma and Preexisting Autoimmune Disorders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F75F57-0EB1-9D4F-B94B-BA518E845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40" y="6453652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Johnson DB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JAMA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2016;2(2):234-240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8A5A0DAD-DEDB-3247-AE43-06C5A6E41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279822"/>
              </p:ext>
            </p:extLst>
          </p:nvPr>
        </p:nvGraphicFramePr>
        <p:xfrm>
          <a:off x="7456025" y="1600200"/>
          <a:ext cx="4402839" cy="124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1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07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508">
                <a:tc>
                  <a:txBody>
                    <a:bodyPr/>
                    <a:lstStyle/>
                    <a:p>
                      <a:r>
                        <a:rPr lang="en-US" sz="1600" dirty="0"/>
                        <a:t>Exacerbation of autoimmune disease requiring 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(27)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166">
                <a:tc>
                  <a:txBody>
                    <a:bodyPr/>
                    <a:lstStyle/>
                    <a:p>
                      <a:r>
                        <a:rPr lang="en-US" sz="1600" dirty="0"/>
                        <a:t>Grade 3-5 immune-related 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(33)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1018"/>
            <a:ext cx="6400800" cy="50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70725"/>
      </p:ext>
    </p:extLst>
  </p:cSld>
  <p:clrMapOvr>
    <a:masterClrMapping/>
  </p:clrMapOvr>
  <p:transition spd="slow"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609600" y="1295400"/>
            <a:ext cx="109728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3: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Immune Checkpoint Inhibitors in</a:t>
            </a:r>
            <a:b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Metastatic Melanoma; Management </a:t>
            </a:r>
            <a:b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of Autoimmune Toxicities</a:t>
            </a:r>
          </a:p>
          <a:p>
            <a:pPr lvl="0" algn="ctr">
              <a:lnSpc>
                <a:spcPct val="90000"/>
              </a:lnSpc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CBB33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  <a:p>
            <a:pPr lvl="0" algn="ctr">
              <a:lnSpc>
                <a:spcPct val="90000"/>
              </a:lnSpc>
              <a:defRPr/>
            </a:pPr>
            <a:endParaRPr lang="en-US" sz="3600" b="1" dirty="0">
              <a:solidFill>
                <a:srgbClr val="ECBB33"/>
              </a:solidFill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  <a:p>
            <a:pPr lvl="0" algn="ctr">
              <a:lnSpc>
                <a:spcPct val="90000"/>
              </a:lnSpc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C53D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668992"/>
      </p:ext>
    </p:extLst>
  </p:cSld>
  <p:clrMapOvr>
    <a:masterClrMapping/>
  </p:clrMapOvr>
  <p:transition spd="slow"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(Prof Robert)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4694312" cy="4525963"/>
          </a:xfrm>
        </p:spPr>
        <p:txBody>
          <a:bodyPr>
            <a:noAutofit/>
          </a:bodyPr>
          <a:lstStyle/>
          <a:p>
            <a:r>
              <a:rPr lang="fr-FR" sz="2400" dirty="0" err="1"/>
              <a:t>Woman</a:t>
            </a:r>
            <a:r>
              <a:rPr lang="fr-FR" sz="2400" dirty="0"/>
              <a:t> </a:t>
            </a:r>
            <a:r>
              <a:rPr lang="fr-FR" sz="2400" dirty="0" err="1"/>
              <a:t>born</a:t>
            </a:r>
            <a:r>
              <a:rPr lang="fr-FR" sz="2400" dirty="0"/>
              <a:t> in 1983</a:t>
            </a:r>
          </a:p>
          <a:p>
            <a:r>
              <a:rPr lang="fr-FR" sz="2400" dirty="0"/>
              <a:t>2013: </a:t>
            </a:r>
            <a:r>
              <a:rPr lang="en-US" sz="2400" dirty="0"/>
              <a:t>dorsal</a:t>
            </a:r>
            <a:r>
              <a:rPr lang="fr-FR" sz="2400" dirty="0"/>
              <a:t> 0.65 mm SSM  </a:t>
            </a:r>
          </a:p>
          <a:p>
            <a:r>
              <a:rPr lang="fr-FR" sz="2400" dirty="0"/>
              <a:t>July 2014: Unique </a:t>
            </a:r>
            <a:r>
              <a:rPr lang="fr-FR" sz="2400" dirty="0" err="1"/>
              <a:t>lung</a:t>
            </a:r>
            <a:r>
              <a:rPr lang="fr-FR" sz="2400" dirty="0"/>
              <a:t> </a:t>
            </a:r>
            <a:r>
              <a:rPr lang="fr-FR" sz="2400" dirty="0" err="1"/>
              <a:t>metastasis</a:t>
            </a:r>
            <a:r>
              <a:rPr lang="fr-FR" sz="2400" dirty="0"/>
              <a:t> </a:t>
            </a:r>
            <a:r>
              <a:rPr lang="fr-FR" sz="2400" dirty="0" err="1"/>
              <a:t>surgically</a:t>
            </a:r>
            <a:r>
              <a:rPr lang="fr-FR" sz="2400" dirty="0"/>
              <a:t> </a:t>
            </a:r>
            <a:r>
              <a:rPr lang="fr-FR" sz="2400" dirty="0" err="1"/>
              <a:t>removed</a:t>
            </a:r>
            <a:endParaRPr lang="fr-FR" sz="2400" dirty="0"/>
          </a:p>
          <a:p>
            <a:r>
              <a:rPr lang="fr-FR" sz="2400" dirty="0" err="1"/>
              <a:t>November</a:t>
            </a:r>
            <a:r>
              <a:rPr lang="fr-FR" sz="2400" dirty="0"/>
              <a:t> 2015: </a:t>
            </a:r>
            <a:r>
              <a:rPr lang="fr-FR" sz="2400" dirty="0" err="1"/>
              <a:t>lung</a:t>
            </a:r>
            <a:r>
              <a:rPr lang="fr-FR" sz="2400" dirty="0"/>
              <a:t> relapse: </a:t>
            </a:r>
            <a:r>
              <a:rPr lang="fr-FR" sz="2400" dirty="0" err="1"/>
              <a:t>surgery</a:t>
            </a:r>
            <a:endParaRPr lang="fr-FR" sz="2400" dirty="0"/>
          </a:p>
          <a:p>
            <a:r>
              <a:rPr lang="fr-FR" sz="2400" dirty="0"/>
              <a:t>May 2016: </a:t>
            </a:r>
            <a:r>
              <a:rPr lang="fr-FR" sz="2400" dirty="0" err="1"/>
              <a:t>Pancreatic</a:t>
            </a:r>
            <a:r>
              <a:rPr lang="fr-FR" sz="2400" dirty="0"/>
              <a:t> </a:t>
            </a:r>
            <a:r>
              <a:rPr lang="fr-FR" sz="2400" dirty="0" err="1"/>
              <a:t>metastasis</a:t>
            </a:r>
            <a:r>
              <a:rPr lang="fr-FR" sz="2400" dirty="0"/>
              <a:t> 13 mm </a:t>
            </a:r>
            <a:r>
              <a:rPr lang="fr-FR" sz="2400" dirty="0" err="1"/>
              <a:t>proven</a:t>
            </a:r>
            <a:r>
              <a:rPr lang="fr-FR" sz="2400" dirty="0"/>
              <a:t> by </a:t>
            </a:r>
            <a:r>
              <a:rPr lang="fr-FR" sz="2400" dirty="0" err="1"/>
              <a:t>biospy</a:t>
            </a:r>
            <a:endParaRPr lang="fr-FR" sz="2400" dirty="0"/>
          </a:p>
          <a:p>
            <a:endParaRPr lang="fr-FR" sz="2400" dirty="0"/>
          </a:p>
          <a:p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93" y="4005064"/>
            <a:ext cx="3114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94" y="1600201"/>
            <a:ext cx="2762570" cy="18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6101" r="2797" b="6101"/>
          <a:stretch/>
        </p:blipFill>
        <p:spPr bwMode="auto">
          <a:xfrm>
            <a:off x="5877636" y="1612513"/>
            <a:ext cx="2771395" cy="188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7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609600" y="1066800"/>
            <a:ext cx="109728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B33"/>
                </a:solidFill>
                <a:effectLst/>
                <a:uLnTx/>
                <a:uFillTx/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Module 1: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Evolving Treatment Approaches for Patients </a:t>
            </a:r>
            <a:b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CBB3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with Localized or Locally Advanced Disease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C53D"/>
              </a:solidFill>
              <a:effectLst/>
              <a:uLnTx/>
              <a:uFillTx/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534009"/>
      </p:ext>
    </p:extLst>
  </p:cSld>
  <p:clrMapOvr>
    <a:masterClrMapping/>
  </p:clrMapOvr>
  <p:transition spd="slow"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(Prof Robert)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460" y="1676400"/>
            <a:ext cx="409194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/>
              <a:t>Combination</a:t>
            </a:r>
            <a:r>
              <a:rPr lang="fr-FR" sz="2400" dirty="0"/>
              <a:t> </a:t>
            </a:r>
            <a:r>
              <a:rPr lang="fr-FR" sz="2400" dirty="0" err="1"/>
              <a:t>ipilimumab</a:t>
            </a:r>
            <a:r>
              <a:rPr lang="fr-FR" sz="2400" dirty="0"/>
              <a:t> + </a:t>
            </a:r>
            <a:r>
              <a:rPr lang="fr-FR" sz="2400" dirty="0" err="1"/>
              <a:t>nivolumab</a:t>
            </a:r>
            <a:r>
              <a:rPr lang="fr-FR" sz="2400" dirty="0"/>
              <a:t>, </a:t>
            </a:r>
            <a:r>
              <a:rPr lang="fr-FR" sz="2400" dirty="0" err="1"/>
              <a:t>initiated</a:t>
            </a:r>
            <a:r>
              <a:rPr lang="fr-FR" sz="2400" dirty="0"/>
              <a:t> on </a:t>
            </a:r>
            <a:r>
              <a:rPr lang="fr-FR" sz="2400" dirty="0" err="1"/>
              <a:t>June</a:t>
            </a:r>
            <a:r>
              <a:rPr lang="fr-FR" sz="2400" dirty="0"/>
              <a:t> 20th </a:t>
            </a:r>
          </a:p>
          <a:p>
            <a:pPr marL="457200" lvl="1" indent="0">
              <a:buNone/>
            </a:pPr>
            <a:endParaRPr lang="fr-FR" sz="2000" dirty="0"/>
          </a:p>
          <a:p>
            <a:r>
              <a:rPr lang="fr-FR" sz="2400" dirty="0" err="1"/>
              <a:t>After</a:t>
            </a:r>
            <a:r>
              <a:rPr lang="fr-FR" sz="2400" dirty="0"/>
              <a:t> second infusion : grade 3 </a:t>
            </a:r>
            <a:r>
              <a:rPr lang="fr-FR" sz="2400" dirty="0" err="1"/>
              <a:t>hepatitis</a:t>
            </a:r>
            <a:endParaRPr lang="fr-FR" sz="2400" dirty="0"/>
          </a:p>
          <a:p>
            <a:r>
              <a:rPr lang="fr-FR" sz="2400" dirty="0" err="1"/>
              <a:t>Liver</a:t>
            </a:r>
            <a:r>
              <a:rPr lang="fr-FR" sz="2400" dirty="0"/>
              <a:t> </a:t>
            </a:r>
            <a:r>
              <a:rPr lang="fr-FR" sz="2400" dirty="0" err="1"/>
              <a:t>biopsy</a:t>
            </a:r>
            <a:r>
              <a:rPr lang="fr-FR" sz="2400" dirty="0"/>
              <a:t> : </a:t>
            </a:r>
            <a:r>
              <a:rPr lang="fr-FR" sz="2400" dirty="0" err="1"/>
              <a:t>granulomatous</a:t>
            </a:r>
            <a:r>
              <a:rPr lang="fr-FR" sz="2400" dirty="0"/>
              <a:t> </a:t>
            </a:r>
            <a:r>
              <a:rPr lang="fr-FR" sz="2400" dirty="0" err="1"/>
              <a:t>hepatitis</a:t>
            </a:r>
            <a:endParaRPr lang="fr-FR" sz="2400" dirty="0"/>
          </a:p>
          <a:p>
            <a:r>
              <a:rPr lang="fr-FR" sz="2400" dirty="0" err="1"/>
              <a:t>Resolution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oral </a:t>
            </a:r>
            <a:r>
              <a:rPr lang="fr-FR" sz="2400" dirty="0" err="1"/>
              <a:t>steroids</a:t>
            </a:r>
            <a:r>
              <a:rPr lang="fr-FR" sz="2400" dirty="0"/>
              <a:t> 1 mg/kg </a:t>
            </a:r>
          </a:p>
          <a:p>
            <a:r>
              <a:rPr lang="fr-FR" sz="2400" dirty="0"/>
              <a:t>First  </a:t>
            </a:r>
            <a:r>
              <a:rPr lang="fr-FR" sz="2400" dirty="0" err="1"/>
              <a:t>evaluation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3 </a:t>
            </a:r>
            <a:r>
              <a:rPr lang="fr-FR" sz="2400" dirty="0" err="1"/>
              <a:t>month</a:t>
            </a:r>
            <a:r>
              <a:rPr lang="fr-FR" sz="2400" dirty="0"/>
              <a:t> : PR - 61%</a:t>
            </a:r>
          </a:p>
          <a:p>
            <a:r>
              <a:rPr lang="fr-FR" sz="2400" dirty="0"/>
              <a:t>6 </a:t>
            </a:r>
            <a:r>
              <a:rPr lang="fr-FR" sz="2400" dirty="0" err="1"/>
              <a:t>months</a:t>
            </a:r>
            <a:r>
              <a:rPr lang="fr-FR" sz="2400" dirty="0"/>
              <a:t> : CR</a:t>
            </a:r>
          </a:p>
          <a:p>
            <a:endParaRPr lang="fr-FR" sz="2400" dirty="0"/>
          </a:p>
          <a:p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64085"/>
            <a:ext cx="2433038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98" y="5060886"/>
            <a:ext cx="2391502" cy="17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_ROBERT\AppData\Local\Microsoft\Windows\Temporary Internet Files\Content.Outlook\15DYT675\Endothelite5_HARR_20 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26" y="3191545"/>
            <a:ext cx="34492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16" y="1307575"/>
            <a:ext cx="344805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24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"/>
            <a:ext cx="11201400" cy="1511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400" b="1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400" b="1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400" b="1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400" b="1" dirty="0">
                <a:solidFill>
                  <a:srgbClr val="003852"/>
                </a:solidFill>
                <a:latin typeface="Arial" panose="020B0604020202020204"/>
              </a:rPr>
              <a:t>): Metastatic melanoma responding to checkpoint </a:t>
            </a:r>
            <a:r>
              <a:rPr lang="en-US" sz="4400" b="1" dirty="0" err="1">
                <a:solidFill>
                  <a:srgbClr val="003852"/>
                </a:solidFill>
                <a:latin typeface="Arial" panose="020B0604020202020204"/>
              </a:rPr>
              <a:t>inibitors</a:t>
            </a:r>
            <a:r>
              <a:rPr lang="en-US" sz="4400" b="1" dirty="0">
                <a:solidFill>
                  <a:srgbClr val="003852"/>
                </a:solidFill>
                <a:latin typeface="Arial" panose="020B0604020202020204"/>
              </a:rPr>
              <a:t> + toxicity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9E91C91-592E-49F9-AB01-82D4BDBE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11930"/>
            <a:ext cx="10972800" cy="5178551"/>
          </a:xfrm>
        </p:spPr>
        <p:txBody>
          <a:bodyPr>
            <a:noAutofit/>
          </a:bodyPr>
          <a:lstStyle/>
          <a:p>
            <a:pPr marL="459306" indent="-448722">
              <a:lnSpc>
                <a:spcPct val="100000"/>
              </a:lnSpc>
              <a:spcBef>
                <a:spcPts val="1551"/>
              </a:spcBef>
            </a:pPr>
            <a:r>
              <a:rPr lang="en-US" sz="2933" dirty="0"/>
              <a:t>55 year old man with a history of exposure to harmful dust as part of construction efforts after September 11, 2001 World Trade Center attacks. </a:t>
            </a:r>
          </a:p>
          <a:p>
            <a:pPr marL="459306" indent="-448722">
              <a:lnSpc>
                <a:spcPct val="100000"/>
              </a:lnSpc>
              <a:spcBef>
                <a:spcPts val="1551"/>
              </a:spcBef>
            </a:pPr>
            <a:r>
              <a:rPr lang="en-US" sz="2933" dirty="0"/>
              <a:t>He had a cough and a CT scan of his chest in 5/2017 showed </a:t>
            </a:r>
            <a:r>
              <a:rPr lang="en-US" sz="2933" dirty="0" err="1"/>
              <a:t>subcm</a:t>
            </a:r>
            <a:r>
              <a:rPr lang="en-US" sz="2933" dirty="0"/>
              <a:t> pulmonary nodules that were followed.  </a:t>
            </a:r>
          </a:p>
          <a:p>
            <a:pPr marL="459306" indent="-448722">
              <a:lnSpc>
                <a:spcPct val="100000"/>
              </a:lnSpc>
              <a:spcBef>
                <a:spcPts val="1551"/>
              </a:spcBef>
            </a:pPr>
            <a:r>
              <a:rPr lang="en-US" sz="2933" dirty="0"/>
              <a:t>PET scan in 11/2017 showed enlargement of nodule to 1.3 by 1.1cm with hypermetabolism and a left cervical lymph node.</a:t>
            </a:r>
          </a:p>
          <a:p>
            <a:pPr marL="459306" indent="-448722">
              <a:lnSpc>
                <a:spcPct val="100000"/>
              </a:lnSpc>
              <a:spcBef>
                <a:spcPts val="1551"/>
              </a:spcBef>
            </a:pPr>
            <a:r>
              <a:rPr lang="en-US" sz="2933" dirty="0"/>
              <a:t>A biopsy confirmed metastatic melanoma of unknown primary.  No BRAF mutation.</a:t>
            </a:r>
          </a:p>
        </p:txBody>
      </p:sp>
    </p:spTree>
    <p:extLst>
      <p:ext uri="{BB962C8B-B14F-4D97-AF65-F5344CB8AC3E}">
        <p14:creationId xmlns:p14="http://schemas.microsoft.com/office/powerpoint/2010/main" val="1212872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1219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)</a:t>
            </a:r>
            <a:endParaRPr lang="en-US" sz="4400" dirty="0">
              <a:solidFill>
                <a:srgbClr val="003852"/>
              </a:solidFill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7BD6C50-49FA-438A-BE54-DA767410D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0" t="11938" r="65300" b="7563"/>
          <a:stretch/>
        </p:blipFill>
        <p:spPr>
          <a:xfrm>
            <a:off x="3169920" y="1048512"/>
            <a:ext cx="2922293" cy="5535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68801E-FAFA-4B9A-9715-7B86D8F4BE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00" t="12750" r="66200" b="7750"/>
          <a:stretch/>
        </p:blipFill>
        <p:spPr>
          <a:xfrm>
            <a:off x="6339840" y="1048512"/>
            <a:ext cx="2889427" cy="55351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DAE338F7-F692-4B9B-921E-5C3C587448A3}"/>
              </a:ext>
            </a:extLst>
          </p:cNvPr>
          <p:cNvSpPr/>
          <p:nvPr/>
        </p:nvSpPr>
        <p:spPr>
          <a:xfrm>
            <a:off x="4474464" y="1524000"/>
            <a:ext cx="731520" cy="585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15BE71E-7CF0-4B52-8F26-D730CC01B6FB}"/>
              </a:ext>
            </a:extLst>
          </p:cNvPr>
          <p:cNvSpPr/>
          <p:nvPr/>
        </p:nvSpPr>
        <p:spPr>
          <a:xfrm>
            <a:off x="7053033" y="2560441"/>
            <a:ext cx="871767" cy="585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2137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1219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)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: Incidental Small Brain Mets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F2FFD5-9DD8-4F36-944A-151E720EF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0" t="13499" r="59850" b="5251"/>
          <a:stretch/>
        </p:blipFill>
        <p:spPr>
          <a:xfrm>
            <a:off x="5598101" y="1035605"/>
            <a:ext cx="4557835" cy="52342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789185BF-55DE-4FD7-A862-09661E2B4C52}"/>
              </a:ext>
            </a:extLst>
          </p:cNvPr>
          <p:cNvSpPr/>
          <p:nvPr/>
        </p:nvSpPr>
        <p:spPr>
          <a:xfrm>
            <a:off x="6906730" y="5104505"/>
            <a:ext cx="871767" cy="585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3748BD-8BF5-4B55-9DED-3A9B909C5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9" t="17438" r="63001" b="10563"/>
          <a:stretch/>
        </p:blipFill>
        <p:spPr>
          <a:xfrm>
            <a:off x="724369" y="1035606"/>
            <a:ext cx="4414520" cy="523202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1181D39E-C7A6-4946-9A09-98BD69B2F1AF}"/>
              </a:ext>
            </a:extLst>
          </p:cNvPr>
          <p:cNvSpPr/>
          <p:nvPr/>
        </p:nvSpPr>
        <p:spPr>
          <a:xfrm>
            <a:off x="1183582" y="3745993"/>
            <a:ext cx="871767" cy="585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6607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): Follow-up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9E91C91-592E-49F9-AB01-82D4BDBE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8826"/>
            <a:ext cx="10972800" cy="5178551"/>
          </a:xfrm>
        </p:spPr>
        <p:txBody>
          <a:bodyPr>
            <a:normAutofit/>
          </a:bodyPr>
          <a:lstStyle/>
          <a:p>
            <a:pPr marL="533387" indent="-444489">
              <a:lnSpc>
                <a:spcPct val="100000"/>
              </a:lnSpc>
              <a:spcBef>
                <a:spcPts val="2351"/>
              </a:spcBef>
            </a:pPr>
            <a:r>
              <a:rPr lang="en-US" sz="3200" dirty="0"/>
              <a:t>Started </a:t>
            </a:r>
            <a:r>
              <a:rPr lang="en-US" sz="3200" dirty="0" err="1"/>
              <a:t>nivolumab</a:t>
            </a:r>
            <a:r>
              <a:rPr lang="en-US" sz="3200" dirty="0"/>
              <a:t> + ipilimumab on 12/26/17.</a:t>
            </a:r>
          </a:p>
          <a:p>
            <a:pPr marL="533387" indent="-444489">
              <a:lnSpc>
                <a:spcPct val="100000"/>
              </a:lnSpc>
              <a:spcBef>
                <a:spcPts val="2351"/>
              </a:spcBef>
            </a:pPr>
            <a:r>
              <a:rPr lang="en-US" sz="3200" dirty="0"/>
              <a:t>In early 2/2018, after two doses of </a:t>
            </a:r>
            <a:r>
              <a:rPr lang="en-US" sz="3200" dirty="0" err="1"/>
              <a:t>nivolumab</a:t>
            </a:r>
            <a:r>
              <a:rPr lang="en-US" sz="3200" dirty="0"/>
              <a:t> + ipilimumab, significant headaches and fatigue.</a:t>
            </a:r>
          </a:p>
          <a:p>
            <a:pPr marL="533387" indent="-444489">
              <a:lnSpc>
                <a:spcPct val="100000"/>
              </a:lnSpc>
              <a:spcBef>
                <a:spcPts val="2351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2158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13896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): Follow-up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9E91C91-592E-49F9-AB01-82D4BDBE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8826"/>
            <a:ext cx="10972800" cy="5178551"/>
          </a:xfrm>
        </p:spPr>
        <p:txBody>
          <a:bodyPr>
            <a:normAutofit/>
          </a:bodyPr>
          <a:lstStyle/>
          <a:p>
            <a:pPr marL="533387" indent="-444489">
              <a:lnSpc>
                <a:spcPct val="100000"/>
              </a:lnSpc>
              <a:spcBef>
                <a:spcPts val="2351"/>
              </a:spcBef>
            </a:pPr>
            <a:r>
              <a:rPr lang="en-US" sz="3200" dirty="0"/>
              <a:t>Started </a:t>
            </a:r>
            <a:r>
              <a:rPr lang="en-US" sz="3200" dirty="0" err="1"/>
              <a:t>nivolumab</a:t>
            </a:r>
            <a:r>
              <a:rPr lang="en-US" sz="3200" dirty="0"/>
              <a:t> + ipilimumab on 12/26/17.</a:t>
            </a:r>
          </a:p>
          <a:p>
            <a:pPr marL="533387" indent="-444489">
              <a:lnSpc>
                <a:spcPct val="100000"/>
              </a:lnSpc>
              <a:spcBef>
                <a:spcPts val="2351"/>
              </a:spcBef>
            </a:pPr>
            <a:r>
              <a:rPr lang="en-US" sz="3200" dirty="0"/>
              <a:t>In early 2/2018, after two doses of </a:t>
            </a:r>
            <a:r>
              <a:rPr lang="en-US" sz="3200" dirty="0" err="1"/>
              <a:t>nivolumab</a:t>
            </a:r>
            <a:r>
              <a:rPr lang="en-US" sz="3200" dirty="0"/>
              <a:t> + ipilimumab, significant headaches and fatigue.</a:t>
            </a:r>
          </a:p>
          <a:p>
            <a:pPr marL="533387" indent="-444489">
              <a:lnSpc>
                <a:spcPct val="100000"/>
              </a:lnSpc>
              <a:spcBef>
                <a:spcPts val="2351"/>
              </a:spcBef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F465A3-88B3-4E24-9A54-FF8494906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5" t="12752" r="57725" b="6062"/>
          <a:stretch/>
        </p:blipFill>
        <p:spPr>
          <a:xfrm>
            <a:off x="7010399" y="3178963"/>
            <a:ext cx="3719233" cy="3637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6F486D-0BA3-40A8-9629-B85FA2A66A88}"/>
              </a:ext>
            </a:extLst>
          </p:cNvPr>
          <p:cNvSpPr txBox="1"/>
          <p:nvPr/>
        </p:nvSpPr>
        <p:spPr>
          <a:xfrm>
            <a:off x="10837120" y="4335301"/>
            <a:ext cx="13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2/14/2018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E1B0DF0-4A69-486A-8CA9-3CCDA9A10E62}"/>
              </a:ext>
            </a:extLst>
          </p:cNvPr>
          <p:cNvSpPr/>
          <p:nvPr/>
        </p:nvSpPr>
        <p:spPr>
          <a:xfrm>
            <a:off x="8013802" y="4592139"/>
            <a:ext cx="801015" cy="537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E404A0-CDAF-42EA-8521-CC93FBD0E79D}"/>
              </a:ext>
            </a:extLst>
          </p:cNvPr>
          <p:cNvSpPr txBox="1"/>
          <p:nvPr/>
        </p:nvSpPr>
        <p:spPr>
          <a:xfrm>
            <a:off x="402219" y="4432109"/>
            <a:ext cx="159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12/16/2018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BFEA43-5908-4226-8925-399B76AC1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0" t="15628" r="57950" b="5750"/>
          <a:stretch/>
        </p:blipFill>
        <p:spPr>
          <a:xfrm>
            <a:off x="2100065" y="3178963"/>
            <a:ext cx="3794207" cy="363790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1A65560-B2DE-45C4-844F-5DB47FBEA453}"/>
              </a:ext>
            </a:extLst>
          </p:cNvPr>
          <p:cNvSpPr/>
          <p:nvPr/>
        </p:nvSpPr>
        <p:spPr>
          <a:xfrm>
            <a:off x="3383574" y="4504279"/>
            <a:ext cx="827128" cy="555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6387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): Follow-up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9E91C91-592E-49F9-AB01-82D4BDBEE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8826"/>
            <a:ext cx="10972800" cy="5178551"/>
          </a:xfrm>
        </p:spPr>
        <p:txBody>
          <a:bodyPr>
            <a:normAutofit fontScale="85000" lnSpcReduction="10000"/>
          </a:bodyPr>
          <a:lstStyle/>
          <a:p>
            <a:pPr marL="459306" indent="-370408">
              <a:lnSpc>
                <a:spcPct val="110000"/>
              </a:lnSpc>
            </a:pPr>
            <a:r>
              <a:rPr lang="en-US" sz="3200" dirty="0"/>
              <a:t>ACTH = 6.3 pg/mL (7.4-64.3) </a:t>
            </a:r>
          </a:p>
          <a:p>
            <a:pPr marL="459306" indent="-370408">
              <a:lnSpc>
                <a:spcPct val="110000"/>
              </a:lnSpc>
            </a:pPr>
            <a:r>
              <a:rPr lang="en-US" sz="3200" dirty="0"/>
              <a:t>Cortisol = 14.9 mcg/dL (5-25)</a:t>
            </a:r>
          </a:p>
          <a:p>
            <a:pPr marL="459306" indent="-370408">
              <a:lnSpc>
                <a:spcPct val="110000"/>
              </a:lnSpc>
            </a:pPr>
            <a:r>
              <a:rPr lang="en-US" sz="3200" dirty="0"/>
              <a:t>TSH = 0.86 mIU/L (0.60-4.80)</a:t>
            </a:r>
          </a:p>
          <a:p>
            <a:pPr marL="459306" indent="-370408">
              <a:lnSpc>
                <a:spcPct val="110000"/>
              </a:lnSpc>
            </a:pPr>
            <a:r>
              <a:rPr lang="en-US" sz="3200" dirty="0"/>
              <a:t>AST/ALT elevated to grade 2 </a:t>
            </a:r>
          </a:p>
          <a:p>
            <a:pPr marL="459306" indent="-370408">
              <a:lnSpc>
                <a:spcPct val="110000"/>
              </a:lnSpc>
            </a:pPr>
            <a:endParaRPr lang="en-US" sz="3200" dirty="0"/>
          </a:p>
          <a:p>
            <a:pPr marL="459306" indent="-370408">
              <a:lnSpc>
                <a:spcPct val="110000"/>
              </a:lnSpc>
            </a:pPr>
            <a:r>
              <a:rPr lang="en-US" sz="3200" dirty="0"/>
              <a:t>Given prednisone 1 mg/kg with immediate symptom resolution</a:t>
            </a:r>
          </a:p>
          <a:p>
            <a:pPr marL="459306" indent="-370408">
              <a:lnSpc>
                <a:spcPct val="110000"/>
              </a:lnSpc>
            </a:pPr>
            <a:endParaRPr lang="en-US" sz="3200" dirty="0"/>
          </a:p>
          <a:p>
            <a:pPr marL="459306" indent="-370408">
              <a:lnSpc>
                <a:spcPct val="110000"/>
              </a:lnSpc>
            </a:pPr>
            <a:r>
              <a:rPr lang="en-US" sz="3200" dirty="0"/>
              <a:t>As of 5/2018, still on prednisone taper with 10 mg/kg and increased fatigue when trying to come off prednisone, suspicious for secondary adrenal insufficiency </a:t>
            </a:r>
          </a:p>
        </p:txBody>
      </p:sp>
    </p:spTree>
    <p:extLst>
      <p:ext uri="{BB962C8B-B14F-4D97-AF65-F5344CB8AC3E}">
        <p14:creationId xmlns:p14="http://schemas.microsoft.com/office/powerpoint/2010/main" val="623917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072" y="16734"/>
            <a:ext cx="11899392" cy="1511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</a:rPr>
              <a:t>)</a:t>
            </a:r>
            <a:r>
              <a:rPr lang="en-US" sz="44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: Pituitary inflammation resolved on MRI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F465A3-88B3-4E24-9A54-FF8494906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5" t="12752" r="57725" b="6062"/>
          <a:stretch/>
        </p:blipFill>
        <p:spPr>
          <a:xfrm>
            <a:off x="1439329" y="2150500"/>
            <a:ext cx="4047744" cy="3959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6F486D-0BA3-40A8-9629-B85FA2A66A88}"/>
              </a:ext>
            </a:extLst>
          </p:cNvPr>
          <p:cNvSpPr txBox="1"/>
          <p:nvPr/>
        </p:nvSpPr>
        <p:spPr>
          <a:xfrm>
            <a:off x="-65100" y="3606939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2/14/2018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24EE91C-2DD2-4778-B983-099F7CE2446B}"/>
              </a:ext>
            </a:extLst>
          </p:cNvPr>
          <p:cNvSpPr/>
          <p:nvPr/>
        </p:nvSpPr>
        <p:spPr>
          <a:xfrm>
            <a:off x="2700490" y="3837507"/>
            <a:ext cx="871767" cy="585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A60E23-5120-42B7-9775-991ADE6A1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0" t="18934" r="56795" b="6441"/>
          <a:stretch/>
        </p:blipFill>
        <p:spPr>
          <a:xfrm>
            <a:off x="6095695" y="2150501"/>
            <a:ext cx="4649483" cy="3976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0809A2-2913-4274-9F59-36A6B94F3FEE}"/>
              </a:ext>
            </a:extLst>
          </p:cNvPr>
          <p:cNvSpPr txBox="1"/>
          <p:nvPr/>
        </p:nvSpPr>
        <p:spPr>
          <a:xfrm>
            <a:off x="10823470" y="3804181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3/20/2018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9E44A1E-742A-40C0-8CF1-E21601D5F9ED}"/>
              </a:ext>
            </a:extLst>
          </p:cNvPr>
          <p:cNvSpPr/>
          <p:nvPr/>
        </p:nvSpPr>
        <p:spPr>
          <a:xfrm>
            <a:off x="7804874" y="3822381"/>
            <a:ext cx="871767" cy="585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410D5481-7053-4C2E-9DB5-CAED1C32EFDF}"/>
              </a:ext>
            </a:extLst>
          </p:cNvPr>
          <p:cNvSpPr txBox="1">
            <a:spLocks/>
          </p:cNvSpPr>
          <p:nvPr/>
        </p:nvSpPr>
        <p:spPr>
          <a:xfrm>
            <a:off x="-353568" y="5754622"/>
            <a:ext cx="12277344" cy="1511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US" sz="2667" dirty="0">
                <a:solidFill>
                  <a:srgbClr val="003852"/>
                </a:solidFill>
                <a:latin typeface="Arial" panose="020B0604020202020204"/>
                <a:ea typeface="+mn-ea"/>
                <a:cs typeface="+mn-cs"/>
              </a:rPr>
              <a:t>Brain metastases also disappeared!</a:t>
            </a:r>
          </a:p>
        </p:txBody>
      </p:sp>
    </p:spTree>
    <p:extLst>
      <p:ext uri="{BB962C8B-B14F-4D97-AF65-F5344CB8AC3E}">
        <p14:creationId xmlns:p14="http://schemas.microsoft.com/office/powerpoint/2010/main" val="218891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" y="228600"/>
            <a:ext cx="119725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 eaLnBrk="1" fontAlgn="auto" hangingPunct="1">
              <a:spcAft>
                <a:spcPts val="0"/>
              </a:spcAft>
              <a:defRPr/>
            </a:pPr>
            <a:r>
              <a:rPr lang="en-US" sz="4800">
                <a:solidFill>
                  <a:srgbClr val="003852"/>
                </a:solidFill>
                <a:latin typeface="Arial" panose="020B0604020202020204"/>
              </a:rPr>
              <a:t>Case (</a:t>
            </a:r>
            <a:r>
              <a:rPr lang="en-US" sz="4800" dirty="0" err="1">
                <a:solidFill>
                  <a:srgbClr val="003852"/>
                </a:solidFill>
                <a:latin typeface="Arial" panose="020B0604020202020204"/>
              </a:rPr>
              <a:t>Dr</a:t>
            </a:r>
            <a:r>
              <a:rPr lang="en-US" sz="4800" dirty="0">
                <a:solidFill>
                  <a:srgbClr val="003852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srgbClr val="003852"/>
                </a:solidFill>
                <a:latin typeface="Arial" panose="020B0604020202020204"/>
              </a:rPr>
              <a:t>Postow</a:t>
            </a:r>
            <a:r>
              <a:rPr lang="en-US" sz="4800" dirty="0">
                <a:solidFill>
                  <a:srgbClr val="003852"/>
                </a:solidFill>
                <a:latin typeface="Arial" panose="020B0604020202020204"/>
              </a:rPr>
              <a:t>)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378FF-9415-4AB8-BEA3-DD29DAE1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424"/>
            <a:ext cx="10972800" cy="4949952"/>
          </a:xfrm>
        </p:spPr>
        <p:txBody>
          <a:bodyPr>
            <a:normAutofit/>
          </a:bodyPr>
          <a:lstStyle/>
          <a:p>
            <a:pPr marL="457200" indent="-398463">
              <a:lnSpc>
                <a:spcPct val="100000"/>
              </a:lnSpc>
              <a:spcBef>
                <a:spcPts val="1351"/>
              </a:spcBef>
            </a:pPr>
            <a:r>
              <a:rPr lang="en-US" sz="3200" dirty="0"/>
              <a:t>This is a case where a patient had small brain metastases and developed acute hypophysitis due to </a:t>
            </a:r>
            <a:r>
              <a:rPr lang="en-US" sz="3200" dirty="0" err="1"/>
              <a:t>nivolumab</a:t>
            </a:r>
            <a:r>
              <a:rPr lang="en-US" sz="3200" dirty="0"/>
              <a:t> + </a:t>
            </a:r>
            <a:r>
              <a:rPr lang="en-US" sz="3200" dirty="0" err="1"/>
              <a:t>ipilimumab</a:t>
            </a:r>
            <a:r>
              <a:rPr lang="en-US" sz="3200" dirty="0"/>
              <a:t>.</a:t>
            </a:r>
          </a:p>
          <a:p>
            <a:pPr marL="457200" indent="-398463">
              <a:lnSpc>
                <a:spcPct val="100000"/>
              </a:lnSpc>
              <a:spcBef>
                <a:spcPts val="1351"/>
              </a:spcBef>
            </a:pPr>
            <a:r>
              <a:rPr lang="en-US" sz="3200" dirty="0"/>
              <a:t>Need to tell radiologist to look at pituitary gland.</a:t>
            </a:r>
          </a:p>
          <a:p>
            <a:pPr marL="457200" indent="-398463">
              <a:lnSpc>
                <a:spcPct val="100000"/>
              </a:lnSpc>
              <a:spcBef>
                <a:spcPts val="1351"/>
              </a:spcBef>
            </a:pPr>
            <a:r>
              <a:rPr lang="en-US" sz="3200" dirty="0"/>
              <a:t>Steroids can have palliative benefit even without documented secondary adrenal insufficiency.</a:t>
            </a:r>
          </a:p>
          <a:p>
            <a:pPr marL="457200" indent="-398463">
              <a:lnSpc>
                <a:spcPct val="100000"/>
              </a:lnSpc>
              <a:spcBef>
                <a:spcPts val="1351"/>
              </a:spcBef>
            </a:pPr>
            <a:r>
              <a:rPr lang="en-US" sz="3200" dirty="0"/>
              <a:t>Efficacy for anti-PD-1 agents (and combo) in the brain for small asymptomatic metastases not requiring steroids.</a:t>
            </a:r>
          </a:p>
        </p:txBody>
      </p:sp>
    </p:spTree>
    <p:extLst>
      <p:ext uri="{BB962C8B-B14F-4D97-AF65-F5344CB8AC3E}">
        <p14:creationId xmlns:p14="http://schemas.microsoft.com/office/powerpoint/2010/main" val="6074459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F61A5-3F3B-0544-8DB6-865C7923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2743200"/>
          </a:xfrm>
        </p:spPr>
        <p:txBody>
          <a:bodyPr/>
          <a:lstStyle/>
          <a:p>
            <a:pPr algn="l"/>
            <a:r>
              <a:rPr lang="en-US" sz="2800" dirty="0" err="1"/>
              <a:t>Epacadostat</a:t>
            </a:r>
            <a:r>
              <a:rPr lang="en-US" sz="2800" dirty="0"/>
              <a:t> (E) plus Pembrolizumab (P) versus Pembrolizumab Alone in Patients (pts) with </a:t>
            </a:r>
            <a:r>
              <a:rPr lang="en-US" sz="2800" dirty="0" err="1"/>
              <a:t>Unresectable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or Metastatic Melanoma: Results of the Phase 3 ECHO-301/KEYNOTE-252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D58983-CCCE-5343-89B2-5C7886BF1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031781"/>
            <a:ext cx="9448800" cy="2057400"/>
          </a:xfrm>
        </p:spPr>
        <p:txBody>
          <a:bodyPr anchor="ctr"/>
          <a:lstStyle/>
          <a:p>
            <a:pPr algn="l"/>
            <a:r>
              <a:rPr lang="en-US" sz="2200" dirty="0"/>
              <a:t>Long GV et al.</a:t>
            </a:r>
            <a:br>
              <a:rPr lang="en-US" sz="2200" dirty="0"/>
            </a:br>
            <a:r>
              <a:rPr lang="en-US" sz="2200" dirty="0"/>
              <a:t>ASCO 2018;Abstract 108</a:t>
            </a:r>
            <a:br>
              <a:rPr lang="en-US" sz="2200" dirty="0"/>
            </a:br>
            <a:r>
              <a:rPr lang="en-US" sz="2200" dirty="0"/>
              <a:t>Sunday, June 3, 2018, 9:45 AM – 11:15 AM</a:t>
            </a:r>
            <a:br>
              <a:rPr lang="en-US" sz="2200" dirty="0"/>
            </a:br>
            <a:r>
              <a:rPr lang="en-US" sz="2200" dirty="0"/>
              <a:t>McCormick Place</a:t>
            </a:r>
            <a:br>
              <a:rPr lang="en-US" sz="2200" dirty="0"/>
            </a:br>
            <a:r>
              <a:rPr lang="en-US" sz="2200" dirty="0"/>
              <a:t>Hall D1</a:t>
            </a:r>
          </a:p>
        </p:txBody>
      </p:sp>
    </p:spTree>
    <p:extLst>
      <p:ext uri="{BB962C8B-B14F-4D97-AF65-F5344CB8AC3E}">
        <p14:creationId xmlns:p14="http://schemas.microsoft.com/office/powerpoint/2010/main" val="2895297574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>
            <a:extLst>
              <a:ext uri="{FF2B5EF4-FFF2-40B4-BE49-F238E27FC236}">
                <a16:creationId xmlns="" xmlns:a16="http://schemas.microsoft.com/office/drawing/2014/main" id="{1292A494-89F7-2A43-8DDF-B44F463C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00200"/>
            <a:ext cx="10553700" cy="42672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F5BFAE-5322-B348-9656-1816DF19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FDA Approvals/Indications for Adjuvant Treatment of</a:t>
            </a:r>
            <a:br>
              <a:rPr lang="en-US" sz="2400" dirty="0"/>
            </a:br>
            <a:r>
              <a:rPr lang="en-US" sz="2400" dirty="0"/>
              <a:t>Localized or Locally Advanced Melanoma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="" xmlns:a16="http://schemas.microsoft.com/office/drawing/2014/main" id="{34629F33-B9FC-9048-ADC4-1EF2BFD6F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317984"/>
              </p:ext>
            </p:extLst>
          </p:nvPr>
        </p:nvGraphicFramePr>
        <p:xfrm>
          <a:off x="952500" y="1752601"/>
          <a:ext cx="10248900" cy="3997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1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7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0122">
                  <a:extLst>
                    <a:ext uri="{9D8B030D-6E8A-4147-A177-3AD203B41FA5}">
                      <a16:colId xmlns="" xmlns:a16="http://schemas.microsoft.com/office/drawing/2014/main" val="2732169183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</a:t>
                      </a:r>
                      <a:endParaRPr lang="en-GB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Indication</a:t>
                      </a:r>
                      <a:endParaRPr lang="en-US" sz="17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trial</a:t>
                      </a:r>
                      <a:endParaRPr lang="en-GB" sz="1700" b="1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057">
                <a:tc>
                  <a:txBody>
                    <a:bodyPr/>
                    <a:lstStyle/>
                    <a:p>
                      <a:r>
                        <a:rPr lang="en-GB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Dabrafenib plus trametinib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Adjuvant treatment of melanoma with BRAF V600E or V600K mutation, as detected by an FDA-approved test, and involvement of lymph node(s), following complete resection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COMBI-AD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792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/>
                        <a:t>Nivolumab</a:t>
                      </a:r>
                      <a:endParaRPr lang="en-GB" sz="1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Adjuvant treatment of</a:t>
                      </a:r>
                    </a:p>
                    <a:p>
                      <a:pPr algn="ctr"/>
                      <a:r>
                        <a:rPr lang="en-GB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melanoma with lymph node involvement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CHECKMATE</a:t>
                      </a:r>
                      <a:r>
                        <a:rPr lang="en-GB" sz="1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792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Ipilimumab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Adjuvant treatment of melanoma with pathologic involvement of regional lymph nodes of &gt;1 mm in patients who have undergone complete resection, including total lymphadenectomy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EORTC-18071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1033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46FE51-6488-F243-A5B8-1DF883F7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9077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www.accessdata.fda.gov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; Accessed on May 24, 2018</a:t>
            </a:r>
          </a:p>
        </p:txBody>
      </p:sp>
    </p:spTree>
    <p:extLst>
      <p:ext uri="{BB962C8B-B14F-4D97-AF65-F5344CB8AC3E}">
        <p14:creationId xmlns:p14="http://schemas.microsoft.com/office/powerpoint/2010/main" val="2898821086"/>
      </p:ext>
    </p:extLst>
  </p:cSld>
  <p:clrMapOvr>
    <a:masterClrMapping/>
  </p:clrMapOvr>
  <p:transition spd="slow"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613E4FF0-DBB3-2540-A19C-8FD8C9CB6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10896600" cy="3429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DBDF3-ACAF-5447-AFBD-1660B68F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ECHO-301/KEYNOTE-252: </a:t>
            </a:r>
            <a:r>
              <a:rPr lang="en-US" dirty="0" err="1"/>
              <a:t>Epacadostat</a:t>
            </a:r>
            <a:r>
              <a:rPr lang="en-US" dirty="0"/>
              <a:t> + </a:t>
            </a:r>
            <a:r>
              <a:rPr lang="en-US" dirty="0" err="1"/>
              <a:t>Pembrolizumab</a:t>
            </a:r>
            <a:r>
              <a:rPr lang="en-US" dirty="0"/>
              <a:t> versus Pembrolizumab Alone in Unresectable or Metastatic Melanoma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6069AA-F642-884E-A3D6-1BBE7378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6233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Long GV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et al. ASCO 2018;Abstract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108.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5DA58B20-8A65-6849-AC3F-5A149D2A2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108726"/>
              </p:ext>
            </p:extLst>
          </p:nvPr>
        </p:nvGraphicFramePr>
        <p:xfrm>
          <a:off x="725773" y="1804579"/>
          <a:ext cx="10628027" cy="31354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8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5155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2128604">
                  <a:extLst>
                    <a:ext uri="{9D8B030D-6E8A-4147-A177-3AD203B41FA5}">
                      <a16:colId xmlns="" xmlns:a16="http://schemas.microsoft.com/office/drawing/2014/main" val="3151781957"/>
                    </a:ext>
                  </a:extLst>
                </a:gridCol>
                <a:gridCol w="944380">
                  <a:extLst>
                    <a:ext uri="{9D8B030D-6E8A-4147-A177-3AD203B41FA5}">
                      <a16:colId xmlns="" xmlns:a16="http://schemas.microsoft.com/office/drawing/2014/main" val="3210012119"/>
                    </a:ext>
                  </a:extLst>
                </a:gridCol>
                <a:gridCol w="1351614">
                  <a:extLst>
                    <a:ext uri="{9D8B030D-6E8A-4147-A177-3AD203B41FA5}">
                      <a16:colId xmlns="" xmlns:a16="http://schemas.microsoft.com/office/drawing/2014/main" val="1951245507"/>
                    </a:ext>
                  </a:extLst>
                </a:gridCol>
              </a:tblGrid>
              <a:tr h="747540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Epacadostat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 + Pembrolizumab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(N = 354)</a:t>
                      </a:r>
                      <a:endParaRPr lang="en-US" sz="18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Pembrolizumab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(N = 352)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8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224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ORR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34.2%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9215806"/>
                  </a:ext>
                </a:extLst>
              </a:tr>
              <a:tr h="75224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</a:rPr>
                        <a:t>Median PFS, months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4.7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4.9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0.517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72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1-year PFS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686019"/>
                  </a:ext>
                </a:extLst>
              </a:tr>
              <a:tr h="441728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1-year OS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417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5820"/>
      </p:ext>
    </p:extLst>
  </p:cSld>
  <p:clrMapOvr>
    <a:masterClrMapping/>
  </p:clrMapOvr>
  <p:transition spd="slow"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3">
            <a:extLst>
              <a:ext uri="{FF2B5EF4-FFF2-40B4-BE49-F238E27FC236}">
                <a16:creationId xmlns="" xmlns:a16="http://schemas.microsoft.com/office/drawing/2014/main" id="{28F6FC61-A7B4-C242-BF87-C0A23678B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16701"/>
            <a:ext cx="6858000" cy="4122099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73044-DC7B-5145-BEF4-C660BCCD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Antitumor Activity in a Phase I/</a:t>
            </a:r>
            <a:r>
              <a:rPr lang="en-US" dirty="0" err="1"/>
              <a:t>IIa</a:t>
            </a:r>
            <a:r>
              <a:rPr lang="en-US" dirty="0"/>
              <a:t> Study of </a:t>
            </a:r>
            <a:r>
              <a:rPr lang="en-US" dirty="0" err="1"/>
              <a:t>Relatlimab</a:t>
            </a:r>
            <a:r>
              <a:rPr lang="en-US" dirty="0"/>
              <a:t> + Nivolumab </a:t>
            </a:r>
            <a:br>
              <a:rPr lang="en-US" dirty="0"/>
            </a:br>
            <a:r>
              <a:rPr lang="en-US" dirty="0"/>
              <a:t>in Melanoma Previously Treated with Anti-PD-1/PD-L1 Therapy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362175-99DE-2A48-8781-884F5791C55D}"/>
              </a:ext>
            </a:extLst>
          </p:cNvPr>
          <p:cNvSpPr txBox="1"/>
          <p:nvPr/>
        </p:nvSpPr>
        <p:spPr>
          <a:xfrm>
            <a:off x="7375159" y="2132892"/>
            <a:ext cx="4362137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ORR was 11.5% and DCR was 49%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LAG-3 expression (≥1%) enriched for response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Median duration of response was not reached (range, 0.1+ to 39+)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51D492-7674-F84E-94EA-38C46B7D55A8}"/>
              </a:ext>
            </a:extLst>
          </p:cNvPr>
          <p:cNvSpPr txBox="1"/>
          <p:nvPr/>
        </p:nvSpPr>
        <p:spPr>
          <a:xfrm>
            <a:off x="600074" y="5812286"/>
            <a:ext cx="1112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Response-evaluable patients;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Immune-cell LAG-3 expression evaluated by IHC.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Tumor response evaluated by investigator per RECIST v1.1.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One unconfirmed response.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Occurred prior to first radiographic scan.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1604CA5E-958D-5C4B-A0B3-7385BF7F5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12894"/>
              </p:ext>
            </p:extLst>
          </p:nvPr>
        </p:nvGraphicFramePr>
        <p:xfrm>
          <a:off x="685799" y="1670862"/>
          <a:ext cx="6585678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12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404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1896381">
                  <a:extLst>
                    <a:ext uri="{9D8B030D-6E8A-4147-A177-3AD203B41FA5}">
                      <a16:colId xmlns="" xmlns:a16="http://schemas.microsoft.com/office/drawing/2014/main" val="650377541"/>
                    </a:ext>
                  </a:extLst>
                </a:gridCol>
              </a:tblGrid>
              <a:tr h="588290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All</a:t>
                      </a:r>
                      <a:r>
                        <a:rPr lang="en-US" sz="1800" baseline="300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en-US" sz="1800" baseline="30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(N = 61)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LAG-3 ≥ 1%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(N = 33)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26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ORR</a:t>
                      </a:r>
                      <a:r>
                        <a:rPr lang="en-GB" sz="1800" b="0" kern="12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n (%)</a:t>
                      </a:r>
                      <a:r>
                        <a:rPr lang="en-GB" sz="1800" b="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c</a:t>
                      </a:r>
                      <a:endParaRPr lang="en-GB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7 (11.5)</a:t>
                      </a:r>
                      <a:r>
                        <a:rPr lang="en-GB" sz="180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</a:t>
                      </a:r>
                      <a:endParaRPr lang="en-US" sz="1800" baseline="30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6 (18)</a:t>
                      </a:r>
                      <a:r>
                        <a:rPr lang="en-GB" sz="180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626">
                <a:tc gridSpan="3"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Best overall response, n (%)</a:t>
                      </a:r>
                      <a:r>
                        <a:rPr lang="en-GB" sz="1800" b="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c</a:t>
                      </a:r>
                      <a:endParaRPr lang="en-GB" sz="1800" b="0" kern="1200" baseline="30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626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 (1.6)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 (3.0)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686019"/>
                  </a:ext>
                </a:extLst>
              </a:tr>
              <a:tr h="347626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6 (9.8)</a:t>
                      </a:r>
                      <a:r>
                        <a:rPr lang="en-GB" sz="180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5 (15)</a:t>
                      </a:r>
                      <a:r>
                        <a:rPr lang="en-GB" sz="180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108144"/>
                  </a:ext>
                </a:extLst>
              </a:tr>
              <a:tr h="347626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23 (38)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15 (45)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7584425"/>
                  </a:ext>
                </a:extLst>
              </a:tr>
              <a:tr h="347626">
                <a:tc>
                  <a:txBody>
                    <a:bodyPr/>
                    <a:lstStyle/>
                    <a:p>
                      <a:pPr marL="0" marR="0" lvl="0" indent="295275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25 (41)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8 (24)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0977833"/>
                  </a:ext>
                </a:extLst>
              </a:tr>
              <a:tr h="347626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Clinical </a:t>
                      </a:r>
                      <a:r>
                        <a:rPr lang="en-GB" sz="1800" b="0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progression</a:t>
                      </a:r>
                      <a:r>
                        <a:rPr lang="en-GB" sz="1800" b="0" kern="1200" baseline="30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endParaRPr lang="en-GB" sz="1800" b="0" kern="1200" baseline="30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6 (9.8)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 (12)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3055716"/>
                  </a:ext>
                </a:extLst>
              </a:tr>
              <a:tr h="347626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DCR (CR + PR + SD), n (%)</a:t>
                      </a:r>
                      <a:r>
                        <a:rPr lang="en-GB" sz="1800" b="0" kern="120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en-GB" sz="18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30 (49)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21 (64)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24399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143BAF-3DE7-5C45-A9D4-48556812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86233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Ascierto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PA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 ESMO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2017;Abstract LBA18.</a:t>
            </a:r>
          </a:p>
        </p:txBody>
      </p:sp>
    </p:spTree>
    <p:extLst>
      <p:ext uri="{BB962C8B-B14F-4D97-AF65-F5344CB8AC3E}">
        <p14:creationId xmlns:p14="http://schemas.microsoft.com/office/powerpoint/2010/main" val="3379088654"/>
      </p:ext>
    </p:extLst>
  </p:cSld>
  <p:clrMapOvr>
    <a:masterClrMapping/>
  </p:clrMapOvr>
  <p:transition spd="slow"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B3FCC6-7EE6-994D-928C-82CF22A5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Ongoing Clinical Trials of Combination Immunotherapy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8DDC3668-0848-0449-9749-0A38E5E2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3514"/>
            <a:ext cx="11658600" cy="4874886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5853614-130C-9E4B-A1D5-B55A3A7D4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931555"/>
              </p:ext>
            </p:extLst>
          </p:nvPr>
        </p:nvGraphicFramePr>
        <p:xfrm>
          <a:off x="381000" y="1512570"/>
          <a:ext cx="11353800" cy="4583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4180995536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400758368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="" xmlns:a16="http://schemas.microsoft.com/office/drawing/2014/main" val="2732169183"/>
                    </a:ext>
                  </a:extLst>
                </a:gridCol>
              </a:tblGrid>
              <a:tr h="3230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/>
                        <a:t>NCT identifier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noProof="0" dirty="0"/>
                        <a:t>Phase</a:t>
                      </a:r>
                      <a:endParaRPr lang="en-US" sz="1700" b="1" noProof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Enrollment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Description</a:t>
                      </a:r>
                      <a:endParaRPr lang="en-GB" sz="1700" b="1" dirty="0"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NCT02714218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 3 mg/kg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ipilimumab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mg/kg</a:t>
                      </a: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Ipilimumab 3 mg/kg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mg/kg</a:t>
                      </a: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 6 mg/kg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ipilimumab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mg/kg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NCT02224781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Dabrafenib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trametinib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then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ipilimumab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Ipilimumab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then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dabrafenib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trametinib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NCT02460068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Fotemustine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Fotemustine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ipilimumab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Ipilimumab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1203651"/>
                  </a:ext>
                </a:extLst>
              </a:tr>
              <a:tr h="835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NCT03301636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II/III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Indoximod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 + placebo</a:t>
                      </a: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indoximod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 + placebo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128535"/>
                  </a:ext>
                </a:extLst>
              </a:tr>
              <a:tr h="42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NCT03470922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II/III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Relatlimab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2372321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NCT02523313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/>
                          <a:cs typeface="Arial" panose="020B0604020202020204" pitchFamily="34" charset="0"/>
                        </a:rPr>
                        <a:t>II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 + placebo</a:t>
                      </a: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Nivolumab +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ipilimumab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6075" indent="-227013" algn="l" fontAlgn="b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Double placebo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48224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9B950B-95B3-6E4F-8F99-8FCA04DA4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9077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https://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www.clinicaltrials.gov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; Accessed on May 24, 2018</a:t>
            </a:r>
          </a:p>
        </p:txBody>
      </p:sp>
    </p:spTree>
    <p:extLst>
      <p:ext uri="{BB962C8B-B14F-4D97-AF65-F5344CB8AC3E}">
        <p14:creationId xmlns:p14="http://schemas.microsoft.com/office/powerpoint/2010/main" val="2538443167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82335"/>
            <a:ext cx="9525000" cy="4829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819715-AC4C-6242-A516-9C691BA8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600" cy="1143000"/>
          </a:xfrm>
        </p:spPr>
        <p:txBody>
          <a:bodyPr/>
          <a:lstStyle/>
          <a:p>
            <a:r>
              <a:rPr lang="en-US" sz="2400" dirty="0"/>
              <a:t>COMBI-AD: Relapse-Free Survival (RFS) with Adjuvant </a:t>
            </a:r>
            <a:r>
              <a:rPr lang="en-US" sz="2400" dirty="0" err="1"/>
              <a:t>Dabrafenib</a:t>
            </a:r>
            <a:r>
              <a:rPr lang="en-US" sz="2400" dirty="0"/>
              <a:t>/</a:t>
            </a:r>
            <a:br>
              <a:rPr lang="en-US" sz="2400" dirty="0"/>
            </a:br>
            <a:r>
              <a:rPr lang="en-US" sz="2400" dirty="0" err="1"/>
              <a:t>Trametinib</a:t>
            </a:r>
            <a:r>
              <a:rPr lang="en-US" sz="2400" dirty="0"/>
              <a:t> for Completely Resected, Stage III BRAF V600-Mutant Melanoma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CB5C2-F58C-4E45-ABE4-B90E5D6EE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41115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Long GV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J Med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2017;377:1813-23.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6C227FC5-D27C-5D46-BFAF-A4E7BB51B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34422"/>
              </p:ext>
            </p:extLst>
          </p:nvPr>
        </p:nvGraphicFramePr>
        <p:xfrm>
          <a:off x="2133600" y="4343400"/>
          <a:ext cx="762000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444245560"/>
                    </a:ext>
                  </a:extLst>
                </a:gridCol>
                <a:gridCol w="759129">
                  <a:extLst>
                    <a:ext uri="{9D8B030D-6E8A-4147-A177-3AD203B41FA5}">
                      <a16:colId xmlns="" xmlns:a16="http://schemas.microsoft.com/office/drawing/2014/main" val="784377057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1815176763"/>
                    </a:ext>
                  </a:extLst>
                </a:gridCol>
                <a:gridCol w="682944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916660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49446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Median RFS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mo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3-y RFS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p-</a:t>
                      </a:r>
                      <a:r>
                        <a:rPr lang="en-US" sz="1400" i="0" noProof="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172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Dabrafenib + trametinib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88%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67%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58%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&lt;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0.001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17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8951D"/>
                          </a:solidFill>
                          <a:latin typeface="+mn-lt"/>
                        </a:rPr>
                        <a:t>Placebo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16.6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56%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39%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632851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819715-AC4C-6242-A516-9C691BA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COMBI-AD: Overall Survival (OS) in Completely Resected, Stage III BRAF V600-Mutant Melanoma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CB5C2-F58C-4E45-ABE4-B90E5D6EE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41115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Long GV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2017;377:1813-23.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3D396993-680A-1644-8494-928AC8B3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36074"/>
              </p:ext>
            </p:extLst>
          </p:nvPr>
        </p:nvGraphicFramePr>
        <p:xfrm>
          <a:off x="2286000" y="4238486"/>
          <a:ext cx="762000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444245560"/>
                    </a:ext>
                  </a:extLst>
                </a:gridCol>
                <a:gridCol w="759129">
                  <a:extLst>
                    <a:ext uri="{9D8B030D-6E8A-4147-A177-3AD203B41FA5}">
                      <a16:colId xmlns="" xmlns:a16="http://schemas.microsoft.com/office/drawing/2014/main" val="784377057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1815176763"/>
                    </a:ext>
                  </a:extLst>
                </a:gridCol>
                <a:gridCol w="682944">
                  <a:extLst>
                    <a:ext uri="{9D8B030D-6E8A-4147-A177-3AD203B41FA5}">
                      <a16:colId xmlns="" xmlns:a16="http://schemas.microsoft.com/office/drawing/2014/main" val="1087565659"/>
                    </a:ext>
                  </a:extLst>
                </a:gridCol>
                <a:gridCol w="916660">
                  <a:extLst>
                    <a:ext uri="{9D8B030D-6E8A-4147-A177-3AD203B41FA5}">
                      <a16:colId xmlns="" xmlns:a16="http://schemas.microsoft.com/office/drawing/2014/main" val="3069203865"/>
                    </a:ext>
                  </a:extLst>
                </a:gridCol>
              </a:tblGrid>
              <a:tr h="49446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Cohort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Median OS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mo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1-YR OS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2-YR OS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3-YR OS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p-value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172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Dabrafenib + trametinib</a:t>
                      </a:r>
                      <a:endParaRPr lang="en-GB" sz="1400" b="1" dirty="0">
                        <a:solidFill>
                          <a:srgbClr val="F8951D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97%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91%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0.57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0.0006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17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8951D"/>
                          </a:solidFill>
                          <a:latin typeface="+mn-lt"/>
                        </a:rPr>
                        <a:t>Placebo</a:t>
                      </a:r>
                      <a:endParaRPr lang="en-GB" sz="1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NR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83%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77%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3A893AE-C39D-3E47-BCCD-6DFB0AD9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88709"/>
            <a:ext cx="9525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7672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25A84D-FD46-5F44-B9B9-1956FF32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COMBI-AD: Select Adverse Events in Completely Resected, Stage III BRAF V600-Mutant Melanoma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CBC0FAE8-2FC7-914C-8279-F01B27B7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600"/>
            <a:ext cx="10972800" cy="41148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6A2B228-6750-B046-B3FC-D9CF5D304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181711"/>
              </p:ext>
            </p:extLst>
          </p:nvPr>
        </p:nvGraphicFramePr>
        <p:xfrm>
          <a:off x="762000" y="1859280"/>
          <a:ext cx="10667999" cy="38702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2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7615">
                  <a:extLst>
                    <a:ext uri="{9D8B030D-6E8A-4147-A177-3AD203B41FA5}">
                      <a16:colId xmlns="" xmlns:a16="http://schemas.microsoft.com/office/drawing/2014/main" val="4256866379"/>
                    </a:ext>
                  </a:extLst>
                </a:gridCol>
                <a:gridCol w="3487615">
                  <a:extLst>
                    <a:ext uri="{9D8B030D-6E8A-4147-A177-3AD203B41FA5}">
                      <a16:colId xmlns="" xmlns:a16="http://schemas.microsoft.com/office/drawing/2014/main" val="960001424"/>
                    </a:ext>
                  </a:extLst>
                </a:gridCol>
              </a:tblGrid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a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dverse event (AE)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Dabrafenib plus trametinib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(</a:t>
                      </a:r>
                      <a:r>
                        <a:rPr lang="en-US" sz="1800" baseline="0" noProof="0" dirty="0"/>
                        <a:t>N = 435)</a:t>
                      </a:r>
                      <a:endParaRPr lang="en-US" dirty="0"/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Placebo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432)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 AE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97.0%</a:t>
                      </a:r>
                      <a:endParaRPr lang="en-US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Any</a:t>
                      </a:r>
                      <a:r>
                        <a:rPr lang="en-GB" sz="1800" kern="1200" baseline="0" dirty="0"/>
                        <a:t> A</a:t>
                      </a:r>
                      <a:r>
                        <a:rPr lang="en-GB" sz="1800" kern="1200" dirty="0"/>
                        <a:t>E </a:t>
                      </a:r>
                      <a:r>
                        <a:rPr lang="en-US" sz="1800" kern="1200" dirty="0"/>
                        <a:t>Grade ≥3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Any</a:t>
                      </a:r>
                      <a:r>
                        <a:rPr lang="en-GB" sz="1800" baseline="0" dirty="0"/>
                        <a:t> AE leading to discontinuation</a:t>
                      </a:r>
                      <a:endParaRPr lang="en-GB" sz="18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26.0%</a:t>
                      </a:r>
                      <a:endParaRPr lang="en-US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dirty="0"/>
                        <a:t>Specific AE</a:t>
                      </a:r>
                      <a:endParaRPr lang="en-GB" sz="1800" b="1" baseline="30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Pyrexia</a:t>
                      </a:r>
                      <a:endParaRPr lang="en-GB" sz="1800" b="1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63.0%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11.0%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Diarrhea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33.0%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15.0%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Influenza-like illness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15.0%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7.0%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Peripheral </a:t>
                      </a:r>
                      <a:r>
                        <a:rPr lang="en-GB" sz="1800" kern="1200" dirty="0" err="1"/>
                        <a:t>edema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13.0%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+mn-lt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AB34C5-BF3D-CA44-9D46-1DBEB881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464100"/>
            <a:ext cx="10972800" cy="3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96" bIns="68598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Long GV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J Med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2017;377:1813-23.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97469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IO Academy">
  <a:themeElements>
    <a:clrScheme name="Custom 4">
      <a:dk1>
        <a:srgbClr val="003852"/>
      </a:dk1>
      <a:lt1>
        <a:srgbClr val="FFFFFF"/>
      </a:lt1>
      <a:dk2>
        <a:srgbClr val="003852"/>
      </a:dk2>
      <a:lt2>
        <a:srgbClr val="FFFFFF"/>
      </a:lt2>
      <a:accent1>
        <a:srgbClr val="E05B29"/>
      </a:accent1>
      <a:accent2>
        <a:srgbClr val="0085A1"/>
      </a:accent2>
      <a:accent3>
        <a:srgbClr val="003852"/>
      </a:accent3>
      <a:accent4>
        <a:srgbClr val="F2F2F2"/>
      </a:accent4>
      <a:accent5>
        <a:srgbClr val="E8E8E8"/>
      </a:accent5>
      <a:accent6>
        <a:srgbClr val="003852"/>
      </a:accent6>
      <a:hlink>
        <a:srgbClr val="0085A1"/>
      </a:hlink>
      <a:folHlink>
        <a:srgbClr val="E05B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 Academy" id="{000D7055-7E83-0D4B-B5C9-72112F85D661}" vid="{9F98E06C-FBC5-7540-A149-B3BFBBCEE68C}"/>
    </a:ext>
  </a:extLst>
</a:theme>
</file>

<file path=ppt/theme/theme11.xml><?xml version="1.0" encoding="utf-8"?>
<a:theme xmlns:a="http://schemas.openxmlformats.org/drawingml/2006/main" name="1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MO 2017 template">
  <a:themeElements>
    <a:clrScheme name="BMS ASCO 2016">
      <a:dk1>
        <a:srgbClr val="000000"/>
      </a:dk1>
      <a:lt1>
        <a:srgbClr val="FFFFFF"/>
      </a:lt1>
      <a:dk2>
        <a:srgbClr val="00457C"/>
      </a:dk2>
      <a:lt2>
        <a:srgbClr val="68C8C6"/>
      </a:lt2>
      <a:accent1>
        <a:srgbClr val="00457C"/>
      </a:accent1>
      <a:accent2>
        <a:srgbClr val="F15922"/>
      </a:accent2>
      <a:accent3>
        <a:srgbClr val="6B6B72"/>
      </a:accent3>
      <a:accent4>
        <a:srgbClr val="FF9900"/>
      </a:accent4>
      <a:accent5>
        <a:srgbClr val="1CB150"/>
      </a:accent5>
      <a:accent6>
        <a:srgbClr val="006DA8"/>
      </a:accent6>
      <a:hlink>
        <a:srgbClr val="31B6FF"/>
      </a:hlink>
      <a:folHlink>
        <a:srgbClr val="9A9A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O Academy">
  <a:themeElements>
    <a:clrScheme name="Custom 4">
      <a:dk1>
        <a:srgbClr val="003852"/>
      </a:dk1>
      <a:lt1>
        <a:srgbClr val="FFFFFF"/>
      </a:lt1>
      <a:dk2>
        <a:srgbClr val="003852"/>
      </a:dk2>
      <a:lt2>
        <a:srgbClr val="FFFFFF"/>
      </a:lt2>
      <a:accent1>
        <a:srgbClr val="E05B29"/>
      </a:accent1>
      <a:accent2>
        <a:srgbClr val="0085A1"/>
      </a:accent2>
      <a:accent3>
        <a:srgbClr val="003852"/>
      </a:accent3>
      <a:accent4>
        <a:srgbClr val="F2F2F2"/>
      </a:accent4>
      <a:accent5>
        <a:srgbClr val="E8E8E8"/>
      </a:accent5>
      <a:accent6>
        <a:srgbClr val="003852"/>
      </a:accent6>
      <a:hlink>
        <a:srgbClr val="0085A1"/>
      </a:hlink>
      <a:folHlink>
        <a:srgbClr val="E05B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 Academy" id="{000D7055-7E83-0D4B-B5C9-72112F85D661}" vid="{9F98E06C-FBC5-7540-A149-B3BFBBCEE68C}"/>
    </a:ext>
  </a:extLst>
</a:theme>
</file>

<file path=ppt/theme/theme6.xml><?xml version="1.0" encoding="utf-8"?>
<a:theme xmlns:a="http://schemas.openxmlformats.org/drawingml/2006/main" name="1_IO Academy">
  <a:themeElements>
    <a:clrScheme name="Custom 4">
      <a:dk1>
        <a:srgbClr val="003852"/>
      </a:dk1>
      <a:lt1>
        <a:srgbClr val="FFFFFF"/>
      </a:lt1>
      <a:dk2>
        <a:srgbClr val="003852"/>
      </a:dk2>
      <a:lt2>
        <a:srgbClr val="FFFFFF"/>
      </a:lt2>
      <a:accent1>
        <a:srgbClr val="E05B29"/>
      </a:accent1>
      <a:accent2>
        <a:srgbClr val="0085A1"/>
      </a:accent2>
      <a:accent3>
        <a:srgbClr val="003852"/>
      </a:accent3>
      <a:accent4>
        <a:srgbClr val="F2F2F2"/>
      </a:accent4>
      <a:accent5>
        <a:srgbClr val="E8E8E8"/>
      </a:accent5>
      <a:accent6>
        <a:srgbClr val="003852"/>
      </a:accent6>
      <a:hlink>
        <a:srgbClr val="0085A1"/>
      </a:hlink>
      <a:folHlink>
        <a:srgbClr val="E05B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 Academy" id="{000D7055-7E83-0D4B-B5C9-72112F85D661}" vid="{9F98E06C-FBC5-7540-A149-B3BFBBCEE68C}"/>
    </a:ext>
  </a:extLst>
</a:theme>
</file>

<file path=ppt/theme/theme7.xml><?xml version="1.0" encoding="utf-8"?>
<a:theme xmlns:a="http://schemas.openxmlformats.org/drawingml/2006/main" name="2_IO Academy">
  <a:themeElements>
    <a:clrScheme name="Custom 4">
      <a:dk1>
        <a:srgbClr val="003852"/>
      </a:dk1>
      <a:lt1>
        <a:srgbClr val="FFFFFF"/>
      </a:lt1>
      <a:dk2>
        <a:srgbClr val="003852"/>
      </a:dk2>
      <a:lt2>
        <a:srgbClr val="FFFFFF"/>
      </a:lt2>
      <a:accent1>
        <a:srgbClr val="E05B29"/>
      </a:accent1>
      <a:accent2>
        <a:srgbClr val="0085A1"/>
      </a:accent2>
      <a:accent3>
        <a:srgbClr val="003852"/>
      </a:accent3>
      <a:accent4>
        <a:srgbClr val="F2F2F2"/>
      </a:accent4>
      <a:accent5>
        <a:srgbClr val="E8E8E8"/>
      </a:accent5>
      <a:accent6>
        <a:srgbClr val="003852"/>
      </a:accent6>
      <a:hlink>
        <a:srgbClr val="0085A1"/>
      </a:hlink>
      <a:folHlink>
        <a:srgbClr val="E05B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 Academy" id="{000D7055-7E83-0D4B-B5C9-72112F85D661}" vid="{9F98E06C-FBC5-7540-A149-B3BFBBCEE68C}"/>
    </a:ext>
  </a:extLst>
</a:theme>
</file>

<file path=ppt/theme/theme8.xml><?xml version="1.0" encoding="utf-8"?>
<a:theme xmlns:a="http://schemas.openxmlformats.org/drawingml/2006/main" name="3_IO Academy">
  <a:themeElements>
    <a:clrScheme name="Custom 4">
      <a:dk1>
        <a:srgbClr val="003852"/>
      </a:dk1>
      <a:lt1>
        <a:srgbClr val="FFFFFF"/>
      </a:lt1>
      <a:dk2>
        <a:srgbClr val="003852"/>
      </a:dk2>
      <a:lt2>
        <a:srgbClr val="FFFFFF"/>
      </a:lt2>
      <a:accent1>
        <a:srgbClr val="E05B29"/>
      </a:accent1>
      <a:accent2>
        <a:srgbClr val="0085A1"/>
      </a:accent2>
      <a:accent3>
        <a:srgbClr val="003852"/>
      </a:accent3>
      <a:accent4>
        <a:srgbClr val="F2F2F2"/>
      </a:accent4>
      <a:accent5>
        <a:srgbClr val="E8E8E8"/>
      </a:accent5>
      <a:accent6>
        <a:srgbClr val="003852"/>
      </a:accent6>
      <a:hlink>
        <a:srgbClr val="0085A1"/>
      </a:hlink>
      <a:folHlink>
        <a:srgbClr val="E05B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 Academy" id="{000D7055-7E83-0D4B-B5C9-72112F85D661}" vid="{9F98E06C-FBC5-7540-A149-B3BFBBCEE68C}"/>
    </a:ext>
  </a:extLst>
</a:theme>
</file>

<file path=ppt/theme/theme9.xml><?xml version="1.0" encoding="utf-8"?>
<a:theme xmlns:a="http://schemas.openxmlformats.org/drawingml/2006/main" name="4_IO Academy">
  <a:themeElements>
    <a:clrScheme name="Custom 4">
      <a:dk1>
        <a:srgbClr val="003852"/>
      </a:dk1>
      <a:lt1>
        <a:srgbClr val="FFFFFF"/>
      </a:lt1>
      <a:dk2>
        <a:srgbClr val="003852"/>
      </a:dk2>
      <a:lt2>
        <a:srgbClr val="FFFFFF"/>
      </a:lt2>
      <a:accent1>
        <a:srgbClr val="E05B29"/>
      </a:accent1>
      <a:accent2>
        <a:srgbClr val="0085A1"/>
      </a:accent2>
      <a:accent3>
        <a:srgbClr val="003852"/>
      </a:accent3>
      <a:accent4>
        <a:srgbClr val="F2F2F2"/>
      </a:accent4>
      <a:accent5>
        <a:srgbClr val="E8E8E8"/>
      </a:accent5>
      <a:accent6>
        <a:srgbClr val="003852"/>
      </a:accent6>
      <a:hlink>
        <a:srgbClr val="0085A1"/>
      </a:hlink>
      <a:folHlink>
        <a:srgbClr val="E05B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 Academy" id="{000D7055-7E83-0D4B-B5C9-72112F85D661}" vid="{9F98E06C-FBC5-7540-A149-B3BFBBCEE68C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DC785BD5-6F65-4887-9A5B-20D2C36210A3}"/>
</file>

<file path=customXml/itemProps2.xml><?xml version="1.0" encoding="utf-8"?>
<ds:datastoreItem xmlns:ds="http://schemas.openxmlformats.org/officeDocument/2006/customXml" ds:itemID="{DA8091FF-CE2E-451F-8BD4-A6102397D0A8}"/>
</file>

<file path=customXml/itemProps3.xml><?xml version="1.0" encoding="utf-8"?>
<ds:datastoreItem xmlns:ds="http://schemas.openxmlformats.org/officeDocument/2006/customXml" ds:itemID="{E20753BE-1D30-4E5A-806F-7F173CBCAD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27533</TotalTime>
  <Words>3945</Words>
  <Application>Microsoft Macintosh PowerPoint</Application>
  <PresentationFormat>Widescreen</PresentationFormat>
  <Paragraphs>887</Paragraphs>
  <Slides>62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62</vt:i4>
      </vt:variant>
    </vt:vector>
  </HeadingPairs>
  <TitlesOfParts>
    <vt:vector size="82" baseType="lpstr">
      <vt:lpstr>Arial</vt:lpstr>
      <vt:lpstr>Arial Narrow</vt:lpstr>
      <vt:lpstr>Calibri</vt:lpstr>
      <vt:lpstr>MS PGothic</vt:lpstr>
      <vt:lpstr>ＭＳ Ｐゴシック</vt:lpstr>
      <vt:lpstr>Times</vt:lpstr>
      <vt:lpstr>Wingdings</vt:lpstr>
      <vt:lpstr>ヒラギノ角ゴ Pro W3</vt:lpstr>
      <vt:lpstr>Blank Presentation</vt:lpstr>
      <vt:lpstr>1_Blank Presentation</vt:lpstr>
      <vt:lpstr>ESMO 2017 template</vt:lpstr>
      <vt:lpstr>Thème Office</vt:lpstr>
      <vt:lpstr>IO Academy</vt:lpstr>
      <vt:lpstr>1_IO Academy</vt:lpstr>
      <vt:lpstr>2_IO Academy</vt:lpstr>
      <vt:lpstr>3_IO Academy</vt:lpstr>
      <vt:lpstr>4_IO Academy</vt:lpstr>
      <vt:lpstr>5_IO Academy</vt:lpstr>
      <vt:lpstr>13_Blank Presentation</vt:lpstr>
      <vt:lpstr>2_Blank Presentation</vt:lpstr>
      <vt:lpstr>PowerPoint Presentation</vt:lpstr>
      <vt:lpstr>PowerPoint Presentation</vt:lpstr>
      <vt:lpstr>RTP ASCO Symposia</vt:lpstr>
      <vt:lpstr>Agenda</vt:lpstr>
      <vt:lpstr>PowerPoint Presentation</vt:lpstr>
      <vt:lpstr>FDA Approvals/Indications for Adjuvant Treatment of Localized or Locally Advanced Melanoma</vt:lpstr>
      <vt:lpstr>COMBI-AD: Relapse-Free Survival (RFS) with Adjuvant Dabrafenib/ Trametinib for Completely Resected, Stage III BRAF V600-Mutant Melanoma</vt:lpstr>
      <vt:lpstr>COMBI-AD: Overall Survival (OS) in Completely Resected, Stage III BRAF V600-Mutant Melanoma</vt:lpstr>
      <vt:lpstr>COMBI-AD: Select Adverse Events in Completely Resected, Stage III BRAF V600-Mutant Melanoma</vt:lpstr>
      <vt:lpstr>Adjuvant therapy with nivolumab (NIVO) versus ipilimumab (IPI) after complete resection of stage III/IV melanoma: Updated results from a phase III trial (CheckMate 238)</vt:lpstr>
      <vt:lpstr>CheckMate 238: Recurrence-Free Survival with Adjuvant Nivolumab versus Ipilimumab in the Intention-To-Treat Population</vt:lpstr>
      <vt:lpstr>CheckMate 238: Kaplan-Meier Estimates of Recurrence-Free Survival by PD-L1 Expression</vt:lpstr>
      <vt:lpstr>Adjuvant Therapy with Nivolumab versus Ipilimumab After Complete Resection of Stage III/IV Melanoma: Updated Results from a Phase III Trial (CheckMate 238)</vt:lpstr>
      <vt:lpstr>PowerPoint Presentation</vt:lpstr>
      <vt:lpstr>KEYNOTE-054: Primary Endpoints (Recurrence-Free Survival) for Adjuvant Pembrolizumab versus Placebo in Resected Stage III Melanoma</vt:lpstr>
      <vt:lpstr>KEYNOTE-054: Secondary Endpoint for Adjuvant Pembrolizumab versus Placebo in Resected Stage III Melanoma</vt:lpstr>
      <vt:lpstr>KEYNOTE-054: Adverse Events with Adjuvant Pembrolizumab versus Placebo in Resected Stage III Melanoma</vt:lpstr>
      <vt:lpstr>Select Ongoing Phase II/III Trials in Adjuvant Therapy for Melanoma</vt:lpstr>
      <vt:lpstr>PowerPoint Presentation</vt:lpstr>
      <vt:lpstr>PowerPoint Presentation</vt:lpstr>
      <vt:lpstr>Case (Dr Weber) </vt:lpstr>
      <vt:lpstr>Case (Dr Weber)</vt:lpstr>
      <vt:lpstr>Case (Prof Robert)</vt:lpstr>
      <vt:lpstr>Case (Prof Robert)</vt:lpstr>
      <vt:lpstr>PowerPoint Presentation</vt:lpstr>
      <vt:lpstr>FDA Approvals/Indications for BRAF/MEK Inhibitors in Metastatic Melanoma</vt:lpstr>
      <vt:lpstr>Overall survival in COLUMBUS: A phase 3 trial  of encorafenib (ENCO) plus binimetinib (BINI)  vs vemurafenib (VEM) or enco in BRAF-mutant melanoma</vt:lpstr>
      <vt:lpstr>COLUMBUS: Progression-Free Survival with Encorafenib + Binimetinib versus Vemurafenib in BRAF-Mutant Melanoma </vt:lpstr>
      <vt:lpstr>COLUMBUS: Progression-Free Survival with Encorafenib + Binimetinib versus Encorafenib in BRAF-Mutant Melanoma </vt:lpstr>
      <vt:lpstr>COLUMBUS: A Phase III Trial of Encorafenib/Binimetinib versus Vemurafenib or Encorafenib for BRAF-Mutant Melanoma</vt:lpstr>
      <vt:lpstr>COLUMBUS: Adverse Events with Encorafenib/Binimetinib versus Vemurafenib or Encorafenib for BRAF-Mutant Melanoma </vt:lpstr>
      <vt:lpstr>KEYNOTE-022: Update of Phase I Study of First-Line Pembrolizumab + Dabrafenib and Trametinib for BRAF-Mutant Advanced Melanoma </vt:lpstr>
      <vt:lpstr>Select Ongoing Clinical Trials of Combination Immunotherapy and Targeted Agents in Metastatic Melanoma</vt:lpstr>
      <vt:lpstr>PowerPoint Presentation</vt:lpstr>
      <vt:lpstr>PowerPoint Presentation</vt:lpstr>
      <vt:lpstr>Case (Dr Weber) </vt:lpstr>
      <vt:lpstr>Case (Dr Weber)</vt:lpstr>
      <vt:lpstr>PowerPoint Presentation</vt:lpstr>
      <vt:lpstr>FDA Immunotherapy Approvals/Indications in Metastatic Melanoma</vt:lpstr>
      <vt:lpstr>CheckMate 067: Overall Survival with Combined Nivolumab and Ipilimumab in Advanced Melanoma</vt:lpstr>
      <vt:lpstr>CheckMate 067: Adverse Events with Combined Nivolumab and Ipilimumab in Advanced Melanoma</vt:lpstr>
      <vt:lpstr>4-year survival and outcomes after cessation of pembrolizumab after 2-years in patients with ipilimumab-naïve advanced melanoma in KEYNOTE-006</vt:lpstr>
      <vt:lpstr>PowerPoint Presentation</vt:lpstr>
      <vt:lpstr>General Recommendations for Management of Immune-Related Adverse Events from Immune Checkpoint Inhibitor (ICPi) Therapy</vt:lpstr>
      <vt:lpstr>PowerPoint Presentation</vt:lpstr>
      <vt:lpstr>Prevalence of Autoimmune Comorbidities with Metastatic Melanoma</vt:lpstr>
      <vt:lpstr>Response, Duration of Ipilimumab Therapy and Survival for Patients with Metastatic Melanoma and Preexisting Autoimmune Disorders</vt:lpstr>
      <vt:lpstr>PowerPoint Presentation</vt:lpstr>
      <vt:lpstr>Case (Prof Robert)</vt:lpstr>
      <vt:lpstr>Case (Prof Robert)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Epacadostat (E) plus Pembrolizumab (P) versus Pembrolizumab Alone in Patients (pts) with Unresectable  or Metastatic Melanoma: Results of the Phase 3 ECHO-301/KEYNOTE-252 Study</vt:lpstr>
      <vt:lpstr>ECHO-301/KEYNOTE-252: Epacadostat + Pembrolizumab versus Pembrolizumab Alone in Unresectable or Metastatic Melanoma</vt:lpstr>
      <vt:lpstr>Antitumor Activity in a Phase I/IIa Study of Relatlimab + Nivolumab  in Melanoma Previously Treated with Anti-PD-1/PD-L1 Therapy </vt:lpstr>
      <vt:lpstr>Select Ongoing Clinical Trials of Combination Immunotherapy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Fernando G Rendina</dc:creator>
  <cp:keywords/>
  <dc:description/>
  <cp:lastModifiedBy>Microsoft Office User</cp:lastModifiedBy>
  <cp:revision>1926</cp:revision>
  <cp:lastPrinted>2018-06-02T10:59:08Z</cp:lastPrinted>
  <dcterms:created xsi:type="dcterms:W3CDTF">2012-08-13T12:55:31Z</dcterms:created>
  <dcterms:modified xsi:type="dcterms:W3CDTF">2018-06-11T11:43:18Z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