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92079" r:id="rId1"/>
    <p:sldMasterId id="2147492119" r:id="rId2"/>
  </p:sldMasterIdLst>
  <p:notesMasterIdLst>
    <p:notesMasterId r:id="rId31"/>
  </p:notesMasterIdLst>
  <p:handoutMasterIdLst>
    <p:handoutMasterId r:id="rId32"/>
  </p:handoutMasterIdLst>
  <p:sldIdLst>
    <p:sldId id="1080" r:id="rId3"/>
    <p:sldId id="955" r:id="rId4"/>
    <p:sldId id="997" r:id="rId5"/>
    <p:sldId id="1081" r:id="rId6"/>
    <p:sldId id="1082" r:id="rId7"/>
    <p:sldId id="1083" r:id="rId8"/>
    <p:sldId id="1084" r:id="rId9"/>
    <p:sldId id="1108" r:id="rId10"/>
    <p:sldId id="1085" r:id="rId11"/>
    <p:sldId id="1060" r:id="rId12"/>
    <p:sldId id="1090" r:id="rId13"/>
    <p:sldId id="1088" r:id="rId14"/>
    <p:sldId id="1089" r:id="rId15"/>
    <p:sldId id="1087" r:id="rId16"/>
    <p:sldId id="1091" r:id="rId17"/>
    <p:sldId id="1059" r:id="rId18"/>
    <p:sldId id="1093" r:id="rId19"/>
    <p:sldId id="1092" r:id="rId20"/>
    <p:sldId id="1086" r:id="rId21"/>
    <p:sldId id="1094" r:id="rId22"/>
    <p:sldId id="1095" r:id="rId23"/>
    <p:sldId id="1097" r:id="rId24"/>
    <p:sldId id="1098" r:id="rId25"/>
    <p:sldId id="1099" r:id="rId26"/>
    <p:sldId id="1100" r:id="rId27"/>
    <p:sldId id="1107" r:id="rId28"/>
    <p:sldId id="1105" r:id="rId29"/>
    <p:sldId id="1102" r:id="rId3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Mac WQ02392KDA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ADD8"/>
    <a:srgbClr val="005795"/>
    <a:srgbClr val="0A2D60"/>
    <a:srgbClr val="010F97"/>
    <a:srgbClr val="FE1DFF"/>
    <a:srgbClr val="1B8EB1"/>
    <a:srgbClr val="3640C7"/>
    <a:srgbClr val="005796"/>
    <a:srgbClr val="BAE1E3"/>
    <a:srgbClr val="E6F2F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67"/>
    <p:restoredTop sz="96405"/>
  </p:normalViewPr>
  <p:slideViewPr>
    <p:cSldViewPr snapToGrid="0">
      <p:cViewPr>
        <p:scale>
          <a:sx n="100" d="100"/>
          <a:sy n="100" d="100"/>
        </p:scale>
        <p:origin x="2392" y="840"/>
      </p:cViewPr>
      <p:guideLst>
        <p:guide orient="horz" pos="2160"/>
        <p:guide pos="2880"/>
      </p:guideLst>
    </p:cSldViewPr>
  </p:slideViewPr>
  <p:outlineViewPr>
    <p:cViewPr>
      <p:scale>
        <a:sx n="33" d="100"/>
        <a:sy n="33" d="100"/>
      </p:scale>
      <p:origin x="296" y="68888"/>
    </p:cViewPr>
  </p:outlineViewPr>
  <p:notesTextViewPr>
    <p:cViewPr>
      <p:scale>
        <a:sx n="100" d="100"/>
        <a:sy n="100" d="100"/>
      </p:scale>
      <p:origin x="0" y="0"/>
    </p:cViewPr>
  </p:notesTextViewPr>
  <p:sorterViewPr>
    <p:cViewPr>
      <p:scale>
        <a:sx n="150" d="100"/>
        <a:sy n="150" d="100"/>
      </p:scale>
      <p:origin x="0" y="0"/>
    </p:cViewPr>
  </p:sorterViewPr>
  <p:notesViewPr>
    <p:cSldViewPr snapToGrid="0">
      <p:cViewPr varScale="1">
        <p:scale>
          <a:sx n="102" d="100"/>
          <a:sy n="102" d="100"/>
        </p:scale>
        <p:origin x="-4936"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5881CB3-A4B3-774C-8834-9AA7B33D60A8}" type="datetimeFigureOut">
              <a:rPr lang="en-US"/>
              <a:pPr>
                <a:defRPr/>
              </a:pPr>
              <a:t>5/9/17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F80E6B0-18AE-5B44-A1EA-AC7BB03761AA}" type="slidenum">
              <a:rPr lang="en-US"/>
              <a:pPr>
                <a:defRPr/>
              </a:pPr>
              <a:t>‹#›</a:t>
            </a:fld>
            <a:endParaRPr lang="en-US" dirty="0"/>
          </a:p>
        </p:txBody>
      </p:sp>
    </p:spTree>
    <p:extLst>
      <p:ext uri="{BB962C8B-B14F-4D97-AF65-F5344CB8AC3E}">
        <p14:creationId xmlns:p14="http://schemas.microsoft.com/office/powerpoint/2010/main" val="4075480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dirty="0"/>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dirty="0"/>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lvl1pPr>
          </a:lstStyle>
          <a:p>
            <a:pPr>
              <a:defRPr/>
            </a:pPr>
            <a:fld id="{293AA6AD-4C6C-F54A-83AF-EE84ACA82226}" type="slidenum">
              <a:rPr lang="en-US"/>
              <a:pPr>
                <a:defRPr/>
              </a:pPr>
              <a:t>‹#›</a:t>
            </a:fld>
            <a:endParaRPr lang="en-US" dirty="0"/>
          </a:p>
        </p:txBody>
      </p:sp>
    </p:spTree>
    <p:extLst>
      <p:ext uri="{BB962C8B-B14F-4D97-AF65-F5344CB8AC3E}">
        <p14:creationId xmlns:p14="http://schemas.microsoft.com/office/powerpoint/2010/main" val="9216870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1420225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15</a:t>
            </a:fld>
            <a:endParaRPr lang="en-US" dirty="0">
              <a:solidFill>
                <a:srgbClr val="000000"/>
              </a:solidFill>
            </a:endParaRPr>
          </a:p>
        </p:txBody>
      </p:sp>
    </p:spTree>
    <p:extLst>
      <p:ext uri="{BB962C8B-B14F-4D97-AF65-F5344CB8AC3E}">
        <p14:creationId xmlns:p14="http://schemas.microsoft.com/office/powerpoint/2010/main" val="1171897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16</a:t>
            </a:fld>
            <a:endParaRPr lang="en-US" dirty="0">
              <a:solidFill>
                <a:srgbClr val="000000"/>
              </a:solidFill>
            </a:endParaRPr>
          </a:p>
        </p:txBody>
      </p:sp>
    </p:spTree>
    <p:extLst>
      <p:ext uri="{BB962C8B-B14F-4D97-AF65-F5344CB8AC3E}">
        <p14:creationId xmlns:p14="http://schemas.microsoft.com/office/powerpoint/2010/main" val="1720677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17</a:t>
            </a:fld>
            <a:endParaRPr lang="en-US" dirty="0">
              <a:solidFill>
                <a:srgbClr val="000000"/>
              </a:solidFill>
            </a:endParaRPr>
          </a:p>
        </p:txBody>
      </p:sp>
    </p:spTree>
    <p:extLst>
      <p:ext uri="{BB962C8B-B14F-4D97-AF65-F5344CB8AC3E}">
        <p14:creationId xmlns:p14="http://schemas.microsoft.com/office/powerpoint/2010/main" val="880024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18</a:t>
            </a:fld>
            <a:endParaRPr lang="en-US" dirty="0">
              <a:solidFill>
                <a:srgbClr val="000000"/>
              </a:solidFill>
            </a:endParaRPr>
          </a:p>
        </p:txBody>
      </p:sp>
    </p:spTree>
    <p:extLst>
      <p:ext uri="{BB962C8B-B14F-4D97-AF65-F5344CB8AC3E}">
        <p14:creationId xmlns:p14="http://schemas.microsoft.com/office/powerpoint/2010/main" val="1151855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4411753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16397766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21</a:t>
            </a:fld>
            <a:endParaRPr lang="en-US" dirty="0">
              <a:solidFill>
                <a:srgbClr val="000000"/>
              </a:solidFill>
            </a:endParaRPr>
          </a:p>
        </p:txBody>
      </p:sp>
    </p:spTree>
    <p:extLst>
      <p:ext uri="{BB962C8B-B14F-4D97-AF65-F5344CB8AC3E}">
        <p14:creationId xmlns:p14="http://schemas.microsoft.com/office/powerpoint/2010/main" val="13243643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22</a:t>
            </a:fld>
            <a:endParaRPr lang="en-US" dirty="0">
              <a:solidFill>
                <a:srgbClr val="000000"/>
              </a:solidFill>
            </a:endParaRPr>
          </a:p>
        </p:txBody>
      </p:sp>
    </p:spTree>
    <p:extLst>
      <p:ext uri="{BB962C8B-B14F-4D97-AF65-F5344CB8AC3E}">
        <p14:creationId xmlns:p14="http://schemas.microsoft.com/office/powerpoint/2010/main" val="1604941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23</a:t>
            </a:fld>
            <a:endParaRPr lang="en-US" dirty="0">
              <a:solidFill>
                <a:srgbClr val="000000"/>
              </a:solidFill>
            </a:endParaRPr>
          </a:p>
        </p:txBody>
      </p:sp>
    </p:spTree>
    <p:extLst>
      <p:ext uri="{BB962C8B-B14F-4D97-AF65-F5344CB8AC3E}">
        <p14:creationId xmlns:p14="http://schemas.microsoft.com/office/powerpoint/2010/main" val="11740918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24</a:t>
            </a:fld>
            <a:endParaRPr lang="en-US" dirty="0">
              <a:solidFill>
                <a:srgbClr val="000000"/>
              </a:solidFill>
            </a:endParaRPr>
          </a:p>
        </p:txBody>
      </p:sp>
    </p:spTree>
    <p:extLst>
      <p:ext uri="{BB962C8B-B14F-4D97-AF65-F5344CB8AC3E}">
        <p14:creationId xmlns:p14="http://schemas.microsoft.com/office/powerpoint/2010/main" val="293297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6</a:t>
            </a:fld>
            <a:endParaRPr lang="en-US" dirty="0">
              <a:solidFill>
                <a:srgbClr val="000000"/>
              </a:solidFill>
            </a:endParaRPr>
          </a:p>
        </p:txBody>
      </p:sp>
    </p:spTree>
    <p:extLst>
      <p:ext uri="{BB962C8B-B14F-4D97-AF65-F5344CB8AC3E}">
        <p14:creationId xmlns:p14="http://schemas.microsoft.com/office/powerpoint/2010/main" val="11409071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25</a:t>
            </a:fld>
            <a:endParaRPr lang="en-US" dirty="0">
              <a:solidFill>
                <a:srgbClr val="000000"/>
              </a:solidFill>
            </a:endParaRPr>
          </a:p>
        </p:txBody>
      </p:sp>
    </p:spTree>
    <p:extLst>
      <p:ext uri="{BB962C8B-B14F-4D97-AF65-F5344CB8AC3E}">
        <p14:creationId xmlns:p14="http://schemas.microsoft.com/office/powerpoint/2010/main" val="9859517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26</a:t>
            </a:fld>
            <a:endParaRPr lang="en-US" dirty="0">
              <a:solidFill>
                <a:srgbClr val="000000"/>
              </a:solidFill>
            </a:endParaRPr>
          </a:p>
        </p:txBody>
      </p:sp>
    </p:spTree>
    <p:extLst>
      <p:ext uri="{BB962C8B-B14F-4D97-AF65-F5344CB8AC3E}">
        <p14:creationId xmlns:p14="http://schemas.microsoft.com/office/powerpoint/2010/main" val="4926557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27</a:t>
            </a:fld>
            <a:endParaRPr lang="en-US" dirty="0">
              <a:solidFill>
                <a:srgbClr val="000000"/>
              </a:solidFill>
            </a:endParaRPr>
          </a:p>
        </p:txBody>
      </p:sp>
    </p:spTree>
    <p:extLst>
      <p:ext uri="{BB962C8B-B14F-4D97-AF65-F5344CB8AC3E}">
        <p14:creationId xmlns:p14="http://schemas.microsoft.com/office/powerpoint/2010/main" val="3528744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28</a:t>
            </a:fld>
            <a:endParaRPr lang="en-US" dirty="0">
              <a:solidFill>
                <a:srgbClr val="000000"/>
              </a:solidFill>
            </a:endParaRPr>
          </a:p>
        </p:txBody>
      </p:sp>
    </p:spTree>
    <p:extLst>
      <p:ext uri="{BB962C8B-B14F-4D97-AF65-F5344CB8AC3E}">
        <p14:creationId xmlns:p14="http://schemas.microsoft.com/office/powerpoint/2010/main" val="1220379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800583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780469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57698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210813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12</a:t>
            </a:fld>
            <a:endParaRPr lang="en-US" dirty="0">
              <a:solidFill>
                <a:srgbClr val="000000"/>
              </a:solidFill>
            </a:endParaRPr>
          </a:p>
        </p:txBody>
      </p:sp>
    </p:spTree>
    <p:extLst>
      <p:ext uri="{BB962C8B-B14F-4D97-AF65-F5344CB8AC3E}">
        <p14:creationId xmlns:p14="http://schemas.microsoft.com/office/powerpoint/2010/main" val="1686078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13</a:t>
            </a:fld>
            <a:endParaRPr lang="en-US" dirty="0">
              <a:solidFill>
                <a:srgbClr val="000000"/>
              </a:solidFill>
            </a:endParaRPr>
          </a:p>
        </p:txBody>
      </p:sp>
    </p:spTree>
    <p:extLst>
      <p:ext uri="{BB962C8B-B14F-4D97-AF65-F5344CB8AC3E}">
        <p14:creationId xmlns:p14="http://schemas.microsoft.com/office/powerpoint/2010/main" val="730707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14</a:t>
            </a:fld>
            <a:endParaRPr lang="en-US" dirty="0">
              <a:solidFill>
                <a:srgbClr val="000000"/>
              </a:solidFill>
            </a:endParaRPr>
          </a:p>
        </p:txBody>
      </p:sp>
    </p:spTree>
    <p:extLst>
      <p:ext uri="{BB962C8B-B14F-4D97-AF65-F5344CB8AC3E}">
        <p14:creationId xmlns:p14="http://schemas.microsoft.com/office/powerpoint/2010/main" val="1145415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RTP_SlideBackground-YiR15-title-v1f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685800" y="1981200"/>
            <a:ext cx="7772400" cy="1143000"/>
          </a:xfrm>
        </p:spPr>
        <p:txBody>
          <a:bodyPr/>
          <a:lstStyle>
            <a:lvl1pPr algn="ctr">
              <a:defRPr sz="2300"/>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62088"/>
            <a:ext cx="3810000" cy="5027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62088"/>
            <a:ext cx="3810000" cy="5027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0"/>
            <a:ext cx="1943100" cy="6489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0"/>
            <a:ext cx="5676900" cy="6489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descr="YiR15-Papers-conclusion.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Content Placeholder 8"/>
          <p:cNvSpPr>
            <a:spLocks noGrp="1"/>
          </p:cNvSpPr>
          <p:nvPr>
            <p:ph sz="quarter" idx="10"/>
          </p:nvPr>
        </p:nvSpPr>
        <p:spPr>
          <a:xfrm>
            <a:off x="685800" y="1447800"/>
            <a:ext cx="7772400" cy="5029200"/>
          </a:xfrm>
        </p:spPr>
        <p:txBody>
          <a:bodyPr/>
          <a:lstStyle>
            <a:lvl1pPr>
              <a:defRPr sz="2300">
                <a:solidFill>
                  <a:schemeClr val="bg1"/>
                </a:solidFill>
              </a:defRPr>
            </a:lvl1pPr>
            <a:lvl2pPr>
              <a:defRPr sz="2300">
                <a:solidFill>
                  <a:schemeClr val="bg1"/>
                </a:solidFill>
              </a:defRPr>
            </a:lvl2pPr>
            <a:lvl3pPr>
              <a:defRPr sz="2300">
                <a:solidFill>
                  <a:schemeClr val="bg1"/>
                </a:solidFill>
              </a:defRPr>
            </a:lvl3pPr>
            <a:lvl4pPr>
              <a:defRPr sz="2300">
                <a:solidFill>
                  <a:schemeClr val="bg1"/>
                </a:solidFill>
              </a:defRPr>
            </a:lvl4pPr>
            <a:lvl5pPr>
              <a:defRPr sz="23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2"/>
          <p:cNvSpPr>
            <a:spLocks noGrp="1" noChangeArrowheads="1"/>
          </p:cNvSpPr>
          <p:nvPr>
            <p:ph type="title"/>
          </p:nvPr>
        </p:nvSpPr>
        <p:spPr bwMode="auto">
          <a:xfrm>
            <a:off x="685800" y="457200"/>
            <a:ext cx="7772400" cy="762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a:solidFill>
                  <a:srgbClr val="004383"/>
                </a:solidFill>
              </a:defRPr>
            </a:lvl1pPr>
          </a:lstStyle>
          <a:p>
            <a:pPr lvl="0"/>
            <a:r>
              <a:rPr lang="en-US" dirty="0"/>
              <a:t>Click to edit Master 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5" name="Picture 4" descr="YiR15-Papers-back_v2fr-Breas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RTP_SlideBackground-YiR15-title-v1f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685800" y="1981200"/>
            <a:ext cx="7772400" cy="1143000"/>
          </a:xfrm>
        </p:spPr>
        <p:txBody>
          <a:bodyPr/>
          <a:lstStyle>
            <a:lvl1pPr algn="ctr">
              <a:defRPr sz="2300"/>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5" name="Picture 4" descr="YiR15-Papers-back_v2fr-Breas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4" name="Picture 3" descr="YiR15-Papers-back_v2fr-MM.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4" name="Picture 3" descr="YiR15-Papers-back_v2fr-Derm.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4" name="Picture 3" descr="YiR15-Papers-back_v2fr-CR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pic>
        <p:nvPicPr>
          <p:cNvPr id="4" name="Picture 3" descr="YiR15-Papers-back_v2fr-GU.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pic>
        <p:nvPicPr>
          <p:cNvPr id="4" name="Picture 3" descr="YiR15-Papers-back_v2fr-Lun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pic>
        <p:nvPicPr>
          <p:cNvPr id="4" name="Picture 3" descr="YiR15-Papers-back_v2fr-NH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4" name="Picture 3" descr="YiR15-Papers-back_v2fr-MM.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62088"/>
            <a:ext cx="3810000" cy="5027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62088"/>
            <a:ext cx="3810000" cy="5027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0"/>
            <a:ext cx="1943100" cy="6489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0"/>
            <a:ext cx="5676900" cy="6489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descr="YiR15-Papers-conclusion.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Content Placeholder 8"/>
          <p:cNvSpPr>
            <a:spLocks noGrp="1"/>
          </p:cNvSpPr>
          <p:nvPr>
            <p:ph sz="quarter" idx="10"/>
          </p:nvPr>
        </p:nvSpPr>
        <p:spPr>
          <a:xfrm>
            <a:off x="685800" y="1447800"/>
            <a:ext cx="7772400" cy="5029200"/>
          </a:xfrm>
        </p:spPr>
        <p:txBody>
          <a:bodyPr/>
          <a:lstStyle>
            <a:lvl1pPr>
              <a:defRPr sz="2300">
                <a:solidFill>
                  <a:schemeClr val="bg1"/>
                </a:solidFill>
              </a:defRPr>
            </a:lvl1pPr>
            <a:lvl2pPr>
              <a:defRPr sz="2300">
                <a:solidFill>
                  <a:schemeClr val="bg1"/>
                </a:solidFill>
              </a:defRPr>
            </a:lvl2pPr>
            <a:lvl3pPr>
              <a:defRPr sz="2300">
                <a:solidFill>
                  <a:schemeClr val="bg1"/>
                </a:solidFill>
              </a:defRPr>
            </a:lvl3pPr>
            <a:lvl4pPr>
              <a:defRPr sz="2300">
                <a:solidFill>
                  <a:schemeClr val="bg1"/>
                </a:solidFill>
              </a:defRPr>
            </a:lvl4pPr>
            <a:lvl5pPr>
              <a:defRPr sz="23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2"/>
          <p:cNvSpPr>
            <a:spLocks noGrp="1" noChangeArrowheads="1"/>
          </p:cNvSpPr>
          <p:nvPr>
            <p:ph type="title"/>
          </p:nvPr>
        </p:nvSpPr>
        <p:spPr bwMode="auto">
          <a:xfrm>
            <a:off x="685800" y="457200"/>
            <a:ext cx="7772400" cy="762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a:solidFill>
                  <a:srgbClr val="004383"/>
                </a:solidFill>
              </a:defRPr>
            </a:lvl1pPr>
          </a:lstStyle>
          <a:p>
            <a:pPr lvl="0"/>
            <a:r>
              <a:rPr lang="en-US" dirty="0"/>
              <a:t>Click to edit Master 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4" name="Picture 3" descr="YiR15-Papers-back_v2fr-Derm.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4" name="Picture 3" descr="YiR15-Papers-back_v2fr-CR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pic>
        <p:nvPicPr>
          <p:cNvPr id="4" name="Picture 3" descr="YiR15-Papers-back_v2fr-GU.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pic>
        <p:nvPicPr>
          <p:cNvPr id="4" name="Picture 3" descr="YiR15-Papers-back_v2fr-Lun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pic>
        <p:nvPicPr>
          <p:cNvPr id="4" name="Picture 3" descr="YiR15-Papers-back_v2fr-NH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Rectangle 2"/>
          <p:cNvSpPr>
            <a:spLocks noGrp="1" noChangeArrowheads="1"/>
          </p:cNvSpPr>
          <p:nvPr>
            <p:ph type="ctrTitle"/>
          </p:nvPr>
        </p:nvSpPr>
        <p:spPr>
          <a:xfrm>
            <a:off x="484632" y="484632"/>
            <a:ext cx="8183880" cy="4005072"/>
          </a:xfrm>
        </p:spPr>
        <p:txBody>
          <a:bodyPr lIns="365760" rIns="274320" bIns="228600" anchor="b"/>
          <a:lstStyle>
            <a:lvl1pPr algn="l">
              <a:defRPr sz="3200">
                <a:solidFill>
                  <a:srgbClr val="004383"/>
                </a:solidFill>
              </a:defRPr>
            </a:lvl1pPr>
          </a:lstStyle>
          <a:p>
            <a:pPr lvl="0"/>
            <a:r>
              <a:rPr lang="en-US" noProof="0" dirty="0" smtClean="0"/>
              <a:t>Click to edit Master title style</a:t>
            </a:r>
          </a:p>
        </p:txBody>
      </p:sp>
      <p:sp>
        <p:nvSpPr>
          <p:cNvPr id="4099" name="Rectangle 3"/>
          <p:cNvSpPr>
            <a:spLocks noGrp="1" noChangeArrowheads="1"/>
          </p:cNvSpPr>
          <p:nvPr>
            <p:ph type="subTitle" idx="1"/>
          </p:nvPr>
        </p:nvSpPr>
        <p:spPr>
          <a:xfrm>
            <a:off x="484632" y="4498848"/>
            <a:ext cx="8046720" cy="1874520"/>
          </a:xfrm>
        </p:spPr>
        <p:txBody>
          <a:bodyPr lIns="365760" tIns="182880"/>
          <a:lstStyle>
            <a:lvl1pPr marL="0" indent="0" algn="l">
              <a:buFontTx/>
              <a:buNone/>
              <a:defRPr sz="2800">
                <a:solidFill>
                  <a:srgbClr val="004383"/>
                </a:solidFill>
              </a:defRPr>
            </a:lvl1pPr>
          </a:lstStyle>
          <a:p>
            <a:pPr lvl="0"/>
            <a:r>
              <a:rPr lang="en-US" noProof="0" dirty="0" smtClean="0"/>
              <a:t>Click to edit Master subtitle style</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21" Type="http://schemas.openxmlformats.org/officeDocument/2006/relationships/image" Target="../media/image1.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8.xml"/><Relationship Id="rId20" Type="http://schemas.openxmlformats.org/officeDocument/2006/relationships/theme" Target="../theme/theme2.xml"/><Relationship Id="rId21" Type="http://schemas.openxmlformats.org/officeDocument/2006/relationships/image" Target="../media/image1.png"/><Relationship Id="rId10" Type="http://schemas.openxmlformats.org/officeDocument/2006/relationships/slideLayout" Target="../slideLayouts/slideLayout29.xml"/><Relationship Id="rId11" Type="http://schemas.openxmlformats.org/officeDocument/2006/relationships/slideLayout" Target="../slideLayouts/slideLayout30.xml"/><Relationship Id="rId12" Type="http://schemas.openxmlformats.org/officeDocument/2006/relationships/slideLayout" Target="../slideLayouts/slideLayout31.xml"/><Relationship Id="rId13" Type="http://schemas.openxmlformats.org/officeDocument/2006/relationships/slideLayout" Target="../slideLayouts/slideLayout32.xml"/><Relationship Id="rId14" Type="http://schemas.openxmlformats.org/officeDocument/2006/relationships/slideLayout" Target="../slideLayouts/slideLayout33.xml"/><Relationship Id="rId15" Type="http://schemas.openxmlformats.org/officeDocument/2006/relationships/slideLayout" Target="../slideLayouts/slideLayout34.xml"/><Relationship Id="rId16" Type="http://schemas.openxmlformats.org/officeDocument/2006/relationships/slideLayout" Target="../slideLayouts/slideLayout35.xml"/><Relationship Id="rId17" Type="http://schemas.openxmlformats.org/officeDocument/2006/relationships/slideLayout" Target="../slideLayouts/slideLayout36.xml"/><Relationship Id="rId18" Type="http://schemas.openxmlformats.org/officeDocument/2006/relationships/slideLayout" Target="../slideLayouts/slideLayout37.xml"/><Relationship Id="rId19" Type="http://schemas.openxmlformats.org/officeDocument/2006/relationships/slideLayout" Target="../slideLayouts/slideLayout38.xml"/><Relationship Id="rId1" Type="http://schemas.openxmlformats.org/officeDocument/2006/relationships/slideLayout" Target="../slideLayouts/slideLayout20.xml"/><Relationship Id="rId2" Type="http://schemas.openxmlformats.org/officeDocument/2006/relationships/slideLayout" Target="../slideLayouts/slideLayout21.xml"/><Relationship Id="rId3" Type="http://schemas.openxmlformats.org/officeDocument/2006/relationships/slideLayout" Target="../slideLayouts/slideLayout22.xml"/><Relationship Id="rId4" Type="http://schemas.openxmlformats.org/officeDocument/2006/relationships/slideLayout" Target="../slideLayouts/slideLayout23.xml"/><Relationship Id="rId5" Type="http://schemas.openxmlformats.org/officeDocument/2006/relationships/slideLayout" Target="../slideLayouts/slideLayout24.xml"/><Relationship Id="rId6" Type="http://schemas.openxmlformats.org/officeDocument/2006/relationships/slideLayout" Target="../slideLayouts/slideLayout25.xml"/><Relationship Id="rId7" Type="http://schemas.openxmlformats.org/officeDocument/2006/relationships/slideLayout" Target="../slideLayouts/slideLayout26.xml"/><Relationship Id="rId8"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RTP_SlideBackground-YiR15-plain-v1fr.png"/>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Rectangle 2"/>
          <p:cNvSpPr>
            <a:spLocks noGrp="1" noChangeArrowheads="1"/>
          </p:cNvSpPr>
          <p:nvPr>
            <p:ph type="title"/>
          </p:nvPr>
        </p:nvSpPr>
        <p:spPr bwMode="auto">
          <a:xfrm>
            <a:off x="685800" y="0"/>
            <a:ext cx="77724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1462088"/>
            <a:ext cx="7772400" cy="5027612"/>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8484489"/>
      </p:ext>
    </p:extLst>
  </p:cSld>
  <p:clrMap bg1="lt1" tx1="dk1" bg2="lt2" tx2="dk2" accent1="accent1" accent2="accent2" accent3="accent3" accent4="accent4" accent5="accent5" accent6="accent6" hlink="hlink" folHlink="folHlink"/>
  <p:sldLayoutIdLst>
    <p:sldLayoutId id="2147492080" r:id="rId1"/>
    <p:sldLayoutId id="2147492081" r:id="rId2"/>
    <p:sldLayoutId id="2147492082" r:id="rId3"/>
    <p:sldLayoutId id="2147492083" r:id="rId4"/>
    <p:sldLayoutId id="2147492084" r:id="rId5"/>
    <p:sldLayoutId id="2147492085" r:id="rId6"/>
    <p:sldLayoutId id="2147492086" r:id="rId7"/>
    <p:sldLayoutId id="2147492087" r:id="rId8"/>
    <p:sldLayoutId id="2147492088" r:id="rId9"/>
    <p:sldLayoutId id="2147492089" r:id="rId10"/>
    <p:sldLayoutId id="2147492090" r:id="rId11"/>
    <p:sldLayoutId id="2147492091" r:id="rId12"/>
    <p:sldLayoutId id="2147492092" r:id="rId13"/>
    <p:sldLayoutId id="2147492093" r:id="rId14"/>
    <p:sldLayoutId id="2147492094" r:id="rId15"/>
    <p:sldLayoutId id="2147492095" r:id="rId16"/>
    <p:sldLayoutId id="2147492096" r:id="rId17"/>
    <p:sldLayoutId id="2147492097" r:id="rId18"/>
    <p:sldLayoutId id="2147492098" r:id="rId19"/>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l" rtl="0" eaLnBrk="0" fontAlgn="base" hangingPunct="0">
        <a:spcBef>
          <a:spcPct val="0"/>
        </a:spcBef>
        <a:spcAft>
          <a:spcPct val="0"/>
        </a:spcAft>
        <a:defRPr sz="2600" b="1">
          <a:solidFill>
            <a:srgbClr val="BBE0E3"/>
          </a:solidFill>
          <a:latin typeface="+mj-lt"/>
          <a:ea typeface="+mj-ea"/>
          <a:cs typeface="+mj-cs"/>
        </a:defRPr>
      </a:lvl1pPr>
      <a:lvl2pPr algn="l" rtl="0" eaLnBrk="0" fontAlgn="base" hangingPunct="0">
        <a:spcBef>
          <a:spcPct val="0"/>
        </a:spcBef>
        <a:spcAft>
          <a:spcPct val="0"/>
        </a:spcAft>
        <a:defRPr sz="2600" b="1">
          <a:solidFill>
            <a:srgbClr val="BBE0E3"/>
          </a:solidFill>
          <a:latin typeface="Arial" charset="0"/>
          <a:ea typeface="ＭＳ Ｐゴシック" charset="0"/>
          <a:cs typeface="ＭＳ Ｐゴシック" charset="0"/>
        </a:defRPr>
      </a:lvl2pPr>
      <a:lvl3pPr algn="l" rtl="0" eaLnBrk="0" fontAlgn="base" hangingPunct="0">
        <a:spcBef>
          <a:spcPct val="0"/>
        </a:spcBef>
        <a:spcAft>
          <a:spcPct val="0"/>
        </a:spcAft>
        <a:defRPr sz="2600" b="1">
          <a:solidFill>
            <a:srgbClr val="BBE0E3"/>
          </a:solidFill>
          <a:latin typeface="Arial" charset="0"/>
          <a:ea typeface="ＭＳ Ｐゴシック" charset="0"/>
          <a:cs typeface="ＭＳ Ｐゴシック" charset="0"/>
        </a:defRPr>
      </a:lvl3pPr>
      <a:lvl4pPr algn="l" rtl="0" eaLnBrk="0" fontAlgn="base" hangingPunct="0">
        <a:spcBef>
          <a:spcPct val="0"/>
        </a:spcBef>
        <a:spcAft>
          <a:spcPct val="0"/>
        </a:spcAft>
        <a:defRPr sz="2600" b="1">
          <a:solidFill>
            <a:srgbClr val="BBE0E3"/>
          </a:solidFill>
          <a:latin typeface="Arial" charset="0"/>
          <a:ea typeface="ＭＳ Ｐゴシック" charset="0"/>
          <a:cs typeface="ＭＳ Ｐゴシック" charset="0"/>
        </a:defRPr>
      </a:lvl4pPr>
      <a:lvl5pPr algn="l" rtl="0" eaLnBrk="0" fontAlgn="base" hangingPunct="0">
        <a:spcBef>
          <a:spcPct val="0"/>
        </a:spcBef>
        <a:spcAft>
          <a:spcPct val="0"/>
        </a:spcAft>
        <a:defRPr sz="2600" b="1">
          <a:solidFill>
            <a:srgbClr val="BBE0E3"/>
          </a:solidFill>
          <a:latin typeface="Arial" charset="0"/>
          <a:ea typeface="ＭＳ Ｐゴシック" charset="0"/>
          <a:cs typeface="ＭＳ Ｐゴシック" charset="0"/>
        </a:defRPr>
      </a:lvl5pPr>
      <a:lvl6pPr marL="457200" algn="l" rtl="0" fontAlgn="base">
        <a:spcBef>
          <a:spcPct val="0"/>
        </a:spcBef>
        <a:spcAft>
          <a:spcPct val="0"/>
        </a:spcAft>
        <a:defRPr sz="2600" b="1">
          <a:solidFill>
            <a:srgbClr val="EFC53D"/>
          </a:solidFill>
          <a:latin typeface="Arial" charset="0"/>
          <a:ea typeface="ＭＳ Ｐゴシック" charset="0"/>
          <a:cs typeface="ＭＳ Ｐゴシック" charset="0"/>
        </a:defRPr>
      </a:lvl6pPr>
      <a:lvl7pPr marL="914400" algn="l" rtl="0" fontAlgn="base">
        <a:spcBef>
          <a:spcPct val="0"/>
        </a:spcBef>
        <a:spcAft>
          <a:spcPct val="0"/>
        </a:spcAft>
        <a:defRPr sz="2600" b="1">
          <a:solidFill>
            <a:srgbClr val="EFC53D"/>
          </a:solidFill>
          <a:latin typeface="Arial" charset="0"/>
          <a:ea typeface="ＭＳ Ｐゴシック" charset="0"/>
          <a:cs typeface="ＭＳ Ｐゴシック" charset="0"/>
        </a:defRPr>
      </a:lvl7pPr>
      <a:lvl8pPr marL="1371600" algn="l" rtl="0" fontAlgn="base">
        <a:spcBef>
          <a:spcPct val="0"/>
        </a:spcBef>
        <a:spcAft>
          <a:spcPct val="0"/>
        </a:spcAft>
        <a:defRPr sz="2600" b="1">
          <a:solidFill>
            <a:srgbClr val="EFC53D"/>
          </a:solidFill>
          <a:latin typeface="Arial" charset="0"/>
          <a:ea typeface="ＭＳ Ｐゴシック" charset="0"/>
          <a:cs typeface="ＭＳ Ｐゴシック" charset="0"/>
        </a:defRPr>
      </a:lvl8pPr>
      <a:lvl9pPr marL="1828800" algn="l" rtl="0" fontAlgn="base">
        <a:spcBef>
          <a:spcPct val="0"/>
        </a:spcBef>
        <a:spcAft>
          <a:spcPct val="0"/>
        </a:spcAft>
        <a:defRPr sz="2600" b="1">
          <a:solidFill>
            <a:srgbClr val="EFC53D"/>
          </a:solidFill>
          <a:latin typeface="Arial"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25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500">
          <a:solidFill>
            <a:schemeClr val="bg1"/>
          </a:solidFill>
          <a:latin typeface="+mn-lt"/>
          <a:ea typeface="+mn-ea"/>
        </a:defRPr>
      </a:lvl2pPr>
      <a:lvl3pPr marL="1143000" indent="-228600" algn="l" rtl="0" eaLnBrk="0" fontAlgn="base" hangingPunct="0">
        <a:spcBef>
          <a:spcPct val="20000"/>
        </a:spcBef>
        <a:spcAft>
          <a:spcPct val="0"/>
        </a:spcAft>
        <a:buChar char="•"/>
        <a:defRPr sz="2500">
          <a:solidFill>
            <a:schemeClr val="bg1"/>
          </a:solidFill>
          <a:latin typeface="+mn-lt"/>
          <a:ea typeface="+mn-ea"/>
        </a:defRPr>
      </a:lvl3pPr>
      <a:lvl4pPr marL="1600200" indent="-228600" algn="l" rtl="0" eaLnBrk="0" fontAlgn="base" hangingPunct="0">
        <a:spcBef>
          <a:spcPct val="20000"/>
        </a:spcBef>
        <a:spcAft>
          <a:spcPct val="0"/>
        </a:spcAft>
        <a:buChar char="–"/>
        <a:defRPr sz="2500">
          <a:solidFill>
            <a:schemeClr val="bg1"/>
          </a:solidFill>
          <a:latin typeface="+mn-lt"/>
          <a:ea typeface="+mn-ea"/>
        </a:defRPr>
      </a:lvl4pPr>
      <a:lvl5pPr marL="2057400" indent="-228600" algn="l" rtl="0" eaLnBrk="0" fontAlgn="base" hangingPunct="0">
        <a:spcBef>
          <a:spcPct val="20000"/>
        </a:spcBef>
        <a:spcAft>
          <a:spcPct val="0"/>
        </a:spcAft>
        <a:buChar char="»"/>
        <a:defRPr sz="2500">
          <a:solidFill>
            <a:schemeClr val="bg1"/>
          </a:solidFill>
          <a:latin typeface="+mn-lt"/>
          <a:ea typeface="+mn-ea"/>
        </a:defRPr>
      </a:lvl5pPr>
      <a:lvl6pPr marL="2514600" indent="-228600" algn="l" rtl="0" fontAlgn="base">
        <a:spcBef>
          <a:spcPct val="20000"/>
        </a:spcBef>
        <a:spcAft>
          <a:spcPct val="0"/>
        </a:spcAft>
        <a:buChar char="»"/>
        <a:defRPr sz="2500">
          <a:solidFill>
            <a:schemeClr val="bg1"/>
          </a:solidFill>
          <a:latin typeface="+mn-lt"/>
          <a:ea typeface="+mn-ea"/>
        </a:defRPr>
      </a:lvl6pPr>
      <a:lvl7pPr marL="2971800" indent="-228600" algn="l" rtl="0" fontAlgn="base">
        <a:spcBef>
          <a:spcPct val="20000"/>
        </a:spcBef>
        <a:spcAft>
          <a:spcPct val="0"/>
        </a:spcAft>
        <a:buChar char="»"/>
        <a:defRPr sz="2500">
          <a:solidFill>
            <a:schemeClr val="bg1"/>
          </a:solidFill>
          <a:latin typeface="+mn-lt"/>
          <a:ea typeface="+mn-ea"/>
        </a:defRPr>
      </a:lvl7pPr>
      <a:lvl8pPr marL="3429000" indent="-228600" algn="l" rtl="0" fontAlgn="base">
        <a:spcBef>
          <a:spcPct val="20000"/>
        </a:spcBef>
        <a:spcAft>
          <a:spcPct val="0"/>
        </a:spcAft>
        <a:buChar char="»"/>
        <a:defRPr sz="2500">
          <a:solidFill>
            <a:schemeClr val="bg1"/>
          </a:solidFill>
          <a:latin typeface="+mn-lt"/>
          <a:ea typeface="+mn-ea"/>
        </a:defRPr>
      </a:lvl8pPr>
      <a:lvl9pPr marL="3886200" indent="-228600" algn="l" rtl="0" fontAlgn="base">
        <a:spcBef>
          <a:spcPct val="20000"/>
        </a:spcBef>
        <a:spcAft>
          <a:spcPct val="0"/>
        </a:spcAft>
        <a:buChar char="»"/>
        <a:defRPr sz="2500">
          <a:solidFill>
            <a:schemeClr val="bg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RTP_SlideBackground-YiR15-plain-v1fr.png"/>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Rectangle 2"/>
          <p:cNvSpPr>
            <a:spLocks noGrp="1" noChangeArrowheads="1"/>
          </p:cNvSpPr>
          <p:nvPr>
            <p:ph type="title"/>
          </p:nvPr>
        </p:nvSpPr>
        <p:spPr bwMode="auto">
          <a:xfrm>
            <a:off x="685800" y="0"/>
            <a:ext cx="77724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1462088"/>
            <a:ext cx="7772400" cy="5027612"/>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69866735"/>
      </p:ext>
    </p:extLst>
  </p:cSld>
  <p:clrMap bg1="lt1" tx1="dk1" bg2="lt2" tx2="dk2" accent1="accent1" accent2="accent2" accent3="accent3" accent4="accent4" accent5="accent5" accent6="accent6" hlink="hlink" folHlink="folHlink"/>
  <p:sldLayoutIdLst>
    <p:sldLayoutId id="2147492120" r:id="rId1"/>
    <p:sldLayoutId id="2147492121" r:id="rId2"/>
    <p:sldLayoutId id="2147492122" r:id="rId3"/>
    <p:sldLayoutId id="2147492123" r:id="rId4"/>
    <p:sldLayoutId id="2147492124" r:id="rId5"/>
    <p:sldLayoutId id="2147492125" r:id="rId6"/>
    <p:sldLayoutId id="2147492126" r:id="rId7"/>
    <p:sldLayoutId id="2147492127" r:id="rId8"/>
    <p:sldLayoutId id="2147492128" r:id="rId9"/>
    <p:sldLayoutId id="2147492129" r:id="rId10"/>
    <p:sldLayoutId id="2147492130" r:id="rId11"/>
    <p:sldLayoutId id="2147492131" r:id="rId12"/>
    <p:sldLayoutId id="2147492132" r:id="rId13"/>
    <p:sldLayoutId id="2147492133" r:id="rId14"/>
    <p:sldLayoutId id="2147492134" r:id="rId15"/>
    <p:sldLayoutId id="2147492135" r:id="rId16"/>
    <p:sldLayoutId id="2147492136" r:id="rId17"/>
    <p:sldLayoutId id="2147492137" r:id="rId18"/>
    <p:sldLayoutId id="2147492138" r:id="rId19"/>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l" rtl="0" eaLnBrk="0" fontAlgn="base" hangingPunct="0">
        <a:spcBef>
          <a:spcPct val="0"/>
        </a:spcBef>
        <a:spcAft>
          <a:spcPct val="0"/>
        </a:spcAft>
        <a:defRPr sz="2600" b="1">
          <a:solidFill>
            <a:srgbClr val="BBE0E3"/>
          </a:solidFill>
          <a:latin typeface="+mj-lt"/>
          <a:ea typeface="+mj-ea"/>
          <a:cs typeface="+mj-cs"/>
        </a:defRPr>
      </a:lvl1pPr>
      <a:lvl2pPr algn="l" rtl="0" eaLnBrk="0" fontAlgn="base" hangingPunct="0">
        <a:spcBef>
          <a:spcPct val="0"/>
        </a:spcBef>
        <a:spcAft>
          <a:spcPct val="0"/>
        </a:spcAft>
        <a:defRPr sz="2600" b="1">
          <a:solidFill>
            <a:srgbClr val="BBE0E3"/>
          </a:solidFill>
          <a:latin typeface="Arial" charset="0"/>
          <a:ea typeface="ＭＳ Ｐゴシック" charset="0"/>
          <a:cs typeface="ＭＳ Ｐゴシック" charset="0"/>
        </a:defRPr>
      </a:lvl2pPr>
      <a:lvl3pPr algn="l" rtl="0" eaLnBrk="0" fontAlgn="base" hangingPunct="0">
        <a:spcBef>
          <a:spcPct val="0"/>
        </a:spcBef>
        <a:spcAft>
          <a:spcPct val="0"/>
        </a:spcAft>
        <a:defRPr sz="2600" b="1">
          <a:solidFill>
            <a:srgbClr val="BBE0E3"/>
          </a:solidFill>
          <a:latin typeface="Arial" charset="0"/>
          <a:ea typeface="ＭＳ Ｐゴシック" charset="0"/>
          <a:cs typeface="ＭＳ Ｐゴシック" charset="0"/>
        </a:defRPr>
      </a:lvl3pPr>
      <a:lvl4pPr algn="l" rtl="0" eaLnBrk="0" fontAlgn="base" hangingPunct="0">
        <a:spcBef>
          <a:spcPct val="0"/>
        </a:spcBef>
        <a:spcAft>
          <a:spcPct val="0"/>
        </a:spcAft>
        <a:defRPr sz="2600" b="1">
          <a:solidFill>
            <a:srgbClr val="BBE0E3"/>
          </a:solidFill>
          <a:latin typeface="Arial" charset="0"/>
          <a:ea typeface="ＭＳ Ｐゴシック" charset="0"/>
          <a:cs typeface="ＭＳ Ｐゴシック" charset="0"/>
        </a:defRPr>
      </a:lvl4pPr>
      <a:lvl5pPr algn="l" rtl="0" eaLnBrk="0" fontAlgn="base" hangingPunct="0">
        <a:spcBef>
          <a:spcPct val="0"/>
        </a:spcBef>
        <a:spcAft>
          <a:spcPct val="0"/>
        </a:spcAft>
        <a:defRPr sz="2600" b="1">
          <a:solidFill>
            <a:srgbClr val="BBE0E3"/>
          </a:solidFill>
          <a:latin typeface="Arial" charset="0"/>
          <a:ea typeface="ＭＳ Ｐゴシック" charset="0"/>
          <a:cs typeface="ＭＳ Ｐゴシック" charset="0"/>
        </a:defRPr>
      </a:lvl5pPr>
      <a:lvl6pPr marL="457200" algn="l" rtl="0" fontAlgn="base">
        <a:spcBef>
          <a:spcPct val="0"/>
        </a:spcBef>
        <a:spcAft>
          <a:spcPct val="0"/>
        </a:spcAft>
        <a:defRPr sz="2600" b="1">
          <a:solidFill>
            <a:srgbClr val="EFC53D"/>
          </a:solidFill>
          <a:latin typeface="Arial" charset="0"/>
          <a:ea typeface="ＭＳ Ｐゴシック" charset="0"/>
          <a:cs typeface="ＭＳ Ｐゴシック" charset="0"/>
        </a:defRPr>
      </a:lvl6pPr>
      <a:lvl7pPr marL="914400" algn="l" rtl="0" fontAlgn="base">
        <a:spcBef>
          <a:spcPct val="0"/>
        </a:spcBef>
        <a:spcAft>
          <a:spcPct val="0"/>
        </a:spcAft>
        <a:defRPr sz="2600" b="1">
          <a:solidFill>
            <a:srgbClr val="EFC53D"/>
          </a:solidFill>
          <a:latin typeface="Arial" charset="0"/>
          <a:ea typeface="ＭＳ Ｐゴシック" charset="0"/>
          <a:cs typeface="ＭＳ Ｐゴシック" charset="0"/>
        </a:defRPr>
      </a:lvl7pPr>
      <a:lvl8pPr marL="1371600" algn="l" rtl="0" fontAlgn="base">
        <a:spcBef>
          <a:spcPct val="0"/>
        </a:spcBef>
        <a:spcAft>
          <a:spcPct val="0"/>
        </a:spcAft>
        <a:defRPr sz="2600" b="1">
          <a:solidFill>
            <a:srgbClr val="EFC53D"/>
          </a:solidFill>
          <a:latin typeface="Arial" charset="0"/>
          <a:ea typeface="ＭＳ Ｐゴシック" charset="0"/>
          <a:cs typeface="ＭＳ Ｐゴシック" charset="0"/>
        </a:defRPr>
      </a:lvl8pPr>
      <a:lvl9pPr marL="1828800" algn="l" rtl="0" fontAlgn="base">
        <a:spcBef>
          <a:spcPct val="0"/>
        </a:spcBef>
        <a:spcAft>
          <a:spcPct val="0"/>
        </a:spcAft>
        <a:defRPr sz="2600" b="1">
          <a:solidFill>
            <a:srgbClr val="EFC53D"/>
          </a:solidFill>
          <a:latin typeface="Arial"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25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500">
          <a:solidFill>
            <a:schemeClr val="bg1"/>
          </a:solidFill>
          <a:latin typeface="+mn-lt"/>
          <a:ea typeface="+mn-ea"/>
        </a:defRPr>
      </a:lvl2pPr>
      <a:lvl3pPr marL="1143000" indent="-228600" algn="l" rtl="0" eaLnBrk="0" fontAlgn="base" hangingPunct="0">
        <a:spcBef>
          <a:spcPct val="20000"/>
        </a:spcBef>
        <a:spcAft>
          <a:spcPct val="0"/>
        </a:spcAft>
        <a:buChar char="•"/>
        <a:defRPr sz="2500">
          <a:solidFill>
            <a:schemeClr val="bg1"/>
          </a:solidFill>
          <a:latin typeface="+mn-lt"/>
          <a:ea typeface="+mn-ea"/>
        </a:defRPr>
      </a:lvl3pPr>
      <a:lvl4pPr marL="1600200" indent="-228600" algn="l" rtl="0" eaLnBrk="0" fontAlgn="base" hangingPunct="0">
        <a:spcBef>
          <a:spcPct val="20000"/>
        </a:spcBef>
        <a:spcAft>
          <a:spcPct val="0"/>
        </a:spcAft>
        <a:buChar char="–"/>
        <a:defRPr sz="2500">
          <a:solidFill>
            <a:schemeClr val="bg1"/>
          </a:solidFill>
          <a:latin typeface="+mn-lt"/>
          <a:ea typeface="+mn-ea"/>
        </a:defRPr>
      </a:lvl4pPr>
      <a:lvl5pPr marL="2057400" indent="-228600" algn="l" rtl="0" eaLnBrk="0" fontAlgn="base" hangingPunct="0">
        <a:spcBef>
          <a:spcPct val="20000"/>
        </a:spcBef>
        <a:spcAft>
          <a:spcPct val="0"/>
        </a:spcAft>
        <a:buChar char="»"/>
        <a:defRPr sz="2500">
          <a:solidFill>
            <a:schemeClr val="bg1"/>
          </a:solidFill>
          <a:latin typeface="+mn-lt"/>
          <a:ea typeface="+mn-ea"/>
        </a:defRPr>
      </a:lvl5pPr>
      <a:lvl6pPr marL="2514600" indent="-228600" algn="l" rtl="0" fontAlgn="base">
        <a:spcBef>
          <a:spcPct val="20000"/>
        </a:spcBef>
        <a:spcAft>
          <a:spcPct val="0"/>
        </a:spcAft>
        <a:buChar char="»"/>
        <a:defRPr sz="2500">
          <a:solidFill>
            <a:schemeClr val="bg1"/>
          </a:solidFill>
          <a:latin typeface="+mn-lt"/>
          <a:ea typeface="+mn-ea"/>
        </a:defRPr>
      </a:lvl6pPr>
      <a:lvl7pPr marL="2971800" indent="-228600" algn="l" rtl="0" fontAlgn="base">
        <a:spcBef>
          <a:spcPct val="20000"/>
        </a:spcBef>
        <a:spcAft>
          <a:spcPct val="0"/>
        </a:spcAft>
        <a:buChar char="»"/>
        <a:defRPr sz="2500">
          <a:solidFill>
            <a:schemeClr val="bg1"/>
          </a:solidFill>
          <a:latin typeface="+mn-lt"/>
          <a:ea typeface="+mn-ea"/>
        </a:defRPr>
      </a:lvl7pPr>
      <a:lvl8pPr marL="3429000" indent="-228600" algn="l" rtl="0" fontAlgn="base">
        <a:spcBef>
          <a:spcPct val="20000"/>
        </a:spcBef>
        <a:spcAft>
          <a:spcPct val="0"/>
        </a:spcAft>
        <a:buChar char="»"/>
        <a:defRPr sz="2500">
          <a:solidFill>
            <a:schemeClr val="bg1"/>
          </a:solidFill>
          <a:latin typeface="+mn-lt"/>
          <a:ea typeface="+mn-ea"/>
        </a:defRPr>
      </a:lvl8pPr>
      <a:lvl9pPr marL="3886200" indent="-228600" algn="l" rtl="0" fontAlgn="base">
        <a:spcBef>
          <a:spcPct val="20000"/>
        </a:spcBef>
        <a:spcAft>
          <a:spcPct val="0"/>
        </a:spcAft>
        <a:buChar char="»"/>
        <a:defRPr sz="2500">
          <a:solidFill>
            <a:schemeClr val="bg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Discussion</a:t>
            </a:r>
            <a:endParaRPr lang="en-US" dirty="0"/>
          </a:p>
        </p:txBody>
      </p:sp>
      <p:sp>
        <p:nvSpPr>
          <p:cNvPr id="3" name="Content Placeholder 2"/>
          <p:cNvSpPr>
            <a:spLocks noGrp="1"/>
          </p:cNvSpPr>
          <p:nvPr>
            <p:ph idx="1"/>
          </p:nvPr>
        </p:nvSpPr>
        <p:spPr/>
        <p:txBody>
          <a:bodyPr/>
          <a:lstStyle/>
          <a:p>
            <a:pPr>
              <a:spcBef>
                <a:spcPts val="600"/>
              </a:spcBef>
              <a:spcAft>
                <a:spcPts val="600"/>
              </a:spcAft>
              <a:buFont typeface="Arial" charset="0"/>
              <a:buChar char="•"/>
            </a:pPr>
            <a:r>
              <a:rPr lang="en-US" dirty="0"/>
              <a:t>A 52-year-old man initially presented with </a:t>
            </a:r>
            <a:r>
              <a:rPr lang="en-US" dirty="0" err="1" smtClean="0"/>
              <a:t>nonmuscle</a:t>
            </a:r>
            <a:r>
              <a:rPr lang="en-US" dirty="0" smtClean="0"/>
              <a:t>-invasive </a:t>
            </a:r>
            <a:r>
              <a:rPr lang="en-US" dirty="0"/>
              <a:t>bladder cancer</a:t>
            </a:r>
          </a:p>
          <a:p>
            <a:pPr>
              <a:spcBef>
                <a:spcPts val="600"/>
              </a:spcBef>
              <a:spcAft>
                <a:spcPts val="600"/>
              </a:spcAft>
              <a:buFont typeface="Arial" charset="0"/>
              <a:buChar char="•"/>
            </a:pPr>
            <a:r>
              <a:rPr lang="en-US" dirty="0"/>
              <a:t>He received Bacillus </a:t>
            </a:r>
            <a:r>
              <a:rPr lang="en-US" dirty="0" err="1"/>
              <a:t>calmette-guerin</a:t>
            </a:r>
            <a:r>
              <a:rPr lang="en-US" dirty="0"/>
              <a:t> (BCG) therapy</a:t>
            </a:r>
          </a:p>
          <a:p>
            <a:pPr>
              <a:spcBef>
                <a:spcPts val="600"/>
              </a:spcBef>
              <a:spcAft>
                <a:spcPts val="600"/>
              </a:spcAft>
              <a:buFont typeface="Arial" charset="0"/>
              <a:buChar char="•"/>
            </a:pPr>
            <a:r>
              <a:rPr lang="en-US" dirty="0"/>
              <a:t>After a couple of years, he was found to have diffuse adenopathy without renal dysfunction.</a:t>
            </a:r>
          </a:p>
          <a:p>
            <a:pPr>
              <a:spcBef>
                <a:spcPts val="600"/>
              </a:spcBef>
              <a:spcAft>
                <a:spcPts val="600"/>
              </a:spcAft>
              <a:buFont typeface="Arial" charset="0"/>
              <a:buChar char="•"/>
            </a:pPr>
            <a:r>
              <a:rPr lang="en-US" dirty="0"/>
              <a:t>Biopsy of enlarged lymph nodes </a:t>
            </a:r>
            <a:r>
              <a:rPr lang="en-US" dirty="0" smtClean="0"/>
              <a:t>revealed metastatic </a:t>
            </a:r>
            <a:r>
              <a:rPr lang="en-US" dirty="0"/>
              <a:t>urothelial </a:t>
            </a:r>
            <a:r>
              <a:rPr lang="en-US" dirty="0" smtClean="0"/>
              <a:t>cancer</a:t>
            </a:r>
            <a:endParaRPr lang="en-US" dirty="0"/>
          </a:p>
        </p:txBody>
      </p:sp>
    </p:spTree>
    <p:extLst>
      <p:ext uri="{BB962C8B-B14F-4D97-AF65-F5344CB8AC3E}">
        <p14:creationId xmlns:p14="http://schemas.microsoft.com/office/powerpoint/2010/main" val="21187487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33"/>
          <p:cNvSpPr>
            <a:spLocks noChangeArrowheads="1"/>
          </p:cNvSpPr>
          <p:nvPr/>
        </p:nvSpPr>
        <p:spPr bwMode="auto">
          <a:xfrm>
            <a:off x="251012" y="4206312"/>
            <a:ext cx="8597153" cy="1970370"/>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Bellmunt J et al</a:t>
            </a:r>
            <a:r>
              <a:rPr lang="en-US" sz="1600" dirty="0" smtClean="0">
                <a:solidFill>
                  <a:srgbClr val="FFFFFF"/>
                </a:solidFill>
                <a:latin typeface="Arial" charset="0"/>
                <a:ea typeface="ＭＳ Ｐゴシック" charset="0"/>
                <a:cs typeface="ＭＳ Ｐゴシック" charset="0"/>
              </a:rPr>
              <a:t>. </a:t>
            </a:r>
            <a:r>
              <a:rPr lang="en-US" sz="1600" i="1" dirty="0" smtClean="0">
                <a:solidFill>
                  <a:srgbClr val="FFFFFF"/>
                </a:solidFill>
                <a:latin typeface="Arial" charset="0"/>
                <a:ea typeface="ＭＳ Ｐゴシック" charset="0"/>
                <a:cs typeface="ＭＳ Ｐゴシック" charset="0"/>
              </a:rPr>
              <a:t>N Engl J Med </a:t>
            </a:r>
            <a:r>
              <a:rPr lang="en-US" sz="1600" dirty="0" smtClean="0">
                <a:solidFill>
                  <a:srgbClr val="FFFFFF"/>
                </a:solidFill>
                <a:latin typeface="Arial" charset="0"/>
                <a:ea typeface="ＭＳ Ｐゴシック" charset="0"/>
                <a:cs typeface="ＭＳ Ｐゴシック" charset="0"/>
              </a:rPr>
              <a:t>2017;376(11):1015-26.</a:t>
            </a:r>
            <a:endParaRPr lang="en-US" sz="1600" dirty="0">
              <a:solidFill>
                <a:srgbClr val="000000"/>
              </a:solidFill>
              <a:latin typeface="Arial" charset="0"/>
              <a:ea typeface="ＭＳ Ｐゴシック" charset="0"/>
              <a:cs typeface="ＭＳ Ｐゴシック" charset="0"/>
            </a:endParaRPr>
          </a:p>
        </p:txBody>
      </p:sp>
      <p:sp>
        <p:nvSpPr>
          <p:cNvPr id="16" name="Text Box 20"/>
          <p:cNvSpPr txBox="1">
            <a:spLocks noChangeArrowheads="1"/>
          </p:cNvSpPr>
          <p:nvPr/>
        </p:nvSpPr>
        <p:spPr bwMode="auto">
          <a:xfrm>
            <a:off x="4918165" y="1189772"/>
            <a:ext cx="3838083" cy="1059768"/>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Pembrolizumab for up to 2 years</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200 mg q3wk</a:t>
            </a:r>
          </a:p>
        </p:txBody>
      </p:sp>
      <p:sp>
        <p:nvSpPr>
          <p:cNvPr id="27" name="Text Box 20"/>
          <p:cNvSpPr txBox="1">
            <a:spLocks noChangeArrowheads="1"/>
          </p:cNvSpPr>
          <p:nvPr/>
        </p:nvSpPr>
        <p:spPr bwMode="auto">
          <a:xfrm>
            <a:off x="4923887" y="2894129"/>
            <a:ext cx="3831357" cy="1068272"/>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Paclitaxel or docetaxel or </a:t>
            </a:r>
            <a:r>
              <a:rPr lang="en-US" altLang="en-US" sz="1800" b="1" dirty="0" err="1" smtClean="0">
                <a:solidFill>
                  <a:srgbClr val="010F97"/>
                </a:solidFill>
                <a:latin typeface="Arial"/>
                <a:ea typeface="Arial" pitchFamily="-104" charset="0"/>
                <a:cs typeface="Arial" panose="020B0604020202020204" pitchFamily="34" charset="0"/>
              </a:rPr>
              <a:t>vinflunine</a:t>
            </a:r>
            <a:endParaRPr lang="en-US" altLang="en-US" sz="1800" b="1" dirty="0" smtClean="0">
              <a:solidFill>
                <a:srgbClr val="010F97"/>
              </a:solidFill>
              <a:latin typeface="Arial"/>
              <a:ea typeface="Arial" pitchFamily="-104" charset="0"/>
              <a:cs typeface="Arial" panose="020B0604020202020204" pitchFamily="34" charset="0"/>
            </a:endParaRPr>
          </a:p>
        </p:txBody>
      </p:sp>
      <p:sp>
        <p:nvSpPr>
          <p:cNvPr id="19" name="Title 1"/>
          <p:cNvSpPr>
            <a:spLocks noGrp="1"/>
          </p:cNvSpPr>
          <p:nvPr>
            <p:ph type="title"/>
          </p:nvPr>
        </p:nvSpPr>
        <p:spPr/>
        <p:txBody>
          <a:bodyPr/>
          <a:lstStyle/>
          <a:p>
            <a:pPr algn="ctr"/>
            <a:r>
              <a:rPr lang="en-US" dirty="0" smtClean="0"/>
              <a:t>KEYNOTE-045: A Phase III </a:t>
            </a:r>
            <a:r>
              <a:rPr lang="en-US" dirty="0"/>
              <a:t>Trial of </a:t>
            </a:r>
            <a:r>
              <a:rPr lang="en-US" dirty="0" smtClean="0"/>
              <a:t>Pembrolizumab in Advanced Urothelial Cancer</a:t>
            </a:r>
            <a:endParaRPr lang="en-US" dirty="0"/>
          </a:p>
        </p:txBody>
      </p:sp>
      <p:sp>
        <p:nvSpPr>
          <p:cNvPr id="10" name="TextBox 9"/>
          <p:cNvSpPr txBox="1"/>
          <p:nvPr/>
        </p:nvSpPr>
        <p:spPr>
          <a:xfrm>
            <a:off x="1089032"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964114671"/>
              </p:ext>
            </p:extLst>
          </p:nvPr>
        </p:nvGraphicFramePr>
        <p:xfrm>
          <a:off x="317487" y="4289767"/>
          <a:ext cx="8453476" cy="1809785"/>
        </p:xfrm>
        <a:graphic>
          <a:graphicData uri="http://schemas.openxmlformats.org/drawingml/2006/table">
            <a:tbl>
              <a:tblPr firstRow="1" bandRow="1">
                <a:tableStyleId>{5C22544A-7EE6-4342-B048-85BDC9FD1C3A}</a:tableStyleId>
              </a:tblPr>
              <a:tblGrid>
                <a:gridCol w="1465593"/>
                <a:gridCol w="2286000"/>
                <a:gridCol w="2086211"/>
                <a:gridCol w="1307836"/>
                <a:gridCol w="1307836"/>
              </a:tblGrid>
              <a:tr h="766327">
                <a:tc>
                  <a:txBody>
                    <a:bodyPr/>
                    <a:lstStyle/>
                    <a:p>
                      <a:r>
                        <a:rPr lang="en-US" sz="2000" dirty="0" smtClean="0">
                          <a:solidFill>
                            <a:schemeClr val="bg1"/>
                          </a:solidFill>
                        </a:rPr>
                        <a:t>Outcome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Pembro</a:t>
                      </a:r>
                    </a:p>
                    <a:p>
                      <a:pPr algn="ctr"/>
                      <a:r>
                        <a:rPr lang="en-US" sz="2000" dirty="0" smtClean="0">
                          <a:solidFill>
                            <a:schemeClr val="bg1"/>
                          </a:solidFill>
                        </a:rPr>
                        <a:t>(n</a:t>
                      </a:r>
                      <a:r>
                        <a:rPr lang="en-US" sz="2000" baseline="0" dirty="0" smtClean="0">
                          <a:solidFill>
                            <a:schemeClr val="bg1"/>
                          </a:solidFill>
                        </a:rPr>
                        <a:t> = 270</a:t>
                      </a:r>
                      <a:r>
                        <a:rPr lang="en-US" sz="2000" dirty="0" smtClean="0">
                          <a:solidFill>
                            <a:schemeClr val="bg1"/>
                          </a:solidFill>
                        </a:rPr>
                        <a: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Chemo</a:t>
                      </a:r>
                    </a:p>
                    <a:p>
                      <a:pPr algn="ctr"/>
                      <a:r>
                        <a:rPr lang="en-US" sz="2000" dirty="0" smtClean="0">
                          <a:solidFill>
                            <a:schemeClr val="bg1"/>
                          </a:solidFill>
                        </a:rPr>
                        <a:t>(n = 272)</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HR</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i="1" dirty="0" smtClean="0">
                          <a:solidFill>
                            <a:schemeClr val="bg1"/>
                          </a:solidFill>
                        </a:rPr>
                        <a:t>p</a:t>
                      </a:r>
                      <a:r>
                        <a:rPr lang="en-US" sz="2000" dirty="0" smtClean="0">
                          <a:solidFill>
                            <a:schemeClr val="bg1"/>
                          </a:solidFill>
                        </a:rPr>
                        <a:t>-value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521729">
                <a:tc>
                  <a:txBody>
                    <a:bodyPr/>
                    <a:lstStyle/>
                    <a:p>
                      <a:r>
                        <a:rPr lang="en-US" sz="2000" dirty="0" smtClean="0">
                          <a:solidFill>
                            <a:schemeClr val="bg1"/>
                          </a:solidFill>
                        </a:rPr>
                        <a:t>Median OS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10.3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7.4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0.73</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0.002</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521729">
                <a:tc>
                  <a:txBody>
                    <a:bodyPr/>
                    <a:lstStyle/>
                    <a:p>
                      <a:r>
                        <a:rPr lang="en-US" sz="2000" dirty="0" smtClean="0">
                          <a:solidFill>
                            <a:schemeClr val="bg1"/>
                          </a:solidFill>
                        </a:rPr>
                        <a:t>ORR</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21.1%</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11.4%</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0.001</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7" name="TextBox 6"/>
          <p:cNvSpPr txBox="1"/>
          <p:nvPr/>
        </p:nvSpPr>
        <p:spPr>
          <a:xfrm>
            <a:off x="4602441" y="2386680"/>
            <a:ext cx="554960" cy="400110"/>
          </a:xfrm>
          <a:prstGeom prst="rect">
            <a:avLst/>
          </a:prstGeom>
          <a:noFill/>
        </p:spPr>
        <p:txBody>
          <a:bodyPr wrap="none" rtlCol="0">
            <a:spAutoFit/>
          </a:bodyPr>
          <a:lstStyle/>
          <a:p>
            <a:r>
              <a:rPr lang="en-US" sz="2000" b="1" dirty="0" smtClean="0">
                <a:solidFill>
                  <a:schemeClr val="bg1"/>
                </a:solidFill>
              </a:rPr>
              <a:t>1:1</a:t>
            </a:r>
            <a:endParaRPr lang="en-US" sz="2000" b="1" dirty="0">
              <a:solidFill>
                <a:schemeClr val="bg1"/>
              </a:solidFill>
            </a:endParaRPr>
          </a:p>
        </p:txBody>
      </p:sp>
      <p:sp>
        <p:nvSpPr>
          <p:cNvPr id="21" name="Line 6"/>
          <p:cNvSpPr>
            <a:spLocks noChangeShapeType="1"/>
          </p:cNvSpPr>
          <p:nvPr/>
        </p:nvSpPr>
        <p:spPr bwMode="auto">
          <a:xfrm flipV="1">
            <a:off x="3081250" y="2548766"/>
            <a:ext cx="1463954" cy="957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6" name="Line 7"/>
          <p:cNvSpPr>
            <a:spLocks noChangeShapeType="1"/>
          </p:cNvSpPr>
          <p:nvPr/>
        </p:nvSpPr>
        <p:spPr bwMode="auto">
          <a:xfrm flipH="1">
            <a:off x="4545203" y="1735359"/>
            <a:ext cx="0" cy="1725983"/>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8" name="Line 8"/>
          <p:cNvSpPr>
            <a:spLocks noChangeShapeType="1"/>
          </p:cNvSpPr>
          <p:nvPr/>
        </p:nvSpPr>
        <p:spPr bwMode="auto">
          <a:xfrm flipV="1">
            <a:off x="4545203" y="1727022"/>
            <a:ext cx="385863" cy="8336"/>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1" name="Line 9"/>
          <p:cNvSpPr>
            <a:spLocks noChangeShapeType="1"/>
          </p:cNvSpPr>
          <p:nvPr/>
        </p:nvSpPr>
        <p:spPr bwMode="auto">
          <a:xfrm>
            <a:off x="4545203" y="3461343"/>
            <a:ext cx="385863"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3" name="Oval 4"/>
          <p:cNvSpPr>
            <a:spLocks noChangeArrowheads="1"/>
          </p:cNvSpPr>
          <p:nvPr/>
        </p:nvSpPr>
        <p:spPr bwMode="auto">
          <a:xfrm>
            <a:off x="3520991" y="2053978"/>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graphicFrame>
        <p:nvGraphicFramePr>
          <p:cNvPr id="24" name="Group 104"/>
          <p:cNvGraphicFramePr>
            <a:graphicFrameLocks noGrp="1"/>
          </p:cNvGraphicFramePr>
          <p:nvPr>
            <p:extLst>
              <p:ext uri="{D42A27DB-BD31-4B8C-83A1-F6EECF244321}">
                <p14:modId xmlns:p14="http://schemas.microsoft.com/office/powerpoint/2010/main" val="2103987542"/>
              </p:ext>
            </p:extLst>
          </p:nvPr>
        </p:nvGraphicFramePr>
        <p:xfrm>
          <a:off x="440093" y="1226540"/>
          <a:ext cx="2913848" cy="2629181"/>
        </p:xfrm>
        <a:graphic>
          <a:graphicData uri="http://schemas.openxmlformats.org/drawingml/2006/table">
            <a:tbl>
              <a:tblPr/>
              <a:tblGrid>
                <a:gridCol w="2913848"/>
              </a:tblGrid>
              <a:tr h="444121">
                <a:tc>
                  <a:txBody>
                    <a:bodyPr/>
                    <a:lstStyle/>
                    <a:p>
                      <a:pPr marL="0" marR="0" lvl="0" indent="0" algn="l" defTabSz="914400" rtl="0" eaLnBrk="0" fontAlgn="base" latinLnBrk="0" hangingPunct="0">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Eligibility (n = 542)</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185060">
                <a:tc>
                  <a:txBody>
                    <a:bodyPr/>
                    <a:lstStyle/>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Advanced urothelial cancer</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≤2 prior lines of therapy</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ECOG PS ≤2</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Tree>
    <p:extLst>
      <p:ext uri="{BB962C8B-B14F-4D97-AF65-F5344CB8AC3E}">
        <p14:creationId xmlns:p14="http://schemas.microsoft.com/office/powerpoint/2010/main" val="295190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3"/>
          <p:cNvSpPr>
            <a:spLocks noChangeArrowheads="1"/>
          </p:cNvSpPr>
          <p:nvPr/>
        </p:nvSpPr>
        <p:spPr bwMode="auto">
          <a:xfrm>
            <a:off x="234046" y="1677236"/>
            <a:ext cx="8597153" cy="3100952"/>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Massard </a:t>
            </a:r>
            <a:r>
              <a:rPr lang="en-US" sz="1600" dirty="0">
                <a:solidFill>
                  <a:srgbClr val="FFFFFF"/>
                </a:solidFill>
              </a:rPr>
              <a:t>C</a:t>
            </a:r>
            <a:r>
              <a:rPr lang="en-US" sz="1600" dirty="0" smtClean="0">
                <a:solidFill>
                  <a:srgbClr val="FFFFFF"/>
                </a:solidFill>
              </a:rPr>
              <a:t> et al</a:t>
            </a:r>
            <a:r>
              <a:rPr lang="en-US" sz="1600" dirty="0" smtClean="0">
                <a:solidFill>
                  <a:srgbClr val="FFFFFF"/>
                </a:solidFill>
                <a:latin typeface="Arial" charset="0"/>
                <a:ea typeface="ＭＳ Ｐゴシック" charset="0"/>
                <a:cs typeface="ＭＳ Ｐゴシック" charset="0"/>
              </a:rPr>
              <a:t>. </a:t>
            </a:r>
            <a:r>
              <a:rPr lang="en-US" sz="1600" i="1" dirty="0" smtClean="0">
                <a:solidFill>
                  <a:srgbClr val="FFFFFF"/>
                </a:solidFill>
                <a:latin typeface="Arial" charset="0"/>
                <a:ea typeface="ＭＳ Ｐゴシック" charset="0"/>
                <a:cs typeface="ＭＳ Ｐゴシック" charset="0"/>
              </a:rPr>
              <a:t>Proc ASCO </a:t>
            </a:r>
            <a:r>
              <a:rPr lang="en-US" sz="1600" dirty="0" smtClean="0">
                <a:solidFill>
                  <a:srgbClr val="FFFFFF"/>
                </a:solidFill>
                <a:latin typeface="Arial" charset="0"/>
                <a:ea typeface="ＭＳ Ｐゴシック" charset="0"/>
                <a:cs typeface="ＭＳ Ｐゴシック" charset="0"/>
              </a:rPr>
              <a:t>2016;Abstract 4502.</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pPr algn="ctr"/>
            <a:r>
              <a:rPr lang="en-US" dirty="0" smtClean="0"/>
              <a:t>Study 1108: A Phase III </a:t>
            </a:r>
            <a:r>
              <a:rPr lang="en-US" dirty="0"/>
              <a:t>Trial of </a:t>
            </a:r>
            <a:r>
              <a:rPr lang="en-US" dirty="0" smtClean="0"/>
              <a:t>Durvalumab Monotherapy in </a:t>
            </a:r>
            <a:r>
              <a:rPr lang="en-US" dirty="0"/>
              <a:t>Urothelial Bladder Cancer</a:t>
            </a:r>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027130154"/>
              </p:ext>
            </p:extLst>
          </p:nvPr>
        </p:nvGraphicFramePr>
        <p:xfrm>
          <a:off x="347967" y="1805645"/>
          <a:ext cx="8369313" cy="2861970"/>
        </p:xfrm>
        <a:graphic>
          <a:graphicData uri="http://schemas.openxmlformats.org/drawingml/2006/table">
            <a:tbl>
              <a:tblPr firstRow="1" bandRow="1">
                <a:tableStyleId>{5C22544A-7EE6-4342-B048-85BDC9FD1C3A}</a:tableStyleId>
              </a:tblPr>
              <a:tblGrid>
                <a:gridCol w="3919233"/>
                <a:gridCol w="2377440"/>
                <a:gridCol w="2072640"/>
              </a:tblGrid>
              <a:tr h="776190">
                <a:tc>
                  <a:txBody>
                    <a:bodyPr/>
                    <a:lstStyle/>
                    <a:p>
                      <a:r>
                        <a:rPr lang="en-US" sz="2000" dirty="0" smtClean="0">
                          <a:solidFill>
                            <a:schemeClr val="bg1"/>
                          </a:solidFill>
                        </a:rPr>
                        <a:t>Response</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ORR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DCR at ≥12 weeks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695260">
                <a:tc>
                  <a:txBody>
                    <a:bodyPr/>
                    <a:lstStyle/>
                    <a:p>
                      <a:r>
                        <a:rPr lang="en-US" sz="2000" dirty="0" smtClean="0">
                          <a:solidFill>
                            <a:schemeClr val="bg1"/>
                          </a:solidFill>
                        </a:rPr>
                        <a:t>All evaluable patients (n = 42)</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13 (31%)</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20 (48%)</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695260">
                <a:tc>
                  <a:txBody>
                    <a:bodyPr/>
                    <a:lstStyle/>
                    <a:p>
                      <a:r>
                        <a:rPr lang="en-US" sz="2000" dirty="0" smtClean="0">
                          <a:solidFill>
                            <a:schemeClr val="bg1"/>
                          </a:solidFill>
                        </a:rPr>
                        <a:t>PD-L1-positive (n = 28)</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13 (46%)</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16 (57%)</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695260">
                <a:tc>
                  <a:txBody>
                    <a:bodyPr/>
                    <a:lstStyle/>
                    <a:p>
                      <a:r>
                        <a:rPr lang="en-US" sz="2000" dirty="0" smtClean="0">
                          <a:solidFill>
                            <a:schemeClr val="bg1"/>
                          </a:solidFill>
                        </a:rPr>
                        <a:t>PD-L1-negative</a:t>
                      </a:r>
                      <a:r>
                        <a:rPr lang="en-US" sz="2000" baseline="0" dirty="0" smtClean="0">
                          <a:solidFill>
                            <a:schemeClr val="bg1"/>
                          </a:solidFill>
                        </a:rPr>
                        <a:t> (n = 14)</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4 (29%)</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6" name="TextBox 5"/>
          <p:cNvSpPr txBox="1"/>
          <p:nvPr/>
        </p:nvSpPr>
        <p:spPr>
          <a:xfrm>
            <a:off x="347967" y="4917313"/>
            <a:ext cx="5004190" cy="830997"/>
          </a:xfrm>
          <a:prstGeom prst="rect">
            <a:avLst/>
          </a:prstGeom>
          <a:noFill/>
        </p:spPr>
        <p:txBody>
          <a:bodyPr wrap="none" rtlCol="0">
            <a:spAutoFit/>
          </a:bodyPr>
          <a:lstStyle/>
          <a:p>
            <a:r>
              <a:rPr lang="en-US" dirty="0" smtClean="0">
                <a:solidFill>
                  <a:schemeClr val="bg1"/>
                </a:solidFill>
              </a:rPr>
              <a:t>PD-L1 positive = ≥25% TCs or ICs</a:t>
            </a:r>
          </a:p>
          <a:p>
            <a:r>
              <a:rPr lang="en-US" dirty="0" smtClean="0">
                <a:solidFill>
                  <a:schemeClr val="bg1"/>
                </a:solidFill>
              </a:rPr>
              <a:t>PD-L1 negative = &lt;25</a:t>
            </a:r>
            <a:r>
              <a:rPr lang="en-US" dirty="0">
                <a:solidFill>
                  <a:schemeClr val="bg1"/>
                </a:solidFill>
              </a:rPr>
              <a:t>% TCs or </a:t>
            </a:r>
            <a:r>
              <a:rPr lang="en-US" dirty="0" smtClean="0">
                <a:solidFill>
                  <a:schemeClr val="bg1"/>
                </a:solidFill>
              </a:rPr>
              <a:t>ICs</a:t>
            </a:r>
            <a:endParaRPr lang="en-US" dirty="0">
              <a:solidFill>
                <a:schemeClr val="bg1"/>
              </a:solidFill>
            </a:endParaRPr>
          </a:p>
        </p:txBody>
      </p:sp>
    </p:spTree>
    <p:extLst>
      <p:ext uri="{BB962C8B-B14F-4D97-AF65-F5344CB8AC3E}">
        <p14:creationId xmlns:p14="http://schemas.microsoft.com/office/powerpoint/2010/main" val="46178477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rrowheads="1"/>
          </p:cNvSpPr>
          <p:nvPr/>
        </p:nvSpPr>
        <p:spPr bwMode="auto">
          <a:xfrm>
            <a:off x="234046" y="1677236"/>
            <a:ext cx="8597153" cy="3100952"/>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19" name="Title 1"/>
          <p:cNvSpPr>
            <a:spLocks noGrp="1"/>
          </p:cNvSpPr>
          <p:nvPr>
            <p:ph type="title"/>
          </p:nvPr>
        </p:nvSpPr>
        <p:spPr/>
        <p:txBody>
          <a:bodyPr/>
          <a:lstStyle/>
          <a:p>
            <a:pPr algn="ctr"/>
            <a:r>
              <a:rPr lang="en-US" dirty="0" smtClean="0"/>
              <a:t>Ongoing Adjuvant Trials of Immune Checkpoint Inhibitors for Urothelial Cancer</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2015640955"/>
              </p:ext>
            </p:extLst>
          </p:nvPr>
        </p:nvGraphicFramePr>
        <p:xfrm>
          <a:off x="347966" y="1805645"/>
          <a:ext cx="8293113" cy="2848316"/>
        </p:xfrm>
        <a:graphic>
          <a:graphicData uri="http://schemas.openxmlformats.org/drawingml/2006/table">
            <a:tbl>
              <a:tblPr firstRow="1" bandRow="1">
                <a:tableStyleId>{5C22544A-7EE6-4342-B048-85BDC9FD1C3A}</a:tableStyleId>
              </a:tblPr>
              <a:tblGrid>
                <a:gridCol w="2676783"/>
                <a:gridCol w="1522147"/>
                <a:gridCol w="1151367"/>
                <a:gridCol w="2942816"/>
              </a:tblGrid>
              <a:tr h="794120">
                <a:tc>
                  <a:txBody>
                    <a:bodyPr/>
                    <a:lstStyle/>
                    <a:p>
                      <a:pPr>
                        <a:spcBef>
                          <a:spcPts val="600"/>
                        </a:spcBef>
                        <a:spcAft>
                          <a:spcPts val="600"/>
                        </a:spcAft>
                      </a:pPr>
                      <a:r>
                        <a:rPr lang="en-US" sz="2000" dirty="0" smtClean="0">
                          <a:solidFill>
                            <a:schemeClr val="bg1"/>
                          </a:solidFill>
                        </a:rPr>
                        <a:t>Trial name</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spcBef>
                          <a:spcPts val="600"/>
                        </a:spcBef>
                        <a:spcAft>
                          <a:spcPts val="600"/>
                        </a:spcAft>
                      </a:pPr>
                      <a:r>
                        <a:rPr lang="en-US" sz="2000" dirty="0" smtClean="0">
                          <a:solidFill>
                            <a:schemeClr val="bg1"/>
                          </a:solidFill>
                        </a:rPr>
                        <a:t>Phase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spcBef>
                          <a:spcPts val="600"/>
                        </a:spcBef>
                        <a:spcAft>
                          <a:spcPts val="600"/>
                        </a:spcAft>
                      </a:pPr>
                      <a:r>
                        <a:rPr lang="en-US" sz="2000" dirty="0" smtClean="0">
                          <a:solidFill>
                            <a:schemeClr val="bg1"/>
                          </a:solidFill>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spcBef>
                          <a:spcPts val="600"/>
                        </a:spcBef>
                        <a:spcAft>
                          <a:spcPts val="600"/>
                        </a:spcAft>
                      </a:pPr>
                      <a:r>
                        <a:rPr lang="en-US" sz="2000" dirty="0" smtClean="0">
                          <a:solidFill>
                            <a:schemeClr val="bg1"/>
                          </a:solidFill>
                        </a:rPr>
                        <a:t>Treatment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1027098">
                <a:tc>
                  <a:txBody>
                    <a:bodyPr/>
                    <a:lstStyle/>
                    <a:p>
                      <a:pPr>
                        <a:spcBef>
                          <a:spcPts val="600"/>
                        </a:spcBef>
                        <a:spcAft>
                          <a:spcPts val="600"/>
                        </a:spcAft>
                      </a:pPr>
                      <a:r>
                        <a:rPr lang="en-US" sz="2000" dirty="0" smtClean="0">
                          <a:solidFill>
                            <a:schemeClr val="bg1"/>
                          </a:solidFill>
                        </a:rPr>
                        <a:t>CheckMate 274</a:t>
                      </a:r>
                    </a:p>
                    <a:p>
                      <a:pPr>
                        <a:spcBef>
                          <a:spcPts val="600"/>
                        </a:spcBef>
                        <a:spcAft>
                          <a:spcPts val="600"/>
                        </a:spcAft>
                      </a:pPr>
                      <a:r>
                        <a:rPr lang="en-US" sz="2000" dirty="0" smtClean="0">
                          <a:solidFill>
                            <a:schemeClr val="bg1"/>
                          </a:solidFill>
                        </a:rPr>
                        <a:t>(NCT02632409)</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spcBef>
                          <a:spcPts val="600"/>
                        </a:spcBef>
                        <a:spcAft>
                          <a:spcPts val="600"/>
                        </a:spcAft>
                      </a:pPr>
                      <a:r>
                        <a:rPr lang="en-US" sz="2000" dirty="0" smtClean="0">
                          <a:solidFill>
                            <a:schemeClr val="bg1"/>
                          </a:solidFill>
                        </a:rPr>
                        <a:t>III</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spcBef>
                          <a:spcPts val="600"/>
                        </a:spcBef>
                        <a:spcAft>
                          <a:spcPts val="600"/>
                        </a:spcAft>
                      </a:pPr>
                      <a:r>
                        <a:rPr lang="en-US" sz="2000" dirty="0" smtClean="0">
                          <a:solidFill>
                            <a:schemeClr val="bg1"/>
                          </a:solidFill>
                        </a:rPr>
                        <a:t>640</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marL="342900" indent="-342900" algn="ctr">
                        <a:spcBef>
                          <a:spcPts val="600"/>
                        </a:spcBef>
                        <a:spcAft>
                          <a:spcPts val="600"/>
                        </a:spcAft>
                        <a:buFont typeface="Arial" charset="0"/>
                        <a:buChar char="•"/>
                      </a:pPr>
                      <a:r>
                        <a:rPr lang="en-US" sz="2000" dirty="0" smtClean="0">
                          <a:solidFill>
                            <a:schemeClr val="bg1"/>
                          </a:solidFill>
                        </a:rPr>
                        <a:t>Nivolumab</a:t>
                      </a:r>
                    </a:p>
                    <a:p>
                      <a:pPr marL="342900" indent="-342900" algn="ctr">
                        <a:spcBef>
                          <a:spcPts val="600"/>
                        </a:spcBef>
                        <a:spcAft>
                          <a:spcPts val="600"/>
                        </a:spcAft>
                        <a:buFont typeface="Arial" charset="0"/>
                        <a:buChar char="•"/>
                      </a:pPr>
                      <a:r>
                        <a:rPr lang="en-US" sz="2000" dirty="0" smtClean="0">
                          <a:solidFill>
                            <a:schemeClr val="bg1"/>
                          </a:solidFill>
                        </a:rPr>
                        <a:t>Placebo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1027098">
                <a:tc>
                  <a:txBody>
                    <a:bodyPr/>
                    <a:lstStyle/>
                    <a:p>
                      <a:pPr>
                        <a:spcBef>
                          <a:spcPts val="600"/>
                        </a:spcBef>
                        <a:spcAft>
                          <a:spcPts val="600"/>
                        </a:spcAft>
                      </a:pPr>
                      <a:r>
                        <a:rPr lang="en-US" sz="2000" dirty="0" smtClean="0">
                          <a:solidFill>
                            <a:schemeClr val="bg1"/>
                          </a:solidFill>
                        </a:rPr>
                        <a:t>IMvigor010</a:t>
                      </a:r>
                    </a:p>
                    <a:p>
                      <a:pPr>
                        <a:spcBef>
                          <a:spcPts val="600"/>
                        </a:spcBef>
                        <a:spcAft>
                          <a:spcPts val="600"/>
                        </a:spcAft>
                      </a:pPr>
                      <a:r>
                        <a:rPr lang="en-US" sz="2000" dirty="0" smtClean="0">
                          <a:solidFill>
                            <a:schemeClr val="bg1"/>
                          </a:solidFill>
                        </a:rPr>
                        <a:t>(NCT02450331)</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spcBef>
                          <a:spcPts val="600"/>
                        </a:spcBef>
                        <a:spcAft>
                          <a:spcPts val="600"/>
                        </a:spcAft>
                      </a:pPr>
                      <a:r>
                        <a:rPr lang="en-US" sz="2000" dirty="0" smtClean="0">
                          <a:solidFill>
                            <a:schemeClr val="bg1"/>
                          </a:solidFill>
                        </a:rPr>
                        <a:t>III</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spcBef>
                          <a:spcPts val="600"/>
                        </a:spcBef>
                        <a:spcAft>
                          <a:spcPts val="600"/>
                        </a:spcAft>
                      </a:pPr>
                      <a:r>
                        <a:rPr lang="en-US" sz="2000" dirty="0" smtClean="0">
                          <a:solidFill>
                            <a:schemeClr val="bg1"/>
                          </a:solidFill>
                        </a:rPr>
                        <a:t>700</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marL="342900" indent="-342900" algn="ctr">
                        <a:spcBef>
                          <a:spcPts val="600"/>
                        </a:spcBef>
                        <a:spcAft>
                          <a:spcPts val="600"/>
                        </a:spcAft>
                        <a:buFont typeface="Arial" charset="0"/>
                        <a:buChar char="•"/>
                      </a:pPr>
                      <a:r>
                        <a:rPr lang="en-US" sz="2000" dirty="0" smtClean="0">
                          <a:solidFill>
                            <a:schemeClr val="bg1"/>
                          </a:solidFill>
                        </a:rPr>
                        <a:t>Atezolizumab</a:t>
                      </a:r>
                    </a:p>
                    <a:p>
                      <a:pPr marL="342900" indent="-342900" algn="ctr">
                        <a:spcBef>
                          <a:spcPts val="600"/>
                        </a:spcBef>
                        <a:spcAft>
                          <a:spcPts val="600"/>
                        </a:spcAft>
                        <a:buFont typeface="Arial" charset="0"/>
                        <a:buChar char="•"/>
                      </a:pPr>
                      <a:r>
                        <a:rPr lang="en-US" sz="2000" dirty="0" smtClean="0">
                          <a:solidFill>
                            <a:schemeClr val="bg1"/>
                          </a:solidFill>
                        </a:rPr>
                        <a:t>Observation</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7" name="TextBox 6"/>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Clinicaltrials.gov (Accessed May 2017)</a:t>
            </a:r>
            <a:r>
              <a:rPr lang="en-US" sz="1600" dirty="0" smtClean="0">
                <a:solidFill>
                  <a:srgbClr val="FFFFFF"/>
                </a:solidFill>
                <a:latin typeface="Arial" charset="0"/>
                <a:ea typeface="ＭＳ Ｐゴシック" charset="0"/>
                <a:cs typeface="ＭＳ Ｐゴシック" charset="0"/>
              </a:rPr>
              <a:t>.</a:t>
            </a:r>
            <a:endParaRPr lang="en-US" sz="1600" dirty="0">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390830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3"/>
          <p:cNvSpPr>
            <a:spLocks noChangeArrowheads="1"/>
          </p:cNvSpPr>
          <p:nvPr/>
        </p:nvSpPr>
        <p:spPr bwMode="auto">
          <a:xfrm>
            <a:off x="234046" y="1677235"/>
            <a:ext cx="8597153" cy="3977641"/>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Clinicaltrials.gov (Accessed May 2017)</a:t>
            </a:r>
            <a:r>
              <a:rPr lang="en-US" sz="1600" dirty="0" smtClean="0">
                <a:solidFill>
                  <a:srgbClr val="FFFFFF"/>
                </a:solidFill>
                <a:latin typeface="Arial" charset="0"/>
                <a:ea typeface="ＭＳ Ｐゴシック" charset="0"/>
                <a:cs typeface="ＭＳ Ｐゴシック" charset="0"/>
              </a:rPr>
              <a:t>.</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pPr algn="ctr"/>
            <a:r>
              <a:rPr lang="en-US" dirty="0" smtClean="0"/>
              <a:t>Ongoing Trials of Immune Checkpoint Inhibitors as First-Line Therapy for Urothelial Cancer</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560360970"/>
              </p:ext>
            </p:extLst>
          </p:nvPr>
        </p:nvGraphicFramePr>
        <p:xfrm>
          <a:off x="313451" y="1786040"/>
          <a:ext cx="8438342" cy="3760030"/>
        </p:xfrm>
        <a:graphic>
          <a:graphicData uri="http://schemas.openxmlformats.org/drawingml/2006/table">
            <a:tbl>
              <a:tblPr firstRow="1" bandRow="1">
                <a:tableStyleId>{5C22544A-7EE6-4342-B048-85BDC9FD1C3A}</a:tableStyleId>
              </a:tblPr>
              <a:tblGrid>
                <a:gridCol w="2723659"/>
                <a:gridCol w="1264209"/>
                <a:gridCol w="1209537"/>
                <a:gridCol w="3240937"/>
              </a:tblGrid>
              <a:tr h="678213">
                <a:tc>
                  <a:txBody>
                    <a:bodyPr/>
                    <a:lstStyle/>
                    <a:p>
                      <a:pPr>
                        <a:spcBef>
                          <a:spcPts val="300"/>
                        </a:spcBef>
                        <a:spcAft>
                          <a:spcPts val="300"/>
                        </a:spcAft>
                      </a:pPr>
                      <a:r>
                        <a:rPr lang="en-US" sz="2000" dirty="0" smtClean="0">
                          <a:solidFill>
                            <a:schemeClr val="bg1"/>
                          </a:solidFill>
                        </a:rPr>
                        <a:t>Trial name</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spcBef>
                          <a:spcPts val="300"/>
                        </a:spcBef>
                        <a:spcAft>
                          <a:spcPts val="300"/>
                        </a:spcAft>
                      </a:pPr>
                      <a:r>
                        <a:rPr lang="en-US" sz="2000" dirty="0" smtClean="0">
                          <a:solidFill>
                            <a:schemeClr val="bg1"/>
                          </a:solidFill>
                        </a:rPr>
                        <a:t>Phase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spcBef>
                          <a:spcPts val="300"/>
                        </a:spcBef>
                        <a:spcAft>
                          <a:spcPts val="300"/>
                        </a:spcAft>
                      </a:pPr>
                      <a:r>
                        <a:rPr lang="en-US" sz="2000" dirty="0" smtClean="0">
                          <a:solidFill>
                            <a:schemeClr val="bg1"/>
                          </a:solidFill>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spcBef>
                          <a:spcPts val="300"/>
                        </a:spcBef>
                        <a:spcAft>
                          <a:spcPts val="300"/>
                        </a:spcAft>
                      </a:pPr>
                      <a:r>
                        <a:rPr lang="en-US" sz="2000" dirty="0" smtClean="0">
                          <a:solidFill>
                            <a:schemeClr val="bg1"/>
                          </a:solidFill>
                        </a:rPr>
                        <a:t>Treatment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1498497">
                <a:tc>
                  <a:txBody>
                    <a:bodyPr/>
                    <a:lstStyle/>
                    <a:p>
                      <a:pPr>
                        <a:spcBef>
                          <a:spcPts val="300"/>
                        </a:spcBef>
                        <a:spcAft>
                          <a:spcPts val="300"/>
                        </a:spcAft>
                      </a:pPr>
                      <a:r>
                        <a:rPr lang="en-US" sz="2000" dirty="0" smtClean="0">
                          <a:solidFill>
                            <a:schemeClr val="bg1"/>
                          </a:solidFill>
                        </a:rPr>
                        <a:t>NCT02516241</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spcBef>
                          <a:spcPts val="300"/>
                        </a:spcBef>
                        <a:spcAft>
                          <a:spcPts val="300"/>
                        </a:spcAft>
                      </a:pPr>
                      <a:r>
                        <a:rPr lang="en-US" sz="2000" dirty="0" smtClean="0">
                          <a:solidFill>
                            <a:schemeClr val="bg1"/>
                          </a:solidFill>
                        </a:rPr>
                        <a:t>III</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spcBef>
                          <a:spcPts val="300"/>
                        </a:spcBef>
                        <a:spcAft>
                          <a:spcPts val="300"/>
                        </a:spcAft>
                      </a:pPr>
                      <a:r>
                        <a:rPr lang="en-US" sz="2000" dirty="0" smtClean="0">
                          <a:solidFill>
                            <a:schemeClr val="bg1"/>
                          </a:solidFill>
                        </a:rPr>
                        <a:t>1,005</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marL="0" indent="0" algn="ctr">
                        <a:spcBef>
                          <a:spcPts val="300"/>
                        </a:spcBef>
                        <a:spcAft>
                          <a:spcPts val="300"/>
                        </a:spcAft>
                        <a:buFont typeface="Arial" charset="0"/>
                        <a:buNone/>
                      </a:pPr>
                      <a:r>
                        <a:rPr lang="en-US" sz="2000" dirty="0" smtClean="0">
                          <a:solidFill>
                            <a:schemeClr val="bg1"/>
                          </a:solidFill>
                        </a:rPr>
                        <a:t>Durvalumab</a:t>
                      </a:r>
                    </a:p>
                    <a:p>
                      <a:pPr marL="0" indent="0" algn="ctr">
                        <a:spcBef>
                          <a:spcPts val="300"/>
                        </a:spcBef>
                        <a:spcAft>
                          <a:spcPts val="300"/>
                        </a:spcAft>
                        <a:buFont typeface="Arial" charset="0"/>
                        <a:buNone/>
                      </a:pPr>
                      <a:r>
                        <a:rPr lang="en-US" sz="2000" dirty="0" smtClean="0">
                          <a:solidFill>
                            <a:schemeClr val="bg1"/>
                          </a:solidFill>
                        </a:rPr>
                        <a:t>Durvalumab + </a:t>
                      </a:r>
                      <a:r>
                        <a:rPr lang="en-US" sz="2000" dirty="0" err="1" smtClean="0">
                          <a:solidFill>
                            <a:schemeClr val="bg1"/>
                          </a:solidFill>
                        </a:rPr>
                        <a:t>tremelimumab</a:t>
                      </a:r>
                      <a:endParaRPr lang="en-US" sz="2000" dirty="0" smtClean="0">
                        <a:solidFill>
                          <a:schemeClr val="bg1"/>
                        </a:solidFill>
                      </a:endParaRPr>
                    </a:p>
                    <a:p>
                      <a:pPr marL="0" indent="0" algn="ctr">
                        <a:spcBef>
                          <a:spcPts val="300"/>
                        </a:spcBef>
                        <a:spcAft>
                          <a:spcPts val="300"/>
                        </a:spcAft>
                        <a:buFont typeface="Arial" charset="0"/>
                        <a:buNone/>
                      </a:pPr>
                      <a:r>
                        <a:rPr lang="en-US" sz="2000" dirty="0" smtClean="0">
                          <a:solidFill>
                            <a:schemeClr val="bg1"/>
                          </a:solidFill>
                        </a:rPr>
                        <a:t>SOC</a:t>
                      </a:r>
                      <a:r>
                        <a:rPr lang="en-US" sz="2000" baseline="0" dirty="0" smtClean="0">
                          <a:solidFill>
                            <a:schemeClr val="bg1"/>
                          </a:solidFill>
                        </a:rPr>
                        <a:t> chemotherapy</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791660">
                <a:tc>
                  <a:txBody>
                    <a:bodyPr/>
                    <a:lstStyle/>
                    <a:p>
                      <a:pPr>
                        <a:spcBef>
                          <a:spcPts val="300"/>
                        </a:spcBef>
                        <a:spcAft>
                          <a:spcPts val="300"/>
                        </a:spcAft>
                      </a:pPr>
                      <a:r>
                        <a:rPr lang="en-US" sz="2000" dirty="0" smtClean="0">
                          <a:solidFill>
                            <a:schemeClr val="bg1"/>
                          </a:solidFill>
                        </a:rPr>
                        <a:t>JAVELIN Bladder 100</a:t>
                      </a:r>
                    </a:p>
                    <a:p>
                      <a:pPr>
                        <a:spcBef>
                          <a:spcPts val="300"/>
                        </a:spcBef>
                        <a:spcAft>
                          <a:spcPts val="300"/>
                        </a:spcAft>
                      </a:pPr>
                      <a:r>
                        <a:rPr lang="en-US" sz="2000" dirty="0" smtClean="0">
                          <a:solidFill>
                            <a:schemeClr val="bg1"/>
                          </a:solidFill>
                        </a:rPr>
                        <a:t>(NCT02603432)</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spcBef>
                          <a:spcPts val="300"/>
                        </a:spcBef>
                        <a:spcAft>
                          <a:spcPts val="300"/>
                        </a:spcAft>
                      </a:pPr>
                      <a:r>
                        <a:rPr lang="en-US" sz="2000" dirty="0" smtClean="0">
                          <a:solidFill>
                            <a:schemeClr val="bg1"/>
                          </a:solidFill>
                        </a:rPr>
                        <a:t>III</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spcBef>
                          <a:spcPts val="300"/>
                        </a:spcBef>
                        <a:spcAft>
                          <a:spcPts val="300"/>
                        </a:spcAft>
                      </a:pPr>
                      <a:r>
                        <a:rPr lang="en-US" sz="2000" dirty="0" smtClean="0">
                          <a:solidFill>
                            <a:schemeClr val="bg1"/>
                          </a:solidFill>
                        </a:rPr>
                        <a:t>668</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marL="0" indent="0" algn="ctr">
                        <a:spcBef>
                          <a:spcPts val="300"/>
                        </a:spcBef>
                        <a:spcAft>
                          <a:spcPts val="300"/>
                        </a:spcAft>
                        <a:buFont typeface="Arial" charset="0"/>
                        <a:buNone/>
                      </a:pPr>
                      <a:r>
                        <a:rPr lang="en-US" sz="2000" dirty="0" smtClean="0">
                          <a:solidFill>
                            <a:schemeClr val="bg1"/>
                          </a:solidFill>
                        </a:rPr>
                        <a:t>Avelumab + BSC</a:t>
                      </a:r>
                    </a:p>
                    <a:p>
                      <a:pPr marL="0" indent="0" algn="ctr">
                        <a:spcBef>
                          <a:spcPts val="300"/>
                        </a:spcBef>
                        <a:spcAft>
                          <a:spcPts val="300"/>
                        </a:spcAft>
                        <a:buFont typeface="Arial" charset="0"/>
                        <a:buNone/>
                      </a:pPr>
                      <a:r>
                        <a:rPr lang="en-US" sz="2000" dirty="0" smtClean="0">
                          <a:solidFill>
                            <a:schemeClr val="bg1"/>
                          </a:solidFill>
                        </a:rPr>
                        <a:t>BSC only</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791660">
                <a:tc>
                  <a:txBody>
                    <a:bodyPr/>
                    <a:lstStyle/>
                    <a:p>
                      <a:pPr>
                        <a:spcBef>
                          <a:spcPts val="300"/>
                        </a:spcBef>
                        <a:spcAft>
                          <a:spcPts val="300"/>
                        </a:spcAft>
                      </a:pPr>
                      <a:r>
                        <a:rPr lang="en-US" sz="2000" dirty="0" smtClean="0">
                          <a:solidFill>
                            <a:schemeClr val="bg1"/>
                          </a:solidFill>
                        </a:rPr>
                        <a:t>CheckMate 901</a:t>
                      </a:r>
                    </a:p>
                    <a:p>
                      <a:pPr>
                        <a:spcBef>
                          <a:spcPts val="300"/>
                        </a:spcBef>
                        <a:spcAft>
                          <a:spcPts val="300"/>
                        </a:spcAft>
                      </a:pPr>
                      <a:r>
                        <a:rPr lang="en-US" sz="2000" dirty="0" smtClean="0">
                          <a:solidFill>
                            <a:schemeClr val="bg1"/>
                          </a:solidFill>
                        </a:rPr>
                        <a:t>(NCT03036098)</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spcBef>
                          <a:spcPts val="300"/>
                        </a:spcBef>
                        <a:spcAft>
                          <a:spcPts val="300"/>
                        </a:spcAft>
                      </a:pPr>
                      <a:r>
                        <a:rPr lang="en-US" sz="2000" dirty="0" smtClean="0">
                          <a:solidFill>
                            <a:schemeClr val="bg1"/>
                          </a:solidFill>
                        </a:rPr>
                        <a:t>III</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spcBef>
                          <a:spcPts val="300"/>
                        </a:spcBef>
                        <a:spcAft>
                          <a:spcPts val="300"/>
                        </a:spcAft>
                      </a:pPr>
                      <a:r>
                        <a:rPr lang="en-US" sz="2000" dirty="0" smtClean="0">
                          <a:solidFill>
                            <a:schemeClr val="bg1"/>
                          </a:solidFill>
                        </a:rPr>
                        <a:t>690</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marL="0" indent="0" algn="ctr">
                        <a:spcBef>
                          <a:spcPts val="300"/>
                        </a:spcBef>
                        <a:spcAft>
                          <a:spcPts val="300"/>
                        </a:spcAft>
                        <a:buFont typeface="Arial" charset="0"/>
                        <a:buNone/>
                      </a:pPr>
                      <a:r>
                        <a:rPr lang="en-US" sz="2000" dirty="0" smtClean="0">
                          <a:solidFill>
                            <a:schemeClr val="bg1"/>
                          </a:solidFill>
                        </a:rPr>
                        <a:t>Nivolumab</a:t>
                      </a:r>
                      <a:r>
                        <a:rPr lang="en-US" sz="2000" baseline="0" dirty="0" smtClean="0">
                          <a:solidFill>
                            <a:schemeClr val="bg1"/>
                          </a:solidFill>
                        </a:rPr>
                        <a:t> + </a:t>
                      </a:r>
                      <a:r>
                        <a:rPr lang="en-US" sz="2000" baseline="0" dirty="0" err="1" smtClean="0">
                          <a:solidFill>
                            <a:schemeClr val="bg1"/>
                          </a:solidFill>
                        </a:rPr>
                        <a:t>ipilimumab</a:t>
                      </a:r>
                      <a:endParaRPr lang="en-US" sz="2000" baseline="0" dirty="0" smtClean="0">
                        <a:solidFill>
                          <a:schemeClr val="bg1"/>
                        </a:solidFill>
                      </a:endParaRPr>
                    </a:p>
                    <a:p>
                      <a:pPr marL="0" indent="0" algn="ctr">
                        <a:spcBef>
                          <a:spcPts val="300"/>
                        </a:spcBef>
                        <a:spcAft>
                          <a:spcPts val="300"/>
                        </a:spcAft>
                        <a:buFont typeface="Arial" charset="0"/>
                        <a:buNone/>
                      </a:pPr>
                      <a:r>
                        <a:rPr lang="en-US" sz="2000" baseline="0" dirty="0" smtClean="0">
                          <a:solidFill>
                            <a:schemeClr val="bg1"/>
                          </a:solidFill>
                        </a:rPr>
                        <a:t>SOC chemotherapy</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3" name="TextBox 2"/>
          <p:cNvSpPr txBox="1"/>
          <p:nvPr/>
        </p:nvSpPr>
        <p:spPr>
          <a:xfrm>
            <a:off x="313451" y="5774216"/>
            <a:ext cx="5557932" cy="369332"/>
          </a:xfrm>
          <a:prstGeom prst="rect">
            <a:avLst/>
          </a:prstGeom>
          <a:noFill/>
        </p:spPr>
        <p:txBody>
          <a:bodyPr wrap="none" rtlCol="0">
            <a:spAutoFit/>
          </a:bodyPr>
          <a:lstStyle/>
          <a:p>
            <a:r>
              <a:rPr lang="en-US" sz="1800" dirty="0" smtClean="0">
                <a:solidFill>
                  <a:schemeClr val="bg1"/>
                </a:solidFill>
              </a:rPr>
              <a:t>SOC = standard of care; BSC = best supportive care</a:t>
            </a:r>
            <a:endParaRPr lang="en-US" sz="1800" dirty="0">
              <a:solidFill>
                <a:schemeClr val="bg1"/>
              </a:solidFill>
            </a:endParaRPr>
          </a:p>
        </p:txBody>
      </p:sp>
    </p:spTree>
    <p:extLst>
      <p:ext uri="{BB962C8B-B14F-4D97-AF65-F5344CB8AC3E}">
        <p14:creationId xmlns:p14="http://schemas.microsoft.com/office/powerpoint/2010/main" val="981732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rrowheads="1"/>
          </p:cNvSpPr>
          <p:nvPr/>
        </p:nvSpPr>
        <p:spPr bwMode="auto">
          <a:xfrm>
            <a:off x="458165" y="1695166"/>
            <a:ext cx="7923836" cy="3656764"/>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Apolo AB et al</a:t>
            </a:r>
            <a:r>
              <a:rPr lang="en-US" sz="1600" dirty="0" smtClean="0">
                <a:solidFill>
                  <a:srgbClr val="FFFFFF"/>
                </a:solidFill>
                <a:latin typeface="Arial" charset="0"/>
                <a:ea typeface="ＭＳ Ｐゴシック" charset="0"/>
                <a:cs typeface="ＭＳ Ｐゴシック" charset="0"/>
              </a:rPr>
              <a:t>. </a:t>
            </a:r>
            <a:r>
              <a:rPr lang="en-US" sz="1600" i="1" dirty="0" smtClean="0">
                <a:solidFill>
                  <a:srgbClr val="FFFFFF"/>
                </a:solidFill>
                <a:latin typeface="Arial" charset="0"/>
                <a:ea typeface="ＭＳ Ｐゴシック" charset="0"/>
                <a:cs typeface="ＭＳ Ｐゴシック" charset="0"/>
              </a:rPr>
              <a:t>Proc ASCO </a:t>
            </a:r>
            <a:r>
              <a:rPr lang="en-US" sz="1600" dirty="0" smtClean="0">
                <a:solidFill>
                  <a:srgbClr val="FFFFFF"/>
                </a:solidFill>
                <a:latin typeface="Arial" charset="0"/>
                <a:ea typeface="ＭＳ Ｐゴシック" charset="0"/>
                <a:cs typeface="ＭＳ Ｐゴシック" charset="0"/>
              </a:rPr>
              <a:t>2016;Abstract 4534.</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pPr algn="ctr"/>
            <a:r>
              <a:rPr lang="en-US" dirty="0" smtClean="0"/>
              <a:t>Preliminary Results from the Phase II Trial of Cabozantinib in Advanced Urothelial Cancer</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98961984"/>
              </p:ext>
            </p:extLst>
          </p:nvPr>
        </p:nvGraphicFramePr>
        <p:xfrm>
          <a:off x="576567" y="1805645"/>
          <a:ext cx="7683513" cy="3436916"/>
        </p:xfrm>
        <a:graphic>
          <a:graphicData uri="http://schemas.openxmlformats.org/drawingml/2006/table">
            <a:tbl>
              <a:tblPr firstRow="1" bandRow="1">
                <a:tableStyleId>{5C22544A-7EE6-4342-B048-85BDC9FD1C3A}</a:tableStyleId>
              </a:tblPr>
              <a:tblGrid>
                <a:gridCol w="4782443"/>
                <a:gridCol w="2901070"/>
              </a:tblGrid>
              <a:tr h="859229">
                <a:tc>
                  <a:txBody>
                    <a:bodyPr/>
                    <a:lstStyle/>
                    <a:p>
                      <a:r>
                        <a:rPr lang="en-US" sz="2000" dirty="0" smtClean="0">
                          <a:solidFill>
                            <a:schemeClr val="bg1"/>
                          </a:solidFill>
                        </a:rPr>
                        <a:t>Cohort 1</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n = 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859229">
                <a:tc>
                  <a:txBody>
                    <a:bodyPr/>
                    <a:lstStyle/>
                    <a:p>
                      <a:r>
                        <a:rPr lang="en-US" sz="2000" dirty="0" smtClean="0">
                          <a:solidFill>
                            <a:schemeClr val="bg1"/>
                          </a:solidFill>
                        </a:rPr>
                        <a:t>ORR</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19.1%</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859229">
                <a:tc>
                  <a:txBody>
                    <a:bodyPr/>
                    <a:lstStyle/>
                    <a:p>
                      <a:r>
                        <a:rPr lang="en-US" sz="2000" dirty="0" smtClean="0">
                          <a:solidFill>
                            <a:schemeClr val="bg1"/>
                          </a:solidFill>
                        </a:rPr>
                        <a:t>Median OS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8.0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859229">
                <a:tc>
                  <a:txBody>
                    <a:bodyPr/>
                    <a:lstStyle/>
                    <a:p>
                      <a:r>
                        <a:rPr lang="en-US" sz="2000" dirty="0" smtClean="0">
                          <a:solidFill>
                            <a:schemeClr val="bg1"/>
                          </a:solidFill>
                        </a:rPr>
                        <a:t>Median PFS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3.7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Tree>
    <p:extLst>
      <p:ext uri="{BB962C8B-B14F-4D97-AF65-F5344CB8AC3E}">
        <p14:creationId xmlns:p14="http://schemas.microsoft.com/office/powerpoint/2010/main" val="19581919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33"/>
          <p:cNvSpPr>
            <a:spLocks noChangeArrowheads="1"/>
          </p:cNvSpPr>
          <p:nvPr/>
        </p:nvSpPr>
        <p:spPr bwMode="auto">
          <a:xfrm>
            <a:off x="295834" y="4056343"/>
            <a:ext cx="8646998" cy="1394197"/>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Bellmunt J et al</a:t>
            </a:r>
            <a:r>
              <a:rPr lang="en-US" sz="1600" dirty="0" smtClean="0">
                <a:solidFill>
                  <a:srgbClr val="FFFFFF"/>
                </a:solidFill>
                <a:latin typeface="Arial" charset="0"/>
                <a:ea typeface="ＭＳ Ｐゴシック" charset="0"/>
                <a:cs typeface="ＭＳ Ｐゴシック" charset="0"/>
              </a:rPr>
              <a:t>. </a:t>
            </a:r>
            <a:r>
              <a:rPr lang="en-US" sz="1600" i="1" dirty="0" smtClean="0">
                <a:solidFill>
                  <a:srgbClr val="FFFFFF"/>
                </a:solidFill>
                <a:latin typeface="Arial" charset="0"/>
                <a:ea typeface="ＭＳ Ｐゴシック" charset="0"/>
                <a:cs typeface="ＭＳ Ｐゴシック" charset="0"/>
              </a:rPr>
              <a:t>N Engl J Med </a:t>
            </a:r>
            <a:r>
              <a:rPr lang="en-US" sz="1600" dirty="0" smtClean="0">
                <a:solidFill>
                  <a:srgbClr val="FFFFFF"/>
                </a:solidFill>
                <a:latin typeface="Arial" charset="0"/>
                <a:ea typeface="ＭＳ Ｐゴシック" charset="0"/>
                <a:cs typeface="ＭＳ Ｐゴシック" charset="0"/>
              </a:rPr>
              <a:t>2017;376(11):1015-26.</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pPr algn="ctr"/>
            <a:r>
              <a:rPr lang="en-US" dirty="0" smtClean="0"/>
              <a:t>KEYNOTE-045: A Phase III </a:t>
            </a:r>
            <a:r>
              <a:rPr lang="en-US" dirty="0"/>
              <a:t>Trial of </a:t>
            </a:r>
            <a:r>
              <a:rPr lang="en-US" dirty="0" smtClean="0"/>
              <a:t>Pembrolizumab in Advanced Urothelial Cancer</a:t>
            </a:r>
            <a:endParaRPr lang="en-US" dirty="0"/>
          </a:p>
        </p:txBody>
      </p:sp>
      <p:sp>
        <p:nvSpPr>
          <p:cNvPr id="10" name="TextBox 9"/>
          <p:cNvSpPr txBox="1"/>
          <p:nvPr/>
        </p:nvSpPr>
        <p:spPr>
          <a:xfrm>
            <a:off x="1022127"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510792373"/>
              </p:ext>
            </p:extLst>
          </p:nvPr>
        </p:nvGraphicFramePr>
        <p:xfrm>
          <a:off x="368190" y="4126113"/>
          <a:ext cx="8453476" cy="1254657"/>
        </p:xfrm>
        <a:graphic>
          <a:graphicData uri="http://schemas.openxmlformats.org/drawingml/2006/table">
            <a:tbl>
              <a:tblPr firstRow="1" bandRow="1">
                <a:tableStyleId>{5C22544A-7EE6-4342-B048-85BDC9FD1C3A}</a:tableStyleId>
              </a:tblPr>
              <a:tblGrid>
                <a:gridCol w="2303793"/>
                <a:gridCol w="1844040"/>
                <a:gridCol w="1689971"/>
                <a:gridCol w="1307836"/>
                <a:gridCol w="1307836"/>
              </a:tblGrid>
              <a:tr h="815096">
                <a:tc>
                  <a:txBody>
                    <a:bodyPr/>
                    <a:lstStyle/>
                    <a:p>
                      <a:r>
                        <a:rPr lang="en-US" sz="2000" dirty="0" smtClean="0">
                          <a:solidFill>
                            <a:schemeClr val="bg1"/>
                          </a:solidFill>
                        </a:rPr>
                        <a:t>Median OS</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Pembro</a:t>
                      </a:r>
                    </a:p>
                    <a:p>
                      <a:pPr algn="ctr"/>
                      <a:r>
                        <a:rPr lang="en-US" sz="2000" dirty="0" smtClean="0">
                          <a:solidFill>
                            <a:schemeClr val="bg1"/>
                          </a:solidFill>
                        </a:rPr>
                        <a:t>(n</a:t>
                      </a:r>
                      <a:r>
                        <a:rPr lang="en-US" sz="2000" baseline="0" dirty="0" smtClean="0">
                          <a:solidFill>
                            <a:schemeClr val="bg1"/>
                          </a:solidFill>
                        </a:rPr>
                        <a:t> = 270</a:t>
                      </a:r>
                      <a:r>
                        <a:rPr lang="en-US" sz="2000" dirty="0" smtClean="0">
                          <a:solidFill>
                            <a:schemeClr val="bg1"/>
                          </a:solidFill>
                        </a:rPr>
                        <a: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Chemo</a:t>
                      </a:r>
                    </a:p>
                    <a:p>
                      <a:pPr algn="ctr"/>
                      <a:r>
                        <a:rPr lang="en-US" sz="2000" dirty="0" smtClean="0">
                          <a:solidFill>
                            <a:schemeClr val="bg1"/>
                          </a:solidFill>
                        </a:rPr>
                        <a:t>(n = 272)</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HR</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i="1" dirty="0" smtClean="0">
                          <a:solidFill>
                            <a:schemeClr val="bg1"/>
                          </a:solidFill>
                        </a:rPr>
                        <a:t>p</a:t>
                      </a:r>
                      <a:r>
                        <a:rPr lang="en-US" sz="2000" dirty="0" smtClean="0">
                          <a:solidFill>
                            <a:schemeClr val="bg1"/>
                          </a:solidFill>
                        </a:rPr>
                        <a:t>-value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439561">
                <a:tc>
                  <a:txBody>
                    <a:bodyPr/>
                    <a:lstStyle/>
                    <a:p>
                      <a:r>
                        <a:rPr lang="en-US" sz="2000" dirty="0" smtClean="0">
                          <a:solidFill>
                            <a:schemeClr val="bg1"/>
                          </a:solidFill>
                        </a:rPr>
                        <a:t>All patients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10.3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7.4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0.73</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0.002</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6" name="TextBox 5"/>
          <p:cNvSpPr txBox="1"/>
          <p:nvPr/>
        </p:nvSpPr>
        <p:spPr>
          <a:xfrm>
            <a:off x="226046" y="5791161"/>
            <a:ext cx="8560157" cy="707886"/>
          </a:xfrm>
          <a:prstGeom prst="rect">
            <a:avLst/>
          </a:prstGeom>
          <a:noFill/>
        </p:spPr>
        <p:txBody>
          <a:bodyPr wrap="square" rtlCol="0">
            <a:spAutoFit/>
          </a:bodyPr>
          <a:lstStyle/>
          <a:p>
            <a:r>
              <a:rPr lang="en-US" sz="2000" dirty="0" smtClean="0">
                <a:solidFill>
                  <a:srgbClr val="FFFF00"/>
                </a:solidFill>
              </a:rPr>
              <a:t>Current smokers (HR = 0.32); former smokers (HR = 0.71); </a:t>
            </a:r>
            <a:br>
              <a:rPr lang="en-US" sz="2000" dirty="0" smtClean="0">
                <a:solidFill>
                  <a:srgbClr val="FFFF00"/>
                </a:solidFill>
              </a:rPr>
            </a:br>
            <a:r>
              <a:rPr lang="en-US" sz="2000" dirty="0" smtClean="0">
                <a:solidFill>
                  <a:srgbClr val="FFFF00"/>
                </a:solidFill>
              </a:rPr>
              <a:t>never smokers (HR = 1.06)</a:t>
            </a:r>
          </a:p>
        </p:txBody>
      </p:sp>
      <p:sp>
        <p:nvSpPr>
          <p:cNvPr id="8" name="TextBox 7"/>
          <p:cNvSpPr txBox="1"/>
          <p:nvPr/>
        </p:nvSpPr>
        <p:spPr>
          <a:xfrm>
            <a:off x="226509" y="5477858"/>
            <a:ext cx="3461204" cy="369332"/>
          </a:xfrm>
          <a:prstGeom prst="rect">
            <a:avLst/>
          </a:prstGeom>
          <a:noFill/>
        </p:spPr>
        <p:txBody>
          <a:bodyPr wrap="none" rtlCol="0">
            <a:spAutoFit/>
          </a:bodyPr>
          <a:lstStyle/>
          <a:p>
            <a:r>
              <a:rPr lang="en-US" sz="1800" dirty="0" smtClean="0">
                <a:solidFill>
                  <a:schemeClr val="bg1"/>
                </a:solidFill>
              </a:rPr>
              <a:t>HR &lt; 1.0 </a:t>
            </a:r>
            <a:r>
              <a:rPr lang="en-US" sz="1800" dirty="0">
                <a:solidFill>
                  <a:schemeClr val="bg1"/>
                </a:solidFill>
              </a:rPr>
              <a:t>favors </a:t>
            </a:r>
            <a:r>
              <a:rPr lang="en-US" sz="1800" dirty="0" err="1" smtClean="0">
                <a:solidFill>
                  <a:schemeClr val="bg1"/>
                </a:solidFill>
              </a:rPr>
              <a:t>pembrolizumab</a:t>
            </a:r>
            <a:endParaRPr lang="en-US" sz="1800" dirty="0"/>
          </a:p>
        </p:txBody>
      </p:sp>
      <p:sp>
        <p:nvSpPr>
          <p:cNvPr id="25" name="Text Box 20"/>
          <p:cNvSpPr txBox="1">
            <a:spLocks noChangeArrowheads="1"/>
          </p:cNvSpPr>
          <p:nvPr/>
        </p:nvSpPr>
        <p:spPr bwMode="auto">
          <a:xfrm>
            <a:off x="4661689" y="1189772"/>
            <a:ext cx="3838083" cy="1059768"/>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Pembrolizumab for up to 2 years</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200 mg q3wk</a:t>
            </a:r>
          </a:p>
        </p:txBody>
      </p:sp>
      <p:sp>
        <p:nvSpPr>
          <p:cNvPr id="26" name="Text Box 20"/>
          <p:cNvSpPr txBox="1">
            <a:spLocks noChangeArrowheads="1"/>
          </p:cNvSpPr>
          <p:nvPr/>
        </p:nvSpPr>
        <p:spPr bwMode="auto">
          <a:xfrm>
            <a:off x="4667411" y="2894129"/>
            <a:ext cx="3831357" cy="1068272"/>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Paclitaxel or docetaxel or </a:t>
            </a:r>
            <a:r>
              <a:rPr lang="en-US" altLang="en-US" sz="1800" b="1" dirty="0" err="1" smtClean="0">
                <a:solidFill>
                  <a:srgbClr val="010F97"/>
                </a:solidFill>
                <a:latin typeface="Arial"/>
                <a:ea typeface="Arial" pitchFamily="-104" charset="0"/>
                <a:cs typeface="Arial" panose="020B0604020202020204" pitchFamily="34" charset="0"/>
              </a:rPr>
              <a:t>vinflunine</a:t>
            </a:r>
            <a:endParaRPr lang="en-US" altLang="en-US" sz="1800" b="1" dirty="0" smtClean="0">
              <a:solidFill>
                <a:srgbClr val="010F97"/>
              </a:solidFill>
              <a:latin typeface="Arial"/>
              <a:ea typeface="Arial" pitchFamily="-104" charset="0"/>
              <a:cs typeface="Arial" panose="020B0604020202020204" pitchFamily="34" charset="0"/>
            </a:endParaRPr>
          </a:p>
        </p:txBody>
      </p:sp>
      <p:sp>
        <p:nvSpPr>
          <p:cNvPr id="28" name="TextBox 27"/>
          <p:cNvSpPr txBox="1"/>
          <p:nvPr/>
        </p:nvSpPr>
        <p:spPr>
          <a:xfrm>
            <a:off x="1022127"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35" name="Line 2"/>
          <p:cNvSpPr>
            <a:spLocks noChangeShapeType="1"/>
          </p:cNvSpPr>
          <p:nvPr/>
        </p:nvSpPr>
        <p:spPr bwMode="auto">
          <a:xfrm>
            <a:off x="3813164" y="2612859"/>
            <a:ext cx="311913"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39" name="TextBox 38"/>
          <p:cNvSpPr txBox="1"/>
          <p:nvPr/>
        </p:nvSpPr>
        <p:spPr>
          <a:xfrm>
            <a:off x="4480892" y="2400076"/>
            <a:ext cx="554960" cy="400110"/>
          </a:xfrm>
          <a:prstGeom prst="rect">
            <a:avLst/>
          </a:prstGeom>
          <a:noFill/>
        </p:spPr>
        <p:txBody>
          <a:bodyPr wrap="none" rtlCol="0">
            <a:spAutoFit/>
          </a:bodyPr>
          <a:lstStyle/>
          <a:p>
            <a:r>
              <a:rPr lang="en-US" sz="2000" b="1" dirty="0" smtClean="0">
                <a:solidFill>
                  <a:schemeClr val="bg1"/>
                </a:solidFill>
              </a:rPr>
              <a:t>1:1</a:t>
            </a:r>
            <a:endParaRPr lang="en-US" sz="2000" b="1" dirty="0">
              <a:solidFill>
                <a:schemeClr val="bg1"/>
              </a:solidFill>
            </a:endParaRPr>
          </a:p>
        </p:txBody>
      </p:sp>
      <p:sp>
        <p:nvSpPr>
          <p:cNvPr id="22" name="Line 6"/>
          <p:cNvSpPr>
            <a:spLocks noChangeShapeType="1"/>
          </p:cNvSpPr>
          <p:nvPr/>
        </p:nvSpPr>
        <p:spPr bwMode="auto">
          <a:xfrm flipV="1">
            <a:off x="2838756" y="2630791"/>
            <a:ext cx="1463954" cy="957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4" name="Line 7"/>
          <p:cNvSpPr>
            <a:spLocks noChangeShapeType="1"/>
          </p:cNvSpPr>
          <p:nvPr/>
        </p:nvSpPr>
        <p:spPr bwMode="auto">
          <a:xfrm flipH="1">
            <a:off x="4041562" y="1694984"/>
            <a:ext cx="0" cy="187340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7" name="Line 8"/>
          <p:cNvSpPr>
            <a:spLocks noChangeShapeType="1"/>
          </p:cNvSpPr>
          <p:nvPr/>
        </p:nvSpPr>
        <p:spPr bwMode="auto">
          <a:xfrm flipV="1">
            <a:off x="4041562" y="1694494"/>
            <a:ext cx="6201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9" name="Line 9"/>
          <p:cNvSpPr>
            <a:spLocks noChangeShapeType="1"/>
          </p:cNvSpPr>
          <p:nvPr/>
        </p:nvSpPr>
        <p:spPr bwMode="auto">
          <a:xfrm>
            <a:off x="4041562" y="3568389"/>
            <a:ext cx="6201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0" name="Oval 4"/>
          <p:cNvSpPr>
            <a:spLocks noChangeArrowheads="1"/>
          </p:cNvSpPr>
          <p:nvPr/>
        </p:nvSpPr>
        <p:spPr bwMode="auto">
          <a:xfrm>
            <a:off x="3579602" y="2136003"/>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graphicFrame>
        <p:nvGraphicFramePr>
          <p:cNvPr id="40" name="Group 104"/>
          <p:cNvGraphicFramePr>
            <a:graphicFrameLocks noGrp="1"/>
          </p:cNvGraphicFramePr>
          <p:nvPr>
            <p:extLst>
              <p:ext uri="{D42A27DB-BD31-4B8C-83A1-F6EECF244321}">
                <p14:modId xmlns:p14="http://schemas.microsoft.com/office/powerpoint/2010/main" val="1416363981"/>
              </p:ext>
            </p:extLst>
          </p:nvPr>
        </p:nvGraphicFramePr>
        <p:xfrm>
          <a:off x="568654" y="1226540"/>
          <a:ext cx="2913848" cy="2629181"/>
        </p:xfrm>
        <a:graphic>
          <a:graphicData uri="http://schemas.openxmlformats.org/drawingml/2006/table">
            <a:tbl>
              <a:tblPr/>
              <a:tblGrid>
                <a:gridCol w="2913848"/>
              </a:tblGrid>
              <a:tr h="444121">
                <a:tc>
                  <a:txBody>
                    <a:bodyPr/>
                    <a:lstStyle/>
                    <a:p>
                      <a:pPr marL="0" marR="0" lvl="0" indent="0" algn="l" defTabSz="914400" rtl="0" eaLnBrk="0" fontAlgn="base" latinLnBrk="0" hangingPunct="0">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Eligibility (n = 542)</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185060">
                <a:tc>
                  <a:txBody>
                    <a:bodyPr/>
                    <a:lstStyle/>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Advanced urothelial cancer</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≤2 prior lines of therapy</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ECOG PS ≤2</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Tree>
    <p:extLst>
      <p:ext uri="{BB962C8B-B14F-4D97-AF65-F5344CB8AC3E}">
        <p14:creationId xmlns:p14="http://schemas.microsoft.com/office/powerpoint/2010/main" val="15578802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319088"/>
            <a:ext cx="7772400" cy="1143000"/>
          </a:xfrm>
        </p:spPr>
        <p:txBody>
          <a:bodyPr/>
          <a:lstStyle/>
          <a:p>
            <a:pPr algn="ctr"/>
            <a:r>
              <a:rPr lang="en-US" dirty="0" smtClean="0"/>
              <a:t>Perspective on the Differences Among the </a:t>
            </a:r>
            <a:br>
              <a:rPr lang="en-US" dirty="0" smtClean="0"/>
            </a:br>
            <a:r>
              <a:rPr lang="en-US" dirty="0" smtClean="0"/>
              <a:t>Anti-PD-1/PD-L1 Inhibitors</a:t>
            </a:r>
            <a:endParaRPr lang="en-US" dirty="0"/>
          </a:p>
        </p:txBody>
      </p:sp>
      <p:sp>
        <p:nvSpPr>
          <p:cNvPr id="2" name="Content Placeholder 1"/>
          <p:cNvSpPr>
            <a:spLocks noGrp="1"/>
          </p:cNvSpPr>
          <p:nvPr>
            <p:ph idx="1"/>
          </p:nvPr>
        </p:nvSpPr>
        <p:spPr>
          <a:xfrm>
            <a:off x="685800" y="1721861"/>
            <a:ext cx="7772400" cy="5027612"/>
          </a:xfrm>
        </p:spPr>
        <p:txBody>
          <a:bodyPr/>
          <a:lstStyle/>
          <a:p>
            <a:pPr marL="0" indent="0">
              <a:buNone/>
            </a:pPr>
            <a:r>
              <a:rPr lang="en-US" dirty="0"/>
              <a:t>“</a:t>
            </a:r>
            <a:r>
              <a:rPr lang="en-US" i="1" dirty="0"/>
              <a:t>I don’t think there’s really any difference that we can measure or see based on the data sets we have between any of these inhibitors. I think they all work on the same axis. They all essentially do the same thing. There may be slight differences in toxicity profile, but we’re going to need more data to really sort that out. I think they’re very similar. And I think, also, similar combinations are being looked at, as well, with all of these.</a:t>
            </a:r>
            <a:r>
              <a:rPr lang="en-US" dirty="0"/>
              <a:t>”		                    								     </a:t>
            </a:r>
          </a:p>
          <a:p>
            <a:pPr marL="0" indent="0" algn="r">
              <a:spcBef>
                <a:spcPts val="600"/>
              </a:spcBef>
              <a:spcAft>
                <a:spcPts val="600"/>
              </a:spcAft>
              <a:buNone/>
            </a:pPr>
            <a:r>
              <a:rPr lang="en-US" b="1" dirty="0" smtClean="0">
                <a:solidFill>
                  <a:srgbClr val="FFFF00"/>
                </a:solidFill>
              </a:rPr>
              <a:t>Elizabeth </a:t>
            </a:r>
            <a:r>
              <a:rPr lang="en-US" b="1" dirty="0" err="1">
                <a:solidFill>
                  <a:srgbClr val="FFFF00"/>
                </a:solidFill>
              </a:rPr>
              <a:t>Plimack</a:t>
            </a:r>
            <a:r>
              <a:rPr lang="en-US" b="1" dirty="0">
                <a:solidFill>
                  <a:srgbClr val="FFFF00"/>
                </a:solidFill>
              </a:rPr>
              <a:t>, </a:t>
            </a:r>
            <a:r>
              <a:rPr lang="en-US" b="1" dirty="0" smtClean="0">
                <a:solidFill>
                  <a:srgbClr val="FFFF00"/>
                </a:solidFill>
              </a:rPr>
              <a:t>MD</a:t>
            </a:r>
            <a:endParaRPr lang="en-US" b="1" dirty="0">
              <a:solidFill>
                <a:srgbClr val="FFFF00"/>
              </a:solidFill>
            </a:endParaRPr>
          </a:p>
        </p:txBody>
      </p:sp>
    </p:spTree>
    <p:extLst>
      <p:ext uri="{BB962C8B-B14F-4D97-AF65-F5344CB8AC3E}">
        <p14:creationId xmlns:p14="http://schemas.microsoft.com/office/powerpoint/2010/main" val="19441711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3"/>
          <p:cNvSpPr>
            <a:spLocks noChangeArrowheads="1"/>
          </p:cNvSpPr>
          <p:nvPr/>
        </p:nvSpPr>
        <p:spPr bwMode="auto">
          <a:xfrm>
            <a:off x="222679" y="4555082"/>
            <a:ext cx="8646998" cy="1670047"/>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9" name="Rectangle 33"/>
          <p:cNvSpPr>
            <a:spLocks noChangeArrowheads="1"/>
          </p:cNvSpPr>
          <p:nvPr/>
        </p:nvSpPr>
        <p:spPr bwMode="auto">
          <a:xfrm>
            <a:off x="222679" y="1286721"/>
            <a:ext cx="8646998" cy="1670047"/>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321326"/>
            <a:ext cx="8942832" cy="584775"/>
          </a:xfrm>
          <a:prstGeom prst="rect">
            <a:avLst/>
          </a:prstGeom>
          <a:noFill/>
        </p:spPr>
        <p:txBody>
          <a:bodyPr wrap="square" rtlCol="0">
            <a:spAutoFit/>
          </a:bodyPr>
          <a:lstStyle/>
          <a:p>
            <a:pPr defTabSz="914400" eaLnBrk="0" fontAlgn="base" hangingPunct="0">
              <a:spcBef>
                <a:spcPct val="0"/>
              </a:spcBef>
              <a:spcAft>
                <a:spcPct val="0"/>
              </a:spcAft>
            </a:pPr>
            <a:r>
              <a:rPr lang="en-US" sz="1600" baseline="30000" dirty="0" smtClean="0">
                <a:solidFill>
                  <a:srgbClr val="FFFFFF"/>
                </a:solidFill>
              </a:rPr>
              <a:t>1 </a:t>
            </a:r>
            <a:r>
              <a:rPr lang="en-US" sz="1600" dirty="0" smtClean="0">
                <a:solidFill>
                  <a:srgbClr val="FFFFFF"/>
                </a:solidFill>
              </a:rPr>
              <a:t>Haas NB et al</a:t>
            </a:r>
            <a:r>
              <a:rPr lang="en-US" sz="1600" dirty="0" smtClean="0">
                <a:solidFill>
                  <a:srgbClr val="FFFFFF"/>
                </a:solidFill>
                <a:latin typeface="Arial" charset="0"/>
                <a:ea typeface="ＭＳ Ｐゴシック" charset="0"/>
                <a:cs typeface="ＭＳ Ｐゴシック" charset="0"/>
              </a:rPr>
              <a:t>. </a:t>
            </a:r>
            <a:r>
              <a:rPr lang="en-US" sz="1600" i="1" dirty="0" smtClean="0">
                <a:solidFill>
                  <a:srgbClr val="FFFFFF"/>
                </a:solidFill>
                <a:latin typeface="Arial" charset="0"/>
                <a:ea typeface="ＭＳ Ｐゴシック" charset="0"/>
                <a:cs typeface="ＭＳ Ｐゴシック" charset="0"/>
              </a:rPr>
              <a:t>Lancet </a:t>
            </a:r>
            <a:r>
              <a:rPr lang="en-US" sz="1600" dirty="0" smtClean="0">
                <a:solidFill>
                  <a:srgbClr val="FFFFFF"/>
                </a:solidFill>
                <a:latin typeface="Arial" charset="0"/>
                <a:ea typeface="ＭＳ Ｐゴシック" charset="0"/>
                <a:cs typeface="ＭＳ Ｐゴシック" charset="0"/>
              </a:rPr>
              <a:t>2016;387(10032):2008-16; </a:t>
            </a:r>
            <a:r>
              <a:rPr lang="en-US" sz="1600" baseline="30000" dirty="0" smtClean="0">
                <a:solidFill>
                  <a:srgbClr val="FFFFFF"/>
                </a:solidFill>
                <a:latin typeface="Arial" charset="0"/>
                <a:ea typeface="ＭＳ Ｐゴシック" charset="0"/>
                <a:cs typeface="ＭＳ Ｐゴシック" charset="0"/>
              </a:rPr>
              <a:t>2 </a:t>
            </a:r>
            <a:r>
              <a:rPr lang="en-US" sz="1600" dirty="0" err="1" smtClean="0">
                <a:solidFill>
                  <a:srgbClr val="FFFFFF"/>
                </a:solidFill>
                <a:latin typeface="Arial" charset="0"/>
                <a:ea typeface="ＭＳ Ｐゴシック" charset="0"/>
                <a:cs typeface="ＭＳ Ｐゴシック" charset="0"/>
              </a:rPr>
              <a:t>Ravaud</a:t>
            </a:r>
            <a:r>
              <a:rPr lang="en-US" sz="1600" dirty="0" smtClean="0">
                <a:solidFill>
                  <a:srgbClr val="FFFFFF"/>
                </a:solidFill>
                <a:latin typeface="Arial" charset="0"/>
                <a:ea typeface="ＭＳ Ｐゴシック" charset="0"/>
                <a:cs typeface="ＭＳ Ｐゴシック" charset="0"/>
              </a:rPr>
              <a:t> A et al. </a:t>
            </a:r>
            <a:r>
              <a:rPr lang="en-US" sz="1600" i="1" dirty="0" smtClean="0">
                <a:solidFill>
                  <a:srgbClr val="FFFFFF"/>
                </a:solidFill>
                <a:latin typeface="Arial" charset="0"/>
                <a:ea typeface="ＭＳ Ｐゴシック" charset="0"/>
                <a:cs typeface="ＭＳ Ｐゴシック" charset="0"/>
              </a:rPr>
              <a:t>N Engl J Med </a:t>
            </a:r>
            <a:r>
              <a:rPr lang="en-US" sz="1600" dirty="0" smtClean="0">
                <a:solidFill>
                  <a:srgbClr val="FFFFFF"/>
                </a:solidFill>
                <a:latin typeface="Arial" charset="0"/>
                <a:ea typeface="ＭＳ Ｐゴシック" charset="0"/>
                <a:cs typeface="ＭＳ Ｐゴシック" charset="0"/>
              </a:rPr>
              <a:t>2016;375(23):2246-54.</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a:xfrm>
            <a:off x="685800" y="25052"/>
            <a:ext cx="7772400" cy="1143000"/>
          </a:xfrm>
        </p:spPr>
        <p:txBody>
          <a:bodyPr/>
          <a:lstStyle/>
          <a:p>
            <a:pPr algn="ctr"/>
            <a:r>
              <a:rPr lang="en-US" dirty="0" smtClean="0"/>
              <a:t>ASSURE (ECOG-ACRIN E2805): A Phase III </a:t>
            </a:r>
            <a:r>
              <a:rPr lang="en-US" dirty="0"/>
              <a:t>Trial of </a:t>
            </a:r>
            <a:r>
              <a:rPr lang="en-US" dirty="0" smtClean="0"/>
              <a:t>Adjuvant Sunitinib or Sorafenib for High-Risk </a:t>
            </a:r>
            <a:r>
              <a:rPr lang="en-US" dirty="0" err="1" smtClean="0"/>
              <a:t>Nonmetastatic</a:t>
            </a:r>
            <a:r>
              <a:rPr lang="en-US" dirty="0" smtClean="0"/>
              <a:t> Renal Cell Carcinoma (RCC)</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474894932"/>
              </p:ext>
            </p:extLst>
          </p:nvPr>
        </p:nvGraphicFramePr>
        <p:xfrm>
          <a:off x="317487" y="1363687"/>
          <a:ext cx="8506472" cy="1489192"/>
        </p:xfrm>
        <a:graphic>
          <a:graphicData uri="http://schemas.openxmlformats.org/drawingml/2006/table">
            <a:tbl>
              <a:tblPr firstRow="1" bandRow="1">
                <a:tableStyleId>{5C22544A-7EE6-4342-B048-85BDC9FD1C3A}</a:tableStyleId>
              </a:tblPr>
              <a:tblGrid>
                <a:gridCol w="2126618"/>
                <a:gridCol w="2126618"/>
                <a:gridCol w="2126618"/>
                <a:gridCol w="2126618"/>
              </a:tblGrid>
              <a:tr h="744596">
                <a:tc>
                  <a:txBody>
                    <a:bodyPr/>
                    <a:lstStyle/>
                    <a:p>
                      <a:r>
                        <a:rPr lang="en-US" sz="2000" dirty="0" smtClean="0">
                          <a:solidFill>
                            <a:schemeClr val="bg1"/>
                          </a:solidFill>
                        </a:rPr>
                        <a:t>Outcome</a:t>
                      </a:r>
                      <a:r>
                        <a:rPr lang="en-US" sz="2000" baseline="30000" dirty="0" smtClean="0">
                          <a:solidFill>
                            <a:schemeClr val="bg1"/>
                          </a:solidFill>
                        </a:rPr>
                        <a:t>1</a:t>
                      </a:r>
                      <a:endParaRPr lang="en-US" sz="2000" baseline="30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Sunitinib</a:t>
                      </a:r>
                    </a:p>
                    <a:p>
                      <a:pPr algn="ctr"/>
                      <a:r>
                        <a:rPr lang="en-US" sz="2000" dirty="0" smtClean="0">
                          <a:solidFill>
                            <a:schemeClr val="bg1"/>
                          </a:solidFill>
                        </a:rPr>
                        <a:t>(n = 647)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Sorafenib</a:t>
                      </a:r>
                    </a:p>
                    <a:p>
                      <a:pPr algn="ctr"/>
                      <a:r>
                        <a:rPr lang="en-US" sz="2000" dirty="0" smtClean="0">
                          <a:solidFill>
                            <a:schemeClr val="bg1"/>
                          </a:solidFill>
                        </a:rPr>
                        <a:t>(n = 649)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Placebo</a:t>
                      </a:r>
                    </a:p>
                    <a:p>
                      <a:pPr algn="ctr"/>
                      <a:r>
                        <a:rPr lang="en-US" sz="2000" dirty="0" smtClean="0">
                          <a:solidFill>
                            <a:schemeClr val="bg1"/>
                          </a:solidFill>
                        </a:rPr>
                        <a:t>(n = 647)</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744596">
                <a:tc>
                  <a:txBody>
                    <a:bodyPr/>
                    <a:lstStyle/>
                    <a:p>
                      <a:r>
                        <a:rPr lang="en-US" sz="2000" dirty="0" smtClean="0">
                          <a:solidFill>
                            <a:schemeClr val="bg1"/>
                          </a:solidFill>
                        </a:rPr>
                        <a:t>Median DFS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5.8 years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6.1 years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6.6 years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6" name="TextBox 5"/>
          <p:cNvSpPr txBox="1"/>
          <p:nvPr/>
        </p:nvSpPr>
        <p:spPr>
          <a:xfrm>
            <a:off x="317487" y="2995518"/>
            <a:ext cx="3578865" cy="369332"/>
          </a:xfrm>
          <a:prstGeom prst="rect">
            <a:avLst/>
          </a:prstGeom>
          <a:noFill/>
        </p:spPr>
        <p:txBody>
          <a:bodyPr wrap="none" rtlCol="0">
            <a:spAutoFit/>
          </a:bodyPr>
          <a:lstStyle/>
          <a:p>
            <a:r>
              <a:rPr lang="en-US" sz="1800" dirty="0" smtClean="0">
                <a:solidFill>
                  <a:srgbClr val="FFFF00"/>
                </a:solidFill>
              </a:rPr>
              <a:t>No significant differences in DFS</a:t>
            </a:r>
            <a:endParaRPr lang="en-US" sz="1800" dirty="0">
              <a:solidFill>
                <a:srgbClr val="FFFF00"/>
              </a:solidFill>
            </a:endParaRPr>
          </a:p>
        </p:txBody>
      </p:sp>
      <p:sp>
        <p:nvSpPr>
          <p:cNvPr id="24" name="Title 1"/>
          <p:cNvSpPr txBox="1">
            <a:spLocks/>
          </p:cNvSpPr>
          <p:nvPr/>
        </p:nvSpPr>
        <p:spPr bwMode="auto">
          <a:xfrm>
            <a:off x="222680" y="3368040"/>
            <a:ext cx="8507962" cy="1284297"/>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1pPr>
            <a:lvl2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2pPr>
            <a:lvl3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3pPr>
            <a:lvl4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4pPr>
            <a:lvl5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5pPr>
            <a:lvl6pPr marL="457200" algn="l" rtl="0" fontAlgn="base">
              <a:lnSpc>
                <a:spcPct val="90000"/>
              </a:lnSpc>
              <a:spcBef>
                <a:spcPct val="0"/>
              </a:spcBef>
              <a:spcAft>
                <a:spcPct val="0"/>
              </a:spcAft>
              <a:defRPr sz="2600">
                <a:solidFill>
                  <a:srgbClr val="124780"/>
                </a:solidFill>
                <a:latin typeface="Arial Bold" charset="0"/>
              </a:defRPr>
            </a:lvl6pPr>
            <a:lvl7pPr marL="914400" algn="l" rtl="0" fontAlgn="base">
              <a:lnSpc>
                <a:spcPct val="90000"/>
              </a:lnSpc>
              <a:spcBef>
                <a:spcPct val="0"/>
              </a:spcBef>
              <a:spcAft>
                <a:spcPct val="0"/>
              </a:spcAft>
              <a:defRPr sz="2600">
                <a:solidFill>
                  <a:srgbClr val="124780"/>
                </a:solidFill>
                <a:latin typeface="Arial Bold" charset="0"/>
              </a:defRPr>
            </a:lvl7pPr>
            <a:lvl8pPr marL="1371600" algn="l" rtl="0" fontAlgn="base">
              <a:lnSpc>
                <a:spcPct val="90000"/>
              </a:lnSpc>
              <a:spcBef>
                <a:spcPct val="0"/>
              </a:spcBef>
              <a:spcAft>
                <a:spcPct val="0"/>
              </a:spcAft>
              <a:defRPr sz="2600">
                <a:solidFill>
                  <a:srgbClr val="124780"/>
                </a:solidFill>
                <a:latin typeface="Arial Bold" charset="0"/>
              </a:defRPr>
            </a:lvl8pPr>
            <a:lvl9pPr marL="1828800" algn="l" rtl="0" fontAlgn="base">
              <a:lnSpc>
                <a:spcPct val="90000"/>
              </a:lnSpc>
              <a:spcBef>
                <a:spcPct val="0"/>
              </a:spcBef>
              <a:spcAft>
                <a:spcPct val="0"/>
              </a:spcAft>
              <a:defRPr sz="2600">
                <a:solidFill>
                  <a:srgbClr val="124780"/>
                </a:solidFill>
                <a:latin typeface="Arial Bold" charset="0"/>
              </a:defRPr>
            </a:lvl9pPr>
          </a:lstStyle>
          <a:p>
            <a:pPr algn="ctr"/>
            <a:r>
              <a:rPr lang="en-US" kern="0" dirty="0" smtClean="0"/>
              <a:t>S-TRAC: A Phase III Trial of Adjuvant Sunitinib in High-Risk RCC After Nephrectomy</a:t>
            </a:r>
            <a:endParaRPr lang="en-US" kern="0" dirty="0"/>
          </a:p>
        </p:txBody>
      </p:sp>
      <p:graphicFrame>
        <p:nvGraphicFramePr>
          <p:cNvPr id="25" name="Table 24"/>
          <p:cNvGraphicFramePr>
            <a:graphicFrameLocks noGrp="1"/>
          </p:cNvGraphicFramePr>
          <p:nvPr>
            <p:extLst>
              <p:ext uri="{D42A27DB-BD31-4B8C-83A1-F6EECF244321}">
                <p14:modId xmlns:p14="http://schemas.microsoft.com/office/powerpoint/2010/main" val="2096629345"/>
              </p:ext>
            </p:extLst>
          </p:nvPr>
        </p:nvGraphicFramePr>
        <p:xfrm>
          <a:off x="317487" y="4655527"/>
          <a:ext cx="8506470" cy="1489192"/>
        </p:xfrm>
        <a:graphic>
          <a:graphicData uri="http://schemas.openxmlformats.org/drawingml/2006/table">
            <a:tbl>
              <a:tblPr firstRow="1" bandRow="1">
                <a:tableStyleId>{5C22544A-7EE6-4342-B048-85BDC9FD1C3A}</a:tableStyleId>
              </a:tblPr>
              <a:tblGrid>
                <a:gridCol w="1701294"/>
                <a:gridCol w="1701294"/>
                <a:gridCol w="1701294"/>
                <a:gridCol w="1701294"/>
                <a:gridCol w="1701294"/>
              </a:tblGrid>
              <a:tr h="744596">
                <a:tc>
                  <a:txBody>
                    <a:bodyPr/>
                    <a:lstStyle/>
                    <a:p>
                      <a:r>
                        <a:rPr lang="en-US" sz="2000" dirty="0" smtClean="0">
                          <a:solidFill>
                            <a:schemeClr val="bg1"/>
                          </a:solidFill>
                        </a:rPr>
                        <a:t>Outcome</a:t>
                      </a:r>
                      <a:r>
                        <a:rPr lang="en-US" sz="2000" baseline="30000" dirty="0" smtClean="0">
                          <a:solidFill>
                            <a:schemeClr val="bg1"/>
                          </a:solidFill>
                        </a:rPr>
                        <a:t>2</a:t>
                      </a:r>
                      <a:endParaRPr lang="en-US" sz="2000" baseline="30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Sunitinib</a:t>
                      </a:r>
                    </a:p>
                    <a:p>
                      <a:pPr algn="ctr"/>
                      <a:r>
                        <a:rPr lang="en-US" sz="2000" dirty="0" smtClean="0">
                          <a:solidFill>
                            <a:schemeClr val="bg1"/>
                          </a:solidFill>
                        </a:rPr>
                        <a:t>(n = 309)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Placebo</a:t>
                      </a:r>
                    </a:p>
                    <a:p>
                      <a:pPr algn="ctr"/>
                      <a:r>
                        <a:rPr lang="en-US" sz="2000" dirty="0" smtClean="0">
                          <a:solidFill>
                            <a:schemeClr val="bg1"/>
                          </a:solidFill>
                        </a:rPr>
                        <a:t>(n</a:t>
                      </a:r>
                      <a:r>
                        <a:rPr lang="en-US" sz="2000" baseline="0" dirty="0" smtClean="0">
                          <a:solidFill>
                            <a:schemeClr val="bg1"/>
                          </a:solidFill>
                        </a:rPr>
                        <a:t> = 306</a:t>
                      </a:r>
                      <a:r>
                        <a:rPr lang="en-US" sz="2000" dirty="0" smtClean="0">
                          <a:solidFill>
                            <a:schemeClr val="bg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HR</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i="1" dirty="0" smtClean="0">
                          <a:solidFill>
                            <a:schemeClr val="bg1"/>
                          </a:solidFill>
                        </a:rPr>
                        <a:t>p</a:t>
                      </a:r>
                      <a:r>
                        <a:rPr lang="en-US" sz="2000" dirty="0" smtClean="0">
                          <a:solidFill>
                            <a:schemeClr val="bg1"/>
                          </a:solidFill>
                        </a:rPr>
                        <a:t>-value</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744596">
                <a:tc>
                  <a:txBody>
                    <a:bodyPr/>
                    <a:lstStyle/>
                    <a:p>
                      <a:r>
                        <a:rPr lang="en-US" sz="2000" dirty="0" smtClean="0">
                          <a:solidFill>
                            <a:schemeClr val="bg1"/>
                          </a:solidFill>
                        </a:rPr>
                        <a:t>Median DFS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6.8 years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5.6 years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0.76</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0.03</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Tree>
    <p:extLst>
      <p:ext uri="{BB962C8B-B14F-4D97-AF65-F5344CB8AC3E}">
        <p14:creationId xmlns:p14="http://schemas.microsoft.com/office/powerpoint/2010/main" val="11763321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Management of Sunitinib-Associated Hand-Foot Skin Reaction (HFSR)</a:t>
            </a:r>
            <a:endParaRPr lang="en-US" dirty="0"/>
          </a:p>
        </p:txBody>
      </p:sp>
      <p:sp>
        <p:nvSpPr>
          <p:cNvPr id="2" name="Content Placeholder 1"/>
          <p:cNvSpPr>
            <a:spLocks noGrp="1"/>
          </p:cNvSpPr>
          <p:nvPr>
            <p:ph idx="1"/>
          </p:nvPr>
        </p:nvSpPr>
        <p:spPr>
          <a:xfrm>
            <a:off x="685800" y="1264661"/>
            <a:ext cx="7585364" cy="5027612"/>
          </a:xfrm>
        </p:spPr>
        <p:txBody>
          <a:bodyPr/>
          <a:lstStyle/>
          <a:p>
            <a:pPr marL="0" indent="0">
              <a:spcBef>
                <a:spcPts val="600"/>
              </a:spcBef>
              <a:spcAft>
                <a:spcPts val="600"/>
              </a:spcAft>
              <a:buNone/>
            </a:pPr>
            <a:r>
              <a:rPr lang="en-US" dirty="0"/>
              <a:t>HFSR really interferes with people’s activities of daily living.  </a:t>
            </a:r>
          </a:p>
          <a:p>
            <a:pPr>
              <a:spcBef>
                <a:spcPts val="600"/>
              </a:spcBef>
              <a:spcAft>
                <a:spcPts val="600"/>
              </a:spcAft>
              <a:buFont typeface="Arial" charset="0"/>
              <a:buChar char="•"/>
            </a:pPr>
            <a:r>
              <a:rPr lang="en-US" dirty="0"/>
              <a:t>We are very proactive with having the patients see a dermatologist who’s </a:t>
            </a:r>
            <a:r>
              <a:rPr lang="en-US" dirty="0" smtClean="0"/>
              <a:t>well versed </a:t>
            </a:r>
            <a:r>
              <a:rPr lang="en-US" dirty="0"/>
              <a:t>with the management of HFSR. </a:t>
            </a:r>
          </a:p>
          <a:p>
            <a:pPr>
              <a:spcBef>
                <a:spcPts val="600"/>
              </a:spcBef>
              <a:spcAft>
                <a:spcPts val="600"/>
              </a:spcAft>
              <a:buFont typeface="Arial" charset="0"/>
              <a:buChar char="•"/>
            </a:pPr>
            <a:r>
              <a:rPr lang="en-US" dirty="0"/>
              <a:t>We maximize the use of topical ointments. </a:t>
            </a:r>
          </a:p>
          <a:p>
            <a:pPr>
              <a:spcBef>
                <a:spcPts val="600"/>
              </a:spcBef>
              <a:spcAft>
                <a:spcPts val="600"/>
              </a:spcAft>
              <a:buFont typeface="Arial" charset="0"/>
              <a:buChar char="•"/>
            </a:pPr>
            <a:r>
              <a:rPr lang="en-US" dirty="0"/>
              <a:t>We encourage the use of soft-soled shoes. </a:t>
            </a:r>
          </a:p>
          <a:p>
            <a:pPr>
              <a:spcBef>
                <a:spcPts val="600"/>
              </a:spcBef>
              <a:spcAft>
                <a:spcPts val="600"/>
              </a:spcAft>
              <a:buFont typeface="Arial" charset="0"/>
              <a:buChar char="•"/>
            </a:pPr>
            <a:r>
              <a:rPr lang="en-US" dirty="0"/>
              <a:t>However, if </a:t>
            </a:r>
            <a:r>
              <a:rPr lang="en-US" dirty="0" smtClean="0"/>
              <a:t>it continues </a:t>
            </a:r>
            <a:r>
              <a:rPr lang="en-US" dirty="0"/>
              <a:t>to be problematic, we </a:t>
            </a:r>
            <a:r>
              <a:rPr lang="en-US" dirty="0" smtClean="0"/>
              <a:t>dose reduce </a:t>
            </a:r>
            <a:r>
              <a:rPr lang="en-US" dirty="0"/>
              <a:t>because the patients need to be active and have a good quality of life. 		                    		     </a:t>
            </a:r>
          </a:p>
          <a:p>
            <a:pPr marL="0" indent="0" algn="r">
              <a:spcBef>
                <a:spcPts val="600"/>
              </a:spcBef>
              <a:spcAft>
                <a:spcPts val="600"/>
              </a:spcAft>
              <a:buNone/>
            </a:pPr>
            <a:r>
              <a:rPr lang="en-US" b="1" dirty="0">
                <a:solidFill>
                  <a:srgbClr val="FFFF00"/>
                </a:solidFill>
              </a:rPr>
              <a:t>Robert </a:t>
            </a:r>
            <a:r>
              <a:rPr lang="en-US" b="1" dirty="0" smtClean="0">
                <a:solidFill>
                  <a:srgbClr val="FFFF00"/>
                </a:solidFill>
              </a:rPr>
              <a:t>J </a:t>
            </a:r>
            <a:r>
              <a:rPr lang="en-US" b="1" dirty="0" err="1">
                <a:solidFill>
                  <a:srgbClr val="FFFF00"/>
                </a:solidFill>
              </a:rPr>
              <a:t>Motzer</a:t>
            </a:r>
            <a:r>
              <a:rPr lang="en-US" b="1" dirty="0">
                <a:solidFill>
                  <a:srgbClr val="FFFF00"/>
                </a:solidFill>
              </a:rPr>
              <a:t>, </a:t>
            </a:r>
            <a:r>
              <a:rPr lang="en-US" b="1" dirty="0" smtClean="0">
                <a:solidFill>
                  <a:srgbClr val="FFFF00"/>
                </a:solidFill>
              </a:rPr>
              <a:t>MD</a:t>
            </a:r>
            <a:endParaRPr lang="en-US" b="1" dirty="0">
              <a:solidFill>
                <a:srgbClr val="FFFF00"/>
              </a:solidFill>
            </a:endParaRPr>
          </a:p>
        </p:txBody>
      </p:sp>
    </p:spTree>
    <p:extLst>
      <p:ext uri="{BB962C8B-B14F-4D97-AF65-F5344CB8AC3E}">
        <p14:creationId xmlns:p14="http://schemas.microsoft.com/office/powerpoint/2010/main" val="20367728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33"/>
          <p:cNvSpPr>
            <a:spLocks noChangeArrowheads="1"/>
          </p:cNvSpPr>
          <p:nvPr/>
        </p:nvSpPr>
        <p:spPr bwMode="auto">
          <a:xfrm>
            <a:off x="248501" y="4136095"/>
            <a:ext cx="8587928" cy="2264705"/>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Choueiri TK </a:t>
            </a:r>
            <a:r>
              <a:rPr lang="en-US" sz="1600" dirty="0" smtClean="0">
                <a:solidFill>
                  <a:srgbClr val="FFFFFF"/>
                </a:solidFill>
                <a:latin typeface="Arial" charset="0"/>
                <a:ea typeface="ＭＳ Ｐゴシック" charset="0"/>
                <a:cs typeface="ＭＳ Ｐゴシック" charset="0"/>
              </a:rPr>
              <a:t>et al. </a:t>
            </a:r>
            <a:r>
              <a:rPr lang="en-US" sz="1600" i="1" dirty="0" smtClean="0">
                <a:solidFill>
                  <a:srgbClr val="FFFFFF"/>
                </a:solidFill>
              </a:rPr>
              <a:t>Lancet Oncol </a:t>
            </a:r>
            <a:r>
              <a:rPr lang="en-US" sz="1600" dirty="0" smtClean="0">
                <a:solidFill>
                  <a:srgbClr val="FFFFFF"/>
                </a:solidFill>
                <a:latin typeface="Arial" charset="0"/>
                <a:ea typeface="ＭＳ Ｐゴシック" charset="0"/>
                <a:cs typeface="ＭＳ Ｐゴシック" charset="0"/>
              </a:rPr>
              <a:t>2016;17(7):917-27.</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pPr algn="ctr"/>
            <a:r>
              <a:rPr lang="en-US" dirty="0" smtClean="0"/>
              <a:t>METEOR: A Phase III </a:t>
            </a:r>
            <a:r>
              <a:rPr lang="en-US" dirty="0"/>
              <a:t>Trial of </a:t>
            </a:r>
            <a:r>
              <a:rPr lang="en-US" dirty="0" smtClean="0"/>
              <a:t>Cabozantinib vs Everolimus in Advanced RCC</a:t>
            </a:r>
            <a:endParaRPr lang="en-US" dirty="0"/>
          </a:p>
        </p:txBody>
      </p:sp>
      <p:sp>
        <p:nvSpPr>
          <p:cNvPr id="10" name="TextBox 9"/>
          <p:cNvSpPr txBox="1"/>
          <p:nvPr/>
        </p:nvSpPr>
        <p:spPr>
          <a:xfrm>
            <a:off x="85570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473212653"/>
              </p:ext>
            </p:extLst>
          </p:nvPr>
        </p:nvGraphicFramePr>
        <p:xfrm>
          <a:off x="317487" y="4197703"/>
          <a:ext cx="8453476" cy="2129691"/>
        </p:xfrm>
        <a:graphic>
          <a:graphicData uri="http://schemas.openxmlformats.org/drawingml/2006/table">
            <a:tbl>
              <a:tblPr firstRow="1" bandRow="1">
                <a:tableStyleId>{5C22544A-7EE6-4342-B048-85BDC9FD1C3A}</a:tableStyleId>
              </a:tblPr>
              <a:tblGrid>
                <a:gridCol w="1877073"/>
                <a:gridCol w="2346960"/>
                <a:gridCol w="1613771"/>
                <a:gridCol w="1307836"/>
                <a:gridCol w="1307836"/>
              </a:tblGrid>
              <a:tr h="639886">
                <a:tc>
                  <a:txBody>
                    <a:bodyPr/>
                    <a:lstStyle/>
                    <a:p>
                      <a:r>
                        <a:rPr lang="en-US" sz="2000" dirty="0" smtClean="0">
                          <a:solidFill>
                            <a:schemeClr val="bg1"/>
                          </a:solidFill>
                        </a:rPr>
                        <a:t>Outcome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Cabozantinib</a:t>
                      </a:r>
                      <a:endParaRPr lang="en-US" sz="2000" baseline="0" dirty="0" smtClean="0">
                        <a:solidFill>
                          <a:schemeClr val="bg1"/>
                        </a:solidFill>
                      </a:endParaRPr>
                    </a:p>
                    <a:p>
                      <a:pPr algn="ctr"/>
                      <a:r>
                        <a:rPr lang="en-US" sz="2000" baseline="0" dirty="0" smtClean="0">
                          <a:solidFill>
                            <a:schemeClr val="bg1"/>
                          </a:solidFill>
                        </a:rPr>
                        <a:t>(n = 330)</a:t>
                      </a:r>
                      <a:endParaRPr lang="en-US" sz="2000" dirty="0" smtClean="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Everolimus</a:t>
                      </a:r>
                    </a:p>
                    <a:p>
                      <a:pPr algn="ctr"/>
                      <a:r>
                        <a:rPr lang="en-US" sz="2000" dirty="0" smtClean="0">
                          <a:solidFill>
                            <a:schemeClr val="bg1"/>
                          </a:solidFill>
                        </a:rPr>
                        <a:t>(n =</a:t>
                      </a:r>
                      <a:r>
                        <a:rPr lang="en-US" sz="2000" baseline="0" dirty="0" smtClean="0">
                          <a:solidFill>
                            <a:schemeClr val="bg1"/>
                          </a:solidFill>
                        </a:rPr>
                        <a:t> 328</a:t>
                      </a:r>
                      <a:r>
                        <a:rPr lang="en-US" sz="2000" dirty="0" smtClean="0">
                          <a:solidFill>
                            <a:schemeClr val="bg1"/>
                          </a:solidFill>
                        </a:rPr>
                        <a: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HR</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i="1" dirty="0" smtClean="0">
                          <a:solidFill>
                            <a:schemeClr val="bg1"/>
                          </a:solidFill>
                        </a:rPr>
                        <a:t>p</a:t>
                      </a:r>
                      <a:r>
                        <a:rPr lang="en-US" sz="2000" dirty="0" smtClean="0">
                          <a:solidFill>
                            <a:schemeClr val="bg1"/>
                          </a:solidFill>
                        </a:rPr>
                        <a:t>-value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476217">
                <a:tc>
                  <a:txBody>
                    <a:bodyPr/>
                    <a:lstStyle/>
                    <a:p>
                      <a:r>
                        <a:rPr lang="en-US" sz="2000" dirty="0" smtClean="0">
                          <a:solidFill>
                            <a:schemeClr val="bg1"/>
                          </a:solidFill>
                        </a:rPr>
                        <a:t>Median OS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21.4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16.5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0.66</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0.00026</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476217">
                <a:tc>
                  <a:txBody>
                    <a:bodyPr/>
                    <a:lstStyle/>
                    <a:p>
                      <a:r>
                        <a:rPr lang="en-US" sz="2000" dirty="0" smtClean="0">
                          <a:solidFill>
                            <a:schemeClr val="bg1"/>
                          </a:solidFill>
                        </a:rPr>
                        <a:t>Median PFS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7.4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3.9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0.51</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&lt;0.0001</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476217">
                <a:tc>
                  <a:txBody>
                    <a:bodyPr/>
                    <a:lstStyle/>
                    <a:p>
                      <a:r>
                        <a:rPr lang="en-US" sz="2000" dirty="0" smtClean="0">
                          <a:solidFill>
                            <a:schemeClr val="bg1"/>
                          </a:solidFill>
                        </a:rPr>
                        <a:t>ORR</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17%</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3%</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&lt;0.0001</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18" name="TextBox 17"/>
          <p:cNvSpPr txBox="1"/>
          <p:nvPr/>
        </p:nvSpPr>
        <p:spPr>
          <a:xfrm>
            <a:off x="85570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24" name="Text Box 20"/>
          <p:cNvSpPr txBox="1">
            <a:spLocks noChangeArrowheads="1"/>
          </p:cNvSpPr>
          <p:nvPr/>
        </p:nvSpPr>
        <p:spPr bwMode="auto">
          <a:xfrm>
            <a:off x="4684839" y="1189772"/>
            <a:ext cx="3838083" cy="1059768"/>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800" b="1" dirty="0" err="1">
                <a:solidFill>
                  <a:srgbClr val="010F97"/>
                </a:solidFill>
                <a:latin typeface="Arial"/>
                <a:ea typeface="Arial" pitchFamily="-104" charset="0"/>
                <a:cs typeface="Arial" panose="020B0604020202020204" pitchFamily="34" charset="0"/>
              </a:rPr>
              <a:t>Cabozantinib</a:t>
            </a:r>
            <a:endParaRPr lang="en-US" altLang="en-US" sz="1800" b="1" dirty="0">
              <a:solidFill>
                <a:srgbClr val="010F97"/>
              </a:solidFill>
              <a:latin typeface="Arial"/>
              <a:ea typeface="Arial" pitchFamily="-104" charset="0"/>
              <a:cs typeface="Arial" panose="020B0604020202020204" pitchFamily="34" charset="0"/>
            </a:endParaRP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60 mg QD</a:t>
            </a: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(n = 330)</a:t>
            </a:r>
          </a:p>
        </p:txBody>
      </p:sp>
      <p:sp>
        <p:nvSpPr>
          <p:cNvPr id="25" name="Text Box 20"/>
          <p:cNvSpPr txBox="1">
            <a:spLocks noChangeArrowheads="1"/>
          </p:cNvSpPr>
          <p:nvPr/>
        </p:nvSpPr>
        <p:spPr bwMode="auto">
          <a:xfrm>
            <a:off x="4690561" y="2894129"/>
            <a:ext cx="3831357" cy="1068272"/>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800" b="1" dirty="0" err="1">
                <a:solidFill>
                  <a:srgbClr val="010F97"/>
                </a:solidFill>
                <a:latin typeface="Arial"/>
                <a:ea typeface="Arial" pitchFamily="-104" charset="0"/>
                <a:cs typeface="Arial" panose="020B0604020202020204" pitchFamily="34" charset="0"/>
              </a:rPr>
              <a:t>Everolimus</a:t>
            </a:r>
            <a:endParaRPr lang="en-US" altLang="en-US" sz="1800" b="1" dirty="0">
              <a:solidFill>
                <a:srgbClr val="010F97"/>
              </a:solidFill>
              <a:latin typeface="Arial"/>
              <a:ea typeface="Arial" pitchFamily="-104" charset="0"/>
              <a:cs typeface="Arial" panose="020B0604020202020204" pitchFamily="34" charset="0"/>
            </a:endParaRP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10 mg QD</a:t>
            </a: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(n = 328)</a:t>
            </a:r>
          </a:p>
        </p:txBody>
      </p:sp>
      <p:sp>
        <p:nvSpPr>
          <p:cNvPr id="26" name="TextBox 25"/>
          <p:cNvSpPr txBox="1"/>
          <p:nvPr/>
        </p:nvSpPr>
        <p:spPr>
          <a:xfrm>
            <a:off x="85570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38" name="TextBox 37"/>
          <p:cNvSpPr txBox="1"/>
          <p:nvPr/>
        </p:nvSpPr>
        <p:spPr>
          <a:xfrm>
            <a:off x="4504042" y="2400076"/>
            <a:ext cx="554960" cy="400110"/>
          </a:xfrm>
          <a:prstGeom prst="rect">
            <a:avLst/>
          </a:prstGeom>
          <a:noFill/>
        </p:spPr>
        <p:txBody>
          <a:bodyPr wrap="none" rtlCol="0">
            <a:spAutoFit/>
          </a:bodyPr>
          <a:lstStyle/>
          <a:p>
            <a:r>
              <a:rPr lang="en-US" sz="2000" b="1" dirty="0" smtClean="0">
                <a:solidFill>
                  <a:schemeClr val="bg1"/>
                </a:solidFill>
              </a:rPr>
              <a:t>1:1</a:t>
            </a:r>
            <a:endParaRPr lang="en-US" sz="2000" b="1" dirty="0">
              <a:solidFill>
                <a:schemeClr val="bg1"/>
              </a:solidFill>
            </a:endParaRPr>
          </a:p>
        </p:txBody>
      </p:sp>
      <p:sp>
        <p:nvSpPr>
          <p:cNvPr id="21" name="Line 2"/>
          <p:cNvSpPr>
            <a:spLocks noChangeShapeType="1"/>
          </p:cNvSpPr>
          <p:nvPr/>
        </p:nvSpPr>
        <p:spPr bwMode="auto">
          <a:xfrm>
            <a:off x="3823204" y="2560935"/>
            <a:ext cx="311913"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2" name="Line 6"/>
          <p:cNvSpPr>
            <a:spLocks noChangeShapeType="1"/>
          </p:cNvSpPr>
          <p:nvPr/>
        </p:nvSpPr>
        <p:spPr bwMode="auto">
          <a:xfrm flipV="1">
            <a:off x="2848796" y="2578867"/>
            <a:ext cx="1463954" cy="957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7" name="Line 7"/>
          <p:cNvSpPr>
            <a:spLocks noChangeShapeType="1"/>
          </p:cNvSpPr>
          <p:nvPr/>
        </p:nvSpPr>
        <p:spPr bwMode="auto">
          <a:xfrm flipH="1">
            <a:off x="4051602" y="1643060"/>
            <a:ext cx="0" cy="187340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9" name="Line 8"/>
          <p:cNvSpPr>
            <a:spLocks noChangeShapeType="1"/>
          </p:cNvSpPr>
          <p:nvPr/>
        </p:nvSpPr>
        <p:spPr bwMode="auto">
          <a:xfrm flipV="1">
            <a:off x="4051602" y="1642570"/>
            <a:ext cx="6201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0" name="Line 9"/>
          <p:cNvSpPr>
            <a:spLocks noChangeShapeType="1"/>
          </p:cNvSpPr>
          <p:nvPr/>
        </p:nvSpPr>
        <p:spPr bwMode="auto">
          <a:xfrm>
            <a:off x="4051602" y="3516465"/>
            <a:ext cx="6201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2" name="Oval 4"/>
          <p:cNvSpPr>
            <a:spLocks noChangeArrowheads="1"/>
          </p:cNvSpPr>
          <p:nvPr/>
        </p:nvSpPr>
        <p:spPr bwMode="auto">
          <a:xfrm>
            <a:off x="3589642" y="2084079"/>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graphicFrame>
        <p:nvGraphicFramePr>
          <p:cNvPr id="39" name="Group 104"/>
          <p:cNvGraphicFramePr>
            <a:graphicFrameLocks noGrp="1"/>
          </p:cNvGraphicFramePr>
          <p:nvPr>
            <p:extLst>
              <p:ext uri="{D42A27DB-BD31-4B8C-83A1-F6EECF244321}">
                <p14:modId xmlns:p14="http://schemas.microsoft.com/office/powerpoint/2010/main" val="210984478"/>
              </p:ext>
            </p:extLst>
          </p:nvPr>
        </p:nvGraphicFramePr>
        <p:xfrm>
          <a:off x="479803" y="1561964"/>
          <a:ext cx="2913848" cy="2033805"/>
        </p:xfrm>
        <a:graphic>
          <a:graphicData uri="http://schemas.openxmlformats.org/drawingml/2006/table">
            <a:tbl>
              <a:tblPr/>
              <a:tblGrid>
                <a:gridCol w="2913848"/>
              </a:tblGrid>
              <a:tr h="408938">
                <a:tc>
                  <a:txBody>
                    <a:bodyPr/>
                    <a:lstStyle/>
                    <a:p>
                      <a:pPr marL="0" marR="0" lvl="0" indent="0" algn="l" defTabSz="914400" rtl="0" eaLnBrk="0" fontAlgn="base" latinLnBrk="0" hangingPunct="0">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Eligibility (n = 658)</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624867">
                <a:tc>
                  <a:txBody>
                    <a:bodyPr/>
                    <a:lstStyle/>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Advanced RCC</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Prior treatment with ≥1 VEGFR inhibitor</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Tree>
    <p:extLst>
      <p:ext uri="{BB962C8B-B14F-4D97-AF65-F5344CB8AC3E}">
        <p14:creationId xmlns:p14="http://schemas.microsoft.com/office/powerpoint/2010/main" val="3903732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Mechanism of Action of BCG</a:t>
            </a:r>
            <a:endParaRPr lang="en-US" dirty="0"/>
          </a:p>
        </p:txBody>
      </p:sp>
      <p:sp>
        <p:nvSpPr>
          <p:cNvPr id="2" name="Content Placeholder 1"/>
          <p:cNvSpPr>
            <a:spLocks noGrp="1"/>
          </p:cNvSpPr>
          <p:nvPr>
            <p:ph idx="1"/>
          </p:nvPr>
        </p:nvSpPr>
        <p:spPr>
          <a:xfrm>
            <a:off x="685800" y="917557"/>
            <a:ext cx="7772400" cy="5027612"/>
          </a:xfrm>
        </p:spPr>
        <p:txBody>
          <a:bodyPr/>
          <a:lstStyle/>
          <a:p>
            <a:pPr>
              <a:spcBef>
                <a:spcPts val="600"/>
              </a:spcBef>
              <a:spcAft>
                <a:spcPts val="600"/>
              </a:spcAft>
              <a:buFont typeface="Arial" charset="0"/>
              <a:buChar char="•"/>
            </a:pPr>
            <a:r>
              <a:rPr lang="en-US" sz="2400" dirty="0"/>
              <a:t>The innate immune response to </a:t>
            </a:r>
            <a:r>
              <a:rPr lang="en-US" sz="2400" dirty="0" err="1"/>
              <a:t>intravesical</a:t>
            </a:r>
            <a:r>
              <a:rPr lang="en-US" sz="2400" dirty="0"/>
              <a:t> BCG was characterized using a systems approach based on proteomic and cytometric screens </a:t>
            </a:r>
          </a:p>
          <a:p>
            <a:pPr>
              <a:spcBef>
                <a:spcPts val="600"/>
              </a:spcBef>
              <a:spcAft>
                <a:spcPts val="600"/>
              </a:spcAft>
              <a:buFont typeface="Arial" charset="0"/>
              <a:buChar char="•"/>
            </a:pPr>
            <a:r>
              <a:rPr lang="en-US" sz="2400" dirty="0"/>
              <a:t>Blood and urine were collected from patients receiving </a:t>
            </a:r>
            <a:r>
              <a:rPr lang="en-US" sz="2400" dirty="0" err="1"/>
              <a:t>intravesical</a:t>
            </a:r>
            <a:r>
              <a:rPr lang="en-US" sz="2400" dirty="0"/>
              <a:t> BCG </a:t>
            </a:r>
            <a:r>
              <a:rPr lang="en-US" sz="2400" dirty="0" smtClean="0"/>
              <a:t>before </a:t>
            </a:r>
            <a:r>
              <a:rPr lang="en-US" sz="2400" dirty="0"/>
              <a:t>and 2 and 4 h after BCG, at the first and third instillation. </a:t>
            </a:r>
          </a:p>
          <a:p>
            <a:pPr>
              <a:spcBef>
                <a:spcPts val="600"/>
              </a:spcBef>
              <a:spcAft>
                <a:spcPts val="600"/>
              </a:spcAft>
              <a:buFont typeface="Arial" charset="0"/>
              <a:buChar char="•"/>
            </a:pPr>
            <a:r>
              <a:rPr lang="en-US" sz="2400" dirty="0"/>
              <a:t>Molecular </a:t>
            </a:r>
            <a:r>
              <a:rPr lang="en-US" sz="2400" dirty="0" err="1"/>
              <a:t>analyte</a:t>
            </a:r>
            <a:r>
              <a:rPr lang="en-US" sz="2400" dirty="0"/>
              <a:t> profiling revealed a prime/boost pattern to the innate response to </a:t>
            </a:r>
            <a:r>
              <a:rPr lang="en-US" sz="2400" dirty="0" err="1"/>
              <a:t>intravesical</a:t>
            </a:r>
            <a:r>
              <a:rPr lang="en-US" sz="2400" dirty="0"/>
              <a:t> BCG</a:t>
            </a:r>
          </a:p>
          <a:p>
            <a:pPr>
              <a:spcBef>
                <a:spcPts val="600"/>
              </a:spcBef>
              <a:spcAft>
                <a:spcPts val="600"/>
              </a:spcAft>
              <a:buFont typeface="Arial" charset="0"/>
              <a:buChar char="•"/>
            </a:pPr>
            <a:r>
              <a:rPr lang="en-US" sz="2400" dirty="0"/>
              <a:t>36 statistically significant changes in the proteins induced during the third instillation compared to the initial treatment were identified</a:t>
            </a:r>
          </a:p>
          <a:p>
            <a:pPr>
              <a:spcBef>
                <a:spcPts val="600"/>
              </a:spcBef>
              <a:spcAft>
                <a:spcPts val="600"/>
              </a:spcAft>
              <a:buFont typeface="Arial" charset="0"/>
              <a:buChar char="•"/>
            </a:pPr>
            <a:r>
              <a:rPr lang="en-US" sz="2400" b="1" dirty="0">
                <a:solidFill>
                  <a:srgbClr val="FFFF00"/>
                </a:solidFill>
              </a:rPr>
              <a:t>BCG has the ability to sensitize the tissue microenvironment to enhance innate responses</a:t>
            </a:r>
            <a:r>
              <a:rPr lang="en-US" sz="2400" b="1" dirty="0" smtClean="0">
                <a:solidFill>
                  <a:srgbClr val="FFFF00"/>
                </a:solidFill>
              </a:rPr>
              <a:t>.</a:t>
            </a:r>
            <a:endParaRPr lang="en-US" sz="2400" b="1" dirty="0">
              <a:solidFill>
                <a:srgbClr val="FFFF00"/>
              </a:solidFill>
            </a:endParaRPr>
          </a:p>
        </p:txBody>
      </p:sp>
      <p:sp>
        <p:nvSpPr>
          <p:cNvPr id="4" name="TextBox 3"/>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Bisiaux A </a:t>
            </a:r>
            <a:r>
              <a:rPr lang="en-US" sz="1600" dirty="0" smtClean="0">
                <a:solidFill>
                  <a:srgbClr val="FFFFFF"/>
                </a:solidFill>
                <a:latin typeface="Arial" charset="0"/>
                <a:ea typeface="ＭＳ Ｐゴシック" charset="0"/>
                <a:cs typeface="ＭＳ Ｐゴシック" charset="0"/>
              </a:rPr>
              <a:t>et al. </a:t>
            </a:r>
            <a:r>
              <a:rPr lang="en-US" sz="1600" i="1" dirty="0" smtClean="0">
                <a:solidFill>
                  <a:srgbClr val="FFFFFF"/>
                </a:solidFill>
              </a:rPr>
              <a:t>J Urol </a:t>
            </a:r>
            <a:r>
              <a:rPr lang="en-US" sz="1600" dirty="0" smtClean="0">
                <a:solidFill>
                  <a:srgbClr val="FFFFFF"/>
                </a:solidFill>
                <a:latin typeface="Arial" charset="0"/>
                <a:ea typeface="ＭＳ Ｐゴシック" charset="0"/>
                <a:cs typeface="ＭＳ Ｐゴシック" charset="0"/>
              </a:rPr>
              <a:t>2009;181(4):1571-80.</a:t>
            </a:r>
            <a:endParaRPr lang="en-US" sz="1600" dirty="0">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1015363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3"/>
          <p:cNvSpPr>
            <a:spLocks noChangeArrowheads="1"/>
          </p:cNvSpPr>
          <p:nvPr/>
        </p:nvSpPr>
        <p:spPr bwMode="auto">
          <a:xfrm>
            <a:off x="248501" y="4136095"/>
            <a:ext cx="8587928" cy="2264705"/>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Choueiri TK </a:t>
            </a:r>
            <a:r>
              <a:rPr lang="en-US" sz="1600" dirty="0" smtClean="0">
                <a:solidFill>
                  <a:srgbClr val="FFFFFF"/>
                </a:solidFill>
                <a:latin typeface="Arial" charset="0"/>
                <a:ea typeface="ＭＳ Ｐゴシック" charset="0"/>
                <a:cs typeface="ＭＳ Ｐゴシック" charset="0"/>
              </a:rPr>
              <a:t>et al. </a:t>
            </a:r>
            <a:r>
              <a:rPr lang="en-US" sz="1600" i="1" dirty="0" smtClean="0">
                <a:solidFill>
                  <a:srgbClr val="FFFFFF"/>
                </a:solidFill>
              </a:rPr>
              <a:t>J Clin Oncol </a:t>
            </a:r>
            <a:r>
              <a:rPr lang="en-US" sz="1600" dirty="0" smtClean="0">
                <a:solidFill>
                  <a:srgbClr val="FFFFFF"/>
                </a:solidFill>
                <a:latin typeface="Arial" charset="0"/>
                <a:ea typeface="ＭＳ Ｐゴシック" charset="0"/>
                <a:cs typeface="ＭＳ Ｐゴシック" charset="0"/>
              </a:rPr>
              <a:t>2017;35(6):591-7.</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pPr algn="ctr"/>
            <a:r>
              <a:rPr lang="en-US" dirty="0" smtClean="0"/>
              <a:t>CABOSUN: A Phase II </a:t>
            </a:r>
            <a:r>
              <a:rPr lang="en-US" dirty="0"/>
              <a:t>Trial of </a:t>
            </a:r>
            <a:r>
              <a:rPr lang="en-US" dirty="0" smtClean="0"/>
              <a:t>First-Line Cabozantinib vs Sunitinib in Advanced RCC</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2070208800"/>
              </p:ext>
            </p:extLst>
          </p:nvPr>
        </p:nvGraphicFramePr>
        <p:xfrm>
          <a:off x="317487" y="4190494"/>
          <a:ext cx="8453476" cy="2136900"/>
        </p:xfrm>
        <a:graphic>
          <a:graphicData uri="http://schemas.openxmlformats.org/drawingml/2006/table">
            <a:tbl>
              <a:tblPr firstRow="1" bandRow="1">
                <a:tableStyleId>{5C22544A-7EE6-4342-B048-85BDC9FD1C3A}</a:tableStyleId>
              </a:tblPr>
              <a:tblGrid>
                <a:gridCol w="1877073"/>
                <a:gridCol w="2133600"/>
                <a:gridCol w="1569720"/>
                <a:gridCol w="1127760"/>
                <a:gridCol w="1745323"/>
              </a:tblGrid>
              <a:tr h="643115">
                <a:tc>
                  <a:txBody>
                    <a:bodyPr/>
                    <a:lstStyle/>
                    <a:p>
                      <a:r>
                        <a:rPr lang="en-US" sz="2000" dirty="0" smtClean="0">
                          <a:solidFill>
                            <a:schemeClr val="bg1"/>
                          </a:solidFill>
                        </a:rPr>
                        <a:t>Outcome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Cabozantinib</a:t>
                      </a:r>
                      <a:endParaRPr lang="en-US" sz="2000" baseline="0" dirty="0" smtClean="0">
                        <a:solidFill>
                          <a:schemeClr val="bg1"/>
                        </a:solidFill>
                      </a:endParaRPr>
                    </a:p>
                    <a:p>
                      <a:pPr algn="ctr"/>
                      <a:r>
                        <a:rPr lang="en-US" sz="2000" baseline="0" dirty="0" smtClean="0">
                          <a:solidFill>
                            <a:schemeClr val="bg1"/>
                          </a:solidFill>
                        </a:rPr>
                        <a:t>(n = 79)</a:t>
                      </a:r>
                      <a:endParaRPr lang="en-US" sz="2000" dirty="0" smtClean="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Sunitinib</a:t>
                      </a:r>
                    </a:p>
                    <a:p>
                      <a:pPr algn="ctr"/>
                      <a:r>
                        <a:rPr lang="en-US" sz="2000" dirty="0" smtClean="0">
                          <a:solidFill>
                            <a:schemeClr val="bg1"/>
                          </a:solidFill>
                        </a:rPr>
                        <a:t>(n =</a:t>
                      </a:r>
                      <a:r>
                        <a:rPr lang="en-US" sz="2000" baseline="0" dirty="0" smtClean="0">
                          <a:solidFill>
                            <a:schemeClr val="bg1"/>
                          </a:solidFill>
                        </a:rPr>
                        <a:t> 78</a:t>
                      </a:r>
                      <a:r>
                        <a:rPr lang="en-US" sz="2000" dirty="0" smtClean="0">
                          <a:solidFill>
                            <a:schemeClr val="bg1"/>
                          </a:solidFill>
                        </a:rPr>
                        <a: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HR</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i="1" dirty="0" smtClean="0">
                          <a:solidFill>
                            <a:schemeClr val="bg1"/>
                          </a:solidFill>
                        </a:rPr>
                        <a:t>p</a:t>
                      </a:r>
                      <a:r>
                        <a:rPr lang="en-US" sz="2000" dirty="0" smtClean="0">
                          <a:solidFill>
                            <a:schemeClr val="bg1"/>
                          </a:solidFill>
                        </a:rPr>
                        <a:t>-value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478620">
                <a:tc>
                  <a:txBody>
                    <a:bodyPr/>
                    <a:lstStyle/>
                    <a:p>
                      <a:r>
                        <a:rPr lang="en-US" sz="2000" dirty="0" smtClean="0">
                          <a:solidFill>
                            <a:schemeClr val="bg1"/>
                          </a:solidFill>
                        </a:rPr>
                        <a:t>Median OS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30.3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21.8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0.80</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Not reported</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478620">
                <a:tc>
                  <a:txBody>
                    <a:bodyPr/>
                    <a:lstStyle/>
                    <a:p>
                      <a:r>
                        <a:rPr lang="en-US" sz="2000" dirty="0" smtClean="0">
                          <a:solidFill>
                            <a:schemeClr val="bg1"/>
                          </a:solidFill>
                        </a:rPr>
                        <a:t>Median PFS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8.2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5.6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0.66</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0.012</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478620">
                <a:tc>
                  <a:txBody>
                    <a:bodyPr/>
                    <a:lstStyle/>
                    <a:p>
                      <a:r>
                        <a:rPr lang="en-US" sz="2000" dirty="0" smtClean="0">
                          <a:solidFill>
                            <a:schemeClr val="bg1"/>
                          </a:solidFill>
                        </a:rPr>
                        <a:t>ORR</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46%</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18%</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18" name="Text Box 20"/>
          <p:cNvSpPr txBox="1">
            <a:spLocks noChangeArrowheads="1"/>
          </p:cNvSpPr>
          <p:nvPr/>
        </p:nvSpPr>
        <p:spPr bwMode="auto">
          <a:xfrm>
            <a:off x="5017504" y="1143000"/>
            <a:ext cx="3683659" cy="1059768"/>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800" b="1" dirty="0" err="1">
                <a:solidFill>
                  <a:srgbClr val="010F97"/>
                </a:solidFill>
                <a:latin typeface="Arial"/>
                <a:ea typeface="Arial" pitchFamily="-104" charset="0"/>
                <a:cs typeface="Arial" panose="020B0604020202020204" pitchFamily="34" charset="0"/>
              </a:rPr>
              <a:t>Cabozantinib</a:t>
            </a:r>
            <a:endParaRPr lang="en-US" altLang="en-US" sz="1800" b="1" dirty="0">
              <a:solidFill>
                <a:srgbClr val="010F97"/>
              </a:solidFill>
              <a:latin typeface="Arial"/>
              <a:ea typeface="Arial" pitchFamily="-104" charset="0"/>
              <a:cs typeface="Arial" panose="020B0604020202020204" pitchFamily="34" charset="0"/>
            </a:endParaRP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60 mg QD</a:t>
            </a: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(n = 79)</a:t>
            </a:r>
          </a:p>
        </p:txBody>
      </p:sp>
      <p:sp>
        <p:nvSpPr>
          <p:cNvPr id="24" name="Text Box 20"/>
          <p:cNvSpPr txBox="1">
            <a:spLocks noChangeArrowheads="1"/>
          </p:cNvSpPr>
          <p:nvPr/>
        </p:nvSpPr>
        <p:spPr bwMode="auto">
          <a:xfrm>
            <a:off x="5017504" y="2904261"/>
            <a:ext cx="3677936" cy="1068272"/>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800" b="1" dirty="0" err="1">
                <a:solidFill>
                  <a:srgbClr val="010F97"/>
                </a:solidFill>
                <a:latin typeface="Arial"/>
                <a:ea typeface="Arial" pitchFamily="-104" charset="0"/>
                <a:cs typeface="Arial" panose="020B0604020202020204" pitchFamily="34" charset="0"/>
              </a:rPr>
              <a:t>Sunitinib</a:t>
            </a:r>
            <a:endParaRPr lang="en-US" altLang="en-US" sz="1800" b="1" dirty="0">
              <a:solidFill>
                <a:srgbClr val="010F97"/>
              </a:solidFill>
              <a:latin typeface="Arial"/>
              <a:ea typeface="Arial" pitchFamily="-104" charset="0"/>
              <a:cs typeface="Arial" panose="020B0604020202020204" pitchFamily="34" charset="0"/>
            </a:endParaRP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50 mg QD; 4 </a:t>
            </a:r>
            <a:r>
              <a:rPr lang="en-US" altLang="en-US" sz="1800" b="1" dirty="0" err="1">
                <a:solidFill>
                  <a:srgbClr val="010F97"/>
                </a:solidFill>
                <a:latin typeface="Arial"/>
                <a:ea typeface="Arial" pitchFamily="-104" charset="0"/>
                <a:cs typeface="Arial" panose="020B0604020202020204" pitchFamily="34" charset="0"/>
              </a:rPr>
              <a:t>wks</a:t>
            </a:r>
            <a:r>
              <a:rPr lang="en-US" altLang="en-US" sz="1800" b="1" dirty="0">
                <a:solidFill>
                  <a:srgbClr val="010F97"/>
                </a:solidFill>
                <a:latin typeface="Arial"/>
                <a:ea typeface="Arial" pitchFamily="-104" charset="0"/>
                <a:cs typeface="Arial" panose="020B0604020202020204" pitchFamily="34" charset="0"/>
              </a:rPr>
              <a:t> on; 2 </a:t>
            </a:r>
            <a:r>
              <a:rPr lang="en-US" altLang="en-US" sz="1800" b="1" dirty="0" err="1">
                <a:solidFill>
                  <a:srgbClr val="010F97"/>
                </a:solidFill>
                <a:latin typeface="Arial"/>
                <a:ea typeface="Arial" pitchFamily="-104" charset="0"/>
                <a:cs typeface="Arial" panose="020B0604020202020204" pitchFamily="34" charset="0"/>
              </a:rPr>
              <a:t>wks</a:t>
            </a:r>
            <a:r>
              <a:rPr lang="en-US" altLang="en-US" sz="1800" b="1" dirty="0">
                <a:solidFill>
                  <a:srgbClr val="010F97"/>
                </a:solidFill>
                <a:latin typeface="Arial"/>
                <a:ea typeface="Arial" pitchFamily="-104" charset="0"/>
                <a:cs typeface="Arial" panose="020B0604020202020204" pitchFamily="34" charset="0"/>
              </a:rPr>
              <a:t> off</a:t>
            </a: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(n = 78)</a:t>
            </a:r>
          </a:p>
        </p:txBody>
      </p:sp>
      <p:sp>
        <p:nvSpPr>
          <p:cNvPr id="36" name="TextBox 35"/>
          <p:cNvSpPr txBox="1"/>
          <p:nvPr/>
        </p:nvSpPr>
        <p:spPr>
          <a:xfrm>
            <a:off x="5017504" y="2340590"/>
            <a:ext cx="554960" cy="400110"/>
          </a:xfrm>
          <a:prstGeom prst="rect">
            <a:avLst/>
          </a:prstGeom>
          <a:noFill/>
        </p:spPr>
        <p:txBody>
          <a:bodyPr wrap="none" rtlCol="0">
            <a:spAutoFit/>
          </a:bodyPr>
          <a:lstStyle/>
          <a:p>
            <a:r>
              <a:rPr lang="en-US" sz="2000" b="1" dirty="0" smtClean="0">
                <a:solidFill>
                  <a:schemeClr val="bg1"/>
                </a:solidFill>
              </a:rPr>
              <a:t>1:1</a:t>
            </a:r>
            <a:endParaRPr lang="en-US" sz="2000" b="1" dirty="0">
              <a:solidFill>
                <a:schemeClr val="bg1"/>
              </a:solidFill>
            </a:endParaRPr>
          </a:p>
        </p:txBody>
      </p:sp>
      <p:sp>
        <p:nvSpPr>
          <p:cNvPr id="20" name="Line 2"/>
          <p:cNvSpPr>
            <a:spLocks noChangeShapeType="1"/>
          </p:cNvSpPr>
          <p:nvPr/>
        </p:nvSpPr>
        <p:spPr bwMode="auto">
          <a:xfrm>
            <a:off x="4119751" y="2580894"/>
            <a:ext cx="311913"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1" name="Line 6"/>
          <p:cNvSpPr>
            <a:spLocks noChangeShapeType="1"/>
          </p:cNvSpPr>
          <p:nvPr/>
        </p:nvSpPr>
        <p:spPr bwMode="auto">
          <a:xfrm flipV="1">
            <a:off x="3145343" y="2598826"/>
            <a:ext cx="1463954" cy="957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2" name="Line 7"/>
          <p:cNvSpPr>
            <a:spLocks noChangeShapeType="1"/>
          </p:cNvSpPr>
          <p:nvPr/>
        </p:nvSpPr>
        <p:spPr bwMode="auto">
          <a:xfrm flipH="1">
            <a:off x="4348149" y="1663019"/>
            <a:ext cx="0" cy="187340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7" name="Line 8"/>
          <p:cNvSpPr>
            <a:spLocks noChangeShapeType="1"/>
          </p:cNvSpPr>
          <p:nvPr/>
        </p:nvSpPr>
        <p:spPr bwMode="auto">
          <a:xfrm flipV="1">
            <a:off x="4348149" y="1662529"/>
            <a:ext cx="6201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9" name="Line 9"/>
          <p:cNvSpPr>
            <a:spLocks noChangeShapeType="1"/>
          </p:cNvSpPr>
          <p:nvPr/>
        </p:nvSpPr>
        <p:spPr bwMode="auto">
          <a:xfrm>
            <a:off x="4348149" y="3536424"/>
            <a:ext cx="6201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0" name="Oval 4"/>
          <p:cNvSpPr>
            <a:spLocks noChangeArrowheads="1"/>
          </p:cNvSpPr>
          <p:nvPr/>
        </p:nvSpPr>
        <p:spPr bwMode="auto">
          <a:xfrm>
            <a:off x="3886189" y="2104038"/>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graphicFrame>
        <p:nvGraphicFramePr>
          <p:cNvPr id="37" name="Group 104"/>
          <p:cNvGraphicFramePr>
            <a:graphicFrameLocks noGrp="1"/>
          </p:cNvGraphicFramePr>
          <p:nvPr>
            <p:extLst>
              <p:ext uri="{D42A27DB-BD31-4B8C-83A1-F6EECF244321}">
                <p14:modId xmlns:p14="http://schemas.microsoft.com/office/powerpoint/2010/main" val="1150324943"/>
              </p:ext>
            </p:extLst>
          </p:nvPr>
        </p:nvGraphicFramePr>
        <p:xfrm>
          <a:off x="423948" y="1188197"/>
          <a:ext cx="3326877" cy="2780262"/>
        </p:xfrm>
        <a:graphic>
          <a:graphicData uri="http://schemas.openxmlformats.org/drawingml/2006/table">
            <a:tbl>
              <a:tblPr/>
              <a:tblGrid>
                <a:gridCol w="3326877"/>
              </a:tblGrid>
              <a:tr h="453359">
                <a:tc>
                  <a:txBody>
                    <a:bodyPr/>
                    <a:lstStyle/>
                    <a:p>
                      <a:pPr marL="0" marR="0" lvl="0" indent="0" algn="l" defTabSz="914400" rtl="0" eaLnBrk="0" fontAlgn="base" latinLnBrk="0" hangingPunct="0">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Eligibility (n = 157)</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326903">
                <a:tc>
                  <a:txBody>
                    <a:bodyPr/>
                    <a:lstStyle/>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Untreated metastatic RCC</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Clear cell histology</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Poor or intermediate risk</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ECOG PS ≤2</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Tree>
    <p:extLst>
      <p:ext uri="{BB962C8B-B14F-4D97-AF65-F5344CB8AC3E}">
        <p14:creationId xmlns:p14="http://schemas.microsoft.com/office/powerpoint/2010/main" val="14220851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Line 2"/>
          <p:cNvSpPr>
            <a:spLocks noChangeShapeType="1"/>
          </p:cNvSpPr>
          <p:nvPr/>
        </p:nvSpPr>
        <p:spPr bwMode="auto">
          <a:xfrm>
            <a:off x="4119751" y="2580894"/>
            <a:ext cx="311913"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41" name="Line 6"/>
          <p:cNvSpPr>
            <a:spLocks noChangeShapeType="1"/>
          </p:cNvSpPr>
          <p:nvPr/>
        </p:nvSpPr>
        <p:spPr bwMode="auto">
          <a:xfrm flipV="1">
            <a:off x="3145343" y="2598826"/>
            <a:ext cx="1463954" cy="957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40" name="Rectangle 33"/>
          <p:cNvSpPr>
            <a:spLocks noChangeArrowheads="1"/>
          </p:cNvSpPr>
          <p:nvPr/>
        </p:nvSpPr>
        <p:spPr bwMode="auto">
          <a:xfrm>
            <a:off x="248501" y="4136096"/>
            <a:ext cx="8587928" cy="1795628"/>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baseline="30000" dirty="0" smtClean="0">
                <a:solidFill>
                  <a:srgbClr val="FFFFFF"/>
                </a:solidFill>
              </a:rPr>
              <a:t>1 </a:t>
            </a:r>
            <a:r>
              <a:rPr lang="en-US" sz="1600" dirty="0" err="1" smtClean="0">
                <a:solidFill>
                  <a:srgbClr val="FFFFFF"/>
                </a:solidFill>
              </a:rPr>
              <a:t>Motzer</a:t>
            </a:r>
            <a:r>
              <a:rPr lang="en-US" sz="1600" dirty="0" smtClean="0">
                <a:solidFill>
                  <a:srgbClr val="FFFFFF"/>
                </a:solidFill>
              </a:rPr>
              <a:t> RJ </a:t>
            </a:r>
            <a:r>
              <a:rPr lang="en-US" sz="1600" dirty="0" smtClean="0">
                <a:solidFill>
                  <a:srgbClr val="FFFFFF"/>
                </a:solidFill>
                <a:latin typeface="Arial" charset="0"/>
                <a:ea typeface="ＭＳ Ｐゴシック" charset="0"/>
                <a:cs typeface="ＭＳ Ｐゴシック" charset="0"/>
              </a:rPr>
              <a:t>et al. </a:t>
            </a:r>
            <a:r>
              <a:rPr lang="en-US" sz="1600" i="1" dirty="0" smtClean="0">
                <a:solidFill>
                  <a:srgbClr val="FFFFFF"/>
                </a:solidFill>
              </a:rPr>
              <a:t>N Engl</a:t>
            </a:r>
            <a:r>
              <a:rPr lang="en-US" sz="1600" i="1" dirty="0">
                <a:solidFill>
                  <a:srgbClr val="FFFFFF"/>
                </a:solidFill>
              </a:rPr>
              <a:t> </a:t>
            </a:r>
            <a:r>
              <a:rPr lang="en-US" sz="1600" i="1" dirty="0" smtClean="0">
                <a:solidFill>
                  <a:srgbClr val="FFFFFF"/>
                </a:solidFill>
              </a:rPr>
              <a:t>J Med </a:t>
            </a:r>
            <a:r>
              <a:rPr lang="en-US" sz="1600" dirty="0" smtClean="0">
                <a:solidFill>
                  <a:srgbClr val="FFFFFF"/>
                </a:solidFill>
                <a:latin typeface="Arial" charset="0"/>
                <a:ea typeface="ＭＳ Ｐゴシック" charset="0"/>
                <a:cs typeface="ＭＳ Ｐゴシック" charset="0"/>
              </a:rPr>
              <a:t>2014;370(18):1769-70; </a:t>
            </a:r>
            <a:r>
              <a:rPr lang="en-US" sz="1600" baseline="30000" dirty="0" smtClean="0">
                <a:solidFill>
                  <a:srgbClr val="FFFFFF"/>
                </a:solidFill>
                <a:latin typeface="Arial" charset="0"/>
                <a:ea typeface="ＭＳ Ｐゴシック" charset="0"/>
                <a:cs typeface="ＭＳ Ｐゴシック" charset="0"/>
              </a:rPr>
              <a:t>2 </a:t>
            </a:r>
            <a:r>
              <a:rPr lang="en-US" sz="1600" i="1" dirty="0" smtClean="0">
                <a:solidFill>
                  <a:srgbClr val="FFFFFF"/>
                </a:solidFill>
                <a:latin typeface="Arial" charset="0"/>
                <a:ea typeface="ＭＳ Ｐゴシック" charset="0"/>
                <a:cs typeface="ＭＳ Ｐゴシック" charset="0"/>
              </a:rPr>
              <a:t>N Engl J Med</a:t>
            </a:r>
            <a:r>
              <a:rPr lang="en-US" sz="1600" dirty="0" smtClean="0">
                <a:solidFill>
                  <a:srgbClr val="FFFFFF"/>
                </a:solidFill>
                <a:latin typeface="Arial" charset="0"/>
                <a:ea typeface="ＭＳ Ｐゴシック" charset="0"/>
                <a:cs typeface="ＭＳ Ｐゴシック" charset="0"/>
              </a:rPr>
              <a:t> 2013;369(8):722-31.</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pPr algn="ctr"/>
            <a:r>
              <a:rPr lang="en-US" dirty="0" smtClean="0"/>
              <a:t>COMPARZ: A Phase III </a:t>
            </a:r>
            <a:r>
              <a:rPr lang="en-US" dirty="0"/>
              <a:t>Trial of </a:t>
            </a:r>
            <a:r>
              <a:rPr lang="en-US" dirty="0" smtClean="0"/>
              <a:t>First-Line Pazopanib vs Sunitinib in Advanced RCC</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32062025"/>
              </p:ext>
            </p:extLst>
          </p:nvPr>
        </p:nvGraphicFramePr>
        <p:xfrm>
          <a:off x="317487" y="4187035"/>
          <a:ext cx="8453476" cy="1669210"/>
        </p:xfrm>
        <a:graphic>
          <a:graphicData uri="http://schemas.openxmlformats.org/drawingml/2006/table">
            <a:tbl>
              <a:tblPr firstRow="1" bandRow="1">
                <a:tableStyleId>{5C22544A-7EE6-4342-B048-85BDC9FD1C3A}</a:tableStyleId>
              </a:tblPr>
              <a:tblGrid>
                <a:gridCol w="1877073"/>
                <a:gridCol w="2133600"/>
                <a:gridCol w="1569720"/>
                <a:gridCol w="1127760"/>
                <a:gridCol w="1745323"/>
              </a:tblGrid>
              <a:tr h="650459">
                <a:tc>
                  <a:txBody>
                    <a:bodyPr/>
                    <a:lstStyle/>
                    <a:p>
                      <a:r>
                        <a:rPr lang="en-US" sz="2000" dirty="0" smtClean="0">
                          <a:solidFill>
                            <a:schemeClr val="bg1"/>
                          </a:solidFill>
                        </a:rPr>
                        <a:t>Outcome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Pazopanib</a:t>
                      </a:r>
                      <a:endParaRPr lang="en-US" sz="2000" baseline="0" dirty="0" smtClean="0">
                        <a:solidFill>
                          <a:schemeClr val="bg1"/>
                        </a:solidFill>
                      </a:endParaRPr>
                    </a:p>
                    <a:p>
                      <a:pPr algn="ctr"/>
                      <a:r>
                        <a:rPr lang="en-US" sz="2000" baseline="0" dirty="0" smtClean="0">
                          <a:solidFill>
                            <a:schemeClr val="bg1"/>
                          </a:solidFill>
                        </a:rPr>
                        <a:t>(n = 557)</a:t>
                      </a:r>
                      <a:endParaRPr lang="en-US" sz="2000" dirty="0" smtClean="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Sunitinib</a:t>
                      </a:r>
                    </a:p>
                    <a:p>
                      <a:pPr algn="ctr"/>
                      <a:r>
                        <a:rPr lang="en-US" sz="2000" dirty="0" smtClean="0">
                          <a:solidFill>
                            <a:schemeClr val="bg1"/>
                          </a:solidFill>
                        </a:rPr>
                        <a:t>(n =</a:t>
                      </a:r>
                      <a:r>
                        <a:rPr lang="en-US" sz="2000" baseline="0" dirty="0" smtClean="0">
                          <a:solidFill>
                            <a:schemeClr val="bg1"/>
                          </a:solidFill>
                        </a:rPr>
                        <a:t> 553</a:t>
                      </a:r>
                      <a:r>
                        <a:rPr lang="en-US" sz="2000" dirty="0" smtClean="0">
                          <a:solidFill>
                            <a:schemeClr val="bg1"/>
                          </a:solidFill>
                        </a:rPr>
                        <a: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HR</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i="1" dirty="0" smtClean="0">
                          <a:solidFill>
                            <a:schemeClr val="bg1"/>
                          </a:solidFill>
                        </a:rPr>
                        <a:t>p</a:t>
                      </a:r>
                      <a:r>
                        <a:rPr lang="en-US" sz="2000" dirty="0" smtClean="0">
                          <a:solidFill>
                            <a:schemeClr val="bg1"/>
                          </a:solidFill>
                        </a:rPr>
                        <a:t>-value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484085">
                <a:tc>
                  <a:txBody>
                    <a:bodyPr/>
                    <a:lstStyle/>
                    <a:p>
                      <a:r>
                        <a:rPr lang="en-US" sz="2000" dirty="0" smtClean="0">
                          <a:solidFill>
                            <a:schemeClr val="bg1"/>
                          </a:solidFill>
                        </a:rPr>
                        <a:t>Median OS</a:t>
                      </a:r>
                      <a:r>
                        <a:rPr lang="en-US" sz="2000" baseline="30000" dirty="0" smtClean="0">
                          <a:solidFill>
                            <a:schemeClr val="bg1"/>
                          </a:solidFill>
                        </a:rPr>
                        <a:t>1</a:t>
                      </a:r>
                      <a:endParaRPr lang="en-US" sz="2000" baseline="30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28.3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29.1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0.92</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0.24</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484085">
                <a:tc>
                  <a:txBody>
                    <a:bodyPr/>
                    <a:lstStyle/>
                    <a:p>
                      <a:r>
                        <a:rPr lang="en-US" sz="2000" dirty="0" smtClean="0">
                          <a:solidFill>
                            <a:schemeClr val="bg1"/>
                          </a:solidFill>
                        </a:rPr>
                        <a:t>Median PFS</a:t>
                      </a:r>
                      <a:r>
                        <a:rPr lang="en-US" sz="2000" baseline="30000" dirty="0" smtClean="0">
                          <a:solidFill>
                            <a:schemeClr val="bg1"/>
                          </a:solidFill>
                        </a:rPr>
                        <a:t>2</a:t>
                      </a:r>
                      <a:endParaRPr lang="en-US" sz="2000" baseline="30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8.4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9.5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1.05</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Not reported</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6" name="TextBox 5"/>
          <p:cNvSpPr txBox="1"/>
          <p:nvPr/>
        </p:nvSpPr>
        <p:spPr>
          <a:xfrm>
            <a:off x="330550" y="5931723"/>
            <a:ext cx="8523487" cy="461665"/>
          </a:xfrm>
          <a:prstGeom prst="rect">
            <a:avLst/>
          </a:prstGeom>
          <a:noFill/>
        </p:spPr>
        <p:txBody>
          <a:bodyPr wrap="none" rtlCol="0">
            <a:spAutoFit/>
          </a:bodyPr>
          <a:lstStyle/>
          <a:p>
            <a:r>
              <a:rPr lang="en-US" b="1" dirty="0" smtClean="0">
                <a:solidFill>
                  <a:srgbClr val="FFFF00"/>
                </a:solidFill>
              </a:rPr>
              <a:t>HR for PFS met the predefined criterion for noninferiority</a:t>
            </a:r>
            <a:endParaRPr lang="en-US" b="1" dirty="0">
              <a:solidFill>
                <a:srgbClr val="FFFF00"/>
              </a:solidFill>
            </a:endParaRPr>
          </a:p>
        </p:txBody>
      </p:sp>
      <p:sp>
        <p:nvSpPr>
          <p:cNvPr id="24" name="Text Box 20"/>
          <p:cNvSpPr txBox="1">
            <a:spLocks noChangeArrowheads="1"/>
          </p:cNvSpPr>
          <p:nvPr/>
        </p:nvSpPr>
        <p:spPr bwMode="auto">
          <a:xfrm>
            <a:off x="4989185" y="1143000"/>
            <a:ext cx="3683659" cy="1059768"/>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800" b="1" dirty="0" err="1">
                <a:solidFill>
                  <a:srgbClr val="010F97"/>
                </a:solidFill>
                <a:latin typeface="Arial"/>
                <a:ea typeface="Arial" pitchFamily="-104" charset="0"/>
                <a:cs typeface="Arial" panose="020B0604020202020204" pitchFamily="34" charset="0"/>
              </a:rPr>
              <a:t>Pazopanib</a:t>
            </a:r>
            <a:endParaRPr lang="en-US" altLang="en-US" sz="1800" b="1" dirty="0">
              <a:solidFill>
                <a:srgbClr val="010F97"/>
              </a:solidFill>
              <a:latin typeface="Arial"/>
              <a:ea typeface="Arial" pitchFamily="-104" charset="0"/>
              <a:cs typeface="Arial" panose="020B0604020202020204" pitchFamily="34" charset="0"/>
            </a:endParaRP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800 mg QD</a:t>
            </a: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(n = 557)</a:t>
            </a:r>
          </a:p>
        </p:txBody>
      </p:sp>
      <p:sp>
        <p:nvSpPr>
          <p:cNvPr id="25" name="Text Box 20"/>
          <p:cNvSpPr txBox="1">
            <a:spLocks noChangeArrowheads="1"/>
          </p:cNvSpPr>
          <p:nvPr/>
        </p:nvSpPr>
        <p:spPr bwMode="auto">
          <a:xfrm>
            <a:off x="4994908" y="2847357"/>
            <a:ext cx="3677936" cy="1068272"/>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800" b="1" dirty="0" err="1">
                <a:solidFill>
                  <a:srgbClr val="010F97"/>
                </a:solidFill>
                <a:latin typeface="Arial"/>
                <a:ea typeface="Arial" pitchFamily="-104" charset="0"/>
                <a:cs typeface="Arial" panose="020B0604020202020204" pitchFamily="34" charset="0"/>
              </a:rPr>
              <a:t>Sunitinib</a:t>
            </a:r>
            <a:endParaRPr lang="en-US" altLang="en-US" sz="1800" b="1" dirty="0">
              <a:solidFill>
                <a:srgbClr val="010F97"/>
              </a:solidFill>
              <a:latin typeface="Arial"/>
              <a:ea typeface="Arial" pitchFamily="-104" charset="0"/>
              <a:cs typeface="Arial" panose="020B0604020202020204" pitchFamily="34" charset="0"/>
            </a:endParaRP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50 mg QD; 4 </a:t>
            </a:r>
            <a:r>
              <a:rPr lang="en-US" altLang="en-US" sz="1800" b="1" dirty="0" err="1">
                <a:solidFill>
                  <a:srgbClr val="010F97"/>
                </a:solidFill>
                <a:latin typeface="Arial"/>
                <a:ea typeface="Arial" pitchFamily="-104" charset="0"/>
                <a:cs typeface="Arial" panose="020B0604020202020204" pitchFamily="34" charset="0"/>
              </a:rPr>
              <a:t>wks</a:t>
            </a:r>
            <a:r>
              <a:rPr lang="en-US" altLang="en-US" sz="1800" b="1" dirty="0">
                <a:solidFill>
                  <a:srgbClr val="010F97"/>
                </a:solidFill>
                <a:latin typeface="Arial"/>
                <a:ea typeface="Arial" pitchFamily="-104" charset="0"/>
                <a:cs typeface="Arial" panose="020B0604020202020204" pitchFamily="34" charset="0"/>
              </a:rPr>
              <a:t> on; 2 </a:t>
            </a:r>
            <a:r>
              <a:rPr lang="en-US" altLang="en-US" sz="1800" b="1" dirty="0" err="1">
                <a:solidFill>
                  <a:srgbClr val="010F97"/>
                </a:solidFill>
                <a:latin typeface="Arial"/>
                <a:ea typeface="Arial" pitchFamily="-104" charset="0"/>
                <a:cs typeface="Arial" panose="020B0604020202020204" pitchFamily="34" charset="0"/>
              </a:rPr>
              <a:t>wks</a:t>
            </a:r>
            <a:r>
              <a:rPr lang="en-US" altLang="en-US" sz="1800" b="1" dirty="0">
                <a:solidFill>
                  <a:srgbClr val="010F97"/>
                </a:solidFill>
                <a:latin typeface="Arial"/>
                <a:ea typeface="Arial" pitchFamily="-104" charset="0"/>
                <a:cs typeface="Arial" panose="020B0604020202020204" pitchFamily="34" charset="0"/>
              </a:rPr>
              <a:t> off</a:t>
            </a: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(n = 553)</a:t>
            </a:r>
          </a:p>
        </p:txBody>
      </p:sp>
      <p:graphicFrame>
        <p:nvGraphicFramePr>
          <p:cNvPr id="38" name="Group 104"/>
          <p:cNvGraphicFramePr>
            <a:graphicFrameLocks noGrp="1"/>
          </p:cNvGraphicFramePr>
          <p:nvPr>
            <p:extLst>
              <p:ext uri="{D42A27DB-BD31-4B8C-83A1-F6EECF244321}">
                <p14:modId xmlns:p14="http://schemas.microsoft.com/office/powerpoint/2010/main" val="1174450405"/>
              </p:ext>
            </p:extLst>
          </p:nvPr>
        </p:nvGraphicFramePr>
        <p:xfrm>
          <a:off x="423949" y="1188197"/>
          <a:ext cx="3199644" cy="2780262"/>
        </p:xfrm>
        <a:graphic>
          <a:graphicData uri="http://schemas.openxmlformats.org/drawingml/2006/table">
            <a:tbl>
              <a:tblPr/>
              <a:tblGrid>
                <a:gridCol w="3199644"/>
              </a:tblGrid>
              <a:tr h="453359">
                <a:tc>
                  <a:txBody>
                    <a:bodyPr/>
                    <a:lstStyle/>
                    <a:p>
                      <a:pPr marL="0" marR="0" lvl="0" indent="0" algn="l" defTabSz="914400" rtl="0" eaLnBrk="0" fontAlgn="base" latinLnBrk="0" hangingPunct="0">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Eligibility (n = 1,110)</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326903">
                <a:tc>
                  <a:txBody>
                    <a:bodyPr/>
                    <a:lstStyle/>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Locally advanced or metastatic RCC</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Clear cell histology</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No prior systemic therapy for advanced RCC</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20" name="TextBox 19"/>
          <p:cNvSpPr txBox="1"/>
          <p:nvPr/>
        </p:nvSpPr>
        <p:spPr>
          <a:xfrm>
            <a:off x="5017504" y="2340590"/>
            <a:ext cx="554960" cy="400110"/>
          </a:xfrm>
          <a:prstGeom prst="rect">
            <a:avLst/>
          </a:prstGeom>
          <a:noFill/>
        </p:spPr>
        <p:txBody>
          <a:bodyPr wrap="none" rtlCol="0">
            <a:spAutoFit/>
          </a:bodyPr>
          <a:lstStyle/>
          <a:p>
            <a:r>
              <a:rPr lang="en-US" sz="2000" b="1" dirty="0" smtClean="0">
                <a:solidFill>
                  <a:schemeClr val="bg1"/>
                </a:solidFill>
              </a:rPr>
              <a:t>1:1</a:t>
            </a:r>
            <a:endParaRPr lang="en-US" sz="2000" b="1" dirty="0">
              <a:solidFill>
                <a:schemeClr val="bg1"/>
              </a:solidFill>
            </a:endParaRPr>
          </a:p>
        </p:txBody>
      </p:sp>
      <p:sp>
        <p:nvSpPr>
          <p:cNvPr id="21" name="Line 2"/>
          <p:cNvSpPr>
            <a:spLocks noChangeShapeType="1"/>
          </p:cNvSpPr>
          <p:nvPr/>
        </p:nvSpPr>
        <p:spPr bwMode="auto">
          <a:xfrm>
            <a:off x="4119751" y="2580894"/>
            <a:ext cx="311913"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2" name="Line 7"/>
          <p:cNvSpPr>
            <a:spLocks noChangeShapeType="1"/>
          </p:cNvSpPr>
          <p:nvPr/>
        </p:nvSpPr>
        <p:spPr bwMode="auto">
          <a:xfrm flipH="1">
            <a:off x="4348149" y="1663019"/>
            <a:ext cx="0" cy="187340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7" name="Line 8"/>
          <p:cNvSpPr>
            <a:spLocks noChangeShapeType="1"/>
          </p:cNvSpPr>
          <p:nvPr/>
        </p:nvSpPr>
        <p:spPr bwMode="auto">
          <a:xfrm flipV="1">
            <a:off x="4348149" y="1662529"/>
            <a:ext cx="6201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9" name="Line 9"/>
          <p:cNvSpPr>
            <a:spLocks noChangeShapeType="1"/>
          </p:cNvSpPr>
          <p:nvPr/>
        </p:nvSpPr>
        <p:spPr bwMode="auto">
          <a:xfrm>
            <a:off x="4348149" y="3536424"/>
            <a:ext cx="6201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0" name="Oval 4"/>
          <p:cNvSpPr>
            <a:spLocks noChangeArrowheads="1"/>
          </p:cNvSpPr>
          <p:nvPr/>
        </p:nvSpPr>
        <p:spPr bwMode="auto">
          <a:xfrm>
            <a:off x="3886189" y="2104038"/>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Tree>
    <p:extLst>
      <p:ext uri="{BB962C8B-B14F-4D97-AF65-F5344CB8AC3E}">
        <p14:creationId xmlns:p14="http://schemas.microsoft.com/office/powerpoint/2010/main" val="3057122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33"/>
          <p:cNvSpPr>
            <a:spLocks noChangeArrowheads="1"/>
          </p:cNvSpPr>
          <p:nvPr/>
        </p:nvSpPr>
        <p:spPr bwMode="auto">
          <a:xfrm>
            <a:off x="388307" y="4350942"/>
            <a:ext cx="8386756" cy="1735869"/>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Motzer RJ et al. </a:t>
            </a:r>
            <a:r>
              <a:rPr lang="en-US" sz="1600" i="1" dirty="0" smtClean="0">
                <a:solidFill>
                  <a:srgbClr val="FFFFFF"/>
                </a:solidFill>
              </a:rPr>
              <a:t>Lancet Oncol </a:t>
            </a:r>
            <a:r>
              <a:rPr lang="en-US" sz="1600" dirty="0" smtClean="0">
                <a:solidFill>
                  <a:srgbClr val="FFFFFF"/>
                </a:solidFill>
                <a:latin typeface="Arial" charset="0"/>
                <a:ea typeface="ＭＳ Ｐゴシック" charset="0"/>
                <a:cs typeface="ＭＳ Ｐゴシック" charset="0"/>
              </a:rPr>
              <a:t>2015;16(15):1473-82.</a:t>
            </a:r>
            <a:endParaRPr lang="en-US" sz="1600" dirty="0">
              <a:solidFill>
                <a:srgbClr val="000000"/>
              </a:solidFill>
              <a:latin typeface="Arial" charset="0"/>
              <a:ea typeface="ＭＳ Ｐゴシック" charset="0"/>
              <a:cs typeface="ＭＳ Ｐゴシック" charset="0"/>
            </a:endParaRPr>
          </a:p>
        </p:txBody>
      </p:sp>
      <p:sp>
        <p:nvSpPr>
          <p:cNvPr id="16" name="Text Box 20"/>
          <p:cNvSpPr txBox="1">
            <a:spLocks noChangeArrowheads="1"/>
          </p:cNvSpPr>
          <p:nvPr/>
        </p:nvSpPr>
        <p:spPr bwMode="auto">
          <a:xfrm>
            <a:off x="5046719" y="1257348"/>
            <a:ext cx="3745640" cy="758712"/>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2200" b="1" dirty="0" smtClean="0">
                <a:solidFill>
                  <a:srgbClr val="010F97"/>
                </a:solidFill>
                <a:latin typeface="Arial"/>
                <a:ea typeface="Arial" pitchFamily="-104" charset="0"/>
                <a:cs typeface="Arial" panose="020B0604020202020204" pitchFamily="34" charset="0"/>
              </a:rPr>
              <a:t>Lenvatinib</a:t>
            </a:r>
          </a:p>
          <a:p>
            <a:pPr algn="ctr" fontAlgn="base">
              <a:lnSpc>
                <a:spcPct val="110000"/>
              </a:lnSpc>
              <a:spcBef>
                <a:spcPct val="0"/>
              </a:spcBef>
              <a:spcAft>
                <a:spcPct val="0"/>
              </a:spcAft>
              <a:buFontTx/>
              <a:buNone/>
              <a:defRPr/>
            </a:pPr>
            <a:r>
              <a:rPr lang="en-US" altLang="en-US" sz="2200" b="1" dirty="0" smtClean="0">
                <a:solidFill>
                  <a:srgbClr val="010F97"/>
                </a:solidFill>
                <a:latin typeface="Arial"/>
                <a:ea typeface="Arial" pitchFamily="-104" charset="0"/>
                <a:cs typeface="Arial" panose="020B0604020202020204" pitchFamily="34" charset="0"/>
              </a:rPr>
              <a:t>(n = 52) </a:t>
            </a:r>
          </a:p>
        </p:txBody>
      </p:sp>
      <p:sp>
        <p:nvSpPr>
          <p:cNvPr id="27" name="Text Box 20"/>
          <p:cNvSpPr txBox="1">
            <a:spLocks noChangeArrowheads="1"/>
          </p:cNvSpPr>
          <p:nvPr/>
        </p:nvSpPr>
        <p:spPr bwMode="auto">
          <a:xfrm>
            <a:off x="5052441" y="2329088"/>
            <a:ext cx="3739918" cy="785375"/>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2200" b="1" dirty="0" smtClean="0">
                <a:solidFill>
                  <a:srgbClr val="010F97"/>
                </a:solidFill>
                <a:latin typeface="Arial"/>
                <a:ea typeface="Arial" pitchFamily="-104" charset="0"/>
                <a:cs typeface="Arial" panose="020B0604020202020204" pitchFamily="34" charset="0"/>
              </a:rPr>
              <a:t>Everolimus</a:t>
            </a:r>
          </a:p>
          <a:p>
            <a:pPr algn="ctr" fontAlgn="base">
              <a:lnSpc>
                <a:spcPct val="110000"/>
              </a:lnSpc>
              <a:spcBef>
                <a:spcPct val="0"/>
              </a:spcBef>
              <a:spcAft>
                <a:spcPct val="0"/>
              </a:spcAft>
              <a:buFontTx/>
              <a:buNone/>
              <a:defRPr/>
            </a:pPr>
            <a:r>
              <a:rPr lang="en-US" altLang="en-US" sz="2200" b="1" dirty="0" smtClean="0">
                <a:solidFill>
                  <a:srgbClr val="010F97"/>
                </a:solidFill>
                <a:latin typeface="Arial"/>
                <a:ea typeface="Arial" pitchFamily="-104" charset="0"/>
                <a:cs typeface="Arial" panose="020B0604020202020204" pitchFamily="34" charset="0"/>
              </a:rPr>
              <a:t>(n = 50)</a:t>
            </a:r>
          </a:p>
        </p:txBody>
      </p:sp>
      <p:sp>
        <p:nvSpPr>
          <p:cNvPr id="19" name="Title 1"/>
          <p:cNvSpPr>
            <a:spLocks noGrp="1"/>
          </p:cNvSpPr>
          <p:nvPr>
            <p:ph type="title"/>
          </p:nvPr>
        </p:nvSpPr>
        <p:spPr/>
        <p:txBody>
          <a:bodyPr/>
          <a:lstStyle/>
          <a:p>
            <a:pPr algn="ctr"/>
            <a:r>
              <a:rPr lang="en-US" dirty="0" smtClean="0"/>
              <a:t>A Phase I/II </a:t>
            </a:r>
            <a:r>
              <a:rPr lang="en-US" dirty="0"/>
              <a:t>Trial of </a:t>
            </a:r>
            <a:r>
              <a:rPr lang="en-US" dirty="0" smtClean="0"/>
              <a:t>Lenvatinib vs </a:t>
            </a:r>
            <a:br>
              <a:rPr lang="en-US" dirty="0" smtClean="0"/>
            </a:br>
            <a:r>
              <a:rPr lang="en-US" dirty="0" err="1" smtClean="0"/>
              <a:t>Everolimus</a:t>
            </a:r>
            <a:r>
              <a:rPr lang="en-US" dirty="0" smtClean="0"/>
              <a:t> </a:t>
            </a:r>
            <a:r>
              <a:rPr lang="en-US" dirty="0"/>
              <a:t>in Advanced RCC</a:t>
            </a:r>
          </a:p>
        </p:txBody>
      </p:sp>
      <p:sp>
        <p:nvSpPr>
          <p:cNvPr id="17" name="Text Box 20"/>
          <p:cNvSpPr txBox="1">
            <a:spLocks noChangeArrowheads="1"/>
          </p:cNvSpPr>
          <p:nvPr/>
        </p:nvSpPr>
        <p:spPr bwMode="auto">
          <a:xfrm>
            <a:off x="5046719" y="3356408"/>
            <a:ext cx="3739918" cy="751432"/>
          </a:xfrm>
          <a:prstGeom prst="rect">
            <a:avLst/>
          </a:prstGeom>
          <a:solidFill>
            <a:srgbClr val="2BADD8"/>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2200" b="1" dirty="0" smtClean="0">
                <a:solidFill>
                  <a:srgbClr val="010F97"/>
                </a:solidFill>
                <a:latin typeface="Arial"/>
                <a:ea typeface="Arial" pitchFamily="-104" charset="0"/>
                <a:cs typeface="Arial" panose="020B0604020202020204" pitchFamily="34" charset="0"/>
              </a:rPr>
              <a:t>Lenvatinib + </a:t>
            </a:r>
            <a:r>
              <a:rPr lang="en-US" altLang="en-US" sz="2200" b="1" dirty="0" err="1" smtClean="0">
                <a:solidFill>
                  <a:srgbClr val="010F97"/>
                </a:solidFill>
                <a:latin typeface="Arial"/>
                <a:ea typeface="Arial" pitchFamily="-104" charset="0"/>
                <a:cs typeface="Arial" panose="020B0604020202020204" pitchFamily="34" charset="0"/>
              </a:rPr>
              <a:t>everolimus</a:t>
            </a:r>
            <a:endParaRPr lang="en-US" altLang="en-US" sz="2200" b="1" dirty="0" smtClean="0">
              <a:solidFill>
                <a:srgbClr val="010F97"/>
              </a:solidFill>
              <a:latin typeface="Arial"/>
              <a:ea typeface="Arial" pitchFamily="-104" charset="0"/>
              <a:cs typeface="Arial" panose="020B0604020202020204" pitchFamily="34" charset="0"/>
            </a:endParaRPr>
          </a:p>
          <a:p>
            <a:pPr algn="ctr" fontAlgn="base">
              <a:lnSpc>
                <a:spcPct val="110000"/>
              </a:lnSpc>
              <a:spcBef>
                <a:spcPct val="0"/>
              </a:spcBef>
              <a:spcAft>
                <a:spcPct val="0"/>
              </a:spcAft>
              <a:buFontTx/>
              <a:buNone/>
              <a:defRPr/>
            </a:pPr>
            <a:r>
              <a:rPr lang="en-US" altLang="en-US" sz="2200" b="1" dirty="0" smtClean="0">
                <a:solidFill>
                  <a:srgbClr val="010F97"/>
                </a:solidFill>
                <a:latin typeface="Arial"/>
                <a:ea typeface="Arial" pitchFamily="-104" charset="0"/>
                <a:cs typeface="Arial" panose="020B0604020202020204" pitchFamily="34" charset="0"/>
              </a:rPr>
              <a:t>(n = 51)</a:t>
            </a:r>
          </a:p>
        </p:txBody>
      </p:sp>
      <p:graphicFrame>
        <p:nvGraphicFramePr>
          <p:cNvPr id="23" name="Table 22"/>
          <p:cNvGraphicFramePr>
            <a:graphicFrameLocks noGrp="1"/>
          </p:cNvGraphicFramePr>
          <p:nvPr>
            <p:extLst>
              <p:ext uri="{D42A27DB-BD31-4B8C-83A1-F6EECF244321}">
                <p14:modId xmlns:p14="http://schemas.microsoft.com/office/powerpoint/2010/main" val="2124279482"/>
              </p:ext>
            </p:extLst>
          </p:nvPr>
        </p:nvGraphicFramePr>
        <p:xfrm>
          <a:off x="499527" y="4452358"/>
          <a:ext cx="8192276" cy="1547738"/>
        </p:xfrm>
        <a:graphic>
          <a:graphicData uri="http://schemas.openxmlformats.org/drawingml/2006/table">
            <a:tbl>
              <a:tblPr firstRow="1" bandRow="1">
                <a:tableStyleId>{5C22544A-7EE6-4342-B048-85BDC9FD1C3A}</a:tableStyleId>
              </a:tblPr>
              <a:tblGrid>
                <a:gridCol w="1630435"/>
                <a:gridCol w="1880446"/>
                <a:gridCol w="1909600"/>
                <a:gridCol w="2771795"/>
              </a:tblGrid>
              <a:tr h="639495">
                <a:tc>
                  <a:txBody>
                    <a:bodyPr/>
                    <a:lstStyle/>
                    <a:p>
                      <a:r>
                        <a:rPr lang="en-US" sz="1800" dirty="0" smtClean="0">
                          <a:solidFill>
                            <a:schemeClr val="bg1"/>
                          </a:solidFill>
                        </a:rPr>
                        <a:t>Outcome</a:t>
                      </a:r>
                      <a:endParaRPr lang="en-US" sz="18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1800" dirty="0" smtClean="0">
                          <a:solidFill>
                            <a:schemeClr val="bg1"/>
                          </a:solidFill>
                        </a:rPr>
                        <a:t>Lenvatinib</a:t>
                      </a:r>
                      <a:endParaRPr lang="en-US" sz="1800" baseline="0" dirty="0" smtClean="0">
                        <a:solidFill>
                          <a:schemeClr val="bg1"/>
                        </a:solidFill>
                      </a:endParaRPr>
                    </a:p>
                    <a:p>
                      <a:pPr algn="ctr"/>
                      <a:r>
                        <a:rPr lang="en-US" sz="1800" baseline="0" dirty="0" smtClean="0">
                          <a:solidFill>
                            <a:schemeClr val="bg1"/>
                          </a:solidFill>
                        </a:rPr>
                        <a:t>(n = 52)</a:t>
                      </a:r>
                      <a:endParaRPr lang="en-US" sz="1800"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1800" dirty="0" smtClean="0">
                          <a:solidFill>
                            <a:schemeClr val="bg1"/>
                          </a:solidFill>
                        </a:rPr>
                        <a:t>Everolimus</a:t>
                      </a:r>
                    </a:p>
                    <a:p>
                      <a:pPr algn="ctr"/>
                      <a:r>
                        <a:rPr lang="en-US" sz="1800" dirty="0" smtClean="0">
                          <a:solidFill>
                            <a:schemeClr val="bg1"/>
                          </a:solidFill>
                        </a:rPr>
                        <a:t>(n =</a:t>
                      </a:r>
                      <a:r>
                        <a:rPr lang="en-US" sz="1800" baseline="0" dirty="0" smtClean="0">
                          <a:solidFill>
                            <a:schemeClr val="bg1"/>
                          </a:solidFill>
                        </a:rPr>
                        <a:t> 50</a:t>
                      </a:r>
                      <a:r>
                        <a:rPr lang="en-US" sz="1800" dirty="0" smtClean="0">
                          <a:solidFill>
                            <a:schemeClr val="bg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1800" dirty="0" err="1" smtClean="0">
                          <a:solidFill>
                            <a:schemeClr val="bg1"/>
                          </a:solidFill>
                        </a:rPr>
                        <a:t>Lenvatinib</a:t>
                      </a:r>
                      <a:r>
                        <a:rPr lang="en-US" sz="1800" dirty="0" smtClean="0">
                          <a:solidFill>
                            <a:schemeClr val="bg1"/>
                          </a:solidFill>
                        </a:rPr>
                        <a:t>/</a:t>
                      </a:r>
                      <a:r>
                        <a:rPr lang="en-US" sz="1800" dirty="0" err="1" smtClean="0">
                          <a:solidFill>
                            <a:schemeClr val="bg1"/>
                          </a:solidFill>
                        </a:rPr>
                        <a:t>everolimus</a:t>
                      </a:r>
                      <a:endParaRPr lang="en-US" sz="1800" dirty="0" smtClean="0">
                        <a:solidFill>
                          <a:schemeClr val="bg1"/>
                        </a:solidFill>
                      </a:endParaRPr>
                    </a:p>
                    <a:p>
                      <a:pPr algn="ctr"/>
                      <a:r>
                        <a:rPr lang="en-US" sz="1800" dirty="0" smtClean="0">
                          <a:solidFill>
                            <a:schemeClr val="bg1"/>
                          </a:solidFill>
                        </a:rPr>
                        <a:t>(n =</a:t>
                      </a:r>
                      <a:r>
                        <a:rPr lang="en-US" sz="1800" baseline="0" dirty="0" smtClean="0">
                          <a:solidFill>
                            <a:schemeClr val="bg1"/>
                          </a:solidFill>
                        </a:rPr>
                        <a:t> 51</a:t>
                      </a:r>
                      <a:r>
                        <a:rPr lang="en-US" sz="1800" dirty="0" smtClean="0">
                          <a:solidFill>
                            <a:schemeClr val="bg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453829">
                <a:tc>
                  <a:txBody>
                    <a:bodyPr/>
                    <a:lstStyle/>
                    <a:p>
                      <a:r>
                        <a:rPr lang="en-US" sz="1800" dirty="0" smtClean="0">
                          <a:solidFill>
                            <a:schemeClr val="bg1"/>
                          </a:solidFill>
                        </a:rPr>
                        <a:t>Median OS</a:t>
                      </a:r>
                      <a:endParaRPr lang="en-US" sz="1800" baseline="30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1800" dirty="0" smtClean="0">
                          <a:solidFill>
                            <a:schemeClr val="bg1"/>
                          </a:solidFill>
                        </a:rPr>
                        <a:t>19.1 mo</a:t>
                      </a:r>
                      <a:endParaRPr lang="en-US" sz="18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1800" dirty="0" smtClean="0">
                          <a:solidFill>
                            <a:schemeClr val="bg1"/>
                          </a:solidFill>
                        </a:rPr>
                        <a:t>15.4 mo</a:t>
                      </a:r>
                      <a:endParaRPr lang="en-US" sz="18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1800" dirty="0" smtClean="0">
                          <a:solidFill>
                            <a:schemeClr val="bg1"/>
                          </a:solidFill>
                        </a:rPr>
                        <a:t>25.5 mo*</a:t>
                      </a:r>
                      <a:endParaRPr lang="en-US" sz="18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453829">
                <a:tc>
                  <a:txBody>
                    <a:bodyPr/>
                    <a:lstStyle/>
                    <a:p>
                      <a:r>
                        <a:rPr lang="en-US" sz="1800" dirty="0" smtClean="0">
                          <a:solidFill>
                            <a:schemeClr val="bg1"/>
                          </a:solidFill>
                        </a:rPr>
                        <a:t>Median PFS</a:t>
                      </a:r>
                      <a:endParaRPr lang="en-US" sz="18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1800" dirty="0" smtClean="0">
                          <a:solidFill>
                            <a:schemeClr val="bg1"/>
                          </a:solidFill>
                        </a:rPr>
                        <a:t>7.4 mo*</a:t>
                      </a:r>
                      <a:endParaRPr lang="en-US" sz="18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1800" dirty="0" smtClean="0">
                          <a:solidFill>
                            <a:schemeClr val="bg1"/>
                          </a:solidFill>
                        </a:rPr>
                        <a:t>5.5 mo</a:t>
                      </a:r>
                      <a:endParaRPr lang="en-US" sz="18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1800" dirty="0" smtClean="0">
                          <a:solidFill>
                            <a:schemeClr val="bg1"/>
                          </a:solidFill>
                        </a:rPr>
                        <a:t>14.6 mo*</a:t>
                      </a:r>
                      <a:endParaRPr lang="en-US" sz="18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4" name="TextBox 3"/>
          <p:cNvSpPr txBox="1"/>
          <p:nvPr/>
        </p:nvSpPr>
        <p:spPr>
          <a:xfrm>
            <a:off x="291861" y="6136689"/>
            <a:ext cx="5194692" cy="369332"/>
          </a:xfrm>
          <a:prstGeom prst="rect">
            <a:avLst/>
          </a:prstGeom>
          <a:noFill/>
        </p:spPr>
        <p:txBody>
          <a:bodyPr wrap="none" rtlCol="0">
            <a:spAutoFit/>
          </a:bodyPr>
          <a:lstStyle/>
          <a:p>
            <a:r>
              <a:rPr lang="en-US" sz="1800" dirty="0" smtClean="0">
                <a:solidFill>
                  <a:srgbClr val="FFFF00"/>
                </a:solidFill>
              </a:rPr>
              <a:t>*</a:t>
            </a:r>
            <a:r>
              <a:rPr lang="en-US" sz="1800" baseline="30000" dirty="0" smtClean="0">
                <a:solidFill>
                  <a:srgbClr val="FFFF00"/>
                </a:solidFill>
              </a:rPr>
              <a:t> </a:t>
            </a:r>
            <a:r>
              <a:rPr lang="en-US" sz="1800" dirty="0" smtClean="0">
                <a:solidFill>
                  <a:srgbClr val="FFFF00"/>
                </a:solidFill>
              </a:rPr>
              <a:t>Statistically significant difference vs everolimus</a:t>
            </a:r>
            <a:endParaRPr lang="en-US" sz="1800" dirty="0">
              <a:solidFill>
                <a:srgbClr val="FFFF00"/>
              </a:solidFill>
            </a:endParaRPr>
          </a:p>
        </p:txBody>
      </p:sp>
      <p:sp>
        <p:nvSpPr>
          <p:cNvPr id="21" name="Line 2"/>
          <p:cNvSpPr>
            <a:spLocks noChangeShapeType="1"/>
          </p:cNvSpPr>
          <p:nvPr/>
        </p:nvSpPr>
        <p:spPr bwMode="auto">
          <a:xfrm>
            <a:off x="4085027" y="2671135"/>
            <a:ext cx="311913"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2" name="Line 6"/>
          <p:cNvSpPr>
            <a:spLocks noChangeShapeType="1"/>
          </p:cNvSpPr>
          <p:nvPr/>
        </p:nvSpPr>
        <p:spPr bwMode="auto">
          <a:xfrm flipV="1">
            <a:off x="3110619" y="2689067"/>
            <a:ext cx="1463954" cy="957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5" name="TextBox 24"/>
          <p:cNvSpPr txBox="1"/>
          <p:nvPr/>
        </p:nvSpPr>
        <p:spPr>
          <a:xfrm>
            <a:off x="797832" y="1628352"/>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29" name="Line 2"/>
          <p:cNvSpPr>
            <a:spLocks noChangeShapeType="1"/>
          </p:cNvSpPr>
          <p:nvPr/>
        </p:nvSpPr>
        <p:spPr bwMode="auto">
          <a:xfrm>
            <a:off x="4085027" y="2671135"/>
            <a:ext cx="311913"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30" name="Line 7"/>
          <p:cNvSpPr>
            <a:spLocks noChangeShapeType="1"/>
          </p:cNvSpPr>
          <p:nvPr/>
        </p:nvSpPr>
        <p:spPr bwMode="auto">
          <a:xfrm flipH="1">
            <a:off x="4313425" y="1628352"/>
            <a:ext cx="0" cy="2160359"/>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2" name="Line 8"/>
          <p:cNvSpPr>
            <a:spLocks noChangeShapeType="1"/>
          </p:cNvSpPr>
          <p:nvPr/>
        </p:nvSpPr>
        <p:spPr bwMode="auto">
          <a:xfrm flipV="1">
            <a:off x="4313425" y="1628352"/>
            <a:ext cx="7127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3" name="Line 9"/>
          <p:cNvSpPr>
            <a:spLocks noChangeShapeType="1"/>
          </p:cNvSpPr>
          <p:nvPr/>
        </p:nvSpPr>
        <p:spPr bwMode="auto">
          <a:xfrm>
            <a:off x="4313425" y="3788711"/>
            <a:ext cx="7127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7" name="Line 8"/>
          <p:cNvSpPr>
            <a:spLocks noChangeShapeType="1"/>
          </p:cNvSpPr>
          <p:nvPr/>
        </p:nvSpPr>
        <p:spPr bwMode="auto">
          <a:xfrm flipV="1">
            <a:off x="4313425" y="2720115"/>
            <a:ext cx="7127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4" name="Oval 4"/>
          <p:cNvSpPr>
            <a:spLocks noChangeArrowheads="1"/>
          </p:cNvSpPr>
          <p:nvPr/>
        </p:nvSpPr>
        <p:spPr bwMode="auto">
          <a:xfrm>
            <a:off x="3874615" y="2194279"/>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graphicFrame>
        <p:nvGraphicFramePr>
          <p:cNvPr id="38" name="Group 104"/>
          <p:cNvGraphicFramePr>
            <a:graphicFrameLocks noGrp="1"/>
          </p:cNvGraphicFramePr>
          <p:nvPr>
            <p:extLst>
              <p:ext uri="{D42A27DB-BD31-4B8C-83A1-F6EECF244321}">
                <p14:modId xmlns:p14="http://schemas.microsoft.com/office/powerpoint/2010/main" val="216720056"/>
              </p:ext>
            </p:extLst>
          </p:nvPr>
        </p:nvGraphicFramePr>
        <p:xfrm>
          <a:off x="446437" y="1294477"/>
          <a:ext cx="3199644" cy="2780262"/>
        </p:xfrm>
        <a:graphic>
          <a:graphicData uri="http://schemas.openxmlformats.org/drawingml/2006/table">
            <a:tbl>
              <a:tblPr/>
              <a:tblGrid>
                <a:gridCol w="3199644"/>
              </a:tblGrid>
              <a:tr h="453359">
                <a:tc>
                  <a:txBody>
                    <a:bodyPr/>
                    <a:lstStyle/>
                    <a:p>
                      <a:pPr marL="0" marR="0" lvl="0" indent="0" algn="l" defTabSz="914400" rtl="0" eaLnBrk="0" fontAlgn="base" latinLnBrk="0" hangingPunct="0">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Eligibility (n = 153)</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326903">
                <a:tc>
                  <a:txBody>
                    <a:bodyPr/>
                    <a:lstStyle/>
                    <a:p>
                      <a:pPr marL="285750" indent="-285750" eaLnBrk="0" fontAlgn="base" hangingPunct="0">
                        <a:spcBef>
                          <a:spcPts val="600"/>
                        </a:spcBef>
                        <a:spcAft>
                          <a:spcPts val="600"/>
                        </a:spcAft>
                        <a:buFont typeface="Arial"/>
                        <a:buChar char="•"/>
                      </a:pPr>
                      <a:r>
                        <a:rPr lang="en-US" sz="2000" dirty="0" err="1" smtClean="0">
                          <a:solidFill>
                            <a:prstClr val="white"/>
                          </a:solidFill>
                          <a:latin typeface="+mn-lt"/>
                          <a:ea typeface="Arial" pitchFamily="-104" charset="0"/>
                          <a:cs typeface="Arial" pitchFamily="-104" charset="0"/>
                        </a:rPr>
                        <a:t>Unresectable</a:t>
                      </a:r>
                      <a:r>
                        <a:rPr lang="en-US" sz="2000" dirty="0" smtClean="0">
                          <a:solidFill>
                            <a:prstClr val="white"/>
                          </a:solidFill>
                          <a:latin typeface="+mn-lt"/>
                          <a:ea typeface="Arial" pitchFamily="-104" charset="0"/>
                          <a:cs typeface="Arial" pitchFamily="-104" charset="0"/>
                        </a:rPr>
                        <a:t> locally advanced or metastatic RCC</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Clear cell histology</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1 prior VEGF-targeted therapy</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Tree>
    <p:extLst>
      <p:ext uri="{BB962C8B-B14F-4D97-AF65-F5344CB8AC3E}">
        <p14:creationId xmlns:p14="http://schemas.microsoft.com/office/powerpoint/2010/main" val="9485557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3"/>
          <p:cNvSpPr>
            <a:spLocks noChangeArrowheads="1"/>
          </p:cNvSpPr>
          <p:nvPr/>
        </p:nvSpPr>
        <p:spPr bwMode="auto">
          <a:xfrm>
            <a:off x="248500" y="3994747"/>
            <a:ext cx="8612867" cy="2050500"/>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Motzer RJ </a:t>
            </a:r>
            <a:r>
              <a:rPr lang="en-US" sz="1600" dirty="0" smtClean="0">
                <a:solidFill>
                  <a:srgbClr val="FFFFFF"/>
                </a:solidFill>
                <a:latin typeface="Arial" charset="0"/>
                <a:ea typeface="ＭＳ Ｐゴシック" charset="0"/>
                <a:cs typeface="ＭＳ Ｐゴシック" charset="0"/>
              </a:rPr>
              <a:t>et al. </a:t>
            </a:r>
            <a:r>
              <a:rPr lang="en-US" sz="1600" i="1" dirty="0" smtClean="0">
                <a:solidFill>
                  <a:srgbClr val="FFFFFF"/>
                </a:solidFill>
              </a:rPr>
              <a:t>N Engl</a:t>
            </a:r>
            <a:r>
              <a:rPr lang="en-US" sz="1600" i="1" dirty="0">
                <a:solidFill>
                  <a:srgbClr val="FFFFFF"/>
                </a:solidFill>
              </a:rPr>
              <a:t> </a:t>
            </a:r>
            <a:r>
              <a:rPr lang="en-US" sz="1600" i="1" dirty="0" smtClean="0">
                <a:solidFill>
                  <a:srgbClr val="FFFFFF"/>
                </a:solidFill>
              </a:rPr>
              <a:t>J Med </a:t>
            </a:r>
            <a:r>
              <a:rPr lang="en-US" sz="1600" dirty="0" smtClean="0">
                <a:solidFill>
                  <a:srgbClr val="FFFFFF"/>
                </a:solidFill>
                <a:latin typeface="Arial" charset="0"/>
                <a:ea typeface="ＭＳ Ｐゴシック" charset="0"/>
                <a:cs typeface="ＭＳ Ｐゴシック" charset="0"/>
              </a:rPr>
              <a:t>2015;373(19):1803-13.</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pPr algn="ctr"/>
            <a:r>
              <a:rPr lang="en-US" dirty="0" smtClean="0"/>
              <a:t>CheckMate 025: A Phase III </a:t>
            </a:r>
            <a:r>
              <a:rPr lang="en-US" dirty="0"/>
              <a:t>Trial of </a:t>
            </a:r>
            <a:r>
              <a:rPr lang="en-US" dirty="0" smtClean="0"/>
              <a:t>Nivolumab vs Everolimus in Advanced RCC</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808330799"/>
              </p:ext>
            </p:extLst>
          </p:nvPr>
        </p:nvGraphicFramePr>
        <p:xfrm>
          <a:off x="328195" y="4075117"/>
          <a:ext cx="8453476" cy="1889760"/>
        </p:xfrm>
        <a:graphic>
          <a:graphicData uri="http://schemas.openxmlformats.org/drawingml/2006/table">
            <a:tbl>
              <a:tblPr firstRow="1" bandRow="1">
                <a:tableStyleId>{5C22544A-7EE6-4342-B048-85BDC9FD1C3A}</a:tableStyleId>
              </a:tblPr>
              <a:tblGrid>
                <a:gridCol w="1877073"/>
                <a:gridCol w="2133600"/>
                <a:gridCol w="1569720"/>
                <a:gridCol w="1127760"/>
                <a:gridCol w="1745323"/>
              </a:tblGrid>
              <a:tr h="598181">
                <a:tc>
                  <a:txBody>
                    <a:bodyPr/>
                    <a:lstStyle/>
                    <a:p>
                      <a:r>
                        <a:rPr lang="en-US" sz="2000" dirty="0" smtClean="0">
                          <a:solidFill>
                            <a:schemeClr val="bg1"/>
                          </a:solidFill>
                        </a:rPr>
                        <a:t>Outcome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Nivolumab</a:t>
                      </a:r>
                      <a:endParaRPr lang="en-US" sz="2000" baseline="0" dirty="0" smtClean="0">
                        <a:solidFill>
                          <a:schemeClr val="bg1"/>
                        </a:solidFill>
                      </a:endParaRPr>
                    </a:p>
                    <a:p>
                      <a:pPr algn="ctr"/>
                      <a:r>
                        <a:rPr lang="en-US" sz="2000" baseline="0" dirty="0" smtClean="0">
                          <a:solidFill>
                            <a:schemeClr val="bg1"/>
                          </a:solidFill>
                        </a:rPr>
                        <a:t>(n = 410)</a:t>
                      </a:r>
                      <a:endParaRPr lang="en-US" sz="2000" dirty="0" smtClean="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Everolimus</a:t>
                      </a:r>
                    </a:p>
                    <a:p>
                      <a:pPr algn="ctr"/>
                      <a:r>
                        <a:rPr lang="en-US" sz="2000" dirty="0" smtClean="0">
                          <a:solidFill>
                            <a:schemeClr val="bg1"/>
                          </a:solidFill>
                        </a:rPr>
                        <a:t>(n =</a:t>
                      </a:r>
                      <a:r>
                        <a:rPr lang="en-US" sz="2000" baseline="0" dirty="0" smtClean="0">
                          <a:solidFill>
                            <a:schemeClr val="bg1"/>
                          </a:solidFill>
                        </a:rPr>
                        <a:t> 411</a:t>
                      </a:r>
                      <a:r>
                        <a:rPr lang="en-US" sz="2000" dirty="0" smtClean="0">
                          <a:solidFill>
                            <a:schemeClr val="bg1"/>
                          </a:solidFill>
                        </a:rPr>
                        <a: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HR</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i="1" dirty="0" smtClean="0">
                          <a:solidFill>
                            <a:schemeClr val="bg1"/>
                          </a:solidFill>
                        </a:rPr>
                        <a:t>p</a:t>
                      </a:r>
                      <a:r>
                        <a:rPr lang="en-US" sz="2000" dirty="0" smtClean="0">
                          <a:solidFill>
                            <a:schemeClr val="bg1"/>
                          </a:solidFill>
                        </a:rPr>
                        <a:t>-value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338103">
                <a:tc>
                  <a:txBody>
                    <a:bodyPr/>
                    <a:lstStyle/>
                    <a:p>
                      <a:r>
                        <a:rPr lang="en-US" sz="2000" dirty="0" smtClean="0">
                          <a:solidFill>
                            <a:schemeClr val="bg1"/>
                          </a:solidFill>
                        </a:rPr>
                        <a:t>Median OS</a:t>
                      </a:r>
                      <a:endParaRPr lang="en-US" sz="2000" baseline="30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25.0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19.6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0.73</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0.002</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338103">
                <a:tc>
                  <a:txBody>
                    <a:bodyPr/>
                    <a:lstStyle/>
                    <a:p>
                      <a:r>
                        <a:rPr lang="en-US" sz="2000" dirty="0" smtClean="0">
                          <a:solidFill>
                            <a:schemeClr val="bg1"/>
                          </a:solidFill>
                        </a:rPr>
                        <a:t>Median PFS</a:t>
                      </a:r>
                      <a:endParaRPr lang="en-US" sz="2000" baseline="30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4.6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4.4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0.88</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0.11</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338103">
                <a:tc>
                  <a:txBody>
                    <a:bodyPr/>
                    <a:lstStyle/>
                    <a:p>
                      <a:r>
                        <a:rPr lang="en-US" sz="2000" baseline="0" dirty="0" smtClean="0">
                          <a:solidFill>
                            <a:schemeClr val="bg1"/>
                          </a:solidFill>
                        </a:rPr>
                        <a:t>ORR</a:t>
                      </a:r>
                      <a:endParaRPr lang="en-US" sz="2000" baseline="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25%</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5%</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&lt;0.001</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6" name="TextBox 5"/>
          <p:cNvSpPr txBox="1"/>
          <p:nvPr/>
        </p:nvSpPr>
        <p:spPr>
          <a:xfrm>
            <a:off x="330550" y="6084123"/>
            <a:ext cx="7978466" cy="461665"/>
          </a:xfrm>
          <a:prstGeom prst="rect">
            <a:avLst/>
          </a:prstGeom>
          <a:noFill/>
        </p:spPr>
        <p:txBody>
          <a:bodyPr wrap="none" rtlCol="0">
            <a:spAutoFit/>
          </a:bodyPr>
          <a:lstStyle/>
          <a:p>
            <a:r>
              <a:rPr lang="en-US" b="1" dirty="0" smtClean="0">
                <a:solidFill>
                  <a:srgbClr val="FFFF00"/>
                </a:solidFill>
              </a:rPr>
              <a:t>HR for </a:t>
            </a:r>
            <a:r>
              <a:rPr lang="en-US" b="1" dirty="0">
                <a:solidFill>
                  <a:srgbClr val="FFFF00"/>
                </a:solidFill>
              </a:rPr>
              <a:t>O</a:t>
            </a:r>
            <a:r>
              <a:rPr lang="en-US" b="1" dirty="0" smtClean="0">
                <a:solidFill>
                  <a:srgbClr val="FFFF00"/>
                </a:solidFill>
              </a:rPr>
              <a:t>S met the predefined criterion for superiority</a:t>
            </a:r>
            <a:endParaRPr lang="en-US" b="1" dirty="0">
              <a:solidFill>
                <a:srgbClr val="FFFF00"/>
              </a:solidFill>
            </a:endParaRPr>
          </a:p>
        </p:txBody>
      </p:sp>
      <p:sp>
        <p:nvSpPr>
          <p:cNvPr id="24" name="Text Box 20"/>
          <p:cNvSpPr txBox="1">
            <a:spLocks noChangeArrowheads="1"/>
          </p:cNvSpPr>
          <p:nvPr/>
        </p:nvSpPr>
        <p:spPr bwMode="auto">
          <a:xfrm>
            <a:off x="4968276" y="1357502"/>
            <a:ext cx="3531496" cy="761808"/>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800" b="1" dirty="0" err="1">
                <a:solidFill>
                  <a:srgbClr val="010F97"/>
                </a:solidFill>
                <a:latin typeface="Arial"/>
                <a:ea typeface="Arial" pitchFamily="-104" charset="0"/>
                <a:cs typeface="Arial" panose="020B0604020202020204" pitchFamily="34" charset="0"/>
              </a:rPr>
              <a:t>Nivolumab</a:t>
            </a:r>
            <a:endParaRPr lang="en-US" altLang="en-US" sz="1800" b="1" dirty="0">
              <a:solidFill>
                <a:srgbClr val="010F97"/>
              </a:solidFill>
              <a:latin typeface="Arial"/>
              <a:ea typeface="Arial" pitchFamily="-104" charset="0"/>
              <a:cs typeface="Arial" panose="020B0604020202020204" pitchFamily="34" charset="0"/>
            </a:endParaRP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(n = 410)</a:t>
            </a:r>
          </a:p>
        </p:txBody>
      </p:sp>
      <p:sp>
        <p:nvSpPr>
          <p:cNvPr id="25" name="Text Box 20"/>
          <p:cNvSpPr txBox="1">
            <a:spLocks noChangeArrowheads="1"/>
          </p:cNvSpPr>
          <p:nvPr/>
        </p:nvSpPr>
        <p:spPr bwMode="auto">
          <a:xfrm>
            <a:off x="4968276" y="3018438"/>
            <a:ext cx="3530492" cy="803372"/>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800" b="1" dirty="0" err="1">
                <a:solidFill>
                  <a:srgbClr val="010F97"/>
                </a:solidFill>
                <a:latin typeface="Arial"/>
                <a:ea typeface="Arial" pitchFamily="-104" charset="0"/>
                <a:cs typeface="Arial" panose="020B0604020202020204" pitchFamily="34" charset="0"/>
              </a:rPr>
              <a:t>Everolimus</a:t>
            </a:r>
            <a:endParaRPr lang="en-US" altLang="en-US" sz="1800" b="1" dirty="0">
              <a:solidFill>
                <a:srgbClr val="010F97"/>
              </a:solidFill>
              <a:latin typeface="Arial"/>
              <a:ea typeface="Arial" pitchFamily="-104" charset="0"/>
              <a:cs typeface="Arial" panose="020B0604020202020204" pitchFamily="34" charset="0"/>
            </a:endParaRP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(n = 411)</a:t>
            </a:r>
          </a:p>
        </p:txBody>
      </p:sp>
      <p:sp>
        <p:nvSpPr>
          <p:cNvPr id="40" name="Line 2"/>
          <p:cNvSpPr>
            <a:spLocks noChangeShapeType="1"/>
          </p:cNvSpPr>
          <p:nvPr/>
        </p:nvSpPr>
        <p:spPr bwMode="auto">
          <a:xfrm>
            <a:off x="4119751" y="2580894"/>
            <a:ext cx="311913"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41" name="Line 6"/>
          <p:cNvSpPr>
            <a:spLocks noChangeShapeType="1"/>
          </p:cNvSpPr>
          <p:nvPr/>
        </p:nvSpPr>
        <p:spPr bwMode="auto">
          <a:xfrm flipV="1">
            <a:off x="3145343" y="2598826"/>
            <a:ext cx="1463954" cy="957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42" name="Line 2"/>
          <p:cNvSpPr>
            <a:spLocks noChangeShapeType="1"/>
          </p:cNvSpPr>
          <p:nvPr/>
        </p:nvSpPr>
        <p:spPr bwMode="auto">
          <a:xfrm>
            <a:off x="4119751" y="2580894"/>
            <a:ext cx="311913"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43" name="Line 7"/>
          <p:cNvSpPr>
            <a:spLocks noChangeShapeType="1"/>
          </p:cNvSpPr>
          <p:nvPr/>
        </p:nvSpPr>
        <p:spPr bwMode="auto">
          <a:xfrm flipH="1">
            <a:off x="4348149" y="1663019"/>
            <a:ext cx="0" cy="187340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44" name="Line 8"/>
          <p:cNvSpPr>
            <a:spLocks noChangeShapeType="1"/>
          </p:cNvSpPr>
          <p:nvPr/>
        </p:nvSpPr>
        <p:spPr bwMode="auto">
          <a:xfrm flipV="1">
            <a:off x="4348149" y="1662529"/>
            <a:ext cx="6201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45" name="Line 9"/>
          <p:cNvSpPr>
            <a:spLocks noChangeShapeType="1"/>
          </p:cNvSpPr>
          <p:nvPr/>
        </p:nvSpPr>
        <p:spPr bwMode="auto">
          <a:xfrm>
            <a:off x="4348149" y="3536424"/>
            <a:ext cx="6201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46" name="Oval 4"/>
          <p:cNvSpPr>
            <a:spLocks noChangeArrowheads="1"/>
          </p:cNvSpPr>
          <p:nvPr/>
        </p:nvSpPr>
        <p:spPr bwMode="auto">
          <a:xfrm>
            <a:off x="3886189" y="2104038"/>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graphicFrame>
        <p:nvGraphicFramePr>
          <p:cNvPr id="37" name="Group 104"/>
          <p:cNvGraphicFramePr>
            <a:graphicFrameLocks noGrp="1"/>
          </p:cNvGraphicFramePr>
          <p:nvPr>
            <p:extLst>
              <p:ext uri="{D42A27DB-BD31-4B8C-83A1-F6EECF244321}">
                <p14:modId xmlns:p14="http://schemas.microsoft.com/office/powerpoint/2010/main" val="1847913847"/>
              </p:ext>
            </p:extLst>
          </p:nvPr>
        </p:nvGraphicFramePr>
        <p:xfrm>
          <a:off x="423949" y="1248538"/>
          <a:ext cx="3199644" cy="2573272"/>
        </p:xfrm>
        <a:graphic>
          <a:graphicData uri="http://schemas.openxmlformats.org/drawingml/2006/table">
            <a:tbl>
              <a:tblPr/>
              <a:tblGrid>
                <a:gridCol w="3199644"/>
              </a:tblGrid>
              <a:tr h="419607">
                <a:tc>
                  <a:txBody>
                    <a:bodyPr/>
                    <a:lstStyle/>
                    <a:p>
                      <a:pPr marL="0" marR="0" lvl="0" indent="0" algn="l" defTabSz="914400" rtl="0" eaLnBrk="0" fontAlgn="base" latinLnBrk="0" hangingPunct="0">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Eligibility (n = 821)</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153665">
                <a:tc>
                  <a:txBody>
                    <a:bodyPr/>
                    <a:lstStyle/>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Locally advanced or metastatic RCC</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Clear cell histology</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≤2 prior anti-angiogenic therapies</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Tree>
    <p:extLst>
      <p:ext uri="{BB962C8B-B14F-4D97-AF65-F5344CB8AC3E}">
        <p14:creationId xmlns:p14="http://schemas.microsoft.com/office/powerpoint/2010/main" val="14090245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Toxicities Associated with Immune </a:t>
            </a:r>
            <a:br>
              <a:rPr lang="en-US" dirty="0" smtClean="0"/>
            </a:br>
            <a:r>
              <a:rPr lang="en-US" dirty="0" smtClean="0"/>
              <a:t>Checkpoint Inhibitors</a:t>
            </a:r>
            <a:endParaRPr lang="en-US" dirty="0"/>
          </a:p>
        </p:txBody>
      </p:sp>
      <p:sp>
        <p:nvSpPr>
          <p:cNvPr id="2" name="Content Placeholder 1"/>
          <p:cNvSpPr>
            <a:spLocks noGrp="1"/>
          </p:cNvSpPr>
          <p:nvPr>
            <p:ph idx="1"/>
          </p:nvPr>
        </p:nvSpPr>
        <p:spPr>
          <a:xfrm>
            <a:off x="685800" y="1143000"/>
            <a:ext cx="7772400" cy="5027612"/>
          </a:xfrm>
        </p:spPr>
        <p:txBody>
          <a:bodyPr/>
          <a:lstStyle/>
          <a:p>
            <a:pPr>
              <a:spcBef>
                <a:spcPts val="900"/>
              </a:spcBef>
              <a:buFont typeface="Arial" charset="0"/>
              <a:buChar char="•"/>
            </a:pPr>
            <a:r>
              <a:rPr lang="en-US" sz="2400" dirty="0" smtClean="0"/>
              <a:t>Colitis </a:t>
            </a:r>
            <a:endParaRPr lang="en-US" sz="2400" dirty="0"/>
          </a:p>
          <a:p>
            <a:pPr>
              <a:spcBef>
                <a:spcPts val="900"/>
              </a:spcBef>
              <a:buFont typeface="Arial" charset="0"/>
              <a:buChar char="•"/>
            </a:pPr>
            <a:r>
              <a:rPr lang="en-US" sz="2400" dirty="0" err="1" smtClean="0"/>
              <a:t>Hypophysitis</a:t>
            </a:r>
            <a:r>
              <a:rPr lang="en-US" sz="2400" dirty="0" smtClean="0"/>
              <a:t> </a:t>
            </a:r>
            <a:endParaRPr lang="en-US" sz="2400" dirty="0"/>
          </a:p>
          <a:p>
            <a:pPr>
              <a:spcBef>
                <a:spcPts val="900"/>
              </a:spcBef>
              <a:buFont typeface="Arial" charset="0"/>
              <a:buChar char="•"/>
            </a:pPr>
            <a:r>
              <a:rPr lang="en-US" sz="2400" dirty="0" smtClean="0"/>
              <a:t>Hypothyroidism</a:t>
            </a:r>
            <a:endParaRPr lang="en-US" sz="2400" dirty="0"/>
          </a:p>
          <a:p>
            <a:pPr>
              <a:spcBef>
                <a:spcPts val="900"/>
              </a:spcBef>
              <a:buFont typeface="Arial" charset="0"/>
              <a:buChar char="•"/>
            </a:pPr>
            <a:r>
              <a:rPr lang="en-US" sz="2400" dirty="0" smtClean="0"/>
              <a:t>Adrenal </a:t>
            </a:r>
            <a:r>
              <a:rPr lang="en-US" sz="2400" dirty="0"/>
              <a:t>insufficiency</a:t>
            </a:r>
          </a:p>
          <a:p>
            <a:pPr>
              <a:spcBef>
                <a:spcPts val="900"/>
              </a:spcBef>
              <a:buFont typeface="Arial" charset="0"/>
              <a:buChar char="•"/>
            </a:pPr>
            <a:r>
              <a:rPr lang="en-US" sz="2400" dirty="0"/>
              <a:t>Dermatologic side effects</a:t>
            </a:r>
          </a:p>
          <a:p>
            <a:pPr>
              <a:spcBef>
                <a:spcPts val="900"/>
              </a:spcBef>
              <a:buFont typeface="Arial" charset="0"/>
              <a:buChar char="•"/>
            </a:pPr>
            <a:r>
              <a:rPr lang="en-US" sz="2400" dirty="0"/>
              <a:t>Neuropathies</a:t>
            </a:r>
          </a:p>
          <a:p>
            <a:pPr>
              <a:spcBef>
                <a:spcPts val="900"/>
              </a:spcBef>
              <a:buFont typeface="Arial" charset="0"/>
              <a:buChar char="•"/>
            </a:pPr>
            <a:r>
              <a:rPr lang="en-US" sz="2400" dirty="0"/>
              <a:t>Hepatitis</a:t>
            </a:r>
          </a:p>
          <a:p>
            <a:pPr>
              <a:spcBef>
                <a:spcPts val="900"/>
              </a:spcBef>
              <a:buFont typeface="Arial" charset="0"/>
              <a:buChar char="•"/>
            </a:pPr>
            <a:r>
              <a:rPr lang="en-US" sz="2400" dirty="0" smtClean="0"/>
              <a:t>Pneumonitis</a:t>
            </a:r>
            <a:r>
              <a:rPr lang="en-US" sz="2400" dirty="0"/>
              <a:t>					</a:t>
            </a:r>
          </a:p>
        </p:txBody>
      </p:sp>
    </p:spTree>
    <p:extLst>
      <p:ext uri="{BB962C8B-B14F-4D97-AF65-F5344CB8AC3E}">
        <p14:creationId xmlns:p14="http://schemas.microsoft.com/office/powerpoint/2010/main" val="2938957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3"/>
          <p:cNvSpPr>
            <a:spLocks noChangeArrowheads="1"/>
          </p:cNvSpPr>
          <p:nvPr/>
        </p:nvSpPr>
        <p:spPr bwMode="auto">
          <a:xfrm>
            <a:off x="233138" y="1604357"/>
            <a:ext cx="8694331" cy="4162878"/>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Motzer RJ et al. </a:t>
            </a:r>
            <a:r>
              <a:rPr lang="en-US" sz="1600" i="1" dirty="0" smtClean="0">
                <a:solidFill>
                  <a:srgbClr val="FFFFFF"/>
                </a:solidFill>
              </a:rPr>
              <a:t>Lancet Oncol </a:t>
            </a:r>
            <a:r>
              <a:rPr lang="en-US" sz="1600" dirty="0" smtClean="0">
                <a:solidFill>
                  <a:srgbClr val="FFFFFF"/>
                </a:solidFill>
                <a:latin typeface="Arial" charset="0"/>
                <a:ea typeface="ＭＳ Ｐゴシック" charset="0"/>
                <a:cs typeface="ＭＳ Ｐゴシック" charset="0"/>
              </a:rPr>
              <a:t>2015;16(15):1473-82.</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pPr algn="ctr"/>
            <a:r>
              <a:rPr lang="en-US" dirty="0" smtClean="0"/>
              <a:t>Results from a Phase I/II </a:t>
            </a:r>
            <a:r>
              <a:rPr lang="en-US" dirty="0"/>
              <a:t>Trial of </a:t>
            </a:r>
            <a:r>
              <a:rPr lang="en-US" dirty="0" smtClean="0"/>
              <a:t>Lenvatinib vs Everolimus </a:t>
            </a:r>
            <a:r>
              <a:rPr lang="en-US" dirty="0"/>
              <a:t>in Advanced RCC</a:t>
            </a:r>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064087354"/>
              </p:ext>
            </p:extLst>
          </p:nvPr>
        </p:nvGraphicFramePr>
        <p:xfrm>
          <a:off x="297893" y="1692743"/>
          <a:ext cx="8564822" cy="3998291"/>
        </p:xfrm>
        <a:graphic>
          <a:graphicData uri="http://schemas.openxmlformats.org/drawingml/2006/table">
            <a:tbl>
              <a:tblPr firstRow="1" bandRow="1">
                <a:tableStyleId>{5C22544A-7EE6-4342-B048-85BDC9FD1C3A}</a:tableStyleId>
              </a:tblPr>
              <a:tblGrid>
                <a:gridCol w="1704579"/>
                <a:gridCol w="1965960"/>
                <a:gridCol w="1996440"/>
                <a:gridCol w="2897843"/>
              </a:tblGrid>
              <a:tr h="1277816">
                <a:tc>
                  <a:txBody>
                    <a:bodyPr/>
                    <a:lstStyle/>
                    <a:p>
                      <a:r>
                        <a:rPr lang="en-US" sz="2000" dirty="0" smtClean="0">
                          <a:solidFill>
                            <a:schemeClr val="bg1"/>
                          </a:solidFill>
                        </a:rPr>
                        <a:t>Outcome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Lenvatinib</a:t>
                      </a:r>
                      <a:endParaRPr lang="en-US" sz="2000" baseline="0" dirty="0" smtClean="0">
                        <a:solidFill>
                          <a:schemeClr val="bg1"/>
                        </a:solidFill>
                      </a:endParaRPr>
                    </a:p>
                    <a:p>
                      <a:pPr algn="ctr"/>
                      <a:r>
                        <a:rPr lang="en-US" sz="2000" baseline="0" dirty="0" smtClean="0">
                          <a:solidFill>
                            <a:schemeClr val="bg1"/>
                          </a:solidFill>
                        </a:rPr>
                        <a:t>(n = 52)</a:t>
                      </a:r>
                      <a:endParaRPr lang="en-US" sz="2000" dirty="0" smtClean="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Everolimus</a:t>
                      </a:r>
                    </a:p>
                    <a:p>
                      <a:pPr algn="ctr"/>
                      <a:r>
                        <a:rPr lang="en-US" sz="2000" dirty="0" smtClean="0">
                          <a:solidFill>
                            <a:schemeClr val="bg1"/>
                          </a:solidFill>
                        </a:rPr>
                        <a:t>(n =</a:t>
                      </a:r>
                      <a:r>
                        <a:rPr lang="en-US" sz="2000" baseline="0" dirty="0" smtClean="0">
                          <a:solidFill>
                            <a:schemeClr val="bg1"/>
                          </a:solidFill>
                        </a:rPr>
                        <a:t> 50</a:t>
                      </a:r>
                      <a:r>
                        <a:rPr lang="en-US" sz="2000" dirty="0" smtClean="0">
                          <a:solidFill>
                            <a:schemeClr val="bg1"/>
                          </a:solidFill>
                        </a:rPr>
                        <a: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err="1" smtClean="0">
                          <a:solidFill>
                            <a:schemeClr val="bg1"/>
                          </a:solidFill>
                        </a:rPr>
                        <a:t>Lenvatinib</a:t>
                      </a:r>
                      <a:r>
                        <a:rPr lang="en-US" sz="2000" dirty="0" smtClean="0">
                          <a:solidFill>
                            <a:schemeClr val="bg1"/>
                          </a:solidFill>
                        </a:rPr>
                        <a:t>/</a:t>
                      </a:r>
                      <a:r>
                        <a:rPr lang="en-US" sz="2000" dirty="0" err="1" smtClean="0">
                          <a:solidFill>
                            <a:schemeClr val="bg1"/>
                          </a:solidFill>
                        </a:rPr>
                        <a:t>everolimus</a:t>
                      </a:r>
                      <a:endParaRPr lang="en-US" sz="2000" dirty="0" smtClean="0">
                        <a:solidFill>
                          <a:schemeClr val="bg1"/>
                        </a:solidFill>
                      </a:endParaRPr>
                    </a:p>
                    <a:p>
                      <a:pPr algn="ctr"/>
                      <a:r>
                        <a:rPr lang="en-US" sz="2000" dirty="0" smtClean="0">
                          <a:solidFill>
                            <a:schemeClr val="bg1"/>
                          </a:solidFill>
                        </a:rPr>
                        <a:t>(n =</a:t>
                      </a:r>
                      <a:r>
                        <a:rPr lang="en-US" sz="2000" baseline="0" dirty="0" smtClean="0">
                          <a:solidFill>
                            <a:schemeClr val="bg1"/>
                          </a:solidFill>
                        </a:rPr>
                        <a:t> 51</a:t>
                      </a:r>
                      <a:r>
                        <a:rPr lang="en-US" sz="2000" dirty="0" smtClean="0">
                          <a:solidFill>
                            <a:schemeClr val="bg1"/>
                          </a:solidFill>
                        </a:rPr>
                        <a: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906825">
                <a:tc>
                  <a:txBody>
                    <a:bodyPr/>
                    <a:lstStyle/>
                    <a:p>
                      <a:r>
                        <a:rPr lang="en-US" sz="2000" dirty="0" smtClean="0">
                          <a:solidFill>
                            <a:schemeClr val="bg1"/>
                          </a:solidFill>
                        </a:rPr>
                        <a:t>Median OS</a:t>
                      </a:r>
                      <a:endParaRPr lang="en-US" sz="2000" baseline="30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19.1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15.4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25.5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906825">
                <a:tc>
                  <a:txBody>
                    <a:bodyPr/>
                    <a:lstStyle/>
                    <a:p>
                      <a:r>
                        <a:rPr lang="en-US" sz="2000" dirty="0" smtClean="0">
                          <a:solidFill>
                            <a:schemeClr val="bg1"/>
                          </a:solidFill>
                        </a:rPr>
                        <a:t>Median PFS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7.4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5.5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14.6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906825">
                <a:tc>
                  <a:txBody>
                    <a:bodyPr/>
                    <a:lstStyle/>
                    <a:p>
                      <a:r>
                        <a:rPr lang="en-US" sz="2000" dirty="0" smtClean="0">
                          <a:solidFill>
                            <a:schemeClr val="bg1"/>
                          </a:solidFill>
                        </a:rPr>
                        <a:t>ORR</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14 (27%)</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3 (6%)</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22 (43%)*</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4" name="TextBox 3"/>
          <p:cNvSpPr txBox="1"/>
          <p:nvPr/>
        </p:nvSpPr>
        <p:spPr>
          <a:xfrm>
            <a:off x="297893" y="5833481"/>
            <a:ext cx="5194692" cy="369332"/>
          </a:xfrm>
          <a:prstGeom prst="rect">
            <a:avLst/>
          </a:prstGeom>
          <a:noFill/>
        </p:spPr>
        <p:txBody>
          <a:bodyPr wrap="none" rtlCol="0">
            <a:spAutoFit/>
          </a:bodyPr>
          <a:lstStyle/>
          <a:p>
            <a:r>
              <a:rPr lang="en-US" sz="1800" dirty="0" smtClean="0">
                <a:solidFill>
                  <a:srgbClr val="FFFF00"/>
                </a:solidFill>
              </a:rPr>
              <a:t>*</a:t>
            </a:r>
            <a:r>
              <a:rPr lang="en-US" sz="1800" baseline="30000" dirty="0" smtClean="0">
                <a:solidFill>
                  <a:srgbClr val="FFFF00"/>
                </a:solidFill>
              </a:rPr>
              <a:t> </a:t>
            </a:r>
            <a:r>
              <a:rPr lang="en-US" sz="1800" dirty="0" smtClean="0">
                <a:solidFill>
                  <a:srgbClr val="FFFF00"/>
                </a:solidFill>
              </a:rPr>
              <a:t>Statistically significant difference vs everolimus</a:t>
            </a:r>
            <a:endParaRPr lang="en-US" sz="1800" dirty="0">
              <a:solidFill>
                <a:srgbClr val="FFFF00"/>
              </a:solidFill>
            </a:endParaRPr>
          </a:p>
        </p:txBody>
      </p:sp>
    </p:spTree>
    <p:extLst>
      <p:ext uri="{BB962C8B-B14F-4D97-AF65-F5344CB8AC3E}">
        <p14:creationId xmlns:p14="http://schemas.microsoft.com/office/powerpoint/2010/main" val="10176441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3"/>
          <p:cNvSpPr>
            <a:spLocks noChangeArrowheads="1"/>
          </p:cNvSpPr>
          <p:nvPr/>
        </p:nvSpPr>
        <p:spPr bwMode="auto">
          <a:xfrm>
            <a:off x="233138" y="1604357"/>
            <a:ext cx="8694331" cy="4162878"/>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Motzer RJ et al. </a:t>
            </a:r>
            <a:r>
              <a:rPr lang="en-US" sz="1600" i="1" dirty="0" smtClean="0">
                <a:solidFill>
                  <a:srgbClr val="FFFFFF"/>
                </a:solidFill>
              </a:rPr>
              <a:t>Lancet Oncol </a:t>
            </a:r>
            <a:r>
              <a:rPr lang="en-US" sz="1600" dirty="0" smtClean="0">
                <a:solidFill>
                  <a:srgbClr val="FFFFFF"/>
                </a:solidFill>
                <a:latin typeface="Arial" charset="0"/>
                <a:ea typeface="ＭＳ Ｐゴシック" charset="0"/>
                <a:cs typeface="ＭＳ Ｐゴシック" charset="0"/>
              </a:rPr>
              <a:t>2015;16(15):1473-82.</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pPr algn="ctr"/>
            <a:r>
              <a:rPr lang="en-US" dirty="0" smtClean="0"/>
              <a:t>Results from a Phase I/II </a:t>
            </a:r>
            <a:r>
              <a:rPr lang="en-US" dirty="0"/>
              <a:t>Trial of </a:t>
            </a:r>
            <a:r>
              <a:rPr lang="en-US" dirty="0" smtClean="0"/>
              <a:t>Lenvatinib vs Everolimus </a:t>
            </a:r>
            <a:r>
              <a:rPr lang="en-US" dirty="0"/>
              <a:t>in Advanced RCC</a:t>
            </a:r>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064087354"/>
              </p:ext>
            </p:extLst>
          </p:nvPr>
        </p:nvGraphicFramePr>
        <p:xfrm>
          <a:off x="297893" y="1692743"/>
          <a:ext cx="8564822" cy="3998291"/>
        </p:xfrm>
        <a:graphic>
          <a:graphicData uri="http://schemas.openxmlformats.org/drawingml/2006/table">
            <a:tbl>
              <a:tblPr firstRow="1" bandRow="1">
                <a:tableStyleId>{5C22544A-7EE6-4342-B048-85BDC9FD1C3A}</a:tableStyleId>
              </a:tblPr>
              <a:tblGrid>
                <a:gridCol w="1704579"/>
                <a:gridCol w="1965960"/>
                <a:gridCol w="1996440"/>
                <a:gridCol w="2897843"/>
              </a:tblGrid>
              <a:tr h="1277816">
                <a:tc>
                  <a:txBody>
                    <a:bodyPr/>
                    <a:lstStyle/>
                    <a:p>
                      <a:r>
                        <a:rPr lang="en-US" sz="2000" dirty="0" smtClean="0">
                          <a:solidFill>
                            <a:schemeClr val="bg1"/>
                          </a:solidFill>
                        </a:rPr>
                        <a:t>Outcome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Lenvatinib</a:t>
                      </a:r>
                      <a:endParaRPr lang="en-US" sz="2000" baseline="0" dirty="0" smtClean="0">
                        <a:solidFill>
                          <a:schemeClr val="bg1"/>
                        </a:solidFill>
                      </a:endParaRPr>
                    </a:p>
                    <a:p>
                      <a:pPr algn="ctr"/>
                      <a:r>
                        <a:rPr lang="en-US" sz="2000" baseline="0" dirty="0" smtClean="0">
                          <a:solidFill>
                            <a:schemeClr val="bg1"/>
                          </a:solidFill>
                        </a:rPr>
                        <a:t>(n = 52)</a:t>
                      </a:r>
                      <a:endParaRPr lang="en-US" sz="2000" dirty="0" smtClean="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Everolimus</a:t>
                      </a:r>
                    </a:p>
                    <a:p>
                      <a:pPr algn="ctr"/>
                      <a:r>
                        <a:rPr lang="en-US" sz="2000" dirty="0" smtClean="0">
                          <a:solidFill>
                            <a:schemeClr val="bg1"/>
                          </a:solidFill>
                        </a:rPr>
                        <a:t>(n =</a:t>
                      </a:r>
                      <a:r>
                        <a:rPr lang="en-US" sz="2000" baseline="0" dirty="0" smtClean="0">
                          <a:solidFill>
                            <a:schemeClr val="bg1"/>
                          </a:solidFill>
                        </a:rPr>
                        <a:t> 50</a:t>
                      </a:r>
                      <a:r>
                        <a:rPr lang="en-US" sz="2000" dirty="0" smtClean="0">
                          <a:solidFill>
                            <a:schemeClr val="bg1"/>
                          </a:solidFill>
                        </a:rPr>
                        <a: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err="1" smtClean="0">
                          <a:solidFill>
                            <a:schemeClr val="bg1"/>
                          </a:solidFill>
                        </a:rPr>
                        <a:t>Lenvatinib</a:t>
                      </a:r>
                      <a:r>
                        <a:rPr lang="en-US" sz="2000" dirty="0" smtClean="0">
                          <a:solidFill>
                            <a:schemeClr val="bg1"/>
                          </a:solidFill>
                        </a:rPr>
                        <a:t>/</a:t>
                      </a:r>
                      <a:r>
                        <a:rPr lang="en-US" sz="2000" dirty="0" err="1" smtClean="0">
                          <a:solidFill>
                            <a:schemeClr val="bg1"/>
                          </a:solidFill>
                        </a:rPr>
                        <a:t>everolimus</a:t>
                      </a:r>
                      <a:endParaRPr lang="en-US" sz="2000" dirty="0" smtClean="0">
                        <a:solidFill>
                          <a:schemeClr val="bg1"/>
                        </a:solidFill>
                      </a:endParaRPr>
                    </a:p>
                    <a:p>
                      <a:pPr algn="ctr"/>
                      <a:r>
                        <a:rPr lang="en-US" sz="2000" dirty="0" smtClean="0">
                          <a:solidFill>
                            <a:schemeClr val="bg1"/>
                          </a:solidFill>
                        </a:rPr>
                        <a:t>(n =</a:t>
                      </a:r>
                      <a:r>
                        <a:rPr lang="en-US" sz="2000" baseline="0" dirty="0" smtClean="0">
                          <a:solidFill>
                            <a:schemeClr val="bg1"/>
                          </a:solidFill>
                        </a:rPr>
                        <a:t> 51</a:t>
                      </a:r>
                      <a:r>
                        <a:rPr lang="en-US" sz="2000" dirty="0" smtClean="0">
                          <a:solidFill>
                            <a:schemeClr val="bg1"/>
                          </a:solidFill>
                        </a:rPr>
                        <a: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906825">
                <a:tc>
                  <a:txBody>
                    <a:bodyPr/>
                    <a:lstStyle/>
                    <a:p>
                      <a:r>
                        <a:rPr lang="en-US" sz="2000" dirty="0" smtClean="0">
                          <a:solidFill>
                            <a:schemeClr val="bg1"/>
                          </a:solidFill>
                        </a:rPr>
                        <a:t>Median OS</a:t>
                      </a:r>
                      <a:endParaRPr lang="en-US" sz="2000" baseline="30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19.1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15.4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25.5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906825">
                <a:tc>
                  <a:txBody>
                    <a:bodyPr/>
                    <a:lstStyle/>
                    <a:p>
                      <a:r>
                        <a:rPr lang="en-US" sz="2000" dirty="0" smtClean="0">
                          <a:solidFill>
                            <a:schemeClr val="bg1"/>
                          </a:solidFill>
                        </a:rPr>
                        <a:t>Median PFS</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7.4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5.5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14.6 mo*</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906825">
                <a:tc>
                  <a:txBody>
                    <a:bodyPr/>
                    <a:lstStyle/>
                    <a:p>
                      <a:r>
                        <a:rPr lang="en-US" sz="2000" dirty="0" smtClean="0">
                          <a:solidFill>
                            <a:schemeClr val="bg1"/>
                          </a:solidFill>
                        </a:rPr>
                        <a:t>ORR</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14 (27%)</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3 (6%)</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22 (43%)*</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4" name="TextBox 3"/>
          <p:cNvSpPr txBox="1"/>
          <p:nvPr/>
        </p:nvSpPr>
        <p:spPr>
          <a:xfrm>
            <a:off x="297893" y="5833481"/>
            <a:ext cx="5194692" cy="369332"/>
          </a:xfrm>
          <a:prstGeom prst="rect">
            <a:avLst/>
          </a:prstGeom>
          <a:noFill/>
        </p:spPr>
        <p:txBody>
          <a:bodyPr wrap="none" rtlCol="0">
            <a:spAutoFit/>
          </a:bodyPr>
          <a:lstStyle/>
          <a:p>
            <a:r>
              <a:rPr lang="en-US" sz="1800" dirty="0" smtClean="0">
                <a:solidFill>
                  <a:srgbClr val="FFFF00"/>
                </a:solidFill>
              </a:rPr>
              <a:t>*</a:t>
            </a:r>
            <a:r>
              <a:rPr lang="en-US" sz="1800" baseline="30000" dirty="0" smtClean="0">
                <a:solidFill>
                  <a:srgbClr val="FFFF00"/>
                </a:solidFill>
              </a:rPr>
              <a:t> </a:t>
            </a:r>
            <a:r>
              <a:rPr lang="en-US" sz="1800" dirty="0" smtClean="0">
                <a:solidFill>
                  <a:srgbClr val="FFFF00"/>
                </a:solidFill>
              </a:rPr>
              <a:t>Statistically significant difference vs everolimus</a:t>
            </a:r>
            <a:endParaRPr lang="en-US" sz="1800" dirty="0">
              <a:solidFill>
                <a:srgbClr val="FFFF00"/>
              </a:solidFill>
            </a:endParaRPr>
          </a:p>
        </p:txBody>
      </p:sp>
    </p:spTree>
    <p:extLst>
      <p:ext uri="{BB962C8B-B14F-4D97-AF65-F5344CB8AC3E}">
        <p14:creationId xmlns:p14="http://schemas.microsoft.com/office/powerpoint/2010/main" val="20736600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3"/>
          <p:cNvSpPr>
            <a:spLocks noChangeArrowheads="1"/>
          </p:cNvSpPr>
          <p:nvPr/>
        </p:nvSpPr>
        <p:spPr bwMode="auto">
          <a:xfrm>
            <a:off x="248500" y="3994747"/>
            <a:ext cx="8612867" cy="2050500"/>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Motzer RJ </a:t>
            </a:r>
            <a:r>
              <a:rPr lang="en-US" sz="1600" dirty="0" smtClean="0">
                <a:solidFill>
                  <a:srgbClr val="FFFFFF"/>
                </a:solidFill>
                <a:latin typeface="Arial" charset="0"/>
                <a:ea typeface="ＭＳ Ｐゴシック" charset="0"/>
                <a:cs typeface="ＭＳ Ｐゴシック" charset="0"/>
              </a:rPr>
              <a:t>et al. </a:t>
            </a:r>
            <a:r>
              <a:rPr lang="en-US" sz="1600" i="1" dirty="0" smtClean="0">
                <a:solidFill>
                  <a:srgbClr val="FFFFFF"/>
                </a:solidFill>
              </a:rPr>
              <a:t>N Engl</a:t>
            </a:r>
            <a:r>
              <a:rPr lang="en-US" sz="1600" i="1" dirty="0">
                <a:solidFill>
                  <a:srgbClr val="FFFFFF"/>
                </a:solidFill>
              </a:rPr>
              <a:t> </a:t>
            </a:r>
            <a:r>
              <a:rPr lang="en-US" sz="1600" i="1" dirty="0" smtClean="0">
                <a:solidFill>
                  <a:srgbClr val="FFFFFF"/>
                </a:solidFill>
              </a:rPr>
              <a:t>J Med </a:t>
            </a:r>
            <a:r>
              <a:rPr lang="en-US" sz="1600" dirty="0" smtClean="0">
                <a:solidFill>
                  <a:srgbClr val="FFFFFF"/>
                </a:solidFill>
                <a:latin typeface="Arial" charset="0"/>
                <a:ea typeface="ＭＳ Ｐゴシック" charset="0"/>
                <a:cs typeface="ＭＳ Ｐゴシック" charset="0"/>
              </a:rPr>
              <a:t>2015;373(19):1803-13.</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pPr algn="ctr"/>
            <a:r>
              <a:rPr lang="en-US" dirty="0" smtClean="0"/>
              <a:t>CheckMate 025: A Phase III </a:t>
            </a:r>
            <a:r>
              <a:rPr lang="en-US" dirty="0"/>
              <a:t>Trial of </a:t>
            </a:r>
            <a:r>
              <a:rPr lang="en-US" dirty="0" smtClean="0"/>
              <a:t>Nivolumab vs Everolimus in Advanced RCC</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575235869"/>
              </p:ext>
            </p:extLst>
          </p:nvPr>
        </p:nvGraphicFramePr>
        <p:xfrm>
          <a:off x="328195" y="4075117"/>
          <a:ext cx="8453476" cy="1889760"/>
        </p:xfrm>
        <a:graphic>
          <a:graphicData uri="http://schemas.openxmlformats.org/drawingml/2006/table">
            <a:tbl>
              <a:tblPr firstRow="1" bandRow="1">
                <a:tableStyleId>{5C22544A-7EE6-4342-B048-85BDC9FD1C3A}</a:tableStyleId>
              </a:tblPr>
              <a:tblGrid>
                <a:gridCol w="1877073"/>
                <a:gridCol w="2133600"/>
                <a:gridCol w="1569720"/>
                <a:gridCol w="1127760"/>
                <a:gridCol w="1745323"/>
              </a:tblGrid>
              <a:tr h="598181">
                <a:tc>
                  <a:txBody>
                    <a:bodyPr/>
                    <a:lstStyle/>
                    <a:p>
                      <a:r>
                        <a:rPr lang="en-US" sz="2000" dirty="0" smtClean="0">
                          <a:solidFill>
                            <a:schemeClr val="bg1"/>
                          </a:solidFill>
                        </a:rPr>
                        <a:t>Outcome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Nivolumab</a:t>
                      </a:r>
                      <a:endParaRPr lang="en-US" sz="2000" baseline="0" dirty="0" smtClean="0">
                        <a:solidFill>
                          <a:schemeClr val="bg1"/>
                        </a:solidFill>
                      </a:endParaRPr>
                    </a:p>
                    <a:p>
                      <a:pPr algn="ctr"/>
                      <a:r>
                        <a:rPr lang="en-US" sz="2000" baseline="0" dirty="0" smtClean="0">
                          <a:solidFill>
                            <a:schemeClr val="bg1"/>
                          </a:solidFill>
                        </a:rPr>
                        <a:t>(n = 410)</a:t>
                      </a:r>
                      <a:endParaRPr lang="en-US" sz="2000" dirty="0" smtClean="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Everolimus</a:t>
                      </a:r>
                    </a:p>
                    <a:p>
                      <a:pPr algn="ctr"/>
                      <a:r>
                        <a:rPr lang="en-US" sz="2000" dirty="0" smtClean="0">
                          <a:solidFill>
                            <a:schemeClr val="bg1"/>
                          </a:solidFill>
                        </a:rPr>
                        <a:t>(n =</a:t>
                      </a:r>
                      <a:r>
                        <a:rPr lang="en-US" sz="2000" baseline="0" dirty="0" smtClean="0">
                          <a:solidFill>
                            <a:schemeClr val="bg1"/>
                          </a:solidFill>
                        </a:rPr>
                        <a:t> 411</a:t>
                      </a:r>
                      <a:r>
                        <a:rPr lang="en-US" sz="2000" dirty="0" smtClean="0">
                          <a:solidFill>
                            <a:schemeClr val="bg1"/>
                          </a:solidFill>
                        </a:rPr>
                        <a: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HR</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i="1" dirty="0" smtClean="0">
                          <a:solidFill>
                            <a:schemeClr val="bg1"/>
                          </a:solidFill>
                        </a:rPr>
                        <a:t>p</a:t>
                      </a:r>
                      <a:r>
                        <a:rPr lang="en-US" sz="2000" dirty="0" smtClean="0">
                          <a:solidFill>
                            <a:schemeClr val="bg1"/>
                          </a:solidFill>
                        </a:rPr>
                        <a:t>-value</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338103">
                <a:tc>
                  <a:txBody>
                    <a:bodyPr/>
                    <a:lstStyle/>
                    <a:p>
                      <a:r>
                        <a:rPr lang="en-US" sz="2000" dirty="0" smtClean="0">
                          <a:solidFill>
                            <a:schemeClr val="bg1"/>
                          </a:solidFill>
                        </a:rPr>
                        <a:t>Median OS</a:t>
                      </a:r>
                      <a:endParaRPr lang="en-US" sz="2000" baseline="30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25.0 mo</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19.6 mo</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0.73</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0.002</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338103">
                <a:tc>
                  <a:txBody>
                    <a:bodyPr/>
                    <a:lstStyle/>
                    <a:p>
                      <a:r>
                        <a:rPr lang="en-US" sz="2000" dirty="0" smtClean="0">
                          <a:solidFill>
                            <a:schemeClr val="bg1"/>
                          </a:solidFill>
                        </a:rPr>
                        <a:t>Median PFS</a:t>
                      </a:r>
                      <a:endParaRPr lang="en-US" sz="2000" baseline="30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4.6 mo</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4.4 mo</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0.88</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0.11</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r h="338103">
                <a:tc>
                  <a:txBody>
                    <a:bodyPr/>
                    <a:lstStyle/>
                    <a:p>
                      <a:r>
                        <a:rPr lang="en-US" sz="2000" baseline="0" dirty="0" smtClean="0">
                          <a:solidFill>
                            <a:schemeClr val="bg1"/>
                          </a:solidFill>
                        </a:rPr>
                        <a:t>ORR</a:t>
                      </a:r>
                      <a:endParaRPr lang="en-US" sz="2000" baseline="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25%</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5%</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dirty="0" smtClean="0">
                          <a:solidFill>
                            <a:schemeClr val="bg1"/>
                          </a:solidFill>
                        </a:rPr>
                        <a:t>&lt;0.001</a:t>
                      </a:r>
                      <a:endParaRPr lang="en-US" sz="2000" dirty="0">
                        <a:solidFill>
                          <a:schemeClr val="bg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6" name="TextBox 5"/>
          <p:cNvSpPr txBox="1"/>
          <p:nvPr/>
        </p:nvSpPr>
        <p:spPr>
          <a:xfrm>
            <a:off x="330550" y="6084123"/>
            <a:ext cx="7978466" cy="461665"/>
          </a:xfrm>
          <a:prstGeom prst="rect">
            <a:avLst/>
          </a:prstGeom>
          <a:noFill/>
        </p:spPr>
        <p:txBody>
          <a:bodyPr wrap="none" rtlCol="0">
            <a:spAutoFit/>
          </a:bodyPr>
          <a:lstStyle/>
          <a:p>
            <a:r>
              <a:rPr lang="en-US" b="1" dirty="0" smtClean="0">
                <a:solidFill>
                  <a:srgbClr val="FFFF00"/>
                </a:solidFill>
              </a:rPr>
              <a:t>HR for </a:t>
            </a:r>
            <a:r>
              <a:rPr lang="en-US" b="1" dirty="0">
                <a:solidFill>
                  <a:srgbClr val="FFFF00"/>
                </a:solidFill>
              </a:rPr>
              <a:t>O</a:t>
            </a:r>
            <a:r>
              <a:rPr lang="en-US" b="1" dirty="0" smtClean="0">
                <a:solidFill>
                  <a:srgbClr val="FFFF00"/>
                </a:solidFill>
              </a:rPr>
              <a:t>S met the predefined criterion for superiority</a:t>
            </a:r>
            <a:endParaRPr lang="en-US" b="1" dirty="0">
              <a:solidFill>
                <a:srgbClr val="FFFF00"/>
              </a:solidFill>
            </a:endParaRPr>
          </a:p>
        </p:txBody>
      </p:sp>
      <p:sp>
        <p:nvSpPr>
          <p:cNvPr id="24" name="Text Box 20"/>
          <p:cNvSpPr txBox="1">
            <a:spLocks noChangeArrowheads="1"/>
          </p:cNvSpPr>
          <p:nvPr/>
        </p:nvSpPr>
        <p:spPr bwMode="auto">
          <a:xfrm>
            <a:off x="4968276" y="1357501"/>
            <a:ext cx="3531496" cy="746537"/>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800" b="1" dirty="0" err="1">
                <a:solidFill>
                  <a:srgbClr val="010F97"/>
                </a:solidFill>
                <a:latin typeface="Arial"/>
                <a:ea typeface="Arial" pitchFamily="-104" charset="0"/>
                <a:cs typeface="Arial" panose="020B0604020202020204" pitchFamily="34" charset="0"/>
              </a:rPr>
              <a:t>Nivolumab</a:t>
            </a:r>
            <a:endParaRPr lang="en-US" altLang="en-US" sz="1800" b="1" dirty="0">
              <a:solidFill>
                <a:srgbClr val="010F97"/>
              </a:solidFill>
              <a:latin typeface="Arial"/>
              <a:ea typeface="Arial" pitchFamily="-104" charset="0"/>
              <a:cs typeface="Arial" panose="020B0604020202020204" pitchFamily="34" charset="0"/>
            </a:endParaRP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(n = 410)</a:t>
            </a:r>
          </a:p>
        </p:txBody>
      </p:sp>
      <p:sp>
        <p:nvSpPr>
          <p:cNvPr id="25" name="Text Box 20"/>
          <p:cNvSpPr txBox="1">
            <a:spLocks noChangeArrowheads="1"/>
          </p:cNvSpPr>
          <p:nvPr/>
        </p:nvSpPr>
        <p:spPr bwMode="auto">
          <a:xfrm>
            <a:off x="4968276" y="3080346"/>
            <a:ext cx="3530492" cy="741463"/>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800" b="1" dirty="0" err="1">
                <a:solidFill>
                  <a:srgbClr val="010F97"/>
                </a:solidFill>
                <a:latin typeface="Arial"/>
                <a:ea typeface="Arial" pitchFamily="-104" charset="0"/>
                <a:cs typeface="Arial" panose="020B0604020202020204" pitchFamily="34" charset="0"/>
              </a:rPr>
              <a:t>Everolimus</a:t>
            </a:r>
            <a:endParaRPr lang="en-US" altLang="en-US" sz="1800" b="1" dirty="0">
              <a:solidFill>
                <a:srgbClr val="010F97"/>
              </a:solidFill>
              <a:latin typeface="Arial"/>
              <a:ea typeface="Arial" pitchFamily="-104" charset="0"/>
              <a:cs typeface="Arial" panose="020B0604020202020204" pitchFamily="34" charset="0"/>
            </a:endParaRPr>
          </a:p>
          <a:p>
            <a:pPr algn="ctr">
              <a:lnSpc>
                <a:spcPct val="110000"/>
              </a:lnSpc>
              <a:spcBef>
                <a:spcPct val="0"/>
              </a:spcBef>
              <a:buNone/>
              <a:defRPr/>
            </a:pPr>
            <a:r>
              <a:rPr lang="en-US" altLang="en-US" sz="1800" b="1" dirty="0">
                <a:solidFill>
                  <a:srgbClr val="010F97"/>
                </a:solidFill>
                <a:latin typeface="Arial"/>
                <a:ea typeface="Arial" pitchFamily="-104" charset="0"/>
                <a:cs typeface="Arial" panose="020B0604020202020204" pitchFamily="34" charset="0"/>
              </a:rPr>
              <a:t>(n = 411)</a:t>
            </a:r>
          </a:p>
        </p:txBody>
      </p:sp>
      <p:sp>
        <p:nvSpPr>
          <p:cNvPr id="20" name="TextBox 19"/>
          <p:cNvSpPr txBox="1"/>
          <p:nvPr/>
        </p:nvSpPr>
        <p:spPr>
          <a:xfrm>
            <a:off x="317487" y="5579116"/>
            <a:ext cx="8453476" cy="384048"/>
          </a:xfrm>
          <a:prstGeom prst="rect">
            <a:avLst/>
          </a:prstGeom>
          <a:noFill/>
          <a:ln w="38100">
            <a:solidFill>
              <a:srgbClr val="FF0000"/>
            </a:solidFill>
          </a:ln>
        </p:spPr>
        <p:txBody>
          <a:bodyPr wrap="square" rtlCol="0">
            <a:spAutoFit/>
          </a:bodyPr>
          <a:lstStyle/>
          <a:p>
            <a:endParaRPr lang="en-US" dirty="0"/>
          </a:p>
        </p:txBody>
      </p:sp>
      <p:sp>
        <p:nvSpPr>
          <p:cNvPr id="21" name="Line 2"/>
          <p:cNvSpPr>
            <a:spLocks noChangeShapeType="1"/>
          </p:cNvSpPr>
          <p:nvPr/>
        </p:nvSpPr>
        <p:spPr bwMode="auto">
          <a:xfrm>
            <a:off x="4119751" y="2580894"/>
            <a:ext cx="311913"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2" name="Line 6"/>
          <p:cNvSpPr>
            <a:spLocks noChangeShapeType="1"/>
          </p:cNvSpPr>
          <p:nvPr/>
        </p:nvSpPr>
        <p:spPr bwMode="auto">
          <a:xfrm flipV="1">
            <a:off x="3145343" y="2598826"/>
            <a:ext cx="1463954" cy="957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7" name="Line 2"/>
          <p:cNvSpPr>
            <a:spLocks noChangeShapeType="1"/>
          </p:cNvSpPr>
          <p:nvPr/>
        </p:nvSpPr>
        <p:spPr bwMode="auto">
          <a:xfrm>
            <a:off x="4119751" y="2580894"/>
            <a:ext cx="311913"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9" name="Line 7"/>
          <p:cNvSpPr>
            <a:spLocks noChangeShapeType="1"/>
          </p:cNvSpPr>
          <p:nvPr/>
        </p:nvSpPr>
        <p:spPr bwMode="auto">
          <a:xfrm flipH="1">
            <a:off x="4348149" y="1663019"/>
            <a:ext cx="0" cy="1873405"/>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0" name="Line 8"/>
          <p:cNvSpPr>
            <a:spLocks noChangeShapeType="1"/>
          </p:cNvSpPr>
          <p:nvPr/>
        </p:nvSpPr>
        <p:spPr bwMode="auto">
          <a:xfrm flipV="1">
            <a:off x="4348149" y="1662529"/>
            <a:ext cx="6201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2" name="Line 9"/>
          <p:cNvSpPr>
            <a:spLocks noChangeShapeType="1"/>
          </p:cNvSpPr>
          <p:nvPr/>
        </p:nvSpPr>
        <p:spPr bwMode="auto">
          <a:xfrm>
            <a:off x="4348149" y="3536424"/>
            <a:ext cx="620127"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40" name="Oval 4"/>
          <p:cNvSpPr>
            <a:spLocks noChangeArrowheads="1"/>
          </p:cNvSpPr>
          <p:nvPr/>
        </p:nvSpPr>
        <p:spPr bwMode="auto">
          <a:xfrm>
            <a:off x="3886189" y="2104038"/>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graphicFrame>
        <p:nvGraphicFramePr>
          <p:cNvPr id="37" name="Group 104"/>
          <p:cNvGraphicFramePr>
            <a:graphicFrameLocks noGrp="1"/>
          </p:cNvGraphicFramePr>
          <p:nvPr>
            <p:extLst>
              <p:ext uri="{D42A27DB-BD31-4B8C-83A1-F6EECF244321}">
                <p14:modId xmlns:p14="http://schemas.microsoft.com/office/powerpoint/2010/main" val="1612971392"/>
              </p:ext>
            </p:extLst>
          </p:nvPr>
        </p:nvGraphicFramePr>
        <p:xfrm>
          <a:off x="423949" y="1248538"/>
          <a:ext cx="3199644" cy="2573272"/>
        </p:xfrm>
        <a:graphic>
          <a:graphicData uri="http://schemas.openxmlformats.org/drawingml/2006/table">
            <a:tbl>
              <a:tblPr/>
              <a:tblGrid>
                <a:gridCol w="3199644"/>
              </a:tblGrid>
              <a:tr h="419607">
                <a:tc>
                  <a:txBody>
                    <a:bodyPr/>
                    <a:lstStyle/>
                    <a:p>
                      <a:pPr marL="0" marR="0" lvl="0" indent="0" algn="l" defTabSz="914400" rtl="0" eaLnBrk="0" fontAlgn="base" latinLnBrk="0" hangingPunct="0">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Eligibility (n = 821)</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153665">
                <a:tc>
                  <a:txBody>
                    <a:bodyPr/>
                    <a:lstStyle/>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Locally advanced or metastatic RCC</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Clear cell histology</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≤2 prior anti-angiogenic therapies</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Tree>
    <p:extLst>
      <p:ext uri="{BB962C8B-B14F-4D97-AF65-F5344CB8AC3E}">
        <p14:creationId xmlns:p14="http://schemas.microsoft.com/office/powerpoint/2010/main" val="1017284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p:cNvSpPr>
            <a:spLocks noGrp="1"/>
          </p:cNvSpPr>
          <p:nvPr>
            <p:ph type="title"/>
          </p:nvPr>
        </p:nvSpPr>
        <p:spPr/>
        <p:txBody>
          <a:bodyPr/>
          <a:lstStyle/>
          <a:p>
            <a:pPr algn="ctr"/>
            <a:r>
              <a:rPr lang="en-US" dirty="0" smtClean="0"/>
              <a:t>A Phase I </a:t>
            </a:r>
            <a:r>
              <a:rPr lang="en-US" dirty="0"/>
              <a:t>Trial of </a:t>
            </a:r>
            <a:r>
              <a:rPr lang="en-US" dirty="0" smtClean="0"/>
              <a:t>Axitinib and Pembrolizumab in Advanced RCC</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753981504"/>
              </p:ext>
            </p:extLst>
          </p:nvPr>
        </p:nvGraphicFramePr>
        <p:xfrm>
          <a:off x="454647" y="4106886"/>
          <a:ext cx="8262634" cy="1362208"/>
        </p:xfrm>
        <a:graphic>
          <a:graphicData uri="http://schemas.openxmlformats.org/drawingml/2006/table">
            <a:tbl>
              <a:tblPr firstRow="1" bandRow="1">
                <a:tableStyleId>{5C22544A-7EE6-4342-B048-85BDC9FD1C3A}</a:tableStyleId>
              </a:tblPr>
              <a:tblGrid>
                <a:gridCol w="4131317"/>
                <a:gridCol w="4131317"/>
              </a:tblGrid>
              <a:tr h="681104">
                <a:tc>
                  <a:txBody>
                    <a:bodyPr/>
                    <a:lstStyle/>
                    <a:p>
                      <a:r>
                        <a:rPr lang="en-US" sz="2000" dirty="0" smtClean="0">
                          <a:solidFill>
                            <a:schemeClr val="bg1"/>
                          </a:solidFill>
                        </a:rPr>
                        <a:t>Clinical outcome</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n = 52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681104">
                <a:tc>
                  <a:txBody>
                    <a:bodyPr/>
                    <a:lstStyle/>
                    <a:p>
                      <a:r>
                        <a:rPr lang="en-US" sz="2000" b="0" dirty="0" smtClean="0">
                          <a:solidFill>
                            <a:schemeClr val="bg1"/>
                          </a:solidFill>
                        </a:rPr>
                        <a:t>ORR</a:t>
                      </a:r>
                      <a:endParaRPr lang="en-US" sz="20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b="0" dirty="0" smtClean="0">
                          <a:solidFill>
                            <a:schemeClr val="bg1"/>
                          </a:solidFill>
                        </a:rPr>
                        <a:t>35 (67.3%)</a:t>
                      </a:r>
                      <a:endParaRPr lang="en-US" sz="20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17" name="TextBox 16"/>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Atkins MB et al. </a:t>
            </a:r>
            <a:r>
              <a:rPr lang="en-US" sz="1600" i="1" dirty="0" smtClean="0">
                <a:solidFill>
                  <a:srgbClr val="FFFFFF"/>
                </a:solidFill>
                <a:latin typeface="Arial" charset="0"/>
                <a:ea typeface="ＭＳ Ｐゴシック" charset="0"/>
                <a:cs typeface="ＭＳ Ｐゴシック" charset="0"/>
              </a:rPr>
              <a:t>Proc ESMO </a:t>
            </a:r>
            <a:r>
              <a:rPr lang="en-US" sz="1600" dirty="0" smtClean="0">
                <a:solidFill>
                  <a:srgbClr val="FFFFFF"/>
                </a:solidFill>
                <a:latin typeface="Arial" charset="0"/>
                <a:ea typeface="ＭＳ Ｐゴシック" charset="0"/>
                <a:cs typeface="ＭＳ Ｐゴシック" charset="0"/>
              </a:rPr>
              <a:t>2016;Abstract 773PD.</a:t>
            </a:r>
            <a:endParaRPr lang="en-US" sz="1600" dirty="0">
              <a:solidFill>
                <a:srgbClr val="000000"/>
              </a:solidFill>
              <a:latin typeface="Arial" charset="0"/>
              <a:ea typeface="ＭＳ Ｐゴシック" charset="0"/>
              <a:cs typeface="ＭＳ Ｐゴシック" charset="0"/>
            </a:endParaRPr>
          </a:p>
        </p:txBody>
      </p:sp>
      <p:sp>
        <p:nvSpPr>
          <p:cNvPr id="3" name="TextBox 2"/>
          <p:cNvSpPr txBox="1"/>
          <p:nvPr/>
        </p:nvSpPr>
        <p:spPr>
          <a:xfrm>
            <a:off x="413780" y="5655716"/>
            <a:ext cx="6886180" cy="400110"/>
          </a:xfrm>
          <a:prstGeom prst="rect">
            <a:avLst/>
          </a:prstGeom>
          <a:noFill/>
        </p:spPr>
        <p:txBody>
          <a:bodyPr wrap="square" rtlCol="0">
            <a:spAutoFit/>
          </a:bodyPr>
          <a:lstStyle/>
          <a:p>
            <a:r>
              <a:rPr lang="en-US" sz="2000" b="1" dirty="0" smtClean="0">
                <a:solidFill>
                  <a:srgbClr val="FFFF00"/>
                </a:solidFill>
              </a:rPr>
              <a:t>Median PFS is not yet mature</a:t>
            </a:r>
            <a:r>
              <a:rPr lang="en-US" sz="2000" b="1" dirty="0">
                <a:solidFill>
                  <a:srgbClr val="FFFF00"/>
                </a:solidFill>
              </a:rPr>
              <a:t> </a:t>
            </a:r>
          </a:p>
        </p:txBody>
      </p:sp>
      <p:sp>
        <p:nvSpPr>
          <p:cNvPr id="11" name="Text Box 20"/>
          <p:cNvSpPr txBox="1">
            <a:spLocks noChangeArrowheads="1"/>
          </p:cNvSpPr>
          <p:nvPr/>
        </p:nvSpPr>
        <p:spPr bwMode="auto">
          <a:xfrm>
            <a:off x="4312554" y="2171705"/>
            <a:ext cx="3838083" cy="1059768"/>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800" b="1" dirty="0" err="1">
                <a:solidFill>
                  <a:srgbClr val="010F97"/>
                </a:solidFill>
                <a:latin typeface="Arial"/>
                <a:ea typeface="Arial" pitchFamily="-104" charset="0"/>
                <a:cs typeface="Arial" panose="020B0604020202020204" pitchFamily="34" charset="0"/>
              </a:rPr>
              <a:t>Axitinib</a:t>
            </a:r>
            <a:r>
              <a:rPr lang="en-US" altLang="en-US" sz="1800" b="1" dirty="0">
                <a:solidFill>
                  <a:srgbClr val="010F97"/>
                </a:solidFill>
                <a:latin typeface="Arial"/>
                <a:ea typeface="Arial" pitchFamily="-104" charset="0"/>
                <a:cs typeface="Arial" panose="020B0604020202020204" pitchFamily="34" charset="0"/>
              </a:rPr>
              <a:t> + </a:t>
            </a:r>
            <a:r>
              <a:rPr lang="en-US" altLang="en-US" sz="1800" b="1" dirty="0" err="1">
                <a:solidFill>
                  <a:srgbClr val="010F97"/>
                </a:solidFill>
                <a:latin typeface="Arial"/>
                <a:ea typeface="Arial" pitchFamily="-104" charset="0"/>
                <a:cs typeface="Arial" panose="020B0604020202020204" pitchFamily="34" charset="0"/>
              </a:rPr>
              <a:t>p</a:t>
            </a:r>
            <a:r>
              <a:rPr lang="en-US" altLang="en-US" sz="1800" b="1" dirty="0" err="1" smtClean="0">
                <a:solidFill>
                  <a:srgbClr val="010F97"/>
                </a:solidFill>
                <a:latin typeface="Arial"/>
                <a:ea typeface="Arial" pitchFamily="-104" charset="0"/>
                <a:cs typeface="Arial" panose="020B0604020202020204" pitchFamily="34" charset="0"/>
              </a:rPr>
              <a:t>embrolizumab</a:t>
            </a:r>
            <a:endParaRPr lang="en-US" altLang="en-US" sz="1800" b="1" dirty="0">
              <a:solidFill>
                <a:srgbClr val="010F97"/>
              </a:solidFill>
              <a:latin typeface="Arial"/>
              <a:ea typeface="Arial" pitchFamily="-104" charset="0"/>
              <a:cs typeface="Arial" panose="020B0604020202020204" pitchFamily="34" charset="0"/>
            </a:endParaRPr>
          </a:p>
        </p:txBody>
      </p:sp>
      <p:sp>
        <p:nvSpPr>
          <p:cNvPr id="12" name="Line 15"/>
          <p:cNvSpPr>
            <a:spLocks noChangeShapeType="1"/>
          </p:cNvSpPr>
          <p:nvPr/>
        </p:nvSpPr>
        <p:spPr bwMode="auto">
          <a:xfrm flipV="1">
            <a:off x="3806473" y="2701589"/>
            <a:ext cx="430855" cy="2953"/>
          </a:xfrm>
          <a:prstGeom prst="line">
            <a:avLst/>
          </a:prstGeom>
          <a:noFill/>
          <a:ln w="28575">
            <a:solidFill>
              <a:schemeClr val="bg1"/>
            </a:solidFill>
            <a:round/>
            <a:headEnd/>
            <a:tailEnd type="triangle" w="med" len="me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graphicFrame>
        <p:nvGraphicFramePr>
          <p:cNvPr id="13" name="Group 104"/>
          <p:cNvGraphicFramePr>
            <a:graphicFrameLocks noGrp="1"/>
          </p:cNvGraphicFramePr>
          <p:nvPr>
            <p:extLst>
              <p:ext uri="{D42A27DB-BD31-4B8C-83A1-F6EECF244321}">
                <p14:modId xmlns:p14="http://schemas.microsoft.com/office/powerpoint/2010/main" val="262743769"/>
              </p:ext>
            </p:extLst>
          </p:nvPr>
        </p:nvGraphicFramePr>
        <p:xfrm>
          <a:off x="892625" y="1608197"/>
          <a:ext cx="2913848" cy="2033805"/>
        </p:xfrm>
        <a:graphic>
          <a:graphicData uri="http://schemas.openxmlformats.org/drawingml/2006/table">
            <a:tbl>
              <a:tblPr/>
              <a:tblGrid>
                <a:gridCol w="2913848"/>
              </a:tblGrid>
              <a:tr h="408938">
                <a:tc>
                  <a:txBody>
                    <a:bodyPr/>
                    <a:lstStyle/>
                    <a:p>
                      <a:pPr marL="0" marR="0" lvl="0" indent="0" algn="l" defTabSz="914400" rtl="0" eaLnBrk="0" fontAlgn="base" latinLnBrk="0" hangingPunct="0">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Eligibility (n = 52)</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624867">
                <a:tc>
                  <a:txBody>
                    <a:bodyPr/>
                    <a:lstStyle/>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Previously untreated advanced RCC</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Clear cell histology</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Tree>
    <p:extLst>
      <p:ext uri="{BB962C8B-B14F-4D97-AF65-F5344CB8AC3E}">
        <p14:creationId xmlns:p14="http://schemas.microsoft.com/office/powerpoint/2010/main" val="12605549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600"/>
              </a:spcBef>
              <a:spcAft>
                <a:spcPts val="600"/>
              </a:spcAft>
              <a:buFont typeface="Arial" charset="0"/>
              <a:buChar char="•"/>
            </a:pPr>
            <a:r>
              <a:rPr lang="en-US" dirty="0"/>
              <a:t>A 52-year-old man initially presented with </a:t>
            </a:r>
            <a:r>
              <a:rPr lang="en-US" dirty="0" err="1" smtClean="0"/>
              <a:t>nonmuscle</a:t>
            </a:r>
            <a:r>
              <a:rPr lang="en-US" dirty="0" smtClean="0"/>
              <a:t>-invasive </a:t>
            </a:r>
            <a:r>
              <a:rPr lang="en-US" dirty="0"/>
              <a:t>bladder cancer</a:t>
            </a:r>
          </a:p>
          <a:p>
            <a:pPr>
              <a:spcBef>
                <a:spcPts val="600"/>
              </a:spcBef>
              <a:spcAft>
                <a:spcPts val="600"/>
              </a:spcAft>
              <a:buFont typeface="Arial" charset="0"/>
              <a:buChar char="•"/>
            </a:pPr>
            <a:r>
              <a:rPr lang="en-US" dirty="0"/>
              <a:t>He received Bacillus </a:t>
            </a:r>
            <a:r>
              <a:rPr lang="en-US" dirty="0" err="1"/>
              <a:t>calmette-guerin</a:t>
            </a:r>
            <a:r>
              <a:rPr lang="en-US" dirty="0"/>
              <a:t> (BCG) therapy</a:t>
            </a:r>
          </a:p>
          <a:p>
            <a:pPr>
              <a:spcBef>
                <a:spcPts val="600"/>
              </a:spcBef>
              <a:spcAft>
                <a:spcPts val="600"/>
              </a:spcAft>
              <a:buFont typeface="Arial" charset="0"/>
              <a:buChar char="•"/>
            </a:pPr>
            <a:r>
              <a:rPr lang="en-US" dirty="0"/>
              <a:t>After a couple of years, he was found to have diffuse adenopathy without renal dysfunction.</a:t>
            </a:r>
          </a:p>
          <a:p>
            <a:pPr>
              <a:spcBef>
                <a:spcPts val="600"/>
              </a:spcBef>
              <a:spcAft>
                <a:spcPts val="600"/>
              </a:spcAft>
              <a:buFont typeface="Arial" charset="0"/>
              <a:buChar char="•"/>
            </a:pPr>
            <a:r>
              <a:rPr lang="en-US" dirty="0"/>
              <a:t>Biopsy of enlarged lymph nodes </a:t>
            </a:r>
            <a:r>
              <a:rPr lang="en-US" dirty="0" smtClean="0"/>
              <a:t>revealed metastatic </a:t>
            </a:r>
            <a:r>
              <a:rPr lang="en-US" dirty="0"/>
              <a:t>urothelial </a:t>
            </a:r>
            <a:r>
              <a:rPr lang="en-US" dirty="0" smtClean="0"/>
              <a:t>cancer</a:t>
            </a:r>
          </a:p>
          <a:p>
            <a:pPr>
              <a:spcBef>
                <a:spcPts val="600"/>
              </a:spcBef>
              <a:spcAft>
                <a:spcPts val="600"/>
              </a:spcAft>
              <a:buFont typeface="Arial" charset="0"/>
              <a:buChar char="•"/>
            </a:pPr>
            <a:r>
              <a:rPr lang="en-US" b="1" dirty="0">
                <a:solidFill>
                  <a:srgbClr val="FFFF00"/>
                </a:solidFill>
              </a:rPr>
              <a:t>Patient received dose-dense MVAC </a:t>
            </a:r>
            <a:r>
              <a:rPr lang="en-US" b="1" dirty="0">
                <a:solidFill>
                  <a:srgbClr val="FFFF00"/>
                </a:solidFill>
                <a:sym typeface="Wingdings"/>
              </a:rPr>
              <a:t> </a:t>
            </a:r>
            <a:r>
              <a:rPr lang="en-US" b="1" dirty="0" smtClean="0">
                <a:solidFill>
                  <a:srgbClr val="FFFF00"/>
                </a:solidFill>
                <a:sym typeface="Wingdings"/>
              </a:rPr>
              <a:t>achieved </a:t>
            </a:r>
            <a:r>
              <a:rPr lang="en-US" b="1" dirty="0">
                <a:solidFill>
                  <a:srgbClr val="FFFF00"/>
                </a:solidFill>
                <a:sym typeface="Wingdings"/>
              </a:rPr>
              <a:t>an objective response </a:t>
            </a:r>
            <a:endParaRPr lang="en-US" b="1" dirty="0">
              <a:solidFill>
                <a:srgbClr val="FFFF00"/>
              </a:solidFill>
            </a:endParaRPr>
          </a:p>
        </p:txBody>
      </p:sp>
      <p:sp>
        <p:nvSpPr>
          <p:cNvPr id="7" name="TextBox 6"/>
          <p:cNvSpPr txBox="1"/>
          <p:nvPr/>
        </p:nvSpPr>
        <p:spPr>
          <a:xfrm>
            <a:off x="685800" y="5103782"/>
            <a:ext cx="7862299" cy="957971"/>
          </a:xfrm>
          <a:prstGeom prst="rect">
            <a:avLst/>
          </a:prstGeom>
          <a:noFill/>
          <a:ln w="38100">
            <a:solidFill>
              <a:srgbClr val="FF0000"/>
            </a:solidFill>
          </a:ln>
        </p:spPr>
        <p:txBody>
          <a:bodyPr wrap="square" rtlCol="0">
            <a:spAutoFit/>
          </a:bodyPr>
          <a:lstStyle/>
          <a:p>
            <a:pPr algn="ctr"/>
            <a:endParaRPr lang="en-US" b="1" dirty="0" smtClean="0">
              <a:solidFill>
                <a:srgbClr val="FFFF00"/>
              </a:solidFill>
            </a:endParaRPr>
          </a:p>
        </p:txBody>
      </p:sp>
      <p:sp>
        <p:nvSpPr>
          <p:cNvPr id="2" name="Title 1"/>
          <p:cNvSpPr>
            <a:spLocks noGrp="1"/>
          </p:cNvSpPr>
          <p:nvPr>
            <p:ph type="title"/>
          </p:nvPr>
        </p:nvSpPr>
        <p:spPr/>
        <p:txBody>
          <a:bodyPr/>
          <a:lstStyle/>
          <a:p>
            <a:r>
              <a:rPr lang="en-US" dirty="0"/>
              <a:t>Case Discussion</a:t>
            </a:r>
          </a:p>
        </p:txBody>
      </p:sp>
    </p:spTree>
    <p:extLst>
      <p:ext uri="{BB962C8B-B14F-4D97-AF65-F5344CB8AC3E}">
        <p14:creationId xmlns:p14="http://schemas.microsoft.com/office/powerpoint/2010/main" val="2238460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600"/>
              </a:spcBef>
              <a:spcAft>
                <a:spcPts val="600"/>
              </a:spcAft>
              <a:buFont typeface="Arial" charset="0"/>
              <a:buChar char="•"/>
            </a:pPr>
            <a:r>
              <a:rPr lang="en-US" dirty="0"/>
              <a:t>A 52-year-old man initially presented with </a:t>
            </a:r>
            <a:r>
              <a:rPr lang="en-US" dirty="0" err="1" smtClean="0"/>
              <a:t>nonmuscle</a:t>
            </a:r>
            <a:r>
              <a:rPr lang="en-US" dirty="0" smtClean="0"/>
              <a:t>-invasive </a:t>
            </a:r>
            <a:r>
              <a:rPr lang="en-US" dirty="0"/>
              <a:t>bladder cancer</a:t>
            </a:r>
          </a:p>
          <a:p>
            <a:pPr>
              <a:spcBef>
                <a:spcPts val="600"/>
              </a:spcBef>
              <a:spcAft>
                <a:spcPts val="600"/>
              </a:spcAft>
              <a:buFont typeface="Arial" charset="0"/>
              <a:buChar char="•"/>
            </a:pPr>
            <a:r>
              <a:rPr lang="en-US" dirty="0"/>
              <a:t>He received Bacillus </a:t>
            </a:r>
            <a:r>
              <a:rPr lang="en-US" dirty="0" err="1"/>
              <a:t>calmette-guerin</a:t>
            </a:r>
            <a:r>
              <a:rPr lang="en-US" dirty="0"/>
              <a:t> (BCG) therapy</a:t>
            </a:r>
          </a:p>
          <a:p>
            <a:pPr>
              <a:spcBef>
                <a:spcPts val="600"/>
              </a:spcBef>
              <a:spcAft>
                <a:spcPts val="600"/>
              </a:spcAft>
              <a:buFont typeface="Arial" charset="0"/>
              <a:buChar char="•"/>
            </a:pPr>
            <a:r>
              <a:rPr lang="en-US" dirty="0"/>
              <a:t>After a couple of years, he was found to have diffuse adenopathy without renal dysfunction.</a:t>
            </a:r>
          </a:p>
          <a:p>
            <a:pPr>
              <a:spcBef>
                <a:spcPts val="600"/>
              </a:spcBef>
              <a:spcAft>
                <a:spcPts val="600"/>
              </a:spcAft>
              <a:buFont typeface="Arial" charset="0"/>
              <a:buChar char="•"/>
            </a:pPr>
            <a:r>
              <a:rPr lang="en-US" dirty="0"/>
              <a:t>Biopsy of enlarged lymph nodes revealed metastatic urothelial cancer</a:t>
            </a:r>
          </a:p>
          <a:p>
            <a:pPr>
              <a:spcBef>
                <a:spcPts val="600"/>
              </a:spcBef>
              <a:spcAft>
                <a:spcPts val="600"/>
              </a:spcAft>
              <a:buFont typeface="Arial" charset="0"/>
              <a:buChar char="•"/>
            </a:pPr>
            <a:r>
              <a:rPr lang="en-US" b="1" dirty="0" smtClean="0">
                <a:solidFill>
                  <a:srgbClr val="FFFF00"/>
                </a:solidFill>
              </a:rPr>
              <a:t>Patient </a:t>
            </a:r>
            <a:r>
              <a:rPr lang="en-US" b="1" dirty="0">
                <a:solidFill>
                  <a:srgbClr val="FFFF00"/>
                </a:solidFill>
              </a:rPr>
              <a:t>received dose-dense MVAC </a:t>
            </a:r>
            <a:r>
              <a:rPr lang="en-US" b="1" dirty="0">
                <a:solidFill>
                  <a:srgbClr val="FFFF00"/>
                </a:solidFill>
                <a:sym typeface="Wingdings"/>
              </a:rPr>
              <a:t> </a:t>
            </a:r>
            <a:r>
              <a:rPr lang="en-US" b="1" dirty="0" smtClean="0">
                <a:solidFill>
                  <a:srgbClr val="FFFF00"/>
                </a:solidFill>
                <a:sym typeface="Wingdings"/>
              </a:rPr>
              <a:t>achieved </a:t>
            </a:r>
            <a:r>
              <a:rPr lang="en-US" b="1" dirty="0">
                <a:solidFill>
                  <a:srgbClr val="FFFF00"/>
                </a:solidFill>
                <a:sym typeface="Wingdings"/>
              </a:rPr>
              <a:t>an objective response  </a:t>
            </a:r>
            <a:r>
              <a:rPr lang="en-US" b="1" dirty="0" smtClean="0">
                <a:solidFill>
                  <a:srgbClr val="FFFF00"/>
                </a:solidFill>
                <a:sym typeface="Wingdings"/>
              </a:rPr>
              <a:t>observation </a:t>
            </a:r>
            <a:endParaRPr lang="en-US" b="1" dirty="0">
              <a:solidFill>
                <a:srgbClr val="FFFF00"/>
              </a:solidFill>
            </a:endParaRPr>
          </a:p>
        </p:txBody>
      </p:sp>
      <p:sp>
        <p:nvSpPr>
          <p:cNvPr id="2" name="Title 1"/>
          <p:cNvSpPr>
            <a:spLocks noGrp="1"/>
          </p:cNvSpPr>
          <p:nvPr>
            <p:ph type="title"/>
          </p:nvPr>
        </p:nvSpPr>
        <p:spPr/>
        <p:txBody>
          <a:bodyPr/>
          <a:lstStyle/>
          <a:p>
            <a:r>
              <a:rPr lang="en-US" dirty="0"/>
              <a:t>Case Discussion</a:t>
            </a:r>
          </a:p>
        </p:txBody>
      </p:sp>
      <p:sp>
        <p:nvSpPr>
          <p:cNvPr id="8" name="TextBox 7"/>
          <p:cNvSpPr txBox="1"/>
          <p:nvPr/>
        </p:nvSpPr>
        <p:spPr>
          <a:xfrm>
            <a:off x="685800" y="5083234"/>
            <a:ext cx="7862299" cy="957971"/>
          </a:xfrm>
          <a:prstGeom prst="rect">
            <a:avLst/>
          </a:prstGeom>
          <a:noFill/>
          <a:ln w="38100">
            <a:solidFill>
              <a:srgbClr val="FF0000"/>
            </a:solidFill>
          </a:ln>
        </p:spPr>
        <p:txBody>
          <a:bodyPr wrap="square" rtlCol="0">
            <a:spAutoFit/>
          </a:bodyPr>
          <a:lstStyle/>
          <a:p>
            <a:pPr algn="ctr"/>
            <a:endParaRPr lang="en-US" b="1" dirty="0" smtClean="0">
              <a:solidFill>
                <a:srgbClr val="FFFF00"/>
              </a:solidFill>
            </a:endParaRPr>
          </a:p>
        </p:txBody>
      </p:sp>
    </p:spTree>
    <p:extLst>
      <p:ext uri="{BB962C8B-B14F-4D97-AF65-F5344CB8AC3E}">
        <p14:creationId xmlns:p14="http://schemas.microsoft.com/office/powerpoint/2010/main" val="16063542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85800" y="4990767"/>
            <a:ext cx="7862299" cy="1463040"/>
          </a:xfrm>
          <a:prstGeom prst="rect">
            <a:avLst/>
          </a:prstGeom>
          <a:noFill/>
          <a:ln w="38100">
            <a:solidFill>
              <a:srgbClr val="FF0000"/>
            </a:solidFill>
          </a:ln>
        </p:spPr>
        <p:txBody>
          <a:bodyPr wrap="square" rtlCol="0">
            <a:spAutoFit/>
          </a:bodyPr>
          <a:lstStyle/>
          <a:p>
            <a:pPr algn="ctr"/>
            <a:endParaRPr lang="en-US" b="1" dirty="0" smtClean="0">
              <a:solidFill>
                <a:srgbClr val="FFFF00"/>
              </a:solidFill>
            </a:endParaRPr>
          </a:p>
        </p:txBody>
      </p:sp>
      <p:sp>
        <p:nvSpPr>
          <p:cNvPr id="2" name="Title 1"/>
          <p:cNvSpPr>
            <a:spLocks noGrp="1"/>
          </p:cNvSpPr>
          <p:nvPr>
            <p:ph type="title"/>
          </p:nvPr>
        </p:nvSpPr>
        <p:spPr/>
        <p:txBody>
          <a:bodyPr/>
          <a:lstStyle/>
          <a:p>
            <a:r>
              <a:rPr lang="en-US" dirty="0"/>
              <a:t>Case Discussion</a:t>
            </a:r>
          </a:p>
        </p:txBody>
      </p:sp>
      <p:sp>
        <p:nvSpPr>
          <p:cNvPr id="3" name="Content Placeholder 2"/>
          <p:cNvSpPr>
            <a:spLocks noGrp="1"/>
          </p:cNvSpPr>
          <p:nvPr>
            <p:ph idx="1"/>
          </p:nvPr>
        </p:nvSpPr>
        <p:spPr>
          <a:xfrm>
            <a:off x="685800" y="958655"/>
            <a:ext cx="7772400" cy="5027612"/>
          </a:xfrm>
        </p:spPr>
        <p:txBody>
          <a:bodyPr/>
          <a:lstStyle/>
          <a:p>
            <a:pPr>
              <a:spcBef>
                <a:spcPts val="600"/>
              </a:spcBef>
              <a:spcAft>
                <a:spcPts val="600"/>
              </a:spcAft>
              <a:buFont typeface="Arial" charset="0"/>
              <a:buChar char="•"/>
            </a:pPr>
            <a:r>
              <a:rPr lang="en-US" sz="2400" dirty="0" smtClean="0"/>
              <a:t>A 52-year-old man initially presented with </a:t>
            </a:r>
            <a:br>
              <a:rPr lang="en-US" sz="2400" dirty="0" smtClean="0"/>
            </a:br>
            <a:r>
              <a:rPr lang="en-US" sz="2400" dirty="0" err="1" smtClean="0"/>
              <a:t>nonmuscle</a:t>
            </a:r>
            <a:r>
              <a:rPr lang="en-US" sz="2400" dirty="0" smtClean="0"/>
              <a:t>-invasive bladder cancer</a:t>
            </a:r>
          </a:p>
          <a:p>
            <a:pPr>
              <a:spcBef>
                <a:spcPts val="600"/>
              </a:spcBef>
              <a:spcAft>
                <a:spcPts val="600"/>
              </a:spcAft>
              <a:buFont typeface="Arial" charset="0"/>
              <a:buChar char="•"/>
            </a:pPr>
            <a:r>
              <a:rPr lang="en-US" sz="2400" dirty="0" smtClean="0"/>
              <a:t>He received Bacillus </a:t>
            </a:r>
            <a:r>
              <a:rPr lang="en-US" sz="2400" dirty="0" err="1" smtClean="0"/>
              <a:t>calmette-guerin</a:t>
            </a:r>
            <a:r>
              <a:rPr lang="en-US" sz="2400" dirty="0" smtClean="0"/>
              <a:t> (BCG) therapy</a:t>
            </a:r>
          </a:p>
          <a:p>
            <a:pPr>
              <a:spcBef>
                <a:spcPts val="600"/>
              </a:spcBef>
              <a:spcAft>
                <a:spcPts val="600"/>
              </a:spcAft>
              <a:buFont typeface="Arial" charset="0"/>
              <a:buChar char="•"/>
            </a:pPr>
            <a:r>
              <a:rPr lang="en-US" sz="2400" dirty="0" smtClean="0"/>
              <a:t>After a couple of years, he was found to have diffuse adenopathy without renal dysfunction.</a:t>
            </a:r>
          </a:p>
          <a:p>
            <a:pPr>
              <a:spcBef>
                <a:spcPts val="600"/>
              </a:spcBef>
              <a:spcAft>
                <a:spcPts val="600"/>
              </a:spcAft>
              <a:buFont typeface="Arial" charset="0"/>
              <a:buChar char="•"/>
            </a:pPr>
            <a:r>
              <a:rPr lang="en-US" sz="2400" dirty="0" smtClean="0"/>
              <a:t>Biopsy of enlarged </a:t>
            </a:r>
            <a:r>
              <a:rPr lang="en-US" sz="2400" dirty="0"/>
              <a:t>lymph nodes </a:t>
            </a:r>
            <a:r>
              <a:rPr lang="en-US" sz="2400" dirty="0" smtClean="0"/>
              <a:t>revealed </a:t>
            </a:r>
            <a:br>
              <a:rPr lang="en-US" sz="2400" dirty="0" smtClean="0"/>
            </a:br>
            <a:r>
              <a:rPr lang="en-US" sz="2400" dirty="0" smtClean="0"/>
              <a:t>metastatic urothelial cancer</a:t>
            </a:r>
          </a:p>
          <a:p>
            <a:pPr>
              <a:spcBef>
                <a:spcPts val="600"/>
              </a:spcBef>
              <a:spcAft>
                <a:spcPts val="600"/>
              </a:spcAft>
              <a:buFont typeface="Arial" charset="0"/>
              <a:buChar char="•"/>
            </a:pPr>
            <a:r>
              <a:rPr lang="en-US" sz="2400" dirty="0" smtClean="0"/>
              <a:t>Patient received dose-dense MVAC </a:t>
            </a:r>
            <a:r>
              <a:rPr lang="en-US" sz="2400" dirty="0" smtClean="0">
                <a:sym typeface="Wingdings"/>
              </a:rPr>
              <a:t> achieved an objective response  observation</a:t>
            </a:r>
          </a:p>
          <a:p>
            <a:pPr>
              <a:spcBef>
                <a:spcPts val="600"/>
              </a:spcBef>
              <a:spcAft>
                <a:spcPts val="600"/>
              </a:spcAft>
              <a:buFont typeface="Arial" charset="0"/>
              <a:buChar char="•"/>
            </a:pPr>
            <a:r>
              <a:rPr lang="en-US" sz="2400" b="1" dirty="0" smtClean="0">
                <a:solidFill>
                  <a:srgbClr val="FFFF00"/>
                </a:solidFill>
              </a:rPr>
              <a:t>Patient developed disease progression </a:t>
            </a:r>
            <a:r>
              <a:rPr lang="en-US" sz="2400" b="1" dirty="0">
                <a:solidFill>
                  <a:srgbClr val="FFFF00"/>
                </a:solidFill>
              </a:rPr>
              <a:t>and received chemotherapy</a:t>
            </a:r>
          </a:p>
          <a:p>
            <a:pPr>
              <a:spcBef>
                <a:spcPts val="600"/>
              </a:spcBef>
              <a:spcAft>
                <a:spcPts val="600"/>
              </a:spcAft>
              <a:buFont typeface="Arial" charset="0"/>
              <a:buChar char="•"/>
            </a:pPr>
            <a:r>
              <a:rPr lang="en-US" sz="2400" b="1" dirty="0" smtClean="0">
                <a:solidFill>
                  <a:srgbClr val="FFFF00"/>
                </a:solidFill>
                <a:sym typeface="Wingdings"/>
              </a:rPr>
              <a:t>Currently on </a:t>
            </a:r>
            <a:r>
              <a:rPr lang="en-US" sz="2400" b="1" dirty="0" err="1" smtClean="0">
                <a:solidFill>
                  <a:srgbClr val="FFFF00"/>
                </a:solidFill>
                <a:sym typeface="Wingdings"/>
              </a:rPr>
              <a:t>atezolizumab</a:t>
            </a:r>
            <a:r>
              <a:rPr lang="en-US" sz="2400" b="1" dirty="0" smtClean="0">
                <a:solidFill>
                  <a:srgbClr val="FFFF00"/>
                </a:solidFill>
                <a:sym typeface="Wingdings"/>
              </a:rPr>
              <a:t> for 2+ years</a:t>
            </a:r>
            <a:endParaRPr lang="en-US" sz="2400" b="1" dirty="0">
              <a:solidFill>
                <a:srgbClr val="FFFF00"/>
              </a:solidFill>
            </a:endParaRPr>
          </a:p>
        </p:txBody>
      </p:sp>
    </p:spTree>
    <p:extLst>
      <p:ext uri="{BB962C8B-B14F-4D97-AF65-F5344CB8AC3E}">
        <p14:creationId xmlns:p14="http://schemas.microsoft.com/office/powerpoint/2010/main" val="20576214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33"/>
          <p:cNvSpPr>
            <a:spLocks noChangeArrowheads="1"/>
          </p:cNvSpPr>
          <p:nvPr/>
        </p:nvSpPr>
        <p:spPr bwMode="auto">
          <a:xfrm>
            <a:off x="259080" y="4364288"/>
            <a:ext cx="8604365" cy="1539779"/>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9" name="Line 14"/>
          <p:cNvSpPr>
            <a:spLocks noChangeShapeType="1"/>
          </p:cNvSpPr>
          <p:nvPr/>
        </p:nvSpPr>
        <p:spPr bwMode="auto">
          <a:xfrm flipV="1">
            <a:off x="3091629" y="1684465"/>
            <a:ext cx="13527" cy="1781910"/>
          </a:xfrm>
          <a:prstGeom prst="line">
            <a:avLst/>
          </a:prstGeom>
          <a:noFill/>
          <a:ln w="28575">
            <a:solidFill>
              <a:schemeClr val="bg1"/>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30" name="Line 15"/>
          <p:cNvSpPr>
            <a:spLocks noChangeShapeType="1"/>
          </p:cNvSpPr>
          <p:nvPr/>
        </p:nvSpPr>
        <p:spPr bwMode="auto">
          <a:xfrm flipV="1">
            <a:off x="3091476" y="1684465"/>
            <a:ext cx="213142" cy="0"/>
          </a:xfrm>
          <a:prstGeom prst="line">
            <a:avLst/>
          </a:prstGeom>
          <a:noFill/>
          <a:ln w="28575">
            <a:solidFill>
              <a:schemeClr val="bg1"/>
            </a:solidFill>
            <a:round/>
            <a:headEnd/>
            <a:tailEnd type="triangle" w="med" len="me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16" name="Text Box 20"/>
          <p:cNvSpPr txBox="1">
            <a:spLocks noChangeArrowheads="1"/>
          </p:cNvSpPr>
          <p:nvPr/>
        </p:nvSpPr>
        <p:spPr bwMode="auto">
          <a:xfrm>
            <a:off x="3318444" y="1154865"/>
            <a:ext cx="1220278" cy="1074283"/>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Cohort 1</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(n = 119)</a:t>
            </a:r>
          </a:p>
        </p:txBody>
      </p:sp>
      <p:sp>
        <p:nvSpPr>
          <p:cNvPr id="27" name="Text Box 20"/>
          <p:cNvSpPr txBox="1">
            <a:spLocks noChangeArrowheads="1"/>
          </p:cNvSpPr>
          <p:nvPr/>
        </p:nvSpPr>
        <p:spPr bwMode="auto">
          <a:xfrm>
            <a:off x="3308926" y="2834640"/>
            <a:ext cx="1218414" cy="1082903"/>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Cohort 2</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(n = 310)</a:t>
            </a:r>
          </a:p>
        </p:txBody>
      </p:sp>
      <p:sp>
        <p:nvSpPr>
          <p:cNvPr id="19" name="Title 1"/>
          <p:cNvSpPr>
            <a:spLocks noGrp="1"/>
          </p:cNvSpPr>
          <p:nvPr>
            <p:ph type="title"/>
          </p:nvPr>
        </p:nvSpPr>
        <p:spPr/>
        <p:txBody>
          <a:bodyPr/>
          <a:lstStyle/>
          <a:p>
            <a:pPr algn="ctr"/>
            <a:r>
              <a:rPr lang="is-IS" dirty="0" smtClean="0"/>
              <a:t>I</a:t>
            </a:r>
            <a:r>
              <a:rPr lang="en-US" dirty="0"/>
              <a:t>M</a:t>
            </a:r>
            <a:r>
              <a:rPr lang="is-IS" dirty="0" smtClean="0"/>
              <a:t>vigor 210</a:t>
            </a:r>
            <a:r>
              <a:rPr lang="en-US" dirty="0" smtClean="0"/>
              <a:t>: A Phase II Trial of Atezolizumab in Advanced Urothelial Cancer (UC)</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22" name="Line 2"/>
          <p:cNvSpPr>
            <a:spLocks noChangeShapeType="1"/>
          </p:cNvSpPr>
          <p:nvPr/>
        </p:nvSpPr>
        <p:spPr bwMode="auto">
          <a:xfrm>
            <a:off x="2831074" y="2582379"/>
            <a:ext cx="260401"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graphicFrame>
        <p:nvGraphicFramePr>
          <p:cNvPr id="23" name="Table 22"/>
          <p:cNvGraphicFramePr>
            <a:graphicFrameLocks noGrp="1"/>
          </p:cNvGraphicFramePr>
          <p:nvPr>
            <p:extLst>
              <p:ext uri="{D42A27DB-BD31-4B8C-83A1-F6EECF244321}">
                <p14:modId xmlns:p14="http://schemas.microsoft.com/office/powerpoint/2010/main" val="1484210707"/>
              </p:ext>
            </p:extLst>
          </p:nvPr>
        </p:nvGraphicFramePr>
        <p:xfrm>
          <a:off x="317487" y="4442167"/>
          <a:ext cx="8453476" cy="1355050"/>
        </p:xfrm>
        <a:graphic>
          <a:graphicData uri="http://schemas.openxmlformats.org/drawingml/2006/table">
            <a:tbl>
              <a:tblPr firstRow="1" bandRow="1">
                <a:tableStyleId>{5C22544A-7EE6-4342-B048-85BDC9FD1C3A}</a:tableStyleId>
              </a:tblPr>
              <a:tblGrid>
                <a:gridCol w="1602753"/>
                <a:gridCol w="1371600"/>
                <a:gridCol w="1478280"/>
                <a:gridCol w="1356360"/>
                <a:gridCol w="1417320"/>
                <a:gridCol w="1227163"/>
              </a:tblGrid>
              <a:tr h="792041">
                <a:tc>
                  <a:txBody>
                    <a:bodyPr/>
                    <a:lstStyle/>
                    <a:p>
                      <a:r>
                        <a:rPr lang="en-US" sz="2000" dirty="0" smtClean="0">
                          <a:solidFill>
                            <a:schemeClr val="bg1"/>
                          </a:solidFill>
                        </a:rPr>
                        <a:t>Cohort</a:t>
                      </a:r>
                      <a:r>
                        <a:rPr lang="en-US" sz="2000" baseline="0" dirty="0" smtClean="0">
                          <a:solidFill>
                            <a:schemeClr val="bg1"/>
                          </a:solidFill>
                        </a:rPr>
                        <a:t> 2</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All</a:t>
                      </a:r>
                    </a:p>
                    <a:p>
                      <a:pPr algn="ctr"/>
                      <a:r>
                        <a:rPr lang="en-US" sz="2000" dirty="0" smtClean="0">
                          <a:solidFill>
                            <a:schemeClr val="bg1"/>
                          </a:solidFill>
                        </a:rPr>
                        <a:t>(n = 310)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IC2/3</a:t>
                      </a:r>
                    </a:p>
                    <a:p>
                      <a:pPr algn="ctr"/>
                      <a:r>
                        <a:rPr lang="en-US" sz="2000" dirty="0" smtClean="0">
                          <a:solidFill>
                            <a:schemeClr val="bg1"/>
                          </a:solidFill>
                        </a:rPr>
                        <a:t>(n = 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IC1/2/3</a:t>
                      </a:r>
                    </a:p>
                    <a:p>
                      <a:pPr algn="ctr"/>
                      <a:r>
                        <a:rPr lang="en-US" sz="2000" dirty="0" smtClean="0">
                          <a:solidFill>
                            <a:schemeClr val="bg1"/>
                          </a:solidFill>
                        </a:rPr>
                        <a:t>(n = 207)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IC1</a:t>
                      </a:r>
                    </a:p>
                    <a:p>
                      <a:pPr algn="ctr"/>
                      <a:r>
                        <a:rPr lang="en-US" sz="2000" dirty="0" smtClean="0">
                          <a:solidFill>
                            <a:schemeClr val="bg1"/>
                          </a:solidFill>
                        </a:rPr>
                        <a:t>(n = 107)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IC0</a:t>
                      </a:r>
                    </a:p>
                    <a:p>
                      <a:pPr algn="ctr"/>
                      <a:r>
                        <a:rPr lang="en-US" sz="2000" dirty="0" smtClean="0">
                          <a:solidFill>
                            <a:schemeClr val="bg1"/>
                          </a:solidFill>
                        </a:rPr>
                        <a:t>(n = 103)</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563009">
                <a:tc>
                  <a:txBody>
                    <a:bodyPr/>
                    <a:lstStyle/>
                    <a:p>
                      <a:r>
                        <a:rPr lang="en-US" sz="2000" b="0" dirty="0" smtClean="0">
                          <a:solidFill>
                            <a:schemeClr val="bg1"/>
                          </a:solidFill>
                        </a:rPr>
                        <a:t>ORR</a:t>
                      </a:r>
                      <a:endParaRPr lang="en-US" sz="20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b="0" dirty="0" smtClean="0">
                          <a:solidFill>
                            <a:schemeClr val="bg1"/>
                          </a:solidFill>
                        </a:rPr>
                        <a:t>15%</a:t>
                      </a:r>
                      <a:endParaRPr lang="en-US" sz="20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b="0" dirty="0" smtClean="0">
                          <a:solidFill>
                            <a:schemeClr val="bg1"/>
                          </a:solidFill>
                        </a:rPr>
                        <a:t>26%</a:t>
                      </a:r>
                      <a:endParaRPr lang="en-US" sz="20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b="0" dirty="0" smtClean="0">
                          <a:solidFill>
                            <a:schemeClr val="bg1"/>
                          </a:solidFill>
                        </a:rPr>
                        <a:t>18%</a:t>
                      </a:r>
                      <a:endParaRPr lang="en-US" sz="20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b="0" dirty="0" smtClean="0">
                          <a:solidFill>
                            <a:schemeClr val="bg1"/>
                          </a:solidFill>
                        </a:rPr>
                        <a:t>10%</a:t>
                      </a:r>
                      <a:endParaRPr lang="en-US" sz="20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b="0" dirty="0" smtClean="0">
                          <a:solidFill>
                            <a:schemeClr val="bg1"/>
                          </a:solidFill>
                        </a:rPr>
                        <a:t>8%</a:t>
                      </a:r>
                      <a:endParaRPr lang="en-US" sz="20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17" name="TextBox 16"/>
          <p:cNvSpPr txBox="1"/>
          <p:nvPr/>
        </p:nvSpPr>
        <p:spPr>
          <a:xfrm>
            <a:off x="0" y="6304977"/>
            <a:ext cx="8942832" cy="584775"/>
          </a:xfrm>
          <a:prstGeom prst="rect">
            <a:avLst/>
          </a:prstGeom>
          <a:noFill/>
        </p:spPr>
        <p:txBody>
          <a:bodyPr wrap="square" rtlCol="0">
            <a:spAutoFit/>
          </a:bodyPr>
          <a:lstStyle/>
          <a:p>
            <a:r>
              <a:rPr lang="en-US" sz="1600" dirty="0" smtClean="0">
                <a:latin typeface="Arial" charset="0"/>
                <a:ea typeface="ＭＳ Ｐゴシック" charset="0"/>
                <a:cs typeface="ＭＳ Ｐゴシック" charset="0"/>
              </a:rPr>
              <a:t>Rosenberg JE et al. </a:t>
            </a:r>
            <a:r>
              <a:rPr lang="en-US" sz="1600" i="1" dirty="0" smtClean="0">
                <a:latin typeface="Arial" charset="0"/>
                <a:ea typeface="ＭＳ Ｐゴシック" charset="0"/>
                <a:cs typeface="ＭＳ Ｐゴシック" charset="0"/>
              </a:rPr>
              <a:t>Lancet </a:t>
            </a:r>
            <a:r>
              <a:rPr lang="en-US" sz="1600" dirty="0" smtClean="0">
                <a:latin typeface="Arial" charset="0"/>
                <a:ea typeface="ＭＳ Ｐゴシック" charset="0"/>
                <a:cs typeface="ＭＳ Ｐゴシック" charset="0"/>
              </a:rPr>
              <a:t>2016;387(10031):1909-20;</a:t>
            </a:r>
            <a:r>
              <a:rPr lang="en-US" sz="1600" dirty="0" smtClean="0"/>
              <a:t> </a:t>
            </a:r>
            <a:r>
              <a:rPr lang="en-US" sz="1600" dirty="0"/>
              <a:t>Hoffman-</a:t>
            </a:r>
            <a:r>
              <a:rPr lang="en-US" sz="1600" dirty="0" err="1"/>
              <a:t>Censits</a:t>
            </a:r>
            <a:r>
              <a:rPr lang="en-US" sz="1600" dirty="0"/>
              <a:t> J et al</a:t>
            </a:r>
            <a:r>
              <a:rPr lang="en-US" sz="1600" dirty="0" smtClean="0"/>
              <a:t>. </a:t>
            </a:r>
            <a:r>
              <a:rPr lang="en-US" sz="1600" dirty="0"/>
              <a:t>Genitourinary Cancers Symposium 2016;Abstract </a:t>
            </a:r>
            <a:r>
              <a:rPr lang="en-US" sz="1600" dirty="0" smtClean="0"/>
              <a:t>355.</a:t>
            </a:r>
            <a:endParaRPr lang="en-US" sz="1600" dirty="0"/>
          </a:p>
        </p:txBody>
      </p:sp>
      <p:sp>
        <p:nvSpPr>
          <p:cNvPr id="25" name="Text Box 20"/>
          <p:cNvSpPr txBox="1">
            <a:spLocks noChangeArrowheads="1"/>
          </p:cNvSpPr>
          <p:nvPr/>
        </p:nvSpPr>
        <p:spPr bwMode="auto">
          <a:xfrm>
            <a:off x="4726877" y="1226540"/>
            <a:ext cx="2207323" cy="2791496"/>
          </a:xfrm>
          <a:prstGeom prst="rect">
            <a:avLst/>
          </a:prstGeom>
          <a:solidFill>
            <a:srgbClr val="005795"/>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285750" indent="-285750" fontAlgn="base">
              <a:lnSpc>
                <a:spcPct val="110000"/>
              </a:lnSpc>
              <a:spcBef>
                <a:spcPct val="0"/>
              </a:spcBef>
              <a:spcAft>
                <a:spcPct val="0"/>
              </a:spcAft>
              <a:defRPr/>
            </a:pPr>
            <a:r>
              <a:rPr lang="en-US" altLang="en-US" sz="2000" dirty="0" smtClean="0">
                <a:solidFill>
                  <a:schemeClr val="bg1"/>
                </a:solidFill>
                <a:latin typeface="Arial"/>
                <a:ea typeface="Arial" pitchFamily="-104" charset="0"/>
                <a:cs typeface="Arial" panose="020B0604020202020204" pitchFamily="34" charset="0"/>
              </a:rPr>
              <a:t>Progression during or after platinum</a:t>
            </a:r>
          </a:p>
          <a:p>
            <a:pPr marL="285750" indent="-285750" fontAlgn="base">
              <a:lnSpc>
                <a:spcPct val="110000"/>
              </a:lnSpc>
              <a:spcBef>
                <a:spcPct val="0"/>
              </a:spcBef>
              <a:spcAft>
                <a:spcPct val="0"/>
              </a:spcAft>
              <a:defRPr/>
            </a:pPr>
            <a:r>
              <a:rPr lang="en-US" altLang="en-US" sz="2000" dirty="0" smtClean="0">
                <a:solidFill>
                  <a:schemeClr val="bg1"/>
                </a:solidFill>
                <a:latin typeface="Arial"/>
                <a:ea typeface="Arial" pitchFamily="-104" charset="0"/>
                <a:cs typeface="Arial" panose="020B0604020202020204" pitchFamily="34" charset="0"/>
              </a:rPr>
              <a:t>ECOG PS ≤1</a:t>
            </a:r>
          </a:p>
          <a:p>
            <a:pPr marL="285750" indent="-285750" fontAlgn="base">
              <a:lnSpc>
                <a:spcPct val="110000"/>
              </a:lnSpc>
              <a:spcBef>
                <a:spcPct val="0"/>
              </a:spcBef>
              <a:spcAft>
                <a:spcPct val="0"/>
              </a:spcAft>
              <a:defRPr/>
            </a:pPr>
            <a:r>
              <a:rPr lang="en-US" altLang="en-US" sz="2000" dirty="0" smtClean="0">
                <a:solidFill>
                  <a:schemeClr val="bg1"/>
                </a:solidFill>
                <a:latin typeface="Arial"/>
                <a:ea typeface="Arial" pitchFamily="-104" charset="0"/>
                <a:cs typeface="Arial" panose="020B0604020202020204" pitchFamily="34" charset="0"/>
              </a:rPr>
              <a:t>CrCl ≥30mL/min</a:t>
            </a:r>
          </a:p>
        </p:txBody>
      </p:sp>
      <p:sp>
        <p:nvSpPr>
          <p:cNvPr id="26" name="Line 15"/>
          <p:cNvSpPr>
            <a:spLocks noChangeShapeType="1"/>
          </p:cNvSpPr>
          <p:nvPr/>
        </p:nvSpPr>
        <p:spPr bwMode="auto">
          <a:xfrm flipV="1">
            <a:off x="4524867" y="3428734"/>
            <a:ext cx="188183" cy="0"/>
          </a:xfrm>
          <a:prstGeom prst="line">
            <a:avLst/>
          </a:prstGeom>
          <a:noFill/>
          <a:ln w="28575">
            <a:solidFill>
              <a:schemeClr val="bg1"/>
            </a:solidFill>
            <a:round/>
            <a:headEnd/>
            <a:tailEnd type="triangle" w="med" len="me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8" name="Text Box 20"/>
          <p:cNvSpPr txBox="1">
            <a:spLocks noChangeArrowheads="1"/>
          </p:cNvSpPr>
          <p:nvPr/>
        </p:nvSpPr>
        <p:spPr bwMode="auto">
          <a:xfrm>
            <a:off x="7169122" y="1935906"/>
            <a:ext cx="1776759" cy="1238727"/>
          </a:xfrm>
          <a:prstGeom prst="rect">
            <a:avLst/>
          </a:prstGeom>
          <a:solidFill>
            <a:srgbClr val="2BADD8"/>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Atezolizumab</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1,200 mg (IV) q3wk</a:t>
            </a:r>
          </a:p>
        </p:txBody>
      </p:sp>
      <p:sp>
        <p:nvSpPr>
          <p:cNvPr id="31" name="Line 15"/>
          <p:cNvSpPr>
            <a:spLocks noChangeShapeType="1"/>
          </p:cNvSpPr>
          <p:nvPr/>
        </p:nvSpPr>
        <p:spPr bwMode="auto">
          <a:xfrm flipV="1">
            <a:off x="6948027" y="2582379"/>
            <a:ext cx="221095" cy="2953"/>
          </a:xfrm>
          <a:prstGeom prst="line">
            <a:avLst/>
          </a:prstGeom>
          <a:noFill/>
          <a:ln w="28575">
            <a:solidFill>
              <a:schemeClr val="bg1"/>
            </a:solidFill>
            <a:round/>
            <a:headEnd/>
            <a:tailEnd type="triangle" w="med" len="me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3" name="TextBox 2"/>
          <p:cNvSpPr txBox="1"/>
          <p:nvPr/>
        </p:nvSpPr>
        <p:spPr>
          <a:xfrm>
            <a:off x="259080" y="5953836"/>
            <a:ext cx="8466163" cy="384721"/>
          </a:xfrm>
          <a:prstGeom prst="rect">
            <a:avLst/>
          </a:prstGeom>
          <a:noFill/>
        </p:spPr>
        <p:txBody>
          <a:bodyPr wrap="square" rtlCol="0">
            <a:spAutoFit/>
          </a:bodyPr>
          <a:lstStyle/>
          <a:p>
            <a:r>
              <a:rPr lang="en-US" sz="1900" b="1" dirty="0" smtClean="0">
                <a:solidFill>
                  <a:srgbClr val="FFFF00"/>
                </a:solidFill>
              </a:rPr>
              <a:t>Atezolizumab showed durable activity and good tolerability in Cohort 2</a:t>
            </a:r>
            <a:endParaRPr lang="en-US" sz="1900" b="1" dirty="0">
              <a:solidFill>
                <a:srgbClr val="FFFF00"/>
              </a:solidFill>
            </a:endParaRPr>
          </a:p>
        </p:txBody>
      </p:sp>
      <p:graphicFrame>
        <p:nvGraphicFramePr>
          <p:cNvPr id="20" name="Group 104"/>
          <p:cNvGraphicFramePr>
            <a:graphicFrameLocks noGrp="1"/>
          </p:cNvGraphicFramePr>
          <p:nvPr>
            <p:extLst>
              <p:ext uri="{D42A27DB-BD31-4B8C-83A1-F6EECF244321}">
                <p14:modId xmlns:p14="http://schemas.microsoft.com/office/powerpoint/2010/main" val="413695435"/>
              </p:ext>
            </p:extLst>
          </p:nvPr>
        </p:nvGraphicFramePr>
        <p:xfrm>
          <a:off x="141060" y="1226539"/>
          <a:ext cx="2772469" cy="2791497"/>
        </p:xfrm>
        <a:graphic>
          <a:graphicData uri="http://schemas.openxmlformats.org/drawingml/2006/table">
            <a:tbl>
              <a:tblPr/>
              <a:tblGrid>
                <a:gridCol w="2772469"/>
              </a:tblGrid>
              <a:tr h="560697">
                <a:tc>
                  <a:txBody>
                    <a:bodyPr/>
                    <a:lstStyle/>
                    <a:p>
                      <a:pPr marL="0" marR="0" lvl="0" indent="0" algn="l" defTabSz="914400" rtl="0" eaLnBrk="0" fontAlgn="base" latinLnBrk="0" hangingPunct="0">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Eligibility</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230800">
                <a:tc>
                  <a:txBody>
                    <a:bodyPr/>
                    <a:lstStyle/>
                    <a:p>
                      <a:pPr marL="285750" marR="0" indent="-285750" algn="l" defTabSz="457200" rtl="0" eaLnBrk="0" fontAlgn="base" latinLnBrk="0" hangingPunct="0">
                        <a:lnSpc>
                          <a:spcPct val="100000"/>
                        </a:lnSpc>
                        <a:spcBef>
                          <a:spcPts val="600"/>
                        </a:spcBef>
                        <a:spcAft>
                          <a:spcPts val="600"/>
                        </a:spcAft>
                        <a:buClrTx/>
                        <a:buSzTx/>
                        <a:buFont typeface="Arial"/>
                        <a:buChar char="•"/>
                        <a:tabLst/>
                        <a:defRPr/>
                      </a:pPr>
                      <a:r>
                        <a:rPr lang="en-US" sz="2000" kern="1200" dirty="0" smtClean="0">
                          <a:solidFill>
                            <a:schemeClr val="tx1"/>
                          </a:solidFill>
                          <a:effectLst/>
                          <a:latin typeface="+mn-lt"/>
                          <a:ea typeface="+mn-ea"/>
                          <a:cs typeface="+mn-cs"/>
                        </a:rPr>
                        <a:t>Inoperable l</a:t>
                      </a:r>
                      <a:r>
                        <a:rPr lang="en-US" sz="2000" dirty="0" smtClean="0">
                          <a:solidFill>
                            <a:prstClr val="white"/>
                          </a:solidFill>
                          <a:latin typeface="+mn-lt"/>
                          <a:ea typeface="Arial" pitchFamily="-104" charset="0"/>
                          <a:cs typeface="Arial" pitchFamily="-104" charset="0"/>
                        </a:rPr>
                        <a:t>ocally advanced or metastatic UC</a:t>
                      </a:r>
                    </a:p>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Available tumor sample for PD-L1 testing</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32" name="Line 15"/>
          <p:cNvSpPr>
            <a:spLocks noChangeShapeType="1"/>
          </p:cNvSpPr>
          <p:nvPr/>
        </p:nvSpPr>
        <p:spPr bwMode="auto">
          <a:xfrm flipV="1">
            <a:off x="3091476" y="3466375"/>
            <a:ext cx="213142" cy="0"/>
          </a:xfrm>
          <a:prstGeom prst="line">
            <a:avLst/>
          </a:prstGeom>
          <a:noFill/>
          <a:ln w="28575">
            <a:solidFill>
              <a:schemeClr val="bg1"/>
            </a:solidFill>
            <a:round/>
            <a:headEnd/>
            <a:tailEnd type="triangle" w="med" len="me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Tree>
    <p:extLst>
      <p:ext uri="{BB962C8B-B14F-4D97-AF65-F5344CB8AC3E}">
        <p14:creationId xmlns:p14="http://schemas.microsoft.com/office/powerpoint/2010/main" val="1940275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Discussion</a:t>
            </a:r>
          </a:p>
        </p:txBody>
      </p:sp>
      <p:sp>
        <p:nvSpPr>
          <p:cNvPr id="3" name="Content Placeholder 2"/>
          <p:cNvSpPr>
            <a:spLocks noGrp="1"/>
          </p:cNvSpPr>
          <p:nvPr>
            <p:ph idx="1"/>
          </p:nvPr>
        </p:nvSpPr>
        <p:spPr>
          <a:xfrm>
            <a:off x="685799" y="994497"/>
            <a:ext cx="8177645" cy="5027612"/>
          </a:xfrm>
        </p:spPr>
        <p:txBody>
          <a:bodyPr/>
          <a:lstStyle/>
          <a:p>
            <a:pPr>
              <a:spcBef>
                <a:spcPts val="600"/>
              </a:spcBef>
              <a:spcAft>
                <a:spcPts val="600"/>
              </a:spcAft>
              <a:buFont typeface="Arial" charset="0"/>
              <a:buChar char="•"/>
            </a:pPr>
            <a:r>
              <a:rPr lang="en-US" dirty="0"/>
              <a:t>A 52-year-old man initially presented with </a:t>
            </a:r>
            <a:r>
              <a:rPr lang="en-US" dirty="0" smtClean="0"/>
              <a:t/>
            </a:r>
            <a:br>
              <a:rPr lang="en-US" dirty="0" smtClean="0"/>
            </a:br>
            <a:r>
              <a:rPr lang="en-US" dirty="0" err="1" smtClean="0"/>
              <a:t>nonmuscle</a:t>
            </a:r>
            <a:r>
              <a:rPr lang="en-US" dirty="0" smtClean="0"/>
              <a:t>-invasive </a:t>
            </a:r>
            <a:r>
              <a:rPr lang="en-US" dirty="0"/>
              <a:t>bladder cancer</a:t>
            </a:r>
          </a:p>
          <a:p>
            <a:pPr>
              <a:spcBef>
                <a:spcPts val="600"/>
              </a:spcBef>
              <a:spcAft>
                <a:spcPts val="600"/>
              </a:spcAft>
              <a:buFont typeface="Arial" charset="0"/>
              <a:buChar char="•"/>
            </a:pPr>
            <a:r>
              <a:rPr lang="en-US" dirty="0"/>
              <a:t>He received Bacillus </a:t>
            </a:r>
            <a:r>
              <a:rPr lang="en-US" dirty="0" err="1"/>
              <a:t>calmette-guerin</a:t>
            </a:r>
            <a:r>
              <a:rPr lang="en-US" dirty="0"/>
              <a:t> (BCG) therapy</a:t>
            </a:r>
          </a:p>
          <a:p>
            <a:pPr>
              <a:spcBef>
                <a:spcPts val="600"/>
              </a:spcBef>
              <a:spcAft>
                <a:spcPts val="600"/>
              </a:spcAft>
              <a:buFont typeface="Arial" charset="0"/>
              <a:buChar char="•"/>
            </a:pPr>
            <a:r>
              <a:rPr lang="en-US" dirty="0"/>
              <a:t>After a couple of years, he was found to have diffuse adenopathy without renal dysfunction.</a:t>
            </a:r>
          </a:p>
          <a:p>
            <a:pPr>
              <a:spcBef>
                <a:spcPts val="600"/>
              </a:spcBef>
              <a:spcAft>
                <a:spcPts val="600"/>
              </a:spcAft>
              <a:buFont typeface="Arial" charset="0"/>
              <a:buChar char="•"/>
            </a:pPr>
            <a:r>
              <a:rPr lang="en-US" dirty="0"/>
              <a:t>Biopsy of enlarged lymph nodes </a:t>
            </a:r>
            <a:r>
              <a:rPr lang="en-US" dirty="0" smtClean="0"/>
              <a:t>revealed </a:t>
            </a:r>
            <a:br>
              <a:rPr lang="en-US" dirty="0" smtClean="0"/>
            </a:br>
            <a:r>
              <a:rPr lang="en-US" dirty="0" smtClean="0"/>
              <a:t>metastatic </a:t>
            </a:r>
            <a:r>
              <a:rPr lang="en-US" dirty="0"/>
              <a:t>urothelial cancer</a:t>
            </a:r>
          </a:p>
          <a:p>
            <a:pPr>
              <a:spcBef>
                <a:spcPts val="600"/>
              </a:spcBef>
              <a:spcAft>
                <a:spcPts val="600"/>
              </a:spcAft>
              <a:buFont typeface="Arial" charset="0"/>
              <a:buChar char="•"/>
            </a:pPr>
            <a:r>
              <a:rPr lang="en-US" dirty="0"/>
              <a:t>Patient received dose-dense MVAC </a:t>
            </a:r>
            <a:r>
              <a:rPr lang="en-US" dirty="0">
                <a:sym typeface="Wingdings"/>
              </a:rPr>
              <a:t> </a:t>
            </a:r>
            <a:r>
              <a:rPr lang="en-US" dirty="0" smtClean="0">
                <a:sym typeface="Wingdings"/>
              </a:rPr>
              <a:t>achieved </a:t>
            </a:r>
            <a:r>
              <a:rPr lang="en-US" dirty="0">
                <a:sym typeface="Wingdings"/>
              </a:rPr>
              <a:t>an objective response  </a:t>
            </a:r>
            <a:r>
              <a:rPr lang="en-US" dirty="0" smtClean="0">
                <a:sym typeface="Wingdings"/>
              </a:rPr>
              <a:t>observation</a:t>
            </a:r>
            <a:endParaRPr lang="en-US" dirty="0">
              <a:sym typeface="Wingdings"/>
            </a:endParaRPr>
          </a:p>
          <a:p>
            <a:pPr>
              <a:spcBef>
                <a:spcPts val="600"/>
              </a:spcBef>
              <a:spcAft>
                <a:spcPts val="600"/>
              </a:spcAft>
              <a:buFont typeface="Arial" charset="0"/>
              <a:buChar char="•"/>
            </a:pPr>
            <a:r>
              <a:rPr lang="en-US" dirty="0">
                <a:sym typeface="Wingdings"/>
              </a:rPr>
              <a:t>Patient developed disease progression and received chemotherapy</a:t>
            </a:r>
          </a:p>
          <a:p>
            <a:pPr>
              <a:spcBef>
                <a:spcPts val="600"/>
              </a:spcBef>
              <a:spcAft>
                <a:spcPts val="600"/>
              </a:spcAft>
              <a:buFont typeface="Arial" charset="0"/>
              <a:buChar char="•"/>
            </a:pPr>
            <a:r>
              <a:rPr lang="en-US" b="1" dirty="0" smtClean="0">
                <a:solidFill>
                  <a:srgbClr val="FFFF00"/>
                </a:solidFill>
                <a:sym typeface="Wingdings"/>
              </a:rPr>
              <a:t>Currently </a:t>
            </a:r>
            <a:r>
              <a:rPr lang="en-US" b="1" dirty="0">
                <a:solidFill>
                  <a:srgbClr val="FFFF00"/>
                </a:solidFill>
                <a:sym typeface="Wingdings"/>
              </a:rPr>
              <a:t>on </a:t>
            </a:r>
            <a:r>
              <a:rPr lang="en-US" b="1" dirty="0" err="1">
                <a:solidFill>
                  <a:srgbClr val="FFFF00"/>
                </a:solidFill>
                <a:sym typeface="Wingdings"/>
              </a:rPr>
              <a:t>a</a:t>
            </a:r>
            <a:r>
              <a:rPr lang="en-US" b="1" dirty="0" err="1" smtClean="0">
                <a:solidFill>
                  <a:srgbClr val="FFFF00"/>
                </a:solidFill>
                <a:sym typeface="Wingdings"/>
              </a:rPr>
              <a:t>tezolizumab</a:t>
            </a:r>
            <a:r>
              <a:rPr lang="en-US" b="1" dirty="0" smtClean="0">
                <a:solidFill>
                  <a:srgbClr val="FFFF00"/>
                </a:solidFill>
                <a:sym typeface="Wingdings"/>
              </a:rPr>
              <a:t> </a:t>
            </a:r>
            <a:r>
              <a:rPr lang="en-US" b="1" dirty="0">
                <a:solidFill>
                  <a:srgbClr val="FFFF00"/>
                </a:solidFill>
                <a:sym typeface="Wingdings"/>
              </a:rPr>
              <a:t>for 2+ </a:t>
            </a:r>
            <a:r>
              <a:rPr lang="en-US" b="1" dirty="0" smtClean="0">
                <a:solidFill>
                  <a:srgbClr val="FFFF00"/>
                </a:solidFill>
                <a:sym typeface="Wingdings"/>
              </a:rPr>
              <a:t>years</a:t>
            </a:r>
            <a:endParaRPr lang="en-US" b="1" dirty="0">
              <a:solidFill>
                <a:srgbClr val="FFFF00"/>
              </a:solidFill>
            </a:endParaRPr>
          </a:p>
        </p:txBody>
      </p:sp>
      <p:sp>
        <p:nvSpPr>
          <p:cNvPr id="8" name="TextBox 7"/>
          <p:cNvSpPr txBox="1"/>
          <p:nvPr/>
        </p:nvSpPr>
        <p:spPr>
          <a:xfrm>
            <a:off x="685800" y="6100199"/>
            <a:ext cx="7862299" cy="493776"/>
          </a:xfrm>
          <a:prstGeom prst="rect">
            <a:avLst/>
          </a:prstGeom>
          <a:noFill/>
          <a:ln w="38100">
            <a:solidFill>
              <a:srgbClr val="FF0000"/>
            </a:solidFill>
          </a:ln>
        </p:spPr>
        <p:txBody>
          <a:bodyPr wrap="square" rtlCol="0">
            <a:spAutoFit/>
          </a:bodyPr>
          <a:lstStyle/>
          <a:p>
            <a:pPr algn="ctr"/>
            <a:endParaRPr lang="en-US" b="1" dirty="0" smtClean="0">
              <a:solidFill>
                <a:srgbClr val="FFFF00"/>
              </a:solidFill>
            </a:endParaRPr>
          </a:p>
        </p:txBody>
      </p:sp>
    </p:spTree>
    <p:extLst>
      <p:ext uri="{BB962C8B-B14F-4D97-AF65-F5344CB8AC3E}">
        <p14:creationId xmlns:p14="http://schemas.microsoft.com/office/powerpoint/2010/main" val="166918868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Line 14"/>
          <p:cNvSpPr>
            <a:spLocks noChangeShapeType="1"/>
          </p:cNvSpPr>
          <p:nvPr/>
        </p:nvSpPr>
        <p:spPr bwMode="auto">
          <a:xfrm flipV="1">
            <a:off x="4326737" y="1809725"/>
            <a:ext cx="12859" cy="1693927"/>
          </a:xfrm>
          <a:prstGeom prst="line">
            <a:avLst/>
          </a:prstGeom>
          <a:noFill/>
          <a:ln w="28575">
            <a:solidFill>
              <a:schemeClr val="bg1"/>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solidFill>
                <a:srgbClr val="000000"/>
              </a:solidFill>
              <a:latin typeface="Arial"/>
              <a:cs typeface="Arial"/>
            </a:endParaRPr>
          </a:p>
        </p:txBody>
      </p:sp>
      <p:sp>
        <p:nvSpPr>
          <p:cNvPr id="30" name="Line 15"/>
          <p:cNvSpPr>
            <a:spLocks noChangeShapeType="1"/>
          </p:cNvSpPr>
          <p:nvPr/>
        </p:nvSpPr>
        <p:spPr bwMode="auto">
          <a:xfrm flipV="1">
            <a:off x="4351641" y="1816396"/>
            <a:ext cx="323707" cy="2953"/>
          </a:xfrm>
          <a:prstGeom prst="line">
            <a:avLst/>
          </a:prstGeom>
          <a:noFill/>
          <a:ln w="28575">
            <a:solidFill>
              <a:schemeClr val="bg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solidFill>
                <a:srgbClr val="000000"/>
              </a:solidFill>
              <a:latin typeface="Arial"/>
              <a:cs typeface="Arial"/>
            </a:endParaRPr>
          </a:p>
        </p:txBody>
      </p:sp>
      <p:sp>
        <p:nvSpPr>
          <p:cNvPr id="16" name="Text Box 20"/>
          <p:cNvSpPr txBox="1">
            <a:spLocks noChangeArrowheads="1"/>
          </p:cNvSpPr>
          <p:nvPr/>
        </p:nvSpPr>
        <p:spPr bwMode="auto">
          <a:xfrm>
            <a:off x="4659564" y="1306221"/>
            <a:ext cx="1453548" cy="1074283"/>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FontTx/>
              <a:buNone/>
              <a:defRPr/>
            </a:pPr>
            <a:r>
              <a:rPr lang="en-US" altLang="en-US" sz="1800" b="1" dirty="0" smtClean="0">
                <a:solidFill>
                  <a:srgbClr val="010F97"/>
                </a:solidFill>
                <a:latin typeface="Arial"/>
                <a:ea typeface="Arial" pitchFamily="-104" charset="0"/>
                <a:cs typeface="Arial" panose="020B0604020202020204" pitchFamily="34" charset="0"/>
              </a:rPr>
              <a:t>Cohort 1</a:t>
            </a:r>
          </a:p>
          <a:p>
            <a:pPr algn="ctr">
              <a:lnSpc>
                <a:spcPct val="110000"/>
              </a:lnSpc>
              <a:spcBef>
                <a:spcPct val="0"/>
              </a:spcBef>
              <a:buFontTx/>
              <a:buNone/>
              <a:defRPr/>
            </a:pPr>
            <a:r>
              <a:rPr lang="en-US" altLang="en-US" sz="1800" b="1" dirty="0" smtClean="0">
                <a:solidFill>
                  <a:srgbClr val="010F97"/>
                </a:solidFill>
                <a:latin typeface="Arial"/>
                <a:ea typeface="Arial" pitchFamily="-104" charset="0"/>
                <a:cs typeface="Arial" panose="020B0604020202020204" pitchFamily="34" charset="0"/>
              </a:rPr>
              <a:t>(n = 119)</a:t>
            </a:r>
          </a:p>
        </p:txBody>
      </p:sp>
      <p:sp>
        <p:nvSpPr>
          <p:cNvPr id="27" name="Text Box 20"/>
          <p:cNvSpPr txBox="1">
            <a:spLocks noChangeArrowheads="1"/>
          </p:cNvSpPr>
          <p:nvPr/>
        </p:nvSpPr>
        <p:spPr bwMode="auto">
          <a:xfrm>
            <a:off x="4650046" y="2909796"/>
            <a:ext cx="1463066" cy="1082903"/>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FontTx/>
              <a:buNone/>
              <a:defRPr/>
            </a:pPr>
            <a:r>
              <a:rPr lang="en-US" altLang="en-US" sz="1800" b="1" dirty="0" smtClean="0">
                <a:solidFill>
                  <a:srgbClr val="010F97"/>
                </a:solidFill>
                <a:latin typeface="Arial"/>
                <a:ea typeface="Arial" pitchFamily="-104" charset="0"/>
                <a:cs typeface="Arial" panose="020B0604020202020204" pitchFamily="34" charset="0"/>
              </a:rPr>
              <a:t>Cohort 2</a:t>
            </a:r>
          </a:p>
          <a:p>
            <a:pPr algn="ctr">
              <a:lnSpc>
                <a:spcPct val="110000"/>
              </a:lnSpc>
              <a:spcBef>
                <a:spcPct val="0"/>
              </a:spcBef>
              <a:buFontTx/>
              <a:buNone/>
              <a:defRPr/>
            </a:pPr>
            <a:r>
              <a:rPr lang="en-US" altLang="en-US" sz="1800" b="1" dirty="0" smtClean="0">
                <a:solidFill>
                  <a:srgbClr val="010F97"/>
                </a:solidFill>
                <a:latin typeface="Arial"/>
                <a:ea typeface="Arial" pitchFamily="-104" charset="0"/>
                <a:cs typeface="Arial" panose="020B0604020202020204" pitchFamily="34" charset="0"/>
              </a:rPr>
              <a:t>(n = 310)</a:t>
            </a:r>
          </a:p>
        </p:txBody>
      </p:sp>
      <p:sp>
        <p:nvSpPr>
          <p:cNvPr id="19" name="Title 1"/>
          <p:cNvSpPr>
            <a:spLocks noGrp="1"/>
          </p:cNvSpPr>
          <p:nvPr>
            <p:ph type="title"/>
          </p:nvPr>
        </p:nvSpPr>
        <p:spPr>
          <a:xfrm>
            <a:off x="230900" y="0"/>
            <a:ext cx="8759768" cy="1284297"/>
          </a:xfrm>
        </p:spPr>
        <p:txBody>
          <a:bodyPr/>
          <a:lstStyle/>
          <a:p>
            <a:pPr algn="ctr"/>
            <a:r>
              <a:rPr lang="is-IS" dirty="0"/>
              <a:t>I</a:t>
            </a:r>
            <a:r>
              <a:rPr lang="en-US" dirty="0"/>
              <a:t>M</a:t>
            </a:r>
            <a:r>
              <a:rPr lang="is-IS" dirty="0"/>
              <a:t>vigor 210</a:t>
            </a:r>
            <a:r>
              <a:rPr lang="en-US" dirty="0"/>
              <a:t>: Atezolizumab </a:t>
            </a:r>
            <a:r>
              <a:rPr lang="en-US"/>
              <a:t>as </a:t>
            </a:r>
            <a:r>
              <a:rPr lang="en-US" smtClean="0"/>
              <a:t>First-Line </a:t>
            </a:r>
            <a:r>
              <a:rPr lang="en-US" dirty="0"/>
              <a:t>Therapy in Cisplatin-Ineligible Advanced Urothelial </a:t>
            </a:r>
            <a:r>
              <a:rPr lang="en-US" dirty="0" smtClean="0"/>
              <a:t>Cancer (UC)</a:t>
            </a:r>
            <a:endParaRPr lang="en-US" dirty="0"/>
          </a:p>
        </p:txBody>
      </p:sp>
      <p:sp>
        <p:nvSpPr>
          <p:cNvPr id="10" name="TextBox 9"/>
          <p:cNvSpPr txBox="1"/>
          <p:nvPr/>
        </p:nvSpPr>
        <p:spPr>
          <a:xfrm>
            <a:off x="832556" y="1613267"/>
            <a:ext cx="184666" cy="461665"/>
          </a:xfrm>
          <a:prstGeom prst="rect">
            <a:avLst/>
          </a:prstGeom>
          <a:noFill/>
        </p:spPr>
        <p:txBody>
          <a:bodyPr wrap="none" rtlCol="0">
            <a:spAutoFit/>
          </a:bodyPr>
          <a:lstStyle/>
          <a:p>
            <a:endParaRPr lang="en-US" dirty="0">
              <a:solidFill>
                <a:srgbClr val="000000"/>
              </a:solidFill>
            </a:endParaRPr>
          </a:p>
        </p:txBody>
      </p:sp>
      <p:sp>
        <p:nvSpPr>
          <p:cNvPr id="22" name="Line 2"/>
          <p:cNvSpPr>
            <a:spLocks noChangeShapeType="1"/>
          </p:cNvSpPr>
          <p:nvPr/>
        </p:nvSpPr>
        <p:spPr bwMode="auto">
          <a:xfrm>
            <a:off x="4065514" y="2657535"/>
            <a:ext cx="260401" cy="0"/>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solidFill>
                <a:srgbClr val="000000"/>
              </a:solidFill>
              <a:latin typeface="Arial"/>
              <a:cs typeface="Arial"/>
            </a:endParaRPr>
          </a:p>
        </p:txBody>
      </p:sp>
      <p:sp>
        <p:nvSpPr>
          <p:cNvPr id="18" name="Line 15"/>
          <p:cNvSpPr>
            <a:spLocks noChangeShapeType="1"/>
          </p:cNvSpPr>
          <p:nvPr/>
        </p:nvSpPr>
        <p:spPr bwMode="auto">
          <a:xfrm flipV="1">
            <a:off x="4336401" y="3503652"/>
            <a:ext cx="323707" cy="2953"/>
          </a:xfrm>
          <a:prstGeom prst="line">
            <a:avLst/>
          </a:prstGeom>
          <a:noFill/>
          <a:ln w="28575">
            <a:solidFill>
              <a:schemeClr val="bg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solidFill>
                <a:srgbClr val="000000"/>
              </a:solidFill>
              <a:latin typeface="Arial"/>
              <a:cs typeface="Arial"/>
            </a:endParaRPr>
          </a:p>
        </p:txBody>
      </p:sp>
      <p:sp>
        <p:nvSpPr>
          <p:cNvPr id="26" name="Line 15"/>
          <p:cNvSpPr>
            <a:spLocks noChangeShapeType="1"/>
          </p:cNvSpPr>
          <p:nvPr/>
        </p:nvSpPr>
        <p:spPr bwMode="auto">
          <a:xfrm flipV="1">
            <a:off x="6136091" y="1824538"/>
            <a:ext cx="294279" cy="2953"/>
          </a:xfrm>
          <a:prstGeom prst="line">
            <a:avLst/>
          </a:prstGeom>
          <a:noFill/>
          <a:ln w="28575">
            <a:solidFill>
              <a:schemeClr val="bg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solidFill>
                <a:srgbClr val="000000"/>
              </a:solidFill>
              <a:latin typeface="Arial"/>
              <a:cs typeface="Arial"/>
            </a:endParaRPr>
          </a:p>
        </p:txBody>
      </p:sp>
      <p:sp>
        <p:nvSpPr>
          <p:cNvPr id="28" name="Text Box 20"/>
          <p:cNvSpPr txBox="1">
            <a:spLocks noChangeArrowheads="1"/>
          </p:cNvSpPr>
          <p:nvPr/>
        </p:nvSpPr>
        <p:spPr bwMode="auto">
          <a:xfrm>
            <a:off x="6421035" y="1262381"/>
            <a:ext cx="2260384" cy="1118123"/>
          </a:xfrm>
          <a:prstGeom prst="rect">
            <a:avLst/>
          </a:prstGeom>
          <a:solidFill>
            <a:srgbClr val="00B0F0"/>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FontTx/>
              <a:buNone/>
              <a:defRPr/>
            </a:pPr>
            <a:r>
              <a:rPr lang="en-US" altLang="en-US" sz="1800" b="1" dirty="0" smtClean="0">
                <a:solidFill>
                  <a:srgbClr val="FFFFFF"/>
                </a:solidFill>
                <a:latin typeface="Arial"/>
                <a:ea typeface="Arial" pitchFamily="-104" charset="0"/>
                <a:cs typeface="Arial" panose="020B0604020202020204" pitchFamily="34" charset="0"/>
              </a:rPr>
              <a:t>Atezolizumab</a:t>
            </a:r>
          </a:p>
          <a:p>
            <a:pPr algn="ctr">
              <a:lnSpc>
                <a:spcPct val="110000"/>
              </a:lnSpc>
              <a:spcBef>
                <a:spcPct val="0"/>
              </a:spcBef>
              <a:buFontTx/>
              <a:buNone/>
              <a:defRPr/>
            </a:pPr>
            <a:r>
              <a:rPr lang="en-US" altLang="en-US" sz="1800" b="1" dirty="0" smtClean="0">
                <a:solidFill>
                  <a:srgbClr val="FFFFFF"/>
                </a:solidFill>
                <a:latin typeface="Arial"/>
                <a:ea typeface="Arial" pitchFamily="-104" charset="0"/>
                <a:cs typeface="Arial" panose="020B0604020202020204" pitchFamily="34" charset="0"/>
              </a:rPr>
              <a:t>1,200 mg (IV) q3wk</a:t>
            </a:r>
          </a:p>
        </p:txBody>
      </p:sp>
      <p:sp>
        <p:nvSpPr>
          <p:cNvPr id="24" name="TextBox 23"/>
          <p:cNvSpPr txBox="1"/>
          <p:nvPr/>
        </p:nvSpPr>
        <p:spPr>
          <a:xfrm>
            <a:off x="807504" y="5697700"/>
            <a:ext cx="5247311" cy="830997"/>
          </a:xfrm>
          <a:prstGeom prst="rect">
            <a:avLst/>
          </a:prstGeom>
          <a:noFill/>
        </p:spPr>
        <p:txBody>
          <a:bodyPr wrap="square" rtlCol="0">
            <a:spAutoFit/>
          </a:bodyPr>
          <a:lstStyle/>
          <a:p>
            <a:pPr marL="342900" indent="-342900">
              <a:buFont typeface="Arial" charset="0"/>
              <a:buChar char="•"/>
            </a:pPr>
            <a:r>
              <a:rPr lang="en-US" sz="1600" dirty="0" smtClean="0">
                <a:solidFill>
                  <a:srgbClr val="FFFFFF"/>
                </a:solidFill>
              </a:rPr>
              <a:t>Median OS: All patients (n = 119): 15.9 mo</a:t>
            </a:r>
          </a:p>
          <a:p>
            <a:r>
              <a:rPr lang="en-US" sz="1600" dirty="0">
                <a:solidFill>
                  <a:srgbClr val="FFFFFF"/>
                </a:solidFill>
              </a:rPr>
              <a:t>	</a:t>
            </a:r>
            <a:r>
              <a:rPr lang="en-US" sz="1600" dirty="0" smtClean="0">
                <a:solidFill>
                  <a:srgbClr val="FFFFFF"/>
                </a:solidFill>
              </a:rPr>
              <a:t>	IC 0/1 (n = 87): 19.1 mo</a:t>
            </a:r>
          </a:p>
          <a:p>
            <a:r>
              <a:rPr lang="en-US" sz="1600" dirty="0">
                <a:solidFill>
                  <a:srgbClr val="FFFFFF"/>
                </a:solidFill>
              </a:rPr>
              <a:t>	</a:t>
            </a:r>
            <a:r>
              <a:rPr lang="en-US" sz="1600" dirty="0" smtClean="0">
                <a:solidFill>
                  <a:srgbClr val="FFFFFF"/>
                </a:solidFill>
              </a:rPr>
              <a:t>	IC 2/3 (n = 32): 12.3 mo</a:t>
            </a:r>
            <a:endParaRPr lang="en-US" sz="1600" dirty="0">
              <a:solidFill>
                <a:srgbClr val="FFFFFF"/>
              </a:solidFill>
            </a:endParaRPr>
          </a:p>
        </p:txBody>
      </p:sp>
      <p:sp>
        <p:nvSpPr>
          <p:cNvPr id="17" name="TextBox 16"/>
          <p:cNvSpPr txBox="1"/>
          <p:nvPr/>
        </p:nvSpPr>
        <p:spPr>
          <a:xfrm>
            <a:off x="0" y="6519446"/>
            <a:ext cx="8942832" cy="338554"/>
          </a:xfrm>
          <a:prstGeom prst="rect">
            <a:avLst/>
          </a:prstGeom>
          <a:noFill/>
        </p:spPr>
        <p:txBody>
          <a:bodyPr wrap="square" rtlCol="0">
            <a:spAutoFit/>
          </a:bodyPr>
          <a:lstStyle/>
          <a:p>
            <a:r>
              <a:rPr lang="en-US" sz="1600" dirty="0" smtClean="0">
                <a:solidFill>
                  <a:srgbClr val="FFFFFF"/>
                </a:solidFill>
              </a:rPr>
              <a:t>Balar AV et al. </a:t>
            </a:r>
            <a:r>
              <a:rPr lang="en-US" sz="1600" i="1" smtClean="0">
                <a:solidFill>
                  <a:srgbClr val="FFFFFF"/>
                </a:solidFill>
              </a:rPr>
              <a:t>Lancet </a:t>
            </a:r>
            <a:r>
              <a:rPr lang="en-US" sz="1600" smtClean="0">
                <a:solidFill>
                  <a:srgbClr val="FFFFFF"/>
                </a:solidFill>
              </a:rPr>
              <a:t>2017;389(10064):67-76.</a:t>
            </a:r>
            <a:endParaRPr lang="en-US" sz="1600" dirty="0">
              <a:solidFill>
                <a:srgbClr val="000000"/>
              </a:solidFill>
            </a:endParaRPr>
          </a:p>
        </p:txBody>
      </p:sp>
      <p:sp>
        <p:nvSpPr>
          <p:cNvPr id="20" name="Rectangle 33"/>
          <p:cNvSpPr>
            <a:spLocks noChangeArrowheads="1"/>
          </p:cNvSpPr>
          <p:nvPr/>
        </p:nvSpPr>
        <p:spPr bwMode="auto">
          <a:xfrm>
            <a:off x="459709" y="4213194"/>
            <a:ext cx="8245880" cy="1417320"/>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graphicFrame>
        <p:nvGraphicFramePr>
          <p:cNvPr id="31" name="Table 30"/>
          <p:cNvGraphicFramePr>
            <a:graphicFrameLocks noGrp="1"/>
          </p:cNvGraphicFramePr>
          <p:nvPr>
            <p:extLst>
              <p:ext uri="{D42A27DB-BD31-4B8C-83A1-F6EECF244321}">
                <p14:modId xmlns:p14="http://schemas.microsoft.com/office/powerpoint/2010/main" val="2009153857"/>
              </p:ext>
            </p:extLst>
          </p:nvPr>
        </p:nvGraphicFramePr>
        <p:xfrm>
          <a:off x="589063" y="4351266"/>
          <a:ext cx="7969723" cy="1134960"/>
        </p:xfrm>
        <a:graphic>
          <a:graphicData uri="http://schemas.openxmlformats.org/drawingml/2006/table">
            <a:tbl>
              <a:tblPr firstRow="1" bandRow="1">
                <a:tableStyleId>{5C22544A-7EE6-4342-B048-85BDC9FD1C3A}</a:tableStyleId>
              </a:tblPr>
              <a:tblGrid>
                <a:gridCol w="1511035"/>
                <a:gridCol w="1293110"/>
                <a:gridCol w="1393685"/>
                <a:gridCol w="1278742"/>
                <a:gridCol w="1336213"/>
                <a:gridCol w="1156938"/>
              </a:tblGrid>
              <a:tr h="663396">
                <a:tc>
                  <a:txBody>
                    <a:bodyPr/>
                    <a:lstStyle/>
                    <a:p>
                      <a:r>
                        <a:rPr lang="en-US" sz="1700" dirty="0" smtClean="0">
                          <a:solidFill>
                            <a:schemeClr val="tx1"/>
                          </a:solidFill>
                        </a:rPr>
                        <a:t>Cohort</a:t>
                      </a:r>
                      <a:r>
                        <a:rPr lang="en-US" sz="1700" baseline="0" dirty="0" smtClean="0">
                          <a:solidFill>
                            <a:schemeClr val="tx1"/>
                          </a:solidFill>
                        </a:rPr>
                        <a:t> 1</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1700" dirty="0" smtClean="0">
                          <a:solidFill>
                            <a:schemeClr val="tx1"/>
                          </a:solidFill>
                        </a:rPr>
                        <a:t>All</a:t>
                      </a:r>
                    </a:p>
                    <a:p>
                      <a:pPr algn="ctr"/>
                      <a:r>
                        <a:rPr lang="en-US" sz="1700" dirty="0" smtClean="0">
                          <a:solidFill>
                            <a:schemeClr val="tx1"/>
                          </a:solidFill>
                        </a:rPr>
                        <a:t>(n = 119)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1700" dirty="0" smtClean="0">
                          <a:solidFill>
                            <a:schemeClr val="tx1"/>
                          </a:solidFill>
                        </a:rPr>
                        <a:t>IC2/3</a:t>
                      </a:r>
                    </a:p>
                    <a:p>
                      <a:pPr algn="ctr"/>
                      <a:r>
                        <a:rPr lang="en-US" sz="1700" dirty="0" smtClean="0">
                          <a:solidFill>
                            <a:schemeClr val="tx1"/>
                          </a:solidFill>
                        </a:rPr>
                        <a:t>(n = 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1700" dirty="0" smtClean="0">
                          <a:solidFill>
                            <a:schemeClr val="tx1"/>
                          </a:solidFill>
                        </a:rPr>
                        <a:t>IC1/2/3</a:t>
                      </a:r>
                    </a:p>
                    <a:p>
                      <a:pPr algn="ctr"/>
                      <a:r>
                        <a:rPr lang="en-US" sz="1700" dirty="0" smtClean="0">
                          <a:solidFill>
                            <a:schemeClr val="tx1"/>
                          </a:solidFill>
                        </a:rPr>
                        <a:t>(n = 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1700" dirty="0" smtClean="0">
                          <a:solidFill>
                            <a:schemeClr val="tx1"/>
                          </a:solidFill>
                        </a:rPr>
                        <a:t>IC1</a:t>
                      </a:r>
                    </a:p>
                    <a:p>
                      <a:pPr algn="ctr"/>
                      <a:r>
                        <a:rPr lang="en-US" sz="1700" dirty="0" smtClean="0">
                          <a:solidFill>
                            <a:schemeClr val="tx1"/>
                          </a:solidFill>
                        </a:rPr>
                        <a:t>(n = 48)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1700" dirty="0" smtClean="0">
                          <a:solidFill>
                            <a:schemeClr val="tx1"/>
                          </a:solidFill>
                        </a:rPr>
                        <a:t>IC0</a:t>
                      </a:r>
                    </a:p>
                    <a:p>
                      <a:pPr algn="ctr"/>
                      <a:r>
                        <a:rPr lang="en-US" sz="1700" dirty="0" smtClean="0">
                          <a:solidFill>
                            <a:schemeClr val="tx1"/>
                          </a:solidFill>
                        </a:rPr>
                        <a:t>(n = 39)</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471564">
                <a:tc>
                  <a:txBody>
                    <a:bodyPr/>
                    <a:lstStyle/>
                    <a:p>
                      <a:r>
                        <a:rPr lang="en-US" sz="1700" b="0" dirty="0" smtClean="0">
                          <a:solidFill>
                            <a:schemeClr val="tx1"/>
                          </a:solidFill>
                        </a:rPr>
                        <a:t>ORR</a:t>
                      </a:r>
                      <a:endParaRPr lang="en-US" sz="17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1700" b="0" dirty="0" smtClean="0">
                          <a:solidFill>
                            <a:schemeClr val="tx1"/>
                          </a:solidFill>
                        </a:rPr>
                        <a:t>23%</a:t>
                      </a:r>
                      <a:endParaRPr lang="en-US" sz="17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1700" b="0" dirty="0" smtClean="0">
                          <a:solidFill>
                            <a:schemeClr val="tx1"/>
                          </a:solidFill>
                        </a:rPr>
                        <a:t>28%</a:t>
                      </a:r>
                      <a:endParaRPr lang="en-US" sz="17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1700" b="0" dirty="0" smtClean="0">
                          <a:solidFill>
                            <a:schemeClr val="tx1"/>
                          </a:solidFill>
                        </a:rPr>
                        <a:t>24%</a:t>
                      </a:r>
                      <a:endParaRPr lang="en-US" sz="17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1700" b="0" dirty="0" smtClean="0">
                          <a:solidFill>
                            <a:schemeClr val="tx1"/>
                          </a:solidFill>
                        </a:rPr>
                        <a:t>21%</a:t>
                      </a:r>
                      <a:endParaRPr lang="en-US" sz="17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1700" b="0" dirty="0" smtClean="0">
                          <a:solidFill>
                            <a:schemeClr val="tx1"/>
                          </a:solidFill>
                        </a:rPr>
                        <a:t>21%</a:t>
                      </a:r>
                      <a:endParaRPr lang="en-US" sz="17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graphicFrame>
        <p:nvGraphicFramePr>
          <p:cNvPr id="23" name="Group 104"/>
          <p:cNvGraphicFramePr>
            <a:graphicFrameLocks noGrp="1"/>
          </p:cNvGraphicFramePr>
          <p:nvPr>
            <p:extLst>
              <p:ext uri="{D42A27DB-BD31-4B8C-83A1-F6EECF244321}">
                <p14:modId xmlns:p14="http://schemas.microsoft.com/office/powerpoint/2010/main" val="247091623"/>
              </p:ext>
            </p:extLst>
          </p:nvPr>
        </p:nvGraphicFramePr>
        <p:xfrm>
          <a:off x="589063" y="1222625"/>
          <a:ext cx="3573413" cy="2802534"/>
        </p:xfrm>
        <a:graphic>
          <a:graphicData uri="http://schemas.openxmlformats.org/drawingml/2006/table">
            <a:tbl>
              <a:tblPr/>
              <a:tblGrid>
                <a:gridCol w="3573413"/>
              </a:tblGrid>
              <a:tr h="448036">
                <a:tc>
                  <a:txBody>
                    <a:bodyPr/>
                    <a:lstStyle/>
                    <a:p>
                      <a:pPr marL="0" marR="0" lvl="0" indent="0" algn="l" defTabSz="914400" rtl="0" eaLnBrk="0" fontAlgn="base" latinLnBrk="0" hangingPunct="0">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Eligibility</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185060">
                <a:tc>
                  <a:txBody>
                    <a:bodyPr/>
                    <a:lstStyle/>
                    <a:p>
                      <a:pPr marL="285750" indent="-285750">
                        <a:spcBef>
                          <a:spcPts val="0"/>
                        </a:spcBef>
                        <a:spcAft>
                          <a:spcPts val="600"/>
                        </a:spcAft>
                        <a:buFont typeface="Arial"/>
                        <a:buChar char="•"/>
                      </a:pPr>
                      <a:r>
                        <a:rPr lang="en-US" sz="2000" b="0" dirty="0" smtClean="0">
                          <a:solidFill>
                            <a:prstClr val="white"/>
                          </a:solidFill>
                          <a:latin typeface="+mn-lt"/>
                          <a:ea typeface="Arial" pitchFamily="-104" charset="0"/>
                          <a:cs typeface="Arial" pitchFamily="-104" charset="0"/>
                        </a:rPr>
                        <a:t>Inoperable locally advanced or metastatic UC</a:t>
                      </a:r>
                    </a:p>
                    <a:p>
                      <a:pPr marL="285750" indent="-285750">
                        <a:spcBef>
                          <a:spcPts val="0"/>
                        </a:spcBef>
                        <a:spcAft>
                          <a:spcPts val="600"/>
                        </a:spcAft>
                        <a:buFont typeface="Arial"/>
                        <a:buChar char="•"/>
                      </a:pPr>
                      <a:r>
                        <a:rPr lang="en-US" sz="2000" b="0" dirty="0" smtClean="0"/>
                        <a:t>Chemotherapy-naïve, i</a:t>
                      </a:r>
                      <a:r>
                        <a:rPr lang="en-US" sz="2000" b="0" dirty="0" smtClean="0">
                          <a:solidFill>
                            <a:prstClr val="white"/>
                          </a:solidFill>
                          <a:latin typeface="+mn-lt"/>
                          <a:ea typeface="Arial" pitchFamily="-104" charset="0"/>
                          <a:cs typeface="Arial" pitchFamily="-104" charset="0"/>
                        </a:rPr>
                        <a:t>neligible for cisplatin-based chemotherapy </a:t>
                      </a:r>
                      <a:r>
                        <a:rPr lang="is-IS" sz="2000" b="0" dirty="0" smtClean="0"/>
                        <a:t>(Cohort 1)</a:t>
                      </a:r>
                      <a:endParaRPr lang="en-US" sz="2000" b="0" dirty="0" smtClean="0">
                        <a:solidFill>
                          <a:prstClr val="white"/>
                        </a:solidFill>
                        <a:latin typeface="+mn-lt"/>
                        <a:ea typeface="Arial" pitchFamily="-104" charset="0"/>
                        <a:cs typeface="Arial" pitchFamily="-104" charset="0"/>
                      </a:endParaRPr>
                    </a:p>
                    <a:p>
                      <a:pPr marL="285750" indent="-285750">
                        <a:spcBef>
                          <a:spcPts val="0"/>
                        </a:spcBef>
                        <a:spcAft>
                          <a:spcPts val="600"/>
                        </a:spcAft>
                        <a:buFont typeface="Arial"/>
                        <a:buChar char="•"/>
                      </a:pPr>
                      <a:r>
                        <a:rPr lang="en-US" sz="2000" b="0" dirty="0" smtClean="0">
                          <a:solidFill>
                            <a:prstClr val="white"/>
                          </a:solidFill>
                          <a:latin typeface="+mn-lt"/>
                          <a:ea typeface="Arial" pitchFamily="-104" charset="0"/>
                          <a:cs typeface="Arial" pitchFamily="-104" charset="0"/>
                        </a:rPr>
                        <a:t>Available tumor sample for PD-L1 testing</a:t>
                      </a:r>
                      <a:endParaRPr lang="en-US" sz="2000" b="0" dirty="0">
                        <a:solidFill>
                          <a:prstClr val="white"/>
                        </a:solidFill>
                        <a:latin typeface="+mn-lt"/>
                        <a:ea typeface="Arial" pitchFamily="-104" charset="0"/>
                        <a:cs typeface="Arial" pitchFamily="-104" charset="0"/>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Tree>
    <p:extLst>
      <p:ext uri="{BB962C8B-B14F-4D97-AF65-F5344CB8AC3E}">
        <p14:creationId xmlns:p14="http://schemas.microsoft.com/office/powerpoint/2010/main" val="1780356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3"/>
          <p:cNvSpPr>
            <a:spLocks noChangeArrowheads="1"/>
          </p:cNvSpPr>
          <p:nvPr/>
        </p:nvSpPr>
        <p:spPr bwMode="auto">
          <a:xfrm>
            <a:off x="376518" y="4102781"/>
            <a:ext cx="8023411" cy="1317450"/>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30" name="Line 15"/>
          <p:cNvSpPr>
            <a:spLocks noChangeShapeType="1"/>
          </p:cNvSpPr>
          <p:nvPr/>
        </p:nvSpPr>
        <p:spPr bwMode="auto">
          <a:xfrm flipV="1">
            <a:off x="4054335" y="2631857"/>
            <a:ext cx="1015937" cy="2953"/>
          </a:xfrm>
          <a:prstGeom prst="line">
            <a:avLst/>
          </a:prstGeom>
          <a:noFill/>
          <a:ln w="28575">
            <a:solidFill>
              <a:schemeClr val="bg1"/>
            </a:solidFill>
            <a:round/>
            <a:headEnd/>
            <a:tailEnd type="triangle" w="med" len="med"/>
          </a:ln>
          <a:extLst>
            <a:ext uri="{909E8E84-426E-40dd-AFC4-6F175D3DCCD1}">
              <a14:hiddenFill xmlns="" xmlns:a14="http://schemas.microsoft.com/office/drawing/2010/main">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16" name="Text Box 20"/>
          <p:cNvSpPr txBox="1">
            <a:spLocks noChangeArrowheads="1"/>
          </p:cNvSpPr>
          <p:nvPr/>
        </p:nvSpPr>
        <p:spPr bwMode="auto">
          <a:xfrm>
            <a:off x="5145740" y="1696709"/>
            <a:ext cx="3190539" cy="1832311"/>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err="1" smtClean="0">
                <a:solidFill>
                  <a:srgbClr val="010F97"/>
                </a:solidFill>
                <a:latin typeface="Arial"/>
                <a:ea typeface="Arial" pitchFamily="-104" charset="0"/>
                <a:cs typeface="Arial" panose="020B0604020202020204" pitchFamily="34" charset="0"/>
              </a:rPr>
              <a:t>Nivolumab</a:t>
            </a:r>
            <a:r>
              <a:rPr lang="en-US" altLang="en-US" sz="1800" b="1" dirty="0" smtClean="0">
                <a:solidFill>
                  <a:srgbClr val="010F97"/>
                </a:solidFill>
                <a:latin typeface="Arial"/>
                <a:ea typeface="Arial" pitchFamily="-104" charset="0"/>
                <a:cs typeface="Arial" panose="020B0604020202020204" pitchFamily="34" charset="0"/>
              </a:rPr>
              <a:t> monotherapy</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3 mg/kg</a:t>
            </a:r>
          </a:p>
        </p:txBody>
      </p:sp>
      <p:sp>
        <p:nvSpPr>
          <p:cNvPr id="19" name="Title 1"/>
          <p:cNvSpPr>
            <a:spLocks noGrp="1"/>
          </p:cNvSpPr>
          <p:nvPr>
            <p:ph type="title"/>
          </p:nvPr>
        </p:nvSpPr>
        <p:spPr>
          <a:xfrm>
            <a:off x="230900" y="0"/>
            <a:ext cx="8759768" cy="1284297"/>
          </a:xfrm>
        </p:spPr>
        <p:txBody>
          <a:bodyPr/>
          <a:lstStyle/>
          <a:p>
            <a:pPr algn="ctr"/>
            <a:r>
              <a:rPr lang="en-US" dirty="0" smtClean="0"/>
              <a:t>CheckMate 275</a:t>
            </a:r>
            <a:r>
              <a:rPr lang="en-US" dirty="0"/>
              <a:t>: </a:t>
            </a:r>
            <a:r>
              <a:rPr lang="en-US" dirty="0" smtClean="0"/>
              <a:t>A Phase II </a:t>
            </a:r>
            <a:r>
              <a:rPr lang="en-US" dirty="0"/>
              <a:t>Trial of </a:t>
            </a:r>
            <a:r>
              <a:rPr lang="en-US" dirty="0" smtClean="0"/>
              <a:t>Nivolumab </a:t>
            </a:r>
            <a:r>
              <a:rPr lang="en-US" dirty="0"/>
              <a:t>in Metastatic Urothelial Cancer</a:t>
            </a:r>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432711730"/>
              </p:ext>
            </p:extLst>
          </p:nvPr>
        </p:nvGraphicFramePr>
        <p:xfrm>
          <a:off x="455027" y="4178723"/>
          <a:ext cx="7866393" cy="1165567"/>
        </p:xfrm>
        <a:graphic>
          <a:graphicData uri="http://schemas.openxmlformats.org/drawingml/2006/table">
            <a:tbl>
              <a:tblPr firstRow="1" bandRow="1">
                <a:tableStyleId>{5C22544A-7EE6-4342-B048-85BDC9FD1C3A}</a:tableStyleId>
              </a:tblPr>
              <a:tblGrid>
                <a:gridCol w="3705873"/>
                <a:gridCol w="4160520"/>
              </a:tblGrid>
              <a:tr h="599585">
                <a:tc>
                  <a:txBody>
                    <a:bodyPr/>
                    <a:lstStyle/>
                    <a:p>
                      <a:r>
                        <a:rPr lang="en-US" sz="2000" dirty="0" smtClean="0">
                          <a:solidFill>
                            <a:schemeClr val="bg1"/>
                          </a:solidFill>
                        </a:rPr>
                        <a:t>Clinical outcome</a:t>
                      </a:r>
                      <a:endParaRPr 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c>
                  <a:txBody>
                    <a:bodyPr/>
                    <a:lstStyle/>
                    <a:p>
                      <a:pPr algn="ctr"/>
                      <a:r>
                        <a:rPr lang="en-US" sz="2000" dirty="0" smtClean="0">
                          <a:solidFill>
                            <a:schemeClr val="bg1"/>
                          </a:solidFill>
                        </a:rPr>
                        <a:t>n = 265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A2D60"/>
                    </a:solidFill>
                  </a:tcPr>
                </a:tc>
              </a:tr>
              <a:tr h="565982">
                <a:tc>
                  <a:txBody>
                    <a:bodyPr/>
                    <a:lstStyle/>
                    <a:p>
                      <a:r>
                        <a:rPr lang="en-US" sz="2000" b="0" dirty="0" smtClean="0">
                          <a:solidFill>
                            <a:schemeClr val="bg1"/>
                          </a:solidFill>
                        </a:rPr>
                        <a:t>Confirmed ORR</a:t>
                      </a:r>
                      <a:endParaRPr lang="en-US" sz="20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c>
                  <a:txBody>
                    <a:bodyPr/>
                    <a:lstStyle/>
                    <a:p>
                      <a:pPr algn="ctr"/>
                      <a:r>
                        <a:rPr lang="en-US" sz="2000" b="0" dirty="0" smtClean="0">
                          <a:solidFill>
                            <a:schemeClr val="bg1"/>
                          </a:solidFill>
                        </a:rPr>
                        <a:t>19.6%</a:t>
                      </a:r>
                      <a:endParaRPr lang="en-US" sz="20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795"/>
                    </a:solidFill>
                  </a:tcPr>
                </a:tc>
              </a:tr>
            </a:tbl>
          </a:graphicData>
        </a:graphic>
      </p:graphicFrame>
      <p:sp>
        <p:nvSpPr>
          <p:cNvPr id="17" name="TextBox 16"/>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Sharma P et al. </a:t>
            </a:r>
            <a:r>
              <a:rPr lang="en-US" sz="1600" i="1" dirty="0" smtClean="0">
                <a:solidFill>
                  <a:srgbClr val="FFFFFF"/>
                </a:solidFill>
                <a:latin typeface="Arial" charset="0"/>
                <a:ea typeface="ＭＳ Ｐゴシック" charset="0"/>
                <a:cs typeface="ＭＳ Ｐゴシック" charset="0"/>
              </a:rPr>
              <a:t>Lancet Oncol </a:t>
            </a:r>
            <a:r>
              <a:rPr lang="en-US" sz="1600" dirty="0" smtClean="0">
                <a:solidFill>
                  <a:srgbClr val="FFFFFF"/>
                </a:solidFill>
                <a:latin typeface="Arial" charset="0"/>
                <a:ea typeface="ＭＳ Ｐゴシック" charset="0"/>
                <a:cs typeface="ＭＳ Ｐゴシック" charset="0"/>
              </a:rPr>
              <a:t>2017;18(3):312-22.</a:t>
            </a:r>
            <a:endParaRPr lang="en-US" sz="1600" dirty="0">
              <a:solidFill>
                <a:srgbClr val="000000"/>
              </a:solidFill>
              <a:latin typeface="Arial" charset="0"/>
              <a:ea typeface="ＭＳ Ｐゴシック" charset="0"/>
              <a:cs typeface="ＭＳ Ｐゴシック" charset="0"/>
            </a:endParaRPr>
          </a:p>
        </p:txBody>
      </p:sp>
      <p:sp>
        <p:nvSpPr>
          <p:cNvPr id="3" name="TextBox 2"/>
          <p:cNvSpPr txBox="1"/>
          <p:nvPr/>
        </p:nvSpPr>
        <p:spPr>
          <a:xfrm>
            <a:off x="230900" y="5655716"/>
            <a:ext cx="8683752" cy="707886"/>
          </a:xfrm>
          <a:prstGeom prst="rect">
            <a:avLst/>
          </a:prstGeom>
          <a:noFill/>
        </p:spPr>
        <p:txBody>
          <a:bodyPr wrap="square" rtlCol="0">
            <a:spAutoFit/>
          </a:bodyPr>
          <a:lstStyle/>
          <a:p>
            <a:r>
              <a:rPr lang="en-US" sz="2000" dirty="0" smtClean="0">
                <a:solidFill>
                  <a:srgbClr val="FFFF00"/>
                </a:solidFill>
              </a:rPr>
              <a:t>Nivolumab </a:t>
            </a:r>
            <a:r>
              <a:rPr lang="en-US" sz="2000" dirty="0">
                <a:solidFill>
                  <a:srgbClr val="FFFF00"/>
                </a:solidFill>
              </a:rPr>
              <a:t>monotherapy provided meaningful clinical </a:t>
            </a:r>
            <a:r>
              <a:rPr lang="en-US" sz="2000" dirty="0" smtClean="0">
                <a:solidFill>
                  <a:srgbClr val="FFFF00"/>
                </a:solidFill>
              </a:rPr>
              <a:t>benefit </a:t>
            </a:r>
            <a:r>
              <a:rPr lang="en-US" sz="2000" dirty="0">
                <a:solidFill>
                  <a:srgbClr val="FFFF00"/>
                </a:solidFill>
              </a:rPr>
              <a:t>irrespective of PD-L1 </a:t>
            </a:r>
            <a:r>
              <a:rPr lang="en-US" sz="2000" dirty="0" smtClean="0">
                <a:solidFill>
                  <a:srgbClr val="FFFF00"/>
                </a:solidFill>
              </a:rPr>
              <a:t>expression </a:t>
            </a:r>
            <a:r>
              <a:rPr lang="en-US" sz="2000" dirty="0">
                <a:solidFill>
                  <a:srgbClr val="FFFF00"/>
                </a:solidFill>
              </a:rPr>
              <a:t>and was associated with an acceptable safety </a:t>
            </a:r>
            <a:r>
              <a:rPr lang="en-US" sz="2000" dirty="0" smtClean="0">
                <a:solidFill>
                  <a:srgbClr val="FFFF00"/>
                </a:solidFill>
              </a:rPr>
              <a:t>profile.</a:t>
            </a:r>
            <a:r>
              <a:rPr lang="en-US" sz="2000" dirty="0">
                <a:solidFill>
                  <a:srgbClr val="FFFF00"/>
                </a:solidFill>
              </a:rPr>
              <a:t> </a:t>
            </a:r>
          </a:p>
        </p:txBody>
      </p:sp>
      <p:graphicFrame>
        <p:nvGraphicFramePr>
          <p:cNvPr id="11" name="Group 104"/>
          <p:cNvGraphicFramePr>
            <a:graphicFrameLocks noGrp="1"/>
          </p:cNvGraphicFramePr>
          <p:nvPr>
            <p:extLst>
              <p:ext uri="{D42A27DB-BD31-4B8C-83A1-F6EECF244321}">
                <p14:modId xmlns:p14="http://schemas.microsoft.com/office/powerpoint/2010/main" val="738682031"/>
              </p:ext>
            </p:extLst>
          </p:nvPr>
        </p:nvGraphicFramePr>
        <p:xfrm>
          <a:off x="454647" y="1226540"/>
          <a:ext cx="3897540" cy="2629181"/>
        </p:xfrm>
        <a:graphic>
          <a:graphicData uri="http://schemas.openxmlformats.org/drawingml/2006/table">
            <a:tbl>
              <a:tblPr/>
              <a:tblGrid>
                <a:gridCol w="3897540"/>
              </a:tblGrid>
              <a:tr h="444121">
                <a:tc>
                  <a:txBody>
                    <a:bodyPr/>
                    <a:lstStyle/>
                    <a:p>
                      <a:pPr marL="0" marR="0" lvl="0" indent="0" algn="l" defTabSz="914400" rtl="0" eaLnBrk="0" fontAlgn="base" latinLnBrk="0" hangingPunct="0">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Eligibility (n = 270)</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185060">
                <a:tc>
                  <a:txBody>
                    <a:bodyPr/>
                    <a:lstStyle/>
                    <a:p>
                      <a:pPr marL="285750" indent="-285750" eaLnBrk="0" fontAlgn="base" hangingPunct="0">
                        <a:spcBef>
                          <a:spcPts val="600"/>
                        </a:spcBef>
                        <a:spcAft>
                          <a:spcPts val="600"/>
                        </a:spcAft>
                        <a:buFont typeface="Arial"/>
                        <a:buChar char="•"/>
                      </a:pPr>
                      <a:r>
                        <a:rPr lang="en-US" sz="2000" dirty="0" smtClean="0">
                          <a:solidFill>
                            <a:prstClr val="white"/>
                          </a:solidFill>
                          <a:latin typeface="+mn-lt"/>
                          <a:ea typeface="Arial" pitchFamily="-104" charset="0"/>
                          <a:cs typeface="Arial" pitchFamily="-104" charset="0"/>
                        </a:rPr>
                        <a:t>Metastatic or surgically </a:t>
                      </a:r>
                      <a:r>
                        <a:rPr lang="en-US" sz="2000" dirty="0" err="1" smtClean="0">
                          <a:solidFill>
                            <a:prstClr val="white"/>
                          </a:solidFill>
                          <a:latin typeface="+mn-lt"/>
                          <a:ea typeface="Arial" pitchFamily="-104" charset="0"/>
                          <a:cs typeface="Arial" pitchFamily="-104" charset="0"/>
                        </a:rPr>
                        <a:t>unresectable</a:t>
                      </a:r>
                      <a:r>
                        <a:rPr lang="en-US" sz="2000" dirty="0" smtClean="0">
                          <a:solidFill>
                            <a:prstClr val="white"/>
                          </a:solidFill>
                          <a:latin typeface="+mn-lt"/>
                          <a:ea typeface="Arial" pitchFamily="-104" charset="0"/>
                          <a:cs typeface="Arial" pitchFamily="-104" charset="0"/>
                        </a:rPr>
                        <a:t> locally advanced urothelial cancer</a:t>
                      </a:r>
                    </a:p>
                    <a:p>
                      <a:pPr marL="285750" marR="0" indent="-285750" algn="l" defTabSz="457200" rtl="0" eaLnBrk="0" fontAlgn="base" latinLnBrk="0" hangingPunct="0">
                        <a:lnSpc>
                          <a:spcPct val="100000"/>
                        </a:lnSpc>
                        <a:spcBef>
                          <a:spcPts val="600"/>
                        </a:spcBef>
                        <a:spcAft>
                          <a:spcPts val="600"/>
                        </a:spcAft>
                        <a:buClrTx/>
                        <a:buSzTx/>
                        <a:buFont typeface="Arial"/>
                        <a:buChar char="•"/>
                        <a:tabLst/>
                        <a:defRPr/>
                      </a:pPr>
                      <a:r>
                        <a:rPr lang="en-US" sz="2000" dirty="0" smtClean="0">
                          <a:solidFill>
                            <a:prstClr val="white"/>
                          </a:solidFill>
                          <a:latin typeface="+mn-lt"/>
                          <a:ea typeface="Arial" pitchFamily="-104" charset="0"/>
                          <a:cs typeface="Arial" pitchFamily="-104" charset="0"/>
                        </a:rPr>
                        <a:t>Progression/recurrence after ≥1 platinum-based chemo</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Tree>
    <p:extLst>
      <p:ext uri="{BB962C8B-B14F-4D97-AF65-F5344CB8AC3E}">
        <p14:creationId xmlns:p14="http://schemas.microsoft.com/office/powerpoint/2010/main" val="19323600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heme/theme1.xml><?xml version="1.0" encoding="utf-8"?>
<a:theme xmlns:a="http://schemas.openxmlformats.org/drawingml/2006/main" name="Blank Presentation">
  <a:themeElements>
    <a:clrScheme name="Custom 4">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ank Presentation">
  <a:themeElements>
    <a:clrScheme name="Custom 4">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31887</TotalTime>
  <Words>2254</Words>
  <Application>Microsoft Macintosh PowerPoint</Application>
  <PresentationFormat>On-screen Show (4:3)</PresentationFormat>
  <Paragraphs>563</Paragraphs>
  <Slides>28</Slides>
  <Notes>23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28</vt:i4>
      </vt:variant>
    </vt:vector>
  </HeadingPairs>
  <TitlesOfParts>
    <vt:vector size="34" baseType="lpstr">
      <vt:lpstr>ＭＳ Ｐゴシック</vt:lpstr>
      <vt:lpstr>Wingdings</vt:lpstr>
      <vt:lpstr>ヒラギノ角ゴ Pro W3</vt:lpstr>
      <vt:lpstr>Arial</vt:lpstr>
      <vt:lpstr>Blank Presentation</vt:lpstr>
      <vt:lpstr>2_Blank Presentation</vt:lpstr>
      <vt:lpstr>Case Discussion</vt:lpstr>
      <vt:lpstr>Mechanism of Action of BCG</vt:lpstr>
      <vt:lpstr>Case Discussion</vt:lpstr>
      <vt:lpstr>Case Discussion</vt:lpstr>
      <vt:lpstr>Case Discussion</vt:lpstr>
      <vt:lpstr>IMvigor 210: A Phase II Trial of Atezolizumab in Advanced Urothelial Cancer (UC)</vt:lpstr>
      <vt:lpstr>Case Discussion</vt:lpstr>
      <vt:lpstr>IMvigor 210: Atezolizumab as First-Line Therapy in Cisplatin-Ineligible Advanced Urothelial Cancer (UC)</vt:lpstr>
      <vt:lpstr>CheckMate 275: A Phase II Trial of Nivolumab in Metastatic Urothelial Cancer</vt:lpstr>
      <vt:lpstr>KEYNOTE-045: A Phase III Trial of Pembrolizumab in Advanced Urothelial Cancer</vt:lpstr>
      <vt:lpstr>Study 1108: A Phase III Trial of Durvalumab Monotherapy in Urothelial Bladder Cancer</vt:lpstr>
      <vt:lpstr>Ongoing Adjuvant Trials of Immune Checkpoint Inhibitors for Urothelial Cancer</vt:lpstr>
      <vt:lpstr>Ongoing Trials of Immune Checkpoint Inhibitors as First-Line Therapy for Urothelial Cancer</vt:lpstr>
      <vt:lpstr>Preliminary Results from the Phase II Trial of Cabozantinib in Advanced Urothelial Cancer</vt:lpstr>
      <vt:lpstr>KEYNOTE-045: A Phase III Trial of Pembrolizumab in Advanced Urothelial Cancer</vt:lpstr>
      <vt:lpstr>Perspective on the Differences Among the  Anti-PD-1/PD-L1 Inhibitors</vt:lpstr>
      <vt:lpstr>ASSURE (ECOG-ACRIN E2805): A Phase III Trial of Adjuvant Sunitinib or Sorafenib for High-Risk Nonmetastatic Renal Cell Carcinoma (RCC)</vt:lpstr>
      <vt:lpstr>Management of Sunitinib-Associated Hand-Foot Skin Reaction (HFSR)</vt:lpstr>
      <vt:lpstr>METEOR: A Phase III Trial of Cabozantinib vs Everolimus in Advanced RCC</vt:lpstr>
      <vt:lpstr>CABOSUN: A Phase II Trial of First-Line Cabozantinib vs Sunitinib in Advanced RCC</vt:lpstr>
      <vt:lpstr>COMPARZ: A Phase III Trial of First-Line Pazopanib vs Sunitinib in Advanced RCC</vt:lpstr>
      <vt:lpstr>A Phase I/II Trial of Lenvatinib vs  Everolimus in Advanced RCC</vt:lpstr>
      <vt:lpstr>CheckMate 025: A Phase III Trial of Nivolumab vs Everolimus in Advanced RCC</vt:lpstr>
      <vt:lpstr>Toxicities Associated with Immune  Checkpoint Inhibitors</vt:lpstr>
      <vt:lpstr>Results from a Phase I/II Trial of Lenvatinib vs Everolimus in Advanced RCC</vt:lpstr>
      <vt:lpstr>Results from a Phase I/II Trial of Lenvatinib vs Everolimus in Advanced RCC</vt:lpstr>
      <vt:lpstr>CheckMate 025: A Phase III Trial of Nivolumab vs Everolimus in Advanced RCC</vt:lpstr>
      <vt:lpstr>A Phase I Trial of Axitinib and Pembrolizumab in Advanced RCC</vt:lpstr>
    </vt:vector>
  </TitlesOfParts>
  <Company>Research To Practice</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To Practice</dc:title>
  <dc:creator>Fernando G Rendina</dc:creator>
  <cp:lastModifiedBy>Benitez, Maxwell R - 0424423</cp:lastModifiedBy>
  <cp:revision>1803</cp:revision>
  <cp:lastPrinted>2017-05-08T16:27:39Z</cp:lastPrinted>
  <dcterms:created xsi:type="dcterms:W3CDTF">2012-08-13T12:55:31Z</dcterms:created>
  <dcterms:modified xsi:type="dcterms:W3CDTF">2017-05-09T15:08:46Z</dcterms:modified>
</cp:coreProperties>
</file>