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theme/themeOverride9.xml" ContentType="application/vnd.openxmlformats-officedocument.themeOverrid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theme/themeOverride10.xml" ContentType="application/vnd.openxmlformats-officedocument.themeOverrid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theme/themeOverride11.xml" ContentType="application/vnd.openxmlformats-officedocument.themeOverride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theme/themeOverride12.xml" ContentType="application/vnd.openxmlformats-officedocument.themeOverr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theme/themeOverride13.xml" ContentType="application/vnd.openxmlformats-officedocument.themeOverrid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theme/themeOverride14.xml" ContentType="application/vnd.openxmlformats-officedocument.themeOverr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theme/themeOverride15.xml" ContentType="application/vnd.openxmlformats-officedocument.themeOverride+xml"/>
  <Override PartName="/ppt/notesSlides/notesSlide29.xml" ContentType="application/vnd.openxmlformats-officedocument.presentationml.notesSlide+xml"/>
  <Override PartName="/ppt/charts/chart26.xml" ContentType="application/vnd.openxmlformats-officedocument.drawingml.chart+xml"/>
  <Override PartName="/ppt/theme/themeOverride16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7.xml" ContentType="application/vnd.openxmlformats-officedocument.drawingml.chart+xml"/>
  <Override PartName="/ppt/theme/themeOverride17.xml" ContentType="application/vnd.openxmlformats-officedocument.themeOverride+xml"/>
  <Override PartName="/ppt/notesSlides/notesSlide32.xml" ContentType="application/vnd.openxmlformats-officedocument.presentationml.notesSlide+xml"/>
  <Override PartName="/ppt/charts/chart2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3.xml" ContentType="application/vnd.openxmlformats-officedocument.presentationml.notesSlide+xml"/>
  <Override PartName="/ppt/charts/chart29.xml" ContentType="application/vnd.openxmlformats-officedocument.drawingml.chart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  <p:sldMasterId id="2147483776" r:id="rId2"/>
    <p:sldMasterId id="2147483788" r:id="rId3"/>
  </p:sldMasterIdLst>
  <p:notesMasterIdLst>
    <p:notesMasterId r:id="rId50"/>
  </p:notesMasterIdLst>
  <p:handoutMasterIdLst>
    <p:handoutMasterId r:id="rId51"/>
  </p:handoutMasterIdLst>
  <p:sldIdLst>
    <p:sldId id="434" r:id="rId4"/>
    <p:sldId id="436" r:id="rId5"/>
    <p:sldId id="435" r:id="rId6"/>
    <p:sldId id="437" r:id="rId7"/>
    <p:sldId id="438" r:id="rId8"/>
    <p:sldId id="427" r:id="rId9"/>
    <p:sldId id="429" r:id="rId10"/>
    <p:sldId id="430" r:id="rId11"/>
    <p:sldId id="428" r:id="rId12"/>
    <p:sldId id="431" r:id="rId13"/>
    <p:sldId id="432" r:id="rId14"/>
    <p:sldId id="43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39" r:id="rId25"/>
    <p:sldId id="440" r:id="rId26"/>
    <p:sldId id="441" r:id="rId27"/>
    <p:sldId id="442" r:id="rId28"/>
    <p:sldId id="462" r:id="rId29"/>
    <p:sldId id="443" r:id="rId30"/>
    <p:sldId id="444" r:id="rId31"/>
    <p:sldId id="445" r:id="rId32"/>
    <p:sldId id="446" r:id="rId33"/>
    <p:sldId id="463" r:id="rId34"/>
    <p:sldId id="447" r:id="rId35"/>
    <p:sldId id="448" r:id="rId36"/>
    <p:sldId id="449" r:id="rId37"/>
    <p:sldId id="450" r:id="rId38"/>
    <p:sldId id="451" r:id="rId39"/>
    <p:sldId id="452" r:id="rId40"/>
    <p:sldId id="456" r:id="rId41"/>
    <p:sldId id="457" r:id="rId42"/>
    <p:sldId id="458" r:id="rId43"/>
    <p:sldId id="459" r:id="rId44"/>
    <p:sldId id="460" r:id="rId45"/>
    <p:sldId id="461" r:id="rId46"/>
    <p:sldId id="454" r:id="rId47"/>
    <p:sldId id="455" r:id="rId48"/>
    <p:sldId id="453" r:id="rId49"/>
  </p:sldIdLst>
  <p:sldSz cx="9144000" cy="6858000" type="screen4x3"/>
  <p:notesSz cx="6797675" cy="987425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9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9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9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900"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D"/>
    <a:srgbClr val="FFC013"/>
    <a:srgbClr val="115796"/>
    <a:srgbClr val="F67020"/>
    <a:srgbClr val="FF40FF"/>
    <a:srgbClr val="CAFEFF"/>
    <a:srgbClr val="C01900"/>
    <a:srgbClr val="FFCC66"/>
    <a:srgbClr val="8BC84D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66" autoAdjust="0"/>
    <p:restoredTop sz="95872" autoAdjust="0"/>
  </p:normalViewPr>
  <p:slideViewPr>
    <p:cSldViewPr snapToGrid="0">
      <p:cViewPr>
        <p:scale>
          <a:sx n="100" d="100"/>
          <a:sy n="100" d="100"/>
        </p:scale>
        <p:origin x="1176" y="360"/>
      </p:cViewPr>
      <p:guideLst>
        <p:guide orient="horz" pos="30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880" y="-12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9083740256908"/>
          <c:y val="0.0448275098425197"/>
          <c:w val="0.484471590489692"/>
          <c:h val="0.831540591908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r-IN" smtClean="0"/>
                      <a:t>2 (</a:t>
                    </a:r>
                    <a:fld id="{ABBE17BA-BD6B-9343-B624-30B0DFC25DA7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mr-IN" smtClean="0"/>
                      <a:t>13 (</a:t>
                    </a:r>
                    <a:fld id="{1788A198-4384-E348-91D6-0041455A761A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47 (</a:t>
                    </a:r>
                    <a:fld id="{57572218-4A13-3A48-943F-4ADF83B8A732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17 (</a:t>
                    </a:r>
                    <a:fld id="{3517FB19-9039-AF42-A220-F048266E8806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attached</c:v>
                </c:pt>
                <c:pt idx="1">
                  <c:v>Not very attached</c:v>
                </c:pt>
                <c:pt idx="2">
                  <c:v>Somewhat attached</c:v>
                </c:pt>
                <c:pt idx="3">
                  <c:v>Very attached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0.03</c:v>
                </c:pt>
                <c:pt idx="1">
                  <c:v>0.16</c:v>
                </c:pt>
                <c:pt idx="2">
                  <c:v>0.59</c:v>
                </c:pt>
                <c:pt idx="3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100576"/>
        <c:axId val="464316704"/>
      </c:barChart>
      <c:catAx>
        <c:axId val="350100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464316704"/>
        <c:crosses val="autoZero"/>
        <c:auto val="1"/>
        <c:lblAlgn val="ctr"/>
        <c:lblOffset val="100"/>
        <c:noMultiLvlLbl val="0"/>
      </c:catAx>
      <c:valAx>
        <c:axId val="46431670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350100576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8879797877825"/>
          <c:y val="0.0448275098425197"/>
          <c:w val="0.646852959931066"/>
          <c:h val="0.83154059190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  <a:ln w="2542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dirty="0" smtClean="0"/>
                      <a:t>48 (</a:t>
                    </a:r>
                    <a:fld id="{E05DB270-9417-A446-BFF8-06B9A20B6967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dirty="0" smtClean="0"/>
                      <a:t>23 (</a:t>
                    </a:r>
                    <a:fld id="{5EE79939-F630-7A4A-BF06-C5118F83D582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Wild-type</c:v>
                </c:pt>
                <c:pt idx="1">
                  <c:v>Mutated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818304"/>
        <c:axId val="503820352"/>
      </c:barChart>
      <c:catAx>
        <c:axId val="503818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503820352"/>
        <c:crosses val="autoZero"/>
        <c:auto val="1"/>
        <c:lblAlgn val="ctr"/>
        <c:lblOffset val="100"/>
        <c:noMultiLvlLbl val="0"/>
      </c:catAx>
      <c:valAx>
        <c:axId val="50382035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503818304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2262369073025"/>
          <c:y val="0.0448275098425197"/>
          <c:w val="0.473890278902053"/>
          <c:h val="0.83154059190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  <a:ln w="2542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smtClean="0"/>
                      <a:t>28 (</a:t>
                    </a:r>
                    <a:fld id="{811F38F3-CF22-AE44-A9F7-77B28BFE0EB8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smtClean="0"/>
                      <a:t>4 (</a:t>
                    </a:r>
                    <a:fld id="{440F7218-AAED-E54A-BF9B-418BB8187A9C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mr-IN" smtClean="0"/>
                      <a:t>4 (</a:t>
                    </a:r>
                    <a:fld id="{0B64ED7F-54AC-8043-9EFB-88E04586216D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mr-IN" smtClean="0"/>
                      <a:t>6 (</a:t>
                    </a:r>
                    <a:fld id="{7487449E-42FD-0142-BF5B-58121F4E90E0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mr-IN" smtClean="0"/>
                      <a:t>9 (</a:t>
                    </a:r>
                    <a:fld id="{0358561D-9E4A-6D44-9642-BC7267090C9E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mr-IN" smtClean="0"/>
                      <a:t>10 (</a:t>
                    </a:r>
                    <a:fld id="{CE4292D7-F232-EF4C-9E33-CC4AF8AC047A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mr-IN" smtClean="0"/>
                      <a:t>12 (</a:t>
                    </a:r>
                    <a:fld id="{6FABC13D-C1D5-3048-9E51-2F5EFD7AA5C7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mr-IN" smtClean="0"/>
                      <a:t>15 (</a:t>
                    </a:r>
                    <a:fld id="{BEF28092-01B7-7E4F-BE29-3A79C7CCE5EC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mr-IN" smtClean="0"/>
                      <a:t>28 (</a:t>
                    </a:r>
                    <a:fld id="{57EF8AAC-136C-1440-BC76-C9381DF448D0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mr-IN" smtClean="0"/>
                      <a:t>30 (</a:t>
                    </a:r>
                    <a:fld id="{F2C66D01-9AFF-264D-8C82-1B2C5B97EB76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mr-IN" sz="1797" b="1" i="0" u="none" strike="noStrike" kern="1200" baseline="0" dirty="0" smtClean="0">
                        <a:solidFill>
                          <a:srgbClr val="FFFFFF"/>
                        </a:solidFill>
                        <a:latin typeface="Arial"/>
                      </a:rPr>
                      <a:t>37 (</a:t>
                    </a:r>
                    <a:fld id="{20A14DC9-5015-664D-9B50-0AC220FDCE53}" type="VALUE">
                      <a:rPr lang="mr-IN" sz="1797" b="1" i="0" u="none" strike="noStrike" kern="1200" baseline="0" smtClean="0">
                        <a:solidFill>
                          <a:srgbClr val="FFFFFF"/>
                        </a:solidFill>
                        <a:latin typeface="Arial"/>
                      </a:rPr>
                      <a:pPr/>
                      <a:t>[VALUE]</a:t>
                    </a:fld>
                    <a:r>
                      <a:rPr lang="mr-IN" sz="1797" b="1" i="0" u="none" strike="noStrike" kern="1200" baseline="0" dirty="0" smtClean="0">
                        <a:solidFill>
                          <a:srgbClr val="FFFFFF"/>
                        </a:solidFill>
                        <a:latin typeface="Arial"/>
                      </a:rPr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mr-IN" smtClean="0"/>
                      <a:t>37 (</a:t>
                    </a:r>
                    <a:fld id="{20A14DC9-5015-664D-9B50-0AC220FDCE53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mr-IN" smtClean="0"/>
                      <a:t>62 (</a:t>
                    </a:r>
                    <a:fld id="{12F640D5-BF1C-5E41-B76C-8680634D7B7E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Other</c:v>
                </c:pt>
                <c:pt idx="1">
                  <c:v>Irinotecan/aflibercept</c:v>
                </c:pt>
                <c:pt idx="2">
                  <c:v>FOLFOX/panitumumab</c:v>
                </c:pt>
                <c:pt idx="3">
                  <c:v>FOLFIRI/panitumumab</c:v>
                </c:pt>
                <c:pt idx="4">
                  <c:v>Panitumumab</c:v>
                </c:pt>
                <c:pt idx="5">
                  <c:v>Irinotecan/cetuximab</c:v>
                </c:pt>
                <c:pt idx="6">
                  <c:v>Capecitabine +/- bevacizumab</c:v>
                </c:pt>
                <c:pt idx="7">
                  <c:v>FOLFIRI/cetuximab</c:v>
                </c:pt>
                <c:pt idx="8">
                  <c:v>5-FU/LV/bevacizumab</c:v>
                </c:pt>
                <c:pt idx="9">
                  <c:v>TAS-102 </c:v>
                </c:pt>
                <c:pt idx="10">
                  <c:v>Regorafenib</c:v>
                </c:pt>
                <c:pt idx="11">
                  <c:v>FOLFIRI/bevacizumab</c:v>
                </c:pt>
                <c:pt idx="12">
                  <c:v>FOLFOX/bevacizumab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0.36</c:v>
                </c:pt>
                <c:pt idx="1">
                  <c:v>0.05</c:v>
                </c:pt>
                <c:pt idx="2">
                  <c:v>0.05</c:v>
                </c:pt>
                <c:pt idx="3">
                  <c:v>0.08</c:v>
                </c:pt>
                <c:pt idx="4">
                  <c:v>0.12</c:v>
                </c:pt>
                <c:pt idx="5">
                  <c:v>0.13</c:v>
                </c:pt>
                <c:pt idx="6">
                  <c:v>0.16</c:v>
                </c:pt>
                <c:pt idx="7">
                  <c:v>0.19</c:v>
                </c:pt>
                <c:pt idx="8">
                  <c:v>0.36</c:v>
                </c:pt>
                <c:pt idx="9">
                  <c:v>0.39</c:v>
                </c:pt>
                <c:pt idx="10">
                  <c:v>0.48</c:v>
                </c:pt>
                <c:pt idx="11">
                  <c:v>0.48</c:v>
                </c:pt>
                <c:pt idx="12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022464"/>
        <c:axId val="464024512"/>
      </c:barChart>
      <c:catAx>
        <c:axId val="464022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464024512"/>
        <c:crosses val="autoZero"/>
        <c:auto val="1"/>
        <c:lblAlgn val="ctr"/>
        <c:lblOffset val="100"/>
        <c:noMultiLvlLbl val="0"/>
      </c:catAx>
      <c:valAx>
        <c:axId val="464024512"/>
        <c:scaling>
          <c:orientation val="minMax"/>
          <c:max val="1.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464022464"/>
        <c:crosses val="autoZero"/>
        <c:crossBetween val="between"/>
        <c:majorUnit val="0.2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30598278019"/>
          <c:y val="0.0416975342870873"/>
          <c:w val="0.556444796036009"/>
          <c:h val="0.83154059190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  <a:ln w="2542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smtClean="0"/>
                      <a:t>3 (</a:t>
                    </a:r>
                    <a:fld id="{0B9E121C-720A-BD4E-AC1D-926D26C19189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smtClean="0"/>
                      <a:t>59 (</a:t>
                    </a:r>
                    <a:fld id="{2279C03D-428A-4E4C-8DF9-08825076C947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Second line</c:v>
                </c:pt>
                <c:pt idx="1">
                  <c:v>First line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960800"/>
        <c:axId val="504025392"/>
      </c:barChart>
      <c:catAx>
        <c:axId val="503960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504025392"/>
        <c:crosses val="autoZero"/>
        <c:auto val="1"/>
        <c:lblAlgn val="ctr"/>
        <c:lblOffset val="100"/>
        <c:noMultiLvlLbl val="0"/>
      </c:catAx>
      <c:valAx>
        <c:axId val="504025392"/>
        <c:scaling>
          <c:orientation val="minMax"/>
          <c:max val="1.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503960800"/>
        <c:crosses val="autoZero"/>
        <c:crossBetween val="between"/>
        <c:majorUnit val="0.2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70833333333333"/>
          <c:y val="0.0"/>
          <c:w val="0.945833333333333"/>
          <c:h val="1.0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BB54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0.72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0%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05676064"/>
        <c:axId val="505433488"/>
      </c:barChart>
      <c:catAx>
        <c:axId val="505676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5433488"/>
        <c:crosses val="autoZero"/>
        <c:auto val="1"/>
        <c:lblAlgn val="ctr"/>
        <c:lblOffset val="100"/>
        <c:noMultiLvlLbl val="0"/>
      </c:catAx>
      <c:valAx>
        <c:axId val="5054334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0567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558319228788"/>
          <c:y val="0.0416975342870873"/>
          <c:w val="0.674824858341305"/>
          <c:h val="0.83154059190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  <a:ln w="2542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dirty="0" smtClean="0"/>
                      <a:t>4 (</a:t>
                    </a:r>
                    <a:fld id="{2279C03D-428A-4E4C-8DF9-08825076C947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dirty="0" smtClean="0"/>
                      <a:t>15 (</a:t>
                    </a:r>
                    <a:fld id="{85DD44A5-6248-A543-9715-19883DDA32BB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mr-IN" dirty="0" smtClean="0"/>
                      <a:t>18 (</a:t>
                    </a:r>
                    <a:fld id="{195BA0C2-D97F-734A-BB5B-95D8543995B8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Fifth line</c:v>
                </c:pt>
                <c:pt idx="1">
                  <c:v>Fourth line</c:v>
                </c:pt>
                <c:pt idx="2">
                  <c:v>Third line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0.41</c:v>
                </c:pt>
                <c:pt idx="2">
                  <c:v>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825776"/>
        <c:axId val="505827824"/>
      </c:barChart>
      <c:catAx>
        <c:axId val="505825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505827824"/>
        <c:crosses val="autoZero"/>
        <c:auto val="1"/>
        <c:lblAlgn val="ctr"/>
        <c:lblOffset val="100"/>
        <c:noMultiLvlLbl val="0"/>
      </c:catAx>
      <c:valAx>
        <c:axId val="505827824"/>
        <c:scaling>
          <c:orientation val="minMax"/>
          <c:max val="0.6"/>
          <c:min val="0.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505825776"/>
        <c:crosses val="autoZero"/>
        <c:crossBetween val="between"/>
        <c:majorUnit val="0.2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23121642505"/>
          <c:y val="0.0416975342870873"/>
          <c:w val="0.61251956239115"/>
          <c:h val="0.83154059190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  <a:ln w="2542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dirty="0" smtClean="0"/>
                      <a:t>2 (</a:t>
                    </a:r>
                    <a:fld id="{2279C03D-428A-4E4C-8DF9-08825076C947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dirty="0" smtClean="0"/>
                      <a:t>3 (</a:t>
                    </a:r>
                    <a:fld id="{85DD44A5-6248-A543-9715-19883DDA32BB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mr-IN" sz="1797" b="1" i="0" u="none" strike="noStrike" kern="1200" baseline="0" dirty="0" smtClean="0">
                        <a:solidFill>
                          <a:srgbClr val="FFFFFF"/>
                        </a:solidFill>
                        <a:latin typeface="Arial"/>
                      </a:rPr>
                      <a:t>12 (</a:t>
                    </a:r>
                    <a:fld id="{222418F7-4F3D-CC4C-94E6-53CAFB6D7BEB}" type="VALUE">
                      <a:rPr lang="mr-IN" sz="1797" b="1" i="0" u="none" strike="noStrike" kern="1200" baseline="0" smtClean="0">
                        <a:solidFill>
                          <a:srgbClr val="FFFFFF"/>
                        </a:solidFill>
                        <a:latin typeface="Arial"/>
                      </a:rPr>
                      <a:pPr/>
                      <a:t>[VALUE]</a:t>
                    </a:fld>
                    <a:r>
                      <a:rPr lang="mr-IN" sz="1797" b="1" i="0" u="none" strike="noStrike" kern="1200" baseline="0" dirty="0" smtClean="0">
                        <a:solidFill>
                          <a:srgbClr val="FFFFFF"/>
                        </a:solidFill>
                        <a:latin typeface="Arial"/>
                      </a:rPr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mr-IN" smtClean="0"/>
                      <a:t>12 (</a:t>
                    </a:r>
                    <a:fld id="{222418F7-4F3D-CC4C-94E6-53CAFB6D7BEB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mr-IN" smtClean="0"/>
                      <a:t>1 (</a:t>
                    </a:r>
                    <a:fld id="{ABC85DBD-AC6B-7A4C-A5D0-87280C4DC9BC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Sixth line</c:v>
                </c:pt>
                <c:pt idx="1">
                  <c:v>Fifth line </c:v>
                </c:pt>
                <c:pt idx="2">
                  <c:v>Fourth line </c:v>
                </c:pt>
                <c:pt idx="3">
                  <c:v>Third line</c:v>
                </c:pt>
                <c:pt idx="4">
                  <c:v>Second line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0.07</c:v>
                </c:pt>
                <c:pt idx="1">
                  <c:v>0.1</c:v>
                </c:pt>
                <c:pt idx="2">
                  <c:v>0.4</c:v>
                </c:pt>
                <c:pt idx="3">
                  <c:v>0.4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226160"/>
        <c:axId val="464227936"/>
      </c:barChart>
      <c:catAx>
        <c:axId val="464226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464227936"/>
        <c:crosses val="autoZero"/>
        <c:auto val="1"/>
        <c:lblAlgn val="ctr"/>
        <c:lblOffset val="100"/>
        <c:noMultiLvlLbl val="0"/>
      </c:catAx>
      <c:valAx>
        <c:axId val="464227936"/>
        <c:scaling>
          <c:orientation val="minMax"/>
          <c:max val="0.5"/>
          <c:min val="0.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464226160"/>
        <c:crosses val="autoZero"/>
        <c:crossBetween val="between"/>
        <c:majorUnit val="0.1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70833333333333"/>
          <c:y val="0.0"/>
          <c:w val="0.945833333333333"/>
          <c:h val="1.0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BB54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0.72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0%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05793376"/>
        <c:axId val="505784320"/>
      </c:barChart>
      <c:catAx>
        <c:axId val="505793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5784320"/>
        <c:crosses val="autoZero"/>
        <c:auto val="1"/>
        <c:lblAlgn val="ctr"/>
        <c:lblOffset val="100"/>
        <c:noMultiLvlLbl val="0"/>
      </c:catAx>
      <c:valAx>
        <c:axId val="5057843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0579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1433470507544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0.0371513488797439"/>
                  <c:y val="0.00244283760015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0.010002286236854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0.0242912665752172"/>
                  <c:y val="0.0024428376001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0.021433470507544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Sheet1!$A$2:$A$38</c:f>
              <c:numCache>
                <c:formatCode>General</c:formatCode>
                <c:ptCount val="37"/>
              </c:numCache>
            </c:num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4.0</c:v>
                </c:pt>
                <c:pt idx="23">
                  <c:v>4.0</c:v>
                </c:pt>
                <c:pt idx="24">
                  <c:v>4.0</c:v>
                </c:pt>
                <c:pt idx="25">
                  <c:v>4.0</c:v>
                </c:pt>
                <c:pt idx="26">
                  <c:v>4.0</c:v>
                </c:pt>
                <c:pt idx="27">
                  <c:v>4.0</c:v>
                </c:pt>
                <c:pt idx="28">
                  <c:v>4.0</c:v>
                </c:pt>
                <c:pt idx="29">
                  <c:v>4.0</c:v>
                </c:pt>
                <c:pt idx="30">
                  <c:v>5.0</c:v>
                </c:pt>
                <c:pt idx="31">
                  <c:v>5.0</c:v>
                </c:pt>
                <c:pt idx="32">
                  <c:v>5.0</c:v>
                </c:pt>
                <c:pt idx="33">
                  <c:v>5.0</c:v>
                </c:pt>
                <c:pt idx="34">
                  <c:v>5.0</c:v>
                </c:pt>
                <c:pt idx="35">
                  <c:v>6.0</c:v>
                </c:pt>
                <c:pt idx="36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43"/>
        <c:axId val="575596336"/>
        <c:axId val="575598656"/>
      </c:barChart>
      <c:catAx>
        <c:axId val="57559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598656"/>
        <c:crosses val="autoZero"/>
        <c:auto val="1"/>
        <c:lblAlgn val="ctr"/>
        <c:lblOffset val="100"/>
        <c:noMultiLvlLbl val="0"/>
      </c:catAx>
      <c:valAx>
        <c:axId val="575598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5963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159470447013"/>
          <c:y val="0.0448275098425197"/>
          <c:w val="0.747430219572035"/>
          <c:h val="0.83154059190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BC84D"/>
            </a:solidFill>
            <a:ln w="2542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b="0" i="0"/>
                    </a:pPr>
                    <a:r>
                      <a:rPr lang="mr-IN" sz="1797" b="0" i="0" u="none" strike="noStrike" baseline="0" dirty="0" smtClean="0"/>
                      <a:t>6 (8%)</a:t>
                    </a:r>
                    <a:endParaRPr lang="mr-IN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sz="1797" b="0" i="0" u="none" strike="noStrike" baseline="0" dirty="0" smtClean="0"/>
                      <a:t>71 (92%)</a:t>
                    </a:r>
                    <a:endParaRPr lang="mr-IN" b="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770160"/>
        <c:axId val="505910912"/>
      </c:barChart>
      <c:catAx>
        <c:axId val="505770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505910912"/>
        <c:crosses val="autoZero"/>
        <c:auto val="1"/>
        <c:lblAlgn val="ctr"/>
        <c:lblOffset val="100"/>
        <c:noMultiLvlLbl val="0"/>
      </c:catAx>
      <c:valAx>
        <c:axId val="50591091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505770160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00142889803383628"/>
                  <c:y val="0.00244283760015616"/>
                </c:manualLayout>
              </c:layout>
              <c:tx>
                <c:rich>
                  <a:bodyPr/>
                  <a:lstStyle/>
                  <a:p>
                    <a:r>
                      <a:rPr lang="mr-IN" sz="700" smtClean="0"/>
                      <a:t>&lt;1</a:t>
                    </a:r>
                    <a:endParaRPr lang="mr-IN" sz="7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0.00428669410150892"/>
                  <c:y val="0.00244283760015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layout>
                <c:manualLayout>
                  <c:x val="0.0042866941015088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4"/>
              <c:layout>
                <c:manualLayout>
                  <c:x val="0.011431184270690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9"/>
              <c:layout>
                <c:manualLayout>
                  <c:x val="-0.0171467764060357"/>
                  <c:y val="0.00244283760015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Sheet1!$A$2:$A$72</c:f>
              <c:numCache>
                <c:formatCode>General</c:formatCode>
                <c:ptCount val="71"/>
              </c:numCache>
            </c:numRef>
          </c:cat>
          <c:val>
            <c:numRef>
              <c:f>Sheet1!$B$2:$B$72</c:f>
              <c:numCache>
                <c:formatCode>General</c:formatCode>
                <c:ptCount val="71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2.0</c:v>
                </c:pt>
                <c:pt idx="30">
                  <c:v>2.0</c:v>
                </c:pt>
                <c:pt idx="31">
                  <c:v>2.0</c:v>
                </c:pt>
                <c:pt idx="32">
                  <c:v>2.0</c:v>
                </c:pt>
                <c:pt idx="33">
                  <c:v>2.0</c:v>
                </c:pt>
                <c:pt idx="34">
                  <c:v>2.0</c:v>
                </c:pt>
                <c:pt idx="35">
                  <c:v>2.0</c:v>
                </c:pt>
                <c:pt idx="36">
                  <c:v>2.0</c:v>
                </c:pt>
                <c:pt idx="37">
                  <c:v>2.0</c:v>
                </c:pt>
                <c:pt idx="38">
                  <c:v>2.0</c:v>
                </c:pt>
                <c:pt idx="39">
                  <c:v>2.0</c:v>
                </c:pt>
                <c:pt idx="40">
                  <c:v>2.0</c:v>
                </c:pt>
                <c:pt idx="41">
                  <c:v>2.0</c:v>
                </c:pt>
                <c:pt idx="42">
                  <c:v>2.0</c:v>
                </c:pt>
                <c:pt idx="43">
                  <c:v>2.0</c:v>
                </c:pt>
                <c:pt idx="44">
                  <c:v>2.0</c:v>
                </c:pt>
                <c:pt idx="45">
                  <c:v>3.0</c:v>
                </c:pt>
                <c:pt idx="46">
                  <c:v>3.0</c:v>
                </c:pt>
                <c:pt idx="47">
                  <c:v>3.0</c:v>
                </c:pt>
                <c:pt idx="48">
                  <c:v>3.0</c:v>
                </c:pt>
                <c:pt idx="49">
                  <c:v>3.0</c:v>
                </c:pt>
                <c:pt idx="50">
                  <c:v>3.0</c:v>
                </c:pt>
                <c:pt idx="51">
                  <c:v>3.0</c:v>
                </c:pt>
                <c:pt idx="52">
                  <c:v>3.0</c:v>
                </c:pt>
                <c:pt idx="53">
                  <c:v>3.0</c:v>
                </c:pt>
                <c:pt idx="54">
                  <c:v>3.0</c:v>
                </c:pt>
                <c:pt idx="55">
                  <c:v>3.0</c:v>
                </c:pt>
                <c:pt idx="56">
                  <c:v>3.0</c:v>
                </c:pt>
                <c:pt idx="57">
                  <c:v>3.0</c:v>
                </c:pt>
                <c:pt idx="58">
                  <c:v>3.0</c:v>
                </c:pt>
                <c:pt idx="59">
                  <c:v>3.0</c:v>
                </c:pt>
                <c:pt idx="60">
                  <c:v>3.0</c:v>
                </c:pt>
                <c:pt idx="61">
                  <c:v>3.0</c:v>
                </c:pt>
                <c:pt idx="62">
                  <c:v>3.0</c:v>
                </c:pt>
                <c:pt idx="63">
                  <c:v>4.0</c:v>
                </c:pt>
                <c:pt idx="64">
                  <c:v>4.0</c:v>
                </c:pt>
                <c:pt idx="65">
                  <c:v>4.0</c:v>
                </c:pt>
                <c:pt idx="66">
                  <c:v>4.0</c:v>
                </c:pt>
                <c:pt idx="67">
                  <c:v>6.0</c:v>
                </c:pt>
                <c:pt idx="68">
                  <c:v>6.0</c:v>
                </c:pt>
                <c:pt idx="69">
                  <c:v>6.0</c:v>
                </c:pt>
                <c:pt idx="70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43"/>
        <c:axId val="505537216"/>
        <c:axId val="505538576"/>
      </c:barChart>
      <c:catAx>
        <c:axId val="50553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538576"/>
        <c:crosses val="autoZero"/>
        <c:auto val="1"/>
        <c:lblAlgn val="ctr"/>
        <c:lblOffset val="100"/>
        <c:noMultiLvlLbl val="0"/>
      </c:catAx>
      <c:valAx>
        <c:axId val="505538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5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00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071444901691815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.00857338820301783"/>
                  <c:y val="0.0108864693401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0.0257201646090535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0.0142889803383631"/>
                  <c:y val="-2.494787070451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layout>
                <c:manualLayout>
                  <c:x val="-0.010002286236854"/>
                  <c:y val="-2.494787070451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Sheet1!$A$2:$A$57</c:f>
              <c:numCache>
                <c:formatCode>General</c:formatCode>
                <c:ptCount val="56"/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0.0</c:v>
                </c:pt>
                <c:pt idx="1">
                  <c:v>0.7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1.3</c:v>
                </c:pt>
                <c:pt idx="6">
                  <c:v>1.3</c:v>
                </c:pt>
                <c:pt idx="7">
                  <c:v>1.3</c:v>
                </c:pt>
                <c:pt idx="8">
                  <c:v>1.3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1.7</c:v>
                </c:pt>
                <c:pt idx="13">
                  <c:v>1.7</c:v>
                </c:pt>
                <c:pt idx="14">
                  <c:v>1.7</c:v>
                </c:pt>
                <c:pt idx="15">
                  <c:v>1.7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  <c:pt idx="21">
                  <c:v>2.0</c:v>
                </c:pt>
                <c:pt idx="22">
                  <c:v>2.0</c:v>
                </c:pt>
                <c:pt idx="23">
                  <c:v>2.0</c:v>
                </c:pt>
                <c:pt idx="24">
                  <c:v>2.0</c:v>
                </c:pt>
                <c:pt idx="25">
                  <c:v>2.0</c:v>
                </c:pt>
                <c:pt idx="26">
                  <c:v>2.0</c:v>
                </c:pt>
                <c:pt idx="27">
                  <c:v>2.0</c:v>
                </c:pt>
                <c:pt idx="28">
                  <c:v>2.3</c:v>
                </c:pt>
                <c:pt idx="29">
                  <c:v>2.3</c:v>
                </c:pt>
                <c:pt idx="30">
                  <c:v>2.3</c:v>
                </c:pt>
                <c:pt idx="31">
                  <c:v>2.3</c:v>
                </c:pt>
                <c:pt idx="32">
                  <c:v>2.3</c:v>
                </c:pt>
                <c:pt idx="33">
                  <c:v>2.3</c:v>
                </c:pt>
                <c:pt idx="34">
                  <c:v>2.3</c:v>
                </c:pt>
                <c:pt idx="35">
                  <c:v>2.3</c:v>
                </c:pt>
                <c:pt idx="36">
                  <c:v>2.3</c:v>
                </c:pt>
                <c:pt idx="37">
                  <c:v>2.3</c:v>
                </c:pt>
                <c:pt idx="38">
                  <c:v>2.7</c:v>
                </c:pt>
                <c:pt idx="39">
                  <c:v>2.7</c:v>
                </c:pt>
                <c:pt idx="40">
                  <c:v>2.7</c:v>
                </c:pt>
                <c:pt idx="41">
                  <c:v>2.7</c:v>
                </c:pt>
                <c:pt idx="42">
                  <c:v>2.7</c:v>
                </c:pt>
                <c:pt idx="43">
                  <c:v>2.7</c:v>
                </c:pt>
                <c:pt idx="44">
                  <c:v>2.7</c:v>
                </c:pt>
                <c:pt idx="45">
                  <c:v>2.7</c:v>
                </c:pt>
                <c:pt idx="46">
                  <c:v>2.7</c:v>
                </c:pt>
                <c:pt idx="47">
                  <c:v>2.7</c:v>
                </c:pt>
                <c:pt idx="48">
                  <c:v>2.7</c:v>
                </c:pt>
                <c:pt idx="49">
                  <c:v>2.7</c:v>
                </c:pt>
                <c:pt idx="50">
                  <c:v>3.0</c:v>
                </c:pt>
                <c:pt idx="51">
                  <c:v>3.0</c:v>
                </c:pt>
                <c:pt idx="52">
                  <c:v>3.0</c:v>
                </c:pt>
                <c:pt idx="53">
                  <c:v>3.0</c:v>
                </c:pt>
                <c:pt idx="54">
                  <c:v>3.0</c:v>
                </c:pt>
                <c:pt idx="55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43"/>
        <c:axId val="80336864"/>
        <c:axId val="80339184"/>
      </c:barChart>
      <c:catAx>
        <c:axId val="8033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39184"/>
        <c:crosses val="autoZero"/>
        <c:auto val="1"/>
        <c:lblAlgn val="ctr"/>
        <c:lblOffset val="100"/>
        <c:noMultiLvlLbl val="0"/>
      </c:catAx>
      <c:valAx>
        <c:axId val="803391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3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6462110924113"/>
          <c:y val="0.0448275098425197"/>
          <c:w val="0.627093219822488"/>
          <c:h val="0.83154059190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BC84D"/>
            </a:solidFill>
            <a:ln w="2542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smtClean="0"/>
                      <a:t>1 (</a:t>
                    </a:r>
                    <a:fld id="{A9FA4F00-629C-D146-9605-46F628E1D850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dirty="0" smtClean="0"/>
                      <a:t>8 (11%)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mr-IN" smtClean="0"/>
                      <a:t>41 (</a:t>
                    </a:r>
                    <a:fld id="{FC5E879E-9497-0A4D-861A-ED155262AB76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mr-IN" dirty="0" smtClean="0"/>
                      <a:t>27 (</a:t>
                    </a:r>
                    <a:fld id="{CB623991-FB9F-364C-A084-C75539634326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attached</c:v>
                </c:pt>
                <c:pt idx="1">
                  <c:v>Not very attached</c:v>
                </c:pt>
                <c:pt idx="2">
                  <c:v>Somewhat attached</c:v>
                </c:pt>
                <c:pt idx="3">
                  <c:v>Very attached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0.01</c:v>
                </c:pt>
                <c:pt idx="1">
                  <c:v>0.1</c:v>
                </c:pt>
                <c:pt idx="2">
                  <c:v>0.53</c:v>
                </c:pt>
                <c:pt idx="3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992960"/>
        <c:axId val="468362000"/>
      </c:barChart>
      <c:catAx>
        <c:axId val="467992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468362000"/>
        <c:crosses val="autoZero"/>
        <c:auto val="1"/>
        <c:lblAlgn val="ctr"/>
        <c:lblOffset val="100"/>
        <c:noMultiLvlLbl val="0"/>
      </c:catAx>
      <c:valAx>
        <c:axId val="46836200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467992960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3801900272827"/>
          <c:y val="0.0448275098425197"/>
          <c:w val="0.598107859420404"/>
          <c:h val="0.83154059190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BC84D"/>
            </a:solidFill>
            <a:ln w="2542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smtClean="0"/>
                      <a:t>2 (</a:t>
                    </a:r>
                    <a:fld id="{1FD7B1C8-000B-E347-8286-D3672070D304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smtClean="0"/>
                      <a:t>5 (</a:t>
                    </a:r>
                    <a:fld id="{A87A32D2-423C-D44E-A810-5652C47FBFFB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0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mr-IN" dirty="0" smtClean="0"/>
                      <a:t>31 (</a:t>
                    </a:r>
                    <a:fld id="{45532DAC-3C3C-7A49-9155-AADB0564D21B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mr-IN" dirty="0" smtClean="0"/>
                      <a:t>39 (</a:t>
                    </a:r>
                    <a:fld id="{57CA059F-D196-364B-99A4-9B72E73E29AC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 satisfied</c:v>
                </c:pt>
                <c:pt idx="1">
                  <c:v>Not very satisfied</c:v>
                </c:pt>
                <c:pt idx="2">
                  <c:v>Somewhat satisfied</c:v>
                </c:pt>
                <c:pt idx="3">
                  <c:v>Very satisfied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0.03</c:v>
                </c:pt>
                <c:pt idx="1">
                  <c:v>0.06</c:v>
                </c:pt>
                <c:pt idx="2">
                  <c:v>0.4</c:v>
                </c:pt>
                <c:pt idx="3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661184"/>
        <c:axId val="468651808"/>
      </c:barChart>
      <c:catAx>
        <c:axId val="468661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468651808"/>
        <c:crosses val="autoZero"/>
        <c:auto val="1"/>
        <c:lblAlgn val="ctr"/>
        <c:lblOffset val="100"/>
        <c:noMultiLvlLbl val="0"/>
      </c:catAx>
      <c:valAx>
        <c:axId val="46865180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468661184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096395118999"/>
          <c:y val="0.0448275098425197"/>
          <c:w val="0.680576330822286"/>
          <c:h val="0.83154059190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  <a:ln w="2542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sz="1797" b="1" i="0" u="none" strike="noStrike" baseline="0" dirty="0" smtClean="0"/>
                      <a:t>19 (25%)</a:t>
                    </a:r>
                    <a:endParaRPr lang="mr-IN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sz="1797" b="1" i="0" u="none" strike="noStrike" baseline="0" dirty="0" smtClean="0"/>
                      <a:t>58 (75%)</a:t>
                    </a:r>
                    <a:endParaRPr lang="mr-IN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19.0</c:v>
                </c:pt>
                <c:pt idx="1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374544"/>
        <c:axId val="504376864"/>
      </c:barChart>
      <c:catAx>
        <c:axId val="504374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504376864"/>
        <c:crosses val="autoZero"/>
        <c:auto val="1"/>
        <c:lblAlgn val="ctr"/>
        <c:lblOffset val="100"/>
        <c:noMultiLvlLbl val="0"/>
      </c:catAx>
      <c:valAx>
        <c:axId val="50437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504374544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096395118999"/>
          <c:y val="0.0448275098425197"/>
          <c:w val="0.682061972794503"/>
          <c:h val="0.8315405919087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0894581941115E-16"/>
                  <c:y val="0.00625978090766823"/>
                </c:manualLayout>
              </c:layout>
              <c:tx>
                <c:rich>
                  <a:bodyPr/>
                  <a:lstStyle/>
                  <a:p>
                    <a:r>
                      <a:rPr lang="mr-IN" dirty="0" smtClean="0"/>
                      <a:t>58 (</a:t>
                    </a:r>
                    <a:fld id="{D22BEEA7-69E6-4946-9EE9-2343CB2C0C90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dirty="0" smtClean="0"/>
                      <a:t>19 (25%)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624896"/>
        <c:axId val="468626944"/>
      </c:barChart>
      <c:catAx>
        <c:axId val="468624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468626944"/>
        <c:crosses val="autoZero"/>
        <c:auto val="1"/>
        <c:lblAlgn val="ctr"/>
        <c:lblOffset val="100"/>
        <c:noMultiLvlLbl val="0"/>
      </c:catAx>
      <c:valAx>
        <c:axId val="46862694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468624896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2579506118798"/>
          <c:y val="0.0448275098425197"/>
          <c:w val="0.690975824627803"/>
          <c:h val="0.8315405919087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dirty="0" smtClean="0"/>
                      <a:t>14 (</a:t>
                    </a:r>
                    <a:fld id="{28D8C53C-A0F1-AE43-8CC9-DC7D4C9E88B9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smtClean="0"/>
                      <a:t>45 (</a:t>
                    </a:r>
                    <a:fld id="{DB91DA97-F640-2846-8835-10C3DECCB9C7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mr-IN" smtClean="0"/>
                      <a:t>18 (</a:t>
                    </a:r>
                    <a:fld id="{C110D54F-338C-E24B-AAF3-CCA1407EC334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I don't know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0.18</c:v>
                </c:pt>
                <c:pt idx="1">
                  <c:v>0.59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563280"/>
        <c:axId val="468565600"/>
      </c:barChart>
      <c:catAx>
        <c:axId val="468563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468565600"/>
        <c:crosses val="autoZero"/>
        <c:auto val="1"/>
        <c:lblAlgn val="ctr"/>
        <c:lblOffset val="100"/>
        <c:noMultiLvlLbl val="0"/>
      </c:catAx>
      <c:valAx>
        <c:axId val="46856560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468563280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7970974582411"/>
          <c:y val="0.0448274817507879"/>
          <c:w val="0.480141617085992"/>
          <c:h val="0.83154059190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  <a:ln w="2542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B38DF3A-51ED-3242-887B-174079089B83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 (7%)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00965661432956662"/>
                  <c:y val="0.00395455256151268"/>
                </c:manualLayout>
              </c:layout>
              <c:tx>
                <c:rich>
                  <a:bodyPr/>
                  <a:lstStyle/>
                  <a:p>
                    <a:r>
                      <a:rPr lang="mr-IN" sz="1797" b="1" i="0" u="none" strike="noStrike" baseline="0" smtClean="0"/>
                      <a:t>10 (7%)</a:t>
                    </a:r>
                    <a:endParaRPr lang="mr-IN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72613348341"/>
                      <c:h val="0.0819934647716875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mr-IN" sz="1797" b="1" i="0" u="none" strike="noStrike" baseline="0" dirty="0" smtClean="0"/>
                      <a:t>13 (9%)</a:t>
                    </a:r>
                    <a:endParaRPr lang="mr-IN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fld id="{631DC04A-AF0F-4C4E-AD34-06507BCEAD5B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 (12%)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AFB2028-1274-AC47-9710-A7D3A2611BB7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 (12%)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DF82BA6-1107-754A-BABE-AA839368FAD0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 (16%)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664D3D2-40CD-4F42-ACF7-A45BCB46D110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 (18%)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F5F2B6F-6906-D649-9E3B-9D1091075CC6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 (18%)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Meditation</c:v>
                </c:pt>
                <c:pt idx="1">
                  <c:v>Other</c:v>
                </c:pt>
                <c:pt idx="2">
                  <c:v>Massage</c:v>
                </c:pt>
                <c:pt idx="3">
                  <c:v>Psychologic/psychiatric service</c:v>
                </c:pt>
                <c:pt idx="4">
                  <c:v>Medical marijuana</c:v>
                </c:pt>
                <c:pt idx="5">
                  <c:v>Acupuncture</c:v>
                </c:pt>
                <c:pt idx="6">
                  <c:v>Nutritionist</c:v>
                </c:pt>
                <c:pt idx="7">
                  <c:v>Pain/palliative care clinic or consultation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9.0</c:v>
                </c:pt>
                <c:pt idx="1">
                  <c:v>10.0</c:v>
                </c:pt>
                <c:pt idx="2">
                  <c:v>13.0</c:v>
                </c:pt>
                <c:pt idx="3">
                  <c:v>17.0</c:v>
                </c:pt>
                <c:pt idx="4">
                  <c:v>17.0</c:v>
                </c:pt>
                <c:pt idx="5">
                  <c:v>22.0</c:v>
                </c:pt>
                <c:pt idx="6">
                  <c:v>24.0</c:v>
                </c:pt>
                <c:pt idx="7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3595424"/>
        <c:axId val="463606976"/>
      </c:barChart>
      <c:catAx>
        <c:axId val="463595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463606976"/>
        <c:crosses val="autoZero"/>
        <c:auto val="1"/>
        <c:lblAlgn val="ctr"/>
        <c:lblOffset val="100"/>
        <c:noMultiLvlLbl val="0"/>
      </c:catAx>
      <c:valAx>
        <c:axId val="46360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463595424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608222174365"/>
          <c:y val="0.0448275098425197"/>
          <c:w val="0.652349133350171"/>
          <c:h val="0.8315405919087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smtClean="0"/>
                      <a:t>18 (</a:t>
                    </a:r>
                    <a:fld id="{54B48C32-7A2E-1248-AD91-9A47188517C4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smtClean="0"/>
                      <a:t>37 (</a:t>
                    </a:r>
                    <a:fld id="{721D9F96-46DC-0A44-9ED8-F6A266900EB4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mr-IN" dirty="0" smtClean="0"/>
                      <a:t>22 (</a:t>
                    </a:r>
                    <a:fld id="{A7EFB1F1-0638-0A47-B801-B8424E6666C9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I don't know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0.23</c:v>
                </c:pt>
                <c:pt idx="1">
                  <c:v>0.48</c:v>
                </c:pt>
                <c:pt idx="2">
                  <c:v>0.29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145264"/>
        <c:axId val="389135584"/>
      </c:barChart>
      <c:catAx>
        <c:axId val="389145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389135584"/>
        <c:crosses val="autoZero"/>
        <c:auto val="1"/>
        <c:lblAlgn val="ctr"/>
        <c:lblOffset val="100"/>
        <c:noMultiLvlLbl val="0"/>
      </c:catAx>
      <c:valAx>
        <c:axId val="38913558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389145264"/>
        <c:crosses val="autoZero"/>
        <c:crossBetween val="between"/>
        <c:majorUnit val="0.1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159470447013"/>
          <c:y val="0.0448275098425197"/>
          <c:w val="0.747430219572035"/>
          <c:h val="0.8315405919087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797" b="0" i="0" u="none" strike="noStrike" kern="1200" baseline="0">
                        <a:solidFill>
                          <a:srgbClr val="FFFFFF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mr-IN" sz="1797" b="0" i="0" u="none" strike="noStrike" kern="1200" baseline="0" dirty="0" smtClean="0">
                        <a:solidFill>
                          <a:srgbClr val="FFFFFF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10 (13%)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sz="1797" b="0" i="0" u="none" strike="noStrike" kern="1200" baseline="0" dirty="0" smtClean="0">
                        <a:solidFill>
                          <a:srgbClr val="FFFFFF"/>
                        </a:solidFill>
                        <a:latin typeface="Arial"/>
                      </a:rPr>
                      <a:t>67 (87%)</a:t>
                    </a:r>
                    <a:endParaRPr lang="mr-IN" sz="1797" b="0" i="0" u="none" strike="noStrike" kern="1200" baseline="0" dirty="0">
                      <a:solidFill>
                        <a:srgbClr val="FFFFFF"/>
                      </a:solidFill>
                      <a:latin typeface="Arial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 i="0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5533216"/>
        <c:axId val="504043872"/>
      </c:barChart>
      <c:catAx>
        <c:axId val="575533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504043872"/>
        <c:crosses val="autoZero"/>
        <c:auto val="1"/>
        <c:lblAlgn val="ctr"/>
        <c:lblOffset val="100"/>
        <c:noMultiLvlLbl val="0"/>
      </c:catAx>
      <c:valAx>
        <c:axId val="50404387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575533216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8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mr-IN" sz="1300" b="1" i="0" u="none" strike="noStrike" kern="1200" baseline="0" dirty="0" smtClean="0">
                        <a:solidFill>
                          <a:srgbClr val="FFFFFF">
                            <a:lumMod val="75000"/>
                            <a:lumOff val="25000"/>
                          </a:srgbClr>
                        </a:solidFill>
                      </a:rPr>
                      <a:t>&lt;1</a:t>
                    </a:r>
                    <a:endParaRPr lang="mr-IN" sz="1300" b="1" i="0" u="none" strike="noStrike" kern="1200" baseline="0" dirty="0">
                      <a:solidFill>
                        <a:srgbClr val="FFFFFF">
                          <a:lumMod val="75000"/>
                          <a:lumOff val="25000"/>
                        </a:srgb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0.0028577960676726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0.010002286236854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0.0057155921353452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layout>
                <c:manualLayout>
                  <c:x val="-0.00714449016918153"/>
                  <c:y val="-2.239241932229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Sheet1!$A$2:$A$68</c:f>
              <c:numCache>
                <c:formatCode>General</c:formatCode>
                <c:ptCount val="67"/>
              </c:numCache>
            </c:numRef>
          </c:cat>
          <c:val>
            <c:numRef>
              <c:f>Sheet1!$B$2:$B$68</c:f>
              <c:numCache>
                <c:formatCode>General</c:formatCode>
                <c:ptCount val="67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  <c:pt idx="21">
                  <c:v>2.0</c:v>
                </c:pt>
                <c:pt idx="22">
                  <c:v>2.0</c:v>
                </c:pt>
                <c:pt idx="23">
                  <c:v>2.0</c:v>
                </c:pt>
                <c:pt idx="24">
                  <c:v>2.0</c:v>
                </c:pt>
                <c:pt idx="25">
                  <c:v>2.0</c:v>
                </c:pt>
                <c:pt idx="26">
                  <c:v>2.0</c:v>
                </c:pt>
                <c:pt idx="27">
                  <c:v>2.0</c:v>
                </c:pt>
                <c:pt idx="28">
                  <c:v>2.0</c:v>
                </c:pt>
                <c:pt idx="29">
                  <c:v>2.0</c:v>
                </c:pt>
                <c:pt idx="30">
                  <c:v>2.0</c:v>
                </c:pt>
                <c:pt idx="31">
                  <c:v>2.0</c:v>
                </c:pt>
                <c:pt idx="32">
                  <c:v>2.0</c:v>
                </c:pt>
                <c:pt idx="33">
                  <c:v>2.0</c:v>
                </c:pt>
                <c:pt idx="34">
                  <c:v>2.0</c:v>
                </c:pt>
                <c:pt idx="35">
                  <c:v>3.0</c:v>
                </c:pt>
                <c:pt idx="36">
                  <c:v>3.0</c:v>
                </c:pt>
                <c:pt idx="37">
                  <c:v>3.0</c:v>
                </c:pt>
                <c:pt idx="38">
                  <c:v>3.0</c:v>
                </c:pt>
                <c:pt idx="39">
                  <c:v>3.0</c:v>
                </c:pt>
                <c:pt idx="40">
                  <c:v>3.0</c:v>
                </c:pt>
                <c:pt idx="41">
                  <c:v>3.0</c:v>
                </c:pt>
                <c:pt idx="42">
                  <c:v>3.0</c:v>
                </c:pt>
                <c:pt idx="43">
                  <c:v>3.0</c:v>
                </c:pt>
                <c:pt idx="44">
                  <c:v>3.0</c:v>
                </c:pt>
                <c:pt idx="45">
                  <c:v>3.0</c:v>
                </c:pt>
                <c:pt idx="46">
                  <c:v>3.0</c:v>
                </c:pt>
                <c:pt idx="47">
                  <c:v>3.0</c:v>
                </c:pt>
                <c:pt idx="48">
                  <c:v>3.0</c:v>
                </c:pt>
                <c:pt idx="49">
                  <c:v>3.0</c:v>
                </c:pt>
                <c:pt idx="50">
                  <c:v>3.0</c:v>
                </c:pt>
                <c:pt idx="51">
                  <c:v>4.0</c:v>
                </c:pt>
                <c:pt idx="52">
                  <c:v>4.0</c:v>
                </c:pt>
                <c:pt idx="53">
                  <c:v>4.0</c:v>
                </c:pt>
                <c:pt idx="54">
                  <c:v>4.0</c:v>
                </c:pt>
                <c:pt idx="55">
                  <c:v>4.0</c:v>
                </c:pt>
                <c:pt idx="56">
                  <c:v>4.0</c:v>
                </c:pt>
                <c:pt idx="57">
                  <c:v>4.0</c:v>
                </c:pt>
                <c:pt idx="58">
                  <c:v>5.0</c:v>
                </c:pt>
                <c:pt idx="59">
                  <c:v>5.0</c:v>
                </c:pt>
                <c:pt idx="60">
                  <c:v>5.0</c:v>
                </c:pt>
                <c:pt idx="61">
                  <c:v>6.0</c:v>
                </c:pt>
                <c:pt idx="62">
                  <c:v>6.0</c:v>
                </c:pt>
                <c:pt idx="63">
                  <c:v>6.0</c:v>
                </c:pt>
                <c:pt idx="64">
                  <c:v>7.0</c:v>
                </c:pt>
                <c:pt idx="65">
                  <c:v>7.0</c:v>
                </c:pt>
                <c:pt idx="66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43"/>
        <c:axId val="575116880"/>
        <c:axId val="575119200"/>
      </c:barChart>
      <c:catAx>
        <c:axId val="57511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19200"/>
        <c:crosses val="autoZero"/>
        <c:auto val="1"/>
        <c:lblAlgn val="ctr"/>
        <c:lblOffset val="100"/>
        <c:noMultiLvlLbl val="0"/>
      </c:catAx>
      <c:valAx>
        <c:axId val="575119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57511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096395118999"/>
          <c:y val="0.0448275098425197"/>
          <c:w val="0.680576330822286"/>
          <c:h val="0.83154059190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  <a:ln w="2542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sz="1797" b="1" i="0" u="none" strike="noStrike" baseline="0" dirty="0" smtClean="0"/>
                      <a:t>19 (25%)</a:t>
                    </a:r>
                    <a:endParaRPr lang="mr-IN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sz="1797" b="1" i="0" u="none" strike="noStrike" baseline="0" dirty="0" smtClean="0"/>
                      <a:t>58 (75%)</a:t>
                    </a:r>
                    <a:endParaRPr lang="mr-IN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19.0</c:v>
                </c:pt>
                <c:pt idx="1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158112"/>
        <c:axId val="464369904"/>
      </c:barChart>
      <c:catAx>
        <c:axId val="464158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464369904"/>
        <c:crosses val="autoZero"/>
        <c:auto val="1"/>
        <c:lblAlgn val="ctr"/>
        <c:lblOffset val="100"/>
        <c:noMultiLvlLbl val="0"/>
      </c:catAx>
      <c:valAx>
        <c:axId val="46436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464158112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8075674750439"/>
          <c:y val="0.0479573151947556"/>
          <c:w val="0.414967738491923"/>
          <c:h val="0.831540591908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smtClean="0"/>
                      <a:t>1 (</a:t>
                    </a:r>
                    <a:fld id="{C8B8DF3F-135C-9E41-9697-853A390E65B6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smtClean="0"/>
                      <a:t>2 (</a:t>
                    </a:r>
                    <a:fld id="{82126442-30E2-6B4F-8B00-1803B00016CD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mr-IN" dirty="0" smtClean="0"/>
                      <a:t>7 (</a:t>
                    </a:r>
                    <a:fld id="{0F48E85C-D2E0-DC42-A384-1D06F745E2A7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mr-IN" dirty="0" smtClean="0"/>
                      <a:t>69 (</a:t>
                    </a:r>
                    <a:fld id="{27E90897-5873-DB4D-9D33-D2A3471512C4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One or more aspects of the patient's treatment and how I dealt with him/her from a personal/supportive care perspective</c:v>
                </c:pt>
                <c:pt idx="1">
                  <c:v>One or more aspects of how I dealt with the patient from a personal/supportive care perspective</c:v>
                </c:pt>
                <c:pt idx="2">
                  <c:v>One or more aspects of the patient's treatment</c:v>
                </c:pt>
                <c:pt idx="3">
                  <c:v>No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0.01</c:v>
                </c:pt>
                <c:pt idx="1">
                  <c:v>0.03</c:v>
                </c:pt>
                <c:pt idx="2">
                  <c:v>0.09</c:v>
                </c:pt>
                <c:pt idx="3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794208"/>
        <c:axId val="504198736"/>
      </c:barChart>
      <c:catAx>
        <c:axId val="503794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00" b="1" i="0"/>
            </a:pPr>
            <a:endParaRPr lang="en-US"/>
          </a:p>
        </c:txPr>
        <c:crossAx val="504198736"/>
        <c:crosses val="autoZero"/>
        <c:auto val="1"/>
        <c:lblAlgn val="ctr"/>
        <c:lblOffset val="100"/>
        <c:noMultiLvlLbl val="0"/>
      </c:catAx>
      <c:valAx>
        <c:axId val="504198736"/>
        <c:scaling>
          <c:orientation val="minMax"/>
          <c:min val="0.0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503794208"/>
        <c:crosses val="autoZero"/>
        <c:crossBetween val="between"/>
        <c:majorUnit val="0.2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2214371585729"/>
          <c:y val="0.0448275098425197"/>
          <c:w val="0.702860960405536"/>
          <c:h val="0.831540591908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smtClean="0"/>
                      <a:t>44 (</a:t>
                    </a:r>
                    <a:fld id="{C1F368BC-9459-D745-9077-78264DC4306F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dirty="0" smtClean="0"/>
                      <a:t>35 (</a:t>
                    </a:r>
                    <a:fld id="{FC3C5081-EDA0-1E43-8155-F066A3ABCDFF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0.56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46656"/>
        <c:axId val="80248976"/>
      </c:barChart>
      <c:catAx>
        <c:axId val="80246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80248976"/>
        <c:crosses val="autoZero"/>
        <c:auto val="1"/>
        <c:lblAlgn val="ctr"/>
        <c:lblOffset val="100"/>
        <c:noMultiLvlLbl val="0"/>
      </c:catAx>
      <c:valAx>
        <c:axId val="8024897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80246656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096395118999"/>
          <c:y val="0.0448275098425197"/>
          <c:w val="0.682061972794503"/>
          <c:h val="0.831540591908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dirty="0" smtClean="0"/>
                      <a:t>58 (</a:t>
                    </a:r>
                    <a:fld id="{5375F23B-72CF-4043-9329-0F450691CDE8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is-IS" dirty="0" smtClean="0"/>
                      <a:t>21 (</a:t>
                    </a:r>
                    <a:fld id="{E75DE62B-6624-C743-BA62-79583434D2FC}" type="VALUE">
                      <a:rPr lang="is-IS" smtClean="0"/>
                      <a:pPr/>
                      <a:t>[VALUE]</a:t>
                    </a:fld>
                    <a:r>
                      <a:rPr lang="is-IS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03152"/>
        <c:axId val="80305472"/>
      </c:barChart>
      <c:catAx>
        <c:axId val="80303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80305472"/>
        <c:crosses val="autoZero"/>
        <c:auto val="1"/>
        <c:lblAlgn val="ctr"/>
        <c:lblOffset val="100"/>
        <c:noMultiLvlLbl val="0"/>
      </c:catAx>
      <c:valAx>
        <c:axId val="8030547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80303152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70833333333333"/>
          <c:y val="0.0"/>
          <c:w val="0.945833333333333"/>
          <c:h val="1.0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BB54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0.33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06032976"/>
        <c:axId val="506035024"/>
      </c:barChart>
      <c:catAx>
        <c:axId val="506032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6035024"/>
        <c:crosses val="autoZero"/>
        <c:auto val="1"/>
        <c:lblAlgn val="ctr"/>
        <c:lblOffset val="100"/>
        <c:noMultiLvlLbl val="0"/>
      </c:catAx>
      <c:valAx>
        <c:axId val="5060350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0603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613865391245"/>
          <c:y val="0.0448275098425197"/>
          <c:w val="0.696918392516669"/>
          <c:h val="0.831540591908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smtClean="0"/>
                      <a:t>5 (</a:t>
                    </a:r>
                    <a:fld id="{0D5E610F-4F08-AF40-AB49-2E9574977AC1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dirty="0" smtClean="0"/>
                      <a:t>74 (</a:t>
                    </a:r>
                    <a:fld id="{4035A16F-3420-6B48-8924-9EC85AC82BA7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0.06</c:v>
                </c:pt>
                <c:pt idx="1">
                  <c:v>0.94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430464"/>
        <c:axId val="79719472"/>
      </c:barChart>
      <c:catAx>
        <c:axId val="80430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79719472"/>
        <c:crosses val="autoZero"/>
        <c:auto val="1"/>
        <c:lblAlgn val="ctr"/>
        <c:lblOffset val="100"/>
        <c:noMultiLvlLbl val="0"/>
      </c:catAx>
      <c:valAx>
        <c:axId val="7971947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80430464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159470447013"/>
          <c:y val="0.0448275098425197"/>
          <c:w val="0.747430219572035"/>
          <c:h val="0.831540591908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dirty="0" smtClean="0"/>
                      <a:t>10 (</a:t>
                    </a:r>
                    <a:fld id="{F97ACA9A-1A88-2242-A9D3-F28D4D737D69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dirty="0" smtClean="0"/>
                      <a:t>69 (</a:t>
                    </a:r>
                    <a:fld id="{BF828076-05FC-9C4A-B454-A9C3DCC62E44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84704"/>
        <c:axId val="80386752"/>
      </c:barChart>
      <c:catAx>
        <c:axId val="80384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80386752"/>
        <c:crosses val="autoZero"/>
        <c:auto val="1"/>
        <c:lblAlgn val="ctr"/>
        <c:lblOffset val="100"/>
        <c:noMultiLvlLbl val="0"/>
      </c:catAx>
      <c:valAx>
        <c:axId val="8038675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80384704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8879797877825"/>
          <c:y val="0.0448275098425197"/>
          <c:w val="0.624510575414318"/>
          <c:h val="0.83154059190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  <a:ln w="2542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smtClean="0"/>
                      <a:t>6 (</a:t>
                    </a:r>
                    <a:fld id="{E05DB270-9417-A446-BFF8-06B9A20B6967}" type="VALUE">
                      <a:rPr lang="mr-IN" smtClean="0"/>
                      <a:pPr/>
                      <a:t>[VALUE]</a:t>
                    </a:fld>
                    <a:r>
                      <a:rPr lang="mr-IN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 dirty="0" smtClean="0"/>
                      <a:t>71 (</a:t>
                    </a:r>
                    <a:fld id="{5EE79939-F630-7A4A-BF06-C5118F83D582}" type="VALUE">
                      <a:rPr lang="mr-IN" smtClean="0"/>
                      <a:pPr/>
                      <a:t>[VALUE]</a:t>
                    </a:fld>
                    <a:r>
                      <a:rPr lang="mr-IN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696432"/>
        <c:axId val="505698752"/>
      </c:barChart>
      <c:catAx>
        <c:axId val="505696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 algn="r">
              <a:defRPr sz="1598" b="1" i="0"/>
            </a:pPr>
            <a:endParaRPr lang="en-US"/>
          </a:p>
        </c:txPr>
        <c:crossAx val="505698752"/>
        <c:crosses val="autoZero"/>
        <c:auto val="1"/>
        <c:lblAlgn val="ctr"/>
        <c:lblOffset val="100"/>
        <c:noMultiLvlLbl val="0"/>
      </c:catAx>
      <c:valAx>
        <c:axId val="50569875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345">
            <a:solidFill>
              <a:schemeClr val="bg1"/>
            </a:solidFill>
          </a:ln>
        </c:spPr>
        <c:txPr>
          <a:bodyPr/>
          <a:lstStyle/>
          <a:p>
            <a:pPr>
              <a:defRPr sz="1598" b="1" i="0"/>
            </a:pPr>
            <a:endParaRPr lang="en-US"/>
          </a:p>
        </c:txPr>
        <c:crossAx val="505696432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aseline="0">
          <a:solidFill>
            <a:schemeClr val="bg1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F791CF5-A6B8-C247-9CF8-DB699646B1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EB691EF6-0FDD-1849-9829-66F17F4C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16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1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1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1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12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12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65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13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13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6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Bettington M, et al. </a:t>
            </a:r>
            <a:r>
              <a:rPr lang="nl-NL" sz="1200" i="1" dirty="0" smtClean="0">
                <a:solidFill>
                  <a:schemeClr val="bg1"/>
                </a:solidFill>
              </a:rPr>
              <a:t>Histopathology</a:t>
            </a:r>
            <a:r>
              <a:rPr lang="nl-NL" sz="1200" dirty="0" smtClean="0">
                <a:solidFill>
                  <a:schemeClr val="bg1"/>
                </a:solidFill>
              </a:rPr>
              <a:t>. 2013;62:367-386.</a:t>
            </a:r>
            <a:endParaRPr lang="nl-BE" sz="1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A704-263B-48B7-8DAC-30E39008ECE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3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22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22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31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23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23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62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24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24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01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25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25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83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27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27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14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28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28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82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29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29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0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2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31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30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30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54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32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32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43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33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33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5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34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34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33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35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35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09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36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36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17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37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37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18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38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38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80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39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39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77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40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40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6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3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30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41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41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291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42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42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43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43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43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370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46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46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4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4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5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5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5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21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6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6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9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9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57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6B28A-10A7-CF42-A554-F979B1491B89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11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2" tIns="45231" rIns="90462" bIns="45231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685285-D0FD-6342-9626-68559FA300B4}" type="slidenum">
              <a:rPr lang="en-US" sz="1200" smtClean="0">
                <a:solidFill>
                  <a:srgbClr val="000000"/>
                </a:solidFill>
                <a:latin typeface="Times" charset="0"/>
                <a:ea typeface="ヒラギノ角ゴ Pro W3" charset="0"/>
                <a:cs typeface="ヒラギノ角ゴ Pro W3" charset="0"/>
              </a:rPr>
              <a:pPr algn="r"/>
              <a:t>11</a:t>
            </a:fld>
            <a:endParaRPr lang="en-US" sz="1200" smtClean="0">
              <a:solidFill>
                <a:srgbClr val="00000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7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TP_SlideBackground-YiR_v3fr-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475204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1837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98756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TP_SlideBackground-YiR_v3fr-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62088"/>
            <a:ext cx="381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381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3730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TP_SlideBackground-YiR_v3fr-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62088"/>
            <a:ext cx="381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381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883207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62088"/>
            <a:ext cx="381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381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0614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7881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06819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40564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81779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33135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62088"/>
            <a:ext cx="7772400" cy="50276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62088"/>
            <a:ext cx="77724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7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62088"/>
            <a:ext cx="77724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7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36425" y="288054"/>
            <a:ext cx="8054975" cy="144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As it pertains to the last patient in your practice who died of metastatic nonsquamous </a:t>
            </a:r>
            <a:r>
              <a:rPr lang="en-US" sz="2000" b="1" dirty="0" smtClean="0"/>
              <a:t>non-small cell lung cancer (NSCLC) </a:t>
            </a:r>
            <a:r>
              <a:rPr lang="en-US" sz="2000" b="1" dirty="0"/>
              <a:t>with no targetable mutation for whom you provided care </a:t>
            </a:r>
            <a:r>
              <a:rPr lang="en-US" sz="2000" b="1" dirty="0" smtClean="0"/>
              <a:t>for at </a:t>
            </a:r>
            <a:r>
              <a:rPr lang="en-US" sz="2000" b="1" dirty="0"/>
              <a:t>least 9 </a:t>
            </a:r>
            <a:r>
              <a:rPr lang="en-US" sz="2000" b="1" dirty="0" smtClean="0"/>
              <a:t>months:</a:t>
            </a:r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How </a:t>
            </a:r>
            <a:r>
              <a:rPr lang="en-US" sz="2000" b="1" dirty="0"/>
              <a:t>attached did you feel to this patient emotionally?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/>
          </p:nvPr>
        </p:nvGraphicFramePr>
        <p:xfrm>
          <a:off x="138307" y="1970930"/>
          <a:ext cx="8548493" cy="443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8307" y="6407993"/>
            <a:ext cx="84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N </a:t>
            </a:r>
            <a:r>
              <a:rPr lang="en-US" sz="1800" dirty="0">
                <a:latin typeface="+mn-lt"/>
                <a:ea typeface="Arial Hebrew Scholar" charset="-79"/>
                <a:cs typeface="Arial Hebrew Scholar" charset="-79"/>
              </a:rPr>
              <a:t>= </a:t>
            </a:r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79 </a:t>
            </a:r>
            <a:endParaRPr lang="en-US" sz="1800" dirty="0"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60889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KEYNOTE-021: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Carboplatin and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Pemetrexed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±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Pembrolizumab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Advanced 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Nonsquamous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NSCLC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962261"/>
            <a:ext cx="7991475" cy="1604546"/>
          </a:xfrm>
        </p:spPr>
        <p:txBody>
          <a:bodyPr>
            <a:normAutofit/>
          </a:bodyPr>
          <a:lstStyle/>
          <a:p>
            <a:pPr marL="442900" indent="-285750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Median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PFS improved by 4.1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months </a:t>
            </a:r>
          </a:p>
          <a:p>
            <a:pPr marL="442900" indent="-285750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difference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 OS 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743017" lvl="1" indent="-285750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Estimated rate of OS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12 months: 75%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(combo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) vs 72% (CT)</a:t>
            </a:r>
          </a:p>
          <a:p>
            <a:pPr marL="442900" indent="-285750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chemotherapy arm, crossover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is 51% to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anti-PD-1/PD-L1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therapies (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pembrolizumab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and others)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12" y="6472124"/>
            <a:ext cx="8633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Langer C et al. </a:t>
            </a:r>
            <a:r>
              <a:rPr lang="it-IT" sz="1600" i="1" dirty="0" smtClean="0">
                <a:latin typeface="Arial" charset="0"/>
                <a:ea typeface="Arial" charset="0"/>
                <a:cs typeface="Arial" charset="0"/>
              </a:rPr>
              <a:t>Lancet </a:t>
            </a:r>
            <a:r>
              <a:rPr lang="it-IT" sz="1600" i="1" dirty="0" err="1">
                <a:latin typeface="Arial" charset="0"/>
                <a:ea typeface="Arial" charset="0"/>
                <a:cs typeface="Arial" charset="0"/>
              </a:rPr>
              <a:t>Oncol</a:t>
            </a:r>
            <a:r>
              <a:rPr lang="it-IT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2016;17(11):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1497-508, </a:t>
            </a:r>
            <a:r>
              <a:rPr lang="en-US" sz="1600" i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Proc ESMO 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2016;Abstract LBA46_PR.</a:t>
            </a:r>
            <a:endParaRPr lang="en-US" sz="16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42814"/>
              </p:ext>
            </p:extLst>
          </p:nvPr>
        </p:nvGraphicFramePr>
        <p:xfrm>
          <a:off x="94579" y="3679514"/>
          <a:ext cx="5011816" cy="1272714"/>
        </p:xfrm>
        <a:graphic>
          <a:graphicData uri="http://schemas.openxmlformats.org/drawingml/2006/table">
            <a:tbl>
              <a:tblPr/>
              <a:tblGrid>
                <a:gridCol w="1382495"/>
                <a:gridCol w="1121253"/>
                <a:gridCol w="1042068"/>
                <a:gridCol w="1466000"/>
              </a:tblGrid>
              <a:tr h="198345"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Events, n</a:t>
                      </a:r>
                      <a:endParaRPr kumimoji="0" lang="en-GB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Median</a:t>
                      </a:r>
                      <a:endParaRPr kumimoji="0" lang="en-GB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HR (95% Cl)</a:t>
                      </a:r>
                      <a:endParaRPr kumimoji="0" lang="en-GB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413"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Pembro</a:t>
                      </a:r>
                      <a:r>
                        <a:rPr kumimoji="0" lang="en-GB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+ chemo</a:t>
                      </a:r>
                      <a:r>
                        <a:rPr kumimoji="0" lang="mr-IN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(</a:t>
                      </a:r>
                      <a:r>
                        <a:rPr kumimoji="0" lang="mr-IN" altLang="x-non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</a:t>
                      </a:r>
                      <a:r>
                        <a:rPr kumimoji="0" lang="mr-IN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= 60)</a:t>
                      </a: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</a:t>
                      </a:r>
                      <a:endParaRPr kumimoji="0" lang="en-GB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13.0 </a:t>
                      </a:r>
                      <a:r>
                        <a:rPr kumimoji="0" lang="hr-HR" altLang="x-non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</a:t>
                      </a:r>
                      <a:endParaRPr kumimoji="0" lang="hr-HR" altLang="x-non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0.53 </a:t>
                      </a:r>
                      <a:br>
                        <a:rPr kumimoji="0" lang="en-GB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GB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(0.31-0.91)</a:t>
                      </a:r>
                      <a:endParaRPr kumimoji="0" lang="en-GB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413"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Chemo</a:t>
                      </a:r>
                      <a:br>
                        <a:rPr kumimoji="0" lang="en-GB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GB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alone</a:t>
                      </a:r>
                      <a:r>
                        <a:rPr kumimoji="0" lang="is-IS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(n = 63)</a:t>
                      </a: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33</a:t>
                      </a:r>
                      <a:endParaRPr kumimoji="0" lang="en-GB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8.9 </a:t>
                      </a:r>
                      <a:r>
                        <a:rPr kumimoji="0" lang="en-GB" altLang="x-non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</a:t>
                      </a:r>
                      <a:endParaRPr kumimoji="0" lang="en-GB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  <a:r>
                        <a:rPr kumimoji="0" lang="en-GB" altLang="x-non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= 0.0102</a:t>
                      </a:r>
                      <a:endParaRPr kumimoji="0" lang="en-GB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005183"/>
              </p:ext>
            </p:extLst>
          </p:nvPr>
        </p:nvGraphicFramePr>
        <p:xfrm>
          <a:off x="5318129" y="3679514"/>
          <a:ext cx="3635613" cy="895170"/>
        </p:xfrm>
        <a:graphic>
          <a:graphicData uri="http://schemas.openxmlformats.org/drawingml/2006/table">
            <a:tbl>
              <a:tblPr/>
              <a:tblGrid>
                <a:gridCol w="1500147"/>
                <a:gridCol w="951943"/>
                <a:gridCol w="1183523"/>
              </a:tblGrid>
              <a:tr h="213027"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Events, n</a:t>
                      </a:r>
                      <a:endParaRPr kumimoji="0" lang="en-GB" altLang="x-non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HR (95% Cl)</a:t>
                      </a:r>
                      <a:endParaRPr kumimoji="0" lang="en-GB" altLang="x-non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654"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Pembro</a:t>
                      </a:r>
                      <a:r>
                        <a:rPr kumimoji="0" lang="en-GB" altLang="x-non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+ chemo</a:t>
                      </a:r>
                      <a:endParaRPr kumimoji="0" lang="en-GB" altLang="x-non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endParaRPr kumimoji="0" lang="en-GB" altLang="x-non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0.90</a:t>
                      </a:r>
                      <a:br>
                        <a:rPr kumimoji="0" lang="en-GB" altLang="x-non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GB" altLang="x-non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(0.42-0.91)</a:t>
                      </a:r>
                      <a:endParaRPr kumimoji="0" lang="en-GB" altLang="x-non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399"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Chemo alone</a:t>
                      </a:r>
                      <a:endParaRPr kumimoji="0" lang="en-GB" altLang="x-non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endParaRPr kumimoji="0" lang="en-GB" altLang="x-non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6" y="1358315"/>
            <a:ext cx="4949517" cy="2115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35" y="1214991"/>
            <a:ext cx="3978847" cy="23103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867572" y="1447800"/>
            <a:ext cx="1818728" cy="523220"/>
            <a:chOff x="4343400" y="1447800"/>
            <a:chExt cx="1818728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4610100" y="1447800"/>
              <a:ext cx="15520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err="1" smtClean="0">
                  <a:latin typeface="Arial" charset="0"/>
                  <a:ea typeface="Arial" charset="0"/>
                  <a:cs typeface="Arial" charset="0"/>
                </a:rPr>
                <a:t>Pembro</a:t>
              </a: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 + chemo</a:t>
              </a:r>
            </a:p>
            <a:p>
              <a:pPr algn="l"/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Chemo alone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4343400" y="1641587"/>
              <a:ext cx="2286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8BC63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343400" y="1793987"/>
              <a:ext cx="2286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2592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326125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698" y="373401"/>
            <a:ext cx="8054975" cy="103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As it pertains to the last patient in your practice who died of metastatic nonsquamous NSCLC with no targetable mutation for whom you provided care for at least 9 </a:t>
            </a:r>
            <a:r>
              <a:rPr lang="en-US" sz="2000" b="1" dirty="0" smtClean="0"/>
              <a:t>months:</a:t>
            </a:r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Did </a:t>
            </a:r>
            <a:r>
              <a:rPr lang="en-US" sz="2000" b="1" dirty="0"/>
              <a:t>you have an end-of-life/DNR discussion with the patient?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28504"/>
              </p:ext>
            </p:extLst>
          </p:nvPr>
        </p:nvGraphicFramePr>
        <p:xfrm>
          <a:off x="138307" y="2019137"/>
          <a:ext cx="8548493" cy="246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520699" y="4772491"/>
            <a:ext cx="8054975" cy="9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How long prior to the patient's death did that discussion occur?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6425" y="5206724"/>
            <a:ext cx="8054975" cy="98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dirty="0" smtClean="0"/>
              <a:t>Median</a:t>
            </a:r>
            <a:r>
              <a:rPr lang="en-US" sz="2000" dirty="0"/>
              <a:t>: </a:t>
            </a:r>
            <a:r>
              <a:rPr lang="en-US" sz="2000"/>
              <a:t>3 </a:t>
            </a:r>
            <a:r>
              <a:rPr lang="en-US" sz="2000" smtClean="0"/>
              <a:t>months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8307" y="6407993"/>
            <a:ext cx="84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N </a:t>
            </a:r>
            <a:r>
              <a:rPr lang="en-US" sz="1800" dirty="0">
                <a:latin typeface="+mn-lt"/>
                <a:ea typeface="Arial Hebrew Scholar" charset="-79"/>
                <a:cs typeface="Arial Hebrew Scholar" charset="-79"/>
              </a:rPr>
              <a:t>= </a:t>
            </a:r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79 </a:t>
            </a:r>
            <a:endParaRPr lang="en-US" sz="1800" dirty="0"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04472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36425" y="300037"/>
            <a:ext cx="8054975" cy="144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As it pertains to the last patient in your practice who died of metastatic nonsquamous NSCLC with no targetable mutation for whom you provided care for at least 9 </a:t>
            </a:r>
            <a:r>
              <a:rPr lang="en-US" sz="2000" b="1" dirty="0" smtClean="0"/>
              <a:t>months:</a:t>
            </a:r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Did </a:t>
            </a:r>
            <a:r>
              <a:rPr lang="en-US" sz="2000" b="1" dirty="0"/>
              <a:t>the patient enter a hospice program?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/>
          </p:nvPr>
        </p:nvGraphicFramePr>
        <p:xfrm>
          <a:off x="138307" y="2184485"/>
          <a:ext cx="8548493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8307" y="6407993"/>
            <a:ext cx="84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N </a:t>
            </a:r>
            <a:r>
              <a:rPr lang="en-US" sz="1800" dirty="0">
                <a:latin typeface="+mn-lt"/>
                <a:ea typeface="Arial Hebrew Scholar" charset="-79"/>
                <a:cs typeface="Arial Hebrew Scholar" charset="-79"/>
              </a:rPr>
              <a:t>= </a:t>
            </a:r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79 </a:t>
            </a:r>
            <a:endParaRPr lang="en-US" sz="1800" dirty="0"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69563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668540"/>
            <a:ext cx="8054975" cy="83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At any time did the patient undergo RAS testing?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/>
          </p:nvPr>
        </p:nvGraphicFramePr>
        <p:xfrm>
          <a:off x="138307" y="1425859"/>
          <a:ext cx="7389545" cy="201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9965" y="6333565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Arial Hebrew Scholar" charset="-79"/>
                <a:ea typeface="Arial Hebrew Scholar" charset="-79"/>
                <a:cs typeface="Arial Hebrew Scholar" charset="-79"/>
              </a:rPr>
              <a:t>N </a:t>
            </a:r>
            <a:r>
              <a:rPr lang="en-US" sz="1800" smtClean="0">
                <a:latin typeface="Arial Hebrew Scholar" charset="-79"/>
                <a:ea typeface="Arial Hebrew Scholar" charset="-79"/>
                <a:cs typeface="Arial Hebrew Scholar" charset="-79"/>
              </a:rPr>
              <a:t>= 71</a:t>
            </a:r>
            <a:endParaRPr lang="en-US" sz="1800" dirty="0" smtClean="0"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20700" y="3682593"/>
            <a:ext cx="8054975" cy="61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What were the results?</a:t>
            </a:r>
            <a:endParaRPr lang="en-US" sz="2000" dirty="0"/>
          </a:p>
        </p:txBody>
      </p:sp>
      <p:graphicFrame>
        <p:nvGraphicFramePr>
          <p:cNvPr id="10" name="Chart 3"/>
          <p:cNvGraphicFramePr>
            <a:graphicFrameLocks/>
          </p:cNvGraphicFramePr>
          <p:nvPr>
            <p:extLst/>
          </p:nvPr>
        </p:nvGraphicFramePr>
        <p:xfrm>
          <a:off x="138308" y="4306766"/>
          <a:ext cx="7389544" cy="201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Left Arrow 2"/>
          <p:cNvSpPr/>
          <p:nvPr/>
        </p:nvSpPr>
        <p:spPr bwMode="auto">
          <a:xfrm>
            <a:off x="7368363" y="5410840"/>
            <a:ext cx="489098" cy="288210"/>
          </a:xfrm>
          <a:prstGeom prst="lef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8725" y="5047113"/>
            <a:ext cx="1265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+mn-lt"/>
                <a:ea typeface="Arial Hebrew Scholar" charset="-79"/>
                <a:cs typeface="Arial Hebrew Scholar" charset="-79"/>
              </a:rPr>
              <a:t>Of these, </a:t>
            </a:r>
            <a:r>
              <a:rPr lang="en-US" sz="1200" b="1" dirty="0" smtClean="0">
                <a:latin typeface="+mn-lt"/>
                <a:ea typeface="Arial Hebrew Scholar" charset="-79"/>
                <a:cs typeface="Arial Hebrew Scholar" charset="-79"/>
              </a:rPr>
              <a:t/>
            </a:r>
            <a:br>
              <a:rPr lang="en-US" sz="1200" b="1" dirty="0" smtClean="0">
                <a:latin typeface="+mn-lt"/>
                <a:ea typeface="Arial Hebrew Scholar" charset="-79"/>
                <a:cs typeface="Arial Hebrew Scholar" charset="-79"/>
              </a:rPr>
            </a:br>
            <a:r>
              <a:rPr lang="en-US" sz="1200" b="1" dirty="0" smtClean="0">
                <a:latin typeface="+mn-lt"/>
                <a:ea typeface="Arial Hebrew Scholar" charset="-79"/>
                <a:cs typeface="Arial Hebrew Scholar" charset="-79"/>
              </a:rPr>
              <a:t>40 </a:t>
            </a:r>
            <a:r>
              <a:rPr lang="en-US" sz="1200" b="1" dirty="0">
                <a:latin typeface="+mn-lt"/>
                <a:ea typeface="Arial Hebrew Scholar" charset="-79"/>
                <a:cs typeface="Arial Hebrew Scholar" charset="-79"/>
              </a:rPr>
              <a:t>patients (83%) received an EGFR antibody.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965" y="3059202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Arial Hebrew Scholar" charset="-79"/>
                <a:ea typeface="Arial Hebrew Scholar" charset="-79"/>
                <a:cs typeface="Arial Hebrew Scholar" charset="-79"/>
              </a:rPr>
              <a:t>N = 77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7734300" y="4838700"/>
            <a:ext cx="1409700" cy="14948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29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7" name="TextBox 10"/>
          <p:cNvSpPr txBox="1">
            <a:spLocks noChangeArrowheads="1"/>
          </p:cNvSpPr>
          <p:nvPr/>
        </p:nvSpPr>
        <p:spPr bwMode="auto">
          <a:xfrm>
            <a:off x="2455863" y="3103563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97028" name="TextBox 11"/>
          <p:cNvSpPr txBox="1">
            <a:spLocks noChangeArrowheads="1"/>
          </p:cNvSpPr>
          <p:nvPr/>
        </p:nvSpPr>
        <p:spPr bwMode="auto">
          <a:xfrm>
            <a:off x="4114800" y="21082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970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1778000"/>
            <a:ext cx="408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6510338" y="2582863"/>
            <a:ext cx="228600" cy="3252787"/>
          </a:xfrm>
          <a:prstGeom prst="rightBrac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81800" y="3683000"/>
            <a:ext cx="99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LEFT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 = 732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(68%)</a:t>
            </a:r>
          </a:p>
        </p:txBody>
      </p:sp>
      <p:sp>
        <p:nvSpPr>
          <p:cNvPr id="8" name="Left Brace 7"/>
          <p:cNvSpPr/>
          <p:nvPr/>
        </p:nvSpPr>
        <p:spPr>
          <a:xfrm>
            <a:off x="2151063" y="2274888"/>
            <a:ext cx="304800" cy="2297112"/>
          </a:xfrm>
          <a:prstGeom prst="leftBrac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84263" y="3014663"/>
            <a:ext cx="1066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RIGHT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 = 293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(27%)</a:t>
            </a:r>
          </a:p>
        </p:txBody>
      </p:sp>
      <p:sp>
        <p:nvSpPr>
          <p:cNvPr id="10" name="Right Brace 9"/>
          <p:cNvSpPr/>
          <p:nvPr/>
        </p:nvSpPr>
        <p:spPr>
          <a:xfrm rot="5400000" flipH="1">
            <a:off x="4268787" y="149226"/>
            <a:ext cx="377825" cy="3124200"/>
          </a:xfrm>
          <a:prstGeom prst="rightBrac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49600" y="1152525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TRANSVERSE   N = 66</a:t>
            </a:r>
          </a:p>
        </p:txBody>
      </p:sp>
      <p:sp>
        <p:nvSpPr>
          <p:cNvPr id="5" name="Manual Operation 4"/>
          <p:cNvSpPr/>
          <p:nvPr/>
        </p:nvSpPr>
        <p:spPr>
          <a:xfrm>
            <a:off x="2844800" y="1900238"/>
            <a:ext cx="3556000" cy="1401762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4" y="6452562"/>
            <a:ext cx="581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Courtesy of John L Marshall, MD</a:t>
            </a:r>
            <a:endParaRPr lang="is-I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CALGB/SWOG 80405: Side of Primary </a:t>
            </a:r>
            <a:r>
              <a:rPr lang="en-US" dirty="0" smtClean="0"/>
              <a:t>Tumor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0" grpId="1" animBg="1"/>
      <p:bldP spid="13" grpId="0"/>
      <p:bldP spid="13" grpId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5" y="1300405"/>
            <a:ext cx="7054844" cy="39523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 bwMode="auto">
          <a:xfrm>
            <a:off x="567628" y="1133107"/>
            <a:ext cx="526106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681442" y="1912608"/>
            <a:ext cx="412292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681442" y="2692109"/>
            <a:ext cx="412292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681442" y="3471610"/>
            <a:ext cx="412292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681442" y="4251111"/>
            <a:ext cx="412292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795254" y="5030610"/>
            <a:ext cx="298480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980703" y="5222524"/>
            <a:ext cx="298480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1640231" y="5222524"/>
            <a:ext cx="412293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373380" y="5222524"/>
            <a:ext cx="412293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3106529" y="5222524"/>
            <a:ext cx="412293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3839678" y="5222524"/>
            <a:ext cx="412293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4572827" y="5222524"/>
            <a:ext cx="412293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305976" y="5222524"/>
            <a:ext cx="412293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6039125" y="5222524"/>
            <a:ext cx="412293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6772274" y="5222524"/>
            <a:ext cx="412293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7465228" y="5222524"/>
            <a:ext cx="526106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2641044" y="5494597"/>
            <a:ext cx="36728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 From Study Entry, Months</a:t>
            </a:r>
          </a:p>
        </p:txBody>
      </p:sp>
      <p:sp>
        <p:nvSpPr>
          <p:cNvPr id="48" name="TextBox 47"/>
          <p:cNvSpPr txBox="1"/>
          <p:nvPr/>
        </p:nvSpPr>
        <p:spPr bwMode="auto">
          <a:xfrm>
            <a:off x="261388" y="2494820"/>
            <a:ext cx="461665" cy="1541449"/>
          </a:xfrm>
          <a:prstGeom prst="rect">
            <a:avLst/>
          </a:prstGeom>
          <a:noFill/>
          <a:ln>
            <a:noFill/>
          </a:ln>
          <a:extLst/>
        </p:spPr>
        <p:txBody>
          <a:bodyPr vert="vert270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Event Free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CALGB/SWOG </a:t>
            </a:r>
            <a:r>
              <a:rPr lang="en-US" dirty="0" smtClean="0"/>
              <a:t>80405: Overall Survival (OS) by </a:t>
            </a:r>
            <a:r>
              <a:rPr lang="en-US" dirty="0"/>
              <a:t>Tumor Location (RAS </a:t>
            </a:r>
            <a:r>
              <a:rPr lang="en-US" dirty="0" smtClean="0"/>
              <a:t>Wild Type)</a:t>
            </a:r>
            <a:endParaRPr lang="en-US" dirty="0"/>
          </a:p>
        </p:txBody>
      </p:sp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229965" y="5914097"/>
            <a:ext cx="85009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0" dirty="0" smtClean="0">
                <a:solidFill>
                  <a:prstClr val="white"/>
                </a:solidFill>
                <a:cs typeface=""/>
              </a:rPr>
              <a:t>*</a:t>
            </a:r>
            <a:r>
              <a:rPr lang="en-US" sz="1300" b="0" baseline="30000" dirty="0" smtClean="0">
                <a:solidFill>
                  <a:prstClr val="white"/>
                </a:solidFill>
                <a:cs typeface=""/>
              </a:rPr>
              <a:t> </a:t>
            </a:r>
            <a:r>
              <a:rPr lang="en-US" sz="1300" b="0" dirty="0" smtClean="0">
                <a:solidFill>
                  <a:prstClr val="white"/>
                </a:solidFill>
                <a:cs typeface=""/>
              </a:rPr>
              <a:t>Adjusted </a:t>
            </a:r>
            <a:r>
              <a:rPr lang="en-US" sz="1300" b="0" dirty="0">
                <a:solidFill>
                  <a:prstClr val="white"/>
                </a:solidFill>
                <a:cs typeface=""/>
              </a:rPr>
              <a:t>for biologic, protocol CT, prior adjuvant therapy, prior </a:t>
            </a:r>
            <a:r>
              <a:rPr lang="en-US" sz="1300" b="0" dirty="0" smtClean="0">
                <a:solidFill>
                  <a:prstClr val="white"/>
                </a:solidFill>
                <a:cs typeface=""/>
              </a:rPr>
              <a:t>radiation therapy, </a:t>
            </a:r>
            <a:r>
              <a:rPr lang="en-US" sz="1300" b="0" dirty="0">
                <a:solidFill>
                  <a:prstClr val="white"/>
                </a:solidFill>
                <a:cs typeface=""/>
              </a:rPr>
              <a:t>age, sex, synchronous disease, </a:t>
            </a:r>
            <a:r>
              <a:rPr lang="en-US" sz="1300" b="0" dirty="0" smtClean="0">
                <a:solidFill>
                  <a:prstClr val="white"/>
                </a:solidFill>
                <a:cs typeface=""/>
              </a:rPr>
              <a:t>in-place primary and </a:t>
            </a:r>
            <a:r>
              <a:rPr lang="en-US" sz="1300" b="0">
                <a:solidFill>
                  <a:prstClr val="white"/>
                </a:solidFill>
                <a:cs typeface=""/>
              </a:rPr>
              <a:t>liver </a:t>
            </a:r>
            <a:r>
              <a:rPr lang="en-US" sz="1300" b="0" smtClean="0">
                <a:solidFill>
                  <a:prstClr val="white"/>
                </a:solidFill>
                <a:cs typeface=""/>
              </a:rPr>
              <a:t>metastases</a:t>
            </a:r>
            <a:endParaRPr lang="en-US" sz="1300" b="0" dirty="0">
              <a:solidFill>
                <a:prstClr val="white"/>
              </a:solidFill>
              <a:cs typeface="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840790"/>
              </p:ext>
            </p:extLst>
          </p:nvPr>
        </p:nvGraphicFramePr>
        <p:xfrm>
          <a:off x="3518822" y="1251219"/>
          <a:ext cx="5212080" cy="1499616"/>
        </p:xfrm>
        <a:graphic>
          <a:graphicData uri="http://schemas.openxmlformats.org/drawingml/2006/table">
            <a:tbl>
              <a:tblPr firstRow="1" bandRow="1"/>
              <a:tblGrid>
                <a:gridCol w="1280160"/>
                <a:gridCol w="1005840"/>
                <a:gridCol w="1005840"/>
                <a:gridCol w="1097280"/>
                <a:gridCol w="822960"/>
              </a:tblGrid>
              <a:tr h="22860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OS (95% CI), months</a:t>
                      </a:r>
                    </a:p>
                  </a:txBody>
                  <a:tcPr marL="18288" marR="18288"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082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HR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8288" marR="18288"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-value*</a:t>
                      </a:r>
                    </a:p>
                  </a:txBody>
                  <a:tcPr marL="18288" marR="18288"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D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082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Left</a:t>
                      </a:r>
                    </a:p>
                  </a:txBody>
                  <a:tcPr marL="18288" marR="18288"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Right</a:t>
                      </a:r>
                    </a:p>
                  </a:txBody>
                  <a:tcPr marL="18288" marR="18288" marT="27432" marB="2743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Cetuximab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(n=173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71)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39.3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(32.9-42.9)</a:t>
                      </a:r>
                    </a:p>
                  </a:txBody>
                  <a:tcPr marL="18288" marR="18288" marT="27432" marB="27432" anchor="ctr" horzOverflow="overflow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6702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13.6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6702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(11.3-19.0)</a:t>
                      </a:r>
                    </a:p>
                  </a:txBody>
                  <a:tcPr marL="18288" marR="18288" marT="27432" marB="27432" anchor="ctr" horzOverflow="overflow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0.55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(0.39-0.79)</a:t>
                      </a:r>
                    </a:p>
                  </a:txBody>
                  <a:tcPr marL="18288" marR="18288" marT="27432" marB="27432" anchor="ctr" horzOverflow="overflow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18288" marR="18288" marT="27432" marB="27432" anchor="ctr" horzOverflow="overflow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96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Bevacizumab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(n=152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78)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32.6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(28.3-36.2)</a:t>
                      </a:r>
                    </a:p>
                  </a:txBody>
                  <a:tcPr marL="18288" marR="18288" marT="27432" marB="27432" anchor="ctr" horzOverflow="overflow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29.2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(22.4-36.9)</a:t>
                      </a:r>
                    </a:p>
                  </a:txBody>
                  <a:tcPr marL="18288" marR="18288" marT="27432" marB="27432" anchor="ctr" horzOverflow="overflow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0.88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(0.62-1.25)</a:t>
                      </a:r>
                    </a:p>
                  </a:txBody>
                  <a:tcPr marL="18288" marR="18288" marT="27432" marB="27432" anchor="ctr" horzOverflow="overflow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18288" marR="18288" marT="27432" marB="27432" anchor="ctr" horzOverflow="overflow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796"/>
                    </a:solidFill>
                  </a:tcPr>
                </a:tc>
              </a:tr>
            </a:tbl>
          </a:graphicData>
        </a:graphic>
      </p:graphicFrame>
      <p:sp>
        <p:nvSpPr>
          <p:cNvPr id="54" name="TextBox 19"/>
          <p:cNvSpPr txBox="1">
            <a:spLocks noChangeArrowheads="1"/>
          </p:cNvSpPr>
          <p:nvPr/>
        </p:nvSpPr>
        <p:spPr bwMode="auto">
          <a:xfrm>
            <a:off x="261388" y="6456708"/>
            <a:ext cx="8500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prstClr val="white"/>
                </a:solidFill>
                <a:cs typeface=""/>
              </a:rPr>
              <a:t>Venook</a:t>
            </a:r>
            <a:r>
              <a:rPr lang="en-US" sz="1600" dirty="0">
                <a:solidFill>
                  <a:prstClr val="white"/>
                </a:solidFill>
                <a:cs typeface=""/>
              </a:rPr>
              <a:t> A et al. ESMO 2016.</a:t>
            </a:r>
          </a:p>
        </p:txBody>
      </p:sp>
    </p:spTree>
    <p:extLst>
      <p:ext uri="{BB962C8B-B14F-4D97-AF65-F5344CB8AC3E}">
        <p14:creationId xmlns:p14="http://schemas.microsoft.com/office/powerpoint/2010/main" val="14398979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93376" y="549983"/>
            <a:ext cx="7301753" cy="5581875"/>
            <a:chOff x="309160" y="234226"/>
            <a:chExt cx="8535967" cy="65253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7D804"/>
                </a:clrFrom>
                <a:clrTo>
                  <a:srgbClr val="F7D804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88" b="97759" l="6981" r="942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3" t="5566" r="5388" b="2630"/>
            <a:stretch/>
          </p:blipFill>
          <p:spPr>
            <a:xfrm>
              <a:off x="1371054" y="234226"/>
              <a:ext cx="6400800" cy="6296026"/>
            </a:xfrm>
            <a:prstGeom prst="rect">
              <a:avLst/>
            </a:prstGeom>
          </p:spPr>
        </p:pic>
        <p:sp>
          <p:nvSpPr>
            <p:cNvPr id="279" name="Oval 278"/>
            <p:cNvSpPr/>
            <p:nvPr/>
          </p:nvSpPr>
          <p:spPr>
            <a:xfrm>
              <a:off x="6910843" y="305170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6819403" y="309742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6865123" y="300598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6819403" y="314314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6945133" y="3115613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6938286" y="2994550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6842263" y="318964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6998574" y="3234580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6907134" y="328030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6975714" y="332602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6895704" y="3211720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6907134" y="332602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7032864" y="3298493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7026017" y="317743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7078584" y="323458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6929994" y="3372526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6923622" y="3507595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6832182" y="355331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6877902" y="3461875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6900762" y="359903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6832182" y="3599035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6957912" y="357150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7003632" y="3507595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6855042" y="364554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6936923" y="281581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6891203" y="277009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6914063" y="290725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6834053" y="279295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6845483" y="2907258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6964366" y="2758668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6801973" y="334794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6710533" y="339366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6699103" y="332508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6710533" y="343938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6836263" y="3411862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6829416" y="329079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6881983" y="334794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6733393" y="3485895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50" name="Oval 349"/>
            <p:cNvSpPr/>
            <p:nvPr/>
          </p:nvSpPr>
          <p:spPr>
            <a:xfrm>
              <a:off x="6875136" y="265281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51" name="Oval 350"/>
            <p:cNvSpPr/>
            <p:nvPr/>
          </p:nvSpPr>
          <p:spPr>
            <a:xfrm>
              <a:off x="6920856" y="256137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52" name="Oval 351"/>
            <p:cNvSpPr/>
            <p:nvPr/>
          </p:nvSpPr>
          <p:spPr>
            <a:xfrm>
              <a:off x="6943716" y="269853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7000866" y="2671005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6907134" y="375702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6815694" y="380274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6861414" y="371130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6884274" y="384846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6804264" y="373416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6815694" y="384846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6941424" y="3820942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6987144" y="375702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6838554" y="389497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6680860" y="3681948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6589420" y="372766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6635140" y="363622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6658000" y="377338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6577990" y="365908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6589420" y="377338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6715150" y="374586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6708303" y="362479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6760870" y="368194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6612280" y="3819894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6823662" y="367671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6744823" y="356764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6657779" y="356858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6639221" y="3669383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6937980" y="365182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6931513" y="359178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6760870" y="3170293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6754394" y="307070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6760870" y="300401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6796543" y="293203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7000866" y="2937945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6994718" y="3642729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7035156" y="312209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7099180" y="313875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7023554" y="299588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7137716" y="2882586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7032018" y="226904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7085459" y="238801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7039739" y="2342293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7062599" y="247945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7165469" y="238801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7044797" y="272494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7090517" y="266102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7108319" y="2559970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7081603" y="279616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7122041" y="227552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7186065" y="229218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7188185" y="219419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7190449" y="2114064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21" name="Oval 420"/>
            <p:cNvSpPr/>
            <p:nvPr/>
          </p:nvSpPr>
          <p:spPr>
            <a:xfrm>
              <a:off x="6958855" y="191215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6943716" y="218647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6994019" y="203788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7046586" y="209503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6925914" y="243195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6919067" y="2310896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6989436" y="226698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6962720" y="250318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7003158" y="1982543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7067182" y="199920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7069302" y="190121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7071566" y="182108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7144198" y="1487599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7106199" y="162475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7129059" y="1761919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7186209" y="173439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7231929" y="167047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7111257" y="2007407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7156977" y="1943494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7148063" y="2078628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7188501" y="155799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7252525" y="157465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7254645" y="147666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7256909" y="139653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7199559" y="1954645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7245279" y="189073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7207280" y="202789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7230140" y="216505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7287290" y="213752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7333010" y="207361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7212338" y="2410540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7205491" y="228947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7275860" y="224556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7249144" y="248176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7289582" y="1961124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7353606" y="197778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7277980" y="1834913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7355726" y="187979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6595025" y="396788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6640745" y="390397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6648466" y="408685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6602746" y="4041134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6625606" y="417829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6682756" y="4150767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6675909" y="4029704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6728476" y="4086854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6607804" y="442378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6600957" y="430271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6653524" y="435986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6671326" y="425881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6644610" y="449500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6685048" y="3974366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6749072" y="3991030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6673446" y="3848155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6751192" y="3893035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91" name="Oval 490"/>
            <p:cNvSpPr/>
            <p:nvPr/>
          </p:nvSpPr>
          <p:spPr>
            <a:xfrm>
              <a:off x="6753456" y="3812905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6904222" y="131724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6911943" y="150012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6866223" y="145440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6946233" y="1564034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6991953" y="150012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6871281" y="1837049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6864434" y="171598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6934803" y="167207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6948525" y="1387633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6936923" y="126142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7016933" y="1226172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10" name="Oval 509"/>
            <p:cNvSpPr/>
            <p:nvPr/>
          </p:nvSpPr>
          <p:spPr>
            <a:xfrm>
              <a:off x="6414862" y="449937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6323422" y="4545095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6369142" y="445365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6311992" y="447651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6449152" y="456328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6442305" y="4442225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6494872" y="4499375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6444515" y="429064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6353075" y="433636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6398795" y="424492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6421655" y="438208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6341645" y="4267789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6353075" y="4382089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6478805" y="435456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6471958" y="423349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6524525" y="429064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6375935" y="4428595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6540943" y="455561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6615655" y="4566143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6522736" y="440849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6515889" y="428743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6568456" y="4344585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6586258" y="424352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6559542" y="4479719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6440659" y="418673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6055528" y="4871377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5964088" y="491709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6009808" y="482565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5952658" y="484851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6089818" y="493529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6082971" y="4814227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6135538" y="487137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6085181" y="466265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5993741" y="470837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6039461" y="4616931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6062321" y="475409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5982311" y="463979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5993741" y="475409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6119471" y="4726564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6112624" y="460550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6165191" y="466265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6016601" y="480059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6181609" y="492762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6256321" y="493814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6163402" y="478050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6156555" y="465943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6209122" y="471658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6226924" y="461552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6200208" y="485172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6081325" y="455873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5767568" y="503604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5676128" y="508176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5721848" y="499032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5664698" y="5013189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5801858" y="509996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5795011" y="497889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5847578" y="503604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5797221" y="4827323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5705781" y="487304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5751501" y="478160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5774361" y="4918763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5694351" y="4804463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5705781" y="491876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5831511" y="489123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5824664" y="477017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5877231" y="482732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76" name="Oval 575"/>
            <p:cNvSpPr/>
            <p:nvPr/>
          </p:nvSpPr>
          <p:spPr>
            <a:xfrm>
              <a:off x="5728641" y="496526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77" name="Oval 576"/>
            <p:cNvSpPr/>
            <p:nvPr/>
          </p:nvSpPr>
          <p:spPr>
            <a:xfrm>
              <a:off x="5893649" y="5092293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78" name="Oval 577"/>
            <p:cNvSpPr/>
            <p:nvPr/>
          </p:nvSpPr>
          <p:spPr>
            <a:xfrm>
              <a:off x="5968361" y="510281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79" name="Oval 578"/>
            <p:cNvSpPr/>
            <p:nvPr/>
          </p:nvSpPr>
          <p:spPr>
            <a:xfrm>
              <a:off x="5875442" y="494517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80" name="Oval 579"/>
            <p:cNvSpPr/>
            <p:nvPr/>
          </p:nvSpPr>
          <p:spPr>
            <a:xfrm>
              <a:off x="5868595" y="4824109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81" name="Oval 580"/>
            <p:cNvSpPr/>
            <p:nvPr/>
          </p:nvSpPr>
          <p:spPr>
            <a:xfrm>
              <a:off x="5921162" y="488125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82" name="Oval 581"/>
            <p:cNvSpPr/>
            <p:nvPr/>
          </p:nvSpPr>
          <p:spPr>
            <a:xfrm>
              <a:off x="5938964" y="478020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83" name="Oval 582"/>
            <p:cNvSpPr/>
            <p:nvPr/>
          </p:nvSpPr>
          <p:spPr>
            <a:xfrm>
              <a:off x="5912248" y="5016393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84" name="Oval 583"/>
            <p:cNvSpPr/>
            <p:nvPr/>
          </p:nvSpPr>
          <p:spPr>
            <a:xfrm>
              <a:off x="5793365" y="472341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85" name="Oval 584"/>
            <p:cNvSpPr/>
            <p:nvPr/>
          </p:nvSpPr>
          <p:spPr>
            <a:xfrm>
              <a:off x="4372561" y="521105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4281121" y="525677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4326841" y="516533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4269691" y="518819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4406851" y="5274971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4400004" y="515390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4452571" y="521105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4402214" y="5002332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4310774" y="504805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4356494" y="495661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4379354" y="509377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4299344" y="497947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4310774" y="509377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4436504" y="506624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4429657" y="494518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4482224" y="500233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4333634" y="514027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4498642" y="526730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4573354" y="527782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4480435" y="5120181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4473588" y="499911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4526155" y="505626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4543957" y="4955210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4517241" y="519140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4398358" y="489842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4662894" y="5143424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4571454" y="518914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4617174" y="509770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4560024" y="5120564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4697184" y="520733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4690337" y="508627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4742904" y="5143424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4692547" y="493469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4601107" y="498041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4646827" y="488897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4669687" y="502613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4589677" y="491183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4601107" y="502613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4726837" y="499861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4719990" y="487754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4772557" y="493469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4623967" y="5072644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4788975" y="519966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4863687" y="521019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4770768" y="5052547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4763921" y="4931484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4816488" y="498863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4834290" y="488757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4807574" y="512376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5033575" y="517311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4942135" y="5218838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4987855" y="512739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4930705" y="515025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5067865" y="523703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5061018" y="511596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5113585" y="517311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5063228" y="496439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4971788" y="5010112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5017508" y="491867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5040368" y="505583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4960358" y="494153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4971788" y="505583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5097518" y="502830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5090671" y="490724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5143238" y="496439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4994648" y="510233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5159656" y="522936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5234368" y="523988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5141449" y="508224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5134602" y="496117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5187169" y="501832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5204971" y="491727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8" name="Oval 657"/>
            <p:cNvSpPr/>
            <p:nvPr/>
          </p:nvSpPr>
          <p:spPr>
            <a:xfrm>
              <a:off x="5178255" y="5153462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5059372" y="486048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4311742" y="559108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4220302" y="5636807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62" name="Oval 661"/>
            <p:cNvSpPr/>
            <p:nvPr/>
          </p:nvSpPr>
          <p:spPr>
            <a:xfrm>
              <a:off x="4266022" y="554536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63" name="Oval 662"/>
            <p:cNvSpPr/>
            <p:nvPr/>
          </p:nvSpPr>
          <p:spPr>
            <a:xfrm>
              <a:off x="4208872" y="556822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64" name="Oval 663"/>
            <p:cNvSpPr/>
            <p:nvPr/>
          </p:nvSpPr>
          <p:spPr>
            <a:xfrm>
              <a:off x="4346032" y="565500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65" name="Oval 664"/>
            <p:cNvSpPr/>
            <p:nvPr/>
          </p:nvSpPr>
          <p:spPr>
            <a:xfrm>
              <a:off x="4339185" y="5533937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66" name="Oval 665"/>
            <p:cNvSpPr/>
            <p:nvPr/>
          </p:nvSpPr>
          <p:spPr>
            <a:xfrm>
              <a:off x="4391752" y="559108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4341395" y="538236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68" name="Oval 667"/>
            <p:cNvSpPr/>
            <p:nvPr/>
          </p:nvSpPr>
          <p:spPr>
            <a:xfrm>
              <a:off x="4249955" y="542808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4295675" y="533664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4318535" y="547380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4238525" y="535950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4249955" y="5473801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4375685" y="544627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4368838" y="532521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4421405" y="538236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4272815" y="552030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4437823" y="564733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4512535" y="565785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4419616" y="5500210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80" name="Oval 679"/>
            <p:cNvSpPr/>
            <p:nvPr/>
          </p:nvSpPr>
          <p:spPr>
            <a:xfrm>
              <a:off x="4412769" y="537914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4465336" y="543629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4483138" y="533523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4456422" y="557143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4337539" y="527844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5413050" y="487078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5321610" y="4916505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5310180" y="4847925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5447340" y="493469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5493060" y="487078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5256601" y="4889787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5537363" y="494117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5460527" y="493332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5512619" y="5044815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5421179" y="509053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5466899" y="499909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5489759" y="513625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5409749" y="5021955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5421179" y="513625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5546909" y="5108728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5540062" y="498766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5592629" y="5044815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5444039" y="518276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5286345" y="496973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5194905" y="501545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5240625" y="492401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5263485" y="5061174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5183475" y="4946874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5194905" y="5061174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5320635" y="5033647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5366355" y="496973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5217765" y="510768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5429147" y="4964498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5244706" y="495716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5543465" y="493961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5600203" y="493051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5246230" y="519176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5278931" y="513594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5356677" y="518082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5358941" y="510069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6403803" y="455147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6455895" y="466296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6364455" y="470868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6410175" y="4617245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6433035" y="475440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6353025" y="464010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6364455" y="4754405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6490185" y="472687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6483338" y="460581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6535905" y="4662965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6387315" y="480091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6229621" y="458788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6138181" y="463360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6183901" y="454216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6206761" y="467932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6126751" y="4565024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6138181" y="4679324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6263911" y="465179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6309631" y="458788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6161041" y="4725830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6372423" y="458264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6187982" y="457531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6486741" y="455776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6543479" y="454866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6189506" y="4809910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6222207" y="475409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6299953" y="479897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6302217" y="471884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7191682" y="126374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7243774" y="1375233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7278064" y="1439146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7271217" y="1318083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6971780" y="125443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7051790" y="1364065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7097510" y="130015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7160302" y="1294916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7331358" y="1260933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7010086" y="146635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7087832" y="151123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7090096" y="143110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7000630" y="241217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7149284" y="278759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7156977" y="2680674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7237773" y="265330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7170584" y="2599249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7248330" y="254464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7308590" y="242695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7314941" y="231807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6866850" y="238432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6707095" y="420791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6764705" y="4150767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6700563" y="4410790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6783712" y="3967687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6837153" y="4086654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6791433" y="404093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6864596" y="402950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6917163" y="408665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6873735" y="3974166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6937759" y="3990830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6682772" y="421575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6736213" y="433471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6690493" y="428899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6763656" y="427756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6816223" y="4334719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6772795" y="422223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6836819" y="4238895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4179587" y="569520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4233028" y="581417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4187308" y="5768454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09" name="Oval 808"/>
            <p:cNvSpPr/>
            <p:nvPr/>
          </p:nvSpPr>
          <p:spPr>
            <a:xfrm>
              <a:off x="4260471" y="5757024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10" name="Oval 809"/>
            <p:cNvSpPr/>
            <p:nvPr/>
          </p:nvSpPr>
          <p:spPr>
            <a:xfrm>
              <a:off x="4313038" y="581417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11" name="Oval 810"/>
            <p:cNvSpPr/>
            <p:nvPr/>
          </p:nvSpPr>
          <p:spPr>
            <a:xfrm>
              <a:off x="4269610" y="5701686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12" name="Oval 811"/>
            <p:cNvSpPr/>
            <p:nvPr/>
          </p:nvSpPr>
          <p:spPr>
            <a:xfrm>
              <a:off x="4333634" y="571835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13" name="Oval 812"/>
            <p:cNvSpPr/>
            <p:nvPr/>
          </p:nvSpPr>
          <p:spPr>
            <a:xfrm>
              <a:off x="4366399" y="574421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14" name="Oval 813"/>
            <p:cNvSpPr/>
            <p:nvPr/>
          </p:nvSpPr>
          <p:spPr>
            <a:xfrm>
              <a:off x="4419840" y="5863185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15" name="Oval 814"/>
            <p:cNvSpPr/>
            <p:nvPr/>
          </p:nvSpPr>
          <p:spPr>
            <a:xfrm>
              <a:off x="4374120" y="5817465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16" name="Oval 815"/>
            <p:cNvSpPr/>
            <p:nvPr/>
          </p:nvSpPr>
          <p:spPr>
            <a:xfrm>
              <a:off x="4447283" y="5806035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17" name="Oval 816"/>
            <p:cNvSpPr/>
            <p:nvPr/>
          </p:nvSpPr>
          <p:spPr>
            <a:xfrm>
              <a:off x="4499850" y="586318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18" name="Oval 817"/>
            <p:cNvSpPr/>
            <p:nvPr/>
          </p:nvSpPr>
          <p:spPr>
            <a:xfrm>
              <a:off x="4456422" y="575069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19" name="Oval 818"/>
            <p:cNvSpPr/>
            <p:nvPr/>
          </p:nvSpPr>
          <p:spPr>
            <a:xfrm>
              <a:off x="4520446" y="5767361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0" name="Oval 819"/>
            <p:cNvSpPr/>
            <p:nvPr/>
          </p:nvSpPr>
          <p:spPr>
            <a:xfrm>
              <a:off x="4359879" y="591649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1" name="Oval 820"/>
            <p:cNvSpPr/>
            <p:nvPr/>
          </p:nvSpPr>
          <p:spPr>
            <a:xfrm>
              <a:off x="4413320" y="603545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2" name="Oval 821"/>
            <p:cNvSpPr/>
            <p:nvPr/>
          </p:nvSpPr>
          <p:spPr>
            <a:xfrm>
              <a:off x="4367600" y="598973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3" name="Oval 822"/>
            <p:cNvSpPr/>
            <p:nvPr/>
          </p:nvSpPr>
          <p:spPr>
            <a:xfrm>
              <a:off x="4440763" y="597830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4" name="Oval 823"/>
            <p:cNvSpPr/>
            <p:nvPr/>
          </p:nvSpPr>
          <p:spPr>
            <a:xfrm>
              <a:off x="4493330" y="603545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5" name="Oval 824"/>
            <p:cNvSpPr/>
            <p:nvPr/>
          </p:nvSpPr>
          <p:spPr>
            <a:xfrm>
              <a:off x="4449902" y="5922970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6" name="Oval 825"/>
            <p:cNvSpPr/>
            <p:nvPr/>
          </p:nvSpPr>
          <p:spPr>
            <a:xfrm>
              <a:off x="4513926" y="5939634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7" name="Oval 826"/>
            <p:cNvSpPr/>
            <p:nvPr/>
          </p:nvSpPr>
          <p:spPr>
            <a:xfrm>
              <a:off x="4243697" y="604930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8" name="Oval 827"/>
            <p:cNvSpPr/>
            <p:nvPr/>
          </p:nvSpPr>
          <p:spPr>
            <a:xfrm>
              <a:off x="4297138" y="616827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9" name="Oval 828"/>
            <p:cNvSpPr/>
            <p:nvPr/>
          </p:nvSpPr>
          <p:spPr>
            <a:xfrm>
              <a:off x="4251418" y="612255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30" name="Oval 829"/>
            <p:cNvSpPr/>
            <p:nvPr/>
          </p:nvSpPr>
          <p:spPr>
            <a:xfrm>
              <a:off x="4324581" y="611112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31" name="Oval 830"/>
            <p:cNvSpPr/>
            <p:nvPr/>
          </p:nvSpPr>
          <p:spPr>
            <a:xfrm>
              <a:off x="4377148" y="616827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32" name="Oval 831"/>
            <p:cNvSpPr/>
            <p:nvPr/>
          </p:nvSpPr>
          <p:spPr>
            <a:xfrm>
              <a:off x="4333720" y="6055784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33" name="Oval 832"/>
            <p:cNvSpPr/>
            <p:nvPr/>
          </p:nvSpPr>
          <p:spPr>
            <a:xfrm>
              <a:off x="4397744" y="607244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34" name="Oval 833"/>
            <p:cNvSpPr/>
            <p:nvPr/>
          </p:nvSpPr>
          <p:spPr>
            <a:xfrm>
              <a:off x="4378480" y="609940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35" name="Oval 834"/>
            <p:cNvSpPr/>
            <p:nvPr/>
          </p:nvSpPr>
          <p:spPr>
            <a:xfrm>
              <a:off x="4431921" y="621837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36" name="Oval 835"/>
            <p:cNvSpPr/>
            <p:nvPr/>
          </p:nvSpPr>
          <p:spPr>
            <a:xfrm>
              <a:off x="4386201" y="6172656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37" name="Oval 836"/>
            <p:cNvSpPr/>
            <p:nvPr/>
          </p:nvSpPr>
          <p:spPr>
            <a:xfrm>
              <a:off x="4459364" y="616122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38" name="Oval 837"/>
            <p:cNvSpPr/>
            <p:nvPr/>
          </p:nvSpPr>
          <p:spPr>
            <a:xfrm>
              <a:off x="4511931" y="6218376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39" name="Oval 838"/>
            <p:cNvSpPr/>
            <p:nvPr/>
          </p:nvSpPr>
          <p:spPr>
            <a:xfrm>
              <a:off x="4468503" y="6105888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40" name="Oval 839"/>
            <p:cNvSpPr/>
            <p:nvPr/>
          </p:nvSpPr>
          <p:spPr>
            <a:xfrm>
              <a:off x="4532527" y="612255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6977575" y="174997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6931855" y="170425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7014157" y="1637485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7078181" y="165414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7115403" y="112192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54" name="Oval 853"/>
            <p:cNvSpPr/>
            <p:nvPr/>
          </p:nvSpPr>
          <p:spPr>
            <a:xfrm>
              <a:off x="7269450" y="1145064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7302423" y="169798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7344940" y="1475947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7339343" y="1610716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830882" y="193944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850270" y="1996385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889704" y="210839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824262" y="209166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850074" y="217284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857417" y="249064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7192623" y="2848036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7167722" y="295493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7066145" y="197787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26445" y="387657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6532817" y="379880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6571457" y="3926834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6526445" y="399056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957438" y="3895133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6538953" y="4098233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6531629" y="417933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6838554" y="415577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6703923" y="450574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6742613" y="447413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6220923" y="447290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6240564" y="439693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6184884" y="4453504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6317555" y="485196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5631384" y="487295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5598638" y="482714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5520557" y="483540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6036189" y="4974805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5993431" y="5019482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6130591" y="4994834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6066904" y="503871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5908350" y="471525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5616680" y="512750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5163329" y="4847914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4906631" y="486152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4867074" y="501318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4879843" y="5077534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4879072" y="494972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5309205" y="5225387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5019698" y="5242846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5114056" y="528037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5019347" y="529915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4663215" y="525029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4746638" y="526106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4887179" y="528045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799820" y="138836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6845101" y="1274006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7166203" y="1061987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4816405" y="5280416"/>
              <a:ext cx="91440" cy="91440"/>
            </a:xfrm>
            <a:prstGeom prst="ellipse">
              <a:avLst/>
            </a:prstGeom>
            <a:solidFill>
              <a:srgbClr val="AB0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4638620" y="533104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4709522" y="532521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4550494" y="534892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4544476" y="540147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4620181" y="541953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4568179" y="547707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4504774" y="5534142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4587598" y="554733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4550494" y="559807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4544695" y="568951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4278748" y="588360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4206488" y="5927304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4265535" y="596705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4278043" y="621391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4353156" y="622721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4240357" y="5102312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4226102" y="5226883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 rot="7052147">
              <a:off x="2800766" y="491953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 rot="7052147">
              <a:off x="2677825" y="4914181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 rot="7052147">
              <a:off x="2679557" y="481196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 rot="7052147">
              <a:off x="2739503" y="489477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 rot="7052147">
              <a:off x="2607312" y="4851638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 rot="7052147">
              <a:off x="2745653" y="483353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 rot="7052147">
              <a:off x="2639016" y="4790826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 rot="7052147">
              <a:off x="2605300" y="4915040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 rot="7052147">
              <a:off x="2640836" y="4985128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 rot="7052147">
              <a:off x="2587210" y="4789597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 rot="7052147">
              <a:off x="2849008" y="474824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 rot="7052147">
              <a:off x="2850740" y="464603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 rot="7052147">
              <a:off x="2910686" y="472884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 rot="7052147">
              <a:off x="2778495" y="4685706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 rot="7052147">
              <a:off x="2037115" y="420298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 rot="7052147">
              <a:off x="2810199" y="4624894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 rot="7052147">
              <a:off x="2776483" y="474910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 rot="7052147">
              <a:off x="2886997" y="4799004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 rot="7052147">
              <a:off x="2812019" y="4819196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 rot="7052147">
              <a:off x="2758393" y="462366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 rot="7052147">
              <a:off x="2787633" y="4877296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 rot="7052147">
              <a:off x="2879400" y="4717136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 rot="7052147">
              <a:off x="2756851" y="4990169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 rot="7052147">
              <a:off x="2738687" y="504468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 rot="7052147">
              <a:off x="2635141" y="4539947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 rot="7052147">
              <a:off x="2670678" y="4610035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 rot="7052147">
              <a:off x="2504945" y="4532336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 rot="7052147">
              <a:off x="2566622" y="451293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 rot="7052147">
              <a:off x="2434431" y="446979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 rot="7052147">
              <a:off x="2432419" y="4533194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 rot="7052147">
              <a:off x="2542934" y="4583091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 rot="7052147">
              <a:off x="2467956" y="4603282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 rot="7052147">
              <a:off x="2224981" y="4340517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 rot="7052147">
              <a:off x="2335496" y="439041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 rot="7052147">
              <a:off x="2260518" y="4410605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 rot="7052147">
              <a:off x="2341899" y="447311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 rot="7052147">
              <a:off x="2144813" y="4340228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 rot="7052147">
              <a:off x="2587779" y="4616777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 rot="7052147">
              <a:off x="2543404" y="466584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 rot="7052147">
              <a:off x="2705056" y="4664837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 rot="7052147">
              <a:off x="2629318" y="471302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 rot="7052147">
              <a:off x="2699324" y="475208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 rot="7052147">
              <a:off x="2247149" y="413448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 rot="7052147">
              <a:off x="2248881" y="403226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 rot="7052147">
              <a:off x="2308826" y="411508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 rot="7052147">
              <a:off x="2314977" y="4053835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 rot="7052147">
              <a:off x="2174624" y="413534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 rot="7052147">
              <a:off x="2285138" y="4185239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 rot="7052147">
              <a:off x="2210160" y="420543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 rot="7052147">
              <a:off x="2418522" y="4257273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 rot="7052147">
              <a:off x="2420254" y="415505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 rot="7052147">
              <a:off x="2480200" y="423786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 rot="7052147">
              <a:off x="2348009" y="419472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 rot="7052147">
              <a:off x="2486350" y="4176624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 rot="7052147">
              <a:off x="2379713" y="4133918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 rot="7052147">
              <a:off x="2345997" y="4258131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 rot="7052147">
              <a:off x="2456512" y="4308028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 rot="7052147">
              <a:off x="2381534" y="432821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 rot="7052147">
              <a:off x="2327907" y="4132689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 rot="7052147">
              <a:off x="2138989" y="422028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 rot="7052147">
              <a:off x="2095117" y="4281665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 rot="7052147">
              <a:off x="2277861" y="427215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 rot="7052147">
              <a:off x="2388376" y="432204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 rot="7052147">
              <a:off x="2313398" y="4342239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 rot="7052147">
              <a:off x="2394778" y="4404744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 rot="7052147">
              <a:off x="2197692" y="4271862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 rot="7052147">
              <a:off x="2512446" y="430189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 rot="7052147">
              <a:off x="2083408" y="3643877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 rot="7052147">
              <a:off x="2085140" y="354165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 rot="7052147">
              <a:off x="2145085" y="362447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 rot="7052147">
              <a:off x="2151235" y="3563228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 rot="7052147">
              <a:off x="2010882" y="364473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 rot="7052147">
              <a:off x="2121397" y="369463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 rot="7052147">
              <a:off x="2254781" y="376666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 rot="7052147">
              <a:off x="2256513" y="3664448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 rot="7052147">
              <a:off x="2316458" y="374726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 rot="7052147">
              <a:off x="2184267" y="370412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 rot="7052147">
              <a:off x="2322608" y="3686017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 rot="7052147">
              <a:off x="2215972" y="364331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 rot="7052147">
              <a:off x="2182255" y="3767524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 rot="7052147">
              <a:off x="2292770" y="3817421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 rot="7052147">
              <a:off x="2217792" y="383761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 rot="7052147">
              <a:off x="2164166" y="3642082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 rot="7052147">
              <a:off x="1975247" y="3729674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 rot="7052147">
              <a:off x="1946046" y="379105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 rot="7052147">
              <a:off x="2114120" y="378154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 rot="7052147">
              <a:off x="2224634" y="383144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 rot="7052147">
              <a:off x="2149656" y="385163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 rot="7052147">
              <a:off x="2231037" y="391413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26" name="Oval 1025"/>
            <p:cNvSpPr/>
            <p:nvPr/>
          </p:nvSpPr>
          <p:spPr>
            <a:xfrm rot="7052147">
              <a:off x="2033951" y="378125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27" name="Oval 1026"/>
            <p:cNvSpPr/>
            <p:nvPr/>
          </p:nvSpPr>
          <p:spPr>
            <a:xfrm rot="7052147">
              <a:off x="2348705" y="3811285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 rot="7052147">
              <a:off x="2072246" y="321019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 rot="7052147">
              <a:off x="2132191" y="329300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 rot="7052147">
              <a:off x="2138341" y="323176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 rot="7052147">
              <a:off x="1997988" y="3313267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 rot="7052147">
              <a:off x="2108503" y="3363163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34" name="Oval 1033"/>
            <p:cNvSpPr/>
            <p:nvPr/>
          </p:nvSpPr>
          <p:spPr>
            <a:xfrm rot="7052147">
              <a:off x="2033525" y="3383355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35" name="Oval 1034"/>
            <p:cNvSpPr/>
            <p:nvPr/>
          </p:nvSpPr>
          <p:spPr>
            <a:xfrm rot="7052147">
              <a:off x="2241887" y="343519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 rot="7052147">
              <a:off x="2243619" y="333297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 rot="7052147">
              <a:off x="1911239" y="329294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 rot="7052147">
              <a:off x="2171374" y="337265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 rot="7052147">
              <a:off x="2121789" y="312496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 rot="7052147">
              <a:off x="2203078" y="3311842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 rot="7052147">
              <a:off x="2169362" y="3436056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42" name="Oval 1041"/>
            <p:cNvSpPr/>
            <p:nvPr/>
          </p:nvSpPr>
          <p:spPr>
            <a:xfrm rot="7052147">
              <a:off x="2279876" y="348595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43" name="Oval 1042"/>
            <p:cNvSpPr/>
            <p:nvPr/>
          </p:nvSpPr>
          <p:spPr>
            <a:xfrm rot="7052147">
              <a:off x="2204898" y="350614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44" name="Oval 1043"/>
            <p:cNvSpPr/>
            <p:nvPr/>
          </p:nvSpPr>
          <p:spPr>
            <a:xfrm rot="7052147">
              <a:off x="2151272" y="3310613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45" name="Oval 1044"/>
            <p:cNvSpPr/>
            <p:nvPr/>
          </p:nvSpPr>
          <p:spPr>
            <a:xfrm rot="7052147">
              <a:off x="1962353" y="339820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46" name="Oval 1045"/>
            <p:cNvSpPr/>
            <p:nvPr/>
          </p:nvSpPr>
          <p:spPr>
            <a:xfrm rot="7052147">
              <a:off x="1918482" y="345958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47" name="Oval 1046"/>
            <p:cNvSpPr/>
            <p:nvPr/>
          </p:nvSpPr>
          <p:spPr>
            <a:xfrm rot="7052147">
              <a:off x="2101226" y="3450075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48" name="Oval 1047"/>
            <p:cNvSpPr/>
            <p:nvPr/>
          </p:nvSpPr>
          <p:spPr>
            <a:xfrm rot="7052147">
              <a:off x="2211741" y="3499972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49" name="Oval 1048"/>
            <p:cNvSpPr/>
            <p:nvPr/>
          </p:nvSpPr>
          <p:spPr>
            <a:xfrm rot="7052147">
              <a:off x="2136763" y="352016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51" name="Oval 1050"/>
            <p:cNvSpPr/>
            <p:nvPr/>
          </p:nvSpPr>
          <p:spPr>
            <a:xfrm rot="7052147">
              <a:off x="2021057" y="3449787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52" name="Oval 1051"/>
            <p:cNvSpPr/>
            <p:nvPr/>
          </p:nvSpPr>
          <p:spPr>
            <a:xfrm rot="7052147">
              <a:off x="1933821" y="3347227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53" name="Oval 1052"/>
            <p:cNvSpPr/>
            <p:nvPr/>
          </p:nvSpPr>
          <p:spPr>
            <a:xfrm rot="7052147">
              <a:off x="2241466" y="321279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54" name="Oval 1053"/>
            <p:cNvSpPr/>
            <p:nvPr/>
          </p:nvSpPr>
          <p:spPr>
            <a:xfrm rot="7052147">
              <a:off x="2206062" y="410059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55" name="Oval 1054"/>
            <p:cNvSpPr/>
            <p:nvPr/>
          </p:nvSpPr>
          <p:spPr>
            <a:xfrm rot="7052147">
              <a:off x="2083120" y="409524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56" name="Oval 1055"/>
            <p:cNvSpPr/>
            <p:nvPr/>
          </p:nvSpPr>
          <p:spPr>
            <a:xfrm rot="7052147">
              <a:off x="2084852" y="399302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57" name="Oval 1056"/>
            <p:cNvSpPr/>
            <p:nvPr/>
          </p:nvSpPr>
          <p:spPr>
            <a:xfrm rot="7052147">
              <a:off x="2144798" y="407583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58" name="Oval 1057"/>
            <p:cNvSpPr/>
            <p:nvPr/>
          </p:nvSpPr>
          <p:spPr>
            <a:xfrm rot="7052147">
              <a:off x="2012607" y="403269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59" name="Oval 1058"/>
            <p:cNvSpPr/>
            <p:nvPr/>
          </p:nvSpPr>
          <p:spPr>
            <a:xfrm rot="7052147">
              <a:off x="2150948" y="4014592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60" name="Oval 1059"/>
            <p:cNvSpPr/>
            <p:nvPr/>
          </p:nvSpPr>
          <p:spPr>
            <a:xfrm rot="7052147">
              <a:off x="2044311" y="3971886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61" name="Oval 1060"/>
            <p:cNvSpPr/>
            <p:nvPr/>
          </p:nvSpPr>
          <p:spPr>
            <a:xfrm rot="7052147">
              <a:off x="2010595" y="4096100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62" name="Oval 1061"/>
            <p:cNvSpPr/>
            <p:nvPr/>
          </p:nvSpPr>
          <p:spPr>
            <a:xfrm rot="7052147">
              <a:off x="2121110" y="4145996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63" name="Oval 1062"/>
            <p:cNvSpPr/>
            <p:nvPr/>
          </p:nvSpPr>
          <p:spPr>
            <a:xfrm rot="7052147">
              <a:off x="2046132" y="416618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64" name="Oval 1063"/>
            <p:cNvSpPr/>
            <p:nvPr/>
          </p:nvSpPr>
          <p:spPr>
            <a:xfrm rot="7052147">
              <a:off x="1992505" y="3970657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65" name="Oval 1064"/>
            <p:cNvSpPr/>
            <p:nvPr/>
          </p:nvSpPr>
          <p:spPr>
            <a:xfrm rot="7052147">
              <a:off x="2254303" y="392930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66" name="Oval 1065"/>
            <p:cNvSpPr/>
            <p:nvPr/>
          </p:nvSpPr>
          <p:spPr>
            <a:xfrm rot="7052147">
              <a:off x="2256035" y="382709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67" name="Oval 1066"/>
            <p:cNvSpPr/>
            <p:nvPr/>
          </p:nvSpPr>
          <p:spPr>
            <a:xfrm rot="7052147">
              <a:off x="2315981" y="390990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68" name="Oval 1067"/>
            <p:cNvSpPr/>
            <p:nvPr/>
          </p:nvSpPr>
          <p:spPr>
            <a:xfrm rot="7052147">
              <a:off x="2183790" y="386676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69" name="Oval 1068"/>
            <p:cNvSpPr/>
            <p:nvPr/>
          </p:nvSpPr>
          <p:spPr>
            <a:xfrm rot="7052147">
              <a:off x="2322131" y="3848660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70" name="Oval 1069"/>
            <p:cNvSpPr/>
            <p:nvPr/>
          </p:nvSpPr>
          <p:spPr>
            <a:xfrm rot="7052147">
              <a:off x="2215495" y="3805954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71" name="Oval 1070"/>
            <p:cNvSpPr/>
            <p:nvPr/>
          </p:nvSpPr>
          <p:spPr>
            <a:xfrm rot="7052147">
              <a:off x="2181778" y="3930168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 rot="7052147">
              <a:off x="2217315" y="4000256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73" name="Oval 1072"/>
            <p:cNvSpPr/>
            <p:nvPr/>
          </p:nvSpPr>
          <p:spPr>
            <a:xfrm rot="7052147">
              <a:off x="2163688" y="3804725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74" name="Oval 1073"/>
            <p:cNvSpPr/>
            <p:nvPr/>
          </p:nvSpPr>
          <p:spPr>
            <a:xfrm rot="7052147">
              <a:off x="2192929" y="4058355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75" name="Oval 1074"/>
            <p:cNvSpPr/>
            <p:nvPr/>
          </p:nvSpPr>
          <p:spPr>
            <a:xfrm rot="7052147">
              <a:off x="2284695" y="3898196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76" name="Oval 1075"/>
            <p:cNvSpPr/>
            <p:nvPr/>
          </p:nvSpPr>
          <p:spPr>
            <a:xfrm rot="7052147">
              <a:off x="2162146" y="4171229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77" name="Oval 1076"/>
            <p:cNvSpPr/>
            <p:nvPr/>
          </p:nvSpPr>
          <p:spPr>
            <a:xfrm rot="7052147">
              <a:off x="2143982" y="4225745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78" name="Oval 1077"/>
            <p:cNvSpPr/>
            <p:nvPr/>
          </p:nvSpPr>
          <p:spPr>
            <a:xfrm rot="7052147">
              <a:off x="2075973" y="3791095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79" name="Oval 1078"/>
            <p:cNvSpPr/>
            <p:nvPr/>
          </p:nvSpPr>
          <p:spPr>
            <a:xfrm rot="7052147">
              <a:off x="2110352" y="384589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80" name="Oval 1079"/>
            <p:cNvSpPr/>
            <p:nvPr/>
          </p:nvSpPr>
          <p:spPr>
            <a:xfrm rot="7052147">
              <a:off x="2034613" y="3894088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 rot="7052147">
              <a:off x="2104620" y="3933140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82" name="Oval 1081"/>
            <p:cNvSpPr/>
            <p:nvPr/>
          </p:nvSpPr>
          <p:spPr>
            <a:xfrm rot="7052147">
              <a:off x="2370491" y="452835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83" name="Oval 1082"/>
            <p:cNvSpPr/>
            <p:nvPr/>
          </p:nvSpPr>
          <p:spPr>
            <a:xfrm rot="7052147">
              <a:off x="2394534" y="460586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 rot="7052147">
              <a:off x="2193619" y="4428775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 rot="7052147">
              <a:off x="2548088" y="4707352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 rot="7052147">
              <a:off x="2417892" y="469974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87" name="Oval 1086"/>
            <p:cNvSpPr/>
            <p:nvPr/>
          </p:nvSpPr>
          <p:spPr>
            <a:xfrm rot="7052147">
              <a:off x="2479569" y="4680337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88" name="Oval 1087"/>
            <p:cNvSpPr/>
            <p:nvPr/>
          </p:nvSpPr>
          <p:spPr>
            <a:xfrm rot="7052147">
              <a:off x="2455881" y="4750496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89" name="Oval 1088"/>
            <p:cNvSpPr/>
            <p:nvPr/>
          </p:nvSpPr>
          <p:spPr>
            <a:xfrm rot="7052147">
              <a:off x="2380903" y="4770688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90" name="Oval 1089"/>
            <p:cNvSpPr/>
            <p:nvPr/>
          </p:nvSpPr>
          <p:spPr>
            <a:xfrm rot="7052147">
              <a:off x="2500725" y="4784183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91" name="Oval 1090"/>
            <p:cNvSpPr/>
            <p:nvPr/>
          </p:nvSpPr>
          <p:spPr>
            <a:xfrm rot="7052147">
              <a:off x="2456351" y="483325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92" name="Oval 1091"/>
            <p:cNvSpPr/>
            <p:nvPr/>
          </p:nvSpPr>
          <p:spPr>
            <a:xfrm rot="7052147">
              <a:off x="2374788" y="4503166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93" name="Oval 1092"/>
            <p:cNvSpPr/>
            <p:nvPr/>
          </p:nvSpPr>
          <p:spPr>
            <a:xfrm rot="7052147">
              <a:off x="2244592" y="449555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94" name="Oval 1093"/>
            <p:cNvSpPr/>
            <p:nvPr/>
          </p:nvSpPr>
          <p:spPr>
            <a:xfrm rot="7052147">
              <a:off x="2306269" y="4476150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95" name="Oval 1094"/>
            <p:cNvSpPr/>
            <p:nvPr/>
          </p:nvSpPr>
          <p:spPr>
            <a:xfrm rot="7052147">
              <a:off x="2282581" y="4546309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96" name="Oval 1095"/>
            <p:cNvSpPr/>
            <p:nvPr/>
          </p:nvSpPr>
          <p:spPr>
            <a:xfrm rot="7052147">
              <a:off x="2207603" y="4566501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97" name="Oval 1096"/>
            <p:cNvSpPr/>
            <p:nvPr/>
          </p:nvSpPr>
          <p:spPr>
            <a:xfrm rot="7052147">
              <a:off x="2327425" y="4579996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98" name="Oval 1097"/>
            <p:cNvSpPr/>
            <p:nvPr/>
          </p:nvSpPr>
          <p:spPr>
            <a:xfrm rot="7052147">
              <a:off x="2283051" y="462906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99" name="Oval 1098"/>
            <p:cNvSpPr/>
            <p:nvPr/>
          </p:nvSpPr>
          <p:spPr>
            <a:xfrm rot="7052147">
              <a:off x="2747817" y="452135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00" name="Oval 1099"/>
            <p:cNvSpPr/>
            <p:nvPr/>
          </p:nvSpPr>
          <p:spPr>
            <a:xfrm rot="7052147">
              <a:off x="2031363" y="433430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01" name="Oval 1100"/>
            <p:cNvSpPr/>
            <p:nvPr/>
          </p:nvSpPr>
          <p:spPr>
            <a:xfrm rot="7052147">
              <a:off x="2682440" y="453802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02" name="Oval 1101"/>
            <p:cNvSpPr/>
            <p:nvPr/>
          </p:nvSpPr>
          <p:spPr>
            <a:xfrm rot="7052147">
              <a:off x="2646739" y="4468652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03" name="Oval 1102"/>
            <p:cNvSpPr/>
            <p:nvPr/>
          </p:nvSpPr>
          <p:spPr>
            <a:xfrm rot="7052147">
              <a:off x="2532110" y="4894941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04" name="Oval 1103"/>
            <p:cNvSpPr/>
            <p:nvPr/>
          </p:nvSpPr>
          <p:spPr>
            <a:xfrm rot="7052147">
              <a:off x="2545483" y="442996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05" name="Oval 1104"/>
            <p:cNvSpPr/>
            <p:nvPr/>
          </p:nvSpPr>
          <p:spPr>
            <a:xfrm rot="7052147">
              <a:off x="2476953" y="438597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06" name="Oval 1105"/>
            <p:cNvSpPr/>
            <p:nvPr/>
          </p:nvSpPr>
          <p:spPr>
            <a:xfrm rot="7052147">
              <a:off x="2355957" y="4669031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07" name="Oval 1106"/>
            <p:cNvSpPr/>
            <p:nvPr/>
          </p:nvSpPr>
          <p:spPr>
            <a:xfrm rot="7052147">
              <a:off x="2107870" y="438785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08" name="Oval 1107"/>
            <p:cNvSpPr/>
            <p:nvPr/>
          </p:nvSpPr>
          <p:spPr>
            <a:xfrm rot="7052147">
              <a:off x="2118014" y="4436779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09" name="Oval 1108"/>
            <p:cNvSpPr/>
            <p:nvPr/>
          </p:nvSpPr>
          <p:spPr>
            <a:xfrm rot="7052147">
              <a:off x="2360278" y="3974751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10" name="Oval 1109"/>
            <p:cNvSpPr/>
            <p:nvPr/>
          </p:nvSpPr>
          <p:spPr>
            <a:xfrm rot="7052147">
              <a:off x="2418568" y="402729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11" name="Oval 1110"/>
            <p:cNvSpPr/>
            <p:nvPr/>
          </p:nvSpPr>
          <p:spPr>
            <a:xfrm rot="7052147">
              <a:off x="2394143" y="3951764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12" name="Oval 1111"/>
            <p:cNvSpPr/>
            <p:nvPr/>
          </p:nvSpPr>
          <p:spPr>
            <a:xfrm rot="7052147">
              <a:off x="1979485" y="388519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13" name="Oval 1112"/>
            <p:cNvSpPr/>
            <p:nvPr/>
          </p:nvSpPr>
          <p:spPr>
            <a:xfrm rot="7052147">
              <a:off x="2014820" y="3242325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14" name="Oval 1113"/>
            <p:cNvSpPr/>
            <p:nvPr/>
          </p:nvSpPr>
          <p:spPr>
            <a:xfrm rot="7052147">
              <a:off x="1952276" y="322504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15" name="Oval 1114"/>
            <p:cNvSpPr/>
            <p:nvPr/>
          </p:nvSpPr>
          <p:spPr>
            <a:xfrm rot="7052147">
              <a:off x="2000636" y="357891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17" name="Oval 1116"/>
            <p:cNvSpPr/>
            <p:nvPr/>
          </p:nvSpPr>
          <p:spPr>
            <a:xfrm rot="7052147">
              <a:off x="1939234" y="3653363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18" name="Oval 1117"/>
            <p:cNvSpPr/>
            <p:nvPr/>
          </p:nvSpPr>
          <p:spPr>
            <a:xfrm rot="7052147">
              <a:off x="1929763" y="357660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20" name="Oval 1119"/>
            <p:cNvSpPr/>
            <p:nvPr/>
          </p:nvSpPr>
          <p:spPr>
            <a:xfrm rot="7052147">
              <a:off x="2059170" y="3136331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 rot="7052147">
              <a:off x="3283825" y="537430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 rot="7052147">
              <a:off x="3160884" y="536895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 rot="7052147">
              <a:off x="3162616" y="5266735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 rot="7052147">
              <a:off x="3222562" y="534954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 rot="7052147">
              <a:off x="3090371" y="5306410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 rot="7052147">
              <a:off x="3228712" y="528830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 rot="7052147">
              <a:off x="3122075" y="524559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 rot="7052147">
              <a:off x="3088359" y="5369812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 rot="7052147">
              <a:off x="3123895" y="543990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 rot="7052147">
              <a:off x="3070269" y="5244369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 rot="7052147">
              <a:off x="3332067" y="520302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 rot="7052147">
              <a:off x="3259542" y="520388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 rot="7052147">
              <a:off x="3370056" y="525377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 rot="7052147">
              <a:off x="3295078" y="5273968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 rot="7052147">
              <a:off x="3270692" y="5332068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 rot="7052147">
              <a:off x="3225879" y="5144190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 rot="7052147">
              <a:off x="3239910" y="544494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 rot="7052147">
              <a:off x="3221746" y="549945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 rot="7052147">
              <a:off x="3112377" y="5167800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 rot="7052147">
              <a:off x="3182383" y="5206852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 rot="7052147">
              <a:off x="3031147" y="516212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 rot="7052147">
              <a:off x="2900951" y="5154513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 rot="7052147">
              <a:off x="2938940" y="5205268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 rot="7052147">
              <a:off x="2863962" y="522546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 rot="7052147">
              <a:off x="2983784" y="523895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 rot="7052147">
              <a:off x="2939410" y="5288022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 rot="7052147">
              <a:off x="3015169" y="534971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53" name="Oval 852"/>
            <p:cNvSpPr/>
            <p:nvPr/>
          </p:nvSpPr>
          <p:spPr>
            <a:xfrm rot="7052147">
              <a:off x="3299305" y="5456172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 rot="7052147">
              <a:off x="3380346" y="5424867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 rot="7052147">
              <a:off x="3523173" y="531942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 rot="7052147">
              <a:off x="3468257" y="539732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 rot="7052147">
              <a:off x="3340506" y="535638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 rot="7052147">
              <a:off x="3421353" y="534204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 rot="7052147">
              <a:off x="3417458" y="5277955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 rot="7052147">
              <a:off x="3466875" y="5273968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1" name="Oval 1130"/>
            <p:cNvSpPr/>
            <p:nvPr/>
          </p:nvSpPr>
          <p:spPr>
            <a:xfrm rot="7052147">
              <a:off x="3408837" y="5206663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2" name="Oval 1131"/>
            <p:cNvSpPr/>
            <p:nvPr/>
          </p:nvSpPr>
          <p:spPr>
            <a:xfrm rot="7052147">
              <a:off x="3143839" y="5485097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3" name="Oval 1132"/>
            <p:cNvSpPr/>
            <p:nvPr/>
          </p:nvSpPr>
          <p:spPr>
            <a:xfrm rot="7052147">
              <a:off x="3154486" y="510460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4" name="Oval 1133"/>
            <p:cNvSpPr/>
            <p:nvPr/>
          </p:nvSpPr>
          <p:spPr>
            <a:xfrm rot="7052147">
              <a:off x="2812655" y="5187515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5" name="Oval 1134"/>
            <p:cNvSpPr/>
            <p:nvPr/>
          </p:nvSpPr>
          <p:spPr>
            <a:xfrm rot="7052147">
              <a:off x="2972446" y="5110917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6" name="Oval 1135"/>
            <p:cNvSpPr/>
            <p:nvPr/>
          </p:nvSpPr>
          <p:spPr>
            <a:xfrm rot="7052147">
              <a:off x="2744088" y="512509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7" name="Oval 1136"/>
            <p:cNvSpPr/>
            <p:nvPr/>
          </p:nvSpPr>
          <p:spPr>
            <a:xfrm rot="7052147">
              <a:off x="2821492" y="5106121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 rot="7052147">
              <a:off x="2896160" y="508854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9" name="Oval 1138"/>
            <p:cNvSpPr/>
            <p:nvPr/>
          </p:nvSpPr>
          <p:spPr>
            <a:xfrm rot="7052147">
              <a:off x="3522456" y="5406176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40" name="Oval 1139"/>
            <p:cNvSpPr/>
            <p:nvPr/>
          </p:nvSpPr>
          <p:spPr>
            <a:xfrm rot="7052147">
              <a:off x="2677417" y="5047207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41" name="Oval 1140"/>
            <p:cNvSpPr/>
            <p:nvPr/>
          </p:nvSpPr>
          <p:spPr>
            <a:xfrm rot="7052147">
              <a:off x="2819017" y="503118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42" name="Oval 1141"/>
            <p:cNvSpPr/>
            <p:nvPr/>
          </p:nvSpPr>
          <p:spPr>
            <a:xfrm rot="7052147">
              <a:off x="3047979" y="5101596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43" name="Oval 1142"/>
            <p:cNvSpPr/>
            <p:nvPr/>
          </p:nvSpPr>
          <p:spPr>
            <a:xfrm rot="7052147">
              <a:off x="2557337" y="496521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44" name="Oval 1143"/>
            <p:cNvSpPr/>
            <p:nvPr/>
          </p:nvSpPr>
          <p:spPr>
            <a:xfrm rot="7052147">
              <a:off x="3093707" y="5065202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45" name="Oval 1144"/>
            <p:cNvSpPr/>
            <p:nvPr/>
          </p:nvSpPr>
          <p:spPr>
            <a:xfrm rot="7052147">
              <a:off x="2966762" y="480081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46" name="Oval 1145"/>
            <p:cNvSpPr/>
            <p:nvPr/>
          </p:nvSpPr>
          <p:spPr>
            <a:xfrm rot="7052147">
              <a:off x="2870887" y="5033249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47" name="Oval 1146"/>
            <p:cNvSpPr/>
            <p:nvPr/>
          </p:nvSpPr>
          <p:spPr>
            <a:xfrm rot="7052147">
              <a:off x="2853530" y="494282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48" name="Oval 1147"/>
            <p:cNvSpPr/>
            <p:nvPr/>
          </p:nvSpPr>
          <p:spPr>
            <a:xfrm rot="7052147">
              <a:off x="2957843" y="5042629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49" name="Oval 1148"/>
            <p:cNvSpPr/>
            <p:nvPr/>
          </p:nvSpPr>
          <p:spPr>
            <a:xfrm rot="7052147">
              <a:off x="3021522" y="501456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50" name="Oval 1149"/>
            <p:cNvSpPr/>
            <p:nvPr/>
          </p:nvSpPr>
          <p:spPr>
            <a:xfrm rot="7052147">
              <a:off x="2935406" y="4976235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51" name="Oval 1150"/>
            <p:cNvSpPr/>
            <p:nvPr/>
          </p:nvSpPr>
          <p:spPr>
            <a:xfrm rot="7052147">
              <a:off x="2998978" y="4934054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 rot="7052147">
              <a:off x="2899493" y="4878154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53" name="Oval 1152"/>
            <p:cNvSpPr/>
            <p:nvPr/>
          </p:nvSpPr>
          <p:spPr>
            <a:xfrm rot="7052147">
              <a:off x="2967281" y="4878195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54" name="Oval 1153"/>
            <p:cNvSpPr/>
            <p:nvPr/>
          </p:nvSpPr>
          <p:spPr>
            <a:xfrm rot="7052147">
              <a:off x="2620405" y="439650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55" name="Oval 1154"/>
            <p:cNvSpPr/>
            <p:nvPr/>
          </p:nvSpPr>
          <p:spPr>
            <a:xfrm rot="7052147">
              <a:off x="2162295" y="449673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56" name="Oval 1155"/>
            <p:cNvSpPr/>
            <p:nvPr/>
          </p:nvSpPr>
          <p:spPr>
            <a:xfrm rot="7052147">
              <a:off x="2561916" y="4324159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57" name="Oval 1156"/>
            <p:cNvSpPr/>
            <p:nvPr/>
          </p:nvSpPr>
          <p:spPr>
            <a:xfrm rot="7052147">
              <a:off x="2559182" y="423142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58" name="Oval 1157"/>
            <p:cNvSpPr/>
            <p:nvPr/>
          </p:nvSpPr>
          <p:spPr>
            <a:xfrm rot="7052147">
              <a:off x="2440029" y="409154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59" name="Oval 1158"/>
            <p:cNvSpPr/>
            <p:nvPr/>
          </p:nvSpPr>
          <p:spPr>
            <a:xfrm rot="7052147">
              <a:off x="2530108" y="410197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60" name="Oval 1159"/>
            <p:cNvSpPr/>
            <p:nvPr/>
          </p:nvSpPr>
          <p:spPr>
            <a:xfrm rot="7052147">
              <a:off x="2498144" y="4024689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61" name="Oval 1160"/>
            <p:cNvSpPr/>
            <p:nvPr/>
          </p:nvSpPr>
          <p:spPr>
            <a:xfrm rot="7052147">
              <a:off x="2456116" y="394347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62" name="Oval 1161"/>
            <p:cNvSpPr/>
            <p:nvPr/>
          </p:nvSpPr>
          <p:spPr>
            <a:xfrm rot="7052147">
              <a:off x="2397330" y="386622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64" name="Oval 1163"/>
            <p:cNvSpPr/>
            <p:nvPr/>
          </p:nvSpPr>
          <p:spPr>
            <a:xfrm rot="7052147">
              <a:off x="2415121" y="3823777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65" name="Oval 1164"/>
            <p:cNvSpPr/>
            <p:nvPr/>
          </p:nvSpPr>
          <p:spPr>
            <a:xfrm rot="7052147">
              <a:off x="2335372" y="3633690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66" name="Oval 1165"/>
            <p:cNvSpPr/>
            <p:nvPr/>
          </p:nvSpPr>
          <p:spPr>
            <a:xfrm rot="7052147">
              <a:off x="1911239" y="315496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67" name="Oval 1166"/>
            <p:cNvSpPr/>
            <p:nvPr/>
          </p:nvSpPr>
          <p:spPr>
            <a:xfrm>
              <a:off x="2087479" y="244552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68" name="Oval 1167"/>
            <p:cNvSpPr/>
            <p:nvPr/>
          </p:nvSpPr>
          <p:spPr>
            <a:xfrm>
              <a:off x="1996039" y="249124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69" name="Oval 1168"/>
            <p:cNvSpPr/>
            <p:nvPr/>
          </p:nvSpPr>
          <p:spPr>
            <a:xfrm>
              <a:off x="2041759" y="2399808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70" name="Oval 1169"/>
            <p:cNvSpPr/>
            <p:nvPr/>
          </p:nvSpPr>
          <p:spPr>
            <a:xfrm>
              <a:off x="1996039" y="2536968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71" name="Oval 1170"/>
            <p:cNvSpPr/>
            <p:nvPr/>
          </p:nvSpPr>
          <p:spPr>
            <a:xfrm>
              <a:off x="2121769" y="2509441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72" name="Oval 1171"/>
            <p:cNvSpPr/>
            <p:nvPr/>
          </p:nvSpPr>
          <p:spPr>
            <a:xfrm>
              <a:off x="2114922" y="238837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73" name="Oval 1172"/>
            <p:cNvSpPr/>
            <p:nvPr/>
          </p:nvSpPr>
          <p:spPr>
            <a:xfrm>
              <a:off x="2018899" y="258347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74" name="Oval 1173"/>
            <p:cNvSpPr/>
            <p:nvPr/>
          </p:nvSpPr>
          <p:spPr>
            <a:xfrm>
              <a:off x="2175210" y="2628408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75" name="Oval 1174"/>
            <p:cNvSpPr/>
            <p:nvPr/>
          </p:nvSpPr>
          <p:spPr>
            <a:xfrm>
              <a:off x="2083770" y="267412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76" name="Oval 1175"/>
            <p:cNvSpPr/>
            <p:nvPr/>
          </p:nvSpPr>
          <p:spPr>
            <a:xfrm>
              <a:off x="2232777" y="271984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77" name="Oval 1176"/>
            <p:cNvSpPr/>
            <p:nvPr/>
          </p:nvSpPr>
          <p:spPr>
            <a:xfrm>
              <a:off x="2072340" y="2605548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78" name="Oval 1177"/>
            <p:cNvSpPr/>
            <p:nvPr/>
          </p:nvSpPr>
          <p:spPr>
            <a:xfrm>
              <a:off x="2164197" y="271984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79" name="Oval 1178"/>
            <p:cNvSpPr/>
            <p:nvPr/>
          </p:nvSpPr>
          <p:spPr>
            <a:xfrm>
              <a:off x="2209500" y="2692321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80" name="Oval 1179"/>
            <p:cNvSpPr/>
            <p:nvPr/>
          </p:nvSpPr>
          <p:spPr>
            <a:xfrm>
              <a:off x="2202653" y="257125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81" name="Oval 1180"/>
            <p:cNvSpPr/>
            <p:nvPr/>
          </p:nvSpPr>
          <p:spPr>
            <a:xfrm>
              <a:off x="2255220" y="262840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82" name="Oval 1181"/>
            <p:cNvSpPr/>
            <p:nvPr/>
          </p:nvSpPr>
          <p:spPr>
            <a:xfrm>
              <a:off x="2187057" y="2766354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83" name="Oval 1182"/>
            <p:cNvSpPr/>
            <p:nvPr/>
          </p:nvSpPr>
          <p:spPr>
            <a:xfrm>
              <a:off x="2180685" y="290142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84" name="Oval 1183"/>
            <p:cNvSpPr/>
            <p:nvPr/>
          </p:nvSpPr>
          <p:spPr>
            <a:xfrm>
              <a:off x="2089245" y="2947143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85" name="Oval 1184"/>
            <p:cNvSpPr/>
            <p:nvPr/>
          </p:nvSpPr>
          <p:spPr>
            <a:xfrm>
              <a:off x="2134965" y="2855703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86" name="Oval 1185"/>
            <p:cNvSpPr/>
            <p:nvPr/>
          </p:nvSpPr>
          <p:spPr>
            <a:xfrm>
              <a:off x="2157825" y="299286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87" name="Oval 1186"/>
            <p:cNvSpPr/>
            <p:nvPr/>
          </p:nvSpPr>
          <p:spPr>
            <a:xfrm>
              <a:off x="2089245" y="2992863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88" name="Oval 1187"/>
            <p:cNvSpPr/>
            <p:nvPr/>
          </p:nvSpPr>
          <p:spPr>
            <a:xfrm>
              <a:off x="2214975" y="2965336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89" name="Oval 1188"/>
            <p:cNvSpPr/>
            <p:nvPr/>
          </p:nvSpPr>
          <p:spPr>
            <a:xfrm>
              <a:off x="2260695" y="2901423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90" name="Oval 1189"/>
            <p:cNvSpPr/>
            <p:nvPr/>
          </p:nvSpPr>
          <p:spPr>
            <a:xfrm>
              <a:off x="2112105" y="3039369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91" name="Oval 1190"/>
            <p:cNvSpPr/>
            <p:nvPr/>
          </p:nvSpPr>
          <p:spPr>
            <a:xfrm>
              <a:off x="1953945" y="2214464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92" name="Oval 1191"/>
            <p:cNvSpPr/>
            <p:nvPr/>
          </p:nvSpPr>
          <p:spPr>
            <a:xfrm>
              <a:off x="1908225" y="216874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1931085" y="230590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94" name="Oval 1193"/>
            <p:cNvSpPr/>
            <p:nvPr/>
          </p:nvSpPr>
          <p:spPr>
            <a:xfrm>
              <a:off x="1749475" y="150923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95" name="Oval 1194"/>
            <p:cNvSpPr/>
            <p:nvPr/>
          </p:nvSpPr>
          <p:spPr>
            <a:xfrm>
              <a:off x="1892805" y="265281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96" name="Oval 1195"/>
            <p:cNvSpPr/>
            <p:nvPr/>
          </p:nvSpPr>
          <p:spPr>
            <a:xfrm>
              <a:off x="1981388" y="2157314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97" name="Oval 1196"/>
            <p:cNvSpPr/>
            <p:nvPr/>
          </p:nvSpPr>
          <p:spPr>
            <a:xfrm>
              <a:off x="2059036" y="2741777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98" name="Oval 1197"/>
            <p:cNvSpPr/>
            <p:nvPr/>
          </p:nvSpPr>
          <p:spPr>
            <a:xfrm>
              <a:off x="1967596" y="2787497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99" name="Oval 1198"/>
            <p:cNvSpPr/>
            <p:nvPr/>
          </p:nvSpPr>
          <p:spPr>
            <a:xfrm>
              <a:off x="1956166" y="271891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00" name="Oval 1199"/>
            <p:cNvSpPr/>
            <p:nvPr/>
          </p:nvSpPr>
          <p:spPr>
            <a:xfrm>
              <a:off x="1967596" y="283321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01" name="Oval 1200"/>
            <p:cNvSpPr/>
            <p:nvPr/>
          </p:nvSpPr>
          <p:spPr>
            <a:xfrm>
              <a:off x="2093326" y="280569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02" name="Oval 1201"/>
            <p:cNvSpPr/>
            <p:nvPr/>
          </p:nvSpPr>
          <p:spPr>
            <a:xfrm>
              <a:off x="2006052" y="2684627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03" name="Oval 1202"/>
            <p:cNvSpPr/>
            <p:nvPr/>
          </p:nvSpPr>
          <p:spPr>
            <a:xfrm>
              <a:off x="2139046" y="274177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04" name="Oval 1203"/>
            <p:cNvSpPr/>
            <p:nvPr/>
          </p:nvSpPr>
          <p:spPr>
            <a:xfrm>
              <a:off x="1990456" y="287972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05" name="Oval 1204"/>
            <p:cNvSpPr/>
            <p:nvPr/>
          </p:nvSpPr>
          <p:spPr>
            <a:xfrm>
              <a:off x="1892158" y="205145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06" name="Oval 1205"/>
            <p:cNvSpPr/>
            <p:nvPr/>
          </p:nvSpPr>
          <p:spPr>
            <a:xfrm>
              <a:off x="1937878" y="196001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07" name="Oval 1206"/>
            <p:cNvSpPr/>
            <p:nvPr/>
          </p:nvSpPr>
          <p:spPr>
            <a:xfrm>
              <a:off x="1960738" y="2097178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08" name="Oval 1207"/>
            <p:cNvSpPr/>
            <p:nvPr/>
          </p:nvSpPr>
          <p:spPr>
            <a:xfrm>
              <a:off x="2017888" y="206965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09" name="Oval 1208"/>
            <p:cNvSpPr/>
            <p:nvPr/>
          </p:nvSpPr>
          <p:spPr>
            <a:xfrm>
              <a:off x="1892203" y="303005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10" name="Oval 1209"/>
            <p:cNvSpPr/>
            <p:nvPr/>
          </p:nvSpPr>
          <p:spPr>
            <a:xfrm>
              <a:off x="1902524" y="2815818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11" name="Oval 1210"/>
            <p:cNvSpPr/>
            <p:nvPr/>
          </p:nvSpPr>
          <p:spPr>
            <a:xfrm>
              <a:off x="1965366" y="3018626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12" name="Oval 1211"/>
            <p:cNvSpPr/>
            <p:nvPr/>
          </p:nvSpPr>
          <p:spPr>
            <a:xfrm>
              <a:off x="2001886" y="2961476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13" name="Oval 1212"/>
            <p:cNvSpPr/>
            <p:nvPr/>
          </p:nvSpPr>
          <p:spPr>
            <a:xfrm>
              <a:off x="1914842" y="296241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14" name="Oval 1213"/>
            <p:cNvSpPr/>
            <p:nvPr/>
          </p:nvSpPr>
          <p:spPr>
            <a:xfrm>
              <a:off x="1988353" y="3088206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15" name="Oval 1214"/>
            <p:cNvSpPr/>
            <p:nvPr/>
          </p:nvSpPr>
          <p:spPr>
            <a:xfrm>
              <a:off x="2195043" y="3045654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16" name="Oval 1215"/>
            <p:cNvSpPr/>
            <p:nvPr/>
          </p:nvSpPr>
          <p:spPr>
            <a:xfrm>
              <a:off x="2188576" y="2985617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1937506" y="256412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18" name="Oval 1217"/>
            <p:cNvSpPr/>
            <p:nvPr/>
          </p:nvSpPr>
          <p:spPr>
            <a:xfrm>
              <a:off x="1931030" y="2464530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19" name="Oval 1218"/>
            <p:cNvSpPr/>
            <p:nvPr/>
          </p:nvSpPr>
          <p:spPr>
            <a:xfrm>
              <a:off x="1937506" y="239783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20" name="Oval 1219"/>
            <p:cNvSpPr/>
            <p:nvPr/>
          </p:nvSpPr>
          <p:spPr>
            <a:xfrm>
              <a:off x="1973179" y="2325865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21" name="Oval 1220"/>
            <p:cNvSpPr/>
            <p:nvPr/>
          </p:nvSpPr>
          <p:spPr>
            <a:xfrm>
              <a:off x="2177502" y="233177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22" name="Oval 1221"/>
            <p:cNvSpPr/>
            <p:nvPr/>
          </p:nvSpPr>
          <p:spPr>
            <a:xfrm>
              <a:off x="2251781" y="303655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23" name="Oval 1222"/>
            <p:cNvSpPr/>
            <p:nvPr/>
          </p:nvSpPr>
          <p:spPr>
            <a:xfrm>
              <a:off x="2211792" y="251592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24" name="Oval 1223"/>
            <p:cNvSpPr/>
            <p:nvPr/>
          </p:nvSpPr>
          <p:spPr>
            <a:xfrm>
              <a:off x="2275816" y="2532584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25" name="Oval 1224"/>
            <p:cNvSpPr/>
            <p:nvPr/>
          </p:nvSpPr>
          <p:spPr>
            <a:xfrm>
              <a:off x="2200190" y="2389709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26" name="Oval 1225"/>
            <p:cNvSpPr/>
            <p:nvPr/>
          </p:nvSpPr>
          <p:spPr>
            <a:xfrm>
              <a:off x="2154738" y="228123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27" name="Oval 1226"/>
            <p:cNvSpPr/>
            <p:nvPr/>
          </p:nvSpPr>
          <p:spPr>
            <a:xfrm>
              <a:off x="2049040" y="166769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28" name="Oval 1227"/>
            <p:cNvSpPr/>
            <p:nvPr/>
          </p:nvSpPr>
          <p:spPr>
            <a:xfrm>
              <a:off x="2102481" y="178665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29" name="Oval 1228"/>
            <p:cNvSpPr/>
            <p:nvPr/>
          </p:nvSpPr>
          <p:spPr>
            <a:xfrm>
              <a:off x="2056761" y="174093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30" name="Oval 1229"/>
            <p:cNvSpPr/>
            <p:nvPr/>
          </p:nvSpPr>
          <p:spPr>
            <a:xfrm>
              <a:off x="2079621" y="1878099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31" name="Oval 1230"/>
            <p:cNvSpPr/>
            <p:nvPr/>
          </p:nvSpPr>
          <p:spPr>
            <a:xfrm>
              <a:off x="2182491" y="178665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32" name="Oval 1231"/>
            <p:cNvSpPr/>
            <p:nvPr/>
          </p:nvSpPr>
          <p:spPr>
            <a:xfrm>
              <a:off x="2061819" y="2123587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33" name="Oval 1232"/>
            <p:cNvSpPr/>
            <p:nvPr/>
          </p:nvSpPr>
          <p:spPr>
            <a:xfrm>
              <a:off x="2107539" y="205967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34" name="Oval 1233"/>
            <p:cNvSpPr/>
            <p:nvPr/>
          </p:nvSpPr>
          <p:spPr>
            <a:xfrm>
              <a:off x="2125341" y="195861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>
              <a:off x="2098625" y="2194808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36" name="Oval 1235"/>
            <p:cNvSpPr/>
            <p:nvPr/>
          </p:nvSpPr>
          <p:spPr>
            <a:xfrm>
              <a:off x="2139063" y="1674171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37" name="Oval 1236"/>
            <p:cNvSpPr/>
            <p:nvPr/>
          </p:nvSpPr>
          <p:spPr>
            <a:xfrm>
              <a:off x="2203087" y="169083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38" name="Oval 1237"/>
            <p:cNvSpPr/>
            <p:nvPr/>
          </p:nvSpPr>
          <p:spPr>
            <a:xfrm>
              <a:off x="2094003" y="1411923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39" name="Oval 1238"/>
            <p:cNvSpPr/>
            <p:nvPr/>
          </p:nvSpPr>
          <p:spPr>
            <a:xfrm>
              <a:off x="1956959" y="122881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40" name="Oval 1239"/>
            <p:cNvSpPr/>
            <p:nvPr/>
          </p:nvSpPr>
          <p:spPr>
            <a:xfrm>
              <a:off x="1960738" y="1585117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41" name="Oval 1240"/>
            <p:cNvSpPr/>
            <p:nvPr/>
          </p:nvSpPr>
          <p:spPr>
            <a:xfrm>
              <a:off x="1734615" y="1259899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42" name="Oval 1241"/>
            <p:cNvSpPr/>
            <p:nvPr/>
          </p:nvSpPr>
          <p:spPr>
            <a:xfrm>
              <a:off x="1740615" y="137156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43" name="Oval 1242"/>
            <p:cNvSpPr/>
            <p:nvPr/>
          </p:nvSpPr>
          <p:spPr>
            <a:xfrm>
              <a:off x="1942936" y="1830605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44" name="Oval 1243"/>
            <p:cNvSpPr/>
            <p:nvPr/>
          </p:nvSpPr>
          <p:spPr>
            <a:xfrm>
              <a:off x="1936089" y="170954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45" name="Oval 1244"/>
            <p:cNvSpPr/>
            <p:nvPr/>
          </p:nvSpPr>
          <p:spPr>
            <a:xfrm>
              <a:off x="2006458" y="1665634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46" name="Oval 1245"/>
            <p:cNvSpPr/>
            <p:nvPr/>
          </p:nvSpPr>
          <p:spPr>
            <a:xfrm>
              <a:off x="1979742" y="1901826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47" name="Oval 1246"/>
            <p:cNvSpPr/>
            <p:nvPr/>
          </p:nvSpPr>
          <p:spPr>
            <a:xfrm>
              <a:off x="1854955" y="165643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48" name="Oval 1247"/>
            <p:cNvSpPr/>
            <p:nvPr/>
          </p:nvSpPr>
          <p:spPr>
            <a:xfrm>
              <a:off x="2052387" y="1580126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49" name="Oval 1248"/>
            <p:cNvSpPr/>
            <p:nvPr/>
          </p:nvSpPr>
          <p:spPr>
            <a:xfrm>
              <a:off x="1808486" y="1450621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50" name="Oval 1249"/>
            <p:cNvSpPr/>
            <p:nvPr/>
          </p:nvSpPr>
          <p:spPr>
            <a:xfrm>
              <a:off x="1956520" y="137012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51" name="Oval 1250"/>
            <p:cNvSpPr/>
            <p:nvPr/>
          </p:nvSpPr>
          <p:spPr>
            <a:xfrm>
              <a:off x="2229360" y="1809186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52" name="Oval 1251"/>
            <p:cNvSpPr/>
            <p:nvPr/>
          </p:nvSpPr>
          <p:spPr>
            <a:xfrm>
              <a:off x="2222513" y="168812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53" name="Oval 1252"/>
            <p:cNvSpPr/>
            <p:nvPr/>
          </p:nvSpPr>
          <p:spPr>
            <a:xfrm>
              <a:off x="1849561" y="132484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54" name="Oval 1253"/>
            <p:cNvSpPr/>
            <p:nvPr/>
          </p:nvSpPr>
          <p:spPr>
            <a:xfrm>
              <a:off x="2266166" y="1880407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55" name="Oval 1254"/>
            <p:cNvSpPr/>
            <p:nvPr/>
          </p:nvSpPr>
          <p:spPr>
            <a:xfrm>
              <a:off x="2017652" y="181082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56" name="Oval 1255"/>
            <p:cNvSpPr/>
            <p:nvPr/>
          </p:nvSpPr>
          <p:spPr>
            <a:xfrm>
              <a:off x="2166306" y="2186245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57" name="Oval 1256"/>
            <p:cNvSpPr/>
            <p:nvPr/>
          </p:nvSpPr>
          <p:spPr>
            <a:xfrm>
              <a:off x="2173999" y="2079320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58" name="Oval 1257"/>
            <p:cNvSpPr/>
            <p:nvPr/>
          </p:nvSpPr>
          <p:spPr>
            <a:xfrm>
              <a:off x="2254795" y="205194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59" name="Oval 1258"/>
            <p:cNvSpPr/>
            <p:nvPr/>
          </p:nvSpPr>
          <p:spPr>
            <a:xfrm>
              <a:off x="2187606" y="1997895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60" name="Oval 1259"/>
            <p:cNvSpPr/>
            <p:nvPr/>
          </p:nvSpPr>
          <p:spPr>
            <a:xfrm>
              <a:off x="2265352" y="1943289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61" name="Oval 1260"/>
            <p:cNvSpPr/>
            <p:nvPr/>
          </p:nvSpPr>
          <p:spPr>
            <a:xfrm>
              <a:off x="2046132" y="131724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62" name="Oval 1261"/>
            <p:cNvSpPr/>
            <p:nvPr/>
          </p:nvSpPr>
          <p:spPr>
            <a:xfrm>
              <a:off x="1956843" y="1460746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63" name="Oval 1262"/>
            <p:cNvSpPr/>
            <p:nvPr/>
          </p:nvSpPr>
          <p:spPr>
            <a:xfrm>
              <a:off x="1883872" y="1782966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64" name="Oval 1263"/>
            <p:cNvSpPr/>
            <p:nvPr/>
          </p:nvSpPr>
          <p:spPr>
            <a:xfrm>
              <a:off x="1906726" y="1507036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65" name="Oval 1264"/>
            <p:cNvSpPr/>
            <p:nvPr/>
          </p:nvSpPr>
          <p:spPr>
            <a:xfrm>
              <a:off x="2081325" y="148549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66" name="Oval 1265"/>
            <p:cNvSpPr/>
            <p:nvPr/>
          </p:nvSpPr>
          <p:spPr>
            <a:xfrm>
              <a:off x="1867096" y="1571487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67" name="Oval 1266"/>
            <p:cNvSpPr/>
            <p:nvPr/>
          </p:nvSpPr>
          <p:spPr>
            <a:xfrm>
              <a:off x="1874439" y="188929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68" name="Oval 1267"/>
            <p:cNvSpPr/>
            <p:nvPr/>
          </p:nvSpPr>
          <p:spPr>
            <a:xfrm>
              <a:off x="2209645" y="224668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69" name="Oval 1268"/>
            <p:cNvSpPr/>
            <p:nvPr/>
          </p:nvSpPr>
          <p:spPr>
            <a:xfrm>
              <a:off x="1803841" y="124844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70" name="Oval 1269"/>
            <p:cNvSpPr/>
            <p:nvPr/>
          </p:nvSpPr>
          <p:spPr>
            <a:xfrm>
              <a:off x="1806796" y="112218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71" name="Oval 1270"/>
            <p:cNvSpPr/>
            <p:nvPr/>
          </p:nvSpPr>
          <p:spPr>
            <a:xfrm>
              <a:off x="2100552" y="73534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72" name="Oval 1271"/>
            <p:cNvSpPr/>
            <p:nvPr/>
          </p:nvSpPr>
          <p:spPr>
            <a:xfrm>
              <a:off x="2114082" y="1353891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73" name="Oval 1272"/>
            <p:cNvSpPr/>
            <p:nvPr/>
          </p:nvSpPr>
          <p:spPr>
            <a:xfrm>
              <a:off x="2227699" y="121075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74" name="Oval 1273"/>
            <p:cNvSpPr/>
            <p:nvPr/>
          </p:nvSpPr>
          <p:spPr>
            <a:xfrm>
              <a:off x="2213650" y="677254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75" name="Oval 1274"/>
            <p:cNvSpPr/>
            <p:nvPr/>
          </p:nvSpPr>
          <p:spPr>
            <a:xfrm>
              <a:off x="2151324" y="1024875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76" name="Oval 1275"/>
            <p:cNvSpPr/>
            <p:nvPr/>
          </p:nvSpPr>
          <p:spPr>
            <a:xfrm>
              <a:off x="2014280" y="84177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77" name="Oval 1276"/>
            <p:cNvSpPr/>
            <p:nvPr/>
          </p:nvSpPr>
          <p:spPr>
            <a:xfrm>
              <a:off x="2018059" y="119806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78" name="Oval 1277"/>
            <p:cNvSpPr/>
            <p:nvPr/>
          </p:nvSpPr>
          <p:spPr>
            <a:xfrm>
              <a:off x="1791936" y="87285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79" name="Oval 1278"/>
            <p:cNvSpPr/>
            <p:nvPr/>
          </p:nvSpPr>
          <p:spPr>
            <a:xfrm>
              <a:off x="1797936" y="98451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80" name="Oval 1279"/>
            <p:cNvSpPr/>
            <p:nvPr/>
          </p:nvSpPr>
          <p:spPr>
            <a:xfrm>
              <a:off x="1993410" y="1322494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81" name="Oval 1280"/>
            <p:cNvSpPr/>
            <p:nvPr/>
          </p:nvSpPr>
          <p:spPr>
            <a:xfrm>
              <a:off x="2063779" y="127858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82" name="Oval 1281"/>
            <p:cNvSpPr/>
            <p:nvPr/>
          </p:nvSpPr>
          <p:spPr>
            <a:xfrm>
              <a:off x="1912276" y="126938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83" name="Oval 1282"/>
            <p:cNvSpPr/>
            <p:nvPr/>
          </p:nvSpPr>
          <p:spPr>
            <a:xfrm>
              <a:off x="1711775" y="110770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84" name="Oval 1283"/>
            <p:cNvSpPr/>
            <p:nvPr/>
          </p:nvSpPr>
          <p:spPr>
            <a:xfrm>
              <a:off x="1865807" y="1063573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85" name="Oval 1284"/>
            <p:cNvSpPr/>
            <p:nvPr/>
          </p:nvSpPr>
          <p:spPr>
            <a:xfrm>
              <a:off x="2013841" y="98307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86" name="Oval 1285"/>
            <p:cNvSpPr/>
            <p:nvPr/>
          </p:nvSpPr>
          <p:spPr>
            <a:xfrm>
              <a:off x="2237074" y="797308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87" name="Oval 1286"/>
            <p:cNvSpPr/>
            <p:nvPr/>
          </p:nvSpPr>
          <p:spPr>
            <a:xfrm>
              <a:off x="1906882" y="93779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88" name="Oval 1287"/>
            <p:cNvSpPr/>
            <p:nvPr/>
          </p:nvSpPr>
          <p:spPr>
            <a:xfrm>
              <a:off x="2103453" y="93019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89" name="Oval 1288"/>
            <p:cNvSpPr/>
            <p:nvPr/>
          </p:nvSpPr>
          <p:spPr>
            <a:xfrm>
              <a:off x="2014164" y="107369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90" name="Oval 1289"/>
            <p:cNvSpPr/>
            <p:nvPr/>
          </p:nvSpPr>
          <p:spPr>
            <a:xfrm>
              <a:off x="1964047" y="1119988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91" name="Oval 1290"/>
            <p:cNvSpPr/>
            <p:nvPr/>
          </p:nvSpPr>
          <p:spPr>
            <a:xfrm>
              <a:off x="2138646" y="109844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92" name="Oval 1291"/>
            <p:cNvSpPr/>
            <p:nvPr/>
          </p:nvSpPr>
          <p:spPr>
            <a:xfrm>
              <a:off x="1924417" y="1184439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93" name="Oval 1292"/>
            <p:cNvSpPr/>
            <p:nvPr/>
          </p:nvSpPr>
          <p:spPr>
            <a:xfrm>
              <a:off x="1861162" y="861399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94" name="Oval 1293"/>
            <p:cNvSpPr/>
            <p:nvPr/>
          </p:nvSpPr>
          <p:spPr>
            <a:xfrm>
              <a:off x="2144384" y="843874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2199098" y="84810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2283576" y="661842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2282022" y="1016267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2293819" y="109367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2366528" y="70919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2357857" y="86841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2919322" y="967573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3032420" y="90947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2833050" y="107399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2610706" y="110507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3055844" y="102953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2725652" y="117001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2922223" y="116241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2679932" y="109362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2963154" y="1076098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3017868" y="1080332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3102346" y="894066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3185298" y="941417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3176627" y="110064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3295312" y="1120839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3408410" y="106274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3209040" y="122726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2986696" y="1258341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3431834" y="118279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3101642" y="132328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3298213" y="1315683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3055922" y="1246889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3339144" y="1229364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3393858" y="1233598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3478336" y="1047332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3561288" y="109468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3552617" y="125390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3706892" y="1265554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3819990" y="1207459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3620620" y="1371976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3398276" y="140305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3843414" y="132751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3513222" y="146800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3709793" y="146039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3467502" y="139160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3750724" y="1374079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3805438" y="1378313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3889916" y="1192047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3972868" y="123939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3964197" y="1398622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4090494" y="149415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4390059" y="165260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4480082" y="1659085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4644617" y="174347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4435022" y="139683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4301757" y="157003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4081634" y="135647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4277108" y="169445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4347477" y="1650548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4195974" y="164135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4393406" y="156504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4149505" y="143553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4297539" y="135503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4521006" y="1521667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4297862" y="144566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4247745" y="1491950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4422344" y="1470410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4208115" y="1556401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4455101" y="1338805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4788934" y="1462887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4160384" y="1266550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5178522" y="162782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5242546" y="164448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5133462" y="1365573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5000197" y="153876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4780074" y="132521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4975548" y="1663192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5045917" y="1619284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4894414" y="161008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5091846" y="153377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4847945" y="140427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4995979" y="132377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5261972" y="1641773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4996302" y="1414396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4946185" y="1460686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5120784" y="143914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4906555" y="152513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5153541" y="1307541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2560172" y="968504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2545312" y="71916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2551312" y="83083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2465151" y="95402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2619183" y="909888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2660258" y="784110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2614538" y="707714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4620317" y="162361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4605457" y="137427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4611457" y="148593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4761854" y="168894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4679328" y="156499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4720403" y="1439218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4674683" y="1362822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5325213" y="1511303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5310353" y="126196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5316353" y="137363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5230192" y="149682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5384224" y="145268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5425299" y="132690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5379579" y="1250513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6827617" y="1128720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6812757" y="879382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6818757" y="991047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6732596" y="111423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6886628" y="1070104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6927703" y="944326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6881983" y="867930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6280432" y="815115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6265572" y="56577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6271572" y="677442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6185411" y="80063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6339443" y="75649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6380518" y="63072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6334798" y="554325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2745653" y="97054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2803288" y="81368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2841277" y="895567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2932717" y="80458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2427254" y="107620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2812635" y="121521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2427254" y="863722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3336078" y="94533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3217187" y="137423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3630571" y="109540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3731607" y="1161201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3631240" y="1510509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3819344" y="154584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3979731" y="152893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4067532" y="1589163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5840819" y="111045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5953917" y="1052359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5754547" y="1216876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5532203" y="1247956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5977341" y="117241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5647149" y="1312900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5843720" y="130529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5601429" y="123650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5884651" y="1218979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5939365" y="1223213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6101248" y="104168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6106795" y="108429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5473432" y="156499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5543465" y="1431109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5540680" y="105276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5227418" y="116764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5432961" y="114232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5667150" y="1113428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5724785" y="956561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5762774" y="103844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5854214" y="947463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5600203" y="1486011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5701925" y="138950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5067751" y="123501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6469697" y="73797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6582795" y="67987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6606219" y="79993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6513529" y="84649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6568243" y="850730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6652721" y="664464"/>
              <a:ext cx="91440" cy="9144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6735673" y="711815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6727002" y="87103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6483092" y="574980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5968227" y="877499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6081325" y="81940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6104749" y="939458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6012059" y="986024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6305900" y="970547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6101248" y="681181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6234203" y="851343"/>
              <a:ext cx="91440" cy="91440"/>
            </a:xfrm>
            <a:prstGeom prst="ellipse">
              <a:avLst/>
            </a:prstGeom>
            <a:solidFill>
              <a:srgbClr val="761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6225532" y="101056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5981622" y="71450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6398745" y="90458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6607804" y="970547"/>
              <a:ext cx="91440" cy="91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183233" y="2719564"/>
              <a:ext cx="1661894" cy="15258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5128316" y="5276000"/>
              <a:ext cx="1783250" cy="14836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309160" y="1890732"/>
              <a:ext cx="1760642" cy="13715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29992" y="2003224"/>
              <a:ext cx="1274599" cy="1200328"/>
              <a:chOff x="513694" y="2986759"/>
              <a:chExt cx="1274599" cy="1200328"/>
            </a:xfrm>
          </p:grpSpPr>
          <p:sp>
            <p:nvSpPr>
              <p:cNvPr id="1121" name="Oval 1120"/>
              <p:cNvSpPr/>
              <p:nvPr/>
            </p:nvSpPr>
            <p:spPr>
              <a:xfrm>
                <a:off x="520009" y="3505822"/>
                <a:ext cx="137160" cy="13716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22" name="Oval 1121"/>
              <p:cNvSpPr/>
              <p:nvPr/>
            </p:nvSpPr>
            <p:spPr>
              <a:xfrm>
                <a:off x="513694" y="3714051"/>
                <a:ext cx="137160" cy="13716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27" name="Oval 1126"/>
              <p:cNvSpPr/>
              <p:nvPr/>
            </p:nvSpPr>
            <p:spPr>
              <a:xfrm>
                <a:off x="519116" y="3915654"/>
                <a:ext cx="137160" cy="1371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28" name="Oval 1127"/>
              <p:cNvSpPr/>
              <p:nvPr/>
            </p:nvSpPr>
            <p:spPr>
              <a:xfrm>
                <a:off x="526317" y="3292867"/>
                <a:ext cx="137160" cy="137160"/>
              </a:xfrm>
              <a:prstGeom prst="ellipse">
                <a:avLst/>
              </a:prstGeom>
              <a:solidFill>
                <a:srgbClr val="7614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16" name="TextBox 1115"/>
              <p:cNvSpPr txBox="1"/>
              <p:nvPr/>
            </p:nvSpPr>
            <p:spPr>
              <a:xfrm>
                <a:off x="645293" y="2986759"/>
                <a:ext cx="1143000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RAS</a:t>
                </a:r>
              </a:p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MSI</a:t>
                </a:r>
              </a:p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BRAF</a:t>
                </a:r>
              </a:p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PIK3CA</a:t>
                </a:r>
              </a:p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PTEN</a:t>
                </a:r>
              </a:p>
            </p:txBody>
          </p:sp>
          <p:sp>
            <p:nvSpPr>
              <p:cNvPr id="1119" name="Oval 1118"/>
              <p:cNvSpPr/>
              <p:nvPr/>
            </p:nvSpPr>
            <p:spPr>
              <a:xfrm>
                <a:off x="534287" y="3062130"/>
                <a:ext cx="137160" cy="13716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35" name="Group 1334"/>
            <p:cNvGrpSpPr/>
            <p:nvPr/>
          </p:nvGrpSpPr>
          <p:grpSpPr>
            <a:xfrm>
              <a:off x="5419159" y="5442454"/>
              <a:ext cx="1274599" cy="1200328"/>
              <a:chOff x="513694" y="2986759"/>
              <a:chExt cx="1274599" cy="1200328"/>
            </a:xfrm>
          </p:grpSpPr>
          <p:sp>
            <p:nvSpPr>
              <p:cNvPr id="1336" name="Oval 1335"/>
              <p:cNvSpPr/>
              <p:nvPr/>
            </p:nvSpPr>
            <p:spPr>
              <a:xfrm>
                <a:off x="520009" y="3505822"/>
                <a:ext cx="137160" cy="137160"/>
              </a:xfrm>
              <a:prstGeom prst="ellipse">
                <a:avLst/>
              </a:prstGeom>
              <a:solidFill>
                <a:srgbClr val="AB0D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337" name="Oval 1336"/>
              <p:cNvSpPr/>
              <p:nvPr/>
            </p:nvSpPr>
            <p:spPr>
              <a:xfrm>
                <a:off x="513694" y="3714051"/>
                <a:ext cx="137160" cy="13716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338" name="Oval 1337"/>
              <p:cNvSpPr/>
              <p:nvPr/>
            </p:nvSpPr>
            <p:spPr>
              <a:xfrm>
                <a:off x="519116" y="3915654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339" name="Oval 1338"/>
              <p:cNvSpPr/>
              <p:nvPr/>
            </p:nvSpPr>
            <p:spPr>
              <a:xfrm>
                <a:off x="526317" y="3292867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85" name="TextBox 1484"/>
              <p:cNvSpPr txBox="1"/>
              <p:nvPr/>
            </p:nvSpPr>
            <p:spPr>
              <a:xfrm>
                <a:off x="645293" y="2986759"/>
                <a:ext cx="1143000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RAS</a:t>
                </a:r>
              </a:p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KRAS</a:t>
                </a:r>
              </a:p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HER2/NEU</a:t>
                </a:r>
              </a:p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APC</a:t>
                </a:r>
              </a:p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TP53</a:t>
                </a:r>
              </a:p>
            </p:txBody>
          </p:sp>
          <p:sp>
            <p:nvSpPr>
              <p:cNvPr id="1486" name="Oval 1485"/>
              <p:cNvSpPr/>
              <p:nvPr/>
            </p:nvSpPr>
            <p:spPr>
              <a:xfrm>
                <a:off x="534287" y="3062130"/>
                <a:ext cx="137160" cy="13716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87" name="Group 1486"/>
            <p:cNvGrpSpPr/>
            <p:nvPr/>
          </p:nvGrpSpPr>
          <p:grpSpPr>
            <a:xfrm>
              <a:off x="7472461" y="2980423"/>
              <a:ext cx="1274599" cy="1200328"/>
              <a:chOff x="513694" y="2986759"/>
              <a:chExt cx="1274599" cy="1200328"/>
            </a:xfrm>
          </p:grpSpPr>
          <p:sp>
            <p:nvSpPr>
              <p:cNvPr id="1488" name="Oval 1487"/>
              <p:cNvSpPr/>
              <p:nvPr/>
            </p:nvSpPr>
            <p:spPr>
              <a:xfrm>
                <a:off x="520009" y="3505822"/>
                <a:ext cx="137160" cy="137160"/>
              </a:xfrm>
              <a:prstGeom prst="ellipse">
                <a:avLst/>
              </a:prstGeom>
              <a:solidFill>
                <a:srgbClr val="AB0D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89" name="Oval 1488"/>
              <p:cNvSpPr/>
              <p:nvPr/>
            </p:nvSpPr>
            <p:spPr>
              <a:xfrm>
                <a:off x="513694" y="3714051"/>
                <a:ext cx="137160" cy="13716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90" name="Oval 1489"/>
              <p:cNvSpPr/>
              <p:nvPr/>
            </p:nvSpPr>
            <p:spPr>
              <a:xfrm>
                <a:off x="519116" y="3915654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91" name="Oval 1490"/>
              <p:cNvSpPr/>
              <p:nvPr/>
            </p:nvSpPr>
            <p:spPr>
              <a:xfrm>
                <a:off x="526317" y="3292867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92" name="TextBox 1491"/>
              <p:cNvSpPr txBox="1"/>
              <p:nvPr/>
            </p:nvSpPr>
            <p:spPr>
              <a:xfrm>
                <a:off x="645293" y="2986759"/>
                <a:ext cx="1143000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RAS</a:t>
                </a:r>
              </a:p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KRAS</a:t>
                </a:r>
              </a:p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HER2/NEU</a:t>
                </a:r>
              </a:p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APC</a:t>
                </a:r>
              </a:p>
              <a:p>
                <a:pPr algn="l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TP53</a:t>
                </a:r>
              </a:p>
            </p:txBody>
          </p:sp>
          <p:sp>
            <p:nvSpPr>
              <p:cNvPr id="1493" name="Oval 1492"/>
              <p:cNvSpPr/>
              <p:nvPr/>
            </p:nvSpPr>
            <p:spPr>
              <a:xfrm>
                <a:off x="534287" y="3062130"/>
                <a:ext cx="137160" cy="13716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29" name="TextBox 1128"/>
          <p:cNvSpPr txBox="1"/>
          <p:nvPr/>
        </p:nvSpPr>
        <p:spPr>
          <a:xfrm>
            <a:off x="174812" y="6404285"/>
            <a:ext cx="581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Courtesy of John L Marshall, MD</a:t>
            </a:r>
            <a:endParaRPr lang="is-I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70" name="Picture 2"/>
          <p:cNvPicPr>
            <a:picLocks noChangeAspect="1" noChangeArrowheads="1"/>
          </p:cNvPicPr>
          <p:nvPr/>
        </p:nvPicPr>
        <p:blipFill rotWithShape="1">
          <a:blip r:embed="rId3"/>
          <a:srcRect t="4271" b="392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23971"/>
          <p:cNvSpPr txBox="1"/>
          <p:nvPr/>
        </p:nvSpPr>
        <p:spPr>
          <a:xfrm>
            <a:off x="0" y="6598606"/>
            <a:ext cx="2603598" cy="2616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457200"/>
            <a:r>
              <a:rPr lang="nl-NL" sz="1100" dirty="0">
                <a:solidFill>
                  <a:prstClr val="white"/>
                </a:solidFill>
                <a:latin typeface="Imago Book"/>
              </a:rPr>
              <a:t>Bettington, et al. </a:t>
            </a:r>
            <a:r>
              <a:rPr lang="nl-NL" sz="1100" i="1" dirty="0">
                <a:solidFill>
                  <a:prstClr val="white"/>
                </a:solidFill>
                <a:latin typeface="Imago Book"/>
              </a:rPr>
              <a:t>Histopathology</a:t>
            </a:r>
            <a:r>
              <a:rPr lang="nl-NL" sz="1100" dirty="0">
                <a:solidFill>
                  <a:prstClr val="white"/>
                </a:solidFill>
                <a:latin typeface="Imago Book"/>
              </a:rPr>
              <a:t>. 2013.</a:t>
            </a:r>
            <a:endParaRPr lang="nl-BE" sz="1100" dirty="0">
              <a:solidFill>
                <a:prstClr val="white"/>
              </a:solidFill>
              <a:latin typeface="Imago Book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5959615"/>
            <a:ext cx="1524000" cy="381000"/>
          </a:xfrm>
          <a:prstGeom prst="roundRect">
            <a:avLst/>
          </a:prstGeom>
          <a:solidFill>
            <a:srgbClr val="11579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MIDGUT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39000" y="5959615"/>
            <a:ext cx="1447800" cy="381000"/>
          </a:xfrm>
          <a:prstGeom prst="roundRect">
            <a:avLst/>
          </a:prstGeom>
          <a:solidFill>
            <a:srgbClr val="11579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HINDGUT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75512"/>
            <a:ext cx="840105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1400" kern="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Bettington</a:t>
            </a:r>
            <a:r>
              <a:rPr lang="en-US" sz="1400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kern="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 et al. </a:t>
            </a:r>
            <a:r>
              <a:rPr lang="en-US" sz="1400" i="1" kern="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Histopathology</a:t>
            </a:r>
            <a:r>
              <a:rPr lang="en-US" sz="1400" kern="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2013;62(3):367-86.</a:t>
            </a:r>
            <a:endParaRPr lang="en-US" sz="1400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787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8" y="1309706"/>
            <a:ext cx="7079446" cy="462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27894" cy="1143000"/>
          </a:xfrm>
        </p:spPr>
        <p:txBody>
          <a:bodyPr/>
          <a:lstStyle/>
          <a:p>
            <a:r>
              <a:rPr lang="en-US" dirty="0"/>
              <a:t>Phase II Pilot Study of Vemurafenib in Patients w</a:t>
            </a:r>
            <a:r>
              <a:rPr lang="en-US" dirty="0" smtClean="0"/>
              <a:t>ith Metastatic </a:t>
            </a:r>
            <a:r>
              <a:rPr lang="en-US" dirty="0"/>
              <a:t>BRAF-Mutated Colorectal </a:t>
            </a:r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470" y="6404285"/>
            <a:ext cx="581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Kopetz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 et al. </a:t>
            </a:r>
            <a:r>
              <a:rPr lang="en-US" sz="1600" b="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 </a:t>
            </a:r>
            <a:r>
              <a:rPr lang="en-US" sz="1600" b="0" i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Clin</a:t>
            </a:r>
            <a:r>
              <a:rPr lang="en-US" sz="1600" b="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Oncol</a:t>
            </a:r>
            <a:r>
              <a:rPr lang="en-US" sz="1600" b="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2015;33(34):4032-8.</a:t>
            </a:r>
            <a:endParaRPr lang="is-I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7811" y="1512332"/>
            <a:ext cx="213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Response rate, 5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%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95% CI, &lt; 1 to 26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388775" y="3196098"/>
            <a:ext cx="2487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RECIST Response (%)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7827" y="5899025"/>
            <a:ext cx="2138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Patients</a:t>
            </a:r>
          </a:p>
        </p:txBody>
      </p:sp>
    </p:spTree>
    <p:extLst>
      <p:ext uri="{BB962C8B-B14F-4D97-AF65-F5344CB8AC3E}">
        <p14:creationId xmlns:p14="http://schemas.microsoft.com/office/powerpoint/2010/main" val="19957476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0"/>
            <a:ext cx="8364071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Comparison of Response Rate and Progression-Free Survival for BRAF-Mutated Colorectal Cancer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205380"/>
              </p:ext>
            </p:extLst>
          </p:nvPr>
        </p:nvGraphicFramePr>
        <p:xfrm>
          <a:off x="685799" y="1273094"/>
          <a:ext cx="7803138" cy="51953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4935"/>
                <a:gridCol w="1496634"/>
                <a:gridCol w="1362452"/>
                <a:gridCol w="2539117"/>
              </a:tblGrid>
              <a:tr h="2921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Regimen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Response rate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PFS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Citation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</a:tr>
              <a:tr h="292198">
                <a:tc grid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Single/doublet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BRAF/MEK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</a:tr>
              <a:tr h="2921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Vemurafenib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5%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2.1 months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Kopetz,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ASCO ‘10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2921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Dabrafenib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11%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Falchook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Lancet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‘08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29219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Encorafenib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16%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Gomez-Roca, ESMO ‘14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2921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Dabrafenib + trametinib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12%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3.5 months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Corcoran, ASCO ‘14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292198">
                <a:tc gridSpan="4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Doublet with EGFR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2921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Vemurafenib +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panitumumab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3.2 months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Yeager, 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</a:rPr>
                        <a:t>CCR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’14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2921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Vemurafenib + cetuximab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3.2 months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Tabernero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 ASCO ‘14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29219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Encorafenib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+ cetuximab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4.0 months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Tabernero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 ESMO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‘14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2921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Dabrafenib +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panitumumab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3.4 months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Atreya, ASCO ‘15 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292198">
                <a:tc gridSpan="4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Triplet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with EGFR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2921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Vemurafenib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+ cetuximab + irinotecan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35%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7.7 months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Hong,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ASCO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‘15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2921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Dabrafenib + trametinib +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panitumumab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26%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4.1 months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Atreya, ASCO ‘15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29219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Encorafenib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+ cetuximab +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alpelisib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4.4 months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Tabernero et al ESMO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’14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2185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495300"/>
            <a:ext cx="4330700" cy="58547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0778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14300"/>
            <a:ext cx="8420100" cy="1143000"/>
          </a:xfrm>
        </p:spPr>
        <p:txBody>
          <a:bodyPr/>
          <a:lstStyle/>
          <a:p>
            <a:r>
              <a:rPr lang="en-US" dirty="0" smtClean="0"/>
              <a:t>TRIBE: Phase III Study of FOLFOXIRI/Bevacizumab </a:t>
            </a:r>
            <a:r>
              <a:rPr lang="en-US" dirty="0"/>
              <a:t>versus </a:t>
            </a:r>
            <a:r>
              <a:rPr lang="en-US" dirty="0" smtClean="0"/>
              <a:t>FOLFIRI/Bevacizumab </a:t>
            </a:r>
            <a:r>
              <a:rPr lang="en-US" dirty="0"/>
              <a:t>as </a:t>
            </a:r>
            <a:r>
              <a:rPr lang="en-US" dirty="0" smtClean="0"/>
              <a:t>First-Line </a:t>
            </a:r>
            <a:r>
              <a:rPr lang="en-US" dirty="0"/>
              <a:t>T</a:t>
            </a:r>
            <a:r>
              <a:rPr lang="en-US" dirty="0" smtClean="0"/>
              <a:t>reatment for Metastatic </a:t>
            </a:r>
            <a:r>
              <a:rPr lang="en-US"/>
              <a:t>C</a:t>
            </a:r>
            <a:r>
              <a:rPr lang="en-US" smtClean="0"/>
              <a:t>olorectal Cancer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77" y="6403736"/>
            <a:ext cx="581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Cremolini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 et al. 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Lancet </a:t>
            </a:r>
            <a:r>
              <a:rPr lang="en-US" sz="1600" b="0" i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Oncol</a:t>
            </a:r>
            <a:r>
              <a:rPr lang="en-US" sz="1600" b="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2015;316(13):1306-15.</a:t>
            </a:r>
            <a:endParaRPr lang="is-I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0933" y="5907869"/>
            <a:ext cx="2138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Arial" charset="0"/>
                <a:ea typeface="Arial" charset="0"/>
                <a:cs typeface="Arial" charset="0"/>
              </a:rPr>
              <a:t>Follow-up (months)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2293" y="3575591"/>
            <a:ext cx="2138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Overall survival (%)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70" y="1590712"/>
            <a:ext cx="7453830" cy="43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951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778000"/>
          </a:xfrm>
        </p:spPr>
        <p:txBody>
          <a:bodyPr/>
          <a:lstStyle/>
          <a:p>
            <a:r>
              <a:rPr lang="en-US" dirty="0" smtClean="0"/>
              <a:t>FDA Approval of Pembrolizumab for</a:t>
            </a:r>
            <a:r>
              <a:rPr lang="en-US" sz="2800" dirty="0"/>
              <a:t> </a:t>
            </a:r>
            <a:r>
              <a:rPr lang="en-US" sz="2800" dirty="0" smtClean="0"/>
              <a:t>Microsatellite Instability-High </a:t>
            </a:r>
            <a:r>
              <a:rPr lang="en-US" sz="2800" dirty="0"/>
              <a:t>(MSI-H) or </a:t>
            </a:r>
            <a:r>
              <a:rPr lang="en-US" sz="2800" dirty="0" smtClean="0"/>
              <a:t>Mismatch Repair-Deficient </a:t>
            </a:r>
            <a:r>
              <a:rPr lang="en-US" sz="2800" dirty="0"/>
              <a:t>(</a:t>
            </a:r>
            <a:r>
              <a:rPr lang="en-US" sz="2800" dirty="0" err="1"/>
              <a:t>dMMR</a:t>
            </a:r>
            <a:r>
              <a:rPr lang="en-US" sz="2800" dirty="0"/>
              <a:t>) </a:t>
            </a:r>
            <a:r>
              <a:rPr lang="en-US" sz="2800" dirty="0" smtClean="0"/>
              <a:t>Solid Tumors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4188"/>
            <a:ext cx="7772400" cy="5027612"/>
          </a:xfrm>
        </p:spPr>
        <p:txBody>
          <a:bodyPr/>
          <a:lstStyle/>
          <a:p>
            <a:r>
              <a:rPr lang="en-US" sz="1800" dirty="0" smtClean="0"/>
              <a:t>N = 149 patients (90 CRC, 59 non-CRC) with MSI-H or </a:t>
            </a:r>
            <a:r>
              <a:rPr lang="en-US" sz="1800" dirty="0" err="1" smtClean="0"/>
              <a:t>dMMR</a:t>
            </a:r>
            <a:r>
              <a:rPr lang="en-US" sz="1800" dirty="0" smtClean="0"/>
              <a:t> cancers across 5 uncontrolled</a:t>
            </a:r>
            <a:r>
              <a:rPr lang="en-US" sz="1800" dirty="0"/>
              <a:t>, </a:t>
            </a:r>
            <a:r>
              <a:rPr lang="en-US" sz="1800" dirty="0" err="1" smtClean="0"/>
              <a:t>multicohort</a:t>
            </a:r>
            <a:r>
              <a:rPr lang="en-US" sz="1800" dirty="0"/>
              <a:t>, </a:t>
            </a:r>
            <a:r>
              <a:rPr lang="en-US" sz="1800" dirty="0" smtClean="0"/>
              <a:t>multicenter</a:t>
            </a:r>
            <a:r>
              <a:rPr lang="en-US" sz="1800" dirty="0"/>
              <a:t>, single-arm </a:t>
            </a:r>
            <a:r>
              <a:rPr lang="en-US" sz="1800" dirty="0" smtClean="0"/>
              <a:t>trials</a:t>
            </a:r>
          </a:p>
          <a:p>
            <a:r>
              <a:rPr lang="en-US" sz="1800" dirty="0" smtClean="0"/>
              <a:t>Objective response rate (ORR) = 39.6</a:t>
            </a:r>
            <a:r>
              <a:rPr lang="en-US" sz="1800" dirty="0"/>
              <a:t>% (95% CI: 31.7, 47.9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11 complete responses</a:t>
            </a:r>
          </a:p>
          <a:p>
            <a:pPr lvl="1"/>
            <a:r>
              <a:rPr lang="en-US" sz="1800" dirty="0" smtClean="0"/>
              <a:t>48 partial responses</a:t>
            </a:r>
          </a:p>
          <a:p>
            <a:pPr lvl="1"/>
            <a:r>
              <a:rPr lang="en-US" sz="1800" dirty="0" smtClean="0"/>
              <a:t>Response ≥6 months = 78</a:t>
            </a:r>
            <a:r>
              <a:rPr lang="en-US" sz="1800" dirty="0"/>
              <a:t>% </a:t>
            </a:r>
            <a:endParaRPr lang="en-US" sz="1800" dirty="0" smtClean="0"/>
          </a:p>
          <a:p>
            <a:pPr lvl="1"/>
            <a:r>
              <a:rPr lang="en-US" sz="1800" dirty="0" smtClean="0"/>
              <a:t>ORR similar for CRC </a:t>
            </a:r>
            <a:r>
              <a:rPr lang="en-US" sz="1800" dirty="0"/>
              <a:t>(36%) </a:t>
            </a:r>
            <a:r>
              <a:rPr lang="en-US" sz="1800" dirty="0" smtClean="0"/>
              <a:t>and non-CRC (46%)</a:t>
            </a:r>
          </a:p>
          <a:p>
            <a:pPr lvl="1"/>
            <a:endParaRPr lang="en-US" sz="1800" dirty="0" smtClean="0"/>
          </a:p>
          <a:p>
            <a:pPr marL="0" indent="0" algn="ctr">
              <a:buNone/>
            </a:pPr>
            <a:r>
              <a:rPr lang="en-US" sz="1800" b="1" i="1" dirty="0">
                <a:solidFill>
                  <a:srgbClr val="FFC013"/>
                </a:solidFill>
              </a:rPr>
              <a:t>On May 23, 2017, the US </a:t>
            </a:r>
            <a:r>
              <a:rPr lang="en-US" sz="1800" b="1" i="1" dirty="0" smtClean="0">
                <a:solidFill>
                  <a:srgbClr val="FFC013"/>
                </a:solidFill>
              </a:rPr>
              <a:t>FDA granted </a:t>
            </a:r>
            <a:r>
              <a:rPr lang="en-US" sz="1800" b="1" i="1" dirty="0">
                <a:solidFill>
                  <a:srgbClr val="FFC013"/>
                </a:solidFill>
              </a:rPr>
              <a:t>accelerated approval to pembrolizumab for patients with unresectable or metastatic, MSI-H or </a:t>
            </a:r>
            <a:r>
              <a:rPr lang="en-US" sz="1800" b="1" i="1" dirty="0" err="1">
                <a:solidFill>
                  <a:srgbClr val="FFC013"/>
                </a:solidFill>
              </a:rPr>
              <a:t>dMMR</a:t>
            </a:r>
            <a:r>
              <a:rPr lang="en-US" sz="1800" b="1" i="1" dirty="0">
                <a:solidFill>
                  <a:srgbClr val="FFC013"/>
                </a:solidFill>
              </a:rPr>
              <a:t> solid tumors that have progressed after prior treatment and who have no satisfactory alternative treatment options or with MSI-H or </a:t>
            </a:r>
            <a:r>
              <a:rPr lang="en-US" sz="1800" b="1" i="1" dirty="0" err="1">
                <a:solidFill>
                  <a:srgbClr val="FFC013"/>
                </a:solidFill>
              </a:rPr>
              <a:t>dMMR</a:t>
            </a:r>
            <a:r>
              <a:rPr lang="en-US" sz="1800" b="1" i="1" dirty="0">
                <a:solidFill>
                  <a:srgbClr val="FFC013"/>
                </a:solidFill>
              </a:rPr>
              <a:t> colorectal </a:t>
            </a:r>
            <a:r>
              <a:rPr lang="en-US" sz="1800" b="1" i="1" dirty="0" smtClean="0">
                <a:solidFill>
                  <a:srgbClr val="FFC013"/>
                </a:solidFill>
              </a:rPr>
              <a:t>cancer </a:t>
            </a:r>
            <a:r>
              <a:rPr lang="en-US" sz="1800" b="1" i="1" dirty="0">
                <a:solidFill>
                  <a:srgbClr val="FFC013"/>
                </a:solidFill>
              </a:rPr>
              <a:t>that has progressed </a:t>
            </a:r>
            <a:r>
              <a:rPr lang="en-US" sz="1800" b="1" i="1" dirty="0" smtClean="0">
                <a:solidFill>
                  <a:srgbClr val="FFC013"/>
                </a:solidFill>
              </a:rPr>
              <a:t>after treatment </a:t>
            </a:r>
            <a:r>
              <a:rPr lang="en-US" sz="1800" b="1" i="1" dirty="0">
                <a:solidFill>
                  <a:srgbClr val="FFC013"/>
                </a:solidFill>
              </a:rPr>
              <a:t>with a </a:t>
            </a:r>
            <a:r>
              <a:rPr lang="en-US" sz="1800" b="1" i="1" dirty="0" err="1">
                <a:solidFill>
                  <a:srgbClr val="FFC013"/>
                </a:solidFill>
              </a:rPr>
              <a:t>fluoropyrimidine</a:t>
            </a:r>
            <a:r>
              <a:rPr lang="en-US" sz="1800" b="1" i="1" dirty="0">
                <a:solidFill>
                  <a:srgbClr val="FFC013"/>
                </a:solidFill>
              </a:rPr>
              <a:t>, </a:t>
            </a:r>
            <a:r>
              <a:rPr lang="en-US" sz="1800" b="1" i="1" dirty="0" err="1">
                <a:solidFill>
                  <a:srgbClr val="FFC013"/>
                </a:solidFill>
              </a:rPr>
              <a:t>oxaliplatin</a:t>
            </a:r>
            <a:r>
              <a:rPr lang="en-US" sz="1800" b="1" i="1" dirty="0">
                <a:solidFill>
                  <a:srgbClr val="FFC013"/>
                </a:solidFill>
              </a:rPr>
              <a:t> and irinotecan.</a:t>
            </a:r>
          </a:p>
          <a:p>
            <a:endParaRPr lang="en-US" sz="1800" dirty="0"/>
          </a:p>
          <a:p>
            <a:r>
              <a:rPr lang="en-US" sz="14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04285"/>
            <a:ext cx="802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www.fda.gov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/drugs/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informationondrugs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approveddrugs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/ucm560040.htm</a:t>
            </a:r>
            <a:endParaRPr lang="is-I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731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33400" y="333690"/>
            <a:ext cx="8054975" cy="19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 smtClean="0"/>
              <a:t>As it pertains to </a:t>
            </a:r>
            <a:r>
              <a:rPr lang="en-US" sz="2000" b="1" dirty="0"/>
              <a:t>the last patient in your practice who died of metastatic colorectal cancer (CRC) for whom you provided care for at least 9 </a:t>
            </a:r>
            <a:r>
              <a:rPr lang="en-US" sz="2000" b="1" dirty="0" smtClean="0"/>
              <a:t>months</a:t>
            </a:r>
            <a:r>
              <a:rPr lang="en-US" sz="2000" dirty="0" smtClean="0"/>
              <a:t>: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 smtClean="0"/>
              <a:t>Systemic </a:t>
            </a:r>
            <a:r>
              <a:rPr lang="en-US" sz="2000" b="1" dirty="0"/>
              <a:t>t</a:t>
            </a:r>
            <a:r>
              <a:rPr lang="en-US" sz="2000" b="1" dirty="0" smtClean="0"/>
              <a:t>reatment </a:t>
            </a:r>
            <a:r>
              <a:rPr lang="en-US" sz="2000" b="1" dirty="0"/>
              <a:t>r</a:t>
            </a:r>
            <a:r>
              <a:rPr lang="en-US" sz="2000" b="1" dirty="0" smtClean="0"/>
              <a:t>egimens </a:t>
            </a:r>
            <a:r>
              <a:rPr lang="en-US" sz="2000" b="1" dirty="0"/>
              <a:t>a</a:t>
            </a:r>
            <a:r>
              <a:rPr lang="en-US" sz="2000" b="1" dirty="0" smtClean="0"/>
              <a:t>dministered </a:t>
            </a:r>
            <a:r>
              <a:rPr lang="en-US" sz="2000" b="1" dirty="0"/>
              <a:t>in </a:t>
            </a:r>
            <a:r>
              <a:rPr lang="en-US" sz="2000" b="1" dirty="0" smtClean="0"/>
              <a:t>any </a:t>
            </a:r>
            <a:r>
              <a:rPr lang="en-US" sz="2000" b="1" dirty="0"/>
              <a:t>l</a:t>
            </a:r>
            <a:r>
              <a:rPr lang="en-US" sz="2000" b="1" dirty="0" smtClean="0"/>
              <a:t>ine </a:t>
            </a:r>
            <a:endParaRPr lang="en-US" sz="2000" b="1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/>
          </p:nvPr>
        </p:nvGraphicFramePr>
        <p:xfrm>
          <a:off x="533400" y="2207941"/>
          <a:ext cx="8153400" cy="433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9965" y="6333565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N </a:t>
            </a:r>
            <a:r>
              <a:rPr lang="en-US" sz="1800" smtClean="0">
                <a:solidFill>
                  <a:srgbClr val="FFFFFF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= 77</a:t>
            </a:r>
            <a:endParaRPr lang="en-US" sz="1800" dirty="0" smtClean="0">
              <a:solidFill>
                <a:srgbClr val="FFFFFF"/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141316" y="428263"/>
            <a:ext cx="70026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489235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271181"/>
            <a:ext cx="8054975" cy="22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 smtClean="0"/>
              <a:t>FOLFOX/bevacizumab</a:t>
            </a:r>
            <a:r>
              <a:rPr lang="en-US" sz="2000" b="1" dirty="0"/>
              <a:t>: Line of </a:t>
            </a:r>
            <a:r>
              <a:rPr lang="en-US" sz="2000" b="1" dirty="0" smtClean="0"/>
              <a:t>therapy</a:t>
            </a:r>
            <a:endParaRPr lang="en-US" sz="2000" b="1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84029"/>
              </p:ext>
            </p:extLst>
          </p:nvPr>
        </p:nvGraphicFramePr>
        <p:xfrm>
          <a:off x="471487" y="2214462"/>
          <a:ext cx="81534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9965" y="6333565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n = 62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141316" y="428263"/>
            <a:ext cx="70026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49400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auto">
          <a:xfrm>
            <a:off x="520700" y="439838"/>
            <a:ext cx="8054975" cy="22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 smtClean="0"/>
              <a:t>FOLFIRI/bevacizumab</a:t>
            </a:r>
            <a:r>
              <a:rPr lang="en-US" sz="2000" b="1" dirty="0"/>
              <a:t>: Tolerability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9965" y="6333565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n = 36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685985766"/>
              </p:ext>
            </p:extLst>
          </p:nvPr>
        </p:nvGraphicFramePr>
        <p:xfrm>
          <a:off x="390143" y="2157984"/>
          <a:ext cx="7892923" cy="123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32011" y="2877312"/>
            <a:ext cx="179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9</a:t>
            </a:r>
            <a:r>
              <a:rPr lang="en-US" sz="1800" b="1" dirty="0" smtClean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 (25%)</a:t>
            </a:r>
            <a:endParaRPr lang="en-US" sz="1800" b="1" dirty="0">
              <a:solidFill>
                <a:srgbClr val="FFFFFF"/>
              </a:solidFill>
              <a:latin typeface="Arial"/>
              <a:ea typeface="Arial Hebrew Scholar" charset="-79"/>
              <a:cs typeface="Arial Hebrew Scholar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8241" y="2877312"/>
            <a:ext cx="540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333399">
                    <a:lumMod val="75000"/>
                  </a:srgbClr>
                </a:solidFill>
                <a:latin typeface="Arial"/>
                <a:ea typeface="Arial Hebrew Scholar" charset="-79"/>
                <a:cs typeface="Arial Hebrew Scholar" charset="-79"/>
              </a:rPr>
              <a:t>26 (72%)</a:t>
            </a:r>
            <a:endParaRPr lang="en-US" sz="1800" b="1" dirty="0">
              <a:solidFill>
                <a:srgbClr val="333399">
                  <a:lumMod val="75000"/>
                </a:srgbClr>
              </a:solidFill>
              <a:latin typeface="Arial"/>
              <a:ea typeface="Arial Hebrew Scholar" charset="-79"/>
              <a:cs typeface="Arial Hebrew Scholar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69387" y="2884478"/>
            <a:ext cx="93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1 (3</a:t>
            </a:r>
            <a:r>
              <a:rPr lang="en-US" sz="1800" b="1" dirty="0" smtClean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%)</a:t>
            </a:r>
            <a:endParaRPr lang="en-US" sz="1800" b="1" dirty="0">
              <a:solidFill>
                <a:srgbClr val="FFFFFF"/>
              </a:solidFill>
              <a:latin typeface="Arial"/>
              <a:ea typeface="Arial Hebrew Scholar" charset="-79"/>
              <a:cs typeface="Arial Hebrew Scholar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20858" y="4097529"/>
            <a:ext cx="4059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Very tolerable, no dose/schedule modifications necessary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0858" y="4678051"/>
            <a:ext cx="480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Somewhat tolerable, but issues manageable with dose reductions and/or schedule modifications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20858" y="5270361"/>
            <a:ext cx="3900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Significant tolerability issues that required discontinuation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954640" y="4241419"/>
            <a:ext cx="266218" cy="266218"/>
          </a:xfrm>
          <a:prstGeom prst="rect">
            <a:avLst/>
          </a:prstGeom>
          <a:solidFill>
            <a:srgbClr val="7BB5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54640" y="4821941"/>
            <a:ext cx="266218" cy="26621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954640" y="5413127"/>
            <a:ext cx="266218" cy="26621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141316" y="428263"/>
            <a:ext cx="70026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095477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91338" y="2772473"/>
            <a:ext cx="6255776" cy="615696"/>
          </a:xfrm>
          <a:prstGeom prst="rect">
            <a:avLst/>
          </a:prstGeom>
          <a:solidFill>
            <a:srgbClr val="FFC0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47114" y="2772473"/>
            <a:ext cx="1284514" cy="615696"/>
          </a:xfrm>
          <a:prstGeom prst="rect">
            <a:avLst/>
          </a:prstGeom>
          <a:solidFill>
            <a:srgbClr val="C01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336" y="2877312"/>
            <a:ext cx="625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Arial"/>
                <a:ea typeface="Arial Hebrew Scholar" charset="-79"/>
                <a:cs typeface="Arial Hebrew Scholar" charset="-79"/>
              </a:rPr>
              <a:t>6 (86%)</a:t>
            </a:r>
            <a:endParaRPr lang="en-US" sz="1800" b="1" dirty="0">
              <a:solidFill>
                <a:srgbClr val="002060"/>
              </a:solidFill>
              <a:latin typeface="Arial"/>
              <a:ea typeface="Arial Hebrew Scholar" charset="-79"/>
              <a:cs typeface="Arial Hebrew Scholar" charset="-79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20700" y="439838"/>
            <a:ext cx="8054975" cy="22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 smtClean="0"/>
              <a:t>Chemotherapy/</a:t>
            </a:r>
            <a:r>
              <a:rPr lang="en-US" sz="2000" b="1" dirty="0"/>
              <a:t>a</a:t>
            </a:r>
            <a:r>
              <a:rPr lang="en-US" sz="2000" b="1" dirty="0" smtClean="0"/>
              <a:t>flibercept: </a:t>
            </a:r>
            <a:r>
              <a:rPr lang="en-US" sz="2000" b="1" dirty="0"/>
              <a:t>Tolerability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9965" y="6333565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n = </a:t>
            </a:r>
            <a:r>
              <a:rPr lang="en-US" sz="1800" dirty="0">
                <a:solidFill>
                  <a:srgbClr val="FFFFFF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7</a:t>
            </a:r>
            <a:endParaRPr lang="en-US" sz="1800" dirty="0" smtClean="0">
              <a:solidFill>
                <a:srgbClr val="FFFFFF"/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5749" y="2868472"/>
            <a:ext cx="182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/>
                <a:ea typeface="Arial Hebrew Scholar" charset="-79"/>
                <a:cs typeface="Arial Hebrew Scholar" charset="-79"/>
              </a:rPr>
              <a:t>1 (14%)</a:t>
            </a:r>
            <a:endParaRPr lang="en-US" sz="1800" b="1" dirty="0">
              <a:latin typeface="Arial"/>
              <a:ea typeface="Arial Hebrew Scholar" charset="-79"/>
              <a:cs typeface="Arial Hebrew Scholar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0858" y="4678051"/>
            <a:ext cx="480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Somewhat tolerable, but issues manageable with dose reductions and/or schedule modifications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954640" y="4821941"/>
            <a:ext cx="266218" cy="26621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141316" y="428263"/>
            <a:ext cx="70026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220858" y="5270361"/>
            <a:ext cx="3900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Significant tolerability issues that required discontinuation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954640" y="5413127"/>
            <a:ext cx="266218" cy="26621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873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685800" y="127000"/>
            <a:ext cx="7772400" cy="1143000"/>
          </a:xfrm>
        </p:spPr>
        <p:txBody>
          <a:bodyPr/>
          <a:lstStyle/>
          <a:p>
            <a:r>
              <a:rPr lang="en-US" altLang="x-none"/>
              <a:t>Case Discussion: A 60-Year-Old Woman with Right-Sided KRAS Mutation-Positive Metastatic Colorectal Cancer (mCRC)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700"/>
              </a:spcBef>
            </a:pPr>
            <a:r>
              <a:rPr lang="en-US" altLang="x-none" sz="2100"/>
              <a:t>2010: Patient presents with abdominal pain and distension and is diagnosed with mCRC: </a:t>
            </a:r>
          </a:p>
          <a:p>
            <a:pPr lvl="1">
              <a:spcBef>
                <a:spcPts val="1700"/>
              </a:spcBef>
              <a:buFont typeface=".AppleSystemUIFont" charset="-120"/>
              <a:buChar char="–"/>
            </a:pPr>
            <a:r>
              <a:rPr lang="en-US" altLang="x-none" sz="2100"/>
              <a:t>Right-sided colon mass and a large pelvic mass </a:t>
            </a:r>
          </a:p>
          <a:p>
            <a:pPr lvl="1">
              <a:spcBef>
                <a:spcPts val="1700"/>
              </a:spcBef>
              <a:buFont typeface=".AppleSystemUIFont" charset="-120"/>
              <a:buChar char="–"/>
            </a:pPr>
            <a:r>
              <a:rPr lang="en-US" altLang="x-none" sz="2100"/>
              <a:t>MSI stable, KRAS mutation-positive, BRAF wild type</a:t>
            </a:r>
          </a:p>
          <a:p>
            <a:pPr lvl="1">
              <a:spcBef>
                <a:spcPts val="1700"/>
              </a:spcBef>
              <a:buFont typeface=".AppleSystemUIFont" charset="-120"/>
              <a:buChar char="–"/>
            </a:pPr>
            <a:r>
              <a:rPr lang="en-US" altLang="x-none" sz="2100"/>
              <a:t>Surgery </a:t>
            </a:r>
            <a:r>
              <a:rPr lang="en-US" altLang="x-none" sz="2100">
                <a:sym typeface="Wingdings" charset="2"/>
              </a:rPr>
              <a:t></a:t>
            </a:r>
            <a:r>
              <a:rPr lang="en-US" altLang="x-none" sz="2100"/>
              <a:t> NED</a:t>
            </a:r>
          </a:p>
          <a:p>
            <a:pPr>
              <a:spcBef>
                <a:spcPts val="1700"/>
              </a:spcBef>
            </a:pPr>
            <a:r>
              <a:rPr lang="en-US" altLang="x-none" sz="2100"/>
              <a:t>FOLFOX/bevacizumab </a:t>
            </a:r>
            <a:r>
              <a:rPr lang="en-US" altLang="x-none" sz="2100">
                <a:sym typeface="Wingdings" charset="2"/>
              </a:rPr>
              <a:t></a:t>
            </a:r>
            <a:r>
              <a:rPr lang="en-US" altLang="x-none" sz="2100"/>
              <a:t> capecitabine/bevacizumab maintenance</a:t>
            </a:r>
          </a:p>
          <a:p>
            <a:pPr>
              <a:spcBef>
                <a:spcPts val="1700"/>
              </a:spcBef>
            </a:pPr>
            <a:r>
              <a:rPr lang="en-US" altLang="x-none" sz="2100"/>
              <a:t>Multiple lines of therapy for disease progression:</a:t>
            </a:r>
          </a:p>
          <a:p>
            <a:pPr lvl="1">
              <a:spcBef>
                <a:spcPts val="1700"/>
              </a:spcBef>
              <a:buFont typeface=".AppleSystemUIFont" charset="-120"/>
              <a:buChar char="–"/>
            </a:pPr>
            <a:r>
              <a:rPr lang="en-US" altLang="x-none" sz="2100"/>
              <a:t>FOLFIRI/bevacizumab</a:t>
            </a:r>
          </a:p>
          <a:p>
            <a:pPr lvl="1">
              <a:spcBef>
                <a:spcPts val="1700"/>
              </a:spcBef>
              <a:buFont typeface=".AppleSystemUIFont" charset="-120"/>
              <a:buChar char="–"/>
            </a:pPr>
            <a:r>
              <a:rPr lang="en-US" altLang="x-none" sz="2100"/>
              <a:t>Irinotecan/aflibercept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12389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439838"/>
            <a:ext cx="8054975" cy="22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Regorafenib: Line of </a:t>
            </a:r>
            <a:r>
              <a:rPr lang="en-US" sz="2000" b="1" dirty="0" smtClean="0"/>
              <a:t>therapy</a:t>
            </a:r>
            <a:endParaRPr lang="en-US" sz="2000" b="1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458957"/>
              </p:ext>
            </p:extLst>
          </p:nvPr>
        </p:nvGraphicFramePr>
        <p:xfrm>
          <a:off x="533400" y="2487613"/>
          <a:ext cx="81534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9965" y="6333565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n = 37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141316" y="428263"/>
            <a:ext cx="70026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006710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439838"/>
            <a:ext cx="8054975" cy="22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TAS-102: Line of </a:t>
            </a:r>
            <a:r>
              <a:rPr lang="en-US" sz="2000" b="1" dirty="0" smtClean="0"/>
              <a:t>therapy</a:t>
            </a:r>
            <a:endParaRPr lang="en-US" sz="2000" b="1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018952"/>
              </p:ext>
            </p:extLst>
          </p:nvPr>
        </p:nvGraphicFramePr>
        <p:xfrm>
          <a:off x="533400" y="2487613"/>
          <a:ext cx="81534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9965" y="6333565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n = 30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141316" y="428263"/>
            <a:ext cx="70026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203942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auto">
          <a:xfrm>
            <a:off x="520700" y="439838"/>
            <a:ext cx="8054975" cy="22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 err="1"/>
              <a:t>Regorafenib</a:t>
            </a:r>
            <a:r>
              <a:rPr lang="en-US" sz="2000" b="1" dirty="0"/>
              <a:t>: Tolerability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9965" y="6333565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n = 36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45970828"/>
              </p:ext>
            </p:extLst>
          </p:nvPr>
        </p:nvGraphicFramePr>
        <p:xfrm>
          <a:off x="390143" y="2157984"/>
          <a:ext cx="7892923" cy="123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91337" y="2877312"/>
            <a:ext cx="98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4</a:t>
            </a:r>
            <a:r>
              <a:rPr lang="en-US" sz="1800" b="1" dirty="0" smtClean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 (11%)</a:t>
            </a:r>
            <a:endParaRPr lang="en-US" sz="1800" b="1" dirty="0">
              <a:solidFill>
                <a:srgbClr val="FFFFFF"/>
              </a:solidFill>
              <a:latin typeface="Arial"/>
              <a:ea typeface="Arial Hebrew Scholar" charset="-79"/>
              <a:cs typeface="Arial Hebrew Scholar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3637" y="2877312"/>
            <a:ext cx="618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333399">
                    <a:lumMod val="75000"/>
                  </a:srgbClr>
                </a:solidFill>
                <a:latin typeface="Arial"/>
                <a:ea typeface="Arial Hebrew Scholar" charset="-79"/>
                <a:cs typeface="Arial Hebrew Scholar" charset="-79"/>
              </a:rPr>
              <a:t>26 (72%)</a:t>
            </a:r>
            <a:endParaRPr lang="en-US" sz="1800" b="1" dirty="0">
              <a:solidFill>
                <a:srgbClr val="333399">
                  <a:lumMod val="75000"/>
                </a:srgbClr>
              </a:solidFill>
              <a:latin typeface="Arial"/>
              <a:ea typeface="Arial Hebrew Scholar" charset="-79"/>
              <a:cs typeface="Arial Hebrew Scholar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6261" y="2877312"/>
            <a:ext cx="111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6</a:t>
            </a:r>
            <a:r>
              <a:rPr lang="en-US" sz="1800" b="1" dirty="0" smtClean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 (17%)</a:t>
            </a:r>
            <a:endParaRPr lang="en-US" sz="1800" b="1" dirty="0">
              <a:solidFill>
                <a:srgbClr val="FFFFFF"/>
              </a:solidFill>
              <a:latin typeface="Arial"/>
              <a:ea typeface="Arial Hebrew Scholar" charset="-79"/>
              <a:cs typeface="Arial Hebrew Scholar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20858" y="4097529"/>
            <a:ext cx="4059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Very tolerable, no dose/schedule modifications necessary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0858" y="4678051"/>
            <a:ext cx="480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Somewhat tolerable, but issues manageable with dose reductions and/or schedule modifications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20858" y="5270361"/>
            <a:ext cx="3900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Significant tolerability issues that required discontinuation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954640" y="4241419"/>
            <a:ext cx="266218" cy="266218"/>
          </a:xfrm>
          <a:prstGeom prst="rect">
            <a:avLst/>
          </a:prstGeom>
          <a:solidFill>
            <a:srgbClr val="7BB5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54640" y="4821941"/>
            <a:ext cx="266218" cy="26621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954640" y="5413127"/>
            <a:ext cx="266218" cy="26621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141316" y="428263"/>
            <a:ext cx="70026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909453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0"/>
            <a:ext cx="8054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How attached did you feel to this patient emotionally? </a:t>
            </a:r>
            <a:endParaRPr lang="en-US" sz="2000" b="1" dirty="0" smtClean="0"/>
          </a:p>
          <a:p>
            <a:pPr algn="l"/>
            <a:r>
              <a:rPr lang="en-US" sz="2000" dirty="0"/>
              <a:t>(56 oncologists who entered 3 patients into survey: Average score for all 3 patients; 3 = very </a:t>
            </a:r>
            <a:r>
              <a:rPr lang="en-US" sz="2000" dirty="0" smtClean="0"/>
              <a:t>attached, </a:t>
            </a:r>
            <a:r>
              <a:rPr lang="en-US" sz="2000" dirty="0"/>
              <a:t>2 = somewhat </a:t>
            </a:r>
            <a:r>
              <a:rPr lang="en-US" sz="2000" dirty="0" smtClean="0"/>
              <a:t>attached; </a:t>
            </a:r>
            <a:endParaRPr lang="en-US" sz="2000" dirty="0"/>
          </a:p>
          <a:p>
            <a:pPr algn="l"/>
            <a:r>
              <a:rPr lang="en-US" sz="2000" dirty="0"/>
              <a:t>1 = not very </a:t>
            </a:r>
            <a:r>
              <a:rPr lang="en-US" sz="2000" dirty="0" smtClean="0"/>
              <a:t>attached;  </a:t>
            </a:r>
            <a:r>
              <a:rPr lang="en-US" sz="2000" dirty="0"/>
              <a:t>0 = not at all </a:t>
            </a:r>
            <a:r>
              <a:rPr lang="en-US" sz="2000" dirty="0" smtClean="0"/>
              <a:t>attached)</a:t>
            </a:r>
            <a:endParaRPr lang="en-US" sz="20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45324991"/>
              </p:ext>
            </p:extLst>
          </p:nvPr>
        </p:nvGraphicFramePr>
        <p:xfrm>
          <a:off x="213168" y="1739906"/>
          <a:ext cx="8887968" cy="466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477836" y="3571493"/>
            <a:ext cx="84526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itle 1"/>
          <p:cNvSpPr txBox="1">
            <a:spLocks/>
          </p:cNvSpPr>
          <p:nvPr/>
        </p:nvSpPr>
        <p:spPr bwMode="auto">
          <a:xfrm>
            <a:off x="709485" y="3146168"/>
            <a:ext cx="2210308" cy="3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dirty="0" smtClean="0">
                <a:solidFill>
                  <a:srgbClr val="FFFFFF"/>
                </a:solidFill>
              </a:rPr>
              <a:t>Median</a:t>
            </a:r>
            <a:r>
              <a:rPr lang="en-US" sz="1800" smtClean="0">
                <a:solidFill>
                  <a:srgbClr val="FFFFFF"/>
                </a:solidFill>
              </a:rPr>
              <a:t>: 2.15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168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20700" y="439838"/>
            <a:ext cx="8054975" cy="9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Regorafenib: Duration of </a:t>
            </a:r>
            <a:r>
              <a:rPr lang="en-US" sz="2000" b="1" dirty="0" smtClean="0"/>
              <a:t>therapy (months</a:t>
            </a:r>
            <a:r>
              <a:rPr lang="en-US" sz="2000" b="1" dirty="0"/>
              <a:t>)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256032" y="1397000"/>
          <a:ext cx="8887968" cy="519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520700" y="4330623"/>
            <a:ext cx="84526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752349" y="3905298"/>
            <a:ext cx="2210308" cy="3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dirty="0" smtClean="0">
                <a:solidFill>
                  <a:srgbClr val="FFFFFF"/>
                </a:solidFill>
              </a:rPr>
              <a:t>Median</a:t>
            </a:r>
            <a:r>
              <a:rPr lang="en-US" sz="1800" smtClean="0">
                <a:solidFill>
                  <a:srgbClr val="FFFFFF"/>
                </a:solidFill>
              </a:rPr>
              <a:t>: </a:t>
            </a:r>
            <a:r>
              <a:rPr lang="en-US" sz="1800" dirty="0" smtClean="0">
                <a:solidFill>
                  <a:srgbClr val="FFFFFF"/>
                </a:solidFill>
              </a:rPr>
              <a:t>3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718" y="6458036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n = 37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141316" y="428263"/>
            <a:ext cx="70026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234229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Case Discussion: A 60-Year-Old Woman with Right-Sided KRAS Mutation-Positive mCRC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100"/>
              <a:t>2010: Patient presents with abdominal pain and distension and is diagnosed with mCRC: </a:t>
            </a:r>
          </a:p>
          <a:p>
            <a:pPr lvl="1">
              <a:buFont typeface=".AppleSystemUIFont" charset="-120"/>
              <a:buChar char="–"/>
            </a:pPr>
            <a:r>
              <a:rPr lang="en-US" altLang="x-none" sz="2100"/>
              <a:t>Right-sided colon mass and a large pelvic mass </a:t>
            </a:r>
          </a:p>
          <a:p>
            <a:pPr lvl="1">
              <a:buFont typeface=".AppleSystemUIFont" charset="-120"/>
              <a:buChar char="–"/>
            </a:pPr>
            <a:r>
              <a:rPr lang="en-US" altLang="x-none" sz="2100"/>
              <a:t>MSI stable, KRAS mutation-positive, BRAF wild type</a:t>
            </a:r>
          </a:p>
          <a:p>
            <a:pPr lvl="1">
              <a:buFont typeface=".AppleSystemUIFont" charset="-120"/>
              <a:buChar char="–"/>
            </a:pPr>
            <a:r>
              <a:rPr lang="en-US" altLang="x-none" sz="2100"/>
              <a:t>Surgery </a:t>
            </a:r>
            <a:r>
              <a:rPr lang="en-US" altLang="x-none" sz="2100">
                <a:sym typeface="Wingdings" charset="2"/>
              </a:rPr>
              <a:t></a:t>
            </a:r>
            <a:r>
              <a:rPr lang="en-US" altLang="x-none" sz="2100"/>
              <a:t> NED</a:t>
            </a:r>
          </a:p>
          <a:p>
            <a:r>
              <a:rPr lang="en-US" altLang="x-none" sz="2100"/>
              <a:t>FOLFOX/bevacizumab </a:t>
            </a:r>
            <a:r>
              <a:rPr lang="en-US" altLang="x-none" sz="2100">
                <a:sym typeface="Wingdings" charset="2"/>
              </a:rPr>
              <a:t></a:t>
            </a:r>
            <a:r>
              <a:rPr lang="en-US" altLang="x-none" sz="2100"/>
              <a:t> capecitabine/bevacizumab maintenance</a:t>
            </a:r>
          </a:p>
          <a:p>
            <a:r>
              <a:rPr lang="en-US" altLang="x-none" sz="2100"/>
              <a:t>Multiple lines of therapy for disease progression:</a:t>
            </a:r>
          </a:p>
          <a:p>
            <a:pPr lvl="1">
              <a:buFont typeface=".AppleSystemUIFont" charset="-120"/>
              <a:buChar char="–"/>
            </a:pPr>
            <a:r>
              <a:rPr lang="en-US" altLang="x-none" sz="2100"/>
              <a:t>FOLFIRI/bevacizumab</a:t>
            </a:r>
          </a:p>
          <a:p>
            <a:pPr lvl="1">
              <a:buFont typeface=".AppleSystemUIFont" charset="-120"/>
              <a:buChar char="–"/>
            </a:pPr>
            <a:r>
              <a:rPr lang="en-US" altLang="x-none" sz="2100"/>
              <a:t>Irinotecan/aflibercept</a:t>
            </a:r>
          </a:p>
          <a:p>
            <a:pPr lvl="1">
              <a:buFont typeface=".AppleSystemUIFont" charset="-120"/>
              <a:buChar char="–"/>
            </a:pPr>
            <a:r>
              <a:rPr lang="en-US" altLang="x-none" sz="2100"/>
              <a:t>Regorafenib</a:t>
            </a:r>
          </a:p>
          <a:p>
            <a:pPr lvl="1">
              <a:buFont typeface=".AppleSystemUIFont" charset="-120"/>
              <a:buChar char="–"/>
            </a:pPr>
            <a:r>
              <a:rPr lang="en-US" altLang="x-none" sz="2100"/>
              <a:t>TAS-102</a:t>
            </a:r>
          </a:p>
          <a:p>
            <a:r>
              <a:rPr lang="en-US" altLang="x-none" sz="2100"/>
              <a:t>Patient enters hospice care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1025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439588" y="271462"/>
            <a:ext cx="8166100" cy="144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 smtClean="0"/>
              <a:t>As </a:t>
            </a:r>
            <a:r>
              <a:rPr lang="en-US" sz="2000" b="1" dirty="0"/>
              <a:t>it pertains to the last patient in your practice who died of metastatic </a:t>
            </a:r>
            <a:r>
              <a:rPr lang="en-US" sz="2000" b="1" dirty="0" smtClean="0"/>
              <a:t>CRC for </a:t>
            </a:r>
            <a:r>
              <a:rPr lang="en-US" sz="2000" b="1" dirty="0"/>
              <a:t>whom you provided care for at least 9 </a:t>
            </a:r>
            <a:r>
              <a:rPr lang="en-US" sz="2000" b="1" dirty="0" smtClean="0"/>
              <a:t>months:</a:t>
            </a:r>
            <a:r>
              <a:rPr lang="en-US" sz="2000" dirty="0" smtClean="0"/>
              <a:t> </a:t>
            </a:r>
          </a:p>
          <a:p>
            <a:pPr algn="l"/>
            <a:endParaRPr lang="en-US" sz="2000" dirty="0"/>
          </a:p>
          <a:p>
            <a:pPr algn="l"/>
            <a:r>
              <a:rPr lang="en-US" sz="2000" b="1" dirty="0" smtClean="0"/>
              <a:t>Did </a:t>
            </a:r>
            <a:r>
              <a:rPr lang="en-US" sz="2000" b="1" dirty="0"/>
              <a:t>the patient enter a hospice program?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/>
          </p:nvPr>
        </p:nvGraphicFramePr>
        <p:xfrm>
          <a:off x="138307" y="2184485"/>
          <a:ext cx="8548493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595" y="6407993"/>
            <a:ext cx="84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N </a:t>
            </a:r>
            <a:r>
              <a:rPr lang="en-US" sz="1800" dirty="0">
                <a:latin typeface="+mn-lt"/>
                <a:ea typeface="Arial Hebrew Scholar" charset="-79"/>
                <a:cs typeface="Arial Hebrew Scholar" charset="-79"/>
              </a:rPr>
              <a:t>= </a:t>
            </a:r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77 </a:t>
            </a:r>
            <a:endParaRPr lang="en-US" sz="1800" dirty="0"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06156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439838"/>
            <a:ext cx="8054975" cy="113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How long prior to death did the patient enter hospice? (Months)</a:t>
            </a:r>
            <a:endParaRPr lang="en-US" sz="20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56032" y="1397000"/>
          <a:ext cx="8887968" cy="519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20700" y="5201901"/>
            <a:ext cx="84526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752349" y="4819440"/>
            <a:ext cx="2210308" cy="3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smtClean="0"/>
              <a:t>Median: 2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20700" y="6463955"/>
            <a:ext cx="135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Arial Hebrew Scholar" charset="-79"/>
                <a:ea typeface="Arial Hebrew Scholar" charset="-79"/>
                <a:cs typeface="Arial Hebrew Scholar" charset="-79"/>
              </a:rPr>
              <a:t>n</a:t>
            </a:r>
            <a:r>
              <a:rPr lang="en-US" sz="1800" dirty="0" smtClean="0">
                <a:latin typeface="Arial Hebrew Scholar" charset="-79"/>
                <a:ea typeface="Arial Hebrew Scholar" charset="-79"/>
                <a:cs typeface="Arial Hebrew Scholar" charset="-79"/>
              </a:rPr>
              <a:t> = 72</a:t>
            </a:r>
            <a:endParaRPr lang="en-US" sz="1800" dirty="0"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141316" y="428263"/>
            <a:ext cx="70026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94282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0"/>
            <a:ext cx="8054975" cy="144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How attached did you feel to this patient emotionally?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899758"/>
              </p:ext>
            </p:extLst>
          </p:nvPr>
        </p:nvGraphicFramePr>
        <p:xfrm>
          <a:off x="138307" y="1970930"/>
          <a:ext cx="8548493" cy="443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8307" y="6407993"/>
            <a:ext cx="84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N </a:t>
            </a:r>
            <a:r>
              <a:rPr lang="en-US" sz="1800" dirty="0">
                <a:latin typeface="+mn-lt"/>
                <a:ea typeface="Arial Hebrew Scholar" charset="-79"/>
                <a:cs typeface="Arial Hebrew Scholar" charset="-79"/>
              </a:rPr>
              <a:t>= </a:t>
            </a:r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77</a:t>
            </a:r>
            <a:endParaRPr lang="en-US" sz="1800" dirty="0"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0222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0"/>
            <a:ext cx="8054975" cy="144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Did you feel a sense of satisfaction providing care to this patient?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009432"/>
              </p:ext>
            </p:extLst>
          </p:nvPr>
        </p:nvGraphicFramePr>
        <p:xfrm>
          <a:off x="138307" y="2048256"/>
          <a:ext cx="8829048" cy="4254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8307" y="6407993"/>
            <a:ext cx="84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N </a:t>
            </a:r>
            <a:r>
              <a:rPr lang="en-US" sz="1800" dirty="0">
                <a:latin typeface="+mn-lt"/>
                <a:ea typeface="Arial Hebrew Scholar" charset="-79"/>
                <a:cs typeface="Arial Hebrew Scholar" charset="-79"/>
              </a:rPr>
              <a:t>= </a:t>
            </a:r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77</a:t>
            </a:r>
            <a:endParaRPr lang="en-US" sz="1800" dirty="0"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14341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439838"/>
            <a:ext cx="8054975" cy="221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 smtClean="0"/>
              <a:t>As it pertains to </a:t>
            </a:r>
            <a:r>
              <a:rPr lang="en-US" sz="2000" b="1" dirty="0"/>
              <a:t>the last patient in your practice who died of advanced epithelial ovarian cancer </a:t>
            </a:r>
            <a:r>
              <a:rPr lang="en-US" sz="2000" b="1" dirty="0" smtClean="0"/>
              <a:t>(OC) for </a:t>
            </a:r>
            <a:r>
              <a:rPr lang="en-US" sz="2000" b="1" dirty="0"/>
              <a:t>whom you provided care for at least 9 </a:t>
            </a:r>
            <a:r>
              <a:rPr lang="en-US" sz="2000" b="1" dirty="0" smtClean="0"/>
              <a:t>months:</a:t>
            </a:r>
          </a:p>
          <a:p>
            <a:pPr algn="l"/>
            <a:endParaRPr lang="en-US" sz="2000" dirty="0"/>
          </a:p>
          <a:p>
            <a:pPr algn="l"/>
            <a:r>
              <a:rPr lang="en-US" sz="2000" b="1" dirty="0" smtClean="0"/>
              <a:t>At </a:t>
            </a:r>
            <a:r>
              <a:rPr lang="en-US" sz="2000" b="1" dirty="0"/>
              <a:t>any time did the patient undergo BRCA mutation testing?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854090"/>
              </p:ext>
            </p:extLst>
          </p:nvPr>
        </p:nvGraphicFramePr>
        <p:xfrm>
          <a:off x="138307" y="2513013"/>
          <a:ext cx="8548493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2141316" y="428263"/>
            <a:ext cx="70026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89965" y="6333565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N = 77</a:t>
            </a:r>
          </a:p>
        </p:txBody>
      </p:sp>
    </p:spTree>
    <p:extLst>
      <p:ext uri="{BB962C8B-B14F-4D97-AF65-F5344CB8AC3E}">
        <p14:creationId xmlns:p14="http://schemas.microsoft.com/office/powerpoint/2010/main" val="15455372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0"/>
            <a:ext cx="8054975" cy="142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At any time did the patient's tumor undergo next-generation sequencing?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643684"/>
              </p:ext>
            </p:extLst>
          </p:nvPr>
        </p:nvGraphicFramePr>
        <p:xfrm>
          <a:off x="138307" y="2350343"/>
          <a:ext cx="8548493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307" y="6407993"/>
            <a:ext cx="84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  <a:ea typeface="Arial Hebrew Scholar" charset="-79"/>
                <a:cs typeface="Arial Hebrew Scholar" charset="-79"/>
              </a:rPr>
              <a:t>N = </a:t>
            </a:r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77 </a:t>
            </a:r>
            <a:endParaRPr lang="en-US" sz="1800" dirty="0"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85245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492125" y="284163"/>
            <a:ext cx="8054975" cy="222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As it pertains to the last patient in your practice who died of advanced epithelial </a:t>
            </a:r>
            <a:r>
              <a:rPr lang="en-US" sz="2000" b="1" dirty="0" smtClean="0"/>
              <a:t>OC </a:t>
            </a:r>
            <a:r>
              <a:rPr lang="en-US" sz="2000" b="1" dirty="0"/>
              <a:t>for whom you provided care for at least 9 </a:t>
            </a:r>
            <a:r>
              <a:rPr lang="en-US" sz="2000" b="1" dirty="0" smtClean="0"/>
              <a:t>months:</a:t>
            </a:r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Did </a:t>
            </a:r>
            <a:r>
              <a:rPr lang="en-US" sz="2000" b="1" dirty="0"/>
              <a:t>the patient make use of any complementary or alternative therapies while undergoing treatment for advanced/metastatic disease?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321631"/>
              </p:ext>
            </p:extLst>
          </p:nvPr>
        </p:nvGraphicFramePr>
        <p:xfrm>
          <a:off x="138307" y="2513013"/>
          <a:ext cx="8548493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1365" y="6519446"/>
            <a:ext cx="8185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  <a:ea typeface="Arial Hebrew Scholar" charset="-79"/>
                <a:cs typeface="Arial Hebrew Scholar" charset="-79"/>
              </a:rPr>
              <a:t>N = </a:t>
            </a:r>
            <a:r>
              <a:rPr lang="en-US" sz="1600" dirty="0" smtClean="0">
                <a:latin typeface="+mn-lt"/>
                <a:ea typeface="Arial Hebrew Scholar" charset="-79"/>
                <a:cs typeface="Arial Hebrew Scholar" charset="-79"/>
              </a:rPr>
              <a:t>77 </a:t>
            </a:r>
            <a:endParaRPr lang="en-US" sz="1600" dirty="0"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14988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520700" y="1"/>
            <a:ext cx="8322358" cy="150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 smtClean="0"/>
              <a:t>Which </a:t>
            </a:r>
            <a:r>
              <a:rPr lang="en-US" sz="2000" b="1" dirty="0"/>
              <a:t>complementary or alternative therapies did the patient use? (Please select all that apply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8307" y="6407993"/>
            <a:ext cx="84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  <a:ea typeface="Arial Hebrew Scholar" charset="-79"/>
                <a:cs typeface="Arial Hebrew Scholar" charset="-79"/>
              </a:rPr>
              <a:t>N = </a:t>
            </a:r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137</a:t>
            </a:r>
            <a:endParaRPr lang="en-US" sz="1800" dirty="0">
              <a:latin typeface="+mn-lt"/>
              <a:ea typeface="Arial Hebrew Scholar" charset="-79"/>
              <a:cs typeface="Arial Hebrew Scholar" charset="-79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351938"/>
              </p:ext>
            </p:extLst>
          </p:nvPr>
        </p:nvGraphicFramePr>
        <p:xfrm>
          <a:off x="138307" y="1255776"/>
          <a:ext cx="9005693" cy="531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3503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0"/>
            <a:ext cx="8054975" cy="144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In general, is there anything you would have approached differently with regard to this patient's care?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/>
          </p:nvPr>
        </p:nvGraphicFramePr>
        <p:xfrm>
          <a:off x="138307" y="2245123"/>
          <a:ext cx="8693177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8307" y="6407993"/>
            <a:ext cx="84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N </a:t>
            </a:r>
            <a:r>
              <a:rPr lang="en-US" sz="1800" dirty="0">
                <a:latin typeface="+mn-lt"/>
                <a:ea typeface="Arial Hebrew Scholar" charset="-79"/>
                <a:cs typeface="Arial Hebrew Scholar" charset="-79"/>
              </a:rPr>
              <a:t>= </a:t>
            </a:r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79 </a:t>
            </a:r>
            <a:endParaRPr lang="en-US" sz="1800" dirty="0"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68757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0"/>
            <a:ext cx="8054975" cy="18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Were there any important goals that this patient was able to achieve between the diagnosis of advanced disease and death (</a:t>
            </a:r>
            <a:r>
              <a:rPr lang="en-US" sz="2000" b="1" dirty="0" err="1"/>
              <a:t>eg</a:t>
            </a:r>
            <a:r>
              <a:rPr lang="en-US" sz="2000" b="1" dirty="0"/>
              <a:t>, attending a child's wedding or graduation, traveling on a trip-of-a-lifetime vacation)?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51726"/>
              </p:ext>
            </p:extLst>
          </p:nvPr>
        </p:nvGraphicFramePr>
        <p:xfrm>
          <a:off x="138307" y="2350343"/>
          <a:ext cx="8548493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307" y="6407993"/>
            <a:ext cx="84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  <a:ea typeface="Arial Hebrew Scholar" charset="-79"/>
                <a:cs typeface="Arial Hebrew Scholar" charset="-79"/>
              </a:rPr>
              <a:t>N = </a:t>
            </a:r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77 </a:t>
            </a:r>
            <a:endParaRPr lang="en-US" sz="1800" dirty="0"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26202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363" y="1122744"/>
            <a:ext cx="81764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Graduation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from high school, traveling to meet her kids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Graduation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, wedding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Was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able to attend birth of her first grandchild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Family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wedding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Traveling</a:t>
            </a:r>
            <a:endParaRPr lang="en-US" sz="1500" dirty="0">
              <a:latin typeface="+mn-lt"/>
              <a:ea typeface="Arial Hebrew Scholar" charset="-79"/>
              <a:cs typeface="Arial Hebrew Scholar" charset="-79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Granddaughter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graduation, cruise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Attend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a marriage of granddaughter, travel, attend musical events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Graduation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, wedding, vacation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Granddaughter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admission to medical school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 </a:t>
            </a: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Attending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g</a:t>
            </a: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randchild's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graduation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 25</a:t>
            </a:r>
            <a:r>
              <a:rPr lang="en-US" sz="1500" baseline="30000" dirty="0" smtClean="0">
                <a:latin typeface="+mn-lt"/>
                <a:ea typeface="Arial Hebrew Scholar" charset="-79"/>
                <a:cs typeface="Arial Hebrew Scholar" charset="-79"/>
              </a:rPr>
              <a:t>th</a:t>
            </a: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anniversary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 Grandchild’s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graduation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 Attend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graduations, attend weddings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 Graduation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, vacation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 Birth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of granddaughter, visit to family members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 </a:t>
            </a: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Grandchildren</a:t>
            </a:r>
            <a:endParaRPr lang="en-US" sz="1500" dirty="0">
              <a:latin typeface="+mn-lt"/>
              <a:ea typeface="Arial Hebrew Scholar" charset="-79"/>
              <a:cs typeface="Arial Hebrew Scholar" charset="-79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 Vacation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, graduation of her grandson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 Birth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of grandchild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 </a:t>
            </a: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Grandchild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birthday, </a:t>
            </a: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grandchild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graduation, ex-husband’s </a:t>
            </a: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funeral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 Granddaughter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graduation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 Birth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of first grandchild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 Traveling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on a </a:t>
            </a:r>
            <a:r>
              <a:rPr lang="en-US" sz="1500" dirty="0" smtClean="0">
                <a:latin typeface="+mn-lt"/>
                <a:ea typeface="Arial Hebrew Scholar" charset="-79"/>
                <a:cs typeface="Arial Hebrew Scholar" charset="-79"/>
              </a:rPr>
              <a:t>trip, </a:t>
            </a:r>
            <a:r>
              <a:rPr lang="en-US" sz="1500" dirty="0">
                <a:latin typeface="+mn-lt"/>
                <a:ea typeface="Arial Hebrew Scholar" charset="-79"/>
                <a:cs typeface="Arial Hebrew Scholar" charset="-79"/>
              </a:rPr>
              <a:t>attending sister's wedding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141316" y="428263"/>
            <a:ext cx="70026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520700" y="428263"/>
            <a:ext cx="8054975" cy="69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Please describe up to </a:t>
            </a:r>
            <a:r>
              <a:rPr lang="en-US" sz="2000" b="1" dirty="0" smtClean="0"/>
              <a:t>3 </a:t>
            </a:r>
            <a:r>
              <a:rPr lang="en-US" sz="2000" b="1" dirty="0"/>
              <a:t>examples.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82602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-1"/>
            <a:ext cx="8054975" cy="144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Did the patient enter a hospice program?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527612"/>
              </p:ext>
            </p:extLst>
          </p:nvPr>
        </p:nvGraphicFramePr>
        <p:xfrm>
          <a:off x="138307" y="2184485"/>
          <a:ext cx="8548493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8307" y="6407993"/>
            <a:ext cx="84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  <a:ea typeface="Arial Hebrew Scholar" charset="-79"/>
                <a:cs typeface="Arial Hebrew Scholar" charset="-79"/>
              </a:rPr>
              <a:t>N = </a:t>
            </a:r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77 </a:t>
            </a:r>
            <a:endParaRPr lang="en-US" sz="1800" dirty="0"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08157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455612"/>
            <a:ext cx="8054975" cy="106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How long prior to death did the patient enter hospice? (Months)</a:t>
            </a:r>
            <a:endParaRPr lang="en-US" sz="2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92976549"/>
              </p:ext>
            </p:extLst>
          </p:nvPr>
        </p:nvGraphicFramePr>
        <p:xfrm>
          <a:off x="256032" y="1397000"/>
          <a:ext cx="8887968" cy="519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20700" y="5327904"/>
            <a:ext cx="84526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752349" y="4901183"/>
            <a:ext cx="2210308" cy="3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dirty="0" smtClean="0"/>
              <a:t>Median: 2</a:t>
            </a:r>
            <a:endParaRPr lang="en-US" sz="18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141316" y="428263"/>
            <a:ext cx="70026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20700" y="6463955"/>
            <a:ext cx="135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Arial Hebrew Scholar" charset="-79"/>
                <a:ea typeface="Arial Hebrew Scholar" charset="-79"/>
                <a:cs typeface="Arial Hebrew Scholar" charset="-79"/>
              </a:rPr>
              <a:t>n</a:t>
            </a:r>
            <a:r>
              <a:rPr lang="en-US" sz="1800" dirty="0" smtClean="0">
                <a:latin typeface="Arial Hebrew Scholar" charset="-79"/>
                <a:ea typeface="Arial Hebrew Scholar" charset="-79"/>
                <a:cs typeface="Arial Hebrew Scholar" charset="-79"/>
              </a:rPr>
              <a:t> = 67</a:t>
            </a:r>
            <a:endParaRPr lang="en-US" sz="1800" dirty="0"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6850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10"/>
          <p:cNvCxnSpPr>
            <a:cxnSpLocks noChangeShapeType="1"/>
          </p:cNvCxnSpPr>
          <p:nvPr/>
        </p:nvCxnSpPr>
        <p:spPr bwMode="auto">
          <a:xfrm>
            <a:off x="4529655" y="4508665"/>
            <a:ext cx="6096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10"/>
          <p:cNvCxnSpPr>
            <a:cxnSpLocks noChangeShapeType="1"/>
          </p:cNvCxnSpPr>
          <p:nvPr/>
        </p:nvCxnSpPr>
        <p:spPr bwMode="auto">
          <a:xfrm>
            <a:off x="4506186" y="2052604"/>
            <a:ext cx="6096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78232" y="563932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Primary endpoint: </a:t>
            </a: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PFS in </a:t>
            </a:r>
            <a:r>
              <a:rPr lang="en-US" sz="1800" b="0" dirty="0" err="1" smtClean="0">
                <a:latin typeface="Arial" charset="0"/>
                <a:ea typeface="Arial" charset="0"/>
                <a:cs typeface="Arial" charset="0"/>
              </a:rPr>
              <a:t>gBRCAmut</a:t>
            </a: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 and non-</a:t>
            </a:r>
            <a:r>
              <a:rPr lang="en-US" sz="1800" b="0" dirty="0" err="1" smtClean="0">
                <a:latin typeface="Arial" charset="0"/>
                <a:ea typeface="Arial" charset="0"/>
                <a:cs typeface="Arial" charset="0"/>
              </a:rPr>
              <a:t>gBRCAmut</a:t>
            </a: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 cohorts </a:t>
            </a:r>
            <a:br>
              <a:rPr lang="en-US" sz="1800" b="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(HRD-positive subset followed by overall)</a:t>
            </a:r>
          </a:p>
        </p:txBody>
      </p:sp>
      <p:cxnSp>
        <p:nvCxnSpPr>
          <p:cNvPr id="16" name="Straight Connector 10"/>
          <p:cNvCxnSpPr>
            <a:cxnSpLocks noChangeShapeType="1"/>
          </p:cNvCxnSpPr>
          <p:nvPr/>
        </p:nvCxnSpPr>
        <p:spPr bwMode="auto">
          <a:xfrm>
            <a:off x="3896586" y="3352800"/>
            <a:ext cx="6096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99315"/>
              </p:ext>
            </p:extLst>
          </p:nvPr>
        </p:nvGraphicFramePr>
        <p:xfrm>
          <a:off x="586404" y="1886573"/>
          <a:ext cx="3406645" cy="2990227"/>
        </p:xfrm>
        <a:graphic>
          <a:graphicData uri="http://schemas.openxmlformats.org/drawingml/2006/table">
            <a:tbl>
              <a:tblPr/>
              <a:tblGrid>
                <a:gridCol w="3406645"/>
              </a:tblGrid>
              <a:tr h="384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Eligibility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F5D"/>
                    </a:solidFill>
                  </a:tcPr>
                </a:tc>
              </a:tr>
              <a:tr h="1410175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Platinum-sensitive, recurrent ovarian cancer with high-grade serous histology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Received and sensitive to at least 2 platinum-based regimens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 or PR and disease progression more than 6 months after last round of platinum-based chemo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Germline BRCA mutant or mutation-negative* based on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BRACAnalysis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5796"/>
                    </a:solidFill>
                  </a:tcPr>
                </a:tc>
              </a:tr>
            </a:tbl>
          </a:graphicData>
        </a:graphic>
      </p:graphicFrame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881994" y="1423794"/>
            <a:ext cx="2785864" cy="442844"/>
          </a:xfrm>
          <a:prstGeom prst="rect">
            <a:avLst/>
          </a:prstGeom>
          <a:solidFill>
            <a:srgbClr val="F996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5881994" y="2632719"/>
            <a:ext cx="2785864" cy="491481"/>
          </a:xfrm>
          <a:prstGeom prst="rect">
            <a:avLst/>
          </a:prstGeom>
          <a:solidFill>
            <a:srgbClr val="99CD13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r>
              <a:rPr lang="en-US" sz="1800" b="1" dirty="0" smtClean="0">
                <a:solidFill>
                  <a:srgbClr val="2D2D8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1800" b="1" dirty="0">
              <a:solidFill>
                <a:srgbClr val="2D2D8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5920818" y="1444079"/>
            <a:ext cx="271730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900" b="1" dirty="0" err="1" smtClean="0">
                <a:solidFill>
                  <a:srgbClr val="2D2D8A"/>
                </a:solidFill>
                <a:latin typeface="Arial" charset="0"/>
                <a:ea typeface="Arial" charset="0"/>
                <a:cs typeface="Arial" charset="0"/>
              </a:rPr>
              <a:t>Niraparib</a:t>
            </a:r>
            <a:r>
              <a:rPr lang="en-US" sz="1900" b="1" dirty="0" smtClean="0">
                <a:solidFill>
                  <a:srgbClr val="2D2D8A"/>
                </a:solidFill>
                <a:latin typeface="Arial" charset="0"/>
                <a:ea typeface="Arial" charset="0"/>
                <a:cs typeface="Arial" charset="0"/>
              </a:rPr>
              <a:t> 300 mg</a:t>
            </a:r>
            <a:endParaRPr lang="en-US" sz="1900" b="1" dirty="0">
              <a:solidFill>
                <a:srgbClr val="2D2D8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5920818" y="2666999"/>
            <a:ext cx="271730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900" b="1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Placebo</a:t>
            </a:r>
            <a:endParaRPr lang="en-US" sz="1900" b="1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749" y="1368161"/>
            <a:ext cx="194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Accrual: </a:t>
            </a: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N = 553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4" y="6474822"/>
            <a:ext cx="828092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gciggroup.com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/system/files/2015_Oct_NSGO_ENGOT-OV16-NOVA-MIRZA.pdf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7167" y="1324032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 = 203)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gBRCA</a:t>
            </a:r>
            <a:r>
              <a:rPr lang="en-US" sz="1400" baseline="30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mut</a:t>
            </a:r>
            <a:endParaRPr lang="en-US" sz="1400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2:1</a:t>
            </a:r>
            <a:endParaRPr lang="en-US" sz="14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5213697" y="3733800"/>
            <a:ext cx="0" cy="129776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5212336" y="5031568"/>
            <a:ext cx="605279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5212338" y="3736168"/>
            <a:ext cx="605276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5881994" y="3505200"/>
            <a:ext cx="2785864" cy="533401"/>
          </a:xfrm>
          <a:prstGeom prst="rect">
            <a:avLst/>
          </a:prstGeom>
          <a:solidFill>
            <a:srgbClr val="FF9300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881994" y="4648200"/>
            <a:ext cx="2785864" cy="540510"/>
          </a:xfrm>
          <a:prstGeom prst="rect">
            <a:avLst/>
          </a:prstGeom>
          <a:solidFill>
            <a:srgbClr val="92D050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16"/>
          <p:cNvSpPr txBox="1">
            <a:spLocks noChangeArrowheads="1"/>
          </p:cNvSpPr>
          <p:nvPr/>
        </p:nvSpPr>
        <p:spPr bwMode="auto">
          <a:xfrm>
            <a:off x="5920818" y="3566590"/>
            <a:ext cx="271730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900" b="1" dirty="0" err="1" smtClean="0">
                <a:solidFill>
                  <a:srgbClr val="2D2D8A"/>
                </a:solidFill>
                <a:latin typeface="Arial" charset="0"/>
                <a:ea typeface="Arial" charset="0"/>
                <a:cs typeface="Arial" charset="0"/>
              </a:rPr>
              <a:t>Niraparib</a:t>
            </a:r>
            <a:r>
              <a:rPr lang="en-US" sz="1900" b="1" dirty="0" smtClean="0">
                <a:solidFill>
                  <a:srgbClr val="2D2D8A"/>
                </a:solidFill>
                <a:latin typeface="Arial" charset="0"/>
                <a:ea typeface="Arial" charset="0"/>
                <a:cs typeface="Arial" charset="0"/>
              </a:rPr>
              <a:t> 300 mg</a:t>
            </a:r>
            <a:endParaRPr lang="en-US" sz="1900" b="1" dirty="0">
              <a:solidFill>
                <a:srgbClr val="2D2D8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5920818" y="4731985"/>
            <a:ext cx="271730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900" b="1" dirty="0" smtClean="0">
                <a:solidFill>
                  <a:srgbClr val="2D2D8A"/>
                </a:solidFill>
                <a:latin typeface="Arial" charset="0"/>
                <a:ea typeface="Arial" charset="0"/>
                <a:cs typeface="Arial" charset="0"/>
              </a:rPr>
              <a:t>Placebo</a:t>
            </a:r>
            <a:endParaRPr lang="en-US" sz="1900" b="1" dirty="0">
              <a:solidFill>
                <a:srgbClr val="2D2D8A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4508400" y="2077007"/>
            <a:ext cx="13550" cy="243165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09918" y="4947344"/>
            <a:ext cx="216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 = 350) non-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gBRCA</a:t>
            </a:r>
            <a:r>
              <a:rPr lang="en-US" sz="1400" baseline="30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mut</a:t>
            </a:r>
            <a:endParaRPr lang="en-US" sz="1400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2:1</a:t>
            </a:r>
            <a:endParaRPr lang="en-US" sz="14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4621080" y="3881624"/>
            <a:ext cx="914400" cy="914400"/>
          </a:xfrm>
          <a:prstGeom prst="ellipse">
            <a:avLst/>
          </a:prstGeom>
          <a:solidFill>
            <a:srgbClr val="FF660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5213697" y="1651058"/>
            <a:ext cx="0" cy="129776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>
            <a:off x="5212336" y="2948826"/>
            <a:ext cx="605279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>
            <a:off x="5212338" y="1653426"/>
            <a:ext cx="605276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4621080" y="1838494"/>
            <a:ext cx="914400" cy="914400"/>
          </a:xfrm>
          <a:prstGeom prst="ellipse">
            <a:avLst/>
          </a:prstGeom>
          <a:solidFill>
            <a:srgbClr val="FF660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ENGOT-OV16/NOVA Trial Design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4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519112" y="1301905"/>
            <a:ext cx="8077200" cy="4527395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x-none" altLang="x-none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ENGOT-OV16/NOVA: Progression-Free Survival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777155"/>
              </p:ext>
            </p:extLst>
          </p:nvPr>
        </p:nvGraphicFramePr>
        <p:xfrm>
          <a:off x="671512" y="1488222"/>
          <a:ext cx="7772401" cy="42124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5114"/>
                <a:gridCol w="1296674"/>
                <a:gridCol w="1152599"/>
                <a:gridCol w="936487"/>
                <a:gridCol w="1001527"/>
              </a:tblGrid>
              <a:tr h="756084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Median PFS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Niraparib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 marL="91477" marR="914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Hazard ratio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-value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E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Germline BRCA mutation</a:t>
                      </a:r>
                    </a:p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(n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= 138; 65)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21.0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5.5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0.27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No germline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BRCA mutation with HRD positivity (n = 106; 56)</a:t>
                      </a: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12.9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3.8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0.38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No germline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BRCA mutation with HRD negativity (n = 92; 42)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6.9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3.8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0.58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0.02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No germline BRCA mutation </a:t>
                      </a:r>
                    </a:p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(n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= 234; 116)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9.3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3.9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0.45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77" marR="9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796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04285"/>
            <a:ext cx="581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Mirza MR et al. </a:t>
            </a:r>
            <a:r>
              <a:rPr lang="en-US" sz="1600" b="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 </a:t>
            </a:r>
            <a:r>
              <a:rPr lang="en-US" sz="1600" b="0" i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Engl</a:t>
            </a:r>
            <a:r>
              <a:rPr lang="en-US" sz="1600" b="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J Med </a:t>
            </a:r>
            <a:r>
              <a:rPr lang="is-IS" sz="1600" dirty="0">
                <a:latin typeface="Arial" charset="0"/>
                <a:ea typeface="Arial" charset="0"/>
                <a:cs typeface="Arial" charset="0"/>
              </a:rPr>
              <a:t>2016;375(22):2154-64.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9511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520700" y="439838"/>
            <a:ext cx="8054975" cy="221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 smtClean="0">
                <a:ea typeface="Arial" charset="0"/>
                <a:cs typeface="Arial" charset="0"/>
              </a:rPr>
              <a:t>As it pertains to </a:t>
            </a:r>
            <a:r>
              <a:rPr lang="en-US" sz="2000" b="1" dirty="0">
                <a:ea typeface="Arial" charset="0"/>
                <a:cs typeface="Arial" charset="0"/>
              </a:rPr>
              <a:t>the last patient in your practice who died of advanced epithelial ovarian cancer for whom you provided care for at least </a:t>
            </a:r>
            <a:r>
              <a:rPr lang="en-US" sz="2000" b="1">
                <a:ea typeface="Arial" charset="0"/>
                <a:cs typeface="Arial" charset="0"/>
              </a:rPr>
              <a:t>9 </a:t>
            </a:r>
            <a:r>
              <a:rPr lang="en-US" sz="2000" b="1" smtClean="0">
                <a:ea typeface="Arial" charset="0"/>
                <a:cs typeface="Arial" charset="0"/>
              </a:rPr>
              <a:t>months:</a:t>
            </a:r>
            <a:endParaRPr lang="en-US" sz="2000" b="1" dirty="0" smtClean="0">
              <a:ea typeface="Arial" charset="0"/>
              <a:cs typeface="Arial" charset="0"/>
            </a:endParaRPr>
          </a:p>
          <a:p>
            <a:pPr algn="l"/>
            <a:endParaRPr lang="en-US" sz="2000" dirty="0">
              <a:ea typeface="Arial" charset="0"/>
              <a:cs typeface="Arial" charset="0"/>
            </a:endParaRPr>
          </a:p>
          <a:p>
            <a:pPr algn="l"/>
            <a:r>
              <a:rPr lang="en-US" sz="2000" b="1" dirty="0" smtClean="0">
                <a:ea typeface="Arial" charset="0"/>
                <a:cs typeface="Arial" charset="0"/>
              </a:rPr>
              <a:t>At </a:t>
            </a:r>
            <a:r>
              <a:rPr lang="en-US" sz="2000" b="1" dirty="0">
                <a:ea typeface="Arial" charset="0"/>
                <a:cs typeface="Arial" charset="0"/>
              </a:rPr>
              <a:t>any time did the patient undergo BRCA mutation testing?</a:t>
            </a:r>
            <a:endParaRPr lang="en-US" sz="2000" dirty="0">
              <a:ea typeface="Arial" charset="0"/>
              <a:cs typeface="Arial" charset="0"/>
            </a:endParaRPr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120533"/>
              </p:ext>
            </p:extLst>
          </p:nvPr>
        </p:nvGraphicFramePr>
        <p:xfrm>
          <a:off x="138307" y="2513013"/>
          <a:ext cx="8548493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2141316" y="428263"/>
            <a:ext cx="70026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89965" y="6333565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 = 77</a:t>
            </a:r>
          </a:p>
        </p:txBody>
      </p:sp>
    </p:spTree>
    <p:extLst>
      <p:ext uri="{BB962C8B-B14F-4D97-AF65-F5344CB8AC3E}">
        <p14:creationId xmlns:p14="http://schemas.microsoft.com/office/powerpoint/2010/main" val="16006263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631825" y="-128205"/>
            <a:ext cx="8054975" cy="210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Can you identify any specific or general things that you did for this patient at a personal level that were beneficial with regard to his/her psychosocial well-being (</a:t>
            </a:r>
            <a:r>
              <a:rPr lang="en-US" sz="2000" b="1" dirty="0" err="1"/>
              <a:t>eg</a:t>
            </a:r>
            <a:r>
              <a:rPr lang="en-US" sz="2000" b="1" dirty="0"/>
              <a:t>, providing advice on dealing with family issues, providing emotional support during periods of sadness)?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/>
          </p:nvPr>
        </p:nvGraphicFramePr>
        <p:xfrm>
          <a:off x="138307" y="2350343"/>
          <a:ext cx="8548493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8307" y="6407993"/>
            <a:ext cx="84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N </a:t>
            </a:r>
            <a:r>
              <a:rPr lang="en-US" sz="1800" dirty="0">
                <a:latin typeface="+mn-lt"/>
                <a:ea typeface="Arial Hebrew Scholar" charset="-79"/>
                <a:cs typeface="Arial Hebrew Scholar" charset="-79"/>
              </a:rPr>
              <a:t>= </a:t>
            </a:r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79</a:t>
            </a:r>
            <a:endParaRPr lang="en-US" sz="1800" dirty="0"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0093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631825" y="551738"/>
            <a:ext cx="8054975" cy="142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 smtClean="0"/>
              <a:t>As it pertains </a:t>
            </a:r>
            <a:r>
              <a:rPr lang="en-US" sz="2000" b="1" dirty="0"/>
              <a:t>to the last patient in your practice who died of metastatic nonsquamous NSCLC with no targetable mutation for whom you provided care for at least 9 </a:t>
            </a:r>
            <a:r>
              <a:rPr lang="en-US" sz="2000" b="1" dirty="0" smtClean="0"/>
              <a:t>months:</a:t>
            </a:r>
          </a:p>
          <a:p>
            <a:pPr algn="l"/>
            <a:endParaRPr lang="en-US" sz="2000" dirty="0"/>
          </a:p>
          <a:p>
            <a:pPr algn="l"/>
            <a:r>
              <a:rPr lang="en-US" sz="2000" b="1" dirty="0" smtClean="0"/>
              <a:t>At </a:t>
            </a:r>
            <a:r>
              <a:rPr lang="en-US" sz="2000" b="1" dirty="0"/>
              <a:t>any time did the patient's tumor undergo next-generation sequencing?</a:t>
            </a:r>
            <a:endParaRPr lang="en-US" sz="2000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503666"/>
              </p:ext>
            </p:extLst>
          </p:nvPr>
        </p:nvGraphicFramePr>
        <p:xfrm>
          <a:off x="138307" y="2350343"/>
          <a:ext cx="8548493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307" y="6407993"/>
            <a:ext cx="84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N </a:t>
            </a:r>
            <a:r>
              <a:rPr lang="en-US" sz="1800" dirty="0">
                <a:latin typeface="+mn-lt"/>
                <a:ea typeface="Arial Hebrew Scholar" charset="-79"/>
                <a:cs typeface="Arial Hebrew Scholar" charset="-79"/>
              </a:rPr>
              <a:t>= </a:t>
            </a:r>
            <a:r>
              <a:rPr lang="en-US" sz="1800" dirty="0" smtClean="0">
                <a:latin typeface="+mn-lt"/>
                <a:ea typeface="Arial Hebrew Scholar" charset="-79"/>
                <a:cs typeface="Arial Hebrew Scholar" charset="-79"/>
              </a:rPr>
              <a:t>79 </a:t>
            </a:r>
            <a:endParaRPr lang="en-US" sz="1800" dirty="0"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36531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1718825"/>
            <a:ext cx="5005444" cy="292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KEYNOTE-024: A Phase III Trial of First-Line </a:t>
            </a:r>
            <a:r>
              <a:rPr lang="en-US" sz="2400" b="1" dirty="0" err="1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Pembrolizumab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 versus Chemotherapy in Advanced NSCLC</a:t>
            </a:r>
            <a:endParaRPr lang="en-US" sz="2400" b="1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989" name="Rectangle 3"/>
          <p:cNvSpPr>
            <a:spLocks noChangeArrowheads="1"/>
          </p:cNvSpPr>
          <p:nvPr/>
        </p:nvSpPr>
        <p:spPr bwMode="auto">
          <a:xfrm>
            <a:off x="-35169" y="4849609"/>
            <a:ext cx="4207933" cy="12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/>
          <a:p>
            <a:pPr marL="742938" lvl="1" indent="-285750" defTabSz="685800">
              <a:lnSpc>
                <a:spcPct val="80000"/>
              </a:lnSpc>
              <a:spcBef>
                <a:spcPct val="20000"/>
              </a:spcBef>
              <a:buSzPct val="90000"/>
              <a:buFont typeface="Arial" charset="0"/>
              <a:buChar char="•"/>
              <a:defRPr/>
            </a:pPr>
            <a:r>
              <a:rPr lang="en-US" sz="1500" b="1" kern="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45</a:t>
            </a:r>
            <a:r>
              <a:rPr lang="en-US" sz="1500" b="1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% ORR is the best RR ever reported in </a:t>
            </a:r>
            <a:r>
              <a:rPr lang="en-US" sz="1500" b="1" kern="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the 1</a:t>
            </a:r>
            <a:r>
              <a:rPr lang="en-US" sz="1500" b="1" kern="0" baseline="30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1500" b="1" kern="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-line </a:t>
            </a:r>
            <a:r>
              <a:rPr lang="en-US" sz="1500" b="1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setting </a:t>
            </a:r>
            <a:endParaRPr lang="en-US" sz="1500" b="1" kern="0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marL="742938" lvl="1" indent="-285750" defTabSz="685800">
              <a:lnSpc>
                <a:spcPct val="80000"/>
              </a:lnSpc>
              <a:spcBef>
                <a:spcPct val="20000"/>
              </a:spcBef>
              <a:buSzPct val="90000"/>
              <a:buFont typeface="Arial" charset="0"/>
              <a:buChar char="•"/>
              <a:defRPr/>
            </a:pPr>
            <a:r>
              <a:rPr lang="en-US" sz="1500" kern="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Time </a:t>
            </a:r>
            <a:r>
              <a:rPr lang="en-US" sz="15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1500" kern="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response </a:t>
            </a:r>
            <a:r>
              <a:rPr lang="en-US" sz="15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is identical between </a:t>
            </a:r>
            <a:r>
              <a:rPr lang="en-US" sz="1500" kern="0" dirty="0" err="1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pembrolizumab</a:t>
            </a:r>
            <a:r>
              <a:rPr lang="en-US" sz="1500" kern="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and chemotherapy</a:t>
            </a:r>
            <a:endParaRPr lang="en-US" sz="1500" kern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5" y="6465806"/>
            <a:ext cx="829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Reck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M et al. </a:t>
            </a:r>
            <a:r>
              <a:rPr lang="en-US" sz="1600" i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 </a:t>
            </a:r>
            <a:r>
              <a:rPr lang="en-US" sz="1600" i="1" dirty="0" err="1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Engl</a:t>
            </a:r>
            <a:r>
              <a:rPr lang="en-US" sz="1600" i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J Med 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2016;375(19):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1823-33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Proc ESMO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2016;Abstract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LBA8_PR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16019"/>
              </p:ext>
            </p:extLst>
          </p:nvPr>
        </p:nvGraphicFramePr>
        <p:xfrm>
          <a:off x="4664616" y="1800124"/>
          <a:ext cx="4334029" cy="826970"/>
        </p:xfrm>
        <a:graphic>
          <a:graphicData uri="http://schemas.openxmlformats.org/drawingml/2006/table">
            <a:tbl>
              <a:tblPr/>
              <a:tblGrid>
                <a:gridCol w="812617"/>
                <a:gridCol w="856033"/>
                <a:gridCol w="1031132"/>
                <a:gridCol w="1011677"/>
                <a:gridCol w="622570"/>
              </a:tblGrid>
              <a:tr h="323934"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Events, n</a:t>
                      </a:r>
                      <a:endParaRPr kumimoji="0" lang="en-GB" altLang="x-non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Median, </a:t>
                      </a:r>
                      <a:r>
                        <a:rPr kumimoji="0" lang="en-GB" altLang="x-non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</a:t>
                      </a:r>
                      <a:endParaRPr kumimoji="0" lang="en-GB" altLang="x-non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HR (95% Cl)</a:t>
                      </a:r>
                      <a:endParaRPr kumimoji="0" lang="en-GB" altLang="x-non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  <a:endParaRPr kumimoji="0" lang="en-GB" altLang="x-none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01"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Pembro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73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10.3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0.50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&lt;0.001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01"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Chemo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116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6.0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(0.37-0.68)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0" y="1722649"/>
            <a:ext cx="3705398" cy="3077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3665" y="1842868"/>
            <a:ext cx="7368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" charset="0"/>
                <a:ea typeface="Arial" charset="0"/>
                <a:cs typeface="Arial" charset="0"/>
              </a:rPr>
              <a:t>CR</a:t>
            </a:r>
          </a:p>
          <a:p>
            <a:r>
              <a:rPr lang="en-US" sz="1300" dirty="0" smtClean="0">
                <a:latin typeface="Arial" charset="0"/>
                <a:ea typeface="Arial" charset="0"/>
                <a:cs typeface="Arial" charset="0"/>
              </a:rPr>
              <a:t>PR</a:t>
            </a:r>
            <a:endParaRPr lang="en-US" sz="1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7083" y="4843747"/>
            <a:ext cx="36147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713" lvl="1" indent="-227013" defTabSz="685800">
              <a:lnSpc>
                <a:spcPct val="80000"/>
              </a:lnSpc>
              <a:spcBef>
                <a:spcPct val="20000"/>
              </a:spcBef>
              <a:buSzPct val="90000"/>
              <a:buFont typeface="Arial" charset="0"/>
              <a:buChar char="•"/>
              <a:defRPr/>
            </a:pPr>
            <a:r>
              <a:rPr lang="en-US" sz="1500" b="1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PFS is improved by 4.3</a:t>
            </a:r>
            <a:r>
              <a:rPr lang="en-US" sz="15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months </a:t>
            </a:r>
            <a:r>
              <a:rPr lang="en-US" sz="1500" kern="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500" b="1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HR of 0.50</a:t>
            </a:r>
            <a:r>
              <a:rPr lang="en-US" sz="15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239713" lvl="1" indent="-227013" defTabSz="685800">
              <a:lnSpc>
                <a:spcPct val="80000"/>
              </a:lnSpc>
              <a:spcBef>
                <a:spcPct val="20000"/>
              </a:spcBef>
              <a:buSzPct val="90000"/>
              <a:buFont typeface="Arial" charset="0"/>
              <a:buChar char="•"/>
              <a:defRPr/>
            </a:pPr>
            <a:r>
              <a:rPr lang="en-US" sz="15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Improvement of PFS in all subgroups (except female/never smokers)</a:t>
            </a:r>
          </a:p>
          <a:p>
            <a:pPr marL="239713" lvl="1" indent="-227013" defTabSz="685800">
              <a:lnSpc>
                <a:spcPct val="80000"/>
              </a:lnSpc>
              <a:spcBef>
                <a:spcPct val="20000"/>
              </a:spcBef>
              <a:buSzPct val="90000"/>
              <a:buFont typeface="Arial" charset="0"/>
              <a:buChar char="•"/>
              <a:defRPr/>
            </a:pPr>
            <a:r>
              <a:rPr lang="en-US" sz="1500" b="1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Patient groups with </a:t>
            </a:r>
            <a:r>
              <a:rPr lang="en-US" sz="1500" b="1" kern="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strongest </a:t>
            </a:r>
            <a:r>
              <a:rPr lang="en-US" sz="1500" b="1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signal of PFS benefit included those </a:t>
            </a:r>
            <a:r>
              <a:rPr lang="en-US" sz="1500" b="1" kern="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with SCC </a:t>
            </a:r>
            <a:r>
              <a:rPr lang="en-US" sz="15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(HR of 0.35)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6298" y="123085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smtClean="0">
                <a:latin typeface="Arial" charset="0"/>
                <a:ea typeface="Arial" charset="0"/>
                <a:cs typeface="Arial" charset="0"/>
              </a:rPr>
              <a:t>ORR</a:t>
            </a:r>
            <a:endParaRPr lang="en-US" sz="200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1217341"/>
            <a:ext cx="3150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smtClean="0">
                <a:latin typeface="Arial" charset="0"/>
                <a:ea typeface="Arial" charset="0"/>
                <a:cs typeface="Arial" charset="0"/>
              </a:rPr>
              <a:t>Progression-Free Survival</a:t>
            </a:r>
            <a:endParaRPr lang="en-US" sz="2000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502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0" y="980030"/>
            <a:ext cx="7982559" cy="4182861"/>
          </a:xfrm>
          <a:prstGeom prst="rect">
            <a:avLst/>
          </a:prstGeom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KEYNOTE-024: Overall Survival</a:t>
            </a:r>
            <a:endParaRPr lang="en-US" sz="2400" b="1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0046" y="5101932"/>
            <a:ext cx="7991475" cy="1298575"/>
          </a:xfrm>
        </p:spPr>
        <p:txBody>
          <a:bodyPr/>
          <a:lstStyle/>
          <a:p>
            <a:pPr marL="0" indent="0">
              <a:buClr>
                <a:srgbClr val="002060"/>
              </a:buClr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Clear survival benefit</a:t>
            </a:r>
          </a:p>
          <a:p>
            <a:pPr marL="499963" indent="-342892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Estimated rate of OS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12 months: 70%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embro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) vs 54%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hemo)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499963" indent="-342892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HR for death: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0.60</a:t>
            </a:r>
          </a:p>
          <a:p>
            <a:pPr marL="499963" indent="-342892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Crossover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was limited to 50% of the patients</a:t>
            </a:r>
            <a:endParaRPr lang="en-GB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17" y="6510710"/>
            <a:ext cx="7311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Reck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 et al. </a:t>
            </a:r>
            <a:r>
              <a:rPr lang="en-US" sz="14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 </a:t>
            </a:r>
            <a:r>
              <a:rPr lang="en-US" sz="1400" i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Engl</a:t>
            </a:r>
            <a:r>
              <a:rPr lang="en-US" sz="14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J Med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2016;375(19):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1823-33; </a:t>
            </a:r>
            <a:r>
              <a:rPr lang="en-US" sz="1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Proc ESMO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2016;Abstract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LBA8_PR.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74822"/>
              </p:ext>
            </p:extLst>
          </p:nvPr>
        </p:nvGraphicFramePr>
        <p:xfrm>
          <a:off x="4257492" y="1159371"/>
          <a:ext cx="4334029" cy="826970"/>
        </p:xfrm>
        <a:graphic>
          <a:graphicData uri="http://schemas.openxmlformats.org/drawingml/2006/table">
            <a:tbl>
              <a:tblPr/>
              <a:tblGrid>
                <a:gridCol w="812617"/>
                <a:gridCol w="856033"/>
                <a:gridCol w="1031132"/>
                <a:gridCol w="1011677"/>
                <a:gridCol w="622570"/>
              </a:tblGrid>
              <a:tr h="323934"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Events, n</a:t>
                      </a:r>
                      <a:endParaRPr kumimoji="0" lang="en-GB" altLang="x-non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Median, </a:t>
                      </a:r>
                      <a:r>
                        <a:rPr kumimoji="0" lang="en-GB" altLang="x-non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</a:t>
                      </a:r>
                      <a:endParaRPr kumimoji="0" lang="en-GB" altLang="x-non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HR (95% Cl)</a:t>
                      </a:r>
                      <a:endParaRPr kumimoji="0" lang="en-GB" altLang="x-non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  <a:endParaRPr kumimoji="0" lang="en-GB" altLang="x-none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01"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Pembro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44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NR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0.60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0.005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01"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Chemo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64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1200"/>
                        </a:spcBef>
                        <a:buSzPct val="12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ts val="600"/>
                        </a:spcBef>
                        <a:buSzPct val="100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ts val="300"/>
                        </a:spcBef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NR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(0.41-0.89)</a:t>
                      </a: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5" marR="68605" marT="34319" marB="343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433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 bwMode="auto">
          <a:xfrm>
            <a:off x="2141316" y="428263"/>
            <a:ext cx="70026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14" name="Chart 13"/>
          <p:cNvGraphicFramePr/>
          <p:nvPr>
            <p:extLst/>
          </p:nvPr>
        </p:nvGraphicFramePr>
        <p:xfrm>
          <a:off x="390143" y="2157984"/>
          <a:ext cx="7892923" cy="123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32010" y="2877312"/>
            <a:ext cx="58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4 (67%)</a:t>
            </a:r>
            <a:endParaRPr lang="en-US" sz="1800" b="1" dirty="0">
              <a:solidFill>
                <a:srgbClr val="FFFFFF"/>
              </a:solidFill>
              <a:latin typeface="Arial"/>
              <a:ea typeface="Arial Hebrew Scholar" charset="-79"/>
              <a:cs typeface="Arial Hebrew Scholar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5522" y="2895655"/>
            <a:ext cx="158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33399">
                    <a:lumMod val="75000"/>
                  </a:srgbClr>
                </a:solidFill>
                <a:latin typeface="Arial"/>
                <a:ea typeface="Arial Hebrew Scholar" charset="-79"/>
                <a:cs typeface="Arial Hebrew Scholar" charset="-79"/>
              </a:rPr>
              <a:t>2</a:t>
            </a:r>
            <a:r>
              <a:rPr lang="en-US" sz="1800" b="1" dirty="0" smtClean="0">
                <a:solidFill>
                  <a:srgbClr val="333399">
                    <a:lumMod val="75000"/>
                  </a:srgbClr>
                </a:solidFill>
                <a:latin typeface="Arial"/>
                <a:ea typeface="Arial Hebrew Scholar" charset="-79"/>
                <a:cs typeface="Arial Hebrew Scholar" charset="-79"/>
              </a:rPr>
              <a:t> (33%)</a:t>
            </a:r>
            <a:endParaRPr lang="en-US" sz="1800" b="1" dirty="0">
              <a:solidFill>
                <a:srgbClr val="333399">
                  <a:lumMod val="75000"/>
                </a:srgbClr>
              </a:solidFill>
              <a:latin typeface="Arial"/>
              <a:ea typeface="Arial Hebrew Scholar" charset="-79"/>
              <a:cs typeface="Arial Hebrew Scholar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4606" y="4097529"/>
            <a:ext cx="4059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Very tolerable, no dose/schedule modifications necessary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20858" y="4678051"/>
            <a:ext cx="480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FFFFFF"/>
                </a:solidFill>
                <a:latin typeface="Arial"/>
                <a:ea typeface="Arial Hebrew Scholar" charset="-79"/>
                <a:cs typeface="Arial Hebrew Scholar" charset="-79"/>
              </a:rPr>
              <a:t>Somewhat tolerable, but issues manageable with dose reductions and/or schedule modifications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54640" y="4241419"/>
            <a:ext cx="266218" cy="266218"/>
          </a:xfrm>
          <a:prstGeom prst="rect">
            <a:avLst/>
          </a:prstGeom>
          <a:solidFill>
            <a:srgbClr val="7BB5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954640" y="4821941"/>
            <a:ext cx="266218" cy="26621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20700" y="439838"/>
            <a:ext cx="8054975" cy="22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/>
              <a:t>As it pertains to the last patient in your practice who died of metastatic nonsquamous NSCLC with no targetable mutation for whom you provided care for at least 9 </a:t>
            </a:r>
            <a:r>
              <a:rPr lang="en-US" sz="2000" b="1" dirty="0" smtClean="0"/>
              <a:t>months:</a:t>
            </a:r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endParaRPr lang="en-US" sz="2000" b="1" dirty="0"/>
          </a:p>
          <a:p>
            <a:pPr algn="l"/>
            <a:r>
              <a:rPr lang="en-US" sz="2000" b="1" dirty="0" err="1" smtClean="0"/>
              <a:t>Pembrolizumab</a:t>
            </a:r>
            <a:r>
              <a:rPr lang="en-US" sz="2000" b="1" dirty="0"/>
              <a:t>: Tolerability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89965" y="6333565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n = 6</a:t>
            </a:r>
          </a:p>
        </p:txBody>
      </p:sp>
    </p:spTree>
    <p:extLst>
      <p:ext uri="{BB962C8B-B14F-4D97-AF65-F5344CB8AC3E}">
        <p14:creationId xmlns:p14="http://schemas.microsoft.com/office/powerpoint/2010/main" val="10033285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theme1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OSRnewlogoFIN.potx</Template>
  <TotalTime>11430</TotalTime>
  <Words>2653</Words>
  <Application>Microsoft Macintosh PowerPoint</Application>
  <PresentationFormat>On-screen Show (4:3)</PresentationFormat>
  <Paragraphs>563</Paragraphs>
  <Slides>46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62" baseType="lpstr">
      <vt:lpstr>.AppleSystemUIFont</vt:lpstr>
      <vt:lpstr>Arial Hebrew Scholar</vt:lpstr>
      <vt:lpstr>Berlin Sans FB</vt:lpstr>
      <vt:lpstr>Calibri</vt:lpstr>
      <vt:lpstr>Georgia</vt:lpstr>
      <vt:lpstr>Imago Book</vt:lpstr>
      <vt:lpstr>ＭＳ Ｐゴシック</vt:lpstr>
      <vt:lpstr>News Gothic MT</vt:lpstr>
      <vt:lpstr>Times</vt:lpstr>
      <vt:lpstr>Times New Roman</vt:lpstr>
      <vt:lpstr>Wingdings</vt:lpstr>
      <vt:lpstr>ヒラギノ角ゴ Pro W3</vt:lpstr>
      <vt:lpstr>Arial</vt:lpstr>
      <vt:lpstr>2_Blank Presentation</vt:lpstr>
      <vt:lpstr>3_Blank Presentation</vt:lpstr>
      <vt:lpstr>4_Blank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KEYNOTE-024: A Phase III Trial of First-Line Pembrolizumab versus Chemotherapy in Advanced NSCLC</vt:lpstr>
      <vt:lpstr>KEYNOTE-024: Overall Survival</vt:lpstr>
      <vt:lpstr>PowerPoint Presentation</vt:lpstr>
      <vt:lpstr>KEYNOTE-021: Carboplatin and Pemetrexed ± Pembrolizumab for Advanced  Nonsquamous NSCLC</vt:lpstr>
      <vt:lpstr>PowerPoint Presentation</vt:lpstr>
      <vt:lpstr>PowerPoint Presentation</vt:lpstr>
      <vt:lpstr>PowerPoint Presentation</vt:lpstr>
      <vt:lpstr>CALGB/SWOG 80405: Side of Primary Tumor</vt:lpstr>
      <vt:lpstr>CALGB/SWOG 80405: Overall Survival (OS) by Tumor Location (RAS Wild Type)</vt:lpstr>
      <vt:lpstr>PowerPoint Presentation</vt:lpstr>
      <vt:lpstr>PowerPoint Presentation</vt:lpstr>
      <vt:lpstr>Phase II Pilot Study of Vemurafenib in Patients with Metastatic BRAF-Mutated Colorectal Cancer</vt:lpstr>
      <vt:lpstr>Comparison of Response Rate and Progression-Free Survival for BRAF-Mutated Colorectal Cancer</vt:lpstr>
      <vt:lpstr>TRIBE: Phase III Study of FOLFOXIRI/Bevacizumab versus FOLFIRI/Bevacizumab as First-Line Treatment for Metastatic Colorectal Cancer </vt:lpstr>
      <vt:lpstr>FDA Approval of Pembrolizumab for Microsatellite Instability-High (MSI-H) or Mismatch Repair-Deficient (dMMR) Solid Tumors </vt:lpstr>
      <vt:lpstr>PowerPoint Presentation</vt:lpstr>
      <vt:lpstr>PowerPoint Presentation</vt:lpstr>
      <vt:lpstr>PowerPoint Presentation</vt:lpstr>
      <vt:lpstr>PowerPoint Presentation</vt:lpstr>
      <vt:lpstr>Case Discussion: A 60-Year-Old Woman with Right-Sided KRAS Mutation-Positive Metastatic Colorectal Cancer (mCRC)</vt:lpstr>
      <vt:lpstr>PowerPoint Presentation</vt:lpstr>
      <vt:lpstr>PowerPoint Presentation</vt:lpstr>
      <vt:lpstr>PowerPoint Presentation</vt:lpstr>
      <vt:lpstr>PowerPoint Presentation</vt:lpstr>
      <vt:lpstr>Case Discussion: A 60-Year-Old Woman with Right-Sided KRAS Mutation-Positive mCRC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ENGOT-OV16/NOVA Trial Design</vt:lpstr>
      <vt:lpstr>ENGOT-OV16/NOVA: Progression-Free Survival</vt:lpstr>
      <vt:lpstr>PowerPoint Presentation</vt:lpstr>
    </vt:vector>
  </TitlesOfParts>
  <Manager/>
  <Company>Research To Practice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853</cp:revision>
  <cp:lastPrinted>2017-08-11T12:34:48Z</cp:lastPrinted>
  <dcterms:created xsi:type="dcterms:W3CDTF">2010-02-18T21:39:33Z</dcterms:created>
  <dcterms:modified xsi:type="dcterms:W3CDTF">2017-08-11T14:01:32Z</dcterms:modified>
  <cp:category/>
</cp:coreProperties>
</file>