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8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9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1" r:id="rId1"/>
    <p:sldMasterId id="2147484471" r:id="rId2"/>
    <p:sldMasterId id="2147484703" r:id="rId3"/>
    <p:sldMasterId id="2147491694" r:id="rId4"/>
    <p:sldMasterId id="2147492603" r:id="rId5"/>
    <p:sldMasterId id="2147492618" r:id="rId6"/>
    <p:sldMasterId id="2147492633" r:id="rId7"/>
    <p:sldMasterId id="2147493340" r:id="rId8"/>
    <p:sldMasterId id="2147493352" r:id="rId9"/>
    <p:sldMasterId id="2147493359" r:id="rId10"/>
  </p:sldMasterIdLst>
  <p:notesMasterIdLst>
    <p:notesMasterId r:id="rId36"/>
  </p:notesMasterIdLst>
  <p:handoutMasterIdLst>
    <p:handoutMasterId r:id="rId37"/>
  </p:handoutMasterIdLst>
  <p:sldIdLst>
    <p:sldId id="782" r:id="rId11"/>
    <p:sldId id="736" r:id="rId12"/>
    <p:sldId id="783" r:id="rId13"/>
    <p:sldId id="784" r:id="rId14"/>
    <p:sldId id="785" r:id="rId15"/>
    <p:sldId id="757" r:id="rId16"/>
    <p:sldId id="758" r:id="rId17"/>
    <p:sldId id="759" r:id="rId18"/>
    <p:sldId id="780" r:id="rId19"/>
    <p:sldId id="760" r:id="rId20"/>
    <p:sldId id="761" r:id="rId21"/>
    <p:sldId id="765" r:id="rId22"/>
    <p:sldId id="767" r:id="rId23"/>
    <p:sldId id="768" r:id="rId24"/>
    <p:sldId id="772" r:id="rId25"/>
    <p:sldId id="773" r:id="rId26"/>
    <p:sldId id="774" r:id="rId27"/>
    <p:sldId id="762" r:id="rId28"/>
    <p:sldId id="763" r:id="rId29"/>
    <p:sldId id="778" r:id="rId30"/>
    <p:sldId id="764" r:id="rId31"/>
    <p:sldId id="776" r:id="rId32"/>
    <p:sldId id="775" r:id="rId33"/>
    <p:sldId id="777" r:id="rId34"/>
    <p:sldId id="731" r:id="rId35"/>
  </p:sldIdLst>
  <p:sldSz cx="9144000" cy="6858000" type="screen4x3"/>
  <p:notesSz cx="7010400" cy="9296400"/>
  <p:defaultTextStyle>
    <a:defPPr>
      <a:defRPr lang="en-GB"/>
    </a:defPPr>
    <a:lvl1pPr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201">
          <p15:clr>
            <a:srgbClr val="A4A3A4"/>
          </p15:clr>
        </p15:guide>
        <p15:guide id="3" orient="horz" pos="796">
          <p15:clr>
            <a:srgbClr val="A4A3A4"/>
          </p15:clr>
        </p15:guide>
        <p15:guide id="4" orient="horz" pos="347">
          <p15:clr>
            <a:srgbClr val="A4A3A4"/>
          </p15:clr>
        </p15:guide>
        <p15:guide id="5" orient="horz" pos="648">
          <p15:clr>
            <a:srgbClr val="A4A3A4"/>
          </p15:clr>
        </p15:guide>
        <p15:guide id="6" orient="horz" pos="2213">
          <p15:clr>
            <a:srgbClr val="A4A3A4"/>
          </p15:clr>
        </p15:guide>
        <p15:guide id="7" orient="horz" pos="2161">
          <p15:clr>
            <a:srgbClr val="A4A3A4"/>
          </p15:clr>
        </p15:guide>
        <p15:guide id="8" orient="horz" pos="1273">
          <p15:clr>
            <a:srgbClr val="A4A3A4"/>
          </p15:clr>
        </p15:guide>
        <p15:guide id="9" pos="2880">
          <p15:clr>
            <a:srgbClr val="A4A3A4"/>
          </p15:clr>
        </p15:guide>
        <p15:guide id="10" pos="204">
          <p15:clr>
            <a:srgbClr val="A4A3A4"/>
          </p15:clr>
        </p15:guide>
        <p15:guide id="11" pos="5557">
          <p15:clr>
            <a:srgbClr val="A4A3A4"/>
          </p15:clr>
        </p15:guide>
        <p15:guide id="12" pos="304">
          <p15:clr>
            <a:srgbClr val="A4A3A4"/>
          </p15:clr>
        </p15:guide>
        <p15:guide id="13" pos="2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FF35"/>
    <a:srgbClr val="2D1B96"/>
    <a:srgbClr val="422296"/>
    <a:srgbClr val="6234DC"/>
    <a:srgbClr val="3F228B"/>
    <a:srgbClr val="D95FA1"/>
    <a:srgbClr val="D796D9"/>
    <a:srgbClr val="FFFE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7"/>
    <p:restoredTop sz="96047"/>
  </p:normalViewPr>
  <p:slideViewPr>
    <p:cSldViewPr snapToGrid="0">
      <p:cViewPr>
        <p:scale>
          <a:sx n="100" d="100"/>
          <a:sy n="100" d="100"/>
        </p:scale>
        <p:origin x="2080" y="472"/>
      </p:cViewPr>
      <p:guideLst>
        <p:guide orient="horz" pos="2160"/>
        <p:guide orient="horz" pos="4201"/>
        <p:guide orient="horz" pos="796"/>
        <p:guide orient="horz" pos="347"/>
        <p:guide orient="horz" pos="648"/>
        <p:guide orient="horz" pos="2213"/>
        <p:guide orient="horz" pos="2161"/>
        <p:guide orient="horz" pos="1273"/>
        <p:guide pos="2880"/>
        <p:guide pos="204"/>
        <p:guide pos="5557"/>
        <p:guide pos="304"/>
        <p:guide pos="21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-2672" y="-11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0.xml"/><Relationship Id="rId21" Type="http://schemas.openxmlformats.org/officeDocument/2006/relationships/slide" Target="slides/slide11.xml"/><Relationship Id="rId22" Type="http://schemas.openxmlformats.org/officeDocument/2006/relationships/slide" Target="slides/slide12.xml"/><Relationship Id="rId23" Type="http://schemas.openxmlformats.org/officeDocument/2006/relationships/slide" Target="slides/slide13.xml"/><Relationship Id="rId24" Type="http://schemas.openxmlformats.org/officeDocument/2006/relationships/slide" Target="slides/slide14.xml"/><Relationship Id="rId25" Type="http://schemas.openxmlformats.org/officeDocument/2006/relationships/slide" Target="slides/slide15.xml"/><Relationship Id="rId26" Type="http://schemas.openxmlformats.org/officeDocument/2006/relationships/slide" Target="slides/slide16.xml"/><Relationship Id="rId27" Type="http://schemas.openxmlformats.org/officeDocument/2006/relationships/slide" Target="slides/slide17.xml"/><Relationship Id="rId28" Type="http://schemas.openxmlformats.org/officeDocument/2006/relationships/slide" Target="slides/slide18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0.xml"/><Relationship Id="rId31" Type="http://schemas.openxmlformats.org/officeDocument/2006/relationships/slide" Target="slides/slide21.xml"/><Relationship Id="rId32" Type="http://schemas.openxmlformats.org/officeDocument/2006/relationships/slide" Target="slides/slide22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3.xml"/><Relationship Id="rId34" Type="http://schemas.openxmlformats.org/officeDocument/2006/relationships/slide" Target="slides/slide24.xml"/><Relationship Id="rId35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1" Type="http://schemas.openxmlformats.org/officeDocument/2006/relationships/slide" Target="slides/slide1.xml"/><Relationship Id="rId12" Type="http://schemas.openxmlformats.org/officeDocument/2006/relationships/slide" Target="slides/slide2.xml"/><Relationship Id="rId13" Type="http://schemas.openxmlformats.org/officeDocument/2006/relationships/slide" Target="slides/slide3.xml"/><Relationship Id="rId14" Type="http://schemas.openxmlformats.org/officeDocument/2006/relationships/slide" Target="slides/slide4.xml"/><Relationship Id="rId15" Type="http://schemas.openxmlformats.org/officeDocument/2006/relationships/slide" Target="slides/slide5.xml"/><Relationship Id="rId16" Type="http://schemas.openxmlformats.org/officeDocument/2006/relationships/slide" Target="slides/slide6.xml"/><Relationship Id="rId17" Type="http://schemas.openxmlformats.org/officeDocument/2006/relationships/slide" Target="slides/slide7.xml"/><Relationship Id="rId18" Type="http://schemas.openxmlformats.org/officeDocument/2006/relationships/slide" Target="slides/slide8.xml"/><Relationship Id="rId19" Type="http://schemas.openxmlformats.org/officeDocument/2006/relationships/slide" Target="slides/slide9.xml"/><Relationship Id="rId37" Type="http://schemas.openxmlformats.org/officeDocument/2006/relationships/handoutMaster" Target="handoutMasters/handoutMaster1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Other</c:v>
                </c:pt>
                <c:pt idx="1">
                  <c:v>Chemotherapy +/- bevacizumab</c:v>
                </c:pt>
                <c:pt idx="2">
                  <c:v>Erlotinib + bevacizumab</c:v>
                </c:pt>
                <c:pt idx="3">
                  <c:v>Gefitinib</c:v>
                </c:pt>
                <c:pt idx="4">
                  <c:v>Afatinib</c:v>
                </c:pt>
                <c:pt idx="5">
                  <c:v>Erlotinib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0.01</c:v>
                </c:pt>
                <c:pt idx="1">
                  <c:v>0.07</c:v>
                </c:pt>
                <c:pt idx="2">
                  <c:v>0.09</c:v>
                </c:pt>
                <c:pt idx="3">
                  <c:v>0.07</c:v>
                </c:pt>
                <c:pt idx="4">
                  <c:v>0.33</c:v>
                </c:pt>
                <c:pt idx="5">
                  <c:v>0.42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52642288"/>
        <c:axId val="-210191056"/>
      </c:barChart>
      <c:catAx>
        <c:axId val="-4526422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210191056"/>
        <c:crosses val="autoZero"/>
        <c:auto val="1"/>
        <c:lblAlgn val="ctr"/>
        <c:lblOffset val="100"/>
        <c:noMultiLvlLbl val="0"/>
      </c:catAx>
      <c:valAx>
        <c:axId val="-21019105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45264228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Other</c:v>
                </c:pt>
                <c:pt idx="1">
                  <c:v>Chemotherapy +/- bevacizumab</c:v>
                </c:pt>
                <c:pt idx="2">
                  <c:v>Erlotinib + bevacizumab</c:v>
                </c:pt>
                <c:pt idx="3">
                  <c:v>Gefitinib</c:v>
                </c:pt>
                <c:pt idx="4">
                  <c:v>Afatinib</c:v>
                </c:pt>
                <c:pt idx="5">
                  <c:v>Erlotinib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0.04</c:v>
                </c:pt>
                <c:pt idx="1">
                  <c:v>0.0</c:v>
                </c:pt>
                <c:pt idx="2">
                  <c:v>0.14</c:v>
                </c:pt>
                <c:pt idx="3">
                  <c:v>0.06</c:v>
                </c:pt>
                <c:pt idx="4">
                  <c:v>0.36</c:v>
                </c:pt>
                <c:pt idx="5">
                  <c:v>0.39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52591536"/>
        <c:axId val="-452589488"/>
      </c:barChart>
      <c:catAx>
        <c:axId val="-452591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452589488"/>
        <c:crosses val="autoZero"/>
        <c:auto val="1"/>
        <c:lblAlgn val="ctr"/>
        <c:lblOffset val="100"/>
        <c:noMultiLvlLbl val="0"/>
      </c:catAx>
      <c:valAx>
        <c:axId val="-45258948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45259153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25594066366704"/>
          <c:y val="0.0448275098425197"/>
          <c:w val="0.537934008248969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I don't know</c:v>
                </c:pt>
                <c:pt idx="1">
                  <c:v>Afatinib causes fewer side effects</c:v>
                </c:pt>
                <c:pt idx="2">
                  <c:v>Erlotinib causes fewer side effects</c:v>
                </c:pt>
                <c:pt idx="3">
                  <c:v>Tolerability is about the same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0.13</c:v>
                </c:pt>
                <c:pt idx="1">
                  <c:v>0.13</c:v>
                </c:pt>
                <c:pt idx="2">
                  <c:v>0.51</c:v>
                </c:pt>
                <c:pt idx="3">
                  <c:v>0.23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3424864"/>
        <c:axId val="-452463056"/>
      </c:barChart>
      <c:catAx>
        <c:axId val="-734248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452463056"/>
        <c:crosses val="autoZero"/>
        <c:auto val="1"/>
        <c:lblAlgn val="ctr"/>
        <c:lblOffset val="100"/>
        <c:noMultiLvlLbl val="0"/>
      </c:catAx>
      <c:valAx>
        <c:axId val="-45246305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3424864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t" anchorCtr="0" compatLnSpc="1">
            <a:prstTxWarp prst="textNoShape">
              <a:avLst/>
            </a:prstTxWarp>
          </a:bodyPr>
          <a:lstStyle>
            <a:lvl1pPr algn="l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t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b" anchorCtr="0" compatLnSpc="1">
            <a:prstTxWarp prst="textNoShape">
              <a:avLst/>
            </a:prstTxWarp>
          </a:bodyPr>
          <a:lstStyle>
            <a:lvl1pPr algn="l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29675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b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b="0"/>
            </a:lvl1pPr>
          </a:lstStyle>
          <a:p>
            <a:fld id="{940B2131-C621-DE47-B33C-5FC5AFE24AB1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t" anchorCtr="0" compatLnSpc="1">
            <a:prstTxWarp prst="textNoShape">
              <a:avLst/>
            </a:prstTxWarp>
          </a:bodyPr>
          <a:lstStyle>
            <a:lvl1pPr algn="l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t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334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4838"/>
            <a:ext cx="56070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34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b" anchorCtr="0" compatLnSpc="1">
            <a:prstTxWarp prst="textNoShape">
              <a:avLst/>
            </a:prstTxWarp>
          </a:bodyPr>
          <a:lstStyle>
            <a:lvl1pPr algn="l" defTabSz="923925" eaLnBrk="1" hangingPunct="1">
              <a:defRPr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29675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8" tIns="46209" rIns="92418" bIns="46209" numCol="1" anchor="b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b="0"/>
            </a:lvl1pPr>
          </a:lstStyle>
          <a:p>
            <a:fld id="{EDE05CE9-EDF5-8347-A61D-E9D0603F1B55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B419BFF-97E0-1B40-B853-666AF580BA32}" type="slidenum">
              <a:rPr lang="en-US" altLang="x-none" b="0">
                <a:solidFill>
                  <a:srgbClr val="000000"/>
                </a:solidFill>
                <a:latin typeface="Lucida Grande" charset="0"/>
              </a:rPr>
              <a:pPr/>
              <a:t>2</a:t>
            </a:fld>
            <a:endParaRPr lang="en-US" altLang="x-none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x-non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投影片圖像版面配置區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9090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9091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168B3308-8A08-8C4E-99E1-F075E1326939}" type="slidenum">
              <a:rPr lang="en-US" altLang="x-none" b="0">
                <a:solidFill>
                  <a:srgbClr val="000000"/>
                </a:solidFill>
              </a:rPr>
              <a:pPr/>
              <a:t>12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2C3CBDC-D222-8342-86D4-19048326D5CF}" type="slidenum">
              <a:rPr lang="en-US" altLang="x-none" b="0"/>
              <a:pPr/>
              <a:t>14</a:t>
            </a:fld>
            <a:endParaRPr lang="en-US" altLang="x-none" b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2A804AE-06BC-CF45-B643-D738E51C02AC}" type="slidenum">
              <a:rPr lang="en-US" altLang="x-none" b="0"/>
              <a:pPr/>
              <a:t>15</a:t>
            </a:fld>
            <a:endParaRPr lang="en-US" altLang="x-none" b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625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962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10ABE7A-DB75-9B4A-B307-F4473ADC0028}" type="slidenum">
              <a:rPr lang="en-US" altLang="x-none" b="0"/>
              <a:pPr/>
              <a:t>16</a:t>
            </a:fld>
            <a:endParaRPr lang="en-US" altLang="x-none" b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983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8F300AB-C75A-DB41-9C69-C4BDA49F7C96}" type="slidenum">
              <a:rPr lang="en-US" altLang="x-none" b="0">
                <a:solidFill>
                  <a:srgbClr val="000000"/>
                </a:solidFill>
                <a:latin typeface="Calibri" charset="0"/>
              </a:rPr>
              <a:pPr/>
              <a:t>17</a:t>
            </a:fld>
            <a:endParaRPr lang="en-US" altLang="x-none" b="0">
              <a:solidFill>
                <a:srgbClr val="000000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1003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0AD9655B-C22D-AA44-80F2-81D0358B4C07}" type="slidenum">
              <a:rPr lang="en-US" altLang="x-none" b="0">
                <a:solidFill>
                  <a:srgbClr val="000000"/>
                </a:solidFill>
                <a:latin typeface="Calibri" charset="0"/>
              </a:rPr>
              <a:pPr/>
              <a:t>18</a:t>
            </a:fld>
            <a:endParaRPr lang="en-US" altLang="x-none" b="0">
              <a:solidFill>
                <a:srgbClr val="000000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24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1024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FE55807C-014D-9C47-A224-A0DB6031BDFF}" type="slidenum">
              <a:rPr lang="en-US" altLang="x-none" b="0">
                <a:solidFill>
                  <a:srgbClr val="000000"/>
                </a:solidFill>
                <a:latin typeface="Calibri" charset="0"/>
              </a:rPr>
              <a:pPr/>
              <a:t>19</a:t>
            </a:fld>
            <a:endParaRPr lang="en-US" altLang="x-none" b="0">
              <a:solidFill>
                <a:srgbClr val="000000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445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1044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7093A9B-0F1D-5544-A030-006A614653D1}" type="slidenum">
              <a:rPr lang="en-US" altLang="x-none" b="0">
                <a:solidFill>
                  <a:srgbClr val="000000"/>
                </a:solidFill>
                <a:latin typeface="Calibri" charset="0"/>
              </a:rPr>
              <a:pPr/>
              <a:t>20</a:t>
            </a:fld>
            <a:endParaRPr lang="en-US" altLang="x-none" b="0">
              <a:solidFill>
                <a:srgbClr val="000000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92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1792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CB88BD9-9117-C54E-98DE-5AF8C8FE2E44}" type="slidenum">
              <a:rPr lang="en-US" altLang="x-none" b="0"/>
              <a:pPr/>
              <a:t>22</a:t>
            </a:fld>
            <a:endParaRPr lang="en-US" altLang="x-none" b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854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1085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02125E9-06A2-D347-BC02-F274CD3C28F7}" type="slidenum">
              <a:rPr lang="en-US" altLang="x-none" b="0"/>
              <a:pPr/>
              <a:t>23</a:t>
            </a:fld>
            <a:endParaRPr lang="en-US" altLang="x-none"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 b="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3</a:t>
            </a:fld>
            <a:endParaRPr lang="en-US" sz="1200" b="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 b="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3</a:t>
            </a:fld>
            <a:endParaRPr lang="en-US" sz="1200" b="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5018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059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1105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7622118-AF40-A443-9753-0920E480EFCD}" type="slidenum">
              <a:rPr lang="en-US" altLang="x-none" b="0"/>
              <a:pPr/>
              <a:t>24</a:t>
            </a:fld>
            <a:endParaRPr lang="en-US" altLang="x-none" b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>
              <a:latin typeface="Calibri" charset="0"/>
            </a:endParaRPr>
          </a:p>
        </p:txBody>
      </p:sp>
      <p:sp>
        <p:nvSpPr>
          <p:cNvPr id="1126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75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480015F0-4530-3B49-B71C-F2950C257371}" type="slidenum">
              <a:rPr lang="en-US" altLang="x-none" b="0">
                <a:solidFill>
                  <a:srgbClr val="000000"/>
                </a:solidFill>
              </a:rPr>
              <a:pPr/>
              <a:t>25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 b="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4</a:t>
            </a:fld>
            <a:endParaRPr lang="en-US" sz="1200" b="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 b="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4</a:t>
            </a:fld>
            <a:endParaRPr lang="en-US" sz="1200" b="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467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B06D12D6-5507-2640-B197-AD515AB8E737}" type="slidenum">
              <a:rPr lang="en-US" sz="1200" b="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5</a:t>
            </a:fld>
            <a:endParaRPr lang="en-US" sz="1200" b="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/>
            <a:fld id="{9C33BE1B-38DF-1A45-9D1D-72E90EA24077}" type="slidenum">
              <a:rPr lang="en-US" sz="1200" b="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/>
              <a:t>5</a:t>
            </a:fld>
            <a:endParaRPr lang="en-US" sz="1200" b="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082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885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x-none">
              <a:latin typeface="Calibri" charset="0"/>
            </a:endParaRPr>
          </a:p>
        </p:txBody>
      </p:sp>
      <p:sp>
        <p:nvSpPr>
          <p:cNvPr id="788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2E876B7-4AC0-A846-A87F-DE2141A780A5}" type="slidenum">
              <a:rPr lang="en-US" altLang="x-none" b="0">
                <a:solidFill>
                  <a:srgbClr val="000000"/>
                </a:solidFill>
              </a:rPr>
              <a:pPr/>
              <a:t>6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089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x-none">
              <a:latin typeface="Calibri" charset="0"/>
            </a:endParaRPr>
          </a:p>
        </p:txBody>
      </p:sp>
      <p:sp>
        <p:nvSpPr>
          <p:cNvPr id="808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11ABADE5-CB12-F743-8B22-6FB619AAAE0F}" type="slidenum">
              <a:rPr lang="en-US" altLang="x-none" b="0">
                <a:solidFill>
                  <a:srgbClr val="000000"/>
                </a:solidFill>
              </a:rPr>
              <a:pPr/>
              <a:t>7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x-none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5988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E01D979-3D01-2B41-BF04-CC95CF359C9B}" type="slidenum">
              <a:rPr lang="en-US" altLang="x-none" b="0">
                <a:solidFill>
                  <a:srgbClr val="000000"/>
                </a:solidFill>
              </a:rPr>
              <a:pPr/>
              <a:t>8</a:t>
            </a:fld>
            <a:endParaRPr lang="en-US" altLang="x-none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499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 dirty="0"/>
          </a:p>
        </p:txBody>
      </p:sp>
      <p:sp>
        <p:nvSpPr>
          <p:cNvPr id="849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B2FCD55-D9B3-6C43-A958-C5948C78669C}" type="slidenum">
              <a:rPr lang="en-US" altLang="x-none" b="0"/>
              <a:pPr/>
              <a:t>10</a:t>
            </a:fld>
            <a:endParaRPr lang="en-US" altLang="x-none" b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70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/>
          </a:p>
        </p:txBody>
      </p:sp>
      <p:sp>
        <p:nvSpPr>
          <p:cNvPr id="870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2392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2392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42497038-B6D8-F74D-BFB0-7E81742E466C}" type="slidenum">
              <a:rPr lang="en-US" altLang="x-none" b="0"/>
              <a:pPr/>
              <a:t>11</a:t>
            </a:fld>
            <a:endParaRPr lang="en-US" altLang="x-none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7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.png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2.pn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0.png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29551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0790"/>
      </p:ext>
    </p:extLst>
  </p:cSld>
  <p:clrMapOvr>
    <a:masterClrMapping/>
  </p:clrMapOvr>
  <p:transition advClick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489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676900" cy="6489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41363"/>
            <a:ext cx="2057400" cy="5930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41363"/>
            <a:ext cx="6019800" cy="5930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094658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6"/>
          <p:cNvSpPr>
            <a:spLocks noChangeShapeType="1"/>
          </p:cNvSpPr>
          <p:nvPr userDrawn="1"/>
        </p:nvSpPr>
        <p:spPr bwMode="auto">
          <a:xfrm>
            <a:off x="292100" y="3244850"/>
            <a:ext cx="8529638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272" tIns="45636" rIns="91272" bIns="45636"/>
          <a:lstStyle/>
          <a:p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102" y="1271656"/>
            <a:ext cx="8529638" cy="190023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102" y="3319463"/>
            <a:ext cx="8529638" cy="1752600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 sz="1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latin typeface="Arial" pitchFamily="34" charset="0"/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5929313" y="6224588"/>
            <a:ext cx="2895600" cy="476250"/>
          </a:xfrm>
        </p:spPr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830557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C5FFF1F5-668C-524E-9095-DACF8B5566F7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6615050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4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359" indent="0">
              <a:buNone/>
              <a:defRPr sz="1800"/>
            </a:lvl2pPr>
            <a:lvl3pPr marL="912716" indent="0">
              <a:buNone/>
              <a:defRPr sz="1600"/>
            </a:lvl3pPr>
            <a:lvl4pPr marL="1369073" indent="0">
              <a:buNone/>
              <a:defRPr sz="1400"/>
            </a:lvl4pPr>
            <a:lvl5pPr marL="1825430" indent="0">
              <a:buNone/>
              <a:defRPr sz="1400"/>
            </a:lvl5pPr>
            <a:lvl6pPr marL="2281784" indent="0">
              <a:buNone/>
              <a:defRPr sz="1400"/>
            </a:lvl6pPr>
            <a:lvl7pPr marL="2738141" indent="0">
              <a:buNone/>
              <a:defRPr sz="1400"/>
            </a:lvl7pPr>
            <a:lvl8pPr marL="3194499" indent="0">
              <a:buNone/>
              <a:defRPr sz="1400"/>
            </a:lvl8pPr>
            <a:lvl9pPr marL="365085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C37F13DA-A962-A843-A780-0325EA01125A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648463"/>
      </p:ext>
    </p:extLst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79" y="1309692"/>
            <a:ext cx="4187825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2325" y="1309692"/>
            <a:ext cx="4186800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C0A2EB59-5398-2B4F-9C9D-D47466A508EC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263328"/>
      </p:ext>
    </p:extLst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B2F9DFD8-81FD-864F-94CA-9BE5775260B8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475737"/>
      </p:ext>
    </p:extLst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3CECF588-7289-174D-B393-161E83A9B8DD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0400032"/>
      </p:ext>
    </p:extLst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2" y="189002"/>
            <a:ext cx="8529638" cy="9683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92102" y="1309692"/>
            <a:ext cx="8529638" cy="5370512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5661AF6F-9C61-FE44-A0F1-2D03892FDC63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0965796"/>
      </p:ext>
    </p:extLst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6"/>
          <p:cNvSpPr>
            <a:spLocks noChangeShapeType="1"/>
          </p:cNvSpPr>
          <p:nvPr userDrawn="1"/>
        </p:nvSpPr>
        <p:spPr bwMode="auto">
          <a:xfrm>
            <a:off x="292100" y="3244850"/>
            <a:ext cx="8529638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272" tIns="45636" rIns="91272" bIns="45636"/>
          <a:lstStyle/>
          <a:p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102" y="1271656"/>
            <a:ext cx="8529638" cy="190023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102" y="3319463"/>
            <a:ext cx="8529638" cy="1752600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 sz="1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latin typeface="Arial" pitchFamily="34" charset="0"/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5929313" y="6224588"/>
            <a:ext cx="2895600" cy="476250"/>
          </a:xfrm>
        </p:spPr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627887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96863"/>
      </p:ext>
    </p:extLst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EDD16132-9DAA-F745-A7C9-1CE4B196F232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5683669"/>
      </p:ext>
    </p:extLst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4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359" indent="0">
              <a:buNone/>
              <a:defRPr sz="1800"/>
            </a:lvl2pPr>
            <a:lvl3pPr marL="912716" indent="0">
              <a:buNone/>
              <a:defRPr sz="1600"/>
            </a:lvl3pPr>
            <a:lvl4pPr marL="1369073" indent="0">
              <a:buNone/>
              <a:defRPr sz="1400"/>
            </a:lvl4pPr>
            <a:lvl5pPr marL="1825430" indent="0">
              <a:buNone/>
              <a:defRPr sz="1400"/>
            </a:lvl5pPr>
            <a:lvl6pPr marL="2281784" indent="0">
              <a:buNone/>
              <a:defRPr sz="1400"/>
            </a:lvl6pPr>
            <a:lvl7pPr marL="2738141" indent="0">
              <a:buNone/>
              <a:defRPr sz="1400"/>
            </a:lvl7pPr>
            <a:lvl8pPr marL="3194499" indent="0">
              <a:buNone/>
              <a:defRPr sz="1400"/>
            </a:lvl8pPr>
            <a:lvl9pPr marL="365085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829386D0-BD06-1345-8ADE-75ACF5BEC6B6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81058"/>
      </p:ext>
    </p:extLst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90" y="1309692"/>
            <a:ext cx="4187825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2325" y="1309692"/>
            <a:ext cx="4186800" cy="537051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B6A2805F-7EA7-EC42-A5AC-AB012B424C45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873900"/>
      </p:ext>
    </p:extLst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52AD63A9-A5B7-1C49-B2A4-5E874B2FD36D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730776"/>
      </p:ext>
    </p:extLst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84E56082-553F-8A43-A499-EB18AD61E905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497696"/>
      </p:ext>
    </p:extLst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2" y="189010"/>
            <a:ext cx="8529638" cy="9683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92102" y="1309692"/>
            <a:ext cx="8529638" cy="5370512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DC8D2151-C269-8942-9FF2-A5AFA408A153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991666"/>
      </p:ext>
    </p:extLst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219200"/>
            <a:ext cx="9144000" cy="4114800"/>
          </a:xfrm>
          <a:prstGeom prst="rect">
            <a:avLst/>
          </a:prstGeom>
          <a:solidFill>
            <a:srgbClr val="68C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007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6" name="Picture 9" descr="MGH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963" y="6278563"/>
            <a:ext cx="172085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8" name="Picture 10" descr="Hvd Teaching Affi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7200"/>
            <a:ext cx="16557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6400800" y="5715000"/>
            <a:ext cx="2743200" cy="11430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10" name="Picture 13" descr="Cancer Center_RGB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5340350"/>
            <a:ext cx="358775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1371600"/>
            <a:ext cx="8001000" cy="2057400"/>
          </a:xfrm>
        </p:spPr>
        <p:txBody>
          <a:bodyPr/>
          <a:lstStyle>
            <a:lvl1pPr>
              <a:defRPr sz="5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4038600"/>
            <a:ext cx="8001000" cy="1143000"/>
          </a:xfrm>
        </p:spPr>
        <p:txBody>
          <a:bodyPr/>
          <a:lstStyle>
            <a:lvl1pPr marL="0" indent="0">
              <a:buFont typeface="Times" charset="0"/>
              <a:buNone/>
              <a:defRPr b="1" i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203602"/>
      </p:ext>
    </p:extLst>
  </p:cSld>
  <p:clrMapOvr>
    <a:masterClrMapping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007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68C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6" name="Picture 8" descr="Cancer Center_RGB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2860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44AF7290-D03E-FA42-BB0D-AF181B447410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519522318"/>
      </p:ext>
    </p:extLst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BF7BBA9A-F437-914A-8253-4910B5FB7DE1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090573571"/>
      </p:ext>
    </p:extLst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1529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752600"/>
            <a:ext cx="41529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17E7E89D-6BD1-1A4B-B3AC-10F2C3021F95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290059230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331819"/>
      </p:ext>
    </p:extLst>
  </p:cSld>
  <p:clrMapOvr>
    <a:masterClrMapping/>
  </p:clrMapOvr>
  <p:transition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C287FE84-A11B-D241-B364-4BE07E3FBD7A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030578498"/>
      </p:ext>
    </p:extLst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6BB19315-9F26-AE40-8400-EB32F8334B0F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477202831"/>
      </p:ext>
    </p:extLst>
  </p:cSld>
  <p:clrMapOvr>
    <a:masterClrMapping/>
  </p:clrMapOvr>
  <p:transition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E912D5F2-5CD4-8340-961B-68259065F4F7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89537650"/>
      </p:ext>
    </p:extLst>
  </p:cSld>
  <p:clrMapOvr>
    <a:masterClrMapping/>
  </p:clrMapOvr>
  <p:transition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D447D227-63AB-FD49-8959-AFA83FA43CED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61339448"/>
      </p:ext>
    </p:extLst>
  </p:cSld>
  <p:clrMapOvr>
    <a:masterClrMapping/>
  </p:clrMapOvr>
  <p:transition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3976C289-D8DE-054C-B17C-F1CBDC6BCA63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39951976"/>
      </p:ext>
    </p:extLst>
  </p:cSld>
  <p:clrMapOvr>
    <a:masterClrMapping/>
  </p:clrMapOvr>
  <p:transition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E4729B5C-6812-FF4E-B630-2499C4AF26D0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678267167"/>
      </p:ext>
    </p:extLst>
  </p:cSld>
  <p:clrMapOvr>
    <a:masterClrMapping/>
  </p:clrMapOvr>
  <p:transition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228600"/>
            <a:ext cx="21145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1912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A3143895-35D7-C743-90ED-A4E59A731CD8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793077493"/>
      </p:ext>
    </p:extLst>
  </p:cSld>
  <p:clrMapOvr>
    <a:masterClrMapping/>
  </p:clrMapOvr>
  <p:transition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059A9A40-511B-094D-AA21-AD5DBEB22747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969911569"/>
      </p:ext>
    </p:extLst>
  </p:cSld>
  <p:clrMapOvr>
    <a:masterClrMapping/>
  </p:clrMapOvr>
  <p:transition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0C04E71A-49F7-C243-9A38-24CE3C369CDC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548354384"/>
      </p:ext>
    </p:extLst>
  </p:cSld>
  <p:clrMapOvr>
    <a:masterClrMapping/>
  </p:clrMapOvr>
  <p:transition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1D5C90B0-FABB-F14E-A7BA-2AF1CBD5DFAD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339802611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44675"/>
            <a:ext cx="4038600" cy="4827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675"/>
            <a:ext cx="4038600" cy="4827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25573"/>
      </p:ext>
    </p:extLst>
  </p:cSld>
  <p:clrMapOvr>
    <a:masterClrMapping/>
  </p:clrMapOvr>
  <p:transition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E9F53F46-83E5-B74A-88E6-D24E1093C8AB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696444282"/>
      </p:ext>
    </p:extLst>
  </p:cSld>
  <p:clrMapOvr>
    <a:masterClrMapping/>
  </p:clrMapOvr>
  <p:transition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41D3EC45-C1C0-AB4D-B2EC-C5D9752C101C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146150002"/>
      </p:ext>
    </p:extLst>
  </p:cSld>
  <p:clrMapOvr>
    <a:masterClrMapping/>
  </p:clrMapOvr>
  <p:transition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8A35D965-48FB-4A45-AF36-8CF3BF6E513F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207748602"/>
      </p:ext>
    </p:extLst>
  </p:cSld>
  <p:clrMapOvr>
    <a:masterClrMapping/>
  </p:clrMapOvr>
  <p:transition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204EC8BC-AB74-5743-98EF-93BA398ED6CF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615322370"/>
      </p:ext>
    </p:extLst>
  </p:cSld>
  <p:clrMapOvr>
    <a:masterClrMapping/>
  </p:clrMapOvr>
  <p:transition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3A3439F1-3DFC-354B-A768-37A149947EBD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589312285"/>
      </p:ext>
    </p:extLst>
  </p:cSld>
  <p:clrMapOvr>
    <a:masterClrMapping/>
  </p:clrMapOvr>
  <p:transition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4FE25F9B-19AA-F640-9285-26B142418AA0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169972609"/>
      </p:ext>
    </p:extLst>
  </p:cSld>
  <p:clrMapOvr>
    <a:masterClrMapping/>
  </p:clrMapOvr>
  <p:transition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6D3DFC4E-E039-1245-AF11-7C9864764810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369367531"/>
      </p:ext>
    </p:extLst>
  </p:cSld>
  <p:clrMapOvr>
    <a:masterClrMapping/>
  </p:clrMapOvr>
  <p:transition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6AB24D55-BEC3-534F-9858-9D4D24242B2F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77848618"/>
      </p:ext>
    </p:extLst>
  </p:cSld>
  <p:clrMapOvr>
    <a:masterClrMapping/>
  </p:clrMapOvr>
  <p:transition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88075"/>
            <a:ext cx="93345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/>
          </p:cNvSpPr>
          <p:nvPr/>
        </p:nvSpPr>
        <p:spPr bwMode="auto">
          <a:xfrm>
            <a:off x="3870325" y="6310313"/>
            <a:ext cx="4889500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9pPr>
          </a:lstStyle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0" dirty="0">
                <a:solidFill>
                  <a:srgbClr val="4F8E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EUROPEAN LUNG CANCER CONFERENCE 2016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516216" y="5982243"/>
            <a:ext cx="2170584" cy="358353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9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78547"/>
      </p:ext>
    </p:extLst>
  </p:cSld>
  <p:clrMapOvr>
    <a:masterClrMapping/>
  </p:clrMapOvr>
  <p:transition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88075"/>
            <a:ext cx="93345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/>
          </p:cNvSpPr>
          <p:nvPr/>
        </p:nvSpPr>
        <p:spPr bwMode="auto">
          <a:xfrm>
            <a:off x="3870325" y="6310313"/>
            <a:ext cx="4889500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9pPr>
          </a:lstStyle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0" dirty="0">
                <a:solidFill>
                  <a:srgbClr val="4F8E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EUROPEAN LUNG CANCER CONFERENCE 2016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516216" y="5982243"/>
            <a:ext cx="2170584" cy="358353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9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875845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876326"/>
      </p:ext>
    </p:extLst>
  </p:cSld>
  <p:clrMapOvr>
    <a:masterClrMapping/>
  </p:clrMapOvr>
  <p:transition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88075"/>
            <a:ext cx="93345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/>
          </p:cNvSpPr>
          <p:nvPr/>
        </p:nvSpPr>
        <p:spPr bwMode="auto">
          <a:xfrm>
            <a:off x="3870325" y="6310313"/>
            <a:ext cx="4889500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9pPr>
          </a:lstStyle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0" dirty="0">
                <a:solidFill>
                  <a:srgbClr val="4F8E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EUROPEAN LUNG CANCER CONFERENCE 2016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516216" y="5982243"/>
            <a:ext cx="2170584" cy="358353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9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527492"/>
      </p:ext>
    </p:extLst>
  </p:cSld>
  <p:clrMapOvr>
    <a:masterClrMapping/>
  </p:clrMapOvr>
  <p:transition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BDF481D0-009E-F840-8248-E5040C5757D5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058264898"/>
      </p:ext>
    </p:extLst>
  </p:cSld>
  <p:clrMapOvr>
    <a:masterClrMapping/>
  </p:clrMapOvr>
  <p:transition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61BA934D-CC97-E144-A654-6815F2A8F9FE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798576232"/>
      </p:ext>
    </p:extLst>
  </p:cSld>
  <p:clrMapOvr>
    <a:masterClrMapping/>
  </p:clrMapOvr>
  <p:transition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552CB26A-9914-6445-8E19-A1C62EECF5BF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045421121"/>
      </p:ext>
    </p:extLst>
  </p:cSld>
  <p:clrMapOvr>
    <a:masterClrMapping/>
  </p:clrMapOvr>
  <p:transition advClick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EE6B1FCA-962F-2A4E-AA18-7DC6212977A9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74559471"/>
      </p:ext>
    </p:extLst>
  </p:cSld>
  <p:clrMapOvr>
    <a:masterClrMapping/>
  </p:clrMapOvr>
  <p:transition advClick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FF7A10F9-A77B-934A-AD92-1C0513ECF13E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66764139"/>
      </p:ext>
    </p:extLst>
  </p:cSld>
  <p:clrMapOvr>
    <a:masterClrMapping/>
  </p:clrMapOvr>
  <p:transition advClick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3DB92621-3838-D74E-9B30-445B3E7DC060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38724838"/>
      </p:ext>
    </p:extLst>
  </p:cSld>
  <p:clrMapOvr>
    <a:masterClrMapping/>
  </p:clrMapOvr>
  <p:transition advClick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81C1B92E-1495-2F46-9ED8-392FB658A601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116687716"/>
      </p:ext>
    </p:extLst>
  </p:cSld>
  <p:clrMapOvr>
    <a:masterClrMapping/>
  </p:clrMapOvr>
  <p:transition advClick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87B1538C-312C-0244-815D-477BDFBB8BEE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103830257"/>
      </p:ext>
    </p:extLst>
  </p:cSld>
  <p:clrMapOvr>
    <a:masterClrMapping/>
  </p:clrMapOvr>
  <p:transition advClick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1AAD1232-BCCA-EC4F-8DB0-F6098E6D8378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756881544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477140"/>
      </p:ext>
    </p:extLst>
  </p:cSld>
  <p:clrMapOvr>
    <a:masterClrMapping/>
  </p:clrMapOvr>
  <p:transition advClick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45518B1B-F6EC-FA4E-AF49-8B3F7CC17668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362468827"/>
      </p:ext>
    </p:extLst>
  </p:cSld>
  <p:clrMapOvr>
    <a:masterClrMapping/>
  </p:clrMapOvr>
  <p:transition advClick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 b="1"/>
            </a:lvl1pPr>
          </a:lstStyle>
          <a:p>
            <a:fld id="{2C90A9A5-CB1A-5C43-A4FA-754D419C40F6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95447428"/>
      </p:ext>
    </p:extLst>
  </p:cSld>
  <p:clrMapOvr>
    <a:masterClrMapping/>
  </p:clrMapOvr>
  <p:transition advClick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88075"/>
            <a:ext cx="93345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/>
          </p:cNvSpPr>
          <p:nvPr/>
        </p:nvSpPr>
        <p:spPr bwMode="auto">
          <a:xfrm>
            <a:off x="3870325" y="6310313"/>
            <a:ext cx="4889500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9pPr>
          </a:lstStyle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0" dirty="0">
                <a:solidFill>
                  <a:srgbClr val="4F8E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EUROPEAN LUNG CANCER CONFERENCE 2016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516216" y="5982243"/>
            <a:ext cx="2170584" cy="358353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9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518578"/>
      </p:ext>
    </p:extLst>
  </p:cSld>
  <p:clrMapOvr>
    <a:masterClrMapping/>
  </p:clrMapOvr>
  <p:transition advClick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88075"/>
            <a:ext cx="93345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/>
          </p:cNvSpPr>
          <p:nvPr/>
        </p:nvSpPr>
        <p:spPr bwMode="auto">
          <a:xfrm>
            <a:off x="3870325" y="6310313"/>
            <a:ext cx="4889500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9pPr>
          </a:lstStyle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0" dirty="0">
                <a:solidFill>
                  <a:srgbClr val="4F8E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EUROPEAN LUNG CANCER CONFERENCE 2016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516216" y="5982243"/>
            <a:ext cx="2170584" cy="358353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9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36412"/>
      </p:ext>
    </p:extLst>
  </p:cSld>
  <p:clrMapOvr>
    <a:masterClrMapping/>
  </p:clrMapOvr>
  <p:transition advClick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88075"/>
            <a:ext cx="93345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/>
          </p:cNvSpPr>
          <p:nvPr/>
        </p:nvSpPr>
        <p:spPr bwMode="auto">
          <a:xfrm>
            <a:off x="3870325" y="6310313"/>
            <a:ext cx="4889500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  <a:sym typeface="Arial Narrow" panose="020B0606020202030204" pitchFamily="34" charset="0"/>
              </a:defRPr>
            </a:lvl9pPr>
          </a:lstStyle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0" dirty="0">
                <a:solidFill>
                  <a:srgbClr val="4F8E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EUROPEAN LUNG CANCER CONFERENCE 2016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516216" y="5982243"/>
            <a:ext cx="2170584" cy="358353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9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428137"/>
      </p:ext>
    </p:extLst>
  </p:cSld>
  <p:clrMapOvr>
    <a:masterClrMapping/>
  </p:clrMapOvr>
  <p:transition advClick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549" y="1275528"/>
            <a:ext cx="8513886" cy="1309272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3092" y="2743200"/>
            <a:ext cx="6400800" cy="15366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71663" y="5961063"/>
            <a:ext cx="942975" cy="2698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eaLnBrk="1" hangingPunct="1">
              <a:defRPr sz="1200" b="0">
                <a:solidFill>
                  <a:srgbClr val="3393C1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22588" y="5961063"/>
            <a:ext cx="4800600" cy="269875"/>
          </a:xfrm>
        </p:spPr>
        <p:txBody>
          <a:bodyPr/>
          <a:lstStyle>
            <a:lvl1pPr defTabSz="914400" eaLnBrk="0" hangingPunct="0">
              <a:defRPr b="1">
                <a:solidFill>
                  <a:srgbClr val="3393C1"/>
                </a:solidFill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22388" y="5961063"/>
            <a:ext cx="454025" cy="269875"/>
          </a:xfrm>
        </p:spPr>
        <p:txBody>
          <a:bodyPr/>
          <a:lstStyle>
            <a:lvl1pPr algn="ctr" defTabSz="914400" eaLnBrk="0" hangingPunct="0">
              <a:defRPr b="1">
                <a:solidFill>
                  <a:srgbClr val="3393C1"/>
                </a:solidFill>
              </a:defRPr>
            </a:lvl1pPr>
          </a:lstStyle>
          <a:p>
            <a:fld id="{8A98F9AA-378C-2349-A8AB-DF61CE8F720B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5072919"/>
      </p:ext>
    </p:extLst>
  </p:cSld>
  <p:clrMapOvr>
    <a:masterClrMapping/>
  </p:clrMapOvr>
  <p:transition advClick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400" eaLnBrk="0" hangingPunct="0">
              <a:defRPr b="1">
                <a:solidFill>
                  <a:srgbClr val="FFFFFF"/>
                </a:solidFill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 defTabSz="914400" eaLnBrk="0" hangingPunct="0">
              <a:defRPr b="1"/>
            </a:lvl1pPr>
          </a:lstStyle>
          <a:p>
            <a:fld id="{6F5FCCAA-FEB4-B046-B2C4-12536B636D89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626305889"/>
      </p:ext>
    </p:extLst>
  </p:cSld>
  <p:clrMapOvr>
    <a:masterClrMapping/>
  </p:clrMapOvr>
  <p:transition advClick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549" y="4406900"/>
            <a:ext cx="842025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6549" y="2906713"/>
            <a:ext cx="84202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400" eaLnBrk="0" hangingPunct="0">
              <a:defRPr b="1">
                <a:solidFill>
                  <a:srgbClr val="FFFFFF"/>
                </a:solidFill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 defTabSz="914400" eaLnBrk="0" hangingPunct="0">
              <a:defRPr b="1"/>
            </a:lvl1pPr>
          </a:lstStyle>
          <a:p>
            <a:fld id="{84860738-60D2-6345-81A0-2121463C94E6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51217407"/>
      </p:ext>
    </p:extLst>
  </p:cSld>
  <p:clrMapOvr>
    <a:masterClrMapping/>
  </p:clrMapOvr>
  <p:transition advClick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6549" y="1310400"/>
            <a:ext cx="4139571" cy="488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1672" y="1310400"/>
            <a:ext cx="4128280" cy="488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400" eaLnBrk="0" hangingPunct="0">
              <a:defRPr b="1">
                <a:solidFill>
                  <a:srgbClr val="FFFFFF"/>
                </a:solidFill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 defTabSz="914400" eaLnBrk="0" hangingPunct="0">
              <a:defRPr b="1"/>
            </a:lvl1pPr>
          </a:lstStyle>
          <a:p>
            <a:fld id="{3CF1AB4A-A9F5-DA43-9600-F3EED0FDF1B8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037805048"/>
      </p:ext>
    </p:extLst>
  </p:cSld>
  <p:clrMapOvr>
    <a:masterClrMapping/>
  </p:clrMapOvr>
  <p:transition advClick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6549" y="1310400"/>
            <a:ext cx="415243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6549" y="1950162"/>
            <a:ext cx="4152439" cy="42202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9778" y="1310400"/>
            <a:ext cx="412017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9778" y="1950162"/>
            <a:ext cx="4120174" cy="42202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400" eaLnBrk="0" hangingPunct="0">
              <a:defRPr b="1">
                <a:solidFill>
                  <a:srgbClr val="FFFFFF"/>
                </a:solidFill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 defTabSz="914400" eaLnBrk="0" hangingPunct="0">
              <a:defRPr b="1"/>
            </a:lvl1pPr>
          </a:lstStyle>
          <a:p>
            <a:fld id="{F987CED2-B48B-B344-A739-C2E7B9958979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527260802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735562"/>
      </p:ext>
    </p:extLst>
  </p:cSld>
  <p:clrMapOvr>
    <a:masterClrMapping/>
  </p:clrMapOvr>
  <p:transition advClick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400" eaLnBrk="0" hangingPunct="0">
              <a:defRPr b="1"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 defTabSz="914400" eaLnBrk="0" hangingPunct="0">
              <a:defRPr b="1"/>
            </a:lvl1pPr>
          </a:lstStyle>
          <a:p>
            <a:fld id="{DC4B4A06-9C33-CD4D-8720-CC854133D505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154771692"/>
      </p:ext>
    </p:extLst>
  </p:cSld>
  <p:clrMapOvr>
    <a:masterClrMapping/>
  </p:clrMapOvr>
  <p:transition advClick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400" eaLnBrk="0" hangingPunct="0">
              <a:defRPr b="1"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 defTabSz="914400" eaLnBrk="0" hangingPunct="0">
              <a:defRPr b="1"/>
            </a:lvl1pPr>
          </a:lstStyle>
          <a:p>
            <a:fld id="{07D54D1B-E5EC-9E4A-956E-C57E8A454CCE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438109505"/>
      </p:ext>
    </p:extLst>
  </p:cSld>
  <p:clrMapOvr>
    <a:masterClrMapping/>
  </p:clrMapOvr>
  <p:transition advClick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550" y="360000"/>
            <a:ext cx="3112724" cy="8000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8809" y="360000"/>
            <a:ext cx="5197989" cy="582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6550" y="1160064"/>
            <a:ext cx="3112724" cy="50247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400" eaLnBrk="0" hangingPunct="0">
              <a:defRPr b="1">
                <a:solidFill>
                  <a:srgbClr val="FFFFFF"/>
                </a:solidFill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 defTabSz="914400" eaLnBrk="0" hangingPunct="0">
              <a:defRPr b="1"/>
            </a:lvl1pPr>
          </a:lstStyle>
          <a:p>
            <a:fld id="{C3745B4D-2692-B347-A22C-9D9F942B021E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78003550"/>
      </p:ext>
    </p:extLst>
  </p:cSld>
  <p:clrMapOvr>
    <a:masterClrMapping/>
  </p:clrMapOvr>
  <p:transition advClick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79726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09437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4000"/>
            <a:ext cx="5486400" cy="7007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400" eaLnBrk="0" hangingPunct="0">
              <a:defRPr b="1"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 defTabSz="914400" eaLnBrk="0" hangingPunct="0">
              <a:defRPr b="1"/>
            </a:lvl1pPr>
          </a:lstStyle>
          <a:p>
            <a:fld id="{89CF55A0-143D-EE43-82EE-2A97EC5818B7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849037024"/>
      </p:ext>
    </p:extLst>
  </p:cSld>
  <p:clrMapOvr>
    <a:masterClrMapping/>
  </p:clrMapOvr>
  <p:transition advClick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6549" y="1371032"/>
            <a:ext cx="8493403" cy="452763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400" eaLnBrk="0" hangingPunct="0">
              <a:defRPr b="1">
                <a:solidFill>
                  <a:srgbClr val="FFFFFF"/>
                </a:solidFill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 defTabSz="914400" eaLnBrk="0" hangingPunct="0">
              <a:defRPr b="1"/>
            </a:lvl1pPr>
          </a:lstStyle>
          <a:p>
            <a:fld id="{761A54AB-9566-EC44-B799-539A6088CC27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883911700"/>
      </p:ext>
    </p:extLst>
  </p:cSld>
  <p:clrMapOvr>
    <a:masterClrMapping/>
  </p:clrMapOvr>
  <p:transition advClick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24001"/>
            <a:ext cx="2057400" cy="5583864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6549" y="324001"/>
            <a:ext cx="6210451" cy="55838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400" eaLnBrk="0" hangingPunct="0">
              <a:defRPr b="1">
                <a:solidFill>
                  <a:srgbClr val="FFFFFF"/>
                </a:solidFill>
                <a:ea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 defTabSz="914400" eaLnBrk="0" hangingPunct="0">
              <a:defRPr b="1"/>
            </a:lvl1pPr>
          </a:lstStyle>
          <a:p>
            <a:fld id="{D98F2798-279C-8649-ADB3-6E24AEC1E7F5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05050532"/>
      </p:ext>
    </p:extLst>
  </p:cSld>
  <p:clrMapOvr>
    <a:masterClrMapping/>
  </p:clrMapOvr>
  <p:transition advClick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219200"/>
            <a:ext cx="9144000" cy="4114800"/>
          </a:xfrm>
          <a:prstGeom prst="rect">
            <a:avLst/>
          </a:prstGeom>
          <a:solidFill>
            <a:srgbClr val="68C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007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6" name="Picture 9" descr="MGH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963" y="6278563"/>
            <a:ext cx="172085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8" name="Picture 10" descr="Hvd Teaching Affi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7200"/>
            <a:ext cx="16557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6400800" y="5715000"/>
            <a:ext cx="2743200" cy="11430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10" name="Picture 13" descr="Cancer Center_RGB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5340350"/>
            <a:ext cx="358775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1371600"/>
            <a:ext cx="8001000" cy="2057400"/>
          </a:xfrm>
        </p:spPr>
        <p:txBody>
          <a:bodyPr/>
          <a:lstStyle>
            <a:lvl1pPr>
              <a:defRPr sz="5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4038600"/>
            <a:ext cx="8001000" cy="1143000"/>
          </a:xfrm>
        </p:spPr>
        <p:txBody>
          <a:bodyPr/>
          <a:lstStyle>
            <a:lvl1pPr marL="0" indent="0">
              <a:buFont typeface="Times" charset="0"/>
              <a:buNone/>
              <a:defRPr b="1" i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/>
  </p:cSld>
  <p:clrMapOvr>
    <a:masterClrMapping/>
  </p:clrMapOvr>
  <p:transition advClick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007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68C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pic>
        <p:nvPicPr>
          <p:cNvPr id="6" name="Picture 8" descr="Cancer Center_RGB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2860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4A89F024-03ED-3444-B401-50B625D28C2D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/>
  </p:cSld>
  <p:clrMapOvr>
    <a:masterClrMapping/>
  </p:clrMapOvr>
  <p:transition advClick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95C19C9A-F5EE-E24F-AD2A-58E5FB7E8E63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/>
  </p:cSld>
  <p:clrMapOvr>
    <a:masterClrMapping/>
  </p:clrMapOvr>
  <p:transition advClick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1529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752600"/>
            <a:ext cx="41529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39D53E4D-F17F-644D-A997-74404BA497E0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/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692077"/>
      </p:ext>
    </p:extLst>
  </p:cSld>
  <p:clrMapOvr>
    <a:masterClrMapping/>
  </p:clrMapOvr>
  <p:transition advClick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7AB1BC7B-260E-6A49-9CE5-5E04391088A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/>
  </p:cSld>
  <p:clrMapOvr>
    <a:masterClrMapping/>
  </p:clrMapOvr>
  <p:transition advClick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CD9B877F-4BCE-0F40-B2E8-E124C5DFF96C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/>
  </p:cSld>
  <p:clrMapOvr>
    <a:masterClrMapping/>
  </p:clrMapOvr>
  <p:transition advClick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0D400084-5677-F646-B15F-9D161E5DBC62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/>
  </p:cSld>
  <p:clrMapOvr>
    <a:masterClrMapping/>
  </p:clrMapOvr>
  <p:transition advClick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F871F687-C4EA-FE42-8ECB-CA49C6A6D49E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/>
  </p:cSld>
  <p:clrMapOvr>
    <a:masterClrMapping/>
  </p:clrMapOvr>
  <p:transition advClick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D25D5381-DD96-6C4A-8624-445F40824080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/>
  </p:cSld>
  <p:clrMapOvr>
    <a:masterClrMapping/>
  </p:clrMapOvr>
  <p:transition advClick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95AAEFDC-6427-4140-830F-96E499A812EB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/>
  </p:cSld>
  <p:clrMapOvr>
    <a:masterClrMapping/>
  </p:clrMapOvr>
  <p:transition advClick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228600"/>
            <a:ext cx="21145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1912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b="1"/>
            </a:lvl1pPr>
          </a:lstStyle>
          <a:p>
            <a:fld id="{415E7E48-A327-E344-BEBE-6A7E8BCF8F5B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/>
  </p:cSld>
  <p:clrMapOvr>
    <a:masterClrMapping/>
  </p:clrMapOvr>
  <p:transition advClick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052" y="2488096"/>
            <a:ext cx="7772400" cy="914400"/>
          </a:xfrm>
        </p:spPr>
        <p:txBody>
          <a:bodyPr/>
          <a:lstStyle>
            <a:lvl1pPr>
              <a:defRPr sz="33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5800" y="2010158"/>
            <a:ext cx="7772400" cy="4206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3176995"/>
      </p:ext>
    </p:extLst>
  </p:cSld>
  <p:clrMapOvr>
    <a:masterClrMapping/>
  </p:clrMapOvr>
  <p:transition advClick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b="0">
              <a:solidFill>
                <a:srgbClr val="FFFFFF"/>
              </a:solidFill>
              <a:latin typeface="Arial"/>
              <a:ea typeface="ヒラギノ角ゴ Pro W3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b="0">
              <a:solidFill>
                <a:srgbClr val="FFFFFF"/>
              </a:solidFill>
              <a:latin typeface="Arial"/>
              <a:ea typeface="ヒラギノ角ゴ Pro W3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296885C8-372E-4705-9BB1-67FA03752763}" type="slidenum">
              <a:rPr lang="en-GB" sz="1800" b="0">
                <a:solidFill>
                  <a:srgbClr val="FFFFFF"/>
                </a:solidFill>
                <a:latin typeface="Arial"/>
                <a:ea typeface="ヒラギノ角ゴ Pro W3"/>
              </a:rPr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1800" b="0">
              <a:solidFill>
                <a:srgbClr val="FFFFFF"/>
              </a:solidFill>
              <a:latin typeface="Arial"/>
              <a:ea typeface="ヒラギノ角ゴ Pro W3"/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  <a:latin typeface="Arial"/>
              <a:ea typeface="ヒラギノ角ゴ Pro W3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  <a:latin typeface="Arial"/>
              <a:ea typeface="ヒラギノ角ゴ Pro W3"/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B14B8F7-7BF2-4DFF-8DF6-03212461AADD}" type="slidenum">
              <a:rPr lang="en-GB" sz="1800" b="0">
                <a:solidFill>
                  <a:srgbClr val="FFFFFF"/>
                </a:solidFill>
                <a:latin typeface="Arial"/>
                <a:ea typeface="ヒラギノ角ゴ Pro W3"/>
              </a:rPr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1800" b="0">
              <a:solidFill>
                <a:srgbClr val="FFFFFF"/>
              </a:solidFill>
              <a:latin typeface="Arial"/>
              <a:ea typeface="ヒラギノ角ゴ Pro W3"/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*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2" y="1146176"/>
            <a:ext cx="8236155" cy="4911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eaLnBrk="1" hangingPunct="1">
              <a:defRPr/>
            </a:pPr>
            <a:fld id="{E95A5972-75FA-4944-BB8F-9656E5C3ACDB}" type="slidenum">
              <a:rPr lang="en-GB" sz="1800" b="0" smtClean="0">
                <a:solidFill>
                  <a:srgbClr val="000000"/>
                </a:solidFill>
                <a:latin typeface="Arial"/>
                <a:ea typeface="ヒラギノ角ゴ Pro W3"/>
              </a:rPr>
              <a:pPr algn="l" eaLnBrk="1" hangingPunct="1">
                <a:defRPr/>
              </a:pPr>
              <a:t>‹#›</a:t>
            </a:fld>
            <a:endParaRPr lang="en-GB" sz="1800" b="0" dirty="0">
              <a:solidFill>
                <a:srgbClr val="000000"/>
              </a:solidFill>
              <a:latin typeface="Arial"/>
              <a:ea typeface="ヒラギノ角ゴ Pro W3"/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TP_SlideBackground-YiR_v3fr-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/>
  </p:cSld>
  <p:clrMapOvr>
    <a:masterClrMapping/>
  </p:clrMapOvr>
  <p:transition advClick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3.xml"/><Relationship Id="rId12" Type="http://schemas.openxmlformats.org/officeDocument/2006/relationships/theme" Target="../theme/theme10.xml"/><Relationship Id="rId13" Type="http://schemas.openxmlformats.org/officeDocument/2006/relationships/image" Target="../media/image9.png"/><Relationship Id="rId1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9.xml"/><Relationship Id="rId8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theme" Target="../theme/theme3.xml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0.xml"/><Relationship Id="rId15" Type="http://schemas.openxmlformats.org/officeDocument/2006/relationships/theme" Target="../theme/theme5.xml"/><Relationship Id="rId1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9.xml"/><Relationship Id="rId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4.xml"/><Relationship Id="rId15" Type="http://schemas.openxmlformats.org/officeDocument/2006/relationships/theme" Target="../theme/theme6.xml"/><Relationship Id="rId1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8.xml"/><Relationship Id="rId9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13" Type="http://schemas.openxmlformats.org/officeDocument/2006/relationships/image" Target="../media/image6.png"/><Relationship Id="rId1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1.xml"/><Relationship Id="rId8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4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76.xml"/><Relationship Id="rId2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9.xml"/><Relationship Id="rId5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2.xml"/><Relationship Id="rId8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9.xml"/><Relationship Id="rId4" Type="http://schemas.openxmlformats.org/officeDocument/2006/relationships/slideLayout" Target="../slideLayouts/slideLayout90.xml"/><Relationship Id="rId5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2.xml"/><Relationship Id="rId7" Type="http://schemas.openxmlformats.org/officeDocument/2006/relationships/theme" Target="../theme/theme9.xml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41363"/>
            <a:ext cx="8229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44675"/>
            <a:ext cx="8229600" cy="482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706" rIns="0" bIns="457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text styles</a:t>
            </a:r>
          </a:p>
          <a:p>
            <a:pPr lvl="1"/>
            <a:r>
              <a:rPr lang="en-GB" altLang="x-none"/>
              <a:t>Second level</a:t>
            </a:r>
          </a:p>
          <a:p>
            <a:pPr lvl="2"/>
            <a:r>
              <a:rPr lang="en-GB" altLang="x-none"/>
              <a:t>Third level</a:t>
            </a:r>
          </a:p>
          <a:p>
            <a:pPr lvl="3"/>
            <a:r>
              <a:rPr lang="en-GB" altLang="x-none"/>
              <a:t>Fourth level</a:t>
            </a:r>
          </a:p>
          <a:p>
            <a:pPr lvl="4"/>
            <a:r>
              <a:rPr lang="en-GB" altLang="x-none"/>
              <a:t>Fifth level</a:t>
            </a:r>
          </a:p>
        </p:txBody>
      </p:sp>
      <p:sp>
        <p:nvSpPr>
          <p:cNvPr id="1028" name="Line 6"/>
          <p:cNvSpPr>
            <a:spLocks noChangeShapeType="1"/>
          </p:cNvSpPr>
          <p:nvPr userDrawn="1"/>
        </p:nvSpPr>
        <p:spPr bwMode="auto">
          <a:xfrm>
            <a:off x="2438400" y="344488"/>
            <a:ext cx="6705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pic>
        <p:nvPicPr>
          <p:cNvPr id="1029" name="Picture 7" descr="152cms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06363"/>
            <a:ext cx="2159000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3265" r:id="rId1"/>
    <p:sldLayoutId id="2147493266" r:id="rId2"/>
    <p:sldLayoutId id="2147493267" r:id="rId3"/>
    <p:sldLayoutId id="2147493268" r:id="rId4"/>
    <p:sldLayoutId id="2147493269" r:id="rId5"/>
    <p:sldLayoutId id="2147493270" r:id="rId6"/>
    <p:sldLayoutId id="2147493271" r:id="rId7"/>
    <p:sldLayoutId id="2147493272" r:id="rId8"/>
    <p:sldLayoutId id="2147493273" r:id="rId9"/>
    <p:sldLayoutId id="2147493274" r:id="rId10"/>
    <p:sldLayoutId id="2147493275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Arial" charset="0"/>
          <a:ea typeface="ＭＳ Ｐゴシック" charset="0"/>
        </a:defRPr>
      </a:lvl9pPr>
    </p:titleStyle>
    <p:bodyStyle>
      <a:lvl1pPr marL="273050" indent="-273050" algn="l" rtl="0" eaLnBrk="0" fontAlgn="base" hangingPunct="0">
        <a:spcBef>
          <a:spcPct val="0"/>
        </a:spcBef>
        <a:spcAft>
          <a:spcPct val="20000"/>
        </a:spcAft>
        <a:buClr>
          <a:srgbClr val="4DAC26"/>
        </a:buClr>
        <a:buSzPct val="90000"/>
        <a:buFont typeface="Wingdings" charset="2"/>
        <a:buChar char="v"/>
        <a:defRPr sz="2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609600" indent="-334963" algn="l" rtl="0" eaLnBrk="0" fontAlgn="base" hangingPunct="0">
        <a:spcBef>
          <a:spcPct val="0"/>
        </a:spcBef>
        <a:spcAft>
          <a:spcPct val="20000"/>
        </a:spcAft>
        <a:buSzPct val="90000"/>
        <a:buFont typeface="Wingdings" charset="2"/>
        <a:buChar char="à"/>
        <a:defRPr sz="2000">
          <a:solidFill>
            <a:srgbClr val="4DAC26"/>
          </a:solidFill>
          <a:latin typeface="+mn-lt"/>
          <a:ea typeface="+mn-ea"/>
        </a:defRPr>
      </a:lvl2pPr>
      <a:lvl3pPr marL="844550" indent="-233363" algn="l" rtl="0" eaLnBrk="0" fontAlgn="base" hangingPunct="0">
        <a:spcBef>
          <a:spcPct val="0"/>
        </a:spcBef>
        <a:spcAft>
          <a:spcPct val="20000"/>
        </a:spcAft>
        <a:buSzPct val="9000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093788" indent="-247650" algn="l" rtl="0" eaLnBrk="0" fontAlgn="base" hangingPunct="0">
        <a:spcBef>
          <a:spcPct val="0"/>
        </a:spcBef>
        <a:spcAft>
          <a:spcPct val="20000"/>
        </a:spcAft>
        <a:buSzPct val="90000"/>
        <a:buChar char="–"/>
        <a:defRPr sz="1600">
          <a:solidFill>
            <a:srgbClr val="4DAC26"/>
          </a:solidFill>
          <a:latin typeface="+mn-lt"/>
          <a:ea typeface="+mn-ea"/>
        </a:defRPr>
      </a:lvl4pPr>
      <a:lvl5pPr marL="1328738" indent="-233363" algn="l" rtl="0" eaLnBrk="0" fontAlgn="base" hangingPunct="0">
        <a:spcBef>
          <a:spcPct val="0"/>
        </a:spcBef>
        <a:spcAft>
          <a:spcPct val="20000"/>
        </a:spcAft>
        <a:buSzPct val="90000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1785938" indent="-233363" algn="l" rtl="0" fontAlgn="base">
        <a:spcBef>
          <a:spcPct val="0"/>
        </a:spcBef>
        <a:spcAft>
          <a:spcPct val="20000"/>
        </a:spcAft>
        <a:buSzPct val="90000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243138" indent="-233363" algn="l" rtl="0" fontAlgn="base">
        <a:spcBef>
          <a:spcPct val="0"/>
        </a:spcBef>
        <a:spcAft>
          <a:spcPct val="20000"/>
        </a:spcAft>
        <a:buSzPct val="90000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2700338" indent="-233363" algn="l" rtl="0" fontAlgn="base">
        <a:spcBef>
          <a:spcPct val="0"/>
        </a:spcBef>
        <a:spcAft>
          <a:spcPct val="20000"/>
        </a:spcAft>
        <a:buSzPct val="90000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157538" indent="-233363" algn="l" rtl="0" fontAlgn="base">
        <a:spcBef>
          <a:spcPct val="0"/>
        </a:spcBef>
        <a:spcAft>
          <a:spcPct val="20000"/>
        </a:spcAft>
        <a:buSzPct val="90000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RTP_SlideBackground-YiR_v3fr-bulleted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62088"/>
            <a:ext cx="7772400" cy="50276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68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360" r:id="rId1"/>
    <p:sldLayoutId id="2147493361" r:id="rId2"/>
    <p:sldLayoutId id="2147493362" r:id="rId3"/>
    <p:sldLayoutId id="2147493363" r:id="rId4"/>
    <p:sldLayoutId id="2147493364" r:id="rId5"/>
    <p:sldLayoutId id="2147493365" r:id="rId6"/>
    <p:sldLayoutId id="2147493366" r:id="rId7"/>
    <p:sldLayoutId id="2147493367" r:id="rId8"/>
    <p:sldLayoutId id="2147493368" r:id="rId9"/>
    <p:sldLayoutId id="2147493369" r:id="rId10"/>
    <p:sldLayoutId id="2147493370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rgbClr val="000048"/>
            </a:gs>
            <a:gs pos="100000">
              <a:srgbClr val="0000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309688"/>
            <a:ext cx="8529638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636" rIns="91272" bIns="456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text styles</a:t>
            </a:r>
          </a:p>
          <a:p>
            <a:pPr lvl="1"/>
            <a:r>
              <a:rPr lang="en-GB" altLang="x-none"/>
              <a:t>Second level</a:t>
            </a:r>
          </a:p>
          <a:p>
            <a:pPr lvl="2"/>
            <a:r>
              <a:rPr lang="en-GB" altLang="x-none"/>
              <a:t>Third level</a:t>
            </a:r>
          </a:p>
          <a:p>
            <a:pPr lvl="3"/>
            <a:r>
              <a:rPr lang="en-GB" altLang="x-none"/>
              <a:t>Fourth level</a:t>
            </a:r>
          </a:p>
          <a:p>
            <a:pPr lvl="4"/>
            <a:r>
              <a:rPr lang="en-GB" altLang="x-none"/>
              <a:t>Fifth level</a:t>
            </a:r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2100" y="188913"/>
            <a:ext cx="85296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636" rIns="91272" bIns="4563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14325" y="62245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fld id="{CE523FA1-82B4-4941-B65F-678319124B55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27725" y="622458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3276" r:id="rId1"/>
    <p:sldLayoutId id="2147493277" r:id="rId2"/>
    <p:sldLayoutId id="2147493278" r:id="rId3"/>
    <p:sldLayoutId id="2147493279" r:id="rId4"/>
    <p:sldLayoutId id="2147493280" r:id="rId5"/>
    <p:sldLayoutId id="2147493281" r:id="rId6"/>
    <p:sldLayoutId id="2147493282" r:id="rId7"/>
  </p:sldLayoutIdLst>
  <p:transition advClick="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5pPr>
      <a:lvl6pPr marL="456359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2716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69073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543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287338" indent="-287338" algn="l" rtl="0" eaLnBrk="0" fontAlgn="base" hangingPunct="0">
        <a:spcBef>
          <a:spcPct val="0"/>
        </a:spcBef>
        <a:spcAft>
          <a:spcPts val="600"/>
        </a:spcAft>
        <a:buClr>
          <a:schemeClr val="folHlink"/>
        </a:buClr>
        <a:buFont typeface="Arial" charset="0"/>
        <a:buChar char="●"/>
        <a:defRPr sz="2000" b="1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76263" indent="-28575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SzPct val="90000"/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2pPr>
      <a:lvl3pPr marL="857250" indent="-277813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3pPr>
      <a:lvl4pPr marL="1208088" indent="-34925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4pPr>
      <a:lvl5pPr marL="1489075" indent="-277813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5pPr>
      <a:lvl6pPr marL="1945859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6pPr>
      <a:lvl7pPr marL="2402216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7pPr>
      <a:lvl8pPr marL="2858573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8pPr>
      <a:lvl9pPr marL="3314925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59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16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73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430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784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141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499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854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rgbClr val="0F0F0F"/>
            </a:gs>
            <a:gs pos="75999">
              <a:srgbClr val="000066"/>
            </a:gs>
            <a:gs pos="100000">
              <a:srgbClr val="00006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309688"/>
            <a:ext cx="8529638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636" rIns="91272" bIns="456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text styles</a:t>
            </a:r>
          </a:p>
          <a:p>
            <a:pPr lvl="1"/>
            <a:r>
              <a:rPr lang="en-GB" altLang="x-none"/>
              <a:t>Second level</a:t>
            </a:r>
          </a:p>
          <a:p>
            <a:pPr lvl="2"/>
            <a:r>
              <a:rPr lang="en-GB" altLang="x-none"/>
              <a:t>Third level</a:t>
            </a:r>
          </a:p>
          <a:p>
            <a:pPr lvl="3"/>
            <a:r>
              <a:rPr lang="en-GB" altLang="x-none"/>
              <a:t>Fourth level</a:t>
            </a:r>
          </a:p>
          <a:p>
            <a:pPr lvl="4"/>
            <a:r>
              <a:rPr lang="en-GB" altLang="x-none"/>
              <a:t>Fifth level</a:t>
            </a:r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2100" y="188913"/>
            <a:ext cx="85296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636" rIns="91272" bIns="4563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14325" y="62245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fld id="{82DD4453-4546-064C-A680-2A46A005D5F5}" type="datetimeFigureOut">
              <a:rPr lang="en-GB" altLang="x-none"/>
              <a:pPr/>
              <a:t>18/05/2017</a:t>
            </a:fld>
            <a:endParaRPr lang="en-GB" altLang="x-none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27725" y="622458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3283" r:id="rId1"/>
    <p:sldLayoutId id="2147493284" r:id="rId2"/>
    <p:sldLayoutId id="2147493285" r:id="rId3"/>
    <p:sldLayoutId id="2147493286" r:id="rId4"/>
    <p:sldLayoutId id="2147493287" r:id="rId5"/>
    <p:sldLayoutId id="2147493288" r:id="rId6"/>
    <p:sldLayoutId id="2147493289" r:id="rId7"/>
  </p:sldLayoutIdLst>
  <p:transition advClick="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charset="0"/>
          <a:cs typeface="ＭＳ Ｐゴシック" charset="0"/>
        </a:defRPr>
      </a:lvl5pPr>
      <a:lvl6pPr marL="456359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2716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69073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5430" algn="ctr" rtl="0" fontAlgn="base">
        <a:spcBef>
          <a:spcPct val="0"/>
        </a:spcBef>
        <a:spcAft>
          <a:spcPct val="0"/>
        </a:spcAft>
        <a:defRPr sz="3000" b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287338" indent="-287338" algn="l" rtl="0" eaLnBrk="0" fontAlgn="base" hangingPunct="0">
        <a:spcBef>
          <a:spcPct val="0"/>
        </a:spcBef>
        <a:spcAft>
          <a:spcPts val="600"/>
        </a:spcAft>
        <a:buClr>
          <a:schemeClr val="folHlink"/>
        </a:buClr>
        <a:buFont typeface="Arial" charset="0"/>
        <a:buChar char="●"/>
        <a:defRPr sz="2000" b="1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76263" indent="-28575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SzPct val="90000"/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2pPr>
      <a:lvl3pPr marL="857250" indent="-277813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3pPr>
      <a:lvl4pPr marL="1208088" indent="-349250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4pPr>
      <a:lvl5pPr marL="1489075" indent="-277813" algn="l" rtl="0" eaLnBrk="0" fontAlgn="base" hangingPunct="0">
        <a:spcBef>
          <a:spcPct val="0"/>
        </a:spcBef>
        <a:spcAft>
          <a:spcPts val="600"/>
        </a:spcAft>
        <a:buClr>
          <a:schemeClr val="tx1"/>
        </a:buClr>
        <a:buFont typeface="Arial" charset="0"/>
        <a:buChar char="•"/>
        <a:defRPr sz="2000" b="1">
          <a:solidFill>
            <a:schemeClr val="tx1"/>
          </a:solidFill>
          <a:latin typeface="+mn-lt"/>
          <a:ea typeface="ＭＳ Ｐゴシック" charset="0"/>
        </a:defRPr>
      </a:lvl5pPr>
      <a:lvl6pPr marL="1945859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6pPr>
      <a:lvl7pPr marL="2402216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7pPr>
      <a:lvl8pPr marL="2858573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8pPr>
      <a:lvl9pPr marL="3314925" indent="-278884" algn="l" rtl="0" fontAlgn="base">
        <a:spcBef>
          <a:spcPct val="0"/>
        </a:spcBef>
        <a:spcAft>
          <a:spcPct val="20000"/>
        </a:spcAft>
        <a:buClr>
          <a:schemeClr val="tx1"/>
        </a:buClr>
        <a:buFont typeface="Arial" pitchFamily="34" charset="0"/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59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16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73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430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784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141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499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854" algn="l" defTabSz="912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68C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0"/>
            <a:ext cx="8458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458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900" b="0">
                <a:solidFill>
                  <a:srgbClr val="000000"/>
                </a:solidFill>
                <a:latin typeface="Univers 47 CondensedLight" charset="0"/>
              </a:defRPr>
            </a:lvl1pPr>
          </a:lstStyle>
          <a:p>
            <a:fld id="{03462DBA-95B7-D043-8149-583A51208800}" type="slidenum">
              <a:rPr lang="en-US" altLang="x-none"/>
              <a:pPr/>
              <a:t>‹#›</a:t>
            </a:fld>
            <a:endParaRPr lang="en-US" altLang="x-none"/>
          </a:p>
        </p:txBody>
      </p:sp>
      <p:pic>
        <p:nvPicPr>
          <p:cNvPr id="18438" name="Picture 7" descr="Cancer Center_RGB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2860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3290" r:id="rId1"/>
    <p:sldLayoutId id="2147493291" r:id="rId2"/>
    <p:sldLayoutId id="2147493292" r:id="rId3"/>
    <p:sldLayoutId id="2147493293" r:id="rId4"/>
    <p:sldLayoutId id="2147493294" r:id="rId5"/>
    <p:sldLayoutId id="2147493295" r:id="rId6"/>
    <p:sldLayoutId id="2147493296" r:id="rId7"/>
    <p:sldLayoutId id="2147493297" r:id="rId8"/>
    <p:sldLayoutId id="2147493298" r:id="rId9"/>
    <p:sldLayoutId id="2147493299" r:id="rId10"/>
    <p:sldLayoutId id="2147493300" r:id="rId11"/>
  </p:sldLayoutIdLst>
  <p:transition advClick="0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307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 eaLnBrk="1" hangingPunct="1">
              <a:defRPr b="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F88E61C8-8CA8-CF4B-B5B6-AD0B18B9744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301" r:id="rId1"/>
    <p:sldLayoutId id="2147493302" r:id="rId2"/>
    <p:sldLayoutId id="2147493303" r:id="rId3"/>
    <p:sldLayoutId id="2147493304" r:id="rId4"/>
    <p:sldLayoutId id="2147493305" r:id="rId5"/>
    <p:sldLayoutId id="2147493306" r:id="rId6"/>
    <p:sldLayoutId id="2147493307" r:id="rId7"/>
    <p:sldLayoutId id="2147493308" r:id="rId8"/>
    <p:sldLayoutId id="2147493309" r:id="rId9"/>
    <p:sldLayoutId id="2147493310" r:id="rId10"/>
    <p:sldLayoutId id="2147493311" r:id="rId11"/>
    <p:sldLayoutId id="2147493312" r:id="rId12"/>
    <p:sldLayoutId id="2147493313" r:id="rId13"/>
    <p:sldLayoutId id="2147493314" r:id="rId14"/>
  </p:sldLayoutIdLst>
  <p:transition advClick="0"/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4608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 eaLnBrk="1" hangingPunct="1">
              <a:defRPr b="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B9116B8F-EFE4-304F-BEDA-972AB3903BC0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315" r:id="rId1"/>
    <p:sldLayoutId id="2147493316" r:id="rId2"/>
    <p:sldLayoutId id="2147493317" r:id="rId3"/>
    <p:sldLayoutId id="2147493318" r:id="rId4"/>
    <p:sldLayoutId id="2147493319" r:id="rId5"/>
    <p:sldLayoutId id="2147493320" r:id="rId6"/>
    <p:sldLayoutId id="2147493321" r:id="rId7"/>
    <p:sldLayoutId id="2147493322" r:id="rId8"/>
    <p:sldLayoutId id="2147493323" r:id="rId9"/>
    <p:sldLayoutId id="2147493324" r:id="rId10"/>
    <p:sldLayoutId id="2147493325" r:id="rId11"/>
    <p:sldLayoutId id="2147493326" r:id="rId12"/>
    <p:sldLayoutId id="2147493327" r:id="rId13"/>
    <p:sldLayoutId id="2147493328" r:id="rId14"/>
  </p:sldLayoutIdLst>
  <p:transition advClick="0"/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Placeholder 1"/>
          <p:cNvSpPr>
            <a:spLocks noGrp="1"/>
          </p:cNvSpPr>
          <p:nvPr>
            <p:ph type="title"/>
          </p:nvPr>
        </p:nvSpPr>
        <p:spPr bwMode="auto">
          <a:xfrm>
            <a:off x="266700" y="269875"/>
            <a:ext cx="849312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614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66700" y="1371600"/>
            <a:ext cx="8493125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7550" y="6369050"/>
            <a:ext cx="5373688" cy="269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white"/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Presented by: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6700" y="6369050"/>
            <a:ext cx="381000" cy="2698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eaLnBrk="1" hangingPunct="1">
              <a:defRPr b="0">
                <a:solidFill>
                  <a:srgbClr val="FFFFFF"/>
                </a:solidFill>
              </a:defRPr>
            </a:lvl1pPr>
          </a:lstStyle>
          <a:p>
            <a:fld id="{2EB3D1D0-5275-D64D-81AE-BFFA08D9C669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329" r:id="rId1"/>
    <p:sldLayoutId id="2147493330" r:id="rId2"/>
    <p:sldLayoutId id="2147493331" r:id="rId3"/>
    <p:sldLayoutId id="2147493332" r:id="rId4"/>
    <p:sldLayoutId id="2147493333" r:id="rId5"/>
    <p:sldLayoutId id="2147493334" r:id="rId6"/>
    <p:sldLayoutId id="2147493335" r:id="rId7"/>
    <p:sldLayoutId id="2147493336" r:id="rId8"/>
    <p:sldLayoutId id="2147493337" r:id="rId9"/>
    <p:sldLayoutId id="2147493338" r:id="rId10"/>
    <p:sldLayoutId id="2147493339" r:id="rId11"/>
  </p:sldLayoutIdLst>
  <p:transition advClick="0"/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D9C52A"/>
          </a:solidFill>
          <a:latin typeface="+mj-lt"/>
          <a:ea typeface="ＭＳ Ｐゴシック" charset="0"/>
          <a:cs typeface="ＭＳ Ｐゴシック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D9C52A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D9C52A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D9C52A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D9C52A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000" b="1">
          <a:solidFill>
            <a:srgbClr val="D9C52A"/>
          </a:solidFill>
          <a:latin typeface="Arial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000" b="1">
          <a:solidFill>
            <a:srgbClr val="D9C52A"/>
          </a:solidFill>
          <a:latin typeface="Arial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000" b="1">
          <a:solidFill>
            <a:srgbClr val="D9C52A"/>
          </a:solidFill>
          <a:latin typeface="Arial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000" b="1">
          <a:solidFill>
            <a:srgbClr val="D9C52A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68C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2400" b="0">
              <a:solidFill>
                <a:srgbClr val="000000"/>
              </a:solidFill>
              <a:latin typeface="Lucida Grande" charset="0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0"/>
            <a:ext cx="8458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458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900" b="0">
                <a:solidFill>
                  <a:srgbClr val="000000"/>
                </a:solidFill>
                <a:latin typeface="Univers 47 CondensedLight" charset="0"/>
              </a:defRPr>
            </a:lvl1pPr>
          </a:lstStyle>
          <a:p>
            <a:fld id="{7A53B46A-59B1-E044-B7E8-0DB96CAF0CFD}" type="slidenum">
              <a:rPr lang="en-US" altLang="x-none"/>
              <a:pPr/>
              <a:t>‹#›</a:t>
            </a:fld>
            <a:endParaRPr lang="en-US" altLang="x-none"/>
          </a:p>
        </p:txBody>
      </p:sp>
      <p:pic>
        <p:nvPicPr>
          <p:cNvPr id="25606" name="Picture 7" descr="Cancer Center_RGB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2860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512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341" r:id="rId1"/>
    <p:sldLayoutId id="2147493342" r:id="rId2"/>
    <p:sldLayoutId id="2147493343" r:id="rId3"/>
    <p:sldLayoutId id="2147493344" r:id="rId4"/>
    <p:sldLayoutId id="2147493345" r:id="rId5"/>
    <p:sldLayoutId id="2147493346" r:id="rId6"/>
    <p:sldLayoutId id="2147493347" r:id="rId7"/>
    <p:sldLayoutId id="2147493348" r:id="rId8"/>
    <p:sldLayoutId id="2147493349" r:id="rId9"/>
    <p:sldLayoutId id="2147493350" r:id="rId10"/>
    <p:sldLayoutId id="2147493351" r:id="rId11"/>
  </p:sldLayoutIdLst>
  <p:transition advClick="0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yccsmilowbackgrndwhite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333"/>
          <a:stretch/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333579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3353" r:id="rId1"/>
    <p:sldLayoutId id="2147493354" r:id="rId2"/>
    <p:sldLayoutId id="2147493355" r:id="rId3"/>
    <p:sldLayoutId id="2147493356" r:id="rId4"/>
    <p:sldLayoutId id="2147493357" r:id="rId5"/>
    <p:sldLayoutId id="2147493358" r:id="rId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chemeClr val="bg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latin typeface="Arial"/>
                <a:cs typeface="Arial"/>
              </a:rPr>
              <a:t>Please note, these are the </a:t>
            </a:r>
            <a: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  <a:t>actual</a:t>
            </a:r>
            <a:b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600" dirty="0">
                <a:solidFill>
                  <a:srgbClr val="000000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  <a:t>live </a:t>
            </a:r>
            <a:r>
              <a:rPr lang="en-US" sz="2600" dirty="0">
                <a:solidFill>
                  <a:srgbClr val="000000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b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267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itle 1"/>
          <p:cNvSpPr>
            <a:spLocks noGrp="1"/>
          </p:cNvSpPr>
          <p:nvPr>
            <p:ph type="title"/>
          </p:nvPr>
        </p:nvSpPr>
        <p:spPr>
          <a:xfrm>
            <a:off x="533400" y="-12223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x-none" sz="2800" b="1">
                <a:latin typeface="Arial" charset="0"/>
                <a:ea typeface="ＭＳ Ｐゴシック" charset="-128"/>
              </a:rPr>
              <a:t>EGFR-mutant NSCLC: 2004-2016</a:t>
            </a:r>
          </a:p>
        </p:txBody>
      </p:sp>
      <p:sp>
        <p:nvSpPr>
          <p:cNvPr id="4" name="Right Arrow 3"/>
          <p:cNvSpPr/>
          <p:nvPr/>
        </p:nvSpPr>
        <p:spPr>
          <a:xfrm>
            <a:off x="166688" y="3094038"/>
            <a:ext cx="8850312" cy="531812"/>
          </a:xfrm>
          <a:prstGeom prst="rightArrow">
            <a:avLst/>
          </a:prstGeom>
          <a:gradFill flip="none" rotWithShape="1">
            <a:gsLst>
              <a:gs pos="100000">
                <a:schemeClr val="tx2"/>
              </a:gs>
              <a:gs pos="0">
                <a:srgbClr val="FFFFFF"/>
              </a:gs>
            </a:gsLst>
            <a:lin ang="16440000" scaled="0"/>
            <a:tileRect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1838" y="3173413"/>
            <a:ext cx="600075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prstClr val="black"/>
                </a:solidFill>
                <a:latin typeface="Calibri"/>
                <a:ea typeface="+mn-ea"/>
              </a:rPr>
              <a:t>2004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768350"/>
            <a:ext cx="2162175" cy="116363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>
            <a:off x="976313" y="2425700"/>
            <a:ext cx="0" cy="68262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Arrow Connector 11"/>
          <p:cNvCxnSpPr>
            <a:cxnSpLocks noChangeShapeType="1"/>
          </p:cNvCxnSpPr>
          <p:nvPr/>
        </p:nvCxnSpPr>
        <p:spPr bwMode="auto">
          <a:xfrm flipV="1">
            <a:off x="1143000" y="3598863"/>
            <a:ext cx="0" cy="407987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481013" y="4037013"/>
            <a:ext cx="180816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ERLOTINIB 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FDA approved for NSCLC after failure of </a:t>
            </a:r>
            <a:r>
              <a:rPr lang="en-US" b="0" u="sng" dirty="0">
                <a:solidFill>
                  <a:prstClr val="black"/>
                </a:solidFill>
                <a:latin typeface="Calibri"/>
                <a:ea typeface="+mn-ea"/>
              </a:rPr>
              <a:t>&gt;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 1 prior therapy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95550" y="3173413"/>
            <a:ext cx="601663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prstClr val="black"/>
                </a:solidFill>
                <a:latin typeface="Calibri"/>
                <a:ea typeface="+mn-ea"/>
              </a:rPr>
              <a:t>2009</a:t>
            </a:r>
          </a:p>
        </p:txBody>
      </p:sp>
      <p:pic>
        <p:nvPicPr>
          <p:cNvPr id="83977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0" b="17192"/>
          <a:stretch>
            <a:fillRect/>
          </a:stretch>
        </p:blipFill>
        <p:spPr bwMode="auto">
          <a:xfrm>
            <a:off x="1808163" y="5051425"/>
            <a:ext cx="1965325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501900" y="4729163"/>
            <a:ext cx="595313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iPASS</a:t>
            </a:r>
            <a:r>
              <a:rPr lang="en-US" baseline="30000" dirty="0">
                <a:solidFill>
                  <a:prstClr val="black"/>
                </a:solidFill>
                <a:latin typeface="Calibri"/>
                <a:ea typeface="+mn-ea"/>
              </a:rPr>
              <a:t>3</a:t>
            </a:r>
            <a:endParaRPr lang="en-US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 flipV="1">
            <a:off x="2773363" y="3625850"/>
            <a:ext cx="0" cy="10572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23"/>
          <p:cNvSpPr txBox="1"/>
          <p:nvPr/>
        </p:nvSpPr>
        <p:spPr>
          <a:xfrm>
            <a:off x="127000" y="3173413"/>
            <a:ext cx="600075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prstClr val="black"/>
                </a:solidFill>
                <a:latin typeface="Calibri"/>
                <a:ea typeface="+mn-ea"/>
              </a:rPr>
              <a:t>2003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-34925" y="4843463"/>
            <a:ext cx="1512888" cy="1385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GEFITINIB- 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accelerated FDA approval for NSCLC after failure of </a:t>
            </a:r>
            <a:r>
              <a:rPr lang="en-US" b="0" dirty="0" err="1">
                <a:solidFill>
                  <a:prstClr val="black"/>
                </a:solidFill>
                <a:latin typeface="Calibri"/>
                <a:ea typeface="+mn-ea"/>
              </a:rPr>
              <a:t>docetaxel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 (later lost full approval for this indication)</a:t>
            </a:r>
          </a:p>
        </p:txBody>
      </p:sp>
      <p:cxnSp>
        <p:nvCxnSpPr>
          <p:cNvPr id="26" name="Straight Arrow Connector 25"/>
          <p:cNvCxnSpPr>
            <a:cxnSpLocks noChangeShapeType="1"/>
          </p:cNvCxnSpPr>
          <p:nvPr/>
        </p:nvCxnSpPr>
        <p:spPr bwMode="auto">
          <a:xfrm flipV="1">
            <a:off x="371475" y="3625850"/>
            <a:ext cx="0" cy="116205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28"/>
          <p:cNvSpPr txBox="1"/>
          <p:nvPr/>
        </p:nvSpPr>
        <p:spPr>
          <a:xfrm>
            <a:off x="1430338" y="3173413"/>
            <a:ext cx="601662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prstClr val="black"/>
                </a:solidFill>
                <a:latin typeface="Calibri"/>
                <a:ea typeface="+mn-ea"/>
              </a:rPr>
              <a:t>2005</a:t>
            </a:r>
          </a:p>
        </p:txBody>
      </p: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>
            <a:off x="1731963" y="2886075"/>
            <a:ext cx="0" cy="22225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TextBox 31"/>
          <p:cNvSpPr txBox="1"/>
          <p:nvPr/>
        </p:nvSpPr>
        <p:spPr>
          <a:xfrm>
            <a:off x="1255713" y="2436813"/>
            <a:ext cx="16446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T790M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 Resistance Mutation described</a:t>
            </a:r>
            <a:r>
              <a:rPr lang="en-US" b="0" baseline="30000" dirty="0">
                <a:solidFill>
                  <a:prstClr val="black"/>
                </a:solidFill>
                <a:latin typeface="Calibri"/>
                <a:ea typeface="+mn-ea"/>
              </a:rPr>
              <a:t>2</a:t>
            </a:r>
            <a:endParaRPr lang="en-US" b="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06800" y="3173413"/>
            <a:ext cx="600075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prstClr val="black"/>
                </a:solidFill>
                <a:latin typeface="Calibri"/>
                <a:ea typeface="+mn-ea"/>
              </a:rPr>
              <a:t>2013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941638" y="1871663"/>
            <a:ext cx="191928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u="sng" dirty="0">
                <a:solidFill>
                  <a:prstClr val="black"/>
                </a:solidFill>
                <a:latin typeface="Calibri"/>
                <a:ea typeface="+mn-ea"/>
              </a:rPr>
              <a:t>ERLOTINIB and AFATINIB</a:t>
            </a: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- 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FDA approval for 1</a:t>
            </a:r>
            <a:r>
              <a:rPr lang="en-US" b="0" baseline="30000" dirty="0">
                <a:solidFill>
                  <a:prstClr val="black"/>
                </a:solidFill>
                <a:latin typeface="Calibri"/>
                <a:ea typeface="+mn-ea"/>
              </a:rPr>
              <a:t>st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-line </a:t>
            </a:r>
            <a:r>
              <a:rPr lang="en-US" b="0" dirty="0" err="1">
                <a:solidFill>
                  <a:prstClr val="black"/>
                </a:solidFill>
                <a:latin typeface="Calibri"/>
                <a:ea typeface="+mn-ea"/>
              </a:rPr>
              <a:t>EGFRm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+ NSCLC</a:t>
            </a:r>
          </a:p>
        </p:txBody>
      </p:sp>
      <p:cxnSp>
        <p:nvCxnSpPr>
          <p:cNvPr id="36" name="Straight Arrow Connector 35"/>
          <p:cNvCxnSpPr>
            <a:cxnSpLocks noChangeShapeType="1"/>
          </p:cNvCxnSpPr>
          <p:nvPr/>
        </p:nvCxnSpPr>
        <p:spPr bwMode="auto">
          <a:xfrm>
            <a:off x="3870325" y="2609850"/>
            <a:ext cx="0" cy="484188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3719513" y="3625850"/>
            <a:ext cx="0" cy="211138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TextBox 39"/>
          <p:cNvSpPr txBox="1"/>
          <p:nvPr/>
        </p:nvSpPr>
        <p:spPr>
          <a:xfrm>
            <a:off x="2984500" y="3865563"/>
            <a:ext cx="2038350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Ph1 studies of T790M-specific  3</a:t>
            </a:r>
            <a:r>
              <a:rPr lang="en-US" b="0" baseline="30000" dirty="0">
                <a:solidFill>
                  <a:prstClr val="black"/>
                </a:solidFill>
                <a:latin typeface="Calibri"/>
                <a:ea typeface="+mn-ea"/>
              </a:rPr>
              <a:t>rd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 gen EGR TKIs start (osimertinib, rociletinib)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83425" y="3173413"/>
            <a:ext cx="601663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prstClr val="black"/>
                </a:solidFill>
                <a:latin typeface="Calibri"/>
                <a:ea typeface="+mn-ea"/>
              </a:rPr>
              <a:t>2016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827713" y="3173413"/>
            <a:ext cx="601662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prstClr val="black"/>
                </a:solidFill>
                <a:latin typeface="Calibri"/>
                <a:ea typeface="+mn-ea"/>
              </a:rPr>
              <a:t>2015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687888" y="3173413"/>
            <a:ext cx="600075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prstClr val="black"/>
                </a:solidFill>
                <a:latin typeface="Calibri"/>
                <a:ea typeface="+mn-ea"/>
              </a:rPr>
              <a:t>2014</a:t>
            </a:r>
          </a:p>
        </p:txBody>
      </p:sp>
      <p:cxnSp>
        <p:nvCxnSpPr>
          <p:cNvPr id="46" name="Straight Arrow Connector 45"/>
          <p:cNvCxnSpPr>
            <a:cxnSpLocks noChangeShapeType="1"/>
          </p:cNvCxnSpPr>
          <p:nvPr/>
        </p:nvCxnSpPr>
        <p:spPr bwMode="auto">
          <a:xfrm flipV="1">
            <a:off x="7685088" y="3598863"/>
            <a:ext cx="0" cy="315912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Straight Arrow Connector 47"/>
          <p:cNvCxnSpPr>
            <a:cxnSpLocks noChangeShapeType="1"/>
          </p:cNvCxnSpPr>
          <p:nvPr/>
        </p:nvCxnSpPr>
        <p:spPr bwMode="auto">
          <a:xfrm flipH="1">
            <a:off x="7251700" y="2886075"/>
            <a:ext cx="7938" cy="242888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3996" name="Picture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50" y="5051425"/>
            <a:ext cx="2335213" cy="876300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1" name="Straight Arrow Connector 50"/>
          <p:cNvCxnSpPr>
            <a:cxnSpLocks noChangeShapeType="1"/>
          </p:cNvCxnSpPr>
          <p:nvPr/>
        </p:nvCxnSpPr>
        <p:spPr bwMode="auto">
          <a:xfrm flipV="1">
            <a:off x="6208713" y="3625850"/>
            <a:ext cx="0" cy="703263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TextBox 52"/>
          <p:cNvSpPr txBox="1"/>
          <p:nvPr/>
        </p:nvSpPr>
        <p:spPr>
          <a:xfrm>
            <a:off x="5022850" y="4360863"/>
            <a:ext cx="22209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u="sng" dirty="0">
                <a:solidFill>
                  <a:prstClr val="black"/>
                </a:solidFill>
                <a:latin typeface="Calibri"/>
                <a:ea typeface="+mn-ea"/>
              </a:rPr>
              <a:t>OSIMERTINIB</a:t>
            </a: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- 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FDA approval for second-line, T790M+ </a:t>
            </a:r>
            <a:r>
              <a:rPr lang="en-US" b="0" dirty="0" err="1">
                <a:solidFill>
                  <a:prstClr val="black"/>
                </a:solidFill>
                <a:latin typeface="Calibri"/>
                <a:ea typeface="+mn-ea"/>
              </a:rPr>
              <a:t>EGFRm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+ NSCLC</a:t>
            </a:r>
            <a:r>
              <a:rPr lang="en-US" sz="1400" b="0" baseline="30000" dirty="0">
                <a:solidFill>
                  <a:prstClr val="black"/>
                </a:solidFill>
                <a:latin typeface="Calibri"/>
                <a:ea typeface="+mn-ea"/>
              </a:rPr>
              <a:t>4</a:t>
            </a:r>
            <a:endParaRPr lang="en-US" b="0" baseline="300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pic>
        <p:nvPicPr>
          <p:cNvPr id="83999" name="Picture 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2" t="7491" r="2905" b="17508"/>
          <a:stretch>
            <a:fillRect/>
          </a:stretch>
        </p:blipFill>
        <p:spPr bwMode="auto">
          <a:xfrm rot="-2195902">
            <a:off x="7974013" y="2235200"/>
            <a:ext cx="7239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4938713" y="2066925"/>
            <a:ext cx="15224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u="sng" dirty="0">
                <a:solidFill>
                  <a:prstClr val="black"/>
                </a:solidFill>
                <a:latin typeface="Calibri"/>
                <a:ea typeface="+mn-ea"/>
              </a:rPr>
              <a:t>GEFITINIB</a:t>
            </a: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- 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FDA approval for 1</a:t>
            </a:r>
            <a:r>
              <a:rPr lang="en-US" b="0" baseline="30000" dirty="0">
                <a:solidFill>
                  <a:prstClr val="black"/>
                </a:solidFill>
                <a:latin typeface="Calibri"/>
                <a:ea typeface="+mn-ea"/>
              </a:rPr>
              <a:t>st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-line </a:t>
            </a:r>
            <a:r>
              <a:rPr lang="en-US" b="0" dirty="0" err="1">
                <a:solidFill>
                  <a:prstClr val="black"/>
                </a:solidFill>
                <a:latin typeface="Calibri"/>
                <a:ea typeface="+mn-ea"/>
              </a:rPr>
              <a:t>EGFRm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+ NSCLC</a:t>
            </a:r>
          </a:p>
        </p:txBody>
      </p:sp>
      <p:cxnSp>
        <p:nvCxnSpPr>
          <p:cNvPr id="55" name="Straight Arrow Connector 54"/>
          <p:cNvCxnSpPr>
            <a:cxnSpLocks noChangeShapeType="1"/>
          </p:cNvCxnSpPr>
          <p:nvPr/>
        </p:nvCxnSpPr>
        <p:spPr bwMode="auto">
          <a:xfrm>
            <a:off x="6008688" y="2759075"/>
            <a:ext cx="0" cy="334963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Box 43"/>
          <p:cNvSpPr txBox="1"/>
          <p:nvPr/>
        </p:nvSpPr>
        <p:spPr>
          <a:xfrm>
            <a:off x="6564313" y="1870075"/>
            <a:ext cx="1646237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Plasma-based </a:t>
            </a:r>
            <a:r>
              <a:rPr lang="en-US" dirty="0" err="1">
                <a:solidFill>
                  <a:prstClr val="black"/>
                </a:solidFill>
                <a:latin typeface="Calibri"/>
                <a:ea typeface="+mn-ea"/>
              </a:rPr>
              <a:t>cobas</a:t>
            </a: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 v2 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FDA approved as companion diagnostic for </a:t>
            </a: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erlotinib (activating EGFR mutations)</a:t>
            </a:r>
          </a:p>
        </p:txBody>
      </p:sp>
      <p:pic>
        <p:nvPicPr>
          <p:cNvPr id="84003" name="Picture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2" t="7491" r="2905" b="17508"/>
          <a:stretch>
            <a:fillRect/>
          </a:stretch>
        </p:blipFill>
        <p:spPr bwMode="auto">
          <a:xfrm rot="-2195902">
            <a:off x="6784975" y="3794125"/>
            <a:ext cx="7223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7146925" y="3914775"/>
            <a:ext cx="174466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Plasma-based </a:t>
            </a:r>
            <a:r>
              <a:rPr lang="en-US" dirty="0" err="1">
                <a:solidFill>
                  <a:prstClr val="black"/>
                </a:solidFill>
                <a:latin typeface="Calibri"/>
                <a:ea typeface="+mn-ea"/>
              </a:rPr>
              <a:t>cobas</a:t>
            </a: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 v2 </a:t>
            </a:r>
            <a:r>
              <a:rPr lang="en-US" b="0" dirty="0">
                <a:solidFill>
                  <a:prstClr val="black"/>
                </a:solidFill>
                <a:latin typeface="Calibri"/>
                <a:ea typeface="+mn-ea"/>
              </a:rPr>
              <a:t>FDA approved as companion diagnostic for </a:t>
            </a: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osimertinib (T790M)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1113" y="6611938"/>
            <a:ext cx="5688012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dirty="0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1. Lynch, et al. NEJM 2004; 2. </a:t>
            </a:r>
            <a:r>
              <a:rPr lang="en-US" sz="1000" b="0" dirty="0" err="1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Pao</a:t>
            </a:r>
            <a:r>
              <a:rPr lang="en-US" sz="1000" b="0" dirty="0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, et al. </a:t>
            </a:r>
            <a:r>
              <a:rPr lang="en-US" sz="1000" b="0" dirty="0" err="1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PLoS</a:t>
            </a:r>
            <a:r>
              <a:rPr lang="en-US" sz="1000" b="0" dirty="0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 Medicine 2005; 3. </a:t>
            </a:r>
            <a:r>
              <a:rPr lang="en-US" sz="1000" b="0" dirty="0" err="1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Mok</a:t>
            </a:r>
            <a:r>
              <a:rPr lang="en-US" sz="1000" b="0" dirty="0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, et al. NEJM </a:t>
            </a:r>
            <a:r>
              <a:rPr lang="en-US" sz="1000" b="0" dirty="0" smtClean="0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2009; </a:t>
            </a:r>
            <a:r>
              <a:rPr lang="en-US" sz="1000" b="0" dirty="0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4. </a:t>
            </a:r>
            <a:r>
              <a:rPr lang="en-US" sz="1000" b="0" dirty="0" err="1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Janne</a:t>
            </a:r>
            <a:r>
              <a:rPr lang="en-US" sz="1000" b="0" dirty="0">
                <a:solidFill>
                  <a:prstClr val="black"/>
                </a:solidFill>
                <a:latin typeface="Arial Narrow"/>
                <a:ea typeface="+mn-ea"/>
                <a:cs typeface="Arial Narrow"/>
              </a:rPr>
              <a:t>, et al. NEJM 2015. 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27000" y="1963738"/>
            <a:ext cx="21621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1" dirty="0">
                <a:solidFill>
                  <a:prstClr val="black"/>
                </a:solidFill>
                <a:latin typeface="Calibri"/>
                <a:ea typeface="+mn-ea"/>
              </a:rPr>
              <a:t>EGFR</a:t>
            </a: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 mutations described as oncogenic drivers of NSCLC</a:t>
            </a:r>
            <a:r>
              <a:rPr lang="en-US" baseline="30000" dirty="0">
                <a:solidFill>
                  <a:prstClr val="black"/>
                </a:solidFill>
                <a:latin typeface="Calibri"/>
                <a:ea typeface="+mn-ea"/>
              </a:rPr>
              <a:t>1</a:t>
            </a:r>
            <a:endParaRPr lang="en-US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84007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C9E5F93F-BEF3-9A40-A155-227DC55FE49F}" type="slidenum">
              <a:rPr lang="en-US" altLang="x-none">
                <a:solidFill>
                  <a:srgbClr val="898989"/>
                </a:solidFill>
                <a:latin typeface="Calibri" charset="0"/>
              </a:rPr>
              <a:pPr/>
              <a:t>10</a:t>
            </a:fld>
            <a:endParaRPr lang="en-US" altLang="x-none">
              <a:solidFill>
                <a:srgbClr val="898989"/>
              </a:solidFill>
              <a:latin typeface="Calibri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9359"/>
              </p:ext>
            </p:extLst>
          </p:nvPr>
        </p:nvGraphicFramePr>
        <p:xfrm>
          <a:off x="558800" y="520700"/>
          <a:ext cx="8013700" cy="5794758"/>
        </p:xfrm>
        <a:graphic>
          <a:graphicData uri="http://schemas.openxmlformats.org/drawingml/2006/table">
            <a:tbl>
              <a:tblPr/>
              <a:tblGrid>
                <a:gridCol w="1422400"/>
                <a:gridCol w="668338"/>
                <a:gridCol w="1601787"/>
                <a:gridCol w="1335088"/>
                <a:gridCol w="1336675"/>
                <a:gridCol w="1649412"/>
              </a:tblGrid>
              <a:tr h="7572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Study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Arms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Response Rate 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Med PFS (mo)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HR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</a:tr>
              <a:tr h="7588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IPASS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NEJM </a:t>
                      </a:r>
                      <a:r>
                        <a:rPr kumimoji="0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‘</a:t>
                      </a:r>
                      <a:r>
                        <a:rPr kumimoji="0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09</a:t>
                      </a:r>
                      <a:endParaRPr kumimoji="0" lang="en-US" altLang="x-none" sz="16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MS P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261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Gefitinib</a:t>
                      </a:r>
                      <a:endParaRPr kumimoji="0" lang="en-US" altLang="x-none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MS PGothic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Carbo/</a:t>
                      </a:r>
                      <a:br>
                        <a:rPr kumimoji="0" lang="en-US" altLang="x-non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</a:br>
                      <a:r>
                        <a:rPr kumimoji="0" lang="en-US" altLang="x-non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paclitaxel</a:t>
                      </a:r>
                      <a:endParaRPr kumimoji="0" lang="en-US" altLang="x-none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MS P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71%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47%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9.6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6.3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0.48 (.36, .64)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</a:tr>
              <a:tr h="8969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WJTOG 3405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Lan Onc </a:t>
                      </a:r>
                      <a:r>
                        <a:rPr kumimoji="0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‘</a:t>
                      </a:r>
                      <a:r>
                        <a:rPr kumimoji="0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</a:t>
                      </a:r>
                      <a:endParaRPr kumimoji="0" lang="en-US" altLang="x-none" sz="16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MS P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228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endParaRPr kumimoji="0" lang="en-US" altLang="x-none" sz="16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MS P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Gefitinib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Cis/docetaxel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62%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31%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6.3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0.49 (.35, .71)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</a:tr>
              <a:tr h="7572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NEJ 002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NEJM </a:t>
                      </a:r>
                      <a:r>
                        <a:rPr kumimoji="0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‘</a:t>
                      </a:r>
                      <a:r>
                        <a:rPr kumimoji="0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09</a:t>
                      </a:r>
                      <a:endParaRPr kumimoji="0" lang="en-US" altLang="x-none" sz="16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MS P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Gefitinib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Carbo/taxol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74%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31%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10.4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5.5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0.36 (.25, .51)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</a:tr>
              <a:tr h="7572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OPTIMAL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Lan Onc</a:t>
                      </a:r>
                      <a:r>
                        <a:rPr kumimoji="0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‘</a:t>
                      </a:r>
                      <a:r>
                        <a:rPr kumimoji="0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11</a:t>
                      </a:r>
                      <a:endParaRPr kumimoji="0" lang="en-US" altLang="x-none" sz="16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MS P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Erlotinib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Carbo/gem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83%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36%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13.1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4.6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0.16 (.10, .26)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</a:tr>
              <a:tr h="8985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EURTAC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Lan Onc</a:t>
                      </a:r>
                      <a:r>
                        <a:rPr kumimoji="0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’</a:t>
                      </a:r>
                      <a:r>
                        <a:rPr kumimoji="0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12</a:t>
                      </a:r>
                      <a:endParaRPr kumimoji="0" lang="en-US" altLang="x-none" sz="16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MS P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Erlotinib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Cis or carbo + doce or gem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58%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9.7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5.2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0.37 (.25, .54)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EC"/>
                    </a:solidFill>
                  </a:tcPr>
                </a:tc>
              </a:tr>
              <a:tr h="8985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LUX-Lung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JCO </a:t>
                      </a:r>
                      <a:r>
                        <a:rPr kumimoji="0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‘</a:t>
                      </a:r>
                      <a:r>
                        <a:rPr kumimoji="0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13</a:t>
                      </a:r>
                      <a:endParaRPr kumimoji="0" lang="en-US" altLang="x-none" sz="16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MS P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345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Afatinib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Cis/pem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69%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44%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11.1 (</a:t>
                      </a:r>
                      <a:r>
                        <a:rPr kumimoji="0" lang="en-US" altLang="x-none" sz="1600" b="1" i="1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13.6)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6.9 (</a:t>
                      </a:r>
                      <a:r>
                        <a:rPr kumimoji="0" lang="en-US" altLang="x-none" sz="1600" b="1" i="1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6.9</a:t>
                      </a: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0.58 (.43,.78)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0.47 (.34,.65)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6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03200" y="2133600"/>
            <a:ext cx="8674100" cy="2641600"/>
          </a:xfrm>
          <a:prstGeom prst="rect">
            <a:avLst/>
          </a:prstGeom>
          <a:solidFill>
            <a:schemeClr val="lt1">
              <a:alpha val="93000"/>
            </a:schemeClr>
          </a:solidFill>
          <a:ln w="3810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0" dirty="0">
                <a:solidFill>
                  <a:prstClr val="black"/>
                </a:solidFill>
              </a:rPr>
              <a:t>Despite significant advances, the median PFS for all </a:t>
            </a:r>
            <a:r>
              <a:rPr lang="en-US" sz="2800" b="0" dirty="0" smtClean="0">
                <a:solidFill>
                  <a:prstClr val="black"/>
                </a:solidFill>
              </a:rPr>
              <a:t/>
            </a:r>
            <a:br>
              <a:rPr lang="en-US" sz="2800" b="0" dirty="0" smtClean="0">
                <a:solidFill>
                  <a:prstClr val="black"/>
                </a:solidFill>
              </a:rPr>
            </a:br>
            <a:r>
              <a:rPr lang="en-US" sz="2800" b="0" dirty="0" smtClean="0">
                <a:solidFill>
                  <a:prstClr val="black"/>
                </a:solidFill>
              </a:rPr>
              <a:t>three </a:t>
            </a:r>
            <a:r>
              <a:rPr lang="en-US" sz="2800" b="0" dirty="0">
                <a:solidFill>
                  <a:prstClr val="black"/>
                </a:solidFill>
              </a:rPr>
              <a:t>EGFR TKIs (erlotinib, gefitinib, afatinib) used in the the first line setting remains between </a:t>
            </a:r>
            <a:r>
              <a:rPr lang="en-US" sz="2800" dirty="0">
                <a:solidFill>
                  <a:prstClr val="black"/>
                </a:solidFill>
              </a:rPr>
              <a:t>9-13 months.</a:t>
            </a:r>
          </a:p>
        </p:txBody>
      </p:sp>
      <p:sp>
        <p:nvSpPr>
          <p:cNvPr id="8607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5E6F36C-7591-EA49-A6B6-D4F1E124078B}" type="slidenum">
              <a:rPr lang="en-US" altLang="x-none">
                <a:solidFill>
                  <a:srgbClr val="898989"/>
                </a:solidFill>
                <a:latin typeface="Calibri" charset="0"/>
              </a:rPr>
              <a:pPr/>
              <a:t>11</a:t>
            </a:fld>
            <a:endParaRPr lang="en-US" altLang="x-none">
              <a:solidFill>
                <a:srgbClr val="898989"/>
              </a:solidFill>
              <a:latin typeface="Calibri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" y="168280"/>
            <a:ext cx="8493125" cy="9191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LUX-Lung 3 and 6: design </a:t>
            </a:r>
            <a:endParaRPr lang="en-US" sz="3200" dirty="0">
              <a:solidFill>
                <a:schemeClr val="accent2">
                  <a:lumMod val="75000"/>
                </a:schemeClr>
              </a:solidFill>
              <a:ea typeface="+mj-ea"/>
              <a:cs typeface="+mj-cs"/>
            </a:endParaRPr>
          </a:p>
        </p:txBody>
      </p:sp>
      <p:sp>
        <p:nvSpPr>
          <p:cNvPr id="13316" name="Footer Placeholder 4"/>
          <p:cNvSpPr>
            <a:spLocks noGrp="1"/>
          </p:cNvSpPr>
          <p:nvPr>
            <p:ph type="ftr" sz="quarter" idx="10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prstClr val="white"/>
                </a:solidFill>
              </a:rPr>
              <a:t>Presented by: James </a:t>
            </a:r>
            <a:r>
              <a:rPr lang="en-US" dirty="0" err="1" smtClean="0">
                <a:solidFill>
                  <a:prstClr val="white"/>
                </a:solidFill>
              </a:rPr>
              <a:t>Chih-Hsin</a:t>
            </a:r>
            <a:r>
              <a:rPr lang="en-US" dirty="0" smtClean="0">
                <a:solidFill>
                  <a:prstClr val="white"/>
                </a:solidFill>
              </a:rPr>
              <a:t> Yang </a:t>
            </a:r>
          </a:p>
        </p:txBody>
      </p:sp>
      <p:sp>
        <p:nvSpPr>
          <p:cNvPr id="6" name="Rectangle à coins arrondis 20"/>
          <p:cNvSpPr/>
          <p:nvPr/>
        </p:nvSpPr>
        <p:spPr bwMode="auto">
          <a:xfrm>
            <a:off x="1028700" y="1087443"/>
            <a:ext cx="6965950" cy="1106487"/>
          </a:xfrm>
          <a:prstGeom prst="roundRect">
            <a:avLst/>
          </a:prstGeom>
          <a:solidFill>
            <a:schemeClr val="accent5"/>
          </a:solidFill>
          <a:ln w="28575">
            <a:noFill/>
          </a:ln>
          <a:effectLst/>
        </p:spPr>
        <p:txBody>
          <a:bodyPr lIns="252000" rIns="108000" anchor="ctr"/>
          <a:lstStyle/>
          <a:p>
            <a:pPr marL="285750" indent="-285750" algn="l" defTabSz="457200" eaLnBrk="1" hangingPunct="1">
              <a:spcBef>
                <a:spcPts val="0"/>
              </a:spcBef>
              <a:buClr>
                <a:srgbClr val="0F2C52"/>
              </a:buClr>
              <a:buFont typeface="Arial" panose="020B0604020202020204" pitchFamily="34" charset="0"/>
              <a:buChar char="•"/>
              <a:defRPr/>
            </a:pPr>
            <a:r>
              <a:rPr lang="en-GB" sz="1400" b="0" dirty="0">
                <a:solidFill>
                  <a:srgbClr val="0F2C52"/>
                </a:solidFill>
                <a:ea typeface="+mn-ea"/>
                <a:cs typeface="Arial" charset="0"/>
              </a:rPr>
              <a:t>Stage IIIB/IV adenocarcinoma of the lung</a:t>
            </a:r>
          </a:p>
          <a:p>
            <a:pPr marL="285750" indent="-285750" algn="l" defTabSz="457200" eaLnBrk="1" hangingPunct="1">
              <a:spcBef>
                <a:spcPts val="0"/>
              </a:spcBef>
              <a:buClr>
                <a:srgbClr val="0F2C52"/>
              </a:buClr>
              <a:buFont typeface="Arial" panose="020B0604020202020204" pitchFamily="34" charset="0"/>
              <a:buChar char="•"/>
              <a:defRPr/>
            </a:pPr>
            <a:r>
              <a:rPr lang="en-GB" sz="1400" b="0" dirty="0">
                <a:solidFill>
                  <a:srgbClr val="0F2C52"/>
                </a:solidFill>
                <a:ea typeface="+mn-ea"/>
                <a:cs typeface="Arial" charset="0"/>
              </a:rPr>
              <a:t>Presence of </a:t>
            </a:r>
            <a:r>
              <a:rPr lang="en-GB" sz="1400" b="0" i="1" dirty="0">
                <a:solidFill>
                  <a:srgbClr val="0F2C52"/>
                </a:solidFill>
                <a:ea typeface="+mn-ea"/>
                <a:cs typeface="Arial" charset="0"/>
              </a:rPr>
              <a:t>EGFR</a:t>
            </a:r>
            <a:r>
              <a:rPr lang="en-GB" sz="1400" b="0" dirty="0">
                <a:solidFill>
                  <a:srgbClr val="0F2C52"/>
                </a:solidFill>
                <a:ea typeface="+mn-ea"/>
                <a:cs typeface="Arial" charset="0"/>
              </a:rPr>
              <a:t> mutation in the tumor tissue*</a:t>
            </a:r>
          </a:p>
          <a:p>
            <a:pPr marL="285750" indent="-285750" algn="l" defTabSz="457200" eaLnBrk="1" hangingPunct="1">
              <a:spcBef>
                <a:spcPts val="0"/>
              </a:spcBef>
              <a:buClr>
                <a:srgbClr val="0F2C52"/>
              </a:buClr>
              <a:buFont typeface="Arial" panose="020B0604020202020204" pitchFamily="34" charset="0"/>
              <a:buChar char="•"/>
              <a:defRPr/>
            </a:pPr>
            <a:r>
              <a:rPr lang="en-GB" sz="1400" b="0" dirty="0">
                <a:solidFill>
                  <a:srgbClr val="0F2C52"/>
                </a:solidFill>
                <a:ea typeface="+mn-ea"/>
                <a:cs typeface="Arial" charset="0"/>
              </a:rPr>
              <a:t>No prior treatment with chemotherapy for advanced/metastatic disease or EGFR inhibitors</a:t>
            </a:r>
          </a:p>
          <a:p>
            <a:pPr marL="285750" indent="-285750" algn="l" defTabSz="457200" eaLnBrk="1" hangingPunct="1">
              <a:spcBef>
                <a:spcPts val="0"/>
              </a:spcBef>
              <a:buClr>
                <a:srgbClr val="0F2C52"/>
              </a:buClr>
              <a:buFont typeface="Arial" panose="020B0604020202020204" pitchFamily="34" charset="0"/>
              <a:buChar char="•"/>
              <a:defRPr/>
            </a:pPr>
            <a:r>
              <a:rPr lang="en-GB" sz="1400" b="0" dirty="0">
                <a:solidFill>
                  <a:srgbClr val="0F2C52"/>
                </a:solidFill>
                <a:ea typeface="+mn-ea"/>
                <a:cs typeface="Arial" charset="0"/>
              </a:rPr>
              <a:t>ECOG PS 0 or 1</a:t>
            </a:r>
          </a:p>
        </p:txBody>
      </p:sp>
      <p:sp>
        <p:nvSpPr>
          <p:cNvPr id="7" name="Rectangle à coins arrondis 21"/>
          <p:cNvSpPr/>
          <p:nvPr/>
        </p:nvSpPr>
        <p:spPr bwMode="auto">
          <a:xfrm>
            <a:off x="3690938" y="2295530"/>
            <a:ext cx="1762125" cy="327025"/>
          </a:xfrm>
          <a:prstGeom prst="roundRect">
            <a:avLst/>
          </a:prstGeom>
          <a:solidFill>
            <a:schemeClr val="accent5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0" dirty="0">
                <a:solidFill>
                  <a:srgbClr val="0F2C52"/>
                </a:solidFill>
              </a:rPr>
              <a:t>Randomization</a:t>
            </a:r>
          </a:p>
        </p:txBody>
      </p:sp>
      <p:sp>
        <p:nvSpPr>
          <p:cNvPr id="8" name="Rectangle à coins arrondis 22"/>
          <p:cNvSpPr/>
          <p:nvPr/>
        </p:nvSpPr>
        <p:spPr bwMode="auto">
          <a:xfrm>
            <a:off x="1028700" y="3482980"/>
            <a:ext cx="3117850" cy="746125"/>
          </a:xfrm>
          <a:prstGeom prst="roundRect">
            <a:avLst/>
          </a:prstGeom>
          <a:solidFill>
            <a:srgbClr val="FFFF00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0" dirty="0">
                <a:solidFill>
                  <a:srgbClr val="0F2C52"/>
                </a:solidFill>
              </a:rPr>
              <a:t>Afatinib</a:t>
            </a:r>
            <a:br>
              <a:rPr lang="en-GB" sz="1400" b="0" dirty="0">
                <a:solidFill>
                  <a:srgbClr val="0F2C52"/>
                </a:solidFill>
              </a:rPr>
            </a:br>
            <a:r>
              <a:rPr lang="en-GB" sz="1400" b="0" dirty="0">
                <a:solidFill>
                  <a:srgbClr val="0F2C52"/>
                </a:solidFill>
              </a:rPr>
              <a:t>40 mg orally once daily</a:t>
            </a:r>
          </a:p>
        </p:txBody>
      </p:sp>
      <p:sp>
        <p:nvSpPr>
          <p:cNvPr id="9" name="Rectangle à coins arrondis 23"/>
          <p:cNvSpPr/>
          <p:nvPr/>
        </p:nvSpPr>
        <p:spPr bwMode="auto">
          <a:xfrm>
            <a:off x="1028700" y="5146680"/>
            <a:ext cx="7073900" cy="546100"/>
          </a:xfrm>
          <a:prstGeom prst="roundRect">
            <a:avLst/>
          </a:prstGeom>
          <a:solidFill>
            <a:schemeClr val="accent5"/>
          </a:solidFill>
          <a:ln w="28575">
            <a:noFill/>
          </a:ln>
          <a:effectLst/>
        </p:spPr>
        <p:txBody>
          <a:bodyPr lIns="252000" rIns="108000" anchor="ctr"/>
          <a:lstStyle/>
          <a:p>
            <a:pPr defTabSz="457200" eaLnBrk="1" hangingPunct="1">
              <a:lnSpc>
                <a:spcPct val="85000"/>
              </a:lnSpc>
              <a:spcBef>
                <a:spcPts val="200"/>
              </a:spcBef>
              <a:buClr>
                <a:srgbClr val="1CBECA"/>
              </a:buClr>
              <a:defRPr/>
            </a:pPr>
            <a: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Primary endpoint: PFS (independent review)</a:t>
            </a:r>
          </a:p>
          <a:p>
            <a:pPr defTabSz="457200" eaLnBrk="1" hangingPunct="1">
              <a:lnSpc>
                <a:spcPct val="85000"/>
              </a:lnSpc>
              <a:spcBef>
                <a:spcPts val="200"/>
              </a:spcBef>
              <a:buClr>
                <a:srgbClr val="1CBECA"/>
              </a:buClr>
              <a:defRPr/>
            </a:pPr>
            <a:r>
              <a:rPr lang="en-US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Secondary end points: ORR, DCR, OS, PRO, safety </a:t>
            </a:r>
            <a:endParaRPr lang="en-GB" sz="1400" b="0" dirty="0">
              <a:solidFill>
                <a:srgbClr val="0F2C52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10" name="Ellipse 24"/>
          <p:cNvSpPr>
            <a:spLocks/>
          </p:cNvSpPr>
          <p:nvPr/>
        </p:nvSpPr>
        <p:spPr bwMode="auto">
          <a:xfrm>
            <a:off x="4375150" y="2571755"/>
            <a:ext cx="390525" cy="390525"/>
          </a:xfrm>
          <a:prstGeom prst="ellipse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prstClr val="white"/>
                </a:solidFill>
              </a:rPr>
              <a:t>2:1</a:t>
            </a:r>
          </a:p>
        </p:txBody>
      </p:sp>
      <p:sp>
        <p:nvSpPr>
          <p:cNvPr id="11" name="Rectangle à coins arrondis 25"/>
          <p:cNvSpPr/>
          <p:nvPr/>
        </p:nvSpPr>
        <p:spPr bwMode="auto">
          <a:xfrm>
            <a:off x="5003800" y="3482980"/>
            <a:ext cx="3098800" cy="746125"/>
          </a:xfrm>
          <a:prstGeom prst="roundRect">
            <a:avLst/>
          </a:prstGeom>
          <a:solidFill>
            <a:schemeClr val="accent4"/>
          </a:solidFill>
          <a:ln w="28575">
            <a:noFill/>
          </a:ln>
          <a:effectLst/>
        </p:spPr>
        <p:txBody>
          <a:bodyPr lIns="252000" rIns="108000" anchor="ctr"/>
          <a:lstStyle/>
          <a:p>
            <a:pPr defTabSz="457200" eaLnBrk="1" hangingPunct="1">
              <a:spcBef>
                <a:spcPts val="0"/>
              </a:spcBef>
              <a:buClr>
                <a:srgbClr val="1CBECA"/>
              </a:buClr>
              <a:defRPr/>
            </a:pPr>
            <a: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LUX-Lung 3</a:t>
            </a:r>
            <a:r>
              <a:rPr lang="en-GB" sz="1400" b="0" baseline="3000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1</a:t>
            </a:r>
            <a: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: </a:t>
            </a:r>
          </a:p>
          <a:p>
            <a:pPr defTabSz="457200" eaLnBrk="1" hangingPunct="1">
              <a:spcBef>
                <a:spcPts val="0"/>
              </a:spcBef>
              <a:buClr>
                <a:srgbClr val="1CBECA"/>
              </a:buClr>
              <a:defRPr/>
            </a:pPr>
            <a:r>
              <a:rPr lang="en-GB" sz="1400" b="0" dirty="0" err="1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Cisplatin</a:t>
            </a:r>
            <a: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 + </a:t>
            </a:r>
            <a:r>
              <a:rPr lang="en-GB" sz="1400" b="0" dirty="0" err="1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pemetrexed</a:t>
            </a:r>
            <a: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 </a:t>
            </a:r>
            <a:b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</a:br>
            <a: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up to 6 cycles </a:t>
            </a:r>
          </a:p>
        </p:txBody>
      </p:sp>
      <p:sp>
        <p:nvSpPr>
          <p:cNvPr id="12" name="Triangle isocèle 3"/>
          <p:cNvSpPr>
            <a:spLocks noChangeAspect="1"/>
          </p:cNvSpPr>
          <p:nvPr/>
        </p:nvSpPr>
        <p:spPr>
          <a:xfrm flipV="1">
            <a:off x="4451350" y="2189168"/>
            <a:ext cx="228600" cy="84137"/>
          </a:xfrm>
          <a:prstGeom prst="triangle">
            <a:avLst/>
          </a:prstGeom>
          <a:solidFill>
            <a:schemeClr val="accent5"/>
          </a:solidFill>
          <a:ln w="28575" cap="rnd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hangingPunct="1">
              <a:defRPr/>
            </a:pPr>
            <a:endParaRPr lang="fr-FR" sz="1800" b="0">
              <a:solidFill>
                <a:srgbClr val="266E91"/>
              </a:solidFill>
              <a:cs typeface="Arial" charset="0"/>
            </a:endParaRPr>
          </a:p>
        </p:txBody>
      </p:sp>
      <p:sp>
        <p:nvSpPr>
          <p:cNvPr id="14" name="Forme libre 6"/>
          <p:cNvSpPr/>
          <p:nvPr/>
        </p:nvSpPr>
        <p:spPr>
          <a:xfrm>
            <a:off x="2587625" y="2767018"/>
            <a:ext cx="1819275" cy="627062"/>
          </a:xfrm>
          <a:custGeom>
            <a:avLst/>
            <a:gdLst>
              <a:gd name="connsiteX0" fmla="*/ 1709782 w 1709782"/>
              <a:gd name="connsiteY0" fmla="*/ 0 h 261257"/>
              <a:gd name="connsiteX1" fmla="*/ 0 w 1709782"/>
              <a:gd name="connsiteY1" fmla="*/ 0 h 261257"/>
              <a:gd name="connsiteX2" fmla="*/ 0 w 1709782"/>
              <a:gd name="connsiteY2" fmla="*/ 261257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9782" h="261257">
                <a:moveTo>
                  <a:pt x="1709782" y="0"/>
                </a:moveTo>
                <a:lnTo>
                  <a:pt x="0" y="0"/>
                </a:lnTo>
                <a:lnTo>
                  <a:pt x="0" y="261257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 w="sm" len="sm"/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eaLnBrk="1" hangingPunct="1">
              <a:defRPr/>
            </a:pPr>
            <a:endParaRPr lang="fr-FR" sz="1800" b="0">
              <a:solidFill>
                <a:srgbClr val="3393C1">
                  <a:lumMod val="75000"/>
                </a:srgbClr>
              </a:solidFill>
            </a:endParaRPr>
          </a:p>
        </p:txBody>
      </p:sp>
      <p:sp>
        <p:nvSpPr>
          <p:cNvPr id="15" name="Forme libre 26"/>
          <p:cNvSpPr/>
          <p:nvPr/>
        </p:nvSpPr>
        <p:spPr>
          <a:xfrm flipH="1">
            <a:off x="4733925" y="2767018"/>
            <a:ext cx="1819275" cy="627062"/>
          </a:xfrm>
          <a:custGeom>
            <a:avLst/>
            <a:gdLst>
              <a:gd name="connsiteX0" fmla="*/ 1709782 w 1709782"/>
              <a:gd name="connsiteY0" fmla="*/ 0 h 261257"/>
              <a:gd name="connsiteX1" fmla="*/ 0 w 1709782"/>
              <a:gd name="connsiteY1" fmla="*/ 0 h 261257"/>
              <a:gd name="connsiteX2" fmla="*/ 0 w 1709782"/>
              <a:gd name="connsiteY2" fmla="*/ 261257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9782" h="261257">
                <a:moveTo>
                  <a:pt x="1709782" y="0"/>
                </a:moveTo>
                <a:lnTo>
                  <a:pt x="0" y="0"/>
                </a:lnTo>
                <a:lnTo>
                  <a:pt x="0" y="261257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 w="sm" len="sm"/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457200" eaLnBrk="1" hangingPunct="1">
              <a:defRPr/>
            </a:pPr>
            <a:endParaRPr lang="fr-FR" sz="1800" b="0">
              <a:solidFill>
                <a:srgbClr val="3393C1">
                  <a:lumMod val="75000"/>
                </a:srgbClr>
              </a:solidFill>
            </a:endParaRPr>
          </a:p>
        </p:txBody>
      </p:sp>
      <p:sp>
        <p:nvSpPr>
          <p:cNvPr id="16" name="Rectangle à coins arrondis 25"/>
          <p:cNvSpPr/>
          <p:nvPr/>
        </p:nvSpPr>
        <p:spPr bwMode="auto">
          <a:xfrm>
            <a:off x="5003800" y="4303718"/>
            <a:ext cx="3098800" cy="746125"/>
          </a:xfrm>
          <a:prstGeom prst="roundRect">
            <a:avLst/>
          </a:prstGeom>
          <a:solidFill>
            <a:schemeClr val="accent4"/>
          </a:solidFill>
          <a:ln w="28575">
            <a:noFill/>
          </a:ln>
          <a:effectLst/>
        </p:spPr>
        <p:txBody>
          <a:bodyPr lIns="252000" rIns="108000" anchor="ctr"/>
          <a:lstStyle/>
          <a:p>
            <a:pPr defTabSz="457200" eaLnBrk="1" hangingPunct="1">
              <a:spcBef>
                <a:spcPts val="0"/>
              </a:spcBef>
              <a:buClr>
                <a:srgbClr val="1CBECA"/>
              </a:buClr>
              <a:defRPr/>
            </a:pPr>
            <a: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LUX-Lung 6</a:t>
            </a:r>
            <a:r>
              <a:rPr lang="en-GB" sz="1400" b="0" baseline="3000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2</a:t>
            </a:r>
            <a: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: </a:t>
            </a:r>
          </a:p>
          <a:p>
            <a:pPr defTabSz="457200" eaLnBrk="1" hangingPunct="1">
              <a:spcBef>
                <a:spcPts val="0"/>
              </a:spcBef>
              <a:buClr>
                <a:srgbClr val="1CBECA"/>
              </a:buClr>
              <a:defRPr/>
            </a:pPr>
            <a:r>
              <a:rPr lang="en-GB" sz="1400" b="0" dirty="0" err="1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Cisplatin</a:t>
            </a:r>
            <a: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 + gemcitabine</a:t>
            </a:r>
            <a:b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</a:br>
            <a:r>
              <a:rPr lang="en-GB" sz="1400" b="0" dirty="0">
                <a:solidFill>
                  <a:srgbClr val="0F2C52"/>
                </a:solidFill>
                <a:latin typeface="Arial"/>
                <a:ea typeface="+mn-ea"/>
                <a:cs typeface="Arial" charset="0"/>
              </a:rPr>
              <a:t>up to 6 cycles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63525" y="5824538"/>
            <a:ext cx="8509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marL="66675" indent="-66675" algn="l" defTabSz="457200" eaLnBrk="1" hangingPunct="1">
              <a:spcAft>
                <a:spcPts val="0"/>
              </a:spcAft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*EGFR29: 19 deletions in exon 19, 3 insertions in exon 20, L858R, L861Q, T790M, G719S, G719A and G719C (or G719X), S768I.</a:t>
            </a:r>
          </a:p>
          <a:p>
            <a:pPr marL="66675" indent="-66675" algn="l" defTabSz="457200" eaLnBrk="1" hangingPunct="1">
              <a:spcAft>
                <a:spcPts val="0"/>
              </a:spcAft>
              <a:defRPr/>
            </a:pPr>
            <a:r>
              <a:rPr lang="en-GB" altLang="en-US" sz="1000" b="0" dirty="0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1. </a:t>
            </a:r>
            <a:r>
              <a:rPr lang="en-GB" altLang="en-US" sz="1000" b="0" dirty="0" err="1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Sequist</a:t>
            </a:r>
            <a:r>
              <a:rPr lang="en-GB" altLang="en-US" sz="1000" b="0" dirty="0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 et al. </a:t>
            </a:r>
            <a:r>
              <a:rPr lang="en-GB" altLang="en-US" sz="1000" b="0" i="1" dirty="0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J </a:t>
            </a:r>
            <a:r>
              <a:rPr lang="en-GB" altLang="en-US" sz="1000" b="0" i="1" dirty="0" err="1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Clin</a:t>
            </a:r>
            <a:r>
              <a:rPr lang="en-GB" altLang="en-US" sz="1000" b="0" i="1" dirty="0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altLang="en-US" sz="1000" b="0" i="1" dirty="0" err="1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Oncol</a:t>
            </a:r>
            <a:r>
              <a:rPr lang="en-GB" altLang="en-US" sz="1000" b="0" dirty="0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. 2013;31:3327; 2. Wu et al. </a:t>
            </a:r>
            <a:r>
              <a:rPr lang="en-GB" altLang="en-US" sz="1000" b="0" i="1" dirty="0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Lancet </a:t>
            </a:r>
            <a:r>
              <a:rPr lang="en-GB" altLang="en-US" sz="1000" b="0" i="1" dirty="0" err="1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Oncol</a:t>
            </a:r>
            <a:r>
              <a:rPr lang="en-GB" altLang="en-US" sz="1000" b="0" dirty="0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. 2014;15:213. </a:t>
            </a:r>
          </a:p>
        </p:txBody>
      </p:sp>
      <p:sp>
        <p:nvSpPr>
          <p:cNvPr id="20" name="Triangle isocèle 3"/>
          <p:cNvSpPr>
            <a:spLocks noChangeAspect="1"/>
          </p:cNvSpPr>
          <p:nvPr/>
        </p:nvSpPr>
        <p:spPr>
          <a:xfrm flipV="1">
            <a:off x="4452938" y="2613030"/>
            <a:ext cx="228600" cy="85725"/>
          </a:xfrm>
          <a:prstGeom prst="triangle">
            <a:avLst/>
          </a:prstGeom>
          <a:solidFill>
            <a:schemeClr val="accent5"/>
          </a:solidFill>
          <a:ln w="28575" cap="rnd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hangingPunct="1">
              <a:defRPr/>
            </a:pPr>
            <a:endParaRPr lang="fr-FR" sz="1800" b="0">
              <a:solidFill>
                <a:srgbClr val="266E91"/>
              </a:solidFill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36825" y="2819405"/>
            <a:ext cx="40798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r>
              <a:rPr lang="en-GB" b="0" dirty="0">
                <a:solidFill>
                  <a:prstClr val="white"/>
                </a:solidFill>
                <a:ea typeface="+mn-ea"/>
                <a:cs typeface="Arial" charset="0"/>
              </a:rPr>
              <a:t>Stratification by EGFR mutation type: Del19/L858R/other </a:t>
            </a:r>
          </a:p>
          <a:p>
            <a:pPr defTabSz="457200" eaLnBrk="1" hangingPunct="1">
              <a:defRPr/>
            </a:pPr>
            <a:r>
              <a:rPr lang="en-GB" b="0" dirty="0">
                <a:solidFill>
                  <a:prstClr val="white"/>
                </a:solidFill>
                <a:ea typeface="+mn-ea"/>
                <a:cs typeface="Arial" charset="0"/>
              </a:rPr>
              <a:t>and by race (LUX-Lung 3 only): Asian/non-Asian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x-none" sz="3200">
                <a:ea typeface="ＭＳ Ｐゴシック" charset="-128"/>
              </a:rPr>
              <a:t>LUX-Lung 3 and 6: populations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66700" y="1363663"/>
          <a:ext cx="8505825" cy="4353577"/>
        </p:xfrm>
        <a:graphic>
          <a:graphicData uri="http://schemas.openxmlformats.org/drawingml/2006/table">
            <a:tbl>
              <a:tblPr/>
              <a:tblGrid>
                <a:gridCol w="1138238"/>
                <a:gridCol w="1844675"/>
                <a:gridCol w="1263650"/>
                <a:gridCol w="1262062"/>
                <a:gridCol w="363538"/>
                <a:gridCol w="1316037"/>
                <a:gridCol w="1317625"/>
              </a:tblGrid>
              <a:tr h="365125">
                <a:tc gridSpan="2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LUX-Lung 3 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LUX-Lung 6 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Afatinib n=230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Pem/Cis n=115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Afatinib n=242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Gem/Cis n=122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rowSpan="2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Gender 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Male 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83 (36) </a:t>
                      </a:r>
                      <a:endParaRPr kumimoji="0" lang="en-GB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38 (33)</a:t>
                      </a:r>
                      <a:endParaRPr kumimoji="0" lang="en-GB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87 (36)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39 (32)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Female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147 (64)</a:t>
                      </a:r>
                      <a:endParaRPr kumimoji="0" lang="en-GB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77 (67)</a:t>
                      </a:r>
                      <a:endParaRPr kumimoji="0" lang="en-GB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155 (64)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83 (68)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Age </a:t>
                      </a:r>
                    </a:p>
                  </a:txBody>
                  <a:tcPr marT="45725" marB="4572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(range)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62 (28–86)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61 (31–83)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58 (29</a:t>
                      </a: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–</a:t>
                      </a: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79)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58 (27</a:t>
                      </a: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–</a:t>
                      </a: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76)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rowSpan="2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Race 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Non-Asian 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64 (28)</a:t>
                      </a:r>
                      <a:endParaRPr kumimoji="0" lang="en-GB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32 (28)</a:t>
                      </a:r>
                      <a:endParaRPr kumimoji="0" lang="en-GB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–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–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Asian 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166 (72)</a:t>
                      </a:r>
                      <a:endParaRPr kumimoji="0" lang="en-GB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83 (72)</a:t>
                      </a:r>
                      <a:endParaRPr kumimoji="0" lang="en-GB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242 (100)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122 (100)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rowSpan="2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Stage of disease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IIIB (wet)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20 (9)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17 (15)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16 (7)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 (5)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IV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210 (91)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98 (85)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226 (93)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116 (95)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rowSpan="2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ECOG status  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92 (40)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41 (36)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48 (20)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41 (34)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138 (60)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74 (64)*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194 (80)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81 (66)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rowSpan="4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EGFR</a:t>
                      </a: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mutation categories</a:t>
                      </a:r>
                      <a:r>
                        <a:rPr kumimoji="0" lang="en-GB" altLang="x-none" sz="12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†</a:t>
                      </a:r>
                      <a:endParaRPr kumimoji="0" lang="en-GB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Common mutations 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203 (88)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104 (90)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216 (89)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108 (89)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  Del19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112 (49)</a:t>
                      </a: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57 (50)</a:t>
                      </a: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124 (51)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62 (51)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  L858R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91 (40)</a:t>
                      </a: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47 (41)</a:t>
                      </a: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92 (38)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46 (38)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Uncommon mutations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27 (12)</a:t>
                      </a:r>
                      <a:endParaRPr kumimoji="0" lang="en-GB" altLang="zh-TW" sz="1200" b="1" i="0" u="none" strike="noStrike" cap="none" normalizeH="0" baseline="30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11 (10)</a:t>
                      </a: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26 (11)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14 (11)</a:t>
                      </a: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Presented by: James </a:t>
            </a:r>
            <a:r>
              <a:rPr lang="en-US" dirty="0" err="1" smtClean="0"/>
              <a:t>Chih-Hsin</a:t>
            </a:r>
            <a:r>
              <a:rPr lang="en-US" dirty="0" smtClean="0"/>
              <a:t> Yang 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449388" y="4630738"/>
            <a:ext cx="7310437" cy="276225"/>
          </a:xfrm>
          <a:prstGeom prst="roundRect">
            <a:avLst/>
          </a:prstGeom>
          <a:noFill/>
          <a:ln w="28575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hangingPunct="1">
              <a:defRPr/>
            </a:pPr>
            <a:endParaRPr lang="en-GB" sz="1800" b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0226" name="Rectangle 8"/>
          <p:cNvSpPr>
            <a:spLocks noChangeArrowheads="1"/>
          </p:cNvSpPr>
          <p:nvPr/>
        </p:nvSpPr>
        <p:spPr bwMode="auto">
          <a:xfrm>
            <a:off x="317500" y="5816600"/>
            <a:ext cx="85090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r>
              <a:rPr lang="en-GB" altLang="x-none" sz="1000" b="0">
                <a:solidFill>
                  <a:srgbClr val="FFFFFF"/>
                </a:solidFill>
              </a:rPr>
              <a:t>*Includes one patient with ECOG 2.</a:t>
            </a:r>
          </a:p>
          <a:p>
            <a:pPr algn="l" eaLnBrk="1" hangingPunct="1"/>
            <a:r>
              <a:rPr lang="en-GB" altLang="x-none" sz="1000" baseline="30000">
                <a:solidFill>
                  <a:srgbClr val="FFFFFF"/>
                </a:solidFill>
              </a:rPr>
              <a:t>†</a:t>
            </a:r>
            <a:r>
              <a:rPr lang="en-GB" altLang="x-none" sz="1000" b="0">
                <a:solidFill>
                  <a:srgbClr val="FFFFFF"/>
                </a:solidFill>
              </a:rPr>
              <a:t>May not total 100% due to rounding.</a:t>
            </a:r>
            <a:endParaRPr lang="en-GB" altLang="x-none" sz="1000" baseline="300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x-none" sz="3200">
                <a:ea typeface="ＭＳ Ｐゴシック" charset="-128"/>
              </a:rPr>
              <a:t>LUX-Lung 3 and 6: reported results </a:t>
            </a:r>
          </a:p>
        </p:txBody>
      </p:sp>
      <p:sp>
        <p:nvSpPr>
          <p:cNvPr id="91138" name="Content Placeholder 2"/>
          <p:cNvSpPr>
            <a:spLocks noGrp="1"/>
          </p:cNvSpPr>
          <p:nvPr>
            <p:ph idx="1"/>
          </p:nvPr>
        </p:nvSpPr>
        <p:spPr>
          <a:xfrm>
            <a:off x="266700" y="1346200"/>
            <a:ext cx="8813800" cy="933450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1200"/>
              </a:spcAft>
            </a:pPr>
            <a:r>
              <a:rPr lang="en-GB" altLang="x-none" sz="2000">
                <a:ea typeface="ＭＳ Ｐゴシック" charset="-128"/>
              </a:rPr>
              <a:t>Significant improvement over chemotherapy in PFS (primary endpoint)</a:t>
            </a:r>
            <a:r>
              <a:rPr lang="en-GB" altLang="x-none" sz="2000" baseline="30000">
                <a:ea typeface="ＭＳ Ｐゴシック" charset="-128"/>
              </a:rPr>
              <a:t>1,2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Presented by: James </a:t>
            </a:r>
            <a:r>
              <a:rPr lang="en-US" dirty="0" err="1" smtClean="0"/>
              <a:t>Chih-Hsin</a:t>
            </a:r>
            <a:r>
              <a:rPr lang="en-US" dirty="0" smtClean="0"/>
              <a:t> Yang 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66700" y="1936750"/>
          <a:ext cx="8493125" cy="2079625"/>
        </p:xfrm>
        <a:graphic>
          <a:graphicData uri="http://schemas.openxmlformats.org/drawingml/2006/table">
            <a:tbl>
              <a:tblPr/>
              <a:tblGrid>
                <a:gridCol w="1893888"/>
                <a:gridCol w="1622425"/>
                <a:gridCol w="1622425"/>
                <a:gridCol w="552450"/>
                <a:gridCol w="1400175"/>
                <a:gridCol w="1401762"/>
              </a:tblGrid>
              <a:tr h="415925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Common mutations (Del19/L858R) 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5925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LUX-Lung 3 </a:t>
                      </a: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(n=307) 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LUX-Lung 6 </a:t>
                      </a: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(n=324) 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5925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Afatinib 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Pem/Cis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Afatinib 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Gem/Cis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PFS, mo 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13.6 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6.9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11.0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5.6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HR, p-value 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HR=0.47,  </a:t>
                      </a: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p&lt;0.0001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HR=0.25, </a:t>
                      </a:r>
                      <a:r>
                        <a:rPr kumimoji="0" lang="en-GB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p&lt;0.0001</a:t>
                      </a:r>
                    </a:p>
                  </a:txBody>
                  <a:tcPr marL="91424" marR="9142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63525" y="5824538"/>
            <a:ext cx="7666038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l" defTabSz="457200" eaLnBrk="1" hangingPunct="1">
              <a:lnSpc>
                <a:spcPct val="90000"/>
              </a:lnSpc>
              <a:defRPr/>
            </a:pPr>
            <a:r>
              <a:rPr lang="en-GB" altLang="en-US" sz="1000" b="0" dirty="0">
                <a:solidFill>
                  <a:prstClr val="white"/>
                </a:solidFill>
                <a:ea typeface="+mn-ea"/>
                <a:cs typeface="Arial" charset="0"/>
              </a:rPr>
              <a:t>1. </a:t>
            </a:r>
            <a:r>
              <a:rPr lang="en-GB" altLang="en-US" sz="1000" b="0" dirty="0" err="1">
                <a:solidFill>
                  <a:prstClr val="white"/>
                </a:solidFill>
                <a:ea typeface="+mn-ea"/>
                <a:cs typeface="Arial" charset="0"/>
              </a:rPr>
              <a:t>Sequist</a:t>
            </a:r>
            <a:r>
              <a:rPr lang="en-GB" altLang="en-US" sz="1000" b="0" dirty="0">
                <a:solidFill>
                  <a:prstClr val="white"/>
                </a:solidFill>
                <a:ea typeface="+mn-ea"/>
                <a:cs typeface="Arial" charset="0"/>
              </a:rPr>
              <a:t> et al. </a:t>
            </a:r>
            <a:r>
              <a:rPr lang="en-GB" altLang="en-US" sz="1000" b="0" i="1" dirty="0">
                <a:solidFill>
                  <a:prstClr val="white"/>
                </a:solidFill>
                <a:ea typeface="+mn-ea"/>
                <a:cs typeface="Arial" charset="0"/>
              </a:rPr>
              <a:t>J </a:t>
            </a:r>
            <a:r>
              <a:rPr lang="en-GB" altLang="en-US" sz="1000" b="0" i="1" dirty="0" err="1">
                <a:solidFill>
                  <a:prstClr val="white"/>
                </a:solidFill>
                <a:ea typeface="+mn-ea"/>
                <a:cs typeface="Arial" charset="0"/>
              </a:rPr>
              <a:t>Clin</a:t>
            </a:r>
            <a:r>
              <a:rPr lang="en-GB" altLang="en-US" sz="1000" b="0" i="1" dirty="0">
                <a:solidFill>
                  <a:prstClr val="white"/>
                </a:solidFill>
                <a:ea typeface="+mn-ea"/>
                <a:cs typeface="Arial" charset="0"/>
              </a:rPr>
              <a:t> </a:t>
            </a:r>
            <a:r>
              <a:rPr lang="en-GB" altLang="en-US" sz="1000" b="0" i="1" dirty="0" err="1">
                <a:solidFill>
                  <a:prstClr val="white"/>
                </a:solidFill>
                <a:ea typeface="+mn-ea"/>
                <a:cs typeface="Arial" charset="0"/>
              </a:rPr>
              <a:t>Oncol</a:t>
            </a:r>
            <a:r>
              <a:rPr lang="en-GB" altLang="en-US" sz="1000" b="0" dirty="0">
                <a:solidFill>
                  <a:prstClr val="white"/>
                </a:solidFill>
                <a:ea typeface="+mn-ea"/>
                <a:cs typeface="Arial" charset="0"/>
              </a:rPr>
              <a:t>. 2013;31:3327; 2. Wu et al. </a:t>
            </a:r>
            <a:r>
              <a:rPr lang="en-GB" altLang="en-US" sz="1000" b="0" i="1" dirty="0">
                <a:solidFill>
                  <a:prstClr val="white"/>
                </a:solidFill>
                <a:ea typeface="+mn-ea"/>
                <a:cs typeface="Arial" charset="0"/>
              </a:rPr>
              <a:t>Lancet </a:t>
            </a:r>
            <a:r>
              <a:rPr lang="en-GB" altLang="en-US" sz="1000" b="0" i="1" dirty="0" err="1">
                <a:solidFill>
                  <a:prstClr val="white"/>
                </a:solidFill>
                <a:ea typeface="+mn-ea"/>
                <a:cs typeface="Arial" charset="0"/>
              </a:rPr>
              <a:t>Oncol</a:t>
            </a:r>
            <a:r>
              <a:rPr lang="en-GB" altLang="en-US" sz="1000" b="0" dirty="0">
                <a:solidFill>
                  <a:prstClr val="white"/>
                </a:solidFill>
                <a:ea typeface="+mn-ea"/>
                <a:cs typeface="Arial" charset="0"/>
              </a:rPr>
              <a:t>. 2014;15:213; 3. Yang et al. </a:t>
            </a:r>
            <a:r>
              <a:rPr lang="en-GB" altLang="en-US" sz="1000" b="0" i="1" dirty="0">
                <a:solidFill>
                  <a:prstClr val="white"/>
                </a:solidFill>
                <a:ea typeface="+mn-ea"/>
                <a:cs typeface="Arial" charset="0"/>
              </a:rPr>
              <a:t>J </a:t>
            </a:r>
            <a:r>
              <a:rPr lang="en-GB" altLang="en-US" sz="1000" b="0" i="1" dirty="0" err="1">
                <a:solidFill>
                  <a:prstClr val="white"/>
                </a:solidFill>
                <a:ea typeface="+mn-ea"/>
                <a:cs typeface="Arial" charset="0"/>
              </a:rPr>
              <a:t>Thorac</a:t>
            </a:r>
            <a:r>
              <a:rPr lang="en-GB" altLang="en-US" sz="1000" b="0" i="1" dirty="0">
                <a:solidFill>
                  <a:prstClr val="white"/>
                </a:solidFill>
                <a:ea typeface="+mn-ea"/>
                <a:cs typeface="Arial" charset="0"/>
              </a:rPr>
              <a:t> </a:t>
            </a:r>
            <a:r>
              <a:rPr lang="en-GB" altLang="en-US" sz="1000" b="0" i="1" dirty="0" err="1">
                <a:solidFill>
                  <a:prstClr val="white"/>
                </a:solidFill>
                <a:ea typeface="+mn-ea"/>
                <a:cs typeface="Arial" charset="0"/>
              </a:rPr>
              <a:t>Oncol</a:t>
            </a:r>
            <a:r>
              <a:rPr lang="en-GB" altLang="en-US" sz="1000" b="0" dirty="0">
                <a:solidFill>
                  <a:prstClr val="white"/>
                </a:solidFill>
                <a:ea typeface="+mn-ea"/>
                <a:cs typeface="Arial" charset="0"/>
              </a:rPr>
              <a:t>. 2013;8:suppl 2 (O03.05); 4. Sequist et al. </a:t>
            </a:r>
            <a:r>
              <a:rPr lang="en-GB" altLang="en-US" sz="1000" b="0" i="1" dirty="0">
                <a:solidFill>
                  <a:prstClr val="white"/>
                </a:solidFill>
                <a:ea typeface="+mn-ea"/>
                <a:cs typeface="Arial" charset="0"/>
              </a:rPr>
              <a:t>J </a:t>
            </a:r>
            <a:r>
              <a:rPr lang="en-GB" altLang="en-US" sz="1000" b="0" i="1" dirty="0" err="1">
                <a:solidFill>
                  <a:prstClr val="white"/>
                </a:solidFill>
                <a:ea typeface="+mn-ea"/>
                <a:cs typeface="Arial" charset="0"/>
              </a:rPr>
              <a:t>Thorac</a:t>
            </a:r>
            <a:r>
              <a:rPr lang="en-GB" altLang="en-US" sz="1000" b="0" i="1" dirty="0">
                <a:solidFill>
                  <a:prstClr val="white"/>
                </a:solidFill>
                <a:ea typeface="+mn-ea"/>
                <a:cs typeface="Arial" charset="0"/>
              </a:rPr>
              <a:t> </a:t>
            </a:r>
            <a:r>
              <a:rPr lang="en-GB" altLang="en-US" sz="1000" b="0" i="1" dirty="0" err="1">
                <a:solidFill>
                  <a:prstClr val="white"/>
                </a:solidFill>
                <a:ea typeface="+mn-ea"/>
                <a:cs typeface="Arial" charset="0"/>
              </a:rPr>
              <a:t>Oncol</a:t>
            </a:r>
            <a:r>
              <a:rPr lang="en-GB" altLang="en-US" sz="1000" b="0" dirty="0">
                <a:solidFill>
                  <a:prstClr val="white"/>
                </a:solidFill>
                <a:ea typeface="+mn-ea"/>
                <a:cs typeface="Arial" charset="0"/>
              </a:rPr>
              <a:t>. 2013;8:suppl 2 (P3.11-023).</a:t>
            </a:r>
          </a:p>
        </p:txBody>
      </p:sp>
      <p:sp>
        <p:nvSpPr>
          <p:cNvPr id="91173" name="Content Placeholder 2"/>
          <p:cNvSpPr txBox="1">
            <a:spLocks/>
          </p:cNvSpPr>
          <p:nvPr/>
        </p:nvSpPr>
        <p:spPr bwMode="auto">
          <a:xfrm>
            <a:off x="266700" y="4256088"/>
            <a:ext cx="8651875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>
              <a:spcAft>
                <a:spcPts val="1200"/>
              </a:spcAft>
              <a:buFont typeface="Arial" charset="0"/>
              <a:buChar char="•"/>
            </a:pPr>
            <a:r>
              <a:rPr lang="en-GB" altLang="x-none" sz="2000" b="0">
                <a:solidFill>
                  <a:srgbClr val="FFFFFF"/>
                </a:solidFill>
              </a:rPr>
              <a:t>Activity in some types of uncommon mutations (L861Q, G719X, S768I)</a:t>
            </a:r>
            <a:r>
              <a:rPr lang="en-GB" altLang="x-none" sz="2000" b="0" baseline="30000">
                <a:solidFill>
                  <a:srgbClr val="FFFFFF"/>
                </a:solidFill>
              </a:rPr>
              <a:t>3</a:t>
            </a:r>
            <a:endParaRPr lang="en-GB" altLang="x-none" sz="2000" b="0">
              <a:solidFill>
                <a:srgbClr val="FFFFFF"/>
              </a:solidFill>
            </a:endParaRPr>
          </a:p>
          <a:p>
            <a:pPr algn="l">
              <a:spcAft>
                <a:spcPts val="1200"/>
              </a:spcAft>
              <a:buFont typeface="Arial" charset="0"/>
              <a:buChar char="•"/>
            </a:pPr>
            <a:r>
              <a:rPr lang="en-GB" altLang="x-none" sz="2000" b="0">
                <a:solidFill>
                  <a:srgbClr val="FFFFFF"/>
                </a:solidFill>
              </a:rPr>
              <a:t>Improved symptom control and delay in worsening of cancer-related cough and dyspnea</a:t>
            </a:r>
            <a:r>
              <a:rPr lang="en-GB" altLang="x-none" sz="2000" b="0" baseline="30000">
                <a:solidFill>
                  <a:srgbClr val="FFFFFF"/>
                </a:solidFill>
              </a:rPr>
              <a:t>4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/>
          </p:nvPr>
        </p:nvSpPr>
        <p:spPr>
          <a:xfrm>
            <a:off x="66675" y="269875"/>
            <a:ext cx="9002713" cy="919163"/>
          </a:xfrm>
        </p:spPr>
        <p:txBody>
          <a:bodyPr/>
          <a:lstStyle/>
          <a:p>
            <a:r>
              <a:rPr lang="en-GB" altLang="x-none" sz="3200">
                <a:ea typeface="ＭＳ Ｐゴシック" charset="-128"/>
              </a:rPr>
              <a:t>Combined OS analysis: common mutations (n=631)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Presented by: James </a:t>
            </a:r>
            <a:r>
              <a:rPr lang="en-US" dirty="0" err="1" smtClean="0"/>
              <a:t>Chih-Hsin</a:t>
            </a:r>
            <a:r>
              <a:rPr lang="en-US" dirty="0" smtClean="0"/>
              <a:t> Yang </a:t>
            </a:r>
            <a:endParaRPr lang="en-US" dirty="0"/>
          </a:p>
        </p:txBody>
      </p:sp>
      <p:graphicFrame>
        <p:nvGraphicFramePr>
          <p:cNvPr id="5" name="Tableau 1"/>
          <p:cNvGraphicFramePr>
            <a:graphicFrameLocks noGrp="1"/>
          </p:cNvGraphicFramePr>
          <p:nvPr/>
        </p:nvGraphicFramePr>
        <p:xfrm>
          <a:off x="4916488" y="1487488"/>
          <a:ext cx="3635375" cy="1340472"/>
        </p:xfrm>
        <a:graphic>
          <a:graphicData uri="http://schemas.openxmlformats.org/drawingml/2006/table">
            <a:tbl>
              <a:tblPr/>
              <a:tblGrid>
                <a:gridCol w="1724025"/>
                <a:gridCol w="985837"/>
                <a:gridCol w="925513"/>
              </a:tblGrid>
              <a:tr h="5175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x-none" sz="14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06" marR="91406" marT="45572" marB="4557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Afatinib</a:t>
                      </a: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b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n=419</a:t>
                      </a:r>
                    </a:p>
                  </a:txBody>
                  <a:tcPr marL="91396" marR="91396" marT="45544" marB="4554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74C3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Chemo</a:t>
                      </a: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b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n=212 </a:t>
                      </a:r>
                    </a:p>
                  </a:txBody>
                  <a:tcPr marL="91396" marR="91396" marT="45544" marB="4554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 , months</a:t>
                      </a:r>
                    </a:p>
                  </a:txBody>
                  <a:tcPr marL="91406" marR="91406" marT="45572" marB="45572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27.3</a:t>
                      </a:r>
                    </a:p>
                  </a:txBody>
                  <a:tcPr marL="68546" marR="68546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24.3</a:t>
                      </a:r>
                    </a:p>
                  </a:txBody>
                  <a:tcPr marL="68546" marR="68546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</a:t>
                      </a:r>
                      <a:r>
                        <a:rPr kumimoji="0" lang="en-GB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(95%CI), </a:t>
                      </a:r>
                      <a:br>
                        <a:rPr kumimoji="0" lang="en-GB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p-value</a:t>
                      </a:r>
                    </a:p>
                  </a:txBody>
                  <a:tcPr marL="91406" marR="91406" marT="45572" marB="4557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0.81 </a:t>
                      </a:r>
                      <a:r>
                        <a:rPr kumimoji="0" lang="en-GB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(0.66–0.99), </a:t>
                      </a:r>
                      <a:br>
                        <a:rPr kumimoji="0" lang="en-GB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p=0.0374</a:t>
                      </a:r>
                    </a:p>
                  </a:txBody>
                  <a:tcPr marL="91396" marR="91396" marT="45544" marB="4554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560" name="Freeform 6"/>
          <p:cNvSpPr>
            <a:spLocks/>
          </p:cNvSpPr>
          <p:nvPr/>
        </p:nvSpPr>
        <p:spPr bwMode="auto">
          <a:xfrm>
            <a:off x="1339850" y="1573213"/>
            <a:ext cx="6442075" cy="2428875"/>
          </a:xfrm>
          <a:custGeom>
            <a:avLst/>
            <a:gdLst>
              <a:gd name="T0" fmla="*/ 116 w 4058"/>
              <a:gd name="T1" fmla="*/ 22 h 1530"/>
              <a:gd name="T2" fmla="*/ 318 w 4058"/>
              <a:gd name="T3" fmla="*/ 56 h 1530"/>
              <a:gd name="T4" fmla="*/ 412 w 4058"/>
              <a:gd name="T5" fmla="*/ 92 h 1530"/>
              <a:gd name="T6" fmla="*/ 460 w 4058"/>
              <a:gd name="T7" fmla="*/ 108 h 1530"/>
              <a:gd name="T8" fmla="*/ 512 w 4058"/>
              <a:gd name="T9" fmla="*/ 128 h 1530"/>
              <a:gd name="T10" fmla="*/ 605 w 4058"/>
              <a:gd name="T11" fmla="*/ 138 h 1530"/>
              <a:gd name="T12" fmla="*/ 631 w 4058"/>
              <a:gd name="T13" fmla="*/ 168 h 1530"/>
              <a:gd name="T14" fmla="*/ 665 w 4058"/>
              <a:gd name="T15" fmla="*/ 188 h 1530"/>
              <a:gd name="T16" fmla="*/ 731 w 4058"/>
              <a:gd name="T17" fmla="*/ 220 h 1530"/>
              <a:gd name="T18" fmla="*/ 789 w 4058"/>
              <a:gd name="T19" fmla="*/ 254 h 1530"/>
              <a:gd name="T20" fmla="*/ 835 w 4058"/>
              <a:gd name="T21" fmla="*/ 280 h 1530"/>
              <a:gd name="T22" fmla="*/ 881 w 4058"/>
              <a:gd name="T23" fmla="*/ 306 h 1530"/>
              <a:gd name="T24" fmla="*/ 965 w 4058"/>
              <a:gd name="T25" fmla="*/ 326 h 1530"/>
              <a:gd name="T26" fmla="*/ 997 w 4058"/>
              <a:gd name="T27" fmla="*/ 352 h 1530"/>
              <a:gd name="T28" fmla="*/ 1063 w 4058"/>
              <a:gd name="T29" fmla="*/ 378 h 1530"/>
              <a:gd name="T30" fmla="*/ 1131 w 4058"/>
              <a:gd name="T31" fmla="*/ 392 h 1530"/>
              <a:gd name="T32" fmla="*/ 1177 w 4058"/>
              <a:gd name="T33" fmla="*/ 412 h 1530"/>
              <a:gd name="T34" fmla="*/ 1217 w 4058"/>
              <a:gd name="T35" fmla="*/ 428 h 1530"/>
              <a:gd name="T36" fmla="*/ 1243 w 4058"/>
              <a:gd name="T37" fmla="*/ 448 h 1530"/>
              <a:gd name="T38" fmla="*/ 1311 w 4058"/>
              <a:gd name="T39" fmla="*/ 484 h 1530"/>
              <a:gd name="T40" fmla="*/ 1351 w 4058"/>
              <a:gd name="T41" fmla="*/ 520 h 1530"/>
              <a:gd name="T42" fmla="*/ 1391 w 4058"/>
              <a:gd name="T43" fmla="*/ 550 h 1530"/>
              <a:gd name="T44" fmla="*/ 1451 w 4058"/>
              <a:gd name="T45" fmla="*/ 576 h 1530"/>
              <a:gd name="T46" fmla="*/ 1537 w 4058"/>
              <a:gd name="T47" fmla="*/ 614 h 1530"/>
              <a:gd name="T48" fmla="*/ 1591 w 4058"/>
              <a:gd name="T49" fmla="*/ 646 h 1530"/>
              <a:gd name="T50" fmla="*/ 1625 w 4058"/>
              <a:gd name="T51" fmla="*/ 682 h 1530"/>
              <a:gd name="T52" fmla="*/ 1651 w 4058"/>
              <a:gd name="T53" fmla="*/ 712 h 1530"/>
              <a:gd name="T54" fmla="*/ 1683 w 4058"/>
              <a:gd name="T55" fmla="*/ 744 h 1530"/>
              <a:gd name="T56" fmla="*/ 1731 w 4058"/>
              <a:gd name="T57" fmla="*/ 768 h 1530"/>
              <a:gd name="T58" fmla="*/ 1823 w 4058"/>
              <a:gd name="T59" fmla="*/ 808 h 1530"/>
              <a:gd name="T60" fmla="*/ 1857 w 4058"/>
              <a:gd name="T61" fmla="*/ 836 h 1530"/>
              <a:gd name="T62" fmla="*/ 1917 w 4058"/>
              <a:gd name="T63" fmla="*/ 864 h 1530"/>
              <a:gd name="T64" fmla="*/ 1991 w 4058"/>
              <a:gd name="T65" fmla="*/ 892 h 1530"/>
              <a:gd name="T66" fmla="*/ 2061 w 4058"/>
              <a:gd name="T67" fmla="*/ 916 h 1530"/>
              <a:gd name="T68" fmla="*/ 2131 w 4058"/>
              <a:gd name="T69" fmla="*/ 942 h 1530"/>
              <a:gd name="T70" fmla="*/ 2179 w 4058"/>
              <a:gd name="T71" fmla="*/ 960 h 1530"/>
              <a:gd name="T72" fmla="*/ 2245 w 4058"/>
              <a:gd name="T73" fmla="*/ 988 h 1530"/>
              <a:gd name="T74" fmla="*/ 2297 w 4058"/>
              <a:gd name="T75" fmla="*/ 1010 h 1530"/>
              <a:gd name="T76" fmla="*/ 2357 w 4058"/>
              <a:gd name="T77" fmla="*/ 1022 h 1530"/>
              <a:gd name="T78" fmla="*/ 2457 w 4058"/>
              <a:gd name="T79" fmla="*/ 1038 h 1530"/>
              <a:gd name="T80" fmla="*/ 2511 w 4058"/>
              <a:gd name="T81" fmla="*/ 1062 h 1530"/>
              <a:gd name="T82" fmla="*/ 2549 w 4058"/>
              <a:gd name="T83" fmla="*/ 1088 h 1530"/>
              <a:gd name="T84" fmla="*/ 2615 w 4058"/>
              <a:gd name="T85" fmla="*/ 1122 h 1530"/>
              <a:gd name="T86" fmla="*/ 2723 w 4058"/>
              <a:gd name="T87" fmla="*/ 1140 h 1530"/>
              <a:gd name="T88" fmla="*/ 2751 w 4058"/>
              <a:gd name="T89" fmla="*/ 1162 h 1530"/>
              <a:gd name="T90" fmla="*/ 2799 w 4058"/>
              <a:gd name="T91" fmla="*/ 1196 h 1530"/>
              <a:gd name="T92" fmla="*/ 2835 w 4058"/>
              <a:gd name="T93" fmla="*/ 1212 h 1530"/>
              <a:gd name="T94" fmla="*/ 2909 w 4058"/>
              <a:gd name="T95" fmla="*/ 1236 h 1530"/>
              <a:gd name="T96" fmla="*/ 3117 w 4058"/>
              <a:gd name="T97" fmla="*/ 1256 h 1530"/>
              <a:gd name="T98" fmla="*/ 3269 w 4058"/>
              <a:gd name="T99" fmla="*/ 1292 h 1530"/>
              <a:gd name="T100" fmla="*/ 3456 w 4058"/>
              <a:gd name="T101" fmla="*/ 1358 h 1530"/>
              <a:gd name="T102" fmla="*/ 3502 w 4058"/>
              <a:gd name="T103" fmla="*/ 1394 h 1530"/>
              <a:gd name="T104" fmla="*/ 3888 w 4058"/>
              <a:gd name="T105" fmla="*/ 1530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58" h="1530">
                <a:moveTo>
                  <a:pt x="0" y="0"/>
                </a:moveTo>
                <a:lnTo>
                  <a:pt x="0" y="6"/>
                </a:lnTo>
                <a:lnTo>
                  <a:pt x="66" y="6"/>
                </a:lnTo>
                <a:lnTo>
                  <a:pt x="66" y="16"/>
                </a:lnTo>
                <a:lnTo>
                  <a:pt x="116" y="16"/>
                </a:lnTo>
                <a:lnTo>
                  <a:pt x="116" y="22"/>
                </a:lnTo>
                <a:lnTo>
                  <a:pt x="260" y="22"/>
                </a:lnTo>
                <a:lnTo>
                  <a:pt x="260" y="26"/>
                </a:lnTo>
                <a:lnTo>
                  <a:pt x="272" y="26"/>
                </a:lnTo>
                <a:lnTo>
                  <a:pt x="272" y="36"/>
                </a:lnTo>
                <a:lnTo>
                  <a:pt x="318" y="36"/>
                </a:lnTo>
                <a:lnTo>
                  <a:pt x="318" y="56"/>
                </a:lnTo>
                <a:lnTo>
                  <a:pt x="340" y="56"/>
                </a:lnTo>
                <a:lnTo>
                  <a:pt x="340" y="66"/>
                </a:lnTo>
                <a:lnTo>
                  <a:pt x="358" y="66"/>
                </a:lnTo>
                <a:lnTo>
                  <a:pt x="358" y="86"/>
                </a:lnTo>
                <a:lnTo>
                  <a:pt x="412" y="86"/>
                </a:lnTo>
                <a:lnTo>
                  <a:pt x="412" y="92"/>
                </a:lnTo>
                <a:lnTo>
                  <a:pt x="418" y="92"/>
                </a:lnTo>
                <a:lnTo>
                  <a:pt x="418" y="98"/>
                </a:lnTo>
                <a:lnTo>
                  <a:pt x="446" y="98"/>
                </a:lnTo>
                <a:lnTo>
                  <a:pt x="446" y="104"/>
                </a:lnTo>
                <a:lnTo>
                  <a:pt x="460" y="104"/>
                </a:lnTo>
                <a:lnTo>
                  <a:pt x="460" y="108"/>
                </a:lnTo>
                <a:lnTo>
                  <a:pt x="472" y="108"/>
                </a:lnTo>
                <a:lnTo>
                  <a:pt x="472" y="118"/>
                </a:lnTo>
                <a:lnTo>
                  <a:pt x="506" y="118"/>
                </a:lnTo>
                <a:lnTo>
                  <a:pt x="506" y="124"/>
                </a:lnTo>
                <a:lnTo>
                  <a:pt x="512" y="124"/>
                </a:lnTo>
                <a:lnTo>
                  <a:pt x="512" y="128"/>
                </a:lnTo>
                <a:lnTo>
                  <a:pt x="526" y="128"/>
                </a:lnTo>
                <a:lnTo>
                  <a:pt x="526" y="134"/>
                </a:lnTo>
                <a:lnTo>
                  <a:pt x="542" y="134"/>
                </a:lnTo>
                <a:lnTo>
                  <a:pt x="542" y="138"/>
                </a:lnTo>
                <a:lnTo>
                  <a:pt x="542" y="138"/>
                </a:lnTo>
                <a:lnTo>
                  <a:pt x="605" y="138"/>
                </a:lnTo>
                <a:lnTo>
                  <a:pt x="605" y="148"/>
                </a:lnTo>
                <a:lnTo>
                  <a:pt x="617" y="148"/>
                </a:lnTo>
                <a:lnTo>
                  <a:pt x="617" y="164"/>
                </a:lnTo>
                <a:lnTo>
                  <a:pt x="625" y="164"/>
                </a:lnTo>
                <a:lnTo>
                  <a:pt x="625" y="168"/>
                </a:lnTo>
                <a:lnTo>
                  <a:pt x="631" y="168"/>
                </a:lnTo>
                <a:lnTo>
                  <a:pt x="631" y="174"/>
                </a:lnTo>
                <a:lnTo>
                  <a:pt x="649" y="174"/>
                </a:lnTo>
                <a:lnTo>
                  <a:pt x="649" y="184"/>
                </a:lnTo>
                <a:lnTo>
                  <a:pt x="665" y="184"/>
                </a:lnTo>
                <a:lnTo>
                  <a:pt x="665" y="188"/>
                </a:lnTo>
                <a:lnTo>
                  <a:pt x="665" y="188"/>
                </a:lnTo>
                <a:lnTo>
                  <a:pt x="671" y="188"/>
                </a:lnTo>
                <a:lnTo>
                  <a:pt x="671" y="200"/>
                </a:lnTo>
                <a:lnTo>
                  <a:pt x="711" y="200"/>
                </a:lnTo>
                <a:lnTo>
                  <a:pt x="711" y="204"/>
                </a:lnTo>
                <a:lnTo>
                  <a:pt x="731" y="204"/>
                </a:lnTo>
                <a:lnTo>
                  <a:pt x="731" y="220"/>
                </a:lnTo>
                <a:lnTo>
                  <a:pt x="749" y="220"/>
                </a:lnTo>
                <a:lnTo>
                  <a:pt x="749" y="230"/>
                </a:lnTo>
                <a:lnTo>
                  <a:pt x="757" y="230"/>
                </a:lnTo>
                <a:lnTo>
                  <a:pt x="757" y="250"/>
                </a:lnTo>
                <a:lnTo>
                  <a:pt x="789" y="250"/>
                </a:lnTo>
                <a:lnTo>
                  <a:pt x="789" y="254"/>
                </a:lnTo>
                <a:lnTo>
                  <a:pt x="811" y="254"/>
                </a:lnTo>
                <a:lnTo>
                  <a:pt x="811" y="260"/>
                </a:lnTo>
                <a:lnTo>
                  <a:pt x="817" y="260"/>
                </a:lnTo>
                <a:lnTo>
                  <a:pt x="817" y="270"/>
                </a:lnTo>
                <a:lnTo>
                  <a:pt x="835" y="270"/>
                </a:lnTo>
                <a:lnTo>
                  <a:pt x="835" y="280"/>
                </a:lnTo>
                <a:lnTo>
                  <a:pt x="851" y="280"/>
                </a:lnTo>
                <a:lnTo>
                  <a:pt x="851" y="286"/>
                </a:lnTo>
                <a:lnTo>
                  <a:pt x="865" y="286"/>
                </a:lnTo>
                <a:lnTo>
                  <a:pt x="865" y="296"/>
                </a:lnTo>
                <a:lnTo>
                  <a:pt x="881" y="296"/>
                </a:lnTo>
                <a:lnTo>
                  <a:pt x="881" y="306"/>
                </a:lnTo>
                <a:lnTo>
                  <a:pt x="945" y="306"/>
                </a:lnTo>
                <a:lnTo>
                  <a:pt x="945" y="314"/>
                </a:lnTo>
                <a:lnTo>
                  <a:pt x="957" y="314"/>
                </a:lnTo>
                <a:lnTo>
                  <a:pt x="957" y="322"/>
                </a:lnTo>
                <a:lnTo>
                  <a:pt x="965" y="322"/>
                </a:lnTo>
                <a:lnTo>
                  <a:pt x="965" y="326"/>
                </a:lnTo>
                <a:lnTo>
                  <a:pt x="971" y="326"/>
                </a:lnTo>
                <a:lnTo>
                  <a:pt x="971" y="332"/>
                </a:lnTo>
                <a:lnTo>
                  <a:pt x="977" y="332"/>
                </a:lnTo>
                <a:lnTo>
                  <a:pt x="977" y="346"/>
                </a:lnTo>
                <a:lnTo>
                  <a:pt x="997" y="346"/>
                </a:lnTo>
                <a:lnTo>
                  <a:pt x="997" y="352"/>
                </a:lnTo>
                <a:lnTo>
                  <a:pt x="1017" y="352"/>
                </a:lnTo>
                <a:lnTo>
                  <a:pt x="1017" y="358"/>
                </a:lnTo>
                <a:lnTo>
                  <a:pt x="1049" y="358"/>
                </a:lnTo>
                <a:lnTo>
                  <a:pt x="1049" y="362"/>
                </a:lnTo>
                <a:lnTo>
                  <a:pt x="1063" y="362"/>
                </a:lnTo>
                <a:lnTo>
                  <a:pt x="1063" y="378"/>
                </a:lnTo>
                <a:lnTo>
                  <a:pt x="1083" y="378"/>
                </a:lnTo>
                <a:lnTo>
                  <a:pt x="1083" y="386"/>
                </a:lnTo>
                <a:lnTo>
                  <a:pt x="1083" y="388"/>
                </a:lnTo>
                <a:lnTo>
                  <a:pt x="1117" y="388"/>
                </a:lnTo>
                <a:lnTo>
                  <a:pt x="1117" y="392"/>
                </a:lnTo>
                <a:lnTo>
                  <a:pt x="1131" y="392"/>
                </a:lnTo>
                <a:lnTo>
                  <a:pt x="1131" y="398"/>
                </a:lnTo>
                <a:lnTo>
                  <a:pt x="1137" y="398"/>
                </a:lnTo>
                <a:lnTo>
                  <a:pt x="1137" y="402"/>
                </a:lnTo>
                <a:lnTo>
                  <a:pt x="1151" y="402"/>
                </a:lnTo>
                <a:lnTo>
                  <a:pt x="1151" y="412"/>
                </a:lnTo>
                <a:lnTo>
                  <a:pt x="1177" y="412"/>
                </a:lnTo>
                <a:lnTo>
                  <a:pt x="1177" y="418"/>
                </a:lnTo>
                <a:lnTo>
                  <a:pt x="1185" y="418"/>
                </a:lnTo>
                <a:lnTo>
                  <a:pt x="1185" y="424"/>
                </a:lnTo>
                <a:lnTo>
                  <a:pt x="1191" y="424"/>
                </a:lnTo>
                <a:lnTo>
                  <a:pt x="1191" y="428"/>
                </a:lnTo>
                <a:lnTo>
                  <a:pt x="1217" y="428"/>
                </a:lnTo>
                <a:lnTo>
                  <a:pt x="1217" y="432"/>
                </a:lnTo>
                <a:lnTo>
                  <a:pt x="1225" y="432"/>
                </a:lnTo>
                <a:lnTo>
                  <a:pt x="1225" y="444"/>
                </a:lnTo>
                <a:lnTo>
                  <a:pt x="1231" y="444"/>
                </a:lnTo>
                <a:lnTo>
                  <a:pt x="1231" y="448"/>
                </a:lnTo>
                <a:lnTo>
                  <a:pt x="1243" y="448"/>
                </a:lnTo>
                <a:lnTo>
                  <a:pt x="1243" y="458"/>
                </a:lnTo>
                <a:lnTo>
                  <a:pt x="1251" y="458"/>
                </a:lnTo>
                <a:lnTo>
                  <a:pt x="1251" y="470"/>
                </a:lnTo>
                <a:lnTo>
                  <a:pt x="1277" y="470"/>
                </a:lnTo>
                <a:lnTo>
                  <a:pt x="1277" y="484"/>
                </a:lnTo>
                <a:lnTo>
                  <a:pt x="1311" y="484"/>
                </a:lnTo>
                <a:lnTo>
                  <a:pt x="1311" y="494"/>
                </a:lnTo>
                <a:lnTo>
                  <a:pt x="1331" y="494"/>
                </a:lnTo>
                <a:lnTo>
                  <a:pt x="1331" y="508"/>
                </a:lnTo>
                <a:lnTo>
                  <a:pt x="1345" y="508"/>
                </a:lnTo>
                <a:lnTo>
                  <a:pt x="1345" y="520"/>
                </a:lnTo>
                <a:lnTo>
                  <a:pt x="1351" y="520"/>
                </a:lnTo>
                <a:lnTo>
                  <a:pt x="1351" y="530"/>
                </a:lnTo>
                <a:lnTo>
                  <a:pt x="1357" y="530"/>
                </a:lnTo>
                <a:lnTo>
                  <a:pt x="1357" y="540"/>
                </a:lnTo>
                <a:lnTo>
                  <a:pt x="1363" y="540"/>
                </a:lnTo>
                <a:lnTo>
                  <a:pt x="1363" y="550"/>
                </a:lnTo>
                <a:lnTo>
                  <a:pt x="1391" y="550"/>
                </a:lnTo>
                <a:lnTo>
                  <a:pt x="1391" y="560"/>
                </a:lnTo>
                <a:lnTo>
                  <a:pt x="1431" y="560"/>
                </a:lnTo>
                <a:lnTo>
                  <a:pt x="1431" y="570"/>
                </a:lnTo>
                <a:lnTo>
                  <a:pt x="1439" y="570"/>
                </a:lnTo>
                <a:lnTo>
                  <a:pt x="1439" y="576"/>
                </a:lnTo>
                <a:lnTo>
                  <a:pt x="1451" y="576"/>
                </a:lnTo>
                <a:lnTo>
                  <a:pt x="1451" y="580"/>
                </a:lnTo>
                <a:lnTo>
                  <a:pt x="1471" y="580"/>
                </a:lnTo>
                <a:lnTo>
                  <a:pt x="1471" y="606"/>
                </a:lnTo>
                <a:lnTo>
                  <a:pt x="1491" y="606"/>
                </a:lnTo>
                <a:lnTo>
                  <a:pt x="1491" y="614"/>
                </a:lnTo>
                <a:lnTo>
                  <a:pt x="1537" y="614"/>
                </a:lnTo>
                <a:lnTo>
                  <a:pt x="1537" y="626"/>
                </a:lnTo>
                <a:lnTo>
                  <a:pt x="1557" y="626"/>
                </a:lnTo>
                <a:lnTo>
                  <a:pt x="1557" y="636"/>
                </a:lnTo>
                <a:lnTo>
                  <a:pt x="1585" y="636"/>
                </a:lnTo>
                <a:lnTo>
                  <a:pt x="1585" y="646"/>
                </a:lnTo>
                <a:lnTo>
                  <a:pt x="1591" y="646"/>
                </a:lnTo>
                <a:lnTo>
                  <a:pt x="1591" y="652"/>
                </a:lnTo>
                <a:lnTo>
                  <a:pt x="1611" y="652"/>
                </a:lnTo>
                <a:lnTo>
                  <a:pt x="1611" y="672"/>
                </a:lnTo>
                <a:lnTo>
                  <a:pt x="1617" y="672"/>
                </a:lnTo>
                <a:lnTo>
                  <a:pt x="1617" y="682"/>
                </a:lnTo>
                <a:lnTo>
                  <a:pt x="1625" y="682"/>
                </a:lnTo>
                <a:lnTo>
                  <a:pt x="1625" y="688"/>
                </a:lnTo>
                <a:lnTo>
                  <a:pt x="1625" y="690"/>
                </a:lnTo>
                <a:lnTo>
                  <a:pt x="1643" y="690"/>
                </a:lnTo>
                <a:lnTo>
                  <a:pt x="1643" y="702"/>
                </a:lnTo>
                <a:lnTo>
                  <a:pt x="1651" y="702"/>
                </a:lnTo>
                <a:lnTo>
                  <a:pt x="1651" y="712"/>
                </a:lnTo>
                <a:lnTo>
                  <a:pt x="1657" y="712"/>
                </a:lnTo>
                <a:lnTo>
                  <a:pt x="1657" y="728"/>
                </a:lnTo>
                <a:lnTo>
                  <a:pt x="1677" y="728"/>
                </a:lnTo>
                <a:lnTo>
                  <a:pt x="1677" y="732"/>
                </a:lnTo>
                <a:lnTo>
                  <a:pt x="1683" y="732"/>
                </a:lnTo>
                <a:lnTo>
                  <a:pt x="1683" y="744"/>
                </a:lnTo>
                <a:lnTo>
                  <a:pt x="1691" y="744"/>
                </a:lnTo>
                <a:lnTo>
                  <a:pt x="1691" y="748"/>
                </a:lnTo>
                <a:lnTo>
                  <a:pt x="1711" y="748"/>
                </a:lnTo>
                <a:lnTo>
                  <a:pt x="1711" y="762"/>
                </a:lnTo>
                <a:lnTo>
                  <a:pt x="1731" y="762"/>
                </a:lnTo>
                <a:lnTo>
                  <a:pt x="1731" y="768"/>
                </a:lnTo>
                <a:lnTo>
                  <a:pt x="1739" y="768"/>
                </a:lnTo>
                <a:lnTo>
                  <a:pt x="1739" y="778"/>
                </a:lnTo>
                <a:lnTo>
                  <a:pt x="1805" y="778"/>
                </a:lnTo>
                <a:lnTo>
                  <a:pt x="1805" y="790"/>
                </a:lnTo>
                <a:lnTo>
                  <a:pt x="1823" y="790"/>
                </a:lnTo>
                <a:lnTo>
                  <a:pt x="1823" y="808"/>
                </a:lnTo>
                <a:lnTo>
                  <a:pt x="1831" y="808"/>
                </a:lnTo>
                <a:lnTo>
                  <a:pt x="1831" y="820"/>
                </a:lnTo>
                <a:lnTo>
                  <a:pt x="1843" y="820"/>
                </a:lnTo>
                <a:lnTo>
                  <a:pt x="1843" y="830"/>
                </a:lnTo>
                <a:lnTo>
                  <a:pt x="1857" y="830"/>
                </a:lnTo>
                <a:lnTo>
                  <a:pt x="1857" y="836"/>
                </a:lnTo>
                <a:lnTo>
                  <a:pt x="1863" y="836"/>
                </a:lnTo>
                <a:lnTo>
                  <a:pt x="1863" y="840"/>
                </a:lnTo>
                <a:lnTo>
                  <a:pt x="1911" y="840"/>
                </a:lnTo>
                <a:lnTo>
                  <a:pt x="1911" y="860"/>
                </a:lnTo>
                <a:lnTo>
                  <a:pt x="1917" y="860"/>
                </a:lnTo>
                <a:lnTo>
                  <a:pt x="1917" y="864"/>
                </a:lnTo>
                <a:lnTo>
                  <a:pt x="1953" y="864"/>
                </a:lnTo>
                <a:lnTo>
                  <a:pt x="1953" y="876"/>
                </a:lnTo>
                <a:lnTo>
                  <a:pt x="1971" y="876"/>
                </a:lnTo>
                <a:lnTo>
                  <a:pt x="1971" y="880"/>
                </a:lnTo>
                <a:lnTo>
                  <a:pt x="1991" y="880"/>
                </a:lnTo>
                <a:lnTo>
                  <a:pt x="1991" y="892"/>
                </a:lnTo>
                <a:lnTo>
                  <a:pt x="1997" y="892"/>
                </a:lnTo>
                <a:lnTo>
                  <a:pt x="1997" y="906"/>
                </a:lnTo>
                <a:lnTo>
                  <a:pt x="2031" y="906"/>
                </a:lnTo>
                <a:lnTo>
                  <a:pt x="2031" y="910"/>
                </a:lnTo>
                <a:lnTo>
                  <a:pt x="2061" y="910"/>
                </a:lnTo>
                <a:lnTo>
                  <a:pt x="2061" y="916"/>
                </a:lnTo>
                <a:lnTo>
                  <a:pt x="2097" y="916"/>
                </a:lnTo>
                <a:lnTo>
                  <a:pt x="2097" y="920"/>
                </a:lnTo>
                <a:lnTo>
                  <a:pt x="2113" y="920"/>
                </a:lnTo>
                <a:lnTo>
                  <a:pt x="2113" y="926"/>
                </a:lnTo>
                <a:lnTo>
                  <a:pt x="2131" y="926"/>
                </a:lnTo>
                <a:lnTo>
                  <a:pt x="2131" y="942"/>
                </a:lnTo>
                <a:lnTo>
                  <a:pt x="2157" y="942"/>
                </a:lnTo>
                <a:lnTo>
                  <a:pt x="2157" y="946"/>
                </a:lnTo>
                <a:lnTo>
                  <a:pt x="2169" y="946"/>
                </a:lnTo>
                <a:lnTo>
                  <a:pt x="2169" y="956"/>
                </a:lnTo>
                <a:lnTo>
                  <a:pt x="2179" y="956"/>
                </a:lnTo>
                <a:lnTo>
                  <a:pt x="2179" y="960"/>
                </a:lnTo>
                <a:lnTo>
                  <a:pt x="2209" y="960"/>
                </a:lnTo>
                <a:lnTo>
                  <a:pt x="2209" y="972"/>
                </a:lnTo>
                <a:lnTo>
                  <a:pt x="2225" y="972"/>
                </a:lnTo>
                <a:lnTo>
                  <a:pt x="2225" y="984"/>
                </a:lnTo>
                <a:lnTo>
                  <a:pt x="2245" y="984"/>
                </a:lnTo>
                <a:lnTo>
                  <a:pt x="2245" y="988"/>
                </a:lnTo>
                <a:lnTo>
                  <a:pt x="2257" y="988"/>
                </a:lnTo>
                <a:lnTo>
                  <a:pt x="2257" y="1004"/>
                </a:lnTo>
                <a:lnTo>
                  <a:pt x="2277" y="1004"/>
                </a:lnTo>
                <a:lnTo>
                  <a:pt x="2277" y="1008"/>
                </a:lnTo>
                <a:lnTo>
                  <a:pt x="2297" y="1008"/>
                </a:lnTo>
                <a:lnTo>
                  <a:pt x="2297" y="1010"/>
                </a:lnTo>
                <a:lnTo>
                  <a:pt x="2303" y="1010"/>
                </a:lnTo>
                <a:lnTo>
                  <a:pt x="2303" y="1014"/>
                </a:lnTo>
                <a:lnTo>
                  <a:pt x="2317" y="1014"/>
                </a:lnTo>
                <a:lnTo>
                  <a:pt x="2317" y="1022"/>
                </a:lnTo>
                <a:lnTo>
                  <a:pt x="2343" y="1022"/>
                </a:lnTo>
                <a:lnTo>
                  <a:pt x="2357" y="1022"/>
                </a:lnTo>
                <a:lnTo>
                  <a:pt x="2357" y="1028"/>
                </a:lnTo>
                <a:lnTo>
                  <a:pt x="2423" y="1028"/>
                </a:lnTo>
                <a:lnTo>
                  <a:pt x="2423" y="1032"/>
                </a:lnTo>
                <a:lnTo>
                  <a:pt x="2431" y="1032"/>
                </a:lnTo>
                <a:lnTo>
                  <a:pt x="2431" y="1038"/>
                </a:lnTo>
                <a:lnTo>
                  <a:pt x="2457" y="1038"/>
                </a:lnTo>
                <a:lnTo>
                  <a:pt x="2457" y="1048"/>
                </a:lnTo>
                <a:lnTo>
                  <a:pt x="2481" y="1048"/>
                </a:lnTo>
                <a:lnTo>
                  <a:pt x="2481" y="1054"/>
                </a:lnTo>
                <a:lnTo>
                  <a:pt x="2491" y="1054"/>
                </a:lnTo>
                <a:lnTo>
                  <a:pt x="2491" y="1062"/>
                </a:lnTo>
                <a:lnTo>
                  <a:pt x="2511" y="1062"/>
                </a:lnTo>
                <a:lnTo>
                  <a:pt x="2511" y="1068"/>
                </a:lnTo>
                <a:lnTo>
                  <a:pt x="2519" y="1068"/>
                </a:lnTo>
                <a:lnTo>
                  <a:pt x="2529" y="1068"/>
                </a:lnTo>
                <a:lnTo>
                  <a:pt x="2529" y="1072"/>
                </a:lnTo>
                <a:lnTo>
                  <a:pt x="2549" y="1072"/>
                </a:lnTo>
                <a:lnTo>
                  <a:pt x="2549" y="1088"/>
                </a:lnTo>
                <a:lnTo>
                  <a:pt x="2595" y="1088"/>
                </a:lnTo>
                <a:lnTo>
                  <a:pt x="2595" y="1102"/>
                </a:lnTo>
                <a:lnTo>
                  <a:pt x="2609" y="1102"/>
                </a:lnTo>
                <a:lnTo>
                  <a:pt x="2609" y="1116"/>
                </a:lnTo>
                <a:lnTo>
                  <a:pt x="2615" y="1116"/>
                </a:lnTo>
                <a:lnTo>
                  <a:pt x="2615" y="1122"/>
                </a:lnTo>
                <a:lnTo>
                  <a:pt x="2627" y="1122"/>
                </a:lnTo>
                <a:lnTo>
                  <a:pt x="2627" y="1128"/>
                </a:lnTo>
                <a:lnTo>
                  <a:pt x="2643" y="1128"/>
                </a:lnTo>
                <a:lnTo>
                  <a:pt x="2643" y="1140"/>
                </a:lnTo>
                <a:lnTo>
                  <a:pt x="2701" y="1140"/>
                </a:lnTo>
                <a:lnTo>
                  <a:pt x="2723" y="1140"/>
                </a:lnTo>
                <a:lnTo>
                  <a:pt x="2723" y="1150"/>
                </a:lnTo>
                <a:lnTo>
                  <a:pt x="2731" y="1150"/>
                </a:lnTo>
                <a:lnTo>
                  <a:pt x="2731" y="1158"/>
                </a:lnTo>
                <a:lnTo>
                  <a:pt x="2737" y="1158"/>
                </a:lnTo>
                <a:lnTo>
                  <a:pt x="2737" y="1162"/>
                </a:lnTo>
                <a:lnTo>
                  <a:pt x="2751" y="1162"/>
                </a:lnTo>
                <a:lnTo>
                  <a:pt x="2751" y="1166"/>
                </a:lnTo>
                <a:lnTo>
                  <a:pt x="2763" y="1166"/>
                </a:lnTo>
                <a:lnTo>
                  <a:pt x="2763" y="1178"/>
                </a:lnTo>
                <a:lnTo>
                  <a:pt x="2783" y="1178"/>
                </a:lnTo>
                <a:lnTo>
                  <a:pt x="2783" y="1196"/>
                </a:lnTo>
                <a:lnTo>
                  <a:pt x="2799" y="1196"/>
                </a:lnTo>
                <a:lnTo>
                  <a:pt x="2799" y="1200"/>
                </a:lnTo>
                <a:lnTo>
                  <a:pt x="2805" y="1200"/>
                </a:lnTo>
                <a:lnTo>
                  <a:pt x="2817" y="1200"/>
                </a:lnTo>
                <a:lnTo>
                  <a:pt x="2817" y="1204"/>
                </a:lnTo>
                <a:lnTo>
                  <a:pt x="2835" y="1204"/>
                </a:lnTo>
                <a:lnTo>
                  <a:pt x="2835" y="1212"/>
                </a:lnTo>
                <a:lnTo>
                  <a:pt x="2843" y="1212"/>
                </a:lnTo>
                <a:lnTo>
                  <a:pt x="2843" y="1216"/>
                </a:lnTo>
                <a:lnTo>
                  <a:pt x="2881" y="1216"/>
                </a:lnTo>
                <a:lnTo>
                  <a:pt x="2881" y="1220"/>
                </a:lnTo>
                <a:lnTo>
                  <a:pt x="2909" y="1220"/>
                </a:lnTo>
                <a:lnTo>
                  <a:pt x="2909" y="1236"/>
                </a:lnTo>
                <a:lnTo>
                  <a:pt x="2943" y="1236"/>
                </a:lnTo>
                <a:lnTo>
                  <a:pt x="2943" y="1246"/>
                </a:lnTo>
                <a:lnTo>
                  <a:pt x="3087" y="1246"/>
                </a:lnTo>
                <a:lnTo>
                  <a:pt x="3097" y="1246"/>
                </a:lnTo>
                <a:lnTo>
                  <a:pt x="3097" y="1256"/>
                </a:lnTo>
                <a:lnTo>
                  <a:pt x="3117" y="1256"/>
                </a:lnTo>
                <a:lnTo>
                  <a:pt x="3117" y="1266"/>
                </a:lnTo>
                <a:lnTo>
                  <a:pt x="3151" y="1266"/>
                </a:lnTo>
                <a:lnTo>
                  <a:pt x="3231" y="1266"/>
                </a:lnTo>
                <a:lnTo>
                  <a:pt x="3231" y="1282"/>
                </a:lnTo>
                <a:lnTo>
                  <a:pt x="3269" y="1282"/>
                </a:lnTo>
                <a:lnTo>
                  <a:pt x="3269" y="1292"/>
                </a:lnTo>
                <a:lnTo>
                  <a:pt x="3409" y="1292"/>
                </a:lnTo>
                <a:lnTo>
                  <a:pt x="3409" y="1306"/>
                </a:lnTo>
                <a:lnTo>
                  <a:pt x="3442" y="1306"/>
                </a:lnTo>
                <a:lnTo>
                  <a:pt x="3442" y="1338"/>
                </a:lnTo>
                <a:lnTo>
                  <a:pt x="3456" y="1338"/>
                </a:lnTo>
                <a:lnTo>
                  <a:pt x="3456" y="1358"/>
                </a:lnTo>
                <a:lnTo>
                  <a:pt x="3470" y="1358"/>
                </a:lnTo>
                <a:lnTo>
                  <a:pt x="3470" y="1372"/>
                </a:lnTo>
                <a:lnTo>
                  <a:pt x="3496" y="1372"/>
                </a:lnTo>
                <a:lnTo>
                  <a:pt x="3496" y="1388"/>
                </a:lnTo>
                <a:lnTo>
                  <a:pt x="3502" y="1388"/>
                </a:lnTo>
                <a:lnTo>
                  <a:pt x="3502" y="1394"/>
                </a:lnTo>
                <a:lnTo>
                  <a:pt x="3546" y="1394"/>
                </a:lnTo>
                <a:lnTo>
                  <a:pt x="3688" y="1394"/>
                </a:lnTo>
                <a:lnTo>
                  <a:pt x="3688" y="1440"/>
                </a:lnTo>
                <a:lnTo>
                  <a:pt x="3798" y="1440"/>
                </a:lnTo>
                <a:lnTo>
                  <a:pt x="3888" y="1440"/>
                </a:lnTo>
                <a:lnTo>
                  <a:pt x="3888" y="1530"/>
                </a:lnTo>
                <a:lnTo>
                  <a:pt x="4044" y="1530"/>
                </a:lnTo>
                <a:lnTo>
                  <a:pt x="4058" y="1530"/>
                </a:lnTo>
              </a:path>
            </a:pathLst>
          </a:custGeom>
          <a:noFill/>
          <a:ln w="1905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62" name="Line 8"/>
          <p:cNvSpPr>
            <a:spLocks noChangeShapeType="1"/>
          </p:cNvSpPr>
          <p:nvPr/>
        </p:nvSpPr>
        <p:spPr bwMode="auto">
          <a:xfrm flipH="1">
            <a:off x="1209675" y="1573213"/>
            <a:ext cx="92075" cy="0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63" name="Line 9"/>
          <p:cNvSpPr>
            <a:spLocks noChangeShapeType="1"/>
          </p:cNvSpPr>
          <p:nvPr/>
        </p:nvSpPr>
        <p:spPr bwMode="auto">
          <a:xfrm flipH="1">
            <a:off x="1209675" y="2198688"/>
            <a:ext cx="92075" cy="0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64" name="Line 10"/>
          <p:cNvSpPr>
            <a:spLocks noChangeShapeType="1"/>
          </p:cNvSpPr>
          <p:nvPr/>
        </p:nvSpPr>
        <p:spPr bwMode="auto">
          <a:xfrm flipH="1">
            <a:off x="1209675" y="2827338"/>
            <a:ext cx="92075" cy="0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65" name="Line 11"/>
          <p:cNvSpPr>
            <a:spLocks noChangeShapeType="1"/>
          </p:cNvSpPr>
          <p:nvPr/>
        </p:nvSpPr>
        <p:spPr bwMode="auto">
          <a:xfrm flipH="1">
            <a:off x="1209675" y="3452813"/>
            <a:ext cx="92075" cy="0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66" name="Line 12"/>
          <p:cNvSpPr>
            <a:spLocks noChangeShapeType="1"/>
          </p:cNvSpPr>
          <p:nvPr/>
        </p:nvSpPr>
        <p:spPr bwMode="auto">
          <a:xfrm flipH="1">
            <a:off x="1209675" y="4078288"/>
            <a:ext cx="92075" cy="0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67" name="Line 13"/>
          <p:cNvSpPr>
            <a:spLocks noChangeShapeType="1"/>
          </p:cNvSpPr>
          <p:nvPr/>
        </p:nvSpPr>
        <p:spPr bwMode="auto">
          <a:xfrm flipH="1">
            <a:off x="1209675" y="4703763"/>
            <a:ext cx="92075" cy="0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68" name="Line 14"/>
          <p:cNvSpPr>
            <a:spLocks noChangeShapeType="1"/>
          </p:cNvSpPr>
          <p:nvPr/>
        </p:nvSpPr>
        <p:spPr bwMode="auto">
          <a:xfrm>
            <a:off x="1301750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69" name="Line 15"/>
          <p:cNvSpPr>
            <a:spLocks noChangeShapeType="1"/>
          </p:cNvSpPr>
          <p:nvPr/>
        </p:nvSpPr>
        <p:spPr bwMode="auto">
          <a:xfrm>
            <a:off x="1698625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70" name="Line 16"/>
          <p:cNvSpPr>
            <a:spLocks noChangeShapeType="1"/>
          </p:cNvSpPr>
          <p:nvPr/>
        </p:nvSpPr>
        <p:spPr bwMode="auto">
          <a:xfrm>
            <a:off x="2095500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71" name="Line 17"/>
          <p:cNvSpPr>
            <a:spLocks noChangeShapeType="1"/>
          </p:cNvSpPr>
          <p:nvPr/>
        </p:nvSpPr>
        <p:spPr bwMode="auto">
          <a:xfrm>
            <a:off x="2493963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72" name="Line 18"/>
          <p:cNvSpPr>
            <a:spLocks noChangeShapeType="1"/>
          </p:cNvSpPr>
          <p:nvPr/>
        </p:nvSpPr>
        <p:spPr bwMode="auto">
          <a:xfrm>
            <a:off x="2890838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73" name="Line 19"/>
          <p:cNvSpPr>
            <a:spLocks noChangeShapeType="1"/>
          </p:cNvSpPr>
          <p:nvPr/>
        </p:nvSpPr>
        <p:spPr bwMode="auto">
          <a:xfrm>
            <a:off x="3290888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74" name="Line 20"/>
          <p:cNvSpPr>
            <a:spLocks noChangeShapeType="1"/>
          </p:cNvSpPr>
          <p:nvPr/>
        </p:nvSpPr>
        <p:spPr bwMode="auto">
          <a:xfrm>
            <a:off x="3687763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75" name="Line 21"/>
          <p:cNvSpPr>
            <a:spLocks noChangeShapeType="1"/>
          </p:cNvSpPr>
          <p:nvPr/>
        </p:nvSpPr>
        <p:spPr bwMode="auto">
          <a:xfrm>
            <a:off x="4084638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76" name="Line 22"/>
          <p:cNvSpPr>
            <a:spLocks noChangeShapeType="1"/>
          </p:cNvSpPr>
          <p:nvPr/>
        </p:nvSpPr>
        <p:spPr bwMode="auto">
          <a:xfrm>
            <a:off x="4484688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77" name="Line 23"/>
          <p:cNvSpPr>
            <a:spLocks noChangeShapeType="1"/>
          </p:cNvSpPr>
          <p:nvPr/>
        </p:nvSpPr>
        <p:spPr bwMode="auto">
          <a:xfrm>
            <a:off x="4881563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78" name="Line 24"/>
          <p:cNvSpPr>
            <a:spLocks noChangeShapeType="1"/>
          </p:cNvSpPr>
          <p:nvPr/>
        </p:nvSpPr>
        <p:spPr bwMode="auto">
          <a:xfrm>
            <a:off x="5278438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79" name="Line 25"/>
          <p:cNvSpPr>
            <a:spLocks noChangeShapeType="1"/>
          </p:cNvSpPr>
          <p:nvPr/>
        </p:nvSpPr>
        <p:spPr bwMode="auto">
          <a:xfrm>
            <a:off x="5678488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80" name="Line 26"/>
          <p:cNvSpPr>
            <a:spLocks noChangeShapeType="1"/>
          </p:cNvSpPr>
          <p:nvPr/>
        </p:nvSpPr>
        <p:spPr bwMode="auto">
          <a:xfrm>
            <a:off x="6075363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81" name="Line 27"/>
          <p:cNvSpPr>
            <a:spLocks noChangeShapeType="1"/>
          </p:cNvSpPr>
          <p:nvPr/>
        </p:nvSpPr>
        <p:spPr bwMode="auto">
          <a:xfrm>
            <a:off x="6475413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82" name="Line 28"/>
          <p:cNvSpPr>
            <a:spLocks noChangeShapeType="1"/>
          </p:cNvSpPr>
          <p:nvPr/>
        </p:nvSpPr>
        <p:spPr bwMode="auto">
          <a:xfrm>
            <a:off x="6870700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83" name="Line 29"/>
          <p:cNvSpPr>
            <a:spLocks noChangeShapeType="1"/>
          </p:cNvSpPr>
          <p:nvPr/>
        </p:nvSpPr>
        <p:spPr bwMode="auto">
          <a:xfrm>
            <a:off x="7267575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84" name="Line 30"/>
          <p:cNvSpPr>
            <a:spLocks noChangeShapeType="1"/>
          </p:cNvSpPr>
          <p:nvPr/>
        </p:nvSpPr>
        <p:spPr bwMode="auto">
          <a:xfrm>
            <a:off x="7667625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85" name="Line 31"/>
          <p:cNvSpPr>
            <a:spLocks noChangeShapeType="1"/>
          </p:cNvSpPr>
          <p:nvPr/>
        </p:nvSpPr>
        <p:spPr bwMode="auto">
          <a:xfrm>
            <a:off x="8064500" y="4703763"/>
            <a:ext cx="0" cy="92075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86" name="Line 32"/>
          <p:cNvSpPr>
            <a:spLocks noChangeShapeType="1"/>
          </p:cNvSpPr>
          <p:nvPr/>
        </p:nvSpPr>
        <p:spPr bwMode="auto">
          <a:xfrm flipV="1">
            <a:off x="7797800" y="40417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87" name="Line 33"/>
          <p:cNvSpPr>
            <a:spLocks noChangeShapeType="1"/>
          </p:cNvSpPr>
          <p:nvPr/>
        </p:nvSpPr>
        <p:spPr bwMode="auto">
          <a:xfrm flipV="1">
            <a:off x="7512050" y="40417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88" name="Line 34"/>
          <p:cNvSpPr>
            <a:spLocks noChangeShapeType="1"/>
          </p:cNvSpPr>
          <p:nvPr/>
        </p:nvSpPr>
        <p:spPr bwMode="auto">
          <a:xfrm flipV="1">
            <a:off x="7375525" y="40417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89" name="Line 35"/>
          <p:cNvSpPr>
            <a:spLocks noChangeShapeType="1"/>
          </p:cNvSpPr>
          <p:nvPr/>
        </p:nvSpPr>
        <p:spPr bwMode="auto">
          <a:xfrm flipV="1">
            <a:off x="7356475" y="40417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90" name="Line 36"/>
          <p:cNvSpPr>
            <a:spLocks noChangeShapeType="1"/>
          </p:cNvSpPr>
          <p:nvPr/>
        </p:nvSpPr>
        <p:spPr bwMode="auto">
          <a:xfrm flipV="1">
            <a:off x="7302500" y="40417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91" name="Line 37"/>
          <p:cNvSpPr>
            <a:spLocks noChangeShapeType="1"/>
          </p:cNvSpPr>
          <p:nvPr/>
        </p:nvSpPr>
        <p:spPr bwMode="auto">
          <a:xfrm flipV="1">
            <a:off x="7153275" y="40417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92" name="Line 38"/>
          <p:cNvSpPr>
            <a:spLocks noChangeShapeType="1"/>
          </p:cNvSpPr>
          <p:nvPr/>
        </p:nvSpPr>
        <p:spPr bwMode="auto">
          <a:xfrm flipV="1">
            <a:off x="7099300" y="40417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93" name="Line 39"/>
          <p:cNvSpPr>
            <a:spLocks noChangeShapeType="1"/>
          </p:cNvSpPr>
          <p:nvPr/>
        </p:nvSpPr>
        <p:spPr bwMode="auto">
          <a:xfrm flipV="1">
            <a:off x="6889750" y="39528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94" name="Line 40"/>
          <p:cNvSpPr>
            <a:spLocks noChangeShapeType="1"/>
          </p:cNvSpPr>
          <p:nvPr/>
        </p:nvSpPr>
        <p:spPr bwMode="auto">
          <a:xfrm flipV="1">
            <a:off x="6858000" y="38830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95" name="Line 41"/>
          <p:cNvSpPr>
            <a:spLocks noChangeShapeType="1"/>
          </p:cNvSpPr>
          <p:nvPr/>
        </p:nvSpPr>
        <p:spPr bwMode="auto">
          <a:xfrm flipV="1">
            <a:off x="6781800" y="38830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96" name="Line 42"/>
          <p:cNvSpPr>
            <a:spLocks noChangeShapeType="1"/>
          </p:cNvSpPr>
          <p:nvPr/>
        </p:nvSpPr>
        <p:spPr bwMode="auto">
          <a:xfrm flipV="1">
            <a:off x="6732588" y="38830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97" name="Line 43"/>
          <p:cNvSpPr>
            <a:spLocks noChangeShapeType="1"/>
          </p:cNvSpPr>
          <p:nvPr/>
        </p:nvSpPr>
        <p:spPr bwMode="auto">
          <a:xfrm flipV="1">
            <a:off x="6719888" y="38830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98" name="Line 44"/>
          <p:cNvSpPr>
            <a:spLocks noChangeShapeType="1"/>
          </p:cNvSpPr>
          <p:nvPr/>
        </p:nvSpPr>
        <p:spPr bwMode="auto">
          <a:xfrm flipV="1">
            <a:off x="6710363" y="38830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99" name="Line 45"/>
          <p:cNvSpPr>
            <a:spLocks noChangeShapeType="1"/>
          </p:cNvSpPr>
          <p:nvPr/>
        </p:nvSpPr>
        <p:spPr bwMode="auto">
          <a:xfrm flipV="1">
            <a:off x="6678613" y="38830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00" name="Line 46"/>
          <p:cNvSpPr>
            <a:spLocks noChangeShapeType="1"/>
          </p:cNvSpPr>
          <p:nvPr/>
        </p:nvSpPr>
        <p:spPr bwMode="auto">
          <a:xfrm flipV="1">
            <a:off x="6627813" y="38322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01" name="Line 47"/>
          <p:cNvSpPr>
            <a:spLocks noChangeShapeType="1"/>
          </p:cNvSpPr>
          <p:nvPr/>
        </p:nvSpPr>
        <p:spPr bwMode="auto">
          <a:xfrm flipV="1">
            <a:off x="6618288" y="38322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02" name="Line 48"/>
          <p:cNvSpPr>
            <a:spLocks noChangeShapeType="1"/>
          </p:cNvSpPr>
          <p:nvPr/>
        </p:nvSpPr>
        <p:spPr bwMode="auto">
          <a:xfrm flipV="1">
            <a:off x="6551613" y="38322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03" name="Line 49"/>
          <p:cNvSpPr>
            <a:spLocks noChangeShapeType="1"/>
          </p:cNvSpPr>
          <p:nvPr/>
        </p:nvSpPr>
        <p:spPr bwMode="auto">
          <a:xfrm flipV="1">
            <a:off x="6519863" y="38322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04" name="Line 50"/>
          <p:cNvSpPr>
            <a:spLocks noChangeShapeType="1"/>
          </p:cNvSpPr>
          <p:nvPr/>
        </p:nvSpPr>
        <p:spPr bwMode="auto">
          <a:xfrm flipV="1">
            <a:off x="6497638" y="38322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05" name="Line 51"/>
          <p:cNvSpPr>
            <a:spLocks noChangeShapeType="1"/>
          </p:cNvSpPr>
          <p:nvPr/>
        </p:nvSpPr>
        <p:spPr bwMode="auto">
          <a:xfrm flipV="1">
            <a:off x="6456363" y="38322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06" name="Line 52"/>
          <p:cNvSpPr>
            <a:spLocks noChangeShapeType="1"/>
          </p:cNvSpPr>
          <p:nvPr/>
        </p:nvSpPr>
        <p:spPr bwMode="auto">
          <a:xfrm flipV="1">
            <a:off x="6411913" y="38322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07" name="Line 53"/>
          <p:cNvSpPr>
            <a:spLocks noChangeShapeType="1"/>
          </p:cNvSpPr>
          <p:nvPr/>
        </p:nvSpPr>
        <p:spPr bwMode="auto">
          <a:xfrm flipV="1">
            <a:off x="6405563" y="38322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08" name="Line 54"/>
          <p:cNvSpPr>
            <a:spLocks noChangeShapeType="1"/>
          </p:cNvSpPr>
          <p:nvPr/>
        </p:nvSpPr>
        <p:spPr bwMode="auto">
          <a:xfrm flipV="1">
            <a:off x="6278563" y="3800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09" name="Line 55"/>
          <p:cNvSpPr>
            <a:spLocks noChangeShapeType="1"/>
          </p:cNvSpPr>
          <p:nvPr/>
        </p:nvSpPr>
        <p:spPr bwMode="auto">
          <a:xfrm flipV="1">
            <a:off x="6192838" y="37687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10" name="Line 56"/>
          <p:cNvSpPr>
            <a:spLocks noChangeShapeType="1"/>
          </p:cNvSpPr>
          <p:nvPr/>
        </p:nvSpPr>
        <p:spPr bwMode="auto">
          <a:xfrm flipV="1">
            <a:off x="6170613" y="37687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11" name="Line 57"/>
          <p:cNvSpPr>
            <a:spLocks noChangeShapeType="1"/>
          </p:cNvSpPr>
          <p:nvPr/>
        </p:nvSpPr>
        <p:spPr bwMode="auto">
          <a:xfrm flipV="1">
            <a:off x="6138863" y="37433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12" name="Line 58"/>
          <p:cNvSpPr>
            <a:spLocks noChangeShapeType="1"/>
          </p:cNvSpPr>
          <p:nvPr/>
        </p:nvSpPr>
        <p:spPr bwMode="auto">
          <a:xfrm flipV="1">
            <a:off x="6075363" y="37433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13" name="Line 59"/>
          <p:cNvSpPr>
            <a:spLocks noChangeShapeType="1"/>
          </p:cNvSpPr>
          <p:nvPr/>
        </p:nvSpPr>
        <p:spPr bwMode="auto">
          <a:xfrm flipV="1">
            <a:off x="6062663" y="37433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14" name="Line 60"/>
          <p:cNvSpPr>
            <a:spLocks noChangeShapeType="1"/>
          </p:cNvSpPr>
          <p:nvPr/>
        </p:nvSpPr>
        <p:spPr bwMode="auto">
          <a:xfrm flipV="1">
            <a:off x="6034088" y="37179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15" name="Line 61"/>
          <p:cNvSpPr>
            <a:spLocks noChangeShapeType="1"/>
          </p:cNvSpPr>
          <p:nvPr/>
        </p:nvSpPr>
        <p:spPr bwMode="auto">
          <a:xfrm flipV="1">
            <a:off x="6011863" y="37179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16" name="Line 62"/>
          <p:cNvSpPr>
            <a:spLocks noChangeShapeType="1"/>
          </p:cNvSpPr>
          <p:nvPr/>
        </p:nvSpPr>
        <p:spPr bwMode="auto">
          <a:xfrm flipV="1">
            <a:off x="6002338" y="37179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17" name="Line 63"/>
          <p:cNvSpPr>
            <a:spLocks noChangeShapeType="1"/>
          </p:cNvSpPr>
          <p:nvPr/>
        </p:nvSpPr>
        <p:spPr bwMode="auto">
          <a:xfrm flipV="1">
            <a:off x="5980113" y="37179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18" name="Line 64"/>
          <p:cNvSpPr>
            <a:spLocks noChangeShapeType="1"/>
          </p:cNvSpPr>
          <p:nvPr/>
        </p:nvSpPr>
        <p:spPr bwMode="auto">
          <a:xfrm flipV="1">
            <a:off x="5929313" y="36703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19" name="Line 65"/>
          <p:cNvSpPr>
            <a:spLocks noChangeShapeType="1"/>
          </p:cNvSpPr>
          <p:nvPr/>
        </p:nvSpPr>
        <p:spPr bwMode="auto">
          <a:xfrm flipV="1">
            <a:off x="5884863" y="36449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20" name="Line 66"/>
          <p:cNvSpPr>
            <a:spLocks noChangeShapeType="1"/>
          </p:cNvSpPr>
          <p:nvPr/>
        </p:nvSpPr>
        <p:spPr bwMode="auto">
          <a:xfrm flipV="1">
            <a:off x="5780088" y="36290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21" name="Line 67"/>
          <p:cNvSpPr>
            <a:spLocks noChangeShapeType="1"/>
          </p:cNvSpPr>
          <p:nvPr/>
        </p:nvSpPr>
        <p:spPr bwMode="auto">
          <a:xfrm flipV="1">
            <a:off x="5770563" y="36290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22" name="Line 68"/>
          <p:cNvSpPr>
            <a:spLocks noChangeShapeType="1"/>
          </p:cNvSpPr>
          <p:nvPr/>
        </p:nvSpPr>
        <p:spPr bwMode="auto">
          <a:xfrm flipV="1">
            <a:off x="5694363" y="35845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23" name="Line 69"/>
          <p:cNvSpPr>
            <a:spLocks noChangeShapeType="1"/>
          </p:cNvSpPr>
          <p:nvPr/>
        </p:nvSpPr>
        <p:spPr bwMode="auto">
          <a:xfrm flipV="1">
            <a:off x="5662613" y="35845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24" name="Line 70"/>
          <p:cNvSpPr>
            <a:spLocks noChangeShapeType="1"/>
          </p:cNvSpPr>
          <p:nvPr/>
        </p:nvSpPr>
        <p:spPr bwMode="auto">
          <a:xfrm flipV="1">
            <a:off x="5618163" y="35845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25" name="Line 71"/>
          <p:cNvSpPr>
            <a:spLocks noChangeShapeType="1"/>
          </p:cNvSpPr>
          <p:nvPr/>
        </p:nvSpPr>
        <p:spPr bwMode="auto">
          <a:xfrm flipV="1">
            <a:off x="5611813" y="35845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26" name="Line 72"/>
          <p:cNvSpPr>
            <a:spLocks noChangeShapeType="1"/>
          </p:cNvSpPr>
          <p:nvPr/>
        </p:nvSpPr>
        <p:spPr bwMode="auto">
          <a:xfrm flipV="1">
            <a:off x="5570538" y="35655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27" name="Line 73"/>
          <p:cNvSpPr>
            <a:spLocks noChangeShapeType="1"/>
          </p:cNvSpPr>
          <p:nvPr/>
        </p:nvSpPr>
        <p:spPr bwMode="auto">
          <a:xfrm flipV="1">
            <a:off x="5516563" y="35496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28" name="Line 74"/>
          <p:cNvSpPr>
            <a:spLocks noChangeShapeType="1"/>
          </p:cNvSpPr>
          <p:nvPr/>
        </p:nvSpPr>
        <p:spPr bwMode="auto">
          <a:xfrm flipV="1">
            <a:off x="5494338" y="35083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29" name="Line 75"/>
          <p:cNvSpPr>
            <a:spLocks noChangeShapeType="1"/>
          </p:cNvSpPr>
          <p:nvPr/>
        </p:nvSpPr>
        <p:spPr bwMode="auto">
          <a:xfrm flipV="1">
            <a:off x="5430838" y="35083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30" name="Line 76"/>
          <p:cNvSpPr>
            <a:spLocks noChangeShapeType="1"/>
          </p:cNvSpPr>
          <p:nvPr/>
        </p:nvSpPr>
        <p:spPr bwMode="auto">
          <a:xfrm flipV="1">
            <a:off x="5408613" y="35083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31" name="Line 77"/>
          <p:cNvSpPr>
            <a:spLocks noChangeShapeType="1"/>
          </p:cNvSpPr>
          <p:nvPr/>
        </p:nvSpPr>
        <p:spPr bwMode="auto">
          <a:xfrm flipV="1">
            <a:off x="5367338" y="34798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32" name="Line 78"/>
          <p:cNvSpPr>
            <a:spLocks noChangeShapeType="1"/>
          </p:cNvSpPr>
          <p:nvPr/>
        </p:nvSpPr>
        <p:spPr bwMode="auto">
          <a:xfrm flipV="1">
            <a:off x="5335588" y="34575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33" name="Line 79"/>
          <p:cNvSpPr>
            <a:spLocks noChangeShapeType="1"/>
          </p:cNvSpPr>
          <p:nvPr/>
        </p:nvSpPr>
        <p:spPr bwMode="auto">
          <a:xfrm flipV="1">
            <a:off x="5195888" y="34353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34" name="Line 80"/>
          <p:cNvSpPr>
            <a:spLocks noChangeShapeType="1"/>
          </p:cNvSpPr>
          <p:nvPr/>
        </p:nvSpPr>
        <p:spPr bwMode="auto">
          <a:xfrm flipV="1">
            <a:off x="4967288" y="33242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35" name="Line 81"/>
          <p:cNvSpPr>
            <a:spLocks noChangeShapeType="1"/>
          </p:cNvSpPr>
          <p:nvPr/>
        </p:nvSpPr>
        <p:spPr bwMode="auto">
          <a:xfrm flipV="1">
            <a:off x="4878388" y="33083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36" name="Line 82"/>
          <p:cNvSpPr>
            <a:spLocks noChangeShapeType="1"/>
          </p:cNvSpPr>
          <p:nvPr/>
        </p:nvSpPr>
        <p:spPr bwMode="auto">
          <a:xfrm flipV="1">
            <a:off x="4722813" y="32321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37" name="Line 83"/>
          <p:cNvSpPr>
            <a:spLocks noChangeShapeType="1"/>
          </p:cNvSpPr>
          <p:nvPr/>
        </p:nvSpPr>
        <p:spPr bwMode="auto">
          <a:xfrm flipV="1">
            <a:off x="4487863" y="30416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38" name="Line 84"/>
          <p:cNvSpPr>
            <a:spLocks noChangeShapeType="1"/>
          </p:cNvSpPr>
          <p:nvPr/>
        </p:nvSpPr>
        <p:spPr bwMode="auto">
          <a:xfrm flipV="1">
            <a:off x="3725863" y="27273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39" name="Line 85"/>
          <p:cNvSpPr>
            <a:spLocks noChangeShapeType="1"/>
          </p:cNvSpPr>
          <p:nvPr/>
        </p:nvSpPr>
        <p:spPr bwMode="auto">
          <a:xfrm flipV="1">
            <a:off x="2255838" y="18637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40" name="Line 86"/>
          <p:cNvSpPr>
            <a:spLocks noChangeShapeType="1"/>
          </p:cNvSpPr>
          <p:nvPr/>
        </p:nvSpPr>
        <p:spPr bwMode="auto">
          <a:xfrm flipV="1">
            <a:off x="2246313" y="18637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41" name="Line 87"/>
          <p:cNvSpPr>
            <a:spLocks noChangeShapeType="1"/>
          </p:cNvSpPr>
          <p:nvPr/>
        </p:nvSpPr>
        <p:spPr bwMode="auto">
          <a:xfrm flipV="1">
            <a:off x="2089150" y="17970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42" name="Line 88"/>
          <p:cNvSpPr>
            <a:spLocks noChangeShapeType="1"/>
          </p:cNvSpPr>
          <p:nvPr/>
        </p:nvSpPr>
        <p:spPr bwMode="auto">
          <a:xfrm flipV="1">
            <a:off x="1603375" y="15684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43" name="Line 89"/>
          <p:cNvSpPr>
            <a:spLocks noChangeShapeType="1"/>
          </p:cNvSpPr>
          <p:nvPr/>
        </p:nvSpPr>
        <p:spPr bwMode="auto">
          <a:xfrm flipV="1">
            <a:off x="1517650" y="15684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44" name="Line 90"/>
          <p:cNvSpPr>
            <a:spLocks noChangeShapeType="1"/>
          </p:cNvSpPr>
          <p:nvPr/>
        </p:nvSpPr>
        <p:spPr bwMode="auto">
          <a:xfrm flipV="1">
            <a:off x="1489075" y="15494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45" name="Line 91"/>
          <p:cNvSpPr>
            <a:spLocks noChangeShapeType="1"/>
          </p:cNvSpPr>
          <p:nvPr/>
        </p:nvSpPr>
        <p:spPr bwMode="auto">
          <a:xfrm flipV="1">
            <a:off x="1590675" y="15557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46" name="Line 92"/>
          <p:cNvSpPr>
            <a:spLocks noChangeShapeType="1"/>
          </p:cNvSpPr>
          <p:nvPr/>
        </p:nvSpPr>
        <p:spPr bwMode="auto">
          <a:xfrm flipV="1">
            <a:off x="1676400" y="15557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47" name="Line 93"/>
          <p:cNvSpPr>
            <a:spLocks noChangeShapeType="1"/>
          </p:cNvSpPr>
          <p:nvPr/>
        </p:nvSpPr>
        <p:spPr bwMode="auto">
          <a:xfrm flipV="1">
            <a:off x="1816100" y="1581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48" name="Line 94"/>
          <p:cNvSpPr>
            <a:spLocks noChangeShapeType="1"/>
          </p:cNvSpPr>
          <p:nvPr/>
        </p:nvSpPr>
        <p:spPr bwMode="auto">
          <a:xfrm flipV="1">
            <a:off x="1889125" y="16287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49" name="Line 95"/>
          <p:cNvSpPr>
            <a:spLocks noChangeShapeType="1"/>
          </p:cNvSpPr>
          <p:nvPr/>
        </p:nvSpPr>
        <p:spPr bwMode="auto">
          <a:xfrm flipV="1">
            <a:off x="2786063" y="20066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50" name="Line 96"/>
          <p:cNvSpPr>
            <a:spLocks noChangeShapeType="1"/>
          </p:cNvSpPr>
          <p:nvPr/>
        </p:nvSpPr>
        <p:spPr bwMode="auto">
          <a:xfrm flipV="1">
            <a:off x="3316288" y="22510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51" name="Line 97"/>
          <p:cNvSpPr>
            <a:spLocks noChangeShapeType="1"/>
          </p:cNvSpPr>
          <p:nvPr/>
        </p:nvSpPr>
        <p:spPr bwMode="auto">
          <a:xfrm flipV="1">
            <a:off x="3557588" y="24098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52" name="Line 98"/>
          <p:cNvSpPr>
            <a:spLocks noChangeShapeType="1"/>
          </p:cNvSpPr>
          <p:nvPr/>
        </p:nvSpPr>
        <p:spPr bwMode="auto">
          <a:xfrm flipV="1">
            <a:off x="4268788" y="28257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53" name="Line 99"/>
          <p:cNvSpPr>
            <a:spLocks noChangeShapeType="1"/>
          </p:cNvSpPr>
          <p:nvPr/>
        </p:nvSpPr>
        <p:spPr bwMode="auto">
          <a:xfrm flipV="1">
            <a:off x="4319588" y="28543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54" name="Line 100"/>
          <p:cNvSpPr>
            <a:spLocks noChangeShapeType="1"/>
          </p:cNvSpPr>
          <p:nvPr/>
        </p:nvSpPr>
        <p:spPr bwMode="auto">
          <a:xfrm flipV="1">
            <a:off x="4573588" y="29686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55" name="Line 101"/>
          <p:cNvSpPr>
            <a:spLocks noChangeShapeType="1"/>
          </p:cNvSpPr>
          <p:nvPr/>
        </p:nvSpPr>
        <p:spPr bwMode="auto">
          <a:xfrm flipV="1">
            <a:off x="4700588" y="29908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56" name="Line 102"/>
          <p:cNvSpPr>
            <a:spLocks noChangeShapeType="1"/>
          </p:cNvSpPr>
          <p:nvPr/>
        </p:nvSpPr>
        <p:spPr bwMode="auto">
          <a:xfrm flipV="1">
            <a:off x="4837113" y="3048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57" name="Line 103"/>
          <p:cNvSpPr>
            <a:spLocks noChangeShapeType="1"/>
          </p:cNvSpPr>
          <p:nvPr/>
        </p:nvSpPr>
        <p:spPr bwMode="auto">
          <a:xfrm flipV="1">
            <a:off x="4849813" y="30638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58" name="Line 104"/>
          <p:cNvSpPr>
            <a:spLocks noChangeShapeType="1"/>
          </p:cNvSpPr>
          <p:nvPr/>
        </p:nvSpPr>
        <p:spPr bwMode="auto">
          <a:xfrm flipV="1">
            <a:off x="4900613" y="30861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59" name="Line 105"/>
          <p:cNvSpPr>
            <a:spLocks noChangeShapeType="1"/>
          </p:cNvSpPr>
          <p:nvPr/>
        </p:nvSpPr>
        <p:spPr bwMode="auto">
          <a:xfrm flipV="1">
            <a:off x="4954588" y="31178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60" name="Line 106"/>
          <p:cNvSpPr>
            <a:spLocks noChangeShapeType="1"/>
          </p:cNvSpPr>
          <p:nvPr/>
        </p:nvSpPr>
        <p:spPr bwMode="auto">
          <a:xfrm flipV="1">
            <a:off x="4967288" y="31273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61" name="Line 107"/>
          <p:cNvSpPr>
            <a:spLocks noChangeShapeType="1"/>
          </p:cNvSpPr>
          <p:nvPr/>
        </p:nvSpPr>
        <p:spPr bwMode="auto">
          <a:xfrm flipV="1">
            <a:off x="5154613" y="3155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62" name="Line 108"/>
          <p:cNvSpPr>
            <a:spLocks noChangeShapeType="1"/>
          </p:cNvSpPr>
          <p:nvPr/>
        </p:nvSpPr>
        <p:spPr bwMode="auto">
          <a:xfrm flipV="1">
            <a:off x="5326063" y="32131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63" name="Line 109"/>
          <p:cNvSpPr>
            <a:spLocks noChangeShapeType="1"/>
          </p:cNvSpPr>
          <p:nvPr/>
        </p:nvSpPr>
        <p:spPr bwMode="auto">
          <a:xfrm flipV="1">
            <a:off x="5335588" y="32194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64" name="Line 110"/>
          <p:cNvSpPr>
            <a:spLocks noChangeShapeType="1"/>
          </p:cNvSpPr>
          <p:nvPr/>
        </p:nvSpPr>
        <p:spPr bwMode="auto">
          <a:xfrm flipV="1">
            <a:off x="5354638" y="32194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65" name="Line 111"/>
          <p:cNvSpPr>
            <a:spLocks noChangeShapeType="1"/>
          </p:cNvSpPr>
          <p:nvPr/>
        </p:nvSpPr>
        <p:spPr bwMode="auto">
          <a:xfrm flipV="1">
            <a:off x="5367338" y="32194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66" name="Line 112"/>
          <p:cNvSpPr>
            <a:spLocks noChangeShapeType="1"/>
          </p:cNvSpPr>
          <p:nvPr/>
        </p:nvSpPr>
        <p:spPr bwMode="auto">
          <a:xfrm flipV="1">
            <a:off x="5389563" y="3232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67" name="Line 113"/>
          <p:cNvSpPr>
            <a:spLocks noChangeShapeType="1"/>
          </p:cNvSpPr>
          <p:nvPr/>
        </p:nvSpPr>
        <p:spPr bwMode="auto">
          <a:xfrm flipV="1">
            <a:off x="5418138" y="32543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68" name="Line 114"/>
          <p:cNvSpPr>
            <a:spLocks noChangeShapeType="1"/>
          </p:cNvSpPr>
          <p:nvPr/>
        </p:nvSpPr>
        <p:spPr bwMode="auto">
          <a:xfrm flipV="1">
            <a:off x="5430838" y="32543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69" name="Line 115"/>
          <p:cNvSpPr>
            <a:spLocks noChangeShapeType="1"/>
          </p:cNvSpPr>
          <p:nvPr/>
        </p:nvSpPr>
        <p:spPr bwMode="auto">
          <a:xfrm flipV="1">
            <a:off x="5440363" y="32543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70" name="Line 116"/>
          <p:cNvSpPr>
            <a:spLocks noChangeShapeType="1"/>
          </p:cNvSpPr>
          <p:nvPr/>
        </p:nvSpPr>
        <p:spPr bwMode="auto">
          <a:xfrm flipV="1">
            <a:off x="5535613" y="33115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71" name="Line 117"/>
          <p:cNvSpPr>
            <a:spLocks noChangeShapeType="1"/>
          </p:cNvSpPr>
          <p:nvPr/>
        </p:nvSpPr>
        <p:spPr bwMode="auto">
          <a:xfrm flipV="1">
            <a:off x="5548313" y="33178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72" name="Line 118"/>
          <p:cNvSpPr>
            <a:spLocks noChangeShapeType="1"/>
          </p:cNvSpPr>
          <p:nvPr/>
        </p:nvSpPr>
        <p:spPr bwMode="auto">
          <a:xfrm flipV="1">
            <a:off x="5599113" y="33337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73" name="Line 119"/>
          <p:cNvSpPr>
            <a:spLocks noChangeShapeType="1"/>
          </p:cNvSpPr>
          <p:nvPr/>
        </p:nvSpPr>
        <p:spPr bwMode="auto">
          <a:xfrm flipV="1">
            <a:off x="5643563" y="33337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74" name="Line 120"/>
          <p:cNvSpPr>
            <a:spLocks noChangeShapeType="1"/>
          </p:cNvSpPr>
          <p:nvPr/>
        </p:nvSpPr>
        <p:spPr bwMode="auto">
          <a:xfrm flipV="1">
            <a:off x="5662613" y="33337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75" name="Line 121"/>
          <p:cNvSpPr>
            <a:spLocks noChangeShapeType="1"/>
          </p:cNvSpPr>
          <p:nvPr/>
        </p:nvSpPr>
        <p:spPr bwMode="auto">
          <a:xfrm flipV="1">
            <a:off x="5675313" y="33559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76" name="Line 122"/>
          <p:cNvSpPr>
            <a:spLocks noChangeShapeType="1"/>
          </p:cNvSpPr>
          <p:nvPr/>
        </p:nvSpPr>
        <p:spPr bwMode="auto">
          <a:xfrm flipV="1">
            <a:off x="5684838" y="33559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77" name="Line 123"/>
          <p:cNvSpPr>
            <a:spLocks noChangeShapeType="1"/>
          </p:cNvSpPr>
          <p:nvPr/>
        </p:nvSpPr>
        <p:spPr bwMode="auto">
          <a:xfrm flipV="1">
            <a:off x="5694363" y="33559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78" name="Line 124"/>
          <p:cNvSpPr>
            <a:spLocks noChangeShapeType="1"/>
          </p:cNvSpPr>
          <p:nvPr/>
        </p:nvSpPr>
        <p:spPr bwMode="auto">
          <a:xfrm flipV="1">
            <a:off x="5707063" y="33686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79" name="Line 125"/>
          <p:cNvSpPr>
            <a:spLocks noChangeShapeType="1"/>
          </p:cNvSpPr>
          <p:nvPr/>
        </p:nvSpPr>
        <p:spPr bwMode="auto">
          <a:xfrm flipV="1">
            <a:off x="5716588" y="3375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80" name="Line 126"/>
          <p:cNvSpPr>
            <a:spLocks noChangeShapeType="1"/>
          </p:cNvSpPr>
          <p:nvPr/>
        </p:nvSpPr>
        <p:spPr bwMode="auto">
          <a:xfrm flipV="1">
            <a:off x="5726113" y="3375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81" name="Line 127"/>
          <p:cNvSpPr>
            <a:spLocks noChangeShapeType="1"/>
          </p:cNvSpPr>
          <p:nvPr/>
        </p:nvSpPr>
        <p:spPr bwMode="auto">
          <a:xfrm flipV="1">
            <a:off x="5735638" y="3375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82" name="Line 128"/>
          <p:cNvSpPr>
            <a:spLocks noChangeShapeType="1"/>
          </p:cNvSpPr>
          <p:nvPr/>
        </p:nvSpPr>
        <p:spPr bwMode="auto">
          <a:xfrm flipV="1">
            <a:off x="5780088" y="34226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83" name="Line 129"/>
          <p:cNvSpPr>
            <a:spLocks noChangeShapeType="1"/>
          </p:cNvSpPr>
          <p:nvPr/>
        </p:nvSpPr>
        <p:spPr bwMode="auto">
          <a:xfrm flipV="1">
            <a:off x="5789613" y="3429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84" name="Line 130"/>
          <p:cNvSpPr>
            <a:spLocks noChangeShapeType="1"/>
          </p:cNvSpPr>
          <p:nvPr/>
        </p:nvSpPr>
        <p:spPr bwMode="auto">
          <a:xfrm flipV="1">
            <a:off x="5811838" y="3429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85" name="Line 131"/>
          <p:cNvSpPr>
            <a:spLocks noChangeShapeType="1"/>
          </p:cNvSpPr>
          <p:nvPr/>
        </p:nvSpPr>
        <p:spPr bwMode="auto">
          <a:xfrm flipV="1">
            <a:off x="5834063" y="34417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86" name="Line 132"/>
          <p:cNvSpPr>
            <a:spLocks noChangeShapeType="1"/>
          </p:cNvSpPr>
          <p:nvPr/>
        </p:nvSpPr>
        <p:spPr bwMode="auto">
          <a:xfrm flipV="1">
            <a:off x="5840413" y="34417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87" name="Line 133"/>
          <p:cNvSpPr>
            <a:spLocks noChangeShapeType="1"/>
          </p:cNvSpPr>
          <p:nvPr/>
        </p:nvSpPr>
        <p:spPr bwMode="auto">
          <a:xfrm flipV="1">
            <a:off x="5862638" y="34512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88" name="Line 134"/>
          <p:cNvSpPr>
            <a:spLocks noChangeShapeType="1"/>
          </p:cNvSpPr>
          <p:nvPr/>
        </p:nvSpPr>
        <p:spPr bwMode="auto">
          <a:xfrm flipV="1">
            <a:off x="5888038" y="34544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89" name="Line 135"/>
          <p:cNvSpPr>
            <a:spLocks noChangeShapeType="1"/>
          </p:cNvSpPr>
          <p:nvPr/>
        </p:nvSpPr>
        <p:spPr bwMode="auto">
          <a:xfrm flipV="1">
            <a:off x="5894388" y="34544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90" name="Line 136"/>
          <p:cNvSpPr>
            <a:spLocks noChangeShapeType="1"/>
          </p:cNvSpPr>
          <p:nvPr/>
        </p:nvSpPr>
        <p:spPr bwMode="auto">
          <a:xfrm flipV="1">
            <a:off x="5907088" y="34544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91" name="Line 137"/>
          <p:cNvSpPr>
            <a:spLocks noChangeShapeType="1"/>
          </p:cNvSpPr>
          <p:nvPr/>
        </p:nvSpPr>
        <p:spPr bwMode="auto">
          <a:xfrm flipV="1">
            <a:off x="5916613" y="34544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92" name="Line 138"/>
          <p:cNvSpPr>
            <a:spLocks noChangeShapeType="1"/>
          </p:cNvSpPr>
          <p:nvPr/>
        </p:nvSpPr>
        <p:spPr bwMode="auto">
          <a:xfrm flipV="1">
            <a:off x="5957888" y="34639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93" name="Line 139"/>
          <p:cNvSpPr>
            <a:spLocks noChangeShapeType="1"/>
          </p:cNvSpPr>
          <p:nvPr/>
        </p:nvSpPr>
        <p:spPr bwMode="auto">
          <a:xfrm flipV="1">
            <a:off x="5980113" y="3486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94" name="Line 140"/>
          <p:cNvSpPr>
            <a:spLocks noChangeShapeType="1"/>
          </p:cNvSpPr>
          <p:nvPr/>
        </p:nvSpPr>
        <p:spPr bwMode="auto">
          <a:xfrm flipV="1">
            <a:off x="6011863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95" name="Line 141"/>
          <p:cNvSpPr>
            <a:spLocks noChangeShapeType="1"/>
          </p:cNvSpPr>
          <p:nvPr/>
        </p:nvSpPr>
        <p:spPr bwMode="auto">
          <a:xfrm flipV="1">
            <a:off x="6034088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96" name="Line 142"/>
          <p:cNvSpPr>
            <a:spLocks noChangeShapeType="1"/>
          </p:cNvSpPr>
          <p:nvPr/>
        </p:nvSpPr>
        <p:spPr bwMode="auto">
          <a:xfrm flipV="1">
            <a:off x="6043613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97" name="Line 143"/>
          <p:cNvSpPr>
            <a:spLocks noChangeShapeType="1"/>
          </p:cNvSpPr>
          <p:nvPr/>
        </p:nvSpPr>
        <p:spPr bwMode="auto">
          <a:xfrm flipV="1">
            <a:off x="6053138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98" name="Line 144"/>
          <p:cNvSpPr>
            <a:spLocks noChangeShapeType="1"/>
          </p:cNvSpPr>
          <p:nvPr/>
        </p:nvSpPr>
        <p:spPr bwMode="auto">
          <a:xfrm flipV="1">
            <a:off x="6065838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699" name="Line 145"/>
          <p:cNvSpPr>
            <a:spLocks noChangeShapeType="1"/>
          </p:cNvSpPr>
          <p:nvPr/>
        </p:nvSpPr>
        <p:spPr bwMode="auto">
          <a:xfrm flipV="1">
            <a:off x="6107113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00" name="Line 146"/>
          <p:cNvSpPr>
            <a:spLocks noChangeShapeType="1"/>
          </p:cNvSpPr>
          <p:nvPr/>
        </p:nvSpPr>
        <p:spPr bwMode="auto">
          <a:xfrm flipV="1">
            <a:off x="6138863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01" name="Line 147"/>
          <p:cNvSpPr>
            <a:spLocks noChangeShapeType="1"/>
          </p:cNvSpPr>
          <p:nvPr/>
        </p:nvSpPr>
        <p:spPr bwMode="auto">
          <a:xfrm flipV="1">
            <a:off x="6161088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02" name="Line 148"/>
          <p:cNvSpPr>
            <a:spLocks noChangeShapeType="1"/>
          </p:cNvSpPr>
          <p:nvPr/>
        </p:nvSpPr>
        <p:spPr bwMode="auto">
          <a:xfrm flipV="1">
            <a:off x="6180138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03" name="Line 149"/>
          <p:cNvSpPr>
            <a:spLocks noChangeShapeType="1"/>
          </p:cNvSpPr>
          <p:nvPr/>
        </p:nvSpPr>
        <p:spPr bwMode="auto">
          <a:xfrm flipV="1">
            <a:off x="6211888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04" name="Line 150"/>
          <p:cNvSpPr>
            <a:spLocks noChangeShapeType="1"/>
          </p:cNvSpPr>
          <p:nvPr/>
        </p:nvSpPr>
        <p:spPr bwMode="auto">
          <a:xfrm flipV="1">
            <a:off x="6256338" y="35020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05" name="Line 151"/>
          <p:cNvSpPr>
            <a:spLocks noChangeShapeType="1"/>
          </p:cNvSpPr>
          <p:nvPr/>
        </p:nvSpPr>
        <p:spPr bwMode="auto">
          <a:xfrm flipV="1">
            <a:off x="6265863" y="35210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06" name="Line 152"/>
          <p:cNvSpPr>
            <a:spLocks noChangeShapeType="1"/>
          </p:cNvSpPr>
          <p:nvPr/>
        </p:nvSpPr>
        <p:spPr bwMode="auto">
          <a:xfrm flipV="1">
            <a:off x="6329363" y="3536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07" name="Line 153"/>
          <p:cNvSpPr>
            <a:spLocks noChangeShapeType="1"/>
          </p:cNvSpPr>
          <p:nvPr/>
        </p:nvSpPr>
        <p:spPr bwMode="auto">
          <a:xfrm flipV="1">
            <a:off x="6383338" y="3536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08" name="Line 154"/>
          <p:cNvSpPr>
            <a:spLocks noChangeShapeType="1"/>
          </p:cNvSpPr>
          <p:nvPr/>
        </p:nvSpPr>
        <p:spPr bwMode="auto">
          <a:xfrm flipV="1">
            <a:off x="6469063" y="3536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09" name="Line 155"/>
          <p:cNvSpPr>
            <a:spLocks noChangeShapeType="1"/>
          </p:cNvSpPr>
          <p:nvPr/>
        </p:nvSpPr>
        <p:spPr bwMode="auto">
          <a:xfrm flipV="1">
            <a:off x="6478588" y="3556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10" name="Line 156"/>
          <p:cNvSpPr>
            <a:spLocks noChangeShapeType="1"/>
          </p:cNvSpPr>
          <p:nvPr/>
        </p:nvSpPr>
        <p:spPr bwMode="auto">
          <a:xfrm flipV="1">
            <a:off x="6519863" y="3556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11" name="Line 157"/>
          <p:cNvSpPr>
            <a:spLocks noChangeShapeType="1"/>
          </p:cNvSpPr>
          <p:nvPr/>
        </p:nvSpPr>
        <p:spPr bwMode="auto">
          <a:xfrm flipV="1">
            <a:off x="6615113" y="35750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12" name="Line 158"/>
          <p:cNvSpPr>
            <a:spLocks noChangeShapeType="1"/>
          </p:cNvSpPr>
          <p:nvPr/>
        </p:nvSpPr>
        <p:spPr bwMode="auto">
          <a:xfrm flipV="1">
            <a:off x="6624638" y="35750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13" name="Line 159"/>
          <p:cNvSpPr>
            <a:spLocks noChangeShapeType="1"/>
          </p:cNvSpPr>
          <p:nvPr/>
        </p:nvSpPr>
        <p:spPr bwMode="auto">
          <a:xfrm flipV="1">
            <a:off x="6646863" y="35750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14" name="Line 160"/>
          <p:cNvSpPr>
            <a:spLocks noChangeShapeType="1"/>
          </p:cNvSpPr>
          <p:nvPr/>
        </p:nvSpPr>
        <p:spPr bwMode="auto">
          <a:xfrm flipV="1">
            <a:off x="6678613" y="35750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15" name="Line 161"/>
          <p:cNvSpPr>
            <a:spLocks noChangeShapeType="1"/>
          </p:cNvSpPr>
          <p:nvPr/>
        </p:nvSpPr>
        <p:spPr bwMode="auto">
          <a:xfrm flipV="1">
            <a:off x="6732588" y="35750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16" name="Line 162"/>
          <p:cNvSpPr>
            <a:spLocks noChangeShapeType="1"/>
          </p:cNvSpPr>
          <p:nvPr/>
        </p:nvSpPr>
        <p:spPr bwMode="auto">
          <a:xfrm flipV="1">
            <a:off x="6742113" y="35750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17" name="Line 163"/>
          <p:cNvSpPr>
            <a:spLocks noChangeShapeType="1"/>
          </p:cNvSpPr>
          <p:nvPr/>
        </p:nvSpPr>
        <p:spPr bwMode="auto">
          <a:xfrm flipV="1">
            <a:off x="6764338" y="35972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18" name="Line 164"/>
          <p:cNvSpPr>
            <a:spLocks noChangeShapeType="1"/>
          </p:cNvSpPr>
          <p:nvPr/>
        </p:nvSpPr>
        <p:spPr bwMode="auto">
          <a:xfrm flipV="1">
            <a:off x="6773863" y="35972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19" name="Line 165"/>
          <p:cNvSpPr>
            <a:spLocks noChangeShapeType="1"/>
          </p:cNvSpPr>
          <p:nvPr/>
        </p:nvSpPr>
        <p:spPr bwMode="auto">
          <a:xfrm flipV="1">
            <a:off x="6781800" y="35972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20" name="Line 166"/>
          <p:cNvSpPr>
            <a:spLocks noChangeShapeType="1"/>
          </p:cNvSpPr>
          <p:nvPr/>
        </p:nvSpPr>
        <p:spPr bwMode="auto">
          <a:xfrm flipV="1">
            <a:off x="6804025" y="36417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21" name="Line 167"/>
          <p:cNvSpPr>
            <a:spLocks noChangeShapeType="1"/>
          </p:cNvSpPr>
          <p:nvPr/>
        </p:nvSpPr>
        <p:spPr bwMode="auto">
          <a:xfrm flipV="1">
            <a:off x="6826250" y="36766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22" name="Line 168"/>
          <p:cNvSpPr>
            <a:spLocks noChangeShapeType="1"/>
          </p:cNvSpPr>
          <p:nvPr/>
        </p:nvSpPr>
        <p:spPr bwMode="auto">
          <a:xfrm flipV="1">
            <a:off x="6858000" y="37052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23" name="Line 169"/>
          <p:cNvSpPr>
            <a:spLocks noChangeShapeType="1"/>
          </p:cNvSpPr>
          <p:nvPr/>
        </p:nvSpPr>
        <p:spPr bwMode="auto">
          <a:xfrm flipV="1">
            <a:off x="6877050" y="37052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24" name="Line 170"/>
          <p:cNvSpPr>
            <a:spLocks noChangeShapeType="1"/>
          </p:cNvSpPr>
          <p:nvPr/>
        </p:nvSpPr>
        <p:spPr bwMode="auto">
          <a:xfrm flipV="1">
            <a:off x="6886575" y="37052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25" name="Line 171"/>
          <p:cNvSpPr>
            <a:spLocks noChangeShapeType="1"/>
          </p:cNvSpPr>
          <p:nvPr/>
        </p:nvSpPr>
        <p:spPr bwMode="auto">
          <a:xfrm flipV="1">
            <a:off x="6918325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26" name="Line 172"/>
          <p:cNvSpPr>
            <a:spLocks noChangeShapeType="1"/>
          </p:cNvSpPr>
          <p:nvPr/>
        </p:nvSpPr>
        <p:spPr bwMode="auto">
          <a:xfrm flipV="1">
            <a:off x="6953250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27" name="Line 173"/>
          <p:cNvSpPr>
            <a:spLocks noChangeShapeType="1"/>
          </p:cNvSpPr>
          <p:nvPr/>
        </p:nvSpPr>
        <p:spPr bwMode="auto">
          <a:xfrm flipV="1">
            <a:off x="6959600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28" name="Line 174"/>
          <p:cNvSpPr>
            <a:spLocks noChangeShapeType="1"/>
          </p:cNvSpPr>
          <p:nvPr/>
        </p:nvSpPr>
        <p:spPr bwMode="auto">
          <a:xfrm flipV="1">
            <a:off x="7026275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29" name="Line 175"/>
          <p:cNvSpPr>
            <a:spLocks noChangeShapeType="1"/>
          </p:cNvSpPr>
          <p:nvPr/>
        </p:nvSpPr>
        <p:spPr bwMode="auto">
          <a:xfrm flipV="1">
            <a:off x="7032625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30" name="Line 176"/>
          <p:cNvSpPr>
            <a:spLocks noChangeShapeType="1"/>
          </p:cNvSpPr>
          <p:nvPr/>
        </p:nvSpPr>
        <p:spPr bwMode="auto">
          <a:xfrm flipV="1">
            <a:off x="7045325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31" name="Line 177"/>
          <p:cNvSpPr>
            <a:spLocks noChangeShapeType="1"/>
          </p:cNvSpPr>
          <p:nvPr/>
        </p:nvSpPr>
        <p:spPr bwMode="auto">
          <a:xfrm flipV="1">
            <a:off x="7089775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32" name="Line 178"/>
          <p:cNvSpPr>
            <a:spLocks noChangeShapeType="1"/>
          </p:cNvSpPr>
          <p:nvPr/>
        </p:nvSpPr>
        <p:spPr bwMode="auto">
          <a:xfrm flipV="1">
            <a:off x="7112000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33" name="Line 179"/>
          <p:cNvSpPr>
            <a:spLocks noChangeShapeType="1"/>
          </p:cNvSpPr>
          <p:nvPr/>
        </p:nvSpPr>
        <p:spPr bwMode="auto">
          <a:xfrm flipV="1">
            <a:off x="7143750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34" name="Line 180"/>
          <p:cNvSpPr>
            <a:spLocks noChangeShapeType="1"/>
          </p:cNvSpPr>
          <p:nvPr/>
        </p:nvSpPr>
        <p:spPr bwMode="auto">
          <a:xfrm flipV="1">
            <a:off x="7162800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35" name="Line 181"/>
          <p:cNvSpPr>
            <a:spLocks noChangeShapeType="1"/>
          </p:cNvSpPr>
          <p:nvPr/>
        </p:nvSpPr>
        <p:spPr bwMode="auto">
          <a:xfrm flipV="1">
            <a:off x="7248525" y="3810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36" name="Line 182"/>
          <p:cNvSpPr>
            <a:spLocks noChangeShapeType="1"/>
          </p:cNvSpPr>
          <p:nvPr/>
        </p:nvSpPr>
        <p:spPr bwMode="auto">
          <a:xfrm flipV="1">
            <a:off x="7270750" y="3810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37" name="Line 183"/>
          <p:cNvSpPr>
            <a:spLocks noChangeShapeType="1"/>
          </p:cNvSpPr>
          <p:nvPr/>
        </p:nvSpPr>
        <p:spPr bwMode="auto">
          <a:xfrm flipV="1">
            <a:off x="7343775" y="3810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38" name="Line 184"/>
          <p:cNvSpPr>
            <a:spLocks noChangeShapeType="1"/>
          </p:cNvSpPr>
          <p:nvPr/>
        </p:nvSpPr>
        <p:spPr bwMode="auto">
          <a:xfrm flipV="1">
            <a:off x="7502525" y="3810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39" name="Line 185"/>
          <p:cNvSpPr>
            <a:spLocks noChangeShapeType="1"/>
          </p:cNvSpPr>
          <p:nvPr/>
        </p:nvSpPr>
        <p:spPr bwMode="auto">
          <a:xfrm flipV="1">
            <a:off x="7566025" y="39528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40" name="Line 186"/>
          <p:cNvSpPr>
            <a:spLocks noChangeShapeType="1"/>
          </p:cNvSpPr>
          <p:nvPr/>
        </p:nvSpPr>
        <p:spPr bwMode="auto">
          <a:xfrm flipV="1">
            <a:off x="7597775" y="39528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41" name="Line 187"/>
          <p:cNvSpPr>
            <a:spLocks noChangeShapeType="1"/>
          </p:cNvSpPr>
          <p:nvPr/>
        </p:nvSpPr>
        <p:spPr bwMode="auto">
          <a:xfrm flipV="1">
            <a:off x="7616825" y="39528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42" name="Line 188"/>
          <p:cNvSpPr>
            <a:spLocks noChangeShapeType="1"/>
          </p:cNvSpPr>
          <p:nvPr/>
        </p:nvSpPr>
        <p:spPr bwMode="auto">
          <a:xfrm flipV="1">
            <a:off x="7747000" y="39528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43" name="Line 189"/>
          <p:cNvSpPr>
            <a:spLocks noChangeShapeType="1"/>
          </p:cNvSpPr>
          <p:nvPr/>
        </p:nvSpPr>
        <p:spPr bwMode="auto">
          <a:xfrm flipV="1">
            <a:off x="7512050" y="3810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44" name="Line 190"/>
          <p:cNvSpPr>
            <a:spLocks noChangeShapeType="1"/>
          </p:cNvSpPr>
          <p:nvPr/>
        </p:nvSpPr>
        <p:spPr bwMode="auto">
          <a:xfrm flipV="1">
            <a:off x="7185025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45" name="Line 191"/>
          <p:cNvSpPr>
            <a:spLocks noChangeShapeType="1"/>
          </p:cNvSpPr>
          <p:nvPr/>
        </p:nvSpPr>
        <p:spPr bwMode="auto">
          <a:xfrm flipV="1">
            <a:off x="7194550" y="37338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46" name="Line 192"/>
          <p:cNvSpPr>
            <a:spLocks noChangeShapeType="1"/>
          </p:cNvSpPr>
          <p:nvPr/>
        </p:nvSpPr>
        <p:spPr bwMode="auto">
          <a:xfrm flipV="1">
            <a:off x="6415088" y="3536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47" name="Line 193"/>
          <p:cNvSpPr>
            <a:spLocks noChangeShapeType="1"/>
          </p:cNvSpPr>
          <p:nvPr/>
        </p:nvSpPr>
        <p:spPr bwMode="auto">
          <a:xfrm flipV="1">
            <a:off x="6427788" y="3536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48" name="Line 194"/>
          <p:cNvSpPr>
            <a:spLocks noChangeShapeType="1"/>
          </p:cNvSpPr>
          <p:nvPr/>
        </p:nvSpPr>
        <p:spPr bwMode="auto">
          <a:xfrm flipV="1">
            <a:off x="6434138" y="3536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49" name="Line 195"/>
          <p:cNvSpPr>
            <a:spLocks noChangeShapeType="1"/>
          </p:cNvSpPr>
          <p:nvPr/>
        </p:nvSpPr>
        <p:spPr bwMode="auto">
          <a:xfrm flipV="1">
            <a:off x="6446838" y="3536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50" name="Line 196"/>
          <p:cNvSpPr>
            <a:spLocks noChangeShapeType="1"/>
          </p:cNvSpPr>
          <p:nvPr/>
        </p:nvSpPr>
        <p:spPr bwMode="auto">
          <a:xfrm flipV="1">
            <a:off x="5481638" y="32797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51" name="Line 197"/>
          <p:cNvSpPr>
            <a:spLocks noChangeShapeType="1"/>
          </p:cNvSpPr>
          <p:nvPr/>
        </p:nvSpPr>
        <p:spPr bwMode="auto">
          <a:xfrm flipV="1">
            <a:off x="1390650" y="15240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52" name="Line 198"/>
          <p:cNvSpPr>
            <a:spLocks noChangeShapeType="1"/>
          </p:cNvSpPr>
          <p:nvPr/>
        </p:nvSpPr>
        <p:spPr bwMode="auto">
          <a:xfrm flipV="1">
            <a:off x="1317625" y="15240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53" name="Line 199"/>
          <p:cNvSpPr>
            <a:spLocks noChangeShapeType="1"/>
          </p:cNvSpPr>
          <p:nvPr/>
        </p:nvSpPr>
        <p:spPr bwMode="auto">
          <a:xfrm flipV="1">
            <a:off x="1308100" y="15240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54" name="Line 200"/>
          <p:cNvSpPr>
            <a:spLocks noChangeShapeType="1"/>
          </p:cNvSpPr>
          <p:nvPr/>
        </p:nvSpPr>
        <p:spPr bwMode="auto">
          <a:xfrm flipV="1">
            <a:off x="2079625" y="17970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55" name="Line 201"/>
          <p:cNvSpPr>
            <a:spLocks noChangeShapeType="1"/>
          </p:cNvSpPr>
          <p:nvPr/>
        </p:nvSpPr>
        <p:spPr bwMode="auto">
          <a:xfrm flipV="1">
            <a:off x="3675063" y="26797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56" name="Line 202"/>
          <p:cNvSpPr>
            <a:spLocks noChangeShapeType="1"/>
          </p:cNvSpPr>
          <p:nvPr/>
        </p:nvSpPr>
        <p:spPr bwMode="auto">
          <a:xfrm flipV="1">
            <a:off x="4700588" y="32321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757" name="Freeform 203"/>
          <p:cNvSpPr>
            <a:spLocks/>
          </p:cNvSpPr>
          <p:nvPr/>
        </p:nvSpPr>
        <p:spPr bwMode="auto">
          <a:xfrm>
            <a:off x="6361113" y="3803650"/>
            <a:ext cx="34925" cy="79375"/>
          </a:xfrm>
          <a:custGeom>
            <a:avLst/>
            <a:gdLst>
              <a:gd name="T0" fmla="*/ 0 w 22"/>
              <a:gd name="T1" fmla="*/ 0 h 18"/>
              <a:gd name="T2" fmla="*/ 0 w 22"/>
              <a:gd name="T3" fmla="*/ 18 h 18"/>
              <a:gd name="T4" fmla="*/ 22 w 22"/>
              <a:gd name="T5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18">
                <a:moveTo>
                  <a:pt x="0" y="0"/>
                </a:moveTo>
                <a:lnTo>
                  <a:pt x="0" y="18"/>
                </a:lnTo>
                <a:lnTo>
                  <a:pt x="22" y="18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4" name="Freeform 206"/>
          <p:cNvSpPr>
            <a:spLocks/>
          </p:cNvSpPr>
          <p:nvPr/>
        </p:nvSpPr>
        <p:spPr bwMode="auto">
          <a:xfrm>
            <a:off x="6880225" y="3914775"/>
            <a:ext cx="15875" cy="79375"/>
          </a:xfrm>
          <a:custGeom>
            <a:avLst/>
            <a:gdLst>
              <a:gd name="T0" fmla="*/ 0 w 10"/>
              <a:gd name="T1" fmla="*/ 8 w 10"/>
              <a:gd name="T2" fmla="*/ 10 w 1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0">
                <a:moveTo>
                  <a:pt x="0" y="0"/>
                </a:moveTo>
                <a:lnTo>
                  <a:pt x="8" y="0"/>
                </a:lnTo>
                <a:lnTo>
                  <a:pt x="10" y="0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40" name="Line 232"/>
          <p:cNvSpPr>
            <a:spLocks noChangeShapeType="1"/>
          </p:cNvSpPr>
          <p:nvPr/>
        </p:nvSpPr>
        <p:spPr bwMode="auto">
          <a:xfrm>
            <a:off x="4500563" y="3073400"/>
            <a:ext cx="2540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43" name="Line 235"/>
          <p:cNvSpPr>
            <a:spLocks noChangeShapeType="1"/>
          </p:cNvSpPr>
          <p:nvPr/>
        </p:nvSpPr>
        <p:spPr bwMode="auto">
          <a:xfrm>
            <a:off x="3675063" y="2708275"/>
            <a:ext cx="34925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47" name="Freeform 239"/>
          <p:cNvSpPr>
            <a:spLocks/>
          </p:cNvSpPr>
          <p:nvPr/>
        </p:nvSpPr>
        <p:spPr bwMode="auto">
          <a:xfrm>
            <a:off x="1612900" y="1597025"/>
            <a:ext cx="28575" cy="79375"/>
          </a:xfrm>
          <a:custGeom>
            <a:avLst/>
            <a:gdLst>
              <a:gd name="T0" fmla="*/ 0 w 18"/>
              <a:gd name="T1" fmla="*/ 16 w 18"/>
              <a:gd name="T2" fmla="*/ 18 w 1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">
                <a:moveTo>
                  <a:pt x="0" y="0"/>
                </a:moveTo>
                <a:lnTo>
                  <a:pt x="16" y="0"/>
                </a:lnTo>
                <a:lnTo>
                  <a:pt x="18" y="0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51" name="Freeform 243"/>
          <p:cNvSpPr>
            <a:spLocks/>
          </p:cNvSpPr>
          <p:nvPr/>
        </p:nvSpPr>
        <p:spPr bwMode="auto">
          <a:xfrm>
            <a:off x="6889750" y="3733800"/>
            <a:ext cx="34925" cy="79375"/>
          </a:xfrm>
          <a:custGeom>
            <a:avLst/>
            <a:gdLst>
              <a:gd name="T0" fmla="*/ 0 w 22"/>
              <a:gd name="T1" fmla="*/ 20 w 22"/>
              <a:gd name="T2" fmla="*/ 22 w 2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">
                <a:moveTo>
                  <a:pt x="0" y="0"/>
                </a:moveTo>
                <a:lnTo>
                  <a:pt x="20" y="0"/>
                </a:lnTo>
                <a:lnTo>
                  <a:pt x="22" y="0"/>
                </a:lnTo>
              </a:path>
            </a:pathLst>
          </a:cu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55" name="Line 247"/>
          <p:cNvSpPr>
            <a:spLocks noChangeShapeType="1"/>
          </p:cNvSpPr>
          <p:nvPr/>
        </p:nvSpPr>
        <p:spPr bwMode="auto">
          <a:xfrm>
            <a:off x="6804025" y="3629025"/>
            <a:ext cx="15875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36" name="Line 262"/>
          <p:cNvSpPr>
            <a:spLocks noChangeShapeType="1"/>
          </p:cNvSpPr>
          <p:nvPr/>
        </p:nvSpPr>
        <p:spPr bwMode="auto">
          <a:xfrm>
            <a:off x="5735638" y="3403600"/>
            <a:ext cx="3810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37" name="Line 263"/>
          <p:cNvSpPr>
            <a:spLocks noChangeShapeType="1"/>
          </p:cNvSpPr>
          <p:nvPr/>
        </p:nvSpPr>
        <p:spPr bwMode="auto">
          <a:xfrm>
            <a:off x="5770563" y="34226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41" name="Line 267"/>
          <p:cNvSpPr>
            <a:spLocks noChangeShapeType="1"/>
          </p:cNvSpPr>
          <p:nvPr/>
        </p:nvSpPr>
        <p:spPr bwMode="auto">
          <a:xfrm>
            <a:off x="5440363" y="3308350"/>
            <a:ext cx="79375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48" name="Line 274"/>
          <p:cNvSpPr>
            <a:spLocks noChangeShapeType="1"/>
          </p:cNvSpPr>
          <p:nvPr/>
        </p:nvSpPr>
        <p:spPr bwMode="auto">
          <a:xfrm>
            <a:off x="4849813" y="3079750"/>
            <a:ext cx="2540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58" name="Freeform 283"/>
          <p:cNvSpPr>
            <a:spLocks/>
          </p:cNvSpPr>
          <p:nvPr/>
        </p:nvSpPr>
        <p:spPr bwMode="auto">
          <a:xfrm>
            <a:off x="1308100" y="1573213"/>
            <a:ext cx="6527800" cy="2517775"/>
          </a:xfrm>
          <a:custGeom>
            <a:avLst/>
            <a:gdLst>
              <a:gd name="T0" fmla="*/ 112 w 4112"/>
              <a:gd name="T1" fmla="*/ 12 h 1586"/>
              <a:gd name="T2" fmla="*/ 206 w 4112"/>
              <a:gd name="T3" fmla="*/ 36 h 1586"/>
              <a:gd name="T4" fmla="*/ 252 w 4112"/>
              <a:gd name="T5" fmla="*/ 56 h 1586"/>
              <a:gd name="T6" fmla="*/ 306 w 4112"/>
              <a:gd name="T7" fmla="*/ 76 h 1586"/>
              <a:gd name="T8" fmla="*/ 338 w 4112"/>
              <a:gd name="T9" fmla="*/ 96 h 1586"/>
              <a:gd name="T10" fmla="*/ 406 w 4112"/>
              <a:gd name="T11" fmla="*/ 112 h 1586"/>
              <a:gd name="T12" fmla="*/ 420 w 4112"/>
              <a:gd name="T13" fmla="*/ 134 h 1586"/>
              <a:gd name="T14" fmla="*/ 444 w 4112"/>
              <a:gd name="T15" fmla="*/ 154 h 1586"/>
              <a:gd name="T16" fmla="*/ 506 w 4112"/>
              <a:gd name="T17" fmla="*/ 174 h 1586"/>
              <a:gd name="T18" fmla="*/ 558 w 4112"/>
              <a:gd name="T19" fmla="*/ 194 h 1586"/>
              <a:gd name="T20" fmla="*/ 679 w 4112"/>
              <a:gd name="T21" fmla="*/ 220 h 1586"/>
              <a:gd name="T22" fmla="*/ 731 w 4112"/>
              <a:gd name="T23" fmla="*/ 250 h 1586"/>
              <a:gd name="T24" fmla="*/ 785 w 4112"/>
              <a:gd name="T25" fmla="*/ 280 h 1586"/>
              <a:gd name="T26" fmla="*/ 805 w 4112"/>
              <a:gd name="T27" fmla="*/ 300 h 1586"/>
              <a:gd name="T28" fmla="*/ 863 w 4112"/>
              <a:gd name="T29" fmla="*/ 320 h 1586"/>
              <a:gd name="T30" fmla="*/ 931 w 4112"/>
              <a:gd name="T31" fmla="*/ 342 h 1586"/>
              <a:gd name="T32" fmla="*/ 991 w 4112"/>
              <a:gd name="T33" fmla="*/ 362 h 1586"/>
              <a:gd name="T34" fmla="*/ 1057 w 4112"/>
              <a:gd name="T35" fmla="*/ 382 h 1586"/>
              <a:gd name="T36" fmla="*/ 1071 w 4112"/>
              <a:gd name="T37" fmla="*/ 402 h 1586"/>
              <a:gd name="T38" fmla="*/ 1097 w 4112"/>
              <a:gd name="T39" fmla="*/ 418 h 1586"/>
              <a:gd name="T40" fmla="*/ 1131 w 4112"/>
              <a:gd name="T41" fmla="*/ 438 h 1586"/>
              <a:gd name="T42" fmla="*/ 1179 w 4112"/>
              <a:gd name="T43" fmla="*/ 468 h 1586"/>
              <a:gd name="T44" fmla="*/ 1189 w 4112"/>
              <a:gd name="T45" fmla="*/ 500 h 1586"/>
              <a:gd name="T46" fmla="*/ 1205 w 4112"/>
              <a:gd name="T47" fmla="*/ 520 h 1586"/>
              <a:gd name="T48" fmla="*/ 1217 w 4112"/>
              <a:gd name="T49" fmla="*/ 560 h 1586"/>
              <a:gd name="T50" fmla="*/ 1263 w 4112"/>
              <a:gd name="T51" fmla="*/ 590 h 1586"/>
              <a:gd name="T52" fmla="*/ 1311 w 4112"/>
              <a:gd name="T53" fmla="*/ 616 h 1586"/>
              <a:gd name="T54" fmla="*/ 1331 w 4112"/>
              <a:gd name="T55" fmla="*/ 638 h 1586"/>
              <a:gd name="T56" fmla="*/ 1351 w 4112"/>
              <a:gd name="T57" fmla="*/ 678 h 1586"/>
              <a:gd name="T58" fmla="*/ 1397 w 4112"/>
              <a:gd name="T59" fmla="*/ 698 h 1586"/>
              <a:gd name="T60" fmla="*/ 1457 w 4112"/>
              <a:gd name="T61" fmla="*/ 718 h 1586"/>
              <a:gd name="T62" fmla="*/ 1491 w 4112"/>
              <a:gd name="T63" fmla="*/ 740 h 1586"/>
              <a:gd name="T64" fmla="*/ 1511 w 4112"/>
              <a:gd name="T65" fmla="*/ 758 h 1586"/>
              <a:gd name="T66" fmla="*/ 1563 w 4112"/>
              <a:gd name="T67" fmla="*/ 778 h 1586"/>
              <a:gd name="T68" fmla="*/ 1585 w 4112"/>
              <a:gd name="T69" fmla="*/ 800 h 1586"/>
              <a:gd name="T70" fmla="*/ 1623 w 4112"/>
              <a:gd name="T71" fmla="*/ 820 h 1586"/>
              <a:gd name="T72" fmla="*/ 1671 w 4112"/>
              <a:gd name="T73" fmla="*/ 840 h 1586"/>
              <a:gd name="T74" fmla="*/ 1723 w 4112"/>
              <a:gd name="T75" fmla="*/ 870 h 1586"/>
              <a:gd name="T76" fmla="*/ 1803 w 4112"/>
              <a:gd name="T77" fmla="*/ 896 h 1586"/>
              <a:gd name="T78" fmla="*/ 1917 w 4112"/>
              <a:gd name="T79" fmla="*/ 916 h 1586"/>
              <a:gd name="T80" fmla="*/ 1957 w 4112"/>
              <a:gd name="T81" fmla="*/ 936 h 1586"/>
              <a:gd name="T82" fmla="*/ 1997 w 4112"/>
              <a:gd name="T83" fmla="*/ 956 h 1586"/>
              <a:gd name="T84" fmla="*/ 2031 w 4112"/>
              <a:gd name="T85" fmla="*/ 988 h 1586"/>
              <a:gd name="T86" fmla="*/ 2057 w 4112"/>
              <a:gd name="T87" fmla="*/ 1008 h 1586"/>
              <a:gd name="T88" fmla="*/ 2083 w 4112"/>
              <a:gd name="T89" fmla="*/ 1028 h 1586"/>
              <a:gd name="T90" fmla="*/ 2117 w 4112"/>
              <a:gd name="T91" fmla="*/ 1048 h 1586"/>
              <a:gd name="T92" fmla="*/ 2183 w 4112"/>
              <a:gd name="T93" fmla="*/ 1090 h 1586"/>
              <a:gd name="T94" fmla="*/ 2249 w 4112"/>
              <a:gd name="T95" fmla="*/ 1124 h 1586"/>
              <a:gd name="T96" fmla="*/ 2343 w 4112"/>
              <a:gd name="T97" fmla="*/ 1144 h 1586"/>
              <a:gd name="T98" fmla="*/ 2383 w 4112"/>
              <a:gd name="T99" fmla="*/ 1186 h 1586"/>
              <a:gd name="T100" fmla="*/ 2429 w 4112"/>
              <a:gd name="T101" fmla="*/ 1204 h 1586"/>
              <a:gd name="T102" fmla="*/ 2537 w 4112"/>
              <a:gd name="T103" fmla="*/ 1216 h 1586"/>
              <a:gd name="T104" fmla="*/ 2637 w 4112"/>
              <a:gd name="T105" fmla="*/ 1252 h 1586"/>
              <a:gd name="T106" fmla="*/ 2697 w 4112"/>
              <a:gd name="T107" fmla="*/ 1286 h 1586"/>
              <a:gd name="T108" fmla="*/ 2797 w 4112"/>
              <a:gd name="T109" fmla="*/ 1312 h 1586"/>
              <a:gd name="T110" fmla="*/ 2897 w 4112"/>
              <a:gd name="T111" fmla="*/ 1338 h 1586"/>
              <a:gd name="T112" fmla="*/ 2943 w 4112"/>
              <a:gd name="T113" fmla="*/ 1368 h 1586"/>
              <a:gd name="T114" fmla="*/ 3055 w 4112"/>
              <a:gd name="T115" fmla="*/ 1400 h 1586"/>
              <a:gd name="T116" fmla="*/ 3183 w 4112"/>
              <a:gd name="T117" fmla="*/ 1434 h 1586"/>
              <a:gd name="T118" fmla="*/ 3357 w 4112"/>
              <a:gd name="T119" fmla="*/ 1486 h 1586"/>
              <a:gd name="T120" fmla="*/ 3602 w 4112"/>
              <a:gd name="T121" fmla="*/ 1586 h 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112" h="1586">
                <a:moveTo>
                  <a:pt x="0" y="0"/>
                </a:moveTo>
                <a:lnTo>
                  <a:pt x="80" y="0"/>
                </a:lnTo>
                <a:lnTo>
                  <a:pt x="80" y="12"/>
                </a:lnTo>
                <a:lnTo>
                  <a:pt x="112" y="12"/>
                </a:lnTo>
                <a:lnTo>
                  <a:pt x="112" y="26"/>
                </a:lnTo>
                <a:lnTo>
                  <a:pt x="192" y="26"/>
                </a:lnTo>
                <a:lnTo>
                  <a:pt x="192" y="36"/>
                </a:lnTo>
                <a:lnTo>
                  <a:pt x="206" y="36"/>
                </a:lnTo>
                <a:lnTo>
                  <a:pt x="206" y="48"/>
                </a:lnTo>
                <a:lnTo>
                  <a:pt x="246" y="48"/>
                </a:lnTo>
                <a:lnTo>
                  <a:pt x="246" y="56"/>
                </a:lnTo>
                <a:lnTo>
                  <a:pt x="252" y="56"/>
                </a:lnTo>
                <a:lnTo>
                  <a:pt x="252" y="68"/>
                </a:lnTo>
                <a:lnTo>
                  <a:pt x="272" y="68"/>
                </a:lnTo>
                <a:lnTo>
                  <a:pt x="272" y="76"/>
                </a:lnTo>
                <a:lnTo>
                  <a:pt x="306" y="76"/>
                </a:lnTo>
                <a:lnTo>
                  <a:pt x="306" y="88"/>
                </a:lnTo>
                <a:lnTo>
                  <a:pt x="326" y="88"/>
                </a:lnTo>
                <a:lnTo>
                  <a:pt x="326" y="96"/>
                </a:lnTo>
                <a:lnTo>
                  <a:pt x="338" y="96"/>
                </a:lnTo>
                <a:lnTo>
                  <a:pt x="338" y="108"/>
                </a:lnTo>
                <a:lnTo>
                  <a:pt x="380" y="108"/>
                </a:lnTo>
                <a:lnTo>
                  <a:pt x="380" y="112"/>
                </a:lnTo>
                <a:lnTo>
                  <a:pt x="406" y="112"/>
                </a:lnTo>
                <a:lnTo>
                  <a:pt x="406" y="124"/>
                </a:lnTo>
                <a:lnTo>
                  <a:pt x="412" y="124"/>
                </a:lnTo>
                <a:lnTo>
                  <a:pt x="412" y="134"/>
                </a:lnTo>
                <a:lnTo>
                  <a:pt x="420" y="134"/>
                </a:lnTo>
                <a:lnTo>
                  <a:pt x="420" y="144"/>
                </a:lnTo>
                <a:lnTo>
                  <a:pt x="432" y="144"/>
                </a:lnTo>
                <a:lnTo>
                  <a:pt x="432" y="154"/>
                </a:lnTo>
                <a:lnTo>
                  <a:pt x="444" y="154"/>
                </a:lnTo>
                <a:lnTo>
                  <a:pt x="444" y="164"/>
                </a:lnTo>
                <a:lnTo>
                  <a:pt x="480" y="164"/>
                </a:lnTo>
                <a:lnTo>
                  <a:pt x="480" y="174"/>
                </a:lnTo>
                <a:lnTo>
                  <a:pt x="506" y="174"/>
                </a:lnTo>
                <a:lnTo>
                  <a:pt x="506" y="184"/>
                </a:lnTo>
                <a:lnTo>
                  <a:pt x="512" y="184"/>
                </a:lnTo>
                <a:lnTo>
                  <a:pt x="512" y="194"/>
                </a:lnTo>
                <a:lnTo>
                  <a:pt x="558" y="194"/>
                </a:lnTo>
                <a:lnTo>
                  <a:pt x="558" y="214"/>
                </a:lnTo>
                <a:lnTo>
                  <a:pt x="637" y="214"/>
                </a:lnTo>
                <a:lnTo>
                  <a:pt x="637" y="220"/>
                </a:lnTo>
                <a:lnTo>
                  <a:pt x="679" y="220"/>
                </a:lnTo>
                <a:lnTo>
                  <a:pt x="679" y="230"/>
                </a:lnTo>
                <a:lnTo>
                  <a:pt x="697" y="230"/>
                </a:lnTo>
                <a:lnTo>
                  <a:pt x="697" y="250"/>
                </a:lnTo>
                <a:lnTo>
                  <a:pt x="731" y="250"/>
                </a:lnTo>
                <a:lnTo>
                  <a:pt x="731" y="260"/>
                </a:lnTo>
                <a:lnTo>
                  <a:pt x="771" y="260"/>
                </a:lnTo>
                <a:lnTo>
                  <a:pt x="771" y="280"/>
                </a:lnTo>
                <a:lnTo>
                  <a:pt x="785" y="280"/>
                </a:lnTo>
                <a:lnTo>
                  <a:pt x="785" y="290"/>
                </a:lnTo>
                <a:lnTo>
                  <a:pt x="791" y="290"/>
                </a:lnTo>
                <a:lnTo>
                  <a:pt x="791" y="300"/>
                </a:lnTo>
                <a:lnTo>
                  <a:pt x="805" y="300"/>
                </a:lnTo>
                <a:lnTo>
                  <a:pt x="805" y="310"/>
                </a:lnTo>
                <a:lnTo>
                  <a:pt x="811" y="310"/>
                </a:lnTo>
                <a:lnTo>
                  <a:pt x="811" y="320"/>
                </a:lnTo>
                <a:lnTo>
                  <a:pt x="863" y="320"/>
                </a:lnTo>
                <a:lnTo>
                  <a:pt x="863" y="332"/>
                </a:lnTo>
                <a:lnTo>
                  <a:pt x="897" y="332"/>
                </a:lnTo>
                <a:lnTo>
                  <a:pt x="897" y="342"/>
                </a:lnTo>
                <a:lnTo>
                  <a:pt x="931" y="342"/>
                </a:lnTo>
                <a:lnTo>
                  <a:pt x="931" y="352"/>
                </a:lnTo>
                <a:lnTo>
                  <a:pt x="977" y="352"/>
                </a:lnTo>
                <a:lnTo>
                  <a:pt x="977" y="362"/>
                </a:lnTo>
                <a:lnTo>
                  <a:pt x="991" y="362"/>
                </a:lnTo>
                <a:lnTo>
                  <a:pt x="991" y="372"/>
                </a:lnTo>
                <a:lnTo>
                  <a:pt x="1037" y="372"/>
                </a:lnTo>
                <a:lnTo>
                  <a:pt x="1037" y="382"/>
                </a:lnTo>
                <a:lnTo>
                  <a:pt x="1057" y="382"/>
                </a:lnTo>
                <a:lnTo>
                  <a:pt x="1057" y="392"/>
                </a:lnTo>
                <a:lnTo>
                  <a:pt x="1065" y="392"/>
                </a:lnTo>
                <a:lnTo>
                  <a:pt x="1065" y="402"/>
                </a:lnTo>
                <a:lnTo>
                  <a:pt x="1071" y="402"/>
                </a:lnTo>
                <a:lnTo>
                  <a:pt x="1071" y="412"/>
                </a:lnTo>
                <a:lnTo>
                  <a:pt x="1083" y="412"/>
                </a:lnTo>
                <a:lnTo>
                  <a:pt x="1083" y="418"/>
                </a:lnTo>
                <a:lnTo>
                  <a:pt x="1097" y="418"/>
                </a:lnTo>
                <a:lnTo>
                  <a:pt x="1097" y="428"/>
                </a:lnTo>
                <a:lnTo>
                  <a:pt x="1105" y="428"/>
                </a:lnTo>
                <a:lnTo>
                  <a:pt x="1105" y="438"/>
                </a:lnTo>
                <a:lnTo>
                  <a:pt x="1131" y="438"/>
                </a:lnTo>
                <a:lnTo>
                  <a:pt x="1131" y="448"/>
                </a:lnTo>
                <a:lnTo>
                  <a:pt x="1163" y="448"/>
                </a:lnTo>
                <a:lnTo>
                  <a:pt x="1163" y="468"/>
                </a:lnTo>
                <a:lnTo>
                  <a:pt x="1179" y="468"/>
                </a:lnTo>
                <a:lnTo>
                  <a:pt x="1179" y="490"/>
                </a:lnTo>
                <a:lnTo>
                  <a:pt x="1185" y="490"/>
                </a:lnTo>
                <a:lnTo>
                  <a:pt x="1185" y="500"/>
                </a:lnTo>
                <a:lnTo>
                  <a:pt x="1189" y="500"/>
                </a:lnTo>
                <a:lnTo>
                  <a:pt x="1191" y="500"/>
                </a:lnTo>
                <a:lnTo>
                  <a:pt x="1191" y="510"/>
                </a:lnTo>
                <a:lnTo>
                  <a:pt x="1205" y="510"/>
                </a:lnTo>
                <a:lnTo>
                  <a:pt x="1205" y="520"/>
                </a:lnTo>
                <a:lnTo>
                  <a:pt x="1211" y="520"/>
                </a:lnTo>
                <a:lnTo>
                  <a:pt x="1211" y="540"/>
                </a:lnTo>
                <a:lnTo>
                  <a:pt x="1217" y="540"/>
                </a:lnTo>
                <a:lnTo>
                  <a:pt x="1217" y="560"/>
                </a:lnTo>
                <a:lnTo>
                  <a:pt x="1231" y="560"/>
                </a:lnTo>
                <a:lnTo>
                  <a:pt x="1231" y="580"/>
                </a:lnTo>
                <a:lnTo>
                  <a:pt x="1263" y="580"/>
                </a:lnTo>
                <a:lnTo>
                  <a:pt x="1263" y="590"/>
                </a:lnTo>
                <a:lnTo>
                  <a:pt x="1271" y="590"/>
                </a:lnTo>
                <a:lnTo>
                  <a:pt x="1271" y="606"/>
                </a:lnTo>
                <a:lnTo>
                  <a:pt x="1311" y="606"/>
                </a:lnTo>
                <a:lnTo>
                  <a:pt x="1311" y="616"/>
                </a:lnTo>
                <a:lnTo>
                  <a:pt x="1317" y="616"/>
                </a:lnTo>
                <a:lnTo>
                  <a:pt x="1317" y="626"/>
                </a:lnTo>
                <a:lnTo>
                  <a:pt x="1331" y="626"/>
                </a:lnTo>
                <a:lnTo>
                  <a:pt x="1331" y="638"/>
                </a:lnTo>
                <a:lnTo>
                  <a:pt x="1337" y="638"/>
                </a:lnTo>
                <a:lnTo>
                  <a:pt x="1337" y="646"/>
                </a:lnTo>
                <a:lnTo>
                  <a:pt x="1351" y="646"/>
                </a:lnTo>
                <a:lnTo>
                  <a:pt x="1351" y="678"/>
                </a:lnTo>
                <a:lnTo>
                  <a:pt x="1385" y="678"/>
                </a:lnTo>
                <a:lnTo>
                  <a:pt x="1385" y="688"/>
                </a:lnTo>
                <a:lnTo>
                  <a:pt x="1397" y="688"/>
                </a:lnTo>
                <a:lnTo>
                  <a:pt x="1397" y="698"/>
                </a:lnTo>
                <a:lnTo>
                  <a:pt x="1437" y="698"/>
                </a:lnTo>
                <a:lnTo>
                  <a:pt x="1437" y="708"/>
                </a:lnTo>
                <a:lnTo>
                  <a:pt x="1457" y="708"/>
                </a:lnTo>
                <a:lnTo>
                  <a:pt x="1457" y="718"/>
                </a:lnTo>
                <a:lnTo>
                  <a:pt x="1485" y="718"/>
                </a:lnTo>
                <a:lnTo>
                  <a:pt x="1485" y="726"/>
                </a:lnTo>
                <a:lnTo>
                  <a:pt x="1491" y="726"/>
                </a:lnTo>
                <a:lnTo>
                  <a:pt x="1491" y="740"/>
                </a:lnTo>
                <a:lnTo>
                  <a:pt x="1497" y="740"/>
                </a:lnTo>
                <a:lnTo>
                  <a:pt x="1497" y="748"/>
                </a:lnTo>
                <a:lnTo>
                  <a:pt x="1511" y="748"/>
                </a:lnTo>
                <a:lnTo>
                  <a:pt x="1511" y="758"/>
                </a:lnTo>
                <a:lnTo>
                  <a:pt x="1529" y="758"/>
                </a:lnTo>
                <a:lnTo>
                  <a:pt x="1529" y="768"/>
                </a:lnTo>
                <a:lnTo>
                  <a:pt x="1563" y="768"/>
                </a:lnTo>
                <a:lnTo>
                  <a:pt x="1563" y="778"/>
                </a:lnTo>
                <a:lnTo>
                  <a:pt x="1577" y="778"/>
                </a:lnTo>
                <a:lnTo>
                  <a:pt x="1577" y="790"/>
                </a:lnTo>
                <a:lnTo>
                  <a:pt x="1585" y="790"/>
                </a:lnTo>
                <a:lnTo>
                  <a:pt x="1585" y="800"/>
                </a:lnTo>
                <a:lnTo>
                  <a:pt x="1603" y="800"/>
                </a:lnTo>
                <a:lnTo>
                  <a:pt x="1603" y="808"/>
                </a:lnTo>
                <a:lnTo>
                  <a:pt x="1623" y="808"/>
                </a:lnTo>
                <a:lnTo>
                  <a:pt x="1623" y="820"/>
                </a:lnTo>
                <a:lnTo>
                  <a:pt x="1631" y="820"/>
                </a:lnTo>
                <a:lnTo>
                  <a:pt x="1631" y="830"/>
                </a:lnTo>
                <a:lnTo>
                  <a:pt x="1671" y="830"/>
                </a:lnTo>
                <a:lnTo>
                  <a:pt x="1671" y="840"/>
                </a:lnTo>
                <a:lnTo>
                  <a:pt x="1709" y="840"/>
                </a:lnTo>
                <a:lnTo>
                  <a:pt x="1709" y="850"/>
                </a:lnTo>
                <a:lnTo>
                  <a:pt x="1723" y="850"/>
                </a:lnTo>
                <a:lnTo>
                  <a:pt x="1723" y="870"/>
                </a:lnTo>
                <a:lnTo>
                  <a:pt x="1757" y="870"/>
                </a:lnTo>
                <a:lnTo>
                  <a:pt x="1757" y="886"/>
                </a:lnTo>
                <a:lnTo>
                  <a:pt x="1803" y="886"/>
                </a:lnTo>
                <a:lnTo>
                  <a:pt x="1803" y="896"/>
                </a:lnTo>
                <a:lnTo>
                  <a:pt x="1911" y="896"/>
                </a:lnTo>
                <a:lnTo>
                  <a:pt x="1911" y="906"/>
                </a:lnTo>
                <a:lnTo>
                  <a:pt x="1917" y="906"/>
                </a:lnTo>
                <a:lnTo>
                  <a:pt x="1917" y="916"/>
                </a:lnTo>
                <a:lnTo>
                  <a:pt x="1937" y="916"/>
                </a:lnTo>
                <a:lnTo>
                  <a:pt x="1937" y="926"/>
                </a:lnTo>
                <a:lnTo>
                  <a:pt x="1957" y="926"/>
                </a:lnTo>
                <a:lnTo>
                  <a:pt x="1957" y="936"/>
                </a:lnTo>
                <a:lnTo>
                  <a:pt x="1991" y="936"/>
                </a:lnTo>
                <a:lnTo>
                  <a:pt x="1991" y="946"/>
                </a:lnTo>
                <a:lnTo>
                  <a:pt x="1997" y="946"/>
                </a:lnTo>
                <a:lnTo>
                  <a:pt x="1997" y="956"/>
                </a:lnTo>
                <a:lnTo>
                  <a:pt x="2011" y="956"/>
                </a:lnTo>
                <a:lnTo>
                  <a:pt x="2011" y="966"/>
                </a:lnTo>
                <a:lnTo>
                  <a:pt x="2031" y="966"/>
                </a:lnTo>
                <a:lnTo>
                  <a:pt x="2031" y="988"/>
                </a:lnTo>
                <a:lnTo>
                  <a:pt x="2043" y="988"/>
                </a:lnTo>
                <a:lnTo>
                  <a:pt x="2043" y="998"/>
                </a:lnTo>
                <a:lnTo>
                  <a:pt x="2057" y="998"/>
                </a:lnTo>
                <a:lnTo>
                  <a:pt x="2057" y="1008"/>
                </a:lnTo>
                <a:lnTo>
                  <a:pt x="2077" y="1008"/>
                </a:lnTo>
                <a:lnTo>
                  <a:pt x="2077" y="1016"/>
                </a:lnTo>
                <a:lnTo>
                  <a:pt x="2083" y="1016"/>
                </a:lnTo>
                <a:lnTo>
                  <a:pt x="2083" y="1028"/>
                </a:lnTo>
                <a:lnTo>
                  <a:pt x="2111" y="1028"/>
                </a:lnTo>
                <a:lnTo>
                  <a:pt x="2111" y="1038"/>
                </a:lnTo>
                <a:lnTo>
                  <a:pt x="2117" y="1038"/>
                </a:lnTo>
                <a:lnTo>
                  <a:pt x="2117" y="1048"/>
                </a:lnTo>
                <a:lnTo>
                  <a:pt x="2129" y="1048"/>
                </a:lnTo>
                <a:lnTo>
                  <a:pt x="2129" y="1078"/>
                </a:lnTo>
                <a:lnTo>
                  <a:pt x="2183" y="1078"/>
                </a:lnTo>
                <a:lnTo>
                  <a:pt x="2183" y="1090"/>
                </a:lnTo>
                <a:lnTo>
                  <a:pt x="2243" y="1090"/>
                </a:lnTo>
                <a:lnTo>
                  <a:pt x="2243" y="1106"/>
                </a:lnTo>
                <a:lnTo>
                  <a:pt x="2249" y="1106"/>
                </a:lnTo>
                <a:lnTo>
                  <a:pt x="2249" y="1124"/>
                </a:lnTo>
                <a:lnTo>
                  <a:pt x="2305" y="1124"/>
                </a:lnTo>
                <a:lnTo>
                  <a:pt x="2305" y="1134"/>
                </a:lnTo>
                <a:lnTo>
                  <a:pt x="2343" y="1134"/>
                </a:lnTo>
                <a:lnTo>
                  <a:pt x="2343" y="1144"/>
                </a:lnTo>
                <a:lnTo>
                  <a:pt x="2349" y="1144"/>
                </a:lnTo>
                <a:lnTo>
                  <a:pt x="2349" y="1176"/>
                </a:lnTo>
                <a:lnTo>
                  <a:pt x="2383" y="1176"/>
                </a:lnTo>
                <a:lnTo>
                  <a:pt x="2383" y="1186"/>
                </a:lnTo>
                <a:lnTo>
                  <a:pt x="2417" y="1186"/>
                </a:lnTo>
                <a:lnTo>
                  <a:pt x="2417" y="1194"/>
                </a:lnTo>
                <a:lnTo>
                  <a:pt x="2429" y="1194"/>
                </a:lnTo>
                <a:lnTo>
                  <a:pt x="2429" y="1204"/>
                </a:lnTo>
                <a:lnTo>
                  <a:pt x="2463" y="1204"/>
                </a:lnTo>
                <a:lnTo>
                  <a:pt x="2463" y="1216"/>
                </a:lnTo>
                <a:lnTo>
                  <a:pt x="2535" y="1216"/>
                </a:lnTo>
                <a:lnTo>
                  <a:pt x="2537" y="1216"/>
                </a:lnTo>
                <a:lnTo>
                  <a:pt x="2537" y="1240"/>
                </a:lnTo>
                <a:lnTo>
                  <a:pt x="2557" y="1240"/>
                </a:lnTo>
                <a:lnTo>
                  <a:pt x="2557" y="1252"/>
                </a:lnTo>
                <a:lnTo>
                  <a:pt x="2637" y="1252"/>
                </a:lnTo>
                <a:lnTo>
                  <a:pt x="2637" y="1276"/>
                </a:lnTo>
                <a:lnTo>
                  <a:pt x="2677" y="1276"/>
                </a:lnTo>
                <a:lnTo>
                  <a:pt x="2677" y="1286"/>
                </a:lnTo>
                <a:lnTo>
                  <a:pt x="2697" y="1286"/>
                </a:lnTo>
                <a:lnTo>
                  <a:pt x="2697" y="1298"/>
                </a:lnTo>
                <a:lnTo>
                  <a:pt x="2769" y="1298"/>
                </a:lnTo>
                <a:lnTo>
                  <a:pt x="2769" y="1312"/>
                </a:lnTo>
                <a:lnTo>
                  <a:pt x="2797" y="1312"/>
                </a:lnTo>
                <a:lnTo>
                  <a:pt x="2797" y="1326"/>
                </a:lnTo>
                <a:lnTo>
                  <a:pt x="2823" y="1326"/>
                </a:lnTo>
                <a:lnTo>
                  <a:pt x="2823" y="1338"/>
                </a:lnTo>
                <a:lnTo>
                  <a:pt x="2897" y="1338"/>
                </a:lnTo>
                <a:lnTo>
                  <a:pt x="2897" y="1352"/>
                </a:lnTo>
                <a:lnTo>
                  <a:pt x="2917" y="1352"/>
                </a:lnTo>
                <a:lnTo>
                  <a:pt x="2917" y="1368"/>
                </a:lnTo>
                <a:lnTo>
                  <a:pt x="2943" y="1368"/>
                </a:lnTo>
                <a:lnTo>
                  <a:pt x="2943" y="1384"/>
                </a:lnTo>
                <a:lnTo>
                  <a:pt x="2961" y="1384"/>
                </a:lnTo>
                <a:lnTo>
                  <a:pt x="2961" y="1400"/>
                </a:lnTo>
                <a:lnTo>
                  <a:pt x="3055" y="1400"/>
                </a:lnTo>
                <a:lnTo>
                  <a:pt x="3055" y="1414"/>
                </a:lnTo>
                <a:lnTo>
                  <a:pt x="3077" y="1414"/>
                </a:lnTo>
                <a:lnTo>
                  <a:pt x="3077" y="1434"/>
                </a:lnTo>
                <a:lnTo>
                  <a:pt x="3183" y="1434"/>
                </a:lnTo>
                <a:lnTo>
                  <a:pt x="3183" y="1454"/>
                </a:lnTo>
                <a:lnTo>
                  <a:pt x="3309" y="1454"/>
                </a:lnTo>
                <a:lnTo>
                  <a:pt x="3357" y="1454"/>
                </a:lnTo>
                <a:lnTo>
                  <a:pt x="3357" y="1486"/>
                </a:lnTo>
                <a:lnTo>
                  <a:pt x="3510" y="1486"/>
                </a:lnTo>
                <a:lnTo>
                  <a:pt x="3510" y="1530"/>
                </a:lnTo>
                <a:lnTo>
                  <a:pt x="3602" y="1530"/>
                </a:lnTo>
                <a:lnTo>
                  <a:pt x="3602" y="1586"/>
                </a:lnTo>
                <a:lnTo>
                  <a:pt x="3836" y="1586"/>
                </a:lnTo>
                <a:lnTo>
                  <a:pt x="4112" y="1586"/>
                </a:lnTo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2561" name="Freeform 7"/>
          <p:cNvSpPr>
            <a:spLocks/>
          </p:cNvSpPr>
          <p:nvPr/>
        </p:nvSpPr>
        <p:spPr bwMode="auto">
          <a:xfrm>
            <a:off x="1301750" y="1560513"/>
            <a:ext cx="6775450" cy="3143250"/>
          </a:xfrm>
          <a:custGeom>
            <a:avLst/>
            <a:gdLst>
              <a:gd name="T0" fmla="*/ 0 w 4268"/>
              <a:gd name="T1" fmla="*/ 0 h 1980"/>
              <a:gd name="T2" fmla="*/ 0 w 4268"/>
              <a:gd name="T3" fmla="*/ 1980 h 1980"/>
              <a:gd name="T4" fmla="*/ 4268 w 4268"/>
              <a:gd name="T5" fmla="*/ 1980 h 1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68" h="1980">
                <a:moveTo>
                  <a:pt x="0" y="0"/>
                </a:moveTo>
                <a:lnTo>
                  <a:pt x="0" y="1980"/>
                </a:lnTo>
                <a:lnTo>
                  <a:pt x="4268" y="1980"/>
                </a:lnTo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297" name="TextBox 296"/>
          <p:cNvSpPr txBox="1"/>
          <p:nvPr/>
        </p:nvSpPr>
        <p:spPr>
          <a:xfrm>
            <a:off x="795338" y="1422400"/>
            <a:ext cx="4333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400" b="0" dirty="0">
                <a:solidFill>
                  <a:prstClr val="white"/>
                </a:solidFill>
                <a:ea typeface="+mn-ea"/>
                <a:cs typeface="Arial" charset="0"/>
              </a:rPr>
              <a:t>1.0</a:t>
            </a:r>
          </a:p>
        </p:txBody>
      </p:sp>
      <p:sp>
        <p:nvSpPr>
          <p:cNvPr id="298" name="TextBox 297"/>
          <p:cNvSpPr txBox="1"/>
          <p:nvPr/>
        </p:nvSpPr>
        <p:spPr>
          <a:xfrm>
            <a:off x="795338" y="2047875"/>
            <a:ext cx="4333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400" b="0" dirty="0">
                <a:solidFill>
                  <a:prstClr val="white"/>
                </a:solidFill>
                <a:ea typeface="+mn-ea"/>
                <a:cs typeface="Arial" charset="0"/>
              </a:rPr>
              <a:t>0.8</a:t>
            </a:r>
          </a:p>
        </p:txBody>
      </p:sp>
      <p:sp>
        <p:nvSpPr>
          <p:cNvPr id="299" name="TextBox 298"/>
          <p:cNvSpPr txBox="1"/>
          <p:nvPr/>
        </p:nvSpPr>
        <p:spPr>
          <a:xfrm>
            <a:off x="795338" y="2674938"/>
            <a:ext cx="4333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400" b="0" dirty="0">
                <a:solidFill>
                  <a:prstClr val="white"/>
                </a:solidFill>
                <a:ea typeface="+mn-ea"/>
                <a:cs typeface="Arial" charset="0"/>
              </a:rPr>
              <a:t>0.6</a:t>
            </a:r>
          </a:p>
        </p:txBody>
      </p:sp>
      <p:sp>
        <p:nvSpPr>
          <p:cNvPr id="300" name="TextBox 299"/>
          <p:cNvSpPr txBox="1"/>
          <p:nvPr/>
        </p:nvSpPr>
        <p:spPr>
          <a:xfrm>
            <a:off x="795338" y="3300413"/>
            <a:ext cx="4333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400" b="0" dirty="0">
                <a:solidFill>
                  <a:prstClr val="white"/>
                </a:solidFill>
                <a:ea typeface="+mn-ea"/>
                <a:cs typeface="Arial" charset="0"/>
              </a:rPr>
              <a:t>0.4</a:t>
            </a:r>
          </a:p>
        </p:txBody>
      </p:sp>
      <p:sp>
        <p:nvSpPr>
          <p:cNvPr id="301" name="TextBox 300"/>
          <p:cNvSpPr txBox="1"/>
          <p:nvPr/>
        </p:nvSpPr>
        <p:spPr>
          <a:xfrm>
            <a:off x="795338" y="3927475"/>
            <a:ext cx="433387" cy="306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400" b="0" dirty="0">
                <a:solidFill>
                  <a:prstClr val="white"/>
                </a:solidFill>
                <a:ea typeface="+mn-ea"/>
                <a:cs typeface="Arial" charset="0"/>
              </a:rPr>
              <a:t>0.2</a:t>
            </a:r>
          </a:p>
        </p:txBody>
      </p:sp>
      <p:sp>
        <p:nvSpPr>
          <p:cNvPr id="302" name="TextBox 301"/>
          <p:cNvSpPr txBox="1"/>
          <p:nvPr/>
        </p:nvSpPr>
        <p:spPr>
          <a:xfrm>
            <a:off x="944563" y="4552950"/>
            <a:ext cx="284162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400" b="0" dirty="0">
                <a:solidFill>
                  <a:prstClr val="white"/>
                </a:solidFill>
                <a:ea typeface="+mn-ea"/>
                <a:cs typeface="Arial" charset="0"/>
              </a:rPr>
              <a:t>0</a:t>
            </a:r>
          </a:p>
        </p:txBody>
      </p:sp>
      <p:sp>
        <p:nvSpPr>
          <p:cNvPr id="303" name="TextBox 302"/>
          <p:cNvSpPr txBox="1"/>
          <p:nvPr/>
        </p:nvSpPr>
        <p:spPr>
          <a:xfrm rot="16200000">
            <a:off x="-1012031" y="3001169"/>
            <a:ext cx="31892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r>
              <a:rPr lang="en-GB" sz="1400" b="0" dirty="0">
                <a:solidFill>
                  <a:prstClr val="white"/>
                </a:solidFill>
                <a:ea typeface="+mn-ea"/>
                <a:cs typeface="Arial" charset="0"/>
              </a:rPr>
              <a:t>Estimated OS probability</a:t>
            </a:r>
          </a:p>
        </p:txBody>
      </p:sp>
      <p:sp>
        <p:nvSpPr>
          <p:cNvPr id="304" name="TextBox 303"/>
          <p:cNvSpPr txBox="1"/>
          <p:nvPr/>
        </p:nvSpPr>
        <p:spPr>
          <a:xfrm>
            <a:off x="1085850" y="4792663"/>
            <a:ext cx="7466013" cy="306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27000" algn="ctr"/>
                <a:tab pos="520700" algn="ctr"/>
                <a:tab pos="920750" algn="ctr"/>
                <a:tab pos="1320800" algn="ctr"/>
                <a:tab pos="1714500" algn="ctr"/>
                <a:tab pos="2114550" algn="ctr"/>
                <a:tab pos="2514600" algn="ctr"/>
                <a:tab pos="2901950" algn="ctr"/>
                <a:tab pos="3302000" algn="ctr"/>
                <a:tab pos="3714750" algn="ctr"/>
                <a:tab pos="4102100" algn="ctr"/>
                <a:tab pos="4502150" algn="ctr"/>
                <a:tab pos="4902200" algn="ctr"/>
                <a:tab pos="5308600" algn="ctr"/>
                <a:tab pos="5695950" algn="ctr"/>
                <a:tab pos="6089650" algn="ctr"/>
                <a:tab pos="6489700" algn="ctr"/>
                <a:tab pos="6889750" algn="ctr"/>
              </a:tabLst>
              <a:defRPr/>
            </a:pPr>
            <a:r>
              <a:rPr lang="en-GB" sz="1400" b="0" dirty="0">
                <a:solidFill>
                  <a:prstClr val="white"/>
                </a:solidFill>
                <a:ea typeface="+mn-ea"/>
                <a:cs typeface="Arial" charset="0"/>
              </a:rPr>
              <a:t>	0	3	6	9	12	15	18	21	24	27	30	33	36	39	42	45	48	51</a:t>
            </a:r>
          </a:p>
        </p:txBody>
      </p:sp>
      <p:sp>
        <p:nvSpPr>
          <p:cNvPr id="305" name="TextBox 304"/>
          <p:cNvSpPr txBox="1"/>
          <p:nvPr/>
        </p:nvSpPr>
        <p:spPr>
          <a:xfrm>
            <a:off x="1301750" y="5080000"/>
            <a:ext cx="67627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r>
              <a:rPr lang="en-GB" sz="1400" b="0" dirty="0">
                <a:solidFill>
                  <a:prstClr val="white"/>
                </a:solidFill>
                <a:ea typeface="+mn-ea"/>
                <a:cs typeface="Arial" charset="0"/>
              </a:rPr>
              <a:t>Time (months)</a:t>
            </a:r>
          </a:p>
        </p:txBody>
      </p:sp>
      <p:sp>
        <p:nvSpPr>
          <p:cNvPr id="306" name="TextBox 305"/>
          <p:cNvSpPr txBox="1"/>
          <p:nvPr/>
        </p:nvSpPr>
        <p:spPr>
          <a:xfrm>
            <a:off x="1085850" y="5434013"/>
            <a:ext cx="7466013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27000" algn="ctr"/>
                <a:tab pos="520700" algn="ctr"/>
                <a:tab pos="920750" algn="ctr"/>
                <a:tab pos="1320800" algn="ctr"/>
                <a:tab pos="1714500" algn="ctr"/>
                <a:tab pos="2114550" algn="ctr"/>
                <a:tab pos="2514600" algn="ctr"/>
                <a:tab pos="2901950" algn="ctr"/>
                <a:tab pos="3302000" algn="ctr"/>
                <a:tab pos="3714750" algn="ctr"/>
                <a:tab pos="4102100" algn="ctr"/>
                <a:tab pos="4502150" algn="ctr"/>
                <a:tab pos="4902200" algn="ctr"/>
                <a:tab pos="5308600" algn="ctr"/>
                <a:tab pos="5695950" algn="ctr"/>
                <a:tab pos="6089650" algn="ctr"/>
                <a:tab pos="6489700" algn="ctr"/>
                <a:tab pos="6889750" algn="ctr"/>
              </a:tabLst>
              <a:defRPr/>
            </a:pPr>
            <a:r>
              <a:rPr lang="en-GB" b="0" dirty="0">
                <a:solidFill>
                  <a:prstClr val="white"/>
                </a:solidFill>
                <a:ea typeface="+mn-ea"/>
                <a:cs typeface="Arial" charset="0"/>
              </a:rPr>
              <a:t>	419	411	390	371	343	320	284	251	225	201	181	141	77	58	33	9	1	0</a:t>
            </a:r>
          </a:p>
        </p:txBody>
      </p:sp>
      <p:sp>
        <p:nvSpPr>
          <p:cNvPr id="307" name="TextBox 306"/>
          <p:cNvSpPr txBox="1"/>
          <p:nvPr/>
        </p:nvSpPr>
        <p:spPr>
          <a:xfrm>
            <a:off x="1085850" y="5648325"/>
            <a:ext cx="7466013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27000" algn="ctr"/>
                <a:tab pos="520700" algn="ctr"/>
                <a:tab pos="920750" algn="ctr"/>
                <a:tab pos="1320800" algn="ctr"/>
                <a:tab pos="1714500" algn="ctr"/>
                <a:tab pos="2114550" algn="ctr"/>
                <a:tab pos="2514600" algn="ctr"/>
                <a:tab pos="2901950" algn="ctr"/>
                <a:tab pos="3302000" algn="ctr"/>
                <a:tab pos="3714750" algn="ctr"/>
                <a:tab pos="4102100" algn="ctr"/>
                <a:tab pos="4502150" algn="ctr"/>
                <a:tab pos="4902200" algn="ctr"/>
                <a:tab pos="5308600" algn="ctr"/>
                <a:tab pos="5695950" algn="ctr"/>
                <a:tab pos="6089650" algn="ctr"/>
                <a:tab pos="6489700" algn="ctr"/>
                <a:tab pos="6889750" algn="ctr"/>
              </a:tabLst>
              <a:defRPr/>
            </a:pPr>
            <a:r>
              <a:rPr lang="en-GB" b="0" dirty="0">
                <a:solidFill>
                  <a:prstClr val="white"/>
                </a:solidFill>
                <a:ea typeface="+mn-ea"/>
                <a:cs typeface="Arial" charset="0"/>
              </a:rPr>
              <a:t>	212	199	185	173	162	141	124	110	101	83	70	52	34	23	10	5	1	0</a:t>
            </a:r>
          </a:p>
        </p:txBody>
      </p:sp>
      <p:sp>
        <p:nvSpPr>
          <p:cNvPr id="308" name="TextBox 307"/>
          <p:cNvSpPr txBox="1"/>
          <p:nvPr/>
        </p:nvSpPr>
        <p:spPr>
          <a:xfrm>
            <a:off x="168275" y="5434013"/>
            <a:ext cx="103187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b="0" dirty="0" err="1">
                <a:solidFill>
                  <a:prstClr val="white"/>
                </a:solidFill>
                <a:ea typeface="+mn-ea"/>
                <a:cs typeface="Arial" charset="0"/>
              </a:rPr>
              <a:t>Afatinib</a:t>
            </a:r>
            <a:endParaRPr lang="en-GB" b="0" dirty="0">
              <a:solidFill>
                <a:prstClr val="white"/>
              </a:solidFill>
              <a:ea typeface="+mn-ea"/>
              <a:cs typeface="Arial" charset="0"/>
            </a:endParaRPr>
          </a:p>
        </p:txBody>
      </p:sp>
      <p:sp>
        <p:nvSpPr>
          <p:cNvPr id="309" name="TextBox 308"/>
          <p:cNvSpPr txBox="1"/>
          <p:nvPr/>
        </p:nvSpPr>
        <p:spPr>
          <a:xfrm>
            <a:off x="168275" y="5648325"/>
            <a:ext cx="103187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b="0" dirty="0">
                <a:solidFill>
                  <a:prstClr val="white"/>
                </a:solidFill>
                <a:ea typeface="+mn-ea"/>
                <a:cs typeface="Arial" charset="0"/>
              </a:rPr>
              <a:t>Chemo</a:t>
            </a:r>
          </a:p>
        </p:txBody>
      </p:sp>
      <p:sp>
        <p:nvSpPr>
          <p:cNvPr id="310" name="TextBox 309"/>
          <p:cNvSpPr txBox="1"/>
          <p:nvPr/>
        </p:nvSpPr>
        <p:spPr>
          <a:xfrm>
            <a:off x="168275" y="5224463"/>
            <a:ext cx="155257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b="0" dirty="0">
                <a:solidFill>
                  <a:prstClr val="white"/>
                </a:solidFill>
                <a:ea typeface="+mn-ea"/>
                <a:cs typeface="Arial" charset="0"/>
              </a:rPr>
              <a:t>No of patients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x-none" sz="3200">
                <a:ea typeface="ＭＳ Ｐゴシック" charset="-128"/>
              </a:rPr>
              <a:t>Combined OS analysis in common mutations: subgroups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Presented by: James </a:t>
            </a:r>
            <a:r>
              <a:rPr lang="en-US" dirty="0" err="1" smtClean="0"/>
              <a:t>Chih-Hsin</a:t>
            </a:r>
            <a:r>
              <a:rPr lang="en-US" dirty="0" smtClean="0"/>
              <a:t> Yang </a:t>
            </a:r>
            <a:endParaRPr lang="en-US" dirty="0"/>
          </a:p>
        </p:txBody>
      </p:sp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255588" y="1460500"/>
          <a:ext cx="8507412" cy="3943668"/>
        </p:xfrm>
        <a:graphic>
          <a:graphicData uri="http://schemas.openxmlformats.org/drawingml/2006/table">
            <a:tbl>
              <a:tblPr/>
              <a:tblGrid>
                <a:gridCol w="2657475"/>
                <a:gridCol w="752475"/>
                <a:gridCol w="4081462"/>
                <a:gridCol w="1016000"/>
              </a:tblGrid>
              <a:tr h="182563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Patients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Total</a:t>
                      </a: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631</a:t>
                      </a: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0.81</a:t>
                      </a: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Gender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Male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214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0.71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Female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417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0.84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Age (years)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&lt;65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435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0.85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≥65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196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0.67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Race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Non-Asian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83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0.68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Asian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548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0.82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EGFR mutation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Del19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355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0.59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L858R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276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1.25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Baseline ECOG score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0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193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0.88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1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437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0.77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Smoking history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Never smoker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461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0.72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&lt;15 pack yrs and stopped &gt;1 yr ago </a:t>
                      </a: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0.91</a:t>
                      </a: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  Other current/ex-smoker</a:t>
                      </a: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130</a:t>
                      </a: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x-none" altLang="x-none" sz="12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1.06</a:t>
                      </a:r>
                    </a:p>
                  </a:txBody>
                  <a:tcPr marL="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7" name="Line 10"/>
          <p:cNvSpPr>
            <a:spLocks noChangeShapeType="1"/>
          </p:cNvSpPr>
          <p:nvPr/>
        </p:nvSpPr>
        <p:spPr bwMode="auto">
          <a:xfrm>
            <a:off x="5645150" y="1628775"/>
            <a:ext cx="0" cy="3925888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5" name="Line 13"/>
          <p:cNvSpPr>
            <a:spLocks noChangeShapeType="1"/>
          </p:cNvSpPr>
          <p:nvPr/>
        </p:nvSpPr>
        <p:spPr bwMode="auto">
          <a:xfrm>
            <a:off x="5324475" y="1755775"/>
            <a:ext cx="30797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6" name="Line 14"/>
          <p:cNvSpPr>
            <a:spLocks noChangeShapeType="1"/>
          </p:cNvSpPr>
          <p:nvPr/>
        </p:nvSpPr>
        <p:spPr bwMode="auto">
          <a:xfrm>
            <a:off x="5334000" y="1708150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7" name="Line 15"/>
          <p:cNvSpPr>
            <a:spLocks noChangeShapeType="1"/>
          </p:cNvSpPr>
          <p:nvPr/>
        </p:nvSpPr>
        <p:spPr bwMode="auto">
          <a:xfrm>
            <a:off x="5624513" y="1708150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8" name="Line 16"/>
          <p:cNvSpPr>
            <a:spLocks noChangeShapeType="1"/>
          </p:cNvSpPr>
          <p:nvPr/>
        </p:nvSpPr>
        <p:spPr bwMode="auto">
          <a:xfrm>
            <a:off x="5122863" y="2166938"/>
            <a:ext cx="501650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9" name="Line 17"/>
          <p:cNvSpPr>
            <a:spLocks noChangeShapeType="1"/>
          </p:cNvSpPr>
          <p:nvPr/>
        </p:nvSpPr>
        <p:spPr bwMode="auto">
          <a:xfrm>
            <a:off x="5122863" y="2119313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0" name="Line 18"/>
          <p:cNvSpPr>
            <a:spLocks noChangeShapeType="1"/>
          </p:cNvSpPr>
          <p:nvPr/>
        </p:nvSpPr>
        <p:spPr bwMode="auto">
          <a:xfrm>
            <a:off x="5624513" y="2119313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1" name="Line 19"/>
          <p:cNvSpPr>
            <a:spLocks noChangeShapeType="1"/>
          </p:cNvSpPr>
          <p:nvPr/>
        </p:nvSpPr>
        <p:spPr bwMode="auto">
          <a:xfrm>
            <a:off x="5035550" y="2911475"/>
            <a:ext cx="59372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2" name="Line 20"/>
          <p:cNvSpPr>
            <a:spLocks noChangeShapeType="1"/>
          </p:cNvSpPr>
          <p:nvPr/>
        </p:nvSpPr>
        <p:spPr bwMode="auto">
          <a:xfrm>
            <a:off x="5035550" y="2863850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3" name="Line 21"/>
          <p:cNvSpPr>
            <a:spLocks noChangeShapeType="1"/>
          </p:cNvSpPr>
          <p:nvPr/>
        </p:nvSpPr>
        <p:spPr bwMode="auto">
          <a:xfrm>
            <a:off x="5629275" y="2863850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4" name="Line 22"/>
          <p:cNvSpPr>
            <a:spLocks noChangeShapeType="1"/>
          </p:cNvSpPr>
          <p:nvPr/>
        </p:nvSpPr>
        <p:spPr bwMode="auto">
          <a:xfrm>
            <a:off x="4930775" y="3259138"/>
            <a:ext cx="86042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5" name="Line 23"/>
          <p:cNvSpPr>
            <a:spLocks noChangeShapeType="1"/>
          </p:cNvSpPr>
          <p:nvPr/>
        </p:nvSpPr>
        <p:spPr bwMode="auto">
          <a:xfrm>
            <a:off x="4930775" y="3211513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6" name="Line 24"/>
          <p:cNvSpPr>
            <a:spLocks noChangeShapeType="1"/>
          </p:cNvSpPr>
          <p:nvPr/>
        </p:nvSpPr>
        <p:spPr bwMode="auto">
          <a:xfrm>
            <a:off x="5791200" y="3211513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7" name="Line 25"/>
          <p:cNvSpPr>
            <a:spLocks noChangeShapeType="1"/>
          </p:cNvSpPr>
          <p:nvPr/>
        </p:nvSpPr>
        <p:spPr bwMode="auto">
          <a:xfrm>
            <a:off x="5334000" y="3441700"/>
            <a:ext cx="33337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8" name="Line 26"/>
          <p:cNvSpPr>
            <a:spLocks noChangeShapeType="1"/>
          </p:cNvSpPr>
          <p:nvPr/>
        </p:nvSpPr>
        <p:spPr bwMode="auto">
          <a:xfrm>
            <a:off x="5334000" y="3394075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9" name="Line 27"/>
          <p:cNvSpPr>
            <a:spLocks noChangeShapeType="1"/>
          </p:cNvSpPr>
          <p:nvPr/>
        </p:nvSpPr>
        <p:spPr bwMode="auto">
          <a:xfrm>
            <a:off x="5667375" y="3394075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00" name="Line 28"/>
          <p:cNvSpPr>
            <a:spLocks noChangeShapeType="1"/>
          </p:cNvSpPr>
          <p:nvPr/>
        </p:nvSpPr>
        <p:spPr bwMode="auto">
          <a:xfrm>
            <a:off x="5324475" y="2349500"/>
            <a:ext cx="39052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01" name="Line 29"/>
          <p:cNvSpPr>
            <a:spLocks noChangeShapeType="1"/>
          </p:cNvSpPr>
          <p:nvPr/>
        </p:nvSpPr>
        <p:spPr bwMode="auto">
          <a:xfrm>
            <a:off x="5324475" y="2301875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02" name="Line 30"/>
          <p:cNvSpPr>
            <a:spLocks noChangeShapeType="1"/>
          </p:cNvSpPr>
          <p:nvPr/>
        </p:nvSpPr>
        <p:spPr bwMode="auto">
          <a:xfrm>
            <a:off x="5715000" y="2301875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03" name="Line 31"/>
          <p:cNvSpPr>
            <a:spLocks noChangeShapeType="1"/>
          </p:cNvSpPr>
          <p:nvPr/>
        </p:nvSpPr>
        <p:spPr bwMode="auto">
          <a:xfrm>
            <a:off x="5349875" y="2720975"/>
            <a:ext cx="36512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04" name="Line 32"/>
          <p:cNvSpPr>
            <a:spLocks noChangeShapeType="1"/>
          </p:cNvSpPr>
          <p:nvPr/>
        </p:nvSpPr>
        <p:spPr bwMode="auto">
          <a:xfrm>
            <a:off x="5349875" y="2673350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05" name="Line 33"/>
          <p:cNvSpPr>
            <a:spLocks noChangeShapeType="1"/>
          </p:cNvSpPr>
          <p:nvPr/>
        </p:nvSpPr>
        <p:spPr bwMode="auto">
          <a:xfrm>
            <a:off x="5715000" y="2673350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06" name="Line 34"/>
          <p:cNvSpPr>
            <a:spLocks noChangeShapeType="1"/>
          </p:cNvSpPr>
          <p:nvPr/>
        </p:nvSpPr>
        <p:spPr bwMode="auto">
          <a:xfrm>
            <a:off x="5575300" y="4005263"/>
            <a:ext cx="47942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07" name="Line 35"/>
          <p:cNvSpPr>
            <a:spLocks noChangeShapeType="1"/>
          </p:cNvSpPr>
          <p:nvPr/>
        </p:nvSpPr>
        <p:spPr bwMode="auto">
          <a:xfrm>
            <a:off x="5575300" y="3957638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08" name="Line 36"/>
          <p:cNvSpPr>
            <a:spLocks noChangeShapeType="1"/>
          </p:cNvSpPr>
          <p:nvPr/>
        </p:nvSpPr>
        <p:spPr bwMode="auto">
          <a:xfrm>
            <a:off x="6054725" y="3957638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09" name="Line 37"/>
          <p:cNvSpPr>
            <a:spLocks noChangeShapeType="1"/>
          </p:cNvSpPr>
          <p:nvPr/>
        </p:nvSpPr>
        <p:spPr bwMode="auto">
          <a:xfrm>
            <a:off x="5045075" y="3817938"/>
            <a:ext cx="40322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10" name="Line 38"/>
          <p:cNvSpPr>
            <a:spLocks noChangeShapeType="1"/>
          </p:cNvSpPr>
          <p:nvPr/>
        </p:nvSpPr>
        <p:spPr bwMode="auto">
          <a:xfrm>
            <a:off x="5045075" y="3770313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11" name="Line 39"/>
          <p:cNvSpPr>
            <a:spLocks noChangeShapeType="1"/>
          </p:cNvSpPr>
          <p:nvPr/>
        </p:nvSpPr>
        <p:spPr bwMode="auto">
          <a:xfrm>
            <a:off x="5448300" y="3770313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12" name="Freeform 40"/>
          <p:cNvSpPr>
            <a:spLocks/>
          </p:cNvSpPr>
          <p:nvPr/>
        </p:nvSpPr>
        <p:spPr bwMode="auto">
          <a:xfrm>
            <a:off x="5207000" y="3781425"/>
            <a:ext cx="79375" cy="74613"/>
          </a:xfrm>
          <a:custGeom>
            <a:avLst/>
            <a:gdLst>
              <a:gd name="T0" fmla="*/ 26 w 50"/>
              <a:gd name="T1" fmla="*/ 50 h 50"/>
              <a:gd name="T2" fmla="*/ 0 w 50"/>
              <a:gd name="T3" fmla="*/ 24 h 50"/>
              <a:gd name="T4" fmla="*/ 26 w 50"/>
              <a:gd name="T5" fmla="*/ 0 h 50"/>
              <a:gd name="T6" fmla="*/ 50 w 50"/>
              <a:gd name="T7" fmla="*/ 24 h 50"/>
              <a:gd name="T8" fmla="*/ 26 w 50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26" y="50"/>
                </a:moveTo>
                <a:lnTo>
                  <a:pt x="0" y="24"/>
                </a:lnTo>
                <a:lnTo>
                  <a:pt x="26" y="0"/>
                </a:lnTo>
                <a:lnTo>
                  <a:pt x="50" y="24"/>
                </a:lnTo>
                <a:lnTo>
                  <a:pt x="26" y="5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13" name="Freeform 41"/>
          <p:cNvSpPr>
            <a:spLocks/>
          </p:cNvSpPr>
          <p:nvPr/>
        </p:nvSpPr>
        <p:spPr bwMode="auto">
          <a:xfrm>
            <a:off x="5772150" y="3968750"/>
            <a:ext cx="76200" cy="73025"/>
          </a:xfrm>
          <a:custGeom>
            <a:avLst/>
            <a:gdLst>
              <a:gd name="T0" fmla="*/ 24 w 48"/>
              <a:gd name="T1" fmla="*/ 48 h 48"/>
              <a:gd name="T2" fmla="*/ 0 w 48"/>
              <a:gd name="T3" fmla="*/ 24 h 48"/>
              <a:gd name="T4" fmla="*/ 24 w 48"/>
              <a:gd name="T5" fmla="*/ 0 h 48"/>
              <a:gd name="T6" fmla="*/ 48 w 48"/>
              <a:gd name="T7" fmla="*/ 24 h 48"/>
              <a:gd name="T8" fmla="*/ 24 w 48"/>
              <a:gd name="T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8">
                <a:moveTo>
                  <a:pt x="24" y="48"/>
                </a:moveTo>
                <a:lnTo>
                  <a:pt x="0" y="24"/>
                </a:lnTo>
                <a:lnTo>
                  <a:pt x="24" y="0"/>
                </a:lnTo>
                <a:lnTo>
                  <a:pt x="48" y="24"/>
                </a:lnTo>
                <a:lnTo>
                  <a:pt x="24" y="4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14" name="Freeform 42"/>
          <p:cNvSpPr>
            <a:spLocks/>
          </p:cNvSpPr>
          <p:nvPr/>
        </p:nvSpPr>
        <p:spPr bwMode="auto">
          <a:xfrm>
            <a:off x="5334000" y="3238500"/>
            <a:ext cx="44450" cy="41275"/>
          </a:xfrm>
          <a:custGeom>
            <a:avLst/>
            <a:gdLst>
              <a:gd name="T0" fmla="*/ 14 w 28"/>
              <a:gd name="T1" fmla="*/ 28 h 28"/>
              <a:gd name="T2" fmla="*/ 0 w 28"/>
              <a:gd name="T3" fmla="*/ 14 h 28"/>
              <a:gd name="T4" fmla="*/ 14 w 28"/>
              <a:gd name="T5" fmla="*/ 0 h 28"/>
              <a:gd name="T6" fmla="*/ 28 w 28"/>
              <a:gd name="T7" fmla="*/ 14 h 28"/>
              <a:gd name="T8" fmla="*/ 14 w 28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14" y="28"/>
                </a:moveTo>
                <a:lnTo>
                  <a:pt x="0" y="14"/>
                </a:lnTo>
                <a:lnTo>
                  <a:pt x="14" y="0"/>
                </a:lnTo>
                <a:lnTo>
                  <a:pt x="28" y="14"/>
                </a:lnTo>
                <a:lnTo>
                  <a:pt x="14" y="2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15" name="Freeform 43"/>
          <p:cNvSpPr>
            <a:spLocks/>
          </p:cNvSpPr>
          <p:nvPr/>
        </p:nvSpPr>
        <p:spPr bwMode="auto">
          <a:xfrm>
            <a:off x="5311775" y="2890838"/>
            <a:ext cx="44450" cy="39687"/>
          </a:xfrm>
          <a:custGeom>
            <a:avLst/>
            <a:gdLst>
              <a:gd name="T0" fmla="*/ 14 w 28"/>
              <a:gd name="T1" fmla="*/ 26 h 26"/>
              <a:gd name="T2" fmla="*/ 0 w 28"/>
              <a:gd name="T3" fmla="*/ 14 h 26"/>
              <a:gd name="T4" fmla="*/ 14 w 28"/>
              <a:gd name="T5" fmla="*/ 0 h 26"/>
              <a:gd name="T6" fmla="*/ 28 w 28"/>
              <a:gd name="T7" fmla="*/ 14 h 26"/>
              <a:gd name="T8" fmla="*/ 14 w 28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6">
                <a:moveTo>
                  <a:pt x="14" y="26"/>
                </a:moveTo>
                <a:lnTo>
                  <a:pt x="0" y="14"/>
                </a:lnTo>
                <a:lnTo>
                  <a:pt x="14" y="0"/>
                </a:lnTo>
                <a:lnTo>
                  <a:pt x="28" y="14"/>
                </a:lnTo>
                <a:lnTo>
                  <a:pt x="14" y="2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16" name="Freeform 44"/>
          <p:cNvSpPr>
            <a:spLocks/>
          </p:cNvSpPr>
          <p:nvPr/>
        </p:nvSpPr>
        <p:spPr bwMode="auto">
          <a:xfrm>
            <a:off x="5351463" y="2146300"/>
            <a:ext cx="44450" cy="42863"/>
          </a:xfrm>
          <a:custGeom>
            <a:avLst/>
            <a:gdLst>
              <a:gd name="T0" fmla="*/ 14 w 28"/>
              <a:gd name="T1" fmla="*/ 28 h 28"/>
              <a:gd name="T2" fmla="*/ 0 w 28"/>
              <a:gd name="T3" fmla="*/ 14 h 28"/>
              <a:gd name="T4" fmla="*/ 14 w 28"/>
              <a:gd name="T5" fmla="*/ 0 h 28"/>
              <a:gd name="T6" fmla="*/ 28 w 28"/>
              <a:gd name="T7" fmla="*/ 14 h 28"/>
              <a:gd name="T8" fmla="*/ 14 w 28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14" y="28"/>
                </a:moveTo>
                <a:lnTo>
                  <a:pt x="0" y="14"/>
                </a:lnTo>
                <a:lnTo>
                  <a:pt x="14" y="0"/>
                </a:lnTo>
                <a:lnTo>
                  <a:pt x="28" y="14"/>
                </a:lnTo>
                <a:lnTo>
                  <a:pt x="14" y="2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17" name="Freeform 45"/>
          <p:cNvSpPr>
            <a:spLocks/>
          </p:cNvSpPr>
          <p:nvPr/>
        </p:nvSpPr>
        <p:spPr bwMode="auto">
          <a:xfrm>
            <a:off x="5486400" y="2681288"/>
            <a:ext cx="79375" cy="74612"/>
          </a:xfrm>
          <a:custGeom>
            <a:avLst/>
            <a:gdLst>
              <a:gd name="T0" fmla="*/ 26 w 50"/>
              <a:gd name="T1" fmla="*/ 50 h 50"/>
              <a:gd name="T2" fmla="*/ 0 w 50"/>
              <a:gd name="T3" fmla="*/ 26 h 50"/>
              <a:gd name="T4" fmla="*/ 26 w 50"/>
              <a:gd name="T5" fmla="*/ 0 h 50"/>
              <a:gd name="T6" fmla="*/ 50 w 50"/>
              <a:gd name="T7" fmla="*/ 26 h 50"/>
              <a:gd name="T8" fmla="*/ 26 w 50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26" y="50"/>
                </a:moveTo>
                <a:lnTo>
                  <a:pt x="0" y="26"/>
                </a:lnTo>
                <a:lnTo>
                  <a:pt x="26" y="0"/>
                </a:lnTo>
                <a:lnTo>
                  <a:pt x="50" y="26"/>
                </a:lnTo>
                <a:lnTo>
                  <a:pt x="26" y="5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18" name="Freeform 46"/>
          <p:cNvSpPr>
            <a:spLocks/>
          </p:cNvSpPr>
          <p:nvPr/>
        </p:nvSpPr>
        <p:spPr bwMode="auto">
          <a:xfrm>
            <a:off x="5480050" y="2311400"/>
            <a:ext cx="79375" cy="74613"/>
          </a:xfrm>
          <a:custGeom>
            <a:avLst/>
            <a:gdLst>
              <a:gd name="T0" fmla="*/ 24 w 50"/>
              <a:gd name="T1" fmla="*/ 50 h 50"/>
              <a:gd name="T2" fmla="*/ 0 w 50"/>
              <a:gd name="T3" fmla="*/ 26 h 50"/>
              <a:gd name="T4" fmla="*/ 24 w 50"/>
              <a:gd name="T5" fmla="*/ 0 h 50"/>
              <a:gd name="T6" fmla="*/ 50 w 50"/>
              <a:gd name="T7" fmla="*/ 26 h 50"/>
              <a:gd name="T8" fmla="*/ 24 w 50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24" y="50"/>
                </a:moveTo>
                <a:lnTo>
                  <a:pt x="0" y="26"/>
                </a:lnTo>
                <a:lnTo>
                  <a:pt x="24" y="0"/>
                </a:lnTo>
                <a:lnTo>
                  <a:pt x="50" y="26"/>
                </a:lnTo>
                <a:lnTo>
                  <a:pt x="24" y="5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19" name="Freeform 47"/>
          <p:cNvSpPr>
            <a:spLocks/>
          </p:cNvSpPr>
          <p:nvPr/>
        </p:nvSpPr>
        <p:spPr bwMode="auto">
          <a:xfrm>
            <a:off x="5432425" y="1701800"/>
            <a:ext cx="107950" cy="101600"/>
          </a:xfrm>
          <a:custGeom>
            <a:avLst/>
            <a:gdLst>
              <a:gd name="T0" fmla="*/ 34 w 68"/>
              <a:gd name="T1" fmla="*/ 68 h 68"/>
              <a:gd name="T2" fmla="*/ 0 w 68"/>
              <a:gd name="T3" fmla="*/ 34 h 68"/>
              <a:gd name="T4" fmla="*/ 34 w 68"/>
              <a:gd name="T5" fmla="*/ 0 h 68"/>
              <a:gd name="T6" fmla="*/ 68 w 68"/>
              <a:gd name="T7" fmla="*/ 34 h 68"/>
              <a:gd name="T8" fmla="*/ 34 w 68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8">
                <a:moveTo>
                  <a:pt x="34" y="68"/>
                </a:moveTo>
                <a:lnTo>
                  <a:pt x="0" y="34"/>
                </a:lnTo>
                <a:lnTo>
                  <a:pt x="34" y="0"/>
                </a:lnTo>
                <a:lnTo>
                  <a:pt x="68" y="34"/>
                </a:lnTo>
                <a:lnTo>
                  <a:pt x="34" y="6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20" name="Freeform 48"/>
          <p:cNvSpPr>
            <a:spLocks/>
          </p:cNvSpPr>
          <p:nvPr/>
        </p:nvSpPr>
        <p:spPr bwMode="auto">
          <a:xfrm>
            <a:off x="5448300" y="3394075"/>
            <a:ext cx="101600" cy="92075"/>
          </a:xfrm>
          <a:custGeom>
            <a:avLst/>
            <a:gdLst>
              <a:gd name="T0" fmla="*/ 32 w 64"/>
              <a:gd name="T1" fmla="*/ 62 h 62"/>
              <a:gd name="T2" fmla="*/ 0 w 64"/>
              <a:gd name="T3" fmla="*/ 32 h 62"/>
              <a:gd name="T4" fmla="*/ 32 w 64"/>
              <a:gd name="T5" fmla="*/ 0 h 62"/>
              <a:gd name="T6" fmla="*/ 64 w 64"/>
              <a:gd name="T7" fmla="*/ 32 h 62"/>
              <a:gd name="T8" fmla="*/ 32 w 64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2">
                <a:moveTo>
                  <a:pt x="32" y="62"/>
                </a:moveTo>
                <a:lnTo>
                  <a:pt x="0" y="32"/>
                </a:lnTo>
                <a:lnTo>
                  <a:pt x="32" y="0"/>
                </a:lnTo>
                <a:lnTo>
                  <a:pt x="64" y="32"/>
                </a:lnTo>
                <a:lnTo>
                  <a:pt x="32" y="6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21" name="Line 49"/>
          <p:cNvSpPr>
            <a:spLocks noChangeShapeType="1"/>
          </p:cNvSpPr>
          <p:nvPr/>
        </p:nvSpPr>
        <p:spPr bwMode="auto">
          <a:xfrm>
            <a:off x="5257800" y="4371975"/>
            <a:ext cx="577850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22" name="Line 50"/>
          <p:cNvSpPr>
            <a:spLocks noChangeShapeType="1"/>
          </p:cNvSpPr>
          <p:nvPr/>
        </p:nvSpPr>
        <p:spPr bwMode="auto">
          <a:xfrm>
            <a:off x="5257800" y="4324350"/>
            <a:ext cx="0" cy="96838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23" name="Line 51"/>
          <p:cNvSpPr>
            <a:spLocks noChangeShapeType="1"/>
          </p:cNvSpPr>
          <p:nvPr/>
        </p:nvSpPr>
        <p:spPr bwMode="auto">
          <a:xfrm>
            <a:off x="5835650" y="4324350"/>
            <a:ext cx="0" cy="96838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24" name="Line 52"/>
          <p:cNvSpPr>
            <a:spLocks noChangeShapeType="1"/>
          </p:cNvSpPr>
          <p:nvPr/>
        </p:nvSpPr>
        <p:spPr bwMode="auto">
          <a:xfrm>
            <a:off x="5248275" y="4557713"/>
            <a:ext cx="374650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25" name="Line 53"/>
          <p:cNvSpPr>
            <a:spLocks noChangeShapeType="1"/>
          </p:cNvSpPr>
          <p:nvPr/>
        </p:nvSpPr>
        <p:spPr bwMode="auto">
          <a:xfrm>
            <a:off x="5248275" y="4510088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26" name="Line 54"/>
          <p:cNvSpPr>
            <a:spLocks noChangeShapeType="1"/>
          </p:cNvSpPr>
          <p:nvPr/>
        </p:nvSpPr>
        <p:spPr bwMode="auto">
          <a:xfrm>
            <a:off x="5622925" y="4510088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27" name="Line 55"/>
          <p:cNvSpPr>
            <a:spLocks noChangeShapeType="1"/>
          </p:cNvSpPr>
          <p:nvPr/>
        </p:nvSpPr>
        <p:spPr bwMode="auto">
          <a:xfrm>
            <a:off x="5222875" y="4922838"/>
            <a:ext cx="36512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28" name="Line 56"/>
          <p:cNvSpPr>
            <a:spLocks noChangeShapeType="1"/>
          </p:cNvSpPr>
          <p:nvPr/>
        </p:nvSpPr>
        <p:spPr bwMode="auto">
          <a:xfrm>
            <a:off x="5222875" y="4875213"/>
            <a:ext cx="0" cy="96837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29" name="Line 57"/>
          <p:cNvSpPr>
            <a:spLocks noChangeShapeType="1"/>
          </p:cNvSpPr>
          <p:nvPr/>
        </p:nvSpPr>
        <p:spPr bwMode="auto">
          <a:xfrm>
            <a:off x="5588000" y="4875213"/>
            <a:ext cx="0" cy="96837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30" name="Line 58"/>
          <p:cNvSpPr>
            <a:spLocks noChangeShapeType="1"/>
          </p:cNvSpPr>
          <p:nvPr/>
        </p:nvSpPr>
        <p:spPr bwMode="auto">
          <a:xfrm>
            <a:off x="5014913" y="5102225"/>
            <a:ext cx="113982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31" name="Line 59"/>
          <p:cNvSpPr>
            <a:spLocks noChangeShapeType="1"/>
          </p:cNvSpPr>
          <p:nvPr/>
        </p:nvSpPr>
        <p:spPr bwMode="auto">
          <a:xfrm>
            <a:off x="5014913" y="5054600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32" name="Line 60"/>
          <p:cNvSpPr>
            <a:spLocks noChangeShapeType="1"/>
          </p:cNvSpPr>
          <p:nvPr/>
        </p:nvSpPr>
        <p:spPr bwMode="auto">
          <a:xfrm>
            <a:off x="6154738" y="5054600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33" name="Line 61"/>
          <p:cNvSpPr>
            <a:spLocks noChangeShapeType="1"/>
          </p:cNvSpPr>
          <p:nvPr/>
        </p:nvSpPr>
        <p:spPr bwMode="auto">
          <a:xfrm>
            <a:off x="5359400" y="5292725"/>
            <a:ext cx="669925" cy="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34" name="Line 62"/>
          <p:cNvSpPr>
            <a:spLocks noChangeShapeType="1"/>
          </p:cNvSpPr>
          <p:nvPr/>
        </p:nvSpPr>
        <p:spPr bwMode="auto">
          <a:xfrm>
            <a:off x="5359400" y="5245100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35" name="Line 63"/>
          <p:cNvSpPr>
            <a:spLocks noChangeShapeType="1"/>
          </p:cNvSpPr>
          <p:nvPr/>
        </p:nvSpPr>
        <p:spPr bwMode="auto">
          <a:xfrm>
            <a:off x="6029325" y="5245100"/>
            <a:ext cx="0" cy="95250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36" name="Freeform 64"/>
          <p:cNvSpPr>
            <a:spLocks/>
          </p:cNvSpPr>
          <p:nvPr/>
        </p:nvSpPr>
        <p:spPr bwMode="auto">
          <a:xfrm>
            <a:off x="5664200" y="5265738"/>
            <a:ext cx="50800" cy="50800"/>
          </a:xfrm>
          <a:custGeom>
            <a:avLst/>
            <a:gdLst>
              <a:gd name="T0" fmla="*/ 16 w 32"/>
              <a:gd name="T1" fmla="*/ 34 h 34"/>
              <a:gd name="T2" fmla="*/ 0 w 32"/>
              <a:gd name="T3" fmla="*/ 18 h 34"/>
              <a:gd name="T4" fmla="*/ 16 w 32"/>
              <a:gd name="T5" fmla="*/ 0 h 34"/>
              <a:gd name="T6" fmla="*/ 32 w 32"/>
              <a:gd name="T7" fmla="*/ 18 h 34"/>
              <a:gd name="T8" fmla="*/ 16 w 32"/>
              <a:gd name="T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4">
                <a:moveTo>
                  <a:pt x="16" y="34"/>
                </a:moveTo>
                <a:lnTo>
                  <a:pt x="0" y="18"/>
                </a:lnTo>
                <a:lnTo>
                  <a:pt x="16" y="0"/>
                </a:lnTo>
                <a:lnTo>
                  <a:pt x="32" y="18"/>
                </a:lnTo>
                <a:lnTo>
                  <a:pt x="16" y="3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37" name="Freeform 65"/>
          <p:cNvSpPr>
            <a:spLocks/>
          </p:cNvSpPr>
          <p:nvPr/>
        </p:nvSpPr>
        <p:spPr bwMode="auto">
          <a:xfrm>
            <a:off x="5521325" y="4346575"/>
            <a:ext cx="50800" cy="49213"/>
          </a:xfrm>
          <a:custGeom>
            <a:avLst/>
            <a:gdLst>
              <a:gd name="T0" fmla="*/ 16 w 32"/>
              <a:gd name="T1" fmla="*/ 34 h 34"/>
              <a:gd name="T2" fmla="*/ 0 w 32"/>
              <a:gd name="T3" fmla="*/ 18 h 34"/>
              <a:gd name="T4" fmla="*/ 16 w 32"/>
              <a:gd name="T5" fmla="*/ 0 h 34"/>
              <a:gd name="T6" fmla="*/ 32 w 32"/>
              <a:gd name="T7" fmla="*/ 18 h 34"/>
              <a:gd name="T8" fmla="*/ 16 w 32"/>
              <a:gd name="T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4">
                <a:moveTo>
                  <a:pt x="16" y="34"/>
                </a:moveTo>
                <a:lnTo>
                  <a:pt x="0" y="18"/>
                </a:lnTo>
                <a:lnTo>
                  <a:pt x="16" y="0"/>
                </a:lnTo>
                <a:lnTo>
                  <a:pt x="32" y="18"/>
                </a:lnTo>
                <a:lnTo>
                  <a:pt x="16" y="3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38" name="Freeform 66"/>
          <p:cNvSpPr>
            <a:spLocks/>
          </p:cNvSpPr>
          <p:nvPr/>
        </p:nvSpPr>
        <p:spPr bwMode="auto">
          <a:xfrm>
            <a:off x="5561013" y="5081588"/>
            <a:ext cx="44450" cy="41275"/>
          </a:xfrm>
          <a:custGeom>
            <a:avLst/>
            <a:gdLst>
              <a:gd name="T0" fmla="*/ 14 w 28"/>
              <a:gd name="T1" fmla="*/ 28 h 28"/>
              <a:gd name="T2" fmla="*/ 0 w 28"/>
              <a:gd name="T3" fmla="*/ 14 h 28"/>
              <a:gd name="T4" fmla="*/ 14 w 28"/>
              <a:gd name="T5" fmla="*/ 0 h 28"/>
              <a:gd name="T6" fmla="*/ 28 w 28"/>
              <a:gd name="T7" fmla="*/ 14 h 28"/>
              <a:gd name="T8" fmla="*/ 14 w 28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14" y="28"/>
                </a:moveTo>
                <a:lnTo>
                  <a:pt x="0" y="14"/>
                </a:lnTo>
                <a:lnTo>
                  <a:pt x="14" y="0"/>
                </a:lnTo>
                <a:lnTo>
                  <a:pt x="28" y="14"/>
                </a:lnTo>
                <a:lnTo>
                  <a:pt x="14" y="2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39" name="Freeform 67"/>
          <p:cNvSpPr>
            <a:spLocks/>
          </p:cNvSpPr>
          <p:nvPr/>
        </p:nvSpPr>
        <p:spPr bwMode="auto">
          <a:xfrm>
            <a:off x="5365750" y="4884738"/>
            <a:ext cx="79375" cy="74612"/>
          </a:xfrm>
          <a:custGeom>
            <a:avLst/>
            <a:gdLst>
              <a:gd name="T0" fmla="*/ 24 w 50"/>
              <a:gd name="T1" fmla="*/ 50 h 50"/>
              <a:gd name="T2" fmla="*/ 0 w 50"/>
              <a:gd name="T3" fmla="*/ 26 h 50"/>
              <a:gd name="T4" fmla="*/ 24 w 50"/>
              <a:gd name="T5" fmla="*/ 0 h 50"/>
              <a:gd name="T6" fmla="*/ 50 w 50"/>
              <a:gd name="T7" fmla="*/ 26 h 50"/>
              <a:gd name="T8" fmla="*/ 24 w 50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24" y="50"/>
                </a:moveTo>
                <a:lnTo>
                  <a:pt x="0" y="26"/>
                </a:lnTo>
                <a:lnTo>
                  <a:pt x="24" y="0"/>
                </a:lnTo>
                <a:lnTo>
                  <a:pt x="50" y="26"/>
                </a:lnTo>
                <a:lnTo>
                  <a:pt x="24" y="5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40" name="Freeform 68"/>
          <p:cNvSpPr>
            <a:spLocks/>
          </p:cNvSpPr>
          <p:nvPr/>
        </p:nvSpPr>
        <p:spPr bwMode="auto">
          <a:xfrm>
            <a:off x="5397500" y="4519613"/>
            <a:ext cx="79375" cy="74612"/>
          </a:xfrm>
          <a:custGeom>
            <a:avLst/>
            <a:gdLst>
              <a:gd name="T0" fmla="*/ 24 w 50"/>
              <a:gd name="T1" fmla="*/ 50 h 50"/>
              <a:gd name="T2" fmla="*/ 0 w 50"/>
              <a:gd name="T3" fmla="*/ 26 h 50"/>
              <a:gd name="T4" fmla="*/ 24 w 50"/>
              <a:gd name="T5" fmla="*/ 0 h 50"/>
              <a:gd name="T6" fmla="*/ 50 w 50"/>
              <a:gd name="T7" fmla="*/ 26 h 50"/>
              <a:gd name="T8" fmla="*/ 24 w 50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24" y="50"/>
                </a:moveTo>
                <a:lnTo>
                  <a:pt x="0" y="26"/>
                </a:lnTo>
                <a:lnTo>
                  <a:pt x="24" y="0"/>
                </a:lnTo>
                <a:lnTo>
                  <a:pt x="50" y="26"/>
                </a:lnTo>
                <a:lnTo>
                  <a:pt x="24" y="5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41" name="Line 10"/>
          <p:cNvSpPr>
            <a:spLocks noChangeShapeType="1"/>
          </p:cNvSpPr>
          <p:nvPr/>
        </p:nvSpPr>
        <p:spPr bwMode="auto">
          <a:xfrm>
            <a:off x="3575050" y="5481638"/>
            <a:ext cx="0" cy="71437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43" name="Line 10"/>
          <p:cNvSpPr>
            <a:spLocks noChangeShapeType="1"/>
          </p:cNvSpPr>
          <p:nvPr/>
        </p:nvSpPr>
        <p:spPr bwMode="auto">
          <a:xfrm>
            <a:off x="7716838" y="5481638"/>
            <a:ext cx="0" cy="82550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144" name="Rounded Rectangle 143"/>
          <p:cNvSpPr/>
          <p:nvPr/>
        </p:nvSpPr>
        <p:spPr>
          <a:xfrm>
            <a:off x="203200" y="3741738"/>
            <a:ext cx="8556625" cy="187325"/>
          </a:xfrm>
          <a:prstGeom prst="roundRect">
            <a:avLst/>
          </a:prstGeom>
          <a:noFill/>
          <a:ln w="19050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eaLnBrk="1" hangingPunct="1">
              <a:defRPr/>
            </a:pPr>
            <a:endParaRPr lang="en-GB" sz="1800" b="0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145" name="Straight Arrow Connector 144"/>
          <p:cNvCxnSpPr/>
          <p:nvPr/>
        </p:nvCxnSpPr>
        <p:spPr bwMode="auto">
          <a:xfrm>
            <a:off x="7389813" y="5830888"/>
            <a:ext cx="698500" cy="0"/>
          </a:xfrm>
          <a:prstGeom prst="straightConnector1">
            <a:avLst/>
          </a:prstGeom>
          <a:ln w="28575" cap="sq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/>
          <p:cNvCxnSpPr/>
          <p:nvPr/>
        </p:nvCxnSpPr>
        <p:spPr bwMode="auto">
          <a:xfrm flipH="1">
            <a:off x="3719513" y="5832475"/>
            <a:ext cx="731837" cy="0"/>
          </a:xfrm>
          <a:prstGeom prst="straightConnector1">
            <a:avLst/>
          </a:prstGeom>
          <a:ln w="28575" cap="sq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40"/>
          <p:cNvSpPr txBox="1">
            <a:spLocks noChangeArrowheads="1"/>
          </p:cNvSpPr>
          <p:nvPr/>
        </p:nvSpPr>
        <p:spPr bwMode="auto">
          <a:xfrm>
            <a:off x="4025900" y="5710238"/>
            <a:ext cx="1619250" cy="2619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r" defTabSz="457200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100" dirty="0">
                <a:solidFill>
                  <a:prstClr val="white"/>
                </a:solidFill>
                <a:ea typeface="+mn-ea"/>
                <a:cs typeface="Arial" charset="0"/>
              </a:rPr>
              <a:t> </a:t>
            </a:r>
            <a:r>
              <a:rPr lang="en-GB" altLang="en-US" sz="1100" dirty="0" err="1">
                <a:solidFill>
                  <a:prstClr val="white"/>
                </a:solidFill>
                <a:ea typeface="+mn-ea"/>
                <a:cs typeface="Arial" charset="0"/>
              </a:rPr>
              <a:t>Favors</a:t>
            </a:r>
            <a:r>
              <a:rPr lang="en-GB" altLang="en-US" sz="1100" dirty="0">
                <a:solidFill>
                  <a:prstClr val="white"/>
                </a:solidFill>
                <a:ea typeface="+mn-ea"/>
                <a:cs typeface="Arial" charset="0"/>
              </a:rPr>
              <a:t> </a:t>
            </a:r>
            <a:r>
              <a:rPr lang="en-GB" altLang="en-US" sz="1100" dirty="0" err="1">
                <a:solidFill>
                  <a:prstClr val="white"/>
                </a:solidFill>
                <a:ea typeface="+mn-ea"/>
                <a:cs typeface="Arial" charset="0"/>
              </a:rPr>
              <a:t>A</a:t>
            </a:r>
            <a:r>
              <a:rPr lang="en-GB" altLang="en-US" sz="1100" dirty="0" err="1" smtClean="0">
                <a:solidFill>
                  <a:prstClr val="white"/>
                </a:solidFill>
                <a:ea typeface="+mn-ea"/>
                <a:cs typeface="Arial" charset="0"/>
              </a:rPr>
              <a:t>fatinib</a:t>
            </a:r>
            <a:endParaRPr lang="en-GB" altLang="en-US" sz="800" dirty="0">
              <a:solidFill>
                <a:prstClr val="white"/>
              </a:solidFill>
              <a:ea typeface="+mn-ea"/>
              <a:cs typeface="Arial" charset="0"/>
            </a:endParaRPr>
          </a:p>
        </p:txBody>
      </p:sp>
      <p:sp>
        <p:nvSpPr>
          <p:cNvPr id="148" name="TextBox 40"/>
          <p:cNvSpPr txBox="1">
            <a:spLocks noChangeArrowheads="1"/>
          </p:cNvSpPr>
          <p:nvPr/>
        </p:nvSpPr>
        <p:spPr bwMode="auto">
          <a:xfrm>
            <a:off x="5667375" y="5710238"/>
            <a:ext cx="1987550" cy="2619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l" defTabSz="457200"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100" dirty="0">
                <a:solidFill>
                  <a:prstClr val="white"/>
                </a:solidFill>
                <a:ea typeface="+mn-ea"/>
                <a:cs typeface="Arial" charset="0"/>
              </a:rPr>
              <a:t> </a:t>
            </a:r>
            <a:r>
              <a:rPr lang="en-GB" altLang="en-US" sz="1100" dirty="0" err="1">
                <a:solidFill>
                  <a:prstClr val="white"/>
                </a:solidFill>
                <a:ea typeface="+mn-ea"/>
                <a:cs typeface="Arial" charset="0"/>
              </a:rPr>
              <a:t>Favors</a:t>
            </a:r>
            <a:r>
              <a:rPr lang="en-GB" altLang="en-US" sz="1100" dirty="0">
                <a:solidFill>
                  <a:prstClr val="white"/>
                </a:solidFill>
                <a:ea typeface="+mn-ea"/>
                <a:cs typeface="Arial" charset="0"/>
              </a:rPr>
              <a:t> </a:t>
            </a:r>
            <a:r>
              <a:rPr lang="en-GB" altLang="en-US" sz="1100" dirty="0" smtClean="0">
                <a:solidFill>
                  <a:prstClr val="white"/>
                </a:solidFill>
                <a:ea typeface="+mn-ea"/>
                <a:cs typeface="Arial" charset="0"/>
              </a:rPr>
              <a:t>Chemotherapy</a:t>
            </a:r>
            <a:endParaRPr lang="en-GB" altLang="en-US" sz="800" dirty="0">
              <a:solidFill>
                <a:prstClr val="white"/>
              </a:solidFill>
              <a:ea typeface="+mn-ea"/>
              <a:cs typeface="Arial" charset="0"/>
            </a:endParaRPr>
          </a:p>
        </p:txBody>
      </p:sp>
      <p:sp>
        <p:nvSpPr>
          <p:cNvPr id="149" name="Line 41"/>
          <p:cNvSpPr>
            <a:spLocks noChangeShapeType="1"/>
          </p:cNvSpPr>
          <p:nvPr/>
        </p:nvSpPr>
        <p:spPr bwMode="auto">
          <a:xfrm flipH="1">
            <a:off x="266700" y="5486400"/>
            <a:ext cx="8505825" cy="0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518150" y="5576888"/>
            <a:ext cx="26987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1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550025" y="5572125"/>
            <a:ext cx="26987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4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4425950" y="5567363"/>
            <a:ext cx="4540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1/4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354388" y="5572125"/>
            <a:ext cx="4540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1/16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7513638" y="5568950"/>
            <a:ext cx="414337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16</a:t>
            </a:r>
          </a:p>
        </p:txBody>
      </p:sp>
      <p:sp>
        <p:nvSpPr>
          <p:cNvPr id="81" name="Line 10"/>
          <p:cNvSpPr>
            <a:spLocks noChangeShapeType="1"/>
          </p:cNvSpPr>
          <p:nvPr/>
        </p:nvSpPr>
        <p:spPr bwMode="auto">
          <a:xfrm>
            <a:off x="4605338" y="5487988"/>
            <a:ext cx="0" cy="73025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2" name="Line 10"/>
          <p:cNvSpPr>
            <a:spLocks noChangeShapeType="1"/>
          </p:cNvSpPr>
          <p:nvPr/>
        </p:nvSpPr>
        <p:spPr bwMode="auto">
          <a:xfrm>
            <a:off x="5646738" y="5492750"/>
            <a:ext cx="0" cy="71438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3" name="Line 10"/>
          <p:cNvSpPr>
            <a:spLocks noChangeShapeType="1"/>
          </p:cNvSpPr>
          <p:nvPr/>
        </p:nvSpPr>
        <p:spPr bwMode="auto">
          <a:xfrm>
            <a:off x="6680200" y="5483225"/>
            <a:ext cx="0" cy="73025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Freeform 7"/>
          <p:cNvSpPr>
            <a:spLocks/>
          </p:cNvSpPr>
          <p:nvPr/>
        </p:nvSpPr>
        <p:spPr bwMode="auto">
          <a:xfrm>
            <a:off x="863600" y="1981200"/>
            <a:ext cx="3190875" cy="2049463"/>
          </a:xfrm>
          <a:custGeom>
            <a:avLst/>
            <a:gdLst>
              <a:gd name="T0" fmla="*/ 80 w 2010"/>
              <a:gd name="T1" fmla="*/ 20 h 1291"/>
              <a:gd name="T2" fmla="*/ 168 w 2010"/>
              <a:gd name="T3" fmla="*/ 32 h 1291"/>
              <a:gd name="T4" fmla="*/ 190 w 2010"/>
              <a:gd name="T5" fmla="*/ 56 h 1291"/>
              <a:gd name="T6" fmla="*/ 246 w 2010"/>
              <a:gd name="T7" fmla="*/ 68 h 1291"/>
              <a:gd name="T8" fmla="*/ 306 w 2010"/>
              <a:gd name="T9" fmla="*/ 86 h 1291"/>
              <a:gd name="T10" fmla="*/ 338 w 2010"/>
              <a:gd name="T11" fmla="*/ 100 h 1291"/>
              <a:gd name="T12" fmla="*/ 380 w 2010"/>
              <a:gd name="T13" fmla="*/ 122 h 1291"/>
              <a:gd name="T14" fmla="*/ 404 w 2010"/>
              <a:gd name="T15" fmla="*/ 154 h 1291"/>
              <a:gd name="T16" fmla="*/ 420 w 2010"/>
              <a:gd name="T17" fmla="*/ 178 h 1291"/>
              <a:gd name="T18" fmla="*/ 446 w 2010"/>
              <a:gd name="T19" fmla="*/ 190 h 1291"/>
              <a:gd name="T20" fmla="*/ 482 w 2010"/>
              <a:gd name="T21" fmla="*/ 204 h 1291"/>
              <a:gd name="T22" fmla="*/ 502 w 2010"/>
              <a:gd name="T23" fmla="*/ 228 h 1291"/>
              <a:gd name="T24" fmla="*/ 534 w 2010"/>
              <a:gd name="T25" fmla="*/ 246 h 1291"/>
              <a:gd name="T26" fmla="*/ 574 w 2010"/>
              <a:gd name="T27" fmla="*/ 268 h 1291"/>
              <a:gd name="T28" fmla="*/ 610 w 2010"/>
              <a:gd name="T29" fmla="*/ 290 h 1291"/>
              <a:gd name="T30" fmla="*/ 620 w 2010"/>
              <a:gd name="T31" fmla="*/ 304 h 1291"/>
              <a:gd name="T32" fmla="*/ 640 w 2010"/>
              <a:gd name="T33" fmla="*/ 326 h 1291"/>
              <a:gd name="T34" fmla="*/ 662 w 2010"/>
              <a:gd name="T35" fmla="*/ 344 h 1291"/>
              <a:gd name="T36" fmla="*/ 676 w 2010"/>
              <a:gd name="T37" fmla="*/ 368 h 1291"/>
              <a:gd name="T38" fmla="*/ 715 w 2010"/>
              <a:gd name="T39" fmla="*/ 390 h 1291"/>
              <a:gd name="T40" fmla="*/ 735 w 2010"/>
              <a:gd name="T41" fmla="*/ 412 h 1291"/>
              <a:gd name="T42" fmla="*/ 767 w 2010"/>
              <a:gd name="T43" fmla="*/ 440 h 1291"/>
              <a:gd name="T44" fmla="*/ 811 w 2010"/>
              <a:gd name="T45" fmla="*/ 458 h 1291"/>
              <a:gd name="T46" fmla="*/ 827 w 2010"/>
              <a:gd name="T47" fmla="*/ 470 h 1291"/>
              <a:gd name="T48" fmla="*/ 839 w 2010"/>
              <a:gd name="T49" fmla="*/ 500 h 1291"/>
              <a:gd name="T50" fmla="*/ 853 w 2010"/>
              <a:gd name="T51" fmla="*/ 516 h 1291"/>
              <a:gd name="T52" fmla="*/ 867 w 2010"/>
              <a:gd name="T53" fmla="*/ 536 h 1291"/>
              <a:gd name="T54" fmla="*/ 899 w 2010"/>
              <a:gd name="T55" fmla="*/ 558 h 1291"/>
              <a:gd name="T56" fmla="*/ 911 w 2010"/>
              <a:gd name="T57" fmla="*/ 580 h 1291"/>
              <a:gd name="T58" fmla="*/ 929 w 2010"/>
              <a:gd name="T59" fmla="*/ 602 h 1291"/>
              <a:gd name="T60" fmla="*/ 971 w 2010"/>
              <a:gd name="T61" fmla="*/ 627 h 1291"/>
              <a:gd name="T62" fmla="*/ 991 w 2010"/>
              <a:gd name="T63" fmla="*/ 657 h 1291"/>
              <a:gd name="T64" fmla="*/ 1017 w 2010"/>
              <a:gd name="T65" fmla="*/ 671 h 1291"/>
              <a:gd name="T66" fmla="*/ 1071 w 2010"/>
              <a:gd name="T67" fmla="*/ 689 h 1291"/>
              <a:gd name="T68" fmla="*/ 1093 w 2010"/>
              <a:gd name="T69" fmla="*/ 713 h 1291"/>
              <a:gd name="T70" fmla="*/ 1099 w 2010"/>
              <a:gd name="T71" fmla="*/ 731 h 1291"/>
              <a:gd name="T72" fmla="*/ 1121 w 2010"/>
              <a:gd name="T73" fmla="*/ 757 h 1291"/>
              <a:gd name="T74" fmla="*/ 1169 w 2010"/>
              <a:gd name="T75" fmla="*/ 781 h 1291"/>
              <a:gd name="T76" fmla="*/ 1207 w 2010"/>
              <a:gd name="T77" fmla="*/ 797 h 1291"/>
              <a:gd name="T78" fmla="*/ 1223 w 2010"/>
              <a:gd name="T79" fmla="*/ 811 h 1291"/>
              <a:gd name="T80" fmla="*/ 1249 w 2010"/>
              <a:gd name="T81" fmla="*/ 833 h 1291"/>
              <a:gd name="T82" fmla="*/ 1295 w 2010"/>
              <a:gd name="T83" fmla="*/ 871 h 1291"/>
              <a:gd name="T84" fmla="*/ 1305 w 2010"/>
              <a:gd name="T85" fmla="*/ 889 h 1291"/>
              <a:gd name="T86" fmla="*/ 1355 w 2010"/>
              <a:gd name="T87" fmla="*/ 915 h 1291"/>
              <a:gd name="T88" fmla="*/ 1367 w 2010"/>
              <a:gd name="T89" fmla="*/ 947 h 1291"/>
              <a:gd name="T90" fmla="*/ 1403 w 2010"/>
              <a:gd name="T91" fmla="*/ 961 h 1291"/>
              <a:gd name="T92" fmla="*/ 1409 w 2010"/>
              <a:gd name="T93" fmla="*/ 979 h 1291"/>
              <a:gd name="T94" fmla="*/ 1449 w 2010"/>
              <a:gd name="T95" fmla="*/ 1019 h 1291"/>
              <a:gd name="T96" fmla="*/ 1543 w 2010"/>
              <a:gd name="T97" fmla="*/ 1047 h 1291"/>
              <a:gd name="T98" fmla="*/ 1617 w 2010"/>
              <a:gd name="T99" fmla="*/ 1079 h 1291"/>
              <a:gd name="T100" fmla="*/ 1706 w 2010"/>
              <a:gd name="T101" fmla="*/ 1137 h 1291"/>
              <a:gd name="T102" fmla="*/ 1924 w 2010"/>
              <a:gd name="T103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10" h="1291">
                <a:moveTo>
                  <a:pt x="0" y="0"/>
                </a:moveTo>
                <a:lnTo>
                  <a:pt x="42" y="0"/>
                </a:lnTo>
                <a:lnTo>
                  <a:pt x="42" y="20"/>
                </a:lnTo>
                <a:lnTo>
                  <a:pt x="80" y="20"/>
                </a:lnTo>
                <a:lnTo>
                  <a:pt x="80" y="24"/>
                </a:lnTo>
                <a:lnTo>
                  <a:pt x="158" y="24"/>
                </a:lnTo>
                <a:lnTo>
                  <a:pt x="158" y="32"/>
                </a:lnTo>
                <a:lnTo>
                  <a:pt x="168" y="32"/>
                </a:lnTo>
                <a:lnTo>
                  <a:pt x="168" y="46"/>
                </a:lnTo>
                <a:lnTo>
                  <a:pt x="188" y="46"/>
                </a:lnTo>
                <a:lnTo>
                  <a:pt x="188" y="56"/>
                </a:lnTo>
                <a:lnTo>
                  <a:pt x="190" y="56"/>
                </a:lnTo>
                <a:lnTo>
                  <a:pt x="190" y="64"/>
                </a:lnTo>
                <a:lnTo>
                  <a:pt x="216" y="64"/>
                </a:lnTo>
                <a:lnTo>
                  <a:pt x="216" y="68"/>
                </a:lnTo>
                <a:lnTo>
                  <a:pt x="246" y="68"/>
                </a:lnTo>
                <a:lnTo>
                  <a:pt x="246" y="78"/>
                </a:lnTo>
                <a:lnTo>
                  <a:pt x="270" y="78"/>
                </a:lnTo>
                <a:lnTo>
                  <a:pt x="270" y="86"/>
                </a:lnTo>
                <a:lnTo>
                  <a:pt x="306" y="86"/>
                </a:lnTo>
                <a:lnTo>
                  <a:pt x="306" y="92"/>
                </a:lnTo>
                <a:lnTo>
                  <a:pt x="322" y="92"/>
                </a:lnTo>
                <a:lnTo>
                  <a:pt x="322" y="100"/>
                </a:lnTo>
                <a:lnTo>
                  <a:pt x="338" y="100"/>
                </a:lnTo>
                <a:lnTo>
                  <a:pt x="338" y="110"/>
                </a:lnTo>
                <a:lnTo>
                  <a:pt x="360" y="110"/>
                </a:lnTo>
                <a:lnTo>
                  <a:pt x="360" y="122"/>
                </a:lnTo>
                <a:lnTo>
                  <a:pt x="380" y="122"/>
                </a:lnTo>
                <a:lnTo>
                  <a:pt x="380" y="132"/>
                </a:lnTo>
                <a:lnTo>
                  <a:pt x="384" y="132"/>
                </a:lnTo>
                <a:lnTo>
                  <a:pt x="384" y="154"/>
                </a:lnTo>
                <a:lnTo>
                  <a:pt x="404" y="154"/>
                </a:lnTo>
                <a:lnTo>
                  <a:pt x="404" y="160"/>
                </a:lnTo>
                <a:lnTo>
                  <a:pt x="414" y="160"/>
                </a:lnTo>
                <a:lnTo>
                  <a:pt x="414" y="178"/>
                </a:lnTo>
                <a:lnTo>
                  <a:pt x="420" y="178"/>
                </a:lnTo>
                <a:lnTo>
                  <a:pt x="420" y="182"/>
                </a:lnTo>
                <a:lnTo>
                  <a:pt x="434" y="182"/>
                </a:lnTo>
                <a:lnTo>
                  <a:pt x="434" y="190"/>
                </a:lnTo>
                <a:lnTo>
                  <a:pt x="446" y="190"/>
                </a:lnTo>
                <a:lnTo>
                  <a:pt x="446" y="200"/>
                </a:lnTo>
                <a:lnTo>
                  <a:pt x="452" y="200"/>
                </a:lnTo>
                <a:lnTo>
                  <a:pt x="452" y="204"/>
                </a:lnTo>
                <a:lnTo>
                  <a:pt x="482" y="204"/>
                </a:lnTo>
                <a:lnTo>
                  <a:pt x="482" y="214"/>
                </a:lnTo>
                <a:lnTo>
                  <a:pt x="492" y="214"/>
                </a:lnTo>
                <a:lnTo>
                  <a:pt x="492" y="228"/>
                </a:lnTo>
                <a:lnTo>
                  <a:pt x="502" y="228"/>
                </a:lnTo>
                <a:lnTo>
                  <a:pt x="502" y="236"/>
                </a:lnTo>
                <a:lnTo>
                  <a:pt x="514" y="236"/>
                </a:lnTo>
                <a:lnTo>
                  <a:pt x="514" y="246"/>
                </a:lnTo>
                <a:lnTo>
                  <a:pt x="534" y="246"/>
                </a:lnTo>
                <a:lnTo>
                  <a:pt x="534" y="258"/>
                </a:lnTo>
                <a:lnTo>
                  <a:pt x="544" y="258"/>
                </a:lnTo>
                <a:lnTo>
                  <a:pt x="544" y="268"/>
                </a:lnTo>
                <a:lnTo>
                  <a:pt x="574" y="268"/>
                </a:lnTo>
                <a:lnTo>
                  <a:pt x="574" y="282"/>
                </a:lnTo>
                <a:lnTo>
                  <a:pt x="584" y="282"/>
                </a:lnTo>
                <a:lnTo>
                  <a:pt x="584" y="290"/>
                </a:lnTo>
                <a:lnTo>
                  <a:pt x="610" y="290"/>
                </a:lnTo>
                <a:lnTo>
                  <a:pt x="610" y="300"/>
                </a:lnTo>
                <a:lnTo>
                  <a:pt x="616" y="300"/>
                </a:lnTo>
                <a:lnTo>
                  <a:pt x="616" y="304"/>
                </a:lnTo>
                <a:lnTo>
                  <a:pt x="620" y="304"/>
                </a:lnTo>
                <a:lnTo>
                  <a:pt x="620" y="312"/>
                </a:lnTo>
                <a:lnTo>
                  <a:pt x="626" y="312"/>
                </a:lnTo>
                <a:lnTo>
                  <a:pt x="626" y="326"/>
                </a:lnTo>
                <a:lnTo>
                  <a:pt x="640" y="326"/>
                </a:lnTo>
                <a:lnTo>
                  <a:pt x="640" y="336"/>
                </a:lnTo>
                <a:lnTo>
                  <a:pt x="656" y="336"/>
                </a:lnTo>
                <a:lnTo>
                  <a:pt x="656" y="344"/>
                </a:lnTo>
                <a:lnTo>
                  <a:pt x="662" y="344"/>
                </a:lnTo>
                <a:lnTo>
                  <a:pt x="662" y="350"/>
                </a:lnTo>
                <a:lnTo>
                  <a:pt x="672" y="350"/>
                </a:lnTo>
                <a:lnTo>
                  <a:pt x="672" y="368"/>
                </a:lnTo>
                <a:lnTo>
                  <a:pt x="676" y="368"/>
                </a:lnTo>
                <a:lnTo>
                  <a:pt x="676" y="380"/>
                </a:lnTo>
                <a:lnTo>
                  <a:pt x="685" y="380"/>
                </a:lnTo>
                <a:lnTo>
                  <a:pt x="685" y="390"/>
                </a:lnTo>
                <a:lnTo>
                  <a:pt x="715" y="390"/>
                </a:lnTo>
                <a:lnTo>
                  <a:pt x="715" y="404"/>
                </a:lnTo>
                <a:lnTo>
                  <a:pt x="729" y="404"/>
                </a:lnTo>
                <a:lnTo>
                  <a:pt x="729" y="412"/>
                </a:lnTo>
                <a:lnTo>
                  <a:pt x="735" y="412"/>
                </a:lnTo>
                <a:lnTo>
                  <a:pt x="735" y="434"/>
                </a:lnTo>
                <a:lnTo>
                  <a:pt x="745" y="434"/>
                </a:lnTo>
                <a:lnTo>
                  <a:pt x="745" y="440"/>
                </a:lnTo>
                <a:lnTo>
                  <a:pt x="767" y="440"/>
                </a:lnTo>
                <a:lnTo>
                  <a:pt x="767" y="448"/>
                </a:lnTo>
                <a:lnTo>
                  <a:pt x="797" y="448"/>
                </a:lnTo>
                <a:lnTo>
                  <a:pt x="797" y="458"/>
                </a:lnTo>
                <a:lnTo>
                  <a:pt x="811" y="458"/>
                </a:lnTo>
                <a:lnTo>
                  <a:pt x="811" y="462"/>
                </a:lnTo>
                <a:lnTo>
                  <a:pt x="823" y="462"/>
                </a:lnTo>
                <a:lnTo>
                  <a:pt x="823" y="470"/>
                </a:lnTo>
                <a:lnTo>
                  <a:pt x="827" y="470"/>
                </a:lnTo>
                <a:lnTo>
                  <a:pt x="827" y="490"/>
                </a:lnTo>
                <a:lnTo>
                  <a:pt x="837" y="490"/>
                </a:lnTo>
                <a:lnTo>
                  <a:pt x="837" y="500"/>
                </a:lnTo>
                <a:lnTo>
                  <a:pt x="839" y="500"/>
                </a:lnTo>
                <a:lnTo>
                  <a:pt x="839" y="512"/>
                </a:lnTo>
                <a:lnTo>
                  <a:pt x="849" y="512"/>
                </a:lnTo>
                <a:lnTo>
                  <a:pt x="849" y="516"/>
                </a:lnTo>
                <a:lnTo>
                  <a:pt x="853" y="516"/>
                </a:lnTo>
                <a:lnTo>
                  <a:pt x="853" y="528"/>
                </a:lnTo>
                <a:lnTo>
                  <a:pt x="863" y="528"/>
                </a:lnTo>
                <a:lnTo>
                  <a:pt x="863" y="536"/>
                </a:lnTo>
                <a:lnTo>
                  <a:pt x="867" y="536"/>
                </a:lnTo>
                <a:lnTo>
                  <a:pt x="867" y="548"/>
                </a:lnTo>
                <a:lnTo>
                  <a:pt x="877" y="548"/>
                </a:lnTo>
                <a:lnTo>
                  <a:pt x="877" y="558"/>
                </a:lnTo>
                <a:lnTo>
                  <a:pt x="899" y="558"/>
                </a:lnTo>
                <a:lnTo>
                  <a:pt x="899" y="562"/>
                </a:lnTo>
                <a:lnTo>
                  <a:pt x="909" y="562"/>
                </a:lnTo>
                <a:lnTo>
                  <a:pt x="909" y="580"/>
                </a:lnTo>
                <a:lnTo>
                  <a:pt x="911" y="580"/>
                </a:lnTo>
                <a:lnTo>
                  <a:pt x="911" y="584"/>
                </a:lnTo>
                <a:lnTo>
                  <a:pt x="921" y="584"/>
                </a:lnTo>
                <a:lnTo>
                  <a:pt x="921" y="602"/>
                </a:lnTo>
                <a:lnTo>
                  <a:pt x="929" y="602"/>
                </a:lnTo>
                <a:lnTo>
                  <a:pt x="929" y="613"/>
                </a:lnTo>
                <a:lnTo>
                  <a:pt x="951" y="613"/>
                </a:lnTo>
                <a:lnTo>
                  <a:pt x="951" y="627"/>
                </a:lnTo>
                <a:lnTo>
                  <a:pt x="971" y="627"/>
                </a:lnTo>
                <a:lnTo>
                  <a:pt x="971" y="639"/>
                </a:lnTo>
                <a:lnTo>
                  <a:pt x="991" y="639"/>
                </a:lnTo>
                <a:lnTo>
                  <a:pt x="991" y="657"/>
                </a:lnTo>
                <a:lnTo>
                  <a:pt x="991" y="657"/>
                </a:lnTo>
                <a:lnTo>
                  <a:pt x="1011" y="657"/>
                </a:lnTo>
                <a:lnTo>
                  <a:pt x="1011" y="663"/>
                </a:lnTo>
                <a:lnTo>
                  <a:pt x="1017" y="663"/>
                </a:lnTo>
                <a:lnTo>
                  <a:pt x="1017" y="671"/>
                </a:lnTo>
                <a:lnTo>
                  <a:pt x="1041" y="671"/>
                </a:lnTo>
                <a:lnTo>
                  <a:pt x="1059" y="671"/>
                </a:lnTo>
                <a:lnTo>
                  <a:pt x="1059" y="689"/>
                </a:lnTo>
                <a:lnTo>
                  <a:pt x="1071" y="689"/>
                </a:lnTo>
                <a:lnTo>
                  <a:pt x="1071" y="693"/>
                </a:lnTo>
                <a:lnTo>
                  <a:pt x="1075" y="693"/>
                </a:lnTo>
                <a:lnTo>
                  <a:pt x="1075" y="713"/>
                </a:lnTo>
                <a:lnTo>
                  <a:pt x="1093" y="713"/>
                </a:lnTo>
                <a:lnTo>
                  <a:pt x="1093" y="715"/>
                </a:lnTo>
                <a:lnTo>
                  <a:pt x="1093" y="717"/>
                </a:lnTo>
                <a:lnTo>
                  <a:pt x="1099" y="717"/>
                </a:lnTo>
                <a:lnTo>
                  <a:pt x="1099" y="731"/>
                </a:lnTo>
                <a:lnTo>
                  <a:pt x="1105" y="731"/>
                </a:lnTo>
                <a:lnTo>
                  <a:pt x="1105" y="749"/>
                </a:lnTo>
                <a:lnTo>
                  <a:pt x="1121" y="749"/>
                </a:lnTo>
                <a:lnTo>
                  <a:pt x="1121" y="757"/>
                </a:lnTo>
                <a:lnTo>
                  <a:pt x="1151" y="757"/>
                </a:lnTo>
                <a:lnTo>
                  <a:pt x="1151" y="771"/>
                </a:lnTo>
                <a:lnTo>
                  <a:pt x="1169" y="771"/>
                </a:lnTo>
                <a:lnTo>
                  <a:pt x="1169" y="781"/>
                </a:lnTo>
                <a:lnTo>
                  <a:pt x="1203" y="781"/>
                </a:lnTo>
                <a:lnTo>
                  <a:pt x="1203" y="789"/>
                </a:lnTo>
                <a:lnTo>
                  <a:pt x="1207" y="789"/>
                </a:lnTo>
                <a:lnTo>
                  <a:pt x="1207" y="797"/>
                </a:lnTo>
                <a:lnTo>
                  <a:pt x="1219" y="797"/>
                </a:lnTo>
                <a:lnTo>
                  <a:pt x="1219" y="803"/>
                </a:lnTo>
                <a:lnTo>
                  <a:pt x="1223" y="803"/>
                </a:lnTo>
                <a:lnTo>
                  <a:pt x="1223" y="811"/>
                </a:lnTo>
                <a:lnTo>
                  <a:pt x="1233" y="811"/>
                </a:lnTo>
                <a:lnTo>
                  <a:pt x="1233" y="829"/>
                </a:lnTo>
                <a:lnTo>
                  <a:pt x="1249" y="829"/>
                </a:lnTo>
                <a:lnTo>
                  <a:pt x="1249" y="833"/>
                </a:lnTo>
                <a:lnTo>
                  <a:pt x="1289" y="833"/>
                </a:lnTo>
                <a:lnTo>
                  <a:pt x="1289" y="843"/>
                </a:lnTo>
                <a:lnTo>
                  <a:pt x="1295" y="843"/>
                </a:lnTo>
                <a:lnTo>
                  <a:pt x="1295" y="871"/>
                </a:lnTo>
                <a:lnTo>
                  <a:pt x="1301" y="871"/>
                </a:lnTo>
                <a:lnTo>
                  <a:pt x="1301" y="879"/>
                </a:lnTo>
                <a:lnTo>
                  <a:pt x="1305" y="879"/>
                </a:lnTo>
                <a:lnTo>
                  <a:pt x="1305" y="889"/>
                </a:lnTo>
                <a:lnTo>
                  <a:pt x="1319" y="889"/>
                </a:lnTo>
                <a:lnTo>
                  <a:pt x="1319" y="897"/>
                </a:lnTo>
                <a:lnTo>
                  <a:pt x="1355" y="897"/>
                </a:lnTo>
                <a:lnTo>
                  <a:pt x="1355" y="915"/>
                </a:lnTo>
                <a:lnTo>
                  <a:pt x="1361" y="915"/>
                </a:lnTo>
                <a:lnTo>
                  <a:pt x="1361" y="923"/>
                </a:lnTo>
                <a:lnTo>
                  <a:pt x="1367" y="923"/>
                </a:lnTo>
                <a:lnTo>
                  <a:pt x="1367" y="947"/>
                </a:lnTo>
                <a:lnTo>
                  <a:pt x="1385" y="947"/>
                </a:lnTo>
                <a:lnTo>
                  <a:pt x="1385" y="957"/>
                </a:lnTo>
                <a:lnTo>
                  <a:pt x="1403" y="957"/>
                </a:lnTo>
                <a:lnTo>
                  <a:pt x="1403" y="961"/>
                </a:lnTo>
                <a:lnTo>
                  <a:pt x="1407" y="961"/>
                </a:lnTo>
                <a:lnTo>
                  <a:pt x="1407" y="969"/>
                </a:lnTo>
                <a:lnTo>
                  <a:pt x="1409" y="969"/>
                </a:lnTo>
                <a:lnTo>
                  <a:pt x="1409" y="979"/>
                </a:lnTo>
                <a:lnTo>
                  <a:pt x="1441" y="979"/>
                </a:lnTo>
                <a:lnTo>
                  <a:pt x="1441" y="991"/>
                </a:lnTo>
                <a:lnTo>
                  <a:pt x="1449" y="991"/>
                </a:lnTo>
                <a:lnTo>
                  <a:pt x="1449" y="1019"/>
                </a:lnTo>
                <a:lnTo>
                  <a:pt x="1537" y="1019"/>
                </a:lnTo>
                <a:lnTo>
                  <a:pt x="1537" y="1033"/>
                </a:lnTo>
                <a:lnTo>
                  <a:pt x="1543" y="1033"/>
                </a:lnTo>
                <a:lnTo>
                  <a:pt x="1543" y="1047"/>
                </a:lnTo>
                <a:lnTo>
                  <a:pt x="1603" y="1047"/>
                </a:lnTo>
                <a:lnTo>
                  <a:pt x="1603" y="1065"/>
                </a:lnTo>
                <a:lnTo>
                  <a:pt x="1617" y="1065"/>
                </a:lnTo>
                <a:lnTo>
                  <a:pt x="1617" y="1079"/>
                </a:lnTo>
                <a:lnTo>
                  <a:pt x="1619" y="1079"/>
                </a:lnTo>
                <a:lnTo>
                  <a:pt x="1619" y="1087"/>
                </a:lnTo>
                <a:lnTo>
                  <a:pt x="1706" y="1087"/>
                </a:lnTo>
                <a:lnTo>
                  <a:pt x="1706" y="1137"/>
                </a:lnTo>
                <a:lnTo>
                  <a:pt x="1836" y="1137"/>
                </a:lnTo>
                <a:lnTo>
                  <a:pt x="1924" y="1137"/>
                </a:lnTo>
                <a:lnTo>
                  <a:pt x="1924" y="1177"/>
                </a:lnTo>
                <a:lnTo>
                  <a:pt x="1924" y="1291"/>
                </a:lnTo>
                <a:lnTo>
                  <a:pt x="2010" y="1291"/>
                </a:lnTo>
              </a:path>
            </a:pathLst>
          </a:custGeom>
          <a:noFill/>
          <a:ln w="1905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599" name="Line 58"/>
          <p:cNvSpPr>
            <a:spLocks noChangeShapeType="1"/>
          </p:cNvSpPr>
          <p:nvPr/>
        </p:nvSpPr>
        <p:spPr bwMode="auto">
          <a:xfrm flipV="1">
            <a:off x="3854450" y="416718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00" name="Line 59"/>
          <p:cNvSpPr>
            <a:spLocks noChangeShapeType="1"/>
          </p:cNvSpPr>
          <p:nvPr/>
        </p:nvSpPr>
        <p:spPr bwMode="auto">
          <a:xfrm flipV="1">
            <a:off x="3597275" y="416718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01" name="Line 60"/>
          <p:cNvSpPr>
            <a:spLocks noChangeShapeType="1"/>
          </p:cNvSpPr>
          <p:nvPr/>
        </p:nvSpPr>
        <p:spPr bwMode="auto">
          <a:xfrm flipV="1">
            <a:off x="3530600" y="416718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02" name="Line 61"/>
          <p:cNvSpPr>
            <a:spLocks noChangeShapeType="1"/>
          </p:cNvSpPr>
          <p:nvPr/>
        </p:nvSpPr>
        <p:spPr bwMode="auto">
          <a:xfrm flipV="1">
            <a:off x="3527425" y="416718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03" name="Line 62"/>
          <p:cNvSpPr>
            <a:spLocks noChangeShapeType="1"/>
          </p:cNvSpPr>
          <p:nvPr/>
        </p:nvSpPr>
        <p:spPr bwMode="auto">
          <a:xfrm flipV="1">
            <a:off x="3508375" y="416718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04" name="Line 63"/>
          <p:cNvSpPr>
            <a:spLocks noChangeShapeType="1"/>
          </p:cNvSpPr>
          <p:nvPr/>
        </p:nvSpPr>
        <p:spPr bwMode="auto">
          <a:xfrm flipV="1">
            <a:off x="3479800" y="416718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05" name="Line 64"/>
          <p:cNvSpPr>
            <a:spLocks noChangeShapeType="1"/>
          </p:cNvSpPr>
          <p:nvPr/>
        </p:nvSpPr>
        <p:spPr bwMode="auto">
          <a:xfrm flipV="1">
            <a:off x="3446463" y="416718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06" name="Line 65"/>
          <p:cNvSpPr>
            <a:spLocks noChangeShapeType="1"/>
          </p:cNvSpPr>
          <p:nvPr/>
        </p:nvSpPr>
        <p:spPr bwMode="auto">
          <a:xfrm flipV="1">
            <a:off x="3430588" y="416718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07" name="Line 66"/>
          <p:cNvSpPr>
            <a:spLocks noChangeShapeType="1"/>
          </p:cNvSpPr>
          <p:nvPr/>
        </p:nvSpPr>
        <p:spPr bwMode="auto">
          <a:xfrm flipV="1">
            <a:off x="3376613" y="416718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08" name="Line 67"/>
          <p:cNvSpPr>
            <a:spLocks noChangeShapeType="1"/>
          </p:cNvSpPr>
          <p:nvPr/>
        </p:nvSpPr>
        <p:spPr bwMode="auto">
          <a:xfrm flipV="1">
            <a:off x="3351213" y="411003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09" name="Line 68"/>
          <p:cNvSpPr>
            <a:spLocks noChangeShapeType="1"/>
          </p:cNvSpPr>
          <p:nvPr/>
        </p:nvSpPr>
        <p:spPr bwMode="auto">
          <a:xfrm flipV="1">
            <a:off x="3259138" y="40576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10" name="Line 69"/>
          <p:cNvSpPr>
            <a:spLocks noChangeShapeType="1"/>
          </p:cNvSpPr>
          <p:nvPr/>
        </p:nvSpPr>
        <p:spPr bwMode="auto">
          <a:xfrm flipV="1">
            <a:off x="3211513" y="40576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11" name="Line 70"/>
          <p:cNvSpPr>
            <a:spLocks noChangeShapeType="1"/>
          </p:cNvSpPr>
          <p:nvPr/>
        </p:nvSpPr>
        <p:spPr bwMode="auto">
          <a:xfrm flipV="1">
            <a:off x="3179763" y="40132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12" name="Line 71"/>
          <p:cNvSpPr>
            <a:spLocks noChangeShapeType="1"/>
          </p:cNvSpPr>
          <p:nvPr/>
        </p:nvSpPr>
        <p:spPr bwMode="auto">
          <a:xfrm flipV="1">
            <a:off x="3138488" y="39338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13" name="Line 72"/>
          <p:cNvSpPr>
            <a:spLocks noChangeShapeType="1"/>
          </p:cNvSpPr>
          <p:nvPr/>
        </p:nvSpPr>
        <p:spPr bwMode="auto">
          <a:xfrm flipV="1">
            <a:off x="3116263" y="39338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14" name="Line 73"/>
          <p:cNvSpPr>
            <a:spLocks noChangeShapeType="1"/>
          </p:cNvSpPr>
          <p:nvPr/>
        </p:nvSpPr>
        <p:spPr bwMode="auto">
          <a:xfrm flipV="1">
            <a:off x="3065463" y="38989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15" name="Line 74"/>
          <p:cNvSpPr>
            <a:spLocks noChangeShapeType="1"/>
          </p:cNvSpPr>
          <p:nvPr/>
        </p:nvSpPr>
        <p:spPr bwMode="auto">
          <a:xfrm flipV="1">
            <a:off x="3024188" y="38354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16" name="Line 75"/>
          <p:cNvSpPr>
            <a:spLocks noChangeShapeType="1"/>
          </p:cNvSpPr>
          <p:nvPr/>
        </p:nvSpPr>
        <p:spPr bwMode="auto">
          <a:xfrm flipV="1">
            <a:off x="3008313" y="38354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17" name="Line 76"/>
          <p:cNvSpPr>
            <a:spLocks noChangeShapeType="1"/>
          </p:cNvSpPr>
          <p:nvPr/>
        </p:nvSpPr>
        <p:spPr bwMode="auto">
          <a:xfrm flipV="1">
            <a:off x="2982913" y="38354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18" name="Line 77"/>
          <p:cNvSpPr>
            <a:spLocks noChangeShapeType="1"/>
          </p:cNvSpPr>
          <p:nvPr/>
        </p:nvSpPr>
        <p:spPr bwMode="auto">
          <a:xfrm flipV="1">
            <a:off x="2960688" y="38068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19" name="Line 78"/>
          <p:cNvSpPr>
            <a:spLocks noChangeShapeType="1"/>
          </p:cNvSpPr>
          <p:nvPr/>
        </p:nvSpPr>
        <p:spPr bwMode="auto">
          <a:xfrm flipV="1">
            <a:off x="2925763" y="37719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20" name="Line 79"/>
          <p:cNvSpPr>
            <a:spLocks noChangeShapeType="1"/>
          </p:cNvSpPr>
          <p:nvPr/>
        </p:nvSpPr>
        <p:spPr bwMode="auto">
          <a:xfrm flipV="1">
            <a:off x="2894013" y="37719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21" name="Line 80"/>
          <p:cNvSpPr>
            <a:spLocks noChangeShapeType="1"/>
          </p:cNvSpPr>
          <p:nvPr/>
        </p:nvSpPr>
        <p:spPr bwMode="auto">
          <a:xfrm flipV="1">
            <a:off x="2884488" y="37719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22" name="Line 81"/>
          <p:cNvSpPr>
            <a:spLocks noChangeShapeType="1"/>
          </p:cNvSpPr>
          <p:nvPr/>
        </p:nvSpPr>
        <p:spPr bwMode="auto">
          <a:xfrm flipV="1">
            <a:off x="2779713" y="36893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23" name="Line 82"/>
          <p:cNvSpPr>
            <a:spLocks noChangeShapeType="1"/>
          </p:cNvSpPr>
          <p:nvPr/>
        </p:nvSpPr>
        <p:spPr bwMode="auto">
          <a:xfrm flipV="1">
            <a:off x="2620963" y="36099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24" name="Line 83"/>
          <p:cNvSpPr>
            <a:spLocks noChangeShapeType="1"/>
          </p:cNvSpPr>
          <p:nvPr/>
        </p:nvSpPr>
        <p:spPr bwMode="auto">
          <a:xfrm flipV="1">
            <a:off x="2544763" y="35877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25" name="Line 84"/>
          <p:cNvSpPr>
            <a:spLocks noChangeShapeType="1"/>
          </p:cNvSpPr>
          <p:nvPr/>
        </p:nvSpPr>
        <p:spPr bwMode="auto">
          <a:xfrm flipV="1">
            <a:off x="2030413" y="31305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26" name="Line 85"/>
          <p:cNvSpPr>
            <a:spLocks noChangeShapeType="1"/>
          </p:cNvSpPr>
          <p:nvPr/>
        </p:nvSpPr>
        <p:spPr bwMode="auto">
          <a:xfrm flipV="1">
            <a:off x="1327150" y="2290763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27" name="Line 86"/>
          <p:cNvSpPr>
            <a:spLocks noChangeShapeType="1"/>
          </p:cNvSpPr>
          <p:nvPr/>
        </p:nvSpPr>
        <p:spPr bwMode="auto">
          <a:xfrm flipV="1">
            <a:off x="1301750" y="226218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28" name="Line 87"/>
          <p:cNvSpPr>
            <a:spLocks noChangeShapeType="1"/>
          </p:cNvSpPr>
          <p:nvPr/>
        </p:nvSpPr>
        <p:spPr bwMode="auto">
          <a:xfrm flipV="1">
            <a:off x="1244600" y="221773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29" name="Line 88"/>
          <p:cNvSpPr>
            <a:spLocks noChangeShapeType="1"/>
          </p:cNvSpPr>
          <p:nvPr/>
        </p:nvSpPr>
        <p:spPr bwMode="auto">
          <a:xfrm flipV="1">
            <a:off x="1009650" y="195103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30" name="Line 122"/>
          <p:cNvSpPr>
            <a:spLocks noChangeShapeType="1"/>
          </p:cNvSpPr>
          <p:nvPr/>
        </p:nvSpPr>
        <p:spPr bwMode="auto">
          <a:xfrm flipV="1">
            <a:off x="4035425" y="39846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31" name="Line 123"/>
          <p:cNvSpPr>
            <a:spLocks noChangeShapeType="1"/>
          </p:cNvSpPr>
          <p:nvPr/>
        </p:nvSpPr>
        <p:spPr bwMode="auto">
          <a:xfrm flipV="1">
            <a:off x="3971925" y="39846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32" name="Line 124"/>
          <p:cNvSpPr>
            <a:spLocks noChangeShapeType="1"/>
          </p:cNvSpPr>
          <p:nvPr/>
        </p:nvSpPr>
        <p:spPr bwMode="auto">
          <a:xfrm flipV="1">
            <a:off x="3946525" y="39846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33" name="Line 125"/>
          <p:cNvSpPr>
            <a:spLocks noChangeShapeType="1"/>
          </p:cNvSpPr>
          <p:nvPr/>
        </p:nvSpPr>
        <p:spPr bwMode="auto">
          <a:xfrm flipV="1">
            <a:off x="3921125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34" name="Line 126"/>
          <p:cNvSpPr>
            <a:spLocks noChangeShapeType="1"/>
          </p:cNvSpPr>
          <p:nvPr/>
        </p:nvSpPr>
        <p:spPr bwMode="auto">
          <a:xfrm flipV="1">
            <a:off x="3838575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35" name="Line 127"/>
          <p:cNvSpPr>
            <a:spLocks noChangeShapeType="1"/>
          </p:cNvSpPr>
          <p:nvPr/>
        </p:nvSpPr>
        <p:spPr bwMode="auto">
          <a:xfrm flipV="1">
            <a:off x="3790950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36" name="Line 128"/>
          <p:cNvSpPr>
            <a:spLocks noChangeShapeType="1"/>
          </p:cNvSpPr>
          <p:nvPr/>
        </p:nvSpPr>
        <p:spPr bwMode="auto">
          <a:xfrm flipV="1">
            <a:off x="3762375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37" name="Line 129"/>
          <p:cNvSpPr>
            <a:spLocks noChangeShapeType="1"/>
          </p:cNvSpPr>
          <p:nvPr/>
        </p:nvSpPr>
        <p:spPr bwMode="auto">
          <a:xfrm flipV="1">
            <a:off x="3759200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38" name="Line 130"/>
          <p:cNvSpPr>
            <a:spLocks noChangeShapeType="1"/>
          </p:cNvSpPr>
          <p:nvPr/>
        </p:nvSpPr>
        <p:spPr bwMode="auto">
          <a:xfrm flipV="1">
            <a:off x="3749675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39" name="Line 131"/>
          <p:cNvSpPr>
            <a:spLocks noChangeShapeType="1"/>
          </p:cNvSpPr>
          <p:nvPr/>
        </p:nvSpPr>
        <p:spPr bwMode="auto">
          <a:xfrm flipV="1">
            <a:off x="3736975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40" name="Line 132"/>
          <p:cNvSpPr>
            <a:spLocks noChangeShapeType="1"/>
          </p:cNvSpPr>
          <p:nvPr/>
        </p:nvSpPr>
        <p:spPr bwMode="auto">
          <a:xfrm flipV="1">
            <a:off x="3721100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41" name="Line 133"/>
          <p:cNvSpPr>
            <a:spLocks noChangeShapeType="1"/>
          </p:cNvSpPr>
          <p:nvPr/>
        </p:nvSpPr>
        <p:spPr bwMode="auto">
          <a:xfrm flipV="1">
            <a:off x="3711575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42" name="Line 134"/>
          <p:cNvSpPr>
            <a:spLocks noChangeShapeType="1"/>
          </p:cNvSpPr>
          <p:nvPr/>
        </p:nvSpPr>
        <p:spPr bwMode="auto">
          <a:xfrm flipV="1">
            <a:off x="3689350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43" name="Line 135"/>
          <p:cNvSpPr>
            <a:spLocks noChangeShapeType="1"/>
          </p:cNvSpPr>
          <p:nvPr/>
        </p:nvSpPr>
        <p:spPr bwMode="auto">
          <a:xfrm flipV="1">
            <a:off x="3686175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44" name="Line 136"/>
          <p:cNvSpPr>
            <a:spLocks noChangeShapeType="1"/>
          </p:cNvSpPr>
          <p:nvPr/>
        </p:nvSpPr>
        <p:spPr bwMode="auto">
          <a:xfrm flipV="1">
            <a:off x="3683000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45" name="Line 137"/>
          <p:cNvSpPr>
            <a:spLocks noChangeShapeType="1"/>
          </p:cNvSpPr>
          <p:nvPr/>
        </p:nvSpPr>
        <p:spPr bwMode="auto">
          <a:xfrm flipV="1">
            <a:off x="3648075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46" name="Line 138"/>
          <p:cNvSpPr>
            <a:spLocks noChangeShapeType="1"/>
          </p:cNvSpPr>
          <p:nvPr/>
        </p:nvSpPr>
        <p:spPr bwMode="auto">
          <a:xfrm flipV="1">
            <a:off x="3629025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47" name="Line 139"/>
          <p:cNvSpPr>
            <a:spLocks noChangeShapeType="1"/>
          </p:cNvSpPr>
          <p:nvPr/>
        </p:nvSpPr>
        <p:spPr bwMode="auto">
          <a:xfrm flipV="1">
            <a:off x="3613150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48" name="Line 140"/>
          <p:cNvSpPr>
            <a:spLocks noChangeShapeType="1"/>
          </p:cNvSpPr>
          <p:nvPr/>
        </p:nvSpPr>
        <p:spPr bwMode="auto">
          <a:xfrm flipV="1">
            <a:off x="3606800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49" name="Line 141"/>
          <p:cNvSpPr>
            <a:spLocks noChangeShapeType="1"/>
          </p:cNvSpPr>
          <p:nvPr/>
        </p:nvSpPr>
        <p:spPr bwMode="auto">
          <a:xfrm flipV="1">
            <a:off x="3581400" y="3740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50" name="Line 142"/>
          <p:cNvSpPr>
            <a:spLocks noChangeShapeType="1"/>
          </p:cNvSpPr>
          <p:nvPr/>
        </p:nvSpPr>
        <p:spPr bwMode="auto">
          <a:xfrm flipV="1">
            <a:off x="3549650" y="3663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51" name="Line 143"/>
          <p:cNvSpPr>
            <a:spLocks noChangeShapeType="1"/>
          </p:cNvSpPr>
          <p:nvPr/>
        </p:nvSpPr>
        <p:spPr bwMode="auto">
          <a:xfrm flipV="1">
            <a:off x="3533775" y="3663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52" name="Line 144"/>
          <p:cNvSpPr>
            <a:spLocks noChangeShapeType="1"/>
          </p:cNvSpPr>
          <p:nvPr/>
        </p:nvSpPr>
        <p:spPr bwMode="auto">
          <a:xfrm flipV="1">
            <a:off x="3508375" y="3663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53" name="Line 145"/>
          <p:cNvSpPr>
            <a:spLocks noChangeShapeType="1"/>
          </p:cNvSpPr>
          <p:nvPr/>
        </p:nvSpPr>
        <p:spPr bwMode="auto">
          <a:xfrm flipV="1">
            <a:off x="3492500" y="3663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54" name="Line 146"/>
          <p:cNvSpPr>
            <a:spLocks noChangeShapeType="1"/>
          </p:cNvSpPr>
          <p:nvPr/>
        </p:nvSpPr>
        <p:spPr bwMode="auto">
          <a:xfrm flipV="1">
            <a:off x="3482975" y="3663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55" name="Line 147"/>
          <p:cNvSpPr>
            <a:spLocks noChangeShapeType="1"/>
          </p:cNvSpPr>
          <p:nvPr/>
        </p:nvSpPr>
        <p:spPr bwMode="auto">
          <a:xfrm flipV="1">
            <a:off x="3476625" y="3663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56" name="Line 148"/>
          <p:cNvSpPr>
            <a:spLocks noChangeShapeType="1"/>
          </p:cNvSpPr>
          <p:nvPr/>
        </p:nvSpPr>
        <p:spPr bwMode="auto">
          <a:xfrm flipV="1">
            <a:off x="3430588" y="36258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57" name="Line 149"/>
          <p:cNvSpPr>
            <a:spLocks noChangeShapeType="1"/>
          </p:cNvSpPr>
          <p:nvPr/>
        </p:nvSpPr>
        <p:spPr bwMode="auto">
          <a:xfrm flipV="1">
            <a:off x="3408363" y="36258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58" name="Line 150"/>
          <p:cNvSpPr>
            <a:spLocks noChangeShapeType="1"/>
          </p:cNvSpPr>
          <p:nvPr/>
        </p:nvSpPr>
        <p:spPr bwMode="auto">
          <a:xfrm flipV="1">
            <a:off x="3405188" y="35972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59" name="Line 151"/>
          <p:cNvSpPr>
            <a:spLocks noChangeShapeType="1"/>
          </p:cNvSpPr>
          <p:nvPr/>
        </p:nvSpPr>
        <p:spPr bwMode="auto">
          <a:xfrm flipV="1">
            <a:off x="3392488" y="35972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60" name="Line 152"/>
          <p:cNvSpPr>
            <a:spLocks noChangeShapeType="1"/>
          </p:cNvSpPr>
          <p:nvPr/>
        </p:nvSpPr>
        <p:spPr bwMode="auto">
          <a:xfrm flipV="1">
            <a:off x="3386138" y="35972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61" name="Line 153"/>
          <p:cNvSpPr>
            <a:spLocks noChangeShapeType="1"/>
          </p:cNvSpPr>
          <p:nvPr/>
        </p:nvSpPr>
        <p:spPr bwMode="auto">
          <a:xfrm flipV="1">
            <a:off x="3379788" y="35972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62" name="Line 154"/>
          <p:cNvSpPr>
            <a:spLocks noChangeShapeType="1"/>
          </p:cNvSpPr>
          <p:nvPr/>
        </p:nvSpPr>
        <p:spPr bwMode="auto">
          <a:xfrm flipV="1">
            <a:off x="3376613" y="35972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63" name="Line 155"/>
          <p:cNvSpPr>
            <a:spLocks noChangeShapeType="1"/>
          </p:cNvSpPr>
          <p:nvPr/>
        </p:nvSpPr>
        <p:spPr bwMode="auto">
          <a:xfrm flipV="1">
            <a:off x="3252788" y="35528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64" name="Line 156"/>
          <p:cNvSpPr>
            <a:spLocks noChangeShapeType="1"/>
          </p:cNvSpPr>
          <p:nvPr/>
        </p:nvSpPr>
        <p:spPr bwMode="auto">
          <a:xfrm flipV="1">
            <a:off x="3243263" y="35528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65" name="Line 157"/>
          <p:cNvSpPr>
            <a:spLocks noChangeShapeType="1"/>
          </p:cNvSpPr>
          <p:nvPr/>
        </p:nvSpPr>
        <p:spPr bwMode="auto">
          <a:xfrm flipV="1">
            <a:off x="3227388" y="35528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66" name="Line 158"/>
          <p:cNvSpPr>
            <a:spLocks noChangeShapeType="1"/>
          </p:cNvSpPr>
          <p:nvPr/>
        </p:nvSpPr>
        <p:spPr bwMode="auto">
          <a:xfrm flipV="1">
            <a:off x="3198813" y="35528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67" name="Line 159"/>
          <p:cNvSpPr>
            <a:spLocks noChangeShapeType="1"/>
          </p:cNvSpPr>
          <p:nvPr/>
        </p:nvSpPr>
        <p:spPr bwMode="auto">
          <a:xfrm flipV="1">
            <a:off x="3195638" y="35528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68" name="Line 160"/>
          <p:cNvSpPr>
            <a:spLocks noChangeShapeType="1"/>
          </p:cNvSpPr>
          <p:nvPr/>
        </p:nvSpPr>
        <p:spPr bwMode="auto">
          <a:xfrm flipV="1">
            <a:off x="3189288" y="35528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69" name="Line 161"/>
          <p:cNvSpPr>
            <a:spLocks noChangeShapeType="1"/>
          </p:cNvSpPr>
          <p:nvPr/>
        </p:nvSpPr>
        <p:spPr bwMode="auto">
          <a:xfrm flipV="1">
            <a:off x="3179763" y="35528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70" name="Line 162"/>
          <p:cNvSpPr>
            <a:spLocks noChangeShapeType="1"/>
          </p:cNvSpPr>
          <p:nvPr/>
        </p:nvSpPr>
        <p:spPr bwMode="auto">
          <a:xfrm flipV="1">
            <a:off x="3163888" y="35528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71" name="Line 163"/>
          <p:cNvSpPr>
            <a:spLocks noChangeShapeType="1"/>
          </p:cNvSpPr>
          <p:nvPr/>
        </p:nvSpPr>
        <p:spPr bwMode="auto">
          <a:xfrm flipV="1">
            <a:off x="3154363" y="35115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72" name="Line 164"/>
          <p:cNvSpPr>
            <a:spLocks noChangeShapeType="1"/>
          </p:cNvSpPr>
          <p:nvPr/>
        </p:nvSpPr>
        <p:spPr bwMode="auto">
          <a:xfrm flipV="1">
            <a:off x="3132138" y="34893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73" name="Line 165"/>
          <p:cNvSpPr>
            <a:spLocks noChangeShapeType="1"/>
          </p:cNvSpPr>
          <p:nvPr/>
        </p:nvSpPr>
        <p:spPr bwMode="auto">
          <a:xfrm flipV="1">
            <a:off x="3128963" y="34893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74" name="Line 166"/>
          <p:cNvSpPr>
            <a:spLocks noChangeShapeType="1"/>
          </p:cNvSpPr>
          <p:nvPr/>
        </p:nvSpPr>
        <p:spPr bwMode="auto">
          <a:xfrm flipV="1">
            <a:off x="3116263" y="34893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75" name="Line 167"/>
          <p:cNvSpPr>
            <a:spLocks noChangeShapeType="1"/>
          </p:cNvSpPr>
          <p:nvPr/>
        </p:nvSpPr>
        <p:spPr bwMode="auto">
          <a:xfrm flipV="1">
            <a:off x="3097213" y="34766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76" name="Line 168"/>
          <p:cNvSpPr>
            <a:spLocks noChangeShapeType="1"/>
          </p:cNvSpPr>
          <p:nvPr/>
        </p:nvSpPr>
        <p:spPr bwMode="auto">
          <a:xfrm flipV="1">
            <a:off x="3081338" y="34544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77" name="Line 169"/>
          <p:cNvSpPr>
            <a:spLocks noChangeShapeType="1"/>
          </p:cNvSpPr>
          <p:nvPr/>
        </p:nvSpPr>
        <p:spPr bwMode="auto">
          <a:xfrm flipV="1">
            <a:off x="3068638" y="34544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78" name="Line 170"/>
          <p:cNvSpPr>
            <a:spLocks noChangeShapeType="1"/>
          </p:cNvSpPr>
          <p:nvPr/>
        </p:nvSpPr>
        <p:spPr bwMode="auto">
          <a:xfrm flipV="1">
            <a:off x="3065463" y="34544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79" name="Line 171"/>
          <p:cNvSpPr>
            <a:spLocks noChangeShapeType="1"/>
          </p:cNvSpPr>
          <p:nvPr/>
        </p:nvSpPr>
        <p:spPr bwMode="auto">
          <a:xfrm flipV="1">
            <a:off x="3055938" y="34385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80" name="Line 172"/>
          <p:cNvSpPr>
            <a:spLocks noChangeShapeType="1"/>
          </p:cNvSpPr>
          <p:nvPr/>
        </p:nvSpPr>
        <p:spPr bwMode="auto">
          <a:xfrm flipV="1">
            <a:off x="3033713" y="34067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81" name="Line 173"/>
          <p:cNvSpPr>
            <a:spLocks noChangeShapeType="1"/>
          </p:cNvSpPr>
          <p:nvPr/>
        </p:nvSpPr>
        <p:spPr bwMode="auto">
          <a:xfrm flipV="1">
            <a:off x="3033713" y="34036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82" name="Line 174"/>
          <p:cNvSpPr>
            <a:spLocks noChangeShapeType="1"/>
          </p:cNvSpPr>
          <p:nvPr/>
        </p:nvSpPr>
        <p:spPr bwMode="auto">
          <a:xfrm flipV="1">
            <a:off x="3027363" y="33909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83" name="Line 175"/>
          <p:cNvSpPr>
            <a:spLocks noChangeShapeType="1"/>
          </p:cNvSpPr>
          <p:nvPr/>
        </p:nvSpPr>
        <p:spPr bwMode="auto">
          <a:xfrm flipV="1">
            <a:off x="3021013" y="33845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84" name="Line 176"/>
          <p:cNvSpPr>
            <a:spLocks noChangeShapeType="1"/>
          </p:cNvSpPr>
          <p:nvPr/>
        </p:nvSpPr>
        <p:spPr bwMode="auto">
          <a:xfrm flipV="1">
            <a:off x="3008313" y="33623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85" name="Line 177"/>
          <p:cNvSpPr>
            <a:spLocks noChangeShapeType="1"/>
          </p:cNvSpPr>
          <p:nvPr/>
        </p:nvSpPr>
        <p:spPr bwMode="auto">
          <a:xfrm flipV="1">
            <a:off x="2998788" y="33623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86" name="Line 178"/>
          <p:cNvSpPr>
            <a:spLocks noChangeShapeType="1"/>
          </p:cNvSpPr>
          <p:nvPr/>
        </p:nvSpPr>
        <p:spPr bwMode="auto">
          <a:xfrm flipV="1">
            <a:off x="2976563" y="33623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87" name="Line 179"/>
          <p:cNvSpPr>
            <a:spLocks noChangeShapeType="1"/>
          </p:cNvSpPr>
          <p:nvPr/>
        </p:nvSpPr>
        <p:spPr bwMode="auto">
          <a:xfrm flipV="1">
            <a:off x="2951163" y="33464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88" name="Line 180"/>
          <p:cNvSpPr>
            <a:spLocks noChangeShapeType="1"/>
          </p:cNvSpPr>
          <p:nvPr/>
        </p:nvSpPr>
        <p:spPr bwMode="auto">
          <a:xfrm flipV="1">
            <a:off x="2919413" y="32893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89" name="Line 181"/>
          <p:cNvSpPr>
            <a:spLocks noChangeShapeType="1"/>
          </p:cNvSpPr>
          <p:nvPr/>
        </p:nvSpPr>
        <p:spPr bwMode="auto">
          <a:xfrm flipV="1">
            <a:off x="2897188" y="32607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90" name="Line 182"/>
          <p:cNvSpPr>
            <a:spLocks noChangeShapeType="1"/>
          </p:cNvSpPr>
          <p:nvPr/>
        </p:nvSpPr>
        <p:spPr bwMode="auto">
          <a:xfrm flipV="1">
            <a:off x="2894013" y="32607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91" name="Line 183"/>
          <p:cNvSpPr>
            <a:spLocks noChangeShapeType="1"/>
          </p:cNvSpPr>
          <p:nvPr/>
        </p:nvSpPr>
        <p:spPr bwMode="auto">
          <a:xfrm flipV="1">
            <a:off x="2890838" y="32607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92" name="Line 184"/>
          <p:cNvSpPr>
            <a:spLocks noChangeShapeType="1"/>
          </p:cNvSpPr>
          <p:nvPr/>
        </p:nvSpPr>
        <p:spPr bwMode="auto">
          <a:xfrm flipV="1">
            <a:off x="2871788" y="32607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93" name="Line 185"/>
          <p:cNvSpPr>
            <a:spLocks noChangeShapeType="1"/>
          </p:cNvSpPr>
          <p:nvPr/>
        </p:nvSpPr>
        <p:spPr bwMode="auto">
          <a:xfrm flipV="1">
            <a:off x="2862263" y="32607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94" name="Line 186"/>
          <p:cNvSpPr>
            <a:spLocks noChangeShapeType="1"/>
          </p:cNvSpPr>
          <p:nvPr/>
        </p:nvSpPr>
        <p:spPr bwMode="auto">
          <a:xfrm flipV="1">
            <a:off x="2846388" y="32607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95" name="Line 187"/>
          <p:cNvSpPr>
            <a:spLocks noChangeShapeType="1"/>
          </p:cNvSpPr>
          <p:nvPr/>
        </p:nvSpPr>
        <p:spPr bwMode="auto">
          <a:xfrm flipV="1">
            <a:off x="2757488" y="31750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96" name="Line 188"/>
          <p:cNvSpPr>
            <a:spLocks noChangeShapeType="1"/>
          </p:cNvSpPr>
          <p:nvPr/>
        </p:nvSpPr>
        <p:spPr bwMode="auto">
          <a:xfrm flipV="1">
            <a:off x="2665413" y="31400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97" name="Line 189"/>
          <p:cNvSpPr>
            <a:spLocks noChangeShapeType="1"/>
          </p:cNvSpPr>
          <p:nvPr/>
        </p:nvSpPr>
        <p:spPr bwMode="auto">
          <a:xfrm flipV="1">
            <a:off x="2659063" y="31400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98" name="Line 190"/>
          <p:cNvSpPr>
            <a:spLocks noChangeShapeType="1"/>
          </p:cNvSpPr>
          <p:nvPr/>
        </p:nvSpPr>
        <p:spPr bwMode="auto">
          <a:xfrm flipV="1">
            <a:off x="2633663" y="31242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699" name="Line 191"/>
          <p:cNvSpPr>
            <a:spLocks noChangeShapeType="1"/>
          </p:cNvSpPr>
          <p:nvPr/>
        </p:nvSpPr>
        <p:spPr bwMode="auto">
          <a:xfrm flipV="1">
            <a:off x="2322513" y="2862263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00" name="Line 192"/>
          <p:cNvSpPr>
            <a:spLocks noChangeShapeType="1"/>
          </p:cNvSpPr>
          <p:nvPr/>
        </p:nvSpPr>
        <p:spPr bwMode="auto">
          <a:xfrm flipV="1">
            <a:off x="1973263" y="2554288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01" name="Line 193"/>
          <p:cNvSpPr>
            <a:spLocks noChangeShapeType="1"/>
          </p:cNvSpPr>
          <p:nvPr/>
        </p:nvSpPr>
        <p:spPr bwMode="auto">
          <a:xfrm flipV="1">
            <a:off x="1590675" y="2262188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02" name="Line 194"/>
          <p:cNvSpPr>
            <a:spLocks noChangeShapeType="1"/>
          </p:cNvSpPr>
          <p:nvPr/>
        </p:nvSpPr>
        <p:spPr bwMode="auto">
          <a:xfrm flipV="1">
            <a:off x="1149350" y="2008188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03" name="Line 195"/>
          <p:cNvSpPr>
            <a:spLocks noChangeShapeType="1"/>
          </p:cNvSpPr>
          <p:nvPr/>
        </p:nvSpPr>
        <p:spPr bwMode="auto">
          <a:xfrm flipV="1">
            <a:off x="1044575" y="1973263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04" name="Line 196"/>
          <p:cNvSpPr>
            <a:spLocks noChangeShapeType="1"/>
          </p:cNvSpPr>
          <p:nvPr/>
        </p:nvSpPr>
        <p:spPr bwMode="auto">
          <a:xfrm flipV="1">
            <a:off x="1003300" y="1973263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05" name="Freeform 250"/>
          <p:cNvSpPr>
            <a:spLocks/>
          </p:cNvSpPr>
          <p:nvPr/>
        </p:nvSpPr>
        <p:spPr bwMode="auto">
          <a:xfrm>
            <a:off x="863600" y="1974850"/>
            <a:ext cx="3006725" cy="2235200"/>
          </a:xfrm>
          <a:custGeom>
            <a:avLst/>
            <a:gdLst>
              <a:gd name="T0" fmla="*/ 56 w 1894"/>
              <a:gd name="T1" fmla="*/ 14 h 1408"/>
              <a:gd name="T2" fmla="*/ 122 w 1894"/>
              <a:gd name="T3" fmla="*/ 28 h 1408"/>
              <a:gd name="T4" fmla="*/ 124 w 1894"/>
              <a:gd name="T5" fmla="*/ 60 h 1408"/>
              <a:gd name="T6" fmla="*/ 150 w 1894"/>
              <a:gd name="T7" fmla="*/ 78 h 1408"/>
              <a:gd name="T8" fmla="*/ 168 w 1894"/>
              <a:gd name="T9" fmla="*/ 104 h 1408"/>
              <a:gd name="T10" fmla="*/ 204 w 1894"/>
              <a:gd name="T11" fmla="*/ 122 h 1408"/>
              <a:gd name="T12" fmla="*/ 214 w 1894"/>
              <a:gd name="T13" fmla="*/ 150 h 1408"/>
              <a:gd name="T14" fmla="*/ 236 w 1894"/>
              <a:gd name="T15" fmla="*/ 168 h 1408"/>
              <a:gd name="T16" fmla="*/ 250 w 1894"/>
              <a:gd name="T17" fmla="*/ 194 h 1408"/>
              <a:gd name="T18" fmla="*/ 276 w 1894"/>
              <a:gd name="T19" fmla="*/ 214 h 1408"/>
              <a:gd name="T20" fmla="*/ 344 w 1894"/>
              <a:gd name="T21" fmla="*/ 226 h 1408"/>
              <a:gd name="T22" fmla="*/ 360 w 1894"/>
              <a:gd name="T23" fmla="*/ 276 h 1408"/>
              <a:gd name="T24" fmla="*/ 386 w 1894"/>
              <a:gd name="T25" fmla="*/ 304 h 1408"/>
              <a:gd name="T26" fmla="*/ 396 w 1894"/>
              <a:gd name="T27" fmla="*/ 336 h 1408"/>
              <a:gd name="T28" fmla="*/ 426 w 1894"/>
              <a:gd name="T29" fmla="*/ 354 h 1408"/>
              <a:gd name="T30" fmla="*/ 460 w 1894"/>
              <a:gd name="T31" fmla="*/ 384 h 1408"/>
              <a:gd name="T32" fmla="*/ 512 w 1894"/>
              <a:gd name="T33" fmla="*/ 398 h 1408"/>
              <a:gd name="T34" fmla="*/ 522 w 1894"/>
              <a:gd name="T35" fmla="*/ 430 h 1408"/>
              <a:gd name="T36" fmla="*/ 528 w 1894"/>
              <a:gd name="T37" fmla="*/ 444 h 1408"/>
              <a:gd name="T38" fmla="*/ 544 w 1894"/>
              <a:gd name="T39" fmla="*/ 476 h 1408"/>
              <a:gd name="T40" fmla="*/ 574 w 1894"/>
              <a:gd name="T41" fmla="*/ 494 h 1408"/>
              <a:gd name="T42" fmla="*/ 580 w 1894"/>
              <a:gd name="T43" fmla="*/ 540 h 1408"/>
              <a:gd name="T44" fmla="*/ 586 w 1894"/>
              <a:gd name="T45" fmla="*/ 556 h 1408"/>
              <a:gd name="T46" fmla="*/ 594 w 1894"/>
              <a:gd name="T47" fmla="*/ 588 h 1408"/>
              <a:gd name="T48" fmla="*/ 600 w 1894"/>
              <a:gd name="T49" fmla="*/ 602 h 1408"/>
              <a:gd name="T50" fmla="*/ 606 w 1894"/>
              <a:gd name="T51" fmla="*/ 635 h 1408"/>
              <a:gd name="T52" fmla="*/ 626 w 1894"/>
              <a:gd name="T53" fmla="*/ 649 h 1408"/>
              <a:gd name="T54" fmla="*/ 648 w 1894"/>
              <a:gd name="T55" fmla="*/ 681 h 1408"/>
              <a:gd name="T56" fmla="*/ 666 w 1894"/>
              <a:gd name="T57" fmla="*/ 697 h 1408"/>
              <a:gd name="T58" fmla="*/ 719 w 1894"/>
              <a:gd name="T59" fmla="*/ 757 h 1408"/>
              <a:gd name="T60" fmla="*/ 755 w 1894"/>
              <a:gd name="T61" fmla="*/ 775 h 1408"/>
              <a:gd name="T62" fmla="*/ 771 w 1894"/>
              <a:gd name="T63" fmla="*/ 807 h 1408"/>
              <a:gd name="T64" fmla="*/ 791 w 1894"/>
              <a:gd name="T65" fmla="*/ 825 h 1408"/>
              <a:gd name="T66" fmla="*/ 801 w 1894"/>
              <a:gd name="T67" fmla="*/ 857 h 1408"/>
              <a:gd name="T68" fmla="*/ 849 w 1894"/>
              <a:gd name="T69" fmla="*/ 869 h 1408"/>
              <a:gd name="T70" fmla="*/ 865 w 1894"/>
              <a:gd name="T71" fmla="*/ 919 h 1408"/>
              <a:gd name="T72" fmla="*/ 965 w 1894"/>
              <a:gd name="T73" fmla="*/ 933 h 1408"/>
              <a:gd name="T74" fmla="*/ 991 w 1894"/>
              <a:gd name="T75" fmla="*/ 965 h 1408"/>
              <a:gd name="T76" fmla="*/ 1023 w 1894"/>
              <a:gd name="T77" fmla="*/ 983 h 1408"/>
              <a:gd name="T78" fmla="*/ 1027 w 1894"/>
              <a:gd name="T79" fmla="*/ 1015 h 1408"/>
              <a:gd name="T80" fmla="*/ 1075 w 1894"/>
              <a:gd name="T81" fmla="*/ 1045 h 1408"/>
              <a:gd name="T82" fmla="*/ 1155 w 1894"/>
              <a:gd name="T83" fmla="*/ 1077 h 1408"/>
              <a:gd name="T84" fmla="*/ 1197 w 1894"/>
              <a:gd name="T85" fmla="*/ 1095 h 1408"/>
              <a:gd name="T86" fmla="*/ 1259 w 1894"/>
              <a:gd name="T87" fmla="*/ 1145 h 1408"/>
              <a:gd name="T88" fmla="*/ 1317 w 1894"/>
              <a:gd name="T89" fmla="*/ 1159 h 1408"/>
              <a:gd name="T90" fmla="*/ 1329 w 1894"/>
              <a:gd name="T91" fmla="*/ 1181 h 1408"/>
              <a:gd name="T92" fmla="*/ 1365 w 1894"/>
              <a:gd name="T93" fmla="*/ 1223 h 1408"/>
              <a:gd name="T94" fmla="*/ 1391 w 1894"/>
              <a:gd name="T95" fmla="*/ 1241 h 1408"/>
              <a:gd name="T96" fmla="*/ 1437 w 1894"/>
              <a:gd name="T97" fmla="*/ 1291 h 1408"/>
              <a:gd name="T98" fmla="*/ 1473 w 1894"/>
              <a:gd name="T99" fmla="*/ 1313 h 1408"/>
              <a:gd name="T100" fmla="*/ 1515 w 1894"/>
              <a:gd name="T101" fmla="*/ 1372 h 1408"/>
              <a:gd name="T102" fmla="*/ 1684 w 1894"/>
              <a:gd name="T103" fmla="*/ 1408 h 1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94" h="1408">
                <a:moveTo>
                  <a:pt x="0" y="0"/>
                </a:moveTo>
                <a:lnTo>
                  <a:pt x="56" y="0"/>
                </a:lnTo>
                <a:lnTo>
                  <a:pt x="56" y="14"/>
                </a:lnTo>
                <a:lnTo>
                  <a:pt x="96" y="14"/>
                </a:lnTo>
                <a:lnTo>
                  <a:pt x="96" y="28"/>
                </a:lnTo>
                <a:lnTo>
                  <a:pt x="122" y="28"/>
                </a:lnTo>
                <a:lnTo>
                  <a:pt x="122" y="46"/>
                </a:lnTo>
                <a:lnTo>
                  <a:pt x="124" y="46"/>
                </a:lnTo>
                <a:lnTo>
                  <a:pt x="124" y="60"/>
                </a:lnTo>
                <a:lnTo>
                  <a:pt x="134" y="60"/>
                </a:lnTo>
                <a:lnTo>
                  <a:pt x="134" y="78"/>
                </a:lnTo>
                <a:lnTo>
                  <a:pt x="150" y="78"/>
                </a:lnTo>
                <a:lnTo>
                  <a:pt x="150" y="90"/>
                </a:lnTo>
                <a:lnTo>
                  <a:pt x="168" y="90"/>
                </a:lnTo>
                <a:lnTo>
                  <a:pt x="168" y="104"/>
                </a:lnTo>
                <a:lnTo>
                  <a:pt x="200" y="104"/>
                </a:lnTo>
                <a:lnTo>
                  <a:pt x="200" y="122"/>
                </a:lnTo>
                <a:lnTo>
                  <a:pt x="204" y="122"/>
                </a:lnTo>
                <a:lnTo>
                  <a:pt x="204" y="136"/>
                </a:lnTo>
                <a:lnTo>
                  <a:pt x="214" y="136"/>
                </a:lnTo>
                <a:lnTo>
                  <a:pt x="214" y="150"/>
                </a:lnTo>
                <a:lnTo>
                  <a:pt x="220" y="150"/>
                </a:lnTo>
                <a:lnTo>
                  <a:pt x="220" y="168"/>
                </a:lnTo>
                <a:lnTo>
                  <a:pt x="236" y="168"/>
                </a:lnTo>
                <a:lnTo>
                  <a:pt x="236" y="182"/>
                </a:lnTo>
                <a:lnTo>
                  <a:pt x="250" y="182"/>
                </a:lnTo>
                <a:lnTo>
                  <a:pt x="250" y="194"/>
                </a:lnTo>
                <a:lnTo>
                  <a:pt x="252" y="194"/>
                </a:lnTo>
                <a:lnTo>
                  <a:pt x="252" y="214"/>
                </a:lnTo>
                <a:lnTo>
                  <a:pt x="276" y="214"/>
                </a:lnTo>
                <a:lnTo>
                  <a:pt x="276" y="226"/>
                </a:lnTo>
                <a:lnTo>
                  <a:pt x="282" y="226"/>
                </a:lnTo>
                <a:lnTo>
                  <a:pt x="344" y="226"/>
                </a:lnTo>
                <a:lnTo>
                  <a:pt x="344" y="258"/>
                </a:lnTo>
                <a:lnTo>
                  <a:pt x="360" y="258"/>
                </a:lnTo>
                <a:lnTo>
                  <a:pt x="360" y="276"/>
                </a:lnTo>
                <a:lnTo>
                  <a:pt x="380" y="276"/>
                </a:lnTo>
                <a:lnTo>
                  <a:pt x="380" y="304"/>
                </a:lnTo>
                <a:lnTo>
                  <a:pt x="386" y="304"/>
                </a:lnTo>
                <a:lnTo>
                  <a:pt x="386" y="322"/>
                </a:lnTo>
                <a:lnTo>
                  <a:pt x="396" y="322"/>
                </a:lnTo>
                <a:lnTo>
                  <a:pt x="396" y="336"/>
                </a:lnTo>
                <a:lnTo>
                  <a:pt x="400" y="336"/>
                </a:lnTo>
                <a:lnTo>
                  <a:pt x="400" y="354"/>
                </a:lnTo>
                <a:lnTo>
                  <a:pt x="426" y="354"/>
                </a:lnTo>
                <a:lnTo>
                  <a:pt x="426" y="366"/>
                </a:lnTo>
                <a:lnTo>
                  <a:pt x="460" y="366"/>
                </a:lnTo>
                <a:lnTo>
                  <a:pt x="460" y="384"/>
                </a:lnTo>
                <a:lnTo>
                  <a:pt x="482" y="384"/>
                </a:lnTo>
                <a:lnTo>
                  <a:pt x="482" y="398"/>
                </a:lnTo>
                <a:lnTo>
                  <a:pt x="512" y="398"/>
                </a:lnTo>
                <a:lnTo>
                  <a:pt x="512" y="416"/>
                </a:lnTo>
                <a:lnTo>
                  <a:pt x="522" y="416"/>
                </a:lnTo>
                <a:lnTo>
                  <a:pt x="522" y="430"/>
                </a:lnTo>
                <a:lnTo>
                  <a:pt x="524" y="430"/>
                </a:lnTo>
                <a:lnTo>
                  <a:pt x="524" y="444"/>
                </a:lnTo>
                <a:lnTo>
                  <a:pt x="528" y="444"/>
                </a:lnTo>
                <a:lnTo>
                  <a:pt x="528" y="462"/>
                </a:lnTo>
                <a:lnTo>
                  <a:pt x="544" y="462"/>
                </a:lnTo>
                <a:lnTo>
                  <a:pt x="544" y="476"/>
                </a:lnTo>
                <a:lnTo>
                  <a:pt x="558" y="476"/>
                </a:lnTo>
                <a:lnTo>
                  <a:pt x="558" y="494"/>
                </a:lnTo>
                <a:lnTo>
                  <a:pt x="574" y="494"/>
                </a:lnTo>
                <a:lnTo>
                  <a:pt x="574" y="526"/>
                </a:lnTo>
                <a:lnTo>
                  <a:pt x="580" y="526"/>
                </a:lnTo>
                <a:lnTo>
                  <a:pt x="580" y="540"/>
                </a:lnTo>
                <a:lnTo>
                  <a:pt x="584" y="540"/>
                </a:lnTo>
                <a:lnTo>
                  <a:pt x="584" y="556"/>
                </a:lnTo>
                <a:lnTo>
                  <a:pt x="586" y="556"/>
                </a:lnTo>
                <a:lnTo>
                  <a:pt x="586" y="570"/>
                </a:lnTo>
                <a:lnTo>
                  <a:pt x="594" y="570"/>
                </a:lnTo>
                <a:lnTo>
                  <a:pt x="594" y="588"/>
                </a:lnTo>
                <a:lnTo>
                  <a:pt x="596" y="588"/>
                </a:lnTo>
                <a:lnTo>
                  <a:pt x="596" y="602"/>
                </a:lnTo>
                <a:lnTo>
                  <a:pt x="600" y="602"/>
                </a:lnTo>
                <a:lnTo>
                  <a:pt x="600" y="617"/>
                </a:lnTo>
                <a:lnTo>
                  <a:pt x="606" y="617"/>
                </a:lnTo>
                <a:lnTo>
                  <a:pt x="606" y="635"/>
                </a:lnTo>
                <a:lnTo>
                  <a:pt x="622" y="635"/>
                </a:lnTo>
                <a:lnTo>
                  <a:pt x="622" y="649"/>
                </a:lnTo>
                <a:lnTo>
                  <a:pt x="626" y="649"/>
                </a:lnTo>
                <a:lnTo>
                  <a:pt x="626" y="667"/>
                </a:lnTo>
                <a:lnTo>
                  <a:pt x="648" y="667"/>
                </a:lnTo>
                <a:lnTo>
                  <a:pt x="648" y="681"/>
                </a:lnTo>
                <a:lnTo>
                  <a:pt x="658" y="681"/>
                </a:lnTo>
                <a:lnTo>
                  <a:pt x="658" y="697"/>
                </a:lnTo>
                <a:lnTo>
                  <a:pt x="666" y="697"/>
                </a:lnTo>
                <a:lnTo>
                  <a:pt x="666" y="743"/>
                </a:lnTo>
                <a:lnTo>
                  <a:pt x="719" y="743"/>
                </a:lnTo>
                <a:lnTo>
                  <a:pt x="719" y="757"/>
                </a:lnTo>
                <a:lnTo>
                  <a:pt x="745" y="757"/>
                </a:lnTo>
                <a:lnTo>
                  <a:pt x="745" y="775"/>
                </a:lnTo>
                <a:lnTo>
                  <a:pt x="755" y="775"/>
                </a:lnTo>
                <a:lnTo>
                  <a:pt x="755" y="793"/>
                </a:lnTo>
                <a:lnTo>
                  <a:pt x="771" y="793"/>
                </a:lnTo>
                <a:lnTo>
                  <a:pt x="771" y="807"/>
                </a:lnTo>
                <a:lnTo>
                  <a:pt x="777" y="807"/>
                </a:lnTo>
                <a:lnTo>
                  <a:pt x="777" y="825"/>
                </a:lnTo>
                <a:lnTo>
                  <a:pt x="791" y="825"/>
                </a:lnTo>
                <a:lnTo>
                  <a:pt x="791" y="837"/>
                </a:lnTo>
                <a:lnTo>
                  <a:pt x="801" y="837"/>
                </a:lnTo>
                <a:lnTo>
                  <a:pt x="801" y="857"/>
                </a:lnTo>
                <a:lnTo>
                  <a:pt x="843" y="857"/>
                </a:lnTo>
                <a:lnTo>
                  <a:pt x="843" y="869"/>
                </a:lnTo>
                <a:lnTo>
                  <a:pt x="849" y="869"/>
                </a:lnTo>
                <a:lnTo>
                  <a:pt x="849" y="887"/>
                </a:lnTo>
                <a:lnTo>
                  <a:pt x="865" y="887"/>
                </a:lnTo>
                <a:lnTo>
                  <a:pt x="865" y="919"/>
                </a:lnTo>
                <a:lnTo>
                  <a:pt x="941" y="919"/>
                </a:lnTo>
                <a:lnTo>
                  <a:pt x="941" y="933"/>
                </a:lnTo>
                <a:lnTo>
                  <a:pt x="965" y="933"/>
                </a:lnTo>
                <a:lnTo>
                  <a:pt x="965" y="951"/>
                </a:lnTo>
                <a:lnTo>
                  <a:pt x="991" y="951"/>
                </a:lnTo>
                <a:lnTo>
                  <a:pt x="991" y="965"/>
                </a:lnTo>
                <a:lnTo>
                  <a:pt x="1013" y="965"/>
                </a:lnTo>
                <a:lnTo>
                  <a:pt x="1013" y="983"/>
                </a:lnTo>
                <a:lnTo>
                  <a:pt x="1023" y="983"/>
                </a:lnTo>
                <a:lnTo>
                  <a:pt x="1023" y="997"/>
                </a:lnTo>
                <a:lnTo>
                  <a:pt x="1027" y="997"/>
                </a:lnTo>
                <a:lnTo>
                  <a:pt x="1027" y="1015"/>
                </a:lnTo>
                <a:lnTo>
                  <a:pt x="1049" y="1015"/>
                </a:lnTo>
                <a:lnTo>
                  <a:pt x="1049" y="1045"/>
                </a:lnTo>
                <a:lnTo>
                  <a:pt x="1075" y="1045"/>
                </a:lnTo>
                <a:lnTo>
                  <a:pt x="1075" y="1059"/>
                </a:lnTo>
                <a:lnTo>
                  <a:pt x="1155" y="1059"/>
                </a:lnTo>
                <a:lnTo>
                  <a:pt x="1155" y="1077"/>
                </a:lnTo>
                <a:lnTo>
                  <a:pt x="1157" y="1077"/>
                </a:lnTo>
                <a:lnTo>
                  <a:pt x="1157" y="1095"/>
                </a:lnTo>
                <a:lnTo>
                  <a:pt x="1197" y="1095"/>
                </a:lnTo>
                <a:lnTo>
                  <a:pt x="1197" y="1109"/>
                </a:lnTo>
                <a:lnTo>
                  <a:pt x="1259" y="1109"/>
                </a:lnTo>
                <a:lnTo>
                  <a:pt x="1259" y="1145"/>
                </a:lnTo>
                <a:lnTo>
                  <a:pt x="1273" y="1145"/>
                </a:lnTo>
                <a:lnTo>
                  <a:pt x="1273" y="1159"/>
                </a:lnTo>
                <a:lnTo>
                  <a:pt x="1317" y="1159"/>
                </a:lnTo>
                <a:lnTo>
                  <a:pt x="1317" y="1181"/>
                </a:lnTo>
                <a:lnTo>
                  <a:pt x="1321" y="1181"/>
                </a:lnTo>
                <a:lnTo>
                  <a:pt x="1329" y="1181"/>
                </a:lnTo>
                <a:lnTo>
                  <a:pt x="1329" y="1199"/>
                </a:lnTo>
                <a:lnTo>
                  <a:pt x="1365" y="1199"/>
                </a:lnTo>
                <a:lnTo>
                  <a:pt x="1365" y="1223"/>
                </a:lnTo>
                <a:lnTo>
                  <a:pt x="1377" y="1223"/>
                </a:lnTo>
                <a:lnTo>
                  <a:pt x="1377" y="1241"/>
                </a:lnTo>
                <a:lnTo>
                  <a:pt x="1391" y="1241"/>
                </a:lnTo>
                <a:lnTo>
                  <a:pt x="1391" y="1263"/>
                </a:lnTo>
                <a:lnTo>
                  <a:pt x="1437" y="1263"/>
                </a:lnTo>
                <a:lnTo>
                  <a:pt x="1437" y="1291"/>
                </a:lnTo>
                <a:lnTo>
                  <a:pt x="1449" y="1291"/>
                </a:lnTo>
                <a:lnTo>
                  <a:pt x="1449" y="1313"/>
                </a:lnTo>
                <a:lnTo>
                  <a:pt x="1473" y="1313"/>
                </a:lnTo>
                <a:lnTo>
                  <a:pt x="1473" y="1340"/>
                </a:lnTo>
                <a:lnTo>
                  <a:pt x="1515" y="1340"/>
                </a:lnTo>
                <a:lnTo>
                  <a:pt x="1515" y="1372"/>
                </a:lnTo>
                <a:lnTo>
                  <a:pt x="1571" y="1372"/>
                </a:lnTo>
                <a:lnTo>
                  <a:pt x="1571" y="1408"/>
                </a:lnTo>
                <a:lnTo>
                  <a:pt x="1684" y="1408"/>
                </a:lnTo>
                <a:lnTo>
                  <a:pt x="1804" y="1408"/>
                </a:lnTo>
                <a:lnTo>
                  <a:pt x="1894" y="1408"/>
                </a:lnTo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06" name="Line 251"/>
          <p:cNvSpPr>
            <a:spLocks noChangeShapeType="1"/>
          </p:cNvSpPr>
          <p:nvPr/>
        </p:nvSpPr>
        <p:spPr bwMode="auto">
          <a:xfrm>
            <a:off x="1162050" y="2036763"/>
            <a:ext cx="635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09" name="Line 254"/>
          <p:cNvSpPr>
            <a:spLocks noChangeShapeType="1"/>
          </p:cNvSpPr>
          <p:nvPr/>
        </p:nvSpPr>
        <p:spPr bwMode="auto">
          <a:xfrm>
            <a:off x="2643188" y="3152775"/>
            <a:ext cx="9525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11" name="Line 256"/>
          <p:cNvSpPr>
            <a:spLocks noChangeShapeType="1"/>
          </p:cNvSpPr>
          <p:nvPr/>
        </p:nvSpPr>
        <p:spPr bwMode="auto">
          <a:xfrm>
            <a:off x="2909888" y="3286125"/>
            <a:ext cx="635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15" name="Line 260"/>
          <p:cNvSpPr>
            <a:spLocks noChangeShapeType="1"/>
          </p:cNvSpPr>
          <p:nvPr/>
        </p:nvSpPr>
        <p:spPr bwMode="auto">
          <a:xfrm>
            <a:off x="2989263" y="3416300"/>
            <a:ext cx="5715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17" name="Line 262"/>
          <p:cNvSpPr>
            <a:spLocks noChangeShapeType="1"/>
          </p:cNvSpPr>
          <p:nvPr/>
        </p:nvSpPr>
        <p:spPr bwMode="auto">
          <a:xfrm>
            <a:off x="3011488" y="3432175"/>
            <a:ext cx="4445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23" name="Line 268"/>
          <p:cNvSpPr>
            <a:spLocks noChangeShapeType="1"/>
          </p:cNvSpPr>
          <p:nvPr/>
        </p:nvSpPr>
        <p:spPr bwMode="auto">
          <a:xfrm>
            <a:off x="3408363" y="3625850"/>
            <a:ext cx="1270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27" name="Line 272"/>
          <p:cNvSpPr>
            <a:spLocks noChangeShapeType="1"/>
          </p:cNvSpPr>
          <p:nvPr/>
        </p:nvSpPr>
        <p:spPr bwMode="auto">
          <a:xfrm>
            <a:off x="3357563" y="4135438"/>
            <a:ext cx="1270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28" name="Line 273"/>
          <p:cNvSpPr>
            <a:spLocks noChangeShapeType="1"/>
          </p:cNvSpPr>
          <p:nvPr/>
        </p:nvSpPr>
        <p:spPr bwMode="auto">
          <a:xfrm>
            <a:off x="3268663" y="4084638"/>
            <a:ext cx="9525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31" name="Freeform 276"/>
          <p:cNvSpPr>
            <a:spLocks/>
          </p:cNvSpPr>
          <p:nvPr/>
        </p:nvSpPr>
        <p:spPr bwMode="auto">
          <a:xfrm>
            <a:off x="3144838" y="3962400"/>
            <a:ext cx="12700" cy="79375"/>
          </a:xfrm>
          <a:custGeom>
            <a:avLst/>
            <a:gdLst>
              <a:gd name="T0" fmla="*/ 8 w 8"/>
              <a:gd name="T1" fmla="*/ 6 w 8"/>
              <a:gd name="T2" fmla="*/ 0 w 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8">
                <a:moveTo>
                  <a:pt x="8" y="0"/>
                </a:moveTo>
                <a:lnTo>
                  <a:pt x="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33" name="Line 278"/>
          <p:cNvSpPr>
            <a:spLocks noChangeShapeType="1"/>
          </p:cNvSpPr>
          <p:nvPr/>
        </p:nvSpPr>
        <p:spPr bwMode="auto">
          <a:xfrm>
            <a:off x="3030538" y="3860800"/>
            <a:ext cx="1270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39" name="Line 284"/>
          <p:cNvSpPr>
            <a:spLocks noChangeShapeType="1"/>
          </p:cNvSpPr>
          <p:nvPr/>
        </p:nvSpPr>
        <p:spPr bwMode="auto">
          <a:xfrm>
            <a:off x="1301750" y="2297113"/>
            <a:ext cx="15875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40" name="Line 285"/>
          <p:cNvSpPr>
            <a:spLocks noChangeShapeType="1"/>
          </p:cNvSpPr>
          <p:nvPr/>
        </p:nvSpPr>
        <p:spPr bwMode="auto">
          <a:xfrm flipV="1">
            <a:off x="1311275" y="2297113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44" name="Line 89"/>
          <p:cNvSpPr>
            <a:spLocks noChangeShapeType="1"/>
          </p:cNvSpPr>
          <p:nvPr/>
        </p:nvSpPr>
        <p:spPr bwMode="auto">
          <a:xfrm flipV="1">
            <a:off x="8448675" y="4054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45" name="Line 90"/>
          <p:cNvSpPr>
            <a:spLocks noChangeShapeType="1"/>
          </p:cNvSpPr>
          <p:nvPr/>
        </p:nvSpPr>
        <p:spPr bwMode="auto">
          <a:xfrm flipV="1">
            <a:off x="8308975" y="4054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46" name="Line 91"/>
          <p:cNvSpPr>
            <a:spLocks noChangeShapeType="1"/>
          </p:cNvSpPr>
          <p:nvPr/>
        </p:nvSpPr>
        <p:spPr bwMode="auto">
          <a:xfrm flipV="1">
            <a:off x="8229600" y="4054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47" name="Line 92"/>
          <p:cNvSpPr>
            <a:spLocks noChangeShapeType="1"/>
          </p:cNvSpPr>
          <p:nvPr/>
        </p:nvSpPr>
        <p:spPr bwMode="auto">
          <a:xfrm flipV="1">
            <a:off x="8204200" y="4054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48" name="Line 93"/>
          <p:cNvSpPr>
            <a:spLocks noChangeShapeType="1"/>
          </p:cNvSpPr>
          <p:nvPr/>
        </p:nvSpPr>
        <p:spPr bwMode="auto">
          <a:xfrm flipV="1">
            <a:off x="8131175" y="4054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49" name="Line 94"/>
          <p:cNvSpPr>
            <a:spLocks noChangeShapeType="1"/>
          </p:cNvSpPr>
          <p:nvPr/>
        </p:nvSpPr>
        <p:spPr bwMode="auto">
          <a:xfrm flipV="1">
            <a:off x="8105775" y="4054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50" name="Line 95"/>
          <p:cNvSpPr>
            <a:spLocks noChangeShapeType="1"/>
          </p:cNvSpPr>
          <p:nvPr/>
        </p:nvSpPr>
        <p:spPr bwMode="auto">
          <a:xfrm flipV="1">
            <a:off x="8002588" y="39433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51" name="Line 96"/>
          <p:cNvSpPr>
            <a:spLocks noChangeShapeType="1"/>
          </p:cNvSpPr>
          <p:nvPr/>
        </p:nvSpPr>
        <p:spPr bwMode="auto">
          <a:xfrm flipV="1">
            <a:off x="7948613" y="38449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52" name="Line 97"/>
          <p:cNvSpPr>
            <a:spLocks noChangeShapeType="1"/>
          </p:cNvSpPr>
          <p:nvPr/>
        </p:nvSpPr>
        <p:spPr bwMode="auto">
          <a:xfrm flipV="1">
            <a:off x="7923213" y="38449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53" name="Line 98"/>
          <p:cNvSpPr>
            <a:spLocks noChangeShapeType="1"/>
          </p:cNvSpPr>
          <p:nvPr/>
        </p:nvSpPr>
        <p:spPr bwMode="auto">
          <a:xfrm flipV="1">
            <a:off x="7872413" y="37655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54" name="Line 99"/>
          <p:cNvSpPr>
            <a:spLocks noChangeShapeType="1"/>
          </p:cNvSpPr>
          <p:nvPr/>
        </p:nvSpPr>
        <p:spPr bwMode="auto">
          <a:xfrm flipV="1">
            <a:off x="7808913" y="37655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55" name="Line 100"/>
          <p:cNvSpPr>
            <a:spLocks noChangeShapeType="1"/>
          </p:cNvSpPr>
          <p:nvPr/>
        </p:nvSpPr>
        <p:spPr bwMode="auto">
          <a:xfrm flipV="1">
            <a:off x="7786688" y="37655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56" name="Line 101"/>
          <p:cNvSpPr>
            <a:spLocks noChangeShapeType="1"/>
          </p:cNvSpPr>
          <p:nvPr/>
        </p:nvSpPr>
        <p:spPr bwMode="auto">
          <a:xfrm flipV="1">
            <a:off x="7761288" y="37655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57" name="Line 102"/>
          <p:cNvSpPr>
            <a:spLocks noChangeShapeType="1"/>
          </p:cNvSpPr>
          <p:nvPr/>
        </p:nvSpPr>
        <p:spPr bwMode="auto">
          <a:xfrm flipV="1">
            <a:off x="7700963" y="37655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58" name="Line 103"/>
          <p:cNvSpPr>
            <a:spLocks noChangeShapeType="1"/>
          </p:cNvSpPr>
          <p:nvPr/>
        </p:nvSpPr>
        <p:spPr bwMode="auto">
          <a:xfrm flipV="1">
            <a:off x="7656513" y="37655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59" name="Line 104"/>
          <p:cNvSpPr>
            <a:spLocks noChangeShapeType="1"/>
          </p:cNvSpPr>
          <p:nvPr/>
        </p:nvSpPr>
        <p:spPr bwMode="auto">
          <a:xfrm flipV="1">
            <a:off x="7631113" y="37147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60" name="Line 105"/>
          <p:cNvSpPr>
            <a:spLocks noChangeShapeType="1"/>
          </p:cNvSpPr>
          <p:nvPr/>
        </p:nvSpPr>
        <p:spPr bwMode="auto">
          <a:xfrm flipV="1">
            <a:off x="7596188" y="37147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61" name="Line 106"/>
          <p:cNvSpPr>
            <a:spLocks noChangeShapeType="1"/>
          </p:cNvSpPr>
          <p:nvPr/>
        </p:nvSpPr>
        <p:spPr bwMode="auto">
          <a:xfrm flipV="1">
            <a:off x="7580313" y="37147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62" name="Line 107"/>
          <p:cNvSpPr>
            <a:spLocks noChangeShapeType="1"/>
          </p:cNvSpPr>
          <p:nvPr/>
        </p:nvSpPr>
        <p:spPr bwMode="auto">
          <a:xfrm flipV="1">
            <a:off x="7564438" y="37147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63" name="Line 108"/>
          <p:cNvSpPr>
            <a:spLocks noChangeShapeType="1"/>
          </p:cNvSpPr>
          <p:nvPr/>
        </p:nvSpPr>
        <p:spPr bwMode="auto">
          <a:xfrm flipV="1">
            <a:off x="7450138" y="3673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64" name="Line 109"/>
          <p:cNvSpPr>
            <a:spLocks noChangeShapeType="1"/>
          </p:cNvSpPr>
          <p:nvPr/>
        </p:nvSpPr>
        <p:spPr bwMode="auto">
          <a:xfrm flipV="1">
            <a:off x="7377113" y="3673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65" name="Line 110"/>
          <p:cNvSpPr>
            <a:spLocks noChangeShapeType="1"/>
          </p:cNvSpPr>
          <p:nvPr/>
        </p:nvSpPr>
        <p:spPr bwMode="auto">
          <a:xfrm flipV="1">
            <a:off x="7326313" y="3673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66" name="Line 111"/>
          <p:cNvSpPr>
            <a:spLocks noChangeShapeType="1"/>
          </p:cNvSpPr>
          <p:nvPr/>
        </p:nvSpPr>
        <p:spPr bwMode="auto">
          <a:xfrm flipV="1">
            <a:off x="7316788" y="35941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67" name="Line 112"/>
          <p:cNvSpPr>
            <a:spLocks noChangeShapeType="1"/>
          </p:cNvSpPr>
          <p:nvPr/>
        </p:nvSpPr>
        <p:spPr bwMode="auto">
          <a:xfrm flipV="1">
            <a:off x="7253288" y="35941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68" name="Line 113"/>
          <p:cNvSpPr>
            <a:spLocks noChangeShapeType="1"/>
          </p:cNvSpPr>
          <p:nvPr/>
        </p:nvSpPr>
        <p:spPr bwMode="auto">
          <a:xfrm flipV="1">
            <a:off x="7237413" y="359410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69" name="Line 114"/>
          <p:cNvSpPr>
            <a:spLocks noChangeShapeType="1"/>
          </p:cNvSpPr>
          <p:nvPr/>
        </p:nvSpPr>
        <p:spPr bwMode="auto">
          <a:xfrm flipV="1">
            <a:off x="7056438" y="341947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70" name="Line 115"/>
          <p:cNvSpPr>
            <a:spLocks noChangeShapeType="1"/>
          </p:cNvSpPr>
          <p:nvPr/>
        </p:nvSpPr>
        <p:spPr bwMode="auto">
          <a:xfrm flipV="1">
            <a:off x="6926263" y="3282950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71" name="Line 116"/>
          <p:cNvSpPr>
            <a:spLocks noChangeShapeType="1"/>
          </p:cNvSpPr>
          <p:nvPr/>
        </p:nvSpPr>
        <p:spPr bwMode="auto">
          <a:xfrm flipV="1">
            <a:off x="6824663" y="3082925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72" name="Line 117"/>
          <p:cNvSpPr>
            <a:spLocks noChangeShapeType="1"/>
          </p:cNvSpPr>
          <p:nvPr/>
        </p:nvSpPr>
        <p:spPr bwMode="auto">
          <a:xfrm flipV="1">
            <a:off x="6448425" y="2786063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73" name="Line 118"/>
          <p:cNvSpPr>
            <a:spLocks noChangeShapeType="1"/>
          </p:cNvSpPr>
          <p:nvPr/>
        </p:nvSpPr>
        <p:spPr bwMode="auto">
          <a:xfrm flipV="1">
            <a:off x="5727700" y="2141538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74" name="Line 119"/>
          <p:cNvSpPr>
            <a:spLocks noChangeShapeType="1"/>
          </p:cNvSpPr>
          <p:nvPr/>
        </p:nvSpPr>
        <p:spPr bwMode="auto">
          <a:xfrm flipV="1">
            <a:off x="5645150" y="2109788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75" name="Line 120"/>
          <p:cNvSpPr>
            <a:spLocks noChangeShapeType="1"/>
          </p:cNvSpPr>
          <p:nvPr/>
        </p:nvSpPr>
        <p:spPr bwMode="auto">
          <a:xfrm flipV="1">
            <a:off x="5365750" y="1979613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76" name="Line 121"/>
          <p:cNvSpPr>
            <a:spLocks noChangeShapeType="1"/>
          </p:cNvSpPr>
          <p:nvPr/>
        </p:nvSpPr>
        <p:spPr bwMode="auto">
          <a:xfrm flipV="1">
            <a:off x="5302250" y="1922463"/>
            <a:ext cx="0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77" name="Line 197"/>
          <p:cNvSpPr>
            <a:spLocks noChangeShapeType="1"/>
          </p:cNvSpPr>
          <p:nvPr/>
        </p:nvSpPr>
        <p:spPr bwMode="auto">
          <a:xfrm flipV="1">
            <a:off x="8350250" y="4221163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78" name="Line 198"/>
          <p:cNvSpPr>
            <a:spLocks noChangeShapeType="1"/>
          </p:cNvSpPr>
          <p:nvPr/>
        </p:nvSpPr>
        <p:spPr bwMode="auto">
          <a:xfrm flipV="1">
            <a:off x="8334375" y="4221163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79" name="Line 199"/>
          <p:cNvSpPr>
            <a:spLocks noChangeShapeType="1"/>
          </p:cNvSpPr>
          <p:nvPr/>
        </p:nvSpPr>
        <p:spPr bwMode="auto">
          <a:xfrm flipV="1">
            <a:off x="8302625" y="4221163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80" name="Line 200"/>
          <p:cNvSpPr>
            <a:spLocks noChangeShapeType="1"/>
          </p:cNvSpPr>
          <p:nvPr/>
        </p:nvSpPr>
        <p:spPr bwMode="auto">
          <a:xfrm flipV="1">
            <a:off x="8188325" y="4221163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81" name="Line 201"/>
          <p:cNvSpPr>
            <a:spLocks noChangeShapeType="1"/>
          </p:cNvSpPr>
          <p:nvPr/>
        </p:nvSpPr>
        <p:spPr bwMode="auto">
          <a:xfrm flipV="1">
            <a:off x="8124825" y="4097338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82" name="Line 202"/>
          <p:cNvSpPr>
            <a:spLocks noChangeShapeType="1"/>
          </p:cNvSpPr>
          <p:nvPr/>
        </p:nvSpPr>
        <p:spPr bwMode="auto">
          <a:xfrm flipV="1">
            <a:off x="8112125" y="4097338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83" name="Line 203"/>
          <p:cNvSpPr>
            <a:spLocks noChangeShapeType="1"/>
          </p:cNvSpPr>
          <p:nvPr/>
        </p:nvSpPr>
        <p:spPr bwMode="auto">
          <a:xfrm flipV="1">
            <a:off x="8099425" y="4097338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84" name="Line 204"/>
          <p:cNvSpPr>
            <a:spLocks noChangeShapeType="1"/>
          </p:cNvSpPr>
          <p:nvPr/>
        </p:nvSpPr>
        <p:spPr bwMode="auto">
          <a:xfrm flipV="1">
            <a:off x="8074025" y="4097338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85" name="Line 205"/>
          <p:cNvSpPr>
            <a:spLocks noChangeShapeType="1"/>
          </p:cNvSpPr>
          <p:nvPr/>
        </p:nvSpPr>
        <p:spPr bwMode="auto">
          <a:xfrm flipV="1">
            <a:off x="8031163" y="4097338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86" name="Line 207"/>
          <p:cNvSpPr>
            <a:spLocks noChangeShapeType="1"/>
          </p:cNvSpPr>
          <p:nvPr/>
        </p:nvSpPr>
        <p:spPr bwMode="auto">
          <a:xfrm flipV="1">
            <a:off x="7958138" y="3917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87" name="Line 208"/>
          <p:cNvSpPr>
            <a:spLocks noChangeShapeType="1"/>
          </p:cNvSpPr>
          <p:nvPr/>
        </p:nvSpPr>
        <p:spPr bwMode="auto">
          <a:xfrm flipV="1">
            <a:off x="7948613" y="3917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88" name="Line 209"/>
          <p:cNvSpPr>
            <a:spLocks noChangeShapeType="1"/>
          </p:cNvSpPr>
          <p:nvPr/>
        </p:nvSpPr>
        <p:spPr bwMode="auto">
          <a:xfrm flipV="1">
            <a:off x="7942263" y="3917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89" name="Line 210"/>
          <p:cNvSpPr>
            <a:spLocks noChangeShapeType="1"/>
          </p:cNvSpPr>
          <p:nvPr/>
        </p:nvSpPr>
        <p:spPr bwMode="auto">
          <a:xfrm flipV="1">
            <a:off x="7932738" y="38957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90" name="Line 211"/>
          <p:cNvSpPr>
            <a:spLocks noChangeShapeType="1"/>
          </p:cNvSpPr>
          <p:nvPr/>
        </p:nvSpPr>
        <p:spPr bwMode="auto">
          <a:xfrm flipV="1">
            <a:off x="7926388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91" name="Line 212"/>
          <p:cNvSpPr>
            <a:spLocks noChangeShapeType="1"/>
          </p:cNvSpPr>
          <p:nvPr/>
        </p:nvSpPr>
        <p:spPr bwMode="auto">
          <a:xfrm flipV="1">
            <a:off x="7866063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92" name="Line 213"/>
          <p:cNvSpPr>
            <a:spLocks noChangeShapeType="1"/>
          </p:cNvSpPr>
          <p:nvPr/>
        </p:nvSpPr>
        <p:spPr bwMode="auto">
          <a:xfrm flipV="1">
            <a:off x="7767638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93" name="Line 214"/>
          <p:cNvSpPr>
            <a:spLocks noChangeShapeType="1"/>
          </p:cNvSpPr>
          <p:nvPr/>
        </p:nvSpPr>
        <p:spPr bwMode="auto">
          <a:xfrm flipV="1">
            <a:off x="7751763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94" name="Line 215"/>
          <p:cNvSpPr>
            <a:spLocks noChangeShapeType="1"/>
          </p:cNvSpPr>
          <p:nvPr/>
        </p:nvSpPr>
        <p:spPr bwMode="auto">
          <a:xfrm flipV="1">
            <a:off x="7726363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95" name="Line 216"/>
          <p:cNvSpPr>
            <a:spLocks noChangeShapeType="1"/>
          </p:cNvSpPr>
          <p:nvPr/>
        </p:nvSpPr>
        <p:spPr bwMode="auto">
          <a:xfrm flipV="1">
            <a:off x="7694613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96" name="Line 217"/>
          <p:cNvSpPr>
            <a:spLocks noChangeShapeType="1"/>
          </p:cNvSpPr>
          <p:nvPr/>
        </p:nvSpPr>
        <p:spPr bwMode="auto">
          <a:xfrm flipV="1">
            <a:off x="7688263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97" name="Line 218"/>
          <p:cNvSpPr>
            <a:spLocks noChangeShapeType="1"/>
          </p:cNvSpPr>
          <p:nvPr/>
        </p:nvSpPr>
        <p:spPr bwMode="auto">
          <a:xfrm flipV="1">
            <a:off x="7669213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98" name="Line 219"/>
          <p:cNvSpPr>
            <a:spLocks noChangeShapeType="1"/>
          </p:cNvSpPr>
          <p:nvPr/>
        </p:nvSpPr>
        <p:spPr bwMode="auto">
          <a:xfrm flipV="1">
            <a:off x="7653338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799" name="Line 220"/>
          <p:cNvSpPr>
            <a:spLocks noChangeShapeType="1"/>
          </p:cNvSpPr>
          <p:nvPr/>
        </p:nvSpPr>
        <p:spPr bwMode="auto">
          <a:xfrm flipV="1">
            <a:off x="7596188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00" name="Line 221"/>
          <p:cNvSpPr>
            <a:spLocks noChangeShapeType="1"/>
          </p:cNvSpPr>
          <p:nvPr/>
        </p:nvSpPr>
        <p:spPr bwMode="auto">
          <a:xfrm flipV="1">
            <a:off x="7593013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01" name="Line 222"/>
          <p:cNvSpPr>
            <a:spLocks noChangeShapeType="1"/>
          </p:cNvSpPr>
          <p:nvPr/>
        </p:nvSpPr>
        <p:spPr bwMode="auto">
          <a:xfrm flipV="1">
            <a:off x="7580313" y="38671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02" name="Line 223"/>
          <p:cNvSpPr>
            <a:spLocks noChangeShapeType="1"/>
          </p:cNvSpPr>
          <p:nvPr/>
        </p:nvSpPr>
        <p:spPr bwMode="auto">
          <a:xfrm flipV="1">
            <a:off x="7545388" y="38449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03" name="Line 224"/>
          <p:cNvSpPr>
            <a:spLocks noChangeShapeType="1"/>
          </p:cNvSpPr>
          <p:nvPr/>
        </p:nvSpPr>
        <p:spPr bwMode="auto">
          <a:xfrm flipV="1">
            <a:off x="7523163" y="38449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04" name="Line 225"/>
          <p:cNvSpPr>
            <a:spLocks noChangeShapeType="1"/>
          </p:cNvSpPr>
          <p:nvPr/>
        </p:nvSpPr>
        <p:spPr bwMode="auto">
          <a:xfrm flipV="1">
            <a:off x="7510463" y="38449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05" name="Line 226"/>
          <p:cNvSpPr>
            <a:spLocks noChangeShapeType="1"/>
          </p:cNvSpPr>
          <p:nvPr/>
        </p:nvSpPr>
        <p:spPr bwMode="auto">
          <a:xfrm flipV="1">
            <a:off x="7507288" y="38449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06" name="Line 227"/>
          <p:cNvSpPr>
            <a:spLocks noChangeShapeType="1"/>
          </p:cNvSpPr>
          <p:nvPr/>
        </p:nvSpPr>
        <p:spPr bwMode="auto">
          <a:xfrm flipV="1">
            <a:off x="7497763" y="38449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07" name="Line 228"/>
          <p:cNvSpPr>
            <a:spLocks noChangeShapeType="1"/>
          </p:cNvSpPr>
          <p:nvPr/>
        </p:nvSpPr>
        <p:spPr bwMode="auto">
          <a:xfrm flipV="1">
            <a:off x="7481888" y="38449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08" name="Line 229"/>
          <p:cNvSpPr>
            <a:spLocks noChangeShapeType="1"/>
          </p:cNvSpPr>
          <p:nvPr/>
        </p:nvSpPr>
        <p:spPr bwMode="auto">
          <a:xfrm flipV="1">
            <a:off x="7443788" y="37941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09" name="Line 230"/>
          <p:cNvSpPr>
            <a:spLocks noChangeShapeType="1"/>
          </p:cNvSpPr>
          <p:nvPr/>
        </p:nvSpPr>
        <p:spPr bwMode="auto">
          <a:xfrm flipV="1">
            <a:off x="7434263" y="37941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10" name="Line 231"/>
          <p:cNvSpPr>
            <a:spLocks noChangeShapeType="1"/>
          </p:cNvSpPr>
          <p:nvPr/>
        </p:nvSpPr>
        <p:spPr bwMode="auto">
          <a:xfrm flipV="1">
            <a:off x="7427913" y="37941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11" name="Line 232"/>
          <p:cNvSpPr>
            <a:spLocks noChangeShapeType="1"/>
          </p:cNvSpPr>
          <p:nvPr/>
        </p:nvSpPr>
        <p:spPr bwMode="auto">
          <a:xfrm flipV="1">
            <a:off x="7418388" y="37941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12" name="Line 233"/>
          <p:cNvSpPr>
            <a:spLocks noChangeShapeType="1"/>
          </p:cNvSpPr>
          <p:nvPr/>
        </p:nvSpPr>
        <p:spPr bwMode="auto">
          <a:xfrm flipV="1">
            <a:off x="7415213" y="378142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13" name="Line 234"/>
          <p:cNvSpPr>
            <a:spLocks noChangeShapeType="1"/>
          </p:cNvSpPr>
          <p:nvPr/>
        </p:nvSpPr>
        <p:spPr bwMode="auto">
          <a:xfrm flipV="1">
            <a:off x="7335838" y="37592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14" name="Line 235"/>
          <p:cNvSpPr>
            <a:spLocks noChangeShapeType="1"/>
          </p:cNvSpPr>
          <p:nvPr/>
        </p:nvSpPr>
        <p:spPr bwMode="auto">
          <a:xfrm flipV="1">
            <a:off x="7291388" y="37242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15" name="Line 236"/>
          <p:cNvSpPr>
            <a:spLocks noChangeShapeType="1"/>
          </p:cNvSpPr>
          <p:nvPr/>
        </p:nvSpPr>
        <p:spPr bwMode="auto">
          <a:xfrm flipV="1">
            <a:off x="7246938" y="36734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16" name="Line 237"/>
          <p:cNvSpPr>
            <a:spLocks noChangeShapeType="1"/>
          </p:cNvSpPr>
          <p:nvPr/>
        </p:nvSpPr>
        <p:spPr bwMode="auto">
          <a:xfrm flipV="1">
            <a:off x="7237413" y="36734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17" name="Line 238"/>
          <p:cNvSpPr>
            <a:spLocks noChangeShapeType="1"/>
          </p:cNvSpPr>
          <p:nvPr/>
        </p:nvSpPr>
        <p:spPr bwMode="auto">
          <a:xfrm flipV="1">
            <a:off x="6999288" y="35496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18" name="Line 239"/>
          <p:cNvSpPr>
            <a:spLocks noChangeShapeType="1"/>
          </p:cNvSpPr>
          <p:nvPr/>
        </p:nvSpPr>
        <p:spPr bwMode="auto">
          <a:xfrm flipV="1">
            <a:off x="6992938" y="35496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19" name="Line 240"/>
          <p:cNvSpPr>
            <a:spLocks noChangeShapeType="1"/>
          </p:cNvSpPr>
          <p:nvPr/>
        </p:nvSpPr>
        <p:spPr bwMode="auto">
          <a:xfrm flipV="1">
            <a:off x="6926263" y="35369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20" name="Line 241"/>
          <p:cNvSpPr>
            <a:spLocks noChangeShapeType="1"/>
          </p:cNvSpPr>
          <p:nvPr/>
        </p:nvSpPr>
        <p:spPr bwMode="auto">
          <a:xfrm flipV="1">
            <a:off x="6865938" y="35083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21" name="Line 242"/>
          <p:cNvSpPr>
            <a:spLocks noChangeShapeType="1"/>
          </p:cNvSpPr>
          <p:nvPr/>
        </p:nvSpPr>
        <p:spPr bwMode="auto">
          <a:xfrm flipV="1">
            <a:off x="6742113" y="337820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22" name="Line 243"/>
          <p:cNvSpPr>
            <a:spLocks noChangeShapeType="1"/>
          </p:cNvSpPr>
          <p:nvPr/>
        </p:nvSpPr>
        <p:spPr bwMode="auto">
          <a:xfrm flipV="1">
            <a:off x="6245225" y="2757488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23" name="Line 244"/>
          <p:cNvSpPr>
            <a:spLocks noChangeShapeType="1"/>
          </p:cNvSpPr>
          <p:nvPr/>
        </p:nvSpPr>
        <p:spPr bwMode="auto">
          <a:xfrm flipV="1">
            <a:off x="5508625" y="1966913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24" name="Line 245"/>
          <p:cNvSpPr>
            <a:spLocks noChangeShapeType="1"/>
          </p:cNvSpPr>
          <p:nvPr/>
        </p:nvSpPr>
        <p:spPr bwMode="auto">
          <a:xfrm flipV="1">
            <a:off x="5346700" y="1922463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25" name="Line 246"/>
          <p:cNvSpPr>
            <a:spLocks noChangeShapeType="1"/>
          </p:cNvSpPr>
          <p:nvPr/>
        </p:nvSpPr>
        <p:spPr bwMode="auto">
          <a:xfrm flipV="1">
            <a:off x="7234238" y="3673475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26" name="Line 247"/>
          <p:cNvSpPr>
            <a:spLocks noChangeShapeType="1"/>
          </p:cNvSpPr>
          <p:nvPr/>
        </p:nvSpPr>
        <p:spPr bwMode="auto">
          <a:xfrm flipV="1">
            <a:off x="7983538" y="4032250"/>
            <a:ext cx="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27" name="Freeform 248"/>
          <p:cNvSpPr>
            <a:spLocks/>
          </p:cNvSpPr>
          <p:nvPr/>
        </p:nvSpPr>
        <p:spPr bwMode="auto">
          <a:xfrm>
            <a:off x="5257800" y="1974850"/>
            <a:ext cx="3111500" cy="2295525"/>
          </a:xfrm>
          <a:custGeom>
            <a:avLst/>
            <a:gdLst>
              <a:gd name="T0" fmla="*/ 138 w 1960"/>
              <a:gd name="T1" fmla="*/ 10 h 1446"/>
              <a:gd name="T2" fmla="*/ 160 w 1960"/>
              <a:gd name="T3" fmla="*/ 28 h 1446"/>
              <a:gd name="T4" fmla="*/ 174 w 1960"/>
              <a:gd name="T5" fmla="*/ 48 h 1446"/>
              <a:gd name="T6" fmla="*/ 184 w 1960"/>
              <a:gd name="T7" fmla="*/ 68 h 1446"/>
              <a:gd name="T8" fmla="*/ 216 w 1960"/>
              <a:gd name="T9" fmla="*/ 86 h 1446"/>
              <a:gd name="T10" fmla="*/ 230 w 1960"/>
              <a:gd name="T11" fmla="*/ 104 h 1446"/>
              <a:gd name="T12" fmla="*/ 244 w 1960"/>
              <a:gd name="T13" fmla="*/ 128 h 1446"/>
              <a:gd name="T14" fmla="*/ 262 w 1960"/>
              <a:gd name="T15" fmla="*/ 146 h 1446"/>
              <a:gd name="T16" fmla="*/ 308 w 1960"/>
              <a:gd name="T17" fmla="*/ 164 h 1446"/>
              <a:gd name="T18" fmla="*/ 316 w 1960"/>
              <a:gd name="T19" fmla="*/ 186 h 1446"/>
              <a:gd name="T20" fmla="*/ 328 w 1960"/>
              <a:gd name="T21" fmla="*/ 214 h 1446"/>
              <a:gd name="T22" fmla="*/ 340 w 1960"/>
              <a:gd name="T23" fmla="*/ 232 h 1446"/>
              <a:gd name="T24" fmla="*/ 378 w 1960"/>
              <a:gd name="T25" fmla="*/ 282 h 1446"/>
              <a:gd name="T26" fmla="*/ 400 w 1960"/>
              <a:gd name="T27" fmla="*/ 300 h 1446"/>
              <a:gd name="T28" fmla="*/ 420 w 1960"/>
              <a:gd name="T29" fmla="*/ 322 h 1446"/>
              <a:gd name="T30" fmla="*/ 436 w 1960"/>
              <a:gd name="T31" fmla="*/ 340 h 1446"/>
              <a:gd name="T32" fmla="*/ 484 w 1960"/>
              <a:gd name="T33" fmla="*/ 366 h 1446"/>
              <a:gd name="T34" fmla="*/ 498 w 1960"/>
              <a:gd name="T35" fmla="*/ 390 h 1446"/>
              <a:gd name="T36" fmla="*/ 534 w 1960"/>
              <a:gd name="T37" fmla="*/ 418 h 1446"/>
              <a:gd name="T38" fmla="*/ 560 w 1960"/>
              <a:gd name="T39" fmla="*/ 436 h 1446"/>
              <a:gd name="T40" fmla="*/ 590 w 1960"/>
              <a:gd name="T41" fmla="*/ 468 h 1446"/>
              <a:gd name="T42" fmla="*/ 612 w 1960"/>
              <a:gd name="T43" fmla="*/ 494 h 1446"/>
              <a:gd name="T44" fmla="*/ 638 w 1960"/>
              <a:gd name="T45" fmla="*/ 526 h 1446"/>
              <a:gd name="T46" fmla="*/ 654 w 1960"/>
              <a:gd name="T47" fmla="*/ 544 h 1446"/>
              <a:gd name="T48" fmla="*/ 672 w 1960"/>
              <a:gd name="T49" fmla="*/ 576 h 1446"/>
              <a:gd name="T50" fmla="*/ 684 w 1960"/>
              <a:gd name="T51" fmla="*/ 604 h 1446"/>
              <a:gd name="T52" fmla="*/ 698 w 1960"/>
              <a:gd name="T53" fmla="*/ 623 h 1446"/>
              <a:gd name="T54" fmla="*/ 724 w 1960"/>
              <a:gd name="T55" fmla="*/ 645 h 1446"/>
              <a:gd name="T56" fmla="*/ 744 w 1960"/>
              <a:gd name="T57" fmla="*/ 671 h 1446"/>
              <a:gd name="T58" fmla="*/ 772 w 1960"/>
              <a:gd name="T59" fmla="*/ 689 h 1446"/>
              <a:gd name="T60" fmla="*/ 792 w 1960"/>
              <a:gd name="T61" fmla="*/ 725 h 1446"/>
              <a:gd name="T62" fmla="*/ 806 w 1960"/>
              <a:gd name="T63" fmla="*/ 771 h 1446"/>
              <a:gd name="T64" fmla="*/ 819 w 1960"/>
              <a:gd name="T65" fmla="*/ 807 h 1446"/>
              <a:gd name="T66" fmla="*/ 825 w 1960"/>
              <a:gd name="T67" fmla="*/ 839 h 1446"/>
              <a:gd name="T68" fmla="*/ 851 w 1960"/>
              <a:gd name="T69" fmla="*/ 857 h 1446"/>
              <a:gd name="T70" fmla="*/ 907 w 1960"/>
              <a:gd name="T71" fmla="*/ 883 h 1446"/>
              <a:gd name="T72" fmla="*/ 921 w 1960"/>
              <a:gd name="T73" fmla="*/ 907 h 1446"/>
              <a:gd name="T74" fmla="*/ 953 w 1960"/>
              <a:gd name="T75" fmla="*/ 939 h 1446"/>
              <a:gd name="T76" fmla="*/ 979 w 1960"/>
              <a:gd name="T77" fmla="*/ 957 h 1446"/>
              <a:gd name="T78" fmla="*/ 993 w 1960"/>
              <a:gd name="T79" fmla="*/ 989 h 1446"/>
              <a:gd name="T80" fmla="*/ 1057 w 1960"/>
              <a:gd name="T81" fmla="*/ 1017 h 1446"/>
              <a:gd name="T82" fmla="*/ 1119 w 1960"/>
              <a:gd name="T83" fmla="*/ 1039 h 1446"/>
              <a:gd name="T84" fmla="*/ 1137 w 1960"/>
              <a:gd name="T85" fmla="*/ 1079 h 1446"/>
              <a:gd name="T86" fmla="*/ 1241 w 1960"/>
              <a:gd name="T87" fmla="*/ 1101 h 1446"/>
              <a:gd name="T88" fmla="*/ 1269 w 1960"/>
              <a:gd name="T89" fmla="*/ 1133 h 1446"/>
              <a:gd name="T90" fmla="*/ 1297 w 1960"/>
              <a:gd name="T91" fmla="*/ 1157 h 1446"/>
              <a:gd name="T92" fmla="*/ 1361 w 1960"/>
              <a:gd name="T93" fmla="*/ 1179 h 1446"/>
              <a:gd name="T94" fmla="*/ 1389 w 1960"/>
              <a:gd name="T95" fmla="*/ 1211 h 1446"/>
              <a:gd name="T96" fmla="*/ 1681 w 1960"/>
              <a:gd name="T97" fmla="*/ 1223 h 1446"/>
              <a:gd name="T98" fmla="*/ 1709 w 1960"/>
              <a:gd name="T99" fmla="*/ 1255 h 1446"/>
              <a:gd name="T100" fmla="*/ 1731 w 1960"/>
              <a:gd name="T101" fmla="*/ 1329 h 1446"/>
              <a:gd name="T102" fmla="*/ 1896 w 1960"/>
              <a:gd name="T103" fmla="*/ 1446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60" h="1446">
                <a:moveTo>
                  <a:pt x="0" y="0"/>
                </a:moveTo>
                <a:lnTo>
                  <a:pt x="70" y="0"/>
                </a:lnTo>
                <a:lnTo>
                  <a:pt x="70" y="10"/>
                </a:lnTo>
                <a:lnTo>
                  <a:pt x="138" y="10"/>
                </a:lnTo>
                <a:lnTo>
                  <a:pt x="138" y="20"/>
                </a:lnTo>
                <a:lnTo>
                  <a:pt x="142" y="20"/>
                </a:lnTo>
                <a:lnTo>
                  <a:pt x="142" y="28"/>
                </a:lnTo>
                <a:lnTo>
                  <a:pt x="160" y="28"/>
                </a:lnTo>
                <a:lnTo>
                  <a:pt x="160" y="38"/>
                </a:lnTo>
                <a:lnTo>
                  <a:pt x="170" y="38"/>
                </a:lnTo>
                <a:lnTo>
                  <a:pt x="170" y="48"/>
                </a:lnTo>
                <a:lnTo>
                  <a:pt x="174" y="48"/>
                </a:lnTo>
                <a:lnTo>
                  <a:pt x="174" y="60"/>
                </a:lnTo>
                <a:lnTo>
                  <a:pt x="180" y="60"/>
                </a:lnTo>
                <a:lnTo>
                  <a:pt x="180" y="68"/>
                </a:lnTo>
                <a:lnTo>
                  <a:pt x="184" y="68"/>
                </a:lnTo>
                <a:lnTo>
                  <a:pt x="184" y="78"/>
                </a:lnTo>
                <a:lnTo>
                  <a:pt x="194" y="78"/>
                </a:lnTo>
                <a:lnTo>
                  <a:pt x="194" y="86"/>
                </a:lnTo>
                <a:lnTo>
                  <a:pt x="216" y="86"/>
                </a:lnTo>
                <a:lnTo>
                  <a:pt x="216" y="96"/>
                </a:lnTo>
                <a:lnTo>
                  <a:pt x="220" y="96"/>
                </a:lnTo>
                <a:lnTo>
                  <a:pt x="220" y="104"/>
                </a:lnTo>
                <a:lnTo>
                  <a:pt x="230" y="104"/>
                </a:lnTo>
                <a:lnTo>
                  <a:pt x="230" y="118"/>
                </a:lnTo>
                <a:lnTo>
                  <a:pt x="236" y="118"/>
                </a:lnTo>
                <a:lnTo>
                  <a:pt x="236" y="128"/>
                </a:lnTo>
                <a:lnTo>
                  <a:pt x="244" y="128"/>
                </a:lnTo>
                <a:lnTo>
                  <a:pt x="244" y="136"/>
                </a:lnTo>
                <a:lnTo>
                  <a:pt x="256" y="136"/>
                </a:lnTo>
                <a:lnTo>
                  <a:pt x="256" y="146"/>
                </a:lnTo>
                <a:lnTo>
                  <a:pt x="262" y="146"/>
                </a:lnTo>
                <a:lnTo>
                  <a:pt x="262" y="154"/>
                </a:lnTo>
                <a:lnTo>
                  <a:pt x="276" y="154"/>
                </a:lnTo>
                <a:lnTo>
                  <a:pt x="276" y="164"/>
                </a:lnTo>
                <a:lnTo>
                  <a:pt x="308" y="164"/>
                </a:lnTo>
                <a:lnTo>
                  <a:pt x="308" y="178"/>
                </a:lnTo>
                <a:lnTo>
                  <a:pt x="312" y="178"/>
                </a:lnTo>
                <a:lnTo>
                  <a:pt x="312" y="186"/>
                </a:lnTo>
                <a:lnTo>
                  <a:pt x="316" y="186"/>
                </a:lnTo>
                <a:lnTo>
                  <a:pt x="316" y="204"/>
                </a:lnTo>
                <a:lnTo>
                  <a:pt x="322" y="204"/>
                </a:lnTo>
                <a:lnTo>
                  <a:pt x="322" y="214"/>
                </a:lnTo>
                <a:lnTo>
                  <a:pt x="328" y="214"/>
                </a:lnTo>
                <a:lnTo>
                  <a:pt x="328" y="222"/>
                </a:lnTo>
                <a:lnTo>
                  <a:pt x="332" y="222"/>
                </a:lnTo>
                <a:lnTo>
                  <a:pt x="332" y="232"/>
                </a:lnTo>
                <a:lnTo>
                  <a:pt x="340" y="232"/>
                </a:lnTo>
                <a:lnTo>
                  <a:pt x="340" y="264"/>
                </a:lnTo>
                <a:lnTo>
                  <a:pt x="370" y="264"/>
                </a:lnTo>
                <a:lnTo>
                  <a:pt x="370" y="282"/>
                </a:lnTo>
                <a:lnTo>
                  <a:pt x="378" y="282"/>
                </a:lnTo>
                <a:lnTo>
                  <a:pt x="378" y="290"/>
                </a:lnTo>
                <a:lnTo>
                  <a:pt x="384" y="290"/>
                </a:lnTo>
                <a:lnTo>
                  <a:pt x="384" y="300"/>
                </a:lnTo>
                <a:lnTo>
                  <a:pt x="400" y="300"/>
                </a:lnTo>
                <a:lnTo>
                  <a:pt x="400" y="308"/>
                </a:lnTo>
                <a:lnTo>
                  <a:pt x="412" y="308"/>
                </a:lnTo>
                <a:lnTo>
                  <a:pt x="412" y="322"/>
                </a:lnTo>
                <a:lnTo>
                  <a:pt x="420" y="322"/>
                </a:lnTo>
                <a:lnTo>
                  <a:pt x="420" y="330"/>
                </a:lnTo>
                <a:lnTo>
                  <a:pt x="430" y="330"/>
                </a:lnTo>
                <a:lnTo>
                  <a:pt x="430" y="340"/>
                </a:lnTo>
                <a:lnTo>
                  <a:pt x="436" y="340"/>
                </a:lnTo>
                <a:lnTo>
                  <a:pt x="436" y="350"/>
                </a:lnTo>
                <a:lnTo>
                  <a:pt x="474" y="350"/>
                </a:lnTo>
                <a:lnTo>
                  <a:pt x="474" y="366"/>
                </a:lnTo>
                <a:lnTo>
                  <a:pt x="484" y="366"/>
                </a:lnTo>
                <a:lnTo>
                  <a:pt x="484" y="376"/>
                </a:lnTo>
                <a:lnTo>
                  <a:pt x="488" y="376"/>
                </a:lnTo>
                <a:lnTo>
                  <a:pt x="488" y="390"/>
                </a:lnTo>
                <a:lnTo>
                  <a:pt x="498" y="390"/>
                </a:lnTo>
                <a:lnTo>
                  <a:pt x="498" y="408"/>
                </a:lnTo>
                <a:lnTo>
                  <a:pt x="528" y="408"/>
                </a:lnTo>
                <a:lnTo>
                  <a:pt x="528" y="418"/>
                </a:lnTo>
                <a:lnTo>
                  <a:pt x="534" y="418"/>
                </a:lnTo>
                <a:lnTo>
                  <a:pt x="534" y="426"/>
                </a:lnTo>
                <a:lnTo>
                  <a:pt x="548" y="426"/>
                </a:lnTo>
                <a:lnTo>
                  <a:pt x="548" y="436"/>
                </a:lnTo>
                <a:lnTo>
                  <a:pt x="560" y="436"/>
                </a:lnTo>
                <a:lnTo>
                  <a:pt x="560" y="448"/>
                </a:lnTo>
                <a:lnTo>
                  <a:pt x="570" y="448"/>
                </a:lnTo>
                <a:lnTo>
                  <a:pt x="570" y="468"/>
                </a:lnTo>
                <a:lnTo>
                  <a:pt x="590" y="468"/>
                </a:lnTo>
                <a:lnTo>
                  <a:pt x="590" y="486"/>
                </a:lnTo>
                <a:lnTo>
                  <a:pt x="596" y="486"/>
                </a:lnTo>
                <a:lnTo>
                  <a:pt x="596" y="494"/>
                </a:lnTo>
                <a:lnTo>
                  <a:pt x="612" y="494"/>
                </a:lnTo>
                <a:lnTo>
                  <a:pt x="612" y="518"/>
                </a:lnTo>
                <a:lnTo>
                  <a:pt x="622" y="518"/>
                </a:lnTo>
                <a:lnTo>
                  <a:pt x="622" y="526"/>
                </a:lnTo>
                <a:lnTo>
                  <a:pt x="638" y="526"/>
                </a:lnTo>
                <a:lnTo>
                  <a:pt x="638" y="534"/>
                </a:lnTo>
                <a:lnTo>
                  <a:pt x="648" y="534"/>
                </a:lnTo>
                <a:lnTo>
                  <a:pt x="648" y="544"/>
                </a:lnTo>
                <a:lnTo>
                  <a:pt x="654" y="544"/>
                </a:lnTo>
                <a:lnTo>
                  <a:pt x="654" y="554"/>
                </a:lnTo>
                <a:lnTo>
                  <a:pt x="664" y="554"/>
                </a:lnTo>
                <a:lnTo>
                  <a:pt x="664" y="576"/>
                </a:lnTo>
                <a:lnTo>
                  <a:pt x="672" y="576"/>
                </a:lnTo>
                <a:lnTo>
                  <a:pt x="672" y="584"/>
                </a:lnTo>
                <a:lnTo>
                  <a:pt x="678" y="584"/>
                </a:lnTo>
                <a:lnTo>
                  <a:pt x="678" y="604"/>
                </a:lnTo>
                <a:lnTo>
                  <a:pt x="684" y="604"/>
                </a:lnTo>
                <a:lnTo>
                  <a:pt x="684" y="612"/>
                </a:lnTo>
                <a:lnTo>
                  <a:pt x="694" y="612"/>
                </a:lnTo>
                <a:lnTo>
                  <a:pt x="694" y="623"/>
                </a:lnTo>
                <a:lnTo>
                  <a:pt x="698" y="623"/>
                </a:lnTo>
                <a:lnTo>
                  <a:pt x="698" y="635"/>
                </a:lnTo>
                <a:lnTo>
                  <a:pt x="714" y="635"/>
                </a:lnTo>
                <a:lnTo>
                  <a:pt x="714" y="645"/>
                </a:lnTo>
                <a:lnTo>
                  <a:pt x="724" y="645"/>
                </a:lnTo>
                <a:lnTo>
                  <a:pt x="724" y="663"/>
                </a:lnTo>
                <a:lnTo>
                  <a:pt x="734" y="663"/>
                </a:lnTo>
                <a:lnTo>
                  <a:pt x="734" y="671"/>
                </a:lnTo>
                <a:lnTo>
                  <a:pt x="744" y="671"/>
                </a:lnTo>
                <a:lnTo>
                  <a:pt x="744" y="681"/>
                </a:lnTo>
                <a:lnTo>
                  <a:pt x="766" y="681"/>
                </a:lnTo>
                <a:lnTo>
                  <a:pt x="766" y="689"/>
                </a:lnTo>
                <a:lnTo>
                  <a:pt x="772" y="689"/>
                </a:lnTo>
                <a:lnTo>
                  <a:pt x="772" y="713"/>
                </a:lnTo>
                <a:lnTo>
                  <a:pt x="788" y="713"/>
                </a:lnTo>
                <a:lnTo>
                  <a:pt x="788" y="725"/>
                </a:lnTo>
                <a:lnTo>
                  <a:pt x="792" y="725"/>
                </a:lnTo>
                <a:lnTo>
                  <a:pt x="792" y="739"/>
                </a:lnTo>
                <a:lnTo>
                  <a:pt x="802" y="739"/>
                </a:lnTo>
                <a:lnTo>
                  <a:pt x="802" y="771"/>
                </a:lnTo>
                <a:lnTo>
                  <a:pt x="806" y="771"/>
                </a:lnTo>
                <a:lnTo>
                  <a:pt x="806" y="795"/>
                </a:lnTo>
                <a:lnTo>
                  <a:pt x="813" y="795"/>
                </a:lnTo>
                <a:lnTo>
                  <a:pt x="813" y="807"/>
                </a:lnTo>
                <a:lnTo>
                  <a:pt x="819" y="807"/>
                </a:lnTo>
                <a:lnTo>
                  <a:pt x="819" y="829"/>
                </a:lnTo>
                <a:lnTo>
                  <a:pt x="823" y="829"/>
                </a:lnTo>
                <a:lnTo>
                  <a:pt x="823" y="839"/>
                </a:lnTo>
                <a:lnTo>
                  <a:pt x="825" y="839"/>
                </a:lnTo>
                <a:lnTo>
                  <a:pt x="825" y="849"/>
                </a:lnTo>
                <a:lnTo>
                  <a:pt x="839" y="849"/>
                </a:lnTo>
                <a:lnTo>
                  <a:pt x="839" y="857"/>
                </a:lnTo>
                <a:lnTo>
                  <a:pt x="851" y="857"/>
                </a:lnTo>
                <a:lnTo>
                  <a:pt x="851" y="867"/>
                </a:lnTo>
                <a:lnTo>
                  <a:pt x="897" y="867"/>
                </a:lnTo>
                <a:lnTo>
                  <a:pt x="897" y="883"/>
                </a:lnTo>
                <a:lnTo>
                  <a:pt x="907" y="883"/>
                </a:lnTo>
                <a:lnTo>
                  <a:pt x="907" y="899"/>
                </a:lnTo>
                <a:lnTo>
                  <a:pt x="911" y="899"/>
                </a:lnTo>
                <a:lnTo>
                  <a:pt x="911" y="907"/>
                </a:lnTo>
                <a:lnTo>
                  <a:pt x="921" y="907"/>
                </a:lnTo>
                <a:lnTo>
                  <a:pt x="921" y="917"/>
                </a:lnTo>
                <a:lnTo>
                  <a:pt x="949" y="917"/>
                </a:lnTo>
                <a:lnTo>
                  <a:pt x="949" y="939"/>
                </a:lnTo>
                <a:lnTo>
                  <a:pt x="953" y="939"/>
                </a:lnTo>
                <a:lnTo>
                  <a:pt x="953" y="949"/>
                </a:lnTo>
                <a:lnTo>
                  <a:pt x="965" y="949"/>
                </a:lnTo>
                <a:lnTo>
                  <a:pt x="965" y="957"/>
                </a:lnTo>
                <a:lnTo>
                  <a:pt x="979" y="957"/>
                </a:lnTo>
                <a:lnTo>
                  <a:pt x="979" y="967"/>
                </a:lnTo>
                <a:lnTo>
                  <a:pt x="989" y="967"/>
                </a:lnTo>
                <a:lnTo>
                  <a:pt x="989" y="989"/>
                </a:lnTo>
                <a:lnTo>
                  <a:pt x="993" y="989"/>
                </a:lnTo>
                <a:lnTo>
                  <a:pt x="993" y="999"/>
                </a:lnTo>
                <a:lnTo>
                  <a:pt x="1041" y="999"/>
                </a:lnTo>
                <a:lnTo>
                  <a:pt x="1041" y="1017"/>
                </a:lnTo>
                <a:lnTo>
                  <a:pt x="1057" y="1017"/>
                </a:lnTo>
                <a:lnTo>
                  <a:pt x="1057" y="1025"/>
                </a:lnTo>
                <a:lnTo>
                  <a:pt x="1113" y="1025"/>
                </a:lnTo>
                <a:lnTo>
                  <a:pt x="1113" y="1039"/>
                </a:lnTo>
                <a:lnTo>
                  <a:pt x="1119" y="1039"/>
                </a:lnTo>
                <a:lnTo>
                  <a:pt x="1119" y="1071"/>
                </a:lnTo>
                <a:lnTo>
                  <a:pt x="1133" y="1071"/>
                </a:lnTo>
                <a:lnTo>
                  <a:pt x="1133" y="1079"/>
                </a:lnTo>
                <a:lnTo>
                  <a:pt x="1137" y="1079"/>
                </a:lnTo>
                <a:lnTo>
                  <a:pt x="1137" y="1087"/>
                </a:lnTo>
                <a:lnTo>
                  <a:pt x="1229" y="1087"/>
                </a:lnTo>
                <a:lnTo>
                  <a:pt x="1241" y="1087"/>
                </a:lnTo>
                <a:lnTo>
                  <a:pt x="1241" y="1101"/>
                </a:lnTo>
                <a:lnTo>
                  <a:pt x="1263" y="1101"/>
                </a:lnTo>
                <a:lnTo>
                  <a:pt x="1263" y="1111"/>
                </a:lnTo>
                <a:lnTo>
                  <a:pt x="1269" y="1111"/>
                </a:lnTo>
                <a:lnTo>
                  <a:pt x="1269" y="1133"/>
                </a:lnTo>
                <a:lnTo>
                  <a:pt x="1283" y="1133"/>
                </a:lnTo>
                <a:lnTo>
                  <a:pt x="1283" y="1147"/>
                </a:lnTo>
                <a:lnTo>
                  <a:pt x="1297" y="1147"/>
                </a:lnTo>
                <a:lnTo>
                  <a:pt x="1297" y="1157"/>
                </a:lnTo>
                <a:lnTo>
                  <a:pt x="1325" y="1157"/>
                </a:lnTo>
                <a:lnTo>
                  <a:pt x="1325" y="1171"/>
                </a:lnTo>
                <a:lnTo>
                  <a:pt x="1361" y="1171"/>
                </a:lnTo>
                <a:lnTo>
                  <a:pt x="1361" y="1179"/>
                </a:lnTo>
                <a:lnTo>
                  <a:pt x="1377" y="1179"/>
                </a:lnTo>
                <a:lnTo>
                  <a:pt x="1377" y="1197"/>
                </a:lnTo>
                <a:lnTo>
                  <a:pt x="1389" y="1197"/>
                </a:lnTo>
                <a:lnTo>
                  <a:pt x="1389" y="1211"/>
                </a:lnTo>
                <a:lnTo>
                  <a:pt x="1457" y="1211"/>
                </a:lnTo>
                <a:lnTo>
                  <a:pt x="1457" y="1223"/>
                </a:lnTo>
                <a:lnTo>
                  <a:pt x="1543" y="1223"/>
                </a:lnTo>
                <a:lnTo>
                  <a:pt x="1681" y="1223"/>
                </a:lnTo>
                <a:lnTo>
                  <a:pt x="1681" y="1243"/>
                </a:lnTo>
                <a:lnTo>
                  <a:pt x="1685" y="1243"/>
                </a:lnTo>
                <a:lnTo>
                  <a:pt x="1685" y="1255"/>
                </a:lnTo>
                <a:lnTo>
                  <a:pt x="1709" y="1255"/>
                </a:lnTo>
                <a:lnTo>
                  <a:pt x="1709" y="1293"/>
                </a:lnTo>
                <a:lnTo>
                  <a:pt x="1715" y="1293"/>
                </a:lnTo>
                <a:lnTo>
                  <a:pt x="1715" y="1329"/>
                </a:lnTo>
                <a:lnTo>
                  <a:pt x="1731" y="1329"/>
                </a:lnTo>
                <a:lnTo>
                  <a:pt x="1731" y="1370"/>
                </a:lnTo>
                <a:lnTo>
                  <a:pt x="1824" y="1370"/>
                </a:lnTo>
                <a:lnTo>
                  <a:pt x="1824" y="1446"/>
                </a:lnTo>
                <a:lnTo>
                  <a:pt x="1896" y="1446"/>
                </a:lnTo>
                <a:lnTo>
                  <a:pt x="1960" y="1446"/>
                </a:lnTo>
              </a:path>
            </a:pathLst>
          </a:custGeom>
          <a:noFill/>
          <a:ln w="1905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28" name="Freeform 249"/>
          <p:cNvSpPr>
            <a:spLocks/>
          </p:cNvSpPr>
          <p:nvPr/>
        </p:nvSpPr>
        <p:spPr bwMode="auto">
          <a:xfrm>
            <a:off x="5254625" y="1974850"/>
            <a:ext cx="3213100" cy="2133600"/>
          </a:xfrm>
          <a:custGeom>
            <a:avLst/>
            <a:gdLst>
              <a:gd name="T0" fmla="*/ 1896 w 2024"/>
              <a:gd name="T1" fmla="*/ 1344 h 1344"/>
              <a:gd name="T2" fmla="*/ 1771 w 2024"/>
              <a:gd name="T3" fmla="*/ 1273 h 1344"/>
              <a:gd name="T4" fmla="*/ 1727 w 2024"/>
              <a:gd name="T5" fmla="*/ 1211 h 1344"/>
              <a:gd name="T6" fmla="*/ 1651 w 2024"/>
              <a:gd name="T7" fmla="*/ 1161 h 1344"/>
              <a:gd name="T8" fmla="*/ 1505 w 2024"/>
              <a:gd name="T9" fmla="*/ 1129 h 1344"/>
              <a:gd name="T10" fmla="*/ 1425 w 2024"/>
              <a:gd name="T11" fmla="*/ 1101 h 1344"/>
              <a:gd name="T12" fmla="*/ 1305 w 2024"/>
              <a:gd name="T13" fmla="*/ 1101 h 1344"/>
              <a:gd name="T14" fmla="*/ 1301 w 2024"/>
              <a:gd name="T15" fmla="*/ 1075 h 1344"/>
              <a:gd name="T16" fmla="*/ 1275 w 2024"/>
              <a:gd name="T17" fmla="*/ 1053 h 1344"/>
              <a:gd name="T18" fmla="*/ 1213 w 2024"/>
              <a:gd name="T19" fmla="*/ 1029 h 1344"/>
              <a:gd name="T20" fmla="*/ 1191 w 2024"/>
              <a:gd name="T21" fmla="*/ 1007 h 1344"/>
              <a:gd name="T22" fmla="*/ 1175 w 2024"/>
              <a:gd name="T23" fmla="*/ 985 h 1344"/>
              <a:gd name="T24" fmla="*/ 1157 w 2024"/>
              <a:gd name="T25" fmla="*/ 943 h 1344"/>
              <a:gd name="T26" fmla="*/ 1135 w 2024"/>
              <a:gd name="T27" fmla="*/ 921 h 1344"/>
              <a:gd name="T28" fmla="*/ 1109 w 2024"/>
              <a:gd name="T29" fmla="*/ 899 h 1344"/>
              <a:gd name="T30" fmla="*/ 1105 w 2024"/>
              <a:gd name="T31" fmla="*/ 857 h 1344"/>
              <a:gd name="T32" fmla="*/ 1051 w 2024"/>
              <a:gd name="T33" fmla="*/ 835 h 1344"/>
              <a:gd name="T34" fmla="*/ 1043 w 2024"/>
              <a:gd name="T35" fmla="*/ 813 h 1344"/>
              <a:gd name="T36" fmla="*/ 1041 w 2024"/>
              <a:gd name="T37" fmla="*/ 793 h 1344"/>
              <a:gd name="T38" fmla="*/ 1007 w 2024"/>
              <a:gd name="T39" fmla="*/ 771 h 1344"/>
              <a:gd name="T40" fmla="*/ 1001 w 2024"/>
              <a:gd name="T41" fmla="*/ 731 h 1344"/>
              <a:gd name="T42" fmla="*/ 985 w 2024"/>
              <a:gd name="T43" fmla="*/ 709 h 1344"/>
              <a:gd name="T44" fmla="*/ 981 w 2024"/>
              <a:gd name="T45" fmla="*/ 689 h 1344"/>
              <a:gd name="T46" fmla="*/ 955 w 2024"/>
              <a:gd name="T47" fmla="*/ 667 h 1344"/>
              <a:gd name="T48" fmla="*/ 945 w 2024"/>
              <a:gd name="T49" fmla="*/ 649 h 1344"/>
              <a:gd name="T50" fmla="*/ 889 w 2024"/>
              <a:gd name="T51" fmla="*/ 627 h 1344"/>
              <a:gd name="T52" fmla="*/ 851 w 2024"/>
              <a:gd name="T53" fmla="*/ 602 h 1344"/>
              <a:gd name="T54" fmla="*/ 825 w 2024"/>
              <a:gd name="T55" fmla="*/ 584 h 1344"/>
              <a:gd name="T56" fmla="*/ 804 w 2024"/>
              <a:gd name="T57" fmla="*/ 562 h 1344"/>
              <a:gd name="T58" fmla="*/ 780 w 2024"/>
              <a:gd name="T59" fmla="*/ 544 h 1344"/>
              <a:gd name="T60" fmla="*/ 738 w 2024"/>
              <a:gd name="T61" fmla="*/ 522 h 1344"/>
              <a:gd name="T62" fmla="*/ 736 w 2024"/>
              <a:gd name="T63" fmla="*/ 504 h 1344"/>
              <a:gd name="T64" fmla="*/ 732 w 2024"/>
              <a:gd name="T65" fmla="*/ 480 h 1344"/>
              <a:gd name="T66" fmla="*/ 710 w 2024"/>
              <a:gd name="T67" fmla="*/ 462 h 1344"/>
              <a:gd name="T68" fmla="*/ 690 w 2024"/>
              <a:gd name="T69" fmla="*/ 440 h 1344"/>
              <a:gd name="T70" fmla="*/ 682 w 2024"/>
              <a:gd name="T71" fmla="*/ 422 h 1344"/>
              <a:gd name="T72" fmla="*/ 656 w 2024"/>
              <a:gd name="T73" fmla="*/ 404 h 1344"/>
              <a:gd name="T74" fmla="*/ 646 w 2024"/>
              <a:gd name="T75" fmla="*/ 382 h 1344"/>
              <a:gd name="T76" fmla="*/ 628 w 2024"/>
              <a:gd name="T77" fmla="*/ 364 h 1344"/>
              <a:gd name="T78" fmla="*/ 608 w 2024"/>
              <a:gd name="T79" fmla="*/ 340 h 1344"/>
              <a:gd name="T80" fmla="*/ 602 w 2024"/>
              <a:gd name="T81" fmla="*/ 322 h 1344"/>
              <a:gd name="T82" fmla="*/ 598 w 2024"/>
              <a:gd name="T83" fmla="*/ 300 h 1344"/>
              <a:gd name="T84" fmla="*/ 582 w 2024"/>
              <a:gd name="T85" fmla="*/ 282 h 1344"/>
              <a:gd name="T86" fmla="*/ 542 w 2024"/>
              <a:gd name="T87" fmla="*/ 258 h 1344"/>
              <a:gd name="T88" fmla="*/ 536 w 2024"/>
              <a:gd name="T89" fmla="*/ 240 h 1344"/>
              <a:gd name="T90" fmla="*/ 490 w 2024"/>
              <a:gd name="T91" fmla="*/ 218 h 1344"/>
              <a:gd name="T92" fmla="*/ 444 w 2024"/>
              <a:gd name="T93" fmla="*/ 200 h 1344"/>
              <a:gd name="T94" fmla="*/ 392 w 2024"/>
              <a:gd name="T95" fmla="*/ 178 h 1344"/>
              <a:gd name="T96" fmla="*/ 336 w 2024"/>
              <a:gd name="T97" fmla="*/ 160 h 1344"/>
              <a:gd name="T98" fmla="*/ 316 w 2024"/>
              <a:gd name="T99" fmla="*/ 138 h 1344"/>
              <a:gd name="T100" fmla="*/ 278 w 2024"/>
              <a:gd name="T101" fmla="*/ 118 h 1344"/>
              <a:gd name="T102" fmla="*/ 210 w 2024"/>
              <a:gd name="T103" fmla="*/ 100 h 1344"/>
              <a:gd name="T104" fmla="*/ 190 w 2024"/>
              <a:gd name="T105" fmla="*/ 78 h 1344"/>
              <a:gd name="T106" fmla="*/ 164 w 2024"/>
              <a:gd name="T107" fmla="*/ 60 h 1344"/>
              <a:gd name="T108" fmla="*/ 104 w 2024"/>
              <a:gd name="T109" fmla="*/ 36 h 1344"/>
              <a:gd name="T110" fmla="*/ 62 w 2024"/>
              <a:gd name="T111" fmla="*/ 18 h 1344"/>
              <a:gd name="T112" fmla="*/ 42 w 2024"/>
              <a:gd name="T113" fmla="*/ 0 h 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24" h="1344">
                <a:moveTo>
                  <a:pt x="2024" y="1344"/>
                </a:moveTo>
                <a:lnTo>
                  <a:pt x="1896" y="1344"/>
                </a:lnTo>
                <a:lnTo>
                  <a:pt x="1771" y="1344"/>
                </a:lnTo>
                <a:lnTo>
                  <a:pt x="1771" y="1273"/>
                </a:lnTo>
                <a:lnTo>
                  <a:pt x="1727" y="1273"/>
                </a:lnTo>
                <a:lnTo>
                  <a:pt x="1727" y="1211"/>
                </a:lnTo>
                <a:lnTo>
                  <a:pt x="1651" y="1211"/>
                </a:lnTo>
                <a:lnTo>
                  <a:pt x="1651" y="1161"/>
                </a:lnTo>
                <a:lnTo>
                  <a:pt x="1505" y="1161"/>
                </a:lnTo>
                <a:lnTo>
                  <a:pt x="1505" y="1129"/>
                </a:lnTo>
                <a:lnTo>
                  <a:pt x="1425" y="1129"/>
                </a:lnTo>
                <a:lnTo>
                  <a:pt x="1425" y="1101"/>
                </a:lnTo>
                <a:lnTo>
                  <a:pt x="1397" y="1101"/>
                </a:lnTo>
                <a:lnTo>
                  <a:pt x="1305" y="1101"/>
                </a:lnTo>
                <a:lnTo>
                  <a:pt x="1305" y="1075"/>
                </a:lnTo>
                <a:lnTo>
                  <a:pt x="1301" y="1075"/>
                </a:lnTo>
                <a:lnTo>
                  <a:pt x="1301" y="1053"/>
                </a:lnTo>
                <a:lnTo>
                  <a:pt x="1275" y="1053"/>
                </a:lnTo>
                <a:lnTo>
                  <a:pt x="1213" y="1053"/>
                </a:lnTo>
                <a:lnTo>
                  <a:pt x="1213" y="1029"/>
                </a:lnTo>
                <a:lnTo>
                  <a:pt x="1191" y="1029"/>
                </a:lnTo>
                <a:lnTo>
                  <a:pt x="1191" y="1007"/>
                </a:lnTo>
                <a:lnTo>
                  <a:pt x="1175" y="1007"/>
                </a:lnTo>
                <a:lnTo>
                  <a:pt x="1175" y="985"/>
                </a:lnTo>
                <a:lnTo>
                  <a:pt x="1157" y="985"/>
                </a:lnTo>
                <a:lnTo>
                  <a:pt x="1157" y="943"/>
                </a:lnTo>
                <a:lnTo>
                  <a:pt x="1135" y="943"/>
                </a:lnTo>
                <a:lnTo>
                  <a:pt x="1135" y="921"/>
                </a:lnTo>
                <a:lnTo>
                  <a:pt x="1109" y="921"/>
                </a:lnTo>
                <a:lnTo>
                  <a:pt x="1109" y="899"/>
                </a:lnTo>
                <a:lnTo>
                  <a:pt x="1105" y="899"/>
                </a:lnTo>
                <a:lnTo>
                  <a:pt x="1105" y="857"/>
                </a:lnTo>
                <a:lnTo>
                  <a:pt x="1051" y="857"/>
                </a:lnTo>
                <a:lnTo>
                  <a:pt x="1051" y="835"/>
                </a:lnTo>
                <a:lnTo>
                  <a:pt x="1043" y="835"/>
                </a:lnTo>
                <a:lnTo>
                  <a:pt x="1043" y="813"/>
                </a:lnTo>
                <a:lnTo>
                  <a:pt x="1041" y="813"/>
                </a:lnTo>
                <a:lnTo>
                  <a:pt x="1041" y="793"/>
                </a:lnTo>
                <a:lnTo>
                  <a:pt x="1007" y="793"/>
                </a:lnTo>
                <a:lnTo>
                  <a:pt x="1007" y="771"/>
                </a:lnTo>
                <a:lnTo>
                  <a:pt x="1001" y="771"/>
                </a:lnTo>
                <a:lnTo>
                  <a:pt x="1001" y="731"/>
                </a:lnTo>
                <a:lnTo>
                  <a:pt x="985" y="731"/>
                </a:lnTo>
                <a:lnTo>
                  <a:pt x="985" y="709"/>
                </a:lnTo>
                <a:lnTo>
                  <a:pt x="981" y="709"/>
                </a:lnTo>
                <a:lnTo>
                  <a:pt x="981" y="689"/>
                </a:lnTo>
                <a:lnTo>
                  <a:pt x="955" y="689"/>
                </a:lnTo>
                <a:lnTo>
                  <a:pt x="955" y="667"/>
                </a:lnTo>
                <a:lnTo>
                  <a:pt x="945" y="667"/>
                </a:lnTo>
                <a:lnTo>
                  <a:pt x="945" y="649"/>
                </a:lnTo>
                <a:lnTo>
                  <a:pt x="889" y="649"/>
                </a:lnTo>
                <a:lnTo>
                  <a:pt x="889" y="627"/>
                </a:lnTo>
                <a:lnTo>
                  <a:pt x="851" y="627"/>
                </a:lnTo>
                <a:lnTo>
                  <a:pt x="851" y="602"/>
                </a:lnTo>
                <a:lnTo>
                  <a:pt x="825" y="602"/>
                </a:lnTo>
                <a:lnTo>
                  <a:pt x="825" y="584"/>
                </a:lnTo>
                <a:lnTo>
                  <a:pt x="804" y="584"/>
                </a:lnTo>
                <a:lnTo>
                  <a:pt x="804" y="562"/>
                </a:lnTo>
                <a:lnTo>
                  <a:pt x="780" y="562"/>
                </a:lnTo>
                <a:lnTo>
                  <a:pt x="780" y="544"/>
                </a:lnTo>
                <a:lnTo>
                  <a:pt x="738" y="544"/>
                </a:lnTo>
                <a:lnTo>
                  <a:pt x="738" y="522"/>
                </a:lnTo>
                <a:lnTo>
                  <a:pt x="736" y="522"/>
                </a:lnTo>
                <a:lnTo>
                  <a:pt x="736" y="504"/>
                </a:lnTo>
                <a:lnTo>
                  <a:pt x="732" y="504"/>
                </a:lnTo>
                <a:lnTo>
                  <a:pt x="732" y="480"/>
                </a:lnTo>
                <a:lnTo>
                  <a:pt x="710" y="480"/>
                </a:lnTo>
                <a:lnTo>
                  <a:pt x="710" y="462"/>
                </a:lnTo>
                <a:lnTo>
                  <a:pt x="690" y="462"/>
                </a:lnTo>
                <a:lnTo>
                  <a:pt x="690" y="440"/>
                </a:lnTo>
                <a:lnTo>
                  <a:pt x="682" y="440"/>
                </a:lnTo>
                <a:lnTo>
                  <a:pt x="682" y="422"/>
                </a:lnTo>
                <a:lnTo>
                  <a:pt x="656" y="422"/>
                </a:lnTo>
                <a:lnTo>
                  <a:pt x="656" y="404"/>
                </a:lnTo>
                <a:lnTo>
                  <a:pt x="646" y="404"/>
                </a:lnTo>
                <a:lnTo>
                  <a:pt x="646" y="382"/>
                </a:lnTo>
                <a:lnTo>
                  <a:pt x="628" y="382"/>
                </a:lnTo>
                <a:lnTo>
                  <a:pt x="628" y="364"/>
                </a:lnTo>
                <a:lnTo>
                  <a:pt x="608" y="364"/>
                </a:lnTo>
                <a:lnTo>
                  <a:pt x="608" y="340"/>
                </a:lnTo>
                <a:lnTo>
                  <a:pt x="602" y="340"/>
                </a:lnTo>
                <a:lnTo>
                  <a:pt x="602" y="322"/>
                </a:lnTo>
                <a:lnTo>
                  <a:pt x="598" y="322"/>
                </a:lnTo>
                <a:lnTo>
                  <a:pt x="598" y="300"/>
                </a:lnTo>
                <a:lnTo>
                  <a:pt x="582" y="300"/>
                </a:lnTo>
                <a:lnTo>
                  <a:pt x="582" y="282"/>
                </a:lnTo>
                <a:lnTo>
                  <a:pt x="542" y="282"/>
                </a:lnTo>
                <a:lnTo>
                  <a:pt x="542" y="258"/>
                </a:lnTo>
                <a:lnTo>
                  <a:pt x="536" y="258"/>
                </a:lnTo>
                <a:lnTo>
                  <a:pt x="536" y="240"/>
                </a:lnTo>
                <a:lnTo>
                  <a:pt x="490" y="240"/>
                </a:lnTo>
                <a:lnTo>
                  <a:pt x="490" y="218"/>
                </a:lnTo>
                <a:lnTo>
                  <a:pt x="444" y="218"/>
                </a:lnTo>
                <a:lnTo>
                  <a:pt x="444" y="200"/>
                </a:lnTo>
                <a:lnTo>
                  <a:pt x="392" y="200"/>
                </a:lnTo>
                <a:lnTo>
                  <a:pt x="392" y="178"/>
                </a:lnTo>
                <a:lnTo>
                  <a:pt x="336" y="178"/>
                </a:lnTo>
                <a:lnTo>
                  <a:pt x="336" y="160"/>
                </a:lnTo>
                <a:lnTo>
                  <a:pt x="316" y="160"/>
                </a:lnTo>
                <a:lnTo>
                  <a:pt x="316" y="138"/>
                </a:lnTo>
                <a:lnTo>
                  <a:pt x="278" y="138"/>
                </a:lnTo>
                <a:lnTo>
                  <a:pt x="278" y="118"/>
                </a:lnTo>
                <a:lnTo>
                  <a:pt x="210" y="118"/>
                </a:lnTo>
                <a:lnTo>
                  <a:pt x="210" y="100"/>
                </a:lnTo>
                <a:lnTo>
                  <a:pt x="190" y="100"/>
                </a:lnTo>
                <a:lnTo>
                  <a:pt x="190" y="78"/>
                </a:lnTo>
                <a:lnTo>
                  <a:pt x="164" y="78"/>
                </a:lnTo>
                <a:lnTo>
                  <a:pt x="164" y="60"/>
                </a:lnTo>
                <a:lnTo>
                  <a:pt x="104" y="60"/>
                </a:lnTo>
                <a:lnTo>
                  <a:pt x="104" y="36"/>
                </a:lnTo>
                <a:lnTo>
                  <a:pt x="62" y="36"/>
                </a:lnTo>
                <a:lnTo>
                  <a:pt x="62" y="18"/>
                </a:lnTo>
                <a:lnTo>
                  <a:pt x="42" y="18"/>
                </a:lnTo>
                <a:lnTo>
                  <a:pt x="42" y="0"/>
                </a:lnTo>
                <a:lnTo>
                  <a:pt x="0" y="0"/>
                </a:lnTo>
              </a:path>
            </a:pathLst>
          </a:custGeom>
          <a:noFill/>
          <a:ln w="1905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33" name="Line 292"/>
          <p:cNvSpPr>
            <a:spLocks noChangeShapeType="1"/>
          </p:cNvSpPr>
          <p:nvPr/>
        </p:nvSpPr>
        <p:spPr bwMode="auto">
          <a:xfrm>
            <a:off x="7319963" y="3622675"/>
            <a:ext cx="15875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35" name="Line 294"/>
          <p:cNvSpPr>
            <a:spLocks noChangeShapeType="1"/>
          </p:cNvSpPr>
          <p:nvPr/>
        </p:nvSpPr>
        <p:spPr bwMode="auto">
          <a:xfrm>
            <a:off x="7643813" y="3743325"/>
            <a:ext cx="9525" cy="79375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40" name="Line 299"/>
          <p:cNvSpPr>
            <a:spLocks noChangeShapeType="1"/>
          </p:cNvSpPr>
          <p:nvPr/>
        </p:nvSpPr>
        <p:spPr bwMode="auto">
          <a:xfrm>
            <a:off x="7970838" y="3943350"/>
            <a:ext cx="635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45" name="Line 304"/>
          <p:cNvSpPr>
            <a:spLocks noChangeShapeType="1"/>
          </p:cNvSpPr>
          <p:nvPr/>
        </p:nvSpPr>
        <p:spPr bwMode="auto">
          <a:xfrm>
            <a:off x="7415213" y="3810000"/>
            <a:ext cx="12700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850" name="Line 309"/>
          <p:cNvSpPr>
            <a:spLocks noChangeShapeType="1"/>
          </p:cNvSpPr>
          <p:nvPr/>
        </p:nvSpPr>
        <p:spPr bwMode="auto">
          <a:xfrm>
            <a:off x="5511800" y="1995488"/>
            <a:ext cx="15875" cy="79375"/>
          </a:xfrm>
          <a:prstGeom prst="line">
            <a:avLst/>
          </a:prstGeom>
          <a:noFill/>
          <a:ln w="12700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97491" name="Title 1"/>
          <p:cNvSpPr>
            <a:spLocks noGrp="1"/>
          </p:cNvSpPr>
          <p:nvPr>
            <p:ph type="title"/>
          </p:nvPr>
        </p:nvSpPr>
        <p:spPr>
          <a:xfrm>
            <a:off x="141288" y="269875"/>
            <a:ext cx="8877300" cy="919163"/>
          </a:xfrm>
        </p:spPr>
        <p:txBody>
          <a:bodyPr/>
          <a:lstStyle/>
          <a:p>
            <a:r>
              <a:rPr lang="en-GB" altLang="x-none" sz="3200">
                <a:ea typeface="ＭＳ Ｐゴシック" charset="-128"/>
              </a:rPr>
              <a:t>Combined OS analysis: mutation categories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Presented by: James </a:t>
            </a:r>
            <a:r>
              <a:rPr lang="en-US" dirty="0" err="1" smtClean="0"/>
              <a:t>Chih-Hsin</a:t>
            </a:r>
            <a:r>
              <a:rPr lang="en-US" dirty="0" smtClean="0"/>
              <a:t> Yang </a:t>
            </a:r>
            <a:endParaRPr lang="en-US" dirty="0"/>
          </a:p>
        </p:txBody>
      </p:sp>
      <p:sp>
        <p:nvSpPr>
          <p:cNvPr id="342" name="Line 7"/>
          <p:cNvSpPr>
            <a:spLocks noChangeShapeType="1"/>
          </p:cNvSpPr>
          <p:nvPr/>
        </p:nvSpPr>
        <p:spPr bwMode="auto">
          <a:xfrm flipH="1">
            <a:off x="757238" y="1971675"/>
            <a:ext cx="88900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43" name="Line 8"/>
          <p:cNvSpPr>
            <a:spLocks noChangeShapeType="1"/>
          </p:cNvSpPr>
          <p:nvPr/>
        </p:nvSpPr>
        <p:spPr bwMode="auto">
          <a:xfrm flipH="1">
            <a:off x="757238" y="2530475"/>
            <a:ext cx="88900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44" name="Line 9"/>
          <p:cNvSpPr>
            <a:spLocks noChangeShapeType="1"/>
          </p:cNvSpPr>
          <p:nvPr/>
        </p:nvSpPr>
        <p:spPr bwMode="auto">
          <a:xfrm flipH="1">
            <a:off x="757238" y="3092450"/>
            <a:ext cx="88900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45" name="Line 10"/>
          <p:cNvSpPr>
            <a:spLocks noChangeShapeType="1"/>
          </p:cNvSpPr>
          <p:nvPr/>
        </p:nvSpPr>
        <p:spPr bwMode="auto">
          <a:xfrm flipH="1">
            <a:off x="757238" y="3651250"/>
            <a:ext cx="88900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46" name="Line 11"/>
          <p:cNvSpPr>
            <a:spLocks noChangeShapeType="1"/>
          </p:cNvSpPr>
          <p:nvPr/>
        </p:nvSpPr>
        <p:spPr bwMode="auto">
          <a:xfrm flipH="1">
            <a:off x="757238" y="4210050"/>
            <a:ext cx="88900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47" name="Line 12"/>
          <p:cNvSpPr>
            <a:spLocks noChangeShapeType="1"/>
          </p:cNvSpPr>
          <p:nvPr/>
        </p:nvSpPr>
        <p:spPr bwMode="auto">
          <a:xfrm flipH="1">
            <a:off x="757238" y="4768850"/>
            <a:ext cx="88900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48" name="Line 13"/>
          <p:cNvSpPr>
            <a:spLocks noChangeShapeType="1"/>
          </p:cNvSpPr>
          <p:nvPr/>
        </p:nvSpPr>
        <p:spPr bwMode="auto">
          <a:xfrm>
            <a:off x="846138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49" name="Line 14"/>
          <p:cNvSpPr>
            <a:spLocks noChangeShapeType="1"/>
          </p:cNvSpPr>
          <p:nvPr/>
        </p:nvSpPr>
        <p:spPr bwMode="auto">
          <a:xfrm>
            <a:off x="1042988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50" name="Line 15"/>
          <p:cNvSpPr>
            <a:spLocks noChangeShapeType="1"/>
          </p:cNvSpPr>
          <p:nvPr/>
        </p:nvSpPr>
        <p:spPr bwMode="auto">
          <a:xfrm>
            <a:off x="1236663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51" name="Line 16"/>
          <p:cNvSpPr>
            <a:spLocks noChangeShapeType="1"/>
          </p:cNvSpPr>
          <p:nvPr/>
        </p:nvSpPr>
        <p:spPr bwMode="auto">
          <a:xfrm>
            <a:off x="1433513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52" name="Line 17"/>
          <p:cNvSpPr>
            <a:spLocks noChangeShapeType="1"/>
          </p:cNvSpPr>
          <p:nvPr/>
        </p:nvSpPr>
        <p:spPr bwMode="auto">
          <a:xfrm>
            <a:off x="1627188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53" name="Line 18"/>
          <p:cNvSpPr>
            <a:spLocks noChangeShapeType="1"/>
          </p:cNvSpPr>
          <p:nvPr/>
        </p:nvSpPr>
        <p:spPr bwMode="auto">
          <a:xfrm>
            <a:off x="1824038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54" name="Line 19"/>
          <p:cNvSpPr>
            <a:spLocks noChangeShapeType="1"/>
          </p:cNvSpPr>
          <p:nvPr/>
        </p:nvSpPr>
        <p:spPr bwMode="auto">
          <a:xfrm>
            <a:off x="2017713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55" name="Line 20"/>
          <p:cNvSpPr>
            <a:spLocks noChangeShapeType="1"/>
          </p:cNvSpPr>
          <p:nvPr/>
        </p:nvSpPr>
        <p:spPr bwMode="auto">
          <a:xfrm>
            <a:off x="221297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56" name="Line 21"/>
          <p:cNvSpPr>
            <a:spLocks noChangeShapeType="1"/>
          </p:cNvSpPr>
          <p:nvPr/>
        </p:nvSpPr>
        <p:spPr bwMode="auto">
          <a:xfrm>
            <a:off x="240982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57" name="Line 22"/>
          <p:cNvSpPr>
            <a:spLocks noChangeShapeType="1"/>
          </p:cNvSpPr>
          <p:nvPr/>
        </p:nvSpPr>
        <p:spPr bwMode="auto">
          <a:xfrm>
            <a:off x="2603500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58" name="Line 23"/>
          <p:cNvSpPr>
            <a:spLocks noChangeShapeType="1"/>
          </p:cNvSpPr>
          <p:nvPr/>
        </p:nvSpPr>
        <p:spPr bwMode="auto">
          <a:xfrm>
            <a:off x="2800350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59" name="Line 24"/>
          <p:cNvSpPr>
            <a:spLocks noChangeShapeType="1"/>
          </p:cNvSpPr>
          <p:nvPr/>
        </p:nvSpPr>
        <p:spPr bwMode="auto">
          <a:xfrm>
            <a:off x="299402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60" name="Line 25"/>
          <p:cNvSpPr>
            <a:spLocks noChangeShapeType="1"/>
          </p:cNvSpPr>
          <p:nvPr/>
        </p:nvSpPr>
        <p:spPr bwMode="auto">
          <a:xfrm>
            <a:off x="319087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61" name="Line 26"/>
          <p:cNvSpPr>
            <a:spLocks noChangeShapeType="1"/>
          </p:cNvSpPr>
          <p:nvPr/>
        </p:nvSpPr>
        <p:spPr bwMode="auto">
          <a:xfrm>
            <a:off x="3384550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62" name="Line 27"/>
          <p:cNvSpPr>
            <a:spLocks noChangeShapeType="1"/>
          </p:cNvSpPr>
          <p:nvPr/>
        </p:nvSpPr>
        <p:spPr bwMode="auto">
          <a:xfrm>
            <a:off x="3581400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63" name="Line 28"/>
          <p:cNvSpPr>
            <a:spLocks noChangeShapeType="1"/>
          </p:cNvSpPr>
          <p:nvPr/>
        </p:nvSpPr>
        <p:spPr bwMode="auto">
          <a:xfrm>
            <a:off x="3778250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64" name="Line 29"/>
          <p:cNvSpPr>
            <a:spLocks noChangeShapeType="1"/>
          </p:cNvSpPr>
          <p:nvPr/>
        </p:nvSpPr>
        <p:spPr bwMode="auto">
          <a:xfrm>
            <a:off x="397192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65" name="Line 30"/>
          <p:cNvSpPr>
            <a:spLocks noChangeShapeType="1"/>
          </p:cNvSpPr>
          <p:nvPr/>
        </p:nvSpPr>
        <p:spPr bwMode="auto">
          <a:xfrm>
            <a:off x="416877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0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66" name="Freeform 6"/>
          <p:cNvSpPr>
            <a:spLocks/>
          </p:cNvSpPr>
          <p:nvPr/>
        </p:nvSpPr>
        <p:spPr bwMode="auto">
          <a:xfrm>
            <a:off x="846138" y="1958975"/>
            <a:ext cx="3335337" cy="2809875"/>
          </a:xfrm>
          <a:custGeom>
            <a:avLst/>
            <a:gdLst>
              <a:gd name="T0" fmla="*/ 0 w 2101"/>
              <a:gd name="T1" fmla="*/ 0 h 1770"/>
              <a:gd name="T2" fmla="*/ 0 w 2101"/>
              <a:gd name="T3" fmla="*/ 1770 h 1770"/>
              <a:gd name="T4" fmla="*/ 2101 w 2101"/>
              <a:gd name="T5" fmla="*/ 1770 h 1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1" h="1770">
                <a:moveTo>
                  <a:pt x="0" y="0"/>
                </a:moveTo>
                <a:lnTo>
                  <a:pt x="0" y="1770"/>
                </a:lnTo>
                <a:lnTo>
                  <a:pt x="2101" y="1770"/>
                </a:lnTo>
              </a:path>
            </a:pathLst>
          </a:cu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67" name="TextBox 366"/>
          <p:cNvSpPr txBox="1"/>
          <p:nvPr/>
        </p:nvSpPr>
        <p:spPr>
          <a:xfrm>
            <a:off x="436563" y="1847850"/>
            <a:ext cx="360362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1.0</a:t>
            </a:r>
          </a:p>
        </p:txBody>
      </p:sp>
      <p:sp>
        <p:nvSpPr>
          <p:cNvPr id="368" name="TextBox 367"/>
          <p:cNvSpPr txBox="1"/>
          <p:nvPr/>
        </p:nvSpPr>
        <p:spPr>
          <a:xfrm>
            <a:off x="436563" y="2406650"/>
            <a:ext cx="360362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0.8</a:t>
            </a:r>
          </a:p>
        </p:txBody>
      </p:sp>
      <p:sp>
        <p:nvSpPr>
          <p:cNvPr id="369" name="TextBox 368"/>
          <p:cNvSpPr txBox="1"/>
          <p:nvPr/>
        </p:nvSpPr>
        <p:spPr>
          <a:xfrm>
            <a:off x="436563" y="2968625"/>
            <a:ext cx="360362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0.6</a:t>
            </a:r>
          </a:p>
        </p:txBody>
      </p:sp>
      <p:sp>
        <p:nvSpPr>
          <p:cNvPr id="370" name="TextBox 369"/>
          <p:cNvSpPr txBox="1"/>
          <p:nvPr/>
        </p:nvSpPr>
        <p:spPr>
          <a:xfrm>
            <a:off x="436563" y="3527425"/>
            <a:ext cx="360362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0.4</a:t>
            </a:r>
          </a:p>
        </p:txBody>
      </p:sp>
      <p:sp>
        <p:nvSpPr>
          <p:cNvPr id="371" name="TextBox 370"/>
          <p:cNvSpPr txBox="1"/>
          <p:nvPr/>
        </p:nvSpPr>
        <p:spPr>
          <a:xfrm>
            <a:off x="436563" y="4087813"/>
            <a:ext cx="360362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0.2</a:t>
            </a:r>
          </a:p>
        </p:txBody>
      </p:sp>
      <p:sp>
        <p:nvSpPr>
          <p:cNvPr id="372" name="TextBox 371"/>
          <p:cNvSpPr txBox="1"/>
          <p:nvPr/>
        </p:nvSpPr>
        <p:spPr>
          <a:xfrm>
            <a:off x="541338" y="4645025"/>
            <a:ext cx="255587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0</a:t>
            </a:r>
          </a:p>
        </p:txBody>
      </p:sp>
      <p:sp>
        <p:nvSpPr>
          <p:cNvPr id="373" name="TextBox 372"/>
          <p:cNvSpPr txBox="1"/>
          <p:nvPr/>
        </p:nvSpPr>
        <p:spPr>
          <a:xfrm rot="16200000">
            <a:off x="-1141413" y="3263901"/>
            <a:ext cx="2855913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Estimated OS probability</a:t>
            </a:r>
          </a:p>
        </p:txBody>
      </p:sp>
      <p:sp>
        <p:nvSpPr>
          <p:cNvPr id="374" name="TextBox 373"/>
          <p:cNvSpPr txBox="1"/>
          <p:nvPr/>
        </p:nvSpPr>
        <p:spPr>
          <a:xfrm>
            <a:off x="598488" y="4840288"/>
            <a:ext cx="3894137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	0	3	6	9	12	15	18	21	24	27	30	33	36	39	42	45	48	51</a:t>
            </a:r>
          </a:p>
        </p:txBody>
      </p:sp>
      <p:sp>
        <p:nvSpPr>
          <p:cNvPr id="375" name="TextBox 374"/>
          <p:cNvSpPr txBox="1"/>
          <p:nvPr/>
        </p:nvSpPr>
        <p:spPr>
          <a:xfrm>
            <a:off x="828675" y="5119688"/>
            <a:ext cx="3340100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Time (months)</a:t>
            </a:r>
          </a:p>
        </p:txBody>
      </p:sp>
      <p:sp>
        <p:nvSpPr>
          <p:cNvPr id="376" name="Line 32"/>
          <p:cNvSpPr>
            <a:spLocks noChangeShapeType="1"/>
          </p:cNvSpPr>
          <p:nvPr/>
        </p:nvSpPr>
        <p:spPr bwMode="auto">
          <a:xfrm flipH="1">
            <a:off x="5145088" y="1971675"/>
            <a:ext cx="92075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77" name="Line 33"/>
          <p:cNvSpPr>
            <a:spLocks noChangeShapeType="1"/>
          </p:cNvSpPr>
          <p:nvPr/>
        </p:nvSpPr>
        <p:spPr bwMode="auto">
          <a:xfrm flipH="1">
            <a:off x="5145088" y="2530475"/>
            <a:ext cx="92075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78" name="Line 34"/>
          <p:cNvSpPr>
            <a:spLocks noChangeShapeType="1"/>
          </p:cNvSpPr>
          <p:nvPr/>
        </p:nvSpPr>
        <p:spPr bwMode="auto">
          <a:xfrm flipH="1">
            <a:off x="5145088" y="3092450"/>
            <a:ext cx="92075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79" name="Line 35"/>
          <p:cNvSpPr>
            <a:spLocks noChangeShapeType="1"/>
          </p:cNvSpPr>
          <p:nvPr/>
        </p:nvSpPr>
        <p:spPr bwMode="auto">
          <a:xfrm flipH="1">
            <a:off x="5145088" y="3651250"/>
            <a:ext cx="92075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80" name="Line 36"/>
          <p:cNvSpPr>
            <a:spLocks noChangeShapeType="1"/>
          </p:cNvSpPr>
          <p:nvPr/>
        </p:nvSpPr>
        <p:spPr bwMode="auto">
          <a:xfrm flipH="1">
            <a:off x="5145088" y="4210050"/>
            <a:ext cx="92075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81" name="Line 37"/>
          <p:cNvSpPr>
            <a:spLocks noChangeShapeType="1"/>
          </p:cNvSpPr>
          <p:nvPr/>
        </p:nvSpPr>
        <p:spPr bwMode="auto">
          <a:xfrm flipH="1">
            <a:off x="5145088" y="4768850"/>
            <a:ext cx="92075" cy="0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82" name="Line 38"/>
          <p:cNvSpPr>
            <a:spLocks noChangeShapeType="1"/>
          </p:cNvSpPr>
          <p:nvPr/>
        </p:nvSpPr>
        <p:spPr bwMode="auto">
          <a:xfrm>
            <a:off x="5237163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83" name="Line 39"/>
          <p:cNvSpPr>
            <a:spLocks noChangeShapeType="1"/>
          </p:cNvSpPr>
          <p:nvPr/>
        </p:nvSpPr>
        <p:spPr bwMode="auto">
          <a:xfrm>
            <a:off x="543242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84" name="Line 40"/>
          <p:cNvSpPr>
            <a:spLocks noChangeShapeType="1"/>
          </p:cNvSpPr>
          <p:nvPr/>
        </p:nvSpPr>
        <p:spPr bwMode="auto">
          <a:xfrm>
            <a:off x="6018213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85" name="Line 41"/>
          <p:cNvSpPr>
            <a:spLocks noChangeShapeType="1"/>
          </p:cNvSpPr>
          <p:nvPr/>
        </p:nvSpPr>
        <p:spPr bwMode="auto">
          <a:xfrm>
            <a:off x="621347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86" name="Line 42"/>
          <p:cNvSpPr>
            <a:spLocks noChangeShapeType="1"/>
          </p:cNvSpPr>
          <p:nvPr/>
        </p:nvSpPr>
        <p:spPr bwMode="auto">
          <a:xfrm>
            <a:off x="6408738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87" name="Line 43"/>
          <p:cNvSpPr>
            <a:spLocks noChangeShapeType="1"/>
          </p:cNvSpPr>
          <p:nvPr/>
        </p:nvSpPr>
        <p:spPr bwMode="auto">
          <a:xfrm>
            <a:off x="6604000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88" name="Line 44"/>
          <p:cNvSpPr>
            <a:spLocks noChangeShapeType="1"/>
          </p:cNvSpPr>
          <p:nvPr/>
        </p:nvSpPr>
        <p:spPr bwMode="auto">
          <a:xfrm>
            <a:off x="6799263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89" name="Line 45"/>
          <p:cNvSpPr>
            <a:spLocks noChangeShapeType="1"/>
          </p:cNvSpPr>
          <p:nvPr/>
        </p:nvSpPr>
        <p:spPr bwMode="auto">
          <a:xfrm>
            <a:off x="699452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90" name="Line 46"/>
          <p:cNvSpPr>
            <a:spLocks noChangeShapeType="1"/>
          </p:cNvSpPr>
          <p:nvPr/>
        </p:nvSpPr>
        <p:spPr bwMode="auto">
          <a:xfrm>
            <a:off x="7189788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91" name="Line 47"/>
          <p:cNvSpPr>
            <a:spLocks noChangeShapeType="1"/>
          </p:cNvSpPr>
          <p:nvPr/>
        </p:nvSpPr>
        <p:spPr bwMode="auto">
          <a:xfrm>
            <a:off x="7385050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92" name="Line 48"/>
          <p:cNvSpPr>
            <a:spLocks noChangeShapeType="1"/>
          </p:cNvSpPr>
          <p:nvPr/>
        </p:nvSpPr>
        <p:spPr bwMode="auto">
          <a:xfrm>
            <a:off x="7580313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93" name="Line 49"/>
          <p:cNvSpPr>
            <a:spLocks noChangeShapeType="1"/>
          </p:cNvSpPr>
          <p:nvPr/>
        </p:nvSpPr>
        <p:spPr bwMode="auto">
          <a:xfrm>
            <a:off x="777557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94" name="Line 50"/>
          <p:cNvSpPr>
            <a:spLocks noChangeShapeType="1"/>
          </p:cNvSpPr>
          <p:nvPr/>
        </p:nvSpPr>
        <p:spPr bwMode="auto">
          <a:xfrm>
            <a:off x="7970838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95" name="Line 51"/>
          <p:cNvSpPr>
            <a:spLocks noChangeShapeType="1"/>
          </p:cNvSpPr>
          <p:nvPr/>
        </p:nvSpPr>
        <p:spPr bwMode="auto">
          <a:xfrm>
            <a:off x="8166100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96" name="Line 52"/>
          <p:cNvSpPr>
            <a:spLocks noChangeShapeType="1"/>
          </p:cNvSpPr>
          <p:nvPr/>
        </p:nvSpPr>
        <p:spPr bwMode="auto">
          <a:xfrm>
            <a:off x="8361363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97" name="Line 53"/>
          <p:cNvSpPr>
            <a:spLocks noChangeShapeType="1"/>
          </p:cNvSpPr>
          <p:nvPr/>
        </p:nvSpPr>
        <p:spPr bwMode="auto">
          <a:xfrm>
            <a:off x="8556625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98" name="Freeform 31"/>
          <p:cNvSpPr>
            <a:spLocks/>
          </p:cNvSpPr>
          <p:nvPr/>
        </p:nvSpPr>
        <p:spPr bwMode="auto">
          <a:xfrm>
            <a:off x="5237163" y="1958975"/>
            <a:ext cx="3335337" cy="2809875"/>
          </a:xfrm>
          <a:custGeom>
            <a:avLst/>
            <a:gdLst>
              <a:gd name="T0" fmla="*/ 0 w 2101"/>
              <a:gd name="T1" fmla="*/ 0 h 1770"/>
              <a:gd name="T2" fmla="*/ 0 w 2101"/>
              <a:gd name="T3" fmla="*/ 1770 h 1770"/>
              <a:gd name="T4" fmla="*/ 2101 w 2101"/>
              <a:gd name="T5" fmla="*/ 1770 h 1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1" h="1770">
                <a:moveTo>
                  <a:pt x="0" y="0"/>
                </a:moveTo>
                <a:lnTo>
                  <a:pt x="0" y="1770"/>
                </a:lnTo>
                <a:lnTo>
                  <a:pt x="2101" y="1770"/>
                </a:lnTo>
              </a:path>
            </a:pathLst>
          </a:cu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399" name="TextBox 398"/>
          <p:cNvSpPr txBox="1"/>
          <p:nvPr/>
        </p:nvSpPr>
        <p:spPr>
          <a:xfrm>
            <a:off x="4822825" y="1851025"/>
            <a:ext cx="360363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1.0</a:t>
            </a:r>
          </a:p>
        </p:txBody>
      </p:sp>
      <p:sp>
        <p:nvSpPr>
          <p:cNvPr id="400" name="TextBox 399"/>
          <p:cNvSpPr txBox="1"/>
          <p:nvPr/>
        </p:nvSpPr>
        <p:spPr>
          <a:xfrm>
            <a:off x="4822825" y="2409825"/>
            <a:ext cx="360363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0.8</a:t>
            </a:r>
          </a:p>
        </p:txBody>
      </p:sp>
      <p:sp>
        <p:nvSpPr>
          <p:cNvPr id="401" name="TextBox 400"/>
          <p:cNvSpPr txBox="1"/>
          <p:nvPr/>
        </p:nvSpPr>
        <p:spPr>
          <a:xfrm>
            <a:off x="4822825" y="2971800"/>
            <a:ext cx="360363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0.6</a:t>
            </a:r>
          </a:p>
        </p:txBody>
      </p:sp>
      <p:sp>
        <p:nvSpPr>
          <p:cNvPr id="402" name="TextBox 401"/>
          <p:cNvSpPr txBox="1"/>
          <p:nvPr/>
        </p:nvSpPr>
        <p:spPr>
          <a:xfrm>
            <a:off x="4822825" y="3530600"/>
            <a:ext cx="360363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0.4</a:t>
            </a:r>
          </a:p>
        </p:txBody>
      </p:sp>
      <p:sp>
        <p:nvSpPr>
          <p:cNvPr id="403" name="TextBox 402"/>
          <p:cNvSpPr txBox="1"/>
          <p:nvPr/>
        </p:nvSpPr>
        <p:spPr>
          <a:xfrm>
            <a:off x="4822825" y="4090988"/>
            <a:ext cx="360363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0.2</a:t>
            </a:r>
          </a:p>
        </p:txBody>
      </p:sp>
      <p:sp>
        <p:nvSpPr>
          <p:cNvPr id="404" name="TextBox 403"/>
          <p:cNvSpPr txBox="1"/>
          <p:nvPr/>
        </p:nvSpPr>
        <p:spPr>
          <a:xfrm>
            <a:off x="4929188" y="4648200"/>
            <a:ext cx="254000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0</a:t>
            </a:r>
          </a:p>
        </p:txBody>
      </p:sp>
      <p:sp>
        <p:nvSpPr>
          <p:cNvPr id="405" name="TextBox 404"/>
          <p:cNvSpPr txBox="1"/>
          <p:nvPr/>
        </p:nvSpPr>
        <p:spPr>
          <a:xfrm rot="16200000">
            <a:off x="3228975" y="3263900"/>
            <a:ext cx="2855913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Estimated OS probability</a:t>
            </a:r>
          </a:p>
        </p:txBody>
      </p:sp>
      <p:sp>
        <p:nvSpPr>
          <p:cNvPr id="407" name="TextBox 406"/>
          <p:cNvSpPr txBox="1"/>
          <p:nvPr/>
        </p:nvSpPr>
        <p:spPr>
          <a:xfrm>
            <a:off x="5243513" y="5119688"/>
            <a:ext cx="3341687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Time (months)</a:t>
            </a:r>
          </a:p>
        </p:txBody>
      </p:sp>
      <p:sp>
        <p:nvSpPr>
          <p:cNvPr id="409" name="TextBox 408"/>
          <p:cNvSpPr txBox="1"/>
          <p:nvPr/>
        </p:nvSpPr>
        <p:spPr>
          <a:xfrm>
            <a:off x="4987925" y="4840288"/>
            <a:ext cx="3894138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1000" b="0" dirty="0">
                <a:solidFill>
                  <a:prstClr val="white"/>
                </a:solidFill>
                <a:ea typeface="+mn-ea"/>
                <a:cs typeface="Arial" charset="0"/>
              </a:rPr>
              <a:t>	0	3	6	9	12	15	18	21	24	27	30	33	36	39	42	45	48	51</a:t>
            </a:r>
          </a:p>
        </p:txBody>
      </p:sp>
      <p:sp>
        <p:nvSpPr>
          <p:cNvPr id="410" name="Line 40"/>
          <p:cNvSpPr>
            <a:spLocks noChangeShapeType="1"/>
          </p:cNvSpPr>
          <p:nvPr/>
        </p:nvSpPr>
        <p:spPr bwMode="auto">
          <a:xfrm>
            <a:off x="5627688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412" name="Line 40"/>
          <p:cNvSpPr>
            <a:spLocks noChangeShapeType="1"/>
          </p:cNvSpPr>
          <p:nvPr/>
        </p:nvSpPr>
        <p:spPr bwMode="auto">
          <a:xfrm>
            <a:off x="5822950" y="4768850"/>
            <a:ext cx="0" cy="92075"/>
          </a:xfrm>
          <a:prstGeom prst="line">
            <a:avLst/>
          </a:prstGeom>
          <a:noFill/>
          <a:ln w="28575" cap="flat">
            <a:solidFill>
              <a:srgbClr val="FCFCF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defTabSz="457200" eaLnBrk="1" hangingPunct="1">
              <a:defRPr/>
            </a:pPr>
            <a:endParaRPr lang="en-GB" sz="1800" b="0">
              <a:solidFill>
                <a:srgbClr val="0F2C52"/>
              </a:solidFill>
              <a:ea typeface="+mn-ea"/>
              <a:cs typeface="Arial" charset="0"/>
            </a:endParaRPr>
          </a:p>
        </p:txBody>
      </p:sp>
      <p:sp>
        <p:nvSpPr>
          <p:cNvPr id="413" name="TextBox 412"/>
          <p:cNvSpPr txBox="1"/>
          <p:nvPr/>
        </p:nvSpPr>
        <p:spPr>
          <a:xfrm>
            <a:off x="603250" y="5495925"/>
            <a:ext cx="3894138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	236	230	223	217	202	192	173	160	145	131	117	90	50	38	22	6	1	0</a:t>
            </a:r>
          </a:p>
        </p:txBody>
      </p:sp>
      <p:sp>
        <p:nvSpPr>
          <p:cNvPr id="414" name="TextBox 413"/>
          <p:cNvSpPr txBox="1"/>
          <p:nvPr/>
        </p:nvSpPr>
        <p:spPr>
          <a:xfrm>
            <a:off x="603250" y="5681663"/>
            <a:ext cx="3894138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	119	113	103	95	87	72	63	55	51	43	38	27	14	9	1	1	0	0</a:t>
            </a:r>
          </a:p>
        </p:txBody>
      </p:sp>
      <p:sp>
        <p:nvSpPr>
          <p:cNvPr id="415" name="TextBox 414"/>
          <p:cNvSpPr txBox="1"/>
          <p:nvPr/>
        </p:nvSpPr>
        <p:spPr>
          <a:xfrm>
            <a:off x="50800" y="5495925"/>
            <a:ext cx="660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800" b="0" dirty="0" err="1">
                <a:solidFill>
                  <a:prstClr val="white"/>
                </a:solidFill>
                <a:ea typeface="+mn-ea"/>
                <a:cs typeface="Arial" charset="0"/>
              </a:rPr>
              <a:t>Afatinib</a:t>
            </a:r>
            <a:endParaRPr lang="en-GB" sz="800" b="0" dirty="0">
              <a:solidFill>
                <a:prstClr val="white"/>
              </a:solidFill>
              <a:ea typeface="+mn-ea"/>
              <a:cs typeface="Arial" charset="0"/>
            </a:endParaRPr>
          </a:p>
        </p:txBody>
      </p:sp>
      <p:sp>
        <p:nvSpPr>
          <p:cNvPr id="416" name="TextBox 415"/>
          <p:cNvSpPr txBox="1"/>
          <p:nvPr/>
        </p:nvSpPr>
        <p:spPr>
          <a:xfrm>
            <a:off x="50800" y="5681663"/>
            <a:ext cx="660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Chemo</a:t>
            </a:r>
          </a:p>
        </p:txBody>
      </p:sp>
      <p:sp>
        <p:nvSpPr>
          <p:cNvPr id="417" name="TextBox 416"/>
          <p:cNvSpPr txBox="1"/>
          <p:nvPr/>
        </p:nvSpPr>
        <p:spPr>
          <a:xfrm>
            <a:off x="50800" y="5311775"/>
            <a:ext cx="1031875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No of patients</a:t>
            </a:r>
          </a:p>
        </p:txBody>
      </p:sp>
      <p:sp>
        <p:nvSpPr>
          <p:cNvPr id="418" name="TextBox 417"/>
          <p:cNvSpPr txBox="1"/>
          <p:nvPr/>
        </p:nvSpPr>
        <p:spPr>
          <a:xfrm>
            <a:off x="4994275" y="5489575"/>
            <a:ext cx="3894138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	183	181	167	154	141	128	111	91	80	70	64	51	27	20	11	3	0	0</a:t>
            </a:r>
          </a:p>
        </p:txBody>
      </p:sp>
      <p:sp>
        <p:nvSpPr>
          <p:cNvPr id="419" name="TextBox 418"/>
          <p:cNvSpPr txBox="1"/>
          <p:nvPr/>
        </p:nvSpPr>
        <p:spPr>
          <a:xfrm>
            <a:off x="4994275" y="5675313"/>
            <a:ext cx="3894138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	93	86	82	78	75	69	61	55	50	40	32	25	20	14	9	4	1	0</a:t>
            </a:r>
          </a:p>
        </p:txBody>
      </p:sp>
      <p:sp>
        <p:nvSpPr>
          <p:cNvPr id="420" name="TextBox 419"/>
          <p:cNvSpPr txBox="1"/>
          <p:nvPr/>
        </p:nvSpPr>
        <p:spPr>
          <a:xfrm>
            <a:off x="4441825" y="5489575"/>
            <a:ext cx="660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800" b="0" dirty="0" err="1">
                <a:solidFill>
                  <a:prstClr val="white"/>
                </a:solidFill>
                <a:ea typeface="+mn-ea"/>
                <a:cs typeface="Arial" charset="0"/>
              </a:rPr>
              <a:t>Afatinib</a:t>
            </a:r>
            <a:endParaRPr lang="en-GB" sz="800" b="0" dirty="0">
              <a:solidFill>
                <a:prstClr val="white"/>
              </a:solidFill>
              <a:ea typeface="+mn-ea"/>
              <a:cs typeface="Arial" charset="0"/>
            </a:endParaRPr>
          </a:p>
        </p:txBody>
      </p:sp>
      <p:sp>
        <p:nvSpPr>
          <p:cNvPr id="421" name="TextBox 420"/>
          <p:cNvSpPr txBox="1"/>
          <p:nvPr/>
        </p:nvSpPr>
        <p:spPr>
          <a:xfrm>
            <a:off x="4441825" y="5675313"/>
            <a:ext cx="660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Chemo</a:t>
            </a:r>
          </a:p>
        </p:txBody>
      </p:sp>
      <p:sp>
        <p:nvSpPr>
          <p:cNvPr id="422" name="TextBox 421"/>
          <p:cNvSpPr txBox="1"/>
          <p:nvPr/>
        </p:nvSpPr>
        <p:spPr>
          <a:xfrm>
            <a:off x="4441825" y="5305425"/>
            <a:ext cx="1031875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hangingPunct="1">
              <a:tabLst>
                <a:tab pos="157163" algn="ctr"/>
                <a:tab pos="355600" algn="ctr"/>
                <a:tab pos="546100" algn="ctr"/>
                <a:tab pos="747713" algn="ctr"/>
                <a:tab pos="938213" algn="ctr"/>
                <a:tab pos="1133475" algn="ctr"/>
                <a:tab pos="1328738" algn="ctr"/>
                <a:tab pos="1524000" algn="ctr"/>
                <a:tab pos="1719263" algn="ctr"/>
                <a:tab pos="1914525" algn="ctr"/>
                <a:tab pos="2109788" algn="ctr"/>
                <a:tab pos="2305050" algn="ctr"/>
                <a:tab pos="2501900" algn="ctr"/>
                <a:tab pos="2695575" algn="ctr"/>
                <a:tab pos="2895600" algn="ctr"/>
                <a:tab pos="3092450" algn="ctr"/>
                <a:tab pos="3286125" algn="ctr"/>
                <a:tab pos="3479800" algn="ctr"/>
              </a:tabLst>
              <a:defRPr/>
            </a:pPr>
            <a:r>
              <a:rPr lang="en-GB" sz="800" b="0" dirty="0">
                <a:solidFill>
                  <a:prstClr val="white"/>
                </a:solidFill>
                <a:ea typeface="+mn-ea"/>
                <a:cs typeface="Arial" charset="0"/>
              </a:rPr>
              <a:t>No of patients</a:t>
            </a:r>
          </a:p>
        </p:txBody>
      </p:sp>
      <p:graphicFrame>
        <p:nvGraphicFramePr>
          <p:cNvPr id="423" name="Tableau 1"/>
          <p:cNvGraphicFramePr>
            <a:graphicFrameLocks noGrp="1"/>
          </p:cNvGraphicFramePr>
          <p:nvPr/>
        </p:nvGraphicFramePr>
        <p:xfrm>
          <a:off x="2349500" y="1363663"/>
          <a:ext cx="2173288" cy="1580760"/>
        </p:xfrm>
        <a:graphic>
          <a:graphicData uri="http://schemas.openxmlformats.org/drawingml/2006/table">
            <a:tbl>
              <a:tblPr/>
              <a:tblGrid>
                <a:gridCol w="860425"/>
                <a:gridCol w="641350"/>
                <a:gridCol w="671513"/>
              </a:tblGrid>
              <a:tr h="279400">
                <a:tc gridSpan="3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Del19</a:t>
                      </a: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x-none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Afatinib</a:t>
                      </a: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b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n=236</a:t>
                      </a: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74C3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Chemo</a:t>
                      </a: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b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n=119 </a:t>
                      </a: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Median, </a:t>
                      </a:r>
                      <a:b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months</a:t>
                      </a: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31.7</a:t>
                      </a:r>
                    </a:p>
                  </a:txBody>
                  <a:tcPr marL="35998" marR="35998" marT="18000" marB="18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20.7 </a:t>
                      </a:r>
                    </a:p>
                  </a:txBody>
                  <a:tcPr marL="35998" marR="35998" marT="18000" marB="18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</a:t>
                      </a: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(95%CI), </a:t>
                      </a:r>
                      <a:b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p-value</a:t>
                      </a:r>
                      <a:endParaRPr kumimoji="0" lang="en-GB" altLang="x-none" sz="1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0.59</a:t>
                      </a: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(0.45–0.77), p=0.0001</a:t>
                      </a:r>
                    </a:p>
                  </a:txBody>
                  <a:tcPr marL="35998" marR="35998" marT="18000" marB="18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24" name="Tableau 1"/>
          <p:cNvGraphicFramePr>
            <a:graphicFrameLocks noGrp="1"/>
          </p:cNvGraphicFramePr>
          <p:nvPr/>
        </p:nvGraphicFramePr>
        <p:xfrm>
          <a:off x="6632575" y="1363663"/>
          <a:ext cx="2187575" cy="1580760"/>
        </p:xfrm>
        <a:graphic>
          <a:graphicData uri="http://schemas.openxmlformats.org/drawingml/2006/table">
            <a:tbl>
              <a:tblPr/>
              <a:tblGrid>
                <a:gridCol w="860425"/>
                <a:gridCol w="641350"/>
                <a:gridCol w="685800"/>
              </a:tblGrid>
              <a:tr h="279400">
                <a:tc gridSpan="3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L858R</a:t>
                      </a: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x-none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Afatinib </a:t>
                      </a: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/>
                      </a:r>
                      <a:b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n=183</a:t>
                      </a: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74C3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Chemo</a:t>
                      </a: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b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n=93 </a:t>
                      </a: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Median,</a:t>
                      </a:r>
                      <a:b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months</a:t>
                      </a: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22.1</a:t>
                      </a:r>
                    </a:p>
                  </a:txBody>
                  <a:tcPr marL="35998" marR="35998" marT="18000" marB="18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26.9 </a:t>
                      </a:r>
                    </a:p>
                  </a:txBody>
                  <a:tcPr marL="35998" marR="35998" marT="18000" marB="18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HR</a:t>
                      </a: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(95%CI), </a:t>
                      </a:r>
                      <a:b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</a:br>
                      <a:r>
                        <a:rPr kumimoji="0" lang="en-GB" altLang="x-non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p-value</a:t>
                      </a:r>
                      <a:endParaRPr kumimoji="0" lang="en-GB" altLang="x-none" sz="1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35998" marR="35998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bg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x-none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1.25 </a:t>
                      </a:r>
                      <a:r>
                        <a:rPr kumimoji="0" lang="en-GB" altLang="x-none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(0.92–1.71), p=0.1600</a:t>
                      </a:r>
                    </a:p>
                  </a:txBody>
                  <a:tcPr marL="35998" marR="35998" marT="18000" marB="18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le 1"/>
          <p:cNvSpPr>
            <a:spLocks noGrp="1"/>
          </p:cNvSpPr>
          <p:nvPr>
            <p:ph type="title"/>
          </p:nvPr>
        </p:nvSpPr>
        <p:spPr>
          <a:xfrm>
            <a:off x="433388" y="38100"/>
            <a:ext cx="8229600" cy="990600"/>
          </a:xfrm>
        </p:spPr>
        <p:txBody>
          <a:bodyPr/>
          <a:lstStyle/>
          <a:p>
            <a:pPr eaLnBrk="1" hangingPunct="1"/>
            <a:r>
              <a:rPr lang="en-US" altLang="x-none" sz="3200" b="1">
                <a:latin typeface="Arial" charset="0"/>
                <a:ea typeface="ＭＳ Ｐゴシック" charset="-128"/>
              </a:rPr>
              <a:t>LUX-Lung 7: Afatinib vs Gefitinib</a:t>
            </a:r>
          </a:p>
        </p:txBody>
      </p:sp>
      <p:sp>
        <p:nvSpPr>
          <p:cNvPr id="99330" name="Content Placeholder 2"/>
          <p:cNvSpPr>
            <a:spLocks noGrp="1"/>
          </p:cNvSpPr>
          <p:nvPr>
            <p:ph idx="1"/>
          </p:nvPr>
        </p:nvSpPr>
        <p:spPr>
          <a:xfrm>
            <a:off x="457200" y="4518025"/>
            <a:ext cx="8229600" cy="1020763"/>
          </a:xfrm>
        </p:spPr>
        <p:txBody>
          <a:bodyPr/>
          <a:lstStyle/>
          <a:p>
            <a:pPr eaLnBrk="1" hangingPunct="1"/>
            <a:r>
              <a:rPr lang="en-US" altLang="x-none" sz="1800">
                <a:solidFill>
                  <a:srgbClr val="000000"/>
                </a:solidFill>
                <a:ea typeface="ＭＳ Ｐゴシック" charset="-128"/>
              </a:rPr>
              <a:t>Treatment beyond progression allowed if deemed beneficial by investigator</a:t>
            </a:r>
          </a:p>
          <a:p>
            <a:pPr eaLnBrk="1" hangingPunct="1"/>
            <a:r>
              <a:rPr lang="en-US" altLang="x-none" sz="1800">
                <a:solidFill>
                  <a:srgbClr val="000000"/>
                </a:solidFill>
                <a:ea typeface="ＭＳ Ｐゴシック" charset="-128"/>
              </a:rPr>
              <a:t>RECIST assessment performed at Weeks 4, 8 and every 8 weeks thereafter until Week 64, and every 12 weeks there after</a:t>
            </a:r>
          </a:p>
        </p:txBody>
      </p:sp>
      <p:sp>
        <p:nvSpPr>
          <p:cNvPr id="99331" name="Text Placeholder 3"/>
          <p:cNvSpPr txBox="1">
            <a:spLocks/>
          </p:cNvSpPr>
          <p:nvPr/>
        </p:nvSpPr>
        <p:spPr bwMode="auto">
          <a:xfrm>
            <a:off x="0" y="5943600"/>
            <a:ext cx="8077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>
              <a:buFont typeface="Courier New" charset="0"/>
              <a:buNone/>
            </a:pPr>
            <a:r>
              <a:rPr lang="en-US" altLang="x-none" sz="1000" b="0" dirty="0">
                <a:solidFill>
                  <a:srgbClr val="000000"/>
                </a:solidFill>
              </a:rPr>
              <a:t>*Central or local test</a:t>
            </a:r>
          </a:p>
          <a:p>
            <a:pPr algn="l">
              <a:buFont typeface="Courier New" charset="0"/>
              <a:buNone/>
            </a:pPr>
            <a:r>
              <a:rPr lang="en-US" altLang="x-none" sz="1000" b="0" dirty="0">
                <a:solidFill>
                  <a:srgbClr val="000000"/>
                </a:solidFill>
              </a:rPr>
              <a:t>**Dose modification to 50, 30, 20 mg permitted in line with prescribing information</a:t>
            </a:r>
          </a:p>
          <a:p>
            <a:pPr algn="l">
              <a:buFont typeface="Courier New" charset="0"/>
              <a:buNone/>
            </a:pPr>
            <a:r>
              <a:rPr lang="en-US" altLang="x-none" sz="1000" b="0" dirty="0">
                <a:solidFill>
                  <a:srgbClr val="000000"/>
                </a:solidFill>
              </a:rPr>
              <a:t>Adapted from Park et al, </a:t>
            </a:r>
            <a:r>
              <a:rPr lang="en-US" altLang="x-none" sz="1000" b="0" dirty="0" smtClean="0">
                <a:solidFill>
                  <a:srgbClr val="000000"/>
                </a:solidFill>
              </a:rPr>
              <a:t>2016.</a:t>
            </a:r>
            <a:endParaRPr lang="en-US" altLang="x-none" sz="1000" b="0" dirty="0">
              <a:solidFill>
                <a:srgbClr val="000000"/>
              </a:solidFill>
            </a:endParaRPr>
          </a:p>
          <a:p>
            <a:pPr algn="l">
              <a:buFont typeface="Courier New" charset="0"/>
              <a:buNone/>
            </a:pPr>
            <a:r>
              <a:rPr lang="en-US" altLang="x-none" sz="1000" b="0" dirty="0">
                <a:solidFill>
                  <a:srgbClr val="000000"/>
                </a:solidFill>
              </a:rPr>
              <a:t>ECOG PS, Eastern Oncology Cooperative Group performance status; </a:t>
            </a:r>
            <a:r>
              <a:rPr lang="en-US" altLang="x-none" sz="1000" b="0" dirty="0" err="1">
                <a:solidFill>
                  <a:srgbClr val="000000"/>
                </a:solidFill>
              </a:rPr>
              <a:t>HRQoL</a:t>
            </a:r>
            <a:r>
              <a:rPr lang="en-US" altLang="x-none" sz="1000" b="0" dirty="0">
                <a:solidFill>
                  <a:srgbClr val="000000"/>
                </a:solidFill>
              </a:rPr>
              <a:t>, health-related quality of life; ORR, objective response rate; OS, overall survival; PFS, progression-free survival; RECIST, Response Evaluation Criteria In Solid Tumors; TTF, time to treatment failure.</a:t>
            </a: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344488" y="1301750"/>
            <a:ext cx="2170112" cy="2532063"/>
          </a:xfrm>
          <a:prstGeom prst="roundRect">
            <a:avLst>
              <a:gd name="adj" fmla="val 8208"/>
            </a:avLst>
          </a:prstGeom>
          <a:solidFill>
            <a:schemeClr val="accent4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90478" tIns="44445" rIns="90478" bIns="44445">
            <a:spAutoFit/>
          </a:bodyPr>
          <a:lstStyle>
            <a:lvl1pPr defTabSz="890588">
              <a:spcBef>
                <a:spcPct val="20000"/>
              </a:spcBef>
              <a:buFont typeface="Courier New" pitchFamily="49" charset="0"/>
              <a:buChar char="o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1pPr>
            <a:lvl2pPr marL="742950" indent="-285750" defTabSz="890588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2pPr>
            <a:lvl3pPr marL="1143000" indent="-228600" defTabSz="890588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3pPr>
            <a:lvl4pPr marL="1600200" indent="-228600" defTabSz="890588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4pPr>
            <a:lvl5pPr marL="2057400" indent="-228600" defTabSz="890588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5pPr>
            <a:lvl6pPr marL="2514600" indent="-228600" defTabSz="89058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6pPr>
            <a:lvl7pPr marL="2971800" indent="-228600" defTabSz="89058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7pPr>
            <a:lvl8pPr marL="3429000" indent="-228600" defTabSz="89058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8pPr>
            <a:lvl9pPr marL="3886200" indent="-228600" defTabSz="89058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9pPr>
          </a:lstStyle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400" b="0" dirty="0" smtClean="0">
                <a:solidFill>
                  <a:prstClr val="white"/>
                </a:solidFill>
              </a:rPr>
              <a:t> Stage IIIB/IV</a:t>
            </a:r>
            <a:br>
              <a:rPr lang="en-US" altLang="zh-CN" sz="1400" b="0" dirty="0" smtClean="0">
                <a:solidFill>
                  <a:prstClr val="white"/>
                </a:solidFill>
              </a:rPr>
            </a:br>
            <a:r>
              <a:rPr lang="en-US" altLang="zh-CN" sz="1400" b="0" dirty="0" smtClean="0">
                <a:solidFill>
                  <a:prstClr val="white"/>
                </a:solidFill>
              </a:rPr>
              <a:t>   adenocarcinoma</a:t>
            </a:r>
            <a:br>
              <a:rPr lang="en-US" altLang="zh-CN" sz="1400" b="0" dirty="0" smtClean="0">
                <a:solidFill>
                  <a:prstClr val="white"/>
                </a:solidFill>
              </a:rPr>
            </a:br>
            <a:r>
              <a:rPr lang="en-US" altLang="zh-CN" sz="1400" b="0" dirty="0" smtClean="0">
                <a:solidFill>
                  <a:prstClr val="white"/>
                </a:solidFill>
              </a:rPr>
              <a:t>   of the lung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400" b="0" dirty="0" smtClean="0">
                <a:solidFill>
                  <a:prstClr val="white"/>
                </a:solidFill>
              </a:rPr>
              <a:t> </a:t>
            </a:r>
            <a:r>
              <a:rPr lang="en-US" altLang="zh-CN" sz="1400" b="0" i="1" dirty="0" smtClean="0">
                <a:solidFill>
                  <a:prstClr val="white"/>
                </a:solidFill>
              </a:rPr>
              <a:t>EGFR</a:t>
            </a:r>
            <a:r>
              <a:rPr lang="en-US" altLang="zh-CN" sz="1400" b="0" dirty="0" smtClean="0">
                <a:solidFill>
                  <a:prstClr val="white"/>
                </a:solidFill>
              </a:rPr>
              <a:t> mutation</a:t>
            </a:r>
            <a:br>
              <a:rPr lang="en-US" altLang="zh-CN" sz="1400" b="0" dirty="0" smtClean="0">
                <a:solidFill>
                  <a:prstClr val="white"/>
                </a:solidFill>
              </a:rPr>
            </a:br>
            <a:r>
              <a:rPr lang="en-US" altLang="zh-CN" sz="1400" b="0" dirty="0" smtClean="0">
                <a:solidFill>
                  <a:prstClr val="white"/>
                </a:solidFill>
              </a:rPr>
              <a:t>   (Del19 and/or L858R)</a:t>
            </a:r>
            <a:br>
              <a:rPr lang="en-US" altLang="zh-CN" sz="1400" b="0" dirty="0" smtClean="0">
                <a:solidFill>
                  <a:prstClr val="white"/>
                </a:solidFill>
              </a:rPr>
            </a:br>
            <a:r>
              <a:rPr lang="en-US" altLang="zh-CN" sz="1400" b="0" dirty="0" smtClean="0">
                <a:solidFill>
                  <a:prstClr val="white"/>
                </a:solidFill>
              </a:rPr>
              <a:t>   in the tumor tissue*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400" b="0" dirty="0" smtClean="0">
                <a:solidFill>
                  <a:prstClr val="white"/>
                </a:solidFill>
              </a:rPr>
              <a:t> No prior treatment for</a:t>
            </a:r>
            <a:br>
              <a:rPr lang="en-US" altLang="zh-CN" sz="1400" b="0" dirty="0" smtClean="0">
                <a:solidFill>
                  <a:prstClr val="white"/>
                </a:solidFill>
              </a:rPr>
            </a:br>
            <a:r>
              <a:rPr lang="en-US" altLang="zh-CN" sz="1400" b="0" dirty="0" smtClean="0">
                <a:solidFill>
                  <a:prstClr val="white"/>
                </a:solidFill>
              </a:rPr>
              <a:t>   advanced/metastatic</a:t>
            </a:r>
            <a:br>
              <a:rPr lang="en-US" altLang="zh-CN" sz="1400" b="0" dirty="0" smtClean="0">
                <a:solidFill>
                  <a:prstClr val="white"/>
                </a:solidFill>
              </a:rPr>
            </a:br>
            <a:r>
              <a:rPr lang="en-US" altLang="zh-CN" sz="1400" b="0" dirty="0" smtClean="0">
                <a:solidFill>
                  <a:prstClr val="white"/>
                </a:solidFill>
              </a:rPr>
              <a:t>   disease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400" b="0" dirty="0" smtClean="0">
                <a:solidFill>
                  <a:prstClr val="white"/>
                </a:solidFill>
              </a:rPr>
              <a:t> ECOG PS 0/1</a:t>
            </a:r>
            <a:endParaRPr lang="en-GB" altLang="zh-CN" sz="1200" b="0" dirty="0">
              <a:solidFill>
                <a:prstClr val="white"/>
              </a:solidFill>
            </a:endParaRPr>
          </a:p>
        </p:txBody>
      </p:sp>
      <p:cxnSp>
        <p:nvCxnSpPr>
          <p:cNvPr id="99333" name="AutoShape 11"/>
          <p:cNvCxnSpPr>
            <a:cxnSpLocks noChangeShapeType="1"/>
          </p:cNvCxnSpPr>
          <p:nvPr/>
        </p:nvCxnSpPr>
        <p:spPr bwMode="auto">
          <a:xfrm>
            <a:off x="2514600" y="2559050"/>
            <a:ext cx="37782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34" name="AutoShape 15"/>
          <p:cNvCxnSpPr>
            <a:cxnSpLocks noChangeShapeType="1"/>
            <a:endCxn id="99337" idx="1"/>
          </p:cNvCxnSpPr>
          <p:nvPr/>
        </p:nvCxnSpPr>
        <p:spPr bwMode="auto">
          <a:xfrm rot="5400000" flipH="1" flipV="1">
            <a:off x="2760663" y="1831975"/>
            <a:ext cx="1008062" cy="744538"/>
          </a:xfrm>
          <a:prstGeom prst="bentConnector2">
            <a:avLst/>
          </a:prstGeom>
          <a:noFill/>
          <a:ln w="3810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35" name="AutoShape 16"/>
          <p:cNvCxnSpPr>
            <a:cxnSpLocks noChangeShapeType="1"/>
            <a:endCxn id="99336" idx="1"/>
          </p:cNvCxnSpPr>
          <p:nvPr/>
        </p:nvCxnSpPr>
        <p:spPr bwMode="auto">
          <a:xfrm rot="16200000" flipH="1">
            <a:off x="2785269" y="2815431"/>
            <a:ext cx="846138" cy="631825"/>
          </a:xfrm>
          <a:prstGeom prst="bentConnector2">
            <a:avLst/>
          </a:prstGeom>
          <a:noFill/>
          <a:ln w="3810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336" name="AutoShape 12"/>
          <p:cNvSpPr>
            <a:spLocks noChangeArrowheads="1"/>
          </p:cNvSpPr>
          <p:nvPr/>
        </p:nvSpPr>
        <p:spPr bwMode="auto">
          <a:xfrm>
            <a:off x="3524250" y="3276600"/>
            <a:ext cx="1711325" cy="55721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478" tIns="0" rIns="90478" bIns="0" anchor="ctr"/>
          <a:lstStyle>
            <a:lvl1pPr defTabSz="9937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937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937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937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937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937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937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937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937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GB" altLang="zh-CN" sz="1400" b="0">
                <a:solidFill>
                  <a:srgbClr val="FFFFFF"/>
                </a:solidFill>
              </a:rPr>
              <a:t>Gefitinib 250 mg</a:t>
            </a:r>
            <a:br>
              <a:rPr lang="en-GB" altLang="zh-CN" sz="1400" b="0">
                <a:solidFill>
                  <a:srgbClr val="FFFFFF"/>
                </a:solidFill>
              </a:rPr>
            </a:br>
            <a:r>
              <a:rPr lang="en-GB" altLang="zh-CN" sz="1400" b="0">
                <a:solidFill>
                  <a:srgbClr val="FFFFFF"/>
                </a:solidFill>
              </a:rPr>
              <a:t>once daily</a:t>
            </a:r>
            <a:endParaRPr lang="en-GB" altLang="zh-CN" sz="1400" b="0" baseline="30000">
              <a:solidFill>
                <a:srgbClr val="FFFFFF"/>
              </a:solidFill>
            </a:endParaRPr>
          </a:p>
        </p:txBody>
      </p:sp>
      <p:sp>
        <p:nvSpPr>
          <p:cNvPr id="99337" name="AutoShape 8"/>
          <p:cNvSpPr>
            <a:spLocks noChangeArrowheads="1"/>
          </p:cNvSpPr>
          <p:nvPr/>
        </p:nvSpPr>
        <p:spPr bwMode="auto">
          <a:xfrm>
            <a:off x="3636963" y="1417638"/>
            <a:ext cx="1598612" cy="563562"/>
          </a:xfrm>
          <a:prstGeom prst="roundRect">
            <a:avLst>
              <a:gd name="adj" fmla="val 16667"/>
            </a:avLst>
          </a:prstGeom>
          <a:solidFill>
            <a:srgbClr val="558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478" tIns="0" rIns="90478" bIns="0" anchor="ctr"/>
          <a:lstStyle>
            <a:lvl1pPr defTabSz="9937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937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937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937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93775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937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937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937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93775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GB" altLang="zh-CN" sz="1400" b="0">
                <a:solidFill>
                  <a:srgbClr val="FFFFFF"/>
                </a:solidFill>
              </a:rPr>
              <a:t>Afatinib 40 mg</a:t>
            </a:r>
            <a:br>
              <a:rPr lang="en-GB" altLang="zh-CN" sz="1400" b="0">
                <a:solidFill>
                  <a:srgbClr val="FFFFFF"/>
                </a:solidFill>
              </a:rPr>
            </a:br>
            <a:r>
              <a:rPr lang="en-GB" altLang="zh-CN" sz="1400" b="0">
                <a:solidFill>
                  <a:srgbClr val="FFFFFF"/>
                </a:solidFill>
              </a:rPr>
              <a:t>once daily**</a:t>
            </a:r>
          </a:p>
        </p:txBody>
      </p:sp>
      <p:cxnSp>
        <p:nvCxnSpPr>
          <p:cNvPr id="99338" name="AutoShape 25"/>
          <p:cNvCxnSpPr>
            <a:cxnSpLocks noChangeShapeType="1"/>
            <a:stCxn id="99337" idx="3"/>
          </p:cNvCxnSpPr>
          <p:nvPr/>
        </p:nvCxnSpPr>
        <p:spPr bwMode="auto">
          <a:xfrm>
            <a:off x="5235575" y="1700213"/>
            <a:ext cx="1108075" cy="158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39" name="AutoShape 27"/>
          <p:cNvCxnSpPr>
            <a:cxnSpLocks noChangeShapeType="1"/>
            <a:stCxn id="99336" idx="3"/>
          </p:cNvCxnSpPr>
          <p:nvPr/>
        </p:nvCxnSpPr>
        <p:spPr bwMode="auto">
          <a:xfrm>
            <a:off x="5235575" y="3554413"/>
            <a:ext cx="1108075" cy="3175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340" name="Content Placeholder 26"/>
          <p:cNvSpPr txBox="1">
            <a:spLocks/>
          </p:cNvSpPr>
          <p:nvPr/>
        </p:nvSpPr>
        <p:spPr bwMode="auto">
          <a:xfrm>
            <a:off x="3406775" y="2114550"/>
            <a:ext cx="2935288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>
            <a:lvl1pPr marL="188913" indent="-188913" defTabSz="4556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56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56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56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56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561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561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561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561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>
              <a:spcAft>
                <a:spcPts val="400"/>
              </a:spcAft>
            </a:pPr>
            <a:r>
              <a:rPr lang="en-GB" altLang="x-none" b="0">
                <a:solidFill>
                  <a:srgbClr val="000000"/>
                </a:solidFill>
              </a:rPr>
              <a:t>Stratified by</a:t>
            </a:r>
          </a:p>
          <a:p>
            <a:pPr algn="l" eaLnBrk="1" hangingPunct="1">
              <a:spcAft>
                <a:spcPts val="400"/>
              </a:spcAft>
              <a:buFont typeface="Courier New" charset="0"/>
              <a:buChar char="o"/>
            </a:pPr>
            <a:r>
              <a:rPr lang="en-GB" altLang="x-none" b="0">
                <a:solidFill>
                  <a:srgbClr val="000000"/>
                </a:solidFill>
              </a:rPr>
              <a:t>Mutation type (Del19/L858R)</a:t>
            </a:r>
          </a:p>
          <a:p>
            <a:pPr algn="l" eaLnBrk="1" hangingPunct="1">
              <a:spcAft>
                <a:spcPts val="400"/>
              </a:spcAft>
              <a:buFont typeface="Courier New" charset="0"/>
              <a:buChar char="o"/>
            </a:pPr>
            <a:r>
              <a:rPr lang="en-GB" altLang="x-none" b="0">
                <a:solidFill>
                  <a:srgbClr val="000000"/>
                </a:solidFill>
              </a:rPr>
              <a:t>Brain metastases (present/absent)</a:t>
            </a:r>
          </a:p>
        </p:txBody>
      </p:sp>
      <p:sp>
        <p:nvSpPr>
          <p:cNvPr id="99341" name="Content Placeholder 26"/>
          <p:cNvSpPr txBox="1">
            <a:spLocks/>
          </p:cNvSpPr>
          <p:nvPr/>
        </p:nvSpPr>
        <p:spPr bwMode="auto">
          <a:xfrm>
            <a:off x="2892425" y="2381250"/>
            <a:ext cx="784225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>
            <a:lvl1pPr marL="188913" indent="-188913" defTabSz="4556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56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56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56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5613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561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561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561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5613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>
              <a:spcAft>
                <a:spcPts val="400"/>
              </a:spcAft>
            </a:pPr>
            <a:r>
              <a:rPr lang="en-GB" altLang="x-none" sz="1600">
                <a:solidFill>
                  <a:srgbClr val="000000"/>
                </a:solidFill>
              </a:rPr>
              <a:t>1:1</a:t>
            </a:r>
          </a:p>
        </p:txBody>
      </p:sp>
      <p:sp>
        <p:nvSpPr>
          <p:cNvPr id="48" name="AutoShape 9"/>
          <p:cNvSpPr>
            <a:spLocks noChangeArrowheads="1"/>
          </p:cNvSpPr>
          <p:nvPr/>
        </p:nvSpPr>
        <p:spPr bwMode="auto">
          <a:xfrm>
            <a:off x="6343650" y="1084263"/>
            <a:ext cx="2573338" cy="3276600"/>
          </a:xfrm>
          <a:prstGeom prst="roundRect">
            <a:avLst>
              <a:gd name="adj" fmla="val 8208"/>
            </a:avLst>
          </a:prstGeom>
          <a:solidFill>
            <a:schemeClr val="accent4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90478" tIns="44445" rIns="90478" bIns="44445">
            <a:spAutoFit/>
          </a:bodyPr>
          <a:lstStyle>
            <a:lvl1pPr defTabSz="890588">
              <a:spcBef>
                <a:spcPct val="20000"/>
              </a:spcBef>
              <a:buFont typeface="Courier New" pitchFamily="49" charset="0"/>
              <a:buChar char="o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1pPr>
            <a:lvl2pPr marL="742950" indent="-285750" defTabSz="890588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2pPr>
            <a:lvl3pPr marL="1143000" indent="-228600" defTabSz="890588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3pPr>
            <a:lvl4pPr marL="1600200" indent="-228600" defTabSz="890588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4pPr>
            <a:lvl5pPr marL="2057400" indent="-228600" defTabSz="890588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5pPr>
            <a:lvl6pPr marL="2514600" indent="-228600" defTabSz="89058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6pPr>
            <a:lvl7pPr marL="2971800" indent="-228600" defTabSz="89058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7pPr>
            <a:lvl8pPr marL="3429000" indent="-228600" defTabSz="89058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8pPr>
            <a:lvl9pPr marL="3886200" indent="-228600" defTabSz="89058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2" charset="-128"/>
                <a:cs typeface="Arial" pitchFamily="34" charset="0"/>
              </a:defRPr>
            </a:lvl9pPr>
          </a:lstStyle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buFont typeface="Courier New" pitchFamily="49" charset="0"/>
              <a:buNone/>
              <a:defRPr/>
            </a:pPr>
            <a:r>
              <a:rPr lang="en-US" altLang="zh-CN" sz="1200" dirty="0" smtClean="0">
                <a:solidFill>
                  <a:prstClr val="white"/>
                </a:solidFill>
              </a:rPr>
              <a:t>Primary endpoints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200" b="0" dirty="0" smtClean="0">
                <a:solidFill>
                  <a:srgbClr val="FFFF00"/>
                </a:solidFill>
              </a:rPr>
              <a:t> PFS (independent)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200" b="0" dirty="0" smtClean="0">
                <a:solidFill>
                  <a:srgbClr val="FFFF00"/>
                </a:solidFill>
              </a:rPr>
              <a:t> TTF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200" b="0" dirty="0" smtClean="0">
                <a:solidFill>
                  <a:srgbClr val="FFFF00"/>
                </a:solidFill>
              </a:rPr>
              <a:t> OS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endParaRPr lang="en-US" altLang="zh-CN" sz="1200" b="0" dirty="0" smtClean="0">
              <a:solidFill>
                <a:prstClr val="white"/>
              </a:solidFill>
            </a:endParaRP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buFont typeface="Courier New" pitchFamily="49" charset="0"/>
              <a:buNone/>
              <a:defRPr/>
            </a:pPr>
            <a:r>
              <a:rPr lang="en-US" altLang="zh-CN" sz="1200" dirty="0" smtClean="0">
                <a:solidFill>
                  <a:prstClr val="white"/>
                </a:solidFill>
              </a:rPr>
              <a:t>Secondary endpoints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200" b="0" dirty="0" smtClean="0">
                <a:solidFill>
                  <a:prstClr val="white"/>
                </a:solidFill>
              </a:rPr>
              <a:t> ORR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200" b="0" dirty="0" smtClean="0">
                <a:solidFill>
                  <a:prstClr val="white"/>
                </a:solidFill>
              </a:rPr>
              <a:t> Time to response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200" b="0" dirty="0" smtClean="0">
                <a:solidFill>
                  <a:prstClr val="white"/>
                </a:solidFill>
              </a:rPr>
              <a:t> Duration of response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200" b="0" dirty="0" smtClean="0">
                <a:solidFill>
                  <a:prstClr val="white"/>
                </a:solidFill>
              </a:rPr>
              <a:t> Duration of disease control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200" b="0" dirty="0" smtClean="0">
                <a:solidFill>
                  <a:prstClr val="white"/>
                </a:solidFill>
              </a:rPr>
              <a:t> Tumor shrinkage</a:t>
            </a: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200" b="0" dirty="0" smtClean="0">
                <a:solidFill>
                  <a:prstClr val="white"/>
                </a:solidFill>
              </a:rPr>
              <a:t> </a:t>
            </a:r>
            <a:r>
              <a:rPr lang="en-US" altLang="zh-CN" sz="1200" b="0" dirty="0" err="1" smtClean="0">
                <a:solidFill>
                  <a:prstClr val="white"/>
                </a:solidFill>
              </a:rPr>
              <a:t>HRQoL</a:t>
            </a:r>
            <a:endParaRPr lang="en-US" altLang="zh-CN" sz="1200" b="0" dirty="0" smtClean="0">
              <a:solidFill>
                <a:prstClr val="white"/>
              </a:solidFill>
            </a:endParaRPr>
          </a:p>
          <a:p>
            <a:pPr algn="l" eaLnBrk="1" fontAlgn="auto" hangingPunct="1">
              <a:spcBef>
                <a:spcPct val="0"/>
              </a:spcBef>
              <a:spcAft>
                <a:spcPct val="30000"/>
              </a:spcAft>
              <a:defRPr/>
            </a:pPr>
            <a:r>
              <a:rPr lang="en-US" altLang="zh-CN" sz="1200" b="0" dirty="0" smtClean="0">
                <a:solidFill>
                  <a:prstClr val="white"/>
                </a:solidFill>
              </a:rPr>
              <a:t> Safety</a:t>
            </a:r>
            <a:endParaRPr lang="en-GB" altLang="zh-CN" sz="1100" b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itle 1"/>
          <p:cNvSpPr>
            <a:spLocks noGrp="1"/>
          </p:cNvSpPr>
          <p:nvPr>
            <p:ph type="title"/>
          </p:nvPr>
        </p:nvSpPr>
        <p:spPr>
          <a:xfrm>
            <a:off x="25400" y="8890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x-none" sz="3200" b="1">
                <a:latin typeface="Arial" charset="0"/>
                <a:ea typeface="ＭＳ Ｐゴシック" charset="-128"/>
              </a:rPr>
              <a:t>LUX-Lung 7: PFS by Independent Review</a:t>
            </a:r>
            <a:r>
              <a:rPr lang="en-US" altLang="x-none" sz="3200" b="1" baseline="30000">
                <a:latin typeface="Arial" charset="0"/>
                <a:ea typeface="ＭＳ Ｐゴシック" charset="-128"/>
              </a:rPr>
              <a:t>1</a:t>
            </a:r>
          </a:p>
        </p:txBody>
      </p:sp>
      <p:pic>
        <p:nvPicPr>
          <p:cNvPr id="101378" name="Picture 3" descr="Screen Shot 2016-01-04 at 10.53.1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00" y="1231900"/>
            <a:ext cx="7315200" cy="457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Text Placeholder 3"/>
          <p:cNvSpPr txBox="1">
            <a:spLocks/>
          </p:cNvSpPr>
          <p:nvPr/>
        </p:nvSpPr>
        <p:spPr bwMode="auto">
          <a:xfrm>
            <a:off x="1371600" y="6038850"/>
            <a:ext cx="74676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>
              <a:buFont typeface="Courier New" charset="0"/>
              <a:buNone/>
            </a:pPr>
            <a:r>
              <a:rPr lang="en-US" altLang="x-none" sz="1100" b="0">
                <a:solidFill>
                  <a:srgbClr val="000000"/>
                </a:solidFill>
              </a:rPr>
              <a:t>Park et al, Lancet </a:t>
            </a:r>
            <a:r>
              <a:rPr lang="en-US" altLang="x-none" sz="1100" b="0" dirty="0" err="1">
                <a:solidFill>
                  <a:srgbClr val="000000"/>
                </a:solidFill>
              </a:rPr>
              <a:t>Oncol</a:t>
            </a:r>
            <a:r>
              <a:rPr lang="en-US" altLang="x-none" sz="1100" b="0" dirty="0">
                <a:solidFill>
                  <a:srgbClr val="000000"/>
                </a:solidFill>
              </a:rPr>
              <a:t> 17: 577-589, 2016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" y="1371600"/>
            <a:ext cx="8305800" cy="2057400"/>
          </a:xfrm>
        </p:spPr>
        <p:txBody>
          <a:bodyPr/>
          <a:lstStyle/>
          <a:p>
            <a:pPr algn="ctr" eaLnBrk="1" hangingPunct="1"/>
            <a:r>
              <a:rPr lang="en-US" altLang="x-none" sz="2800" b="1">
                <a:latin typeface="Arial" charset="0"/>
              </a:rPr>
              <a:t>Optimal Approach to EGFR-Mutant NSCLC</a:t>
            </a:r>
            <a:br>
              <a:rPr lang="en-US" altLang="x-none" sz="2800" b="1">
                <a:latin typeface="Arial" charset="0"/>
              </a:rPr>
            </a:br>
            <a:r>
              <a:rPr lang="en-US" altLang="x-none" sz="2800">
                <a:latin typeface="Arial" charset="0"/>
              </a:rPr>
              <a:t>-</a:t>
            </a:r>
            <a:r>
              <a:rPr lang="en-US" altLang="x-none" sz="2800" b="1">
                <a:latin typeface="Arial" charset="0"/>
              </a:rPr>
              <a:t> </a:t>
            </a:r>
            <a:r>
              <a:rPr lang="en-US" altLang="x-none" sz="2800" i="1">
                <a:latin typeface="Arial" charset="0"/>
              </a:rPr>
              <a:t>effect of EGFR variant on TKI selection -</a:t>
            </a:r>
          </a:p>
        </p:txBody>
      </p:sp>
      <p:sp>
        <p:nvSpPr>
          <p:cNvPr id="7577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4546600"/>
            <a:ext cx="8686800" cy="1143000"/>
          </a:xfrm>
        </p:spPr>
        <p:txBody>
          <a:bodyPr/>
          <a:lstStyle/>
          <a:p>
            <a:pPr algn="ctr" eaLnBrk="1" hangingPunct="1">
              <a:lnSpc>
                <a:spcPct val="60000"/>
              </a:lnSpc>
            </a:pPr>
            <a:r>
              <a:rPr lang="en-US" altLang="x-none" sz="1800" i="0">
                <a:latin typeface="Arial" charset="0"/>
              </a:rPr>
              <a:t>Alice T. Shaw, MD PhD</a:t>
            </a:r>
          </a:p>
          <a:p>
            <a:pPr algn="ctr" eaLnBrk="1" hangingPunct="1">
              <a:lnSpc>
                <a:spcPct val="60000"/>
              </a:lnSpc>
            </a:pPr>
            <a:r>
              <a:rPr lang="en-US" altLang="x-none" sz="1800" i="0">
                <a:latin typeface="Arial" charset="0"/>
              </a:rPr>
              <a:t>February 11, 2017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itle 1"/>
          <p:cNvSpPr>
            <a:spLocks noGrp="1"/>
          </p:cNvSpPr>
          <p:nvPr>
            <p:ph type="title"/>
          </p:nvPr>
        </p:nvSpPr>
        <p:spPr>
          <a:xfrm>
            <a:off x="25400" y="8890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x-none" sz="3200" b="1">
                <a:latin typeface="Arial" charset="0"/>
                <a:ea typeface="ＭＳ Ｐゴシック" charset="-128"/>
              </a:rPr>
              <a:t>LUX-Lung 7: PFS by EGFR Mutation</a:t>
            </a:r>
            <a:endParaRPr lang="en-US" altLang="x-none" sz="3200" b="1" baseline="30000">
              <a:latin typeface="Arial" charset="0"/>
              <a:ea typeface="ＭＳ Ｐゴシック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938" y="5562600"/>
            <a:ext cx="8566150" cy="83026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 eaLnBrk="1" hangingPunct="1"/>
            <a:r>
              <a:rPr lang="en-US" altLang="x-none" sz="1600" b="0">
                <a:solidFill>
                  <a:srgbClr val="000000"/>
                </a:solidFill>
              </a:rPr>
              <a:t>Final analysis for overall survival (the study</a:t>
            </a:r>
            <a:r>
              <a:rPr lang="en-US" altLang="en-US" sz="1600" b="0">
                <a:solidFill>
                  <a:srgbClr val="000000"/>
                </a:solidFill>
              </a:rPr>
              <a:t>’</a:t>
            </a:r>
            <a:r>
              <a:rPr lang="en-US" altLang="x-none" sz="1600" b="0">
                <a:solidFill>
                  <a:srgbClr val="000000"/>
                </a:solidFill>
              </a:rPr>
              <a:t>s </a:t>
            </a:r>
            <a:r>
              <a:rPr lang="en-US" altLang="x-none" sz="1600"/>
              <a:t>co-</a:t>
            </a:r>
            <a:r>
              <a:rPr lang="en-US" altLang="x-none" sz="1600">
                <a:solidFill>
                  <a:srgbClr val="000000"/>
                </a:solidFill>
              </a:rPr>
              <a:t>primary endpoint</a:t>
            </a:r>
            <a:r>
              <a:rPr lang="en-US" altLang="x-none" sz="1600" b="0">
                <a:solidFill>
                  <a:srgbClr val="000000"/>
                </a:solidFill>
              </a:rPr>
              <a:t>) showed </a:t>
            </a:r>
            <a:r>
              <a:rPr lang="en-US" altLang="x-none" sz="1600" b="0" u="sng">
                <a:solidFill>
                  <a:srgbClr val="000000"/>
                </a:solidFill>
              </a:rPr>
              <a:t>no statistically significant difference </a:t>
            </a:r>
            <a:r>
              <a:rPr lang="en-US" altLang="x-none" sz="1600" b="0">
                <a:solidFill>
                  <a:srgbClr val="000000"/>
                </a:solidFill>
              </a:rPr>
              <a:t>in OS between afatinib (27.9 mos) and gefitinib (24.5 mos) [HR 0.86, p=0.258], including in ex19del subgroup</a:t>
            </a:r>
            <a:endParaRPr lang="en-US" altLang="x-none" sz="1600" b="0" baseline="30000">
              <a:solidFill>
                <a:srgbClr val="000000"/>
              </a:solidFill>
            </a:endParaRPr>
          </a:p>
        </p:txBody>
      </p:sp>
      <p:sp>
        <p:nvSpPr>
          <p:cNvPr id="103427" name="Text Placeholder 3"/>
          <p:cNvSpPr txBox="1">
            <a:spLocks/>
          </p:cNvSpPr>
          <p:nvPr/>
        </p:nvSpPr>
        <p:spPr bwMode="auto">
          <a:xfrm>
            <a:off x="4406900" y="6521450"/>
            <a:ext cx="74676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>
              <a:buFont typeface="Courier New" charset="0"/>
              <a:buNone/>
            </a:pPr>
            <a:r>
              <a:rPr lang="en-US" altLang="x-none" sz="1100" b="0">
                <a:solidFill>
                  <a:srgbClr val="000000"/>
                </a:solidFill>
              </a:rPr>
              <a:t>Park et al, Lancet Oncol 17: 577-589, 2016; Paz-Ares et al., ESMO 2016 </a:t>
            </a:r>
          </a:p>
        </p:txBody>
      </p:sp>
      <p:pic>
        <p:nvPicPr>
          <p:cNvPr id="103428" name="Picture 1" descr="L858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752600"/>
            <a:ext cx="44037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9" name="Picture 3" descr="ex19del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1739900"/>
            <a:ext cx="45212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694488" y="1562100"/>
            <a:ext cx="7667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>
                <a:solidFill>
                  <a:srgbClr val="000000"/>
                </a:solidFill>
              </a:rPr>
              <a:t>Ex19del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4713" y="1562100"/>
            <a:ext cx="6461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>
                <a:solidFill>
                  <a:srgbClr val="000000"/>
                </a:solidFill>
              </a:rPr>
              <a:t>L858R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LUX-Lung 7:</a:t>
            </a:r>
            <a:b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</a:br>
            <a: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Overall Summary of Adverse Events</a:t>
            </a:r>
            <a:endParaRPr lang="en-US" sz="3600" b="1" dirty="0">
              <a:solidFill>
                <a:srgbClr val="000000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105474" name="Text Placeholder 3"/>
          <p:cNvSpPr txBox="1">
            <a:spLocks/>
          </p:cNvSpPr>
          <p:nvPr/>
        </p:nvSpPr>
        <p:spPr bwMode="auto">
          <a:xfrm>
            <a:off x="0" y="6019800"/>
            <a:ext cx="7467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>
              <a:buFont typeface="Courier New" charset="0"/>
              <a:buNone/>
            </a:pPr>
            <a:r>
              <a:rPr lang="en-US" altLang="x-none" sz="1000" b="0" dirty="0">
                <a:solidFill>
                  <a:srgbClr val="000000"/>
                </a:solidFill>
              </a:rPr>
              <a:t>Adapted from Park et al, </a:t>
            </a:r>
            <a:r>
              <a:rPr lang="en-US" altLang="x-none" sz="1000" b="0" dirty="0" smtClean="0">
                <a:solidFill>
                  <a:srgbClr val="000000"/>
                </a:solidFill>
              </a:rPr>
              <a:t>2016.</a:t>
            </a:r>
            <a:endParaRPr lang="en-US" altLang="x-none" sz="1000" b="0" dirty="0">
              <a:solidFill>
                <a:srgbClr val="000000"/>
              </a:solidFill>
            </a:endParaRPr>
          </a:p>
          <a:p>
            <a:pPr algn="l">
              <a:buFont typeface="Courier New" charset="0"/>
              <a:buNone/>
            </a:pPr>
            <a:r>
              <a:rPr lang="en-US" altLang="x-none" sz="1000" b="0" dirty="0">
                <a:solidFill>
                  <a:srgbClr val="000000"/>
                </a:solidFill>
              </a:rPr>
              <a:t>*No dose reductions foreseen for </a:t>
            </a:r>
            <a:r>
              <a:rPr lang="en-US" altLang="x-none" sz="1000" b="0" dirty="0" err="1">
                <a:solidFill>
                  <a:srgbClr val="000000"/>
                </a:solidFill>
              </a:rPr>
              <a:t>gefitinib</a:t>
            </a:r>
            <a:r>
              <a:rPr lang="en-US" altLang="x-none" sz="1000" b="0" dirty="0">
                <a:solidFill>
                  <a:srgbClr val="000000"/>
                </a:solidFill>
              </a:rPr>
              <a:t> according to prescribing information.</a:t>
            </a:r>
          </a:p>
          <a:p>
            <a:pPr algn="l">
              <a:buFont typeface="Courier New" charset="0"/>
              <a:buNone/>
            </a:pPr>
            <a:r>
              <a:rPr lang="en-US" altLang="x-none" sz="1000" b="0" dirty="0">
                <a:solidFill>
                  <a:srgbClr val="000000"/>
                </a:solidFill>
              </a:rPr>
              <a:t>**Including four patients with drug-related ILD (no drug-related ILD on </a:t>
            </a:r>
            <a:r>
              <a:rPr lang="en-US" altLang="x-none" sz="1000" b="0" dirty="0" err="1">
                <a:solidFill>
                  <a:srgbClr val="000000"/>
                </a:solidFill>
              </a:rPr>
              <a:t>afatinib</a:t>
            </a:r>
            <a:r>
              <a:rPr lang="en-US" altLang="x-none" sz="1000" b="0" dirty="0">
                <a:solidFill>
                  <a:srgbClr val="000000"/>
                </a:solidFill>
              </a:rPr>
              <a:t>.</a:t>
            </a:r>
          </a:p>
          <a:p>
            <a:pPr algn="l">
              <a:buFont typeface="Courier New" charset="0"/>
              <a:buNone/>
            </a:pPr>
            <a:r>
              <a:rPr lang="en-US" altLang="x-none" sz="1000" b="0" dirty="0">
                <a:solidFill>
                  <a:srgbClr val="000000"/>
                </a:solidFill>
              </a:rPr>
              <a:t>***One patient died of hepatic failure.</a:t>
            </a:r>
          </a:p>
          <a:p>
            <a:pPr algn="l">
              <a:buFont typeface="Courier New" charset="0"/>
              <a:buNone/>
            </a:pPr>
            <a:r>
              <a:rPr lang="en-US" altLang="x-none" sz="1000" b="0" dirty="0">
                <a:solidFill>
                  <a:srgbClr val="000000"/>
                </a:solidFill>
              </a:rPr>
              <a:t>AE, adverse event; ILD, interstitial lung disease.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1000" y="1793875"/>
          <a:ext cx="8382000" cy="3179763"/>
        </p:xfrm>
        <a:graphic>
          <a:graphicData uri="http://schemas.openxmlformats.org/drawingml/2006/table">
            <a:tbl>
              <a:tblPr/>
              <a:tblGrid>
                <a:gridCol w="3505200"/>
                <a:gridCol w="2438400"/>
                <a:gridCol w="2438400"/>
              </a:tblGrid>
              <a:tr h="371475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Events,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Afatinib (n = 160)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Gefitinib (n = 159)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Any AE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98.8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Drug-related AEs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97.5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96.2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AEs leading to dose reduction*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41.9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1.9*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79438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Drug-related AEs leading to discontinuation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Serious AEs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44.4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37.1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342900" indent="-342900"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Drug-related serious AEs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4.4**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342900" indent="-342900"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Drug-related fatal AEs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–</a:t>
                      </a:r>
                      <a:endParaRPr kumimoji="0" lang="en-US" altLang="x-none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algn="l"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0.6***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81000" y="2895600"/>
            <a:ext cx="8382000" cy="3683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4572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en-US" altLang="x-none" sz="1800" b="0">
              <a:solidFill>
                <a:srgbClr val="000000"/>
              </a:solidFill>
              <a:latin typeface="Calibri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2700" y="185738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WJOG 5108L:</a:t>
            </a:r>
            <a:b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</a:br>
            <a:r>
              <a:rPr lang="en-US" sz="3600" b="1" dirty="0" err="1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Gefitinib</a:t>
            </a:r>
            <a: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</a:t>
            </a:r>
            <a:r>
              <a:rPr lang="en-US" sz="3600" b="1" dirty="0" err="1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vs</a:t>
            </a:r>
            <a: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</a:t>
            </a:r>
            <a:r>
              <a:rPr lang="en-US" sz="3600" b="1" dirty="0" err="1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Erlotinib</a:t>
            </a:r>
            <a:endParaRPr lang="en-US" sz="3600" b="1" dirty="0">
              <a:solidFill>
                <a:srgbClr val="000000"/>
              </a:solidFill>
              <a:latin typeface="Arial"/>
              <a:ea typeface="+mj-ea"/>
              <a:cs typeface="Arial"/>
            </a:endParaRPr>
          </a:p>
        </p:txBody>
      </p:sp>
      <p:pic>
        <p:nvPicPr>
          <p:cNvPr id="106498" name="Picture 1" descr="KM_PFS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1473200"/>
            <a:ext cx="701040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TextBox 2"/>
          <p:cNvSpPr txBox="1">
            <a:spLocks noChangeArrowheads="1"/>
          </p:cNvSpPr>
          <p:nvPr/>
        </p:nvSpPr>
        <p:spPr bwMode="auto">
          <a:xfrm>
            <a:off x="5578475" y="6426200"/>
            <a:ext cx="2794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b="0"/>
              <a:t>Urata et al., JCO 34: 3248-3257, 2016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13013" y="1536700"/>
            <a:ext cx="13049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>
                <a:solidFill>
                  <a:srgbClr val="FF0000"/>
                </a:solidFill>
              </a:rPr>
              <a:t>EGFR mutation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00788" y="1536700"/>
            <a:ext cx="7667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>
                <a:solidFill>
                  <a:srgbClr val="FF0000"/>
                </a:solidFill>
              </a:rPr>
              <a:t>Ex19del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28913" y="3937000"/>
            <a:ext cx="6461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>
                <a:solidFill>
                  <a:srgbClr val="FF0000"/>
                </a:solidFill>
              </a:rPr>
              <a:t>L858R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276975" y="3937000"/>
            <a:ext cx="838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>
                <a:solidFill>
                  <a:srgbClr val="FF0000"/>
                </a:solidFill>
              </a:rPr>
              <a:t>Wildtype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2" descr="osi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2400"/>
            <a:ext cx="91440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Third-Generation EGFR TKIs as First-Line Therapy</a:t>
            </a:r>
            <a:endParaRPr lang="en-US" sz="3600" b="1" dirty="0">
              <a:solidFill>
                <a:srgbClr val="000000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4938" y="6070600"/>
            <a:ext cx="85661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Update at ELCC 2016:  ORR 77%, median PFS NR (80 mg dose), </a:t>
            </a:r>
            <a:r>
              <a:rPr lang="en-US" sz="1600" b="0" u="sng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median PFS 19.3 </a:t>
            </a:r>
            <a:r>
              <a:rPr lang="en-US" sz="1600" b="0" u="sng" dirty="0" err="1">
                <a:solidFill>
                  <a:prstClr val="black"/>
                </a:solidFill>
                <a:latin typeface="Arial"/>
                <a:ea typeface="+mn-ea"/>
                <a:cs typeface="Arial"/>
              </a:rPr>
              <a:t>mos</a:t>
            </a:r>
            <a:r>
              <a:rPr lang="en-US" sz="1600" b="0" u="sng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600" b="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(160 mg dose)  </a:t>
            </a:r>
            <a:endParaRPr lang="en-US" sz="1600" b="0" baseline="3000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07524" name="TextBox 4"/>
          <p:cNvSpPr txBox="1">
            <a:spLocks noChangeArrowheads="1"/>
          </p:cNvSpPr>
          <p:nvPr/>
        </p:nvSpPr>
        <p:spPr bwMode="auto">
          <a:xfrm>
            <a:off x="6913563" y="5702300"/>
            <a:ext cx="2281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b="0">
                <a:solidFill>
                  <a:schemeClr val="bg1"/>
                </a:solidFill>
              </a:rPr>
              <a:t>Ramalingan et al., ASCO 2015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FLAURA:  </a:t>
            </a:r>
            <a:r>
              <a:rPr lang="en-US" sz="3600" b="1" dirty="0" err="1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Osimertinib</a:t>
            </a:r>
            <a: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</a:t>
            </a:r>
            <a:r>
              <a:rPr lang="en-US" sz="3600" b="1" dirty="0" err="1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vs</a:t>
            </a:r>
            <a: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1</a:t>
            </a:r>
            <a:r>
              <a:rPr lang="en-US" sz="3600" b="1" baseline="30000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st</a:t>
            </a:r>
            <a:r>
              <a:rPr lang="en-US" sz="3600" b="1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Generation EGFR TKIs</a:t>
            </a:r>
            <a:endParaRPr lang="en-US" sz="3600" b="1" dirty="0">
              <a:solidFill>
                <a:srgbClr val="000000"/>
              </a:solidFill>
              <a:latin typeface="Arial"/>
              <a:ea typeface="+mj-ea"/>
              <a:cs typeface="Arial"/>
            </a:endParaRPr>
          </a:p>
        </p:txBody>
      </p:sp>
      <p:pic>
        <p:nvPicPr>
          <p:cNvPr id="109570" name="Picture 1" descr="Flaura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0400"/>
            <a:ext cx="91440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1" name="TextBox 5"/>
          <p:cNvSpPr txBox="1">
            <a:spLocks noChangeArrowheads="1"/>
          </p:cNvSpPr>
          <p:nvPr/>
        </p:nvSpPr>
        <p:spPr bwMode="auto">
          <a:xfrm>
            <a:off x="6699250" y="6197600"/>
            <a:ext cx="22796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b="0"/>
              <a:t>Ramalingan et al., ASCO 2015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3"/>
          <p:cNvSpPr txBox="1">
            <a:spLocks noChangeArrowheads="1"/>
          </p:cNvSpPr>
          <p:nvPr/>
        </p:nvSpPr>
        <p:spPr bwMode="auto">
          <a:xfrm>
            <a:off x="455613" y="7938"/>
            <a:ext cx="8424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200">
                <a:solidFill>
                  <a:srgbClr val="E9C550"/>
                </a:solidFill>
              </a:rPr>
              <a:t>Summary</a:t>
            </a:r>
          </a:p>
        </p:txBody>
      </p:sp>
      <p:sp>
        <p:nvSpPr>
          <p:cNvPr id="129026" name="Rectangle 3"/>
          <p:cNvSpPr txBox="1">
            <a:spLocks/>
          </p:cNvSpPr>
          <p:nvPr/>
        </p:nvSpPr>
        <p:spPr bwMode="auto">
          <a:xfrm>
            <a:off x="603250" y="1243013"/>
            <a:ext cx="8229600" cy="3838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636" rIns="91272" bIns="45636"/>
          <a:lstStyle>
            <a:lvl1pPr marL="287338" indent="-287338" defTabSz="4572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EGFR TKIs are established first-line therapy for metastatic EGFR mutant NSCLC</a:t>
            </a:r>
          </a:p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First line EGFR TKI options in the US include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gefitinib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,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erlotinib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, and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afatinib</a:t>
            </a:r>
            <a:endParaRPr lang="en-GB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LUX-Lung 3 and 6 (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afatinib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vs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chemo) demonstrated an OS benefit in EGFR ex19del patients</a:t>
            </a:r>
          </a:p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LUX-Lung 7 (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afatinib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vs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gefitinib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) showed a PFS benefit with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afatinib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,  but no statistically significant difference in OS (including in ex19del subgroup)</a:t>
            </a:r>
          </a:p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WJOG 5108L (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gefitinib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vs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en-GB" dirty="0" err="1" smtClean="0">
                <a:solidFill>
                  <a:srgbClr val="FFFFFF"/>
                </a:solidFill>
                <a:latin typeface="Arial" charset="0"/>
                <a:cs typeface="Arial" charset="0"/>
              </a:rPr>
              <a:t>erlotinib</a:t>
            </a: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) showed no PFS difference in EGFR mutant patients</a:t>
            </a:r>
          </a:p>
          <a:p>
            <a:pPr algn="l">
              <a:spcAft>
                <a:spcPts val="600"/>
              </a:spcAft>
              <a:buClr>
                <a:srgbClr val="E9C550"/>
              </a:buClr>
              <a:buFont typeface="Arial" charset="0"/>
              <a:buChar char="●"/>
              <a:defRPr/>
            </a:pPr>
            <a:r>
              <a:rPr lang="en-GB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All three approved EGFR TKIs are appropriate 1L options, but toxicities should be considered</a:t>
            </a:r>
          </a:p>
          <a:p>
            <a:pPr marL="0" indent="0" algn="l">
              <a:spcAft>
                <a:spcPts val="600"/>
              </a:spcAft>
              <a:buClr>
                <a:srgbClr val="E9C550"/>
              </a:buClr>
              <a:defRPr/>
            </a:pPr>
            <a:endParaRPr lang="en-GB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/>
            <a:r>
              <a:rPr lang="en-US" sz="2000" dirty="0" smtClean="0">
                <a:solidFill>
                  <a:srgbClr val="FFFFFF"/>
                </a:solidFill>
              </a:rPr>
              <a:t>In general, what would be your likely initial treatment recommendation for a younger patient with metastatic adenocarcinoma of the lung with an </a:t>
            </a:r>
            <a:r>
              <a:rPr lang="en-US" sz="2000" u="sng" dirty="0" smtClean="0">
                <a:solidFill>
                  <a:srgbClr val="FFFFFF"/>
                </a:solidFill>
              </a:rPr>
              <a:t>EGFR L858R tumor mutation </a:t>
            </a:r>
            <a:r>
              <a:rPr lang="en-US" sz="2000" dirty="0" smtClean="0">
                <a:solidFill>
                  <a:srgbClr val="FFFFFF"/>
                </a:solidFill>
              </a:rPr>
              <a:t>and a TPS of 10%?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algn="l" defTabSz="457200" eaLnBrk="1" hangingPunct="1"/>
            <a:r>
              <a:rPr lang="en-US" sz="1800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1340392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321946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/>
            <a:r>
              <a:rPr lang="en-US" sz="2000" dirty="0" smtClean="0">
                <a:solidFill>
                  <a:srgbClr val="FFFFFF"/>
                </a:solidFill>
              </a:rPr>
              <a:t>In general, what would be your likely initial treatment recommendation for a younger patient with metastatic adenocarcinoma of the lung with an </a:t>
            </a:r>
            <a:r>
              <a:rPr lang="en-US" sz="2000" u="sng" dirty="0" smtClean="0">
                <a:solidFill>
                  <a:srgbClr val="FFFFFF"/>
                </a:solidFill>
              </a:rPr>
              <a:t>EGFR exon 19 deletion mutation</a:t>
            </a:r>
            <a:r>
              <a:rPr lang="en-US" sz="2000" dirty="0" smtClean="0">
                <a:solidFill>
                  <a:srgbClr val="FFFFFF"/>
                </a:solidFill>
              </a:rPr>
              <a:t> and a TPS of 10%?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algn="l" defTabSz="457200" eaLnBrk="1" hangingPunct="1"/>
            <a:r>
              <a:rPr lang="en-US" sz="1800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7597380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45514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/>
            <a:r>
              <a:rPr lang="en-US" sz="2000" dirty="0" smtClean="0">
                <a:solidFill>
                  <a:srgbClr val="FFFFFF"/>
                </a:solidFill>
              </a:rPr>
              <a:t>Based on your </a:t>
            </a:r>
            <a:r>
              <a:rPr lang="en-US" sz="2000" u="sng" dirty="0" smtClean="0">
                <a:solidFill>
                  <a:srgbClr val="FFFFFF"/>
                </a:solidFill>
              </a:rPr>
              <a:t>clinical experience</a:t>
            </a:r>
            <a:r>
              <a:rPr lang="en-US" sz="2000" dirty="0" smtClean="0">
                <a:solidFill>
                  <a:srgbClr val="FFFFFF"/>
                </a:solidFill>
              </a:rPr>
              <a:t>, how would you generally compare the tolerability of </a:t>
            </a:r>
            <a:r>
              <a:rPr lang="en-US" sz="2000" dirty="0" err="1" smtClean="0">
                <a:solidFill>
                  <a:srgbClr val="FFFFFF"/>
                </a:solidFill>
              </a:rPr>
              <a:t>erlotinib</a:t>
            </a:r>
            <a:r>
              <a:rPr lang="en-US" sz="2000" dirty="0" smtClean="0">
                <a:solidFill>
                  <a:srgbClr val="FFFFFF"/>
                </a:solidFill>
              </a:rPr>
              <a:t> to that of </a:t>
            </a:r>
            <a:r>
              <a:rPr lang="en-US" sz="2000" dirty="0" err="1" smtClean="0">
                <a:solidFill>
                  <a:srgbClr val="FFFFFF"/>
                </a:solidFill>
              </a:rPr>
              <a:t>afatinib</a:t>
            </a:r>
            <a:r>
              <a:rPr lang="en-US" sz="2000" dirty="0" smtClean="0">
                <a:solidFill>
                  <a:srgbClr val="FFFFFF"/>
                </a:solidFill>
              </a:rPr>
              <a:t>?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algn="l" defTabSz="457200" eaLnBrk="1" hangingPunct="1"/>
            <a:r>
              <a:rPr lang="en-US" sz="1800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559112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1486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3"/>
          <p:cNvSpPr txBox="1">
            <a:spLocks noChangeArrowheads="1"/>
          </p:cNvSpPr>
          <p:nvPr/>
        </p:nvSpPr>
        <p:spPr bwMode="auto">
          <a:xfrm>
            <a:off x="268288" y="71438"/>
            <a:ext cx="8424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>
                <a:solidFill>
                  <a:srgbClr val="E9C550"/>
                </a:solidFill>
              </a:rPr>
              <a:t>Case</a:t>
            </a:r>
          </a:p>
        </p:txBody>
      </p:sp>
      <p:sp>
        <p:nvSpPr>
          <p:cNvPr id="89090" name="Content Placeholder 4"/>
          <p:cNvSpPr>
            <a:spLocks noGrp="1"/>
          </p:cNvSpPr>
          <p:nvPr>
            <p:ph idx="1"/>
          </p:nvPr>
        </p:nvSpPr>
        <p:spPr>
          <a:xfrm>
            <a:off x="469900" y="1525588"/>
            <a:ext cx="8382000" cy="5359400"/>
          </a:xfrm>
        </p:spPr>
        <p:txBody>
          <a:bodyPr/>
          <a:lstStyle/>
          <a:p>
            <a:r>
              <a:rPr lang="en-US" altLang="x-none" sz="2400">
                <a:ea typeface="ＭＳ Ｐゴシック" charset="-128"/>
              </a:rPr>
              <a:t>58 yo M Chinese neversmoker with only past medical history of nephrolithiasis</a:t>
            </a:r>
          </a:p>
          <a:p>
            <a:r>
              <a:rPr lang="en-US" altLang="x-none" sz="2400">
                <a:ea typeface="ＭＳ Ｐゴシック" charset="-128"/>
              </a:rPr>
              <a:t>One month prior to presentation, he developed mid back pain radiating around to the abdomen</a:t>
            </a:r>
          </a:p>
          <a:p>
            <a:r>
              <a:rPr lang="en-US" altLang="x-none" sz="2400">
                <a:ea typeface="ＭＳ Ｐゴシック" charset="-128"/>
              </a:rPr>
              <a:t>He was evaluated in Shanghai, where he lives part time.  Initial workup was negative. </a:t>
            </a:r>
          </a:p>
          <a:p>
            <a:r>
              <a:rPr lang="en-US" altLang="x-none" sz="2400">
                <a:ea typeface="ＭＳ Ｐゴシック" charset="-128"/>
              </a:rPr>
              <a:t>PET-CT demonstrated FDG avid RUL nodule, R hilar and R mediastinal nodes, numerous FDG avid skeletal metastases, and compression fractures at T8 and L4</a:t>
            </a:r>
          </a:p>
          <a:p>
            <a:r>
              <a:rPr lang="en-US" altLang="x-none" sz="2400">
                <a:ea typeface="ＭＳ Ｐゴシック" charset="-128"/>
              </a:rPr>
              <a:t>He flew back to Boston and presented to the MGH ED </a:t>
            </a:r>
          </a:p>
          <a:p>
            <a:endParaRPr lang="en-US" altLang="x-none" sz="2400">
              <a:ea typeface="ＭＳ Ｐゴシック" charset="-128"/>
            </a:endParaRPr>
          </a:p>
          <a:p>
            <a:endParaRPr lang="en-US" altLang="x-none" sz="2400">
              <a:ea typeface="ＭＳ Ｐゴシック" charset="-12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3"/>
          <p:cNvSpPr txBox="1">
            <a:spLocks noChangeArrowheads="1"/>
          </p:cNvSpPr>
          <p:nvPr/>
        </p:nvSpPr>
        <p:spPr bwMode="auto">
          <a:xfrm>
            <a:off x="268288" y="71438"/>
            <a:ext cx="8424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>
                <a:solidFill>
                  <a:srgbClr val="E9C550"/>
                </a:solidFill>
              </a:rPr>
              <a:t>Case</a:t>
            </a:r>
          </a:p>
        </p:txBody>
      </p:sp>
      <p:pic>
        <p:nvPicPr>
          <p:cNvPr id="798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9" t="14063" r="62988" b="17989"/>
          <a:stretch>
            <a:fillRect/>
          </a:stretch>
        </p:blipFill>
        <p:spPr bwMode="auto">
          <a:xfrm>
            <a:off x="228600" y="1676400"/>
            <a:ext cx="4343400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5" t="11618" r="63889" b="22221"/>
          <a:stretch>
            <a:fillRect/>
          </a:stretch>
        </p:blipFill>
        <p:spPr bwMode="auto">
          <a:xfrm>
            <a:off x="4864100" y="1676400"/>
            <a:ext cx="4038600" cy="448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7" name="Left Arrow 1"/>
          <p:cNvSpPr>
            <a:spLocks noChangeArrowheads="1"/>
          </p:cNvSpPr>
          <p:nvPr/>
        </p:nvSpPr>
        <p:spPr bwMode="auto">
          <a:xfrm>
            <a:off x="7759700" y="3835400"/>
            <a:ext cx="533400" cy="203200"/>
          </a:xfrm>
          <a:prstGeom prst="leftArrow">
            <a:avLst>
              <a:gd name="adj1" fmla="val 50000"/>
              <a:gd name="adj2" fmla="val 4999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1800" b="0"/>
          </a:p>
        </p:txBody>
      </p:sp>
      <p:sp>
        <p:nvSpPr>
          <p:cNvPr id="79878" name="Right Arrow 2"/>
          <p:cNvSpPr>
            <a:spLocks noChangeArrowheads="1"/>
          </p:cNvSpPr>
          <p:nvPr/>
        </p:nvSpPr>
        <p:spPr bwMode="auto">
          <a:xfrm>
            <a:off x="584200" y="2095500"/>
            <a:ext cx="546100" cy="241300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l"/>
            <a:endParaRPr lang="en-US" altLang="x-none" sz="1800" b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3"/>
          <p:cNvSpPr txBox="1">
            <a:spLocks noChangeArrowheads="1"/>
          </p:cNvSpPr>
          <p:nvPr/>
        </p:nvSpPr>
        <p:spPr bwMode="auto">
          <a:xfrm>
            <a:off x="268288" y="71438"/>
            <a:ext cx="8424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x-none" sz="3000">
                <a:solidFill>
                  <a:srgbClr val="E9C550"/>
                </a:solidFill>
              </a:rPr>
              <a:t>Case</a:t>
            </a:r>
          </a:p>
        </p:txBody>
      </p:sp>
      <p:sp>
        <p:nvSpPr>
          <p:cNvPr id="91138" name="Content Placeholder 4"/>
          <p:cNvSpPr>
            <a:spLocks noGrp="1"/>
          </p:cNvSpPr>
          <p:nvPr>
            <p:ph idx="1"/>
          </p:nvPr>
        </p:nvSpPr>
        <p:spPr>
          <a:xfrm>
            <a:off x="469900" y="1385888"/>
            <a:ext cx="8382000" cy="5359400"/>
          </a:xfrm>
        </p:spPr>
        <p:txBody>
          <a:bodyPr/>
          <a:lstStyle/>
          <a:p>
            <a:r>
              <a:rPr lang="en-US" altLang="x-none" sz="2400">
                <a:ea typeface="ＭＳ Ｐゴシック" charset="-128"/>
              </a:rPr>
              <a:t>He was started on steroids and pain meds</a:t>
            </a:r>
          </a:p>
          <a:p>
            <a:r>
              <a:rPr lang="en-US" altLang="x-none" sz="2400">
                <a:ea typeface="ＭＳ Ｐゴシック" charset="-128"/>
              </a:rPr>
              <a:t>Brain MRI with an asymptomatic 4 mm metastasis</a:t>
            </a:r>
          </a:p>
          <a:p>
            <a:r>
              <a:rPr lang="en-US" altLang="x-none" sz="2400">
                <a:ea typeface="ＭＳ Ｐゴシック" charset="-128"/>
              </a:rPr>
              <a:t>He was taken urgently to neurosurgical decompression, stabilization, and augmentation</a:t>
            </a:r>
          </a:p>
          <a:p>
            <a:r>
              <a:rPr lang="en-US" altLang="x-none" sz="2400">
                <a:ea typeface="ＭＳ Ｐゴシック" charset="-128"/>
              </a:rPr>
              <a:t>Specimen from the OR was submitted for rapid molecular testing, which demonstrated an EGFR ex19 deletion</a:t>
            </a:r>
          </a:p>
          <a:p>
            <a:r>
              <a:rPr lang="en-US" altLang="x-none" sz="2400">
                <a:ea typeface="ＭＳ Ｐゴシック" charset="-128"/>
              </a:rPr>
              <a:t>He had mild DIC but otherwise an uncomplicated post-op course</a:t>
            </a:r>
          </a:p>
          <a:p>
            <a:r>
              <a:rPr lang="en-US" altLang="x-none" sz="2400">
                <a:ea typeface="ＭＳ Ｐゴシック" charset="-128"/>
              </a:rPr>
              <a:t>He underwent post-op RT</a:t>
            </a:r>
          </a:p>
          <a:p>
            <a:r>
              <a:rPr lang="en-US" altLang="x-none" sz="2400">
                <a:ea typeface="ＭＳ Ｐゴシック" charset="-128"/>
              </a:rPr>
              <a:t>He was initiated on first-line afatinib</a:t>
            </a:r>
          </a:p>
          <a:p>
            <a:endParaRPr lang="en-US" altLang="x-none" sz="2400">
              <a:ea typeface="ＭＳ Ｐゴシック" charset="-12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Disclosures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289050" y="1905000"/>
          <a:ext cx="6489700" cy="306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7718"/>
                <a:gridCol w="4001982"/>
              </a:tblGrid>
              <a:tr h="1243409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Advisory Committee</a:t>
                      </a:r>
                      <a:endParaRPr lang="en-US" b="1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EMD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Serono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Genentech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BioOncology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Novartis Pharmaceuticals Corporation, </a:t>
                      </a:r>
                    </a:p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Pfizer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Roche Laboratories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17291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Consulting Agreements</a:t>
                      </a:r>
                      <a:endParaRPr lang="en-US" b="1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Blueprint Medicines, Daiichi Sankyo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EMD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Serono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Ignyta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Novartis Pharmaceuticals Corporation, Pfizer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Roche Laboratories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Taiho Oncology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4031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2_Custom Design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4DAC26"/>
      </a:accent1>
      <a:accent2>
        <a:srgbClr val="0E2B8D"/>
      </a:accent2>
      <a:accent3>
        <a:srgbClr val="FFFFFF"/>
      </a:accent3>
      <a:accent4>
        <a:srgbClr val="000000"/>
      </a:accent4>
      <a:accent5>
        <a:srgbClr val="B2D2AC"/>
      </a:accent5>
      <a:accent6>
        <a:srgbClr val="0C267F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4DAC26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2D2AC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4DAC26"/>
        </a:accent1>
        <a:accent2>
          <a:srgbClr val="0E2B8D"/>
        </a:accent2>
        <a:accent3>
          <a:srgbClr val="FFFFFF"/>
        </a:accent3>
        <a:accent4>
          <a:srgbClr val="000000"/>
        </a:accent4>
        <a:accent5>
          <a:srgbClr val="B2D2AC"/>
        </a:accent5>
        <a:accent6>
          <a:srgbClr val="0C267F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1_Default Design">
  <a:themeElements>
    <a:clrScheme name="">
      <a:dk1>
        <a:srgbClr val="808080"/>
      </a:dk1>
      <a:lt1>
        <a:srgbClr val="FFFFFF"/>
      </a:lt1>
      <a:dk2>
        <a:srgbClr val="00457C"/>
      </a:dk2>
      <a:lt2>
        <a:srgbClr val="000000"/>
      </a:lt2>
      <a:accent1>
        <a:srgbClr val="8CC63F"/>
      </a:accent1>
      <a:accent2>
        <a:srgbClr val="2BADC7"/>
      </a:accent2>
      <a:accent3>
        <a:srgbClr val="AAB0BF"/>
      </a:accent3>
      <a:accent4>
        <a:srgbClr val="DADADA"/>
      </a:accent4>
      <a:accent5>
        <a:srgbClr val="C5DFAF"/>
      </a:accent5>
      <a:accent6>
        <a:srgbClr val="269CB4"/>
      </a:accent6>
      <a:hlink>
        <a:srgbClr val="DB0350"/>
      </a:hlink>
      <a:folHlink>
        <a:srgbClr val="E9C55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B3C8D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A2B5C0"/>
        </a:accent6>
        <a:hlink>
          <a:srgbClr val="FFCC66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A3023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93022E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EB034B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D50243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FD5186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E54979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Default Design">
  <a:themeElements>
    <a:clrScheme name="">
      <a:dk1>
        <a:srgbClr val="808080"/>
      </a:dk1>
      <a:lt1>
        <a:srgbClr val="FFFFFF"/>
      </a:lt1>
      <a:dk2>
        <a:srgbClr val="00457C"/>
      </a:dk2>
      <a:lt2>
        <a:srgbClr val="000000"/>
      </a:lt2>
      <a:accent1>
        <a:srgbClr val="8CC63F"/>
      </a:accent1>
      <a:accent2>
        <a:srgbClr val="2BADC7"/>
      </a:accent2>
      <a:accent3>
        <a:srgbClr val="AAB0BF"/>
      </a:accent3>
      <a:accent4>
        <a:srgbClr val="DADADA"/>
      </a:accent4>
      <a:accent5>
        <a:srgbClr val="C5DFAF"/>
      </a:accent5>
      <a:accent6>
        <a:srgbClr val="269CB4"/>
      </a:accent6>
      <a:hlink>
        <a:srgbClr val="DB0350"/>
      </a:hlink>
      <a:folHlink>
        <a:srgbClr val="E9C55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B3C8D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A2B5C0"/>
        </a:accent6>
        <a:hlink>
          <a:srgbClr val="FFCC66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A30234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93022E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EB034B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D50243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63F"/>
        </a:accent1>
        <a:accent2>
          <a:srgbClr val="FD5186"/>
        </a:accent2>
        <a:accent3>
          <a:srgbClr val="FFFFFF"/>
        </a:accent3>
        <a:accent4>
          <a:srgbClr val="000000"/>
        </a:accent4>
        <a:accent5>
          <a:srgbClr val="C5DFAF"/>
        </a:accent5>
        <a:accent6>
          <a:srgbClr val="E54979"/>
        </a:accent6>
        <a:hlink>
          <a:srgbClr val="E9C550"/>
        </a:hlink>
        <a:folHlink>
          <a:srgbClr val="B3C8D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ransplant_r1b">
  <a:themeElements>
    <a:clrScheme name="Default Design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Default Design">
      <a:majorFont>
        <a:latin typeface="Palatino"/>
        <a:ea typeface="ＭＳ Ｐゴシック"/>
        <a:cs typeface=""/>
      </a:majorFont>
      <a:minorFont>
        <a:latin typeface="Univers 47 CondensedLigh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2_Office Theme">
  <a:themeElements>
    <a:clrScheme name="Custom 11">
      <a:dk1>
        <a:srgbClr val="0F2C52"/>
      </a:dk1>
      <a:lt1>
        <a:sysClr val="window" lastClr="FFFFFF"/>
      </a:lt1>
      <a:dk2>
        <a:srgbClr val="8C2232"/>
      </a:dk2>
      <a:lt2>
        <a:srgbClr val="D0B22B"/>
      </a:lt2>
      <a:accent1>
        <a:srgbClr val="3393C1"/>
      </a:accent1>
      <a:accent2>
        <a:srgbClr val="E6D973"/>
      </a:accent2>
      <a:accent3>
        <a:srgbClr val="C4002A"/>
      </a:accent3>
      <a:accent4>
        <a:srgbClr val="74C3FF"/>
      </a:accent4>
      <a:accent5>
        <a:srgbClr val="C8C8C7"/>
      </a:accent5>
      <a:accent6>
        <a:srgbClr val="8EE956"/>
      </a:accent6>
      <a:hlink>
        <a:srgbClr val="FFE249"/>
      </a:hlink>
      <a:folHlink>
        <a:srgbClr val="A358D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1_Transplant_r1b">
  <a:themeElements>
    <a:clrScheme name="Default Design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Default Design">
      <a:majorFont>
        <a:latin typeface="Palatino"/>
        <a:ea typeface="ＭＳ Ｐゴシック"/>
        <a:cs typeface=""/>
      </a:majorFont>
      <a:minorFont>
        <a:latin typeface="Univers 47 CondensedLigh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DT ESAB 2011 CLH 10.31.11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9515</TotalTime>
  <Words>2017</Words>
  <Application>Microsoft Macintosh PowerPoint</Application>
  <PresentationFormat>On-screen Show (4:3)</PresentationFormat>
  <Paragraphs>482</Paragraphs>
  <Slides>25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25</vt:i4>
      </vt:variant>
    </vt:vector>
  </HeadingPairs>
  <TitlesOfParts>
    <vt:vector size="49" baseType="lpstr">
      <vt:lpstr>Arial Bold</vt:lpstr>
      <vt:lpstr>Arial Narrow</vt:lpstr>
      <vt:lpstr>Calibri</vt:lpstr>
      <vt:lpstr>Courier New</vt:lpstr>
      <vt:lpstr>Lucida Grande</vt:lpstr>
      <vt:lpstr>MS PGothic</vt:lpstr>
      <vt:lpstr>ＭＳ Ｐゴシック</vt:lpstr>
      <vt:lpstr>Palatino</vt:lpstr>
      <vt:lpstr>Times</vt:lpstr>
      <vt:lpstr>Univers 47 CondensedLight</vt:lpstr>
      <vt:lpstr>Wingdings</vt:lpstr>
      <vt:lpstr>ヒラギノ角ゴ Pro W3</vt:lpstr>
      <vt:lpstr>新細明體</vt:lpstr>
      <vt:lpstr>Arial</vt:lpstr>
      <vt:lpstr>2_Custom Design</vt:lpstr>
      <vt:lpstr>11_Default Design</vt:lpstr>
      <vt:lpstr>10_Default Design</vt:lpstr>
      <vt:lpstr>Transplant_r1b</vt:lpstr>
      <vt:lpstr>Office Theme</vt:lpstr>
      <vt:lpstr>1_Office Theme</vt:lpstr>
      <vt:lpstr>2_Office Theme</vt:lpstr>
      <vt:lpstr>1_Transplant_r1b</vt:lpstr>
      <vt:lpstr>1_DT ESAB 2011 CLH 10.31.11</vt:lpstr>
      <vt:lpstr>2_Blank Presentation</vt:lpstr>
      <vt:lpstr>PowerPoint Presentation</vt:lpstr>
      <vt:lpstr>Optimal Approach to EGFR-Mutant NSCLC - effect of EGFR variant on TKI selection 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Disclosures</vt:lpstr>
      <vt:lpstr>EGFR-mutant NSCLC: 2004-2016</vt:lpstr>
      <vt:lpstr>PowerPoint Presentation</vt:lpstr>
      <vt:lpstr>LUX-Lung 3 and 6: design </vt:lpstr>
      <vt:lpstr>LUX-Lung 3 and 6: populations </vt:lpstr>
      <vt:lpstr>LUX-Lung 3 and 6: reported results </vt:lpstr>
      <vt:lpstr>Combined OS analysis: common mutations (n=631) </vt:lpstr>
      <vt:lpstr>Combined OS analysis in common mutations: subgroups </vt:lpstr>
      <vt:lpstr>Combined OS analysis: mutation categories </vt:lpstr>
      <vt:lpstr>LUX-Lung 7: Afatinib vs Gefitinib</vt:lpstr>
      <vt:lpstr>LUX-Lung 7: PFS by Independent Review1</vt:lpstr>
      <vt:lpstr>LUX-Lung 7: PFS by EGFR Mutation</vt:lpstr>
      <vt:lpstr>LUX-Lung 7: Overall Summary of Adverse Events</vt:lpstr>
      <vt:lpstr>WJOG 5108L: Gefitinib vs Erlotinib</vt:lpstr>
      <vt:lpstr>Third-Generation EGFR TKIs as First-Line Therapy</vt:lpstr>
      <vt:lpstr>FLAURA:  Osimertinib vs 1st Generation EGFR TKIs</vt:lpstr>
      <vt:lpstr>PowerPoint Presentation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782</cp:revision>
  <cp:lastPrinted>2017-04-07T16:31:31Z</cp:lastPrinted>
  <dcterms:created xsi:type="dcterms:W3CDTF">2011-02-12T14:00:34Z</dcterms:created>
  <dcterms:modified xsi:type="dcterms:W3CDTF">2017-05-18T18:53:57Z</dcterms:modified>
  <cp:category/>
</cp:coreProperties>
</file>