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xlsx" ContentType="application/vnd.openxmlformats-officedocument.spreadsheetml.sheet"/>
  <Default Extension="emf" ContentType="image/x-em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339" r:id="rId2"/>
    <p:sldId id="330" r:id="rId3"/>
    <p:sldId id="340" r:id="rId4"/>
    <p:sldId id="342" r:id="rId5"/>
    <p:sldId id="306" r:id="rId6"/>
    <p:sldId id="336" r:id="rId7"/>
    <p:sldId id="337" r:id="rId8"/>
    <p:sldId id="338" r:id="rId9"/>
    <p:sldId id="258" r:id="rId10"/>
    <p:sldId id="259" r:id="rId11"/>
    <p:sldId id="265" r:id="rId12"/>
    <p:sldId id="264" r:id="rId13"/>
    <p:sldId id="323" r:id="rId14"/>
    <p:sldId id="324" r:id="rId15"/>
    <p:sldId id="271" r:id="rId16"/>
    <p:sldId id="274" r:id="rId17"/>
    <p:sldId id="317" r:id="rId18"/>
    <p:sldId id="319" r:id="rId19"/>
    <p:sldId id="32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evedo, Angelic" initials="A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0"/>
    <p:restoredTop sz="96047"/>
  </p:normalViewPr>
  <p:slideViewPr>
    <p:cSldViewPr snapToGrid="0" snapToObjects="1">
      <p:cViewPr>
        <p:scale>
          <a:sx n="100" d="100"/>
          <a:sy n="100" d="100"/>
        </p:scale>
        <p:origin x="1680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commentAuthors" Target="commentAuthor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Other</c:v>
                </c:pt>
                <c:pt idx="1">
                  <c:v>Cisplatin/pemetrexed/radiation therapy</c:v>
                </c:pt>
                <c:pt idx="2">
                  <c:v>Cisplatin/pemetrexed/bevacizumab</c:v>
                </c:pt>
                <c:pt idx="3">
                  <c:v>Cisplatin/pemetrexed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0.06</c:v>
                </c:pt>
                <c:pt idx="1">
                  <c:v>0.04</c:v>
                </c:pt>
                <c:pt idx="2">
                  <c:v>0.42</c:v>
                </c:pt>
                <c:pt idx="3">
                  <c:v>0.48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3418368"/>
        <c:axId val="-452384544"/>
      </c:barChart>
      <c:catAx>
        <c:axId val="-73418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800" b="1" i="0">
                <a:solidFill>
                  <a:srgbClr val="000000"/>
                </a:solidFill>
              </a:defRPr>
            </a:pPr>
            <a:endParaRPr lang="en-US"/>
          </a:p>
        </c:txPr>
        <c:crossAx val="-452384544"/>
        <c:crosses val="autoZero"/>
        <c:auto val="1"/>
        <c:lblAlgn val="ctr"/>
        <c:lblOffset val="100"/>
        <c:noMultiLvlLbl val="0"/>
      </c:catAx>
      <c:valAx>
        <c:axId val="-45238454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7341836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have</c:v>
                </c:pt>
                <c:pt idx="1">
                  <c:v>I haven't but would for the right patient</c:v>
                </c:pt>
                <c:pt idx="2">
                  <c:v>I haven't and would not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0.06</c:v>
                </c:pt>
                <c:pt idx="1">
                  <c:v>0.8</c:v>
                </c:pt>
                <c:pt idx="2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1095456"/>
        <c:axId val="-213782064"/>
      </c:barChart>
      <c:catAx>
        <c:axId val="-111095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800" b="1" i="0">
                <a:solidFill>
                  <a:srgbClr val="000000"/>
                </a:solidFill>
              </a:defRPr>
            </a:pPr>
            <a:endParaRPr lang="en-US"/>
          </a:p>
        </c:txPr>
        <c:crossAx val="-213782064"/>
        <c:crosses val="autoZero"/>
        <c:auto val="1"/>
        <c:lblAlgn val="ctr"/>
        <c:lblOffset val="100"/>
        <c:noMultiLvlLbl val="0"/>
      </c:catAx>
      <c:valAx>
        <c:axId val="-2137820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-11109545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2827F-2866-8A49-8202-7118BCB1B8A6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87CEC-DF77-D94E-9FBF-D53FF43F2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8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46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 kern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 kern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580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588627" y="6397807"/>
            <a:ext cx="4275403" cy="337957"/>
          </a:xfrm>
          <a:prstGeom prst="rect">
            <a:avLst/>
          </a:prstGeom>
        </p:spPr>
        <p:txBody>
          <a:bodyPr/>
          <a:lstStyle/>
          <a:p>
            <a:fld id="{4C79395C-D1BA-4D34-9C05-4261DAB27865}" type="slidenum">
              <a:rPr lang="sv-SE" sz="2400" b="1" smtClean="0">
                <a:solidFill>
                  <a:prstClr val="black"/>
                </a:solidFill>
                <a:latin typeface="Times New Roman" pitchFamily="18" charset="0"/>
                <a:ea typeface=""/>
              </a:rPr>
              <a:pPr/>
              <a:t>13</a:t>
            </a:fld>
            <a:endParaRPr lang="sv-SE" sz="2400" b="1">
              <a:solidFill>
                <a:prstClr val="black"/>
              </a:solidFill>
              <a:latin typeface="Times New Roman" pitchFamily="18" charset="0"/>
              <a:ea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2938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568"/>
              </a:spcAft>
            </a:pP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588627" y="6397807"/>
            <a:ext cx="4275403" cy="337957"/>
          </a:xfrm>
          <a:prstGeom prst="rect">
            <a:avLst/>
          </a:prstGeom>
        </p:spPr>
        <p:txBody>
          <a:bodyPr/>
          <a:lstStyle/>
          <a:p>
            <a:fld id="{7F157AED-57FB-421E-B47F-AEA38C6EC12F}" type="slidenum">
              <a:rPr lang="en-GB" sz="2400" b="1" smtClean="0">
                <a:solidFill>
                  <a:prstClr val="black"/>
                </a:solidFill>
                <a:latin typeface="Times New Roman" pitchFamily="18" charset="0"/>
                <a:ea typeface=""/>
              </a:rPr>
              <a:pPr/>
              <a:t>14</a:t>
            </a:fld>
            <a:endParaRPr lang="en-GB" sz="2400" b="1" dirty="0">
              <a:solidFill>
                <a:prstClr val="black"/>
              </a:solidFill>
              <a:latin typeface="Times New Roman" pitchFamily="18" charset="0"/>
              <a:ea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4775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68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2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6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8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2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7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4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1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D5F46-680F-E349-8098-EF9F0225D484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E8C94-3FD5-944B-9709-9C0C8AC3F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9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273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>
                <a:solidFill>
                  <a:srgbClr val="002850"/>
                </a:solidFill>
                <a:latin typeface="Comic Sans MS"/>
                <a:cs typeface="Comic Sans MS"/>
              </a:rPr>
              <a:t>Correlation of PD-L1 expression with immune cell infiltrates, genome-wide copy number aberrations and survival in mesothelioma</a:t>
            </a:r>
            <a:endParaRPr lang="de-DE" sz="2200" dirty="0">
              <a:latin typeface="Comic Sans MS"/>
              <a:cs typeface="Comic Sans MS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49896" y="1429971"/>
            <a:ext cx="8136904" cy="4975359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GB" sz="1800" b="1" dirty="0" smtClean="0">
                <a:latin typeface="Comic Sans MS"/>
                <a:cs typeface="Comic Sans MS"/>
              </a:rPr>
              <a:t>Methods</a:t>
            </a:r>
            <a:endParaRPr lang="en-GB" sz="1800" dirty="0">
              <a:latin typeface="Comic Sans MS"/>
              <a:cs typeface="Comic Sans MS"/>
            </a:endParaRP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GB" sz="1800" dirty="0">
                <a:latin typeface="Comic Sans MS"/>
                <a:cs typeface="Comic Sans MS"/>
              </a:rPr>
              <a:t>Tissue microarray constructed from 329 patients with </a:t>
            </a:r>
            <a:r>
              <a:rPr lang="en-GB" sz="1800" dirty="0" smtClean="0">
                <a:latin typeface="Comic Sans MS"/>
                <a:cs typeface="Comic Sans MS"/>
              </a:rPr>
              <a:t>MPM</a:t>
            </a:r>
            <a:endParaRPr lang="en-GB" sz="1800" dirty="0">
              <a:latin typeface="Comic Sans MS"/>
              <a:cs typeface="Comic Sans MS"/>
            </a:endParaRP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GB" sz="1800" dirty="0">
                <a:latin typeface="Comic Sans MS"/>
                <a:cs typeface="Comic Sans MS"/>
              </a:rPr>
              <a:t>Immunohistochemistry performed for CD8, CD4, FoxP3 and PD-L1</a:t>
            </a:r>
          </a:p>
          <a:p>
            <a:pPr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GB" sz="1800" b="1" dirty="0">
                <a:latin typeface="Comic Sans MS"/>
                <a:cs typeface="Comic Sans MS"/>
              </a:rPr>
              <a:t>Key results</a:t>
            </a:r>
            <a:endParaRPr lang="en-GB" sz="1800" dirty="0">
              <a:latin typeface="Comic Sans MS"/>
              <a:cs typeface="Comic Sans MS"/>
            </a:endParaRP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US" sz="1800" dirty="0">
                <a:latin typeface="Comic Sans MS"/>
                <a:cs typeface="Comic Sans MS"/>
              </a:rPr>
              <a:t>PD-L1+ </a:t>
            </a:r>
            <a:r>
              <a:rPr lang="en-US" sz="1800" dirty="0" smtClean="0">
                <a:latin typeface="Comic Sans MS"/>
                <a:cs typeface="Comic Sans MS"/>
              </a:rPr>
              <a:t>in </a:t>
            </a:r>
            <a:r>
              <a:rPr lang="en-US" sz="1800" dirty="0">
                <a:latin typeface="Comic Sans MS"/>
                <a:cs typeface="Comic Sans MS"/>
              </a:rPr>
              <a:t>41.7% of patients with </a:t>
            </a:r>
            <a:r>
              <a:rPr lang="en-US" sz="1800" dirty="0">
                <a:solidFill>
                  <a:schemeClr val="tx2"/>
                </a:solidFill>
                <a:latin typeface="Comic Sans MS"/>
                <a:cs typeface="Comic Sans MS"/>
              </a:rPr>
              <a:t>high expression in only 9.6</a:t>
            </a:r>
            <a:r>
              <a:rPr lang="en-US" sz="1800" dirty="0" smtClean="0">
                <a:solidFill>
                  <a:schemeClr val="tx2"/>
                </a:solidFill>
                <a:latin typeface="Comic Sans MS"/>
                <a:cs typeface="Comic Sans MS"/>
              </a:rPr>
              <a:t>%</a:t>
            </a:r>
            <a:r>
              <a:rPr lang="en-GB" sz="1800" dirty="0" smtClean="0">
                <a:solidFill>
                  <a:schemeClr val="tx2"/>
                </a:solidFill>
                <a:latin typeface="Comic Sans MS"/>
                <a:cs typeface="Comic Sans MS"/>
              </a:rPr>
              <a:t> </a:t>
            </a:r>
            <a:r>
              <a:rPr lang="en-US" sz="1800" dirty="0" smtClean="0">
                <a:latin typeface="Comic Sans MS"/>
                <a:cs typeface="Comic Sans MS"/>
              </a:rPr>
              <a:t>(</a:t>
            </a:r>
            <a:r>
              <a:rPr lang="en-US" sz="1800" dirty="0">
                <a:latin typeface="Comic Sans MS"/>
                <a:cs typeface="Comic Sans MS"/>
              </a:rPr>
              <a:t>defined as </a:t>
            </a:r>
            <a:r>
              <a:rPr lang="en-GB" sz="1800" dirty="0">
                <a:latin typeface="Comic Sans MS"/>
                <a:cs typeface="Comic Sans MS"/>
              </a:rPr>
              <a:t>&gt;50% of tumour having ≥2+ intensity membranous staining)</a:t>
            </a:r>
            <a:r>
              <a:rPr lang="en-US" sz="1800" dirty="0">
                <a:latin typeface="Comic Sans MS"/>
                <a:cs typeface="Comic Sans MS"/>
              </a:rPr>
              <a:t> </a:t>
            </a:r>
            <a:endParaRPr lang="en-US" sz="1800" dirty="0" smtClean="0">
              <a:latin typeface="Comic Sans MS"/>
              <a:cs typeface="Comic Sans MS"/>
            </a:endParaRP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US" sz="1800" dirty="0" smtClean="0">
                <a:solidFill>
                  <a:schemeClr val="tx2"/>
                </a:solidFill>
                <a:latin typeface="Comic Sans MS"/>
                <a:cs typeface="Comic Sans MS"/>
              </a:rPr>
              <a:t>PD-L1</a:t>
            </a:r>
            <a:r>
              <a:rPr lang="en-US" sz="1800" dirty="0">
                <a:solidFill>
                  <a:schemeClr val="tx2"/>
                </a:solidFill>
                <a:latin typeface="Comic Sans MS"/>
                <a:cs typeface="Comic Sans MS"/>
              </a:rPr>
              <a:t>+ correlated with non-epithelioid histology </a:t>
            </a:r>
            <a:r>
              <a:rPr lang="en-US" sz="1800" dirty="0" smtClean="0">
                <a:solidFill>
                  <a:schemeClr val="tx2"/>
                </a:solidFill>
                <a:latin typeface="Comic Sans MS"/>
                <a:cs typeface="Comic Sans MS"/>
              </a:rPr>
              <a:t>and </a:t>
            </a:r>
            <a:r>
              <a:rPr lang="en-US" sz="1800" dirty="0">
                <a:solidFill>
                  <a:schemeClr val="tx2"/>
                </a:solidFill>
                <a:latin typeface="Comic Sans MS"/>
                <a:cs typeface="Comic Sans MS"/>
              </a:rPr>
              <a:t>increased infiltration with CD4, CD8 and FoxP3 lymphocytes</a:t>
            </a: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US" sz="1800" dirty="0">
                <a:solidFill>
                  <a:schemeClr val="tx2"/>
                </a:solidFill>
                <a:latin typeface="Comic Sans MS"/>
                <a:cs typeface="Comic Sans MS"/>
              </a:rPr>
              <a:t>High PD-L1 expression correlated with worse prognosis </a:t>
            </a:r>
            <a:r>
              <a:rPr lang="en-US" sz="1800" dirty="0">
                <a:latin typeface="Comic Sans MS"/>
                <a:cs typeface="Comic Sans MS"/>
              </a:rPr>
              <a:t>(5.3 months vs. 13.5 months for PD-L1 negative and 11.3 months for weak PD-L1 expression; p=0.0001</a:t>
            </a:r>
            <a:r>
              <a:rPr lang="en-US" sz="1800" dirty="0" smtClean="0">
                <a:latin typeface="Comic Sans MS"/>
                <a:cs typeface="Comic Sans MS"/>
              </a:rPr>
              <a:t>)</a:t>
            </a:r>
          </a:p>
          <a:p>
            <a:pPr lvl="1">
              <a:spcBef>
                <a:spcPts val="1200"/>
              </a:spcBef>
              <a:spcAft>
                <a:spcPts val="150"/>
              </a:spcAft>
              <a:buClr>
                <a:srgbClr val="002850"/>
              </a:buClr>
            </a:pPr>
            <a:r>
              <a:rPr lang="en-GB" sz="1800" dirty="0" smtClean="0">
                <a:latin typeface="Comic Sans MS"/>
                <a:cs typeface="Comic Sans MS"/>
              </a:rPr>
              <a:t> </a:t>
            </a:r>
            <a:r>
              <a:rPr lang="en-US" sz="1800" dirty="0" smtClean="0">
                <a:latin typeface="Comic Sans MS"/>
                <a:cs typeface="Comic Sans MS"/>
              </a:rPr>
              <a:t>Increased </a:t>
            </a:r>
            <a:r>
              <a:rPr lang="en-US" sz="1800" dirty="0">
                <a:latin typeface="Comic Sans MS"/>
                <a:cs typeface="Comic Sans MS"/>
              </a:rPr>
              <a:t>genomic alterations did not correlate with PD-L1 expression, but was associated with poorer </a:t>
            </a:r>
            <a:r>
              <a:rPr lang="en-US" sz="1800" dirty="0" smtClean="0">
                <a:latin typeface="Comic Sans MS"/>
                <a:cs typeface="Comic Sans MS"/>
              </a:rPr>
              <a:t>survival</a:t>
            </a:r>
            <a:endParaRPr lang="de-DE" sz="1800" dirty="0">
              <a:latin typeface="Comic Sans MS"/>
              <a:cs typeface="Comic Sans MS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516216" y="6405331"/>
            <a:ext cx="26277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i="1" dirty="0" err="1" smtClean="0">
                <a:solidFill>
                  <a:schemeClr val="tx2"/>
                </a:solidFill>
                <a:latin typeface="Comic Sans MS"/>
                <a:cs typeface="Comic Sans MS"/>
              </a:rPr>
              <a:t>Thapa</a:t>
            </a:r>
            <a:r>
              <a:rPr lang="de-DE" sz="1500" i="1" dirty="0" smtClean="0">
                <a:solidFill>
                  <a:schemeClr val="tx2"/>
                </a:solidFill>
                <a:latin typeface="Comic Sans MS"/>
                <a:cs typeface="Comic Sans MS"/>
              </a:rPr>
              <a:t>, ASCO 2016</a:t>
            </a:r>
            <a:endParaRPr lang="de-DE" sz="1500" i="1" dirty="0">
              <a:solidFill>
                <a:schemeClr val="tx2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72907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200" dirty="0" err="1" smtClean="0">
                <a:latin typeface="Comic Sans MS"/>
                <a:cs typeface="Comic Sans MS"/>
              </a:rPr>
              <a:t>Mesothelioma</a:t>
            </a:r>
            <a:r>
              <a:rPr lang="de-DE" sz="2200" dirty="0" smtClean="0">
                <a:latin typeface="Comic Sans MS"/>
                <a:cs typeface="Comic Sans MS"/>
              </a:rPr>
              <a:t> – </a:t>
            </a:r>
            <a:r>
              <a:rPr lang="de-DE" sz="2200" dirty="0" err="1" smtClean="0">
                <a:latin typeface="Comic Sans MS"/>
                <a:cs typeface="Comic Sans MS"/>
              </a:rPr>
              <a:t>mutational</a:t>
            </a:r>
            <a:r>
              <a:rPr lang="de-DE" sz="2200" dirty="0" smtClean="0">
                <a:latin typeface="Comic Sans MS"/>
                <a:cs typeface="Comic Sans MS"/>
              </a:rPr>
              <a:t> </a:t>
            </a:r>
            <a:r>
              <a:rPr lang="de-DE" sz="2200" dirty="0" err="1" smtClean="0">
                <a:latin typeface="Comic Sans MS"/>
                <a:cs typeface="Comic Sans MS"/>
              </a:rPr>
              <a:t>load</a:t>
            </a:r>
            <a:endParaRPr lang="de-DE" sz="2200" dirty="0">
              <a:latin typeface="Comic Sans MS"/>
              <a:cs typeface="Comic Sans MS"/>
            </a:endParaRPr>
          </a:p>
        </p:txBody>
      </p:sp>
      <p:pic>
        <p:nvPicPr>
          <p:cNvPr id="6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8900"/>
            <a:ext cx="9064096" cy="225625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715234" y="6354231"/>
            <a:ext cx="2971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 err="1">
                <a:latin typeface="Comic Sans MS"/>
                <a:cs typeface="Comic Sans MS"/>
              </a:rPr>
              <a:t>Bueno</a:t>
            </a:r>
            <a:r>
              <a:rPr lang="de-DE" sz="1200" dirty="0">
                <a:latin typeface="Comic Sans MS"/>
                <a:cs typeface="Comic Sans MS"/>
              </a:rPr>
              <a:t>, </a:t>
            </a:r>
            <a:r>
              <a:rPr lang="de-DE" sz="1200" dirty="0" err="1">
                <a:latin typeface="Comic Sans MS"/>
                <a:cs typeface="Comic Sans MS"/>
              </a:rPr>
              <a:t>Nat</a:t>
            </a:r>
            <a:r>
              <a:rPr lang="de-DE" sz="1200" dirty="0">
                <a:latin typeface="Comic Sans MS"/>
                <a:cs typeface="Comic Sans MS"/>
              </a:rPr>
              <a:t> Gen 2016</a:t>
            </a:r>
          </a:p>
        </p:txBody>
      </p:sp>
      <p:sp>
        <p:nvSpPr>
          <p:cNvPr id="8" name="Rectangle 3"/>
          <p:cNvSpPr/>
          <p:nvPr/>
        </p:nvSpPr>
        <p:spPr>
          <a:xfrm>
            <a:off x="405956" y="4739825"/>
            <a:ext cx="83425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 eaLnBrk="0" hangingPunct="0">
              <a:buFont typeface="Arial" charset="0"/>
              <a:buChar char="•"/>
            </a:pP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Whole-exome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sequencing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on DNA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from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22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MPMs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and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matched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blood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samples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. Identification of 517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somatic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mutations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across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490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mutated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</a:t>
            </a:r>
            <a:r>
              <a:rPr lang="fr-FR" sz="1700" dirty="0" err="1">
                <a:latin typeface="Comic Sans MS"/>
                <a:ea typeface="Calibri" charset="0"/>
                <a:cs typeface="Comic Sans MS"/>
              </a:rPr>
              <a:t>genes</a:t>
            </a:r>
            <a:r>
              <a:rPr lang="fr-FR" sz="1700" dirty="0">
                <a:latin typeface="Comic Sans MS"/>
                <a:ea typeface="Calibri" charset="0"/>
                <a:cs typeface="Comic Sans MS"/>
              </a:rPr>
              <a:t> </a:t>
            </a:r>
            <a:endParaRPr lang="en-US" sz="1700" dirty="0" smtClean="0">
              <a:latin typeface="Comic Sans MS"/>
              <a:ea typeface="Calibri" charset="0"/>
              <a:cs typeface="Comic Sans MS"/>
            </a:endParaRPr>
          </a:p>
          <a:p>
            <a:pPr marL="342900" indent="-342900" defTabSz="685800" eaLnBrk="0" hangingPunct="0">
              <a:spcBef>
                <a:spcPts val="1200"/>
              </a:spcBef>
              <a:buFont typeface="Arial" charset="0"/>
              <a:buChar char="•"/>
            </a:pPr>
            <a:r>
              <a:rPr lang="en-US" sz="1700" smtClean="0">
                <a:latin typeface="Comic Sans MS"/>
                <a:ea typeface="Calibri" charset="0"/>
                <a:cs typeface="Comic Sans MS"/>
              </a:rPr>
              <a:t>Mesothelioma contains </a:t>
            </a:r>
            <a:r>
              <a:rPr lang="en-US" sz="1700" dirty="0" smtClean="0">
                <a:latin typeface="Comic Sans MS"/>
                <a:ea typeface="Calibri" charset="0"/>
                <a:cs typeface="Comic Sans MS"/>
              </a:rPr>
              <a:t>an average of 24 protein </a:t>
            </a:r>
            <a:r>
              <a:rPr lang="en-US" sz="1700" smtClean="0">
                <a:latin typeface="Comic Sans MS"/>
                <a:ea typeface="Calibri" charset="0"/>
                <a:cs typeface="Comic Sans MS"/>
              </a:rPr>
              <a:t>coding alterations </a:t>
            </a:r>
            <a:r>
              <a:rPr lang="en-US" sz="1700" dirty="0" smtClean="0">
                <a:latin typeface="Comic Sans MS"/>
                <a:ea typeface="Calibri" charset="0"/>
                <a:cs typeface="Comic Sans MS"/>
              </a:rPr>
              <a:t>per sample, a rate considerably lower than other types malignancies</a:t>
            </a:r>
          </a:p>
          <a:p>
            <a:pPr defTabSz="685800" eaLnBrk="0" hangingPunct="0"/>
            <a:endParaRPr lang="fr-FR" sz="1800" b="1" dirty="0">
              <a:solidFill>
                <a:prstClr val="black"/>
              </a:solidFill>
              <a:latin typeface="Comic Sans MS"/>
              <a:ea typeface=""/>
              <a:cs typeface="Comic Sans MS"/>
            </a:endParaRPr>
          </a:p>
        </p:txBody>
      </p:sp>
      <p:sp>
        <p:nvSpPr>
          <p:cNvPr id="9" name="Abgerundetes Rechteck 8"/>
          <p:cNvSpPr/>
          <p:nvPr/>
        </p:nvSpPr>
        <p:spPr bwMode="auto">
          <a:xfrm>
            <a:off x="1907705" y="2483576"/>
            <a:ext cx="792088" cy="1681576"/>
          </a:xfrm>
          <a:prstGeom prst="roundRect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177800" marR="0" indent="-1778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33340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200" dirty="0">
                <a:latin typeface="Comic Sans MS"/>
                <a:cs typeface="Comic Sans MS"/>
              </a:rPr>
              <a:t>T-cell inflamed </a:t>
            </a:r>
            <a:r>
              <a:rPr lang="en-US" sz="2200" dirty="0" smtClean="0">
                <a:latin typeface="Comic Sans MS"/>
                <a:cs typeface="Comic Sans MS"/>
              </a:rPr>
              <a:t>microenvironment </a:t>
            </a:r>
            <a:r>
              <a:rPr lang="en-US" sz="2200" dirty="0">
                <a:latin typeface="Comic Sans MS"/>
                <a:cs typeface="Comic Sans MS"/>
              </a:rPr>
              <a:t>by tumor </a:t>
            </a:r>
            <a:r>
              <a:rPr lang="en-US" sz="2200" dirty="0" smtClean="0">
                <a:latin typeface="Comic Sans MS"/>
                <a:cs typeface="Comic Sans MS"/>
              </a:rPr>
              <a:t>entity across TCGA solid tumors</a:t>
            </a:r>
            <a:r>
              <a:rPr lang="en-US" sz="2000" b="1" dirty="0">
                <a:solidFill>
                  <a:srgbClr val="000090"/>
                </a:solidFill>
                <a:latin typeface="Comic Sans MS"/>
                <a:cs typeface="Comic Sans MS"/>
              </a:rPr>
              <a:t/>
            </a:r>
            <a:br>
              <a:rPr lang="en-US" sz="2000" b="1" dirty="0">
                <a:solidFill>
                  <a:srgbClr val="000090"/>
                </a:solidFill>
                <a:latin typeface="Comic Sans MS"/>
                <a:cs typeface="Comic Sans MS"/>
              </a:rPr>
            </a:br>
            <a:endParaRPr lang="de-DE" dirty="0">
              <a:latin typeface="Comic Sans MS"/>
              <a:cs typeface="Comic Sans M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645444" y="2514600"/>
            <a:ext cx="5854304" cy="34448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1875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914400">
              <a:defRPr/>
            </a:pPr>
            <a:r>
              <a:rPr lang="en-US" sz="525" b="1" kern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</a:t>
            </a:r>
            <a:endParaRPr lang="en-US" sz="525" b="1" kern="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7" b="30411"/>
          <a:stretch>
            <a:fillRect/>
          </a:stretch>
        </p:blipFill>
        <p:spPr bwMode="auto">
          <a:xfrm>
            <a:off x="148338" y="1417638"/>
            <a:ext cx="8995663" cy="413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hteck 4"/>
          <p:cNvSpPr>
            <a:spLocks noChangeArrowheads="1"/>
          </p:cNvSpPr>
          <p:nvPr/>
        </p:nvSpPr>
        <p:spPr bwMode="auto">
          <a:xfrm>
            <a:off x="7499748" y="3175702"/>
            <a:ext cx="384620" cy="1584325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eaLnBrk="1" hangingPunct="1"/>
            <a:endParaRPr lang="de-CH" sz="900"/>
          </a:p>
        </p:txBody>
      </p:sp>
      <p:sp>
        <p:nvSpPr>
          <p:cNvPr id="9" name="Textfeld 8"/>
          <p:cNvSpPr txBox="1"/>
          <p:nvPr/>
        </p:nvSpPr>
        <p:spPr>
          <a:xfrm>
            <a:off x="6930516" y="6405331"/>
            <a:ext cx="1907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Comic Sans MS"/>
                <a:cs typeface="Comic Sans MS"/>
              </a:rPr>
              <a:t>Luke, ASCO 2016</a:t>
            </a:r>
          </a:p>
        </p:txBody>
      </p:sp>
    </p:spTree>
    <p:extLst>
      <p:ext uri="{BB962C8B-B14F-4D97-AF65-F5344CB8AC3E}">
        <p14:creationId xmlns:p14="http://schemas.microsoft.com/office/powerpoint/2010/main" val="86491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>
            <a:spLocks noGrp="1"/>
          </p:cNvSpPr>
          <p:nvPr>
            <p:ph type="title" idx="4294967295"/>
          </p:nvPr>
        </p:nvSpPr>
        <p:spPr>
          <a:xfrm>
            <a:off x="1506255" y="636733"/>
            <a:ext cx="6311504" cy="511175"/>
          </a:xfrm>
        </p:spPr>
        <p:txBody>
          <a:bodyPr>
            <a:normAutofit fontScale="90000"/>
          </a:bodyPr>
          <a:lstStyle/>
          <a:p>
            <a:r>
              <a:rPr lang="en-GB" sz="3600" dirty="0" err="1"/>
              <a:t>Tremelimumab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dirty="0"/>
              <a:t>MESOT-TREM-2008 and -2012 (IIS)</a:t>
            </a:r>
            <a:br>
              <a:rPr lang="en-GB" sz="3600" dirty="0"/>
            </a:br>
            <a:endParaRPr lang="en-GB" sz="360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94967295"/>
          </p:nvPr>
        </p:nvSpPr>
        <p:spPr>
          <a:xfrm>
            <a:off x="5981105" y="6286831"/>
            <a:ext cx="2946797" cy="352425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GB" sz="1200" baseline="30000" dirty="0">
                <a:solidFill>
                  <a:srgbClr val="000000"/>
                </a:solidFill>
              </a:rPr>
              <a:t>1</a:t>
            </a:r>
            <a:r>
              <a:rPr lang="en-GB" sz="1200" dirty="0">
                <a:solidFill>
                  <a:srgbClr val="000000"/>
                </a:solidFill>
              </a:rPr>
              <a:t>Calabro L, et al. </a:t>
            </a:r>
            <a:r>
              <a:rPr lang="fr-FR" sz="1200" dirty="0">
                <a:solidFill>
                  <a:srgbClr val="000000"/>
                </a:solidFill>
              </a:rPr>
              <a:t>Lancet </a:t>
            </a:r>
            <a:r>
              <a:rPr lang="en-GB" sz="1200" dirty="0">
                <a:solidFill>
                  <a:srgbClr val="000000"/>
                </a:solidFill>
              </a:rPr>
              <a:t>Oncol</a:t>
            </a:r>
            <a:r>
              <a:rPr lang="fr-FR" sz="1200" dirty="0">
                <a:solidFill>
                  <a:srgbClr val="000000"/>
                </a:solidFill>
              </a:rPr>
              <a:t> 2013;14:1104–11;</a:t>
            </a:r>
          </a:p>
          <a:p>
            <a:pPr marL="0" indent="0">
              <a:spcBef>
                <a:spcPct val="0"/>
              </a:spcBef>
              <a:buNone/>
            </a:pPr>
            <a:r>
              <a:rPr lang="fr-FR" sz="1200" baseline="30000" dirty="0">
                <a:solidFill>
                  <a:srgbClr val="000000"/>
                </a:solidFill>
              </a:rPr>
              <a:t>2</a:t>
            </a:r>
            <a:r>
              <a:rPr lang="fr-FR" sz="1200" dirty="0">
                <a:solidFill>
                  <a:srgbClr val="000000"/>
                </a:solidFill>
              </a:rPr>
              <a:t>Calabro L, et al. Lancet Resp Med 2015;3:301‒9</a:t>
            </a:r>
            <a:endParaRPr lang="en-US" sz="1200" dirty="0"/>
          </a:p>
        </p:txBody>
      </p:sp>
      <p:graphicFrame>
        <p:nvGraphicFramePr>
          <p:cNvPr id="12" name="Espace réservé du contenu 1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76237594"/>
              </p:ext>
            </p:extLst>
          </p:nvPr>
        </p:nvGraphicFramePr>
        <p:xfrm>
          <a:off x="1175074" y="1364347"/>
          <a:ext cx="6973866" cy="4510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9118"/>
                <a:gridCol w="2047374"/>
                <a:gridCol w="2047374"/>
              </a:tblGrid>
              <a:tr h="83755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Best tumour response</a:t>
                      </a:r>
                      <a:endParaRPr lang="fr-FR" sz="16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MESOT-TREM-2008</a:t>
                      </a:r>
                      <a:r>
                        <a:rPr lang="fr-FR" sz="1600" baseline="0" dirty="0" smtClean="0"/>
                        <a:t>*</a:t>
                      </a:r>
                      <a:r>
                        <a:rPr lang="fr-FR" sz="1600" dirty="0" smtClean="0"/>
                        <a:t/>
                      </a:r>
                      <a:br>
                        <a:rPr lang="fr-FR" sz="1600" dirty="0" smtClean="0"/>
                      </a:br>
                      <a:r>
                        <a:rPr lang="fr-FR" sz="1600" dirty="0" smtClean="0"/>
                        <a:t>1</a:t>
                      </a:r>
                      <a:r>
                        <a:rPr lang="en-GB" sz="1600" dirty="0" smtClean="0"/>
                        <a:t>5 mg/kg q12w,</a:t>
                      </a:r>
                      <a:r>
                        <a:rPr lang="en-GB" sz="1600" baseline="0" dirty="0" smtClean="0"/>
                        <a:t> </a:t>
                      </a:r>
                    </a:p>
                    <a:p>
                      <a:pPr algn="ctr"/>
                      <a:r>
                        <a:rPr lang="en-GB" sz="1600" baseline="0" dirty="0" smtClean="0"/>
                        <a:t>N=29</a:t>
                      </a:r>
                      <a:r>
                        <a:rPr lang="en-GB" sz="1600" baseline="30000" dirty="0" smtClean="0"/>
                        <a:t>1</a:t>
                      </a:r>
                      <a:endParaRPr lang="fr-FR" sz="1600" baseline="300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MESOT-TREM-2012</a:t>
                      </a:r>
                      <a:r>
                        <a:rPr lang="fr-FR" sz="1600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†</a:t>
                      </a:r>
                      <a:r>
                        <a:rPr lang="fr-FR" sz="1600" baseline="30000" dirty="0" smtClean="0"/>
                        <a:t/>
                      </a:r>
                      <a:br>
                        <a:rPr lang="fr-FR" sz="1600" baseline="30000" dirty="0" smtClean="0"/>
                      </a:br>
                      <a:r>
                        <a:rPr lang="fr-FR" sz="1600" dirty="0" smtClean="0"/>
                        <a:t> 10 mg/kg q4w/q12w, </a:t>
                      </a:r>
                    </a:p>
                    <a:p>
                      <a:pPr algn="ctr"/>
                      <a:r>
                        <a:rPr lang="fr-FR" sz="1600" dirty="0" smtClean="0"/>
                        <a:t>N=29</a:t>
                      </a:r>
                      <a:r>
                        <a:rPr lang="fr-FR" sz="1600" baseline="30000" dirty="0" smtClean="0"/>
                        <a:t>2</a:t>
                      </a:r>
                    </a:p>
                  </a:txBody>
                  <a:tcPr marL="50527" marR="50527" anchor="ctr"/>
                </a:tc>
              </a:tr>
              <a:tr h="1049372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ORR, % (95% CI)</a:t>
                      </a:r>
                      <a:endParaRPr lang="fr-FR" sz="1600" b="0" baseline="30000" dirty="0" smtClean="0"/>
                    </a:p>
                    <a:p>
                      <a:pPr marL="182563" marR="0" lvl="1" indent="-15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/>
                        <a:t>CR</a:t>
                      </a:r>
                      <a:endParaRPr lang="fr-FR" sz="1600" b="0" baseline="0" dirty="0" smtClean="0"/>
                    </a:p>
                    <a:p>
                      <a:pPr marL="182563" marR="0" lvl="1" indent="-15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/>
                        <a:t>PR</a:t>
                      </a:r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6.9</a:t>
                      </a:r>
                      <a:r>
                        <a:rPr lang="fr-FR" sz="1600" baseline="0" dirty="0" smtClean="0"/>
                        <a:t> (</a:t>
                      </a:r>
                      <a:r>
                        <a:rPr lang="fr-FR" sz="1600" dirty="0" smtClean="0"/>
                        <a:t>0.0–16.1)</a:t>
                      </a:r>
                    </a:p>
                    <a:p>
                      <a:pPr algn="ctr"/>
                      <a:r>
                        <a:rPr lang="fr-FR" sz="1600" dirty="0" smtClean="0"/>
                        <a:t>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6.9 (0.0–16.1)</a:t>
                      </a:r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aseline="0" dirty="0" smtClean="0"/>
                        <a:t>13.8 (3.9–31.7)</a:t>
                      </a:r>
                      <a:br>
                        <a:rPr lang="fr-FR" sz="1600" baseline="0" dirty="0" smtClean="0"/>
                      </a:br>
                      <a:r>
                        <a:rPr lang="fr-FR" sz="1600" baseline="0" dirty="0" smtClean="0"/>
                        <a:t>0</a:t>
                      </a:r>
                      <a:br>
                        <a:rPr lang="fr-FR" sz="1600" baseline="0" dirty="0" smtClean="0"/>
                      </a:br>
                      <a:r>
                        <a:rPr lang="fr-FR" sz="1600" baseline="0" dirty="0" smtClean="0"/>
                        <a:t>13.8 (3.9–31.7)</a:t>
                      </a:r>
                      <a:endParaRPr lang="fr-FR" sz="1600" dirty="0" smtClean="0"/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SD, %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24.1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dirty="0" smtClean="0"/>
                        <a:t>(8.6–39.7)</a:t>
                      </a:r>
                      <a:endParaRPr lang="fr-FR" sz="16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38</a:t>
                      </a:r>
                      <a:r>
                        <a:rPr lang="fr-FR" sz="1600" baseline="0" dirty="0" smtClean="0"/>
                        <a:t> (20.7–57.7</a:t>
                      </a:r>
                      <a:r>
                        <a:rPr lang="fr-FR" sz="1600" dirty="0" smtClean="0"/>
                        <a:t>)</a:t>
                      </a:r>
                      <a:endParaRPr lang="fr-FR" sz="1600" dirty="0"/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DCR, %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31.0 (14.2–47.9)</a:t>
                      </a:r>
                      <a:endParaRPr lang="fr-FR" sz="16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51.7</a:t>
                      </a:r>
                      <a:r>
                        <a:rPr lang="fr-FR" sz="1600" baseline="0" dirty="0" smtClean="0"/>
                        <a:t> (</a:t>
                      </a:r>
                      <a:r>
                        <a:rPr lang="fr-FR" sz="1600" dirty="0" smtClean="0">
                          <a:solidFill>
                            <a:srgbClr val="000000"/>
                          </a:solidFill>
                        </a:rPr>
                        <a:t>32.5–70.6)</a:t>
                      </a:r>
                      <a:endParaRPr lang="fr-FR" sz="1600" dirty="0" smtClean="0"/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1-year survival, %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48.3 (30.1–66.5)</a:t>
                      </a:r>
                      <a:endParaRPr lang="fr-FR" sz="16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48.3 (30.1–66.5)</a:t>
                      </a:r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2-year survival, %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0" dirty="0" smtClean="0">
                          <a:solidFill>
                            <a:schemeClr val="tx1"/>
                          </a:solidFill>
                        </a:rPr>
                        <a:t>36.7 (18.7–54.7)</a:t>
                      </a:r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‒</a:t>
                      </a:r>
                      <a:endParaRPr lang="fr-FR" sz="1600" dirty="0" smtClean="0"/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Median</a:t>
                      </a:r>
                      <a:r>
                        <a:rPr lang="fr-FR" sz="1600" b="0" baseline="0" dirty="0" smtClean="0"/>
                        <a:t> OS, months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0" dirty="0" smtClean="0">
                          <a:solidFill>
                            <a:schemeClr val="tx1"/>
                          </a:solidFill>
                        </a:rPr>
                        <a:t>10.7</a:t>
                      </a:r>
                      <a:r>
                        <a:rPr lang="fr-FR" sz="1600" b="0" kern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600" b="0" kern="0" dirty="0" smtClean="0">
                          <a:solidFill>
                            <a:schemeClr val="tx1"/>
                          </a:solidFill>
                        </a:rPr>
                        <a:t>(0.0–21.9)</a:t>
                      </a:r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</a:rPr>
                        <a:t>11.3 (3.4–19.2)</a:t>
                      </a:r>
                      <a:endParaRPr lang="en-GB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50527" marR="50527" anchor="ctr"/>
                </a:tc>
              </a:tr>
              <a:tr h="437239">
                <a:tc>
                  <a:txBody>
                    <a:bodyPr/>
                    <a:lstStyle/>
                    <a:p>
                      <a:r>
                        <a:rPr lang="fr-FR" sz="1600" b="0" dirty="0" smtClean="0"/>
                        <a:t>Median PFS, months (95% CI)</a:t>
                      </a:r>
                      <a:endParaRPr lang="fr-FR" sz="1600" b="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6.2</a:t>
                      </a:r>
                      <a:r>
                        <a:rPr lang="fr-FR" sz="1600" baseline="0" dirty="0"/>
                        <a:t> </a:t>
                      </a:r>
                      <a:r>
                        <a:rPr lang="fr-FR" sz="1600" dirty="0" smtClean="0"/>
                        <a:t>(1.3–11.1)</a:t>
                      </a:r>
                      <a:endParaRPr lang="fr-FR" sz="1600" dirty="0"/>
                    </a:p>
                  </a:txBody>
                  <a:tcPr marL="50527" marR="5052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6.2 (5.7–6.7)</a:t>
                      </a:r>
                    </a:p>
                  </a:txBody>
                  <a:tcPr marL="50527" marR="50527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63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274640"/>
            <a:ext cx="6311504" cy="511175"/>
          </a:xfrm>
        </p:spPr>
        <p:txBody>
          <a:bodyPr>
            <a:normAutofit fontScale="90000"/>
          </a:bodyPr>
          <a:lstStyle/>
          <a:p>
            <a:r>
              <a:rPr lang="en-GB" noProof="0" dirty="0" smtClean="0"/>
              <a:t>DETERMINE: study design</a:t>
            </a:r>
            <a:endParaRPr lang="en-GB" noProof="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191" y="975931"/>
            <a:ext cx="7503091" cy="567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9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itel 1"/>
          <p:cNvSpPr>
            <a:spLocks noGrp="1"/>
          </p:cNvSpPr>
          <p:nvPr>
            <p:ph type="title"/>
          </p:nvPr>
        </p:nvSpPr>
        <p:spPr>
          <a:xfrm>
            <a:off x="457200" y="34311"/>
            <a:ext cx="8229600" cy="1143000"/>
          </a:xfrm>
        </p:spPr>
        <p:txBody>
          <a:bodyPr/>
          <a:lstStyle/>
          <a:p>
            <a:r>
              <a:rPr lang="de-DE" altLang="de-DE" sz="2200" dirty="0" err="1">
                <a:latin typeface="Comic Sans MS"/>
                <a:cs typeface="Comic Sans MS"/>
              </a:rPr>
              <a:t>Tremelimumab</a:t>
            </a:r>
            <a:r>
              <a:rPr lang="de-DE" altLang="de-DE" sz="2200" dirty="0">
                <a:latin typeface="Comic Sans MS"/>
                <a:cs typeface="Comic Sans MS"/>
              </a:rPr>
              <a:t> in </a:t>
            </a:r>
            <a:r>
              <a:rPr lang="de-DE" altLang="de-DE" sz="2200" dirty="0" err="1">
                <a:latin typeface="Comic Sans MS"/>
                <a:cs typeface="Comic Sans MS"/>
              </a:rPr>
              <a:t>second</a:t>
            </a:r>
            <a:r>
              <a:rPr lang="de-DE" altLang="de-DE" sz="2200" dirty="0">
                <a:latin typeface="Comic Sans MS"/>
                <a:cs typeface="Comic Sans MS"/>
              </a:rPr>
              <a:t> </a:t>
            </a:r>
            <a:r>
              <a:rPr lang="de-DE" altLang="de-DE" sz="2200" dirty="0" err="1">
                <a:latin typeface="Comic Sans MS"/>
                <a:cs typeface="Comic Sans MS"/>
              </a:rPr>
              <a:t>or</a:t>
            </a:r>
            <a:r>
              <a:rPr lang="de-DE" altLang="de-DE" sz="2200" dirty="0">
                <a:latin typeface="Comic Sans MS"/>
                <a:cs typeface="Comic Sans MS"/>
              </a:rPr>
              <a:t> </a:t>
            </a:r>
            <a:r>
              <a:rPr lang="de-DE" altLang="de-DE" sz="2200" dirty="0" err="1">
                <a:latin typeface="Comic Sans MS"/>
                <a:cs typeface="Comic Sans MS"/>
              </a:rPr>
              <a:t>third</a:t>
            </a:r>
            <a:r>
              <a:rPr lang="de-DE" altLang="de-DE" sz="2200" dirty="0">
                <a:latin typeface="Comic Sans MS"/>
                <a:cs typeface="Comic Sans MS"/>
              </a:rPr>
              <a:t> </a:t>
            </a:r>
            <a:r>
              <a:rPr lang="de-DE" altLang="de-DE" sz="2200" dirty="0" err="1">
                <a:latin typeface="Comic Sans MS"/>
                <a:cs typeface="Comic Sans MS"/>
              </a:rPr>
              <a:t>line</a:t>
            </a:r>
            <a:r>
              <a:rPr lang="de-DE" altLang="de-DE" sz="2200" dirty="0">
                <a:latin typeface="Comic Sans MS"/>
                <a:cs typeface="Comic Sans MS"/>
              </a:rPr>
              <a:t> versus </a:t>
            </a:r>
            <a:r>
              <a:rPr lang="de-DE" altLang="de-DE" sz="2200" dirty="0" err="1">
                <a:latin typeface="Comic Sans MS"/>
                <a:cs typeface="Comic Sans MS"/>
              </a:rPr>
              <a:t>placebo</a:t>
            </a:r>
            <a:r>
              <a:rPr lang="de-DE" altLang="de-DE" sz="2200" dirty="0">
                <a:latin typeface="Comic Sans MS"/>
                <a:cs typeface="Comic Sans MS"/>
              </a:rPr>
              <a:t> in </a:t>
            </a:r>
            <a:r>
              <a:rPr lang="de-DE" altLang="de-DE" sz="2200" dirty="0" err="1">
                <a:latin typeface="Comic Sans MS"/>
                <a:cs typeface="Comic Sans MS"/>
              </a:rPr>
              <a:t>malignant</a:t>
            </a:r>
            <a:r>
              <a:rPr lang="de-DE" altLang="de-DE" sz="2200" dirty="0">
                <a:latin typeface="Comic Sans MS"/>
                <a:cs typeface="Comic Sans MS"/>
              </a:rPr>
              <a:t> </a:t>
            </a:r>
            <a:r>
              <a:rPr lang="de-DE" altLang="de-DE" sz="2200" dirty="0" err="1">
                <a:latin typeface="Comic Sans MS"/>
                <a:cs typeface="Comic Sans MS"/>
              </a:rPr>
              <a:t>mesothelioma</a:t>
            </a:r>
            <a:endParaRPr lang="de-DE" altLang="de-DE" sz="2200" dirty="0">
              <a:latin typeface="Comic Sans MS"/>
              <a:cs typeface="Comic Sans MS"/>
            </a:endParaRPr>
          </a:p>
        </p:txBody>
      </p:sp>
      <p:pic>
        <p:nvPicPr>
          <p:cNvPr id="155653" name="Bild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" r="2408"/>
          <a:stretch/>
        </p:blipFill>
        <p:spPr bwMode="auto">
          <a:xfrm>
            <a:off x="987224" y="1049721"/>
            <a:ext cx="7444394" cy="529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4" name="Textfeld 8"/>
          <p:cNvSpPr txBox="1">
            <a:spLocks noChangeArrowheads="1"/>
          </p:cNvSpPr>
          <p:nvPr/>
        </p:nvSpPr>
        <p:spPr bwMode="auto">
          <a:xfrm>
            <a:off x="276226" y="6513779"/>
            <a:ext cx="28166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de-DE" altLang="de-DE" sz="1600" b="0" i="1" dirty="0">
                <a:solidFill>
                  <a:schemeClr val="tx2"/>
                </a:solidFill>
              </a:rPr>
              <a:t>Kindler ASCO 2016</a:t>
            </a:r>
          </a:p>
        </p:txBody>
      </p:sp>
    </p:spTree>
    <p:extLst>
      <p:ext uri="{BB962C8B-B14F-4D97-AF65-F5344CB8AC3E}">
        <p14:creationId xmlns:p14="http://schemas.microsoft.com/office/powerpoint/2010/main" val="398067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>
                <a:latin typeface="Comic Sans MS"/>
                <a:cs typeface="Comic Sans MS"/>
              </a:rPr>
              <a:t>Anti-PD-1 </a:t>
            </a:r>
            <a:r>
              <a:rPr lang="de-DE" sz="2400" dirty="0" err="1" smtClean="0">
                <a:latin typeface="Comic Sans MS"/>
                <a:cs typeface="Comic Sans MS"/>
              </a:rPr>
              <a:t>antibody</a:t>
            </a:r>
            <a:r>
              <a:rPr lang="de-DE" sz="2400" dirty="0" smtClean="0">
                <a:latin typeface="Comic Sans MS"/>
                <a:cs typeface="Comic Sans MS"/>
              </a:rPr>
              <a:t> </a:t>
            </a:r>
            <a:r>
              <a:rPr lang="de-DE" sz="2400" dirty="0" err="1" smtClean="0">
                <a:latin typeface="Comic Sans MS"/>
                <a:cs typeface="Comic Sans MS"/>
              </a:rPr>
              <a:t>results</a:t>
            </a:r>
            <a:endParaRPr lang="de-DE" sz="2400" dirty="0">
              <a:latin typeface="Comic Sans MS"/>
              <a:cs typeface="Comic Sans MS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641411"/>
              </p:ext>
            </p:extLst>
          </p:nvPr>
        </p:nvGraphicFramePr>
        <p:xfrm>
          <a:off x="419100" y="1760583"/>
          <a:ext cx="8610600" cy="3244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2650"/>
                <a:gridCol w="2152650"/>
                <a:gridCol w="2152650"/>
                <a:gridCol w="2152650"/>
              </a:tblGrid>
              <a:tr h="772160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Study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Keynote-028 </a:t>
                      </a:r>
                    </a:p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PD-L1+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NivoMes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 Unselected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Avelumab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omic Sans MS"/>
                          <a:cs typeface="Comic Sans MS"/>
                        </a:rPr>
                        <a:t> Unselected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Patient</a:t>
                      </a:r>
                      <a:r>
                        <a:rPr lang="en-US" sz="2000" b="0" baseline="0" dirty="0" smtClean="0">
                          <a:latin typeface="Comic Sans MS"/>
                          <a:cs typeface="Comic Sans MS"/>
                        </a:rPr>
                        <a:t> Number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25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18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53</a:t>
                      </a:r>
                      <a:endParaRPr lang="en-US" sz="2000" b="0" dirty="0">
                        <a:solidFill>
                          <a:schemeClr val="bg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PR</a:t>
                      </a:r>
                      <a:endParaRPr lang="en-US" sz="2000" b="0" dirty="0">
                        <a:solidFill>
                          <a:schemeClr val="tx2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7 (28%)</a:t>
                      </a:r>
                      <a:endParaRPr lang="en-US" sz="2000" b="0" dirty="0">
                        <a:solidFill>
                          <a:schemeClr val="tx2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5 (27%)</a:t>
                      </a:r>
                      <a:endParaRPr lang="en-US" sz="2000" b="0" dirty="0">
                        <a:solidFill>
                          <a:schemeClr val="tx2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5 (9.4%)</a:t>
                      </a:r>
                      <a:endParaRPr lang="en-US" sz="2000" b="0" dirty="0">
                        <a:solidFill>
                          <a:schemeClr val="tx2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SD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12 (48%)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4 (22%)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27 (47.2%)</a:t>
                      </a:r>
                      <a:endParaRPr lang="en-US" sz="2000" b="0" dirty="0">
                        <a:solidFill>
                          <a:schemeClr val="bg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PD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4 (16%)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9 (50%)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18</a:t>
                      </a:r>
                      <a:r>
                        <a:rPr lang="en-US" sz="2000" b="0" baseline="0" dirty="0" smtClean="0">
                          <a:latin typeface="Comic Sans MS"/>
                          <a:cs typeface="Comic Sans MS"/>
                        </a:rPr>
                        <a:t> (34%)</a:t>
                      </a:r>
                      <a:endParaRPr lang="en-US" sz="2000" b="0" dirty="0">
                        <a:solidFill>
                          <a:schemeClr val="bg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Not assessed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2000" b="0" dirty="0" smtClean="0">
                          <a:latin typeface="Comic Sans MS"/>
                          <a:cs typeface="Comic Sans MS"/>
                        </a:rPr>
                        <a:t>2 (8%)</a:t>
                      </a:r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2000" b="0" dirty="0"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News Gothic M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2000" b="0" dirty="0">
                        <a:solidFill>
                          <a:schemeClr val="bg1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9" name="TextBox 5"/>
          <p:cNvSpPr txBox="1"/>
          <p:nvPr/>
        </p:nvSpPr>
        <p:spPr>
          <a:xfrm>
            <a:off x="456491" y="5127294"/>
            <a:ext cx="823030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latin typeface="Comic Sans MS"/>
                <a:ea typeface="ＭＳ Ｐゴシック" charset="0"/>
                <a:cs typeface="Comic Sans MS"/>
              </a:rPr>
              <a:t>Level of PD-L1 expression in Keynote-028 did not correlate with response</a:t>
            </a:r>
          </a:p>
          <a:p>
            <a:r>
              <a:rPr lang="en-US" sz="1700" dirty="0" smtClean="0">
                <a:latin typeface="Comic Sans MS"/>
                <a:ea typeface="ＭＳ Ｐゴシック" charset="0"/>
                <a:cs typeface="Comic Sans MS"/>
              </a:rPr>
              <a:t>Both PD-L1 positive and negative patients responded to </a:t>
            </a:r>
            <a:r>
              <a:rPr lang="en-US" sz="1700" dirty="0" err="1" smtClean="0">
                <a:latin typeface="Comic Sans MS"/>
                <a:ea typeface="ＭＳ Ｐゴシック" charset="0"/>
                <a:cs typeface="Comic Sans MS"/>
              </a:rPr>
              <a:t>Avelumab</a:t>
            </a:r>
            <a:endParaRPr lang="en-US" sz="1700" dirty="0" smtClean="0">
              <a:latin typeface="Comic Sans MS"/>
              <a:ea typeface="ＭＳ Ｐゴシック" charset="0"/>
              <a:cs typeface="Comic Sans MS"/>
            </a:endParaRPr>
          </a:p>
          <a:p>
            <a:r>
              <a:rPr lang="en-US" sz="1700" dirty="0" smtClean="0">
                <a:latin typeface="Comic Sans MS"/>
                <a:ea typeface="ＭＳ Ｐゴシック" charset="0"/>
                <a:cs typeface="Comic Sans MS"/>
              </a:rPr>
              <a:t>Response to </a:t>
            </a:r>
            <a:r>
              <a:rPr lang="en-US" sz="1700" dirty="0" err="1" smtClean="0">
                <a:latin typeface="Comic Sans MS"/>
                <a:ea typeface="ＭＳ Ｐゴシック" charset="0"/>
                <a:cs typeface="Comic Sans MS"/>
              </a:rPr>
              <a:t>Avelumab</a:t>
            </a:r>
            <a:r>
              <a:rPr lang="en-US" sz="1700" dirty="0" smtClean="0">
                <a:latin typeface="Comic Sans MS"/>
                <a:ea typeface="ＭＳ Ｐゴシック" charset="0"/>
                <a:cs typeface="Comic Sans MS"/>
              </a:rPr>
              <a:t> was not associated with TIL or </a:t>
            </a:r>
            <a:r>
              <a:rPr lang="en-US" sz="1700" dirty="0" err="1" smtClean="0">
                <a:latin typeface="Comic Sans MS"/>
                <a:ea typeface="ＭＳ Ｐゴシック" charset="0"/>
                <a:cs typeface="Comic Sans MS"/>
              </a:rPr>
              <a:t>tumour</a:t>
            </a:r>
            <a:r>
              <a:rPr lang="en-US" sz="1700" dirty="0" smtClean="0">
                <a:latin typeface="Comic Sans MS"/>
                <a:ea typeface="ＭＳ Ｐゴシック" charset="0"/>
                <a:cs typeface="Comic Sans MS"/>
              </a:rPr>
              <a:t> PD-L1 staining</a:t>
            </a:r>
            <a:endParaRPr lang="en-US" sz="1700" dirty="0">
              <a:latin typeface="Comic Sans MS"/>
              <a:ea typeface="ＭＳ Ｐゴシック" charset="0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8414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933" dirty="0"/>
              <a:t>PROMISE-</a:t>
            </a:r>
            <a:r>
              <a:rPr lang="en-GB" sz="2933" dirty="0" err="1"/>
              <a:t>meso</a:t>
            </a:r>
            <a:r>
              <a:rPr lang="en-GB" sz="2933" dirty="0"/>
              <a:t>: Pembrolizumab in advanced </a:t>
            </a:r>
            <a:br>
              <a:rPr lang="en-GB" sz="2933" dirty="0"/>
            </a:br>
            <a:r>
              <a:rPr lang="en-GB" sz="2933" dirty="0" err="1"/>
              <a:t>pretreated</a:t>
            </a:r>
            <a:r>
              <a:rPr lang="en-GB" sz="2933" dirty="0"/>
              <a:t> malignant pleural mesothelioma</a:t>
            </a:r>
            <a:endParaRPr lang="de-DE" sz="2933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25404" y="1665962"/>
            <a:ext cx="2918596" cy="40814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  <a:tabLst>
                <a:tab pos="1879553" algn="l"/>
              </a:tabLst>
            </a:pPr>
            <a:r>
              <a:rPr lang="en-GB" sz="2000" dirty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Study design:</a:t>
            </a: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	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1879553" algn="l"/>
              </a:tabLst>
            </a:pP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Multicentre, randomised, phase III trial, ETOP sponsored</a:t>
            </a:r>
          </a:p>
          <a:p>
            <a:pPr marL="0" indent="0">
              <a:lnSpc>
                <a:spcPct val="120000"/>
              </a:lnSpc>
              <a:buNone/>
              <a:tabLst>
                <a:tab pos="1879553" algn="l"/>
              </a:tabLst>
            </a:pPr>
            <a:r>
              <a:rPr lang="en-GB" sz="2000" dirty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Primary objectives: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1879553" algn="l"/>
              </a:tabLst>
            </a:pP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 To assess safety and efficacy of pembrolizumab versus standard chemotherapy in MPM</a:t>
            </a:r>
          </a:p>
          <a:p>
            <a:pPr marL="0" indent="0">
              <a:lnSpc>
                <a:spcPct val="120000"/>
              </a:lnSpc>
              <a:buNone/>
              <a:tabLst>
                <a:tab pos="1879553" algn="l"/>
              </a:tabLst>
            </a:pPr>
            <a:r>
              <a:rPr lang="en-GB" sz="2000" dirty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Primary endpoint:</a:t>
            </a: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	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1879553" algn="l"/>
              </a:tabLst>
            </a:pP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Progression-free survival (based on independent radiological review)</a:t>
            </a:r>
          </a:p>
          <a:p>
            <a:pPr marL="0" indent="0">
              <a:lnSpc>
                <a:spcPct val="120000"/>
              </a:lnSpc>
              <a:buNone/>
              <a:tabLst>
                <a:tab pos="1879553" algn="l"/>
              </a:tabLst>
            </a:pPr>
            <a:r>
              <a:rPr lang="en-GB" sz="2000" dirty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Sample size: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1879553" algn="l"/>
              </a:tabLst>
            </a:pPr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142 randomized patients</a:t>
            </a:r>
          </a:p>
        </p:txBody>
      </p:sp>
      <p:pic>
        <p:nvPicPr>
          <p:cNvPr id="10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1" y="1665962"/>
            <a:ext cx="6158218" cy="4609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58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34" y="335990"/>
            <a:ext cx="7834064" cy="1051177"/>
          </a:xfrm>
        </p:spPr>
        <p:txBody>
          <a:bodyPr>
            <a:normAutofit/>
          </a:bodyPr>
          <a:lstStyle/>
          <a:p>
            <a:r>
              <a:rPr lang="en-US" sz="2667" dirty="0" smtClean="0">
                <a:latin typeface="Comic Sans MS"/>
                <a:cs typeface="Comic Sans MS"/>
              </a:rPr>
              <a:t>CA209-743: </a:t>
            </a:r>
            <a:r>
              <a:rPr lang="en-US" sz="2667" dirty="0">
                <a:latin typeface="Comic Sans MS"/>
                <a:cs typeface="Comic Sans MS"/>
              </a:rPr>
              <a:t>A phase </a:t>
            </a:r>
            <a:r>
              <a:rPr lang="en-US" sz="2667" dirty="0" smtClean="0">
                <a:latin typeface="Comic Sans MS"/>
                <a:cs typeface="Comic Sans MS"/>
              </a:rPr>
              <a:t>III</a:t>
            </a:r>
            <a:r>
              <a:rPr lang="en-US" sz="2667" dirty="0">
                <a:latin typeface="Comic Sans MS"/>
                <a:cs typeface="Comic Sans MS"/>
              </a:rPr>
              <a:t> </a:t>
            </a:r>
            <a:r>
              <a:rPr lang="en-US" sz="2667" dirty="0" smtClean="0">
                <a:latin typeface="Comic Sans MS"/>
                <a:cs typeface="Comic Sans MS"/>
              </a:rPr>
              <a:t>NIVO/IPI vs. chemotherapy first </a:t>
            </a:r>
            <a:r>
              <a:rPr lang="en-US" sz="2667" dirty="0">
                <a:latin typeface="Comic Sans MS"/>
                <a:cs typeface="Comic Sans MS"/>
              </a:rPr>
              <a:t>line </a:t>
            </a:r>
            <a:r>
              <a:rPr lang="en-US" sz="2667" dirty="0" smtClean="0">
                <a:latin typeface="Comic Sans MS"/>
                <a:cs typeface="Comic Sans MS"/>
              </a:rPr>
              <a:t>trial in mesothelioma</a:t>
            </a:r>
            <a:endParaRPr lang="de-DE" dirty="0">
              <a:latin typeface="Comic Sans MS"/>
              <a:cs typeface="Comic Sans MS"/>
            </a:endParaRP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82" y="1494867"/>
            <a:ext cx="8743168" cy="4847525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67798" y="645009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Comic Sans MS"/>
                <a:ea typeface="Calibri" charset="0"/>
                <a:cs typeface="Comic Sans MS"/>
              </a:rPr>
              <a:t>ClinicalTrials.gov Identifier: NCT02899299</a:t>
            </a:r>
          </a:p>
        </p:txBody>
      </p:sp>
    </p:spTree>
    <p:extLst>
      <p:ext uri="{BB962C8B-B14F-4D97-AF65-F5344CB8AC3E}">
        <p14:creationId xmlns:p14="http://schemas.microsoft.com/office/powerpoint/2010/main" val="279213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Comic Sans MS"/>
                <a:cs typeface="Comic Sans MS"/>
              </a:rPr>
              <a:t>Summary</a:t>
            </a:r>
            <a:endParaRPr lang="en-US" sz="3200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CTLA-4 blockade phase 3 trial in MPM with </a:t>
            </a:r>
            <a:r>
              <a:rPr lang="en-US" sz="2800" dirty="0" err="1" smtClean="0">
                <a:latin typeface="Comic Sans MS"/>
                <a:cs typeface="Comic Sans MS"/>
              </a:rPr>
              <a:t>tremelimumab</a:t>
            </a:r>
            <a:r>
              <a:rPr lang="en-US" sz="2800" dirty="0" smtClean="0">
                <a:latin typeface="Comic Sans MS"/>
                <a:cs typeface="Comic Sans MS"/>
              </a:rPr>
              <a:t>: negative trial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Complex TME in MPM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Single agent activity of anti-PD-1 Ab does not correlate well with PD-L1 expression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Phase 3 trials with immune checkpoint </a:t>
            </a:r>
            <a:r>
              <a:rPr lang="en-US" sz="2800" smtClean="0">
                <a:latin typeface="Comic Sans MS"/>
                <a:cs typeface="Comic Sans MS"/>
              </a:rPr>
              <a:t>blockade are ongoing</a:t>
            </a:r>
            <a:endParaRPr lang="en-US" sz="28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80270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3015"/>
            <a:ext cx="7772400" cy="19505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Advances in the Management of </a:t>
            </a:r>
            <a:r>
              <a:rPr lang="en-US" dirty="0"/>
              <a:t>M</a:t>
            </a:r>
            <a:r>
              <a:rPr lang="en-US" dirty="0" smtClean="0"/>
              <a:t>alignant </a:t>
            </a:r>
            <a:r>
              <a:rPr lang="en-US" dirty="0"/>
              <a:t>P</a:t>
            </a:r>
            <a:r>
              <a:rPr lang="en-US" dirty="0" smtClean="0"/>
              <a:t>leural </a:t>
            </a:r>
            <a:r>
              <a:rPr lang="en-US" dirty="0"/>
              <a:t>M</a:t>
            </a:r>
            <a:r>
              <a:rPr lang="en-US" dirty="0" smtClean="0"/>
              <a:t>esothelioma </a:t>
            </a:r>
            <a:r>
              <a:rPr lang="en-US" dirty="0"/>
              <a:t>(MPM</a:t>
            </a:r>
            <a:r>
              <a:rPr lang="en-US" dirty="0" smtClean="0"/>
              <a:t>) and the Emerging Role of Checkpoint Inhibitors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0732"/>
            <a:ext cx="6400800" cy="2552178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>
                <a:solidFill>
                  <a:schemeClr val="tx1"/>
                </a:solidFill>
              </a:rPr>
              <a:t>Naiyer</a:t>
            </a:r>
            <a:r>
              <a:rPr lang="en-US" b="1" dirty="0">
                <a:solidFill>
                  <a:schemeClr val="tx1"/>
                </a:solidFill>
              </a:rPr>
              <a:t> Rizvi, MD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Medicine</a:t>
            </a:r>
          </a:p>
          <a:p>
            <a:r>
              <a:rPr lang="en-US" dirty="0">
                <a:solidFill>
                  <a:schemeClr val="tx1"/>
                </a:solidFill>
              </a:rPr>
              <a:t>Director of Thoracic Oncology and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Phase I </a:t>
            </a:r>
            <a:r>
              <a:rPr lang="en-US" dirty="0" err="1">
                <a:solidFill>
                  <a:schemeClr val="tx1"/>
                </a:solidFill>
              </a:rPr>
              <a:t>Immunotherapeutics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Price Chair in Clinical Translational Research</a:t>
            </a:r>
          </a:p>
          <a:p>
            <a:r>
              <a:rPr lang="en-US" dirty="0">
                <a:solidFill>
                  <a:schemeClr val="tx1"/>
                </a:solidFill>
              </a:rPr>
              <a:t>Columbia University Medical Center</a:t>
            </a:r>
          </a:p>
          <a:p>
            <a:r>
              <a:rPr lang="en-US" dirty="0">
                <a:solidFill>
                  <a:schemeClr val="tx1"/>
                </a:solidFill>
              </a:rPr>
              <a:t>New York, New York</a:t>
            </a:r>
          </a:p>
        </p:txBody>
      </p:sp>
    </p:spTree>
    <p:extLst>
      <p:ext uri="{BB962C8B-B14F-4D97-AF65-F5344CB8AC3E}">
        <p14:creationId xmlns:p14="http://schemas.microsoft.com/office/powerpoint/2010/main" val="102433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353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000000"/>
                </a:solidFill>
              </a:rPr>
              <a:t>What is your usual first-line systemic therapy recommendation for advanced mesothelioma?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8208"/>
            <a:ext cx="1885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177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640417"/>
              </p:ext>
            </p:extLst>
          </p:nvPr>
        </p:nvGraphicFramePr>
        <p:xfrm>
          <a:off x="349320" y="2343774"/>
          <a:ext cx="8337479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01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353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</a:rPr>
              <a:t>Have you or would you attempt to access an anti-PD-1/</a:t>
            </a:r>
            <a:br>
              <a:rPr lang="en-US" sz="2200" b="1" dirty="0" smtClean="0">
                <a:solidFill>
                  <a:srgbClr val="000000"/>
                </a:solidFill>
              </a:rPr>
            </a:br>
            <a:r>
              <a:rPr lang="en-US" sz="2200" b="1" dirty="0" smtClean="0">
                <a:solidFill>
                  <a:srgbClr val="000000"/>
                </a:solidFill>
              </a:rPr>
              <a:t>PD-L1 antibody for a patient with mesothelioma?</a:t>
            </a:r>
            <a:endParaRPr lang="en-US" sz="22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8208"/>
            <a:ext cx="1885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177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0659430"/>
              </p:ext>
            </p:extLst>
          </p:nvPr>
        </p:nvGraphicFramePr>
        <p:xfrm>
          <a:off x="349320" y="2343774"/>
          <a:ext cx="8337479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4036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1662" y="1656075"/>
            <a:ext cx="5107173" cy="33170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8593" y="1584784"/>
            <a:ext cx="3178695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 smtClean="0">
                <a:latin typeface="Comic Sans MS"/>
                <a:cs typeface="Comic Sans MS"/>
              </a:rPr>
              <a:t>67 </a:t>
            </a:r>
            <a:r>
              <a:rPr lang="en-US" sz="1600" dirty="0" err="1">
                <a:latin typeface="Comic Sans MS"/>
                <a:cs typeface="Comic Sans MS"/>
              </a:rPr>
              <a:t>yo</a:t>
            </a:r>
            <a:r>
              <a:rPr lang="en-US" sz="1600" dirty="0">
                <a:latin typeface="Comic Sans MS"/>
                <a:cs typeface="Comic Sans MS"/>
              </a:rPr>
              <a:t> woman, never-smoker, diagnosed with </a:t>
            </a:r>
            <a:r>
              <a:rPr lang="en-US" sz="1600" dirty="0" err="1" smtClean="0">
                <a:latin typeface="Comic Sans MS"/>
                <a:cs typeface="Comic Sans MS"/>
              </a:rPr>
              <a:t>epithelioid</a:t>
            </a:r>
            <a:r>
              <a:rPr lang="en-US" sz="1600" dirty="0" smtClean="0">
                <a:latin typeface="Comic Sans MS"/>
                <a:cs typeface="Comic Sans MS"/>
              </a:rPr>
              <a:t> mesothelioma</a:t>
            </a:r>
            <a:r>
              <a:rPr lang="en-US" sz="1600" dirty="0">
                <a:latin typeface="Comic Sans MS"/>
                <a:cs typeface="Comic Sans MS"/>
              </a:rPr>
              <a:t>. </a:t>
            </a:r>
            <a:r>
              <a:rPr lang="en-US" sz="1600" dirty="0" smtClean="0">
                <a:latin typeface="Comic Sans MS"/>
                <a:cs typeface="Comic Sans MS"/>
              </a:rPr>
              <a:t>Presented with right chest wall pain, anorexia and weight loss. Imaging showed right lung and pleural masses with </a:t>
            </a:r>
            <a:r>
              <a:rPr lang="en-US" sz="1600" dirty="0" err="1" smtClean="0">
                <a:latin typeface="Comic Sans MS"/>
                <a:cs typeface="Comic Sans MS"/>
              </a:rPr>
              <a:t>mets</a:t>
            </a:r>
            <a:r>
              <a:rPr lang="en-US" sz="1600" dirty="0" smtClean="0">
                <a:latin typeface="Comic Sans MS"/>
                <a:cs typeface="Comic Sans MS"/>
              </a:rPr>
              <a:t> to bone and liver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600" dirty="0" smtClean="0">
                <a:latin typeface="Comic Sans MS"/>
                <a:cs typeface="Comic Sans MS"/>
              </a:rPr>
              <a:t>She received RT </a:t>
            </a:r>
            <a:r>
              <a:rPr lang="en-US" sz="1600" dirty="0">
                <a:latin typeface="Comic Sans MS"/>
                <a:cs typeface="Comic Sans MS"/>
              </a:rPr>
              <a:t>to the T4 and T12 vertebral bodies and had chemotherapy with 6 cycles of carboplatin/</a:t>
            </a:r>
            <a:r>
              <a:rPr lang="en-US" sz="1600" dirty="0" err="1">
                <a:latin typeface="Comic Sans MS"/>
                <a:cs typeface="Comic Sans MS"/>
              </a:rPr>
              <a:t>pemetrexed</a:t>
            </a:r>
            <a:r>
              <a:rPr lang="en-US" sz="1600" dirty="0" smtClean="0">
                <a:latin typeface="Comic Sans MS"/>
                <a:cs typeface="Comic Sans MS"/>
              </a:rPr>
              <a:t>/</a:t>
            </a:r>
            <a:br>
              <a:rPr lang="en-US" sz="1600" dirty="0" smtClean="0">
                <a:latin typeface="Comic Sans MS"/>
                <a:cs typeface="Comic Sans MS"/>
              </a:rPr>
            </a:br>
            <a:r>
              <a:rPr lang="en-US" sz="1600" dirty="0" smtClean="0">
                <a:latin typeface="Comic Sans MS"/>
                <a:cs typeface="Comic Sans MS"/>
              </a:rPr>
              <a:t>bevacizumab </a:t>
            </a:r>
            <a:r>
              <a:rPr lang="en-US" sz="1600" dirty="0">
                <a:latin typeface="Comic Sans MS"/>
                <a:cs typeface="Comic Sans MS"/>
              </a:rPr>
              <a:t>completed </a:t>
            </a:r>
            <a:r>
              <a:rPr lang="en-US" sz="1600" dirty="0" smtClean="0">
                <a:latin typeface="Comic Sans MS"/>
                <a:cs typeface="Comic Sans MS"/>
              </a:rPr>
              <a:t>(8/2016) then maintenance </a:t>
            </a:r>
            <a:r>
              <a:rPr lang="en-US" sz="1600" dirty="0" err="1" smtClean="0">
                <a:latin typeface="Comic Sans MS"/>
                <a:cs typeface="Comic Sans MS"/>
              </a:rPr>
              <a:t>pemetrexed</a:t>
            </a:r>
            <a:r>
              <a:rPr lang="en-US" sz="1600" dirty="0" smtClean="0">
                <a:latin typeface="Comic Sans MS"/>
                <a:cs typeface="Comic Sans MS"/>
              </a:rPr>
              <a:t>/bevacizumab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600" dirty="0" smtClean="0">
                <a:latin typeface="Comic Sans MS"/>
                <a:cs typeface="Comic Sans MS"/>
              </a:rPr>
              <a:t>Subsequent POD and referred for a clinical trial</a:t>
            </a:r>
            <a:endParaRPr lang="en-US" sz="1600" dirty="0"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593" y="406680"/>
            <a:ext cx="8294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mic Sans MS"/>
                <a:cs typeface="Comic Sans MS"/>
              </a:rPr>
              <a:t>Mesothelioma Case</a:t>
            </a:r>
            <a:endParaRPr lang="en-US" sz="32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35330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5756"/>
            <a:ext cx="9144000" cy="29082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683" y="3654049"/>
            <a:ext cx="3317358" cy="355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0850" y="4254018"/>
            <a:ext cx="66165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b="1" dirty="0" err="1"/>
              <a:t>U</a:t>
            </a:r>
            <a:r>
              <a:rPr lang="en-US" b="1" dirty="0" err="1" smtClean="0"/>
              <a:t>nresectable</a:t>
            </a:r>
            <a:r>
              <a:rPr lang="en-US" b="1" dirty="0" smtClean="0"/>
              <a:t> </a:t>
            </a:r>
            <a:r>
              <a:rPr lang="en-US" b="1" dirty="0"/>
              <a:t>malignant pleural mesothelioma </a:t>
            </a:r>
            <a:endParaRPr lang="en-US" b="1" dirty="0" smtClean="0"/>
          </a:p>
          <a:p>
            <a:pPr marL="285750" indent="-285750">
              <a:buFont typeface="Arial" charset="0"/>
              <a:buChar char="•"/>
            </a:pPr>
            <a:r>
              <a:rPr lang="en-US" b="1" dirty="0" smtClean="0"/>
              <a:t>No previous chemotherapy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/>
              <a:t>ECOG performance </a:t>
            </a:r>
            <a:r>
              <a:rPr lang="en-US" b="1" dirty="0"/>
              <a:t>status of </a:t>
            </a:r>
            <a:r>
              <a:rPr lang="en-US" b="1" dirty="0" smtClean="0"/>
              <a:t>0–2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/>
              <a:t>N</a:t>
            </a:r>
            <a:r>
              <a:rPr lang="en-US" b="1" dirty="0" smtClean="0"/>
              <a:t>o </a:t>
            </a:r>
            <a:r>
              <a:rPr lang="en-US" b="1" dirty="0"/>
              <a:t>substantial cardiovascular </a:t>
            </a:r>
            <a:r>
              <a:rPr lang="en-US" b="1" dirty="0" smtClean="0"/>
              <a:t>comorbidity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/>
              <a:t>Not</a:t>
            </a:r>
            <a:r>
              <a:rPr lang="en-US" dirty="0"/>
              <a:t> </a:t>
            </a:r>
            <a:r>
              <a:rPr lang="en-US" b="1" dirty="0" smtClean="0"/>
              <a:t>amenable </a:t>
            </a:r>
            <a:r>
              <a:rPr lang="en-US" b="1" dirty="0"/>
              <a:t>to curative </a:t>
            </a:r>
            <a:r>
              <a:rPr lang="en-US" b="1" dirty="0" smtClean="0"/>
              <a:t>surgery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/>
              <a:t>A</a:t>
            </a:r>
            <a:r>
              <a:rPr lang="en-US" b="1" dirty="0" smtClean="0"/>
              <a:t>t </a:t>
            </a:r>
            <a:r>
              <a:rPr lang="en-US" b="1" dirty="0"/>
              <a:t>least one evaluable (pleural </a:t>
            </a:r>
            <a:r>
              <a:rPr lang="en-US" b="1" dirty="0" smtClean="0"/>
              <a:t>effusion</a:t>
            </a:r>
            <a:r>
              <a:rPr lang="en-US" b="1" dirty="0"/>
              <a:t>) or measurable (pleural </a:t>
            </a:r>
            <a:r>
              <a:rPr lang="en-US" b="1" dirty="0" smtClean="0"/>
              <a:t>tumor solid</a:t>
            </a:r>
            <a:r>
              <a:rPr lang="en-US" dirty="0"/>
              <a:t> </a:t>
            </a:r>
            <a:r>
              <a:rPr lang="en-US" b="1" dirty="0" smtClean="0"/>
              <a:t>thickening</a:t>
            </a:r>
            <a:r>
              <a:rPr lang="en-US" b="1" dirty="0"/>
              <a:t>) lesion with CT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64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MAPS: Overall Survival</a:t>
            </a:r>
            <a:endParaRPr lang="en-US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5700"/>
            <a:ext cx="9144000" cy="4540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11387" y="1767156"/>
            <a:ext cx="4132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		</a:t>
            </a:r>
            <a:r>
              <a:rPr lang="en-US" dirty="0" smtClean="0">
                <a:solidFill>
                  <a:srgbClr val="FF0000"/>
                </a:solidFill>
              </a:rPr>
              <a:t>PCB</a:t>
            </a:r>
            <a:r>
              <a:rPr lang="en-US" dirty="0" smtClean="0"/>
              <a:t>			</a:t>
            </a:r>
            <a:r>
              <a:rPr lang="en-US" dirty="0" smtClean="0">
                <a:solidFill>
                  <a:schemeClr val="accent1"/>
                </a:solidFill>
              </a:rPr>
              <a:t>PC</a:t>
            </a:r>
          </a:p>
          <a:p>
            <a:r>
              <a:rPr lang="en-US" dirty="0" smtClean="0"/>
              <a:t>			(n = 223)		(n = 225)</a:t>
            </a:r>
          </a:p>
          <a:p>
            <a:r>
              <a:rPr lang="en-US" dirty="0" smtClean="0"/>
              <a:t>Median OS	</a:t>
            </a:r>
            <a:r>
              <a:rPr lang="en-US" dirty="0" smtClean="0">
                <a:solidFill>
                  <a:srgbClr val="FF0000"/>
                </a:solidFill>
              </a:rPr>
              <a:t>18.8 </a:t>
            </a:r>
            <a:r>
              <a:rPr lang="en-US" dirty="0" err="1" smtClean="0">
                <a:solidFill>
                  <a:srgbClr val="FF0000"/>
                </a:solidFill>
              </a:rPr>
              <a:t>mo</a:t>
            </a:r>
            <a:r>
              <a:rPr lang="en-US" dirty="0" smtClean="0"/>
              <a:t>		</a:t>
            </a:r>
            <a:r>
              <a:rPr lang="en-US" dirty="0" smtClean="0">
                <a:solidFill>
                  <a:schemeClr val="accent1"/>
                </a:solidFill>
              </a:rPr>
              <a:t>16.1 </a:t>
            </a:r>
            <a:r>
              <a:rPr lang="en-US" dirty="0" err="1" smtClean="0">
                <a:solidFill>
                  <a:schemeClr val="accent1"/>
                </a:solidFill>
              </a:rPr>
              <a:t>mo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5334" y="5745000"/>
            <a:ext cx="8378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Median PFS was also improved with PCB: 9.2 </a:t>
            </a:r>
            <a:r>
              <a:rPr lang="en-US" dirty="0" err="1" smtClean="0"/>
              <a:t>mo</a:t>
            </a:r>
            <a:r>
              <a:rPr lang="en-US" dirty="0" smtClean="0"/>
              <a:t> vs 7.3 </a:t>
            </a:r>
            <a:r>
              <a:rPr lang="en-US" dirty="0" err="1" smtClean="0"/>
              <a:t>mo</a:t>
            </a:r>
            <a:r>
              <a:rPr lang="en-US" dirty="0" smtClean="0"/>
              <a:t> (HR </a:t>
            </a:r>
            <a:r>
              <a:rPr lang="en-US" dirty="0"/>
              <a:t>0.61, </a:t>
            </a:r>
            <a:r>
              <a:rPr lang="en-US" dirty="0" smtClean="0"/>
              <a:t>p&lt;0.0001)</a:t>
            </a:r>
            <a:endParaRPr lang="en-US" dirty="0"/>
          </a:p>
          <a:p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		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19" y="6390527"/>
            <a:ext cx="4911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Zalcman</a:t>
            </a:r>
            <a:r>
              <a:rPr lang="en-US" dirty="0" smtClean="0"/>
              <a:t> G et al. Lancet 2016;387(10026):1405-14.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04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MAPS: Select Adverse Events</a:t>
            </a:r>
            <a:endParaRPr lang="en-US" sz="32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1"/>
          <a:ext cx="8229600" cy="3413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580"/>
                <a:gridCol w="1541123"/>
                <a:gridCol w="1376737"/>
                <a:gridCol w="1407560"/>
                <a:gridCol w="1371600"/>
              </a:tblGrid>
              <a:tr h="50751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PCB (n = 222)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PC (n = 224)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75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Any grade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Grade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Any grade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Grade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07519">
                <a:tc>
                  <a:txBody>
                    <a:bodyPr/>
                    <a:lstStyle/>
                    <a:p>
                      <a:r>
                        <a:rPr lang="en-US" dirty="0" smtClean="0"/>
                        <a:t>Hemorrhage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41.0%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0%</a:t>
                      </a:r>
                      <a:endParaRPr lang="en-US" dirty="0"/>
                    </a:p>
                  </a:txBody>
                  <a:tcPr/>
                </a:tc>
              </a:tr>
              <a:tr h="507519">
                <a:tc>
                  <a:txBody>
                    <a:bodyPr/>
                    <a:lstStyle/>
                    <a:p>
                      <a:r>
                        <a:rPr lang="en-US" dirty="0" smtClean="0"/>
                        <a:t>Cardiovascular AEs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0.9%</a:t>
                      </a:r>
                      <a:endParaRPr lang="en-US" dirty="0"/>
                    </a:p>
                  </a:txBody>
                  <a:tcPr/>
                </a:tc>
              </a:tr>
              <a:tr h="507519">
                <a:tc>
                  <a:txBody>
                    <a:bodyPr/>
                    <a:lstStyle/>
                    <a:p>
                      <a:r>
                        <a:rPr lang="en-US" dirty="0" smtClean="0"/>
                        <a:t>Hypertension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56.3%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23.0%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0%</a:t>
                      </a:r>
                      <a:endParaRPr lang="en-US" dirty="0"/>
                    </a:p>
                  </a:txBody>
                  <a:tcPr/>
                </a:tc>
              </a:tr>
              <a:tr h="875992">
                <a:tc>
                  <a:txBody>
                    <a:bodyPr/>
                    <a:lstStyle/>
                    <a:p>
                      <a:r>
                        <a:rPr lang="en-US" dirty="0" smtClean="0"/>
                        <a:t>Arterial and venous thromboembolic events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0.9%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919" y="6390527"/>
            <a:ext cx="4911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Zalcman</a:t>
            </a:r>
            <a:r>
              <a:rPr lang="en-US" dirty="0" smtClean="0"/>
              <a:t> G et al. Lancet 2016;387(10026):1405-14.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35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de-DE" sz="2200" dirty="0" smtClean="0">
                <a:latin typeface="Comic Sans MS"/>
                <a:cs typeface="Comic Sans MS"/>
              </a:rPr>
              <a:t>PD-L1 </a:t>
            </a:r>
            <a:r>
              <a:rPr lang="de-DE" sz="2200" dirty="0" err="1" smtClean="0">
                <a:latin typeface="Comic Sans MS"/>
                <a:cs typeface="Comic Sans MS"/>
              </a:rPr>
              <a:t>expression</a:t>
            </a:r>
            <a:r>
              <a:rPr lang="de-DE" sz="2200" dirty="0" smtClean="0">
                <a:latin typeface="Comic Sans MS"/>
                <a:cs typeface="Comic Sans MS"/>
              </a:rPr>
              <a:t> in </a:t>
            </a:r>
            <a:r>
              <a:rPr lang="de-DE" sz="2200" dirty="0" err="1" smtClean="0">
                <a:latin typeface="Comic Sans MS"/>
                <a:cs typeface="Comic Sans MS"/>
              </a:rPr>
              <a:t>malignant</a:t>
            </a:r>
            <a:r>
              <a:rPr lang="de-DE" sz="2200" dirty="0" smtClean="0">
                <a:latin typeface="Comic Sans MS"/>
                <a:cs typeface="Comic Sans MS"/>
              </a:rPr>
              <a:t> </a:t>
            </a:r>
            <a:r>
              <a:rPr lang="de-DE" sz="2200" dirty="0" err="1" smtClean="0">
                <a:latin typeface="Comic Sans MS"/>
                <a:cs typeface="Comic Sans MS"/>
              </a:rPr>
              <a:t>pleural</a:t>
            </a:r>
            <a:r>
              <a:rPr lang="de-DE" sz="2200" dirty="0" smtClean="0">
                <a:latin typeface="Comic Sans MS"/>
                <a:cs typeface="Comic Sans MS"/>
              </a:rPr>
              <a:t> </a:t>
            </a:r>
            <a:r>
              <a:rPr lang="de-DE" sz="2200" dirty="0" err="1" smtClean="0">
                <a:latin typeface="Comic Sans MS"/>
                <a:cs typeface="Comic Sans MS"/>
              </a:rPr>
              <a:t>mesothelioma</a:t>
            </a:r>
            <a:endParaRPr lang="de-DE" sz="2200" dirty="0">
              <a:latin typeface="Comic Sans MS"/>
              <a:cs typeface="Comic Sans MS"/>
            </a:endParaRPr>
          </a:p>
        </p:txBody>
      </p:sp>
      <p:graphicFrame>
        <p:nvGraphicFramePr>
          <p:cNvPr id="6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45231"/>
              </p:ext>
            </p:extLst>
          </p:nvPr>
        </p:nvGraphicFramePr>
        <p:xfrm>
          <a:off x="158554" y="962518"/>
          <a:ext cx="8733927" cy="354442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33127"/>
                <a:gridCol w="1656184"/>
                <a:gridCol w="1944216"/>
                <a:gridCol w="1656184"/>
                <a:gridCol w="1944216"/>
              </a:tblGrid>
              <a:tr h="327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 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Mansfield et </a:t>
                      </a: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al</a:t>
                      </a:r>
                      <a:r>
                        <a:rPr lang="en-AU" sz="1400" b="0" baseline="30000" dirty="0" smtClean="0">
                          <a:effectLst/>
                          <a:latin typeface="Comic Sans MS"/>
                          <a:cs typeface="Comic Sans MS"/>
                        </a:rPr>
                        <a:t>1</a:t>
                      </a:r>
                      <a:endParaRPr lang="en-US" sz="1400" b="0" baseline="3000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err="1">
                          <a:effectLst/>
                          <a:latin typeface="Comic Sans MS"/>
                          <a:cs typeface="Comic Sans MS"/>
                        </a:rPr>
                        <a:t>Cedrés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 et </a:t>
                      </a: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al</a:t>
                      </a:r>
                      <a:r>
                        <a:rPr lang="en-AU" sz="1400" b="0" baseline="30000" dirty="0" smtClean="0">
                          <a:effectLst/>
                          <a:latin typeface="Comic Sans MS"/>
                          <a:cs typeface="Comic Sans MS"/>
                        </a:rPr>
                        <a:t>2</a:t>
                      </a:r>
                      <a:endParaRPr lang="en-US" sz="1400" b="0" baseline="3000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baseline="0" dirty="0" err="1" smtClean="0">
                          <a:effectLst/>
                          <a:latin typeface="Comic Sans MS"/>
                          <a:cs typeface="Comic Sans MS"/>
                        </a:rPr>
                        <a:t>Thapa</a:t>
                      </a:r>
                      <a:r>
                        <a:rPr lang="en-AU" sz="1400" b="0" baseline="0" dirty="0" smtClean="0">
                          <a:effectLst/>
                          <a:latin typeface="Comic Sans MS"/>
                          <a:cs typeface="Comic Sans MS"/>
                        </a:rPr>
                        <a:t> et al</a:t>
                      </a:r>
                      <a:r>
                        <a:rPr lang="en-AU" sz="1400" b="0" baseline="30000" dirty="0" smtClean="0">
                          <a:effectLst/>
                          <a:latin typeface="Comic Sans MS"/>
                          <a:cs typeface="Comic Sans MS"/>
                        </a:rPr>
                        <a:t>3</a:t>
                      </a:r>
                      <a:endParaRPr lang="en-US" sz="1400" b="0" baseline="3000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baseline="0" dirty="0" smtClean="0">
                          <a:effectLst/>
                          <a:latin typeface="Comic Sans MS"/>
                          <a:cs typeface="Comic Sans MS"/>
                        </a:rPr>
                        <a:t>Combaz-Lair</a:t>
                      </a:r>
                      <a:r>
                        <a:rPr lang="en-AU" sz="1400" b="0" baseline="30000" dirty="0" smtClean="0">
                          <a:effectLst/>
                          <a:latin typeface="Comic Sans MS"/>
                          <a:cs typeface="Comic Sans MS"/>
                        </a:rPr>
                        <a:t>4</a:t>
                      </a:r>
                      <a:endParaRPr lang="en-US" sz="1400" b="0" baseline="3000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/>
                </a:tc>
              </a:tr>
              <a:tr h="323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N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106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77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311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Comic Sans MS"/>
                          <a:cs typeface="Comic Sans MS"/>
                        </a:rPr>
                        <a:t>58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  <a:tr h="366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Antibody 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used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 </a:t>
                      </a: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5H1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E1L3N</a:t>
                      </a:r>
                      <a:endParaRPr lang="en-US" sz="1400" b="0" dirty="0">
                        <a:effectLst/>
                        <a:latin typeface="Comic Sans MS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E1L3N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E1L3N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  <a:tr h="488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Criteria 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of positivity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&gt;5% membranous </a:t>
                      </a:r>
                      <a:endParaRPr lang="en-AU" sz="1400" b="0" dirty="0" smtClean="0">
                        <a:effectLst/>
                        <a:latin typeface="Comic Sans MS"/>
                        <a:cs typeface="Comic Sans M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and/or 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cytoplasmic staining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</a:t>
                      </a:r>
                      <a:r>
                        <a:rPr lang="de-DE" sz="1400" b="0" kern="1200" baseline="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 </a:t>
                      </a: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% membranous and/or cytoplasmic staining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&gt;5</a:t>
                      </a:r>
                      <a:r>
                        <a:rPr lang="en-AU" sz="1400" b="0" dirty="0">
                          <a:effectLst/>
                          <a:latin typeface="Comic Sans MS"/>
                          <a:cs typeface="Comic Sans MS"/>
                        </a:rPr>
                        <a:t>% membranous staining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</a:t>
                      </a:r>
                      <a:r>
                        <a:rPr lang="de-DE" sz="1400" b="0" kern="1200" baseline="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 </a:t>
                      </a: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1% membranous and/or cytoplasmic staining</a:t>
                      </a:r>
                      <a:endParaRPr lang="en-US" sz="1400" b="0" dirty="0" smtClean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  <a:tr h="654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PD-L1 positivity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All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40%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20.7%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41.7%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Comic Sans MS"/>
                          <a:cs typeface="Comic Sans MS"/>
                        </a:rPr>
                        <a:t>29%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  <a:tr h="51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Epithelioid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33%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20%</a:t>
                      </a:r>
                      <a:endParaRPr lang="en-US" sz="1400" b="0" dirty="0">
                        <a:effectLst/>
                        <a:latin typeface="Comic Sans MS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33%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AU" sz="1400" b="0" kern="1800" dirty="0" smtClean="0">
                          <a:effectLst/>
                          <a:latin typeface="Comic Sans MS"/>
                          <a:cs typeface="Comic Sans MS"/>
                        </a:rPr>
                        <a:t>23%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  <a:tr h="507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400" b="0" baseline="0" dirty="0" smtClean="0">
                          <a:effectLst/>
                          <a:latin typeface="Comic Sans MS"/>
                          <a:cs typeface="Comic Sans MS"/>
                        </a:rPr>
                        <a:t>Non-epithelioid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38%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0" kern="120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73%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effectLst/>
                          <a:latin typeface="Comic Sans MS"/>
                          <a:cs typeface="Comic Sans MS"/>
                        </a:rPr>
                        <a:t>42%*</a:t>
                      </a:r>
                      <a:endParaRPr lang="en-US" sz="1400" b="0" dirty="0">
                        <a:effectLst/>
                        <a:latin typeface="Comic Sans MS"/>
                        <a:ea typeface="Calibri" charset="0"/>
                        <a:cs typeface="Comic Sans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0" kern="1200" dirty="0" smtClean="0">
                          <a:effectLst/>
                          <a:latin typeface="Comic Sans MS"/>
                          <a:cs typeface="Comic Sans MS"/>
                          <a:sym typeface="Symbol" charset="2"/>
                        </a:rPr>
                        <a:t>37%</a:t>
                      </a:r>
                      <a:endParaRPr lang="en-US" sz="1400" b="0" dirty="0" smtClean="0">
                        <a:effectLst/>
                        <a:latin typeface="Comic Sans MS"/>
                        <a:cs typeface="Comic Sans M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158554" y="5808517"/>
            <a:ext cx="8985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baseline="30000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1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Mansfield, JTO 2014, </a:t>
            </a:r>
            <a:r>
              <a:rPr lang="en-US" sz="1500" i="1" baseline="30000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2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Cedres, </a:t>
            </a:r>
            <a:r>
              <a:rPr lang="en-US" sz="1500" i="1" dirty="0" err="1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Plos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 One 2015, </a:t>
            </a:r>
            <a:r>
              <a:rPr lang="en-US" sz="1500" i="1" baseline="30000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3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Thapa,  ASCO 2016, </a:t>
            </a:r>
            <a:r>
              <a:rPr lang="en-US" sz="1500" i="1" baseline="30000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4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Combaz-Lair, Human </a:t>
            </a:r>
            <a:r>
              <a:rPr lang="en-US" sz="1500" i="1" dirty="0" err="1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Pathol</a:t>
            </a:r>
            <a:r>
              <a:rPr lang="en-US" sz="1500" i="1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 2016</a:t>
            </a:r>
            <a:endParaRPr lang="en-US" sz="1500" i="1" dirty="0">
              <a:solidFill>
                <a:schemeClr val="tx2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58554" y="4608189"/>
            <a:ext cx="86157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Comic Sans MS"/>
                <a:cs typeface="Comic Sans MS"/>
              </a:rPr>
              <a:t>*Strong </a:t>
            </a:r>
            <a:r>
              <a:rPr lang="de-DE" sz="1200" dirty="0" err="1">
                <a:latin typeface="Comic Sans MS"/>
                <a:cs typeface="Comic Sans MS"/>
              </a:rPr>
              <a:t>positivity</a:t>
            </a:r>
            <a:r>
              <a:rPr lang="de-DE" sz="1200" dirty="0">
                <a:latin typeface="Comic Sans MS"/>
                <a:cs typeface="Comic Sans MS"/>
              </a:rPr>
              <a:t> </a:t>
            </a:r>
            <a:r>
              <a:rPr lang="de-DE" sz="1200" dirty="0" err="1">
                <a:latin typeface="Comic Sans MS"/>
                <a:cs typeface="Comic Sans MS"/>
              </a:rPr>
              <a:t>predominantly</a:t>
            </a:r>
            <a:r>
              <a:rPr lang="de-DE" sz="1200" dirty="0">
                <a:latin typeface="Comic Sans MS"/>
                <a:cs typeface="Comic Sans MS"/>
              </a:rPr>
              <a:t> in non- </a:t>
            </a:r>
            <a:r>
              <a:rPr lang="de-DE" sz="1200" dirty="0" err="1" smtClean="0">
                <a:latin typeface="Comic Sans MS"/>
                <a:cs typeface="Comic Sans MS"/>
              </a:rPr>
              <a:t>epithelioid</a:t>
            </a:r>
            <a:r>
              <a:rPr lang="de-DE" sz="1200" dirty="0" smtClean="0">
                <a:latin typeface="Comic Sans MS"/>
                <a:cs typeface="Comic Sans MS"/>
              </a:rPr>
              <a:t> </a:t>
            </a:r>
            <a:r>
              <a:rPr lang="de-DE" sz="1200" dirty="0" err="1" smtClean="0">
                <a:latin typeface="Comic Sans MS"/>
                <a:cs typeface="Comic Sans MS"/>
              </a:rPr>
              <a:t>tumors</a:t>
            </a:r>
            <a:endParaRPr lang="de-DE" sz="1200" dirty="0" smtClean="0">
              <a:latin typeface="Comic Sans MS"/>
              <a:cs typeface="Comic Sans MS"/>
            </a:endParaRPr>
          </a:p>
          <a:p>
            <a:endParaRPr lang="de-DE" sz="1200" dirty="0">
              <a:latin typeface="Comic Sans MS"/>
              <a:cs typeface="Comic Sans MS"/>
            </a:endParaRPr>
          </a:p>
          <a:p>
            <a:r>
              <a:rPr lang="de-DE" sz="1200" dirty="0">
                <a:latin typeface="Comic Sans MS"/>
                <a:cs typeface="Comic Sans MS"/>
              </a:rPr>
              <a:t>*</a:t>
            </a:r>
            <a:r>
              <a:rPr lang="fr-FR" sz="1200" dirty="0">
                <a:latin typeface="Comic Sans MS"/>
                <a:cs typeface="Comic Sans MS"/>
              </a:rPr>
              <a:t>97% percent (58/60 cases) of the MPM </a:t>
            </a:r>
            <a:r>
              <a:rPr lang="fr-FR" sz="1200" dirty="0" err="1">
                <a:latin typeface="Comic Sans MS"/>
                <a:cs typeface="Comic Sans MS"/>
              </a:rPr>
              <a:t>showed</a:t>
            </a:r>
            <a:r>
              <a:rPr lang="fr-FR" sz="1200" dirty="0">
                <a:latin typeface="Comic Sans MS"/>
                <a:cs typeface="Comic Sans MS"/>
              </a:rPr>
              <a:t> a mixed </a:t>
            </a:r>
            <a:r>
              <a:rPr lang="fr-FR" sz="1200" dirty="0" err="1">
                <a:latin typeface="Comic Sans MS"/>
                <a:cs typeface="Comic Sans MS"/>
              </a:rPr>
              <a:t>infiltrate</a:t>
            </a:r>
            <a:r>
              <a:rPr lang="fr-FR" sz="1200" dirty="0">
                <a:latin typeface="Comic Sans MS"/>
                <a:cs typeface="Comic Sans MS"/>
              </a:rPr>
              <a:t> of lymphocytes, macrophages, and plasma </a:t>
            </a:r>
            <a:r>
              <a:rPr lang="fr-FR" sz="1200" dirty="0" err="1">
                <a:latin typeface="Comic Sans MS"/>
                <a:cs typeface="Comic Sans MS"/>
              </a:rPr>
              <a:t>cells</a:t>
            </a:r>
            <a:r>
              <a:rPr lang="fr-FR" sz="1200" dirty="0">
                <a:latin typeface="Comic Sans MS"/>
                <a:cs typeface="Comic Sans MS"/>
              </a:rPr>
              <a:t> (</a:t>
            </a:r>
            <a:r>
              <a:rPr lang="en-US" sz="1200" dirty="0" err="1">
                <a:latin typeface="Comic Sans MS"/>
                <a:cs typeface="Comic Sans MS"/>
              </a:rPr>
              <a:t>Combaz</a:t>
            </a:r>
            <a:r>
              <a:rPr lang="en-US" sz="1200" dirty="0">
                <a:latin typeface="Comic Sans MS"/>
                <a:cs typeface="Comic Sans MS"/>
              </a:rPr>
              <a:t>-Lair, Human </a:t>
            </a:r>
            <a:r>
              <a:rPr lang="en-US" sz="1200" dirty="0" err="1">
                <a:latin typeface="Comic Sans MS"/>
                <a:cs typeface="Comic Sans MS"/>
              </a:rPr>
              <a:t>Pathol</a:t>
            </a:r>
            <a:r>
              <a:rPr lang="en-US" sz="1200" dirty="0">
                <a:latin typeface="Comic Sans MS"/>
                <a:cs typeface="Comic Sans MS"/>
              </a:rPr>
              <a:t> 2016)</a:t>
            </a:r>
            <a:endParaRPr lang="fr-FR" sz="1200" dirty="0">
              <a:latin typeface="Comic Sans MS"/>
              <a:cs typeface="Comic Sans MS"/>
            </a:endParaRPr>
          </a:p>
          <a:p>
            <a:endParaRPr lang="de-DE" sz="1400" dirty="0">
              <a:latin typeface="Comic Sans MS"/>
              <a:cs typeface="Comic Sans MS"/>
            </a:endParaRPr>
          </a:p>
        </p:txBody>
      </p:sp>
      <p:sp>
        <p:nvSpPr>
          <p:cNvPr id="10" name="Textfeld 7"/>
          <p:cNvSpPr txBox="1"/>
          <p:nvPr/>
        </p:nvSpPr>
        <p:spPr>
          <a:xfrm>
            <a:off x="6815901" y="6611779"/>
            <a:ext cx="20765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err="1" smtClean="0">
                <a:latin typeface="Comic Sans MS"/>
                <a:cs typeface="Comic Sans MS"/>
              </a:rPr>
              <a:t>Courtesy</a:t>
            </a:r>
            <a:r>
              <a:rPr lang="de-DE" sz="1000" dirty="0" smtClean="0">
                <a:latin typeface="Comic Sans MS"/>
                <a:cs typeface="Comic Sans MS"/>
              </a:rPr>
              <a:t> </a:t>
            </a:r>
            <a:r>
              <a:rPr lang="de-DE" sz="1000" dirty="0" err="1" smtClean="0">
                <a:latin typeface="Comic Sans MS"/>
                <a:cs typeface="Comic Sans MS"/>
              </a:rPr>
              <a:t>of</a:t>
            </a:r>
            <a:r>
              <a:rPr lang="de-DE" sz="1000" dirty="0" smtClean="0">
                <a:latin typeface="Comic Sans MS"/>
                <a:cs typeface="Comic Sans MS"/>
              </a:rPr>
              <a:t> Solange Peters</a:t>
            </a:r>
            <a:endParaRPr lang="de-DE" sz="10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8591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1866</TotalTime>
  <Words>947</Words>
  <Application>Microsoft Macintosh PowerPoint</Application>
  <PresentationFormat>On-screen Show (4:3)</PresentationFormat>
  <Paragraphs>203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Calibri</vt:lpstr>
      <vt:lpstr>Comic Sans MS</vt:lpstr>
      <vt:lpstr>ＭＳ Ｐゴシック</vt:lpstr>
      <vt:lpstr>Symbol</vt:lpstr>
      <vt:lpstr>Times</vt:lpstr>
      <vt:lpstr>Times New Roman</vt:lpstr>
      <vt:lpstr>Wingdings</vt:lpstr>
      <vt:lpstr>ヒラギノ角ゴ Pro W3</vt:lpstr>
      <vt:lpstr>Arial</vt:lpstr>
      <vt:lpstr>Office Theme</vt:lpstr>
      <vt:lpstr>PowerPoint Presentation</vt:lpstr>
      <vt:lpstr>Advances in the Management of Malignant Pleural Mesothelioma (MPM) and the Emerging Role of Checkpoint Inhibitors</vt:lpstr>
      <vt:lpstr>PowerPoint Presentation</vt:lpstr>
      <vt:lpstr>PowerPoint Presentation</vt:lpstr>
      <vt:lpstr>PowerPoint Presentation</vt:lpstr>
      <vt:lpstr>PowerPoint Presentation</vt:lpstr>
      <vt:lpstr>MAPS: Overall Survival</vt:lpstr>
      <vt:lpstr>MAPS: Select Adverse Events</vt:lpstr>
      <vt:lpstr>PD-L1 expression in malignant pleural mesothelioma</vt:lpstr>
      <vt:lpstr>Correlation of PD-L1 expression with immune cell infiltrates, genome-wide copy number aberrations and survival in mesothelioma</vt:lpstr>
      <vt:lpstr>Mesothelioma – mutational load</vt:lpstr>
      <vt:lpstr>T-cell inflamed microenvironment by tumor entity across TCGA solid tumors </vt:lpstr>
      <vt:lpstr>Tremelimumab MESOT-TREM-2008 and -2012 (IIS) </vt:lpstr>
      <vt:lpstr>DETERMINE: study design</vt:lpstr>
      <vt:lpstr>Tremelimumab in second or third line versus placebo in malignant mesothelioma</vt:lpstr>
      <vt:lpstr>Anti-PD-1 antibody results</vt:lpstr>
      <vt:lpstr>PROMISE-meso: Pembrolizumab in advanced  pretreated malignant pleural mesothelioma</vt:lpstr>
      <vt:lpstr>CA209-743: A phase III NIVO/IPI vs. chemotherapy first line trial in mesothelioma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44</cp:revision>
  <cp:lastPrinted>2017-02-11T17:51:04Z</cp:lastPrinted>
  <dcterms:created xsi:type="dcterms:W3CDTF">2017-02-07T15:48:02Z</dcterms:created>
  <dcterms:modified xsi:type="dcterms:W3CDTF">2017-05-18T18:57:56Z</dcterms:modified>
  <cp:category/>
</cp:coreProperties>
</file>