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oleObject"/>
  <Default Extension="jpeg" ContentType="image/jpeg"/>
  <Default Extension="jpg" ContentType="image/jpeg"/>
  <Default Extension="rels" ContentType="application/vnd.openxmlformats-package.relationships+xml"/>
  <Default Extension="xlsx" ContentType="application/vnd.openxmlformats-officedocument.spreadsheetml.sheet"/>
  <Default Extension="vml" ContentType="application/vnd.openxmlformats-officedocument.vmlDrawing"/>
  <Default Extension="png" ContentType="image/png"/>
  <Default Extension="wmf" ContentType="image/x-w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  <p:sldMasterId id="2147483754" r:id="rId2"/>
  </p:sldMasterIdLst>
  <p:notesMasterIdLst>
    <p:notesMasterId r:id="rId25"/>
  </p:notesMasterIdLst>
  <p:handoutMasterIdLst>
    <p:handoutMasterId r:id="rId26"/>
  </p:handoutMasterIdLst>
  <p:sldIdLst>
    <p:sldId id="857" r:id="rId3"/>
    <p:sldId id="403" r:id="rId4"/>
    <p:sldId id="860" r:id="rId5"/>
    <p:sldId id="861" r:id="rId6"/>
    <p:sldId id="851" r:id="rId7"/>
    <p:sldId id="852" r:id="rId8"/>
    <p:sldId id="853" r:id="rId9"/>
    <p:sldId id="854" r:id="rId10"/>
    <p:sldId id="828" r:id="rId11"/>
    <p:sldId id="855" r:id="rId12"/>
    <p:sldId id="836" r:id="rId13"/>
    <p:sldId id="837" r:id="rId14"/>
    <p:sldId id="833" r:id="rId15"/>
    <p:sldId id="838" r:id="rId16"/>
    <p:sldId id="839" r:id="rId17"/>
    <p:sldId id="841" r:id="rId18"/>
    <p:sldId id="847" r:id="rId19"/>
    <p:sldId id="840" r:id="rId20"/>
    <p:sldId id="842" r:id="rId21"/>
    <p:sldId id="844" r:id="rId22"/>
    <p:sldId id="843" r:id="rId23"/>
    <p:sldId id="845" r:id="rId2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uth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699FF"/>
    <a:srgbClr val="FF9900"/>
    <a:srgbClr val="990033"/>
    <a:srgbClr val="00FF00"/>
    <a:srgbClr val="FF0000"/>
    <a:srgbClr val="0000FF"/>
    <a:srgbClr val="61294E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854" autoAdjust="0"/>
    <p:restoredTop sz="96047" autoAdjust="0"/>
  </p:normalViewPr>
  <p:slideViewPr>
    <p:cSldViewPr>
      <p:cViewPr>
        <p:scale>
          <a:sx n="100" d="100"/>
          <a:sy n="100" d="100"/>
        </p:scale>
        <p:origin x="1848" y="4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notesMaster" Target="notesMasters/notesMaster1.xml"/><Relationship Id="rId26" Type="http://schemas.openxmlformats.org/officeDocument/2006/relationships/handoutMaster" Target="handoutMasters/handoutMaster1.xml"/><Relationship Id="rId27" Type="http://schemas.openxmlformats.org/officeDocument/2006/relationships/commentAuthors" Target="commentAuthors.xml"/><Relationship Id="rId28" Type="http://schemas.openxmlformats.org/officeDocument/2006/relationships/presProps" Target="presProps.xml"/><Relationship Id="rId29" Type="http://schemas.openxmlformats.org/officeDocument/2006/relationships/viewProps" Target="viewProps.xml"/><Relationship Id="rId30" Type="http://schemas.openxmlformats.org/officeDocument/2006/relationships/theme" Target="theme/theme1.xml"/><Relationship Id="rId31" Type="http://schemas.openxmlformats.org/officeDocument/2006/relationships/tableStyles" Target="tableStyles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.xml"/><Relationship Id="rId2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2.xml"/><Relationship Id="rId2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348213113985752"/>
          <c:y val="0.0448275098425197"/>
          <c:w val="0.615314960629921"/>
          <c:h val="0.8315405919087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F6600"/>
            </a:solidFill>
            <a:ln w="25433">
              <a:noFill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 i="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I have</c:v>
                </c:pt>
                <c:pt idx="1">
                  <c:v>I haven't but would for the right patient</c:v>
                </c:pt>
                <c:pt idx="2">
                  <c:v>I haven't and would not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0.03</c:v>
                </c:pt>
                <c:pt idx="1">
                  <c:v>0.43</c:v>
                </c:pt>
                <c:pt idx="2">
                  <c:v>0.54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213095696"/>
        <c:axId val="-113584480"/>
      </c:barChart>
      <c:catAx>
        <c:axId val="-21309569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 w="6347">
            <a:solidFill>
              <a:schemeClr val="bg1"/>
            </a:solidFill>
          </a:ln>
        </c:spPr>
        <c:txPr>
          <a:bodyPr/>
          <a:lstStyle/>
          <a:p>
            <a:pPr algn="r">
              <a:defRPr sz="1599" b="1" i="0"/>
            </a:pPr>
            <a:endParaRPr lang="en-US"/>
          </a:p>
        </c:txPr>
        <c:crossAx val="-113584480"/>
        <c:crosses val="autoZero"/>
        <c:auto val="1"/>
        <c:lblAlgn val="ctr"/>
        <c:lblOffset val="100"/>
        <c:noMultiLvlLbl val="0"/>
      </c:catAx>
      <c:valAx>
        <c:axId val="-113584480"/>
        <c:scaling>
          <c:orientation val="minMax"/>
        </c:scaling>
        <c:delete val="0"/>
        <c:axPos val="b"/>
        <c:numFmt formatCode="0%" sourceLinked="1"/>
        <c:majorTickMark val="out"/>
        <c:minorTickMark val="none"/>
        <c:tickLblPos val="nextTo"/>
        <c:spPr>
          <a:ln w="6347">
            <a:solidFill>
              <a:schemeClr val="bg1"/>
            </a:solidFill>
          </a:ln>
        </c:spPr>
        <c:txPr>
          <a:bodyPr/>
          <a:lstStyle/>
          <a:p>
            <a:pPr>
              <a:defRPr sz="1599" b="1" i="0"/>
            </a:pPr>
            <a:endParaRPr lang="en-US"/>
          </a:p>
        </c:txPr>
        <c:crossAx val="-213095696"/>
        <c:crosses val="autoZero"/>
        <c:crossBetween val="between"/>
      </c:valAx>
      <c:spPr>
        <a:noFill/>
        <a:ln w="25413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798" baseline="0">
          <a:solidFill>
            <a:schemeClr val="bg1"/>
          </a:solidFill>
          <a:latin typeface="Arial"/>
        </a:defRPr>
      </a:pPr>
      <a:endParaRPr lang="en-US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348213113985752"/>
          <c:y val="0.0448275098425197"/>
          <c:w val="0.615314960629921"/>
          <c:h val="0.8315405919087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F6600"/>
            </a:solidFill>
            <a:ln w="25433">
              <a:noFill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 i="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I have</c:v>
                </c:pt>
                <c:pt idx="1">
                  <c:v>I haven't but would for the right patient</c:v>
                </c:pt>
                <c:pt idx="2">
                  <c:v>I haven't and would not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0.01</c:v>
                </c:pt>
                <c:pt idx="1">
                  <c:v>0.4</c:v>
                </c:pt>
                <c:pt idx="2">
                  <c:v>0.59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110799200"/>
        <c:axId val="-110810480"/>
      </c:barChart>
      <c:catAx>
        <c:axId val="-11079920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 w="6347">
            <a:solidFill>
              <a:schemeClr val="bg1"/>
            </a:solidFill>
          </a:ln>
        </c:spPr>
        <c:txPr>
          <a:bodyPr/>
          <a:lstStyle/>
          <a:p>
            <a:pPr algn="r">
              <a:defRPr sz="1599" b="1" i="0"/>
            </a:pPr>
            <a:endParaRPr lang="en-US"/>
          </a:p>
        </c:txPr>
        <c:crossAx val="-110810480"/>
        <c:crosses val="autoZero"/>
        <c:auto val="1"/>
        <c:lblAlgn val="ctr"/>
        <c:lblOffset val="100"/>
        <c:noMultiLvlLbl val="0"/>
      </c:catAx>
      <c:valAx>
        <c:axId val="-110810480"/>
        <c:scaling>
          <c:orientation val="minMax"/>
        </c:scaling>
        <c:delete val="0"/>
        <c:axPos val="b"/>
        <c:numFmt formatCode="0%" sourceLinked="1"/>
        <c:majorTickMark val="out"/>
        <c:minorTickMark val="none"/>
        <c:tickLblPos val="nextTo"/>
        <c:spPr>
          <a:ln w="6347">
            <a:solidFill>
              <a:schemeClr val="bg1"/>
            </a:solidFill>
          </a:ln>
        </c:spPr>
        <c:txPr>
          <a:bodyPr/>
          <a:lstStyle/>
          <a:p>
            <a:pPr>
              <a:defRPr sz="1599" b="1" i="0"/>
            </a:pPr>
            <a:endParaRPr lang="en-US"/>
          </a:p>
        </c:txPr>
        <c:crossAx val="-110799200"/>
        <c:crosses val="autoZero"/>
        <c:crossBetween val="between"/>
      </c:valAx>
      <c:spPr>
        <a:noFill/>
        <a:ln w="25413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798" baseline="0">
          <a:solidFill>
            <a:schemeClr val="bg1"/>
          </a:solidFill>
          <a:latin typeface="Arial"/>
        </a:defRPr>
      </a:pPr>
      <a:endParaRPr lang="en-US"/>
    </a:p>
  </c:txPr>
  <c:externalData r:id="rId2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Relationship Id="rId2" Type="http://schemas.openxmlformats.org/officeDocument/2006/relationships/image" Target="../media/image1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latin typeface="+mn-lt"/>
              </a:defRPr>
            </a:lvl1pPr>
          </a:lstStyle>
          <a:p>
            <a:pPr>
              <a:defRPr/>
            </a:pPr>
            <a:fld id="{41BC767A-427D-4C14-920C-DAA110F7ABA9}" type="datetimeFigureOut">
              <a:rPr lang="en-US"/>
              <a:pPr>
                <a:defRPr/>
              </a:pPr>
              <a:t>5/18/17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latin typeface="+mn-lt"/>
              </a:defRPr>
            </a:lvl1pPr>
          </a:lstStyle>
          <a:p>
            <a:pPr>
              <a:defRPr/>
            </a:pPr>
            <a:fld id="{821FF3B9-49BF-49A2-8B1F-7A7247C50C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1514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latin typeface="+mn-lt"/>
              </a:defRPr>
            </a:lvl1pPr>
          </a:lstStyle>
          <a:p>
            <a:pPr>
              <a:defRPr/>
            </a:pPr>
            <a:fld id="{9FE7F866-BB92-476D-A2C3-3E5509DE9299}" type="datetimeFigureOut">
              <a:rPr lang="en-US"/>
              <a:pPr>
                <a:defRPr/>
              </a:pPr>
              <a:t>5/18/17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latin typeface="+mn-lt"/>
              </a:defRPr>
            </a:lvl1pPr>
          </a:lstStyle>
          <a:p>
            <a:pPr>
              <a:defRPr/>
            </a:pPr>
            <a:fld id="{4221B6FF-A6CD-4C33-9394-0B4DCB0CBA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29408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0724028-6AC5-450E-A3FE-690BFDB2975E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US"/>
          </a:p>
        </p:txBody>
      </p:sp>
      <p:sp>
        <p:nvSpPr>
          <p:cNvPr id="808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90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fontAlgn="base" hangingPunct="0">
              <a:spcBef>
                <a:spcPct val="0"/>
              </a:spcBef>
              <a:spcAft>
                <a:spcPct val="0"/>
              </a:spcAft>
            </a:pPr>
            <a:fld id="{B06D12D6-5507-2640-B197-AD515AB8E73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fontAlgn="base" hangingPunct="0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6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fontAlgn="base" hangingPunct="0">
              <a:spcBef>
                <a:spcPct val="0"/>
              </a:spcBef>
              <a:spcAft>
                <a:spcPct val="0"/>
              </a:spcAft>
            </a:pPr>
            <a:fld id="{9C33BE1B-38DF-1A45-9D1D-72E90EA2407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fontAlgn="base" hangingPunct="0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>
              <a:ea typeface="ヒラギノ角ゴ Pro W3" charset="0"/>
              <a:cs typeface="ヒラギノ角ゴ Pro W3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985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fontAlgn="base" hangingPunct="0">
              <a:spcBef>
                <a:spcPct val="0"/>
              </a:spcBef>
              <a:spcAft>
                <a:spcPct val="0"/>
              </a:spcAft>
            </a:pPr>
            <a:fld id="{B06D12D6-5507-2640-B197-AD515AB8E73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fontAlgn="base" hangingPunct="0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6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fontAlgn="base" hangingPunct="0">
              <a:spcBef>
                <a:spcPct val="0"/>
              </a:spcBef>
              <a:spcAft>
                <a:spcPct val="0"/>
              </a:spcAft>
            </a:pPr>
            <a:fld id="{9C33BE1B-38DF-1A45-9D1D-72E90EA2407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fontAlgn="base" hangingPunct="0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>
              <a:ea typeface="ヒラギノ角ゴ Pro W3" charset="0"/>
              <a:cs typeface="ヒラギノ角ゴ Pro W3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82075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 bwMode="gray"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5" tIns="45718" rIns="91435" bIns="45718"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35639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fld id="{347569CC-AA8B-44F3-8531-A053181BB24E}" type="slidenum">
              <a:rPr lang="en-US" altLang="en-US">
                <a:cs typeface="Arial" pitchFamily="34" charset="0"/>
              </a:rPr>
              <a:pPr/>
              <a:t>16</a:t>
            </a:fld>
            <a:endParaRPr lang="en-US" altLang="en-US">
              <a:cs typeface="Arial" pitchFamily="34" charset="0"/>
            </a:endParaRPr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304925" y="800100"/>
            <a:ext cx="4259263" cy="319563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43000" y="4348163"/>
            <a:ext cx="4572000" cy="38465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402" tIns="43201" rIns="86402" bIns="43201" numCol="1" anchor="t" anchorCtr="0" compatLnSpc="1">
            <a:prstTxWarp prst="textNoShape">
              <a:avLst/>
            </a:prstTxWarp>
          </a:bodyPr>
          <a:lstStyle/>
          <a:p>
            <a:pPr marL="225425" indent="-225425" defTabSz="904875" eaLnBrk="1" hangingPunct="1"/>
            <a:endParaRPr lang="en-GB" altLang="en-US" b="0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9184B0-8B8D-443C-9C6F-95E2ABCE2EEF}" type="datetime1">
              <a:rPr lang="en-US"/>
              <a:pPr>
                <a:defRPr/>
              </a:pPr>
              <a:t>5/18/17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8E8F12-539C-4EAE-9AC3-625877527A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747446"/>
      </p:ext>
    </p:extLst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8089C2-E149-4157-8340-F9AE48858CA6}" type="datetime1">
              <a:rPr lang="en-US"/>
              <a:pPr>
                <a:defRPr/>
              </a:pPr>
              <a:t>5/18/17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4A2337-5176-4D45-B4E3-0C24FD7DA1F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647998"/>
      </p:ext>
    </p:extLst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E6BC50-C7A7-4705-AB23-C614766097CB}" type="datetime1">
              <a:rPr lang="en-US"/>
              <a:pPr>
                <a:defRPr/>
              </a:pPr>
              <a:t>5/18/17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60636D-B42E-4B52-A579-5B69D9A9DA6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1399727"/>
      </p:ext>
    </p:extLst>
  </p:cSld>
  <p:clrMapOvr>
    <a:masterClrMapping/>
  </p:clrMapOvr>
  <p:transition advClick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66B39E-27CE-4D46-A69C-D2F147627564}" type="datetime1">
              <a:rPr lang="en-US"/>
              <a:pPr>
                <a:defRPr/>
              </a:pPr>
              <a:t>5/18/17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4C73EE-D5ED-498F-9531-30941D14F2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1262429"/>
      </p:ext>
    </p:extLst>
  </p:cSld>
  <p:clrMapOvr>
    <a:masterClrMapping/>
  </p:clrMapOvr>
  <p:transition advClick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2C424A-71B1-44FA-8667-7D591C115B73}" type="datetime1">
              <a:rPr lang="en-US"/>
              <a:pPr>
                <a:defRPr/>
              </a:pPr>
              <a:t>5/18/17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9FFC23-2B06-423A-88BE-F0A5A965D6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7224665"/>
      </p:ext>
    </p:extLst>
  </p:cSld>
  <p:clrMapOvr>
    <a:masterClrMapping/>
  </p:clrMapOvr>
  <p:transition advClick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3B8F8A-B097-4981-940B-037B41BFA4EF}" type="datetime1">
              <a:rPr lang="en-US"/>
              <a:pPr>
                <a:defRPr/>
              </a:pPr>
              <a:t>5/18/17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87CE99-0156-4C13-BB54-8D72152BCFE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436600"/>
      </p:ext>
    </p:extLst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CB9835-3F96-4829-A2F0-D2AB9796C9C4}" type="datetime1">
              <a:rPr lang="en-US"/>
              <a:pPr>
                <a:defRPr/>
              </a:pPr>
              <a:t>5/18/17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1C86D8-5A52-49C0-8CF3-BB71CBF79F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686326"/>
      </p:ext>
    </p:extLst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885EE3-5B92-40CA-A1F3-8E99ADD99D01}" type="datetime1">
              <a:rPr lang="en-US"/>
              <a:pPr>
                <a:defRPr/>
              </a:pPr>
              <a:t>5/18/17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DC9A6B-17B0-4744-BFA5-ECC7BE7F3C6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9221900"/>
      </p:ext>
    </p:extLst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33965F-9D11-4F6B-9433-D68EBDE17E20}" type="datetime1">
              <a:rPr lang="en-US"/>
              <a:pPr>
                <a:defRPr/>
              </a:pPr>
              <a:t>5/18/17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848382-1896-415F-A5FA-0B6A680C38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2833540"/>
      </p:ext>
    </p:extLst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590E2B-51FD-400E-A88B-92C2099276E5}" type="datetime1">
              <a:rPr lang="en-US"/>
              <a:pPr>
                <a:defRPr/>
              </a:pPr>
              <a:t>5/18/17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418B78-513D-45A3-BCD0-F7B3611D688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342238"/>
      </p:ext>
    </p:extLst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A07C20-3802-4F18-88F4-5D49061437C9}" type="datetime1">
              <a:rPr lang="en-US"/>
              <a:pPr>
                <a:defRPr/>
              </a:pPr>
              <a:t>5/18/17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326A80-3531-40E0-A095-C3E6E967C56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372319"/>
      </p:ext>
    </p:extLst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BA2A26-7554-4940-8600-59BF55E59DF9}" type="datetime1">
              <a:rPr lang="en-US"/>
              <a:pPr>
                <a:defRPr/>
              </a:pPr>
              <a:t>5/18/17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BDCC1F-8375-481F-81AA-375826613DE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1711356"/>
      </p:ext>
    </p:extLst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0B8110-CE4E-4E8D-84C4-EE10765D8A86}" type="datetime1">
              <a:rPr lang="en-US"/>
              <a:pPr>
                <a:defRPr/>
              </a:pPr>
              <a:t>5/18/17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379188-2A83-4A49-BB31-3A0AE1981D6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0424420"/>
      </p:ext>
    </p:extLst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679B7E-3DE8-4BAE-ADAB-5A8065461C22}" type="datetime1">
              <a:rPr lang="en-US"/>
              <a:pPr>
                <a:defRPr/>
              </a:pPr>
              <a:t>5/18/17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1D5C7E-F670-4B89-BF9B-96C71A62E2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5126858"/>
      </p:ext>
    </p:extLst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E849F72-4A0C-4DBB-A09F-86A352BB6A22}" type="datetime1">
              <a:rPr lang="en-US"/>
              <a:pPr>
                <a:defRPr/>
              </a:pPr>
              <a:t>5/18/17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03B1170-B1DF-446B-BC26-3C5B69CE3E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  <p:sldLayoutId id="2147483733" r:id="rId13"/>
    <p:sldLayoutId id="2147483734" r:id="rId14"/>
  </p:sldLayoutIdLst>
  <p:transition advClick="0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3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686800" cy="46783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2642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B98D41BB-6022-4E82-BBD2-1CB4F544BEB7}" type="datetimeFigureOut">
              <a:rPr lang="en-US" b="0" smtClean="0">
                <a:solidFill>
                  <a:prstClr val="black">
                    <a:tint val="75000"/>
                  </a:prstClr>
                </a:solidFill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5/18/17</a:t>
            </a:fld>
            <a:endParaRPr lang="en-US" b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26427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b="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2642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0EF12AC-7147-4D48-BCF5-2B4E4A787934}" type="slidenum">
              <a:rPr lang="en-US" b="0" smtClean="0">
                <a:solidFill>
                  <a:prstClr val="black">
                    <a:tint val="75000"/>
                  </a:prstClr>
                </a:solidFill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b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transition advClick="0"/>
  <p:txStyles>
    <p:titleStyle>
      <a:lvl1pPr algn="l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Garamond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Garamond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Garamond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Garamond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Garamond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Garamond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g"/><Relationship Id="rId3" Type="http://schemas.openxmlformats.org/officeDocument/2006/relationships/image" Target="../media/image9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4" Type="http://schemas.openxmlformats.org/officeDocument/2006/relationships/image" Target="../media/image10.wmf"/><Relationship Id="rId5" Type="http://schemas.openxmlformats.org/officeDocument/2006/relationships/oleObject" Target="../embeddings/oleObject2.bin"/><Relationship Id="rId6" Type="http://schemas.openxmlformats.org/officeDocument/2006/relationships/image" Target="../media/image11.w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Relationship Id="rId3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Relationship Id="rId3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 txBox="1">
            <a:spLocks/>
          </p:cNvSpPr>
          <p:nvPr/>
        </p:nvSpPr>
        <p:spPr bwMode="auto">
          <a:xfrm>
            <a:off x="838200" y="2209800"/>
            <a:ext cx="74104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sz="2600" b="1" i="0" dirty="0">
                <a:latin typeface="Arial"/>
                <a:cs typeface="Arial"/>
              </a:rPr>
              <a:t>Please note, these are the </a:t>
            </a:r>
            <a:r>
              <a:rPr lang="en-US" sz="2600" b="1" i="0" dirty="0" smtClean="0">
                <a:latin typeface="Arial"/>
                <a:cs typeface="Arial"/>
              </a:rPr>
              <a:t>actual</a:t>
            </a:r>
            <a:br>
              <a:rPr lang="en-US" sz="2600" b="1" i="0" dirty="0" smtClean="0">
                <a:latin typeface="Arial"/>
                <a:cs typeface="Arial"/>
              </a:rPr>
            </a:br>
            <a:r>
              <a:rPr lang="en-US" sz="2600" b="1" i="0" dirty="0" smtClean="0">
                <a:latin typeface="Arial"/>
                <a:cs typeface="Arial"/>
              </a:rPr>
              <a:t> </a:t>
            </a:r>
            <a:r>
              <a:rPr lang="en-US" sz="2600" b="1" i="0" dirty="0">
                <a:latin typeface="Arial"/>
                <a:cs typeface="Arial"/>
              </a:rPr>
              <a:t>video-recorded proceedings from the </a:t>
            </a:r>
            <a:r>
              <a:rPr lang="en-US" sz="2600" b="1" i="0" dirty="0" smtClean="0">
                <a:latin typeface="Arial"/>
                <a:cs typeface="Arial"/>
              </a:rPr>
              <a:t/>
            </a:r>
            <a:br>
              <a:rPr lang="en-US" sz="2600" b="1" i="0" dirty="0" smtClean="0">
                <a:latin typeface="Arial"/>
                <a:cs typeface="Arial"/>
              </a:rPr>
            </a:br>
            <a:r>
              <a:rPr lang="en-US" sz="2600" b="1" i="0" dirty="0" smtClean="0">
                <a:latin typeface="Arial"/>
                <a:cs typeface="Arial"/>
              </a:rPr>
              <a:t>live </a:t>
            </a:r>
            <a:r>
              <a:rPr lang="en-US" sz="2600" b="1" i="0" dirty="0">
                <a:latin typeface="Arial"/>
                <a:cs typeface="Arial"/>
              </a:rPr>
              <a:t>CME event and may include the use of trade names and other raw, unedited content. </a:t>
            </a:r>
            <a:endParaRPr lang="en-US" sz="2600" i="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08484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684390" y="381000"/>
            <a:ext cx="7772400" cy="98742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dirty="0" smtClean="0"/>
              <a:t>LACE Meta-Analysis of Adjuvant </a:t>
            </a:r>
            <a:br>
              <a:rPr lang="en-US" dirty="0" smtClean="0"/>
            </a:br>
            <a:r>
              <a:rPr lang="en-US" dirty="0" smtClean="0"/>
              <a:t>Cisplatin-Based Chemo in NSCLC</a:t>
            </a:r>
            <a:endParaRPr lang="en-US" dirty="0" smtClean="0">
              <a:solidFill>
                <a:schemeClr val="tx1"/>
              </a:solidFill>
            </a:endParaRPr>
          </a:p>
        </p:txBody>
      </p:sp>
      <p:pic>
        <p:nvPicPr>
          <p:cNvPr id="8909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3" b="1217"/>
          <a:stretch/>
        </p:blipFill>
        <p:spPr bwMode="auto">
          <a:xfrm>
            <a:off x="1676400" y="1600199"/>
            <a:ext cx="6019800" cy="48232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609354" y="6488668"/>
            <a:ext cx="43396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err="1" smtClean="0"/>
              <a:t>Pignon</a:t>
            </a:r>
            <a:r>
              <a:rPr lang="en-US" dirty="0" smtClean="0"/>
              <a:t> et al., JCO 2008;</a:t>
            </a:r>
            <a:r>
              <a:rPr lang="is-IS" dirty="0" smtClean="0"/>
              <a:t>26(21</a:t>
            </a:r>
            <a:r>
              <a:rPr lang="is-IS" dirty="0"/>
              <a:t>):3552-9</a:t>
            </a:r>
            <a:r>
              <a:rPr lang="is-IS" dirty="0" smtClean="0"/>
              <a:t>.</a:t>
            </a:r>
            <a:endParaRPr lang="is-IS" dirty="0"/>
          </a:p>
        </p:txBody>
      </p:sp>
      <p:sp>
        <p:nvSpPr>
          <p:cNvPr id="3" name="Rectangle 2"/>
          <p:cNvSpPr/>
          <p:nvPr/>
        </p:nvSpPr>
        <p:spPr>
          <a:xfrm>
            <a:off x="3657600" y="1752600"/>
            <a:ext cx="363432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dirty="0"/>
              <a:t>5-year absolute benefit of 5.4</a:t>
            </a:r>
            <a:r>
              <a:rPr lang="en-US" dirty="0" smtClean="0"/>
              <a:t>%</a:t>
            </a:r>
          </a:p>
          <a:p>
            <a:pPr algn="r"/>
            <a:r>
              <a:rPr lang="en-US" dirty="0" smtClean="0"/>
              <a:t>from chemotherapy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65649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3"/>
          <p:cNvSpPr>
            <a:spLocks noGrp="1"/>
          </p:cNvSpPr>
          <p:nvPr>
            <p:ph type="title" idx="4294967295"/>
          </p:nvPr>
        </p:nvSpPr>
        <p:spPr>
          <a:xfrm>
            <a:off x="242093" y="990600"/>
            <a:ext cx="8650288" cy="669925"/>
          </a:xfrm>
        </p:spPr>
        <p:txBody>
          <a:bodyPr anchor="b"/>
          <a:lstStyle/>
          <a:p>
            <a:r>
              <a:rPr lang="en-US" sz="3200" b="1" dirty="0" smtClean="0">
                <a:solidFill>
                  <a:schemeClr val="bg1"/>
                </a:solidFill>
              </a:rPr>
              <a:t>Phase III Trials of EGFR and ALK TKIs vs. Chemotherapy as First-Line Treatment of Patients with Advanced EGFR/ALK+ NSCLC</a:t>
            </a:r>
            <a:endParaRPr lang="en-GB" altLang="zh-CN" sz="3200" b="1" dirty="0" smtClean="0">
              <a:solidFill>
                <a:schemeClr val="bg1"/>
              </a:solidFill>
            </a:endParaRPr>
          </a:p>
        </p:txBody>
      </p:sp>
      <p:graphicFrame>
        <p:nvGraphicFramePr>
          <p:cNvPr id="477187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9078833"/>
              </p:ext>
            </p:extLst>
          </p:nvPr>
        </p:nvGraphicFramePr>
        <p:xfrm>
          <a:off x="609600" y="2057400"/>
          <a:ext cx="8039100" cy="4023332"/>
        </p:xfrm>
        <a:graphic>
          <a:graphicData uri="http://schemas.openxmlformats.org/drawingml/2006/table">
            <a:tbl>
              <a:tblPr/>
              <a:tblGrid>
                <a:gridCol w="1905000"/>
                <a:gridCol w="2162175"/>
                <a:gridCol w="3971925"/>
              </a:tblGrid>
              <a:tr h="4572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Study</a:t>
                      </a:r>
                    </a:p>
                  </a:txBody>
                  <a:tcPr marL="91436" marR="91436" marT="45706" marB="457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Response Rate</a:t>
                      </a:r>
                    </a:p>
                  </a:txBody>
                  <a:tcPr marL="91436" marR="91436" marT="45706" marB="457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PFS</a:t>
                      </a:r>
                    </a:p>
                  </a:txBody>
                  <a:tcPr marL="91436" marR="91436" marT="45706" marB="457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LUX-Lung 3</a:t>
                      </a:r>
                    </a:p>
                  </a:txBody>
                  <a:tcPr marL="91436" marR="91436" marT="45706" marB="457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56% vs. 22%</a:t>
                      </a:r>
                    </a:p>
                  </a:txBody>
                  <a:tcPr marL="91436" marR="91436" marT="45706" marB="457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13.6 vs. 6.9 months (HR 0.47)</a:t>
                      </a:r>
                    </a:p>
                  </a:txBody>
                  <a:tcPr marL="91436" marR="91436" marT="45706" marB="457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LUX-Lung 6</a:t>
                      </a:r>
                    </a:p>
                  </a:txBody>
                  <a:tcPr marL="91436" marR="91436" marT="45706" marB="457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67% vs. 28%</a:t>
                      </a:r>
                    </a:p>
                  </a:txBody>
                  <a:tcPr marL="91436" marR="91436" marT="45706" marB="457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11 vs. 5.6 months (HR 0.28)</a:t>
                      </a:r>
                    </a:p>
                  </a:txBody>
                  <a:tcPr marL="91436" marR="91436" marT="45706" marB="457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EURTAC</a:t>
                      </a:r>
                    </a:p>
                  </a:txBody>
                  <a:tcPr marL="91436" marR="91436" marT="45706" marB="457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58% vs. 14.9%</a:t>
                      </a:r>
                    </a:p>
                  </a:txBody>
                  <a:tcPr marL="91436" marR="91436" marT="45706" marB="457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9.7 vs. 5.2 months (HR 0.37)</a:t>
                      </a:r>
                    </a:p>
                  </a:txBody>
                  <a:tcPr marL="91436" marR="91436" marT="45706" marB="457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OPTIMAL</a:t>
                      </a:r>
                    </a:p>
                  </a:txBody>
                  <a:tcPr marL="91436" marR="91436" marT="45706" marB="457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83% vs. 36%</a:t>
                      </a:r>
                    </a:p>
                  </a:txBody>
                  <a:tcPr marL="91436" marR="91436" marT="45706" marB="457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13.1 vs. 4.6 months (HR 0.16)</a:t>
                      </a:r>
                    </a:p>
                  </a:txBody>
                  <a:tcPr marL="91436" marR="91436" marT="45706" marB="457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NEJ 002</a:t>
                      </a:r>
                    </a:p>
                  </a:txBody>
                  <a:tcPr marL="91436" marR="91436" marT="45706" marB="457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74% vs. 31%</a:t>
                      </a:r>
                    </a:p>
                  </a:txBody>
                  <a:tcPr marL="91436" marR="91436" marT="45706" marB="457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10.8 vs. 5.4 months (HR 0.30)</a:t>
                      </a:r>
                    </a:p>
                  </a:txBody>
                  <a:tcPr marL="91436" marR="91436" marT="45706" marB="457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WJTOG 3405</a:t>
                      </a:r>
                    </a:p>
                  </a:txBody>
                  <a:tcPr marL="91436" marR="91436" marT="45706" marB="457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62% vs. 31%</a:t>
                      </a:r>
                    </a:p>
                  </a:txBody>
                  <a:tcPr marL="91436" marR="91436" marT="45706" marB="457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9.2 vs. 6.3 months (HR 0.49)</a:t>
                      </a:r>
                    </a:p>
                  </a:txBody>
                  <a:tcPr marL="91436" marR="91436" marT="45706" marB="457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Profile 1014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(crizotinib)</a:t>
                      </a:r>
                    </a:p>
                  </a:txBody>
                  <a:tcPr marL="91436" marR="91436" marT="45706" marB="457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74% vs. 45%</a:t>
                      </a:r>
                    </a:p>
                  </a:txBody>
                  <a:tcPr marL="91436" marR="91436" marT="45706" marB="457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10.9 vs. 7 months (HR 0.45)</a:t>
                      </a:r>
                    </a:p>
                  </a:txBody>
                  <a:tcPr marL="91436" marR="91436" marT="45706" marB="457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Text Box 30"/>
          <p:cNvSpPr txBox="1">
            <a:spLocks noChangeArrowheads="1"/>
          </p:cNvSpPr>
          <p:nvPr/>
        </p:nvSpPr>
        <p:spPr bwMode="auto">
          <a:xfrm>
            <a:off x="1333619" y="6155140"/>
            <a:ext cx="65373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3600" b="0" dirty="0">
                <a:latin typeface="Times" pitchFamily="18" charset="0"/>
                <a:ea typeface="ＭＳ Ｐゴシック"/>
                <a:cs typeface="ＭＳ Ｐゴシック"/>
              </a:rPr>
              <a:t>No differences in overall survival!</a:t>
            </a:r>
          </a:p>
        </p:txBody>
      </p:sp>
    </p:spTree>
    <p:extLst>
      <p:ext uri="{BB962C8B-B14F-4D97-AF65-F5344CB8AC3E}">
        <p14:creationId xmlns:p14="http://schemas.microsoft.com/office/powerpoint/2010/main" val="123908828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If TKIs are more effective than chemotherapy in stage 4 disease, why not try them in the adjuvant setting?</a:t>
            </a:r>
            <a:endParaRPr lang="en-US" sz="32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297363"/>
          </a:xfrm>
        </p:spPr>
        <p:txBody>
          <a:bodyPr/>
          <a:lstStyle/>
          <a:p>
            <a:r>
              <a:rPr lang="en-US" dirty="0" smtClean="0"/>
              <a:t>Adjuvant targeted treatment is proven effective and approved in </a:t>
            </a:r>
          </a:p>
          <a:p>
            <a:pPr lvl="1"/>
            <a:r>
              <a:rPr lang="en-US" dirty="0"/>
              <a:t>B</a:t>
            </a:r>
            <a:r>
              <a:rPr lang="en-US" dirty="0" smtClean="0"/>
              <a:t>reast cancer (hormonal</a:t>
            </a:r>
            <a:r>
              <a:rPr lang="en-US" baseline="30000" dirty="0" smtClean="0"/>
              <a:t>1</a:t>
            </a:r>
            <a:r>
              <a:rPr lang="en-US" dirty="0" smtClean="0"/>
              <a:t> and HER2-directed</a:t>
            </a:r>
            <a:r>
              <a:rPr lang="en-US" baseline="30000" dirty="0" smtClean="0"/>
              <a:t>2</a:t>
            </a:r>
            <a:r>
              <a:rPr lang="en-US" dirty="0" smtClean="0"/>
              <a:t> therapy)</a:t>
            </a:r>
          </a:p>
          <a:p>
            <a:pPr lvl="1"/>
            <a:r>
              <a:rPr lang="en-US" dirty="0" smtClean="0"/>
              <a:t>GIST (</a:t>
            </a:r>
            <a:r>
              <a:rPr lang="en-US" dirty="0" err="1" smtClean="0"/>
              <a:t>cKIT</a:t>
            </a:r>
            <a:r>
              <a:rPr lang="en-US" dirty="0" smtClean="0"/>
              <a:t> directed therapy, i.e. imatinib</a:t>
            </a:r>
            <a:r>
              <a:rPr lang="en-US" baseline="30000" dirty="0" smtClean="0"/>
              <a:t>3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Melanoma (anti-CTLA4 i.e. ipilimumab</a:t>
            </a:r>
            <a:r>
              <a:rPr lang="en-US" baseline="30000" dirty="0" smtClean="0"/>
              <a:t>4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85800" y="5562600"/>
            <a:ext cx="5943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aseline="30000" dirty="0" smtClean="0"/>
              <a:t>1</a:t>
            </a:r>
            <a:r>
              <a:rPr lang="en-US" dirty="0" smtClean="0"/>
              <a:t>EBCTCG meta-analysis, Lancet </a:t>
            </a:r>
            <a:r>
              <a:rPr lang="en-US" dirty="0" err="1" smtClean="0"/>
              <a:t>Oncol</a:t>
            </a:r>
            <a:r>
              <a:rPr lang="en-US" dirty="0" smtClean="0"/>
              <a:t> 2012</a:t>
            </a:r>
          </a:p>
          <a:p>
            <a:r>
              <a:rPr lang="en-US" baseline="30000" dirty="0" smtClean="0"/>
              <a:t>2</a:t>
            </a:r>
            <a:r>
              <a:rPr lang="en-US" dirty="0"/>
              <a:t>Moja et al., Cochrane Database </a:t>
            </a:r>
            <a:r>
              <a:rPr lang="en-US" dirty="0" err="1"/>
              <a:t>Syst</a:t>
            </a:r>
            <a:r>
              <a:rPr lang="en-US" dirty="0"/>
              <a:t> </a:t>
            </a:r>
            <a:r>
              <a:rPr lang="en-US" dirty="0" smtClean="0"/>
              <a:t>Rev </a:t>
            </a:r>
            <a:r>
              <a:rPr lang="en-US" dirty="0"/>
              <a:t>2012</a:t>
            </a:r>
            <a:endParaRPr lang="en-US" baseline="30000" dirty="0" smtClean="0"/>
          </a:p>
          <a:p>
            <a:r>
              <a:rPr lang="en-US" baseline="30000" dirty="0" smtClean="0"/>
              <a:t>3</a:t>
            </a:r>
            <a:r>
              <a:rPr lang="en-US" dirty="0" smtClean="0"/>
              <a:t>Joensuu et al., JAMA 2012</a:t>
            </a:r>
          </a:p>
          <a:p>
            <a:r>
              <a:rPr lang="en-US" baseline="30000" dirty="0" smtClean="0"/>
              <a:t>4</a:t>
            </a:r>
            <a:r>
              <a:rPr lang="en-US" dirty="0" smtClean="0"/>
              <a:t>Eggermont et al., Lancet </a:t>
            </a:r>
            <a:r>
              <a:rPr lang="en-US" dirty="0" err="1" smtClean="0"/>
              <a:t>Oncol</a:t>
            </a:r>
            <a:r>
              <a:rPr lang="en-US" dirty="0" smtClean="0"/>
              <a:t> 2015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779894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Evidence in Favor?</a:t>
            </a:r>
            <a:br>
              <a:rPr lang="en-US" dirty="0" smtClean="0"/>
            </a:br>
            <a:r>
              <a:rPr lang="en-US" dirty="0" smtClean="0"/>
              <a:t>MSK Retrospective Cohort Study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334000" y="6456481"/>
            <a:ext cx="3505200" cy="365125"/>
          </a:xfrm>
        </p:spPr>
        <p:txBody>
          <a:bodyPr/>
          <a:lstStyle/>
          <a:p>
            <a:r>
              <a:rPr lang="en-US" dirty="0" err="1" smtClean="0"/>
              <a:t>Janjigian</a:t>
            </a:r>
            <a:r>
              <a:rPr lang="en-US" dirty="0" smtClean="0"/>
              <a:t> </a:t>
            </a:r>
            <a:r>
              <a:rPr lang="en-US" dirty="0"/>
              <a:t>et al. J Thoracic </a:t>
            </a:r>
            <a:r>
              <a:rPr lang="en-US" dirty="0" err="1"/>
              <a:t>Oncol</a:t>
            </a:r>
            <a:r>
              <a:rPr lang="en-US" dirty="0"/>
              <a:t>. 2011;6:569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D’Angelo</a:t>
            </a:r>
            <a:r>
              <a:rPr lang="en-US" dirty="0" smtClean="0"/>
              <a:t> et al., 2012 JTO 7(12); 1815-22.</a:t>
            </a:r>
            <a:endParaRPr lang="en-US" dirty="0"/>
          </a:p>
        </p:txBody>
      </p:sp>
      <p:pic>
        <p:nvPicPr>
          <p:cNvPr id="5" name="Content Placeholder 4" descr="Figure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59414" y="2667000"/>
            <a:ext cx="4115921" cy="3719763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6" name="Picture 5" descr="Figure 3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2667000"/>
            <a:ext cx="4125430" cy="3719763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10" name="Rectangle 9"/>
          <p:cNvSpPr/>
          <p:nvPr/>
        </p:nvSpPr>
        <p:spPr>
          <a:xfrm>
            <a:off x="0" y="1638827"/>
            <a:ext cx="896413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2000" dirty="0"/>
              <a:t>A </a:t>
            </a:r>
            <a:r>
              <a:rPr lang="en-US" sz="2000" dirty="0" smtClean="0"/>
              <a:t>retrospective </a:t>
            </a:r>
            <a:r>
              <a:rPr lang="en-US" sz="2000" dirty="0"/>
              <a:t>cohort study demonstrated an 89% vs. 72% 2-year DFS in </a:t>
            </a:r>
            <a:r>
              <a:rPr lang="en-US" sz="2000" i="1" dirty="0"/>
              <a:t>EGFR</a:t>
            </a:r>
            <a:r>
              <a:rPr lang="en-US" sz="2000" dirty="0"/>
              <a:t> mutant patients prescribed adjuvant erlotinib or gefitinib compared with untreated </a:t>
            </a:r>
            <a:r>
              <a:rPr lang="en-US" sz="2000" dirty="0" smtClean="0"/>
              <a:t>patients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38254612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Evidence Against?</a:t>
            </a:r>
            <a:br>
              <a:rPr lang="en-US" dirty="0" smtClean="0"/>
            </a:br>
            <a:r>
              <a:rPr lang="en-US" dirty="0" smtClean="0"/>
              <a:t>BR.19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Phase </a:t>
            </a:r>
            <a:r>
              <a:rPr lang="en-US" dirty="0"/>
              <a:t>3 trial of </a:t>
            </a:r>
            <a:r>
              <a:rPr lang="en-US" dirty="0" smtClean="0"/>
              <a:t>adjuvant gefitinib versus placebo in UNSELECTED early stage NSCLC</a:t>
            </a:r>
          </a:p>
          <a:p>
            <a:r>
              <a:rPr lang="en-US" dirty="0" smtClean="0"/>
              <a:t>Halted early after &lt;50% accrued (509 </a:t>
            </a:r>
            <a:r>
              <a:rPr lang="en-US" dirty="0" err="1" smtClean="0"/>
              <a:t>pts</a:t>
            </a:r>
            <a:r>
              <a:rPr lang="en-US" dirty="0" smtClean="0"/>
              <a:t>)</a:t>
            </a:r>
          </a:p>
          <a:p>
            <a:r>
              <a:rPr lang="en-US" dirty="0" smtClean="0"/>
              <a:t>Possible harm in adjuvant TKI arm (HR 1.24)</a:t>
            </a:r>
          </a:p>
          <a:p>
            <a:r>
              <a:rPr lang="en-US" dirty="0" smtClean="0"/>
              <a:t>BUT only 15 patients with </a:t>
            </a:r>
            <a:r>
              <a:rPr lang="en-US" i="1" dirty="0" smtClean="0"/>
              <a:t>EGFR</a:t>
            </a:r>
            <a:r>
              <a:rPr lang="en-US" dirty="0" smtClean="0"/>
              <a:t> mutations identified so too few to draw conclusions of benefit or harm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1C86D8-5A52-49C0-8CF3-BB71CBF79F16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45834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Prospective Data to Date for Adjuvant TKIs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For ALK? Nothing to date.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For </a:t>
            </a:r>
            <a:r>
              <a:rPr lang="en-US" i="1" dirty="0" smtClean="0"/>
              <a:t>EGFR</a:t>
            </a:r>
            <a:r>
              <a:rPr lang="en-US" dirty="0" smtClean="0"/>
              <a:t> mutant NSCLC, there have been 2 trials completed: RADIANT and SELECT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1C86D8-5A52-49C0-8CF3-BB71CBF79F16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831119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4914" name="Line 2"/>
          <p:cNvSpPr>
            <a:spLocks noChangeShapeType="1"/>
          </p:cNvSpPr>
          <p:nvPr/>
        </p:nvSpPr>
        <p:spPr bwMode="auto">
          <a:xfrm>
            <a:off x="6954838" y="3638550"/>
            <a:ext cx="679450" cy="474663"/>
          </a:xfrm>
          <a:prstGeom prst="line">
            <a:avLst/>
          </a:prstGeom>
          <a:ln>
            <a:headEnd type="none" w="sm" len="sm"/>
            <a:tailEnd type="triangl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934915" name="Line 3"/>
          <p:cNvSpPr>
            <a:spLocks noChangeShapeType="1"/>
          </p:cNvSpPr>
          <p:nvPr/>
        </p:nvSpPr>
        <p:spPr bwMode="auto">
          <a:xfrm flipV="1">
            <a:off x="6958013" y="2981325"/>
            <a:ext cx="668337" cy="436563"/>
          </a:xfrm>
          <a:prstGeom prst="line">
            <a:avLst/>
          </a:prstGeom>
          <a:ln>
            <a:headEnd type="none" w="sm" len="sm"/>
            <a:tailEnd type="triangl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12297" name="AutoShape 9"/>
          <p:cNvSpPr>
            <a:spLocks noChangeArrowheads="1"/>
          </p:cNvSpPr>
          <p:nvPr/>
        </p:nvSpPr>
        <p:spPr bwMode="auto">
          <a:xfrm>
            <a:off x="7669958" y="3633058"/>
            <a:ext cx="1354138" cy="1169988"/>
          </a:xfrm>
          <a:prstGeom prst="roundRect">
            <a:avLst>
              <a:gd name="adj" fmla="val 16667"/>
            </a:avLst>
          </a:prstGeom>
          <a:solidFill>
            <a:schemeClr val="tx2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lIns="90488" tIns="44450" rIns="90488" bIns="44450" anchor="ctr"/>
          <a:lstStyle>
            <a:lvl1pPr defTabSz="892175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bg1"/>
                </a:solidFill>
                <a:latin typeface="Arial" charset="0"/>
              </a:defRPr>
            </a:lvl1pPr>
            <a:lvl2pPr marL="742950" indent="-285750" defTabSz="892175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bg1"/>
                </a:solidFill>
                <a:latin typeface="Arial" charset="0"/>
              </a:defRPr>
            </a:lvl2pPr>
            <a:lvl3pPr marL="1143000" indent="-228600" defTabSz="892175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bg1"/>
                </a:solidFill>
                <a:latin typeface="Arial" charset="0"/>
              </a:defRPr>
            </a:lvl3pPr>
            <a:lvl4pPr marL="1600200" indent="-228600" defTabSz="892175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bg1"/>
                </a:solidFill>
                <a:latin typeface="Arial" charset="0"/>
              </a:defRPr>
            </a:lvl4pPr>
            <a:lvl5pPr marL="2057400" indent="-228600" defTabSz="892175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bg1"/>
                </a:solidFill>
                <a:latin typeface="Arial" charset="0"/>
              </a:defRPr>
            </a:lvl5pPr>
            <a:lvl6pPr marL="2514600" indent="-228600" defTabSz="8921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bg1"/>
                </a:solidFill>
                <a:latin typeface="Arial" charset="0"/>
              </a:defRPr>
            </a:lvl6pPr>
            <a:lvl7pPr marL="2971800" indent="-228600" defTabSz="8921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bg1"/>
                </a:solidFill>
                <a:latin typeface="Arial" charset="0"/>
              </a:defRPr>
            </a:lvl7pPr>
            <a:lvl8pPr marL="3429000" indent="-228600" defTabSz="8921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bg1"/>
                </a:solidFill>
                <a:latin typeface="Arial" charset="0"/>
              </a:defRPr>
            </a:lvl8pPr>
            <a:lvl9pPr marL="3886200" indent="-228600" defTabSz="8921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bg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 typeface="Arial" charset="0"/>
              <a:buNone/>
              <a:defRPr/>
            </a:pPr>
            <a:r>
              <a:rPr lang="en-GB" altLang="en-US" sz="1600" b="1" dirty="0">
                <a:ea typeface="ＭＳ Ｐゴシック" pitchFamily="34" charset="-128"/>
                <a:cs typeface="+mn-cs"/>
              </a:rPr>
              <a:t>(n=350)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en-GB" altLang="en-US" sz="1600" b="1" dirty="0" smtClean="0">
                <a:ea typeface="ＭＳ Ｐゴシック" pitchFamily="34" charset="-128"/>
                <a:cs typeface="+mn-cs"/>
              </a:rPr>
              <a:t>Placebo</a:t>
            </a:r>
            <a:endParaRPr lang="en-GB" altLang="en-US" sz="1600" b="1" dirty="0">
              <a:ea typeface="ＭＳ Ｐゴシック" pitchFamily="34" charset="-128"/>
              <a:cs typeface="+mn-cs"/>
            </a:endParaRPr>
          </a:p>
        </p:txBody>
      </p:sp>
      <p:sp>
        <p:nvSpPr>
          <p:cNvPr id="12299" name="AutoShape 11"/>
          <p:cNvSpPr>
            <a:spLocks noChangeArrowheads="1"/>
          </p:cNvSpPr>
          <p:nvPr/>
        </p:nvSpPr>
        <p:spPr bwMode="auto">
          <a:xfrm>
            <a:off x="4590711" y="2089671"/>
            <a:ext cx="2380461" cy="2807563"/>
          </a:xfrm>
          <a:prstGeom prst="roundRect">
            <a:avLst>
              <a:gd name="adj" fmla="val 16667"/>
            </a:avLst>
          </a:prstGeom>
          <a:solidFill>
            <a:schemeClr val="tx2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lIns="90488" tIns="44450" rIns="90488" bIns="4445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 defTabSz="914400">
              <a:defRPr/>
            </a:pPr>
            <a:r>
              <a:rPr lang="en-GB" altLang="en-US" b="1" smtClean="0">
                <a:solidFill>
                  <a:schemeClr val="bg1"/>
                </a:solidFill>
                <a:cs typeface="+mn-cs"/>
              </a:rPr>
              <a:t>(N=973) Randomization</a:t>
            </a:r>
          </a:p>
          <a:p>
            <a:pPr algn="ctr" defTabSz="914400">
              <a:defRPr/>
            </a:pPr>
            <a:r>
              <a:rPr lang="en-GB" altLang="en-US" b="1" smtClean="0">
                <a:solidFill>
                  <a:schemeClr val="bg1"/>
                </a:solidFill>
                <a:cs typeface="+mn-cs"/>
              </a:rPr>
              <a:t>stratified by:</a:t>
            </a:r>
          </a:p>
          <a:p>
            <a:pPr algn="ctr" defTabSz="914400">
              <a:defRPr/>
            </a:pPr>
            <a:r>
              <a:rPr lang="en-US" altLang="en-US" b="1" smtClean="0">
                <a:solidFill>
                  <a:schemeClr val="bg1"/>
                </a:solidFill>
                <a:cs typeface="+mn-cs"/>
              </a:rPr>
              <a:t>histology, stage, prior adjuvant chemo,</a:t>
            </a:r>
            <a:r>
              <a:rPr lang="en-US" altLang="en-US" b="1" i="1" smtClean="0">
                <a:solidFill>
                  <a:schemeClr val="bg1"/>
                </a:solidFill>
                <a:cs typeface="+mn-cs"/>
              </a:rPr>
              <a:t> </a:t>
            </a:r>
            <a:r>
              <a:rPr lang="en-US" altLang="en-US" b="1" smtClean="0">
                <a:solidFill>
                  <a:schemeClr val="bg1"/>
                </a:solidFill>
                <a:cs typeface="+mn-cs"/>
              </a:rPr>
              <a:t>EGFR FISH status, smoking status, country</a:t>
            </a:r>
            <a:endParaRPr lang="en-GB" altLang="en-US" b="1" smtClean="0">
              <a:solidFill>
                <a:schemeClr val="bg1"/>
              </a:solidFill>
              <a:cs typeface="+mn-cs"/>
            </a:endParaRPr>
          </a:p>
        </p:txBody>
      </p:sp>
      <p:sp>
        <p:nvSpPr>
          <p:cNvPr id="12300" name="AutoShape 12"/>
          <p:cNvSpPr>
            <a:spLocks noChangeArrowheads="1"/>
          </p:cNvSpPr>
          <p:nvPr/>
        </p:nvSpPr>
        <p:spPr bwMode="auto">
          <a:xfrm>
            <a:off x="7656310" y="2180316"/>
            <a:ext cx="1354138" cy="1169987"/>
          </a:xfrm>
          <a:prstGeom prst="roundRect">
            <a:avLst>
              <a:gd name="adj" fmla="val 16667"/>
            </a:avLst>
          </a:prstGeom>
          <a:solidFill>
            <a:schemeClr val="tx2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lIns="90488" tIns="44450" rIns="90488" bIns="44450" anchor="ctr"/>
          <a:lstStyle>
            <a:lvl1pPr defTabSz="892175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bg1"/>
                </a:solidFill>
                <a:latin typeface="Arial" charset="0"/>
              </a:defRPr>
            </a:lvl1pPr>
            <a:lvl2pPr marL="742950" indent="-285750" defTabSz="892175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bg1"/>
                </a:solidFill>
                <a:latin typeface="Arial" charset="0"/>
              </a:defRPr>
            </a:lvl2pPr>
            <a:lvl3pPr marL="1143000" indent="-228600" defTabSz="892175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bg1"/>
                </a:solidFill>
                <a:latin typeface="Arial" charset="0"/>
              </a:defRPr>
            </a:lvl3pPr>
            <a:lvl4pPr marL="1600200" indent="-228600" defTabSz="892175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bg1"/>
                </a:solidFill>
                <a:latin typeface="Arial" charset="0"/>
              </a:defRPr>
            </a:lvl4pPr>
            <a:lvl5pPr marL="2057400" indent="-228600" defTabSz="892175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bg1"/>
                </a:solidFill>
                <a:latin typeface="Arial" charset="0"/>
              </a:defRPr>
            </a:lvl5pPr>
            <a:lvl6pPr marL="2514600" indent="-228600" defTabSz="8921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bg1"/>
                </a:solidFill>
                <a:latin typeface="Arial" charset="0"/>
              </a:defRPr>
            </a:lvl6pPr>
            <a:lvl7pPr marL="2971800" indent="-228600" defTabSz="8921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bg1"/>
                </a:solidFill>
                <a:latin typeface="Arial" charset="0"/>
              </a:defRPr>
            </a:lvl7pPr>
            <a:lvl8pPr marL="3429000" indent="-228600" defTabSz="8921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bg1"/>
                </a:solidFill>
                <a:latin typeface="Arial" charset="0"/>
              </a:defRPr>
            </a:lvl8pPr>
            <a:lvl9pPr marL="3886200" indent="-228600" defTabSz="8921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bg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 typeface="Arial" charset="0"/>
              <a:buNone/>
              <a:defRPr/>
            </a:pPr>
            <a:r>
              <a:rPr lang="en-GB" altLang="en-US" sz="1600" b="1" dirty="0">
                <a:ea typeface="ＭＳ Ｐゴシック" pitchFamily="34" charset="-128"/>
                <a:cs typeface="+mn-cs"/>
              </a:rPr>
              <a:t>(n=623)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en-GB" altLang="en-US" sz="1600" b="1" dirty="0" err="1" smtClean="0">
                <a:ea typeface="ＭＳ Ｐゴシック" pitchFamily="34" charset="-128"/>
                <a:cs typeface="+mn-cs"/>
              </a:rPr>
              <a:t>Erlotinib</a:t>
            </a:r>
            <a:r>
              <a:rPr lang="en-GB" altLang="en-US" sz="1600" b="1" dirty="0">
                <a:ea typeface="ＭＳ Ｐゴシック" pitchFamily="34" charset="-128"/>
                <a:cs typeface="+mn-cs"/>
              </a:rPr>
              <a:t/>
            </a:r>
            <a:br>
              <a:rPr lang="en-GB" altLang="en-US" sz="1600" b="1" dirty="0">
                <a:ea typeface="ＭＳ Ｐゴシック" pitchFamily="34" charset="-128"/>
                <a:cs typeface="+mn-cs"/>
              </a:rPr>
            </a:br>
            <a:r>
              <a:rPr lang="en-GB" altLang="en-US" sz="1600" b="1" dirty="0" smtClean="0">
                <a:ea typeface="ＭＳ Ｐゴシック" pitchFamily="34" charset="-128"/>
                <a:cs typeface="+mn-cs"/>
              </a:rPr>
              <a:t>150mg/day</a:t>
            </a:r>
            <a:endParaRPr lang="en-GB" altLang="en-US" sz="1600" b="1" dirty="0">
              <a:ea typeface="ＭＳ Ｐゴシック" pitchFamily="34" charset="-128"/>
              <a:cs typeface="+mn-cs"/>
            </a:endParaRPr>
          </a:p>
        </p:txBody>
      </p:sp>
      <p:sp>
        <p:nvSpPr>
          <p:cNvPr id="934924" name="AutoShape 13"/>
          <p:cNvSpPr>
            <a:spLocks noChangeArrowheads="1"/>
          </p:cNvSpPr>
          <p:nvPr/>
        </p:nvSpPr>
        <p:spPr bwMode="auto">
          <a:xfrm>
            <a:off x="1841630" y="3657802"/>
            <a:ext cx="2049462" cy="1004888"/>
          </a:xfrm>
          <a:prstGeom prst="roundRect">
            <a:avLst>
              <a:gd name="adj" fmla="val 16667"/>
            </a:avLst>
          </a:prstGeom>
          <a:solidFill>
            <a:schemeClr val="tx2"/>
          </a:solidFill>
          <a:ln>
            <a:noFill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90488" tIns="44450" rIns="90488" bIns="44450" anchor="ctr"/>
          <a:lstStyle/>
          <a:p>
            <a:pPr algn="ctr" defTabSz="892175" eaLnBrk="0" hangingPunct="0">
              <a:defRPr/>
            </a:pPr>
            <a:r>
              <a:rPr lang="en-GB" sz="1600" b="1" dirty="0">
                <a:solidFill>
                  <a:schemeClr val="bg1"/>
                </a:solidFill>
              </a:rPr>
              <a:t>Up to 4 cycles of</a:t>
            </a:r>
            <a:br>
              <a:rPr lang="en-GB" sz="1600" b="1" dirty="0">
                <a:solidFill>
                  <a:schemeClr val="bg1"/>
                </a:solidFill>
              </a:rPr>
            </a:br>
            <a:r>
              <a:rPr lang="en-GB" sz="1600" b="1" dirty="0">
                <a:solidFill>
                  <a:schemeClr val="bg1"/>
                </a:solidFill>
              </a:rPr>
              <a:t>platinum-based doublet</a:t>
            </a:r>
          </a:p>
        </p:txBody>
      </p:sp>
      <p:sp>
        <p:nvSpPr>
          <p:cNvPr id="12302" name="Text Box 15"/>
          <p:cNvSpPr txBox="1">
            <a:spLocks noChangeArrowheads="1"/>
          </p:cNvSpPr>
          <p:nvPr/>
        </p:nvSpPr>
        <p:spPr bwMode="auto">
          <a:xfrm>
            <a:off x="93390" y="1470620"/>
            <a:ext cx="3765801" cy="582211"/>
          </a:xfrm>
          <a:prstGeom prst="rect">
            <a:avLst/>
          </a:prstGeom>
          <a:solidFill>
            <a:srgbClr val="CCC5AB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lIns="90488" tIns="44450" rIns="90488" bIns="44450">
            <a:spAutoFit/>
          </a:bodyPr>
          <a:lstStyle>
            <a:lvl1pPr defTabSz="892175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defTabSz="892175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defTabSz="892175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defTabSz="892175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defTabSz="892175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defTabSz="89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defTabSz="89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defTabSz="89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defTabSz="89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>
              <a:defRPr/>
            </a:pPr>
            <a:r>
              <a:rPr lang="de-CH" altLang="ja-JP" sz="1600" b="1" smtClean="0">
                <a:ea typeface="MS Mincho" pitchFamily="49" charset="-128"/>
                <a:cs typeface="+mn-cs"/>
              </a:rPr>
              <a:t>Tumor samples</a:t>
            </a:r>
          </a:p>
          <a:p>
            <a:pPr algn="ctr">
              <a:defRPr/>
            </a:pPr>
            <a:r>
              <a:rPr lang="de-CH" altLang="ja-JP" sz="1600" b="1" smtClean="0">
                <a:solidFill>
                  <a:srgbClr val="003366"/>
                </a:solidFill>
                <a:ea typeface="MS Mincho" pitchFamily="49" charset="-128"/>
                <a:cs typeface="+mn-cs"/>
              </a:rPr>
              <a:t>EGFR IHC+ and/or EGFR FISH+</a:t>
            </a:r>
            <a:endParaRPr lang="en-GB" altLang="en-US" sz="1600" b="1" smtClean="0">
              <a:solidFill>
                <a:srgbClr val="003366"/>
              </a:solidFill>
              <a:ea typeface="MS Mincho" pitchFamily="49" charset="-128"/>
              <a:cs typeface="+mn-cs"/>
            </a:endParaRPr>
          </a:p>
        </p:txBody>
      </p:sp>
      <p:sp>
        <p:nvSpPr>
          <p:cNvPr id="934928" name="Line 17"/>
          <p:cNvSpPr>
            <a:spLocks noChangeShapeType="1"/>
          </p:cNvSpPr>
          <p:nvPr/>
        </p:nvSpPr>
        <p:spPr bwMode="auto">
          <a:xfrm flipV="1">
            <a:off x="760413" y="2185988"/>
            <a:ext cx="0" cy="503237"/>
          </a:xfrm>
          <a:prstGeom prst="line">
            <a:avLst/>
          </a:prstGeom>
          <a:noFill/>
          <a:ln w="38100" cap="rnd">
            <a:solidFill>
              <a:schemeClr val="accent2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pPr>
              <a:defRPr/>
            </a:pPr>
            <a:endParaRPr lang="en-US" dirty="0">
              <a:ln>
                <a:solidFill>
                  <a:schemeClr val="accent2"/>
                </a:solidFill>
              </a:ln>
              <a:ea typeface="ＭＳ Ｐゴシック" pitchFamily="34" charset="-128"/>
            </a:endParaRPr>
          </a:p>
        </p:txBody>
      </p:sp>
      <p:sp>
        <p:nvSpPr>
          <p:cNvPr id="14356" name="Text Box 21"/>
          <p:cNvSpPr txBox="1">
            <a:spLocks noChangeArrowheads="1"/>
          </p:cNvSpPr>
          <p:nvPr/>
        </p:nvSpPr>
        <p:spPr bwMode="auto">
          <a:xfrm>
            <a:off x="3857625" y="2943225"/>
            <a:ext cx="8969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1pPr>
            <a:lvl2pPr>
              <a:defRPr sz="28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2pPr>
            <a:lvl3pPr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3pPr>
            <a:lvl4pPr>
              <a:defRPr sz="20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4pPr>
            <a:lvl5pPr>
              <a:defRPr sz="20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defTabSz="914400">
              <a:spcBef>
                <a:spcPct val="50000"/>
              </a:spcBef>
            </a:pPr>
            <a:r>
              <a:rPr lang="en-US" altLang="en-US" sz="1600" b="1" dirty="0">
                <a:solidFill>
                  <a:schemeClr val="tx1"/>
                </a:solidFill>
                <a:sym typeface="Symbol" pitchFamily="18" charset="2"/>
              </a:rPr>
              <a:t>90 d</a:t>
            </a:r>
          </a:p>
        </p:txBody>
      </p:sp>
      <p:sp>
        <p:nvSpPr>
          <p:cNvPr id="14357" name="Text Box 22"/>
          <p:cNvSpPr txBox="1">
            <a:spLocks noChangeArrowheads="1"/>
          </p:cNvSpPr>
          <p:nvPr/>
        </p:nvSpPr>
        <p:spPr bwMode="auto">
          <a:xfrm>
            <a:off x="3832225" y="4273550"/>
            <a:ext cx="9144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1pPr>
            <a:lvl2pPr>
              <a:defRPr sz="28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2pPr>
            <a:lvl3pPr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3pPr>
            <a:lvl4pPr>
              <a:defRPr sz="20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4pPr>
            <a:lvl5pPr>
              <a:defRPr sz="20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defTabSz="914400">
              <a:spcBef>
                <a:spcPct val="50000"/>
              </a:spcBef>
            </a:pPr>
            <a:r>
              <a:rPr lang="en-US" altLang="en-US" sz="1600" b="1" dirty="0">
                <a:solidFill>
                  <a:schemeClr val="tx1"/>
                </a:solidFill>
                <a:sym typeface="Symbol" pitchFamily="18" charset="2"/>
              </a:rPr>
              <a:t>180 d</a:t>
            </a:r>
          </a:p>
        </p:txBody>
      </p:sp>
      <p:sp>
        <p:nvSpPr>
          <p:cNvPr id="14358" name="Rectangle 2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RADIANT Trial Design</a:t>
            </a:r>
            <a:endParaRPr lang="en-US" altLang="en-US" sz="2800" i="1" smtClean="0">
              <a:solidFill>
                <a:schemeClr val="accent2"/>
              </a:solidFill>
            </a:endParaRPr>
          </a:p>
        </p:txBody>
      </p:sp>
      <p:sp>
        <p:nvSpPr>
          <p:cNvPr id="1101851" name="Text Box 27"/>
          <p:cNvSpPr>
            <a:spLocks noChangeArrowheads="1"/>
          </p:cNvSpPr>
          <p:nvPr/>
        </p:nvSpPr>
        <p:spPr bwMode="auto">
          <a:xfrm>
            <a:off x="134938" y="4908550"/>
            <a:ext cx="8804275" cy="990600"/>
          </a:xfrm>
          <a:prstGeom prst="roundRect">
            <a:avLst>
              <a:gd name="adj" fmla="val 16667"/>
            </a:avLst>
          </a:prstGeom>
          <a:noFill/>
          <a:ln w="3175">
            <a:noFill/>
            <a:round/>
            <a:headEnd/>
            <a:tailEnd/>
          </a:ln>
        </p:spPr>
        <p:txBody>
          <a:bodyPr lIns="45720" rIns="45720" anchor="ctr" anchorCtr="1"/>
          <a:lstStyle/>
          <a:p>
            <a:pPr defTabSz="914400" eaLnBrk="0" hangingPunct="0">
              <a:buClr>
                <a:schemeClr val="tx2"/>
              </a:buClr>
              <a:defRPr/>
            </a:pPr>
            <a:endParaRPr lang="en-US" sz="1600" b="1" dirty="0" smtClean="0">
              <a:ea typeface="ＭＳ Ｐゴシック" pitchFamily="34" charset="-128"/>
            </a:endParaRPr>
          </a:p>
          <a:p>
            <a:pPr lvl="1" eaLnBrk="0" hangingPunct="0">
              <a:buClr>
                <a:schemeClr val="tx2"/>
              </a:buClr>
              <a:buFontTx/>
              <a:buChar char="•"/>
              <a:defRPr/>
            </a:pPr>
            <a:r>
              <a:rPr lang="en-US" sz="1600" b="1" dirty="0" smtClean="0">
                <a:ea typeface="ＭＳ Ｐゴシック" pitchFamily="34" charset="-128"/>
              </a:rPr>
              <a:t>Radiology </a:t>
            </a:r>
            <a:r>
              <a:rPr lang="en-US" sz="1600" b="1" dirty="0">
                <a:ea typeface="ＭＳ Ｐゴシック" pitchFamily="34" charset="-128"/>
              </a:rPr>
              <a:t>assessment: </a:t>
            </a:r>
            <a:r>
              <a:rPr lang="en-US" sz="1600" dirty="0">
                <a:ea typeface="ＭＳ Ｐゴシック" pitchFamily="34" charset="-128"/>
              </a:rPr>
              <a:t>every 3 months on treatment and yearly during long-term follow up</a:t>
            </a:r>
          </a:p>
          <a:p>
            <a:pPr defTabSz="914400" eaLnBrk="0" hangingPunct="0">
              <a:buClr>
                <a:schemeClr val="tx2"/>
              </a:buClr>
              <a:defRPr/>
            </a:pPr>
            <a:r>
              <a:rPr lang="en-US" sz="1600" b="1" dirty="0">
                <a:solidFill>
                  <a:schemeClr val="bg1"/>
                </a:solidFill>
                <a:ea typeface="ＭＳ Ｐゴシック" pitchFamily="34" charset="-128"/>
              </a:rPr>
              <a:t> </a:t>
            </a:r>
          </a:p>
          <a:p>
            <a:pPr lvl="1" eaLnBrk="0" hangingPunct="0">
              <a:buClr>
                <a:schemeClr val="tx2"/>
              </a:buClr>
              <a:buFontTx/>
              <a:buChar char="•"/>
              <a:defRPr/>
            </a:pPr>
            <a:r>
              <a:rPr lang="en-US" sz="1600" b="1" dirty="0">
                <a:solidFill>
                  <a:schemeClr val="bg1"/>
                </a:solidFill>
                <a:ea typeface="ＭＳ Ｐゴシック" pitchFamily="34" charset="-128"/>
              </a:rPr>
              <a:t> </a:t>
            </a:r>
            <a:r>
              <a:rPr lang="en-US" sz="1600" b="1" dirty="0">
                <a:solidFill>
                  <a:schemeClr val="accent2">
                    <a:lumMod val="75000"/>
                  </a:schemeClr>
                </a:solidFill>
                <a:ea typeface="ＭＳ Ｐゴシック" pitchFamily="34" charset="-128"/>
              </a:rPr>
              <a:t>Primary endpoint: DFS</a:t>
            </a:r>
          </a:p>
          <a:p>
            <a:pPr lvl="1" eaLnBrk="0" hangingPunct="0">
              <a:buClr>
                <a:schemeClr val="tx2"/>
              </a:buClr>
              <a:buFontTx/>
              <a:buChar char="•"/>
              <a:defRPr/>
            </a:pPr>
            <a:r>
              <a:rPr lang="en-US" sz="1600" b="1" dirty="0">
                <a:solidFill>
                  <a:schemeClr val="accent2">
                    <a:lumMod val="75000"/>
                  </a:schemeClr>
                </a:solidFill>
                <a:ea typeface="ＭＳ Ｐゴシック" pitchFamily="34" charset="-128"/>
              </a:rPr>
              <a:t> Secondary endpoints: OS; DFS and OS in patients with del19/L858R (</a:t>
            </a:r>
            <a:r>
              <a:rPr lang="en-US" sz="1600" b="1" i="1" dirty="0">
                <a:solidFill>
                  <a:schemeClr val="accent2">
                    <a:lumMod val="75000"/>
                  </a:schemeClr>
                </a:solidFill>
                <a:ea typeface="ＭＳ Ｐゴシック" pitchFamily="34" charset="-128"/>
              </a:rPr>
              <a:t>EGFR</a:t>
            </a:r>
            <a:r>
              <a:rPr lang="en-US" sz="1600" b="1" dirty="0">
                <a:solidFill>
                  <a:schemeClr val="accent2">
                    <a:lumMod val="75000"/>
                  </a:schemeClr>
                </a:solidFill>
                <a:ea typeface="ＭＳ Ｐゴシック" pitchFamily="34" charset="-128"/>
              </a:rPr>
              <a:t> M+)</a:t>
            </a:r>
          </a:p>
        </p:txBody>
      </p:sp>
      <p:sp>
        <p:nvSpPr>
          <p:cNvPr id="14360" name="Slide Number Placeholder 25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1pPr>
            <a:lvl2pPr>
              <a:defRPr sz="28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2pPr>
            <a:lvl3pPr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3pPr>
            <a:lvl4pPr>
              <a:defRPr sz="20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4pPr>
            <a:lvl5pPr>
              <a:defRPr sz="20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fld id="{C0AB5897-178B-4977-AF48-57A40068E994}" type="slidenum">
              <a:rPr lang="en-US" altLang="en-US" sz="1200">
                <a:solidFill>
                  <a:srgbClr val="FFFFFF"/>
                </a:solidFill>
                <a:cs typeface="Arial" pitchFamily="34" charset="0"/>
              </a:rPr>
              <a:pPr/>
              <a:t>16</a:t>
            </a:fld>
            <a:endParaRPr lang="en-US" altLang="en-US" sz="1200" dirty="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2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Adopted from Dr. Karen Kelly ASCO 2014</a:t>
            </a:r>
            <a:endParaRPr lang="en-US" dirty="0"/>
          </a:p>
        </p:txBody>
      </p:sp>
      <p:sp>
        <p:nvSpPr>
          <p:cNvPr id="12313" name="AutoShape 9"/>
          <p:cNvSpPr>
            <a:spLocks noChangeArrowheads="1"/>
          </p:cNvSpPr>
          <p:nvPr/>
        </p:nvSpPr>
        <p:spPr bwMode="auto">
          <a:xfrm>
            <a:off x="1855278" y="2372928"/>
            <a:ext cx="2048256" cy="1005840"/>
          </a:xfrm>
          <a:prstGeom prst="roundRect">
            <a:avLst>
              <a:gd name="adj" fmla="val 16667"/>
            </a:avLst>
          </a:prstGeom>
          <a:solidFill>
            <a:schemeClr val="tx2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lIns="90488" tIns="44450" rIns="90488" bIns="44450" anchor="ctr"/>
          <a:lstStyle>
            <a:lvl1pPr defTabSz="892175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bg1"/>
                </a:solidFill>
                <a:latin typeface="Arial" charset="0"/>
              </a:defRPr>
            </a:lvl1pPr>
            <a:lvl2pPr marL="742950" indent="-285750" defTabSz="892175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bg1"/>
                </a:solidFill>
                <a:latin typeface="Arial" charset="0"/>
              </a:defRPr>
            </a:lvl2pPr>
            <a:lvl3pPr marL="1143000" indent="-228600" defTabSz="892175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bg1"/>
                </a:solidFill>
                <a:latin typeface="Arial" charset="0"/>
              </a:defRPr>
            </a:lvl3pPr>
            <a:lvl4pPr marL="1600200" indent="-228600" defTabSz="892175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bg1"/>
                </a:solidFill>
                <a:latin typeface="Arial" charset="0"/>
              </a:defRPr>
            </a:lvl4pPr>
            <a:lvl5pPr marL="2057400" indent="-228600" defTabSz="892175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bg1"/>
                </a:solidFill>
                <a:latin typeface="Arial" charset="0"/>
              </a:defRPr>
            </a:lvl5pPr>
            <a:lvl6pPr marL="2514600" indent="-228600" defTabSz="8921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bg1"/>
                </a:solidFill>
                <a:latin typeface="Arial" charset="0"/>
              </a:defRPr>
            </a:lvl6pPr>
            <a:lvl7pPr marL="2971800" indent="-228600" defTabSz="8921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bg1"/>
                </a:solidFill>
                <a:latin typeface="Arial" charset="0"/>
              </a:defRPr>
            </a:lvl7pPr>
            <a:lvl8pPr marL="3429000" indent="-228600" defTabSz="8921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bg1"/>
                </a:solidFill>
                <a:latin typeface="Arial" charset="0"/>
              </a:defRPr>
            </a:lvl8pPr>
            <a:lvl9pPr marL="3886200" indent="-228600" defTabSz="8921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bg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en-GB" altLang="en-US" sz="1600" b="1" dirty="0" smtClean="0">
                <a:ea typeface="ＭＳ Ｐゴシック" pitchFamily="34" charset="-128"/>
                <a:cs typeface="+mn-cs"/>
              </a:rPr>
              <a:t>No adjuvant chemotherapy</a:t>
            </a:r>
            <a:endParaRPr lang="en-GB" altLang="en-US" sz="1600" b="1" dirty="0">
              <a:ea typeface="ＭＳ Ｐゴシック" pitchFamily="34" charset="-128"/>
              <a:cs typeface="+mn-cs"/>
            </a:endParaRPr>
          </a:p>
        </p:txBody>
      </p:sp>
      <p:sp>
        <p:nvSpPr>
          <p:cNvPr id="14365" name="Text Box 21"/>
          <p:cNvSpPr txBox="1">
            <a:spLocks noChangeArrowheads="1"/>
          </p:cNvSpPr>
          <p:nvPr/>
        </p:nvSpPr>
        <p:spPr bwMode="auto">
          <a:xfrm>
            <a:off x="7112000" y="3349625"/>
            <a:ext cx="8969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1pPr>
            <a:lvl2pPr>
              <a:defRPr sz="28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2pPr>
            <a:lvl3pPr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3pPr>
            <a:lvl4pPr>
              <a:defRPr sz="20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4pPr>
            <a:lvl5pPr>
              <a:defRPr sz="20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defTabSz="914400">
              <a:spcBef>
                <a:spcPct val="50000"/>
              </a:spcBef>
            </a:pPr>
            <a:r>
              <a:rPr lang="en-US" altLang="en-US" sz="1600" b="1" dirty="0">
                <a:solidFill>
                  <a:schemeClr val="tx1"/>
                </a:solidFill>
                <a:sym typeface="Symbol" pitchFamily="18" charset="2"/>
              </a:rPr>
              <a:t>2:1</a:t>
            </a:r>
          </a:p>
        </p:txBody>
      </p:sp>
      <p:sp>
        <p:nvSpPr>
          <p:cNvPr id="32" name="AutoShape 20"/>
          <p:cNvSpPr>
            <a:spLocks noChangeArrowheads="1"/>
          </p:cNvSpPr>
          <p:nvPr/>
        </p:nvSpPr>
        <p:spPr bwMode="auto">
          <a:xfrm>
            <a:off x="73453" y="2583132"/>
            <a:ext cx="1335087" cy="1936075"/>
          </a:xfrm>
          <a:prstGeom prst="roundRect">
            <a:avLst>
              <a:gd name="adj" fmla="val 16667"/>
            </a:avLst>
          </a:prstGeom>
          <a:solidFill>
            <a:schemeClr val="tx2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lIns="90488" tIns="44450" rIns="90488" bIns="44450" anchor="ctr">
            <a:spAutoFit/>
          </a:bodyPr>
          <a:lstStyle>
            <a:lvl1pPr defTabSz="892175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defTabSz="892175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defTabSz="892175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defTabSz="892175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defTabSz="892175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defTabSz="89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defTabSz="89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defTabSz="89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defTabSz="89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>
              <a:defRPr/>
            </a:pPr>
            <a:r>
              <a:rPr lang="en-GB" altLang="en-US" sz="1600" b="1" smtClean="0">
                <a:solidFill>
                  <a:schemeClr val="bg1"/>
                </a:solidFill>
                <a:cs typeface="+mn-cs"/>
              </a:rPr>
              <a:t>Stage</a:t>
            </a:r>
          </a:p>
          <a:p>
            <a:pPr algn="ctr">
              <a:defRPr/>
            </a:pPr>
            <a:r>
              <a:rPr lang="en-GB" altLang="en-US" sz="1600" b="1" smtClean="0">
                <a:solidFill>
                  <a:schemeClr val="bg1"/>
                </a:solidFill>
                <a:cs typeface="+mn-cs"/>
              </a:rPr>
              <a:t>IB–IIIA</a:t>
            </a:r>
          </a:p>
          <a:p>
            <a:pPr algn="ctr">
              <a:defRPr/>
            </a:pPr>
            <a:r>
              <a:rPr lang="en-GB" altLang="en-US" sz="1600" b="1" smtClean="0">
                <a:solidFill>
                  <a:schemeClr val="bg1"/>
                </a:solidFill>
                <a:cs typeface="+mn-cs"/>
              </a:rPr>
              <a:t> NSCLC</a:t>
            </a:r>
          </a:p>
          <a:p>
            <a:pPr algn="ctr">
              <a:defRPr/>
            </a:pPr>
            <a:endParaRPr lang="en-GB" altLang="en-US" sz="1600" b="1" smtClean="0">
              <a:solidFill>
                <a:schemeClr val="bg1"/>
              </a:solidFill>
              <a:cs typeface="+mn-cs"/>
            </a:endParaRPr>
          </a:p>
          <a:p>
            <a:pPr algn="ctr">
              <a:defRPr/>
            </a:pPr>
            <a:r>
              <a:rPr lang="en-GB" altLang="en-US" sz="1600" b="1" smtClean="0">
                <a:solidFill>
                  <a:schemeClr val="bg1"/>
                </a:solidFill>
                <a:cs typeface="+mn-cs"/>
              </a:rPr>
              <a:t>Complete surgical resection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402034" y="5518944"/>
            <a:ext cx="8270081" cy="760412"/>
          </a:xfrm>
          <a:prstGeom prst="round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bg1"/>
                </a:solidFill>
                <a:latin typeface="Arial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bg1"/>
                </a:solidFill>
                <a:latin typeface="Arial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bg1"/>
                </a:solidFill>
                <a:latin typeface="Arial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bg1"/>
                </a:solidFill>
                <a:latin typeface="Arial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bg1"/>
                </a:solidFill>
                <a:latin typeface="Arial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bg1"/>
                </a:solidFill>
                <a:latin typeface="Arial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bg1"/>
                </a:solidFill>
                <a:latin typeface="Arial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bg1"/>
                </a:solidFill>
                <a:latin typeface="Arial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bg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en-US" altLang="en-US" sz="1800" smtClean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4370" name="TextBox 32"/>
          <p:cNvSpPr txBox="1">
            <a:spLocks noChangeArrowheads="1"/>
          </p:cNvSpPr>
          <p:nvPr/>
        </p:nvSpPr>
        <p:spPr bwMode="auto">
          <a:xfrm>
            <a:off x="7613650" y="3332163"/>
            <a:ext cx="1668463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1pPr>
            <a:lvl2pPr>
              <a:defRPr sz="28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2pPr>
            <a:lvl3pPr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3pPr>
            <a:lvl4pPr>
              <a:defRPr sz="20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4pPr>
            <a:lvl5pPr>
              <a:defRPr sz="20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r>
              <a:rPr lang="en-US" altLang="en-US" sz="1100" b="1" dirty="0">
                <a:solidFill>
                  <a:schemeClr val="tx1"/>
                </a:solidFill>
              </a:rPr>
              <a:t>2-yr treatment period</a:t>
            </a:r>
            <a:endParaRPr lang="en-US" altLang="en-US" sz="1100" dirty="0">
              <a:solidFill>
                <a:schemeClr val="tx1"/>
              </a:solidFill>
            </a:endParaRPr>
          </a:p>
        </p:txBody>
      </p:sp>
      <p:sp>
        <p:nvSpPr>
          <p:cNvPr id="27" name="Line 17"/>
          <p:cNvSpPr>
            <a:spLocks noChangeShapeType="1"/>
          </p:cNvSpPr>
          <p:nvPr/>
        </p:nvSpPr>
        <p:spPr bwMode="auto">
          <a:xfrm flipV="1">
            <a:off x="1408113" y="2944813"/>
            <a:ext cx="433387" cy="0"/>
          </a:xfrm>
          <a:prstGeom prst="line">
            <a:avLst/>
          </a:prstGeom>
          <a:noFill/>
          <a:ln w="38100" cap="rnd">
            <a:solidFill>
              <a:schemeClr val="accent2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pPr>
              <a:defRPr/>
            </a:pPr>
            <a:endParaRPr lang="en-US" dirty="0">
              <a:ln>
                <a:solidFill>
                  <a:schemeClr val="accent2"/>
                </a:solidFill>
              </a:ln>
              <a:ea typeface="ＭＳ Ｐゴシック" pitchFamily="34" charset="-128"/>
            </a:endParaRPr>
          </a:p>
        </p:txBody>
      </p:sp>
      <p:sp>
        <p:nvSpPr>
          <p:cNvPr id="33" name="Line 17"/>
          <p:cNvSpPr>
            <a:spLocks noChangeShapeType="1"/>
          </p:cNvSpPr>
          <p:nvPr/>
        </p:nvSpPr>
        <p:spPr bwMode="auto">
          <a:xfrm flipV="1">
            <a:off x="1408113" y="4175125"/>
            <a:ext cx="433387" cy="0"/>
          </a:xfrm>
          <a:prstGeom prst="line">
            <a:avLst/>
          </a:prstGeom>
          <a:noFill/>
          <a:ln w="38100" cap="rnd">
            <a:solidFill>
              <a:schemeClr val="accent2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pPr>
              <a:defRPr/>
            </a:pPr>
            <a:endParaRPr lang="en-US" dirty="0">
              <a:ln>
                <a:solidFill>
                  <a:schemeClr val="accent2"/>
                </a:solidFill>
              </a:ln>
              <a:ea typeface="ＭＳ Ｐゴシック" pitchFamily="34" charset="-128"/>
            </a:endParaRPr>
          </a:p>
        </p:txBody>
      </p:sp>
      <p:sp>
        <p:nvSpPr>
          <p:cNvPr id="34" name="Line 17"/>
          <p:cNvSpPr>
            <a:spLocks noChangeShapeType="1"/>
          </p:cNvSpPr>
          <p:nvPr/>
        </p:nvSpPr>
        <p:spPr bwMode="auto">
          <a:xfrm flipV="1">
            <a:off x="3976688" y="2930525"/>
            <a:ext cx="433387" cy="0"/>
          </a:xfrm>
          <a:prstGeom prst="line">
            <a:avLst/>
          </a:prstGeom>
          <a:noFill/>
          <a:ln w="38100" cap="rnd">
            <a:solidFill>
              <a:schemeClr val="accent2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pPr>
              <a:defRPr/>
            </a:pPr>
            <a:endParaRPr lang="en-US" dirty="0">
              <a:ln>
                <a:solidFill>
                  <a:schemeClr val="accent2"/>
                </a:solidFill>
              </a:ln>
              <a:ea typeface="ＭＳ Ｐゴシック" pitchFamily="34" charset="-128"/>
            </a:endParaRPr>
          </a:p>
        </p:txBody>
      </p:sp>
      <p:sp>
        <p:nvSpPr>
          <p:cNvPr id="35" name="Line 17"/>
          <p:cNvSpPr>
            <a:spLocks noChangeShapeType="1"/>
          </p:cNvSpPr>
          <p:nvPr/>
        </p:nvSpPr>
        <p:spPr bwMode="auto">
          <a:xfrm flipV="1">
            <a:off x="3976688" y="4210050"/>
            <a:ext cx="433387" cy="0"/>
          </a:xfrm>
          <a:prstGeom prst="line">
            <a:avLst/>
          </a:prstGeom>
          <a:noFill/>
          <a:ln w="38100" cap="rnd">
            <a:solidFill>
              <a:schemeClr val="accent2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pPr>
              <a:defRPr/>
            </a:pPr>
            <a:endParaRPr lang="en-US" dirty="0">
              <a:ln>
                <a:solidFill>
                  <a:schemeClr val="accent2"/>
                </a:solidFill>
              </a:ln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8689638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1686541"/>
            <a:ext cx="9144000" cy="46482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534" y="274638"/>
            <a:ext cx="8884693" cy="1143000"/>
          </a:xfrm>
        </p:spPr>
        <p:txBody>
          <a:bodyPr>
            <a:noAutofit/>
          </a:bodyPr>
          <a:lstStyle/>
          <a:p>
            <a:r>
              <a:rPr lang="en-US" sz="3600" dirty="0" smtClean="0"/>
              <a:t>RADIANT Mutation + Subgroup (n=161):</a:t>
            </a:r>
            <a:br>
              <a:rPr lang="en-US" sz="3600" dirty="0" smtClean="0"/>
            </a:br>
            <a:r>
              <a:rPr lang="en-US" sz="3600" dirty="0" smtClean="0"/>
              <a:t>Disease Free Survival and Overall Survival</a:t>
            </a:r>
            <a:endParaRPr lang="en-US" sz="3600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4634090"/>
              </p:ext>
            </p:extLst>
          </p:nvPr>
        </p:nvGraphicFramePr>
        <p:xfrm>
          <a:off x="95534" y="1763324"/>
          <a:ext cx="4706037" cy="34780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132" name="Prism 6" r:id="rId3" imgW="7642860" imgH="5649468" progId="">
                  <p:embed/>
                </p:oleObj>
              </mc:Choice>
              <mc:Fallback>
                <p:oleObj name="Prism 6" r:id="rId3" imgW="7642860" imgH="5649468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5534" y="1763324"/>
                        <a:ext cx="4706037" cy="347803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1961937"/>
              </p:ext>
            </p:extLst>
          </p:nvPr>
        </p:nvGraphicFramePr>
        <p:xfrm>
          <a:off x="4548237" y="1869680"/>
          <a:ext cx="4595763" cy="3398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133" name="Prism 6" r:id="rId5" imgW="7642860" imgH="5649468" progId="">
                  <p:embed/>
                </p:oleObj>
              </mc:Choice>
              <mc:Fallback>
                <p:oleObj name="Prism 6" r:id="rId5" imgW="7642860" imgH="5649468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48237" y="1869680"/>
                        <a:ext cx="4595763" cy="3398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Footer Placeholder 3"/>
          <p:cNvSpPr txBox="1">
            <a:spLocks/>
          </p:cNvSpPr>
          <p:nvPr/>
        </p:nvSpPr>
        <p:spPr>
          <a:xfrm>
            <a:off x="5934501" y="639042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ctr" defTabSz="457200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itchFamily="34" charset="-128"/>
                <a:cs typeface="Arial" charset="0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9pPr>
          </a:lstStyle>
          <a:p>
            <a:pPr>
              <a:defRPr/>
            </a:pPr>
            <a:r>
              <a:rPr lang="en-US" b="0" dirty="0" smtClean="0">
                <a:solidFill>
                  <a:schemeClr val="tx1"/>
                </a:solidFill>
              </a:rPr>
              <a:t>Kelly et al., ASCO 2014</a:t>
            </a:r>
            <a:endParaRPr lang="en-US" b="0" dirty="0">
              <a:solidFill>
                <a:schemeClr val="tx1"/>
              </a:solidFill>
            </a:endParaRPr>
          </a:p>
        </p:txBody>
      </p:sp>
      <p:sp>
        <p:nvSpPr>
          <p:cNvPr id="3" name="Oval 2"/>
          <p:cNvSpPr/>
          <p:nvPr/>
        </p:nvSpPr>
        <p:spPr>
          <a:xfrm>
            <a:off x="532262" y="2852382"/>
            <a:ext cx="1705970" cy="147395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 b="0">
              <a:solidFill>
                <a:prstClr val="white"/>
              </a:solidFill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1719618" y="4326340"/>
            <a:ext cx="641445" cy="1146412"/>
          </a:xfrm>
          <a:prstGeom prst="straightConnector1">
            <a:avLst/>
          </a:prstGeom>
          <a:ln w="222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291630" y="5528521"/>
            <a:ext cx="86885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lang="en-US" sz="2400" dirty="0" smtClean="0">
                <a:solidFill>
                  <a:prstClr val="white"/>
                </a:solidFill>
                <a:latin typeface="Arial" charset="0"/>
                <a:ea typeface="MS PGothic" pitchFamily="34" charset="-128"/>
                <a:cs typeface="Arial" charset="0"/>
              </a:rPr>
              <a:t>Median DFS 46.4 </a:t>
            </a:r>
            <a:r>
              <a:rPr lang="en-US" sz="2400" dirty="0" err="1" smtClean="0">
                <a:solidFill>
                  <a:prstClr val="white"/>
                </a:solidFill>
                <a:latin typeface="Arial" charset="0"/>
                <a:ea typeface="MS PGothic" pitchFamily="34" charset="-128"/>
                <a:cs typeface="Arial" charset="0"/>
              </a:rPr>
              <a:t>mos</a:t>
            </a:r>
            <a:r>
              <a:rPr lang="en-US" sz="2400" dirty="0" smtClean="0">
                <a:solidFill>
                  <a:prstClr val="white"/>
                </a:solidFill>
                <a:latin typeface="Arial" charset="0"/>
                <a:ea typeface="MS PGothic" pitchFamily="34" charset="-128"/>
                <a:cs typeface="Arial" charset="0"/>
              </a:rPr>
              <a:t> vs. 28.5 </a:t>
            </a:r>
            <a:r>
              <a:rPr lang="en-US" sz="2400" dirty="0" err="1" smtClean="0">
                <a:solidFill>
                  <a:prstClr val="white"/>
                </a:solidFill>
                <a:latin typeface="Arial" charset="0"/>
                <a:ea typeface="MS PGothic" pitchFamily="34" charset="-128"/>
                <a:cs typeface="Arial" charset="0"/>
              </a:rPr>
              <a:t>mos</a:t>
            </a:r>
            <a:r>
              <a:rPr lang="en-US" sz="2400" dirty="0" smtClean="0">
                <a:solidFill>
                  <a:prstClr val="white"/>
                </a:solidFill>
                <a:latin typeface="Arial" charset="0"/>
                <a:ea typeface="MS PGothic" pitchFamily="34" charset="-128"/>
                <a:cs typeface="Arial" charset="0"/>
              </a:rPr>
              <a:t> with placebo, p=0.0391</a:t>
            </a:r>
            <a:endParaRPr lang="en-US" sz="2400" dirty="0">
              <a:solidFill>
                <a:prstClr val="white"/>
              </a:solidFill>
              <a:latin typeface="Arial" charset="0"/>
              <a:ea typeface="MS PGothic" pitchFamily="34" charset="-128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93803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454235" y="304800"/>
            <a:ext cx="8229600" cy="1143000"/>
          </a:xfrm>
        </p:spPr>
        <p:txBody>
          <a:bodyPr/>
          <a:lstStyle/>
          <a:p>
            <a:r>
              <a:rPr lang="en-US" sz="4000" dirty="0" smtClean="0">
                <a:latin typeface="Arial" charset="0"/>
                <a:cs typeface="Arial" charset="0"/>
              </a:rPr>
              <a:t>SELECT: Study Design</a:t>
            </a:r>
          </a:p>
        </p:txBody>
      </p:sp>
      <p:sp>
        <p:nvSpPr>
          <p:cNvPr id="24" name="TextBox 22"/>
          <p:cNvSpPr txBox="1">
            <a:spLocks noChangeArrowheads="1"/>
          </p:cNvSpPr>
          <p:nvPr/>
        </p:nvSpPr>
        <p:spPr bwMode="auto">
          <a:xfrm>
            <a:off x="3308306" y="5596949"/>
            <a:ext cx="23622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mago" pitchFamily="2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mago" pitchFamily="2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mago" pitchFamily="2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mago" pitchFamily="2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mago" pitchFamily="2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Imago" pitchFamily="2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Imago" pitchFamily="2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Imago" pitchFamily="2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Imago" pitchFamily="2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n-GB" sz="1600" b="1" dirty="0" smtClean="0">
                <a:latin typeface="Arial" charset="0"/>
              </a:rPr>
              <a:t>2 years duration</a:t>
            </a:r>
            <a:endParaRPr lang="en-GB" sz="1600" b="1" dirty="0">
              <a:latin typeface="Arial" charset="0"/>
            </a:endParaRPr>
          </a:p>
        </p:txBody>
      </p:sp>
      <p:sp>
        <p:nvSpPr>
          <p:cNvPr id="25" name="Text Box 19"/>
          <p:cNvSpPr txBox="1">
            <a:spLocks noChangeArrowheads="1"/>
          </p:cNvSpPr>
          <p:nvPr/>
        </p:nvSpPr>
        <p:spPr bwMode="auto">
          <a:xfrm>
            <a:off x="3676873" y="2642175"/>
            <a:ext cx="437369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mago" pitchFamily="2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mago" pitchFamily="2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mago" pitchFamily="2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mago" pitchFamily="2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mago" pitchFamily="2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Imago" pitchFamily="2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Imago" pitchFamily="2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Imago" pitchFamily="2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Imago" pitchFamily="2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n-GB" altLang="zh-CN" sz="1600" b="1" dirty="0" smtClean="0">
                <a:latin typeface="Arial" charset="0"/>
                <a:ea typeface="SimSun" pitchFamily="2" charset="-122"/>
              </a:rPr>
              <a:t>CT surveillance:  - Every 6 mo x 3 years </a:t>
            </a:r>
          </a:p>
          <a:p>
            <a:pPr algn="ctr" eaLnBrk="1" hangingPunct="1"/>
            <a:r>
              <a:rPr lang="en-GB" altLang="zh-CN" sz="1600" b="1" dirty="0" smtClean="0">
                <a:latin typeface="Arial" charset="0"/>
                <a:ea typeface="SimSun" pitchFamily="2" charset="-122"/>
              </a:rPr>
              <a:t>                                - Annually years 4 and 5</a:t>
            </a:r>
            <a:endParaRPr lang="en-GB" altLang="zh-CN" sz="1600" b="1" dirty="0">
              <a:latin typeface="Arial" charset="0"/>
              <a:ea typeface="SimSun" pitchFamily="2" charset="-122"/>
            </a:endParaRPr>
          </a:p>
        </p:txBody>
      </p:sp>
      <p:sp>
        <p:nvSpPr>
          <p:cNvPr id="26" name="AutoShape 6"/>
          <p:cNvSpPr>
            <a:spLocks noChangeArrowheads="1"/>
          </p:cNvSpPr>
          <p:nvPr/>
        </p:nvSpPr>
        <p:spPr bwMode="auto">
          <a:xfrm>
            <a:off x="552674" y="2953260"/>
            <a:ext cx="2311412" cy="3146946"/>
          </a:xfrm>
          <a:prstGeom prst="roundRect">
            <a:avLst>
              <a:gd name="adj" fmla="val 16667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44450" rIns="0" bIns="44450" anchor="ctr"/>
          <a:lstStyle/>
          <a:p>
            <a:pPr marL="0" marR="0" lvl="0" indent="0" algn="l" defTabSz="89217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 charset="0"/>
            </a:endParaRPr>
          </a:p>
        </p:txBody>
      </p:sp>
      <p:sp>
        <p:nvSpPr>
          <p:cNvPr id="28" name="AutoShape 10"/>
          <p:cNvSpPr>
            <a:spLocks noChangeArrowheads="1"/>
          </p:cNvSpPr>
          <p:nvPr/>
        </p:nvSpPr>
        <p:spPr bwMode="auto">
          <a:xfrm>
            <a:off x="6035395" y="4032071"/>
            <a:ext cx="1887538" cy="989325"/>
          </a:xfrm>
          <a:prstGeom prst="roundRect">
            <a:avLst>
              <a:gd name="adj" fmla="val 16667"/>
            </a:avLst>
          </a:prstGeom>
          <a:solidFill>
            <a:srgbClr val="00B0F0"/>
          </a:solidFill>
          <a:ln>
            <a:solidFill>
              <a:schemeClr val="tx1"/>
            </a:solidFill>
          </a:ln>
        </p:spPr>
        <p:txBody>
          <a:bodyPr lIns="18000" tIns="44450" rIns="18000" bIns="44450" anchor="ctr"/>
          <a:lstStyle/>
          <a:p>
            <a:pPr algn="ctr" defTabSz="892175"/>
            <a:r>
              <a:rPr lang="en-GB" sz="1800" b="1" dirty="0" smtClean="0">
                <a:latin typeface="Arial" charset="0"/>
              </a:rPr>
              <a:t>Observation</a:t>
            </a:r>
            <a:endParaRPr lang="en-GB" sz="1800" b="1" dirty="0">
              <a:latin typeface="Arial" charset="0"/>
            </a:endParaRPr>
          </a:p>
        </p:txBody>
      </p:sp>
      <p:sp>
        <p:nvSpPr>
          <p:cNvPr id="29" name="AutoShape 9"/>
          <p:cNvSpPr>
            <a:spLocks noChangeArrowheads="1"/>
          </p:cNvSpPr>
          <p:nvPr/>
        </p:nvSpPr>
        <p:spPr bwMode="auto">
          <a:xfrm>
            <a:off x="3504620" y="3716005"/>
            <a:ext cx="1809750" cy="1621456"/>
          </a:xfrm>
          <a:prstGeom prst="roundRect">
            <a:avLst>
              <a:gd name="adj" fmla="val 16667"/>
            </a:avLst>
          </a:prstGeom>
          <a:solidFill>
            <a:srgbClr val="00B0F0"/>
          </a:solidFill>
          <a:ln>
            <a:solidFill>
              <a:schemeClr val="tx1"/>
            </a:solidFill>
          </a:ln>
        </p:spPr>
        <p:txBody>
          <a:bodyPr lIns="18000" tIns="44450" rIns="18000" bIns="44450" anchor="ctr"/>
          <a:lstStyle/>
          <a:p>
            <a:pPr algn="ctr" defTabSz="892175">
              <a:lnSpc>
                <a:spcPct val="100000"/>
              </a:lnSpc>
            </a:pPr>
            <a:r>
              <a:rPr lang="en-GB" sz="1800" b="1" dirty="0" smtClean="0">
                <a:latin typeface="Arial" charset="0"/>
              </a:rPr>
              <a:t>Erlotinib </a:t>
            </a:r>
          </a:p>
          <a:p>
            <a:pPr algn="ctr" defTabSz="892175">
              <a:lnSpc>
                <a:spcPct val="100000"/>
              </a:lnSpc>
            </a:pPr>
            <a:r>
              <a:rPr lang="en-GB" sz="1800" b="1" dirty="0" smtClean="0">
                <a:latin typeface="Arial" charset="0"/>
              </a:rPr>
              <a:t>150 mg PO daily</a:t>
            </a:r>
            <a:endParaRPr lang="en-GB" b="1" baseline="30000" dirty="0">
              <a:latin typeface="Arial" charset="0"/>
            </a:endParaRPr>
          </a:p>
        </p:txBody>
      </p:sp>
      <p:sp>
        <p:nvSpPr>
          <p:cNvPr id="33" name="Freeform 32"/>
          <p:cNvSpPr>
            <a:spLocks/>
          </p:cNvSpPr>
          <p:nvPr/>
        </p:nvSpPr>
        <p:spPr bwMode="auto">
          <a:xfrm flipV="1">
            <a:off x="3537957" y="5458396"/>
            <a:ext cx="1743075" cy="113645"/>
          </a:xfrm>
          <a:custGeom>
            <a:avLst/>
            <a:gdLst>
              <a:gd name="T0" fmla="*/ 0 w 822"/>
              <a:gd name="T1" fmla="*/ 2147483647 h 110"/>
              <a:gd name="T2" fmla="*/ 0 w 822"/>
              <a:gd name="T3" fmla="*/ 0 h 110"/>
              <a:gd name="T4" fmla="*/ 2147483647 w 822"/>
              <a:gd name="T5" fmla="*/ 0 h 110"/>
              <a:gd name="T6" fmla="*/ 2147483647 w 822"/>
              <a:gd name="T7" fmla="*/ 2147483647 h 110"/>
              <a:gd name="T8" fmla="*/ 0 60000 65536"/>
              <a:gd name="T9" fmla="*/ 0 60000 65536"/>
              <a:gd name="T10" fmla="*/ 0 60000 65536"/>
              <a:gd name="T11" fmla="*/ 0 60000 65536"/>
              <a:gd name="T12" fmla="*/ 0 w 822"/>
              <a:gd name="T13" fmla="*/ 0 h 110"/>
              <a:gd name="T14" fmla="*/ 822 w 822"/>
              <a:gd name="T15" fmla="*/ 110 h 11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22" h="110">
                <a:moveTo>
                  <a:pt x="0" y="102"/>
                </a:moveTo>
                <a:lnTo>
                  <a:pt x="0" y="0"/>
                </a:lnTo>
                <a:lnTo>
                  <a:pt x="822" y="0"/>
                </a:lnTo>
                <a:lnTo>
                  <a:pt x="822" y="110"/>
                </a:lnTo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cxnSp>
        <p:nvCxnSpPr>
          <p:cNvPr id="35" name="AutoShape 23"/>
          <p:cNvCxnSpPr>
            <a:cxnSpLocks noChangeShapeType="1"/>
            <a:stCxn id="26" idx="3"/>
            <a:endCxn id="29" idx="1"/>
          </p:cNvCxnSpPr>
          <p:nvPr/>
        </p:nvCxnSpPr>
        <p:spPr bwMode="auto">
          <a:xfrm>
            <a:off x="2864086" y="4526733"/>
            <a:ext cx="640534" cy="1588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7" name="Freeform 32"/>
          <p:cNvSpPr>
            <a:spLocks/>
          </p:cNvSpPr>
          <p:nvPr/>
        </p:nvSpPr>
        <p:spPr bwMode="auto">
          <a:xfrm>
            <a:off x="3356327" y="3430428"/>
            <a:ext cx="4628357" cy="179977"/>
          </a:xfrm>
          <a:custGeom>
            <a:avLst/>
            <a:gdLst>
              <a:gd name="T0" fmla="*/ 0 w 822"/>
              <a:gd name="T1" fmla="*/ 2147483647 h 110"/>
              <a:gd name="T2" fmla="*/ 0 w 822"/>
              <a:gd name="T3" fmla="*/ 0 h 110"/>
              <a:gd name="T4" fmla="*/ 2147483647 w 822"/>
              <a:gd name="T5" fmla="*/ 0 h 110"/>
              <a:gd name="T6" fmla="*/ 2147483647 w 822"/>
              <a:gd name="T7" fmla="*/ 2147483647 h 110"/>
              <a:gd name="T8" fmla="*/ 0 60000 65536"/>
              <a:gd name="T9" fmla="*/ 0 60000 65536"/>
              <a:gd name="T10" fmla="*/ 0 60000 65536"/>
              <a:gd name="T11" fmla="*/ 0 60000 65536"/>
              <a:gd name="T12" fmla="*/ 0 w 822"/>
              <a:gd name="T13" fmla="*/ 0 h 110"/>
              <a:gd name="T14" fmla="*/ 822 w 822"/>
              <a:gd name="T15" fmla="*/ 110 h 11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22" h="110">
                <a:moveTo>
                  <a:pt x="0" y="102"/>
                </a:moveTo>
                <a:lnTo>
                  <a:pt x="0" y="0"/>
                </a:lnTo>
                <a:lnTo>
                  <a:pt x="822" y="0"/>
                </a:lnTo>
                <a:lnTo>
                  <a:pt x="822" y="110"/>
                </a:lnTo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035395" y="5176011"/>
            <a:ext cx="2408544" cy="214674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  <a:spcBef>
                <a:spcPts val="300"/>
              </a:spcBef>
            </a:pPr>
            <a:r>
              <a:rPr lang="en-US" sz="1400" b="1" u="sng" dirty="0" smtClean="0">
                <a:latin typeface="+mj-lt"/>
                <a:ea typeface="Arial Unicode MS" pitchFamily="34" charset="-128"/>
                <a:cs typeface="Arial Unicode MS" pitchFamily="34" charset="-128"/>
              </a:rPr>
              <a:t>Primary Endpoint:</a:t>
            </a:r>
            <a:r>
              <a:rPr lang="en-US" sz="1400" b="1" dirty="0" smtClean="0">
                <a:latin typeface="+mj-lt"/>
                <a:ea typeface="Arial Unicode MS" pitchFamily="34" charset="-128"/>
                <a:cs typeface="Arial Unicode MS" pitchFamily="34" charset="-128"/>
              </a:rPr>
              <a:t> </a:t>
            </a:r>
          </a:p>
          <a:p>
            <a:pPr marL="285750" indent="-285750">
              <a:spcBef>
                <a:spcPts val="300"/>
              </a:spcBef>
              <a:buFont typeface="Arial" pitchFamily="34" charset="0"/>
              <a:buChar char="•"/>
            </a:pPr>
            <a:r>
              <a:rPr lang="en-US" sz="1400" b="1" dirty="0" smtClean="0">
                <a:latin typeface="+mj-lt"/>
                <a:ea typeface="Arial Unicode MS" pitchFamily="34" charset="-128"/>
                <a:cs typeface="Arial Unicode MS" pitchFamily="34" charset="-128"/>
              </a:rPr>
              <a:t>Disease Free Survival: </a:t>
            </a:r>
          </a:p>
          <a:p>
            <a:pPr marL="742950" lvl="1" indent="-285750">
              <a:spcBef>
                <a:spcPts val="300"/>
              </a:spcBef>
            </a:pPr>
            <a:r>
              <a:rPr lang="en-US" sz="1400" b="1" dirty="0" smtClean="0">
                <a:ea typeface="Arial Unicode MS" pitchFamily="34" charset="-128"/>
                <a:cs typeface="Arial Unicode MS" pitchFamily="34" charset="-128"/>
              </a:rPr>
              <a:t>Goal: 2-year </a:t>
            </a:r>
            <a:r>
              <a:rPr lang="en-US" sz="1400" b="1" u="sng" dirty="0" smtClean="0">
                <a:latin typeface="+mj-lt"/>
                <a:ea typeface="Arial Unicode MS" pitchFamily="34" charset="-128"/>
                <a:cs typeface="Arial Unicode MS" pitchFamily="34" charset="-128"/>
              </a:rPr>
              <a:t>&gt;</a:t>
            </a:r>
            <a:r>
              <a:rPr lang="en-US" sz="1400" b="1" dirty="0" smtClean="0">
                <a:latin typeface="+mj-lt"/>
                <a:ea typeface="Arial Unicode MS" pitchFamily="34" charset="-128"/>
                <a:cs typeface="Arial Unicode MS" pitchFamily="34" charset="-128"/>
              </a:rPr>
              <a:t>86%</a:t>
            </a:r>
          </a:p>
          <a:p>
            <a:pPr>
              <a:spcBef>
                <a:spcPts val="300"/>
              </a:spcBef>
            </a:pPr>
            <a:r>
              <a:rPr lang="en-US" sz="1400" b="1" u="sng" dirty="0" smtClean="0">
                <a:ea typeface="Arial Unicode MS" pitchFamily="34" charset="-128"/>
                <a:cs typeface="Arial Unicode MS" pitchFamily="34" charset="-128"/>
              </a:rPr>
              <a:t>Secondary Endpoints:</a:t>
            </a:r>
          </a:p>
          <a:p>
            <a:pPr marL="285750" indent="-285750">
              <a:spcBef>
                <a:spcPts val="300"/>
              </a:spcBef>
              <a:buFont typeface="Arial" pitchFamily="34" charset="0"/>
              <a:buChar char="•"/>
            </a:pPr>
            <a:r>
              <a:rPr lang="en-US" sz="1400" b="1" dirty="0" smtClean="0">
                <a:ea typeface="Arial Unicode MS" pitchFamily="34" charset="-128"/>
                <a:cs typeface="Arial Unicode MS" pitchFamily="34" charset="-128"/>
              </a:rPr>
              <a:t>Safety and Tolerability</a:t>
            </a:r>
          </a:p>
          <a:p>
            <a:pPr marL="285750" indent="-285750">
              <a:spcBef>
                <a:spcPts val="300"/>
              </a:spcBef>
              <a:buFont typeface="Arial" pitchFamily="34" charset="0"/>
              <a:buChar char="•"/>
            </a:pPr>
            <a:r>
              <a:rPr lang="en-US" sz="1400" b="1" dirty="0" smtClean="0">
                <a:ea typeface="Arial Unicode MS" pitchFamily="34" charset="-128"/>
                <a:cs typeface="Arial Unicode MS" pitchFamily="34" charset="-128"/>
              </a:rPr>
              <a:t>Overall Survival</a:t>
            </a:r>
            <a:endParaRPr lang="en-US" sz="1400" b="1" dirty="0">
              <a:ea typeface="Arial Unicode MS" pitchFamily="34" charset="-128"/>
              <a:cs typeface="Arial Unicode MS" pitchFamily="34" charset="-128"/>
            </a:endParaRPr>
          </a:p>
          <a:p>
            <a:pPr>
              <a:spcBef>
                <a:spcPts val="300"/>
              </a:spcBef>
            </a:pPr>
            <a:endParaRPr lang="en-US" sz="1600" b="1" dirty="0">
              <a:ea typeface="Arial Unicode MS" pitchFamily="34" charset="-128"/>
              <a:cs typeface="Arial Unicode MS" pitchFamily="34" charset="-128"/>
            </a:endParaRPr>
          </a:p>
          <a:p>
            <a:pPr marL="285750" indent="-285750" algn="l">
              <a:lnSpc>
                <a:spcPct val="100000"/>
              </a:lnSpc>
              <a:spcBef>
                <a:spcPts val="300"/>
              </a:spcBef>
              <a:buFont typeface="Arial" pitchFamily="34" charset="0"/>
              <a:buChar char="•"/>
            </a:pPr>
            <a:endParaRPr lang="en-US" sz="1600" b="1" dirty="0" smtClean="0">
              <a:latin typeface="+mj-lt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420917" y="1868835"/>
            <a:ext cx="8244112" cy="64633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290513" indent="-290513" algn="l" eaLnBrk="1" hangingPunct="1">
              <a:lnSpc>
                <a:spcPct val="100000"/>
              </a:lnSpc>
              <a:buClr>
                <a:srgbClr val="FFC000"/>
              </a:buClr>
              <a:buFont typeface="Symbol" pitchFamily="18" charset="2"/>
              <a:buChar char="¨"/>
            </a:pPr>
            <a:r>
              <a:rPr lang="en-GB" sz="1800" b="1" dirty="0" smtClean="0">
                <a:latin typeface="Arial" charset="0"/>
              </a:rPr>
              <a:t>Single arm Phase II study   </a:t>
            </a:r>
          </a:p>
          <a:p>
            <a:pPr marL="290513" indent="-290513" algn="l" eaLnBrk="1" hangingPunct="1">
              <a:lnSpc>
                <a:spcPct val="100000"/>
              </a:lnSpc>
              <a:buClr>
                <a:srgbClr val="FFC000"/>
              </a:buClr>
              <a:buFont typeface="Symbol" pitchFamily="18" charset="2"/>
              <a:buChar char="¨"/>
            </a:pPr>
            <a:r>
              <a:rPr lang="en-GB" b="1" dirty="0" smtClean="0">
                <a:latin typeface="Arial" charset="0"/>
              </a:rPr>
              <a:t>Adjuvant </a:t>
            </a:r>
            <a:r>
              <a:rPr lang="en-GB" b="1" dirty="0">
                <a:latin typeface="Arial" charset="0"/>
              </a:rPr>
              <a:t>e</a:t>
            </a:r>
            <a:r>
              <a:rPr lang="en-GB" b="1" dirty="0" smtClean="0">
                <a:latin typeface="Arial" charset="0"/>
              </a:rPr>
              <a:t>rlotinib following surgery and standard adjuvant therapy</a:t>
            </a:r>
            <a:endParaRPr lang="en-GB" sz="1800" b="1" dirty="0">
              <a:latin typeface="Arial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52673" y="2870775"/>
            <a:ext cx="2380351" cy="277768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231775" marR="0" lvl="0" indent="-231775" algn="l" defTabSz="91440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b="1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</a:endParaRPr>
          </a:p>
          <a:p>
            <a:pPr marL="231775" indent="-231775" fontAlgn="auto">
              <a:spcBef>
                <a:spcPts val="3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600" b="1" kern="0" dirty="0" smtClean="0"/>
              <a:t>Stage IA-IIIA NSCLC</a:t>
            </a:r>
          </a:p>
          <a:p>
            <a:pPr marL="231775" marR="0" lvl="0" indent="-231775" algn="l" defTabSz="91440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Surgically </a:t>
            </a:r>
            <a:r>
              <a:rPr kumimoji="0" lang="en-US" sz="1600" b="1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</a:rPr>
              <a:t>resected</a:t>
            </a:r>
            <a:endParaRPr kumimoji="0" lang="en-US" sz="1600" b="1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</a:endParaRPr>
          </a:p>
          <a:p>
            <a:pPr marL="231775" lvl="0" indent="-231775" fontAlgn="auto">
              <a:spcBef>
                <a:spcPts val="3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600" b="1" kern="0" dirty="0" smtClean="0"/>
              <a:t>EGFR mutation positive</a:t>
            </a:r>
          </a:p>
          <a:p>
            <a:pPr marL="231775" marR="0" lvl="0" indent="-231775" algn="l" defTabSz="91440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1600" b="1" kern="0" dirty="0" smtClean="0"/>
              <a:t>    </a:t>
            </a:r>
          </a:p>
          <a:p>
            <a:pPr marL="231775" marR="0" lvl="0" indent="-231775" algn="l" defTabSz="91440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Completed routine adjuvant chemotherapy</a:t>
            </a:r>
            <a:r>
              <a:rPr kumimoji="0" lang="en-US" sz="1600" b="1" i="0" u="none" strike="noStrike" kern="0" cap="none" spc="0" normalizeH="0" noProof="0" dirty="0" smtClean="0">
                <a:ln>
                  <a:noFill/>
                </a:ln>
                <a:effectLst/>
                <a:uLnTx/>
                <a:uFillTx/>
              </a:rPr>
              <a:t> and/or XRT</a:t>
            </a:r>
            <a:endParaRPr kumimoji="0" lang="en-US" sz="16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cxnSp>
        <p:nvCxnSpPr>
          <p:cNvPr id="48" name="AutoShape 23"/>
          <p:cNvCxnSpPr>
            <a:cxnSpLocks noChangeShapeType="1"/>
          </p:cNvCxnSpPr>
          <p:nvPr/>
        </p:nvCxnSpPr>
        <p:spPr bwMode="auto">
          <a:xfrm>
            <a:off x="5354738" y="4526733"/>
            <a:ext cx="629557" cy="0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76054685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SELECT 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45% stage 1, 27% stage 2, 28% stage 3</a:t>
            </a:r>
          </a:p>
          <a:p>
            <a:r>
              <a:rPr lang="en-US" dirty="0" smtClean="0"/>
              <a:t>2/3 completed full 2 years of treatment</a:t>
            </a:r>
          </a:p>
          <a:p>
            <a:r>
              <a:rPr lang="en-US" dirty="0" smtClean="0"/>
              <a:t>2-year DFS was 89% compared to expected 76% in historical control (MSK cohort)</a:t>
            </a:r>
          </a:p>
          <a:p>
            <a:r>
              <a:rPr lang="en-US" smtClean="0"/>
              <a:t>29 recurrences, </a:t>
            </a:r>
            <a:r>
              <a:rPr lang="en-US" dirty="0" smtClean="0"/>
              <a:t>but only 4 on erlotinib</a:t>
            </a:r>
          </a:p>
          <a:p>
            <a:r>
              <a:rPr lang="en-US" dirty="0" smtClean="0"/>
              <a:t>Most recurrent </a:t>
            </a:r>
            <a:r>
              <a:rPr lang="en-US" dirty="0" err="1" smtClean="0"/>
              <a:t>pts</a:t>
            </a:r>
            <a:r>
              <a:rPr lang="en-US" dirty="0" smtClean="0"/>
              <a:t> responded to </a:t>
            </a:r>
            <a:r>
              <a:rPr lang="en-US" dirty="0" err="1" smtClean="0"/>
              <a:t>rechallenge</a:t>
            </a:r>
            <a:r>
              <a:rPr lang="en-US" dirty="0" smtClean="0"/>
              <a:t> with TKI, only 1 T790M+ on recurrence</a:t>
            </a:r>
          </a:p>
          <a:p>
            <a:r>
              <a:rPr lang="en-US" dirty="0" smtClean="0"/>
              <a:t>DFS consistent with improvements seen in retrospective cohort and RADIANT subgroup!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1C86D8-5A52-49C0-8CF3-BB71CBF79F16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52400" y="6488668"/>
            <a:ext cx="29588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Pennell et al., ASCO 2014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583860"/>
      </p:ext>
    </p:extLst>
  </p:cSld>
  <p:clrMapOvr>
    <a:masterClrMapping/>
  </p:clrMapOvr>
  <p:transition advClick="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8" descr="Taussig-Logo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04800"/>
            <a:ext cx="2667000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TextBox 10"/>
          <p:cNvSpPr txBox="1">
            <a:spLocks noChangeArrowheads="1"/>
          </p:cNvSpPr>
          <p:nvPr/>
        </p:nvSpPr>
        <p:spPr bwMode="auto">
          <a:xfrm>
            <a:off x="219913" y="1600200"/>
            <a:ext cx="882623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/>
            <a:r>
              <a:rPr lang="en-US" sz="4000" dirty="0"/>
              <a:t>Is there a role for </a:t>
            </a:r>
            <a:r>
              <a:rPr lang="en-US" sz="4000"/>
              <a:t>targeted </a:t>
            </a:r>
            <a:r>
              <a:rPr lang="en-US" sz="4000" smtClean="0"/>
              <a:t/>
            </a:r>
            <a:br>
              <a:rPr lang="en-US" sz="4000" smtClean="0"/>
            </a:br>
            <a:r>
              <a:rPr lang="en-US" sz="4000" smtClean="0"/>
              <a:t>therapy </a:t>
            </a:r>
            <a:r>
              <a:rPr lang="en-US" sz="4000" dirty="0"/>
              <a:t>in the adjuvant or neoadjuvant setting? </a:t>
            </a:r>
          </a:p>
        </p:txBody>
      </p:sp>
      <p:sp>
        <p:nvSpPr>
          <p:cNvPr id="2052" name="TextBox 11"/>
          <p:cNvSpPr txBox="1">
            <a:spLocks noChangeArrowheads="1"/>
          </p:cNvSpPr>
          <p:nvPr/>
        </p:nvSpPr>
        <p:spPr bwMode="auto">
          <a:xfrm>
            <a:off x="22698" y="3733800"/>
            <a:ext cx="51054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US" sz="2800" dirty="0">
                <a:solidFill>
                  <a:srgbClr val="0070C0"/>
                </a:solidFill>
                <a:latin typeface="Calibri" pitchFamily="34" charset="0"/>
              </a:rPr>
              <a:t>Nathan Pennell, M.D., Ph.D.</a:t>
            </a:r>
          </a:p>
        </p:txBody>
      </p:sp>
      <p:sp>
        <p:nvSpPr>
          <p:cNvPr id="2053" name="TextBox 12"/>
          <p:cNvSpPr txBox="1">
            <a:spLocks noChangeArrowheads="1"/>
          </p:cNvSpPr>
          <p:nvPr/>
        </p:nvSpPr>
        <p:spPr bwMode="auto">
          <a:xfrm>
            <a:off x="295072" y="4343400"/>
            <a:ext cx="5105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US" sz="2000" dirty="0" smtClean="0">
                <a:solidFill>
                  <a:srgbClr val="0070C0"/>
                </a:solidFill>
                <a:latin typeface="Calibri" pitchFamily="34" charset="0"/>
              </a:rPr>
              <a:t>February 11, 2017</a:t>
            </a:r>
            <a:endParaRPr lang="en-US" sz="2000" dirty="0">
              <a:solidFill>
                <a:srgbClr val="0070C0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Ongoing Adjuvant Trials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34400" cy="4525963"/>
          </a:xfrm>
        </p:spPr>
        <p:txBody>
          <a:bodyPr/>
          <a:lstStyle/>
          <a:p>
            <a:r>
              <a:rPr lang="en-US" sz="3000" dirty="0" smtClean="0"/>
              <a:t>NCI Cooperative group ALCHEMIST trials</a:t>
            </a:r>
          </a:p>
          <a:p>
            <a:r>
              <a:rPr lang="en-US" sz="3000" dirty="0" smtClean="0"/>
              <a:t>Phase 2 trial of 3 </a:t>
            </a:r>
            <a:r>
              <a:rPr lang="en-US" sz="3000" dirty="0" err="1" smtClean="0"/>
              <a:t>yrs</a:t>
            </a:r>
            <a:r>
              <a:rPr lang="en-US" sz="3000" dirty="0" smtClean="0"/>
              <a:t> vs. 3 months of adjuvant afatinib (NCCN; NCT01746251)</a:t>
            </a:r>
          </a:p>
          <a:p>
            <a:r>
              <a:rPr lang="en-US" sz="3000" dirty="0" smtClean="0"/>
              <a:t>ADAURA Phase 3 trial of 3 </a:t>
            </a:r>
            <a:r>
              <a:rPr lang="en-US" sz="3000" dirty="0" err="1" smtClean="0"/>
              <a:t>yrs</a:t>
            </a:r>
            <a:r>
              <a:rPr lang="en-US" sz="3000" dirty="0" smtClean="0"/>
              <a:t> of adjuvant osimertinib versus placebo in stage IB-IIIA EGFR mutant NSCLC (NCT02511106)</a:t>
            </a:r>
          </a:p>
          <a:p>
            <a:r>
              <a:rPr lang="en-US" sz="3000" dirty="0" smtClean="0"/>
              <a:t>Japanese WJOG 6410L comparing 2 </a:t>
            </a:r>
            <a:r>
              <a:rPr lang="en-US" sz="3000" dirty="0" err="1" smtClean="0"/>
              <a:t>yrs</a:t>
            </a:r>
            <a:r>
              <a:rPr lang="en-US" sz="3000" dirty="0" smtClean="0"/>
              <a:t> of adjuvant gefitinib vs. chemo for resected stage II to </a:t>
            </a:r>
            <a:r>
              <a:rPr lang="en-US" sz="3000" dirty="0"/>
              <a:t>IIIA EGFR mutant NSCLC </a:t>
            </a:r>
            <a:endParaRPr lang="en-US" sz="3000" dirty="0" smtClean="0"/>
          </a:p>
          <a:p>
            <a:r>
              <a:rPr lang="en-US" sz="3000" dirty="0"/>
              <a:t>Chinese C-TONG </a:t>
            </a:r>
            <a:r>
              <a:rPr lang="en-US" sz="3000" dirty="0" smtClean="0"/>
              <a:t>1104 same design</a:t>
            </a:r>
            <a:endParaRPr lang="en-US" sz="3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1C86D8-5A52-49C0-8CF3-BB71CBF79F16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284386"/>
      </p:ext>
    </p:extLst>
  </p:cSld>
  <p:clrMapOvr>
    <a:masterClrMapping/>
  </p:clrMapOvr>
  <p:transition advClick="0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ALCHEMIST Design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1C86D8-5A52-49C0-8CF3-BB71CBF79F16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  <p:pic>
        <p:nvPicPr>
          <p:cNvPr id="890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12" y="1447800"/>
            <a:ext cx="8991600" cy="5124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76641" y="6572249"/>
            <a:ext cx="87992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https://www.allianceforclinicaltrialsinoncology.org/main/cmsfile?cmsPath=/Public/Alliance-Feature/files/ALCHEMIST-Slide-Deck-08182014.pdf</a:t>
            </a:r>
          </a:p>
        </p:txBody>
      </p:sp>
    </p:spTree>
    <p:extLst>
      <p:ext uri="{BB962C8B-B14F-4D97-AF65-F5344CB8AC3E}">
        <p14:creationId xmlns:p14="http://schemas.microsoft.com/office/powerpoint/2010/main" val="4059079204"/>
      </p:ext>
    </p:extLst>
  </p:cSld>
  <p:clrMapOvr>
    <a:masterClrMapping/>
  </p:clrMapOvr>
  <p:transition advClick="0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Adjuvant EGFR TKIs in early stage </a:t>
            </a:r>
            <a:r>
              <a:rPr lang="en-US" i="1" dirty="0" smtClean="0"/>
              <a:t>EGFR</a:t>
            </a:r>
            <a:r>
              <a:rPr lang="en-US" dirty="0" smtClean="0"/>
              <a:t> mutant NSCLC may improve DFS based on consistent signal in multiple studies</a:t>
            </a:r>
          </a:p>
          <a:p>
            <a:r>
              <a:rPr lang="en-US" dirty="0" smtClean="0"/>
              <a:t>However, unclear if this will lead to improved OS or cure rates and so not routinely recommended at this time</a:t>
            </a:r>
          </a:p>
          <a:p>
            <a:r>
              <a:rPr lang="en-US" dirty="0" smtClean="0"/>
              <a:t>Support ALCHEMIST and other trials</a:t>
            </a:r>
          </a:p>
          <a:p>
            <a:r>
              <a:rPr lang="en-US" dirty="0" smtClean="0"/>
              <a:t>Longer duration of therapy and more tolerable drugs may be necessary (ADAURA?)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1C86D8-5A52-49C0-8CF3-BB71CBF79F16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7536674"/>
      </p:ext>
    </p:extLst>
  </p:cSld>
  <p:clrMapOvr>
    <a:masterClrMapping/>
  </p:clrMapOvr>
  <p:transition advClick="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0099FF"/>
            </a:gs>
            <a:gs pos="100000">
              <a:srgbClr val="0099FF">
                <a:gamma/>
                <a:shade val="46275"/>
                <a:invGamma/>
              </a:srgb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 txBox="1">
            <a:spLocks/>
          </p:cNvSpPr>
          <p:nvPr/>
        </p:nvSpPr>
        <p:spPr bwMode="auto">
          <a:xfrm>
            <a:off x="520700" y="381000"/>
            <a:ext cx="8054345" cy="227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900" b="1" dirty="0" smtClean="0">
                <a:solidFill>
                  <a:srgbClr val="FFFFFF"/>
                </a:solidFill>
              </a:rPr>
              <a:t>Have you or would you administer an </a:t>
            </a:r>
            <a:r>
              <a:rPr lang="en-US" sz="1900" b="1" u="sng" dirty="0" smtClean="0">
                <a:solidFill>
                  <a:srgbClr val="FFFFFF"/>
                </a:solidFill>
              </a:rPr>
              <a:t>EGFR TKI</a:t>
            </a:r>
            <a:r>
              <a:rPr lang="en-US" sz="1900" b="1" dirty="0" smtClean="0">
                <a:solidFill>
                  <a:srgbClr val="FFFFFF"/>
                </a:solidFill>
              </a:rPr>
              <a:t> to a patient with NSCLC and an </a:t>
            </a:r>
            <a:r>
              <a:rPr lang="en-US" sz="1900" b="1" u="sng" dirty="0" smtClean="0">
                <a:solidFill>
                  <a:srgbClr val="FFFFFF"/>
                </a:solidFill>
              </a:rPr>
              <a:t>EGFR-activating mutation</a:t>
            </a:r>
            <a:r>
              <a:rPr lang="en-US" sz="1900" b="1" dirty="0" smtClean="0">
                <a:solidFill>
                  <a:srgbClr val="FFFFFF"/>
                </a:solidFill>
              </a:rPr>
              <a:t> in the adjuvant setting?</a:t>
            </a:r>
            <a:endParaRPr lang="en-US" sz="1900" b="1" dirty="0">
              <a:solidFill>
                <a:srgbClr val="FFFFFF"/>
              </a:solidFill>
            </a:endParaRPr>
          </a:p>
        </p:txBody>
      </p:sp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622300" y="177800"/>
            <a:ext cx="188118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9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1800" b="1" dirty="0">
                <a:solidFill>
                  <a:srgbClr val="FFFFFF"/>
                </a:solidFill>
                <a:latin typeface="Arial" charset="0"/>
                <a:cs typeface="Arial" charset="0"/>
              </a:rPr>
              <a:t>AUDIENCE POLL</a:t>
            </a:r>
          </a:p>
        </p:txBody>
      </p:sp>
      <p:graphicFrame>
        <p:nvGraphicFramePr>
          <p:cNvPr id="3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59581585"/>
              </p:ext>
            </p:extLst>
          </p:nvPr>
        </p:nvGraphicFramePr>
        <p:xfrm>
          <a:off x="152400" y="2487613"/>
          <a:ext cx="8534400" cy="4057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27159883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0099FF"/>
            </a:gs>
            <a:gs pos="100000">
              <a:srgbClr val="0099FF">
                <a:gamma/>
                <a:shade val="46275"/>
                <a:invGamma/>
              </a:srgb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 txBox="1">
            <a:spLocks/>
          </p:cNvSpPr>
          <p:nvPr/>
        </p:nvSpPr>
        <p:spPr bwMode="auto">
          <a:xfrm>
            <a:off x="520700" y="381000"/>
            <a:ext cx="8054345" cy="227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900" b="1" dirty="0" smtClean="0">
                <a:solidFill>
                  <a:srgbClr val="FFFFFF"/>
                </a:solidFill>
              </a:rPr>
              <a:t>Have you or would you administer an </a:t>
            </a:r>
            <a:r>
              <a:rPr lang="en-US" sz="1900" b="1" u="sng" dirty="0" smtClean="0">
                <a:solidFill>
                  <a:srgbClr val="FFFFFF"/>
                </a:solidFill>
              </a:rPr>
              <a:t>ALK inhibitor</a:t>
            </a:r>
            <a:r>
              <a:rPr lang="en-US" sz="1900" b="1" dirty="0" smtClean="0">
                <a:solidFill>
                  <a:srgbClr val="FFFFFF"/>
                </a:solidFill>
              </a:rPr>
              <a:t> to a patient with NSCLC and an </a:t>
            </a:r>
            <a:r>
              <a:rPr lang="en-US" sz="1900" b="1" u="sng" dirty="0" smtClean="0">
                <a:solidFill>
                  <a:srgbClr val="FFFFFF"/>
                </a:solidFill>
              </a:rPr>
              <a:t>ALK rearrangement</a:t>
            </a:r>
            <a:r>
              <a:rPr lang="en-US" sz="1900" b="1" dirty="0" smtClean="0">
                <a:solidFill>
                  <a:srgbClr val="FFFFFF"/>
                </a:solidFill>
              </a:rPr>
              <a:t> in the adjuvant setting?</a:t>
            </a:r>
            <a:endParaRPr lang="en-US" sz="1900" b="1" dirty="0">
              <a:solidFill>
                <a:srgbClr val="FFFFFF"/>
              </a:solidFill>
            </a:endParaRPr>
          </a:p>
        </p:txBody>
      </p:sp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622300" y="177800"/>
            <a:ext cx="188118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9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1800" b="1" dirty="0">
                <a:solidFill>
                  <a:srgbClr val="FFFFFF"/>
                </a:solidFill>
                <a:latin typeface="Arial" charset="0"/>
                <a:cs typeface="Arial" charset="0"/>
              </a:rPr>
              <a:t>AUDIENCE POLL</a:t>
            </a:r>
          </a:p>
        </p:txBody>
      </p:sp>
      <p:graphicFrame>
        <p:nvGraphicFramePr>
          <p:cNvPr id="5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77517782"/>
              </p:ext>
            </p:extLst>
          </p:nvPr>
        </p:nvGraphicFramePr>
        <p:xfrm>
          <a:off x="152400" y="2487613"/>
          <a:ext cx="8534400" cy="4057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00621044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44 Year Old Woman, Nonsmoker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00200"/>
            <a:ext cx="8534400" cy="4525963"/>
          </a:xfrm>
        </p:spPr>
        <p:txBody>
          <a:bodyPr/>
          <a:lstStyle/>
          <a:p>
            <a:r>
              <a:rPr lang="en-US" dirty="0" smtClean="0"/>
              <a:t>Presented in 2009 with RLL nodule, staging indicated likely stage IA adenocarcinoma</a:t>
            </a:r>
          </a:p>
          <a:p>
            <a:r>
              <a:rPr lang="en-US" dirty="0" smtClean="0"/>
              <a:t>RLL lobectomy: 2.8cm </a:t>
            </a:r>
            <a:r>
              <a:rPr lang="en-US" dirty="0" err="1" smtClean="0"/>
              <a:t>adeno</a:t>
            </a:r>
            <a:r>
              <a:rPr lang="en-US" dirty="0" smtClean="0"/>
              <a:t>, level 7 node+ (N2; Stage IIIA), </a:t>
            </a:r>
            <a:r>
              <a:rPr lang="en-US" b="1" i="1" dirty="0" smtClean="0"/>
              <a:t>EGFR</a:t>
            </a:r>
            <a:r>
              <a:rPr lang="en-US" b="1" dirty="0" smtClean="0"/>
              <a:t> exon 19 deletion mutation</a:t>
            </a:r>
          </a:p>
          <a:p>
            <a:r>
              <a:rPr lang="en-US" dirty="0" smtClean="0"/>
              <a:t>Completed adjuvant cisplatin/pemetrexed and PORT</a:t>
            </a:r>
          </a:p>
          <a:p>
            <a:r>
              <a:rPr lang="en-US" dirty="0" smtClean="0"/>
              <a:t>Enrolled on phase 2 trial of 2 years of adjuvant erlotinib, required dose reduction to 100mg</a:t>
            </a:r>
          </a:p>
          <a:p>
            <a:r>
              <a:rPr lang="en-US" dirty="0" smtClean="0"/>
              <a:t>Completed 2 years of erlotinib in 2011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1C86D8-5A52-49C0-8CF3-BB71CBF79F1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795328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continued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Recurrence in right pleural space in 2013</a:t>
            </a:r>
          </a:p>
          <a:p>
            <a:r>
              <a:rPr lang="en-US" dirty="0" smtClean="0"/>
              <a:t>Biopsy showed same exon 19 deletion mutation</a:t>
            </a:r>
          </a:p>
          <a:p>
            <a:r>
              <a:rPr lang="en-US" dirty="0" smtClean="0"/>
              <a:t>Restarted erlotinib with partial response</a:t>
            </a:r>
          </a:p>
          <a:p>
            <a:r>
              <a:rPr lang="en-US" dirty="0" smtClean="0"/>
              <a:t>Late 2014 had progression (after 14 months)</a:t>
            </a:r>
          </a:p>
          <a:p>
            <a:r>
              <a:rPr lang="en-US" dirty="0" smtClean="0"/>
              <a:t>Progressed on chemotherapy and then nivolumab</a:t>
            </a:r>
          </a:p>
          <a:p>
            <a:r>
              <a:rPr lang="en-US" dirty="0" err="1" smtClean="0"/>
              <a:t>Rebiopsy</a:t>
            </a:r>
            <a:r>
              <a:rPr lang="en-US" dirty="0" smtClean="0"/>
              <a:t> in Dec 2015 showed T790M mutation, started osimertinib, no PD to date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1C86D8-5A52-49C0-8CF3-BB71CBF79F1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28391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PET/CT 2009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2348" y="1600200"/>
            <a:ext cx="4479303" cy="4525963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1C86D8-5A52-49C0-8CF3-BB71CBF79F1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719000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PET/CT 2013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2348" y="1600200"/>
            <a:ext cx="4479303" cy="4525963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1C86D8-5A52-49C0-8CF3-BB71CBF79F1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321574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Overview 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Adjuvant chemotherapy improves survival in early-stage non-small cell lung cancer (NSCLC)</a:t>
            </a:r>
          </a:p>
          <a:p>
            <a:r>
              <a:rPr lang="en-US" dirty="0" smtClean="0"/>
              <a:t>EGFR and ALK-targeted therapies are more effective than chemotherapy in advanced EGFR/ALK+ NSCLC, but do they improve cure rates in earlier stages?</a:t>
            </a:r>
          </a:p>
          <a:p>
            <a:r>
              <a:rPr lang="en-US" dirty="0" smtClean="0"/>
              <a:t>Review data on adjuvant targeted therapies</a:t>
            </a:r>
          </a:p>
          <a:p>
            <a:r>
              <a:rPr lang="en-US" dirty="0" smtClean="0"/>
              <a:t>Review ongoing adjuvant trials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1C86D8-5A52-49C0-8CF3-BB71CBF79F16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420370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FFFFFF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DADADA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Blank Presentation">
    <a:majorFont>
      <a:latin typeface="Arial"/>
      <a:ea typeface="ＭＳ Ｐゴシック"/>
      <a:cs typeface="ＭＳ Ｐゴシック"/>
    </a:majorFont>
    <a:minorFont>
      <a:latin typeface="Arial"/>
      <a:ea typeface="ＭＳ Ｐゴシック"/>
      <a:cs typeface="ＭＳ Ｐゴシック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">
    <a:dk1>
      <a:srgbClr val="FFFFFF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DADADA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Blank Presentation">
    <a:majorFont>
      <a:latin typeface="Arial"/>
      <a:ea typeface="ＭＳ Ｐゴシック"/>
      <a:cs typeface="ＭＳ Ｐゴシック"/>
    </a:majorFont>
    <a:minorFont>
      <a:latin typeface="Arial"/>
      <a:ea typeface="ＭＳ Ｐゴシック"/>
      <a:cs typeface="ＭＳ Ｐゴシック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24508</TotalTime>
  <Words>1094</Words>
  <Application>Microsoft Macintosh PowerPoint</Application>
  <PresentationFormat>On-screen Show (4:3)</PresentationFormat>
  <Paragraphs>172</Paragraphs>
  <Slides>22</Slides>
  <Notes>5</Notes>
  <HiddenSlides>0</HiddenSlides>
  <MMClips>0</MMClips>
  <ScaleCrop>false</ScaleCrop>
  <HeadingPairs>
    <vt:vector size="8" baseType="variant">
      <vt:variant>
        <vt:lpstr>Fonts Used</vt:lpstr>
      </vt:variant>
      <vt:variant>
        <vt:i4>12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7" baseType="lpstr">
      <vt:lpstr>Arial Unicode MS</vt:lpstr>
      <vt:lpstr>Calibri</vt:lpstr>
      <vt:lpstr>Garamond</vt:lpstr>
      <vt:lpstr>MS Mincho</vt:lpstr>
      <vt:lpstr>MS PGothic</vt:lpstr>
      <vt:lpstr>ＭＳ Ｐゴシック</vt:lpstr>
      <vt:lpstr>SimSun</vt:lpstr>
      <vt:lpstr>Symbol</vt:lpstr>
      <vt:lpstr>Times</vt:lpstr>
      <vt:lpstr>ヒラギノ角ゴ Pro W3</vt:lpstr>
      <vt:lpstr>宋体</vt:lpstr>
      <vt:lpstr>Arial</vt:lpstr>
      <vt:lpstr>Office Theme</vt:lpstr>
      <vt:lpstr>3_Office Theme</vt:lpstr>
      <vt:lpstr>Prism 6</vt:lpstr>
      <vt:lpstr>PowerPoint Presentation</vt:lpstr>
      <vt:lpstr>PowerPoint Presentation</vt:lpstr>
      <vt:lpstr>PowerPoint Presentation</vt:lpstr>
      <vt:lpstr>PowerPoint Presentation</vt:lpstr>
      <vt:lpstr>44 Year Old Woman, Nonsmoker</vt:lpstr>
      <vt:lpstr>Case continued</vt:lpstr>
      <vt:lpstr>PET/CT 2009</vt:lpstr>
      <vt:lpstr>PET/CT 2013</vt:lpstr>
      <vt:lpstr>Overview </vt:lpstr>
      <vt:lpstr>LACE Meta-Analysis of Adjuvant  Cisplatin-Based Chemo in NSCLC</vt:lpstr>
      <vt:lpstr>Phase III Trials of EGFR and ALK TKIs vs. Chemotherapy as First-Line Treatment of Patients with Advanced EGFR/ALK+ NSCLC</vt:lpstr>
      <vt:lpstr>If TKIs are more effective than chemotherapy in stage 4 disease, why not try them in the adjuvant setting?</vt:lpstr>
      <vt:lpstr>Evidence in Favor? MSK Retrospective Cohort Study</vt:lpstr>
      <vt:lpstr>Evidence Against? BR.19</vt:lpstr>
      <vt:lpstr>Prospective Data to Date for Adjuvant TKIs</vt:lpstr>
      <vt:lpstr>RADIANT Trial Design</vt:lpstr>
      <vt:lpstr>RADIANT Mutation + Subgroup (n=161): Disease Free Survival and Overall Survival</vt:lpstr>
      <vt:lpstr>SELECT: Study Design</vt:lpstr>
      <vt:lpstr>SELECT Results</vt:lpstr>
      <vt:lpstr>Ongoing Adjuvant Trials</vt:lpstr>
      <vt:lpstr>ALCHEMIST Design</vt:lpstr>
      <vt:lpstr>Conclusions</vt:lpstr>
    </vt:vector>
  </TitlesOfParts>
  <Manager/>
  <Company>Research To Practice</Company>
  <LinksUpToDate>false</LinksUpToDate>
  <SharedDoc>false</SharedDoc>
  <HyperlinkBase/>
  <HyperlinksChanged>false</HyperlinksChanged>
  <AppVersion>15.0033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Research To Practice</dc:title>
  <dc:subject/>
  <dc:creator>Research To Practice</dc:creator>
  <cp:keywords/>
  <dc:description/>
  <cp:lastModifiedBy>Aura Herrmann</cp:lastModifiedBy>
  <cp:revision>876</cp:revision>
  <cp:lastPrinted>2017-03-14T17:49:32Z</cp:lastPrinted>
  <dcterms:created xsi:type="dcterms:W3CDTF">2011-03-14T15:00:03Z</dcterms:created>
  <dcterms:modified xsi:type="dcterms:W3CDTF">2017-05-18T19:00:37Z</dcterms:modified>
  <cp:category/>
</cp:coreProperties>
</file>