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handoutMasterIdLst>
    <p:handoutMasterId r:id="rId29"/>
  </p:handoutMasterIdLst>
  <p:sldIdLst>
    <p:sldId id="400" r:id="rId2"/>
    <p:sldId id="256" r:id="rId3"/>
    <p:sldId id="404" r:id="rId4"/>
    <p:sldId id="405" r:id="rId5"/>
    <p:sldId id="359" r:id="rId6"/>
    <p:sldId id="361" r:id="rId7"/>
    <p:sldId id="363" r:id="rId8"/>
    <p:sldId id="390" r:id="rId9"/>
    <p:sldId id="396" r:id="rId10"/>
    <p:sldId id="397" r:id="rId11"/>
    <p:sldId id="398" r:id="rId12"/>
    <p:sldId id="399" r:id="rId13"/>
    <p:sldId id="394" r:id="rId14"/>
    <p:sldId id="266" r:id="rId15"/>
    <p:sldId id="311" r:id="rId16"/>
    <p:sldId id="312" r:id="rId17"/>
    <p:sldId id="367" r:id="rId18"/>
    <p:sldId id="318" r:id="rId19"/>
    <p:sldId id="316" r:id="rId20"/>
    <p:sldId id="317" r:id="rId21"/>
    <p:sldId id="303" r:id="rId22"/>
    <p:sldId id="401" r:id="rId23"/>
    <p:sldId id="304" r:id="rId24"/>
    <p:sldId id="377" r:id="rId25"/>
    <p:sldId id="378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41" autoAdjust="0"/>
    <p:restoredTop sz="96047" autoAdjust="0"/>
  </p:normalViewPr>
  <p:slideViewPr>
    <p:cSldViewPr>
      <p:cViewPr>
        <p:scale>
          <a:sx n="100" d="100"/>
          <a:sy n="100" d="100"/>
        </p:scale>
        <p:origin x="1824" y="4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9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261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No</c:v>
                </c:pt>
                <c:pt idx="1">
                  <c:v>Yes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0.22</c:v>
                </c:pt>
                <c:pt idx="1">
                  <c:v>0.78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8795072"/>
        <c:axId val="669319472"/>
      </c:barChart>
      <c:catAx>
        <c:axId val="5687950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669319472"/>
        <c:crosses val="autoZero"/>
        <c:auto val="1"/>
        <c:lblAlgn val="ctr"/>
        <c:lblOffset val="100"/>
        <c:noMultiLvlLbl val="0"/>
      </c:catAx>
      <c:valAx>
        <c:axId val="66931947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56879507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No</c:v>
                </c:pt>
                <c:pt idx="1">
                  <c:v>Yes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0.47</c:v>
                </c:pt>
                <c:pt idx="1">
                  <c:v>0.53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0104064"/>
        <c:axId val="680112176"/>
      </c:barChart>
      <c:catAx>
        <c:axId val="6801040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680112176"/>
        <c:crosses val="autoZero"/>
        <c:auto val="1"/>
        <c:lblAlgn val="ctr"/>
        <c:lblOffset val="100"/>
        <c:noMultiLvlLbl val="0"/>
      </c:catAx>
      <c:valAx>
        <c:axId val="680112176"/>
        <c:scaling>
          <c:orientation val="minMax"/>
          <c:min val="0.0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680104064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Atezolizumab</c:v>
                </c:pt>
              </c:strCache>
            </c:strRef>
          </c:tx>
          <c:spPr>
            <a:solidFill>
              <a:srgbClr val="134B83"/>
            </a:solidFill>
            <a:ln>
              <a:noFill/>
            </a:ln>
          </c:spPr>
          <c:invertIfNegative val="0"/>
          <c:cat>
            <c:strRef>
              <c:f>Sheet1!$A$2:$A$15</c:f>
              <c:strCache>
                <c:ptCount val="14"/>
                <c:pt idx="0">
                  <c:v>Pruritus</c:v>
                </c:pt>
                <c:pt idx="1">
                  <c:v>Musculoskeletal pain</c:v>
                </c:pt>
                <c:pt idx="2">
                  <c:v>Dysgeusia</c:v>
                </c:pt>
                <c:pt idx="3">
                  <c:v>Febrile neutropenia</c:v>
                </c:pt>
                <c:pt idx="4">
                  <c:v>Stomatitis</c:v>
                </c:pt>
                <c:pt idx="5">
                  <c:v>Peripheral neuropathy</c:v>
                </c:pt>
                <c:pt idx="6">
                  <c:v>Peripheral edema</c:v>
                </c:pt>
                <c:pt idx="7">
                  <c:v>Neutropenia</c:v>
                </c:pt>
                <c:pt idx="8">
                  <c:v>Myalgia</c:v>
                </c:pt>
                <c:pt idx="9">
                  <c:v>Nausea</c:v>
                </c:pt>
                <c:pt idx="10">
                  <c:v>Anemia</c:v>
                </c:pt>
                <c:pt idx="11">
                  <c:v>Diarrhea</c:v>
                </c:pt>
                <c:pt idx="12">
                  <c:v>Alopecia</c:v>
                </c:pt>
                <c:pt idx="13">
                  <c:v>Fatigue</c:v>
                </c:pt>
              </c:strCache>
            </c:strRef>
          </c:cat>
          <c:val>
            <c:numRef>
              <c:f>Sheet1!$B$2:$B$15</c:f>
              <c:numCache>
                <c:formatCode>0.0%</c:formatCode>
                <c:ptCount val="14"/>
                <c:pt idx="0">
                  <c:v>-0.005</c:v>
                </c:pt>
                <c:pt idx="1">
                  <c:v>-0.007</c:v>
                </c:pt>
                <c:pt idx="2">
                  <c:v>0.0</c:v>
                </c:pt>
                <c:pt idx="3">
                  <c:v>-0.002</c:v>
                </c:pt>
                <c:pt idx="4">
                  <c:v>-0.002</c:v>
                </c:pt>
                <c:pt idx="5">
                  <c:v>0.0</c:v>
                </c:pt>
                <c:pt idx="6">
                  <c:v>-0.002</c:v>
                </c:pt>
                <c:pt idx="7">
                  <c:v>-0.005</c:v>
                </c:pt>
                <c:pt idx="8">
                  <c:v>-0.002</c:v>
                </c:pt>
                <c:pt idx="9">
                  <c:v>-0.007</c:v>
                </c:pt>
                <c:pt idx="10">
                  <c:v>-0.023</c:v>
                </c:pt>
                <c:pt idx="11">
                  <c:v>-0.007</c:v>
                </c:pt>
                <c:pt idx="12">
                  <c:v>0.0</c:v>
                </c:pt>
                <c:pt idx="13">
                  <c:v>-0.028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F0D-4E80-B199-4D39BEC0CE6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rgbClr val="6FADEA"/>
            </a:solidFill>
          </c:spPr>
          <c:invertIfNegative val="0"/>
          <c:cat>
            <c:strRef>
              <c:f>Sheet1!$A$2:$A$15</c:f>
              <c:strCache>
                <c:ptCount val="14"/>
                <c:pt idx="0">
                  <c:v>Pruritus</c:v>
                </c:pt>
                <c:pt idx="1">
                  <c:v>Musculoskeletal pain</c:v>
                </c:pt>
                <c:pt idx="2">
                  <c:v>Dysgeusia</c:v>
                </c:pt>
                <c:pt idx="3">
                  <c:v>Febrile neutropenia</c:v>
                </c:pt>
                <c:pt idx="4">
                  <c:v>Stomatitis</c:v>
                </c:pt>
                <c:pt idx="5">
                  <c:v>Peripheral neuropathy</c:v>
                </c:pt>
                <c:pt idx="6">
                  <c:v>Peripheral edema</c:v>
                </c:pt>
                <c:pt idx="7">
                  <c:v>Neutropenia</c:v>
                </c:pt>
                <c:pt idx="8">
                  <c:v>Myalgia</c:v>
                </c:pt>
                <c:pt idx="9">
                  <c:v>Nausea</c:v>
                </c:pt>
                <c:pt idx="10">
                  <c:v>Anemia</c:v>
                </c:pt>
                <c:pt idx="11">
                  <c:v>Diarrhea</c:v>
                </c:pt>
                <c:pt idx="12">
                  <c:v>Alopecia</c:v>
                </c:pt>
                <c:pt idx="13">
                  <c:v>Fatigue</c:v>
                </c:pt>
              </c:strCache>
            </c:strRef>
          </c:cat>
          <c:val>
            <c:numRef>
              <c:f>Sheet1!$C$2:$C$15</c:f>
              <c:numCache>
                <c:formatCode>0.00%</c:formatCode>
                <c:ptCount val="14"/>
                <c:pt idx="0">
                  <c:v>-0.077</c:v>
                </c:pt>
                <c:pt idx="1">
                  <c:v>-0.099</c:v>
                </c:pt>
                <c:pt idx="2" formatCode="0.0%">
                  <c:v>-0.03</c:v>
                </c:pt>
                <c:pt idx="3" formatCode="0.0%">
                  <c:v>0.0</c:v>
                </c:pt>
                <c:pt idx="4" formatCode="0.0%">
                  <c:v>-0.03</c:v>
                </c:pt>
                <c:pt idx="5" formatCode="0.0%">
                  <c:v>-0.039</c:v>
                </c:pt>
                <c:pt idx="6" formatCode="0.0%">
                  <c:v>-0.087</c:v>
                </c:pt>
                <c:pt idx="7" formatCode="0.0%">
                  <c:v>-0.011</c:v>
                </c:pt>
                <c:pt idx="8" formatCode="0.0%">
                  <c:v>-0.062</c:v>
                </c:pt>
                <c:pt idx="9" formatCode="0.0%">
                  <c:v>-0.171</c:v>
                </c:pt>
                <c:pt idx="10" formatCode="0.0%">
                  <c:v>-0.092</c:v>
                </c:pt>
                <c:pt idx="11" formatCode="0.0%">
                  <c:v>-0.148</c:v>
                </c:pt>
                <c:pt idx="12" formatCode="0.0%">
                  <c:v>-0.005</c:v>
                </c:pt>
                <c:pt idx="13" formatCode="0.0%">
                  <c:v>-0.24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F0D-4E80-B199-4D39BEC0CE6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Docetaxel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Sheet1!$A$2:$A$15</c:f>
              <c:strCache>
                <c:ptCount val="14"/>
                <c:pt idx="0">
                  <c:v>Pruritus</c:v>
                </c:pt>
                <c:pt idx="1">
                  <c:v>Musculoskeletal pain</c:v>
                </c:pt>
                <c:pt idx="2">
                  <c:v>Dysgeusia</c:v>
                </c:pt>
                <c:pt idx="3">
                  <c:v>Febrile neutropenia</c:v>
                </c:pt>
                <c:pt idx="4">
                  <c:v>Stomatitis</c:v>
                </c:pt>
                <c:pt idx="5">
                  <c:v>Peripheral neuropathy</c:v>
                </c:pt>
                <c:pt idx="6">
                  <c:v>Peripheral edema</c:v>
                </c:pt>
                <c:pt idx="7">
                  <c:v>Neutropenia</c:v>
                </c:pt>
                <c:pt idx="8">
                  <c:v>Myalgia</c:v>
                </c:pt>
                <c:pt idx="9">
                  <c:v>Nausea</c:v>
                </c:pt>
                <c:pt idx="10">
                  <c:v>Anemia</c:v>
                </c:pt>
                <c:pt idx="11">
                  <c:v>Diarrhea</c:v>
                </c:pt>
                <c:pt idx="12">
                  <c:v>Alopecia</c:v>
                </c:pt>
                <c:pt idx="13">
                  <c:v>Fatigue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 formatCode="0.00%">
                  <c:v>0.0</c:v>
                </c:pt>
                <c:pt idx="2" formatCode="0.0%">
                  <c:v>0.0</c:v>
                </c:pt>
                <c:pt idx="3" formatCode="0.0%">
                  <c:v>0.107</c:v>
                </c:pt>
                <c:pt idx="4" formatCode="0.0%">
                  <c:v>0.019</c:v>
                </c:pt>
                <c:pt idx="5" formatCode="0.0%">
                  <c:v>0.012</c:v>
                </c:pt>
                <c:pt idx="6" formatCode="0.0%">
                  <c:v>0.005</c:v>
                </c:pt>
                <c:pt idx="7" formatCode="0.0%">
                  <c:v>0.13</c:v>
                </c:pt>
                <c:pt idx="8" formatCode="0.0%">
                  <c:v>0.007</c:v>
                </c:pt>
                <c:pt idx="9" formatCode="0.0%">
                  <c:v>0.003</c:v>
                </c:pt>
                <c:pt idx="10" formatCode="0.0%">
                  <c:v>0.057</c:v>
                </c:pt>
                <c:pt idx="11" formatCode="0.0%">
                  <c:v>0.019</c:v>
                </c:pt>
                <c:pt idx="12" formatCode="0.0%">
                  <c:v>0.002</c:v>
                </c:pt>
                <c:pt idx="13" formatCode="0.0%">
                  <c:v>0.04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F0D-4E80-B199-4D39BEC0CE6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9735D"/>
            </a:solidFill>
          </c:spPr>
          <c:invertIfNegative val="0"/>
          <c:cat>
            <c:strRef>
              <c:f>Sheet1!$A$2:$A$15</c:f>
              <c:strCache>
                <c:ptCount val="14"/>
                <c:pt idx="0">
                  <c:v>Pruritus</c:v>
                </c:pt>
                <c:pt idx="1">
                  <c:v>Musculoskeletal pain</c:v>
                </c:pt>
                <c:pt idx="2">
                  <c:v>Dysgeusia</c:v>
                </c:pt>
                <c:pt idx="3">
                  <c:v>Febrile neutropenia</c:v>
                </c:pt>
                <c:pt idx="4">
                  <c:v>Stomatitis</c:v>
                </c:pt>
                <c:pt idx="5">
                  <c:v>Peripheral neuropathy</c:v>
                </c:pt>
                <c:pt idx="6">
                  <c:v>Peripheral edema</c:v>
                </c:pt>
                <c:pt idx="7">
                  <c:v>Neutropenia</c:v>
                </c:pt>
                <c:pt idx="8">
                  <c:v>Myalgia</c:v>
                </c:pt>
                <c:pt idx="9">
                  <c:v>Nausea</c:v>
                </c:pt>
                <c:pt idx="10">
                  <c:v>Anemia</c:v>
                </c:pt>
                <c:pt idx="11">
                  <c:v>Diarrhea</c:v>
                </c:pt>
                <c:pt idx="12">
                  <c:v>Alopecia</c:v>
                </c:pt>
                <c:pt idx="13">
                  <c:v>Fatigue</c:v>
                </c:pt>
              </c:strCache>
            </c:strRef>
          </c:cat>
          <c:val>
            <c:numRef>
              <c:f>Sheet1!$E$2:$E$15</c:f>
              <c:numCache>
                <c:formatCode>0.00%</c:formatCode>
                <c:ptCount val="14"/>
                <c:pt idx="0">
                  <c:v>0.031</c:v>
                </c:pt>
                <c:pt idx="1">
                  <c:v>0.042</c:v>
                </c:pt>
                <c:pt idx="2" formatCode="0.0%">
                  <c:v>0.1</c:v>
                </c:pt>
                <c:pt idx="3" formatCode="0.0%">
                  <c:v>0.0</c:v>
                </c:pt>
                <c:pt idx="4" formatCode="0.0%">
                  <c:v>0.09</c:v>
                </c:pt>
                <c:pt idx="5" formatCode="0.0%">
                  <c:v>0.1</c:v>
                </c:pt>
                <c:pt idx="6" formatCode="0.0%">
                  <c:v>0.137</c:v>
                </c:pt>
                <c:pt idx="7" formatCode="0.0%">
                  <c:v>0.026</c:v>
                </c:pt>
                <c:pt idx="8" formatCode="0.0%">
                  <c:v>0.151</c:v>
                </c:pt>
                <c:pt idx="9" formatCode="0.0%">
                  <c:v>0.223</c:v>
                </c:pt>
                <c:pt idx="10" formatCode="0.0%">
                  <c:v>0.178</c:v>
                </c:pt>
                <c:pt idx="11" formatCode="0.0%">
                  <c:v>0.225</c:v>
                </c:pt>
                <c:pt idx="12" formatCode="0.0%">
                  <c:v>0.348</c:v>
                </c:pt>
                <c:pt idx="13" formatCode="0.0%">
                  <c:v>0.315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F0D-4E80-B199-4D39BEC0CE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680407728"/>
        <c:axId val="738639216"/>
      </c:barChart>
      <c:catAx>
        <c:axId val="68040772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one"/>
        <c:spPr>
          <a:ln w="12700" cap="sq"/>
        </c:spPr>
        <c:crossAx val="738639216"/>
        <c:crosses val="autoZero"/>
        <c:auto val="1"/>
        <c:lblAlgn val="ctr"/>
        <c:lblOffset val="100"/>
        <c:noMultiLvlLbl val="0"/>
      </c:catAx>
      <c:valAx>
        <c:axId val="738639216"/>
        <c:scaling>
          <c:orientation val="minMax"/>
          <c:max val="0.4"/>
          <c:min val="-0.4"/>
        </c:scaling>
        <c:delete val="0"/>
        <c:axPos val="b"/>
        <c:majorGridlines>
          <c:spPr>
            <a:ln w="12700" cap="sq">
              <a:solidFill>
                <a:schemeClr val="bg1">
                  <a:lumMod val="85000"/>
                </a:schemeClr>
              </a:solidFill>
            </a:ln>
          </c:spPr>
        </c:majorGridlines>
        <c:numFmt formatCode="0.0%" sourceLinked="1"/>
        <c:majorTickMark val="out"/>
        <c:minorTickMark val="none"/>
        <c:tickLblPos val="none"/>
        <c:spPr>
          <a:ln w="12700" cap="sq"/>
        </c:spPr>
        <c:crossAx val="680407728"/>
        <c:crosses val="autoZero"/>
        <c:crossBetween val="between"/>
        <c:majorUnit val="0.1"/>
      </c:valAx>
      <c:spPr>
        <a:solidFill>
          <a:schemeClr val="tx1"/>
        </a:solidFill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3EA17-D74D-CF44-B259-DF411098ADDA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F0655-E11C-B644-9EB5-197A9C0C7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910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C961B5-B8CB-46AB-B1F8-8E2774F9A49A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A670A-EEBD-47DF-96DA-93C875949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231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6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65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8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488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78E41C56-A086-4740-ADE2-0EEEAAF68072}" type="slidenum">
              <a:rPr lang="en-US" sz="1200" smtClean="0">
                <a:latin typeface="Arial" pitchFamily="34" charset="0"/>
              </a:rPr>
              <a:pPr eaLnBrk="1" hangingPunct="1"/>
              <a:t>9</a:t>
            </a:fld>
            <a:endParaRPr lang="en-US" sz="120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982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1A67-40F6-3A4F-921F-49F045E455F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898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5120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DFFB97ED-E4AE-496D-9BE0-09D7B663D3D4}" type="slidenum">
              <a:rPr lang="en-US" sz="1200" smtClean="0">
                <a:solidFill>
                  <a:srgbClr val="000000"/>
                </a:solidFill>
                <a:latin typeface="Arial" pitchFamily="34" charset="0"/>
              </a:rPr>
              <a:pPr eaLnBrk="1" hangingPunct="1"/>
              <a:t>11</a:t>
            </a:fld>
            <a:endParaRPr lang="en-US" sz="1200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892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156B2-9093-4260-9D6C-E0E292FBDC25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156B2-9093-4260-9D6C-E0E292FBDC25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60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13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79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8168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36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9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23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80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04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0504"/>
            <a:ext cx="9156989" cy="838200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defRPr sz="3177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219200"/>
            <a:ext cx="8585489" cy="5181600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spcBef>
                <a:spcPts val="0"/>
              </a:spcBef>
              <a:spcAft>
                <a:spcPts val="1059"/>
              </a:spcAft>
              <a:defRPr sz="2471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1059"/>
              </a:spcAft>
              <a:defRPr sz="2118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1059"/>
              </a:spcAft>
              <a:defRPr sz="1765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1059"/>
              </a:spcAft>
              <a:defRPr sz="1588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1059"/>
              </a:spcAft>
              <a:defRPr sz="1588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87194" y="6526841"/>
            <a:ext cx="8584045" cy="2260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9">
                <a:solidFill>
                  <a:schemeClr val="bg1"/>
                </a:solidFill>
              </a:defRPr>
            </a:lvl1pPr>
            <a:lvl2pPr marL="403386" indent="0">
              <a:buNone/>
              <a:defRPr sz="1059">
                <a:solidFill>
                  <a:schemeClr val="bg1"/>
                </a:solidFill>
              </a:defRPr>
            </a:lvl2pPr>
            <a:lvl3pPr marL="806771" indent="0">
              <a:buNone/>
              <a:defRPr sz="1059">
                <a:solidFill>
                  <a:schemeClr val="bg1"/>
                </a:solidFill>
              </a:defRPr>
            </a:lvl3pPr>
            <a:lvl4pPr marL="1210157" indent="0">
              <a:buNone/>
              <a:defRPr sz="1059">
                <a:solidFill>
                  <a:schemeClr val="bg1"/>
                </a:solidFill>
              </a:defRPr>
            </a:lvl4pPr>
            <a:lvl5pPr marL="1613544" indent="0">
              <a:buNone/>
              <a:defRPr sz="1059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29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0504"/>
            <a:ext cx="9156989" cy="838200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defRPr sz="3177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219200"/>
            <a:ext cx="8585489" cy="5181600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spcBef>
                <a:spcPts val="0"/>
              </a:spcBef>
              <a:spcAft>
                <a:spcPts val="1059"/>
              </a:spcAft>
              <a:defRPr sz="2471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1059"/>
              </a:spcAft>
              <a:defRPr sz="2118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1059"/>
              </a:spcAft>
              <a:defRPr sz="1765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1059"/>
              </a:spcAft>
              <a:defRPr sz="1588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1059"/>
              </a:spcAft>
              <a:defRPr sz="1588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87194" y="6526841"/>
            <a:ext cx="8584045" cy="2260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9">
                <a:solidFill>
                  <a:schemeClr val="bg1"/>
                </a:solidFill>
              </a:defRPr>
            </a:lvl1pPr>
            <a:lvl2pPr marL="403386" indent="0">
              <a:buNone/>
              <a:defRPr sz="1059">
                <a:solidFill>
                  <a:schemeClr val="bg1"/>
                </a:solidFill>
              </a:defRPr>
            </a:lvl2pPr>
            <a:lvl3pPr marL="806771" indent="0">
              <a:buNone/>
              <a:defRPr sz="1059">
                <a:solidFill>
                  <a:schemeClr val="bg1"/>
                </a:solidFill>
              </a:defRPr>
            </a:lvl3pPr>
            <a:lvl4pPr marL="1210157" indent="0">
              <a:buNone/>
              <a:defRPr sz="1059">
                <a:solidFill>
                  <a:schemeClr val="bg1"/>
                </a:solidFill>
              </a:defRPr>
            </a:lvl4pPr>
            <a:lvl5pPr marL="1613544" indent="0">
              <a:buNone/>
              <a:defRPr sz="1059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54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57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0504"/>
            <a:ext cx="9156989" cy="838200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defRPr sz="3177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219200"/>
            <a:ext cx="8585489" cy="5181600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spcBef>
                <a:spcPts val="0"/>
              </a:spcBef>
              <a:spcAft>
                <a:spcPts val="1059"/>
              </a:spcAft>
              <a:defRPr sz="2471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1059"/>
              </a:spcAft>
              <a:defRPr sz="2118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1059"/>
              </a:spcAft>
              <a:defRPr sz="1765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1059"/>
              </a:spcAft>
              <a:defRPr sz="1588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1059"/>
              </a:spcAft>
              <a:defRPr sz="1588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87194" y="6526841"/>
            <a:ext cx="8584045" cy="2260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9">
                <a:solidFill>
                  <a:schemeClr val="bg1"/>
                </a:solidFill>
              </a:defRPr>
            </a:lvl1pPr>
            <a:lvl2pPr marL="403386" indent="0">
              <a:buNone/>
              <a:defRPr sz="1059">
                <a:solidFill>
                  <a:schemeClr val="bg1"/>
                </a:solidFill>
              </a:defRPr>
            </a:lvl2pPr>
            <a:lvl3pPr marL="806771" indent="0">
              <a:buNone/>
              <a:defRPr sz="1059">
                <a:solidFill>
                  <a:schemeClr val="bg1"/>
                </a:solidFill>
              </a:defRPr>
            </a:lvl3pPr>
            <a:lvl4pPr marL="1210157" indent="0">
              <a:buNone/>
              <a:defRPr sz="1059">
                <a:solidFill>
                  <a:schemeClr val="bg1"/>
                </a:solidFill>
              </a:defRPr>
            </a:lvl4pPr>
            <a:lvl5pPr marL="1613544" indent="0">
              <a:buNone/>
              <a:defRPr sz="1059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92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892969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pPr lvl="0"/>
            <a:r>
              <a:rPr/>
              <a:t>Texte du titre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892969" y="353615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60729" algn="ctr">
              <a:spcBef>
                <a:spcPts val="0"/>
              </a:spcBef>
              <a:buSzTx/>
              <a:buNone/>
              <a:defRPr sz="2200"/>
            </a:lvl2pPr>
            <a:lvl3pPr marL="0" indent="321457" algn="ctr">
              <a:spcBef>
                <a:spcPts val="0"/>
              </a:spcBef>
              <a:buSzTx/>
              <a:buNone/>
              <a:defRPr sz="2200"/>
            </a:lvl3pPr>
            <a:lvl4pPr marL="0" indent="482186" algn="ctr">
              <a:spcBef>
                <a:spcPts val="0"/>
              </a:spcBef>
              <a:buSzTx/>
              <a:buNone/>
              <a:defRPr sz="2200"/>
            </a:lvl4pPr>
            <a:lvl5pPr marL="0" indent="642915" algn="ctr">
              <a:spcBef>
                <a:spcPts val="0"/>
              </a:spcBef>
              <a:buSzTx/>
              <a:buNone/>
              <a:defRPr sz="2200"/>
            </a:lvl5pPr>
          </a:lstStyle>
          <a:p>
            <a:pPr lvl="0"/>
            <a:r>
              <a:rPr/>
              <a:t>Texte niveau 1</a:t>
            </a:r>
          </a:p>
          <a:p>
            <a:pPr lvl="1"/>
            <a:r>
              <a:rPr/>
              <a:t>Texte niveau 2</a:t>
            </a:r>
          </a:p>
          <a:p>
            <a:pPr lvl="2"/>
            <a:r>
              <a:rPr/>
              <a:t>Texte niveau 3</a:t>
            </a:r>
          </a:p>
          <a:p>
            <a:pPr lvl="3"/>
            <a:r>
              <a:rPr/>
              <a:t>Texte niveau 4</a:t>
            </a:r>
          </a:p>
          <a:p>
            <a:pPr lvl="4"/>
            <a:r>
              <a:rPr/>
              <a:t>Texte niveau 5</a:t>
            </a:r>
          </a:p>
        </p:txBody>
      </p:sp>
    </p:spTree>
    <p:extLst>
      <p:ext uri="{BB962C8B-B14F-4D97-AF65-F5344CB8AC3E}">
        <p14:creationId xmlns:p14="http://schemas.microsoft.com/office/powerpoint/2010/main" val="230014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idx="1"/>
          </p:nvPr>
        </p:nvSpPr>
        <p:spPr bwMode="auto">
          <a:xfrm>
            <a:off x="540855" y="2112964"/>
            <a:ext cx="8056800" cy="405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32832" indent="-332832">
              <a:buSzPct val="100000"/>
              <a:buFont typeface="Wingdings" panose="05000000000000000000" pitchFamily="2" charset="2"/>
              <a:buChar char="§"/>
              <a:defRPr/>
            </a:lvl1pPr>
            <a:lvl2pPr marL="721137" indent="-277360">
              <a:buSzPct val="100000"/>
              <a:buFont typeface="Wingdings" panose="05000000000000000000" pitchFamily="2" charset="2"/>
              <a:buChar char="§"/>
              <a:defRPr/>
            </a:lvl2pPr>
            <a:lvl3pPr marL="1109442" indent="-221888">
              <a:buSzPct val="100000"/>
              <a:buFont typeface="Wingdings" panose="05000000000000000000" pitchFamily="2" charset="2"/>
              <a:buChar char="§"/>
              <a:defRPr/>
            </a:lvl3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552121"/>
            <a:ext cx="5254702" cy="553999"/>
          </a:xfrm>
        </p:spPr>
        <p:txBody>
          <a:bodyPr anchor="b">
            <a:noAutofit/>
          </a:bodyPr>
          <a:lstStyle>
            <a:lvl1pPr>
              <a:defRPr sz="233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40000" y="1080002"/>
            <a:ext cx="5254702" cy="488794"/>
          </a:xfrm>
        </p:spPr>
        <p:txBody>
          <a:bodyPr>
            <a:noAutofit/>
          </a:bodyPr>
          <a:lstStyle>
            <a:lvl1pPr marL="0" indent="0">
              <a:buNone/>
              <a:defRPr sz="194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273300" y="6337660"/>
            <a:ext cx="6323500" cy="433171"/>
          </a:xfrm>
        </p:spPr>
        <p:txBody>
          <a:bodyPr anchor="b"/>
          <a:lstStyle>
            <a:lvl1pPr marL="0" indent="0" algn="r">
              <a:buNone/>
              <a:defRPr sz="971"/>
            </a:lvl1pPr>
          </a:lstStyle>
          <a:p>
            <a:pPr lvl="0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490" y="6079177"/>
            <a:ext cx="1613511" cy="487680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786324" y="6332930"/>
            <a:ext cx="357676" cy="246184"/>
          </a:xfrm>
          <a:prstGeom prst="rect">
            <a:avLst/>
          </a:prstGeom>
        </p:spPr>
        <p:txBody>
          <a:bodyPr vert="horz" wrap="square" lIns="88751" tIns="44375" rIns="88751" bIns="44375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000000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fld id="{5E7506D9-11D1-4EDF-8D7F-95F25EAFBD39}" type="slidenum">
              <a:rPr lang="en-US" altLang="en-US" sz="971" smtClean="0"/>
              <a:pPr>
                <a:defRPr/>
              </a:pPr>
              <a:t>‹#›</a:t>
            </a:fld>
            <a:endParaRPr lang="en-US" altLang="en-US" sz="971" dirty="0"/>
          </a:p>
        </p:txBody>
      </p:sp>
    </p:spTree>
    <p:extLst>
      <p:ext uri="{BB962C8B-B14F-4D97-AF65-F5344CB8AC3E}">
        <p14:creationId xmlns:p14="http://schemas.microsoft.com/office/powerpoint/2010/main" val="347338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00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00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87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89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13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38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77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24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0933B0D7-21F3-4381-93F6-FF5DE686B235}" type="datetimeFigureOut">
              <a:rPr lang="en-US" smtClean="0"/>
              <a:pPr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90119FC3-AD66-45F6-9670-A84DE31F3A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0275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83" r:id="rId18"/>
    <p:sldLayoutId id="2147483685" r:id="rId19"/>
    <p:sldLayoutId id="2147483687" r:id="rId20"/>
    <p:sldLayoutId id="2147483689" r:id="rId21"/>
    <p:sldLayoutId id="2147483690" r:id="rId2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Relationship Id="rId3" Type="http://schemas.openxmlformats.org/officeDocument/2006/relationships/image" Target="../media/image9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solidFill>
                  <a:schemeClr val="bg1"/>
                </a:solidFill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  <a:t>actual</a:t>
            </a:r>
            <a:b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2600" b="1" i="0" dirty="0">
                <a:solidFill>
                  <a:schemeClr val="bg1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  <a:t>live </a:t>
            </a:r>
            <a:r>
              <a:rPr lang="en-US" sz="2600" b="1" i="0" dirty="0">
                <a:solidFill>
                  <a:schemeClr val="bg1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563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39411" y="533400"/>
            <a:ext cx="9156989" cy="8382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</a:rPr>
              <a:t>CheckMate</a:t>
            </a:r>
            <a:r>
              <a:rPr lang="en-US" sz="3200" dirty="0" smtClean="0">
                <a:solidFill>
                  <a:srgbClr val="FFFF00"/>
                </a:solidFill>
              </a:rPr>
              <a:t> 017: Time to Onset of First Treatment-related Select AE With </a:t>
            </a:r>
            <a:r>
              <a:rPr lang="en-US" sz="3200" dirty="0" err="1" smtClean="0">
                <a:solidFill>
                  <a:srgbClr val="FFFF00"/>
                </a:solidFill>
              </a:rPr>
              <a:t>Nivolumab</a:t>
            </a:r>
            <a:r>
              <a:rPr lang="en-US" sz="3200" dirty="0" smtClean="0">
                <a:solidFill>
                  <a:srgbClr val="FFFF00"/>
                </a:solidFill>
              </a:rPr>
              <a:t> by Category </a:t>
            </a:r>
            <a:br>
              <a:rPr lang="en-US" sz="3200" dirty="0" smtClean="0">
                <a:solidFill>
                  <a:srgbClr val="FFFF00"/>
                </a:solidFill>
              </a:rPr>
            </a:br>
            <a:r>
              <a:rPr lang="en-US" sz="3200" dirty="0" smtClean="0">
                <a:solidFill>
                  <a:srgbClr val="FFFF00"/>
                </a:solidFill>
              </a:rPr>
              <a:t>(Any Grade)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11816" y="5743816"/>
            <a:ext cx="8332975" cy="656984"/>
          </a:xfrm>
        </p:spPr>
        <p:txBody>
          <a:bodyPr/>
          <a:lstStyle/>
          <a:p>
            <a:r>
              <a:rPr lang="en-US" sz="1765" dirty="0">
                <a:solidFill>
                  <a:schemeClr val="tx1"/>
                </a:solidFill>
              </a:rPr>
              <a:t>The majority of patients who experienced treatment-related select AEs with </a:t>
            </a:r>
            <a:r>
              <a:rPr lang="en-US" sz="1765" dirty="0" err="1">
                <a:solidFill>
                  <a:schemeClr val="tx1"/>
                </a:solidFill>
              </a:rPr>
              <a:t>Nivolumab</a:t>
            </a:r>
            <a:r>
              <a:rPr lang="en-US" sz="1765" dirty="0">
                <a:solidFill>
                  <a:schemeClr val="tx1"/>
                </a:solidFill>
              </a:rPr>
              <a:t> experienced their first event within the first 3 months of treatment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>
                <a:solidFill>
                  <a:schemeClr val="tx1"/>
                </a:solidFill>
              </a:rPr>
              <a:t>Reckamp</a:t>
            </a:r>
            <a:r>
              <a:rPr lang="en-US" dirty="0">
                <a:solidFill>
                  <a:schemeClr val="tx1"/>
                </a:solidFill>
              </a:rPr>
              <a:t> K, et al.  WCLC 2015. Abstract 02.01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722751" y="1847040"/>
            <a:ext cx="7725839" cy="2999076"/>
            <a:chOff x="666718" y="2093312"/>
            <a:chExt cx="8755951" cy="3398952"/>
          </a:xfrm>
        </p:grpSpPr>
        <p:grpSp>
          <p:nvGrpSpPr>
            <p:cNvPr id="19" name="Group 18"/>
            <p:cNvGrpSpPr/>
            <p:nvPr/>
          </p:nvGrpSpPr>
          <p:grpSpPr>
            <a:xfrm>
              <a:off x="6258771" y="2193139"/>
              <a:ext cx="3163898" cy="1828582"/>
              <a:chOff x="10406489" y="2339439"/>
              <a:chExt cx="3163898" cy="1828582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10521538" y="2339439"/>
                <a:ext cx="3048849" cy="1828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12" dirty="0"/>
                  <a:t>Skin</a:t>
                </a:r>
              </a:p>
              <a:p>
                <a:r>
                  <a:rPr lang="en-US" sz="1412" dirty="0"/>
                  <a:t>Gastrointestinal</a:t>
                </a:r>
              </a:p>
              <a:p>
                <a:r>
                  <a:rPr lang="en-US" sz="1412" dirty="0"/>
                  <a:t>Pulmonary</a:t>
                </a:r>
              </a:p>
              <a:p>
                <a:r>
                  <a:rPr lang="en-US" sz="1412" dirty="0"/>
                  <a:t>Endocrine</a:t>
                </a:r>
              </a:p>
              <a:p>
                <a:r>
                  <a:rPr lang="en-US" sz="1412" dirty="0"/>
                  <a:t>Renal</a:t>
                </a:r>
              </a:p>
              <a:p>
                <a:r>
                  <a:rPr lang="en-US" sz="1412" dirty="0"/>
                  <a:t>Hypersensitivity/infusion reaction</a:t>
                </a:r>
              </a:p>
              <a:p>
                <a:r>
                  <a:rPr lang="en-US" sz="1412" dirty="0"/>
                  <a:t>Hepatic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0406489" y="2458192"/>
                <a:ext cx="106878" cy="10687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0406489" y="2714224"/>
                <a:ext cx="106878" cy="106878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0406489" y="2948311"/>
                <a:ext cx="106878" cy="106878"/>
              </a:xfrm>
              <a:prstGeom prst="rect">
                <a:avLst/>
              </a:prstGeom>
              <a:solidFill>
                <a:schemeClr val="accent2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0406489" y="3204343"/>
                <a:ext cx="106878" cy="1068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0406489" y="3438430"/>
                <a:ext cx="106878" cy="10687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0406489" y="3687146"/>
                <a:ext cx="106878" cy="106878"/>
              </a:xfrm>
              <a:prstGeom prst="rect">
                <a:avLst/>
              </a:prstGeom>
              <a:solidFill>
                <a:schemeClr val="accent4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0406489" y="3921233"/>
                <a:ext cx="106878" cy="10687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1707496" y="2487168"/>
              <a:ext cx="5856420" cy="2417553"/>
              <a:chOff x="1707496" y="2487168"/>
              <a:chExt cx="5856420" cy="2417553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5152955" y="4637837"/>
                <a:ext cx="216401" cy="266883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5613812" y="4637837"/>
                <a:ext cx="216401" cy="266883"/>
              </a:xfrm>
              <a:prstGeom prst="rect">
                <a:avLst/>
              </a:prstGeom>
              <a:solidFill>
                <a:schemeClr val="accent2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7347515" y="4637837"/>
                <a:ext cx="216401" cy="266883"/>
              </a:xfrm>
              <a:prstGeom prst="rect">
                <a:avLst/>
              </a:prstGeom>
              <a:solidFill>
                <a:schemeClr val="accent2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7106114" y="4637837"/>
                <a:ext cx="216401" cy="26688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Group 36"/>
              <p:cNvGrpSpPr/>
              <p:nvPr/>
            </p:nvGrpSpPr>
            <p:grpSpPr>
              <a:xfrm>
                <a:off x="1707496" y="2487168"/>
                <a:ext cx="1598974" cy="2417553"/>
                <a:chOff x="1707496" y="2487168"/>
                <a:chExt cx="1598974" cy="2417553"/>
              </a:xfrm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1707496" y="2487168"/>
                  <a:ext cx="216401" cy="2417551"/>
                </a:xfrm>
                <a:prstGeom prst="rect">
                  <a:avLst/>
                </a:prstGeom>
                <a:solidFill>
                  <a:schemeClr val="accent3"/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1937925" y="3021178"/>
                  <a:ext cx="216401" cy="1883543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>
                  <a:off x="2168354" y="4089197"/>
                  <a:ext cx="216401" cy="815523"/>
                </a:xfrm>
                <a:prstGeom prst="rect">
                  <a:avLst/>
                </a:prstGeom>
                <a:solidFill>
                  <a:schemeClr val="accent2"/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>
                  <a:off x="2398783" y="4089197"/>
                  <a:ext cx="216401" cy="815523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2629212" y="4089197"/>
                  <a:ext cx="216401" cy="815523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Rectangle 31"/>
                <p:cNvSpPr/>
                <p:nvPr/>
              </p:nvSpPr>
              <p:spPr>
                <a:xfrm>
                  <a:off x="2859641" y="4637837"/>
                  <a:ext cx="216401" cy="266883"/>
                </a:xfrm>
                <a:prstGeom prst="rect">
                  <a:avLst/>
                </a:prstGeom>
                <a:solidFill>
                  <a:schemeClr val="accent4"/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Rectangle 32"/>
                <p:cNvSpPr/>
                <p:nvPr/>
              </p:nvSpPr>
              <p:spPr>
                <a:xfrm>
                  <a:off x="3090069" y="4637837"/>
                  <a:ext cx="216401" cy="266883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4" name="Rectangle 33"/>
              <p:cNvSpPr/>
              <p:nvPr/>
            </p:nvSpPr>
            <p:spPr>
              <a:xfrm>
                <a:off x="6528213" y="4637837"/>
                <a:ext cx="216401" cy="266883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88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Group 37"/>
              <p:cNvGrpSpPr/>
              <p:nvPr/>
            </p:nvGrpSpPr>
            <p:grpSpPr>
              <a:xfrm>
                <a:off x="3426568" y="4096513"/>
                <a:ext cx="1152747" cy="808208"/>
                <a:chOff x="3426568" y="4096513"/>
                <a:chExt cx="1152747" cy="808208"/>
              </a:xfrm>
            </p:grpSpPr>
            <p:sp>
              <p:nvSpPr>
                <p:cNvPr id="21" name="Rectangle 20"/>
                <p:cNvSpPr/>
                <p:nvPr/>
              </p:nvSpPr>
              <p:spPr>
                <a:xfrm>
                  <a:off x="3426568" y="4359860"/>
                  <a:ext cx="216401" cy="544860"/>
                </a:xfrm>
                <a:prstGeom prst="rect">
                  <a:avLst/>
                </a:prstGeom>
                <a:solidFill>
                  <a:schemeClr val="accent3"/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>
                  <a:off x="3894740" y="4637837"/>
                  <a:ext cx="216401" cy="266883"/>
                </a:xfrm>
                <a:prstGeom prst="rect">
                  <a:avLst/>
                </a:prstGeom>
                <a:solidFill>
                  <a:schemeClr val="accent2"/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>
                  <a:off x="3660654" y="4096513"/>
                  <a:ext cx="216401" cy="808208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Rectangle 34"/>
                <p:cNvSpPr/>
                <p:nvPr/>
              </p:nvSpPr>
              <p:spPr>
                <a:xfrm>
                  <a:off x="4362914" y="4637837"/>
                  <a:ext cx="216401" cy="266883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Rectangle 35"/>
                <p:cNvSpPr/>
                <p:nvPr/>
              </p:nvSpPr>
              <p:spPr>
                <a:xfrm>
                  <a:off x="4128827" y="4359859"/>
                  <a:ext cx="216401" cy="544861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2857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588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0" name="TextBox 39"/>
            <p:cNvSpPr txBox="1"/>
            <p:nvPr/>
          </p:nvSpPr>
          <p:spPr>
            <a:xfrm rot="16200000">
              <a:off x="-226644" y="3289079"/>
              <a:ext cx="2383922" cy="5971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12" b="1" dirty="0"/>
                <a:t>Number of Patients with</a:t>
              </a:r>
              <a:br>
                <a:rPr lang="en-US" sz="1412" b="1" dirty="0"/>
              </a:br>
              <a:r>
                <a:rPr lang="en-US" sz="1412" b="1" dirty="0"/>
                <a:t>First Event in Category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550388" y="5141342"/>
              <a:ext cx="886932" cy="350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12" b="1" dirty="0"/>
                <a:t>Months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267640" y="4951562"/>
              <a:ext cx="483616" cy="350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12" b="1" dirty="0"/>
                <a:t>0-3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952039" y="4951562"/>
              <a:ext cx="599887" cy="350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12" b="1" dirty="0"/>
                <a:t>&gt;3-6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582412" y="4951562"/>
              <a:ext cx="703442" cy="350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12" b="1" dirty="0"/>
                <a:t>&gt;6-12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267271" y="4951562"/>
              <a:ext cx="801544" cy="350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12" b="1" dirty="0"/>
                <a:t>&gt;12-24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299474" y="2093312"/>
              <a:ext cx="207109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10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393945" y="2360731"/>
              <a:ext cx="112639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9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392128" y="2619523"/>
              <a:ext cx="114455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8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406662" y="2895569"/>
              <a:ext cx="99921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7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393945" y="3154361"/>
              <a:ext cx="112639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6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406662" y="3430407"/>
              <a:ext cx="99921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5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397579" y="3689199"/>
              <a:ext cx="109005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4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406662" y="3965245"/>
              <a:ext cx="99921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3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404844" y="4224037"/>
              <a:ext cx="101738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2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404844" y="4517335"/>
              <a:ext cx="101738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1</a:t>
              </a: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1544128" y="2212676"/>
              <a:ext cx="7004649" cy="2764766"/>
              <a:chOff x="1544128" y="2212676"/>
              <a:chExt cx="7004649" cy="2764766"/>
            </a:xfrm>
          </p:grpSpPr>
          <p:cxnSp>
            <p:nvCxnSpPr>
              <p:cNvPr id="50" name="Straight Connector 49"/>
              <p:cNvCxnSpPr/>
              <p:nvPr/>
            </p:nvCxnSpPr>
            <p:spPr>
              <a:xfrm>
                <a:off x="1639019" y="2216989"/>
                <a:ext cx="0" cy="2751826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1544128" y="4899804"/>
                <a:ext cx="7004649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3372928" y="4899804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5106837" y="4899804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6823494" y="4899804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8540151" y="4899804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 rot="5400000">
                <a:off x="1613139" y="2173857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1613139" y="2441276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1613139" y="2700068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rot="5400000">
                <a:off x="1613139" y="2976114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rot="5400000">
                <a:off x="1613139" y="3234906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rot="5400000">
                <a:off x="1613139" y="3510952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rot="5400000">
                <a:off x="1613139" y="3769744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1613139" y="4045790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613139" y="4304582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rot="5400000">
                <a:off x="1613139" y="4597880"/>
                <a:ext cx="0" cy="776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TextBox 82"/>
            <p:cNvSpPr txBox="1"/>
            <p:nvPr/>
          </p:nvSpPr>
          <p:spPr>
            <a:xfrm>
              <a:off x="1401211" y="4776127"/>
              <a:ext cx="105372" cy="24627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r"/>
              <a:r>
                <a:rPr lang="en-US" sz="1412" b="1" dirty="0"/>
                <a:t>0</a:t>
              </a:r>
            </a:p>
          </p:txBody>
        </p:sp>
      </p:grpSp>
      <p:graphicFrame>
        <p:nvGraphicFramePr>
          <p:cNvPr id="85" name="Table 84"/>
          <p:cNvGraphicFramePr>
            <a:graphicFrameLocks noGrp="1"/>
          </p:cNvGraphicFramePr>
          <p:nvPr>
            <p:extLst/>
          </p:nvPr>
        </p:nvGraphicFramePr>
        <p:xfrm>
          <a:off x="332370" y="4821068"/>
          <a:ext cx="7973430" cy="744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28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23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659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493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3281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42047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Pts still on study, n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131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112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85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52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2047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Pts still on treatment, n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131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73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2047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Total pts with first </a:t>
                      </a:r>
                      <a:r>
                        <a:rPr lang="en-US" sz="1100" b="1" dirty="0" err="1" smtClean="0">
                          <a:solidFill>
                            <a:schemeClr val="tx1"/>
                          </a:solidFill>
                        </a:rPr>
                        <a:t>event,</a:t>
                      </a:r>
                      <a:r>
                        <a:rPr lang="en-US" sz="1100" b="1" baseline="30000" dirty="0" err="1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 n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80682" marR="80682" marT="40341" marB="403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840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Title 4"/>
          <p:cNvSpPr>
            <a:spLocks noGrp="1"/>
          </p:cNvSpPr>
          <p:nvPr>
            <p:ph type="title"/>
          </p:nvPr>
        </p:nvSpPr>
        <p:spPr>
          <a:xfrm>
            <a:off x="327072" y="1"/>
            <a:ext cx="8465204" cy="1096963"/>
          </a:xfrm>
        </p:spPr>
        <p:txBody>
          <a:bodyPr vert="horz" lIns="89896" tIns="44948" rIns="89896" bIns="44948" rtlCol="0" anchor="ctr">
            <a:normAutofit/>
          </a:bodyPr>
          <a:lstStyle/>
          <a:p>
            <a:pPr algn="ctr"/>
            <a:r>
              <a:rPr lang="en-US" sz="3600" b="1" dirty="0" err="1" smtClean="0">
                <a:solidFill>
                  <a:srgbClr val="FFFF00"/>
                </a:solidFill>
              </a:rPr>
              <a:t>CheckMate</a:t>
            </a:r>
            <a:r>
              <a:rPr lang="en-US" sz="3600" b="1" dirty="0" smtClean="0">
                <a:solidFill>
                  <a:srgbClr val="FFFF00"/>
                </a:solidFill>
              </a:rPr>
              <a:t>  057</a:t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Treatment-related </a:t>
            </a:r>
            <a:r>
              <a:rPr lang="en-US" sz="3600" b="1" dirty="0" err="1" smtClean="0">
                <a:solidFill>
                  <a:srgbClr val="FFFF00"/>
                </a:solidFill>
              </a:rPr>
              <a:t>Aes</a:t>
            </a:r>
            <a:r>
              <a:rPr lang="en-US" sz="3600" b="1" dirty="0" smtClean="0">
                <a:solidFill>
                  <a:srgbClr val="FFFF00"/>
                </a:solidFill>
              </a:rPr>
              <a:t> in ≥10% of Pts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7378" y="6645013"/>
            <a:ext cx="5864319" cy="212987"/>
          </a:xfrm>
          <a:prstGeom prst="rect">
            <a:avLst/>
          </a:prstGeom>
          <a:noFill/>
        </p:spPr>
        <p:txBody>
          <a:bodyPr lIns="89896" tIns="44948" rIns="89896" bIns="44948" anchor="b">
            <a:spAutoFit/>
          </a:bodyPr>
          <a:lstStyle/>
          <a:p>
            <a:pPr>
              <a:defRPr/>
            </a:pPr>
            <a:r>
              <a:rPr lang="en-US" sz="794" baseline="30000" dirty="0"/>
              <a:t>a</a:t>
            </a:r>
            <a:r>
              <a:rPr lang="en-US" sz="794" dirty="0"/>
              <a:t> No grade 5 events were reported at DBL; 1 grade 5 event was reported for nivolumab post-DBL.</a:t>
            </a:r>
            <a:endParaRPr lang="en-US" sz="794" b="1" kern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30307" y="1104901"/>
          <a:ext cx="8345022" cy="5448299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27436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0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03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003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0034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57173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8739" marR="43480" marT="29257" marB="29257" anchor="b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Nivolumab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(n =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287)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b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Docetaxel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(n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=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268)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b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95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Any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Grade, %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b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Grade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3–4,</a:t>
                      </a:r>
                      <a:r>
                        <a:rPr lang="en-US" sz="1800" b="1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b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Any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Grade, %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b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Grade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3–4,</a:t>
                      </a:r>
                      <a:r>
                        <a:rPr lang="en-US" sz="1800" b="1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b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229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patients with an event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8739" marR="43480" marT="29257" marB="29257" anchor="b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6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69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rgbClr val="006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6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rgbClr val="006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6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88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rgbClr val="006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6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54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rgbClr val="006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Fatigue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8739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29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Nausea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8739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26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Decreased appetite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88739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Asthenia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8739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&lt;1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18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Diarrhea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8739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23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Peripheral edema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8739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&lt;1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Myalgia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88739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&lt;1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Anemia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88739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&lt;1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Alopecia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8739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&lt;1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25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480" marR="43480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Neutropenia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88739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&lt;1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31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27</a:t>
                      </a:r>
                      <a:endParaRPr lang="en-US" sz="1800" b="1" dirty="0">
                        <a:solidFill>
                          <a:srgbClr val="FFFF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Febrile neutropenia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88739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5F024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800" b="1" dirty="0">
                        <a:solidFill>
                          <a:srgbClr val="F5F024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800" b="1" baseline="30000" dirty="0">
                        <a:solidFill>
                          <a:srgbClr val="FFFF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19106">
                <a:tc>
                  <a:txBody>
                    <a:bodyPr/>
                    <a:lstStyle/>
                    <a:p>
                      <a:pPr marL="0" marR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Leukopenia 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88739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2592" marR="42592" marT="29257" marB="29257" anchor="ctr">
                    <a:lnL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9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588" y="1334802"/>
            <a:ext cx="7887895" cy="403279"/>
          </a:xfrm>
        </p:spPr>
        <p:txBody>
          <a:bodyPr/>
          <a:lstStyle/>
          <a:p>
            <a:r>
              <a:rPr lang="en-US" sz="2824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OAK:  All </a:t>
            </a:r>
            <a:r>
              <a:rPr lang="en-US" sz="2824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cause </a:t>
            </a:r>
            <a:r>
              <a:rPr lang="en-US" sz="2824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</a:t>
            </a:r>
            <a:r>
              <a:rPr lang="en-US" sz="2824" b="1" cap="small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824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24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71" b="1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&gt;5% difference between arms </a:t>
            </a:r>
            <a:endParaRPr lang="en-US" sz="2824" b="1" i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61578" y="1837128"/>
            <a:ext cx="8378810" cy="3882758"/>
            <a:chOff x="245069" y="888284"/>
            <a:chExt cx="8639881" cy="5284217"/>
          </a:xfrm>
          <a:solidFill>
            <a:schemeClr val="tx1"/>
          </a:solidFill>
        </p:grpSpPr>
        <p:sp>
          <p:nvSpPr>
            <p:cNvPr id="13" name="TextBox 12"/>
            <p:cNvSpPr txBox="1"/>
            <p:nvPr/>
          </p:nvSpPr>
          <p:spPr>
            <a:xfrm rot="16200000">
              <a:off x="-822958" y="2577776"/>
              <a:ext cx="2505785" cy="3697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18337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65" dirty="0">
                  <a:latin typeface="Arial" panose="020B0604020202020204" pitchFamily="34" charset="0"/>
                  <a:cs typeface="Arial" panose="020B0604020202020204" pitchFamily="34" charset="0"/>
                </a:rPr>
                <a:t>More Frequent With Docetaxel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-547667" y="5010032"/>
              <a:ext cx="1955207" cy="3697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18337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65" dirty="0">
                  <a:latin typeface="Arial" panose="020B0604020202020204" pitchFamily="34" charset="0"/>
                  <a:cs typeface="Arial" panose="020B0604020202020204" pitchFamily="34" charset="0"/>
                </a:rPr>
                <a:t>More Frequent With </a:t>
              </a:r>
              <a:br>
                <a:rPr lang="en-US" sz="1165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165" dirty="0" err="1">
                  <a:latin typeface="Arial" panose="020B0604020202020204" pitchFamily="34" charset="0"/>
                  <a:cs typeface="Arial" panose="020B0604020202020204" pitchFamily="34" charset="0"/>
                </a:rPr>
                <a:t>Atezolizumab</a:t>
              </a:r>
              <a:endParaRPr lang="en-US" sz="116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684738" y="1258113"/>
              <a:ext cx="0" cy="3254971"/>
            </a:xfrm>
            <a:prstGeom prst="line">
              <a:avLst/>
            </a:prstGeom>
            <a:grpFill/>
            <a:ln w="19050">
              <a:solidFill>
                <a:srgbClr val="F9735D"/>
              </a:solidFill>
              <a:prstDash val="solid"/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84738" y="4596199"/>
              <a:ext cx="0" cy="631041"/>
            </a:xfrm>
            <a:prstGeom prst="line">
              <a:avLst/>
            </a:prstGeom>
            <a:grpFill/>
            <a:ln w="19050">
              <a:solidFill>
                <a:srgbClr val="6FADEA"/>
              </a:solidFill>
              <a:prstDash val="solid"/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564559" y="888284"/>
              <a:ext cx="6320391" cy="4736242"/>
              <a:chOff x="2564559" y="888284"/>
              <a:chExt cx="6320391" cy="4736242"/>
            </a:xfrm>
            <a:grpFill/>
          </p:grpSpPr>
          <p:graphicFrame>
            <p:nvGraphicFramePr>
              <p:cNvPr id="18" name="Content Placeholder 3"/>
              <p:cNvGraphicFramePr>
                <a:graphicFrameLocks/>
              </p:cNvGraphicFramePr>
              <p:nvPr>
                <p:extLst/>
              </p:nvPr>
            </p:nvGraphicFramePr>
            <p:xfrm>
              <a:off x="2710365" y="1084659"/>
              <a:ext cx="6030635" cy="425223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pSp>
            <p:nvGrpSpPr>
              <p:cNvPr id="19" name="Group 18"/>
              <p:cNvGrpSpPr/>
              <p:nvPr/>
            </p:nvGrpSpPr>
            <p:grpSpPr>
              <a:xfrm>
                <a:off x="2564559" y="888284"/>
                <a:ext cx="6320391" cy="4736242"/>
                <a:chOff x="2437297" y="690322"/>
                <a:chExt cx="6320391" cy="4736242"/>
              </a:xfrm>
              <a:grpFill/>
            </p:grpSpPr>
            <p:sp>
              <p:nvSpPr>
                <p:cNvPr id="48" name="TextBox 47"/>
                <p:cNvSpPr txBox="1"/>
                <p:nvPr/>
              </p:nvSpPr>
              <p:spPr>
                <a:xfrm>
                  <a:off x="5572863" y="690322"/>
                  <a:ext cx="2890378" cy="284655"/>
                </a:xfrm>
                <a:prstGeom prst="rect">
                  <a:avLst/>
                </a:prstGeom>
                <a:grp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 defTabSz="118337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359" b="1" dirty="0" err="1">
                      <a:solidFill>
                        <a:srgbClr val="C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Docetaxel</a:t>
                  </a:r>
                  <a:endParaRPr lang="en-US" sz="1359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3704411" y="690322"/>
                  <a:ext cx="1676467" cy="284655"/>
                </a:xfrm>
                <a:prstGeom prst="rect">
                  <a:avLst/>
                </a:prstGeom>
                <a:grp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 defTabSz="118337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359" b="1" dirty="0" err="1">
                      <a:solidFill>
                        <a:srgbClr val="1E466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Atezolizumab</a:t>
                  </a:r>
                  <a:endParaRPr lang="en-US" sz="1359" b="1" dirty="0">
                    <a:solidFill>
                      <a:srgbClr val="1E466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0" name="Group 49"/>
                <p:cNvGrpSpPr/>
                <p:nvPr/>
              </p:nvGrpSpPr>
              <p:grpSpPr>
                <a:xfrm>
                  <a:off x="2437297" y="5016249"/>
                  <a:ext cx="6320391" cy="410315"/>
                  <a:chOff x="1921686" y="5992439"/>
                  <a:chExt cx="6320391" cy="410315"/>
                </a:xfrm>
                <a:grpFill/>
              </p:grpSpPr>
              <p:sp>
                <p:nvSpPr>
                  <p:cNvPr id="51" name="TextBox 50"/>
                  <p:cNvSpPr txBox="1"/>
                  <p:nvPr/>
                </p:nvSpPr>
                <p:spPr>
                  <a:xfrm>
                    <a:off x="1921686" y="5992439"/>
                    <a:ext cx="549110" cy="4103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 defTabSz="118337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359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40%</a:t>
                    </a:r>
                  </a:p>
                </p:txBody>
              </p:sp>
              <p:sp>
                <p:nvSpPr>
                  <p:cNvPr id="52" name="TextBox 51"/>
                  <p:cNvSpPr txBox="1"/>
                  <p:nvPr/>
                </p:nvSpPr>
                <p:spPr>
                  <a:xfrm>
                    <a:off x="2642199" y="5992439"/>
                    <a:ext cx="549110" cy="4103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 defTabSz="118337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359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30%</a:t>
                    </a:r>
                  </a:p>
                </p:txBody>
              </p:sp>
              <p:sp>
                <p:nvSpPr>
                  <p:cNvPr id="53" name="TextBox 52"/>
                  <p:cNvSpPr txBox="1"/>
                  <p:nvPr/>
                </p:nvSpPr>
                <p:spPr>
                  <a:xfrm>
                    <a:off x="3378326" y="5992439"/>
                    <a:ext cx="549110" cy="4103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 defTabSz="118337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359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20%</a:t>
                    </a:r>
                  </a:p>
                </p:txBody>
              </p:sp>
              <p:sp>
                <p:nvSpPr>
                  <p:cNvPr id="54" name="TextBox 53"/>
                  <p:cNvSpPr txBox="1"/>
                  <p:nvPr/>
                </p:nvSpPr>
                <p:spPr>
                  <a:xfrm>
                    <a:off x="4097863" y="5992439"/>
                    <a:ext cx="549110" cy="4103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 defTabSz="118337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359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10%</a:t>
                    </a:r>
                  </a:p>
                </p:txBody>
              </p:sp>
              <p:sp>
                <p:nvSpPr>
                  <p:cNvPr id="55" name="TextBox 54"/>
                  <p:cNvSpPr txBox="1"/>
                  <p:nvPr/>
                </p:nvSpPr>
                <p:spPr>
                  <a:xfrm>
                    <a:off x="4941452" y="5992439"/>
                    <a:ext cx="289597" cy="4103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 defTabSz="118337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359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5529720" y="5992439"/>
                    <a:ext cx="549110" cy="4103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 defTabSz="118337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359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10%</a:t>
                    </a:r>
                  </a:p>
                </p:txBody>
              </p:sp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6245515" y="5992439"/>
                    <a:ext cx="549110" cy="4103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 defTabSz="118337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359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20%</a:t>
                    </a:r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6958184" y="5992439"/>
                    <a:ext cx="549110" cy="4103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 defTabSz="118337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359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30%</a:t>
                    </a:r>
                  </a:p>
                </p:txBody>
              </p:sp>
              <p:sp>
                <p:nvSpPr>
                  <p:cNvPr id="61" name="TextBox 60"/>
                  <p:cNvSpPr txBox="1"/>
                  <p:nvPr/>
                </p:nvSpPr>
                <p:spPr>
                  <a:xfrm>
                    <a:off x="7692967" y="5992439"/>
                    <a:ext cx="549110" cy="4103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 defTabSz="118337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359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40%</a:t>
                    </a:r>
                  </a:p>
                </p:txBody>
              </p:sp>
            </p:grpSp>
          </p:grpSp>
          <p:sp>
            <p:nvSpPr>
              <p:cNvPr id="20" name="Rectangle 19"/>
              <p:cNvSpPr/>
              <p:nvPr/>
            </p:nvSpPr>
            <p:spPr>
              <a:xfrm>
                <a:off x="3000563" y="4752450"/>
                <a:ext cx="1001989" cy="363843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8337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9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3077708" y="4402884"/>
                <a:ext cx="4477602" cy="719290"/>
                <a:chOff x="2950446" y="4402884"/>
                <a:chExt cx="4477602" cy="719290"/>
              </a:xfrm>
              <a:grpFill/>
            </p:grpSpPr>
            <p:sp>
              <p:nvSpPr>
                <p:cNvPr id="44" name="Rectangle 43"/>
                <p:cNvSpPr>
                  <a:spLocks noChangeAspect="1"/>
                </p:cNvSpPr>
                <p:nvPr/>
              </p:nvSpPr>
              <p:spPr>
                <a:xfrm>
                  <a:off x="7272118" y="4889089"/>
                  <a:ext cx="155930" cy="11570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8337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9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2950446" y="4752524"/>
                  <a:ext cx="1210290" cy="369650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 defTabSz="118337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165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Grade 3-4 AEs</a:t>
                  </a:r>
                </a:p>
              </p:txBody>
            </p:sp>
            <p:sp>
              <p:nvSpPr>
                <p:cNvPr id="46" name="Rectangle 45"/>
                <p:cNvSpPr>
                  <a:spLocks noChangeAspect="1"/>
                </p:cNvSpPr>
                <p:nvPr/>
              </p:nvSpPr>
              <p:spPr>
                <a:xfrm>
                  <a:off x="7270727" y="4646550"/>
                  <a:ext cx="155930" cy="11570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8337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9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2952928" y="4402884"/>
                  <a:ext cx="1210290" cy="369650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 defTabSz="118337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165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Grade 1-2 AEs</a:t>
                  </a:r>
                </a:p>
              </p:txBody>
            </p:sp>
          </p:grpSp>
          <p:sp>
            <p:nvSpPr>
              <p:cNvPr id="23" name="Rectangle 22"/>
              <p:cNvSpPr/>
              <p:nvPr/>
            </p:nvSpPr>
            <p:spPr>
              <a:xfrm>
                <a:off x="7623091" y="4744256"/>
                <a:ext cx="845581" cy="363843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8337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9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4" name="Group 23"/>
              <p:cNvGrpSpPr/>
              <p:nvPr/>
            </p:nvGrpSpPr>
            <p:grpSpPr>
              <a:xfrm>
                <a:off x="2984284" y="4402884"/>
                <a:ext cx="5562787" cy="680762"/>
                <a:chOff x="2857022" y="4402884"/>
                <a:chExt cx="5562787" cy="680762"/>
              </a:xfrm>
              <a:grpFill/>
            </p:grpSpPr>
            <p:sp>
              <p:nvSpPr>
                <p:cNvPr id="25" name="Rectangle 24"/>
                <p:cNvSpPr>
                  <a:spLocks noChangeAspect="1"/>
                </p:cNvSpPr>
                <p:nvPr/>
              </p:nvSpPr>
              <p:spPr>
                <a:xfrm>
                  <a:off x="2862419" y="4889090"/>
                  <a:ext cx="155930" cy="11570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8337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9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7209519" y="4713996"/>
                  <a:ext cx="1210290" cy="369650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 defTabSz="118337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165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Grade 3-4 AEs</a:t>
                  </a:r>
                </a:p>
              </p:txBody>
            </p:sp>
            <p:sp>
              <p:nvSpPr>
                <p:cNvPr id="27" name="Rectangle 26"/>
                <p:cNvSpPr>
                  <a:spLocks noChangeAspect="1"/>
                </p:cNvSpPr>
                <p:nvPr/>
              </p:nvSpPr>
              <p:spPr>
                <a:xfrm>
                  <a:off x="2857022" y="4646550"/>
                  <a:ext cx="155930" cy="11570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8337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9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7209519" y="4402884"/>
                  <a:ext cx="1210290" cy="369650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 algn="ctr" defTabSz="118337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165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Grade 1-2 AEs</a:t>
                  </a:r>
                </a:p>
              </p:txBody>
            </p:sp>
          </p:grpSp>
        </p:grpSp>
      </p:grpSp>
      <p:sp>
        <p:nvSpPr>
          <p:cNvPr id="9" name="TextBox 8"/>
          <p:cNvSpPr txBox="1"/>
          <p:nvPr/>
        </p:nvSpPr>
        <p:spPr>
          <a:xfrm>
            <a:off x="2222336" y="3124479"/>
            <a:ext cx="597921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Myalgia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57228" y="3933965"/>
            <a:ext cx="763029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Stomatitis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222336" y="4743448"/>
            <a:ext cx="597921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itchFamily="34" charset="0"/>
                <a:cs typeface="Arial" pitchFamily="34" charset="0"/>
              </a:rPr>
              <a:t>Pruritus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212444" y="4541079"/>
            <a:ext cx="1607812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itchFamily="34" charset="0"/>
                <a:cs typeface="Arial" pitchFamily="34" charset="0"/>
              </a:rPr>
              <a:t>Musculoskeletal pain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222336" y="2922107"/>
            <a:ext cx="597921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Nausea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243175" y="2112622"/>
            <a:ext cx="577081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155009" y="2314993"/>
            <a:ext cx="665247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Alopecia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155010" y="2517364"/>
            <a:ext cx="665247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230351" y="2719736"/>
            <a:ext cx="589906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Anemia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876088" y="3326851"/>
            <a:ext cx="944169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Neutropenia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116264" y="3731594"/>
            <a:ext cx="1703993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Peripheral neuropathy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51291" y="3529222"/>
            <a:ext cx="1368965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Peripheral edema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010740" y="4338708"/>
            <a:ext cx="809517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 err="1">
                <a:latin typeface="Arial" panose="020B0604020202020204" pitchFamily="34" charset="0"/>
                <a:cs typeface="Arial" panose="020B0604020202020204" pitchFamily="34" charset="0"/>
              </a:rPr>
              <a:t>Dysgeusia</a:t>
            </a:r>
            <a:endParaRPr lang="en-US" sz="135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329464" y="4136337"/>
            <a:ext cx="1490793" cy="20916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 defTabSz="1183375" fontAlgn="base">
              <a:spcBef>
                <a:spcPct val="0"/>
              </a:spcBef>
              <a:spcAft>
                <a:spcPct val="0"/>
              </a:spcAft>
            </a:pPr>
            <a:r>
              <a:rPr lang="en-US" sz="1359" dirty="0">
                <a:latin typeface="Arial" panose="020B0604020202020204" pitchFamily="34" charset="0"/>
                <a:cs typeface="Arial" panose="020B0604020202020204" pitchFamily="34" charset="0"/>
              </a:rPr>
              <a:t>Febrile neutropenia</a:t>
            </a:r>
          </a:p>
        </p:txBody>
      </p:sp>
      <p:sp>
        <p:nvSpPr>
          <p:cNvPr id="63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723786" y="5613800"/>
            <a:ext cx="4281311" cy="315323"/>
          </a:xfr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Barlesi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al,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Atezolizumab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Phase III OAK Study.   http://tago.ca/9Hh</a:t>
            </a:r>
          </a:p>
        </p:txBody>
      </p:sp>
    </p:spTree>
    <p:extLst>
      <p:ext uri="{BB962C8B-B14F-4D97-AF65-F5344CB8AC3E}">
        <p14:creationId xmlns:p14="http://schemas.microsoft.com/office/powerpoint/2010/main" val="276951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87" name="TextBox 1"/>
          <p:cNvSpPr txBox="1">
            <a:spLocks noChangeArrowheads="1"/>
          </p:cNvSpPr>
          <p:nvPr/>
        </p:nvSpPr>
        <p:spPr bwMode="auto">
          <a:xfrm>
            <a:off x="609600" y="5943600"/>
            <a:ext cx="8382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b="1" dirty="0">
                <a:solidFill>
                  <a:srgbClr val="FFFFFF"/>
                </a:solidFill>
              </a:rPr>
              <a:t>Less common: </a:t>
            </a:r>
            <a:r>
              <a:rPr lang="en-US" sz="2000" dirty="0">
                <a:solidFill>
                  <a:srgbClr val="FFFFFF"/>
                </a:solidFill>
              </a:rPr>
              <a:t>hematologic; cardiovascular; </a:t>
            </a:r>
            <a:r>
              <a:rPr lang="en-US" sz="2000" dirty="0" smtClean="0">
                <a:solidFill>
                  <a:srgbClr val="FFFFFF"/>
                </a:solidFill>
              </a:rPr>
              <a:t>ocular; renal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20" name="Title 2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rial" charset="0"/>
                <a:ea typeface="ＭＳ Ｐゴシック" charset="0"/>
                <a:cs typeface="ＭＳ Ｐゴシック" charset="0"/>
              </a:rPr>
              <a:t>Immune-Related Adverse Events (IRAEs) Associated with Immune Checkpoint Inhibitors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68413"/>
            <a:ext cx="2540000" cy="45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Content Placeholder 5"/>
          <p:cNvSpPr txBox="1">
            <a:spLocks/>
          </p:cNvSpPr>
          <p:nvPr/>
        </p:nvSpPr>
        <p:spPr>
          <a:xfrm>
            <a:off x="685800" y="1728966"/>
            <a:ext cx="7772400" cy="441468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 err="1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Hypophysitis</a:t>
            </a:r>
            <a:endParaRPr lang="en-US" sz="18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Thyroiditis</a:t>
            </a:r>
            <a:endParaRPr lang="en-US" sz="18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Adrenal </a:t>
            </a:r>
            <a:r>
              <a:rPr lang="en-US" sz="18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insufficiency</a:t>
            </a:r>
            <a:endParaRPr lang="en-US" sz="18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Colitis</a:t>
            </a:r>
            <a:endParaRPr lang="en-US" sz="18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Dermatitis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Pneumonitis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Hepatitis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Pancreatitis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Motor </a:t>
            </a:r>
            <a:r>
              <a:rPr lang="en-US" sz="18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and </a:t>
            </a:r>
            <a:r>
              <a:rPr lang="en-US" sz="18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sensory neuropathies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Arthritis</a:t>
            </a:r>
            <a:endParaRPr lang="en-US" sz="18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6473279"/>
            <a:ext cx="91440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smtClean="0"/>
              <a:t>Courtesy of Julie R </a:t>
            </a:r>
            <a:r>
              <a:rPr lang="en-US" sz="1600" dirty="0" err="1" smtClean="0"/>
              <a:t>Brahmer</a:t>
            </a:r>
            <a:r>
              <a:rPr lang="en-US" sz="1600" dirty="0" smtClean="0"/>
              <a:t>, MD.</a:t>
            </a:r>
            <a:endParaRPr lang="en-US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685800" y="1112818"/>
            <a:ext cx="26264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Occasional (5-20%) </a:t>
            </a:r>
            <a:r>
              <a:rPr lang="en-US" b="1" dirty="0" err="1" smtClean="0">
                <a:solidFill>
                  <a:srgbClr val="FFC000"/>
                </a:solidFill>
              </a:rPr>
              <a:t>irAEs</a:t>
            </a:r>
            <a:endParaRPr lang="en-US" b="1" dirty="0" smtClean="0">
              <a:solidFill>
                <a:srgbClr val="FFC000"/>
              </a:solidFill>
            </a:endParaRPr>
          </a:p>
          <a:p>
            <a:r>
              <a:rPr lang="en-US" b="1" dirty="0" smtClean="0">
                <a:solidFill>
                  <a:srgbClr val="FFC000"/>
                </a:solidFill>
              </a:rPr>
              <a:t>Grade 3/4 Uncommon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72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Managing immune therapy side effects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800" dirty="0" smtClean="0">
                <a:cs typeface="Arial" charset="0"/>
              </a:rPr>
              <a:t>Patient education</a:t>
            </a:r>
          </a:p>
          <a:p>
            <a:r>
              <a:rPr lang="en-US" sz="2800" dirty="0" smtClean="0">
                <a:cs typeface="Arial" charset="0"/>
              </a:rPr>
              <a:t>Patients should be evaluated before each dose</a:t>
            </a:r>
          </a:p>
          <a:p>
            <a:pPr lvl="1"/>
            <a:r>
              <a:rPr lang="en-US" altLang="en-US" sz="2400" dirty="0" smtClean="0">
                <a:cs typeface="Arial" charset="0"/>
              </a:rPr>
              <a:t>Labs (TSH, LFTs), H&amp;P</a:t>
            </a:r>
          </a:p>
          <a:p>
            <a:r>
              <a:rPr lang="en-US" sz="2800" dirty="0" smtClean="0"/>
              <a:t>General treatment approach </a:t>
            </a:r>
          </a:p>
          <a:p>
            <a:pPr lvl="1"/>
            <a:r>
              <a:rPr lang="en-US" sz="2400" dirty="0" smtClean="0"/>
              <a:t>Mild irAE: Supportive care, increase monitoring</a:t>
            </a:r>
          </a:p>
          <a:p>
            <a:pPr lvl="1"/>
            <a:r>
              <a:rPr lang="en-US" sz="2400" dirty="0" smtClean="0"/>
              <a:t>Moderate irAE: Hold treatment, consider steroids</a:t>
            </a:r>
          </a:p>
          <a:p>
            <a:pPr lvl="1"/>
            <a:r>
              <a:rPr lang="en-US" sz="2400" dirty="0" smtClean="0"/>
              <a:t>Severe irAE: Start steroids; Permanently discontinue</a:t>
            </a:r>
            <a:r>
              <a:rPr lang="en-US" sz="2400" dirty="0"/>
              <a:t> </a:t>
            </a:r>
            <a:r>
              <a:rPr lang="en-US" sz="2400" dirty="0" err="1" smtClean="0"/>
              <a:t>Tx</a:t>
            </a:r>
            <a:endParaRPr lang="en-US" sz="2400" dirty="0" smtClean="0"/>
          </a:p>
          <a:p>
            <a:endParaRPr lang="en-US" sz="2800" dirty="0" smtClean="0"/>
          </a:p>
          <a:p>
            <a:pPr lvl="1"/>
            <a:endParaRPr lang="en-US" sz="24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altLang="en-US" dirty="0" smtClean="0">
              <a:cs typeface="Arial" charset="0"/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81600" y="6336268"/>
            <a:ext cx="3829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Gangadhar Nature Rev Clin Oncol 2014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58382" y="6096000"/>
            <a:ext cx="1735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Weber JCO 2012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Rash and pruritus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Patients should immediately report symptoms</a:t>
            </a:r>
          </a:p>
          <a:p>
            <a:r>
              <a:rPr lang="en-US" sz="2800" dirty="0" smtClean="0"/>
              <a:t>Treatment</a:t>
            </a:r>
          </a:p>
          <a:p>
            <a:pPr lvl="1"/>
            <a:r>
              <a:rPr lang="en-US" sz="2400" dirty="0" smtClean="0"/>
              <a:t>Mild: Supportive care, increase monitoring</a:t>
            </a:r>
          </a:p>
          <a:p>
            <a:pPr lvl="2"/>
            <a:r>
              <a:rPr lang="en-US" sz="1800" dirty="0" smtClean="0"/>
              <a:t>Antihistamines, topical non-Rx strength steroids</a:t>
            </a:r>
          </a:p>
          <a:p>
            <a:pPr lvl="1"/>
            <a:r>
              <a:rPr lang="en-US" sz="2400" dirty="0" smtClean="0"/>
              <a:t>Moderate: Hold treatment, consider steroids (oral)</a:t>
            </a:r>
          </a:p>
          <a:p>
            <a:pPr lvl="1"/>
            <a:r>
              <a:rPr lang="en-US" sz="2400" dirty="0" smtClean="0"/>
              <a:t>Severe: Permanently discontinue, start steroids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1104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Diarrhea and colitis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05800" cy="4652963"/>
          </a:xfrm>
        </p:spPr>
        <p:txBody>
          <a:bodyPr>
            <a:normAutofit/>
          </a:bodyPr>
          <a:lstStyle/>
          <a:p>
            <a:r>
              <a:rPr lang="en-US" sz="3000" dirty="0" smtClean="0"/>
              <a:t>Symptoms occur after an average of 6-7 weeks</a:t>
            </a:r>
          </a:p>
          <a:p>
            <a:pPr lvl="1"/>
            <a:r>
              <a:rPr lang="en-US" sz="2600" dirty="0" smtClean="0"/>
              <a:t>Diarrhea, abdominal pain, mucus/blood in stool</a:t>
            </a:r>
          </a:p>
          <a:p>
            <a:pPr lvl="1"/>
            <a:r>
              <a:rPr lang="en-US" sz="2600" dirty="0" smtClean="0"/>
              <a:t>Peritoneal signs, bowel perforation, ileus</a:t>
            </a:r>
          </a:p>
          <a:p>
            <a:r>
              <a:rPr lang="en-US" sz="3000" dirty="0" smtClean="0"/>
              <a:t>Patients should immediately report BM changes </a:t>
            </a:r>
          </a:p>
          <a:p>
            <a:r>
              <a:rPr lang="en-US" sz="3000" dirty="0" smtClean="0"/>
              <a:t>Rule out infectious/alternative causes</a:t>
            </a:r>
          </a:p>
          <a:p>
            <a:pPr marL="3429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05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Diarrhea and colitis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05800" cy="4652963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smtClean="0"/>
              <a:t>Symptoms occur after an average of 6-7 weeks</a:t>
            </a:r>
          </a:p>
          <a:p>
            <a:pPr lvl="1"/>
            <a:r>
              <a:rPr lang="en-US" sz="2600" dirty="0" smtClean="0"/>
              <a:t>Diarrhea, abdominal pain, mucus/blood in stool</a:t>
            </a:r>
          </a:p>
          <a:p>
            <a:pPr lvl="1"/>
            <a:r>
              <a:rPr lang="en-US" sz="2600" dirty="0" smtClean="0"/>
              <a:t>Peritoneal signs, bowel perforation, ileus</a:t>
            </a:r>
          </a:p>
          <a:p>
            <a:r>
              <a:rPr lang="en-US" sz="3000" dirty="0" smtClean="0"/>
              <a:t>Patients should immediately report BM changes </a:t>
            </a:r>
          </a:p>
          <a:p>
            <a:r>
              <a:rPr lang="en-US" sz="3000" dirty="0" smtClean="0"/>
              <a:t>Rule out infectious/alternative causes</a:t>
            </a:r>
          </a:p>
          <a:p>
            <a:r>
              <a:rPr lang="en-US" sz="3000" dirty="0" smtClean="0"/>
              <a:t>Treatment</a:t>
            </a:r>
          </a:p>
          <a:p>
            <a:pPr lvl="1"/>
            <a:r>
              <a:rPr lang="en-US" sz="2600" dirty="0" smtClean="0"/>
              <a:t>Mild: Supportive care (paregoric; </a:t>
            </a:r>
            <a:r>
              <a:rPr lang="en-US" sz="2600" dirty="0" err="1" smtClean="0"/>
              <a:t>immodium</a:t>
            </a:r>
            <a:r>
              <a:rPr lang="en-US" sz="2600" dirty="0" smtClean="0"/>
              <a:t>), increase monitoring</a:t>
            </a:r>
          </a:p>
          <a:p>
            <a:pPr lvl="1"/>
            <a:r>
              <a:rPr lang="en-US" sz="2600" dirty="0" smtClean="0"/>
              <a:t>Moderate: Hold treatment, consider steroids</a:t>
            </a:r>
          </a:p>
          <a:p>
            <a:pPr lvl="1"/>
            <a:r>
              <a:rPr lang="en-US" sz="2600" dirty="0" smtClean="0"/>
              <a:t>Severe: Permanently discontinue, start steroids</a:t>
            </a:r>
          </a:p>
          <a:p>
            <a:pPr lvl="2"/>
            <a:r>
              <a:rPr lang="en-US" sz="1900" dirty="0"/>
              <a:t>Consider infliximab, GI consultation</a:t>
            </a:r>
          </a:p>
          <a:p>
            <a:pPr lvl="2"/>
            <a:r>
              <a:rPr lang="en-US" sz="1900" dirty="0"/>
              <a:t>Taper steroids slowly over at least several weeks and consider opportunistic infectious prophylaxis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39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Hypophysitis</a:t>
            </a:r>
            <a:r>
              <a:rPr lang="en-US" b="1" dirty="0" smtClean="0">
                <a:solidFill>
                  <a:srgbClr val="FFFF00"/>
                </a:solidFill>
              </a:rPr>
              <a:t> and </a:t>
            </a:r>
            <a:r>
              <a:rPr lang="en-US" b="1" dirty="0" err="1" smtClean="0">
                <a:solidFill>
                  <a:srgbClr val="FFFF00"/>
                </a:solidFill>
              </a:rPr>
              <a:t>endocrinopathies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524000"/>
            <a:ext cx="5943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Can present with severe HA</a:t>
            </a:r>
          </a:p>
          <a:p>
            <a:r>
              <a:rPr lang="en-US" sz="2800" dirty="0" smtClean="0"/>
              <a:t>Differential includes CNS mets</a:t>
            </a:r>
          </a:p>
          <a:p>
            <a:r>
              <a:rPr lang="en-US" sz="2800" dirty="0" smtClean="0"/>
              <a:t>MRI with pituitary cuts</a:t>
            </a:r>
          </a:p>
          <a:p>
            <a:r>
              <a:rPr lang="en-US" sz="2800" dirty="0" smtClean="0"/>
              <a:t>Pituitary dysfunction may be reversible or permanent</a:t>
            </a:r>
          </a:p>
          <a:p>
            <a:pPr lvl="1"/>
            <a:r>
              <a:rPr lang="en-US" sz="2400" dirty="0" smtClean="0"/>
              <a:t>Adrenal insufficiency</a:t>
            </a:r>
          </a:p>
          <a:p>
            <a:pPr lvl="1"/>
            <a:r>
              <a:rPr lang="en-US" sz="2400" dirty="0" smtClean="0"/>
              <a:t>Hypothyroid</a:t>
            </a:r>
            <a:endParaRPr lang="en-US" sz="2400" dirty="0"/>
          </a:p>
        </p:txBody>
      </p:sp>
      <p:grpSp>
        <p:nvGrpSpPr>
          <p:cNvPr id="4" name="Group 7"/>
          <p:cNvGrpSpPr/>
          <p:nvPr/>
        </p:nvGrpSpPr>
        <p:grpSpPr>
          <a:xfrm>
            <a:off x="228600" y="1371600"/>
            <a:ext cx="2514601" cy="5418290"/>
            <a:chOff x="6172200" y="1371600"/>
            <a:chExt cx="2514601" cy="541829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72201" y="1371600"/>
              <a:ext cx="2514600" cy="2628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72200" y="3962400"/>
              <a:ext cx="2514600" cy="2827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TextBox 8"/>
          <p:cNvSpPr txBox="1"/>
          <p:nvPr/>
        </p:nvSpPr>
        <p:spPr>
          <a:xfrm>
            <a:off x="7391400" y="6412468"/>
            <a:ext cx="1735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Weber JCO 2012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838200" y="2971800"/>
            <a:ext cx="381000" cy="228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914400" y="5334000"/>
            <a:ext cx="381000" cy="228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352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Adrenal insufficiency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5625"/>
            <a:ext cx="8534400" cy="4351338"/>
          </a:xfrm>
        </p:spPr>
        <p:txBody>
          <a:bodyPr>
            <a:normAutofit/>
          </a:bodyPr>
          <a:lstStyle/>
          <a:p>
            <a:r>
              <a:rPr lang="en-US" altLang="en-US" sz="2800" dirty="0" smtClean="0">
                <a:cs typeface="Times New Roman" pitchFamily="18" charset="0"/>
              </a:rPr>
              <a:t>Non-specific complaints </a:t>
            </a:r>
          </a:p>
          <a:p>
            <a:pPr lvl="1"/>
            <a:r>
              <a:rPr lang="en-US" altLang="en-US" sz="2400" dirty="0" smtClean="0">
                <a:cs typeface="Times New Roman" pitchFamily="18" charset="0"/>
              </a:rPr>
              <a:t>Fatigue, fevers, nausea</a:t>
            </a:r>
          </a:p>
          <a:p>
            <a:r>
              <a:rPr lang="en-US" altLang="en-US" sz="2800" dirty="0" smtClean="0">
                <a:cs typeface="Times New Roman" pitchFamily="18" charset="0"/>
              </a:rPr>
              <a:t>Consider </a:t>
            </a:r>
            <a:r>
              <a:rPr lang="en-US" altLang="en-US" sz="2800" dirty="0" err="1" smtClean="0">
                <a:cs typeface="Times New Roman" pitchFamily="18" charset="0"/>
              </a:rPr>
              <a:t>endocrinopathies</a:t>
            </a:r>
            <a:r>
              <a:rPr lang="en-US" altLang="en-US" sz="2800" dirty="0" smtClean="0">
                <a:cs typeface="Times New Roman" pitchFamily="18" charset="0"/>
              </a:rPr>
              <a:t> early, especially with fatigue</a:t>
            </a:r>
          </a:p>
          <a:p>
            <a:pPr lvl="1"/>
            <a:r>
              <a:rPr lang="en-US" altLang="en-US" sz="2400" dirty="0" smtClean="0">
                <a:cs typeface="Times New Roman" pitchFamily="18" charset="0"/>
              </a:rPr>
              <a:t>Risk of adrenal crisis</a:t>
            </a:r>
          </a:p>
          <a:p>
            <a:r>
              <a:rPr lang="en-US" altLang="en-US" sz="2800" dirty="0" smtClean="0">
                <a:cs typeface="Times New Roman" pitchFamily="18" charset="0"/>
              </a:rPr>
              <a:t>Check TSH, cortisol, ACTH, consider others</a:t>
            </a:r>
          </a:p>
          <a:p>
            <a:pPr lvl="1"/>
            <a:r>
              <a:rPr lang="en-US" altLang="en-US" sz="2400" dirty="0" smtClean="0">
                <a:cs typeface="Times New Roman" pitchFamily="18" charset="0"/>
              </a:rPr>
              <a:t>Initiate replacement therapy, referrals </a:t>
            </a:r>
          </a:p>
          <a:p>
            <a:r>
              <a:rPr lang="en-US" altLang="en-US" sz="2800" dirty="0" smtClean="0">
                <a:cs typeface="Times New Roman" pitchFamily="18" charset="0"/>
              </a:rPr>
              <a:t>Patient education</a:t>
            </a:r>
          </a:p>
          <a:p>
            <a:pPr lvl="1"/>
            <a:r>
              <a:rPr lang="en-US" altLang="en-US" sz="2400" dirty="0" smtClean="0">
                <a:cs typeface="Times New Roman" pitchFamily="18" charset="0"/>
              </a:rPr>
              <a:t>Stress dosing, communication to providers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12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838200"/>
            <a:ext cx="6858000" cy="482047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Managing Toxicity in </a:t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Patients </a:t>
            </a:r>
            <a:r>
              <a:rPr lang="en-US" dirty="0">
                <a:solidFill>
                  <a:srgbClr val="FFFF00"/>
                </a:solidFill>
              </a:rPr>
              <a:t>R</a:t>
            </a:r>
            <a:r>
              <a:rPr lang="en-US" dirty="0" smtClean="0">
                <a:solidFill>
                  <a:srgbClr val="FFFF00"/>
                </a:solidFill>
              </a:rPr>
              <a:t>eceiving </a:t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Immune </a:t>
            </a:r>
            <a:r>
              <a:rPr lang="en-US" dirty="0">
                <a:solidFill>
                  <a:srgbClr val="FFFF00"/>
                </a:solidFill>
              </a:rPr>
              <a:t>T</a:t>
            </a:r>
            <a:r>
              <a:rPr lang="en-US" dirty="0" smtClean="0">
                <a:solidFill>
                  <a:srgbClr val="FFFF00"/>
                </a:solidFill>
              </a:rPr>
              <a:t>herapy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5858477"/>
            <a:ext cx="6858000" cy="618523"/>
          </a:xfrm>
        </p:spPr>
        <p:txBody>
          <a:bodyPr>
            <a:noAutofit/>
          </a:bodyPr>
          <a:lstStyle/>
          <a:p>
            <a:r>
              <a:rPr lang="en-US" dirty="0" smtClean="0"/>
              <a:t>Corey J. Langer, MD</a:t>
            </a:r>
          </a:p>
          <a:p>
            <a:r>
              <a:rPr lang="en-US" dirty="0" smtClean="0"/>
              <a:t>Professor of Medicine</a:t>
            </a:r>
          </a:p>
          <a:p>
            <a:r>
              <a:rPr lang="en-US" dirty="0" smtClean="0"/>
              <a:t>Abramson Cancer Center</a:t>
            </a:r>
          </a:p>
          <a:p>
            <a:r>
              <a:rPr lang="en-US" dirty="0" smtClean="0"/>
              <a:t>University of Pennsylvania</a:t>
            </a:r>
          </a:p>
          <a:p>
            <a:r>
              <a:rPr lang="en-US" dirty="0" smtClean="0"/>
              <a:t>2017 Winter Lung Meeting</a:t>
            </a:r>
            <a:endParaRPr lang="en-US" dirty="0"/>
          </a:p>
        </p:txBody>
      </p:sp>
      <p:pic>
        <p:nvPicPr>
          <p:cNvPr id="4" name="Picture 6" descr="PennMedLogo.CMYK.ACC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5943600"/>
            <a:ext cx="25908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Liver toxicity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Monitor liver function tests before each dose</a:t>
            </a:r>
          </a:p>
          <a:p>
            <a:r>
              <a:rPr lang="en-US" dirty="0" smtClean="0"/>
              <a:t>Rule out viral hepatitis, disease progression</a:t>
            </a:r>
          </a:p>
          <a:p>
            <a:r>
              <a:rPr lang="en-US" dirty="0" smtClean="0"/>
              <a:t>Treatment of mild elevation</a:t>
            </a:r>
          </a:p>
          <a:p>
            <a:pPr lvl="1"/>
            <a:r>
              <a:rPr lang="en-US" dirty="0" smtClean="0"/>
              <a:t>Increase frequency of monitoring</a:t>
            </a:r>
          </a:p>
          <a:p>
            <a:r>
              <a:rPr lang="en-US" dirty="0" smtClean="0"/>
              <a:t>AST/ALT &gt; 2.5-5x ULN or Bilirubin &gt; 1.5-3x ULN</a:t>
            </a:r>
          </a:p>
          <a:p>
            <a:pPr lvl="1"/>
            <a:r>
              <a:rPr lang="en-US" dirty="0" smtClean="0"/>
              <a:t>Hold treatment, increase monitoring</a:t>
            </a:r>
          </a:p>
          <a:p>
            <a:r>
              <a:rPr lang="en-US" dirty="0" smtClean="0"/>
              <a:t>ASLT/ALT &gt; 5x ULN or Bilirubin &gt; 3x ULN</a:t>
            </a:r>
          </a:p>
          <a:p>
            <a:pPr lvl="1"/>
            <a:r>
              <a:rPr lang="en-US" dirty="0" smtClean="0"/>
              <a:t>Permanently discontinue, start steroids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45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</a:rPr>
              <a:t>Pneumonitis</a:t>
            </a:r>
            <a:endParaRPr lang="en-US" sz="4800" b="1" dirty="0">
              <a:solidFill>
                <a:srgbClr val="FFFF00"/>
              </a:solidFill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 l="19575" t="23197" r="19607" b="18059"/>
          <a:stretch>
            <a:fillRect/>
          </a:stretch>
        </p:blipFill>
        <p:spPr bwMode="auto">
          <a:xfrm>
            <a:off x="914400" y="1600201"/>
            <a:ext cx="7086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603671" y="6488668"/>
            <a:ext cx="2540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 from Mike </a:t>
            </a:r>
            <a:r>
              <a:rPr lang="en-US" dirty="0" err="1" smtClean="0"/>
              <a:t>Postow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16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Pneumonitis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1828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New SOB, cough, hypoxia (90% RA, 85% with exertion)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CT: new RLL consolidation/GGO concerning for pneumonitis.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Admitted — methylprednisolone 60 mg twice daily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Improved with steroids; tapered over 6 weeks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34629" y="6488668"/>
            <a:ext cx="3613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Images courtesy of </a:t>
            </a:r>
            <a:r>
              <a:rPr lang="en-US" dirty="0" err="1" smtClean="0"/>
              <a:t>Naiyer</a:t>
            </a:r>
            <a:r>
              <a:rPr lang="en-US" dirty="0" smtClean="0"/>
              <a:t> Rizvi, MD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895600"/>
            <a:ext cx="3505200" cy="3505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895600"/>
            <a:ext cx="350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63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Pneumonitis Management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4495800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Radiographic changes: monitor</a:t>
            </a:r>
          </a:p>
          <a:p>
            <a:pPr marL="514350" indent="-514350">
              <a:buAutoNum type="arabicPeriod"/>
            </a:pPr>
            <a:endParaRPr lang="en-US" sz="3200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Mild to moderate symptoms: high dose prednisone, consider hospitalization/pulmonary </a:t>
            </a:r>
            <a:r>
              <a:rPr lang="en-US" sz="3200" dirty="0" err="1" smtClean="0">
                <a:solidFill>
                  <a:schemeClr val="tx1"/>
                </a:solidFill>
              </a:rPr>
              <a:t>eval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endParaRPr lang="en-US" sz="3200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Severe symptoms or hypoxia: high dose steroid, hospitalize, pulmonary </a:t>
            </a:r>
            <a:r>
              <a:rPr lang="en-US" sz="3200" dirty="0" err="1" smtClean="0">
                <a:solidFill>
                  <a:schemeClr val="tx1"/>
                </a:solidFill>
              </a:rPr>
              <a:t>eval</a:t>
            </a:r>
            <a:r>
              <a:rPr lang="en-US" sz="3200" dirty="0" smtClean="0">
                <a:solidFill>
                  <a:schemeClr val="tx1"/>
                </a:solidFill>
              </a:rPr>
              <a:t>, bronchoscopy</a:t>
            </a:r>
          </a:p>
          <a:p>
            <a:pPr marL="514350" indent="-514350">
              <a:buAutoNum type="arabicPeriod"/>
            </a:pPr>
            <a:endParaRPr lang="en-US" sz="3200" dirty="0" smtClean="0">
              <a:solidFill>
                <a:schemeClr val="tx1"/>
              </a:solidFill>
            </a:endParaRPr>
          </a:p>
          <a:p>
            <a:pPr marL="514350" indent="-514350" algn="ctr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**Taper steroids slowly over at least several weeks and consider opportunistic infectious prophylaxis**</a:t>
            </a:r>
          </a:p>
          <a:p>
            <a:pPr lvl="1">
              <a:buNone/>
            </a:pPr>
            <a:endParaRPr lang="en-US" sz="2800" dirty="0" smtClean="0">
              <a:solidFill>
                <a:schemeClr val="tx1"/>
              </a:solidFill>
            </a:endParaRPr>
          </a:p>
          <a:p>
            <a:pPr lvl="1"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62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IrAEs</a:t>
            </a:r>
            <a:r>
              <a:rPr lang="en-US" b="1" dirty="0" smtClean="0">
                <a:solidFill>
                  <a:srgbClr val="FFFF00"/>
                </a:solidFill>
              </a:rPr>
              <a:t>- Honorable mention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Episcleritis</a:t>
            </a:r>
            <a:r>
              <a:rPr lang="en-US" sz="2400" dirty="0">
                <a:solidFill>
                  <a:schemeClr val="tx1"/>
                </a:solidFill>
              </a:rPr>
              <a:t>/ uveitis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 Pancreatitis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 Nephritis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 Neuropathies, Guillain-Barre, myasthenia gravis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 Lymphadenopathy (sarcoid)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 Thrombocytopenia, anemia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 Pneumonitis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 Myocarditis, pericarditis, vasculitis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12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Shape 624"/>
          <p:cNvSpPr/>
          <p:nvPr/>
        </p:nvSpPr>
        <p:spPr>
          <a:xfrm>
            <a:off x="1143001" y="3583588"/>
            <a:ext cx="2605238" cy="1476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BC8027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0" tIns="0" rIns="0" bIns="0" anchor="ctr"/>
          <a:lstStyle/>
          <a:p>
            <a:pPr algn="ctr" defTabSz="410730">
              <a:defRPr sz="24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1700" kern="0"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sym typeface="Helvetica Light"/>
            </a:endParaRPr>
          </a:p>
        </p:txBody>
      </p:sp>
      <p:sp>
        <p:nvSpPr>
          <p:cNvPr id="625" name="Shape 625"/>
          <p:cNvSpPr/>
          <p:nvPr/>
        </p:nvSpPr>
        <p:spPr>
          <a:xfrm>
            <a:off x="5223866" y="3583588"/>
            <a:ext cx="2656110" cy="1476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008C91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0" tIns="0" rIns="0" bIns="0" anchor="ctr"/>
          <a:lstStyle/>
          <a:p>
            <a:pPr algn="ctr" defTabSz="410730">
              <a:defRPr sz="24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1700" kern="0"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sym typeface="Helvetica Light"/>
            </a:endParaRPr>
          </a:p>
        </p:txBody>
      </p:sp>
      <p:sp>
        <p:nvSpPr>
          <p:cNvPr id="626" name="Shape 626"/>
          <p:cNvSpPr/>
          <p:nvPr/>
        </p:nvSpPr>
        <p:spPr>
          <a:xfrm>
            <a:off x="5177117" y="1855694"/>
            <a:ext cx="2689411" cy="1476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5747C1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0" tIns="0" rIns="0" bIns="0" anchor="ctr"/>
          <a:lstStyle/>
          <a:p>
            <a:pPr algn="ctr" defTabSz="410730">
              <a:defRPr sz="24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1700" kern="0"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sym typeface="Helvetica Light"/>
            </a:endParaRPr>
          </a:p>
        </p:txBody>
      </p:sp>
      <p:sp>
        <p:nvSpPr>
          <p:cNvPr id="627" name="Shape 627"/>
          <p:cNvSpPr/>
          <p:nvPr/>
        </p:nvSpPr>
        <p:spPr>
          <a:xfrm>
            <a:off x="1183341" y="1828800"/>
            <a:ext cx="2622176" cy="1476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D45954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0" tIns="0" rIns="0" bIns="0" anchor="ctr"/>
          <a:lstStyle/>
          <a:p>
            <a:pPr algn="ctr" defTabSz="410730">
              <a:defRPr sz="24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1700" kern="0"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sym typeface="Helvetica Light"/>
            </a:endParaRPr>
          </a:p>
        </p:txBody>
      </p:sp>
      <p:sp>
        <p:nvSpPr>
          <p:cNvPr id="46085" name="Shape 628"/>
          <p:cNvSpPr>
            <a:spLocks noChangeArrowheads="1"/>
          </p:cNvSpPr>
          <p:nvPr/>
        </p:nvSpPr>
        <p:spPr bwMode="auto">
          <a:xfrm>
            <a:off x="3764980" y="3419504"/>
            <a:ext cx="1548184" cy="68758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5715" tIns="35715" rIns="35715" bIns="35715" anchor="ctr"/>
          <a:lstStyle/>
          <a:p>
            <a:pPr algn="ctr" defTabSz="410730" fontAlgn="base">
              <a:spcBef>
                <a:spcPct val="0"/>
              </a:spcBef>
              <a:spcAft>
                <a:spcPct val="0"/>
              </a:spcAft>
            </a:pPr>
            <a:r>
              <a:rPr lang="fr-FR" sz="1900" b="1">
                <a:solidFill>
                  <a:srgbClr val="FFFFFF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Medical oncologist</a:t>
            </a:r>
          </a:p>
        </p:txBody>
      </p:sp>
      <p:sp>
        <p:nvSpPr>
          <p:cNvPr id="46086" name="Shape 629"/>
          <p:cNvSpPr>
            <a:spLocks noChangeArrowheads="1"/>
          </p:cNvSpPr>
          <p:nvPr/>
        </p:nvSpPr>
        <p:spPr bwMode="auto">
          <a:xfrm>
            <a:off x="1540186" y="2339695"/>
            <a:ext cx="1693292" cy="370582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5715" tIns="35715" rIns="35715" bIns="35715" anchor="ctr"/>
          <a:lstStyle/>
          <a:p>
            <a:pPr algn="ctr" defTabSz="410730" fontAlgn="base">
              <a:spcBef>
                <a:spcPct val="0"/>
              </a:spcBef>
              <a:spcAft>
                <a:spcPct val="0"/>
              </a:spcAft>
            </a:pPr>
            <a:r>
              <a:rPr lang="fr-FR" sz="1900" dirty="0" err="1">
                <a:solidFill>
                  <a:srgbClr val="FFFFFF"/>
                </a:solidFill>
                <a:sym typeface="Helvetica Light"/>
              </a:rPr>
              <a:t>Dermatologist</a:t>
            </a:r>
            <a:endParaRPr lang="fr-FR" sz="19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46087" name="Shape 630"/>
          <p:cNvSpPr>
            <a:spLocks noChangeArrowheads="1"/>
          </p:cNvSpPr>
          <p:nvPr/>
        </p:nvSpPr>
        <p:spPr bwMode="auto">
          <a:xfrm>
            <a:off x="5727897" y="2326248"/>
            <a:ext cx="1877467" cy="370582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5715" tIns="35715" rIns="35715" bIns="35715" anchor="ctr"/>
          <a:lstStyle/>
          <a:p>
            <a:pPr algn="ctr" defTabSz="410730" fontAlgn="base">
              <a:spcBef>
                <a:spcPct val="0"/>
              </a:spcBef>
              <a:spcAft>
                <a:spcPct val="0"/>
              </a:spcAft>
            </a:pPr>
            <a:r>
              <a:rPr lang="fr-FR" sz="1900" dirty="0" err="1">
                <a:solidFill>
                  <a:srgbClr val="FFFFFF"/>
                </a:solidFill>
                <a:sym typeface="Helvetica Light"/>
              </a:rPr>
              <a:t>Endocrinologist</a:t>
            </a:r>
            <a:endParaRPr lang="fr-FR" sz="19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46088" name="Shape 631"/>
          <p:cNvSpPr>
            <a:spLocks noChangeArrowheads="1"/>
          </p:cNvSpPr>
          <p:nvPr/>
        </p:nvSpPr>
        <p:spPr bwMode="auto">
          <a:xfrm>
            <a:off x="5970495" y="3992173"/>
            <a:ext cx="1653988" cy="68758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5715" tIns="35715" rIns="35715" bIns="35715" anchor="ctr"/>
          <a:lstStyle/>
          <a:p>
            <a:pPr algn="ctr" defTabSz="410730" fontAlgn="base">
              <a:spcBef>
                <a:spcPct val="0"/>
              </a:spcBef>
              <a:spcAft>
                <a:spcPct val="0"/>
              </a:spcAft>
            </a:pPr>
            <a:r>
              <a:rPr lang="fr-FR" sz="1900" dirty="0" err="1" smtClean="0">
                <a:solidFill>
                  <a:srgbClr val="FFFFFF"/>
                </a:solidFill>
                <a:sym typeface="Helvetica Light"/>
              </a:rPr>
              <a:t>Pulmonologist</a:t>
            </a:r>
            <a:endParaRPr lang="fr-FR" sz="19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46089" name="Shape 632"/>
          <p:cNvSpPr>
            <a:spLocks noChangeArrowheads="1"/>
          </p:cNvSpPr>
          <p:nvPr/>
        </p:nvSpPr>
        <p:spPr bwMode="auto">
          <a:xfrm>
            <a:off x="1331260" y="3978726"/>
            <a:ext cx="1913568" cy="68758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5715" tIns="35715" rIns="35715" bIns="35715" anchor="ctr"/>
          <a:lstStyle/>
          <a:p>
            <a:pPr algn="ctr" defTabSz="410730" fontAlgn="base">
              <a:spcBef>
                <a:spcPct val="0"/>
              </a:spcBef>
              <a:spcAft>
                <a:spcPct val="0"/>
              </a:spcAft>
            </a:pPr>
            <a:r>
              <a:rPr lang="fr-FR" sz="1900" dirty="0" smtClean="0">
                <a:solidFill>
                  <a:srgbClr val="FFFFFF"/>
                </a:solidFill>
                <a:sym typeface="Helvetica Light"/>
              </a:rPr>
              <a:t>Gastro-</a:t>
            </a:r>
            <a:endParaRPr lang="fr-FR" sz="1900" dirty="0">
              <a:solidFill>
                <a:srgbClr val="FFFFFF"/>
              </a:solidFill>
              <a:sym typeface="Helvetica Light"/>
            </a:endParaRPr>
          </a:p>
          <a:p>
            <a:pPr algn="ctr" defTabSz="410730" fontAlgn="base">
              <a:spcBef>
                <a:spcPct val="0"/>
              </a:spcBef>
              <a:spcAft>
                <a:spcPct val="0"/>
              </a:spcAft>
            </a:pPr>
            <a:r>
              <a:rPr lang="fr-FR" sz="1900" dirty="0" err="1">
                <a:solidFill>
                  <a:srgbClr val="FFFFFF"/>
                </a:solidFill>
                <a:sym typeface="Helvetica Light"/>
              </a:rPr>
              <a:t>enterologist</a:t>
            </a:r>
            <a:endParaRPr lang="fr-FR" sz="19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46090" name="Shape 633"/>
          <p:cNvSpPr>
            <a:spLocks noChangeArrowheads="1"/>
          </p:cNvSpPr>
          <p:nvPr/>
        </p:nvSpPr>
        <p:spPr bwMode="auto">
          <a:xfrm>
            <a:off x="3866556" y="5379571"/>
            <a:ext cx="1393031" cy="37169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5715" tIns="35715" rIns="35715" bIns="35715" anchor="ctr"/>
          <a:lstStyle/>
          <a:p>
            <a:pPr algn="ctr" defTabSz="410730" fontAlgn="base">
              <a:spcBef>
                <a:spcPct val="0"/>
              </a:spcBef>
              <a:spcAft>
                <a:spcPct val="0"/>
              </a:spcAft>
            </a:pPr>
            <a:r>
              <a:rPr lang="fr-FR" sz="1900" dirty="0" err="1">
                <a:solidFill>
                  <a:srgbClr val="FFFFFF"/>
                </a:solidFill>
                <a:sym typeface="Helvetica Light"/>
              </a:rPr>
              <a:t>Neurologist</a:t>
            </a:r>
            <a:endParaRPr lang="fr-FR" sz="19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634" name="Shape 634"/>
          <p:cNvSpPr/>
          <p:nvPr/>
        </p:nvSpPr>
        <p:spPr>
          <a:xfrm>
            <a:off x="3267635" y="4835975"/>
            <a:ext cx="2608730" cy="1117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971817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0" tIns="0" rIns="0" bIns="0" anchor="ctr"/>
          <a:lstStyle/>
          <a:p>
            <a:pPr algn="ctr" defTabSz="410730">
              <a:defRPr sz="24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1700" kern="0"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sym typeface="Helvetica Ligh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3124276" y="2323386"/>
            <a:ext cx="2884289" cy="2880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14300">
            <a:solidFill>
              <a:srgbClr val="1497FC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0" tIns="0" rIns="0" bIns="0" anchor="ctr"/>
          <a:lstStyle/>
          <a:p>
            <a:pPr algn="ctr" defTabSz="410730">
              <a:defRPr sz="24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1700" kern="0"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sym typeface="Helvetica Light"/>
            </a:endParaRPr>
          </a:p>
        </p:txBody>
      </p:sp>
      <p:sp>
        <p:nvSpPr>
          <p:cNvPr id="46094" name="Shape 637"/>
          <p:cNvSpPr>
            <a:spLocks noChangeArrowheads="1"/>
          </p:cNvSpPr>
          <p:nvPr/>
        </p:nvSpPr>
        <p:spPr bwMode="auto">
          <a:xfrm>
            <a:off x="733892" y="251347"/>
            <a:ext cx="7677351" cy="503015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wrap="none" lIns="35715" tIns="35715" rIns="35715" bIns="35715" anchor="ctr">
            <a:spAutoFit/>
          </a:bodyPr>
          <a:lstStyle/>
          <a:p>
            <a:pPr algn="ctr" defTabSz="410730" fontAlgn="base">
              <a:spcBef>
                <a:spcPct val="0"/>
              </a:spcBef>
              <a:spcAft>
                <a:spcPct val="0"/>
              </a:spcAft>
            </a:pPr>
            <a:r>
              <a:rPr lang="fr-FR" sz="2800" b="1" dirty="0" smtClean="0">
                <a:solidFill>
                  <a:srgbClr val="FFFF00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Management of Immune Checkpoint </a:t>
            </a:r>
            <a:r>
              <a:rPr lang="fr-FR" sz="2800" b="1" dirty="0" err="1" smtClean="0">
                <a:solidFill>
                  <a:srgbClr val="FFFF00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Toxicity</a:t>
            </a:r>
            <a:endParaRPr lang="fr-FR" sz="2800" b="1" dirty="0">
              <a:solidFill>
                <a:srgbClr val="FFFF00"/>
              </a:solidFill>
              <a:latin typeface="Helvetica" pitchFamily="34" charset="0"/>
              <a:cs typeface="Helvetica" pitchFamily="34" charset="0"/>
              <a:sym typeface="Helvetica" pitchFamily="34" charset="0"/>
            </a:endParaRPr>
          </a:p>
        </p:txBody>
      </p:sp>
      <p:sp>
        <p:nvSpPr>
          <p:cNvPr id="46096" name="Shape 639"/>
          <p:cNvSpPr>
            <a:spLocks noChangeArrowheads="1"/>
          </p:cNvSpPr>
          <p:nvPr/>
        </p:nvSpPr>
        <p:spPr bwMode="auto">
          <a:xfrm>
            <a:off x="2612394" y="838200"/>
            <a:ext cx="3967425" cy="441459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wrap="none" lIns="35715" tIns="35715" rIns="35715" bIns="35715" anchor="ctr">
            <a:spAutoFit/>
          </a:bodyPr>
          <a:lstStyle/>
          <a:p>
            <a:pPr algn="ctr" defTabSz="410730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err="1">
                <a:solidFill>
                  <a:srgbClr val="00FF00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M</a:t>
            </a:r>
            <a:r>
              <a:rPr lang="fr-FR" sz="2400" b="1" dirty="0" err="1" smtClean="0">
                <a:solidFill>
                  <a:srgbClr val="00FF00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ultidisciplinary</a:t>
            </a:r>
            <a:r>
              <a:rPr lang="fr-FR" sz="2400" b="1" dirty="0" smtClean="0">
                <a:solidFill>
                  <a:srgbClr val="00FF00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 </a:t>
            </a:r>
            <a:r>
              <a:rPr lang="fr-FR" sz="2400" b="1" dirty="0" err="1">
                <a:solidFill>
                  <a:srgbClr val="00FF00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approach</a:t>
            </a:r>
            <a:endParaRPr lang="fr-FR" sz="2400" b="1" dirty="0">
              <a:solidFill>
                <a:srgbClr val="00FF00"/>
              </a:solidFill>
              <a:latin typeface="Helvetica" pitchFamily="34" charset="0"/>
              <a:cs typeface="Helvetica" pitchFamily="34" charset="0"/>
              <a:sym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80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79437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Conclusions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5625"/>
            <a:ext cx="8305800" cy="4351338"/>
          </a:xfrm>
        </p:spPr>
        <p:txBody>
          <a:bodyPr>
            <a:normAutofit/>
          </a:bodyPr>
          <a:lstStyle/>
          <a:p>
            <a:r>
              <a:rPr lang="en-US" sz="2800" dirty="0"/>
              <a:t>I</a:t>
            </a:r>
            <a:r>
              <a:rPr lang="en-US" sz="2800" dirty="0" smtClean="0"/>
              <a:t>ndications for immune therapy are increasing in advanced NSCLC</a:t>
            </a:r>
          </a:p>
          <a:p>
            <a:pPr lvl="1"/>
            <a:r>
              <a:rPr lang="en-US" sz="2400" dirty="0" smtClean="0"/>
              <a:t>Broad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line indication for </a:t>
            </a:r>
            <a:r>
              <a:rPr lang="en-US" sz="2400" dirty="0" err="1" smtClean="0"/>
              <a:t>Nivo</a:t>
            </a:r>
            <a:r>
              <a:rPr lang="en-US" sz="2400" dirty="0" smtClean="0"/>
              <a:t>, </a:t>
            </a:r>
            <a:r>
              <a:rPr lang="en-US" sz="2400" dirty="0" err="1" smtClean="0"/>
              <a:t>Pembro</a:t>
            </a:r>
            <a:r>
              <a:rPr lang="en-US" sz="2400" dirty="0" smtClean="0"/>
              <a:t>, </a:t>
            </a:r>
            <a:r>
              <a:rPr lang="en-US" sz="2400" dirty="0" err="1" smtClean="0"/>
              <a:t>Atezo</a:t>
            </a:r>
            <a:endParaRPr lang="en-US" sz="2400" dirty="0" smtClean="0"/>
          </a:p>
          <a:p>
            <a:pPr lvl="1"/>
            <a:r>
              <a:rPr lang="en-US" sz="2400" dirty="0" smtClean="0"/>
              <a:t>FDA approval of </a:t>
            </a:r>
            <a:r>
              <a:rPr lang="en-US" sz="2400" dirty="0" err="1" smtClean="0"/>
              <a:t>Pembro</a:t>
            </a:r>
            <a:r>
              <a:rPr lang="en-US" sz="2400" dirty="0" smtClean="0"/>
              <a:t> in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line in PDL1 (+) &gt; 50%</a:t>
            </a:r>
          </a:p>
          <a:p>
            <a:r>
              <a:rPr lang="en-US" sz="2800" dirty="0" smtClean="0"/>
              <a:t>Familiarity with agents and their toxicities is critical</a:t>
            </a:r>
          </a:p>
          <a:p>
            <a:pPr lvl="1"/>
            <a:r>
              <a:rPr lang="en-US" sz="2400" dirty="0" smtClean="0"/>
              <a:t>Rash &gt; GI &gt; Endocrine &gt; Arthritic &gt;Other</a:t>
            </a:r>
          </a:p>
          <a:p>
            <a:r>
              <a:rPr lang="en-US" sz="2800" dirty="0" smtClean="0"/>
              <a:t>Patient education and monitoring for delayed toxicity is essential</a:t>
            </a:r>
          </a:p>
          <a:p>
            <a:r>
              <a:rPr lang="en-US" sz="2800" dirty="0" smtClean="0"/>
              <a:t>Combination immune therapies may pose special challenges </a:t>
            </a:r>
            <a:r>
              <a:rPr lang="en-US" sz="2800" dirty="0" err="1" smtClean="0"/>
              <a:t>wrt</a:t>
            </a:r>
            <a:r>
              <a:rPr lang="en-US" sz="2800" dirty="0" smtClean="0"/>
              <a:t> heightened clinical toxicity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FFFFFF"/>
                </a:solidFill>
              </a:rPr>
              <a:t>A 65-year-old patient with well-controlled psoriasis has metastatic squamous cell carcinoma of the lung and experiences disease progression on a first-line platinum-based doublet. If you were able to access an anti-PD-1/PD-L1 antibody for this patient, would you use it?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522408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7616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>
                <a:solidFill>
                  <a:srgbClr val="FFFFFF"/>
                </a:solidFill>
              </a:rPr>
              <a:t>A 65-year-old patient with </a:t>
            </a:r>
            <a:r>
              <a:rPr lang="en-US" sz="1900" b="1" dirty="0" smtClean="0">
                <a:solidFill>
                  <a:srgbClr val="FFFFFF"/>
                </a:solidFill>
              </a:rPr>
              <a:t>multiple sclerosis that does not require active treatment has </a:t>
            </a:r>
            <a:r>
              <a:rPr lang="en-US" sz="1900" b="1" dirty="0">
                <a:solidFill>
                  <a:srgbClr val="FFFFFF"/>
                </a:solidFill>
              </a:rPr>
              <a:t>metastatic squamous cell carcinoma of the lung and experiences disease progression on a first-line platinum-based doublet. If you were able to access an anti-PD-1/PD-L1 antibody for this patient, would you use it?</a:t>
            </a: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901632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8113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33082"/>
            <a:ext cx="8793537" cy="8382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Case Study 1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270"/>
            <a:ext cx="8181439" cy="5656730"/>
          </a:xfrm>
        </p:spPr>
        <p:txBody>
          <a:bodyPr>
            <a:normAutofit lnSpcReduction="10000"/>
          </a:bodyPr>
          <a:lstStyle/>
          <a:p>
            <a:pPr>
              <a:spcAft>
                <a:spcPts val="2259"/>
              </a:spcAft>
            </a:pPr>
            <a:r>
              <a:rPr lang="en-US" sz="2400" dirty="0" smtClean="0">
                <a:solidFill>
                  <a:schemeClr val="tx1"/>
                </a:solidFill>
              </a:rPr>
              <a:t>A 65-year-old man current </a:t>
            </a:r>
            <a:r>
              <a:rPr lang="en-US" sz="2400" dirty="0">
                <a:solidFill>
                  <a:schemeClr val="tx1"/>
                </a:solidFill>
              </a:rPr>
              <a:t>smoker with</a:t>
            </a:r>
            <a:r>
              <a:rPr lang="en-US" sz="2400" i="1" dirty="0">
                <a:solidFill>
                  <a:schemeClr val="tx1"/>
                </a:solidFill>
              </a:rPr>
              <a:t> KRAS</a:t>
            </a:r>
            <a:r>
              <a:rPr lang="en-US" sz="2400" dirty="0">
                <a:solidFill>
                  <a:schemeClr val="tx1"/>
                </a:solidFill>
              </a:rPr>
              <a:t> mutation-positive advanced adenocarcinoma of the </a:t>
            </a:r>
            <a:r>
              <a:rPr lang="en-US" sz="2400" dirty="0" smtClean="0">
                <a:solidFill>
                  <a:schemeClr val="tx1"/>
                </a:solidFill>
              </a:rPr>
              <a:t>lung, </a:t>
            </a:r>
            <a:r>
              <a:rPr lang="en-US" sz="2400" dirty="0">
                <a:solidFill>
                  <a:schemeClr val="tx1"/>
                </a:solidFill>
              </a:rPr>
              <a:t>involving liver and bone. 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pPr>
              <a:spcAft>
                <a:spcPts val="2259"/>
              </a:spcAft>
            </a:pPr>
            <a:r>
              <a:rPr lang="en-US" sz="2400" dirty="0" smtClean="0">
                <a:solidFill>
                  <a:schemeClr val="tx1"/>
                </a:solidFill>
              </a:rPr>
              <a:t>He </a:t>
            </a:r>
            <a:r>
              <a:rPr lang="en-US" sz="2400" dirty="0">
                <a:solidFill>
                  <a:schemeClr val="tx1"/>
                </a:solidFill>
              </a:rPr>
              <a:t>receives treatment with combination pemetrexed and carboplatin with partial response after </a:t>
            </a:r>
            <a:r>
              <a:rPr lang="en-US" sz="2400" dirty="0" smtClean="0">
                <a:solidFill>
                  <a:schemeClr val="tx1"/>
                </a:solidFill>
              </a:rPr>
              <a:t>4 cycles; </a:t>
            </a:r>
            <a:r>
              <a:rPr lang="en-US" sz="2400" dirty="0">
                <a:solidFill>
                  <a:schemeClr val="tx1"/>
                </a:solidFill>
              </a:rPr>
              <a:t>he is then put on maintenance treatment with pemetrexed alone. </a:t>
            </a:r>
            <a:endParaRPr lang="en-US" sz="2400" dirty="0" smtClean="0">
              <a:solidFill>
                <a:schemeClr val="tx1"/>
              </a:solidFill>
            </a:endParaRPr>
          </a:p>
          <a:p>
            <a:pPr>
              <a:spcAft>
                <a:spcPts val="2259"/>
              </a:spcAft>
            </a:pPr>
            <a:r>
              <a:rPr lang="en-US" sz="2400" dirty="0" smtClean="0">
                <a:solidFill>
                  <a:schemeClr val="tx1"/>
                </a:solidFill>
              </a:rPr>
              <a:t>However</a:t>
            </a:r>
            <a:r>
              <a:rPr lang="en-US" sz="2400" dirty="0">
                <a:solidFill>
                  <a:schemeClr val="tx1"/>
                </a:solidFill>
              </a:rPr>
              <a:t>, after 6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cycles of maintenance treatment, his tumor starts to </a:t>
            </a:r>
            <a:r>
              <a:rPr lang="en-US" sz="2400" dirty="0" smtClean="0">
                <a:solidFill>
                  <a:schemeClr val="tx1"/>
                </a:solidFill>
              </a:rPr>
              <a:t>progress, </a:t>
            </a:r>
            <a:r>
              <a:rPr lang="en-US" sz="2400" dirty="0">
                <a:solidFill>
                  <a:schemeClr val="tx1"/>
                </a:solidFill>
              </a:rPr>
              <a:t>with enlarging lung lesions and a new supraclavicular node. 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pPr>
              <a:spcAft>
                <a:spcPts val="2259"/>
              </a:spcAft>
            </a:pPr>
            <a:r>
              <a:rPr lang="en-US" sz="2400" dirty="0" smtClean="0">
                <a:solidFill>
                  <a:schemeClr val="tx1"/>
                </a:solidFill>
              </a:rPr>
              <a:t>Prior tissue has been depleted. 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55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217" y="229468"/>
            <a:ext cx="8608920" cy="8382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Case </a:t>
            </a:r>
            <a:r>
              <a:rPr lang="en-US" dirty="0">
                <a:solidFill>
                  <a:srgbClr val="FFFF00"/>
                </a:solidFill>
              </a:rPr>
              <a:t>1 —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217" y="1012076"/>
            <a:ext cx="8332975" cy="5617324"/>
          </a:xfrm>
        </p:spPr>
        <p:txBody>
          <a:bodyPr/>
          <a:lstStyle/>
          <a:p>
            <a:pPr>
              <a:spcAft>
                <a:spcPts val="2259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A supraclavicular node biopsy shows </a:t>
            </a:r>
            <a:r>
              <a:rPr lang="en-US" sz="2400" dirty="0">
                <a:solidFill>
                  <a:schemeClr val="tx1"/>
                </a:solidFill>
              </a:rPr>
              <a:t>progressive adenocarcinoma, </a:t>
            </a:r>
            <a:r>
              <a:rPr lang="en-US" sz="2400" i="1" dirty="0">
                <a:solidFill>
                  <a:schemeClr val="tx1"/>
                </a:solidFill>
              </a:rPr>
              <a:t>KRAS</a:t>
            </a:r>
            <a:r>
              <a:rPr lang="en-US" sz="2400" dirty="0">
                <a:solidFill>
                  <a:schemeClr val="tx1"/>
                </a:solidFill>
              </a:rPr>
              <a:t> mutant-positive and </a:t>
            </a:r>
            <a:r>
              <a:rPr lang="en-US" sz="2400" dirty="0" smtClean="0">
                <a:solidFill>
                  <a:schemeClr val="tx1"/>
                </a:solidFill>
              </a:rPr>
              <a:t>70% </a:t>
            </a:r>
            <a:r>
              <a:rPr lang="en-US" sz="2400" dirty="0">
                <a:solidFill>
                  <a:schemeClr val="tx1"/>
                </a:solidFill>
              </a:rPr>
              <a:t>positive for PD-L1 expression on IHC.  </a:t>
            </a:r>
            <a:endParaRPr lang="en-US" sz="2400" dirty="0" smtClean="0">
              <a:solidFill>
                <a:schemeClr val="tx1"/>
              </a:solidFill>
            </a:endParaRPr>
          </a:p>
          <a:p>
            <a:pPr>
              <a:spcAft>
                <a:spcPts val="2259"/>
              </a:spcAft>
            </a:pPr>
            <a:r>
              <a:rPr lang="en-US" sz="2400" dirty="0">
                <a:solidFill>
                  <a:schemeClr val="tx1"/>
                </a:solidFill>
              </a:rPr>
              <a:t>He is randomized on clinical trial to a PD1 </a:t>
            </a:r>
            <a:r>
              <a:rPr lang="en-US" sz="2400" dirty="0" err="1">
                <a:solidFill>
                  <a:schemeClr val="tx1"/>
                </a:solidFill>
              </a:rPr>
              <a:t>MAb</a:t>
            </a:r>
            <a:r>
              <a:rPr lang="en-US" sz="2400" dirty="0">
                <a:solidFill>
                  <a:schemeClr val="tx1"/>
                </a:solidFill>
              </a:rPr>
              <a:t> monotherapy and sustains a striking partial response, with resolution of supraclavicular node, liver metastases, and 80% reduction of lung lesions.</a:t>
            </a:r>
          </a:p>
          <a:p>
            <a:pPr>
              <a:spcAft>
                <a:spcPts val="2259"/>
              </a:spcAft>
            </a:pPr>
            <a:r>
              <a:rPr lang="en-US" sz="2400" dirty="0">
                <a:solidFill>
                  <a:schemeClr val="tx1"/>
                </a:solidFill>
              </a:rPr>
              <a:t>However, after 6 months, updated CT scans show new ground-glass changes around the tumor in the left lung; the patient starts to complain of dyspnea on exertion and cough, with pulse ox desaturating to 86% on exertion. </a:t>
            </a:r>
          </a:p>
          <a:p>
            <a:pPr>
              <a:spcAft>
                <a:spcPts val="2259"/>
              </a:spcAft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09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816" y="220504"/>
            <a:ext cx="8745173" cy="8382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Case 1 — Continued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816" y="1111624"/>
            <a:ext cx="8332975" cy="5181600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Within 4 weeks, after withholding treatment and </a:t>
            </a:r>
            <a:r>
              <a:rPr lang="en-US" sz="2400" dirty="0" smtClean="0">
                <a:solidFill>
                  <a:schemeClr val="tx1"/>
                </a:solidFill>
              </a:rPr>
              <a:t>institution of steroids</a:t>
            </a:r>
            <a:r>
              <a:rPr lang="en-US" sz="2400" dirty="0">
                <a:solidFill>
                  <a:schemeClr val="tx1"/>
                </a:solidFill>
              </a:rPr>
              <a:t>, CT changes have resolved, and the patient’s PS has improved to “0” from “</a:t>
            </a:r>
            <a:r>
              <a:rPr lang="en-US" sz="2400" dirty="0" smtClean="0">
                <a:solidFill>
                  <a:schemeClr val="tx1"/>
                </a:solidFill>
              </a:rPr>
              <a:t>2.”  He is no longer dyspneic.  There </a:t>
            </a:r>
            <a:r>
              <a:rPr lang="en-US" sz="2400" dirty="0">
                <a:solidFill>
                  <a:schemeClr val="tx1"/>
                </a:solidFill>
              </a:rPr>
              <a:t>is </a:t>
            </a:r>
            <a:r>
              <a:rPr lang="en-US" sz="2400" dirty="0" smtClean="0">
                <a:solidFill>
                  <a:schemeClr val="tx1"/>
                </a:solidFill>
              </a:rPr>
              <a:t>no symptomatic evidence of PD.</a:t>
            </a:r>
            <a:endParaRPr lang="en-US" sz="2400" dirty="0">
              <a:solidFill>
                <a:schemeClr val="tx1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64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Disclosures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002331"/>
              </p:ext>
            </p:extLst>
          </p:nvPr>
        </p:nvGraphicFramePr>
        <p:xfrm>
          <a:off x="952500" y="1690689"/>
          <a:ext cx="7239000" cy="434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673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79418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Advisory Committee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Abbott Laboratories, AstraZeneca Pharmaceuticals LP,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Boehringer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Ingelheim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 Pharmaceuticals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, Bristol-Myers Squibb Company, Celgene Corporation, EMD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Serono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, Genentech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BioOncology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, GlaxoSmithKline, ImClone Systems, a wholly owned subsidiary of Eli Lilly and Company, Lilly, Merck, Novartis Pharmaceuticals Corporation, Pfizer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79418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Consulting Agreements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AstraZeneca Pharmaceuticals LP,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Boehringer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Ingelheim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 Pharmaceuticals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, Bristol-Myers Squibb Company, Celgene Corporation, Genentech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BioOncology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, GlaxoSmithKline, ImClone Systems, a wholly owned subsidiary of Eli Lilly and Company, Lilly, Merck, Novartis Pharmaceuticals Corporation, Pfizer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2282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Contracted Research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Advantagene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, Celgene Corporation, GlaxoSmithKline, Merck,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Inovio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 Pharmaceuticals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2282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Data and Safety Monitoring Board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Abbott Laboratories, Amgen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, Lilly, Peregrine Pharmaceuticals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500" b="0" dirty="0" err="1" smtClean="0">
                          <a:solidFill>
                            <a:schemeClr val="tx1"/>
                          </a:solidFill>
                        </a:rPr>
                        <a:t>Synta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 Pharmaceuticals Corp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531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Title 3"/>
          <p:cNvSpPr>
            <a:spLocks noGrp="1"/>
          </p:cNvSpPr>
          <p:nvPr>
            <p:ph type="title"/>
          </p:nvPr>
        </p:nvSpPr>
        <p:spPr>
          <a:xfrm>
            <a:off x="327072" y="-76200"/>
            <a:ext cx="8465204" cy="9191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77" b="1" dirty="0" err="1" smtClean="0">
                <a:solidFill>
                  <a:srgbClr val="FFFF00"/>
                </a:solidFill>
              </a:rPr>
              <a:t>CheckMate</a:t>
            </a:r>
            <a:r>
              <a:rPr lang="en-US" sz="3177" b="1" dirty="0" smtClean="0">
                <a:solidFill>
                  <a:srgbClr val="FFFF00"/>
                </a:solidFill>
              </a:rPr>
              <a:t> 017</a:t>
            </a:r>
            <a:br>
              <a:rPr lang="en-US" sz="3177" b="1" dirty="0" smtClean="0">
                <a:solidFill>
                  <a:srgbClr val="FFFF00"/>
                </a:solidFill>
              </a:rPr>
            </a:br>
            <a:r>
              <a:rPr lang="en-US" sz="3177" b="1" dirty="0" smtClean="0">
                <a:solidFill>
                  <a:srgbClr val="FFFF00"/>
                </a:solidFill>
              </a:rPr>
              <a:t>Treatment-related </a:t>
            </a:r>
            <a:r>
              <a:rPr lang="en-US" sz="3177" b="1" dirty="0">
                <a:solidFill>
                  <a:srgbClr val="FFFF00"/>
                </a:solidFill>
              </a:rPr>
              <a:t>AEs (≥10% of patients)</a:t>
            </a:r>
          </a:p>
        </p:txBody>
      </p:sp>
      <p:graphicFrame>
        <p:nvGraphicFramePr>
          <p:cNvPr id="11" name="Content Placeholder 6"/>
          <p:cNvGraphicFramePr>
            <a:graphicFrameLocks/>
          </p:cNvGraphicFramePr>
          <p:nvPr>
            <p:extLst/>
          </p:nvPr>
        </p:nvGraphicFramePr>
        <p:xfrm>
          <a:off x="479610" y="842962"/>
          <a:ext cx="8283390" cy="56495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360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68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68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68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3682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92973">
                <a:tc rowSpan="2">
                  <a:txBody>
                    <a:bodyPr/>
                    <a:lstStyle/>
                    <a:p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</a:rPr>
                        <a:t>Nivolumab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n = 131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b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9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Docetaxel</a:t>
                      </a:r>
                      <a:endParaRPr lang="en-US" sz="16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 = 129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b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9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793">
                <a:tc vMerge="1">
                  <a:txBody>
                    <a:bodyPr/>
                    <a:lstStyle/>
                    <a:p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93184" marR="9318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9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Any Grade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Grade 3–4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Any Grade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Grade 3–4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3B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763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Total pts with an event, %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58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7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86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55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9006">
                <a:tc>
                  <a:txBody>
                    <a:bodyPr/>
                    <a:lstStyle/>
                    <a:p>
                      <a:pPr marL="117475" indent="0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Fatigue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33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0422">
                <a:tc>
                  <a:txBody>
                    <a:bodyPr/>
                    <a:lstStyle/>
                    <a:p>
                      <a:pPr marL="117475" indent="0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Decreased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appetite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19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5793">
                <a:tc>
                  <a:txBody>
                    <a:bodyPr/>
                    <a:lstStyle/>
                    <a:p>
                      <a:pPr marL="1174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Asthenia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10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14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5793">
                <a:tc>
                  <a:txBody>
                    <a:bodyPr/>
                    <a:lstStyle/>
                    <a:p>
                      <a:pPr marL="1174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Nausea</a:t>
                      </a: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23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5793">
                <a:tc>
                  <a:txBody>
                    <a:bodyPr/>
                    <a:lstStyle/>
                    <a:p>
                      <a:pPr marL="117475" indent="0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Diarrhea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20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5793">
                <a:tc>
                  <a:txBody>
                    <a:bodyPr/>
                    <a:lstStyle/>
                    <a:p>
                      <a:pPr marL="117475" indent="0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Vomiting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11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0448" marR="90448" marT="60972" marB="60972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26140">
                <a:tc>
                  <a:txBody>
                    <a:bodyPr/>
                    <a:lstStyle/>
                    <a:p>
                      <a:pPr marL="117475" indent="0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Myalgia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10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6140">
                <a:tc>
                  <a:txBody>
                    <a:bodyPr/>
                    <a:lstStyle/>
                    <a:p>
                      <a:pPr marL="117475" indent="0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Anemia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22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6840">
                <a:tc>
                  <a:txBody>
                    <a:bodyPr/>
                    <a:lstStyle/>
                    <a:p>
                      <a:pPr marL="1174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Peripheral neuropathy</a:t>
                      </a: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12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6140">
                <a:tc>
                  <a:txBody>
                    <a:bodyPr/>
                    <a:lstStyle/>
                    <a:p>
                      <a:pPr marL="117475" indent="0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Neutropenia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33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30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26140">
                <a:tc>
                  <a:txBody>
                    <a:bodyPr/>
                    <a:lstStyle/>
                    <a:p>
                      <a:pPr marL="117475" indent="0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Febrile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neutropenia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11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10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26140">
                <a:tc>
                  <a:txBody>
                    <a:bodyPr/>
                    <a:lstStyle/>
                    <a:p>
                      <a:pPr marL="1174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Alopecia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00"/>
                          </a:solidFill>
                        </a:rPr>
                        <a:t>22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88756" marR="88756" marT="45729" marB="45729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4" name="Text Placeholder 4"/>
          <p:cNvSpPr txBox="1">
            <a:spLocks/>
          </p:cNvSpPr>
          <p:nvPr/>
        </p:nvSpPr>
        <p:spPr>
          <a:xfrm>
            <a:off x="347854" y="6477000"/>
            <a:ext cx="9442450" cy="256229"/>
          </a:xfrm>
          <a:prstGeom prst="rect">
            <a:avLst/>
          </a:prstGeom>
          <a:ln/>
        </p:spPr>
        <p:txBody>
          <a:bodyPr lIns="101882" tIns="50941" rIns="101882" bIns="50941"/>
          <a:lstStyle>
            <a:defPPr>
              <a:defRPr lang="en-US"/>
            </a:defPPr>
            <a:lvl1pPr marL="0" algn="l" defTabSz="50935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352" algn="l" defTabSz="50935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705" algn="l" defTabSz="50935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058" algn="l" defTabSz="50935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411" algn="l" defTabSz="50935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764" algn="l" defTabSz="50935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116" algn="l" defTabSz="50935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469" algn="l" defTabSz="50935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4821" algn="l" defTabSz="50935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Reckamp K, et al.  WCLC 2015. Abstract 02.01. ; </a:t>
            </a:r>
            <a:r>
              <a:rPr lang="en-US" dirty="0" err="1" smtClean="0"/>
              <a:t>Brahmer</a:t>
            </a:r>
            <a:r>
              <a:rPr lang="en-US" dirty="0" smtClean="0"/>
              <a:t> J et al, NEJM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85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9082</TotalTime>
  <Words>1513</Words>
  <Application>Microsoft Macintosh PowerPoint</Application>
  <PresentationFormat>On-screen Show (4:3)</PresentationFormat>
  <Paragraphs>387</Paragraphs>
  <Slides>26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9" baseType="lpstr">
      <vt:lpstr>Arial Narrow</vt:lpstr>
      <vt:lpstr>Calibri</vt:lpstr>
      <vt:lpstr>Corbel</vt:lpstr>
      <vt:lpstr>Helvetica</vt:lpstr>
      <vt:lpstr>Helvetica Light</vt:lpstr>
      <vt:lpstr>MS PGothic</vt:lpstr>
      <vt:lpstr>ＭＳ Ｐゴシック</vt:lpstr>
      <vt:lpstr>Times</vt:lpstr>
      <vt:lpstr>Times New Roman</vt:lpstr>
      <vt:lpstr>Wingdings</vt:lpstr>
      <vt:lpstr>ヒラギノ角ゴ Pro W3</vt:lpstr>
      <vt:lpstr>Arial</vt:lpstr>
      <vt:lpstr>Depth</vt:lpstr>
      <vt:lpstr>PowerPoint Presentation</vt:lpstr>
      <vt:lpstr>Managing Toxicity in  Patients Receiving  Immune Therapy</vt:lpstr>
      <vt:lpstr>PowerPoint Presentation</vt:lpstr>
      <vt:lpstr>PowerPoint Presentation</vt:lpstr>
      <vt:lpstr>Case Study 1</vt:lpstr>
      <vt:lpstr>Case 1 — Continued</vt:lpstr>
      <vt:lpstr>Case 1 — Continued</vt:lpstr>
      <vt:lpstr>Disclosures</vt:lpstr>
      <vt:lpstr>CheckMate 017 Treatment-related AEs (≥10% of patients)</vt:lpstr>
      <vt:lpstr>CheckMate 017: Time to Onset of First Treatment-related Select AE With Nivolumab by Category  (Any Grade)</vt:lpstr>
      <vt:lpstr>CheckMate  057 Treatment-related Aes in ≥10% of Pts</vt:lpstr>
      <vt:lpstr>OAK:  All cause Aes &gt;5% difference between arms </vt:lpstr>
      <vt:lpstr>Immune-Related Adverse Events (IRAEs) Associated with Immune Checkpoint Inhibitors</vt:lpstr>
      <vt:lpstr>Managing immune therapy side effects</vt:lpstr>
      <vt:lpstr>Rash and pruritus</vt:lpstr>
      <vt:lpstr>Diarrhea and colitis</vt:lpstr>
      <vt:lpstr>Diarrhea and colitis</vt:lpstr>
      <vt:lpstr>Hypophysitis and endocrinopathies</vt:lpstr>
      <vt:lpstr>Adrenal insufficiency</vt:lpstr>
      <vt:lpstr>Liver toxicity</vt:lpstr>
      <vt:lpstr>Pneumonitis</vt:lpstr>
      <vt:lpstr>Pneumonitis </vt:lpstr>
      <vt:lpstr>Pneumonitis Management</vt:lpstr>
      <vt:lpstr>IrAEs- Honorable mention </vt:lpstr>
      <vt:lpstr>PowerPoint Presentation</vt:lpstr>
      <vt:lpstr>Conclusions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422</cp:revision>
  <cp:lastPrinted>2017-03-22T16:41:06Z</cp:lastPrinted>
  <dcterms:created xsi:type="dcterms:W3CDTF">2015-06-12T13:44:08Z</dcterms:created>
  <dcterms:modified xsi:type="dcterms:W3CDTF">2017-05-18T19:11:16Z</dcterms:modified>
  <cp:category/>
</cp:coreProperties>
</file>