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3"/>
  </p:notesMasterIdLst>
  <p:sldIdLst>
    <p:sldId id="289" r:id="rId2"/>
    <p:sldId id="256" r:id="rId3"/>
    <p:sldId id="288" r:id="rId4"/>
    <p:sldId id="293" r:id="rId5"/>
    <p:sldId id="257" r:id="rId6"/>
    <p:sldId id="268" r:id="rId7"/>
    <p:sldId id="277" r:id="rId8"/>
    <p:sldId id="278" r:id="rId9"/>
    <p:sldId id="279" r:id="rId10"/>
    <p:sldId id="281" r:id="rId11"/>
    <p:sldId id="272" r:id="rId12"/>
    <p:sldId id="263" r:id="rId13"/>
    <p:sldId id="262" r:id="rId14"/>
    <p:sldId id="285" r:id="rId15"/>
    <p:sldId id="258" r:id="rId16"/>
    <p:sldId id="286" r:id="rId17"/>
    <p:sldId id="273" r:id="rId18"/>
    <p:sldId id="269" r:id="rId19"/>
    <p:sldId id="270" r:id="rId20"/>
    <p:sldId id="267" r:id="rId21"/>
    <p:sldId id="287" r:id="rId2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341"/>
    <p:restoredTop sz="96047"/>
  </p:normalViewPr>
  <p:slideViewPr>
    <p:cSldViewPr snapToGrid="0" snapToObjects="1">
      <p:cViewPr>
        <p:scale>
          <a:sx n="100" d="100"/>
          <a:sy n="100" d="100"/>
        </p:scale>
        <p:origin x="1824" y="4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notesMaster" Target="notesMasters/notesMaster1.xml"/><Relationship Id="rId24" Type="http://schemas.openxmlformats.org/officeDocument/2006/relationships/presProps" Target="presProps.xml"/><Relationship Id="rId25" Type="http://schemas.openxmlformats.org/officeDocument/2006/relationships/viewProps" Target="viewProps.xml"/><Relationship Id="rId26" Type="http://schemas.openxmlformats.org/officeDocument/2006/relationships/theme" Target="theme/theme1.xml"/><Relationship Id="rId27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1.xml"/><Relationship Id="rId2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2.xml"/><Relationship Id="rId2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348213113985752"/>
          <c:y val="0.0448275098425197"/>
          <c:w val="0.615314960629921"/>
          <c:h val="0.8315405919087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FF6600"/>
            </a:solidFill>
            <a:ln w="25433">
              <a:noFill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 i="0">
                    <a:solidFill>
                      <a:srgbClr val="000000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I don't know</c:v>
                </c:pt>
                <c:pt idx="1">
                  <c:v>The two regimens are equally efficacious</c:v>
                </c:pt>
                <c:pt idx="2">
                  <c:v>Cisplatin/etoposide is more efficacious</c:v>
                </c:pt>
                <c:pt idx="3">
                  <c:v>Cisplatin/pemetrexed is more efficacious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0.24</c:v>
                </c:pt>
                <c:pt idx="1">
                  <c:v>0.59</c:v>
                </c:pt>
                <c:pt idx="2">
                  <c:v>0.11</c:v>
                </c:pt>
                <c:pt idx="3">
                  <c:v>0.06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42547728"/>
        <c:axId val="681738160"/>
      </c:barChart>
      <c:catAx>
        <c:axId val="74254772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 w="6347">
            <a:solidFill>
              <a:sysClr val="windowText" lastClr="000000"/>
            </a:solidFill>
          </a:ln>
        </c:spPr>
        <c:txPr>
          <a:bodyPr/>
          <a:lstStyle/>
          <a:p>
            <a:pPr algn="r">
              <a:defRPr sz="1599" b="1" i="0" baseline="0">
                <a:solidFill>
                  <a:srgbClr val="000000"/>
                </a:solidFill>
              </a:defRPr>
            </a:pPr>
            <a:endParaRPr lang="en-US"/>
          </a:p>
        </c:txPr>
        <c:crossAx val="681738160"/>
        <c:crosses val="autoZero"/>
        <c:auto val="1"/>
        <c:lblAlgn val="ctr"/>
        <c:lblOffset val="100"/>
        <c:noMultiLvlLbl val="0"/>
      </c:catAx>
      <c:valAx>
        <c:axId val="681738160"/>
        <c:scaling>
          <c:orientation val="minMax"/>
        </c:scaling>
        <c:delete val="0"/>
        <c:axPos val="b"/>
        <c:numFmt formatCode="0%" sourceLinked="1"/>
        <c:majorTickMark val="out"/>
        <c:minorTickMark val="none"/>
        <c:tickLblPos val="nextTo"/>
        <c:spPr>
          <a:ln w="6347">
            <a:solidFill>
              <a:sysClr val="windowText" lastClr="000000"/>
            </a:solidFill>
          </a:ln>
        </c:spPr>
        <c:txPr>
          <a:bodyPr/>
          <a:lstStyle/>
          <a:p>
            <a:pPr>
              <a:defRPr sz="1599" b="1" i="0">
                <a:solidFill>
                  <a:srgbClr val="000000"/>
                </a:solidFill>
              </a:defRPr>
            </a:pPr>
            <a:endParaRPr lang="en-US"/>
          </a:p>
        </c:txPr>
        <c:crossAx val="742547728"/>
        <c:crosses val="autoZero"/>
        <c:crossBetween val="between"/>
      </c:valAx>
      <c:spPr>
        <a:noFill/>
        <a:ln w="25413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798" baseline="0">
          <a:solidFill>
            <a:schemeClr val="bg1"/>
          </a:solidFill>
          <a:latin typeface="Arial"/>
        </a:defRPr>
      </a:pPr>
      <a:endParaRPr lang="en-US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348213113985752"/>
          <c:y val="0.0448275098425197"/>
          <c:w val="0.615314960629921"/>
          <c:h val="0.8315405919087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FF6600"/>
            </a:solidFill>
            <a:ln w="25433">
              <a:noFill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 i="0">
                    <a:solidFill>
                      <a:srgbClr val="000000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I don't know</c:v>
                </c:pt>
                <c:pt idx="1">
                  <c:v>The two regimens are equally tolerable</c:v>
                </c:pt>
                <c:pt idx="2">
                  <c:v>Cisplatin/etoposide is more tolerable</c:v>
                </c:pt>
                <c:pt idx="3">
                  <c:v>Cisplatin/pemetrexed is more tolerable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0.2</c:v>
                </c:pt>
                <c:pt idx="1">
                  <c:v>0.26</c:v>
                </c:pt>
                <c:pt idx="2">
                  <c:v>0.04</c:v>
                </c:pt>
                <c:pt idx="3">
                  <c:v>0.5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68896576"/>
        <c:axId val="568620816"/>
      </c:barChart>
      <c:catAx>
        <c:axId val="56889657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 w="6347">
            <a:solidFill>
              <a:sysClr val="windowText" lastClr="000000"/>
            </a:solidFill>
          </a:ln>
        </c:spPr>
        <c:txPr>
          <a:bodyPr/>
          <a:lstStyle/>
          <a:p>
            <a:pPr algn="r">
              <a:defRPr sz="1599" b="1" i="0" baseline="0">
                <a:solidFill>
                  <a:srgbClr val="000000"/>
                </a:solidFill>
              </a:defRPr>
            </a:pPr>
            <a:endParaRPr lang="en-US"/>
          </a:p>
        </c:txPr>
        <c:crossAx val="568620816"/>
        <c:crosses val="autoZero"/>
        <c:auto val="1"/>
        <c:lblAlgn val="ctr"/>
        <c:lblOffset val="100"/>
        <c:noMultiLvlLbl val="0"/>
      </c:catAx>
      <c:valAx>
        <c:axId val="568620816"/>
        <c:scaling>
          <c:orientation val="minMax"/>
        </c:scaling>
        <c:delete val="0"/>
        <c:axPos val="b"/>
        <c:numFmt formatCode="0%" sourceLinked="1"/>
        <c:majorTickMark val="out"/>
        <c:minorTickMark val="none"/>
        <c:tickLblPos val="nextTo"/>
        <c:spPr>
          <a:ln w="6347">
            <a:solidFill>
              <a:sysClr val="windowText" lastClr="000000"/>
            </a:solidFill>
          </a:ln>
        </c:spPr>
        <c:txPr>
          <a:bodyPr/>
          <a:lstStyle/>
          <a:p>
            <a:pPr>
              <a:defRPr sz="1599" b="1" i="0">
                <a:solidFill>
                  <a:srgbClr val="000000"/>
                </a:solidFill>
              </a:defRPr>
            </a:pPr>
            <a:endParaRPr lang="en-US"/>
          </a:p>
        </c:txPr>
        <c:crossAx val="568896576"/>
        <c:crosses val="autoZero"/>
        <c:crossBetween val="between"/>
      </c:valAx>
      <c:spPr>
        <a:noFill/>
        <a:ln w="25413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798" baseline="0">
          <a:solidFill>
            <a:schemeClr val="bg1"/>
          </a:solidFill>
          <a:latin typeface="Arial"/>
        </a:defRPr>
      </a:pPr>
      <a:endParaRPr lang="en-US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B1DCEC-E03F-2443-8376-D564E8DAB89B}" type="datetimeFigureOut">
              <a:rPr lang="en-US" smtClean="0"/>
              <a:t>5/18/17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95D271-7CEB-9248-8A64-460334ACC2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83988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 txBox="1">
            <a:spLocks noGrp="1" noChangeArrowheads="1"/>
          </p:cNvSpPr>
          <p:nvPr/>
        </p:nvSpPr>
        <p:spPr bwMode="auto">
          <a:xfrm>
            <a:off x="3886201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53" tIns="45226" rIns="90453" bIns="45226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defTabSz="904527" eaLnBrk="0" fontAlgn="base" hangingPunct="0">
              <a:spcBef>
                <a:spcPct val="0"/>
              </a:spcBef>
              <a:spcAft>
                <a:spcPct val="0"/>
              </a:spcAft>
            </a:pPr>
            <a:fld id="{B06D12D6-5507-2640-B197-AD515AB8E737}" type="slidenum">
              <a:rPr lang="en-US" sz="1200">
                <a:solidFill>
                  <a:srgbClr val="000000"/>
                </a:solidFill>
                <a:latin typeface="Times" charset="0"/>
                <a:ea typeface="ヒラギノ角ゴ Pro W3" charset="0"/>
                <a:cs typeface="ヒラギノ角ゴ Pro W3" charset="0"/>
              </a:rPr>
              <a:pPr algn="r" defTabSz="904527" eaLnBrk="0" fontAlgn="base" hangingPunct="0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sz="1200">
              <a:solidFill>
                <a:srgbClr val="000000"/>
              </a:solidFill>
              <a:latin typeface="Times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386" name="Rectangle 7"/>
          <p:cNvSpPr txBox="1">
            <a:spLocks noGrp="1" noChangeArrowheads="1"/>
          </p:cNvSpPr>
          <p:nvPr/>
        </p:nvSpPr>
        <p:spPr bwMode="auto">
          <a:xfrm>
            <a:off x="3886201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53" tIns="45226" rIns="90453" bIns="45226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defTabSz="904527" eaLnBrk="0" fontAlgn="base" hangingPunct="0">
              <a:spcBef>
                <a:spcPct val="0"/>
              </a:spcBef>
              <a:spcAft>
                <a:spcPct val="0"/>
              </a:spcAft>
            </a:pPr>
            <a:fld id="{9C33BE1B-38DF-1A45-9D1D-72E90EA24077}" type="slidenum">
              <a:rPr lang="en-US" sz="1200">
                <a:solidFill>
                  <a:srgbClr val="000000"/>
                </a:solidFill>
                <a:latin typeface="Times" charset="0"/>
                <a:ea typeface="ヒラギノ角ゴ Pro W3" charset="0"/>
                <a:cs typeface="ヒラギノ角ゴ Pro W3" charset="0"/>
              </a:rPr>
              <a:pPr algn="r" defTabSz="904527" eaLnBrk="0" fontAlgn="base" hangingPunct="0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sz="1200">
              <a:solidFill>
                <a:srgbClr val="000000"/>
              </a:solidFill>
              <a:latin typeface="Times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en-US">
              <a:ea typeface="ヒラギノ角ゴ Pro W3" charset="0"/>
              <a:cs typeface="ヒラギノ角ゴ Pro W3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29207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 txBox="1">
            <a:spLocks noGrp="1" noChangeArrowheads="1"/>
          </p:cNvSpPr>
          <p:nvPr/>
        </p:nvSpPr>
        <p:spPr bwMode="auto">
          <a:xfrm>
            <a:off x="3886201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53" tIns="45226" rIns="90453" bIns="45226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defTabSz="904527" eaLnBrk="0" fontAlgn="base" hangingPunct="0">
              <a:spcBef>
                <a:spcPct val="0"/>
              </a:spcBef>
              <a:spcAft>
                <a:spcPct val="0"/>
              </a:spcAft>
            </a:pPr>
            <a:fld id="{B06D12D6-5507-2640-B197-AD515AB8E737}" type="slidenum">
              <a:rPr lang="en-US" sz="1200">
                <a:solidFill>
                  <a:srgbClr val="000000"/>
                </a:solidFill>
                <a:latin typeface="Times" charset="0"/>
                <a:ea typeface="ヒラギノ角ゴ Pro W3" charset="0"/>
                <a:cs typeface="ヒラギノ角ゴ Pro W3" charset="0"/>
              </a:rPr>
              <a:pPr algn="r" defTabSz="904527" eaLnBrk="0" fontAlgn="base" hangingPunct="0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 sz="1200">
              <a:solidFill>
                <a:srgbClr val="000000"/>
              </a:solidFill>
              <a:latin typeface="Times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386" name="Rectangle 7"/>
          <p:cNvSpPr txBox="1">
            <a:spLocks noGrp="1" noChangeArrowheads="1"/>
          </p:cNvSpPr>
          <p:nvPr/>
        </p:nvSpPr>
        <p:spPr bwMode="auto">
          <a:xfrm>
            <a:off x="3886201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53" tIns="45226" rIns="90453" bIns="45226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defTabSz="904527" eaLnBrk="0" fontAlgn="base" hangingPunct="0">
              <a:spcBef>
                <a:spcPct val="0"/>
              </a:spcBef>
              <a:spcAft>
                <a:spcPct val="0"/>
              </a:spcAft>
            </a:pPr>
            <a:fld id="{9C33BE1B-38DF-1A45-9D1D-72E90EA24077}" type="slidenum">
              <a:rPr lang="en-US" sz="1200">
                <a:solidFill>
                  <a:srgbClr val="000000"/>
                </a:solidFill>
                <a:latin typeface="Times" charset="0"/>
                <a:ea typeface="ヒラギノ角ゴ Pro W3" charset="0"/>
                <a:cs typeface="ヒラギノ角ゴ Pro W3" charset="0"/>
              </a:rPr>
              <a:pPr algn="r" defTabSz="904527" eaLnBrk="0" fontAlgn="base" hangingPunct="0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 sz="1200">
              <a:solidFill>
                <a:srgbClr val="000000"/>
              </a:solidFill>
              <a:latin typeface="Times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en-US">
              <a:ea typeface="ヒラギノ角ゴ Pro W3" charset="0"/>
              <a:cs typeface="ヒラギノ角ゴ Pro W3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5813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60400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139841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rgbClr val="0000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0426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062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6347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61881"/>
            <a:ext cx="8229600" cy="623275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3593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933723"/>
          </a:xfrm>
        </p:spPr>
        <p:txBody>
          <a:bodyPr/>
          <a:lstStyle>
            <a:lvl1pPr>
              <a:defRPr sz="20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93372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980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6059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5133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632634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2703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theme" Target="../theme/theme1.xml"/><Relationship Id="rId9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7F7A11-DF2F-F847-A449-315CD5401DF0}" type="datetimeFigureOut">
              <a:rPr lang="en-US" smtClean="0"/>
              <a:t>5/18/17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507766-685E-0D4B-925B-A6B4D32D5DC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15250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7" r:id="rId3"/>
    <p:sldLayoutId id="2147483652" r:id="rId4"/>
    <p:sldLayoutId id="2147483654" r:id="rId5"/>
    <p:sldLayoutId id="2147483655" r:id="rId6"/>
    <p:sldLayoutId id="2147483656" r:id="rId7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ctr" defTabSz="4572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tif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.xml"/><Relationship Id="rId3" Type="http://schemas.openxmlformats.org/officeDocument/2006/relationships/chart" Target="../charts/char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.xml"/><Relationship Id="rId3" Type="http://schemas.openxmlformats.org/officeDocument/2006/relationships/chart" Target="../charts/char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3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 txBox="1">
            <a:spLocks/>
          </p:cNvSpPr>
          <p:nvPr/>
        </p:nvSpPr>
        <p:spPr bwMode="auto">
          <a:xfrm>
            <a:off x="838200" y="2209800"/>
            <a:ext cx="74104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sz="2600" b="1" i="0" dirty="0">
                <a:latin typeface="Arial"/>
                <a:cs typeface="Arial"/>
              </a:rPr>
              <a:t>Please note, these are the </a:t>
            </a:r>
            <a:r>
              <a:rPr lang="en-US" sz="2600" b="1" i="0" dirty="0" smtClean="0">
                <a:latin typeface="Arial"/>
                <a:cs typeface="Arial"/>
              </a:rPr>
              <a:t>actual</a:t>
            </a:r>
            <a:br>
              <a:rPr lang="en-US" sz="2600" b="1" i="0" dirty="0" smtClean="0">
                <a:latin typeface="Arial"/>
                <a:cs typeface="Arial"/>
              </a:rPr>
            </a:br>
            <a:r>
              <a:rPr lang="en-US" sz="2600" b="1" i="0" dirty="0" smtClean="0">
                <a:latin typeface="Arial"/>
                <a:cs typeface="Arial"/>
              </a:rPr>
              <a:t> </a:t>
            </a:r>
            <a:r>
              <a:rPr lang="en-US" sz="2600" b="1" i="0" dirty="0">
                <a:latin typeface="Arial"/>
                <a:cs typeface="Arial"/>
              </a:rPr>
              <a:t>video-recorded proceedings from the </a:t>
            </a:r>
            <a:r>
              <a:rPr lang="en-US" sz="2600" b="1" i="0" dirty="0" smtClean="0">
                <a:latin typeface="Arial"/>
                <a:cs typeface="Arial"/>
              </a:rPr>
              <a:t/>
            </a:r>
            <a:br>
              <a:rPr lang="en-US" sz="2600" b="1" i="0" dirty="0" smtClean="0">
                <a:latin typeface="Arial"/>
                <a:cs typeface="Arial"/>
              </a:rPr>
            </a:br>
            <a:r>
              <a:rPr lang="en-US" sz="2600" b="1" i="0" dirty="0" smtClean="0">
                <a:latin typeface="Arial"/>
                <a:cs typeface="Arial"/>
              </a:rPr>
              <a:t>live </a:t>
            </a:r>
            <a:r>
              <a:rPr lang="en-US" sz="2600" b="1" i="0" dirty="0">
                <a:latin typeface="Arial"/>
                <a:cs typeface="Arial"/>
              </a:rPr>
              <a:t>CME event and may include the use of trade names and other raw, unedited content. </a:t>
            </a:r>
            <a:endParaRPr lang="en-US" sz="2600" i="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45779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Notes on patients on the Intergroup Trial</a:t>
            </a:r>
          </a:p>
          <a:p>
            <a:pPr lvl="1"/>
            <a:r>
              <a:rPr lang="en-US" sz="2400" dirty="0"/>
              <a:t>Excluded T4 and N3</a:t>
            </a:r>
          </a:p>
          <a:p>
            <a:pPr lvl="1"/>
            <a:r>
              <a:rPr lang="en-US" sz="2400" dirty="0"/>
              <a:t>Young: median &lt; 60, and 90% had KPS 90-100</a:t>
            </a:r>
          </a:p>
          <a:p>
            <a:pPr lvl="1"/>
            <a:r>
              <a:rPr lang="en-US" sz="2400" dirty="0"/>
              <a:t>75% had 1 nodal station pos., 98% had 1 or 2</a:t>
            </a:r>
          </a:p>
          <a:p>
            <a:pPr lvl="1"/>
            <a:r>
              <a:rPr lang="en-US" sz="2400" dirty="0"/>
              <a:t>All were technically </a:t>
            </a:r>
            <a:r>
              <a:rPr lang="en-US" sz="2400" u="sng" dirty="0" err="1"/>
              <a:t>resectable</a:t>
            </a:r>
            <a:r>
              <a:rPr lang="en-US" sz="2400" u="sng" dirty="0"/>
              <a:t> at diagnosis</a:t>
            </a:r>
          </a:p>
          <a:p>
            <a:pPr lvl="1"/>
            <a:r>
              <a:rPr lang="en-US" sz="2400" dirty="0"/>
              <a:t>FEV1 &gt; 2L (or PO </a:t>
            </a:r>
            <a:r>
              <a:rPr lang="en-US" sz="2400" dirty="0" err="1"/>
              <a:t>pred</a:t>
            </a:r>
            <a:r>
              <a:rPr lang="en-US" sz="2400" dirty="0"/>
              <a:t> FEV1 &gt; 800cc)</a:t>
            </a:r>
          </a:p>
          <a:p>
            <a:pPr lvl="1"/>
            <a:endParaRPr lang="en-US" sz="2800" dirty="0" smtClean="0"/>
          </a:p>
          <a:p>
            <a:r>
              <a:rPr lang="en-US" sz="2800" dirty="0" smtClean="0"/>
              <a:t>Our patient:</a:t>
            </a:r>
          </a:p>
          <a:p>
            <a:pPr lvl="1"/>
            <a:r>
              <a:rPr lang="en-US" sz="2800" dirty="0" smtClean="0"/>
              <a:t>77 years old</a:t>
            </a:r>
          </a:p>
          <a:p>
            <a:pPr lvl="1"/>
            <a:r>
              <a:rPr lang="en-US" sz="2800" dirty="0" smtClean="0"/>
              <a:t>Requires </a:t>
            </a:r>
            <a:r>
              <a:rPr lang="en-US" sz="2800" dirty="0" err="1" smtClean="0"/>
              <a:t>bilobectomy</a:t>
            </a:r>
            <a:r>
              <a:rPr lang="en-US" sz="2800" dirty="0" smtClean="0"/>
              <a:t>+</a:t>
            </a:r>
          </a:p>
          <a:p>
            <a:pPr lvl="1"/>
            <a:r>
              <a:rPr lang="en-US" sz="2800" dirty="0" err="1" smtClean="0"/>
              <a:t>Multistation</a:t>
            </a:r>
            <a:r>
              <a:rPr lang="en-US" sz="2800" dirty="0" smtClean="0"/>
              <a:t> positive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19277" t="5042" r="20044" b="6374"/>
          <a:stretch/>
        </p:blipFill>
        <p:spPr>
          <a:xfrm>
            <a:off x="4787345" y="3382952"/>
            <a:ext cx="3899455" cy="3294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92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9818"/>
            <a:ext cx="8229600" cy="1815736"/>
          </a:xfrm>
        </p:spPr>
        <p:txBody>
          <a:bodyPr>
            <a:normAutofit/>
          </a:bodyPr>
          <a:lstStyle/>
          <a:p>
            <a:r>
              <a:rPr lang="en-US" dirty="0" smtClean="0"/>
              <a:t>The standard radiation dose for stage III NSCLC was established in 1982, with the publication of the RTOG 7301 trial</a:t>
            </a:r>
          </a:p>
          <a:p>
            <a:pPr lvl="1"/>
            <a:r>
              <a:rPr lang="en-US" dirty="0" smtClean="0"/>
              <a:t>60 </a:t>
            </a:r>
            <a:r>
              <a:rPr lang="en-US" dirty="0" err="1" smtClean="0"/>
              <a:t>Gy</a:t>
            </a:r>
            <a:r>
              <a:rPr lang="en-US" dirty="0" smtClean="0"/>
              <a:t> continuous treatment superior to 40 or 50 </a:t>
            </a:r>
            <a:r>
              <a:rPr lang="en-US" dirty="0" err="1" smtClean="0"/>
              <a:t>Gy</a:t>
            </a:r>
            <a:r>
              <a:rPr lang="en-US" dirty="0" smtClean="0"/>
              <a:t> or split course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Radiation </a:t>
            </a:r>
            <a:r>
              <a:rPr lang="en-US" dirty="0" smtClean="0"/>
              <a:t>dose escalation </a:t>
            </a:r>
            <a:r>
              <a:rPr lang="en-US" dirty="0"/>
              <a:t>beyond 60 </a:t>
            </a:r>
            <a:r>
              <a:rPr lang="en-US" dirty="0" err="1" smtClean="0"/>
              <a:t>Gy</a:t>
            </a:r>
            <a:r>
              <a:rPr lang="en-US" dirty="0" smtClean="0"/>
              <a:t> appears beneficial</a:t>
            </a:r>
          </a:p>
          <a:p>
            <a:pPr lvl="1"/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885" y="2073308"/>
            <a:ext cx="7720229" cy="429532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215824" y="6456386"/>
            <a:ext cx="38102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-</a:t>
            </a:r>
            <a:r>
              <a:rPr lang="en-US" dirty="0" err="1" smtClean="0"/>
              <a:t>Terakedis</a:t>
            </a:r>
            <a:r>
              <a:rPr lang="en-US" dirty="0" smtClean="0"/>
              <a:t> </a:t>
            </a:r>
            <a:r>
              <a:rPr lang="en-US" dirty="0"/>
              <a:t>et al, Front </a:t>
            </a:r>
            <a:r>
              <a:rPr lang="en-US" dirty="0" err="1"/>
              <a:t>Oncol</a:t>
            </a:r>
            <a:r>
              <a:rPr lang="en-US"/>
              <a:t> </a:t>
            </a:r>
            <a:r>
              <a:rPr lang="en-US" smtClean="0"/>
              <a:t>2011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923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71984" y="2454678"/>
            <a:ext cx="1970768" cy="203132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IIIA/B NSCLC</a:t>
            </a:r>
          </a:p>
          <a:p>
            <a:endParaRPr lang="en-US" dirty="0"/>
          </a:p>
          <a:p>
            <a:r>
              <a:rPr lang="en-US" u="sng" dirty="0" smtClean="0"/>
              <a:t>Stratified by</a:t>
            </a:r>
          </a:p>
          <a:p>
            <a:r>
              <a:rPr lang="en-US" dirty="0"/>
              <a:t> </a:t>
            </a:r>
            <a:r>
              <a:rPr lang="en-US" dirty="0" smtClean="0"/>
              <a:t> 3D v IMRT</a:t>
            </a:r>
          </a:p>
          <a:p>
            <a:r>
              <a:rPr lang="en-US" dirty="0"/>
              <a:t> </a:t>
            </a:r>
            <a:r>
              <a:rPr lang="en-US" dirty="0" smtClean="0"/>
              <a:t> PS 0 v 1</a:t>
            </a:r>
          </a:p>
          <a:p>
            <a:r>
              <a:rPr lang="en-US" dirty="0"/>
              <a:t> </a:t>
            </a:r>
            <a:r>
              <a:rPr lang="en-US" dirty="0" smtClean="0"/>
              <a:t> PET staging or not</a:t>
            </a:r>
          </a:p>
          <a:p>
            <a:r>
              <a:rPr lang="en-US" dirty="0"/>
              <a:t> </a:t>
            </a:r>
            <a:r>
              <a:rPr lang="en-US" dirty="0" smtClean="0"/>
              <a:t> Squamous v non-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677011" y="1417638"/>
            <a:ext cx="5153837" cy="646331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Carboplatin &amp; Paclitaxel		</a:t>
            </a:r>
            <a:r>
              <a:rPr lang="en-US" dirty="0" smtClean="0">
                <a:sym typeface="Wingdings"/>
              </a:rPr>
              <a:t></a:t>
            </a:r>
            <a:r>
              <a:rPr lang="en-US" dirty="0" smtClean="0"/>
              <a:t> Consolidation C&amp;P</a:t>
            </a:r>
          </a:p>
          <a:p>
            <a:r>
              <a:rPr lang="en-US" dirty="0" smtClean="0"/>
              <a:t>60 </a:t>
            </a:r>
            <a:r>
              <a:rPr lang="en-US" dirty="0" err="1" smtClean="0"/>
              <a:t>Gy</a:t>
            </a:r>
            <a:r>
              <a:rPr lang="en-US" dirty="0" smtClean="0"/>
              <a:t> in 6 weeks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677012" y="2299574"/>
            <a:ext cx="5153837" cy="646331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Carboplatin &amp; Paclitaxel		</a:t>
            </a:r>
            <a:r>
              <a:rPr lang="en-US" dirty="0">
                <a:sym typeface="Wingdings"/>
              </a:rPr>
              <a:t> </a:t>
            </a:r>
            <a:r>
              <a:rPr lang="en-US" dirty="0"/>
              <a:t> Consolidation </a:t>
            </a:r>
            <a:r>
              <a:rPr lang="en-US" dirty="0" smtClean="0"/>
              <a:t>C&amp;P</a:t>
            </a:r>
          </a:p>
          <a:p>
            <a:r>
              <a:rPr lang="en-US" dirty="0" smtClean="0"/>
              <a:t>74 </a:t>
            </a:r>
            <a:r>
              <a:rPr lang="en-US" dirty="0" err="1" smtClean="0"/>
              <a:t>Gy</a:t>
            </a:r>
            <a:r>
              <a:rPr lang="en-US" dirty="0" smtClean="0"/>
              <a:t> in 7.5 weeks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677012" y="3791048"/>
            <a:ext cx="5153837" cy="9233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Carboplatin &amp; Paclitaxel		</a:t>
            </a:r>
            <a:r>
              <a:rPr lang="en-US" dirty="0">
                <a:sym typeface="Wingdings"/>
              </a:rPr>
              <a:t> </a:t>
            </a:r>
            <a:r>
              <a:rPr lang="en-US" dirty="0"/>
              <a:t> Consolidation </a:t>
            </a:r>
            <a:r>
              <a:rPr lang="en-US" dirty="0" smtClean="0"/>
              <a:t>C&amp;P</a:t>
            </a:r>
          </a:p>
          <a:p>
            <a:r>
              <a:rPr lang="en-US" dirty="0"/>
              <a:t>	</a:t>
            </a:r>
            <a:r>
              <a:rPr lang="en-US" dirty="0" smtClean="0"/>
              <a:t>&amp; </a:t>
            </a:r>
            <a:r>
              <a:rPr lang="en-US" dirty="0" err="1" smtClean="0"/>
              <a:t>Cetuximab</a:t>
            </a:r>
            <a:r>
              <a:rPr lang="en-US" dirty="0" smtClean="0"/>
              <a:t>				&amp; </a:t>
            </a:r>
            <a:r>
              <a:rPr lang="en-US" dirty="0" err="1" smtClean="0"/>
              <a:t>Cetuximab</a:t>
            </a:r>
            <a:endParaRPr lang="en-US" dirty="0" smtClean="0"/>
          </a:p>
          <a:p>
            <a:r>
              <a:rPr lang="en-US" dirty="0" smtClean="0"/>
              <a:t>60 </a:t>
            </a:r>
            <a:r>
              <a:rPr lang="en-US" dirty="0" err="1" smtClean="0"/>
              <a:t>Gy</a:t>
            </a:r>
            <a:r>
              <a:rPr lang="en-US" dirty="0" smtClean="0"/>
              <a:t> in 6 weeks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677012" y="5046582"/>
            <a:ext cx="5153837" cy="923330"/>
          </a:xfrm>
          <a:prstGeom prst="rect">
            <a:avLst/>
          </a:prstGeom>
          <a:solidFill>
            <a:srgbClr val="DCE6F2"/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Carboplatin &amp; Paclitaxel		</a:t>
            </a:r>
            <a:r>
              <a:rPr lang="en-US" dirty="0">
                <a:sym typeface="Wingdings"/>
              </a:rPr>
              <a:t> </a:t>
            </a:r>
            <a:r>
              <a:rPr lang="en-US" dirty="0"/>
              <a:t> Consolidation </a:t>
            </a:r>
            <a:r>
              <a:rPr lang="en-US" dirty="0" smtClean="0"/>
              <a:t>C&amp;P</a:t>
            </a:r>
          </a:p>
          <a:p>
            <a:r>
              <a:rPr lang="en-US" dirty="0" smtClean="0"/>
              <a:t>	&amp; </a:t>
            </a:r>
            <a:r>
              <a:rPr lang="en-US" dirty="0" err="1" smtClean="0"/>
              <a:t>Cetuximab</a:t>
            </a:r>
            <a:r>
              <a:rPr lang="en-US" dirty="0" smtClean="0"/>
              <a:t>				&amp; </a:t>
            </a:r>
            <a:r>
              <a:rPr lang="en-US" dirty="0" err="1" smtClean="0"/>
              <a:t>Cetuximab</a:t>
            </a:r>
            <a:endParaRPr lang="en-US" dirty="0" smtClean="0"/>
          </a:p>
          <a:p>
            <a:r>
              <a:rPr lang="en-US" dirty="0" smtClean="0"/>
              <a:t>74 </a:t>
            </a:r>
            <a:r>
              <a:rPr lang="en-US" dirty="0" err="1" smtClean="0"/>
              <a:t>Gy</a:t>
            </a:r>
            <a:r>
              <a:rPr lang="en-US" dirty="0" smtClean="0"/>
              <a:t> in 7.5 weeks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RTOG 0617</a:t>
            </a:r>
            <a:endParaRPr lang="en-US" dirty="0"/>
          </a:p>
        </p:txBody>
      </p:sp>
      <p:cxnSp>
        <p:nvCxnSpPr>
          <p:cNvPr id="11" name="Straight Arrow Connector 10"/>
          <p:cNvCxnSpPr/>
          <p:nvPr/>
        </p:nvCxnSpPr>
        <p:spPr>
          <a:xfrm flipV="1">
            <a:off x="3181611" y="1940329"/>
            <a:ext cx="342900" cy="546099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3181611" y="2486428"/>
            <a:ext cx="342900" cy="152400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flipV="1">
            <a:off x="3181611" y="4378728"/>
            <a:ext cx="342900" cy="335650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3162561" y="4714378"/>
            <a:ext cx="342900" cy="484604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V="1">
            <a:off x="2652277" y="2680518"/>
            <a:ext cx="529334" cy="666140"/>
          </a:xfrm>
          <a:prstGeom prst="straightConnector1">
            <a:avLst/>
          </a:prstGeom>
          <a:ln>
            <a:solidFill>
              <a:schemeClr val="accent2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>
            <a:off x="2652277" y="3742099"/>
            <a:ext cx="519809" cy="804454"/>
          </a:xfrm>
          <a:prstGeom prst="straightConnector1">
            <a:avLst/>
          </a:prstGeom>
          <a:ln>
            <a:solidFill>
              <a:schemeClr val="accent2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60821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805294" y="1027568"/>
            <a:ext cx="4264242" cy="5635844"/>
          </a:xfrm>
        </p:spPr>
        <p:txBody>
          <a:bodyPr/>
          <a:lstStyle/>
          <a:p>
            <a:pPr marL="236538" indent="-225425">
              <a:spcBef>
                <a:spcPts val="1200"/>
              </a:spcBef>
            </a:pPr>
            <a:r>
              <a:rPr lang="en-US" dirty="0" smtClean="0"/>
              <a:t>High-dose arms closed early for futility</a:t>
            </a:r>
            <a:endParaRPr lang="en-US" dirty="0"/>
          </a:p>
          <a:p>
            <a:pPr marL="236538" indent="-225425">
              <a:spcBef>
                <a:spcPts val="1200"/>
              </a:spcBef>
            </a:pPr>
            <a:r>
              <a:rPr lang="en-US" dirty="0" smtClean="0"/>
              <a:t>OS significantly worse in high-dose arms, 20.3 vs 28.7 months</a:t>
            </a:r>
          </a:p>
          <a:p>
            <a:pPr marL="236538" indent="-225425">
              <a:spcBef>
                <a:spcPts val="1200"/>
              </a:spcBef>
            </a:pPr>
            <a:r>
              <a:rPr lang="en-US" dirty="0" smtClean="0"/>
              <a:t>More treatment-related deaths in </a:t>
            </a:r>
            <a:r>
              <a:rPr lang="en-US" smtClean="0"/>
              <a:t>high-dose arms </a:t>
            </a:r>
            <a:r>
              <a:rPr lang="en-US" dirty="0" smtClean="0"/>
              <a:t>(8 vs 3)</a:t>
            </a:r>
            <a:endParaRPr lang="en-US" dirty="0"/>
          </a:p>
          <a:p>
            <a:pPr marL="236538" indent="-225425">
              <a:spcBef>
                <a:spcPts val="1200"/>
              </a:spcBef>
            </a:pPr>
            <a:r>
              <a:rPr lang="en-US" dirty="0" smtClean="0"/>
              <a:t>No difference in tumor volume, radiation coverage</a:t>
            </a:r>
            <a:endParaRPr lang="en-US" dirty="0"/>
          </a:p>
          <a:p>
            <a:pPr marL="236538" indent="-225425">
              <a:spcBef>
                <a:spcPts val="1200"/>
              </a:spcBef>
            </a:pPr>
            <a:r>
              <a:rPr lang="en-US" dirty="0" smtClean="0"/>
              <a:t>Heart dose was a significant predictor of worse OS</a:t>
            </a:r>
          </a:p>
          <a:p>
            <a:pPr marL="236538" indent="-225425">
              <a:spcBef>
                <a:spcPts val="1200"/>
              </a:spcBef>
            </a:pPr>
            <a:endParaRPr lang="en-US" dirty="0"/>
          </a:p>
          <a:p>
            <a:pPr marL="236538" indent="-225425" algn="r">
              <a:spcBef>
                <a:spcPts val="1200"/>
              </a:spcBef>
              <a:buNone/>
            </a:pPr>
            <a:r>
              <a:rPr lang="en-US" dirty="0" smtClean="0"/>
              <a:t>-Bradley et al, Lancet Oncology 2015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464" y="1265129"/>
            <a:ext cx="4557251" cy="5160723"/>
          </a:xfrm>
          <a:prstGeom prst="rect">
            <a:avLst/>
          </a:prstGeom>
        </p:spPr>
      </p:pic>
      <p:sp>
        <p:nvSpPr>
          <p:cNvPr id="4" name="Title 8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RTOG 0617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0875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Advances in Chemotherapy for Stage III</a:t>
            </a:r>
            <a:r>
              <a:rPr lang="is-IS" dirty="0" smtClean="0"/>
              <a:t>…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4294967295"/>
          </p:nvPr>
        </p:nvSpPr>
        <p:spPr>
          <a:xfrm>
            <a:off x="4029891" y="1606550"/>
            <a:ext cx="5114109" cy="4992688"/>
          </a:xfrm>
        </p:spPr>
        <p:txBody>
          <a:bodyPr>
            <a:normAutofit/>
          </a:bodyPr>
          <a:lstStyle/>
          <a:p>
            <a:r>
              <a:rPr lang="en-US" dirty="0" smtClean="0"/>
              <a:t>Meta-analysis of 6 randomized trials of concomitant vs sequential </a:t>
            </a:r>
            <a:r>
              <a:rPr lang="en-US" dirty="0" err="1" smtClean="0"/>
              <a:t>chemoradiation</a:t>
            </a:r>
            <a:endParaRPr lang="en-US" dirty="0" smtClean="0"/>
          </a:p>
          <a:p>
            <a:pPr lvl="1"/>
            <a:r>
              <a:rPr lang="en-US" dirty="0" err="1" smtClean="0"/>
              <a:t>Cisplatin</a:t>
            </a:r>
            <a:r>
              <a:rPr lang="en-US" dirty="0" smtClean="0"/>
              <a:t> based, mostly doublet</a:t>
            </a:r>
          </a:p>
          <a:p>
            <a:pPr lvl="1"/>
            <a:r>
              <a:rPr lang="en-US" dirty="0" smtClean="0"/>
              <a:t>RT 36 to 66 </a:t>
            </a:r>
            <a:r>
              <a:rPr lang="en-US" dirty="0" err="1" smtClean="0"/>
              <a:t>Gy</a:t>
            </a:r>
            <a:endParaRPr lang="en-US" dirty="0"/>
          </a:p>
          <a:p>
            <a:endParaRPr lang="en-US" dirty="0" smtClean="0"/>
          </a:p>
          <a:p>
            <a:r>
              <a:rPr lang="en-US" dirty="0"/>
              <a:t>D</a:t>
            </a:r>
            <a:r>
              <a:rPr lang="en-US" dirty="0" smtClean="0"/>
              <a:t>emonstrated a significant overall survival</a:t>
            </a:r>
            <a:r>
              <a:rPr lang="en-US" dirty="0"/>
              <a:t>:</a:t>
            </a:r>
            <a:r>
              <a:rPr lang="en-US" dirty="0" smtClean="0"/>
              <a:t> 4.5% at 5 years</a:t>
            </a:r>
          </a:p>
          <a:p>
            <a:endParaRPr lang="en-US" dirty="0" smtClean="0"/>
          </a:p>
          <a:p>
            <a:r>
              <a:rPr lang="en-US" dirty="0" smtClean="0"/>
              <a:t>Improved LRC</a:t>
            </a:r>
          </a:p>
          <a:p>
            <a:endParaRPr lang="en-US" dirty="0" smtClean="0"/>
          </a:p>
          <a:p>
            <a:r>
              <a:rPr lang="en-US" dirty="0" smtClean="0"/>
              <a:t>Increased grade 3-4 esophagitis, 4% vs 18%</a:t>
            </a:r>
          </a:p>
          <a:p>
            <a:pPr marL="0" indent="0" algn="r">
              <a:buNone/>
            </a:pPr>
            <a:endParaRPr lang="en-US" dirty="0" smtClean="0"/>
          </a:p>
          <a:p>
            <a:pPr marL="0" indent="0" algn="r">
              <a:buNone/>
            </a:pPr>
            <a:r>
              <a:rPr lang="en-US" dirty="0" err="1" smtClean="0"/>
              <a:t>Auperin</a:t>
            </a:r>
            <a:r>
              <a:rPr lang="en-US" dirty="0" smtClean="0"/>
              <a:t> JCO 2010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468" y="977030"/>
            <a:ext cx="3482236" cy="5910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5223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8037" y="802959"/>
            <a:ext cx="3845524" cy="5387738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4844" y="514019"/>
            <a:ext cx="5115136" cy="6085374"/>
          </a:xfrm>
        </p:spPr>
        <p:txBody>
          <a:bodyPr/>
          <a:lstStyle/>
          <a:p>
            <a:pPr marL="0" indent="0" algn="ctr">
              <a:spcBef>
                <a:spcPts val="1200"/>
              </a:spcBef>
              <a:buNone/>
            </a:pPr>
            <a:r>
              <a:rPr lang="en-US" sz="2800" dirty="0" smtClean="0"/>
              <a:t>PROCLAIM</a:t>
            </a:r>
          </a:p>
          <a:p>
            <a:pPr marL="0" indent="0">
              <a:spcBef>
                <a:spcPts val="1200"/>
              </a:spcBef>
              <a:buNone/>
            </a:pPr>
            <a:endParaRPr lang="en-US" dirty="0" smtClean="0"/>
          </a:p>
          <a:p>
            <a:pPr>
              <a:spcBef>
                <a:spcPts val="1200"/>
              </a:spcBef>
            </a:pPr>
            <a:r>
              <a:rPr lang="en-US" b="1" u="sng" dirty="0" smtClean="0"/>
              <a:t>Non-squamous</a:t>
            </a:r>
            <a:r>
              <a:rPr lang="en-US" dirty="0" smtClean="0"/>
              <a:t>, </a:t>
            </a:r>
            <a:r>
              <a:rPr lang="en-US" dirty="0" err="1" smtClean="0"/>
              <a:t>unresectable</a:t>
            </a:r>
            <a:r>
              <a:rPr lang="en-US" dirty="0" smtClean="0"/>
              <a:t> IIIA/B NSCLC, treated with </a:t>
            </a:r>
            <a:r>
              <a:rPr lang="en-US" dirty="0" err="1" smtClean="0"/>
              <a:t>chemoradiation</a:t>
            </a:r>
            <a:endParaRPr lang="en-US" dirty="0" smtClean="0"/>
          </a:p>
          <a:p>
            <a:pPr>
              <a:spcBef>
                <a:spcPts val="1200"/>
              </a:spcBef>
            </a:pPr>
            <a:r>
              <a:rPr lang="en-US" dirty="0" smtClean="0"/>
              <a:t>66 </a:t>
            </a:r>
            <a:r>
              <a:rPr lang="en-US" dirty="0" err="1" smtClean="0"/>
              <a:t>Gy</a:t>
            </a:r>
            <a:r>
              <a:rPr lang="en-US" dirty="0" smtClean="0"/>
              <a:t> thoracic RT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Randomized to</a:t>
            </a:r>
          </a:p>
          <a:p>
            <a:pPr lvl="1">
              <a:spcBef>
                <a:spcPts val="1200"/>
              </a:spcBef>
            </a:pPr>
            <a:r>
              <a:rPr lang="en-US" dirty="0" err="1" smtClean="0"/>
              <a:t>Cisplatin</a:t>
            </a:r>
            <a:r>
              <a:rPr lang="en-US" dirty="0" smtClean="0"/>
              <a:t>/</a:t>
            </a:r>
            <a:r>
              <a:rPr lang="en-US" dirty="0" err="1" smtClean="0"/>
              <a:t>pemetrexed</a:t>
            </a:r>
            <a:r>
              <a:rPr lang="en-US" dirty="0" smtClean="0"/>
              <a:t> q 3 weeks followed by </a:t>
            </a:r>
            <a:r>
              <a:rPr lang="en-US" dirty="0" err="1" smtClean="0"/>
              <a:t>cis</a:t>
            </a:r>
            <a:r>
              <a:rPr lang="en-US" dirty="0" smtClean="0"/>
              <a:t>/</a:t>
            </a:r>
            <a:r>
              <a:rPr lang="en-US" dirty="0" err="1" smtClean="0"/>
              <a:t>pem</a:t>
            </a:r>
            <a:r>
              <a:rPr lang="en-US" dirty="0" smtClean="0"/>
              <a:t> consolidation</a:t>
            </a:r>
          </a:p>
          <a:p>
            <a:pPr lvl="1">
              <a:spcBef>
                <a:spcPts val="1200"/>
              </a:spcBef>
            </a:pPr>
            <a:r>
              <a:rPr lang="en-US" dirty="0" smtClean="0"/>
              <a:t>Cisplatin/etoposide q 4 weeks    followed by cis/etoposide consolidation</a:t>
            </a:r>
            <a:endParaRPr lang="en-US" dirty="0"/>
          </a:p>
          <a:p>
            <a:pPr>
              <a:spcBef>
                <a:spcPts val="1200"/>
              </a:spcBef>
            </a:pPr>
            <a:r>
              <a:rPr lang="en-US" dirty="0" smtClean="0"/>
              <a:t>Stopped for futility after 598 patients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No significant difference in OS</a:t>
            </a:r>
            <a:endParaRPr lang="en-US" dirty="0"/>
          </a:p>
          <a:p>
            <a:pPr>
              <a:spcBef>
                <a:spcPts val="1200"/>
              </a:spcBef>
            </a:pPr>
            <a:r>
              <a:rPr lang="en-US" dirty="0" smtClean="0"/>
              <a:t>Lower grade 3-4 toxicity in cis/</a:t>
            </a:r>
            <a:r>
              <a:rPr lang="en-US" dirty="0" err="1" smtClean="0"/>
              <a:t>pem</a:t>
            </a:r>
            <a:r>
              <a:rPr lang="en-US" dirty="0" smtClean="0"/>
              <a:t> arm</a:t>
            </a:r>
            <a:r>
              <a:rPr lang="en-US" dirty="0"/>
              <a:t> </a:t>
            </a:r>
            <a:r>
              <a:rPr lang="en-US" dirty="0" smtClean="0"/>
              <a:t>    64% vs 76.8%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593464" y="6342017"/>
            <a:ext cx="24100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-</a:t>
            </a:r>
            <a:r>
              <a:rPr lang="en-US" dirty="0" err="1" smtClean="0"/>
              <a:t>Senan</a:t>
            </a:r>
            <a:r>
              <a:rPr lang="en-US" dirty="0" smtClean="0"/>
              <a:t> et al, JCO 2016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7869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sz="2300" dirty="0" smtClean="0"/>
          </a:p>
          <a:p>
            <a:endParaRPr lang="en-US" sz="2300" dirty="0"/>
          </a:p>
          <a:p>
            <a:endParaRPr lang="en-US" sz="2300" dirty="0" smtClean="0"/>
          </a:p>
          <a:p>
            <a:r>
              <a:rPr lang="en-US" sz="2300" dirty="0" smtClean="0"/>
              <a:t>For patients with LA-NSCLC receiving concurrent </a:t>
            </a:r>
            <a:r>
              <a:rPr lang="en-US" sz="2300" dirty="0" err="1" smtClean="0"/>
              <a:t>chemoradiotherapy</a:t>
            </a:r>
            <a:r>
              <a:rPr lang="en-US" sz="2300" dirty="0" smtClean="0"/>
              <a:t>, the standard radiation dose is 60-70 </a:t>
            </a:r>
            <a:r>
              <a:rPr lang="en-US" sz="2300" dirty="0" err="1" smtClean="0"/>
              <a:t>Gy</a:t>
            </a:r>
            <a:endParaRPr lang="en-US" sz="2300" dirty="0" smtClean="0"/>
          </a:p>
          <a:p>
            <a:endParaRPr lang="en-US" sz="2300" dirty="0"/>
          </a:p>
          <a:p>
            <a:r>
              <a:rPr lang="en-US" sz="2300" dirty="0" smtClean="0"/>
              <a:t>For squamous cell carcinoma, a cisplatin doublet is appropriate, most commonly cisplatin/etoposide or carboplatin/paclitaxel</a:t>
            </a:r>
          </a:p>
          <a:p>
            <a:endParaRPr lang="en-US" sz="2300" dirty="0"/>
          </a:p>
          <a:p>
            <a:r>
              <a:rPr lang="en-US" sz="2300" dirty="0" smtClean="0"/>
              <a:t>For non-squamous cancer, the combination of cisplatin/</a:t>
            </a:r>
            <a:r>
              <a:rPr lang="en-US" sz="2300" dirty="0" err="1" smtClean="0"/>
              <a:t>pemetrexed</a:t>
            </a:r>
            <a:r>
              <a:rPr lang="en-US" sz="2300" dirty="0" smtClean="0"/>
              <a:t> is equally effective as cisplatin/etoposide, but with lower incidence of serious adverse events</a:t>
            </a:r>
          </a:p>
        </p:txBody>
      </p:sp>
    </p:spTree>
    <p:extLst>
      <p:ext uri="{BB962C8B-B14F-4D97-AF65-F5344CB8AC3E}">
        <p14:creationId xmlns:p14="http://schemas.microsoft.com/office/powerpoint/2010/main" val="341287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7064" y="509657"/>
            <a:ext cx="3640215" cy="5475452"/>
          </a:xfrm>
        </p:spPr>
        <p:txBody>
          <a:bodyPr/>
          <a:lstStyle/>
          <a:p>
            <a:pPr marL="0" indent="0" algn="ctr">
              <a:buNone/>
            </a:pPr>
            <a:r>
              <a:rPr lang="en-US" sz="2800" b="1" dirty="0" smtClean="0"/>
              <a:t>SWOG 1206</a:t>
            </a:r>
          </a:p>
          <a:p>
            <a:endParaRPr lang="en-US" dirty="0" smtClean="0"/>
          </a:p>
          <a:p>
            <a:r>
              <a:rPr lang="en-US" dirty="0" smtClean="0"/>
              <a:t>Phase I/II trial adding </a:t>
            </a:r>
            <a:r>
              <a:rPr lang="en-US" dirty="0" err="1" smtClean="0"/>
              <a:t>veliparib</a:t>
            </a:r>
            <a:r>
              <a:rPr lang="en-US" dirty="0" smtClean="0"/>
              <a:t> to standard carboplatin/paclitaxel and thoracic radiotherapy</a:t>
            </a:r>
          </a:p>
          <a:p>
            <a:endParaRPr lang="en-US" dirty="0" smtClean="0"/>
          </a:p>
          <a:p>
            <a:r>
              <a:rPr lang="en-US" dirty="0" smtClean="0"/>
              <a:t>Phase I dose escalation of </a:t>
            </a:r>
            <a:r>
              <a:rPr lang="en-US" dirty="0" err="1" smtClean="0"/>
              <a:t>veliparib</a:t>
            </a:r>
            <a:r>
              <a:rPr lang="en-US" dirty="0" smtClean="0"/>
              <a:t> (completed)</a:t>
            </a:r>
          </a:p>
          <a:p>
            <a:endParaRPr lang="en-US" dirty="0" smtClean="0"/>
          </a:p>
          <a:p>
            <a:r>
              <a:rPr lang="en-US" dirty="0" smtClean="0"/>
              <a:t>Randomized placebo-controlled phase 2 (accruing)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575718" y="1476355"/>
            <a:ext cx="1518222" cy="36933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IIIA/IIIB NSCLC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897279" y="2599568"/>
            <a:ext cx="2319683" cy="92333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60 </a:t>
            </a:r>
            <a:r>
              <a:rPr lang="en-US" dirty="0" err="1" smtClean="0"/>
              <a:t>Gy</a:t>
            </a:r>
            <a:r>
              <a:rPr lang="en-US" dirty="0" smtClean="0"/>
              <a:t> in 6 weeks</a:t>
            </a:r>
          </a:p>
          <a:p>
            <a:r>
              <a:rPr lang="en-US" dirty="0" smtClean="0"/>
              <a:t>Carboplatin/Paclitaxel</a:t>
            </a:r>
          </a:p>
          <a:p>
            <a:r>
              <a:rPr lang="en-US" dirty="0" smtClean="0"/>
              <a:t>ABT-888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897279" y="4113060"/>
            <a:ext cx="2319683" cy="1200329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Consolidation</a:t>
            </a:r>
          </a:p>
          <a:p>
            <a:r>
              <a:rPr lang="en-US" dirty="0" smtClean="0"/>
              <a:t>Carboplatin/Paclitaxel</a:t>
            </a:r>
          </a:p>
          <a:p>
            <a:r>
              <a:rPr lang="en-US" dirty="0" smtClean="0"/>
              <a:t>(2 cycles)</a:t>
            </a:r>
          </a:p>
          <a:p>
            <a:r>
              <a:rPr lang="en-US" dirty="0" smtClean="0"/>
              <a:t>ABT-888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650370" y="2615139"/>
            <a:ext cx="2319683" cy="92333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60 </a:t>
            </a:r>
            <a:r>
              <a:rPr lang="en-US" dirty="0" err="1" smtClean="0"/>
              <a:t>Gy</a:t>
            </a:r>
            <a:r>
              <a:rPr lang="en-US" dirty="0" smtClean="0"/>
              <a:t> in 6 weeks</a:t>
            </a:r>
          </a:p>
          <a:p>
            <a:r>
              <a:rPr lang="en-US" dirty="0" smtClean="0"/>
              <a:t>Carboplatin/Paclitaxel</a:t>
            </a:r>
          </a:p>
          <a:p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6650370" y="4128631"/>
            <a:ext cx="2319683" cy="1200329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Consolidation</a:t>
            </a:r>
          </a:p>
          <a:p>
            <a:r>
              <a:rPr lang="en-US" dirty="0" smtClean="0"/>
              <a:t>Carboplatin/Paclitaxel</a:t>
            </a:r>
          </a:p>
          <a:p>
            <a:r>
              <a:rPr lang="en-US" dirty="0" smtClean="0"/>
              <a:t>(2 cycles)</a:t>
            </a:r>
          </a:p>
          <a:p>
            <a:endParaRPr lang="en-US" dirty="0"/>
          </a:p>
        </p:txBody>
      </p:sp>
      <p:cxnSp>
        <p:nvCxnSpPr>
          <p:cNvPr id="10" name="Straight Arrow Connector 9"/>
          <p:cNvCxnSpPr/>
          <p:nvPr/>
        </p:nvCxnSpPr>
        <p:spPr>
          <a:xfrm flipH="1">
            <a:off x="5715473" y="1845687"/>
            <a:ext cx="287285" cy="63370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6650371" y="1845687"/>
            <a:ext cx="274725" cy="63370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>
            <a:endCxn id="6" idx="0"/>
          </p:cNvCxnSpPr>
          <p:nvPr/>
        </p:nvCxnSpPr>
        <p:spPr>
          <a:xfrm>
            <a:off x="5051377" y="3538469"/>
            <a:ext cx="5744" cy="574591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7789348" y="3522898"/>
            <a:ext cx="5744" cy="574591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790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>
                <a:solidFill>
                  <a:schemeClr val="bg1"/>
                </a:solidFill>
              </a:rPr>
              <a:t>Bronchoscopy and EBUS biopsies positive in RML, </a:t>
            </a:r>
            <a:r>
              <a:rPr lang="en-US" sz="2800" dirty="0" err="1" smtClean="0">
                <a:solidFill>
                  <a:schemeClr val="bg1"/>
                </a:solidFill>
              </a:rPr>
              <a:t>subcarinal</a:t>
            </a:r>
            <a:r>
              <a:rPr lang="en-US" sz="2800" dirty="0" smtClean="0">
                <a:solidFill>
                  <a:schemeClr val="bg1"/>
                </a:solidFill>
              </a:rPr>
              <a:t> and 4R stations</a:t>
            </a:r>
          </a:p>
          <a:p>
            <a:pPr marL="457200" lvl="1" indent="0">
              <a:buNone/>
            </a:pPr>
            <a:r>
              <a:rPr lang="en-US" sz="2800" dirty="0" smtClean="0"/>
              <a:t>TTF1+ adenocarcinoma</a:t>
            </a:r>
          </a:p>
          <a:p>
            <a:pPr marL="457200" lvl="1" indent="0">
              <a:buNone/>
            </a:pPr>
            <a:r>
              <a:rPr lang="en-US" sz="2800" dirty="0" err="1" smtClean="0"/>
              <a:t>EGFRwt</a:t>
            </a:r>
            <a:endParaRPr lang="en-US" sz="2800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19277" r="20044"/>
          <a:stretch/>
        </p:blipFill>
        <p:spPr>
          <a:xfrm>
            <a:off x="2408717" y="2861752"/>
            <a:ext cx="4189708" cy="3996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970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>
                <a:solidFill>
                  <a:schemeClr val="bg1"/>
                </a:solidFill>
              </a:rPr>
              <a:t>Bronchoscopy and EBUS biopsies positive in RML, </a:t>
            </a:r>
            <a:r>
              <a:rPr lang="en-US" sz="2800" dirty="0" err="1" smtClean="0">
                <a:solidFill>
                  <a:schemeClr val="bg1"/>
                </a:solidFill>
              </a:rPr>
              <a:t>subcarinal</a:t>
            </a:r>
            <a:r>
              <a:rPr lang="en-US" sz="2800" dirty="0" smtClean="0">
                <a:solidFill>
                  <a:schemeClr val="bg1"/>
                </a:solidFill>
              </a:rPr>
              <a:t> and 4R stations</a:t>
            </a:r>
          </a:p>
          <a:p>
            <a:pPr marL="457200" lvl="1" indent="0">
              <a:buNone/>
            </a:pPr>
            <a:r>
              <a:rPr lang="en-US" sz="2800" dirty="0" smtClean="0"/>
              <a:t>TTF1+ adenocarcinoma</a:t>
            </a:r>
          </a:p>
          <a:p>
            <a:pPr marL="457200" lvl="1" indent="0">
              <a:buNone/>
            </a:pPr>
            <a:r>
              <a:rPr lang="en-US" sz="2800" dirty="0" smtClean="0"/>
              <a:t>EGFR exon 19 del</a:t>
            </a:r>
            <a:endParaRPr lang="en-US" sz="2800" b="1" u="sng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19277" r="20044"/>
          <a:stretch/>
        </p:blipFill>
        <p:spPr>
          <a:xfrm>
            <a:off x="2408717" y="2861752"/>
            <a:ext cx="4189708" cy="3996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36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4000" i="1" dirty="0"/>
              <a:t>Recent therapeutic advances and novel trial concepts for patients with locally advanced NSCLC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Roy Decker, MD, PhD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Associate Professor of Therapeutic Radiology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Yale School of Medicine 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2636" t="22355" r="1567" b="23114"/>
          <a:stretch/>
        </p:blipFill>
        <p:spPr>
          <a:xfrm>
            <a:off x="229959" y="5794231"/>
            <a:ext cx="1882166" cy="827645"/>
          </a:xfrm>
          <a:prstGeom prst="rect">
            <a:avLst/>
          </a:prstGeom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2349" y="5794230"/>
            <a:ext cx="827645" cy="827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52002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itle 1"/>
          <p:cNvSpPr>
            <a:spLocks noGrp="1"/>
          </p:cNvSpPr>
          <p:nvPr>
            <p:ph type="title"/>
          </p:nvPr>
        </p:nvSpPr>
        <p:spPr bwMode="auto">
          <a:xfrm>
            <a:off x="217488" y="152400"/>
            <a:ext cx="8229600" cy="11430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en-US" sz="3600" dirty="0">
                <a:latin typeface="Arial" charset="0"/>
              </a:rPr>
              <a:t>NRG/</a:t>
            </a:r>
            <a:r>
              <a:rPr lang="en-US" sz="3600" dirty="0" smtClean="0">
                <a:latin typeface="Arial" charset="0"/>
              </a:rPr>
              <a:t>Alliance </a:t>
            </a:r>
            <a:r>
              <a:rPr lang="en-US" sz="3600" dirty="0">
                <a:latin typeface="Arial" charset="0"/>
              </a:rPr>
              <a:t>1306 </a:t>
            </a:r>
            <a:br>
              <a:rPr lang="en-US" sz="3600" dirty="0">
                <a:latin typeface="Arial" charset="0"/>
              </a:rPr>
            </a:br>
            <a:endParaRPr lang="en-US" sz="3600" dirty="0">
              <a:latin typeface="Arial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3825" y="2650668"/>
            <a:ext cx="1028700" cy="2031325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1400" u="sng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Eligibility:</a:t>
            </a:r>
          </a:p>
          <a:p>
            <a:pPr eaLnBrk="1" hangingPunct="1">
              <a:defRPr/>
            </a:pPr>
            <a:endParaRPr lang="en-US" sz="1400" dirty="0"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US" sz="140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-Stage III </a:t>
            </a:r>
          </a:p>
          <a:p>
            <a:pPr eaLnBrk="1" hangingPunct="1">
              <a:defRPr/>
            </a:pPr>
            <a:endParaRPr lang="en-US" sz="1400" dirty="0"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US" sz="140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-Good PS</a:t>
            </a:r>
          </a:p>
          <a:p>
            <a:pPr eaLnBrk="1" hangingPunct="1">
              <a:defRPr/>
            </a:pPr>
            <a:endParaRPr lang="en-US" sz="1400" dirty="0"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US" sz="1400" dirty="0" err="1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EGFRm</a:t>
            </a:r>
            <a:endParaRPr lang="en-US" sz="1400" dirty="0"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US" sz="140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or</a:t>
            </a:r>
          </a:p>
          <a:p>
            <a:pPr eaLnBrk="1" hangingPunct="1">
              <a:defRPr/>
            </a:pPr>
            <a:r>
              <a:rPr lang="en-US" sz="1400" dirty="0" smtClean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ALK+ </a:t>
            </a:r>
            <a:endParaRPr lang="en-US" sz="1400" dirty="0"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4579" name="TextBox 4"/>
          <p:cNvSpPr txBox="1">
            <a:spLocks noChangeArrowheads="1"/>
          </p:cNvSpPr>
          <p:nvPr/>
        </p:nvSpPr>
        <p:spPr bwMode="auto">
          <a:xfrm>
            <a:off x="3838575" y="1036638"/>
            <a:ext cx="360363" cy="23082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600" dirty="0"/>
              <a:t>R</a:t>
            </a:r>
          </a:p>
          <a:p>
            <a:pPr algn="ctr" eaLnBrk="1" hangingPunct="1"/>
            <a:r>
              <a:rPr lang="en-US" sz="1600" dirty="0"/>
              <a:t>A</a:t>
            </a:r>
          </a:p>
          <a:p>
            <a:pPr algn="ctr" eaLnBrk="1" hangingPunct="1"/>
            <a:r>
              <a:rPr lang="en-US" sz="1600" dirty="0"/>
              <a:t>N</a:t>
            </a:r>
          </a:p>
          <a:p>
            <a:pPr algn="ctr" eaLnBrk="1" hangingPunct="1"/>
            <a:r>
              <a:rPr lang="en-US" sz="1600" dirty="0"/>
              <a:t>D</a:t>
            </a:r>
          </a:p>
          <a:p>
            <a:pPr algn="ctr" eaLnBrk="1" hangingPunct="1"/>
            <a:r>
              <a:rPr lang="en-US" sz="1600" dirty="0"/>
              <a:t>O</a:t>
            </a:r>
          </a:p>
          <a:p>
            <a:pPr algn="ctr" eaLnBrk="1" hangingPunct="1"/>
            <a:r>
              <a:rPr lang="en-US" sz="1600" dirty="0"/>
              <a:t>M</a:t>
            </a:r>
          </a:p>
          <a:p>
            <a:pPr algn="ctr" eaLnBrk="1" hangingPunct="1"/>
            <a:r>
              <a:rPr lang="en-US" sz="1600" dirty="0"/>
              <a:t>I</a:t>
            </a:r>
          </a:p>
          <a:p>
            <a:pPr algn="ctr" eaLnBrk="1" hangingPunct="1"/>
            <a:r>
              <a:rPr lang="en-US" sz="1600" dirty="0"/>
              <a:t>Z</a:t>
            </a:r>
          </a:p>
          <a:p>
            <a:pPr algn="ctr" eaLnBrk="1" hangingPunct="1"/>
            <a:r>
              <a:rPr lang="en-US" sz="1600" dirty="0"/>
              <a:t>E</a:t>
            </a:r>
          </a:p>
        </p:txBody>
      </p:sp>
      <p:sp>
        <p:nvSpPr>
          <p:cNvPr id="24580" name="TextBox 5"/>
          <p:cNvSpPr txBox="1">
            <a:spLocks noChangeArrowheads="1"/>
          </p:cNvSpPr>
          <p:nvPr/>
        </p:nvSpPr>
        <p:spPr bwMode="auto">
          <a:xfrm>
            <a:off x="4764087" y="1189038"/>
            <a:ext cx="4121151" cy="400110"/>
          </a:xfrm>
          <a:prstGeom prst="rect">
            <a:avLst/>
          </a:prstGeom>
          <a:solidFill>
            <a:srgbClr val="FFFFFF"/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2000" dirty="0"/>
              <a:t>Standard Concurrent </a:t>
            </a:r>
            <a:r>
              <a:rPr lang="en-US" sz="2000" dirty="0" err="1"/>
              <a:t>ChemoRT</a:t>
            </a:r>
            <a:endParaRPr lang="en-US" sz="2000" dirty="0"/>
          </a:p>
        </p:txBody>
      </p:sp>
      <p:sp>
        <p:nvSpPr>
          <p:cNvPr id="24581" name="TextBox 6"/>
          <p:cNvSpPr txBox="1">
            <a:spLocks noChangeArrowheads="1"/>
          </p:cNvSpPr>
          <p:nvPr/>
        </p:nvSpPr>
        <p:spPr bwMode="auto">
          <a:xfrm>
            <a:off x="1266825" y="2230498"/>
            <a:ext cx="414338" cy="3052762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dirty="0"/>
              <a:t>R</a:t>
            </a:r>
          </a:p>
          <a:p>
            <a:pPr algn="ctr" eaLnBrk="1" hangingPunct="1"/>
            <a:r>
              <a:rPr lang="en-US" dirty="0"/>
              <a:t>E</a:t>
            </a:r>
          </a:p>
          <a:p>
            <a:pPr algn="ctr" eaLnBrk="1" hangingPunct="1"/>
            <a:r>
              <a:rPr lang="en-US" dirty="0"/>
              <a:t>G</a:t>
            </a:r>
          </a:p>
          <a:p>
            <a:pPr algn="ctr" eaLnBrk="1" hangingPunct="1"/>
            <a:r>
              <a:rPr lang="en-US" dirty="0"/>
              <a:t>I</a:t>
            </a:r>
          </a:p>
          <a:p>
            <a:pPr algn="ctr" eaLnBrk="1" hangingPunct="1"/>
            <a:r>
              <a:rPr lang="en-US" dirty="0"/>
              <a:t>S</a:t>
            </a:r>
          </a:p>
          <a:p>
            <a:pPr algn="ctr" eaLnBrk="1" hangingPunct="1"/>
            <a:r>
              <a:rPr lang="en-US" dirty="0"/>
              <a:t>T</a:t>
            </a:r>
          </a:p>
          <a:p>
            <a:pPr algn="ctr" eaLnBrk="1" hangingPunct="1"/>
            <a:r>
              <a:rPr lang="en-US" dirty="0"/>
              <a:t>E</a:t>
            </a:r>
          </a:p>
          <a:p>
            <a:pPr algn="ctr" eaLnBrk="1" hangingPunct="1"/>
            <a:r>
              <a:rPr lang="en-US" dirty="0"/>
              <a:t>R</a:t>
            </a:r>
          </a:p>
        </p:txBody>
      </p:sp>
      <p:sp>
        <p:nvSpPr>
          <p:cNvPr id="24582" name="TextBox 7"/>
          <p:cNvSpPr txBox="1">
            <a:spLocks noChangeArrowheads="1"/>
          </p:cNvSpPr>
          <p:nvPr/>
        </p:nvSpPr>
        <p:spPr bwMode="auto">
          <a:xfrm>
            <a:off x="4797425" y="2065338"/>
            <a:ext cx="1527175" cy="707886"/>
          </a:xfrm>
          <a:prstGeom prst="rect">
            <a:avLst/>
          </a:prstGeom>
          <a:solidFill>
            <a:srgbClr val="FFFFFF"/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2000" dirty="0" err="1"/>
              <a:t>Erlotinib</a:t>
            </a:r>
            <a:endParaRPr lang="en-US" sz="2000" dirty="0"/>
          </a:p>
          <a:p>
            <a:pPr eaLnBrk="1" hangingPunct="1"/>
            <a:r>
              <a:rPr lang="en-US" sz="2000" dirty="0"/>
              <a:t>x 12 weeks</a:t>
            </a:r>
          </a:p>
        </p:txBody>
      </p:sp>
      <p:sp>
        <p:nvSpPr>
          <p:cNvPr id="24583" name="TextBox 9"/>
          <p:cNvSpPr txBox="1">
            <a:spLocks noChangeArrowheads="1"/>
          </p:cNvSpPr>
          <p:nvPr/>
        </p:nvSpPr>
        <p:spPr bwMode="auto">
          <a:xfrm>
            <a:off x="6799263" y="2065338"/>
            <a:ext cx="2090737" cy="1015663"/>
          </a:xfrm>
          <a:prstGeom prst="rect">
            <a:avLst/>
          </a:prstGeom>
          <a:solidFill>
            <a:srgbClr val="FFFFFF"/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2000" dirty="0"/>
              <a:t>Standard Concurrent </a:t>
            </a:r>
            <a:r>
              <a:rPr lang="en-US" sz="2000" dirty="0" err="1"/>
              <a:t>ChemoRT</a:t>
            </a:r>
            <a:endParaRPr lang="en-US" sz="2000" dirty="0"/>
          </a:p>
        </p:txBody>
      </p:sp>
      <p:cxnSp>
        <p:nvCxnSpPr>
          <p:cNvPr id="13" name="Straight Arrow Connector 12"/>
          <p:cNvCxnSpPr/>
          <p:nvPr/>
        </p:nvCxnSpPr>
        <p:spPr>
          <a:xfrm>
            <a:off x="4243388" y="1993900"/>
            <a:ext cx="547687" cy="393700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3400425" y="1993900"/>
            <a:ext cx="412750" cy="0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V="1">
            <a:off x="4243388" y="1373188"/>
            <a:ext cx="520700" cy="620712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587" name="TextBox 27"/>
          <p:cNvSpPr txBox="1">
            <a:spLocks noChangeArrowheads="1"/>
          </p:cNvSpPr>
          <p:nvPr/>
        </p:nvSpPr>
        <p:spPr bwMode="auto">
          <a:xfrm>
            <a:off x="1751012" y="2650668"/>
            <a:ext cx="1114425" cy="2031325"/>
          </a:xfrm>
          <a:prstGeom prst="rect">
            <a:avLst/>
          </a:prstGeom>
          <a:solidFill>
            <a:srgbClr val="FFFFFF"/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u="sng" dirty="0"/>
              <a:t>Stratify:</a:t>
            </a:r>
          </a:p>
          <a:p>
            <a:pPr eaLnBrk="1" hangingPunct="1"/>
            <a:endParaRPr lang="en-US" sz="1400" dirty="0"/>
          </a:p>
          <a:p>
            <a:pPr eaLnBrk="1" hangingPunct="1"/>
            <a:r>
              <a:rPr lang="en-US" sz="1400" dirty="0"/>
              <a:t>-Wt. Loss</a:t>
            </a:r>
          </a:p>
          <a:p>
            <a:pPr eaLnBrk="1" hangingPunct="1"/>
            <a:endParaRPr lang="en-US" sz="1400" dirty="0"/>
          </a:p>
          <a:p>
            <a:pPr eaLnBrk="1" hangingPunct="1"/>
            <a:r>
              <a:rPr lang="en-US" sz="1400" dirty="0"/>
              <a:t>-IIIA vs. IIIB</a:t>
            </a:r>
          </a:p>
          <a:p>
            <a:pPr eaLnBrk="1" hangingPunct="1"/>
            <a:endParaRPr lang="en-US" sz="1400" dirty="0"/>
          </a:p>
          <a:p>
            <a:pPr eaLnBrk="1" hangingPunct="1"/>
            <a:r>
              <a:rPr lang="en-US" sz="1400" dirty="0"/>
              <a:t>-Chemo </a:t>
            </a:r>
          </a:p>
          <a:p>
            <a:pPr eaLnBrk="1" hangingPunct="1"/>
            <a:r>
              <a:rPr lang="en-US" sz="1400" dirty="0"/>
              <a:t>(EP vs. </a:t>
            </a:r>
            <a:r>
              <a:rPr lang="en-US" sz="1400" dirty="0" err="1"/>
              <a:t>CboTax</a:t>
            </a:r>
            <a:r>
              <a:rPr lang="en-US" sz="1400" dirty="0"/>
              <a:t>)</a:t>
            </a:r>
          </a:p>
        </p:txBody>
      </p:sp>
      <p:sp>
        <p:nvSpPr>
          <p:cNvPr id="24588" name="TextBox 30"/>
          <p:cNvSpPr txBox="1">
            <a:spLocks noChangeArrowheads="1"/>
          </p:cNvSpPr>
          <p:nvPr/>
        </p:nvSpPr>
        <p:spPr bwMode="auto">
          <a:xfrm>
            <a:off x="2257425" y="1824038"/>
            <a:ext cx="1143000" cy="400110"/>
          </a:xfrm>
          <a:prstGeom prst="rect">
            <a:avLst/>
          </a:prstGeom>
          <a:solidFill>
            <a:srgbClr val="DCE6F2"/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2000" dirty="0" err="1"/>
              <a:t>EGFRm</a:t>
            </a:r>
            <a:endParaRPr lang="en-US" sz="2000" dirty="0"/>
          </a:p>
        </p:txBody>
      </p:sp>
      <p:sp>
        <p:nvSpPr>
          <p:cNvPr id="24589" name="TextBox 35"/>
          <p:cNvSpPr txBox="1">
            <a:spLocks noChangeArrowheads="1"/>
          </p:cNvSpPr>
          <p:nvPr/>
        </p:nvSpPr>
        <p:spPr bwMode="auto">
          <a:xfrm>
            <a:off x="3884613" y="3573462"/>
            <a:ext cx="358775" cy="2308225"/>
          </a:xfrm>
          <a:prstGeom prst="rect">
            <a:avLst/>
          </a:prstGeom>
          <a:solidFill>
            <a:srgbClr val="DCE6F2"/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600"/>
              <a:t>R</a:t>
            </a:r>
          </a:p>
          <a:p>
            <a:pPr algn="ctr" eaLnBrk="1" hangingPunct="1"/>
            <a:r>
              <a:rPr lang="en-US" sz="1600"/>
              <a:t>A</a:t>
            </a:r>
          </a:p>
          <a:p>
            <a:pPr algn="ctr" eaLnBrk="1" hangingPunct="1"/>
            <a:r>
              <a:rPr lang="en-US" sz="1600"/>
              <a:t>N</a:t>
            </a:r>
          </a:p>
          <a:p>
            <a:pPr algn="ctr" eaLnBrk="1" hangingPunct="1"/>
            <a:r>
              <a:rPr lang="en-US" sz="1600"/>
              <a:t>D</a:t>
            </a:r>
          </a:p>
          <a:p>
            <a:pPr algn="ctr" eaLnBrk="1" hangingPunct="1"/>
            <a:r>
              <a:rPr lang="en-US" sz="1600"/>
              <a:t>O</a:t>
            </a:r>
          </a:p>
          <a:p>
            <a:pPr algn="ctr" eaLnBrk="1" hangingPunct="1"/>
            <a:r>
              <a:rPr lang="en-US" sz="1600"/>
              <a:t>M</a:t>
            </a:r>
          </a:p>
          <a:p>
            <a:pPr algn="ctr" eaLnBrk="1" hangingPunct="1"/>
            <a:r>
              <a:rPr lang="en-US" sz="1600"/>
              <a:t>I</a:t>
            </a:r>
          </a:p>
          <a:p>
            <a:pPr algn="ctr" eaLnBrk="1" hangingPunct="1"/>
            <a:r>
              <a:rPr lang="en-US" sz="1600"/>
              <a:t>Z</a:t>
            </a:r>
          </a:p>
          <a:p>
            <a:pPr algn="ctr" eaLnBrk="1" hangingPunct="1"/>
            <a:r>
              <a:rPr lang="en-US" sz="1600"/>
              <a:t>E</a:t>
            </a:r>
          </a:p>
        </p:txBody>
      </p:sp>
      <p:sp>
        <p:nvSpPr>
          <p:cNvPr id="24590" name="TextBox 36"/>
          <p:cNvSpPr txBox="1">
            <a:spLocks noChangeArrowheads="1"/>
          </p:cNvSpPr>
          <p:nvPr/>
        </p:nvSpPr>
        <p:spPr bwMode="auto">
          <a:xfrm>
            <a:off x="4797425" y="4248150"/>
            <a:ext cx="4092575" cy="400110"/>
          </a:xfrm>
          <a:prstGeom prst="rect">
            <a:avLst/>
          </a:prstGeom>
          <a:solidFill>
            <a:srgbClr val="FFFFFF"/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2000"/>
              <a:t>Standard Concurrent ChemoRT</a:t>
            </a:r>
          </a:p>
        </p:txBody>
      </p:sp>
      <p:sp>
        <p:nvSpPr>
          <p:cNvPr id="24591" name="TextBox 37"/>
          <p:cNvSpPr txBox="1">
            <a:spLocks noChangeArrowheads="1"/>
          </p:cNvSpPr>
          <p:nvPr/>
        </p:nvSpPr>
        <p:spPr bwMode="auto">
          <a:xfrm>
            <a:off x="4829175" y="5124450"/>
            <a:ext cx="1527175" cy="707886"/>
          </a:xfrm>
          <a:prstGeom prst="rect">
            <a:avLst/>
          </a:prstGeom>
          <a:solidFill>
            <a:srgbClr val="FFFFFF"/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2000" dirty="0" err="1"/>
              <a:t>Crizotinib</a:t>
            </a:r>
            <a:endParaRPr lang="en-US" sz="2000" dirty="0"/>
          </a:p>
          <a:p>
            <a:pPr eaLnBrk="1" hangingPunct="1"/>
            <a:r>
              <a:rPr lang="en-US" sz="2000" dirty="0"/>
              <a:t>x 12 weeks</a:t>
            </a:r>
          </a:p>
        </p:txBody>
      </p:sp>
      <p:sp>
        <p:nvSpPr>
          <p:cNvPr id="24592" name="TextBox 38"/>
          <p:cNvSpPr txBox="1">
            <a:spLocks noChangeArrowheads="1"/>
          </p:cNvSpPr>
          <p:nvPr/>
        </p:nvSpPr>
        <p:spPr bwMode="auto">
          <a:xfrm>
            <a:off x="6846888" y="5124450"/>
            <a:ext cx="2038350" cy="1015663"/>
          </a:xfrm>
          <a:prstGeom prst="rect">
            <a:avLst/>
          </a:prstGeom>
          <a:solidFill>
            <a:srgbClr val="FFFFFF"/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2000"/>
              <a:t>Standard Concurrent ChemoRT</a:t>
            </a:r>
          </a:p>
        </p:txBody>
      </p:sp>
      <p:cxnSp>
        <p:nvCxnSpPr>
          <p:cNvPr id="40" name="Straight Arrow Connector 39"/>
          <p:cNvCxnSpPr/>
          <p:nvPr/>
        </p:nvCxnSpPr>
        <p:spPr>
          <a:xfrm>
            <a:off x="4275138" y="5053013"/>
            <a:ext cx="549275" cy="393700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3433763" y="5053013"/>
            <a:ext cx="412750" cy="0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 flipV="1">
            <a:off x="4275138" y="4432300"/>
            <a:ext cx="522287" cy="620713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596" name="TextBox 42"/>
          <p:cNvSpPr txBox="1">
            <a:spLocks noChangeArrowheads="1"/>
          </p:cNvSpPr>
          <p:nvPr/>
        </p:nvSpPr>
        <p:spPr bwMode="auto">
          <a:xfrm>
            <a:off x="2359024" y="4883150"/>
            <a:ext cx="1074739" cy="400110"/>
          </a:xfrm>
          <a:prstGeom prst="rect">
            <a:avLst/>
          </a:prstGeom>
          <a:solidFill>
            <a:srgbClr val="DCE6F2"/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2000" dirty="0" smtClean="0"/>
              <a:t>ALK+</a:t>
            </a:r>
            <a:endParaRPr lang="en-US" sz="2000" dirty="0"/>
          </a:p>
        </p:txBody>
      </p:sp>
      <p:cxnSp>
        <p:nvCxnSpPr>
          <p:cNvPr id="44" name="Straight Arrow Connector 43"/>
          <p:cNvCxnSpPr>
            <a:endCxn id="24583" idx="1"/>
          </p:cNvCxnSpPr>
          <p:nvPr/>
        </p:nvCxnSpPr>
        <p:spPr>
          <a:xfrm>
            <a:off x="6372225" y="2573170"/>
            <a:ext cx="427038" cy="0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>
            <a:stCxn id="24591" idx="3"/>
          </p:cNvCxnSpPr>
          <p:nvPr/>
        </p:nvCxnSpPr>
        <p:spPr>
          <a:xfrm>
            <a:off x="6356350" y="5478393"/>
            <a:ext cx="482600" cy="0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sz="2300" dirty="0" smtClean="0"/>
          </a:p>
          <a:p>
            <a:endParaRPr lang="en-US" sz="2300" dirty="0" smtClean="0"/>
          </a:p>
          <a:p>
            <a:r>
              <a:rPr lang="en-US" sz="2300" dirty="0" smtClean="0"/>
              <a:t>For patients with LA-NSCLC receiving concurrent </a:t>
            </a:r>
            <a:r>
              <a:rPr lang="en-US" sz="2300" dirty="0" err="1" smtClean="0"/>
              <a:t>chemoradiotherapy</a:t>
            </a:r>
            <a:r>
              <a:rPr lang="en-US" sz="2300" dirty="0" smtClean="0"/>
              <a:t>, the standard radiation dose is 60-70 </a:t>
            </a:r>
            <a:r>
              <a:rPr lang="en-US" sz="2300" dirty="0" err="1" smtClean="0"/>
              <a:t>Gy</a:t>
            </a:r>
            <a:endParaRPr lang="en-US" sz="2300" dirty="0" smtClean="0"/>
          </a:p>
          <a:p>
            <a:endParaRPr lang="en-US" sz="2300" dirty="0"/>
          </a:p>
          <a:p>
            <a:r>
              <a:rPr lang="en-US" sz="2300" dirty="0" smtClean="0"/>
              <a:t>For squamous cell carcinoma, a cisplatin doublet is appropriate, most commonly cisplatin/etoposide or carboplatin/paclitaxel</a:t>
            </a:r>
          </a:p>
          <a:p>
            <a:endParaRPr lang="en-US" sz="2300" dirty="0"/>
          </a:p>
          <a:p>
            <a:r>
              <a:rPr lang="en-US" sz="2300" dirty="0" smtClean="0"/>
              <a:t>For non-squamous cancer, the combination of cisplatin/</a:t>
            </a:r>
            <a:r>
              <a:rPr lang="en-US" sz="2300" dirty="0" err="1" smtClean="0"/>
              <a:t>pemetrexed</a:t>
            </a:r>
            <a:r>
              <a:rPr lang="en-US" sz="2300" dirty="0" smtClean="0"/>
              <a:t> is equally effective as cisplatin/etoposide, but with lower incidence of serious adverse events</a:t>
            </a:r>
          </a:p>
          <a:p>
            <a:endParaRPr lang="en-US" sz="2300" dirty="0"/>
          </a:p>
          <a:p>
            <a:r>
              <a:rPr lang="en-US" sz="2300" smtClean="0"/>
              <a:t>Efforts are under way </a:t>
            </a:r>
            <a:r>
              <a:rPr lang="en-US" sz="2300" dirty="0" smtClean="0"/>
              <a:t>to incorporate targeted agents into the standard backbone of </a:t>
            </a:r>
            <a:r>
              <a:rPr lang="en-US" sz="2300" dirty="0" err="1" smtClean="0"/>
              <a:t>chemoradiation</a:t>
            </a:r>
            <a:endParaRPr lang="en-US" sz="2300" dirty="0" smtClean="0"/>
          </a:p>
        </p:txBody>
      </p:sp>
    </p:spTree>
    <p:extLst>
      <p:ext uri="{BB962C8B-B14F-4D97-AF65-F5344CB8AC3E}">
        <p14:creationId xmlns:p14="http://schemas.microsoft.com/office/powerpoint/2010/main" val="11603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 txBox="1">
            <a:spLocks/>
          </p:cNvSpPr>
          <p:nvPr/>
        </p:nvSpPr>
        <p:spPr bwMode="auto">
          <a:xfrm>
            <a:off x="520700" y="381000"/>
            <a:ext cx="8054345" cy="1395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900" b="1" dirty="0" smtClean="0">
                <a:solidFill>
                  <a:srgbClr val="000000"/>
                </a:solidFill>
              </a:rPr>
              <a:t>How does the efficacy of cisplatin/</a:t>
            </a:r>
            <a:r>
              <a:rPr lang="en-US" sz="1900" b="1" dirty="0" err="1" smtClean="0">
                <a:solidFill>
                  <a:srgbClr val="000000"/>
                </a:solidFill>
              </a:rPr>
              <a:t>pemetrexed</a:t>
            </a:r>
            <a:r>
              <a:rPr lang="en-US" sz="1900" b="1" dirty="0" smtClean="0">
                <a:solidFill>
                  <a:srgbClr val="000000"/>
                </a:solidFill>
              </a:rPr>
              <a:t> combined with radiation therapy compare to that of cisplatin/etoposide combined with radiation therapy in locally advanced </a:t>
            </a:r>
            <a:r>
              <a:rPr lang="en-US" sz="1900" b="1" dirty="0" err="1" smtClean="0">
                <a:solidFill>
                  <a:srgbClr val="000000"/>
                </a:solidFill>
              </a:rPr>
              <a:t>nonsquamous</a:t>
            </a:r>
            <a:r>
              <a:rPr lang="en-US" sz="1900" b="1" dirty="0" smtClean="0">
                <a:solidFill>
                  <a:srgbClr val="000000"/>
                </a:solidFill>
              </a:rPr>
              <a:t> NSCLC?</a:t>
            </a:r>
            <a:endParaRPr lang="en-US" sz="1900" b="1" dirty="0">
              <a:solidFill>
                <a:srgbClr val="000000"/>
              </a:solidFill>
            </a:endParaRPr>
          </a:p>
        </p:txBody>
      </p:sp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622300" y="177800"/>
            <a:ext cx="188118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9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sz="1800" b="1" dirty="0">
                <a:solidFill>
                  <a:srgbClr val="000000"/>
                </a:solidFill>
                <a:latin typeface="Arial" charset="0"/>
                <a:cs typeface="Arial" charset="0"/>
              </a:rPr>
              <a:t>AUDIENCE POLL</a:t>
            </a:r>
          </a:p>
        </p:txBody>
      </p:sp>
      <p:graphicFrame>
        <p:nvGraphicFramePr>
          <p:cNvPr id="3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27484270"/>
              </p:ext>
            </p:extLst>
          </p:nvPr>
        </p:nvGraphicFramePr>
        <p:xfrm>
          <a:off x="280672" y="1776248"/>
          <a:ext cx="8534400" cy="47611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917138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 txBox="1">
            <a:spLocks/>
          </p:cNvSpPr>
          <p:nvPr/>
        </p:nvSpPr>
        <p:spPr bwMode="auto">
          <a:xfrm>
            <a:off x="520700" y="381000"/>
            <a:ext cx="8054345" cy="1395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900" b="1" dirty="0" smtClean="0">
                <a:solidFill>
                  <a:srgbClr val="000000"/>
                </a:solidFill>
              </a:rPr>
              <a:t>How does the tolerability of cisplatin/</a:t>
            </a:r>
            <a:r>
              <a:rPr lang="en-US" sz="1900" b="1" dirty="0" err="1" smtClean="0">
                <a:solidFill>
                  <a:srgbClr val="000000"/>
                </a:solidFill>
              </a:rPr>
              <a:t>pemetrexed</a:t>
            </a:r>
            <a:r>
              <a:rPr lang="en-US" sz="1900" b="1" dirty="0" smtClean="0">
                <a:solidFill>
                  <a:srgbClr val="000000"/>
                </a:solidFill>
              </a:rPr>
              <a:t> combined with radiation therapy compare to that of cisplatin/etoposide combined with radiation therapy in locally advanced </a:t>
            </a:r>
            <a:r>
              <a:rPr lang="en-US" sz="1900" b="1" dirty="0" err="1" smtClean="0">
                <a:solidFill>
                  <a:srgbClr val="000000"/>
                </a:solidFill>
              </a:rPr>
              <a:t>nonsquamous</a:t>
            </a:r>
            <a:r>
              <a:rPr lang="en-US" sz="1900" b="1" dirty="0" smtClean="0">
                <a:solidFill>
                  <a:srgbClr val="000000"/>
                </a:solidFill>
              </a:rPr>
              <a:t> NSCLC?</a:t>
            </a:r>
            <a:endParaRPr lang="en-US" sz="1900" b="1" dirty="0">
              <a:solidFill>
                <a:srgbClr val="000000"/>
              </a:solidFill>
            </a:endParaRPr>
          </a:p>
        </p:txBody>
      </p:sp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622300" y="177800"/>
            <a:ext cx="188118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9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sz="1800" b="1" dirty="0">
                <a:solidFill>
                  <a:srgbClr val="000000"/>
                </a:solidFill>
                <a:latin typeface="Arial" charset="0"/>
                <a:cs typeface="Arial" charset="0"/>
              </a:rPr>
              <a:t>AUDIENCE POLL</a:t>
            </a:r>
          </a:p>
        </p:txBody>
      </p:sp>
      <p:graphicFrame>
        <p:nvGraphicFramePr>
          <p:cNvPr id="3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7016067"/>
              </p:ext>
            </p:extLst>
          </p:nvPr>
        </p:nvGraphicFramePr>
        <p:xfrm>
          <a:off x="280672" y="1776248"/>
          <a:ext cx="8534400" cy="47611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90221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endParaRPr lang="en-US" sz="2800" dirty="0" smtClean="0"/>
          </a:p>
          <a:p>
            <a:r>
              <a:rPr lang="en-US" sz="2800" dirty="0" smtClean="0"/>
              <a:t>77-year-old presents with a worsening cough, scant hemoptysis</a:t>
            </a:r>
          </a:p>
          <a:p>
            <a:r>
              <a:rPr lang="en-US" sz="2800" dirty="0" smtClean="0"/>
              <a:t>Chest x-ray shows a right lung mass</a:t>
            </a:r>
          </a:p>
          <a:p>
            <a:r>
              <a:rPr lang="en-US" sz="2800" dirty="0" smtClean="0"/>
              <a:t>Chest CT: 3.5-cm right </a:t>
            </a:r>
            <a:r>
              <a:rPr lang="en-US" sz="2800" dirty="0" err="1" smtClean="0"/>
              <a:t>perihilar</a:t>
            </a:r>
            <a:r>
              <a:rPr lang="en-US" sz="2800" dirty="0" smtClean="0"/>
              <a:t> mass, enlarged </a:t>
            </a:r>
            <a:r>
              <a:rPr lang="en-US" sz="2800" dirty="0" err="1" smtClean="0"/>
              <a:t>subcarinal</a:t>
            </a:r>
            <a:r>
              <a:rPr lang="en-US" sz="2800" dirty="0" smtClean="0"/>
              <a:t> lymph node</a:t>
            </a:r>
            <a:endParaRPr lang="en-US" sz="2800" dirty="0"/>
          </a:p>
          <a:p>
            <a:r>
              <a:rPr lang="en-US" sz="2800" dirty="0" smtClean="0"/>
              <a:t>PET/CT: avid disease in right </a:t>
            </a:r>
            <a:r>
              <a:rPr lang="en-US" sz="2800" dirty="0" err="1" smtClean="0"/>
              <a:t>perihilar</a:t>
            </a:r>
            <a:r>
              <a:rPr lang="en-US" sz="2800" dirty="0" smtClean="0"/>
              <a:t> mass, </a:t>
            </a:r>
            <a:r>
              <a:rPr lang="en-US" sz="2800" dirty="0" err="1" smtClean="0"/>
              <a:t>subcarinal</a:t>
            </a:r>
            <a:r>
              <a:rPr lang="en-US" sz="2800" dirty="0" smtClean="0"/>
              <a:t> lymph node. No distant disease</a:t>
            </a:r>
          </a:p>
          <a:p>
            <a:r>
              <a:rPr lang="en-US" sz="2800" dirty="0" smtClean="0"/>
              <a:t>Brain MRI negative</a:t>
            </a:r>
          </a:p>
          <a:p>
            <a:r>
              <a:rPr lang="en-US" sz="2800" dirty="0" smtClean="0"/>
              <a:t>No weight loss. CBC, laboratory studies are WNL</a:t>
            </a:r>
          </a:p>
        </p:txBody>
      </p:sp>
    </p:spTree>
    <p:extLst>
      <p:ext uri="{BB962C8B-B14F-4D97-AF65-F5344CB8AC3E}">
        <p14:creationId xmlns:p14="http://schemas.microsoft.com/office/powerpoint/2010/main" val="3867279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Bronchoscopy and EBUS biopsies positive in RML, </a:t>
            </a:r>
            <a:r>
              <a:rPr lang="en-US" sz="2800" dirty="0" err="1" smtClean="0"/>
              <a:t>subcarinal</a:t>
            </a:r>
            <a:r>
              <a:rPr lang="en-US" sz="2800" dirty="0" smtClean="0"/>
              <a:t> and 4R stations </a:t>
            </a:r>
          </a:p>
          <a:p>
            <a:pPr lvl="1"/>
            <a:r>
              <a:rPr lang="en-US" sz="2800" dirty="0" smtClean="0"/>
              <a:t>TTF1+ adenocarcinoma</a:t>
            </a:r>
          </a:p>
          <a:p>
            <a:pPr lvl="1"/>
            <a:r>
              <a:rPr lang="en-US" sz="2800" dirty="0" err="1" smtClean="0"/>
              <a:t>EGFRwt</a:t>
            </a:r>
            <a:r>
              <a:rPr lang="en-US" sz="2800" dirty="0" smtClean="0"/>
              <a:t>, ALK-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19277" t="5042" r="20044" b="6374"/>
          <a:stretch/>
        </p:blipFill>
        <p:spPr>
          <a:xfrm>
            <a:off x="2426023" y="2653669"/>
            <a:ext cx="4545874" cy="3840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805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234" y="104304"/>
            <a:ext cx="6379574" cy="149475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540933" y="2175933"/>
            <a:ext cx="2286000" cy="923330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429 Patients</a:t>
            </a:r>
          </a:p>
          <a:p>
            <a:r>
              <a:rPr lang="en-US" dirty="0" smtClean="0"/>
              <a:t>Stage IIIA/N2 NSCLC</a:t>
            </a:r>
          </a:p>
          <a:p>
            <a:r>
              <a:rPr lang="en-US" dirty="0" err="1" smtClean="0"/>
              <a:t>Resectable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81000" y="3463333"/>
            <a:ext cx="1862667" cy="1200329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Induction Chemotherapy &amp;</a:t>
            </a:r>
          </a:p>
          <a:p>
            <a:r>
              <a:rPr lang="en-US" dirty="0" smtClean="0"/>
              <a:t>Radiotherapy</a:t>
            </a:r>
          </a:p>
          <a:p>
            <a:r>
              <a:rPr lang="en-US" dirty="0" smtClean="0"/>
              <a:t>45 </a:t>
            </a:r>
            <a:r>
              <a:rPr lang="en-US" dirty="0" err="1" smtClean="0"/>
              <a:t>Gy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2777084" y="3455752"/>
            <a:ext cx="1862667" cy="20313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r>
              <a:rPr lang="en-US" dirty="0" smtClean="0"/>
              <a:t>Definitive Chemotherapy &amp;</a:t>
            </a:r>
          </a:p>
          <a:p>
            <a:r>
              <a:rPr lang="en-US" dirty="0" smtClean="0"/>
              <a:t>Radiotherapy</a:t>
            </a:r>
          </a:p>
          <a:p>
            <a:r>
              <a:rPr lang="en-US" dirty="0" smtClean="0"/>
              <a:t>61 </a:t>
            </a:r>
            <a:r>
              <a:rPr lang="en-US" dirty="0" err="1" smtClean="0"/>
              <a:t>Gy</a:t>
            </a:r>
            <a:endParaRPr lang="en-US" dirty="0" smtClean="0"/>
          </a:p>
          <a:p>
            <a:endParaRPr lang="en-US" dirty="0"/>
          </a:p>
          <a:p>
            <a:endParaRPr lang="en-US" dirty="0" smtClean="0"/>
          </a:p>
        </p:txBody>
      </p:sp>
      <p:sp>
        <p:nvSpPr>
          <p:cNvPr id="10" name="TextBox 9"/>
          <p:cNvSpPr txBox="1"/>
          <p:nvPr/>
        </p:nvSpPr>
        <p:spPr>
          <a:xfrm>
            <a:off x="364542" y="5112266"/>
            <a:ext cx="1862667" cy="36933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Surgical Resection</a:t>
            </a:r>
            <a:endParaRPr lang="en-US" dirty="0"/>
          </a:p>
        </p:txBody>
      </p:sp>
      <p:cxnSp>
        <p:nvCxnSpPr>
          <p:cNvPr id="12" name="Straight Arrow Connector 11"/>
          <p:cNvCxnSpPr/>
          <p:nvPr/>
        </p:nvCxnSpPr>
        <p:spPr>
          <a:xfrm flipH="1">
            <a:off x="2101722" y="3099263"/>
            <a:ext cx="317526" cy="226744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>
            <a:stCxn id="7" idx="2"/>
          </p:cNvCxnSpPr>
          <p:nvPr/>
        </p:nvCxnSpPr>
        <p:spPr>
          <a:xfrm>
            <a:off x="2683933" y="3099263"/>
            <a:ext cx="340127" cy="226745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1223407" y="4656081"/>
            <a:ext cx="0" cy="425949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381000" y="6243139"/>
            <a:ext cx="26835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-</a:t>
            </a:r>
            <a:r>
              <a:rPr lang="en-US" dirty="0" err="1" smtClean="0"/>
              <a:t>Albain</a:t>
            </a:r>
            <a:r>
              <a:rPr lang="en-US" dirty="0" smtClean="0"/>
              <a:t> et al, Lancet 2009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8683" y="1744363"/>
            <a:ext cx="3982583" cy="5113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7518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995" y="-1"/>
            <a:ext cx="4066248" cy="6871373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91894" y="598570"/>
            <a:ext cx="4394905" cy="2321281"/>
          </a:xfrm>
        </p:spPr>
        <p:txBody>
          <a:bodyPr>
            <a:normAutofit/>
          </a:bodyPr>
          <a:lstStyle/>
          <a:p>
            <a:r>
              <a:rPr lang="en-US" sz="2800" dirty="0" smtClean="0"/>
              <a:t>PFS superior with C/RT/S</a:t>
            </a:r>
          </a:p>
          <a:p>
            <a:r>
              <a:rPr lang="en-US" sz="2800" dirty="0" smtClean="0"/>
              <a:t>No difference is OS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661175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91894" y="598570"/>
            <a:ext cx="4394905" cy="2569469"/>
          </a:xfrm>
        </p:spPr>
        <p:txBody>
          <a:bodyPr>
            <a:normAutofit/>
          </a:bodyPr>
          <a:lstStyle/>
          <a:p>
            <a:r>
              <a:rPr lang="en-US" sz="2800" dirty="0" smtClean="0"/>
              <a:t>PFS superior with C/RT/S</a:t>
            </a:r>
          </a:p>
          <a:p>
            <a:r>
              <a:rPr lang="en-US" sz="2800" dirty="0" smtClean="0"/>
              <a:t>No difference is OS</a:t>
            </a:r>
          </a:p>
          <a:p>
            <a:endParaRPr lang="en-US" sz="2800" dirty="0"/>
          </a:p>
          <a:p>
            <a:r>
              <a:rPr lang="en-US" sz="2800" dirty="0" smtClean="0"/>
              <a:t>OS improved with surgery in lobectomy patients</a:t>
            </a:r>
            <a:endParaRPr lang="en-US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b="54213"/>
          <a:stretch/>
        </p:blipFill>
        <p:spPr>
          <a:xfrm>
            <a:off x="4547173" y="3168039"/>
            <a:ext cx="4375320" cy="337887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7995" y="-1"/>
            <a:ext cx="4066248" cy="6871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61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Override1.xml><?xml version="1.0" encoding="utf-8"?>
<a:themeOverride xmlns:a="http://schemas.openxmlformats.org/drawingml/2006/main">
  <a:clrScheme name="">
    <a:dk1>
      <a:srgbClr val="FFFFFF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DADADA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  <a:fontScheme name="Blank Presentation">
    <a:majorFont>
      <a:latin typeface="Arial"/>
      <a:ea typeface="ＭＳ Ｐゴシック"/>
      <a:cs typeface="ＭＳ Ｐゴシック"/>
    </a:majorFont>
    <a:minorFont>
      <a:latin typeface="Arial"/>
      <a:ea typeface="ＭＳ Ｐゴシック"/>
      <a:cs typeface="ＭＳ Ｐゴシック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">
    <a:dk1>
      <a:srgbClr val="FFFFFF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DADADA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  <a:fontScheme name="Blank Presentation">
    <a:majorFont>
      <a:latin typeface="Arial"/>
      <a:ea typeface="ＭＳ Ｐゴシック"/>
      <a:cs typeface="ＭＳ Ｐゴシック"/>
    </a:majorFont>
    <a:minorFont>
      <a:latin typeface="Arial"/>
      <a:ea typeface="ＭＳ Ｐゴシック"/>
      <a:cs typeface="ＭＳ Ｐゴシック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1142</TotalTime>
  <Words>833</Words>
  <Application>Microsoft Macintosh PowerPoint</Application>
  <PresentationFormat>On-screen Show (4:3)</PresentationFormat>
  <Paragraphs>203</Paragraphs>
  <Slides>21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8" baseType="lpstr">
      <vt:lpstr>Calibri</vt:lpstr>
      <vt:lpstr>ＭＳ Ｐゴシック</vt:lpstr>
      <vt:lpstr>Times</vt:lpstr>
      <vt:lpstr>Wingdings</vt:lpstr>
      <vt:lpstr>ヒラギノ角ゴ Pro W3</vt:lpstr>
      <vt:lpstr>Arial</vt:lpstr>
      <vt:lpstr>Office Theme</vt:lpstr>
      <vt:lpstr>PowerPoint Presentation</vt:lpstr>
      <vt:lpstr>Recent therapeutic advances and novel trial concepts for patients with locally advanced NSCLC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RTOG 0617</vt:lpstr>
      <vt:lpstr>PowerPoint Presentation</vt:lpstr>
      <vt:lpstr>Advances in Chemotherapy for Stage III…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NRG/Alliance 1306  </vt:lpstr>
      <vt:lpstr>PowerPoint Presentation</vt:lpstr>
    </vt:vector>
  </TitlesOfParts>
  <Manager/>
  <Company>Research To Practice</Company>
  <LinksUpToDate>false</LinksUpToDate>
  <SharedDoc>false</SharedDoc>
  <HyperlinkBase/>
  <HyperlinksChanged>false</HyperlinksChanged>
  <AppVersion>15.0033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Research To Practice</dc:title>
  <dc:subject/>
  <dc:creator>Research To Practice</dc:creator>
  <cp:keywords/>
  <dc:description/>
  <cp:lastModifiedBy>Aura Herrmann</cp:lastModifiedBy>
  <cp:revision>77</cp:revision>
  <cp:lastPrinted>2017-02-07T14:30:21Z</cp:lastPrinted>
  <dcterms:created xsi:type="dcterms:W3CDTF">2017-01-31T14:30:19Z</dcterms:created>
  <dcterms:modified xsi:type="dcterms:W3CDTF">2017-05-18T19:09:15Z</dcterms:modified>
  <cp:category/>
</cp:coreProperties>
</file>