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8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9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  <p:sldMasterId id="2147483944" r:id="rId2"/>
    <p:sldMasterId id="2147483950" r:id="rId3"/>
    <p:sldMasterId id="2147483960" r:id="rId4"/>
    <p:sldMasterId id="2147483965" r:id="rId5"/>
    <p:sldMasterId id="2147483971" r:id="rId6"/>
    <p:sldMasterId id="2147483984" r:id="rId7"/>
    <p:sldMasterId id="2147484007" r:id="rId8"/>
    <p:sldMasterId id="2147484019" r:id="rId9"/>
    <p:sldMasterId id="2147484031" r:id="rId10"/>
    <p:sldMasterId id="2147484043" r:id="rId11"/>
  </p:sldMasterIdLst>
  <p:notesMasterIdLst>
    <p:notesMasterId r:id="rId39"/>
  </p:notesMasterIdLst>
  <p:sldIdLst>
    <p:sldId id="730" r:id="rId12"/>
    <p:sldId id="461" r:id="rId13"/>
    <p:sldId id="731" r:id="rId14"/>
    <p:sldId id="733" r:id="rId15"/>
    <p:sldId id="734" r:id="rId16"/>
    <p:sldId id="735" r:id="rId17"/>
    <p:sldId id="736" r:id="rId18"/>
    <p:sldId id="737" r:id="rId19"/>
    <p:sldId id="732" r:id="rId20"/>
    <p:sldId id="738" r:id="rId21"/>
    <p:sldId id="739" r:id="rId22"/>
    <p:sldId id="727" r:id="rId23"/>
    <p:sldId id="723" r:id="rId24"/>
    <p:sldId id="552" r:id="rId25"/>
    <p:sldId id="555" r:id="rId26"/>
    <p:sldId id="556" r:id="rId27"/>
    <p:sldId id="564" r:id="rId28"/>
    <p:sldId id="565" r:id="rId29"/>
    <p:sldId id="566" r:id="rId30"/>
    <p:sldId id="568" r:id="rId31"/>
    <p:sldId id="648" r:id="rId32"/>
    <p:sldId id="561" r:id="rId33"/>
    <p:sldId id="596" r:id="rId34"/>
    <p:sldId id="597" r:id="rId35"/>
    <p:sldId id="622" r:id="rId36"/>
    <p:sldId id="616" r:id="rId37"/>
    <p:sldId id="61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rbst, Roy" initials="HR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32526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87" autoAdjust="0"/>
    <p:restoredTop sz="96047"/>
  </p:normalViewPr>
  <p:slideViewPr>
    <p:cSldViewPr snapToGrid="0">
      <p:cViewPr>
        <p:scale>
          <a:sx n="100" d="100"/>
          <a:sy n="100" d="100"/>
        </p:scale>
        <p:origin x="1760" y="4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9.xml"/><Relationship Id="rId21" Type="http://schemas.openxmlformats.org/officeDocument/2006/relationships/slide" Target="slides/slide10.xml"/><Relationship Id="rId22" Type="http://schemas.openxmlformats.org/officeDocument/2006/relationships/slide" Target="slides/slide11.xml"/><Relationship Id="rId23" Type="http://schemas.openxmlformats.org/officeDocument/2006/relationships/slide" Target="slides/slide12.xml"/><Relationship Id="rId24" Type="http://schemas.openxmlformats.org/officeDocument/2006/relationships/slide" Target="slides/slide13.xml"/><Relationship Id="rId25" Type="http://schemas.openxmlformats.org/officeDocument/2006/relationships/slide" Target="slides/slide14.xml"/><Relationship Id="rId26" Type="http://schemas.openxmlformats.org/officeDocument/2006/relationships/slide" Target="slides/slide15.xml"/><Relationship Id="rId27" Type="http://schemas.openxmlformats.org/officeDocument/2006/relationships/slide" Target="slides/slide16.xml"/><Relationship Id="rId28" Type="http://schemas.openxmlformats.org/officeDocument/2006/relationships/slide" Target="slides/slide17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19.xml"/><Relationship Id="rId31" Type="http://schemas.openxmlformats.org/officeDocument/2006/relationships/slide" Target="slides/slide20.xml"/><Relationship Id="rId32" Type="http://schemas.openxmlformats.org/officeDocument/2006/relationships/slide" Target="slides/slide21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2.xml"/><Relationship Id="rId34" Type="http://schemas.openxmlformats.org/officeDocument/2006/relationships/slide" Target="slides/slide23.xml"/><Relationship Id="rId35" Type="http://schemas.openxmlformats.org/officeDocument/2006/relationships/slide" Target="slides/slide24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" Target="slides/slide1.xml"/><Relationship Id="rId13" Type="http://schemas.openxmlformats.org/officeDocument/2006/relationships/slide" Target="slides/slide2.xml"/><Relationship Id="rId14" Type="http://schemas.openxmlformats.org/officeDocument/2006/relationships/slide" Target="slides/slide3.xml"/><Relationship Id="rId15" Type="http://schemas.openxmlformats.org/officeDocument/2006/relationships/slide" Target="slides/slide4.xml"/><Relationship Id="rId16" Type="http://schemas.openxmlformats.org/officeDocument/2006/relationships/slide" Target="slides/slide5.xml"/><Relationship Id="rId17" Type="http://schemas.openxmlformats.org/officeDocument/2006/relationships/slide" Target="slides/slide6.xml"/><Relationship Id="rId18" Type="http://schemas.openxmlformats.org/officeDocument/2006/relationships/slide" Target="slides/slide7.xml"/><Relationship Id="rId19" Type="http://schemas.openxmlformats.org/officeDocument/2006/relationships/slide" Target="slides/slide8.xml"/><Relationship Id="rId37" Type="http://schemas.openxmlformats.org/officeDocument/2006/relationships/slide" Target="slides/slide26.xml"/><Relationship Id="rId38" Type="http://schemas.openxmlformats.org/officeDocument/2006/relationships/slide" Target="slides/slide27.xml"/><Relationship Id="rId39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Atezolizumab</c:v>
                </c:pt>
                <c:pt idx="2">
                  <c:v>Nivolumab</c:v>
                </c:pt>
                <c:pt idx="3">
                  <c:v>Chemotherapy</c:v>
                </c:pt>
                <c:pt idx="4">
                  <c:v>Continue pembrolizumab and add chemotherapy</c:v>
                </c:pt>
                <c:pt idx="5">
                  <c:v>Continue pembrolizumb</c:v>
                </c:pt>
                <c:pt idx="6">
                  <c:v>Observation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0.03</c:v>
                </c:pt>
                <c:pt idx="1">
                  <c:v>0.0</c:v>
                </c:pt>
                <c:pt idx="2">
                  <c:v>0.0</c:v>
                </c:pt>
                <c:pt idx="3">
                  <c:v>0.13</c:v>
                </c:pt>
                <c:pt idx="4">
                  <c:v>0.05</c:v>
                </c:pt>
                <c:pt idx="5">
                  <c:v>0.7</c:v>
                </c:pt>
                <c:pt idx="6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390448"/>
        <c:axId val="-25480752"/>
      </c:barChart>
      <c:catAx>
        <c:axId val="-212390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25480752"/>
        <c:crosses val="autoZero"/>
        <c:auto val="1"/>
        <c:lblAlgn val="ctr"/>
        <c:lblOffset val="100"/>
        <c:noMultiLvlLbl val="0"/>
      </c:catAx>
      <c:valAx>
        <c:axId val="-2548075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21239044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More than 10</c:v>
                </c:pt>
                <c:pt idx="4">
                  <c:v>0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0.24</c:v>
                </c:pt>
                <c:pt idx="1">
                  <c:v>0.25</c:v>
                </c:pt>
                <c:pt idx="2">
                  <c:v>0.17</c:v>
                </c:pt>
                <c:pt idx="3">
                  <c:v>0.17</c:v>
                </c:pt>
                <c:pt idx="4">
                  <c:v>0.17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1338576"/>
        <c:axId val="-72172592"/>
      </c:barChart>
      <c:catAx>
        <c:axId val="-71338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2172592"/>
        <c:crosses val="autoZero"/>
        <c:auto val="1"/>
        <c:lblAlgn val="ctr"/>
        <c:lblOffset val="100"/>
        <c:noMultiLvlLbl val="0"/>
      </c:catAx>
      <c:valAx>
        <c:axId val="-7217259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133857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Chemotherapy + anti-PD-1/ PD-L1 antibody</c:v>
                </c:pt>
                <c:pt idx="2">
                  <c:v>Chemotherapy</c:v>
                </c:pt>
                <c:pt idx="3">
                  <c:v>Atezolizumab</c:v>
                </c:pt>
                <c:pt idx="4">
                  <c:v>Pembrolizumab</c:v>
                </c:pt>
                <c:pt idx="5">
                  <c:v>Nivolumab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0.04</c:v>
                </c:pt>
                <c:pt idx="1">
                  <c:v>0.11</c:v>
                </c:pt>
                <c:pt idx="2">
                  <c:v>0.3</c:v>
                </c:pt>
                <c:pt idx="3">
                  <c:v>0.04</c:v>
                </c:pt>
                <c:pt idx="4">
                  <c:v>0.48</c:v>
                </c:pt>
                <c:pt idx="5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6151248"/>
        <c:axId val="-26149616"/>
      </c:barChart>
      <c:catAx>
        <c:axId val="-261512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26149616"/>
        <c:crosses val="autoZero"/>
        <c:auto val="1"/>
        <c:lblAlgn val="ctr"/>
        <c:lblOffset val="100"/>
        <c:noMultiLvlLbl val="0"/>
      </c:catAx>
      <c:valAx>
        <c:axId val="-2614961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2615124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Chemotherapy + anti-PD-1/ PD-L1 antibody</c:v>
                </c:pt>
                <c:pt idx="2">
                  <c:v>Chemotherapy</c:v>
                </c:pt>
                <c:pt idx="3">
                  <c:v>Atezolizumab</c:v>
                </c:pt>
                <c:pt idx="4">
                  <c:v>Pembrolizumab</c:v>
                </c:pt>
                <c:pt idx="5">
                  <c:v>Nivolumab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0.04</c:v>
                </c:pt>
                <c:pt idx="1">
                  <c:v>0.11</c:v>
                </c:pt>
                <c:pt idx="2">
                  <c:v>0.75</c:v>
                </c:pt>
                <c:pt idx="3">
                  <c:v>0.0</c:v>
                </c:pt>
                <c:pt idx="4">
                  <c:v>0.09</c:v>
                </c:pt>
                <c:pt idx="5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81566560"/>
        <c:axId val="-481385328"/>
      </c:barChart>
      <c:catAx>
        <c:axId val="-481566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481385328"/>
        <c:crosses val="autoZero"/>
        <c:auto val="1"/>
        <c:lblAlgn val="ctr"/>
        <c:lblOffset val="100"/>
        <c:noMultiLvlLbl val="0"/>
      </c:catAx>
      <c:valAx>
        <c:axId val="-48138532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8156656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B7075-A7E6-455B-9B93-3DB342F86D72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B4B1F-1404-4659-87DA-19A24380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05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7450" y="684213"/>
            <a:ext cx="4559300" cy="34194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01F326-FA41-44B2-8F34-141F62F7D727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20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978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6F538D-5C28-4BBA-AABB-B314048513E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98164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171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61650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492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81244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AD979-85B2-FB49-9C6C-CEF1CC09E44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056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6F538D-5C28-4BBA-AABB-B314048513E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94750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FE72B9-6F37-4A27-87BB-09C8D95D07E6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8498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4C1A67-40F6-3A4F-921F-49F045E455FC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04494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44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4157"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D2_02 Marketing v10 4-25-14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D7B10E-A5F4-4452-91D1-485FA9EBF194}" type="datetime1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5/18/17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8C1C4B-006E-4E2A-AFCC-6FEA9E42FA0A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22770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75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023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18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86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505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37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9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442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540000" y="4132147"/>
            <a:ext cx="8056800" cy="1994017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marR="0" indent="0" algn="ctr" defTabSz="45718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Pct val="35000"/>
              <a:buFont typeface="Wingdings" charset="2"/>
              <a:buNone/>
              <a:tabLst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40000" y="2112965"/>
            <a:ext cx="8056800" cy="1895281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40000" y="550802"/>
            <a:ext cx="5254702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 defTabSz="914378">
              <a:defRPr/>
            </a:pPr>
            <a:fld id="{4EE3CF81-11EA-405E-A3EC-9D48E6C9B03D}" type="slidenum">
              <a:rPr lang="en-US" altLang="en-US" sz="1800" kern="0" smtClean="0">
                <a:solidFill>
                  <a:sysClr val="windowText" lastClr="000000"/>
                </a:solidFill>
              </a:rPr>
              <a:pPr defTabSz="914378">
                <a:defRPr/>
              </a:pPr>
              <a:t>‹#›</a:t>
            </a:fld>
            <a:endParaRPr lang="en-US" altLang="en-US" sz="18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9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552122"/>
            <a:ext cx="5254702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40000" y="2112963"/>
            <a:ext cx="8056800" cy="4020208"/>
          </a:xfr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D7A788FA-F864-4521-9DFD-AF03C9BFF3E5}" type="slidenum">
              <a:rPr lang="en-US" altLang="en-US" sz="1350" kern="0" smtClean="0">
                <a:solidFill>
                  <a:sysClr val="windowText" lastClr="000000"/>
                </a:solidFill>
              </a:rPr>
              <a:pPr defTabSz="685800">
                <a:defRPr/>
              </a:pPr>
              <a:t>‹#›</a:t>
            </a:fld>
            <a:endParaRPr lang="en-US" altLang="en-US" sz="135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sz="135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3B49E3D-D7FD-4629-AA6B-3DFE44F4EAAB}" type="slidenum">
              <a:rPr lang="en-US" sz="1350" kern="0" smtClean="0">
                <a:solidFill>
                  <a:sysClr val="windowText" lastClr="000000"/>
                </a:solidFill>
              </a:rPr>
              <a:pPr defTabSz="685800">
                <a:defRPr/>
              </a:pPr>
              <a:t>‹#›</a:t>
            </a:fld>
            <a:endParaRPr lang="en-US" sz="135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552122"/>
            <a:ext cx="5254702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40000" y="2112963"/>
            <a:ext cx="8056800" cy="4020208"/>
          </a:xfr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 defTabSz="914378">
              <a:defRPr/>
            </a:pPr>
            <a:fld id="{D7A788FA-F864-4521-9DFD-AF03C9BFF3E5}" type="slidenum">
              <a:rPr lang="en-US" altLang="en-US" sz="1800" kern="0" smtClean="0">
                <a:solidFill>
                  <a:sysClr val="windowText" lastClr="000000"/>
                </a:solidFill>
              </a:rPr>
              <a:pPr defTabSz="914378">
                <a:defRPr/>
              </a:pPr>
              <a:t>‹#›</a:t>
            </a:fld>
            <a:endParaRPr lang="en-US" altLang="en-US" sz="18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3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449869"/>
            <a:ext cx="2895600" cy="331932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pPr defTabSz="685800">
              <a:defRPr/>
            </a:pPr>
            <a:r>
              <a:rPr lang="en-US" sz="1350" kern="0" smtClean="0">
                <a:solidFill>
                  <a:srgbClr val="82786F"/>
                </a:solidFill>
              </a:rPr>
              <a:t>Company Confidential  ©2014 Eli Lilly and Company </a:t>
            </a:r>
            <a:endParaRPr lang="en-US" sz="1350" kern="0" dirty="0">
              <a:solidFill>
                <a:srgbClr val="82786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4200" y="64112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750"/>
            </a:lvl1pPr>
          </a:lstStyle>
          <a:p>
            <a:pPr defTabSz="685800">
              <a:defRPr/>
            </a:pPr>
            <a:fld id="{1DA079B0-34FF-9449-83ED-AEDF3F6C1CC6}" type="slidenum">
              <a:rPr lang="en-US" kern="0" smtClean="0">
                <a:solidFill>
                  <a:srgbClr val="82786F"/>
                </a:solidFill>
              </a:rPr>
              <a:pPr defTabSz="685800">
                <a:defRPr/>
              </a:pPr>
              <a:t>‹#›</a:t>
            </a:fld>
            <a:endParaRPr lang="en-US" kern="0" dirty="0">
              <a:solidFill>
                <a:srgbClr val="8278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10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604" y="6245176"/>
            <a:ext cx="2132794" cy="475747"/>
          </a:xfrm>
          <a:prstGeom prst="rect">
            <a:avLst/>
          </a:prstGeom>
        </p:spPr>
        <p:txBody>
          <a:bodyPr lIns="58055" tIns="29028" rIns="58055" bIns="29028"/>
          <a:lstStyle>
            <a:lvl1pPr>
              <a:defRPr/>
            </a:lvl1pPr>
          </a:lstStyle>
          <a:p>
            <a:pPr defTabSz="914378"/>
            <a:endParaRPr lang="de-CH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604" y="6245176"/>
            <a:ext cx="2894794" cy="475747"/>
          </a:xfrm>
          <a:prstGeom prst="rect">
            <a:avLst/>
          </a:prstGeom>
        </p:spPr>
        <p:txBody>
          <a:bodyPr lIns="58055" tIns="29028" rIns="58055" bIns="29028"/>
          <a:lstStyle>
            <a:lvl1pPr>
              <a:defRPr/>
            </a:lvl1pPr>
          </a:lstStyle>
          <a:p>
            <a:pPr defTabSz="914378"/>
            <a:endParaRPr lang="de-CH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378"/>
            <a:fld id="{D1E43A23-ABA6-4898-8628-A2F65BA705DE}" type="slidenum">
              <a:rPr lang="de-CH" altLang="en-US" sz="1800" kern="0" smtClean="0">
                <a:solidFill>
                  <a:sysClr val="windowText" lastClr="000000"/>
                </a:solidFill>
              </a:rPr>
              <a:pPr defTabSz="914378"/>
              <a:t>‹#›</a:t>
            </a:fld>
            <a:endParaRPr lang="de-CH" altLang="en-US" sz="18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8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8">
              <a:defRPr/>
            </a:pPr>
            <a:endParaRPr lang="de-CH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8">
              <a:defRPr/>
            </a:pPr>
            <a:endParaRPr lang="de-CH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8">
              <a:defRPr/>
            </a:pPr>
            <a:fld id="{D1E43A23-ABA6-4898-8628-A2F65BA705DE}" type="slidenum">
              <a:rPr lang="de-CH" altLang="en-US" sz="1800" kern="0" smtClean="0">
                <a:solidFill>
                  <a:sysClr val="windowText" lastClr="000000"/>
                </a:solidFill>
              </a:rPr>
              <a:pPr defTabSz="914378">
                <a:defRPr/>
              </a:pPr>
              <a:t>‹#›</a:t>
            </a:fld>
            <a:endParaRPr lang="de-CH" altLang="en-US" sz="1800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052" y="2488096"/>
            <a:ext cx="7772400" cy="914400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24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2010158"/>
            <a:ext cx="7772400" cy="420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321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885C8-372E-4705-9BB1-67FA03752763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63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36427-5D3B-4847-8B69-A06437D8C95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4B8F7-7BF2-4DFF-8DF6-03212461AADD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14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2BD7B-EE84-2B4C-AAEC-EED1CFEF9C2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146176"/>
            <a:ext cx="8236155" cy="4911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5A5972-75FA-4944-BB8F-9656E5C3ACDB}" type="slidenum">
              <a:rPr lang="en-GB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49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E2B8D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925144"/>
          </a:xfrm>
        </p:spPr>
        <p:txBody>
          <a:bodyPr/>
          <a:lstStyle>
            <a:lvl1pPr marL="269868" marR="0" indent="-269868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rgbClr val="4DAC26"/>
              </a:buClr>
              <a:buSzPct val="90000"/>
              <a:buFont typeface="Wingdings" pitchFamily="2" charset="2"/>
              <a:buChar char="v"/>
              <a:tabLst/>
              <a:defRPr sz="2400"/>
            </a:lvl1pPr>
            <a:lvl2pPr marL="606410" marR="0" indent="-331780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 typeface="Wingdings" pitchFamily="2" charset="2"/>
              <a:buChar char="à"/>
              <a:tabLst/>
              <a:defRPr/>
            </a:lvl2pPr>
            <a:lvl3pPr marL="841354" marR="0" indent="-230183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Tx/>
              <a:buChar char="•"/>
              <a:tabLst/>
              <a:defRPr/>
            </a:lvl3pPr>
            <a:lvl4pPr marL="1090586" marR="0" indent="-244469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Tx/>
              <a:buChar char="–"/>
              <a:tabLst/>
              <a:defRPr/>
            </a:lvl4pPr>
            <a:lvl5pPr marL="1325530" marR="0" indent="-230183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Tx/>
              <a:buChar char="»"/>
              <a:tabLst/>
              <a:defRPr/>
            </a:lvl5pPr>
          </a:lstStyle>
          <a:p>
            <a:pPr marL="269868" marR="0" lvl="0" indent="-269868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rgbClr val="4DAC26"/>
              </a:buClr>
              <a:buSzPct val="90000"/>
              <a:buFont typeface="Wingdings" pitchFamily="2" charset="2"/>
              <a:buChar char="v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606410" marR="0" lvl="1" indent="-331780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 typeface="Wingdings" pitchFamily="2" charset="2"/>
              <a:buChar char="à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4DAC26"/>
                </a:solidFill>
                <a:effectLst/>
                <a:uLnTx/>
                <a:uFillTx/>
                <a:latin typeface="Arial"/>
              </a:rPr>
              <a:t>Second level</a:t>
            </a:r>
          </a:p>
          <a:p>
            <a:pPr marL="841354" marR="0" lvl="2" indent="-230183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Tx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Third level</a:t>
            </a:r>
          </a:p>
          <a:p>
            <a:pPr marL="1090586" marR="0" lvl="3" indent="-244469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Tx/>
              <a:buChar char="–"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4DAC26"/>
                </a:solidFill>
                <a:effectLst/>
                <a:uLnTx/>
                <a:uFillTx/>
                <a:latin typeface="Arial"/>
              </a:rPr>
              <a:t>Fourth level</a:t>
            </a:r>
          </a:p>
          <a:p>
            <a:pPr marL="1325530" marR="0" lvl="4" indent="-230183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Pct val="90000"/>
              <a:buFontTx/>
              <a:buChar char="»"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61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z="1800" b="1">
                <a:ea typeface="ＭＳ Ｐゴシック" pitchFamily="-28" charset="-128"/>
              </a:defRPr>
            </a:lvl1pPr>
          </a:lstStyle>
          <a:p>
            <a:pPr defTabSz="68580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 b="1">
                <a:ea typeface="ＭＳ Ｐゴシック" pitchFamily="-28" charset="-128"/>
              </a:defRPr>
            </a:lvl1pPr>
          </a:lstStyle>
          <a:p>
            <a:pPr defTabSz="68580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ea typeface="ＭＳ Ｐゴシック" pitchFamily="-28" charset="-128"/>
              </a:defRPr>
            </a:lvl1pPr>
          </a:lstStyle>
          <a:p>
            <a:pPr defTabSz="685800">
              <a:defRPr/>
            </a:pPr>
            <a:r>
              <a:rPr lang="en-US" sz="1350" kern="0" smtClean="0">
                <a:solidFill>
                  <a:sysClr val="windowText" lastClr="000000"/>
                </a:solidFill>
              </a:rPr>
              <a:t> </a:t>
            </a:r>
            <a:endParaRPr lang="en-US" sz="135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86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78">
              <a:defRPr/>
            </a:pPr>
            <a:fld id="{5E7506D9-11D1-4EDF-8D7F-95F25EAFBD39}" type="slidenum">
              <a:rPr lang="en-US" altLang="en-US" sz="1800" kern="0" smtClean="0">
                <a:solidFill>
                  <a:sysClr val="windowText" lastClr="000000"/>
                </a:solidFill>
              </a:rPr>
              <a:pPr defTabSz="914378">
                <a:defRPr/>
              </a:pPr>
              <a:t>‹#›</a:t>
            </a:fld>
            <a:endParaRPr lang="en-US" altLang="en-US" sz="18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8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8.xml"/><Relationship Id="rId12" Type="http://schemas.openxmlformats.org/officeDocument/2006/relationships/theme" Target="../theme/theme10.xml"/><Relationship Id="rId13" Type="http://schemas.openxmlformats.org/officeDocument/2006/relationships/image" Target="../media/image8.pn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5.xml"/><Relationship Id="rId9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7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49.xml"/><Relationship Id="rId2" Type="http://schemas.openxmlformats.org/officeDocument/2006/relationships/slideLayout" Target="../slideLayouts/slideLayout5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4.xml"/><Relationship Id="rId3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5.xml"/><Relationship Id="rId3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6.xml"/><Relationship Id="rId3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theme" Target="../theme/theme7.xml"/><Relationship Id="rId3" Type="http://schemas.openxmlformats.org/officeDocument/2006/relationships/image" Target="../media/image7.jpeg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8.xml"/><Relationship Id="rId13" Type="http://schemas.openxmlformats.org/officeDocument/2006/relationships/image" Target="../media/image7.jpe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yccsmilowbackgrndwhite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33"/>
          <a:stretch/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43284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21" r:id="rId5"/>
    <p:sldLayoutId id="2147483954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4758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latin typeface="+mn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latin typeface="+mn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latin typeface="Times New Roman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EECC0-0BFF-194E-A657-9C8F70E6CDC3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6476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44" r:id="rId1"/>
    <p:sldLayoutId id="214748404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65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656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656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656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656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50515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505153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505153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505153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505153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latin typeface="Arial" pitchFamily="-111" charset="0"/>
                <a:ea typeface="ヒラギノ角ゴ Pro W3" pitchFamily="-111" charset="-128"/>
                <a:cs typeface="ヒラギノ角ゴ Pro W3" pitchFamily="-111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latin typeface="Arial" pitchFamily="-111" charset="0"/>
                <a:ea typeface="ヒラギノ角ゴ Pro W3" pitchFamily="-111" charset="-128"/>
                <a:cs typeface="ヒラギノ角ゴ Pro W3" pitchFamily="-111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50">
                <a:latin typeface="Arial" charset="0"/>
                <a:ea typeface="ヒラギノ角ゴ Pro W3" pitchFamily="-110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9CF4C8-8C0A-4651-A0E8-6C884E401B09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12" descr="yccsmilowbackgrndwhit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886335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40000" y="274639"/>
            <a:ext cx="805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0855" y="1600202"/>
            <a:ext cx="8056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8648" y="6611816"/>
            <a:ext cx="715352" cy="24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977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9pPr>
    </p:titleStyle>
    <p:bodyStyle>
      <a:lvl1pPr marL="227007" indent="-227007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marL="742931" indent="-285743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 Narrow" panose="020B0606020202030204" pitchFamily="34" charset="0"/>
        <a:buChar char="–"/>
        <a:defRPr sz="1600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2pPr>
      <a:lvl3pPr marL="1142972" indent="-228594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3pPr>
      <a:lvl4pPr marL="1600160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348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600202"/>
            <a:ext cx="9144000" cy="4525963"/>
          </a:xfrm>
          <a:prstGeom prst="rect">
            <a:avLst/>
          </a:prstGeom>
        </p:spPr>
        <p:txBody>
          <a:bodyPr vert="horz" lIns="457200" tIns="365760" rIns="457200" bIns="36576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6019800" cy="501650"/>
          </a:xfrm>
          <a:prstGeom prst="rect">
            <a:avLst/>
          </a:prstGeom>
        </p:spPr>
        <p:txBody>
          <a:bodyPr vert="horz" lIns="274320" tIns="0" rIns="91440" bIns="18288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3B49E3D-D7FD-4629-AA6B-3DFE44F4EA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71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000" b="1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257175" algn="l" defTabSz="685800" rtl="0" eaLnBrk="1" latinLnBrk="0" hangingPunct="1">
        <a:spcBef>
          <a:spcPts val="0"/>
        </a:spcBef>
        <a:spcAft>
          <a:spcPts val="450"/>
        </a:spcAft>
        <a:buClr>
          <a:schemeClr val="bg1"/>
        </a:buClr>
        <a:buSzPct val="90000"/>
        <a:buFont typeface="Arial" pitchFamily="34" charset="0"/>
        <a:buChar char="•"/>
        <a:defRPr sz="24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ts val="0"/>
        </a:spcBef>
        <a:spcAft>
          <a:spcPts val="450"/>
        </a:spcAft>
        <a:buClr>
          <a:schemeClr val="bg1"/>
        </a:buClr>
        <a:buSzPct val="90000"/>
        <a:buFont typeface="Arial" pitchFamily="34" charset="0"/>
        <a:buChar char="–"/>
        <a:defRPr sz="21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0"/>
        </a:spcBef>
        <a:spcAft>
          <a:spcPts val="450"/>
        </a:spcAft>
        <a:buClr>
          <a:schemeClr val="bg1"/>
        </a:buClr>
        <a:buSzPct val="90000"/>
        <a:buFont typeface="Wingdings" pitchFamily="2" charset="2"/>
        <a:buChar char="§"/>
        <a:defRPr sz="1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ts val="0"/>
        </a:spcBef>
        <a:spcAft>
          <a:spcPts val="450"/>
        </a:spcAft>
        <a:buClr>
          <a:schemeClr val="bg1"/>
        </a:buClr>
        <a:buSzPct val="90000"/>
        <a:buFont typeface="Arial" pitchFamily="34" charset="0"/>
        <a:buChar char="♦"/>
        <a:defRPr sz="15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0"/>
        </a:spcBef>
        <a:spcAft>
          <a:spcPts val="450"/>
        </a:spcAft>
        <a:buClr>
          <a:schemeClr val="bg1"/>
        </a:buClr>
        <a:buSzPct val="90000"/>
        <a:buFont typeface="Arial" pitchFamily="34" charset="0"/>
        <a:buChar char="»"/>
        <a:defRPr sz="15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40000" y="274639"/>
            <a:ext cx="805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0855" y="1600202"/>
            <a:ext cx="8056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6001" y="6372104"/>
            <a:ext cx="715352" cy="24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0000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56" y="6171005"/>
            <a:ext cx="1701176" cy="51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2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9pPr>
    </p:titleStyle>
    <p:bodyStyle>
      <a:lvl1pPr marL="342892" indent="-342892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marL="742931" indent="-285743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>
              <a:lumMod val="50000"/>
              <a:lumOff val="50000"/>
            </a:schemeClr>
          </a:solidFill>
          <a:latin typeface="Arial Narrow"/>
          <a:ea typeface="MS PGothic" pitchFamily="34" charset="-128"/>
          <a:cs typeface="Arial Narrow"/>
        </a:defRPr>
      </a:lvl2pPr>
      <a:lvl3pPr marL="1142972" indent="-228594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bg1">
              <a:lumMod val="65000"/>
            </a:schemeClr>
          </a:solidFill>
          <a:latin typeface="Arial Narrow"/>
          <a:ea typeface="MS PGothic" pitchFamily="34" charset="-128"/>
          <a:cs typeface="Arial Narrow"/>
        </a:defRPr>
      </a:lvl3pPr>
      <a:lvl4pPr marL="1600160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348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6"/>
            <a:ext cx="9144000" cy="1371600"/>
          </a:xfrm>
          <a:prstGeom prst="rect">
            <a:avLst/>
          </a:prstGeom>
          <a:solidFill>
            <a:srgbClr val="E325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442" tIns="34224" rIns="68442" bIns="34224" rtlCol="0" anchor="ctr"/>
          <a:lstStyle/>
          <a:p>
            <a:pPr algn="ctr" defTabSz="342223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7" y="6"/>
            <a:ext cx="8229601" cy="1371600"/>
          </a:xfrm>
          <a:prstGeom prst="rect">
            <a:avLst/>
          </a:prstGeom>
        </p:spPr>
        <p:txBody>
          <a:bodyPr vert="horz" lIns="91256" tIns="45632" rIns="91256" bIns="4563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7" y="1502191"/>
            <a:ext cx="8229601" cy="4793345"/>
          </a:xfrm>
          <a:prstGeom prst="rect">
            <a:avLst/>
          </a:prstGeom>
        </p:spPr>
        <p:txBody>
          <a:bodyPr vert="horz" lIns="91256" tIns="45632" rIns="91256" bIns="4563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614" y="6329718"/>
            <a:ext cx="1291701" cy="51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449869"/>
            <a:ext cx="2895600" cy="331932"/>
          </a:xfrm>
          <a:prstGeom prst="rect">
            <a:avLst/>
          </a:prstGeom>
        </p:spPr>
        <p:txBody>
          <a:bodyPr lIns="91256" tIns="45632" rIns="91256" bIns="45632"/>
          <a:lstStyle>
            <a:lvl1pPr algn="ctr">
              <a:defRPr sz="525">
                <a:latin typeface="Arial Narrow" panose="020B0606020202030204" pitchFamily="34" charset="0"/>
              </a:defRPr>
            </a:lvl1pPr>
          </a:lstStyle>
          <a:p>
            <a:pPr defTabSz="684449"/>
            <a:r>
              <a:rPr lang="en-US" smtClean="0">
                <a:solidFill>
                  <a:srgbClr val="82786F"/>
                </a:solidFill>
              </a:rPr>
              <a:t>Company Confidential  ©2014 Eli Lilly and Company </a:t>
            </a:r>
            <a:endParaRPr lang="en-US" dirty="0">
              <a:solidFill>
                <a:srgbClr val="82786F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4200" y="6471440"/>
            <a:ext cx="2133600" cy="365125"/>
          </a:xfrm>
          <a:prstGeom prst="rect">
            <a:avLst/>
          </a:prstGeom>
        </p:spPr>
        <p:txBody>
          <a:bodyPr lIns="91256" tIns="45632" rIns="91256" bIns="45632"/>
          <a:lstStyle>
            <a:lvl1pPr algn="r">
              <a:defRPr sz="750"/>
            </a:lvl1pPr>
          </a:lstStyle>
          <a:p>
            <a:pPr defTabSz="684449"/>
            <a:fld id="{1DA079B0-34FF-9449-83ED-AEDF3F6C1CC6}" type="slidenum">
              <a:rPr lang="en-US" smtClean="0">
                <a:solidFill>
                  <a:srgbClr val="82786F"/>
                </a:solidFill>
              </a:rPr>
              <a:pPr defTabSz="684449"/>
              <a:t>‹#›</a:t>
            </a:fld>
            <a:endParaRPr lang="en-US" dirty="0">
              <a:solidFill>
                <a:srgbClr val="8278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6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dt="0"/>
  <p:txStyles>
    <p:titleStyle>
      <a:lvl1pPr algn="l" defTabSz="342223" rtl="0" eaLnBrk="1" latinLnBrk="0" hangingPunct="1">
        <a:spcBef>
          <a:spcPct val="0"/>
        </a:spcBef>
        <a:buNone/>
        <a:defRPr sz="3300" b="0" i="0" kern="1200">
          <a:solidFill>
            <a:schemeClr val="bg2"/>
          </a:solidFill>
          <a:latin typeface="DIN-Bold"/>
          <a:ea typeface="+mj-ea"/>
          <a:cs typeface="DIN-Bold"/>
        </a:defRPr>
      </a:lvl1pPr>
    </p:titleStyle>
    <p:bodyStyle>
      <a:lvl1pPr marL="256668" indent="-256668" algn="l" defTabSz="342223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2786F"/>
          </a:solidFill>
          <a:latin typeface="DIN-Regular"/>
          <a:ea typeface="+mn-ea"/>
          <a:cs typeface="DIN-Regular"/>
        </a:defRPr>
      </a:lvl1pPr>
      <a:lvl2pPr marL="556114" indent="-213893" algn="l" defTabSz="342223" rtl="0" eaLnBrk="1" latinLnBrk="0" hangingPunct="1">
        <a:spcBef>
          <a:spcPct val="20000"/>
        </a:spcBef>
        <a:buFont typeface="Arial"/>
        <a:buChar char="–"/>
        <a:defRPr sz="2100" kern="1200">
          <a:solidFill>
            <a:srgbClr val="82786F"/>
          </a:solidFill>
          <a:latin typeface="DIN-Regular"/>
          <a:ea typeface="+mn-ea"/>
          <a:cs typeface="DIN-Regular"/>
        </a:defRPr>
      </a:lvl2pPr>
      <a:lvl3pPr marL="855557" indent="-171109" algn="l" defTabSz="342223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82786F"/>
          </a:solidFill>
          <a:latin typeface="DIN-Regular"/>
          <a:ea typeface="+mn-ea"/>
          <a:cs typeface="DIN-Regular"/>
        </a:defRPr>
      </a:lvl3pPr>
      <a:lvl4pPr marL="1197779" indent="-171109" algn="l" defTabSz="342223" rtl="0" eaLnBrk="1" latinLnBrk="0" hangingPunct="1">
        <a:spcBef>
          <a:spcPct val="20000"/>
        </a:spcBef>
        <a:buFont typeface="Arial"/>
        <a:buChar char="–"/>
        <a:defRPr sz="1500" kern="1200">
          <a:solidFill>
            <a:srgbClr val="82786F"/>
          </a:solidFill>
          <a:latin typeface="DIN-Regular"/>
          <a:ea typeface="+mn-ea"/>
          <a:cs typeface="DIN-Regular"/>
        </a:defRPr>
      </a:lvl4pPr>
      <a:lvl5pPr marL="1540004" indent="-171109" algn="l" defTabSz="342223" rtl="0" eaLnBrk="1" latinLnBrk="0" hangingPunct="1">
        <a:spcBef>
          <a:spcPct val="20000"/>
        </a:spcBef>
        <a:buFont typeface="Arial"/>
        <a:buChar char="»"/>
        <a:defRPr sz="1500" kern="1200">
          <a:solidFill>
            <a:srgbClr val="82786F"/>
          </a:solidFill>
          <a:latin typeface="DIN-Regular"/>
          <a:ea typeface="+mn-ea"/>
          <a:cs typeface="DIN-Regular"/>
        </a:defRPr>
      </a:lvl5pPr>
      <a:lvl6pPr marL="1882224" indent="-171109" algn="l" defTabSz="34222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4451" indent="-171109" algn="l" defTabSz="34222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66677" indent="-171109" algn="l" defTabSz="34222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08899" indent="-171109" algn="l" defTabSz="34222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223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4449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6673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8896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1118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3340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5564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37790" algn="l" defTabSz="34222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40000" y="274639"/>
            <a:ext cx="805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0855" y="1600202"/>
            <a:ext cx="8056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6001" y="6372104"/>
            <a:ext cx="715352" cy="24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0000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639" y="6345529"/>
            <a:ext cx="1291773" cy="39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9pPr>
    </p:titleStyle>
    <p:bodyStyle>
      <a:lvl1pPr marL="342892" indent="-342892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marL="742931" indent="-285743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>
              <a:lumMod val="50000"/>
              <a:lumOff val="50000"/>
            </a:schemeClr>
          </a:solidFill>
          <a:latin typeface="Arial Narrow"/>
          <a:ea typeface="MS PGothic" pitchFamily="34" charset="-128"/>
          <a:cs typeface="Arial Narrow"/>
        </a:defRPr>
      </a:lvl2pPr>
      <a:lvl3pPr marL="1142972" indent="-228594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bg1">
              <a:lumMod val="65000"/>
            </a:schemeClr>
          </a:solidFill>
          <a:latin typeface="Arial Narrow"/>
          <a:ea typeface="MS PGothic" pitchFamily="34" charset="-128"/>
          <a:cs typeface="Arial Narrow"/>
        </a:defRPr>
      </a:lvl3pPr>
      <a:lvl4pPr marL="1600160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348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639" y="6345529"/>
            <a:ext cx="1291773" cy="39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13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24B8745-4714-F543-96F0-82ECC4756F3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5A0A783-CD2B-D94E-B2B0-3EBB6C71F4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93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10.xml"/><Relationship Id="rId3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Relationship Id="rId3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jpe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874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FFFFFF"/>
                </a:solidFill>
              </a:rPr>
              <a:t>A 65-year-old patient presents with significant respiratory distress and highly symptomatic metastatic squamous cell cancer of the lung and a PD-L1 TPS of </a:t>
            </a:r>
            <a:r>
              <a:rPr lang="en-US" sz="2200" b="1" u="sng" dirty="0" smtClean="0">
                <a:solidFill>
                  <a:srgbClr val="FFFFFF"/>
                </a:solidFill>
              </a:rPr>
              <a:t>60%</a:t>
            </a:r>
            <a:r>
              <a:rPr lang="en-US" sz="2200" b="1" dirty="0" smtClean="0">
                <a:solidFill>
                  <a:srgbClr val="FFFFFF"/>
                </a:solidFill>
              </a:rPr>
              <a:t>. What would be your most likely treatment recommendation?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326582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59204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FFFFFF"/>
                </a:solidFill>
              </a:rPr>
              <a:t>A 65-year-old patient presents with significant respiratory distress and highly symptomatic metastatic squamous cell cancer of the lung and a PD-L1 TPS of </a:t>
            </a:r>
            <a:r>
              <a:rPr lang="en-US" sz="2200" b="1" u="sng" dirty="0" smtClean="0">
                <a:solidFill>
                  <a:srgbClr val="FFFFFF"/>
                </a:solidFill>
              </a:rPr>
              <a:t>10%</a:t>
            </a:r>
            <a:r>
              <a:rPr lang="en-US" sz="2200" b="1" dirty="0" smtClean="0">
                <a:solidFill>
                  <a:srgbClr val="FFFFFF"/>
                </a:solidFill>
              </a:rPr>
              <a:t>. What would be your most likely treatment recommendation?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0011974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52214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74"/>
            <a:ext cx="8229600" cy="1143000"/>
          </a:xfrm>
        </p:spPr>
        <p:txBody>
          <a:bodyPr/>
          <a:lstStyle/>
          <a:p>
            <a:r>
              <a:rPr lang="en-US" dirty="0"/>
              <a:t>Immunotherapy: </a:t>
            </a:r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93" y="1177006"/>
            <a:ext cx="4970207" cy="4756353"/>
          </a:xfrm>
        </p:spPr>
        <p:txBody>
          <a:bodyPr>
            <a:noAutofit/>
          </a:bodyPr>
          <a:lstStyle/>
          <a:p>
            <a:r>
              <a:rPr lang="en-US" sz="2400" b="1" dirty="0"/>
              <a:t>72-year-old woman with 50 pack-year smoking history presents with cough and fatigue. Zubrod PS 1.</a:t>
            </a:r>
          </a:p>
          <a:p>
            <a:r>
              <a:rPr lang="en-US" sz="2400" b="1" dirty="0"/>
              <a:t>Diagnosed with stage IV NSCLC-adenocarcinoma. RUL hilar mass with metastases to bone and lymph nodes.</a:t>
            </a:r>
          </a:p>
          <a:p>
            <a:r>
              <a:rPr lang="en-US" sz="2400" b="1" dirty="0"/>
              <a:t>MRI of brain negative.</a:t>
            </a:r>
          </a:p>
          <a:p>
            <a:r>
              <a:rPr lang="en-US" sz="2400" b="1" i="1" dirty="0"/>
              <a:t>EGFR</a:t>
            </a:r>
            <a:r>
              <a:rPr lang="en-US" sz="2400" b="1" dirty="0"/>
              <a:t>-</a:t>
            </a:r>
            <a:r>
              <a:rPr lang="en-US" sz="2400" b="1" dirty="0" err="1"/>
              <a:t>mut</a:t>
            </a:r>
            <a:r>
              <a:rPr lang="en-US" sz="2400" b="1" dirty="0"/>
              <a:t> by PCR, </a:t>
            </a:r>
            <a:r>
              <a:rPr lang="en-US" sz="2400" b="1" i="1" dirty="0"/>
              <a:t>ALK</a:t>
            </a:r>
            <a:r>
              <a:rPr lang="en-US" sz="2400" b="1" dirty="0"/>
              <a:t> FISH, </a:t>
            </a:r>
            <a:r>
              <a:rPr lang="en-US" sz="2400" b="1" i="1" dirty="0"/>
              <a:t>ROS1</a:t>
            </a:r>
            <a:r>
              <a:rPr lang="en-US" sz="2400" b="1" dirty="0"/>
              <a:t> FISH testing is negative. </a:t>
            </a:r>
          </a:p>
          <a:p>
            <a:r>
              <a:rPr lang="en-US" sz="2400" b="1" dirty="0"/>
              <a:t>PD-L1 testing by </a:t>
            </a:r>
            <a:r>
              <a:rPr lang="en-US" sz="2400" b="1" dirty="0" smtClean="0"/>
              <a:t>IHC </a:t>
            </a:r>
            <a:r>
              <a:rPr lang="en-US" sz="2400" b="1" dirty="0"/>
              <a:t>22C3 antibody. 80% PD-L1 expression is noted.</a:t>
            </a:r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/>
          <a:srcRect l="14884" r="14884"/>
          <a:stretch>
            <a:fillRect/>
          </a:stretch>
        </p:blipFill>
        <p:spPr>
          <a:xfrm>
            <a:off x="5029200" y="1600201"/>
            <a:ext cx="4040188" cy="39512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665962" y="3707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8534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000066"/>
                </a:solidFill>
                <a:latin typeface="Arial" charset="0"/>
                <a:ea typeface="Arial" charset="0"/>
                <a:cs typeface="Arial" charset="0"/>
              </a:rPr>
              <a:t>Disclosures</a:t>
            </a:r>
            <a:endParaRPr lang="en-US" sz="3000" b="1" dirty="0">
              <a:solidFill>
                <a:srgbClr val="000066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005252"/>
              </p:ext>
            </p:extLst>
          </p:nvPr>
        </p:nvGraphicFramePr>
        <p:xfrm>
          <a:off x="556751" y="1482214"/>
          <a:ext cx="8030497" cy="3592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339"/>
                <a:gridCol w="5984158"/>
              </a:tblGrid>
              <a:tr h="186567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Consulting Agreements</a:t>
                      </a:r>
                      <a:endParaRPr lang="en-US" sz="2000" b="1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AstraZeneca Pharmaceuticals LP, Genentech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</a:t>
                      </a:r>
                      <a:r>
                        <a:rPr lang="en-US" sz="2000" b="0" baseline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Kolltan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Pharmaceuticals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Lilly, Merck, Pfizer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sz="2000" b="0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650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Contracted Research</a:t>
                      </a:r>
                      <a:endParaRPr lang="en-US" sz="2000" b="1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Genentech </a:t>
                      </a:r>
                      <a:r>
                        <a:rPr lang="en-US" sz="2000" b="0" dirty="0" err="1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sz="2000" b="0" dirty="0" smtClean="0">
                          <a:solidFill>
                            <a:srgbClr val="000066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Merck</a:t>
                      </a:r>
                      <a:endParaRPr lang="en-US" sz="2000" b="0" dirty="0">
                        <a:solidFill>
                          <a:srgbClr val="000066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34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01233" y="4300643"/>
            <a:ext cx="643156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>
              <a:defRPr/>
            </a:pPr>
            <a:r>
              <a:rPr lang="en-US" sz="1600" b="1" u="sng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End Points</a:t>
            </a:r>
          </a:p>
          <a:p>
            <a:pPr defTabSz="457189">
              <a:spcBef>
                <a:spcPts val="600"/>
              </a:spcBef>
              <a:defRPr/>
            </a:pPr>
            <a:r>
              <a:rPr lang="en-US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Primary: PFS (RECIST v1.1 per blinded, independent central review)</a:t>
            </a:r>
          </a:p>
          <a:p>
            <a:pPr defTabSz="457189">
              <a:spcBef>
                <a:spcPts val="600"/>
              </a:spcBef>
              <a:defRPr/>
            </a:pPr>
            <a:r>
              <a:rPr lang="en-US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Secondary: OS, ORR, safety</a:t>
            </a:r>
          </a:p>
          <a:p>
            <a:pPr defTabSz="457189">
              <a:spcBef>
                <a:spcPts val="600"/>
              </a:spcBef>
              <a:defRPr/>
            </a:pPr>
            <a:r>
              <a:rPr lang="en-US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Exploratory: DOR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007" y="360470"/>
            <a:ext cx="8228794" cy="79294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66"/>
                </a:solidFill>
              </a:rPr>
              <a:t>KEYNOTE-024 Study Design </a:t>
            </a:r>
            <a:r>
              <a:rPr lang="en-US" sz="2000" dirty="0">
                <a:solidFill>
                  <a:srgbClr val="000066"/>
                </a:solidFill>
              </a:rPr>
              <a:t>(NCT02142738) 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44787" y="1914053"/>
            <a:ext cx="2926080" cy="219456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" tIns="9144" rIns="9144" bIns="9144" rtlCol="0" anchor="ctr"/>
          <a:lstStyle/>
          <a:p>
            <a:pPr algn="ctr" defTabSz="914378">
              <a:defRPr/>
            </a:pPr>
            <a:r>
              <a:rPr lang="en-US" sz="1200" b="1" u="sng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Key Eligibility Criteria</a:t>
            </a:r>
          </a:p>
          <a:p>
            <a:pPr marL="233357" indent="-114297" defTabSz="914378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Untreated stage IV NSCLC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PD-L1 TPS ≥50% 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ECOG PS 0-1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activating </a:t>
            </a:r>
            <a:r>
              <a:rPr lang="en-US" sz="1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mutation or </a:t>
            </a:r>
            <a:r>
              <a:rPr lang="en-US" sz="1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ALK</a:t>
            </a: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translocation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untreated brain metastases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active autoimmune disease requiring systemic therapy</a:t>
            </a:r>
            <a:endParaRPr lang="en-US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448348" y="1914053"/>
            <a:ext cx="2468880" cy="914400"/>
          </a:xfrm>
          <a:prstGeom prst="roundRect">
            <a:avLst/>
          </a:prstGeom>
          <a:solidFill>
            <a:srgbClr val="6E1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spcBef>
                <a:spcPts val="600"/>
              </a:spcBef>
              <a:defRPr/>
            </a:pPr>
            <a:r>
              <a:rPr lang="en-US" altLang="en-US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Pembrolizumab </a:t>
            </a:r>
            <a:br>
              <a:rPr lang="en-US" altLang="en-US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 mg IV Q3W</a:t>
            </a:r>
          </a:p>
          <a:p>
            <a:pPr algn="ctr" defTabSz="816353">
              <a:defRPr/>
            </a:pP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 years)</a:t>
            </a:r>
          </a:p>
        </p:txBody>
      </p:sp>
      <p:cxnSp>
        <p:nvCxnSpPr>
          <p:cNvPr id="21" name="Elbow Connector 20"/>
          <p:cNvCxnSpPr/>
          <p:nvPr/>
        </p:nvCxnSpPr>
        <p:spPr>
          <a:xfrm flipV="1">
            <a:off x="3170867" y="2371253"/>
            <a:ext cx="1277481" cy="64008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>
            <a:off x="3170867" y="3011333"/>
            <a:ext cx="1277481" cy="64008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/>
          </p:cNvSpPr>
          <p:nvPr/>
        </p:nvSpPr>
        <p:spPr>
          <a:xfrm>
            <a:off x="3343263" y="2715727"/>
            <a:ext cx="932688" cy="5943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914378">
              <a:defRPr/>
            </a:pPr>
            <a: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(1:1)</a:t>
            </a:r>
            <a:b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= 305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02496" y="3398163"/>
            <a:ext cx="5977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>
              <a:defRPr/>
            </a:pPr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  <a:r>
              <a:rPr lang="en-US" sz="1200" b="1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200" b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496699" y="3240720"/>
            <a:ext cx="1463040" cy="822960"/>
          </a:xfrm>
          <a:prstGeom prst="roundRect">
            <a:avLst/>
          </a:prstGeom>
          <a:solidFill>
            <a:srgbClr val="6E1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spcBef>
                <a:spcPts val="600"/>
              </a:spcBef>
              <a:defRPr/>
            </a:pP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Pembrolizumab  </a:t>
            </a:r>
            <a:b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 mg Q3W </a:t>
            </a:r>
            <a:b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2 years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839405" y="3651414"/>
            <a:ext cx="657295" cy="78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4448348" y="3194213"/>
            <a:ext cx="2468880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defRPr/>
            </a:pPr>
            <a:r>
              <a:rPr lang="en-US" altLang="en-US" sz="1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Platinum-Doublet Chemotherapy</a:t>
            </a:r>
          </a:p>
          <a:p>
            <a:pPr algn="ctr" defTabSz="816353">
              <a:defRPr/>
            </a:pP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(4-6 cycles)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1233" y="6257923"/>
            <a:ext cx="6351419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defTabSz="914378">
              <a:spcBef>
                <a:spcPts val="300"/>
              </a:spcBef>
              <a:defRPr/>
            </a:pPr>
            <a:r>
              <a:rPr lang="en-US" sz="800" b="1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eligible for crossover, progressive disease (PD)  had to be confirmed by blinded, independent central radiology review </a:t>
            </a:r>
            <a:b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safety criteria had to be met.</a:t>
            </a:r>
            <a:endParaRPr lang="en-US" sz="800" b="1" kern="0" baseline="30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35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72635"/>
            <a:ext cx="7772400" cy="67984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000066"/>
                </a:solidFill>
              </a14:hiddenFill>
            </a:ext>
          </a:extLst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66"/>
                </a:solidFill>
              </a:rPr>
              <a:t>Efficacy data</a:t>
            </a:r>
          </a:p>
        </p:txBody>
      </p:sp>
      <p:sp>
        <p:nvSpPr>
          <p:cNvPr id="83989" name="Rectangle 3"/>
          <p:cNvSpPr>
            <a:spLocks noChangeArrowheads="1"/>
          </p:cNvSpPr>
          <p:nvPr/>
        </p:nvSpPr>
        <p:spPr bwMode="auto">
          <a:xfrm>
            <a:off x="0" y="3761201"/>
            <a:ext cx="9144000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4" tIns="45706" rIns="91414" bIns="45706"/>
          <a:lstStyle/>
          <a:p>
            <a:pPr marL="342892" indent="-342892" defTabSz="685800">
              <a:lnSpc>
                <a:spcPct val="80000"/>
              </a:lnSpc>
              <a:spcBef>
                <a:spcPct val="30000"/>
              </a:spcBef>
              <a:buClr>
                <a:srgbClr val="002060"/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000" kern="0" dirty="0">
                <a:solidFill>
                  <a:srgbClr val="000066"/>
                </a:solidFill>
                <a:latin typeface="+mj-lt"/>
              </a:rPr>
              <a:t>Clear and strong signal of activity</a:t>
            </a: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r>
              <a:rPr lang="en-US" sz="1600" kern="0" dirty="0">
                <a:solidFill>
                  <a:srgbClr val="002060"/>
                </a:solidFill>
                <a:latin typeface="+mj-lt"/>
              </a:rPr>
              <a:t>ORR is improved, with a control arm that performs as expected (from other phase III trials)</a:t>
            </a:r>
            <a:endParaRPr lang="en-US" sz="1600" b="1" kern="0" dirty="0">
              <a:solidFill>
                <a:srgbClr val="002060"/>
              </a:solidFill>
              <a:latin typeface="+mj-lt"/>
            </a:endParaRP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45% ORR is the best RR ever reported in 1</a:t>
            </a:r>
            <a:r>
              <a:rPr lang="en-US" sz="1600" b="1" kern="0" baseline="30000" dirty="0">
                <a:solidFill>
                  <a:srgbClr val="002060"/>
                </a:solidFill>
                <a:latin typeface="+mj-lt"/>
              </a:rPr>
              <a:t>st</a:t>
            </a: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 line setting (and with a </a:t>
            </a:r>
            <a:r>
              <a:rPr lang="en-US" sz="1600" b="1" kern="0" dirty="0" err="1">
                <a:solidFill>
                  <a:srgbClr val="002060"/>
                </a:solidFill>
                <a:latin typeface="+mj-lt"/>
              </a:rPr>
              <a:t>monotherapy</a:t>
            </a: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 !)</a:t>
            </a: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r>
              <a:rPr lang="en-US" sz="1600" kern="0" dirty="0">
                <a:solidFill>
                  <a:srgbClr val="002060"/>
                </a:solidFill>
                <a:latin typeface="+mj-lt"/>
              </a:rPr>
              <a:t>Time to Response is identical between </a:t>
            </a:r>
            <a:r>
              <a:rPr lang="en-US" sz="1600" kern="0" dirty="0" err="1">
                <a:solidFill>
                  <a:srgbClr val="002060"/>
                </a:solidFill>
                <a:latin typeface="+mj-lt"/>
              </a:rPr>
              <a:t>Pembro</a:t>
            </a:r>
            <a:r>
              <a:rPr lang="en-US" sz="1600" kern="0" dirty="0">
                <a:solidFill>
                  <a:srgbClr val="002060"/>
                </a:solidFill>
                <a:latin typeface="+mj-lt"/>
              </a:rPr>
              <a:t> &amp; Ct </a:t>
            </a: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PFS is improved by 4.3</a:t>
            </a:r>
            <a:r>
              <a:rPr lang="en-US" sz="1600" kern="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months </a:t>
            </a:r>
            <a:r>
              <a:rPr lang="en-US" sz="1600" kern="0" dirty="0">
                <a:solidFill>
                  <a:srgbClr val="002060"/>
                </a:solidFill>
                <a:latin typeface="+mj-lt"/>
              </a:rPr>
              <a:t>(</a:t>
            </a: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HR of 0.50</a:t>
            </a:r>
            <a:r>
              <a:rPr lang="en-US" sz="1600" kern="0" dirty="0">
                <a:solidFill>
                  <a:srgbClr val="002060"/>
                </a:solidFill>
                <a:latin typeface="+mj-lt"/>
              </a:rPr>
              <a:t>)</a:t>
            </a: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r>
              <a:rPr lang="en-US" sz="1600" kern="0" dirty="0">
                <a:solidFill>
                  <a:srgbClr val="002060"/>
                </a:solidFill>
                <a:latin typeface="+mj-lt"/>
              </a:rPr>
              <a:t>Improvement of PFS in all subgroups (except female/never smokers =&gt; lower mutational load ?)</a:t>
            </a: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r>
              <a:rPr lang="en-US" sz="1600" b="1" kern="0" dirty="0">
                <a:solidFill>
                  <a:srgbClr val="002060"/>
                </a:solidFill>
                <a:latin typeface="+mj-lt"/>
              </a:rPr>
              <a:t>Strongest signal of PFS benefit observed  in SCC </a:t>
            </a:r>
            <a:r>
              <a:rPr lang="en-US" sz="1600" kern="0" dirty="0">
                <a:solidFill>
                  <a:srgbClr val="002060"/>
                </a:solidFill>
                <a:latin typeface="+mj-lt"/>
              </a:rPr>
              <a:t>(HR of 0.35)</a:t>
            </a: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endParaRPr lang="en-US" sz="1600" kern="0" dirty="0">
              <a:solidFill>
                <a:srgbClr val="333399"/>
              </a:solidFill>
              <a:latin typeface="+mj-lt"/>
            </a:endParaRPr>
          </a:p>
          <a:p>
            <a:pPr marL="742931" lvl="1" indent="-285743" defTabSz="6858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Char char="à"/>
              <a:defRPr/>
            </a:pPr>
            <a:endParaRPr lang="en-US" sz="1600" kern="0" dirty="0">
              <a:solidFill>
                <a:srgbClr val="4DAC26"/>
              </a:solidFill>
              <a:latin typeface="Gill Sans MT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28804" y="3507286"/>
            <a:ext cx="21034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fr-FR" sz="1200" kern="0" dirty="0" err="1">
                <a:solidFill>
                  <a:srgbClr val="002060"/>
                </a:solidFill>
              </a:rPr>
              <a:t>imaging</a:t>
            </a:r>
            <a:r>
              <a:rPr lang="fr-FR" sz="1200" kern="0" dirty="0">
                <a:solidFill>
                  <a:srgbClr val="002060"/>
                </a:solidFill>
              </a:rPr>
              <a:t> </a:t>
            </a:r>
            <a:r>
              <a:rPr lang="fr-FR" sz="1200" kern="0" dirty="0" err="1">
                <a:solidFill>
                  <a:srgbClr val="002060"/>
                </a:solidFill>
              </a:rPr>
              <a:t>was</a:t>
            </a:r>
            <a:r>
              <a:rPr lang="fr-FR" sz="1200" kern="0" dirty="0">
                <a:solidFill>
                  <a:srgbClr val="002060"/>
                </a:solidFill>
              </a:rPr>
              <a:t> </a:t>
            </a:r>
            <a:r>
              <a:rPr lang="fr-FR" sz="1200" kern="0" dirty="0" err="1">
                <a:solidFill>
                  <a:srgbClr val="002060"/>
                </a:solidFill>
              </a:rPr>
              <a:t>every</a:t>
            </a:r>
            <a:r>
              <a:rPr lang="fr-FR" sz="1200" kern="0" dirty="0">
                <a:solidFill>
                  <a:srgbClr val="002060"/>
                </a:solidFill>
              </a:rPr>
              <a:t> 9 </a:t>
            </a:r>
            <a:r>
              <a:rPr lang="fr-FR" sz="1200" kern="0" dirty="0" err="1">
                <a:solidFill>
                  <a:srgbClr val="002060"/>
                </a:solidFill>
              </a:rPr>
              <a:t>weeks</a:t>
            </a:r>
            <a:r>
              <a:rPr lang="fr-FR" sz="1200" kern="0" dirty="0">
                <a:solidFill>
                  <a:srgbClr val="002060"/>
                </a:solidFill>
              </a:rPr>
              <a:t> </a:t>
            </a:r>
            <a:endParaRPr lang="fr-FR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291269"/>
            <a:ext cx="2594346" cy="234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291270"/>
            <a:ext cx="3913127" cy="218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13" y="6275382"/>
            <a:ext cx="1907704" cy="388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8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5731" y="362234"/>
            <a:ext cx="7772400" cy="464344"/>
          </a:xfrm>
          <a:extLst>
            <a:ext uri="{909E8E84-426E-40DD-AFC4-6F175D3DCCD1}">
              <a14:hiddenFill xmlns:a14="http://schemas.microsoft.com/office/drawing/2010/main">
                <a:solidFill>
                  <a:srgbClr val="000066"/>
                </a:solidFill>
              </a14:hiddenFill>
            </a:ext>
          </a:extLst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66"/>
                </a:solidFill>
                <a:cs typeface="Arial" pitchFamily="34" charset="0"/>
              </a:rPr>
              <a:t>Survival data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4966" y="4664972"/>
            <a:ext cx="7991475" cy="1298025"/>
          </a:xfrm>
        </p:spPr>
        <p:txBody>
          <a:bodyPr/>
          <a:lstStyle/>
          <a:p>
            <a:pPr marL="419090" indent="-419090">
              <a:buClr>
                <a:srgbClr val="002060"/>
              </a:buClr>
            </a:pPr>
            <a:r>
              <a:rPr lang="en-US" sz="2000" dirty="0">
                <a:solidFill>
                  <a:srgbClr val="000066"/>
                </a:solidFill>
              </a:rPr>
              <a:t>Clear survival benefit</a:t>
            </a:r>
          </a:p>
          <a:p>
            <a:pPr marL="800080" lvl="1" indent="-342892"/>
            <a:r>
              <a:rPr lang="en-US" sz="1600" dirty="0">
                <a:solidFill>
                  <a:srgbClr val="002060"/>
                </a:solidFill>
              </a:rPr>
              <a:t>Estimated rate of OS @ 12 months: 70% (</a:t>
            </a:r>
            <a:r>
              <a:rPr lang="en-US" sz="1600" dirty="0" err="1">
                <a:solidFill>
                  <a:srgbClr val="002060"/>
                </a:solidFill>
              </a:rPr>
              <a:t>Pembro</a:t>
            </a:r>
            <a:r>
              <a:rPr lang="en-US" sz="1600" dirty="0">
                <a:solidFill>
                  <a:srgbClr val="002060"/>
                </a:solidFill>
              </a:rPr>
              <a:t>) </a:t>
            </a:r>
            <a:r>
              <a:rPr lang="en-US" sz="1600" dirty="0" err="1">
                <a:solidFill>
                  <a:srgbClr val="002060"/>
                </a:solidFill>
              </a:rPr>
              <a:t>vs</a:t>
            </a:r>
            <a:r>
              <a:rPr lang="en-US" sz="1600" dirty="0">
                <a:solidFill>
                  <a:srgbClr val="002060"/>
                </a:solidFill>
              </a:rPr>
              <a:t> 54% (CT)</a:t>
            </a:r>
          </a:p>
          <a:p>
            <a:pPr marL="800080" lvl="1" indent="-342892"/>
            <a:r>
              <a:rPr lang="en-US" sz="1600" dirty="0">
                <a:solidFill>
                  <a:srgbClr val="002060"/>
                </a:solidFill>
              </a:rPr>
              <a:t>HR for death: </a:t>
            </a:r>
            <a:r>
              <a:rPr lang="en-US" sz="1600" b="1" dirty="0">
                <a:solidFill>
                  <a:srgbClr val="002060"/>
                </a:solidFill>
              </a:rPr>
              <a:t>0.60</a:t>
            </a:r>
          </a:p>
          <a:p>
            <a:pPr marL="800080" lvl="1" indent="-342892"/>
            <a:r>
              <a:rPr lang="en-US" sz="1600" dirty="0">
                <a:solidFill>
                  <a:srgbClr val="002060"/>
                </a:solidFill>
              </a:rPr>
              <a:t>but cross-over </a:t>
            </a:r>
            <a:r>
              <a:rPr lang="en-US" sz="1600" b="1" dirty="0">
                <a:solidFill>
                  <a:srgbClr val="002060"/>
                </a:solidFill>
              </a:rPr>
              <a:t>was limited to 50% of the patients</a:t>
            </a:r>
            <a:endParaRPr lang="en-GB" sz="1600" b="1" dirty="0">
              <a:solidFill>
                <a:srgbClr val="00206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35" y="1517242"/>
            <a:ext cx="5555162" cy="310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13" y="6275382"/>
            <a:ext cx="1907704" cy="388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22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 txBox="1">
            <a:spLocks/>
          </p:cNvSpPr>
          <p:nvPr/>
        </p:nvSpPr>
        <p:spPr>
          <a:xfrm>
            <a:off x="443621" y="364964"/>
            <a:ext cx="8256759" cy="415499"/>
          </a:xfrm>
          <a:prstGeom prst="rect">
            <a:avLst/>
          </a:prstGeom>
        </p:spPr>
        <p:txBody>
          <a:bodyPr/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defTabSz="457189">
              <a:defRPr/>
            </a:pPr>
            <a:r>
              <a:rPr lang="en-US" sz="21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3 </a:t>
            </a:r>
            <a:r>
              <a:rPr lang="en-US" sz="2100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CheckMate</a:t>
            </a:r>
            <a:r>
              <a:rPr lang="en-US" sz="21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026 Study Design: </a:t>
            </a:r>
          </a:p>
          <a:p>
            <a:pPr algn="ctr" defTabSz="457189">
              <a:defRPr/>
            </a:pPr>
            <a:r>
              <a:rPr lang="en-US" sz="21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 vs Chemotherapy in First-line NSCLC</a:t>
            </a:r>
          </a:p>
          <a:p>
            <a:pPr algn="ctr" defTabSz="457189">
              <a:defRPr/>
            </a:pPr>
            <a:endParaRPr lang="en-US" sz="1800" dirty="0">
              <a:solidFill>
                <a:srgbClr val="01467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107645" y="3872570"/>
            <a:ext cx="2743200" cy="1120820"/>
          </a:xfrm>
          <a:prstGeom prst="roundRect">
            <a:avLst>
              <a:gd name="adj" fmla="val 0"/>
            </a:avLst>
          </a:prstGeom>
          <a:solidFill>
            <a:srgbClr val="FFFF99"/>
          </a:solidFill>
          <a:ln w="28575" cap="flat" cmpd="sng" algn="ctr">
            <a:solidFill>
              <a:srgbClr val="006DA8"/>
            </a:solidFill>
            <a:prstDash val="solid"/>
            <a:headEnd type="none" w="sm" len="sm"/>
            <a:tailEnd type="none" w="sm" len="sm"/>
          </a:ln>
          <a:effectLst/>
        </p:spPr>
        <p:txBody>
          <a:bodyPr vert="horz" wrap="square" lIns="34290" tIns="34290" rIns="34290" bIns="3429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80960" defTabSz="914378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1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endpoint: </a:t>
            </a:r>
            <a:r>
              <a:rPr lang="en-US" sz="11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 (≥5% PD-L1+)</a:t>
            </a:r>
            <a:r>
              <a:rPr lang="en-US" sz="11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11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960" defTabSz="914378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1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endpoints: </a:t>
            </a:r>
          </a:p>
          <a:p>
            <a:pPr marL="274313" lvl="1" indent="-87311" defTabSz="914378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lang="en-US" sz="11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 (</a:t>
            </a:r>
            <a:r>
              <a:rPr lang="en-US" sz="11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≥1% PD-L1+</a:t>
            </a:r>
            <a:r>
              <a:rPr lang="en-US" sz="11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100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  <a:p>
            <a:pPr marL="274313" lvl="1" indent="-87311" defTabSz="914378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</a:p>
          <a:p>
            <a:pPr marL="274313" lvl="1" indent="-87311" defTabSz="914378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lang="en-US" sz="11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</a:t>
            </a:r>
            <a:r>
              <a:rPr lang="en-US" sz="1100" kern="0" baseline="300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1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100" b="1" u="sng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72130" y="1781130"/>
            <a:ext cx="8399743" cy="2011680"/>
            <a:chOff x="268224" y="992460"/>
            <a:chExt cx="8399743" cy="2011680"/>
          </a:xfrm>
        </p:grpSpPr>
        <p:cxnSp>
          <p:nvCxnSpPr>
            <p:cNvPr id="3" name="Straight Arrow Connector 2"/>
            <p:cNvCxnSpPr>
              <a:endCxn id="7" idx="1"/>
            </p:cNvCxnSpPr>
            <p:nvPr/>
          </p:nvCxnSpPr>
          <p:spPr bwMode="auto">
            <a:xfrm flipV="1">
              <a:off x="2770988" y="1434760"/>
              <a:ext cx="1048488" cy="5268"/>
            </a:xfrm>
            <a:prstGeom prst="straightConnector1">
              <a:avLst/>
            </a:prstGeom>
            <a:solidFill>
              <a:srgbClr val="006DA8"/>
            </a:solidFill>
            <a:ln w="28575" cap="flat" cmpd="sng" algn="ctr">
              <a:solidFill>
                <a:srgbClr val="006DA8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4" name="Straight Arrow Connector 3"/>
            <p:cNvCxnSpPr>
              <a:stCxn id="7" idx="3"/>
            </p:cNvCxnSpPr>
            <p:nvPr/>
          </p:nvCxnSpPr>
          <p:spPr bwMode="auto">
            <a:xfrm>
              <a:off x="5454967" y="1434760"/>
              <a:ext cx="1400427" cy="5265"/>
            </a:xfrm>
            <a:prstGeom prst="straightConnector1">
              <a:avLst/>
            </a:prstGeom>
            <a:solidFill>
              <a:srgbClr val="006DA8"/>
            </a:solidFill>
            <a:ln w="28575" cap="flat" cmpd="sng" algn="ctr">
              <a:solidFill>
                <a:srgbClr val="006DA8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5" name="Straight Arrow Connector 4"/>
            <p:cNvCxnSpPr/>
            <p:nvPr/>
          </p:nvCxnSpPr>
          <p:spPr bwMode="auto">
            <a:xfrm>
              <a:off x="7103648" y="2519646"/>
              <a:ext cx="317770" cy="0"/>
            </a:xfrm>
            <a:prstGeom prst="straightConnector1">
              <a:avLst/>
            </a:prstGeom>
            <a:solidFill>
              <a:srgbClr val="006DA8"/>
            </a:solidFill>
            <a:ln w="28575" cap="flat" cmpd="sng" algn="ctr">
              <a:solidFill>
                <a:srgbClr val="006DA8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6" name="Straight Arrow Connector 5"/>
            <p:cNvCxnSpPr>
              <a:endCxn id="11" idx="1"/>
            </p:cNvCxnSpPr>
            <p:nvPr/>
          </p:nvCxnSpPr>
          <p:spPr bwMode="auto">
            <a:xfrm>
              <a:off x="2770988" y="2519646"/>
              <a:ext cx="1048488" cy="0"/>
            </a:xfrm>
            <a:prstGeom prst="straightConnector1">
              <a:avLst/>
            </a:prstGeom>
            <a:solidFill>
              <a:srgbClr val="006DA8"/>
            </a:solidFill>
            <a:ln w="28575" cap="flat" cmpd="sng" algn="ctr">
              <a:solidFill>
                <a:srgbClr val="006DA8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sp>
          <p:nvSpPr>
            <p:cNvPr id="7" name="Rectangle 6"/>
            <p:cNvSpPr/>
            <p:nvPr/>
          </p:nvSpPr>
          <p:spPr bwMode="auto">
            <a:xfrm>
              <a:off x="3819476" y="1105182"/>
              <a:ext cx="1635491" cy="659155"/>
            </a:xfrm>
            <a:prstGeom prst="rect">
              <a:avLst/>
            </a:prstGeom>
            <a:solidFill>
              <a:srgbClr val="00599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34290" tIns="34290" rIns="34290" bIns="3429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Nivolumab</a:t>
              </a:r>
              <a:r>
                <a:rPr lang="en-US" sz="9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9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10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mg/kg IV Q2W</a:t>
              </a:r>
            </a:p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 = 271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51121" y="1826697"/>
              <a:ext cx="1188720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378">
                <a:defRPr/>
              </a:pPr>
              <a:r>
                <a:rPr lang="en-US" sz="105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Randomize 1:1</a:t>
              </a:r>
              <a:endParaRPr lang="en-US" sz="1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 bwMode="auto">
            <a:xfrm>
              <a:off x="268224" y="992460"/>
              <a:ext cx="2561499" cy="2011680"/>
            </a:xfrm>
            <a:prstGeom prst="roundRect">
              <a:avLst>
                <a:gd name="adj" fmla="val 0"/>
              </a:avLst>
            </a:prstGeom>
            <a:solidFill>
              <a:srgbClr val="FFFFFF">
                <a:lumMod val="95000"/>
              </a:srgbClr>
            </a:solidFill>
            <a:ln w="28575" cap="flat" cmpd="sng" algn="ctr">
              <a:solidFill>
                <a:srgbClr val="006DA8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34290" tIns="34290" rIns="34290" bIns="3429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80960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100" b="1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 eligibility criteria:</a:t>
              </a:r>
            </a:p>
            <a:p>
              <a:pPr marL="168271" indent="-87311" defTabSz="914378"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Stage IV or recurrent NSCLC</a:t>
              </a:r>
            </a:p>
            <a:p>
              <a:pPr marL="168271" indent="-87311" defTabSz="914378"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prior systemic therapy for advanced disease</a:t>
              </a:r>
            </a:p>
            <a:p>
              <a:pPr marL="168271" indent="-87311" defTabSz="914378"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</a:t>
              </a:r>
              <a:r>
                <a:rPr lang="en-US" sz="1100" i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EGFR</a:t>
              </a:r>
              <a:r>
                <a:rPr lang="en-US" sz="1100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/ALK</a:t>
              </a:r>
              <a:r>
                <a:rPr lang="en-US" sz="11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mutations sensitive to available targeted inhibitor therapy</a:t>
              </a:r>
            </a:p>
            <a:p>
              <a:pPr marL="168271" indent="-87311" defTabSz="914378"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≥1% PD-L1 </a:t>
              </a:r>
              <a:r>
                <a:rPr lang="en-US" sz="1100" kern="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expression</a:t>
              </a:r>
              <a:r>
                <a:rPr lang="en-US" sz="1100" kern="0" baseline="300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1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68271" indent="-87311" defTabSz="914378"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CNS metastases permitted if adequately treated at least 2 weeks prior to randomization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819476" y="2105430"/>
              <a:ext cx="1635491" cy="828432"/>
            </a:xfrm>
            <a:prstGeom prst="rect">
              <a:avLst/>
            </a:prstGeom>
            <a:solidFill>
              <a:srgbClr val="00A24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34290" tIns="34290" rIns="34290" bIns="3429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Chemotherapy </a:t>
              </a:r>
              <a:b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10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(histology dependent)</a:t>
              </a:r>
              <a:r>
                <a:rPr lang="en-US" sz="1100" kern="0" baseline="300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sz="110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10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10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Maximum of 6 cycles</a:t>
              </a:r>
            </a:p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 = 270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6855394" y="1236126"/>
              <a:ext cx="1788589" cy="407804"/>
            </a:xfrm>
            <a:prstGeom prst="roundRect">
              <a:avLst>
                <a:gd name="adj" fmla="val 0"/>
              </a:avLst>
            </a:prstGeom>
            <a:solidFill>
              <a:srgbClr val="FFFFFF">
                <a:lumMod val="95000"/>
              </a:srgbClr>
            </a:solidFill>
            <a:ln w="28575" cap="flat" cmpd="sng" algn="ctr">
              <a:solidFill>
                <a:srgbClr val="006DA8"/>
              </a:solidFill>
              <a:prstDash val="solid"/>
              <a:headEnd type="none" w="sm" len="sm"/>
              <a:tailEnd type="none" w="sm" len="sm"/>
            </a:ln>
            <a:effectLst/>
          </p:spPr>
          <p:txBody>
            <a:bodyPr vert="horz" wrap="square" lIns="34290" tIns="34290" rIns="34290" bIns="3429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100" b="1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Disease progression or unacceptable toxicity </a:t>
              </a:r>
              <a:endParaRPr lang="en-US" sz="1100" b="1" u="sng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ounded Rectangle 13"/>
            <p:cNvSpPr/>
            <p:nvPr/>
          </p:nvSpPr>
          <p:spPr bwMode="auto">
            <a:xfrm>
              <a:off x="6026040" y="2315746"/>
              <a:ext cx="1077608" cy="407804"/>
            </a:xfrm>
            <a:prstGeom prst="roundRect">
              <a:avLst>
                <a:gd name="adj" fmla="val 0"/>
              </a:avLst>
            </a:prstGeom>
            <a:solidFill>
              <a:srgbClr val="FFFFFF">
                <a:lumMod val="95000"/>
              </a:srgbClr>
            </a:solidFill>
            <a:ln w="28575" cap="flat" cmpd="sng" algn="ctr">
              <a:solidFill>
                <a:srgbClr val="006DA8"/>
              </a:solidFill>
              <a:prstDash val="solid"/>
              <a:headEnd type="none" w="sm" len="sm"/>
              <a:tailEnd type="none" w="sm" len="sm"/>
            </a:ln>
            <a:effectLst/>
          </p:spPr>
          <p:txBody>
            <a:bodyPr vert="horz" wrap="square" lIns="34290" tIns="34290" rIns="34290" bIns="3429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100" b="1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Disease progression</a:t>
              </a:r>
              <a:endParaRPr lang="en-US" sz="1100" b="1" u="sng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7421418" y="2208023"/>
              <a:ext cx="1246549" cy="623248"/>
            </a:xfrm>
            <a:prstGeom prst="rect">
              <a:avLst/>
            </a:prstGeom>
            <a:solidFill>
              <a:srgbClr val="00599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34290" tIns="34290" rIns="34290" bIns="3429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378">
                <a:spcBef>
                  <a:spcPts val="200"/>
                </a:spcBef>
                <a:spcAft>
                  <a:spcPts val="20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Crossover </a:t>
              </a:r>
              <a:r>
                <a:rPr lang="en-US" sz="1200" b="1" kern="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nivolumab</a:t>
              </a:r>
              <a:r>
                <a:rPr lang="en-US" sz="1200" b="1" kern="0" baseline="300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1200" b="1" kern="0" baseline="300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1200" b="1" kern="0" baseline="300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b="1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(optional)</a:t>
              </a:r>
              <a:endParaRPr lang="en-US" sz="9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312620" y="1756641"/>
              <a:ext cx="180672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378">
                <a:defRPr/>
              </a:pPr>
              <a:r>
                <a:rPr lang="en-US" sz="11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Tumor scans Q6W until </a:t>
              </a:r>
              <a:r>
                <a:rPr lang="en-US" sz="1100" b="1" kern="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wk</a:t>
              </a:r>
              <a:r>
                <a:rPr lang="en-US" sz="11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48 then Q12W</a:t>
              </a:r>
              <a:endParaRPr lang="en-US" sz="1100" b="1" kern="0" baseline="30000" dirty="0">
                <a:solidFill>
                  <a:prstClr val="black"/>
                </a:solidFill>
              </a:endParaRPr>
            </a:p>
          </p:txBody>
        </p:sp>
        <p:cxnSp>
          <p:nvCxnSpPr>
            <p:cNvPr id="24" name="Straight Arrow Connector 23"/>
            <p:cNvCxnSpPr>
              <a:stCxn id="11" idx="3"/>
            </p:cNvCxnSpPr>
            <p:nvPr/>
          </p:nvCxnSpPr>
          <p:spPr bwMode="auto">
            <a:xfrm>
              <a:off x="5454967" y="2519646"/>
              <a:ext cx="571074" cy="1"/>
            </a:xfrm>
            <a:prstGeom prst="straightConnector1">
              <a:avLst/>
            </a:prstGeom>
            <a:solidFill>
              <a:srgbClr val="006DA8"/>
            </a:solidFill>
            <a:ln w="28575" cap="flat" cmpd="sng" algn="ctr">
              <a:solidFill>
                <a:srgbClr val="006DA8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</p:grpSp>
      <p:sp>
        <p:nvSpPr>
          <p:cNvPr id="22" name="TextBox 21"/>
          <p:cNvSpPr txBox="1"/>
          <p:nvPr/>
        </p:nvSpPr>
        <p:spPr>
          <a:xfrm>
            <a:off x="167868" y="5928822"/>
            <a:ext cx="79760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defRPr/>
            </a:pPr>
            <a:r>
              <a:rPr lang="en-US" sz="900" kern="0" baseline="30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9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IHC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28-8 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validated; archival tumor samples obtained ≤6 months before enrollment were permitted; PD-L1 testing was centralized</a:t>
            </a:r>
            <a:endParaRPr lang="en-US" sz="900" kern="0" baseline="30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49" indent="-57149" defTabSz="914378">
              <a:defRPr/>
            </a:pPr>
            <a:r>
              <a:rPr lang="en-US" sz="900" kern="0" baseline="30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900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Squamous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gemcitabine 1250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cisplatin 75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gemcitabine 1000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carboplatin AUC 5; paclitaxel 200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carboplatin AUC 6; Non-squamous: </a:t>
            </a:r>
            <a:r>
              <a:rPr lang="en-US" sz="900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pemetrexed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500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cisplatin 75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900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pemetrexed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500 mg/m</a:t>
            </a:r>
            <a:r>
              <a:rPr lang="en-US" sz="900" kern="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carboplatin AUC 6; option for </a:t>
            </a:r>
            <a:r>
              <a:rPr lang="en-US" sz="900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pemetrexed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maintenance therapy</a:t>
            </a:r>
          </a:p>
          <a:p>
            <a:pPr defTabSz="914378">
              <a:defRPr/>
            </a:pPr>
            <a:r>
              <a:rPr lang="en-US" sz="900" kern="0" baseline="30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900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Permitted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crossover eligibility criteria met, including progression confirmed by independent radiology review</a:t>
            </a:r>
          </a:p>
          <a:p>
            <a:pPr defTabSz="914378">
              <a:defRPr/>
            </a:pPr>
            <a:r>
              <a:rPr lang="en-US" sz="900" kern="0" baseline="30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900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</a:t>
            </a:r>
            <a:r>
              <a:rPr lang="en-US" sz="9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response assessment for PFS and ORR per RECIST v1.1 as determined by independent central review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74777" y="3886952"/>
            <a:ext cx="2926080" cy="702756"/>
          </a:xfrm>
          <a:prstGeom prst="rect">
            <a:avLst/>
          </a:prstGeom>
          <a:ln w="28575">
            <a:solidFill>
              <a:srgbClr val="006DA8"/>
            </a:solidFill>
          </a:ln>
        </p:spPr>
        <p:txBody>
          <a:bodyPr wrap="square" anchor="ctr">
            <a:spAutoFit/>
          </a:bodyPr>
          <a:lstStyle/>
          <a:p>
            <a:pPr defTabSz="914378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1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Stratification factors at randomization:</a:t>
            </a:r>
          </a:p>
          <a:p>
            <a:pPr marL="168271" indent="-87311" defTabSz="914378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expression (&lt;5% vs ≥5%)</a:t>
            </a:r>
            <a:r>
              <a:rPr lang="en-US" sz="1100" kern="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1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68271" indent="-87311" defTabSz="914378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Histology (squamous vs non-squamous</a:t>
            </a:r>
            <a:r>
              <a:rPr lang="en-US" sz="11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6180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Table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50960"/>
              </p:ext>
            </p:extLst>
          </p:nvPr>
        </p:nvGraphicFramePr>
        <p:xfrm>
          <a:off x="639187" y="5114682"/>
          <a:ext cx="7227050" cy="457200"/>
        </p:xfrm>
        <a:graphic>
          <a:graphicData uri="http://schemas.openxmlformats.org/drawingml/2006/table">
            <a:tbl>
              <a:tblPr firstRow="1" bandRow="1"/>
              <a:tblGrid>
                <a:gridCol w="10978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1291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152400">
                <a:tc gridSpan="11"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patients at risk: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rgbClr val="00599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rgbClr val="00A24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Chemotherapy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8" name="Rectangle 8"/>
          <p:cNvSpPr/>
          <p:nvPr/>
        </p:nvSpPr>
        <p:spPr>
          <a:xfrm>
            <a:off x="6469043" y="3788011"/>
            <a:ext cx="719945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defTabSz="914378">
              <a:defRPr/>
            </a:pPr>
            <a:r>
              <a:rPr lang="en-US" sz="1050" b="1" kern="0" dirty="0">
                <a:solidFill>
                  <a:srgbClr val="0059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</a:t>
            </a:r>
          </a:p>
        </p:txBody>
      </p:sp>
      <p:sp>
        <p:nvSpPr>
          <p:cNvPr id="111" name="Rectangle 8"/>
          <p:cNvSpPr/>
          <p:nvPr/>
        </p:nvSpPr>
        <p:spPr>
          <a:xfrm>
            <a:off x="6449424" y="4085068"/>
            <a:ext cx="1079531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defTabSz="914378">
              <a:defRPr/>
            </a:pPr>
            <a:r>
              <a:rPr lang="en-US" sz="1050" b="1" kern="0" dirty="0">
                <a:solidFill>
                  <a:srgbClr val="00A2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Chemotherapy</a:t>
            </a:r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2167780" y="1929664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2199589" y="1965961"/>
            <a:ext cx="68240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2244875" y="1990280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2252781" y="1990280"/>
            <a:ext cx="70766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2260749" y="2016519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2268718" y="2054918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2271438" y="2066713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2507847" y="2247737"/>
            <a:ext cx="73294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2520999" y="2247737"/>
            <a:ext cx="68240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14"/>
          <p:cNvSpPr>
            <a:spLocks noChangeArrowheads="1"/>
          </p:cNvSpPr>
          <p:nvPr/>
        </p:nvSpPr>
        <p:spPr bwMode="auto">
          <a:xfrm>
            <a:off x="2539593" y="2297747"/>
            <a:ext cx="68240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2542249" y="2325907"/>
            <a:ext cx="68240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val 16"/>
          <p:cNvSpPr>
            <a:spLocks noChangeArrowheads="1"/>
          </p:cNvSpPr>
          <p:nvPr/>
        </p:nvSpPr>
        <p:spPr bwMode="auto">
          <a:xfrm>
            <a:off x="2558185" y="2365678"/>
            <a:ext cx="68240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val 17"/>
          <p:cNvSpPr>
            <a:spLocks noChangeArrowheads="1"/>
          </p:cNvSpPr>
          <p:nvPr/>
        </p:nvSpPr>
        <p:spPr bwMode="auto">
          <a:xfrm>
            <a:off x="2584813" y="2403710"/>
            <a:ext cx="70766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2603409" y="2444030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2614033" y="2459482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 20"/>
          <p:cNvSpPr>
            <a:spLocks noChangeArrowheads="1"/>
          </p:cNvSpPr>
          <p:nvPr/>
        </p:nvSpPr>
        <p:spPr bwMode="auto">
          <a:xfrm>
            <a:off x="2629972" y="2459482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val 21"/>
          <p:cNvSpPr>
            <a:spLocks noChangeArrowheads="1"/>
          </p:cNvSpPr>
          <p:nvPr/>
        </p:nvSpPr>
        <p:spPr bwMode="auto">
          <a:xfrm>
            <a:off x="2637939" y="2473561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val 22"/>
          <p:cNvSpPr>
            <a:spLocks noChangeArrowheads="1"/>
          </p:cNvSpPr>
          <p:nvPr/>
        </p:nvSpPr>
        <p:spPr bwMode="auto">
          <a:xfrm>
            <a:off x="2712250" y="2515252"/>
            <a:ext cx="68240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2778658" y="2527045"/>
            <a:ext cx="68240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val 24"/>
          <p:cNvSpPr>
            <a:spLocks noChangeArrowheads="1"/>
          </p:cNvSpPr>
          <p:nvPr/>
        </p:nvSpPr>
        <p:spPr bwMode="auto">
          <a:xfrm>
            <a:off x="2792002" y="2542863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val 25"/>
          <p:cNvSpPr>
            <a:spLocks noChangeArrowheads="1"/>
          </p:cNvSpPr>
          <p:nvPr/>
        </p:nvSpPr>
        <p:spPr bwMode="auto">
          <a:xfrm>
            <a:off x="2799973" y="2598266"/>
            <a:ext cx="70766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val 26"/>
          <p:cNvSpPr>
            <a:spLocks noChangeArrowheads="1"/>
          </p:cNvSpPr>
          <p:nvPr/>
        </p:nvSpPr>
        <p:spPr bwMode="auto">
          <a:xfrm>
            <a:off x="2823942" y="2639957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Oval 27"/>
          <p:cNvSpPr>
            <a:spLocks noChangeArrowheads="1"/>
          </p:cNvSpPr>
          <p:nvPr/>
        </p:nvSpPr>
        <p:spPr bwMode="auto">
          <a:xfrm>
            <a:off x="2850504" y="2714835"/>
            <a:ext cx="73294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val 28"/>
          <p:cNvSpPr>
            <a:spLocks noChangeArrowheads="1"/>
          </p:cNvSpPr>
          <p:nvPr/>
        </p:nvSpPr>
        <p:spPr bwMode="auto">
          <a:xfrm>
            <a:off x="2866314" y="2728549"/>
            <a:ext cx="68240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Oval 29"/>
          <p:cNvSpPr>
            <a:spLocks noChangeArrowheads="1"/>
          </p:cNvSpPr>
          <p:nvPr/>
        </p:nvSpPr>
        <p:spPr bwMode="auto">
          <a:xfrm>
            <a:off x="2874349" y="2744367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val 30"/>
          <p:cNvSpPr>
            <a:spLocks noChangeArrowheads="1"/>
          </p:cNvSpPr>
          <p:nvPr/>
        </p:nvSpPr>
        <p:spPr bwMode="auto">
          <a:xfrm>
            <a:off x="2919504" y="2773897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val 31"/>
          <p:cNvSpPr>
            <a:spLocks noChangeArrowheads="1"/>
          </p:cNvSpPr>
          <p:nvPr/>
        </p:nvSpPr>
        <p:spPr bwMode="auto">
          <a:xfrm>
            <a:off x="2938099" y="2834513"/>
            <a:ext cx="70766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Oval 32"/>
          <p:cNvSpPr>
            <a:spLocks noChangeArrowheads="1"/>
          </p:cNvSpPr>
          <p:nvPr/>
        </p:nvSpPr>
        <p:spPr bwMode="auto">
          <a:xfrm>
            <a:off x="2946067" y="2850330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val 33"/>
          <p:cNvSpPr>
            <a:spLocks noChangeArrowheads="1"/>
          </p:cNvSpPr>
          <p:nvPr/>
        </p:nvSpPr>
        <p:spPr bwMode="auto">
          <a:xfrm>
            <a:off x="3057693" y="2881415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Oval 34"/>
          <p:cNvSpPr>
            <a:spLocks noChangeArrowheads="1"/>
          </p:cNvSpPr>
          <p:nvPr/>
        </p:nvSpPr>
        <p:spPr bwMode="auto">
          <a:xfrm>
            <a:off x="3076159" y="2897232"/>
            <a:ext cx="68240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Oval 35"/>
          <p:cNvSpPr>
            <a:spLocks noChangeArrowheads="1"/>
          </p:cNvSpPr>
          <p:nvPr/>
        </p:nvSpPr>
        <p:spPr bwMode="auto">
          <a:xfrm>
            <a:off x="3094881" y="2928683"/>
            <a:ext cx="73294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Oval 36"/>
          <p:cNvSpPr>
            <a:spLocks noChangeArrowheads="1"/>
          </p:cNvSpPr>
          <p:nvPr/>
        </p:nvSpPr>
        <p:spPr bwMode="auto">
          <a:xfrm>
            <a:off x="3116068" y="2961504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Oval 37"/>
          <p:cNvSpPr>
            <a:spLocks noChangeArrowheads="1"/>
          </p:cNvSpPr>
          <p:nvPr/>
        </p:nvSpPr>
        <p:spPr bwMode="auto">
          <a:xfrm>
            <a:off x="3121315" y="2977322"/>
            <a:ext cx="68240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Oval 38"/>
          <p:cNvSpPr>
            <a:spLocks noChangeArrowheads="1"/>
          </p:cNvSpPr>
          <p:nvPr/>
        </p:nvSpPr>
        <p:spPr bwMode="auto">
          <a:xfrm>
            <a:off x="3137319" y="2977322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360381" y="3192540"/>
            <a:ext cx="68240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Oval 40"/>
          <p:cNvSpPr>
            <a:spLocks noChangeArrowheads="1"/>
          </p:cNvSpPr>
          <p:nvPr/>
        </p:nvSpPr>
        <p:spPr bwMode="auto">
          <a:xfrm>
            <a:off x="3437541" y="3376673"/>
            <a:ext cx="73294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Oval 41"/>
          <p:cNvSpPr>
            <a:spLocks noChangeArrowheads="1"/>
          </p:cNvSpPr>
          <p:nvPr/>
        </p:nvSpPr>
        <p:spPr bwMode="auto">
          <a:xfrm>
            <a:off x="3471943" y="3413336"/>
            <a:ext cx="68240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val 42"/>
          <p:cNvSpPr>
            <a:spLocks noChangeArrowheads="1"/>
          </p:cNvSpPr>
          <p:nvPr/>
        </p:nvSpPr>
        <p:spPr bwMode="auto">
          <a:xfrm>
            <a:off x="3939448" y="3584942"/>
            <a:ext cx="68240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Oval 43"/>
          <p:cNvSpPr>
            <a:spLocks noChangeArrowheads="1"/>
          </p:cNvSpPr>
          <p:nvPr/>
        </p:nvSpPr>
        <p:spPr bwMode="auto">
          <a:xfrm>
            <a:off x="3968733" y="3606154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Oval 44"/>
          <p:cNvSpPr>
            <a:spLocks noChangeArrowheads="1"/>
          </p:cNvSpPr>
          <p:nvPr/>
        </p:nvSpPr>
        <p:spPr bwMode="auto">
          <a:xfrm>
            <a:off x="4247640" y="3713672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Oval 45"/>
          <p:cNvSpPr>
            <a:spLocks noChangeArrowheads="1"/>
          </p:cNvSpPr>
          <p:nvPr/>
        </p:nvSpPr>
        <p:spPr bwMode="auto">
          <a:xfrm>
            <a:off x="4292797" y="3736438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>
            <a:off x="4303423" y="3736438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4436236" y="3772733"/>
            <a:ext cx="70766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Oval 48"/>
          <p:cNvSpPr>
            <a:spLocks noChangeArrowheads="1"/>
          </p:cNvSpPr>
          <p:nvPr/>
        </p:nvSpPr>
        <p:spPr bwMode="auto">
          <a:xfrm>
            <a:off x="4834612" y="3814424"/>
            <a:ext cx="68240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Oval 49"/>
          <p:cNvSpPr>
            <a:spLocks noChangeArrowheads="1"/>
          </p:cNvSpPr>
          <p:nvPr/>
        </p:nvSpPr>
        <p:spPr bwMode="auto">
          <a:xfrm>
            <a:off x="4855992" y="3837007"/>
            <a:ext cx="73294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Oval 50"/>
          <p:cNvSpPr>
            <a:spLocks noChangeArrowheads="1"/>
          </p:cNvSpPr>
          <p:nvPr/>
        </p:nvSpPr>
        <p:spPr bwMode="auto">
          <a:xfrm>
            <a:off x="5073806" y="3885829"/>
            <a:ext cx="73294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51"/>
          <p:cNvSpPr>
            <a:spLocks noChangeArrowheads="1"/>
          </p:cNvSpPr>
          <p:nvPr/>
        </p:nvSpPr>
        <p:spPr bwMode="auto">
          <a:xfrm>
            <a:off x="5081774" y="3885829"/>
            <a:ext cx="73294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Oval 52"/>
          <p:cNvSpPr>
            <a:spLocks noChangeArrowheads="1"/>
          </p:cNvSpPr>
          <p:nvPr/>
        </p:nvSpPr>
        <p:spPr bwMode="auto">
          <a:xfrm>
            <a:off x="5089680" y="3885829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Oval 53"/>
          <p:cNvSpPr>
            <a:spLocks noChangeArrowheads="1"/>
          </p:cNvSpPr>
          <p:nvPr/>
        </p:nvSpPr>
        <p:spPr bwMode="auto">
          <a:xfrm>
            <a:off x="5185176" y="3939677"/>
            <a:ext cx="65711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Oval 54"/>
          <p:cNvSpPr>
            <a:spLocks noChangeArrowheads="1"/>
          </p:cNvSpPr>
          <p:nvPr/>
        </p:nvSpPr>
        <p:spPr bwMode="auto">
          <a:xfrm>
            <a:off x="5397742" y="3968843"/>
            <a:ext cx="68240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Oval 55"/>
          <p:cNvSpPr>
            <a:spLocks noChangeArrowheads="1"/>
          </p:cNvSpPr>
          <p:nvPr/>
        </p:nvSpPr>
        <p:spPr bwMode="auto">
          <a:xfrm>
            <a:off x="5416464" y="3968843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Oval 56"/>
          <p:cNvSpPr>
            <a:spLocks noChangeArrowheads="1"/>
          </p:cNvSpPr>
          <p:nvPr/>
        </p:nvSpPr>
        <p:spPr bwMode="auto">
          <a:xfrm>
            <a:off x="5424434" y="3968843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Oval 57"/>
          <p:cNvSpPr>
            <a:spLocks noChangeArrowheads="1"/>
          </p:cNvSpPr>
          <p:nvPr/>
        </p:nvSpPr>
        <p:spPr bwMode="auto">
          <a:xfrm>
            <a:off x="5546557" y="3968843"/>
            <a:ext cx="70766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Oval 58"/>
          <p:cNvSpPr>
            <a:spLocks noChangeArrowheads="1"/>
          </p:cNvSpPr>
          <p:nvPr/>
        </p:nvSpPr>
        <p:spPr bwMode="auto">
          <a:xfrm>
            <a:off x="5658121" y="3968843"/>
            <a:ext cx="70766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Oval 59"/>
          <p:cNvSpPr>
            <a:spLocks noChangeArrowheads="1"/>
          </p:cNvSpPr>
          <p:nvPr/>
        </p:nvSpPr>
        <p:spPr bwMode="auto">
          <a:xfrm>
            <a:off x="5937030" y="4066487"/>
            <a:ext cx="70766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Oval 60"/>
          <p:cNvSpPr>
            <a:spLocks noChangeArrowheads="1"/>
          </p:cNvSpPr>
          <p:nvPr/>
        </p:nvSpPr>
        <p:spPr bwMode="auto">
          <a:xfrm>
            <a:off x="6030063" y="4121708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val 61"/>
          <p:cNvSpPr>
            <a:spLocks noChangeArrowheads="1"/>
          </p:cNvSpPr>
          <p:nvPr/>
        </p:nvSpPr>
        <p:spPr bwMode="auto">
          <a:xfrm>
            <a:off x="6093815" y="4121708"/>
            <a:ext cx="73294" cy="60957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Oval 62"/>
          <p:cNvSpPr>
            <a:spLocks noChangeArrowheads="1"/>
          </p:cNvSpPr>
          <p:nvPr/>
        </p:nvSpPr>
        <p:spPr bwMode="auto">
          <a:xfrm>
            <a:off x="6518689" y="4238277"/>
            <a:ext cx="68240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Oval 63"/>
          <p:cNvSpPr>
            <a:spLocks noChangeArrowheads="1"/>
          </p:cNvSpPr>
          <p:nvPr/>
        </p:nvSpPr>
        <p:spPr bwMode="auto">
          <a:xfrm>
            <a:off x="2082843" y="1881025"/>
            <a:ext cx="73294" cy="58853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Oval 64"/>
          <p:cNvSpPr>
            <a:spLocks noChangeArrowheads="1"/>
          </p:cNvSpPr>
          <p:nvPr/>
        </p:nvSpPr>
        <p:spPr bwMode="auto">
          <a:xfrm>
            <a:off x="1987089" y="1846466"/>
            <a:ext cx="68240" cy="56751"/>
          </a:xfrm>
          <a:prstGeom prst="ellipse">
            <a:avLst/>
          </a:prstGeom>
          <a:noFill/>
          <a:ln w="4763" cap="flat">
            <a:solidFill>
              <a:srgbClr val="00B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Freeform 65"/>
          <p:cNvSpPr>
            <a:spLocks/>
          </p:cNvSpPr>
          <p:nvPr/>
        </p:nvSpPr>
        <p:spPr bwMode="auto">
          <a:xfrm>
            <a:off x="3344637" y="3369908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Freeform 66"/>
          <p:cNvSpPr>
            <a:spLocks/>
          </p:cNvSpPr>
          <p:nvPr/>
        </p:nvSpPr>
        <p:spPr bwMode="auto">
          <a:xfrm>
            <a:off x="3094881" y="3236150"/>
            <a:ext cx="73294" cy="56751"/>
          </a:xfrm>
          <a:custGeom>
            <a:avLst/>
            <a:gdLst>
              <a:gd name="T0" fmla="*/ 15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5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5" y="0"/>
                </a:moveTo>
                <a:lnTo>
                  <a:pt x="29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Freeform 67"/>
          <p:cNvSpPr>
            <a:spLocks/>
          </p:cNvSpPr>
          <p:nvPr/>
        </p:nvSpPr>
        <p:spPr bwMode="auto">
          <a:xfrm>
            <a:off x="3081667" y="3210094"/>
            <a:ext cx="75821" cy="56751"/>
          </a:xfrm>
          <a:custGeom>
            <a:avLst/>
            <a:gdLst>
              <a:gd name="T0" fmla="*/ 15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5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5" y="0"/>
                </a:moveTo>
                <a:lnTo>
                  <a:pt x="30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Freeform 68"/>
          <p:cNvSpPr>
            <a:spLocks/>
          </p:cNvSpPr>
          <p:nvPr/>
        </p:nvSpPr>
        <p:spPr bwMode="auto">
          <a:xfrm>
            <a:off x="3039166" y="3180563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Freeform 69"/>
          <p:cNvSpPr>
            <a:spLocks/>
          </p:cNvSpPr>
          <p:nvPr/>
        </p:nvSpPr>
        <p:spPr bwMode="auto">
          <a:xfrm>
            <a:off x="2850570" y="3139053"/>
            <a:ext cx="75821" cy="54650"/>
          </a:xfrm>
          <a:custGeom>
            <a:avLst/>
            <a:gdLst>
              <a:gd name="T0" fmla="*/ 15 w 30"/>
              <a:gd name="T1" fmla="*/ 0 h 26"/>
              <a:gd name="T2" fmla="*/ 30 w 30"/>
              <a:gd name="T3" fmla="*/ 26 h 26"/>
              <a:gd name="T4" fmla="*/ 0 w 30"/>
              <a:gd name="T5" fmla="*/ 26 h 26"/>
              <a:gd name="T6" fmla="*/ 15 w 30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6">
                <a:moveTo>
                  <a:pt x="15" y="0"/>
                </a:moveTo>
                <a:lnTo>
                  <a:pt x="30" y="26"/>
                </a:lnTo>
                <a:lnTo>
                  <a:pt x="0" y="26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Freeform 70"/>
          <p:cNvSpPr>
            <a:spLocks/>
          </p:cNvSpPr>
          <p:nvPr/>
        </p:nvSpPr>
        <p:spPr bwMode="auto">
          <a:xfrm>
            <a:off x="2824008" y="3069388"/>
            <a:ext cx="75821" cy="56751"/>
          </a:xfrm>
          <a:custGeom>
            <a:avLst/>
            <a:gdLst>
              <a:gd name="T0" fmla="*/ 15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5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5" y="0"/>
                </a:moveTo>
                <a:lnTo>
                  <a:pt x="30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Freeform 71"/>
          <p:cNvSpPr>
            <a:spLocks/>
          </p:cNvSpPr>
          <p:nvPr/>
        </p:nvSpPr>
        <p:spPr bwMode="auto">
          <a:xfrm>
            <a:off x="2592784" y="2932338"/>
            <a:ext cx="70766" cy="54650"/>
          </a:xfrm>
          <a:custGeom>
            <a:avLst/>
            <a:gdLst>
              <a:gd name="T0" fmla="*/ 14 w 28"/>
              <a:gd name="T1" fmla="*/ 0 h 26"/>
              <a:gd name="T2" fmla="*/ 28 w 28"/>
              <a:gd name="T3" fmla="*/ 26 h 26"/>
              <a:gd name="T4" fmla="*/ 0 w 28"/>
              <a:gd name="T5" fmla="*/ 26 h 26"/>
              <a:gd name="T6" fmla="*/ 14 w 28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6">
                <a:moveTo>
                  <a:pt x="14" y="0"/>
                </a:moveTo>
                <a:lnTo>
                  <a:pt x="28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Freeform 72"/>
          <p:cNvSpPr>
            <a:spLocks/>
          </p:cNvSpPr>
          <p:nvPr/>
        </p:nvSpPr>
        <p:spPr bwMode="auto">
          <a:xfrm>
            <a:off x="2542377" y="2847038"/>
            <a:ext cx="73294" cy="56751"/>
          </a:xfrm>
          <a:custGeom>
            <a:avLst/>
            <a:gdLst>
              <a:gd name="T0" fmla="*/ 14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4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4" y="0"/>
                </a:moveTo>
                <a:lnTo>
                  <a:pt x="29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Freeform 73"/>
          <p:cNvSpPr>
            <a:spLocks/>
          </p:cNvSpPr>
          <p:nvPr/>
        </p:nvSpPr>
        <p:spPr bwMode="auto">
          <a:xfrm>
            <a:off x="2425567" y="2715017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Freeform 74"/>
          <p:cNvSpPr>
            <a:spLocks/>
          </p:cNvSpPr>
          <p:nvPr/>
        </p:nvSpPr>
        <p:spPr bwMode="auto">
          <a:xfrm>
            <a:off x="2372441" y="2702858"/>
            <a:ext cx="75821" cy="56751"/>
          </a:xfrm>
          <a:custGeom>
            <a:avLst/>
            <a:gdLst>
              <a:gd name="T0" fmla="*/ 15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5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5" y="0"/>
                </a:moveTo>
                <a:lnTo>
                  <a:pt x="30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Freeform 75"/>
          <p:cNvSpPr>
            <a:spLocks/>
          </p:cNvSpPr>
          <p:nvPr/>
        </p:nvSpPr>
        <p:spPr bwMode="auto">
          <a:xfrm>
            <a:off x="2321844" y="2675066"/>
            <a:ext cx="70766" cy="56751"/>
          </a:xfrm>
          <a:custGeom>
            <a:avLst/>
            <a:gdLst>
              <a:gd name="T0" fmla="*/ 14 w 28"/>
              <a:gd name="T1" fmla="*/ 0 h 27"/>
              <a:gd name="T2" fmla="*/ 28 w 28"/>
              <a:gd name="T3" fmla="*/ 27 h 27"/>
              <a:gd name="T4" fmla="*/ 0 w 28"/>
              <a:gd name="T5" fmla="*/ 27 h 27"/>
              <a:gd name="T6" fmla="*/ 14 w 28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28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Freeform 76"/>
          <p:cNvSpPr>
            <a:spLocks/>
          </p:cNvSpPr>
          <p:nvPr/>
        </p:nvSpPr>
        <p:spPr bwMode="auto">
          <a:xfrm>
            <a:off x="2287441" y="2532623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Freeform 77"/>
          <p:cNvSpPr>
            <a:spLocks/>
          </p:cNvSpPr>
          <p:nvPr/>
        </p:nvSpPr>
        <p:spPr bwMode="auto">
          <a:xfrm>
            <a:off x="2271503" y="2483984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Freeform 78"/>
          <p:cNvSpPr>
            <a:spLocks/>
          </p:cNvSpPr>
          <p:nvPr/>
        </p:nvSpPr>
        <p:spPr bwMode="auto">
          <a:xfrm>
            <a:off x="2244940" y="2303324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Freeform 79"/>
          <p:cNvSpPr>
            <a:spLocks/>
          </p:cNvSpPr>
          <p:nvPr/>
        </p:nvSpPr>
        <p:spPr bwMode="auto">
          <a:xfrm>
            <a:off x="2234185" y="2239052"/>
            <a:ext cx="70766" cy="56751"/>
          </a:xfrm>
          <a:custGeom>
            <a:avLst/>
            <a:gdLst>
              <a:gd name="T0" fmla="*/ 14 w 28"/>
              <a:gd name="T1" fmla="*/ 0 h 27"/>
              <a:gd name="T2" fmla="*/ 28 w 28"/>
              <a:gd name="T3" fmla="*/ 27 h 27"/>
              <a:gd name="T4" fmla="*/ 0 w 28"/>
              <a:gd name="T5" fmla="*/ 27 h 27"/>
              <a:gd name="T6" fmla="*/ 14 w 28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28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Freeform 80"/>
          <p:cNvSpPr>
            <a:spLocks/>
          </p:cNvSpPr>
          <p:nvPr/>
        </p:nvSpPr>
        <p:spPr bwMode="auto">
          <a:xfrm>
            <a:off x="2226282" y="2202572"/>
            <a:ext cx="73294" cy="56751"/>
          </a:xfrm>
          <a:custGeom>
            <a:avLst/>
            <a:gdLst>
              <a:gd name="T0" fmla="*/ 14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4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4" y="0"/>
                </a:moveTo>
                <a:lnTo>
                  <a:pt x="29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Freeform 81"/>
          <p:cNvSpPr>
            <a:spLocks/>
          </p:cNvSpPr>
          <p:nvPr/>
        </p:nvSpPr>
        <p:spPr bwMode="auto">
          <a:xfrm>
            <a:off x="2218311" y="2190413"/>
            <a:ext cx="73294" cy="56751"/>
          </a:xfrm>
          <a:custGeom>
            <a:avLst/>
            <a:gdLst>
              <a:gd name="T0" fmla="*/ 15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5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5" y="0"/>
                </a:moveTo>
                <a:lnTo>
                  <a:pt x="29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Freeform 82"/>
          <p:cNvSpPr>
            <a:spLocks/>
          </p:cNvSpPr>
          <p:nvPr/>
        </p:nvSpPr>
        <p:spPr bwMode="auto">
          <a:xfrm>
            <a:off x="2194407" y="2142137"/>
            <a:ext cx="73294" cy="52548"/>
          </a:xfrm>
          <a:custGeom>
            <a:avLst/>
            <a:gdLst>
              <a:gd name="T0" fmla="*/ 14 w 29"/>
              <a:gd name="T1" fmla="*/ 0 h 25"/>
              <a:gd name="T2" fmla="*/ 29 w 29"/>
              <a:gd name="T3" fmla="*/ 25 h 25"/>
              <a:gd name="T4" fmla="*/ 0 w 29"/>
              <a:gd name="T5" fmla="*/ 25 h 25"/>
              <a:gd name="T6" fmla="*/ 14 w 29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5">
                <a:moveTo>
                  <a:pt x="14" y="0"/>
                </a:moveTo>
                <a:lnTo>
                  <a:pt x="29" y="25"/>
                </a:lnTo>
                <a:lnTo>
                  <a:pt x="0" y="25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reeform 83"/>
          <p:cNvSpPr>
            <a:spLocks/>
          </p:cNvSpPr>
          <p:nvPr/>
        </p:nvSpPr>
        <p:spPr bwMode="auto">
          <a:xfrm>
            <a:off x="1981970" y="1846466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Freeform 84"/>
          <p:cNvSpPr>
            <a:spLocks/>
          </p:cNvSpPr>
          <p:nvPr/>
        </p:nvSpPr>
        <p:spPr bwMode="auto">
          <a:xfrm>
            <a:off x="3397697" y="3399439"/>
            <a:ext cx="73294" cy="56751"/>
          </a:xfrm>
          <a:custGeom>
            <a:avLst/>
            <a:gdLst>
              <a:gd name="T0" fmla="*/ 15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5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5" y="0"/>
                </a:moveTo>
                <a:lnTo>
                  <a:pt x="29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Freeform 85"/>
          <p:cNvSpPr>
            <a:spLocks/>
          </p:cNvSpPr>
          <p:nvPr/>
        </p:nvSpPr>
        <p:spPr bwMode="auto">
          <a:xfrm>
            <a:off x="3416357" y="3399439"/>
            <a:ext cx="75821" cy="56751"/>
          </a:xfrm>
          <a:custGeom>
            <a:avLst/>
            <a:gdLst>
              <a:gd name="T0" fmla="*/ 15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5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5" y="0"/>
                </a:moveTo>
                <a:lnTo>
                  <a:pt x="30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Freeform 86"/>
          <p:cNvSpPr>
            <a:spLocks/>
          </p:cNvSpPr>
          <p:nvPr/>
        </p:nvSpPr>
        <p:spPr bwMode="auto">
          <a:xfrm>
            <a:off x="3915736" y="3600943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Freeform 87"/>
          <p:cNvSpPr>
            <a:spLocks/>
          </p:cNvSpPr>
          <p:nvPr/>
        </p:nvSpPr>
        <p:spPr bwMode="auto">
          <a:xfrm>
            <a:off x="3960892" y="3630473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Freeform 88"/>
          <p:cNvSpPr>
            <a:spLocks/>
          </p:cNvSpPr>
          <p:nvPr/>
        </p:nvSpPr>
        <p:spPr bwMode="auto">
          <a:xfrm>
            <a:off x="4011297" y="3647845"/>
            <a:ext cx="73294" cy="56751"/>
          </a:xfrm>
          <a:custGeom>
            <a:avLst/>
            <a:gdLst>
              <a:gd name="T0" fmla="*/ 14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4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4" y="0"/>
                </a:moveTo>
                <a:lnTo>
                  <a:pt x="29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Freeform 89"/>
          <p:cNvSpPr>
            <a:spLocks/>
          </p:cNvSpPr>
          <p:nvPr/>
        </p:nvSpPr>
        <p:spPr bwMode="auto">
          <a:xfrm>
            <a:off x="4266364" y="3713855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Freeform 90"/>
          <p:cNvSpPr>
            <a:spLocks/>
          </p:cNvSpPr>
          <p:nvPr/>
        </p:nvSpPr>
        <p:spPr bwMode="auto">
          <a:xfrm>
            <a:off x="4802931" y="3831977"/>
            <a:ext cx="75821" cy="56751"/>
          </a:xfrm>
          <a:custGeom>
            <a:avLst/>
            <a:gdLst>
              <a:gd name="T0" fmla="*/ 15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5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5" y="0"/>
                </a:moveTo>
                <a:lnTo>
                  <a:pt x="30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Freeform 91"/>
          <p:cNvSpPr>
            <a:spLocks/>
          </p:cNvSpPr>
          <p:nvPr/>
        </p:nvSpPr>
        <p:spPr bwMode="auto">
          <a:xfrm>
            <a:off x="4810833" y="3831977"/>
            <a:ext cx="73294" cy="56751"/>
          </a:xfrm>
          <a:custGeom>
            <a:avLst/>
            <a:gdLst>
              <a:gd name="T0" fmla="*/ 14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4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4" y="0"/>
                </a:moveTo>
                <a:lnTo>
                  <a:pt x="29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Freeform 92"/>
          <p:cNvSpPr>
            <a:spLocks/>
          </p:cNvSpPr>
          <p:nvPr/>
        </p:nvSpPr>
        <p:spPr bwMode="auto">
          <a:xfrm>
            <a:off x="4848087" y="3831977"/>
            <a:ext cx="75821" cy="56751"/>
          </a:xfrm>
          <a:custGeom>
            <a:avLst/>
            <a:gdLst>
              <a:gd name="T0" fmla="*/ 15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5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5" y="0"/>
                </a:moveTo>
                <a:lnTo>
                  <a:pt x="30" y="27"/>
                </a:lnTo>
                <a:lnTo>
                  <a:pt x="0" y="27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Freeform 93"/>
          <p:cNvSpPr>
            <a:spLocks/>
          </p:cNvSpPr>
          <p:nvPr/>
        </p:nvSpPr>
        <p:spPr bwMode="auto">
          <a:xfrm>
            <a:off x="4864025" y="3831977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Freeform 94"/>
          <p:cNvSpPr>
            <a:spLocks/>
          </p:cNvSpPr>
          <p:nvPr/>
        </p:nvSpPr>
        <p:spPr bwMode="auto">
          <a:xfrm>
            <a:off x="4879833" y="3831977"/>
            <a:ext cx="70766" cy="56751"/>
          </a:xfrm>
          <a:custGeom>
            <a:avLst/>
            <a:gdLst>
              <a:gd name="T0" fmla="*/ 14 w 28"/>
              <a:gd name="T1" fmla="*/ 0 h 27"/>
              <a:gd name="T2" fmla="*/ 28 w 28"/>
              <a:gd name="T3" fmla="*/ 27 h 27"/>
              <a:gd name="T4" fmla="*/ 0 w 28"/>
              <a:gd name="T5" fmla="*/ 27 h 27"/>
              <a:gd name="T6" fmla="*/ 14 w 28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28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Freeform 95"/>
          <p:cNvSpPr>
            <a:spLocks/>
          </p:cNvSpPr>
          <p:nvPr/>
        </p:nvSpPr>
        <p:spPr bwMode="auto">
          <a:xfrm>
            <a:off x="5095056" y="3831977"/>
            <a:ext cx="73294" cy="56751"/>
          </a:xfrm>
          <a:custGeom>
            <a:avLst/>
            <a:gdLst>
              <a:gd name="T0" fmla="*/ 14 w 29"/>
              <a:gd name="T1" fmla="*/ 0 h 27"/>
              <a:gd name="T2" fmla="*/ 29 w 29"/>
              <a:gd name="T3" fmla="*/ 27 h 27"/>
              <a:gd name="T4" fmla="*/ 0 w 29"/>
              <a:gd name="T5" fmla="*/ 27 h 27"/>
              <a:gd name="T6" fmla="*/ 14 w 29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7">
                <a:moveTo>
                  <a:pt x="14" y="0"/>
                </a:moveTo>
                <a:lnTo>
                  <a:pt x="29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Freeform 96"/>
          <p:cNvSpPr>
            <a:spLocks/>
          </p:cNvSpPr>
          <p:nvPr/>
        </p:nvSpPr>
        <p:spPr bwMode="auto">
          <a:xfrm>
            <a:off x="5243807" y="3879243"/>
            <a:ext cx="73294" cy="52548"/>
          </a:xfrm>
          <a:custGeom>
            <a:avLst/>
            <a:gdLst>
              <a:gd name="T0" fmla="*/ 14 w 29"/>
              <a:gd name="T1" fmla="*/ 0 h 25"/>
              <a:gd name="T2" fmla="*/ 29 w 29"/>
              <a:gd name="T3" fmla="*/ 25 h 25"/>
              <a:gd name="T4" fmla="*/ 0 w 29"/>
              <a:gd name="T5" fmla="*/ 25 h 25"/>
              <a:gd name="T6" fmla="*/ 14 w 29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5">
                <a:moveTo>
                  <a:pt x="14" y="0"/>
                </a:moveTo>
                <a:lnTo>
                  <a:pt x="29" y="25"/>
                </a:lnTo>
                <a:lnTo>
                  <a:pt x="0" y="25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Freeform 97"/>
          <p:cNvSpPr>
            <a:spLocks/>
          </p:cNvSpPr>
          <p:nvPr/>
        </p:nvSpPr>
        <p:spPr bwMode="auto">
          <a:xfrm>
            <a:off x="5331400" y="3879243"/>
            <a:ext cx="70766" cy="52548"/>
          </a:xfrm>
          <a:custGeom>
            <a:avLst/>
            <a:gdLst>
              <a:gd name="T0" fmla="*/ 14 w 28"/>
              <a:gd name="T1" fmla="*/ 0 h 25"/>
              <a:gd name="T2" fmla="*/ 28 w 28"/>
              <a:gd name="T3" fmla="*/ 25 h 25"/>
              <a:gd name="T4" fmla="*/ 0 w 28"/>
              <a:gd name="T5" fmla="*/ 25 h 25"/>
              <a:gd name="T6" fmla="*/ 14 w 2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5">
                <a:moveTo>
                  <a:pt x="14" y="0"/>
                </a:moveTo>
                <a:lnTo>
                  <a:pt x="28" y="25"/>
                </a:lnTo>
                <a:lnTo>
                  <a:pt x="0" y="25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Freeform 98"/>
          <p:cNvSpPr>
            <a:spLocks/>
          </p:cNvSpPr>
          <p:nvPr/>
        </p:nvSpPr>
        <p:spPr bwMode="auto">
          <a:xfrm>
            <a:off x="5371308" y="3903381"/>
            <a:ext cx="73294" cy="54650"/>
          </a:xfrm>
          <a:custGeom>
            <a:avLst/>
            <a:gdLst>
              <a:gd name="T0" fmla="*/ 15 w 29"/>
              <a:gd name="T1" fmla="*/ 0 h 26"/>
              <a:gd name="T2" fmla="*/ 29 w 29"/>
              <a:gd name="T3" fmla="*/ 26 h 26"/>
              <a:gd name="T4" fmla="*/ 0 w 29"/>
              <a:gd name="T5" fmla="*/ 26 h 26"/>
              <a:gd name="T6" fmla="*/ 15 w 29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6">
                <a:moveTo>
                  <a:pt x="15" y="0"/>
                </a:moveTo>
                <a:lnTo>
                  <a:pt x="29" y="26"/>
                </a:lnTo>
                <a:lnTo>
                  <a:pt x="0" y="26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Freeform 99"/>
          <p:cNvSpPr>
            <a:spLocks/>
          </p:cNvSpPr>
          <p:nvPr/>
        </p:nvSpPr>
        <p:spPr bwMode="auto">
          <a:xfrm>
            <a:off x="5379276" y="3903381"/>
            <a:ext cx="73294" cy="54650"/>
          </a:xfrm>
          <a:custGeom>
            <a:avLst/>
            <a:gdLst>
              <a:gd name="T0" fmla="*/ 14 w 29"/>
              <a:gd name="T1" fmla="*/ 0 h 26"/>
              <a:gd name="T2" fmla="*/ 29 w 29"/>
              <a:gd name="T3" fmla="*/ 26 h 26"/>
              <a:gd name="T4" fmla="*/ 0 w 29"/>
              <a:gd name="T5" fmla="*/ 26 h 26"/>
              <a:gd name="T6" fmla="*/ 14 w 29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6">
                <a:moveTo>
                  <a:pt x="14" y="0"/>
                </a:moveTo>
                <a:lnTo>
                  <a:pt x="29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Freeform 100"/>
          <p:cNvSpPr>
            <a:spLocks/>
          </p:cNvSpPr>
          <p:nvPr/>
        </p:nvSpPr>
        <p:spPr bwMode="auto">
          <a:xfrm>
            <a:off x="5389967" y="3903381"/>
            <a:ext cx="75821" cy="54650"/>
          </a:xfrm>
          <a:custGeom>
            <a:avLst/>
            <a:gdLst>
              <a:gd name="T0" fmla="*/ 15 w 30"/>
              <a:gd name="T1" fmla="*/ 0 h 26"/>
              <a:gd name="T2" fmla="*/ 30 w 30"/>
              <a:gd name="T3" fmla="*/ 26 h 26"/>
              <a:gd name="T4" fmla="*/ 0 w 30"/>
              <a:gd name="T5" fmla="*/ 26 h 26"/>
              <a:gd name="T6" fmla="*/ 15 w 30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6">
                <a:moveTo>
                  <a:pt x="15" y="0"/>
                </a:moveTo>
                <a:lnTo>
                  <a:pt x="30" y="26"/>
                </a:lnTo>
                <a:lnTo>
                  <a:pt x="0" y="26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Freeform 101"/>
          <p:cNvSpPr>
            <a:spLocks/>
          </p:cNvSpPr>
          <p:nvPr/>
        </p:nvSpPr>
        <p:spPr bwMode="auto">
          <a:xfrm>
            <a:off x="5413744" y="3903381"/>
            <a:ext cx="70766" cy="54650"/>
          </a:xfrm>
          <a:custGeom>
            <a:avLst/>
            <a:gdLst>
              <a:gd name="T0" fmla="*/ 14 w 28"/>
              <a:gd name="T1" fmla="*/ 0 h 26"/>
              <a:gd name="T2" fmla="*/ 28 w 28"/>
              <a:gd name="T3" fmla="*/ 26 h 26"/>
              <a:gd name="T4" fmla="*/ 0 w 28"/>
              <a:gd name="T5" fmla="*/ 26 h 26"/>
              <a:gd name="T6" fmla="*/ 14 w 28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6">
                <a:moveTo>
                  <a:pt x="14" y="0"/>
                </a:moveTo>
                <a:lnTo>
                  <a:pt x="28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Freeform 102"/>
          <p:cNvSpPr>
            <a:spLocks/>
          </p:cNvSpPr>
          <p:nvPr/>
        </p:nvSpPr>
        <p:spPr bwMode="auto">
          <a:xfrm>
            <a:off x="5421712" y="3903381"/>
            <a:ext cx="70766" cy="54650"/>
          </a:xfrm>
          <a:custGeom>
            <a:avLst/>
            <a:gdLst>
              <a:gd name="T0" fmla="*/ 14 w 28"/>
              <a:gd name="T1" fmla="*/ 0 h 26"/>
              <a:gd name="T2" fmla="*/ 28 w 28"/>
              <a:gd name="T3" fmla="*/ 26 h 26"/>
              <a:gd name="T4" fmla="*/ 0 w 28"/>
              <a:gd name="T5" fmla="*/ 26 h 26"/>
              <a:gd name="T6" fmla="*/ 14 w 28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6">
                <a:moveTo>
                  <a:pt x="14" y="0"/>
                </a:moveTo>
                <a:lnTo>
                  <a:pt x="28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Freeform 103"/>
          <p:cNvSpPr>
            <a:spLocks/>
          </p:cNvSpPr>
          <p:nvPr/>
        </p:nvSpPr>
        <p:spPr bwMode="auto">
          <a:xfrm>
            <a:off x="5432467" y="3903381"/>
            <a:ext cx="75821" cy="54650"/>
          </a:xfrm>
          <a:custGeom>
            <a:avLst/>
            <a:gdLst>
              <a:gd name="T0" fmla="*/ 14 w 30"/>
              <a:gd name="T1" fmla="*/ 0 h 26"/>
              <a:gd name="T2" fmla="*/ 30 w 30"/>
              <a:gd name="T3" fmla="*/ 26 h 26"/>
              <a:gd name="T4" fmla="*/ 0 w 30"/>
              <a:gd name="T5" fmla="*/ 26 h 26"/>
              <a:gd name="T6" fmla="*/ 14 w 30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6">
                <a:moveTo>
                  <a:pt x="14" y="0"/>
                </a:moveTo>
                <a:lnTo>
                  <a:pt x="30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Freeform 104"/>
          <p:cNvSpPr>
            <a:spLocks/>
          </p:cNvSpPr>
          <p:nvPr/>
        </p:nvSpPr>
        <p:spPr bwMode="auto">
          <a:xfrm>
            <a:off x="5451062" y="3903381"/>
            <a:ext cx="75821" cy="54650"/>
          </a:xfrm>
          <a:custGeom>
            <a:avLst/>
            <a:gdLst>
              <a:gd name="T0" fmla="*/ 14 w 30"/>
              <a:gd name="T1" fmla="*/ 0 h 26"/>
              <a:gd name="T2" fmla="*/ 30 w 30"/>
              <a:gd name="T3" fmla="*/ 26 h 26"/>
              <a:gd name="T4" fmla="*/ 0 w 30"/>
              <a:gd name="T5" fmla="*/ 26 h 26"/>
              <a:gd name="T6" fmla="*/ 14 w 30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6">
                <a:moveTo>
                  <a:pt x="14" y="0"/>
                </a:moveTo>
                <a:lnTo>
                  <a:pt x="30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Freeform 105"/>
          <p:cNvSpPr>
            <a:spLocks/>
          </p:cNvSpPr>
          <p:nvPr/>
        </p:nvSpPr>
        <p:spPr bwMode="auto">
          <a:xfrm>
            <a:off x="5525437" y="3903381"/>
            <a:ext cx="75821" cy="54650"/>
          </a:xfrm>
          <a:custGeom>
            <a:avLst/>
            <a:gdLst>
              <a:gd name="T0" fmla="*/ 15 w 30"/>
              <a:gd name="T1" fmla="*/ 0 h 26"/>
              <a:gd name="T2" fmla="*/ 30 w 30"/>
              <a:gd name="T3" fmla="*/ 26 h 26"/>
              <a:gd name="T4" fmla="*/ 0 w 30"/>
              <a:gd name="T5" fmla="*/ 26 h 26"/>
              <a:gd name="T6" fmla="*/ 15 w 30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6">
                <a:moveTo>
                  <a:pt x="15" y="0"/>
                </a:moveTo>
                <a:lnTo>
                  <a:pt x="30" y="26"/>
                </a:lnTo>
                <a:lnTo>
                  <a:pt x="0" y="26"/>
                </a:lnTo>
                <a:lnTo>
                  <a:pt x="15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Freeform 106"/>
          <p:cNvSpPr>
            <a:spLocks/>
          </p:cNvSpPr>
          <p:nvPr/>
        </p:nvSpPr>
        <p:spPr bwMode="auto">
          <a:xfrm>
            <a:off x="5591778" y="3903381"/>
            <a:ext cx="73294" cy="54650"/>
          </a:xfrm>
          <a:custGeom>
            <a:avLst/>
            <a:gdLst>
              <a:gd name="T0" fmla="*/ 14 w 29"/>
              <a:gd name="T1" fmla="*/ 0 h 26"/>
              <a:gd name="T2" fmla="*/ 29 w 29"/>
              <a:gd name="T3" fmla="*/ 26 h 26"/>
              <a:gd name="T4" fmla="*/ 0 w 29"/>
              <a:gd name="T5" fmla="*/ 26 h 26"/>
              <a:gd name="T6" fmla="*/ 14 w 29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6">
                <a:moveTo>
                  <a:pt x="14" y="0"/>
                </a:moveTo>
                <a:lnTo>
                  <a:pt x="29" y="26"/>
                </a:lnTo>
                <a:lnTo>
                  <a:pt x="0" y="26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Freeform 107"/>
          <p:cNvSpPr>
            <a:spLocks/>
          </p:cNvSpPr>
          <p:nvPr/>
        </p:nvSpPr>
        <p:spPr bwMode="auto">
          <a:xfrm>
            <a:off x="5658251" y="3960524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Freeform 108"/>
          <p:cNvSpPr>
            <a:spLocks/>
          </p:cNvSpPr>
          <p:nvPr/>
        </p:nvSpPr>
        <p:spPr bwMode="auto">
          <a:xfrm>
            <a:off x="5929191" y="3960524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Freeform 109"/>
          <p:cNvSpPr>
            <a:spLocks/>
          </p:cNvSpPr>
          <p:nvPr/>
        </p:nvSpPr>
        <p:spPr bwMode="auto">
          <a:xfrm>
            <a:off x="5939816" y="3960524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Freeform 110"/>
          <p:cNvSpPr>
            <a:spLocks/>
          </p:cNvSpPr>
          <p:nvPr/>
        </p:nvSpPr>
        <p:spPr bwMode="auto">
          <a:xfrm>
            <a:off x="6083254" y="3960524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Freeform 111"/>
          <p:cNvSpPr>
            <a:spLocks/>
          </p:cNvSpPr>
          <p:nvPr/>
        </p:nvSpPr>
        <p:spPr bwMode="auto">
          <a:xfrm>
            <a:off x="6542789" y="3960524"/>
            <a:ext cx="75821" cy="56751"/>
          </a:xfrm>
          <a:custGeom>
            <a:avLst/>
            <a:gdLst>
              <a:gd name="T0" fmla="*/ 14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4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4" y="0"/>
                </a:moveTo>
                <a:lnTo>
                  <a:pt x="30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Freeform 112"/>
          <p:cNvSpPr>
            <a:spLocks/>
          </p:cNvSpPr>
          <p:nvPr/>
        </p:nvSpPr>
        <p:spPr bwMode="auto">
          <a:xfrm>
            <a:off x="6627789" y="3960524"/>
            <a:ext cx="75821" cy="56751"/>
          </a:xfrm>
          <a:custGeom>
            <a:avLst/>
            <a:gdLst>
              <a:gd name="T0" fmla="*/ 16 w 30"/>
              <a:gd name="T1" fmla="*/ 0 h 27"/>
              <a:gd name="T2" fmla="*/ 30 w 30"/>
              <a:gd name="T3" fmla="*/ 27 h 27"/>
              <a:gd name="T4" fmla="*/ 0 w 30"/>
              <a:gd name="T5" fmla="*/ 27 h 27"/>
              <a:gd name="T6" fmla="*/ 16 w 3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7">
                <a:moveTo>
                  <a:pt x="16" y="0"/>
                </a:moveTo>
                <a:lnTo>
                  <a:pt x="30" y="27"/>
                </a:lnTo>
                <a:lnTo>
                  <a:pt x="0" y="27"/>
                </a:lnTo>
                <a:lnTo>
                  <a:pt x="16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Freeform 113"/>
          <p:cNvSpPr>
            <a:spLocks/>
          </p:cNvSpPr>
          <p:nvPr/>
        </p:nvSpPr>
        <p:spPr bwMode="auto">
          <a:xfrm>
            <a:off x="7095163" y="3960524"/>
            <a:ext cx="70766" cy="56751"/>
          </a:xfrm>
          <a:custGeom>
            <a:avLst/>
            <a:gdLst>
              <a:gd name="T0" fmla="*/ 14 w 28"/>
              <a:gd name="T1" fmla="*/ 0 h 27"/>
              <a:gd name="T2" fmla="*/ 28 w 28"/>
              <a:gd name="T3" fmla="*/ 27 h 27"/>
              <a:gd name="T4" fmla="*/ 0 w 28"/>
              <a:gd name="T5" fmla="*/ 27 h 27"/>
              <a:gd name="T6" fmla="*/ 14 w 28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28" y="27"/>
                </a:lnTo>
                <a:lnTo>
                  <a:pt x="0" y="27"/>
                </a:lnTo>
                <a:lnTo>
                  <a:pt x="14" y="0"/>
                </a:lnTo>
                <a:close/>
              </a:path>
            </a:pathLst>
          </a:custGeom>
          <a:noFill/>
          <a:ln w="4763" cap="flat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Freeform 114"/>
          <p:cNvSpPr>
            <a:spLocks/>
          </p:cNvSpPr>
          <p:nvPr/>
        </p:nvSpPr>
        <p:spPr bwMode="auto">
          <a:xfrm>
            <a:off x="1985349" y="1873973"/>
            <a:ext cx="5150513" cy="2112321"/>
          </a:xfrm>
          <a:custGeom>
            <a:avLst/>
            <a:gdLst>
              <a:gd name="T0" fmla="*/ 31 w 1939"/>
              <a:gd name="T1" fmla="*/ 14 h 1216"/>
              <a:gd name="T2" fmla="*/ 39 w 1939"/>
              <a:gd name="T3" fmla="*/ 28 h 1216"/>
              <a:gd name="T4" fmla="*/ 42 w 1939"/>
              <a:gd name="T5" fmla="*/ 51 h 1216"/>
              <a:gd name="T6" fmla="*/ 49 w 1939"/>
              <a:gd name="T7" fmla="*/ 63 h 1216"/>
              <a:gd name="T8" fmla="*/ 52 w 1939"/>
              <a:gd name="T9" fmla="*/ 70 h 1216"/>
              <a:gd name="T10" fmla="*/ 55 w 1939"/>
              <a:gd name="T11" fmla="*/ 79 h 1216"/>
              <a:gd name="T12" fmla="*/ 58 w 1939"/>
              <a:gd name="T13" fmla="*/ 94 h 1216"/>
              <a:gd name="T14" fmla="*/ 61 w 1939"/>
              <a:gd name="T15" fmla="*/ 100 h 1216"/>
              <a:gd name="T16" fmla="*/ 86 w 1939"/>
              <a:gd name="T17" fmla="*/ 134 h 1216"/>
              <a:gd name="T18" fmla="*/ 92 w 1939"/>
              <a:gd name="T19" fmla="*/ 154 h 1216"/>
              <a:gd name="T20" fmla="*/ 94 w 1939"/>
              <a:gd name="T21" fmla="*/ 170 h 1216"/>
              <a:gd name="T22" fmla="*/ 102 w 1939"/>
              <a:gd name="T23" fmla="*/ 182 h 1216"/>
              <a:gd name="T24" fmla="*/ 104 w 1939"/>
              <a:gd name="T25" fmla="*/ 198 h 1216"/>
              <a:gd name="T26" fmla="*/ 110 w 1939"/>
              <a:gd name="T27" fmla="*/ 226 h 1216"/>
              <a:gd name="T28" fmla="*/ 113 w 1939"/>
              <a:gd name="T29" fmla="*/ 256 h 1216"/>
              <a:gd name="T30" fmla="*/ 116 w 1939"/>
              <a:gd name="T31" fmla="*/ 264 h 1216"/>
              <a:gd name="T32" fmla="*/ 119 w 1939"/>
              <a:gd name="T33" fmla="*/ 328 h 1216"/>
              <a:gd name="T34" fmla="*/ 123 w 1939"/>
              <a:gd name="T35" fmla="*/ 365 h 1216"/>
              <a:gd name="T36" fmla="*/ 127 w 1939"/>
              <a:gd name="T37" fmla="*/ 381 h 1216"/>
              <a:gd name="T38" fmla="*/ 136 w 1939"/>
              <a:gd name="T39" fmla="*/ 410 h 1216"/>
              <a:gd name="T40" fmla="*/ 140 w 1939"/>
              <a:gd name="T41" fmla="*/ 470 h 1216"/>
              <a:gd name="T42" fmla="*/ 155 w 1939"/>
              <a:gd name="T43" fmla="*/ 484 h 1216"/>
              <a:gd name="T44" fmla="*/ 174 w 1939"/>
              <a:gd name="T45" fmla="*/ 494 h 1216"/>
              <a:gd name="T46" fmla="*/ 211 w 1939"/>
              <a:gd name="T47" fmla="*/ 507 h 1216"/>
              <a:gd name="T48" fmla="*/ 216 w 1939"/>
              <a:gd name="T49" fmla="*/ 515 h 1216"/>
              <a:gd name="T50" fmla="*/ 222 w 1939"/>
              <a:gd name="T51" fmla="*/ 546 h 1216"/>
              <a:gd name="T52" fmla="*/ 225 w 1939"/>
              <a:gd name="T53" fmla="*/ 562 h 1216"/>
              <a:gd name="T54" fmla="*/ 228 w 1939"/>
              <a:gd name="T55" fmla="*/ 579 h 1216"/>
              <a:gd name="T56" fmla="*/ 236 w 1939"/>
              <a:gd name="T57" fmla="*/ 609 h 1216"/>
              <a:gd name="T58" fmla="*/ 239 w 1939"/>
              <a:gd name="T59" fmla="*/ 617 h 1216"/>
              <a:gd name="T60" fmla="*/ 247 w 1939"/>
              <a:gd name="T61" fmla="*/ 624 h 1216"/>
              <a:gd name="T62" fmla="*/ 286 w 1939"/>
              <a:gd name="T63" fmla="*/ 647 h 1216"/>
              <a:gd name="T64" fmla="*/ 318 w 1939"/>
              <a:gd name="T65" fmla="*/ 664 h 1216"/>
              <a:gd name="T66" fmla="*/ 325 w 1939"/>
              <a:gd name="T67" fmla="*/ 680 h 1216"/>
              <a:gd name="T68" fmla="*/ 332 w 1939"/>
              <a:gd name="T69" fmla="*/ 702 h 1216"/>
              <a:gd name="T70" fmla="*/ 340 w 1939"/>
              <a:gd name="T71" fmla="*/ 726 h 1216"/>
              <a:gd name="T72" fmla="*/ 376 w 1939"/>
              <a:gd name="T73" fmla="*/ 750 h 1216"/>
              <a:gd name="T74" fmla="*/ 423 w 1939"/>
              <a:gd name="T75" fmla="*/ 766 h 1216"/>
              <a:gd name="T76" fmla="*/ 432 w 1939"/>
              <a:gd name="T77" fmla="*/ 783 h 1216"/>
              <a:gd name="T78" fmla="*/ 439 w 1939"/>
              <a:gd name="T79" fmla="*/ 817 h 1216"/>
              <a:gd name="T80" fmla="*/ 460 w 1939"/>
              <a:gd name="T81" fmla="*/ 834 h 1216"/>
              <a:gd name="T82" fmla="*/ 511 w 1939"/>
              <a:gd name="T83" fmla="*/ 851 h 1216"/>
              <a:gd name="T84" fmla="*/ 531 w 1939"/>
              <a:gd name="T85" fmla="*/ 876 h 1216"/>
              <a:gd name="T86" fmla="*/ 556 w 1939"/>
              <a:gd name="T87" fmla="*/ 895 h 1216"/>
              <a:gd name="T88" fmla="*/ 569 w 1939"/>
              <a:gd name="T89" fmla="*/ 912 h 1216"/>
              <a:gd name="T90" fmla="*/ 600 w 1939"/>
              <a:gd name="T91" fmla="*/ 923 h 1216"/>
              <a:gd name="T92" fmla="*/ 640 w 1939"/>
              <a:gd name="T93" fmla="*/ 930 h 1216"/>
              <a:gd name="T94" fmla="*/ 645 w 1939"/>
              <a:gd name="T95" fmla="*/ 939 h 1216"/>
              <a:gd name="T96" fmla="*/ 651 w 1939"/>
              <a:gd name="T97" fmla="*/ 956 h 1216"/>
              <a:gd name="T98" fmla="*/ 667 w 1939"/>
              <a:gd name="T99" fmla="*/ 973 h 1216"/>
              <a:gd name="T100" fmla="*/ 688 w 1939"/>
              <a:gd name="T101" fmla="*/ 991 h 1216"/>
              <a:gd name="T102" fmla="*/ 760 w 1939"/>
              <a:gd name="T103" fmla="*/ 1010 h 1216"/>
              <a:gd name="T104" fmla="*/ 848 w 1939"/>
              <a:gd name="T105" fmla="*/ 1037 h 1216"/>
              <a:gd name="T106" fmla="*/ 865 w 1939"/>
              <a:gd name="T107" fmla="*/ 1056 h 1216"/>
              <a:gd name="T108" fmla="*/ 883 w 1939"/>
              <a:gd name="T109" fmla="*/ 1073 h 1216"/>
              <a:gd name="T110" fmla="*/ 919 w 1939"/>
              <a:gd name="T111" fmla="*/ 1097 h 1216"/>
              <a:gd name="T112" fmla="*/ 1041 w 1939"/>
              <a:gd name="T113" fmla="*/ 1113 h 1216"/>
              <a:gd name="T114" fmla="*/ 1076 w 1939"/>
              <a:gd name="T115" fmla="*/ 1133 h 1216"/>
              <a:gd name="T116" fmla="*/ 1223 w 1939"/>
              <a:gd name="T117" fmla="*/ 1156 h 1216"/>
              <a:gd name="T118" fmla="*/ 1379 w 1939"/>
              <a:gd name="T119" fmla="*/ 1184 h 1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39" h="1216">
                <a:moveTo>
                  <a:pt x="0" y="0"/>
                </a:moveTo>
                <a:lnTo>
                  <a:pt x="22" y="0"/>
                </a:lnTo>
                <a:lnTo>
                  <a:pt x="22" y="14"/>
                </a:lnTo>
                <a:lnTo>
                  <a:pt x="31" y="14"/>
                </a:lnTo>
                <a:lnTo>
                  <a:pt x="31" y="21"/>
                </a:lnTo>
                <a:lnTo>
                  <a:pt x="34" y="21"/>
                </a:lnTo>
                <a:lnTo>
                  <a:pt x="34" y="28"/>
                </a:lnTo>
                <a:lnTo>
                  <a:pt x="39" y="28"/>
                </a:lnTo>
                <a:lnTo>
                  <a:pt x="39" y="49"/>
                </a:lnTo>
                <a:lnTo>
                  <a:pt x="41" y="49"/>
                </a:lnTo>
                <a:lnTo>
                  <a:pt x="41" y="51"/>
                </a:lnTo>
                <a:lnTo>
                  <a:pt x="42" y="51"/>
                </a:lnTo>
                <a:lnTo>
                  <a:pt x="42" y="56"/>
                </a:lnTo>
                <a:lnTo>
                  <a:pt x="46" y="56"/>
                </a:lnTo>
                <a:lnTo>
                  <a:pt x="46" y="63"/>
                </a:lnTo>
                <a:lnTo>
                  <a:pt x="49" y="63"/>
                </a:lnTo>
                <a:lnTo>
                  <a:pt x="49" y="69"/>
                </a:lnTo>
                <a:lnTo>
                  <a:pt x="51" y="69"/>
                </a:lnTo>
                <a:lnTo>
                  <a:pt x="51" y="70"/>
                </a:lnTo>
                <a:lnTo>
                  <a:pt x="52" y="70"/>
                </a:lnTo>
                <a:lnTo>
                  <a:pt x="52" y="76"/>
                </a:lnTo>
                <a:lnTo>
                  <a:pt x="53" y="76"/>
                </a:lnTo>
                <a:lnTo>
                  <a:pt x="53" y="79"/>
                </a:lnTo>
                <a:lnTo>
                  <a:pt x="55" y="79"/>
                </a:lnTo>
                <a:lnTo>
                  <a:pt x="55" y="92"/>
                </a:lnTo>
                <a:lnTo>
                  <a:pt x="56" y="92"/>
                </a:lnTo>
                <a:lnTo>
                  <a:pt x="56" y="94"/>
                </a:lnTo>
                <a:lnTo>
                  <a:pt x="58" y="94"/>
                </a:lnTo>
                <a:lnTo>
                  <a:pt x="58" y="99"/>
                </a:lnTo>
                <a:lnTo>
                  <a:pt x="59" y="99"/>
                </a:lnTo>
                <a:lnTo>
                  <a:pt x="59" y="100"/>
                </a:lnTo>
                <a:lnTo>
                  <a:pt x="61" y="100"/>
                </a:lnTo>
                <a:lnTo>
                  <a:pt x="61" y="113"/>
                </a:lnTo>
                <a:lnTo>
                  <a:pt x="62" y="113"/>
                </a:lnTo>
                <a:lnTo>
                  <a:pt x="62" y="134"/>
                </a:lnTo>
                <a:lnTo>
                  <a:pt x="86" y="134"/>
                </a:lnTo>
                <a:lnTo>
                  <a:pt x="86" y="141"/>
                </a:lnTo>
                <a:lnTo>
                  <a:pt x="90" y="141"/>
                </a:lnTo>
                <a:lnTo>
                  <a:pt x="90" y="154"/>
                </a:lnTo>
                <a:lnTo>
                  <a:pt x="92" y="154"/>
                </a:lnTo>
                <a:lnTo>
                  <a:pt x="92" y="168"/>
                </a:lnTo>
                <a:lnTo>
                  <a:pt x="93" y="168"/>
                </a:lnTo>
                <a:lnTo>
                  <a:pt x="93" y="170"/>
                </a:lnTo>
                <a:lnTo>
                  <a:pt x="94" y="170"/>
                </a:lnTo>
                <a:lnTo>
                  <a:pt x="94" y="177"/>
                </a:lnTo>
                <a:lnTo>
                  <a:pt x="100" y="177"/>
                </a:lnTo>
                <a:lnTo>
                  <a:pt x="100" y="182"/>
                </a:lnTo>
                <a:lnTo>
                  <a:pt x="102" y="182"/>
                </a:lnTo>
                <a:lnTo>
                  <a:pt x="102" y="187"/>
                </a:lnTo>
                <a:lnTo>
                  <a:pt x="103" y="187"/>
                </a:lnTo>
                <a:lnTo>
                  <a:pt x="103" y="198"/>
                </a:lnTo>
                <a:lnTo>
                  <a:pt x="104" y="198"/>
                </a:lnTo>
                <a:lnTo>
                  <a:pt x="104" y="205"/>
                </a:lnTo>
                <a:lnTo>
                  <a:pt x="107" y="205"/>
                </a:lnTo>
                <a:lnTo>
                  <a:pt x="107" y="226"/>
                </a:lnTo>
                <a:lnTo>
                  <a:pt x="110" y="226"/>
                </a:lnTo>
                <a:lnTo>
                  <a:pt x="110" y="255"/>
                </a:lnTo>
                <a:lnTo>
                  <a:pt x="111" y="255"/>
                </a:lnTo>
                <a:lnTo>
                  <a:pt x="111" y="256"/>
                </a:lnTo>
                <a:lnTo>
                  <a:pt x="113" y="256"/>
                </a:lnTo>
                <a:lnTo>
                  <a:pt x="113" y="262"/>
                </a:lnTo>
                <a:lnTo>
                  <a:pt x="114" y="262"/>
                </a:lnTo>
                <a:lnTo>
                  <a:pt x="114" y="264"/>
                </a:lnTo>
                <a:lnTo>
                  <a:pt x="116" y="264"/>
                </a:lnTo>
                <a:lnTo>
                  <a:pt x="116" y="284"/>
                </a:lnTo>
                <a:lnTo>
                  <a:pt x="117" y="284"/>
                </a:lnTo>
                <a:lnTo>
                  <a:pt x="117" y="328"/>
                </a:lnTo>
                <a:lnTo>
                  <a:pt x="119" y="328"/>
                </a:lnTo>
                <a:lnTo>
                  <a:pt x="119" y="330"/>
                </a:lnTo>
                <a:lnTo>
                  <a:pt x="120" y="330"/>
                </a:lnTo>
                <a:lnTo>
                  <a:pt x="120" y="365"/>
                </a:lnTo>
                <a:lnTo>
                  <a:pt x="123" y="365"/>
                </a:lnTo>
                <a:lnTo>
                  <a:pt x="123" y="366"/>
                </a:lnTo>
                <a:lnTo>
                  <a:pt x="126" y="366"/>
                </a:lnTo>
                <a:lnTo>
                  <a:pt x="126" y="381"/>
                </a:lnTo>
                <a:lnTo>
                  <a:pt x="127" y="381"/>
                </a:lnTo>
                <a:lnTo>
                  <a:pt x="127" y="395"/>
                </a:lnTo>
                <a:lnTo>
                  <a:pt x="130" y="395"/>
                </a:lnTo>
                <a:lnTo>
                  <a:pt x="130" y="410"/>
                </a:lnTo>
                <a:lnTo>
                  <a:pt x="136" y="410"/>
                </a:lnTo>
                <a:lnTo>
                  <a:pt x="136" y="432"/>
                </a:lnTo>
                <a:lnTo>
                  <a:pt x="137" y="432"/>
                </a:lnTo>
                <a:lnTo>
                  <a:pt x="137" y="470"/>
                </a:lnTo>
                <a:lnTo>
                  <a:pt x="140" y="470"/>
                </a:lnTo>
                <a:lnTo>
                  <a:pt x="140" y="477"/>
                </a:lnTo>
                <a:lnTo>
                  <a:pt x="143" y="477"/>
                </a:lnTo>
                <a:lnTo>
                  <a:pt x="143" y="484"/>
                </a:lnTo>
                <a:lnTo>
                  <a:pt x="155" y="484"/>
                </a:lnTo>
                <a:lnTo>
                  <a:pt x="155" y="491"/>
                </a:lnTo>
                <a:lnTo>
                  <a:pt x="172" y="491"/>
                </a:lnTo>
                <a:lnTo>
                  <a:pt x="172" y="494"/>
                </a:lnTo>
                <a:lnTo>
                  <a:pt x="174" y="494"/>
                </a:lnTo>
                <a:lnTo>
                  <a:pt x="174" y="500"/>
                </a:lnTo>
                <a:lnTo>
                  <a:pt x="198" y="500"/>
                </a:lnTo>
                <a:lnTo>
                  <a:pt x="198" y="507"/>
                </a:lnTo>
                <a:lnTo>
                  <a:pt x="211" y="507"/>
                </a:lnTo>
                <a:lnTo>
                  <a:pt x="211" y="514"/>
                </a:lnTo>
                <a:lnTo>
                  <a:pt x="213" y="514"/>
                </a:lnTo>
                <a:lnTo>
                  <a:pt x="213" y="515"/>
                </a:lnTo>
                <a:lnTo>
                  <a:pt x="216" y="515"/>
                </a:lnTo>
                <a:lnTo>
                  <a:pt x="216" y="522"/>
                </a:lnTo>
                <a:lnTo>
                  <a:pt x="219" y="522"/>
                </a:lnTo>
                <a:lnTo>
                  <a:pt x="219" y="546"/>
                </a:lnTo>
                <a:lnTo>
                  <a:pt x="222" y="546"/>
                </a:lnTo>
                <a:lnTo>
                  <a:pt x="222" y="561"/>
                </a:lnTo>
                <a:lnTo>
                  <a:pt x="223" y="561"/>
                </a:lnTo>
                <a:lnTo>
                  <a:pt x="223" y="562"/>
                </a:lnTo>
                <a:lnTo>
                  <a:pt x="225" y="562"/>
                </a:lnTo>
                <a:lnTo>
                  <a:pt x="225" y="576"/>
                </a:lnTo>
                <a:lnTo>
                  <a:pt x="226" y="576"/>
                </a:lnTo>
                <a:lnTo>
                  <a:pt x="226" y="579"/>
                </a:lnTo>
                <a:lnTo>
                  <a:pt x="228" y="579"/>
                </a:lnTo>
                <a:lnTo>
                  <a:pt x="228" y="593"/>
                </a:lnTo>
                <a:lnTo>
                  <a:pt x="229" y="593"/>
                </a:lnTo>
                <a:lnTo>
                  <a:pt x="229" y="609"/>
                </a:lnTo>
                <a:lnTo>
                  <a:pt x="236" y="609"/>
                </a:lnTo>
                <a:lnTo>
                  <a:pt x="236" y="614"/>
                </a:lnTo>
                <a:lnTo>
                  <a:pt x="238" y="614"/>
                </a:lnTo>
                <a:lnTo>
                  <a:pt x="238" y="617"/>
                </a:lnTo>
                <a:lnTo>
                  <a:pt x="239" y="617"/>
                </a:lnTo>
                <a:lnTo>
                  <a:pt x="239" y="623"/>
                </a:lnTo>
                <a:lnTo>
                  <a:pt x="246" y="623"/>
                </a:lnTo>
                <a:lnTo>
                  <a:pt x="246" y="624"/>
                </a:lnTo>
                <a:lnTo>
                  <a:pt x="247" y="624"/>
                </a:lnTo>
                <a:lnTo>
                  <a:pt x="247" y="640"/>
                </a:lnTo>
                <a:lnTo>
                  <a:pt x="264" y="640"/>
                </a:lnTo>
                <a:lnTo>
                  <a:pt x="264" y="647"/>
                </a:lnTo>
                <a:lnTo>
                  <a:pt x="286" y="647"/>
                </a:lnTo>
                <a:lnTo>
                  <a:pt x="286" y="654"/>
                </a:lnTo>
                <a:lnTo>
                  <a:pt x="311" y="654"/>
                </a:lnTo>
                <a:lnTo>
                  <a:pt x="311" y="664"/>
                </a:lnTo>
                <a:lnTo>
                  <a:pt x="318" y="664"/>
                </a:lnTo>
                <a:lnTo>
                  <a:pt x="318" y="671"/>
                </a:lnTo>
                <a:lnTo>
                  <a:pt x="324" y="671"/>
                </a:lnTo>
                <a:lnTo>
                  <a:pt x="324" y="680"/>
                </a:lnTo>
                <a:lnTo>
                  <a:pt x="325" y="680"/>
                </a:lnTo>
                <a:lnTo>
                  <a:pt x="325" y="687"/>
                </a:lnTo>
                <a:lnTo>
                  <a:pt x="331" y="687"/>
                </a:lnTo>
                <a:lnTo>
                  <a:pt x="331" y="702"/>
                </a:lnTo>
                <a:lnTo>
                  <a:pt x="332" y="702"/>
                </a:lnTo>
                <a:lnTo>
                  <a:pt x="332" y="718"/>
                </a:lnTo>
                <a:lnTo>
                  <a:pt x="335" y="718"/>
                </a:lnTo>
                <a:lnTo>
                  <a:pt x="335" y="726"/>
                </a:lnTo>
                <a:lnTo>
                  <a:pt x="340" y="726"/>
                </a:lnTo>
                <a:lnTo>
                  <a:pt x="340" y="742"/>
                </a:lnTo>
                <a:lnTo>
                  <a:pt x="358" y="742"/>
                </a:lnTo>
                <a:lnTo>
                  <a:pt x="358" y="750"/>
                </a:lnTo>
                <a:lnTo>
                  <a:pt x="376" y="750"/>
                </a:lnTo>
                <a:lnTo>
                  <a:pt x="376" y="759"/>
                </a:lnTo>
                <a:lnTo>
                  <a:pt x="383" y="759"/>
                </a:lnTo>
                <a:lnTo>
                  <a:pt x="383" y="766"/>
                </a:lnTo>
                <a:lnTo>
                  <a:pt x="423" y="766"/>
                </a:lnTo>
                <a:lnTo>
                  <a:pt x="423" y="776"/>
                </a:lnTo>
                <a:lnTo>
                  <a:pt x="426" y="776"/>
                </a:lnTo>
                <a:lnTo>
                  <a:pt x="426" y="783"/>
                </a:lnTo>
                <a:lnTo>
                  <a:pt x="432" y="783"/>
                </a:lnTo>
                <a:lnTo>
                  <a:pt x="432" y="800"/>
                </a:lnTo>
                <a:lnTo>
                  <a:pt x="434" y="800"/>
                </a:lnTo>
                <a:lnTo>
                  <a:pt x="434" y="817"/>
                </a:lnTo>
                <a:lnTo>
                  <a:pt x="439" y="817"/>
                </a:lnTo>
                <a:lnTo>
                  <a:pt x="439" y="825"/>
                </a:lnTo>
                <a:lnTo>
                  <a:pt x="442" y="825"/>
                </a:lnTo>
                <a:lnTo>
                  <a:pt x="442" y="834"/>
                </a:lnTo>
                <a:lnTo>
                  <a:pt x="460" y="834"/>
                </a:lnTo>
                <a:lnTo>
                  <a:pt x="460" y="842"/>
                </a:lnTo>
                <a:lnTo>
                  <a:pt x="483" y="842"/>
                </a:lnTo>
                <a:lnTo>
                  <a:pt x="483" y="851"/>
                </a:lnTo>
                <a:lnTo>
                  <a:pt x="511" y="851"/>
                </a:lnTo>
                <a:lnTo>
                  <a:pt x="511" y="859"/>
                </a:lnTo>
                <a:lnTo>
                  <a:pt x="514" y="859"/>
                </a:lnTo>
                <a:lnTo>
                  <a:pt x="514" y="876"/>
                </a:lnTo>
                <a:lnTo>
                  <a:pt x="531" y="876"/>
                </a:lnTo>
                <a:lnTo>
                  <a:pt x="531" y="886"/>
                </a:lnTo>
                <a:lnTo>
                  <a:pt x="546" y="886"/>
                </a:lnTo>
                <a:lnTo>
                  <a:pt x="546" y="895"/>
                </a:lnTo>
                <a:lnTo>
                  <a:pt x="556" y="895"/>
                </a:lnTo>
                <a:lnTo>
                  <a:pt x="556" y="902"/>
                </a:lnTo>
                <a:lnTo>
                  <a:pt x="568" y="902"/>
                </a:lnTo>
                <a:lnTo>
                  <a:pt x="568" y="912"/>
                </a:lnTo>
                <a:lnTo>
                  <a:pt x="569" y="912"/>
                </a:lnTo>
                <a:lnTo>
                  <a:pt x="569" y="920"/>
                </a:lnTo>
                <a:lnTo>
                  <a:pt x="599" y="920"/>
                </a:lnTo>
                <a:lnTo>
                  <a:pt x="599" y="923"/>
                </a:lnTo>
                <a:lnTo>
                  <a:pt x="600" y="923"/>
                </a:lnTo>
                <a:lnTo>
                  <a:pt x="600" y="930"/>
                </a:lnTo>
                <a:lnTo>
                  <a:pt x="638" y="930"/>
                </a:lnTo>
                <a:lnTo>
                  <a:pt x="638" y="930"/>
                </a:lnTo>
                <a:lnTo>
                  <a:pt x="640" y="930"/>
                </a:lnTo>
                <a:lnTo>
                  <a:pt x="640" y="933"/>
                </a:lnTo>
                <a:lnTo>
                  <a:pt x="641" y="933"/>
                </a:lnTo>
                <a:lnTo>
                  <a:pt x="641" y="939"/>
                </a:lnTo>
                <a:lnTo>
                  <a:pt x="645" y="939"/>
                </a:lnTo>
                <a:lnTo>
                  <a:pt x="645" y="947"/>
                </a:lnTo>
                <a:lnTo>
                  <a:pt x="647" y="947"/>
                </a:lnTo>
                <a:lnTo>
                  <a:pt x="647" y="956"/>
                </a:lnTo>
                <a:lnTo>
                  <a:pt x="651" y="956"/>
                </a:lnTo>
                <a:lnTo>
                  <a:pt x="651" y="966"/>
                </a:lnTo>
                <a:lnTo>
                  <a:pt x="657" y="966"/>
                </a:lnTo>
                <a:lnTo>
                  <a:pt x="657" y="973"/>
                </a:lnTo>
                <a:lnTo>
                  <a:pt x="667" y="973"/>
                </a:lnTo>
                <a:lnTo>
                  <a:pt x="667" y="983"/>
                </a:lnTo>
                <a:lnTo>
                  <a:pt x="672" y="983"/>
                </a:lnTo>
                <a:lnTo>
                  <a:pt x="672" y="991"/>
                </a:lnTo>
                <a:lnTo>
                  <a:pt x="688" y="991"/>
                </a:lnTo>
                <a:lnTo>
                  <a:pt x="688" y="1000"/>
                </a:lnTo>
                <a:lnTo>
                  <a:pt x="691" y="1000"/>
                </a:lnTo>
                <a:lnTo>
                  <a:pt x="691" y="1010"/>
                </a:lnTo>
                <a:lnTo>
                  <a:pt x="760" y="1010"/>
                </a:lnTo>
                <a:lnTo>
                  <a:pt x="760" y="1027"/>
                </a:lnTo>
                <a:lnTo>
                  <a:pt x="762" y="1027"/>
                </a:lnTo>
                <a:lnTo>
                  <a:pt x="762" y="1037"/>
                </a:lnTo>
                <a:lnTo>
                  <a:pt x="848" y="1037"/>
                </a:lnTo>
                <a:lnTo>
                  <a:pt x="848" y="1048"/>
                </a:lnTo>
                <a:lnTo>
                  <a:pt x="858" y="1048"/>
                </a:lnTo>
                <a:lnTo>
                  <a:pt x="858" y="1056"/>
                </a:lnTo>
                <a:lnTo>
                  <a:pt x="865" y="1056"/>
                </a:lnTo>
                <a:lnTo>
                  <a:pt x="865" y="1065"/>
                </a:lnTo>
                <a:lnTo>
                  <a:pt x="872" y="1065"/>
                </a:lnTo>
                <a:lnTo>
                  <a:pt x="872" y="1073"/>
                </a:lnTo>
                <a:lnTo>
                  <a:pt x="883" y="1073"/>
                </a:lnTo>
                <a:lnTo>
                  <a:pt x="883" y="1095"/>
                </a:lnTo>
                <a:lnTo>
                  <a:pt x="916" y="1095"/>
                </a:lnTo>
                <a:lnTo>
                  <a:pt x="916" y="1097"/>
                </a:lnTo>
                <a:lnTo>
                  <a:pt x="919" y="1097"/>
                </a:lnTo>
                <a:lnTo>
                  <a:pt x="919" y="1103"/>
                </a:lnTo>
                <a:lnTo>
                  <a:pt x="993" y="1103"/>
                </a:lnTo>
                <a:lnTo>
                  <a:pt x="993" y="1113"/>
                </a:lnTo>
                <a:lnTo>
                  <a:pt x="1041" y="1113"/>
                </a:lnTo>
                <a:lnTo>
                  <a:pt x="1041" y="1123"/>
                </a:lnTo>
                <a:lnTo>
                  <a:pt x="1063" y="1123"/>
                </a:lnTo>
                <a:lnTo>
                  <a:pt x="1063" y="1133"/>
                </a:lnTo>
                <a:lnTo>
                  <a:pt x="1076" y="1133"/>
                </a:lnTo>
                <a:lnTo>
                  <a:pt x="1076" y="1143"/>
                </a:lnTo>
                <a:lnTo>
                  <a:pt x="1192" y="1143"/>
                </a:lnTo>
                <a:lnTo>
                  <a:pt x="1192" y="1156"/>
                </a:lnTo>
                <a:lnTo>
                  <a:pt x="1223" y="1156"/>
                </a:lnTo>
                <a:lnTo>
                  <a:pt x="1223" y="1168"/>
                </a:lnTo>
                <a:lnTo>
                  <a:pt x="1284" y="1168"/>
                </a:lnTo>
                <a:lnTo>
                  <a:pt x="1284" y="1184"/>
                </a:lnTo>
                <a:lnTo>
                  <a:pt x="1379" y="1184"/>
                </a:lnTo>
                <a:lnTo>
                  <a:pt x="1379" y="1216"/>
                </a:lnTo>
                <a:lnTo>
                  <a:pt x="1939" y="1216"/>
                </a:lnTo>
              </a:path>
            </a:pathLst>
          </a:custGeom>
          <a:noFill/>
          <a:ln w="19050" cap="flat">
            <a:solidFill>
              <a:srgbClr val="00599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Line 115"/>
          <p:cNvSpPr>
            <a:spLocks noChangeShapeType="1"/>
          </p:cNvSpPr>
          <p:nvPr/>
        </p:nvSpPr>
        <p:spPr bwMode="auto">
          <a:xfrm>
            <a:off x="2102481" y="1983409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Line 116"/>
          <p:cNvSpPr>
            <a:spLocks noChangeShapeType="1"/>
          </p:cNvSpPr>
          <p:nvPr/>
        </p:nvSpPr>
        <p:spPr bwMode="auto">
          <a:xfrm>
            <a:off x="2142324" y="2106744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Line 117"/>
          <p:cNvSpPr>
            <a:spLocks noChangeShapeType="1"/>
          </p:cNvSpPr>
          <p:nvPr/>
        </p:nvSpPr>
        <p:spPr bwMode="auto">
          <a:xfrm>
            <a:off x="2288487" y="2443742"/>
            <a:ext cx="12637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Line 118"/>
          <p:cNvSpPr>
            <a:spLocks noChangeShapeType="1"/>
          </p:cNvSpPr>
          <p:nvPr/>
        </p:nvSpPr>
        <p:spPr bwMode="auto">
          <a:xfrm>
            <a:off x="2296388" y="2508015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Line 119"/>
          <p:cNvSpPr>
            <a:spLocks noChangeShapeType="1"/>
          </p:cNvSpPr>
          <p:nvPr/>
        </p:nvSpPr>
        <p:spPr bwMode="auto">
          <a:xfrm>
            <a:off x="2349513" y="2702570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Line 120"/>
          <p:cNvSpPr>
            <a:spLocks noChangeShapeType="1"/>
          </p:cNvSpPr>
          <p:nvPr/>
        </p:nvSpPr>
        <p:spPr bwMode="auto">
          <a:xfrm>
            <a:off x="2538109" y="2768580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Line 121"/>
          <p:cNvSpPr>
            <a:spLocks noChangeShapeType="1"/>
          </p:cNvSpPr>
          <p:nvPr/>
        </p:nvSpPr>
        <p:spPr bwMode="auto">
          <a:xfrm>
            <a:off x="2551457" y="2780741"/>
            <a:ext cx="12637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Line 122"/>
          <p:cNvSpPr>
            <a:spLocks noChangeShapeType="1"/>
          </p:cNvSpPr>
          <p:nvPr/>
        </p:nvSpPr>
        <p:spPr bwMode="auto">
          <a:xfrm flipV="1">
            <a:off x="2365194" y="2712265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Line 123"/>
          <p:cNvSpPr>
            <a:spLocks noChangeShapeType="1"/>
          </p:cNvSpPr>
          <p:nvPr/>
        </p:nvSpPr>
        <p:spPr bwMode="auto">
          <a:xfrm flipV="1">
            <a:off x="2511290" y="2753956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Line 124"/>
          <p:cNvSpPr>
            <a:spLocks noChangeShapeType="1"/>
          </p:cNvSpPr>
          <p:nvPr/>
        </p:nvSpPr>
        <p:spPr bwMode="auto">
          <a:xfrm flipV="1">
            <a:off x="2686603" y="2995414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Line 125"/>
          <p:cNvSpPr>
            <a:spLocks noChangeShapeType="1"/>
          </p:cNvSpPr>
          <p:nvPr/>
        </p:nvSpPr>
        <p:spPr bwMode="auto">
          <a:xfrm flipV="1">
            <a:off x="2845980" y="3063160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Line 126"/>
          <p:cNvSpPr>
            <a:spLocks noChangeShapeType="1"/>
          </p:cNvSpPr>
          <p:nvPr/>
        </p:nvSpPr>
        <p:spPr bwMode="auto">
          <a:xfrm flipV="1">
            <a:off x="2883168" y="3158519"/>
            <a:ext cx="0" cy="10511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Line 127"/>
          <p:cNvSpPr>
            <a:spLocks noChangeShapeType="1"/>
          </p:cNvSpPr>
          <p:nvPr/>
        </p:nvSpPr>
        <p:spPr bwMode="auto">
          <a:xfrm flipV="1">
            <a:off x="2938949" y="3174335"/>
            <a:ext cx="0" cy="8407"/>
          </a:xfrm>
          <a:prstGeom prst="line">
            <a:avLst/>
          </a:prstGeom>
          <a:noFill/>
          <a:ln w="4763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Line 128"/>
          <p:cNvSpPr>
            <a:spLocks noChangeShapeType="1"/>
          </p:cNvSpPr>
          <p:nvPr/>
        </p:nvSpPr>
        <p:spPr bwMode="auto">
          <a:xfrm flipV="1">
            <a:off x="2984106" y="3188413"/>
            <a:ext cx="0" cy="6306"/>
          </a:xfrm>
          <a:prstGeom prst="line">
            <a:avLst/>
          </a:prstGeom>
          <a:noFill/>
          <a:ln w="4763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Line 129"/>
          <p:cNvSpPr>
            <a:spLocks noChangeShapeType="1"/>
          </p:cNvSpPr>
          <p:nvPr/>
        </p:nvSpPr>
        <p:spPr bwMode="auto">
          <a:xfrm flipV="1">
            <a:off x="3002699" y="3202129"/>
            <a:ext cx="0" cy="8407"/>
          </a:xfrm>
          <a:prstGeom prst="line">
            <a:avLst/>
          </a:prstGeom>
          <a:noFill/>
          <a:ln w="4763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Line 130"/>
          <p:cNvSpPr>
            <a:spLocks noChangeShapeType="1"/>
          </p:cNvSpPr>
          <p:nvPr/>
        </p:nvSpPr>
        <p:spPr bwMode="auto">
          <a:xfrm flipV="1">
            <a:off x="3119575" y="3231660"/>
            <a:ext cx="0" cy="8407"/>
          </a:xfrm>
          <a:prstGeom prst="line">
            <a:avLst/>
          </a:prstGeom>
          <a:noFill/>
          <a:ln w="4763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Line 131"/>
          <p:cNvSpPr>
            <a:spLocks noChangeShapeType="1"/>
          </p:cNvSpPr>
          <p:nvPr/>
        </p:nvSpPr>
        <p:spPr bwMode="auto">
          <a:xfrm>
            <a:off x="3000301" y="3206331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Line 132"/>
          <p:cNvSpPr>
            <a:spLocks noChangeShapeType="1"/>
          </p:cNvSpPr>
          <p:nvPr/>
        </p:nvSpPr>
        <p:spPr bwMode="auto">
          <a:xfrm>
            <a:off x="3138170" y="3290722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Line 133"/>
          <p:cNvSpPr>
            <a:spLocks noChangeShapeType="1"/>
          </p:cNvSpPr>
          <p:nvPr/>
        </p:nvSpPr>
        <p:spPr bwMode="auto">
          <a:xfrm flipH="1">
            <a:off x="3146462" y="3307083"/>
            <a:ext cx="12637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Line 134"/>
          <p:cNvSpPr>
            <a:spLocks noChangeShapeType="1"/>
          </p:cNvSpPr>
          <p:nvPr/>
        </p:nvSpPr>
        <p:spPr bwMode="auto">
          <a:xfrm flipH="1">
            <a:off x="3199520" y="3336614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Line 135"/>
          <p:cNvSpPr>
            <a:spLocks noChangeShapeType="1"/>
          </p:cNvSpPr>
          <p:nvPr/>
        </p:nvSpPr>
        <p:spPr bwMode="auto">
          <a:xfrm flipH="1">
            <a:off x="3342897" y="3395676"/>
            <a:ext cx="7583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Line 136"/>
          <p:cNvSpPr>
            <a:spLocks noChangeShapeType="1"/>
          </p:cNvSpPr>
          <p:nvPr/>
        </p:nvSpPr>
        <p:spPr bwMode="auto">
          <a:xfrm flipH="1">
            <a:off x="3388116" y="3413047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Line 137"/>
          <p:cNvSpPr>
            <a:spLocks noChangeShapeType="1"/>
          </p:cNvSpPr>
          <p:nvPr/>
        </p:nvSpPr>
        <p:spPr bwMode="auto">
          <a:xfrm flipH="1">
            <a:off x="3489055" y="3472109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Line 138"/>
          <p:cNvSpPr>
            <a:spLocks noChangeShapeType="1"/>
          </p:cNvSpPr>
          <p:nvPr/>
        </p:nvSpPr>
        <p:spPr bwMode="auto">
          <a:xfrm flipH="1">
            <a:off x="3693587" y="3519011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Line 139"/>
          <p:cNvSpPr>
            <a:spLocks noChangeShapeType="1"/>
          </p:cNvSpPr>
          <p:nvPr/>
        </p:nvSpPr>
        <p:spPr bwMode="auto">
          <a:xfrm>
            <a:off x="3703955" y="3530259"/>
            <a:ext cx="0" cy="10511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Line 140"/>
          <p:cNvSpPr>
            <a:spLocks noChangeShapeType="1"/>
          </p:cNvSpPr>
          <p:nvPr/>
        </p:nvSpPr>
        <p:spPr bwMode="auto">
          <a:xfrm>
            <a:off x="3733175" y="3559791"/>
            <a:ext cx="0" cy="10511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Line 141"/>
          <p:cNvSpPr>
            <a:spLocks noChangeShapeType="1"/>
          </p:cNvSpPr>
          <p:nvPr/>
        </p:nvSpPr>
        <p:spPr bwMode="auto">
          <a:xfrm>
            <a:off x="3770363" y="3592978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Line 142"/>
          <p:cNvSpPr>
            <a:spLocks noChangeShapeType="1"/>
          </p:cNvSpPr>
          <p:nvPr/>
        </p:nvSpPr>
        <p:spPr bwMode="auto">
          <a:xfrm>
            <a:off x="3820831" y="3624246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Line 143"/>
          <p:cNvSpPr>
            <a:spLocks noChangeShapeType="1"/>
          </p:cNvSpPr>
          <p:nvPr/>
        </p:nvSpPr>
        <p:spPr bwMode="auto">
          <a:xfrm>
            <a:off x="4745214" y="3822276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Line 144"/>
          <p:cNvSpPr>
            <a:spLocks noChangeShapeType="1"/>
          </p:cNvSpPr>
          <p:nvPr/>
        </p:nvSpPr>
        <p:spPr bwMode="auto">
          <a:xfrm>
            <a:off x="5151624" y="3877863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0" name="Line 145"/>
          <p:cNvSpPr>
            <a:spLocks noChangeShapeType="1"/>
          </p:cNvSpPr>
          <p:nvPr/>
        </p:nvSpPr>
        <p:spPr bwMode="auto">
          <a:xfrm flipH="1">
            <a:off x="5228912" y="3902911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Line 146"/>
          <p:cNvSpPr>
            <a:spLocks noChangeShapeType="1"/>
          </p:cNvSpPr>
          <p:nvPr/>
        </p:nvSpPr>
        <p:spPr bwMode="auto">
          <a:xfrm>
            <a:off x="4808964" y="3837727"/>
            <a:ext cx="0" cy="10511"/>
          </a:xfrm>
          <a:prstGeom prst="line">
            <a:avLst/>
          </a:prstGeom>
          <a:noFill/>
          <a:ln w="4763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2" name="Line 147"/>
          <p:cNvSpPr>
            <a:spLocks noChangeShapeType="1"/>
          </p:cNvSpPr>
          <p:nvPr/>
        </p:nvSpPr>
        <p:spPr bwMode="auto">
          <a:xfrm flipV="1">
            <a:off x="3390515" y="3408845"/>
            <a:ext cx="0" cy="8407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3" name="Line 148"/>
          <p:cNvSpPr>
            <a:spLocks noChangeShapeType="1"/>
          </p:cNvSpPr>
          <p:nvPr/>
        </p:nvSpPr>
        <p:spPr bwMode="auto">
          <a:xfrm>
            <a:off x="2843580" y="3067363"/>
            <a:ext cx="10110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Line 149"/>
          <p:cNvSpPr>
            <a:spLocks noChangeShapeType="1"/>
          </p:cNvSpPr>
          <p:nvPr/>
        </p:nvSpPr>
        <p:spPr bwMode="auto">
          <a:xfrm>
            <a:off x="2803674" y="3025672"/>
            <a:ext cx="7583" cy="0"/>
          </a:xfrm>
          <a:prstGeom prst="line">
            <a:avLst/>
          </a:prstGeom>
          <a:noFill/>
          <a:ln w="3175" cap="sq">
            <a:solidFill>
              <a:srgbClr val="0065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Freeform 150"/>
          <p:cNvSpPr>
            <a:spLocks/>
          </p:cNvSpPr>
          <p:nvPr/>
        </p:nvSpPr>
        <p:spPr bwMode="auto">
          <a:xfrm>
            <a:off x="1985348" y="1873972"/>
            <a:ext cx="4571445" cy="2393732"/>
          </a:xfrm>
          <a:custGeom>
            <a:avLst/>
            <a:gdLst>
              <a:gd name="T0" fmla="*/ 29 w 1215"/>
              <a:gd name="T1" fmla="*/ 11 h 973"/>
              <a:gd name="T2" fmla="*/ 47 w 1215"/>
              <a:gd name="T3" fmla="*/ 20 h 973"/>
              <a:gd name="T4" fmla="*/ 56 w 1215"/>
              <a:gd name="T5" fmla="*/ 35 h 973"/>
              <a:gd name="T6" fmla="*/ 69 w 1215"/>
              <a:gd name="T7" fmla="*/ 49 h 973"/>
              <a:gd name="T8" fmla="*/ 83 w 1215"/>
              <a:gd name="T9" fmla="*/ 86 h 973"/>
              <a:gd name="T10" fmla="*/ 90 w 1215"/>
              <a:gd name="T11" fmla="*/ 101 h 973"/>
              <a:gd name="T12" fmla="*/ 92 w 1215"/>
              <a:gd name="T13" fmla="*/ 122 h 973"/>
              <a:gd name="T14" fmla="*/ 110 w 1215"/>
              <a:gd name="T15" fmla="*/ 143 h 973"/>
              <a:gd name="T16" fmla="*/ 128 w 1215"/>
              <a:gd name="T17" fmla="*/ 164 h 973"/>
              <a:gd name="T18" fmla="*/ 155 w 1215"/>
              <a:gd name="T19" fmla="*/ 168 h 973"/>
              <a:gd name="T20" fmla="*/ 159 w 1215"/>
              <a:gd name="T21" fmla="*/ 196 h 973"/>
              <a:gd name="T22" fmla="*/ 167 w 1215"/>
              <a:gd name="T23" fmla="*/ 211 h 973"/>
              <a:gd name="T24" fmla="*/ 171 w 1215"/>
              <a:gd name="T25" fmla="*/ 233 h 973"/>
              <a:gd name="T26" fmla="*/ 178 w 1215"/>
              <a:gd name="T27" fmla="*/ 237 h 973"/>
              <a:gd name="T28" fmla="*/ 183 w 1215"/>
              <a:gd name="T29" fmla="*/ 255 h 973"/>
              <a:gd name="T30" fmla="*/ 201 w 1215"/>
              <a:gd name="T31" fmla="*/ 260 h 973"/>
              <a:gd name="T32" fmla="*/ 212 w 1215"/>
              <a:gd name="T33" fmla="*/ 279 h 973"/>
              <a:gd name="T34" fmla="*/ 227 w 1215"/>
              <a:gd name="T35" fmla="*/ 284 h 973"/>
              <a:gd name="T36" fmla="*/ 233 w 1215"/>
              <a:gd name="T37" fmla="*/ 324 h 973"/>
              <a:gd name="T38" fmla="*/ 241 w 1215"/>
              <a:gd name="T39" fmla="*/ 348 h 973"/>
              <a:gd name="T40" fmla="*/ 246 w 1215"/>
              <a:gd name="T41" fmla="*/ 365 h 973"/>
              <a:gd name="T42" fmla="*/ 260 w 1215"/>
              <a:gd name="T43" fmla="*/ 378 h 973"/>
              <a:gd name="T44" fmla="*/ 264 w 1215"/>
              <a:gd name="T45" fmla="*/ 402 h 973"/>
              <a:gd name="T46" fmla="*/ 278 w 1215"/>
              <a:gd name="T47" fmla="*/ 409 h 973"/>
              <a:gd name="T48" fmla="*/ 280 w 1215"/>
              <a:gd name="T49" fmla="*/ 422 h 973"/>
              <a:gd name="T50" fmla="*/ 305 w 1215"/>
              <a:gd name="T51" fmla="*/ 434 h 973"/>
              <a:gd name="T52" fmla="*/ 307 w 1215"/>
              <a:gd name="T53" fmla="*/ 453 h 973"/>
              <a:gd name="T54" fmla="*/ 317 w 1215"/>
              <a:gd name="T55" fmla="*/ 469 h 973"/>
              <a:gd name="T56" fmla="*/ 319 w 1215"/>
              <a:gd name="T57" fmla="*/ 488 h 973"/>
              <a:gd name="T58" fmla="*/ 328 w 1215"/>
              <a:gd name="T59" fmla="*/ 501 h 973"/>
              <a:gd name="T60" fmla="*/ 334 w 1215"/>
              <a:gd name="T61" fmla="*/ 528 h 973"/>
              <a:gd name="T62" fmla="*/ 377 w 1215"/>
              <a:gd name="T63" fmla="*/ 548 h 973"/>
              <a:gd name="T64" fmla="*/ 384 w 1215"/>
              <a:gd name="T65" fmla="*/ 579 h 973"/>
              <a:gd name="T66" fmla="*/ 387 w 1215"/>
              <a:gd name="T67" fmla="*/ 588 h 973"/>
              <a:gd name="T68" fmla="*/ 393 w 1215"/>
              <a:gd name="T69" fmla="*/ 609 h 973"/>
              <a:gd name="T70" fmla="*/ 399 w 1215"/>
              <a:gd name="T71" fmla="*/ 622 h 973"/>
              <a:gd name="T72" fmla="*/ 401 w 1215"/>
              <a:gd name="T73" fmla="*/ 638 h 973"/>
              <a:gd name="T74" fmla="*/ 411 w 1215"/>
              <a:gd name="T75" fmla="*/ 643 h 973"/>
              <a:gd name="T76" fmla="*/ 424 w 1215"/>
              <a:gd name="T77" fmla="*/ 652 h 973"/>
              <a:gd name="T78" fmla="*/ 463 w 1215"/>
              <a:gd name="T79" fmla="*/ 657 h 973"/>
              <a:gd name="T80" fmla="*/ 469 w 1215"/>
              <a:gd name="T81" fmla="*/ 673 h 973"/>
              <a:gd name="T82" fmla="*/ 489 w 1215"/>
              <a:gd name="T83" fmla="*/ 679 h 973"/>
              <a:gd name="T84" fmla="*/ 506 w 1215"/>
              <a:gd name="T85" fmla="*/ 700 h 973"/>
              <a:gd name="T86" fmla="*/ 525 w 1215"/>
              <a:gd name="T87" fmla="*/ 707 h 973"/>
              <a:gd name="T88" fmla="*/ 539 w 1215"/>
              <a:gd name="T89" fmla="*/ 723 h 973"/>
              <a:gd name="T90" fmla="*/ 575 w 1215"/>
              <a:gd name="T91" fmla="*/ 738 h 973"/>
              <a:gd name="T92" fmla="*/ 602 w 1215"/>
              <a:gd name="T93" fmla="*/ 760 h 973"/>
              <a:gd name="T94" fmla="*/ 647 w 1215"/>
              <a:gd name="T95" fmla="*/ 769 h 973"/>
              <a:gd name="T96" fmla="*/ 715 w 1215"/>
              <a:gd name="T97" fmla="*/ 793 h 973"/>
              <a:gd name="T98" fmla="*/ 768 w 1215"/>
              <a:gd name="T99" fmla="*/ 800 h 973"/>
              <a:gd name="T100" fmla="*/ 829 w 1215"/>
              <a:gd name="T101" fmla="*/ 829 h 973"/>
              <a:gd name="T102" fmla="*/ 852 w 1215"/>
              <a:gd name="T103" fmla="*/ 840 h 973"/>
              <a:gd name="T104" fmla="*/ 909 w 1215"/>
              <a:gd name="T105" fmla="*/ 863 h 973"/>
              <a:gd name="T106" fmla="*/ 1051 w 1215"/>
              <a:gd name="T107" fmla="*/ 883 h 973"/>
              <a:gd name="T108" fmla="*/ 1068 w 1215"/>
              <a:gd name="T109" fmla="*/ 926 h 973"/>
              <a:gd name="T110" fmla="*/ 1215 w 1215"/>
              <a:gd name="T111" fmla="*/ 973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15" h="973">
                <a:moveTo>
                  <a:pt x="0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11"/>
                  <a:pt x="29" y="11"/>
                  <a:pt x="29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20"/>
                  <a:pt x="35" y="20"/>
                  <a:pt x="35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33"/>
                  <a:pt x="47" y="33"/>
                  <a:pt x="4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5"/>
                  <a:pt x="56" y="35"/>
                  <a:pt x="56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59" y="49"/>
                  <a:pt x="59" y="49"/>
                  <a:pt x="5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61"/>
                  <a:pt x="69" y="61"/>
                  <a:pt x="69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3" y="86"/>
                  <a:pt x="83" y="86"/>
                  <a:pt x="83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2" y="122"/>
                  <a:pt x="92" y="122"/>
                  <a:pt x="92" y="122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110" y="143"/>
                  <a:pt x="110" y="143"/>
                  <a:pt x="110" y="14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5" y="168"/>
                  <a:pt x="155" y="168"/>
                  <a:pt x="155" y="168"/>
                </a:cubicBezTo>
                <a:cubicBezTo>
                  <a:pt x="155" y="186"/>
                  <a:pt x="155" y="186"/>
                  <a:pt x="155" y="186"/>
                </a:cubicBezTo>
                <a:cubicBezTo>
                  <a:pt x="159" y="186"/>
                  <a:pt x="159" y="186"/>
                  <a:pt x="159" y="186"/>
                </a:cubicBezTo>
                <a:cubicBezTo>
                  <a:pt x="159" y="196"/>
                  <a:pt x="159" y="196"/>
                  <a:pt x="159" y="196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0" y="211"/>
                  <a:pt x="160" y="211"/>
                  <a:pt x="160" y="211"/>
                </a:cubicBezTo>
                <a:cubicBezTo>
                  <a:pt x="167" y="211"/>
                  <a:pt x="167" y="211"/>
                  <a:pt x="167" y="211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71" y="227"/>
                  <a:pt x="171" y="227"/>
                  <a:pt x="171" y="227"/>
                </a:cubicBezTo>
                <a:cubicBezTo>
                  <a:pt x="171" y="233"/>
                  <a:pt x="171" y="233"/>
                  <a:pt x="171" y="233"/>
                </a:cubicBezTo>
                <a:cubicBezTo>
                  <a:pt x="175" y="233"/>
                  <a:pt x="175" y="233"/>
                  <a:pt x="175" y="233"/>
                </a:cubicBezTo>
                <a:cubicBezTo>
                  <a:pt x="175" y="237"/>
                  <a:pt x="175" y="237"/>
                  <a:pt x="175" y="237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8" y="249"/>
                  <a:pt x="178" y="249"/>
                  <a:pt x="178" y="249"/>
                </a:cubicBezTo>
                <a:cubicBezTo>
                  <a:pt x="183" y="249"/>
                  <a:pt x="183" y="249"/>
                  <a:pt x="183" y="249"/>
                </a:cubicBezTo>
                <a:cubicBezTo>
                  <a:pt x="183" y="255"/>
                  <a:pt x="183" y="255"/>
                  <a:pt x="183" y="255"/>
                </a:cubicBezTo>
                <a:cubicBezTo>
                  <a:pt x="198" y="255"/>
                  <a:pt x="198" y="255"/>
                  <a:pt x="198" y="255"/>
                </a:cubicBezTo>
                <a:cubicBezTo>
                  <a:pt x="198" y="260"/>
                  <a:pt x="198" y="260"/>
                  <a:pt x="198" y="260"/>
                </a:cubicBezTo>
                <a:cubicBezTo>
                  <a:pt x="201" y="260"/>
                  <a:pt x="201" y="260"/>
                  <a:pt x="201" y="260"/>
                </a:cubicBezTo>
                <a:cubicBezTo>
                  <a:pt x="201" y="272"/>
                  <a:pt x="201" y="272"/>
                  <a:pt x="201" y="272"/>
                </a:cubicBezTo>
                <a:cubicBezTo>
                  <a:pt x="212" y="272"/>
                  <a:pt x="212" y="272"/>
                  <a:pt x="212" y="272"/>
                </a:cubicBezTo>
                <a:cubicBezTo>
                  <a:pt x="212" y="279"/>
                  <a:pt x="212" y="279"/>
                  <a:pt x="212" y="279"/>
                </a:cubicBezTo>
                <a:cubicBezTo>
                  <a:pt x="223" y="279"/>
                  <a:pt x="223" y="279"/>
                  <a:pt x="223" y="279"/>
                </a:cubicBezTo>
                <a:cubicBezTo>
                  <a:pt x="223" y="284"/>
                  <a:pt x="223" y="284"/>
                  <a:pt x="223" y="284"/>
                </a:cubicBezTo>
                <a:cubicBezTo>
                  <a:pt x="227" y="284"/>
                  <a:pt x="227" y="284"/>
                  <a:pt x="227" y="284"/>
                </a:cubicBezTo>
                <a:cubicBezTo>
                  <a:pt x="227" y="307"/>
                  <a:pt x="227" y="307"/>
                  <a:pt x="227" y="307"/>
                </a:cubicBezTo>
                <a:cubicBezTo>
                  <a:pt x="233" y="307"/>
                  <a:pt x="233" y="307"/>
                  <a:pt x="233" y="307"/>
                </a:cubicBezTo>
                <a:cubicBezTo>
                  <a:pt x="233" y="324"/>
                  <a:pt x="233" y="324"/>
                  <a:pt x="233" y="324"/>
                </a:cubicBezTo>
                <a:cubicBezTo>
                  <a:pt x="235" y="324"/>
                  <a:pt x="235" y="324"/>
                  <a:pt x="235" y="324"/>
                </a:cubicBezTo>
                <a:cubicBezTo>
                  <a:pt x="235" y="348"/>
                  <a:pt x="235" y="348"/>
                  <a:pt x="235" y="348"/>
                </a:cubicBezTo>
                <a:cubicBezTo>
                  <a:pt x="241" y="348"/>
                  <a:pt x="241" y="348"/>
                  <a:pt x="241" y="348"/>
                </a:cubicBezTo>
                <a:cubicBezTo>
                  <a:pt x="241" y="358"/>
                  <a:pt x="241" y="358"/>
                  <a:pt x="241" y="358"/>
                </a:cubicBezTo>
                <a:cubicBezTo>
                  <a:pt x="246" y="358"/>
                  <a:pt x="246" y="358"/>
                  <a:pt x="246" y="358"/>
                </a:cubicBezTo>
                <a:cubicBezTo>
                  <a:pt x="246" y="365"/>
                  <a:pt x="246" y="365"/>
                  <a:pt x="246" y="365"/>
                </a:cubicBezTo>
                <a:cubicBezTo>
                  <a:pt x="248" y="365"/>
                  <a:pt x="248" y="365"/>
                  <a:pt x="248" y="365"/>
                </a:cubicBezTo>
                <a:cubicBezTo>
                  <a:pt x="248" y="378"/>
                  <a:pt x="248" y="378"/>
                  <a:pt x="248" y="378"/>
                </a:cubicBezTo>
                <a:cubicBezTo>
                  <a:pt x="260" y="378"/>
                  <a:pt x="260" y="378"/>
                  <a:pt x="260" y="378"/>
                </a:cubicBezTo>
                <a:cubicBezTo>
                  <a:pt x="260" y="394"/>
                  <a:pt x="260" y="394"/>
                  <a:pt x="260" y="394"/>
                </a:cubicBezTo>
                <a:cubicBezTo>
                  <a:pt x="264" y="394"/>
                  <a:pt x="264" y="394"/>
                  <a:pt x="264" y="394"/>
                </a:cubicBezTo>
                <a:cubicBezTo>
                  <a:pt x="264" y="402"/>
                  <a:pt x="264" y="402"/>
                  <a:pt x="264" y="402"/>
                </a:cubicBezTo>
                <a:cubicBezTo>
                  <a:pt x="266" y="402"/>
                  <a:pt x="266" y="402"/>
                  <a:pt x="266" y="402"/>
                </a:cubicBezTo>
                <a:cubicBezTo>
                  <a:pt x="266" y="402"/>
                  <a:pt x="264" y="409"/>
                  <a:pt x="266" y="409"/>
                </a:cubicBezTo>
                <a:cubicBezTo>
                  <a:pt x="267" y="409"/>
                  <a:pt x="278" y="409"/>
                  <a:pt x="278" y="409"/>
                </a:cubicBezTo>
                <a:cubicBezTo>
                  <a:pt x="278" y="415"/>
                  <a:pt x="278" y="415"/>
                  <a:pt x="278" y="415"/>
                </a:cubicBezTo>
                <a:cubicBezTo>
                  <a:pt x="280" y="415"/>
                  <a:pt x="280" y="415"/>
                  <a:pt x="280" y="415"/>
                </a:cubicBezTo>
                <a:cubicBezTo>
                  <a:pt x="280" y="422"/>
                  <a:pt x="280" y="422"/>
                  <a:pt x="280" y="422"/>
                </a:cubicBezTo>
                <a:cubicBezTo>
                  <a:pt x="303" y="422"/>
                  <a:pt x="303" y="422"/>
                  <a:pt x="303" y="422"/>
                </a:cubicBezTo>
                <a:cubicBezTo>
                  <a:pt x="303" y="434"/>
                  <a:pt x="303" y="434"/>
                  <a:pt x="303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305" y="439"/>
                  <a:pt x="305" y="439"/>
                  <a:pt x="305" y="439"/>
                </a:cubicBezTo>
                <a:cubicBezTo>
                  <a:pt x="307" y="439"/>
                  <a:pt x="307" y="439"/>
                  <a:pt x="307" y="439"/>
                </a:cubicBezTo>
                <a:cubicBezTo>
                  <a:pt x="307" y="453"/>
                  <a:pt x="307" y="453"/>
                  <a:pt x="307" y="453"/>
                </a:cubicBezTo>
                <a:cubicBezTo>
                  <a:pt x="312" y="453"/>
                  <a:pt x="312" y="453"/>
                  <a:pt x="312" y="453"/>
                </a:cubicBezTo>
                <a:cubicBezTo>
                  <a:pt x="312" y="469"/>
                  <a:pt x="312" y="469"/>
                  <a:pt x="312" y="469"/>
                </a:cubicBezTo>
                <a:cubicBezTo>
                  <a:pt x="317" y="469"/>
                  <a:pt x="317" y="469"/>
                  <a:pt x="317" y="469"/>
                </a:cubicBezTo>
                <a:cubicBezTo>
                  <a:pt x="317" y="474"/>
                  <a:pt x="317" y="474"/>
                  <a:pt x="317" y="474"/>
                </a:cubicBezTo>
                <a:cubicBezTo>
                  <a:pt x="319" y="474"/>
                  <a:pt x="319" y="474"/>
                  <a:pt x="319" y="474"/>
                </a:cubicBezTo>
                <a:cubicBezTo>
                  <a:pt x="319" y="488"/>
                  <a:pt x="319" y="488"/>
                  <a:pt x="319" y="488"/>
                </a:cubicBezTo>
                <a:cubicBezTo>
                  <a:pt x="324" y="488"/>
                  <a:pt x="324" y="488"/>
                  <a:pt x="324" y="488"/>
                </a:cubicBezTo>
                <a:cubicBezTo>
                  <a:pt x="324" y="501"/>
                  <a:pt x="324" y="501"/>
                  <a:pt x="324" y="501"/>
                </a:cubicBezTo>
                <a:cubicBezTo>
                  <a:pt x="328" y="501"/>
                  <a:pt x="328" y="501"/>
                  <a:pt x="328" y="501"/>
                </a:cubicBezTo>
                <a:cubicBezTo>
                  <a:pt x="328" y="513"/>
                  <a:pt x="328" y="513"/>
                  <a:pt x="328" y="513"/>
                </a:cubicBezTo>
                <a:cubicBezTo>
                  <a:pt x="334" y="513"/>
                  <a:pt x="334" y="513"/>
                  <a:pt x="334" y="513"/>
                </a:cubicBezTo>
                <a:cubicBezTo>
                  <a:pt x="334" y="528"/>
                  <a:pt x="334" y="528"/>
                  <a:pt x="334" y="528"/>
                </a:cubicBezTo>
                <a:cubicBezTo>
                  <a:pt x="364" y="528"/>
                  <a:pt x="364" y="528"/>
                  <a:pt x="364" y="528"/>
                </a:cubicBezTo>
                <a:cubicBezTo>
                  <a:pt x="364" y="548"/>
                  <a:pt x="364" y="548"/>
                  <a:pt x="364" y="548"/>
                </a:cubicBezTo>
                <a:cubicBezTo>
                  <a:pt x="377" y="548"/>
                  <a:pt x="377" y="548"/>
                  <a:pt x="377" y="548"/>
                </a:cubicBezTo>
                <a:cubicBezTo>
                  <a:pt x="377" y="561"/>
                  <a:pt x="377" y="561"/>
                  <a:pt x="377" y="561"/>
                </a:cubicBezTo>
                <a:cubicBezTo>
                  <a:pt x="384" y="561"/>
                  <a:pt x="384" y="561"/>
                  <a:pt x="384" y="561"/>
                </a:cubicBezTo>
                <a:cubicBezTo>
                  <a:pt x="384" y="579"/>
                  <a:pt x="384" y="579"/>
                  <a:pt x="384" y="579"/>
                </a:cubicBezTo>
                <a:cubicBezTo>
                  <a:pt x="386" y="579"/>
                  <a:pt x="386" y="579"/>
                  <a:pt x="386" y="579"/>
                </a:cubicBezTo>
                <a:cubicBezTo>
                  <a:pt x="386" y="588"/>
                  <a:pt x="386" y="588"/>
                  <a:pt x="386" y="588"/>
                </a:cubicBezTo>
                <a:cubicBezTo>
                  <a:pt x="387" y="588"/>
                  <a:pt x="387" y="588"/>
                  <a:pt x="387" y="588"/>
                </a:cubicBezTo>
                <a:cubicBezTo>
                  <a:pt x="387" y="601"/>
                  <a:pt x="387" y="601"/>
                  <a:pt x="387" y="601"/>
                </a:cubicBezTo>
                <a:cubicBezTo>
                  <a:pt x="393" y="601"/>
                  <a:pt x="393" y="601"/>
                  <a:pt x="393" y="601"/>
                </a:cubicBezTo>
                <a:cubicBezTo>
                  <a:pt x="393" y="609"/>
                  <a:pt x="393" y="609"/>
                  <a:pt x="393" y="609"/>
                </a:cubicBezTo>
                <a:cubicBezTo>
                  <a:pt x="395" y="609"/>
                  <a:pt x="395" y="609"/>
                  <a:pt x="395" y="609"/>
                </a:cubicBezTo>
                <a:cubicBezTo>
                  <a:pt x="395" y="622"/>
                  <a:pt x="395" y="622"/>
                  <a:pt x="395" y="622"/>
                </a:cubicBezTo>
                <a:cubicBezTo>
                  <a:pt x="399" y="622"/>
                  <a:pt x="399" y="622"/>
                  <a:pt x="399" y="622"/>
                </a:cubicBezTo>
                <a:cubicBezTo>
                  <a:pt x="399" y="631"/>
                  <a:pt x="399" y="631"/>
                  <a:pt x="399" y="631"/>
                </a:cubicBezTo>
                <a:cubicBezTo>
                  <a:pt x="401" y="631"/>
                  <a:pt x="401" y="631"/>
                  <a:pt x="401" y="631"/>
                </a:cubicBezTo>
                <a:cubicBezTo>
                  <a:pt x="401" y="638"/>
                  <a:pt x="401" y="638"/>
                  <a:pt x="401" y="638"/>
                </a:cubicBezTo>
                <a:cubicBezTo>
                  <a:pt x="409" y="638"/>
                  <a:pt x="409" y="638"/>
                  <a:pt x="409" y="638"/>
                </a:cubicBezTo>
                <a:cubicBezTo>
                  <a:pt x="409" y="643"/>
                  <a:pt x="409" y="643"/>
                  <a:pt x="409" y="643"/>
                </a:cubicBezTo>
                <a:cubicBezTo>
                  <a:pt x="411" y="643"/>
                  <a:pt x="411" y="643"/>
                  <a:pt x="411" y="643"/>
                </a:cubicBezTo>
                <a:cubicBezTo>
                  <a:pt x="411" y="650"/>
                  <a:pt x="411" y="650"/>
                  <a:pt x="411" y="650"/>
                </a:cubicBezTo>
                <a:cubicBezTo>
                  <a:pt x="424" y="650"/>
                  <a:pt x="424" y="650"/>
                  <a:pt x="424" y="650"/>
                </a:cubicBezTo>
                <a:cubicBezTo>
                  <a:pt x="424" y="652"/>
                  <a:pt x="424" y="652"/>
                  <a:pt x="424" y="652"/>
                </a:cubicBezTo>
                <a:cubicBezTo>
                  <a:pt x="450" y="652"/>
                  <a:pt x="450" y="652"/>
                  <a:pt x="450" y="652"/>
                </a:cubicBezTo>
                <a:cubicBezTo>
                  <a:pt x="450" y="657"/>
                  <a:pt x="450" y="657"/>
                  <a:pt x="450" y="657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63" y="657"/>
                  <a:pt x="462" y="666"/>
                  <a:pt x="463" y="666"/>
                </a:cubicBezTo>
                <a:cubicBezTo>
                  <a:pt x="463" y="666"/>
                  <a:pt x="469" y="666"/>
                  <a:pt x="469" y="666"/>
                </a:cubicBezTo>
                <a:cubicBezTo>
                  <a:pt x="469" y="673"/>
                  <a:pt x="469" y="673"/>
                  <a:pt x="469" y="673"/>
                </a:cubicBezTo>
                <a:cubicBezTo>
                  <a:pt x="482" y="673"/>
                  <a:pt x="482" y="673"/>
                  <a:pt x="482" y="673"/>
                </a:cubicBezTo>
                <a:cubicBezTo>
                  <a:pt x="482" y="679"/>
                  <a:pt x="482" y="679"/>
                  <a:pt x="482" y="679"/>
                </a:cubicBezTo>
                <a:cubicBezTo>
                  <a:pt x="489" y="679"/>
                  <a:pt x="489" y="679"/>
                  <a:pt x="489" y="679"/>
                </a:cubicBezTo>
                <a:cubicBezTo>
                  <a:pt x="489" y="687"/>
                  <a:pt x="489" y="687"/>
                  <a:pt x="489" y="687"/>
                </a:cubicBezTo>
                <a:cubicBezTo>
                  <a:pt x="506" y="687"/>
                  <a:pt x="506" y="687"/>
                  <a:pt x="506" y="687"/>
                </a:cubicBezTo>
                <a:cubicBezTo>
                  <a:pt x="506" y="700"/>
                  <a:pt x="506" y="700"/>
                  <a:pt x="506" y="700"/>
                </a:cubicBezTo>
                <a:cubicBezTo>
                  <a:pt x="522" y="700"/>
                  <a:pt x="522" y="700"/>
                  <a:pt x="522" y="700"/>
                </a:cubicBezTo>
                <a:cubicBezTo>
                  <a:pt x="522" y="707"/>
                  <a:pt x="522" y="707"/>
                  <a:pt x="522" y="707"/>
                </a:cubicBezTo>
                <a:cubicBezTo>
                  <a:pt x="525" y="707"/>
                  <a:pt x="525" y="707"/>
                  <a:pt x="525" y="707"/>
                </a:cubicBezTo>
                <a:cubicBezTo>
                  <a:pt x="525" y="709"/>
                  <a:pt x="525" y="709"/>
                  <a:pt x="525" y="709"/>
                </a:cubicBezTo>
                <a:cubicBezTo>
                  <a:pt x="539" y="709"/>
                  <a:pt x="539" y="709"/>
                  <a:pt x="539" y="709"/>
                </a:cubicBezTo>
                <a:cubicBezTo>
                  <a:pt x="539" y="723"/>
                  <a:pt x="539" y="723"/>
                  <a:pt x="539" y="723"/>
                </a:cubicBezTo>
                <a:cubicBezTo>
                  <a:pt x="547" y="723"/>
                  <a:pt x="547" y="723"/>
                  <a:pt x="547" y="723"/>
                </a:cubicBezTo>
                <a:cubicBezTo>
                  <a:pt x="547" y="738"/>
                  <a:pt x="547" y="738"/>
                  <a:pt x="547" y="738"/>
                </a:cubicBezTo>
                <a:cubicBezTo>
                  <a:pt x="575" y="738"/>
                  <a:pt x="575" y="738"/>
                  <a:pt x="575" y="738"/>
                </a:cubicBezTo>
                <a:cubicBezTo>
                  <a:pt x="575" y="752"/>
                  <a:pt x="575" y="752"/>
                  <a:pt x="575" y="752"/>
                </a:cubicBezTo>
                <a:cubicBezTo>
                  <a:pt x="602" y="752"/>
                  <a:pt x="602" y="752"/>
                  <a:pt x="602" y="752"/>
                </a:cubicBezTo>
                <a:cubicBezTo>
                  <a:pt x="602" y="760"/>
                  <a:pt x="602" y="760"/>
                  <a:pt x="602" y="760"/>
                </a:cubicBezTo>
                <a:cubicBezTo>
                  <a:pt x="620" y="760"/>
                  <a:pt x="620" y="760"/>
                  <a:pt x="620" y="760"/>
                </a:cubicBezTo>
                <a:cubicBezTo>
                  <a:pt x="620" y="769"/>
                  <a:pt x="620" y="769"/>
                  <a:pt x="620" y="769"/>
                </a:cubicBezTo>
                <a:cubicBezTo>
                  <a:pt x="647" y="769"/>
                  <a:pt x="647" y="769"/>
                  <a:pt x="647" y="769"/>
                </a:cubicBezTo>
                <a:cubicBezTo>
                  <a:pt x="647" y="784"/>
                  <a:pt x="647" y="784"/>
                  <a:pt x="647" y="784"/>
                </a:cubicBezTo>
                <a:cubicBezTo>
                  <a:pt x="715" y="784"/>
                  <a:pt x="715" y="784"/>
                  <a:pt x="715" y="784"/>
                </a:cubicBezTo>
                <a:cubicBezTo>
                  <a:pt x="715" y="793"/>
                  <a:pt x="715" y="793"/>
                  <a:pt x="715" y="793"/>
                </a:cubicBezTo>
                <a:cubicBezTo>
                  <a:pt x="755" y="793"/>
                  <a:pt x="755" y="793"/>
                  <a:pt x="755" y="793"/>
                </a:cubicBezTo>
                <a:cubicBezTo>
                  <a:pt x="755" y="800"/>
                  <a:pt x="755" y="800"/>
                  <a:pt x="755" y="800"/>
                </a:cubicBezTo>
                <a:cubicBezTo>
                  <a:pt x="768" y="800"/>
                  <a:pt x="768" y="800"/>
                  <a:pt x="768" y="800"/>
                </a:cubicBezTo>
                <a:cubicBezTo>
                  <a:pt x="768" y="819"/>
                  <a:pt x="768" y="819"/>
                  <a:pt x="768" y="819"/>
                </a:cubicBezTo>
                <a:cubicBezTo>
                  <a:pt x="829" y="819"/>
                  <a:pt x="829" y="819"/>
                  <a:pt x="829" y="819"/>
                </a:cubicBezTo>
                <a:cubicBezTo>
                  <a:pt x="829" y="829"/>
                  <a:pt x="829" y="829"/>
                  <a:pt x="829" y="829"/>
                </a:cubicBezTo>
                <a:cubicBezTo>
                  <a:pt x="847" y="829"/>
                  <a:pt x="847" y="829"/>
                  <a:pt x="847" y="829"/>
                </a:cubicBezTo>
                <a:cubicBezTo>
                  <a:pt x="847" y="840"/>
                  <a:pt x="847" y="840"/>
                  <a:pt x="847" y="840"/>
                </a:cubicBezTo>
                <a:cubicBezTo>
                  <a:pt x="852" y="840"/>
                  <a:pt x="852" y="840"/>
                  <a:pt x="852" y="840"/>
                </a:cubicBezTo>
                <a:cubicBezTo>
                  <a:pt x="852" y="851"/>
                  <a:pt x="852" y="851"/>
                  <a:pt x="852" y="851"/>
                </a:cubicBezTo>
                <a:cubicBezTo>
                  <a:pt x="909" y="851"/>
                  <a:pt x="909" y="851"/>
                  <a:pt x="909" y="851"/>
                </a:cubicBezTo>
                <a:cubicBezTo>
                  <a:pt x="909" y="863"/>
                  <a:pt x="909" y="863"/>
                  <a:pt x="909" y="863"/>
                </a:cubicBezTo>
                <a:cubicBezTo>
                  <a:pt x="993" y="863"/>
                  <a:pt x="993" y="863"/>
                  <a:pt x="993" y="863"/>
                </a:cubicBezTo>
                <a:cubicBezTo>
                  <a:pt x="993" y="883"/>
                  <a:pt x="993" y="883"/>
                  <a:pt x="993" y="883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902"/>
                  <a:pt x="1051" y="902"/>
                  <a:pt x="1051" y="902"/>
                </a:cubicBezTo>
                <a:cubicBezTo>
                  <a:pt x="1068" y="902"/>
                  <a:pt x="1068" y="902"/>
                  <a:pt x="1068" y="902"/>
                </a:cubicBezTo>
                <a:cubicBezTo>
                  <a:pt x="1068" y="926"/>
                  <a:pt x="1068" y="926"/>
                  <a:pt x="1068" y="926"/>
                </a:cubicBezTo>
                <a:cubicBezTo>
                  <a:pt x="1134" y="926"/>
                  <a:pt x="1134" y="926"/>
                  <a:pt x="1134" y="926"/>
                </a:cubicBezTo>
                <a:cubicBezTo>
                  <a:pt x="1134" y="973"/>
                  <a:pt x="1134" y="973"/>
                  <a:pt x="1134" y="973"/>
                </a:cubicBezTo>
                <a:cubicBezTo>
                  <a:pt x="1215" y="973"/>
                  <a:pt x="1215" y="973"/>
                  <a:pt x="1215" y="973"/>
                </a:cubicBezTo>
              </a:path>
            </a:pathLst>
          </a:custGeom>
          <a:noFill/>
          <a:ln w="19050" cap="flat">
            <a:solidFill>
              <a:srgbClr val="00A24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66383" y="2427206"/>
            <a:ext cx="4215731" cy="2477568"/>
            <a:chOff x="1166383" y="2427206"/>
            <a:chExt cx="4215731" cy="2477568"/>
          </a:xfrm>
        </p:grpSpPr>
        <p:sp>
          <p:nvSpPr>
            <p:cNvPr id="85" name="TextBox 84"/>
            <p:cNvSpPr txBox="1"/>
            <p:nvPr/>
          </p:nvSpPr>
          <p:spPr>
            <a:xfrm>
              <a:off x="4177390" y="4691347"/>
              <a:ext cx="1204724" cy="2134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685783">
                <a:defRPr/>
              </a:pPr>
              <a:r>
                <a:rPr lang="en-US" sz="120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 rot="16200000">
              <a:off x="657930" y="2935659"/>
              <a:ext cx="1441644" cy="4247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914378"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PFS (%)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187924" y="1753765"/>
            <a:ext cx="6683319" cy="2992799"/>
            <a:chOff x="1187924" y="1753765"/>
            <a:chExt cx="6683319" cy="2992799"/>
          </a:xfrm>
        </p:grpSpPr>
        <p:sp>
          <p:nvSpPr>
            <p:cNvPr id="66" name="TextBox 65"/>
            <p:cNvSpPr txBox="1"/>
            <p:nvPr/>
          </p:nvSpPr>
          <p:spPr>
            <a:xfrm>
              <a:off x="6622973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005645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388317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770989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153665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543709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926381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309057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240301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187924" y="1753765"/>
              <a:ext cx="630942" cy="23778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187924" y="2256553"/>
              <a:ext cx="630942" cy="23778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187924" y="2759340"/>
              <a:ext cx="630942" cy="23778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87924" y="3262128"/>
              <a:ext cx="630942" cy="23778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187924" y="4267704"/>
              <a:ext cx="630942" cy="23778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187924" y="3764918"/>
              <a:ext cx="630942" cy="23778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691729" y="4492929"/>
              <a:ext cx="630942" cy="25363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noAutofit/>
            </a:bodyPr>
            <a:lstStyle/>
            <a:p>
              <a:pPr algn="ctr" defTabSz="685783">
                <a:defRPr/>
              </a:pPr>
              <a:r>
                <a:rPr lang="en-GB" sz="1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216" name="Line 151"/>
          <p:cNvSpPr>
            <a:spLocks noChangeShapeType="1"/>
          </p:cNvSpPr>
          <p:nvPr/>
        </p:nvSpPr>
        <p:spPr bwMode="auto">
          <a:xfrm>
            <a:off x="1903003" y="2370784"/>
            <a:ext cx="108908" cy="0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Line 152"/>
          <p:cNvSpPr>
            <a:spLocks noChangeShapeType="1"/>
          </p:cNvSpPr>
          <p:nvPr/>
        </p:nvSpPr>
        <p:spPr bwMode="auto">
          <a:xfrm>
            <a:off x="1903003" y="2872807"/>
            <a:ext cx="108908" cy="0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Line 153"/>
          <p:cNvSpPr>
            <a:spLocks noChangeShapeType="1"/>
          </p:cNvSpPr>
          <p:nvPr/>
        </p:nvSpPr>
        <p:spPr bwMode="auto">
          <a:xfrm>
            <a:off x="1903003" y="3376568"/>
            <a:ext cx="108908" cy="0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9" name="Line 154"/>
          <p:cNvSpPr>
            <a:spLocks noChangeShapeType="1"/>
          </p:cNvSpPr>
          <p:nvPr/>
        </p:nvSpPr>
        <p:spPr bwMode="auto">
          <a:xfrm>
            <a:off x="1903003" y="4384090"/>
            <a:ext cx="5750318" cy="0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Line 155"/>
          <p:cNvSpPr>
            <a:spLocks noChangeShapeType="1"/>
          </p:cNvSpPr>
          <p:nvPr/>
        </p:nvSpPr>
        <p:spPr bwMode="auto">
          <a:xfrm>
            <a:off x="1903003" y="3878591"/>
            <a:ext cx="108908" cy="0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Line 156"/>
          <p:cNvSpPr>
            <a:spLocks noChangeShapeType="1"/>
          </p:cNvSpPr>
          <p:nvPr/>
        </p:nvSpPr>
        <p:spPr bwMode="auto">
          <a:xfrm>
            <a:off x="1900348" y="1881021"/>
            <a:ext cx="111563" cy="0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Line 159"/>
          <p:cNvSpPr>
            <a:spLocks noChangeShapeType="1"/>
          </p:cNvSpPr>
          <p:nvPr/>
        </p:nvSpPr>
        <p:spPr bwMode="auto">
          <a:xfrm flipV="1">
            <a:off x="2011910" y="1881021"/>
            <a:ext cx="0" cy="257860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Line 160"/>
          <p:cNvSpPr>
            <a:spLocks noChangeShapeType="1"/>
          </p:cNvSpPr>
          <p:nvPr/>
        </p:nvSpPr>
        <p:spPr bwMode="auto">
          <a:xfrm flipV="1">
            <a:off x="2628166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6" name="Line 161"/>
          <p:cNvSpPr>
            <a:spLocks noChangeShapeType="1"/>
          </p:cNvSpPr>
          <p:nvPr/>
        </p:nvSpPr>
        <p:spPr bwMode="auto">
          <a:xfrm flipV="1">
            <a:off x="3241764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" name="Line 162"/>
          <p:cNvSpPr>
            <a:spLocks noChangeShapeType="1"/>
          </p:cNvSpPr>
          <p:nvPr/>
        </p:nvSpPr>
        <p:spPr bwMode="auto">
          <a:xfrm flipV="1">
            <a:off x="3858019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8" name="Line 163"/>
          <p:cNvSpPr>
            <a:spLocks noChangeShapeType="1"/>
          </p:cNvSpPr>
          <p:nvPr/>
        </p:nvSpPr>
        <p:spPr bwMode="auto">
          <a:xfrm flipV="1">
            <a:off x="4471618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Line 164"/>
          <p:cNvSpPr>
            <a:spLocks noChangeShapeType="1"/>
          </p:cNvSpPr>
          <p:nvPr/>
        </p:nvSpPr>
        <p:spPr bwMode="auto">
          <a:xfrm flipV="1">
            <a:off x="5087874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Line 165"/>
          <p:cNvSpPr>
            <a:spLocks noChangeShapeType="1"/>
          </p:cNvSpPr>
          <p:nvPr/>
        </p:nvSpPr>
        <p:spPr bwMode="auto">
          <a:xfrm flipV="1">
            <a:off x="5701472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Line 166"/>
          <p:cNvSpPr>
            <a:spLocks noChangeShapeType="1"/>
          </p:cNvSpPr>
          <p:nvPr/>
        </p:nvSpPr>
        <p:spPr bwMode="auto">
          <a:xfrm flipV="1">
            <a:off x="6317727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Line 167"/>
          <p:cNvSpPr>
            <a:spLocks noChangeShapeType="1"/>
          </p:cNvSpPr>
          <p:nvPr/>
        </p:nvSpPr>
        <p:spPr bwMode="auto">
          <a:xfrm flipV="1">
            <a:off x="7547582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Line 168"/>
          <p:cNvSpPr>
            <a:spLocks noChangeShapeType="1"/>
          </p:cNvSpPr>
          <p:nvPr/>
        </p:nvSpPr>
        <p:spPr bwMode="auto">
          <a:xfrm flipV="1">
            <a:off x="6936639" y="4384091"/>
            <a:ext cx="0" cy="64273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en-US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2" name="Title 3"/>
          <p:cNvSpPr txBox="1">
            <a:spLocks/>
          </p:cNvSpPr>
          <p:nvPr/>
        </p:nvSpPr>
        <p:spPr bwMode="auto">
          <a:xfrm>
            <a:off x="639187" y="561133"/>
            <a:ext cx="8056312" cy="41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cap="all" baseline="0">
                <a:solidFill>
                  <a:schemeClr val="tx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defTabSz="457189">
              <a:defRPr/>
            </a:pPr>
            <a:r>
              <a:rPr lang="en-US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Endpoint </a:t>
            </a:r>
            <a: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(PFS </a:t>
            </a:r>
            <a:r>
              <a:rPr lang="en-US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</a:t>
            </a:r>
            <a: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IRRC </a:t>
            </a:r>
            <a:r>
              <a:rPr lang="en-US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≥5% PD-L1+</a:t>
            </a:r>
            <a:r>
              <a:rPr lang="en-US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189">
              <a:defRPr/>
            </a:pPr>
            <a:r>
              <a:rPr lang="en-US" sz="1800" cap="none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CheckMate</a:t>
            </a:r>
            <a:r>
              <a:rPr lang="en-US" sz="1800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026: </a:t>
            </a:r>
            <a:r>
              <a:rPr lang="en-US" sz="1800" cap="none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</a:t>
            </a:r>
            <a:r>
              <a:rPr lang="en-US" sz="1800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vs Chemotherapy in First-line NSCLC</a:t>
            </a:r>
          </a:p>
        </p:txBody>
      </p:sp>
      <p:graphicFrame>
        <p:nvGraphicFramePr>
          <p:cNvPr id="222" name="Table 2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233667"/>
              </p:ext>
            </p:extLst>
          </p:nvPr>
        </p:nvGraphicFramePr>
        <p:xfrm>
          <a:off x="3849986" y="1387249"/>
          <a:ext cx="4797557" cy="13800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2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174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174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9706">
                <a:tc>
                  <a:txBody>
                    <a:bodyPr/>
                    <a:lstStyle/>
                    <a:p>
                      <a:endParaRPr 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3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 = 211</a:t>
                      </a: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Chemotherapy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212</a:t>
                      </a: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970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 months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endParaRPr lang="en-US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</a:p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(3.0, 5.6)</a:t>
                      </a:r>
                    </a:p>
                  </a:txBody>
                  <a:tcPr marL="55759" marR="5575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</a:t>
                      </a:r>
                    </a:p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(5.4, 6.9)</a:t>
                      </a:r>
                    </a:p>
                  </a:txBody>
                  <a:tcPr marL="55759" marR="5575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06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1-year PFS rate, %</a:t>
                      </a: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23.6</a:t>
                      </a: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</a:t>
                      </a:r>
                    </a:p>
                  </a:txBody>
                  <a:tcPr marL="111517" marR="111517" marT="55759" marB="5575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3" name="Rectangle 222"/>
          <p:cNvSpPr/>
          <p:nvPr/>
        </p:nvSpPr>
        <p:spPr>
          <a:xfrm>
            <a:off x="2011680" y="5914000"/>
            <a:ext cx="51206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>
              <a:defRPr/>
            </a:pPr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randomized patients (≥1% PD-L1+): HR = 1.17 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(95% CI: 0.95, 1.43)</a:t>
            </a:r>
          </a:p>
        </p:txBody>
      </p:sp>
      <p:sp>
        <p:nvSpPr>
          <p:cNvPr id="5" name="Rectangle 4"/>
          <p:cNvSpPr/>
          <p:nvPr/>
        </p:nvSpPr>
        <p:spPr>
          <a:xfrm>
            <a:off x="4319155" y="2830421"/>
            <a:ext cx="41892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8">
              <a:defRPr/>
            </a:pPr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 = 1.15 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(95% CI: 0.91, 1.45), </a:t>
            </a:r>
            <a:r>
              <a:rPr lang="en-US" sz="1200" b="1" i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0.2511</a:t>
            </a:r>
          </a:p>
        </p:txBody>
      </p:sp>
    </p:spTree>
    <p:extLst>
      <p:ext uri="{BB962C8B-B14F-4D97-AF65-F5344CB8AC3E}">
        <p14:creationId xmlns:p14="http://schemas.microsoft.com/office/powerpoint/2010/main" val="323717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" name="Table 695"/>
          <p:cNvGraphicFramePr>
            <a:graphicFrameLocks noGrp="1"/>
          </p:cNvGraphicFramePr>
          <p:nvPr>
            <p:extLst/>
          </p:nvPr>
        </p:nvGraphicFramePr>
        <p:xfrm>
          <a:off x="452677" y="4905195"/>
          <a:ext cx="7179395" cy="457200"/>
        </p:xfrm>
        <a:graphic>
          <a:graphicData uri="http://schemas.openxmlformats.org/drawingml/2006/table">
            <a:tbl>
              <a:tblPr firstRow="1" bandRow="1"/>
              <a:tblGrid>
                <a:gridCol w="13218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88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13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251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341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7036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8888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1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6080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6080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34634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224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152400">
                <a:tc gridSpan="11"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patients at risk: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7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kern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rgbClr val="00599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49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rgbClr val="00A24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Chemotherapy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50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3845" y="619751"/>
            <a:ext cx="8056312" cy="415499"/>
          </a:xfrm>
        </p:spPr>
        <p:txBody>
          <a:bodyPr/>
          <a:lstStyle/>
          <a:p>
            <a:pPr algn="ctr"/>
            <a:r>
              <a:rPr lang="en-US" sz="3000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000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(≥5% PD-L1+)</a:t>
            </a:r>
            <a:b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cap="none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CheckMate</a:t>
            </a:r>
            <a:r>
              <a:rPr lang="en-US" sz="1800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026: </a:t>
            </a:r>
            <a:r>
              <a:rPr lang="en-US" sz="1800" cap="none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</a:t>
            </a:r>
            <a:r>
              <a:rPr lang="en-US" sz="1800" cap="none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vs Chemotherapy in First-line NSCLC</a:t>
            </a:r>
            <a:endParaRPr lang="en-US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6" name="Table 2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85423"/>
              </p:ext>
            </p:extLst>
          </p:nvPr>
        </p:nvGraphicFramePr>
        <p:xfrm>
          <a:off x="4034131" y="1298379"/>
          <a:ext cx="4728016" cy="13606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9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9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29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281">
                <a:tc>
                  <a:txBody>
                    <a:bodyPr/>
                    <a:lstStyle/>
                    <a:p>
                      <a:endParaRPr 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954" marR="109954" marT="54977" marB="549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3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 = 211</a:t>
                      </a:r>
                    </a:p>
                  </a:txBody>
                  <a:tcPr marL="109954" marR="109954" marT="54977" marB="549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Chemotherapy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212</a:t>
                      </a:r>
                    </a:p>
                  </a:txBody>
                  <a:tcPr marL="109954" marR="109954" marT="54977" marB="549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OS, months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endParaRPr lang="en-US" sz="13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954" marR="109954" marT="54977" marB="54977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14.4</a:t>
                      </a:r>
                    </a:p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(11.7, 17.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54977" marR="549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13.2</a:t>
                      </a:r>
                    </a:p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(10.7, 17.1)</a:t>
                      </a:r>
                    </a:p>
                  </a:txBody>
                  <a:tcPr marL="54977" marR="549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611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1-year OS rate, %</a:t>
                      </a:r>
                    </a:p>
                  </a:txBody>
                  <a:tcPr marL="109954" marR="109954" marT="54977" marB="549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56.3</a:t>
                      </a:r>
                    </a:p>
                  </a:txBody>
                  <a:tcPr marL="109954" marR="109954" marT="54977" marB="549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53.6</a:t>
                      </a:r>
                    </a:p>
                  </a:txBody>
                  <a:tcPr marL="109954" marR="109954" marT="54977" marB="549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1149101" y="1722307"/>
            <a:ext cx="6574308" cy="3267477"/>
            <a:chOff x="1149101" y="775511"/>
            <a:chExt cx="6574308" cy="3267477"/>
          </a:xfrm>
        </p:grpSpPr>
        <p:grpSp>
          <p:nvGrpSpPr>
            <p:cNvPr id="5" name="Group 4"/>
            <p:cNvGrpSpPr/>
            <p:nvPr/>
          </p:nvGrpSpPr>
          <p:grpSpPr>
            <a:xfrm>
              <a:off x="1988143" y="850087"/>
              <a:ext cx="4901079" cy="2398618"/>
              <a:chOff x="1988143" y="850087"/>
              <a:chExt cx="4901079" cy="2398618"/>
            </a:xfrm>
          </p:grpSpPr>
          <p:sp>
            <p:nvSpPr>
              <p:cNvPr id="526" name="Oval 217"/>
              <p:cNvSpPr>
                <a:spLocks noChangeArrowheads="1"/>
              </p:cNvSpPr>
              <p:nvPr/>
            </p:nvSpPr>
            <p:spPr bwMode="auto">
              <a:xfrm>
                <a:off x="2538797" y="1155009"/>
                <a:ext cx="7642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7" name="Oval 218"/>
              <p:cNvSpPr>
                <a:spLocks noChangeArrowheads="1"/>
              </p:cNvSpPr>
              <p:nvPr/>
            </p:nvSpPr>
            <p:spPr bwMode="auto">
              <a:xfrm>
                <a:off x="4290855" y="2163184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8" name="Oval 219"/>
              <p:cNvSpPr>
                <a:spLocks noChangeArrowheads="1"/>
              </p:cNvSpPr>
              <p:nvPr/>
            </p:nvSpPr>
            <p:spPr bwMode="auto">
              <a:xfrm>
                <a:off x="4414366" y="2214895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9" name="Oval 220"/>
              <p:cNvSpPr>
                <a:spLocks noChangeArrowheads="1"/>
              </p:cNvSpPr>
              <p:nvPr/>
            </p:nvSpPr>
            <p:spPr bwMode="auto">
              <a:xfrm>
                <a:off x="4656371" y="230723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0" name="Oval 221"/>
              <p:cNvSpPr>
                <a:spLocks noChangeArrowheads="1"/>
              </p:cNvSpPr>
              <p:nvPr/>
            </p:nvSpPr>
            <p:spPr bwMode="auto">
              <a:xfrm>
                <a:off x="4666792" y="230723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1" name="Oval 222"/>
              <p:cNvSpPr>
                <a:spLocks noChangeArrowheads="1"/>
              </p:cNvSpPr>
              <p:nvPr/>
            </p:nvSpPr>
            <p:spPr bwMode="auto">
              <a:xfrm>
                <a:off x="4733566" y="230723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2" name="Oval 223"/>
              <p:cNvSpPr>
                <a:spLocks noChangeArrowheads="1"/>
              </p:cNvSpPr>
              <p:nvPr/>
            </p:nvSpPr>
            <p:spPr bwMode="auto">
              <a:xfrm>
                <a:off x="4857205" y="230723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3" name="Oval 224"/>
              <p:cNvSpPr>
                <a:spLocks noChangeArrowheads="1"/>
              </p:cNvSpPr>
              <p:nvPr/>
            </p:nvSpPr>
            <p:spPr bwMode="auto">
              <a:xfrm>
                <a:off x="4859649" y="230723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4" name="Oval 225"/>
              <p:cNvSpPr>
                <a:spLocks noChangeArrowheads="1"/>
              </p:cNvSpPr>
              <p:nvPr/>
            </p:nvSpPr>
            <p:spPr bwMode="auto">
              <a:xfrm>
                <a:off x="4867370" y="230723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5" name="Oval 226"/>
              <p:cNvSpPr>
                <a:spLocks noChangeArrowheads="1"/>
              </p:cNvSpPr>
              <p:nvPr/>
            </p:nvSpPr>
            <p:spPr bwMode="auto">
              <a:xfrm>
                <a:off x="4875216" y="230723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6" name="Oval 227"/>
              <p:cNvSpPr>
                <a:spLocks noChangeArrowheads="1"/>
              </p:cNvSpPr>
              <p:nvPr/>
            </p:nvSpPr>
            <p:spPr bwMode="auto">
              <a:xfrm>
                <a:off x="4895544" y="2307237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7" name="Oval 228"/>
              <p:cNvSpPr>
                <a:spLocks noChangeArrowheads="1"/>
              </p:cNvSpPr>
              <p:nvPr/>
            </p:nvSpPr>
            <p:spPr bwMode="auto">
              <a:xfrm>
                <a:off x="4921276" y="2307237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8" name="Oval 229"/>
              <p:cNvSpPr>
                <a:spLocks noChangeArrowheads="1"/>
              </p:cNvSpPr>
              <p:nvPr/>
            </p:nvSpPr>
            <p:spPr bwMode="auto">
              <a:xfrm>
                <a:off x="4965277" y="2321817"/>
                <a:ext cx="76424" cy="6480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9" name="Oval 230"/>
              <p:cNvSpPr>
                <a:spLocks noChangeArrowheads="1"/>
              </p:cNvSpPr>
              <p:nvPr/>
            </p:nvSpPr>
            <p:spPr bwMode="auto">
              <a:xfrm>
                <a:off x="5006320" y="2338632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0" name="Oval 231"/>
              <p:cNvSpPr>
                <a:spLocks noChangeArrowheads="1"/>
              </p:cNvSpPr>
              <p:nvPr/>
            </p:nvSpPr>
            <p:spPr bwMode="auto">
              <a:xfrm>
                <a:off x="4996284" y="2338632"/>
                <a:ext cx="73592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1" name="Oval 232"/>
              <p:cNvSpPr>
                <a:spLocks noChangeArrowheads="1"/>
              </p:cNvSpPr>
              <p:nvPr/>
            </p:nvSpPr>
            <p:spPr bwMode="auto">
              <a:xfrm>
                <a:off x="4980588" y="2338632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2" name="Oval 233"/>
              <p:cNvSpPr>
                <a:spLocks noChangeArrowheads="1"/>
              </p:cNvSpPr>
              <p:nvPr/>
            </p:nvSpPr>
            <p:spPr bwMode="auto">
              <a:xfrm>
                <a:off x="5034751" y="2375957"/>
                <a:ext cx="76424" cy="58102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3" name="Oval 234"/>
              <p:cNvSpPr>
                <a:spLocks noChangeArrowheads="1"/>
              </p:cNvSpPr>
              <p:nvPr/>
            </p:nvSpPr>
            <p:spPr bwMode="auto">
              <a:xfrm>
                <a:off x="5050062" y="2375957"/>
                <a:ext cx="79253" cy="58102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4" name="Oval 235"/>
              <p:cNvSpPr>
                <a:spLocks noChangeArrowheads="1"/>
              </p:cNvSpPr>
              <p:nvPr/>
            </p:nvSpPr>
            <p:spPr bwMode="auto">
              <a:xfrm>
                <a:off x="5075922" y="2390537"/>
                <a:ext cx="7642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5" name="Oval 236"/>
              <p:cNvSpPr>
                <a:spLocks noChangeArrowheads="1"/>
              </p:cNvSpPr>
              <p:nvPr/>
            </p:nvSpPr>
            <p:spPr bwMode="auto">
              <a:xfrm>
                <a:off x="5093935" y="2390537"/>
                <a:ext cx="7642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6" name="Oval 237"/>
              <p:cNvSpPr>
                <a:spLocks noChangeArrowheads="1"/>
              </p:cNvSpPr>
              <p:nvPr/>
            </p:nvSpPr>
            <p:spPr bwMode="auto">
              <a:xfrm>
                <a:off x="5101525" y="2390537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7" name="Oval 238"/>
              <p:cNvSpPr>
                <a:spLocks noChangeArrowheads="1"/>
              </p:cNvSpPr>
              <p:nvPr/>
            </p:nvSpPr>
            <p:spPr bwMode="auto">
              <a:xfrm>
                <a:off x="5106543" y="2390537"/>
                <a:ext cx="8208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8" name="Oval 239"/>
              <p:cNvSpPr>
                <a:spLocks noChangeArrowheads="1"/>
              </p:cNvSpPr>
              <p:nvPr/>
            </p:nvSpPr>
            <p:spPr bwMode="auto">
              <a:xfrm>
                <a:off x="5119666" y="2390537"/>
                <a:ext cx="7642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9" name="Oval 240"/>
              <p:cNvSpPr>
                <a:spLocks noChangeArrowheads="1"/>
              </p:cNvSpPr>
              <p:nvPr/>
            </p:nvSpPr>
            <p:spPr bwMode="auto">
              <a:xfrm>
                <a:off x="5122110" y="2390537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0" name="Oval 241"/>
              <p:cNvSpPr>
                <a:spLocks noChangeArrowheads="1"/>
              </p:cNvSpPr>
              <p:nvPr/>
            </p:nvSpPr>
            <p:spPr bwMode="auto">
              <a:xfrm>
                <a:off x="5132274" y="2390537"/>
                <a:ext cx="8208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1" name="Oval 242"/>
              <p:cNvSpPr>
                <a:spLocks noChangeArrowheads="1"/>
              </p:cNvSpPr>
              <p:nvPr/>
            </p:nvSpPr>
            <p:spPr bwMode="auto">
              <a:xfrm>
                <a:off x="5158006" y="2390537"/>
                <a:ext cx="8208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2" name="Oval 243"/>
              <p:cNvSpPr>
                <a:spLocks noChangeArrowheads="1"/>
              </p:cNvSpPr>
              <p:nvPr/>
            </p:nvSpPr>
            <p:spPr bwMode="auto">
              <a:xfrm>
                <a:off x="5165855" y="2390537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3" name="Oval 244"/>
              <p:cNvSpPr>
                <a:spLocks noChangeArrowheads="1"/>
              </p:cNvSpPr>
              <p:nvPr/>
            </p:nvSpPr>
            <p:spPr bwMode="auto">
              <a:xfrm>
                <a:off x="5189012" y="2390537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4" name="Oval 245"/>
              <p:cNvSpPr>
                <a:spLocks noChangeArrowheads="1"/>
              </p:cNvSpPr>
              <p:nvPr/>
            </p:nvSpPr>
            <p:spPr bwMode="auto">
              <a:xfrm>
                <a:off x="5237774" y="2438555"/>
                <a:ext cx="8208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5" name="Oval 246"/>
              <p:cNvSpPr>
                <a:spLocks noChangeArrowheads="1"/>
              </p:cNvSpPr>
              <p:nvPr/>
            </p:nvSpPr>
            <p:spPr bwMode="auto">
              <a:xfrm>
                <a:off x="5276756" y="2438555"/>
                <a:ext cx="73592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6" name="Oval 247"/>
              <p:cNvSpPr>
                <a:spLocks noChangeArrowheads="1"/>
              </p:cNvSpPr>
              <p:nvPr/>
            </p:nvSpPr>
            <p:spPr bwMode="auto">
              <a:xfrm>
                <a:off x="5315225" y="2438555"/>
                <a:ext cx="7642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7" name="Oval 248"/>
              <p:cNvSpPr>
                <a:spLocks noChangeArrowheads="1"/>
              </p:cNvSpPr>
              <p:nvPr/>
            </p:nvSpPr>
            <p:spPr bwMode="auto">
              <a:xfrm>
                <a:off x="5351250" y="2484532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8" name="Oval 249"/>
              <p:cNvSpPr>
                <a:spLocks noChangeArrowheads="1"/>
              </p:cNvSpPr>
              <p:nvPr/>
            </p:nvSpPr>
            <p:spPr bwMode="auto">
              <a:xfrm>
                <a:off x="5394735" y="2514276"/>
                <a:ext cx="8208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9" name="Oval 250"/>
              <p:cNvSpPr>
                <a:spLocks noChangeArrowheads="1"/>
              </p:cNvSpPr>
              <p:nvPr/>
            </p:nvSpPr>
            <p:spPr bwMode="auto">
              <a:xfrm>
                <a:off x="5402585" y="2514276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0" name="Oval 251"/>
              <p:cNvSpPr>
                <a:spLocks noChangeArrowheads="1"/>
              </p:cNvSpPr>
              <p:nvPr/>
            </p:nvSpPr>
            <p:spPr bwMode="auto">
              <a:xfrm>
                <a:off x="5469486" y="2514276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1" name="Oval 252"/>
              <p:cNvSpPr>
                <a:spLocks noChangeArrowheads="1"/>
              </p:cNvSpPr>
              <p:nvPr/>
            </p:nvSpPr>
            <p:spPr bwMode="auto">
              <a:xfrm>
                <a:off x="5479907" y="2514276"/>
                <a:ext cx="76424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2" name="Oval 253"/>
              <p:cNvSpPr>
                <a:spLocks noChangeArrowheads="1"/>
              </p:cNvSpPr>
              <p:nvPr/>
            </p:nvSpPr>
            <p:spPr bwMode="auto">
              <a:xfrm>
                <a:off x="5490072" y="2514276"/>
                <a:ext cx="79253" cy="6033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3" name="Oval 254"/>
              <p:cNvSpPr>
                <a:spLocks noChangeArrowheads="1"/>
              </p:cNvSpPr>
              <p:nvPr/>
            </p:nvSpPr>
            <p:spPr bwMode="auto">
              <a:xfrm>
                <a:off x="5505510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4" name="Oval 255"/>
              <p:cNvSpPr>
                <a:spLocks noChangeArrowheads="1"/>
              </p:cNvSpPr>
              <p:nvPr/>
            </p:nvSpPr>
            <p:spPr bwMode="auto">
              <a:xfrm>
                <a:off x="5533942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5" name="Oval 256"/>
              <p:cNvSpPr>
                <a:spLocks noChangeArrowheads="1"/>
              </p:cNvSpPr>
              <p:nvPr/>
            </p:nvSpPr>
            <p:spPr bwMode="auto">
              <a:xfrm>
                <a:off x="5541535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6" name="Oval 257"/>
              <p:cNvSpPr>
                <a:spLocks noChangeArrowheads="1"/>
              </p:cNvSpPr>
              <p:nvPr/>
            </p:nvSpPr>
            <p:spPr bwMode="auto">
              <a:xfrm>
                <a:off x="5549253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7" name="Oval 258"/>
              <p:cNvSpPr>
                <a:spLocks noChangeArrowheads="1"/>
              </p:cNvSpPr>
              <p:nvPr/>
            </p:nvSpPr>
            <p:spPr bwMode="auto">
              <a:xfrm>
                <a:off x="5559546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8" name="Oval 259"/>
              <p:cNvSpPr>
                <a:spLocks noChangeArrowheads="1"/>
              </p:cNvSpPr>
              <p:nvPr/>
            </p:nvSpPr>
            <p:spPr bwMode="auto">
              <a:xfrm>
                <a:off x="5567266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9" name="Oval 260"/>
              <p:cNvSpPr>
                <a:spLocks noChangeArrowheads="1"/>
              </p:cNvSpPr>
              <p:nvPr/>
            </p:nvSpPr>
            <p:spPr bwMode="auto">
              <a:xfrm>
                <a:off x="5618857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0" name="Oval 261"/>
              <p:cNvSpPr>
                <a:spLocks noChangeArrowheads="1"/>
              </p:cNvSpPr>
              <p:nvPr/>
            </p:nvSpPr>
            <p:spPr bwMode="auto">
              <a:xfrm>
                <a:off x="5644461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1" name="Oval 262"/>
              <p:cNvSpPr>
                <a:spLocks noChangeArrowheads="1"/>
              </p:cNvSpPr>
              <p:nvPr/>
            </p:nvSpPr>
            <p:spPr bwMode="auto">
              <a:xfrm>
                <a:off x="5665046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2" name="Oval 263"/>
              <p:cNvSpPr>
                <a:spLocks noChangeArrowheads="1"/>
              </p:cNvSpPr>
              <p:nvPr/>
            </p:nvSpPr>
            <p:spPr bwMode="auto">
              <a:xfrm>
                <a:off x="5675209" y="2545477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3" name="Oval 264"/>
              <p:cNvSpPr>
                <a:spLocks noChangeArrowheads="1"/>
              </p:cNvSpPr>
              <p:nvPr/>
            </p:nvSpPr>
            <p:spPr bwMode="auto">
              <a:xfrm>
                <a:off x="5683057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4" name="Oval 265"/>
              <p:cNvSpPr>
                <a:spLocks noChangeArrowheads="1"/>
              </p:cNvSpPr>
              <p:nvPr/>
            </p:nvSpPr>
            <p:spPr bwMode="auto">
              <a:xfrm>
                <a:off x="5726929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5" name="Oval 266"/>
              <p:cNvSpPr>
                <a:spLocks noChangeArrowheads="1"/>
              </p:cNvSpPr>
              <p:nvPr/>
            </p:nvSpPr>
            <p:spPr bwMode="auto">
              <a:xfrm>
                <a:off x="5731948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6" name="Oval 267"/>
              <p:cNvSpPr>
                <a:spLocks noChangeArrowheads="1"/>
              </p:cNvSpPr>
              <p:nvPr/>
            </p:nvSpPr>
            <p:spPr bwMode="auto">
              <a:xfrm>
                <a:off x="5822135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7" name="Oval 268"/>
              <p:cNvSpPr>
                <a:spLocks noChangeArrowheads="1"/>
              </p:cNvSpPr>
              <p:nvPr/>
            </p:nvSpPr>
            <p:spPr bwMode="auto">
              <a:xfrm>
                <a:off x="5842720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8" name="Oval 269"/>
              <p:cNvSpPr>
                <a:spLocks noChangeArrowheads="1"/>
              </p:cNvSpPr>
              <p:nvPr/>
            </p:nvSpPr>
            <p:spPr bwMode="auto">
              <a:xfrm>
                <a:off x="5881447" y="2545477"/>
                <a:ext cx="73592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9" name="Oval 270"/>
              <p:cNvSpPr>
                <a:spLocks noChangeArrowheads="1"/>
              </p:cNvSpPr>
              <p:nvPr/>
            </p:nvSpPr>
            <p:spPr bwMode="auto">
              <a:xfrm>
                <a:off x="5924933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0" name="Oval 271"/>
              <p:cNvSpPr>
                <a:spLocks noChangeArrowheads="1"/>
              </p:cNvSpPr>
              <p:nvPr/>
            </p:nvSpPr>
            <p:spPr bwMode="auto">
              <a:xfrm>
                <a:off x="5929950" y="2545477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1" name="Oval 272"/>
              <p:cNvSpPr>
                <a:spLocks noChangeArrowheads="1"/>
              </p:cNvSpPr>
              <p:nvPr/>
            </p:nvSpPr>
            <p:spPr bwMode="auto">
              <a:xfrm>
                <a:off x="5948220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2" name="Oval 273"/>
              <p:cNvSpPr>
                <a:spLocks noChangeArrowheads="1"/>
              </p:cNvSpPr>
              <p:nvPr/>
            </p:nvSpPr>
            <p:spPr bwMode="auto">
              <a:xfrm>
                <a:off x="6030433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3" name="Oval 274"/>
              <p:cNvSpPr>
                <a:spLocks noChangeArrowheads="1"/>
              </p:cNvSpPr>
              <p:nvPr/>
            </p:nvSpPr>
            <p:spPr bwMode="auto">
              <a:xfrm>
                <a:off x="6058737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4" name="Oval 275"/>
              <p:cNvSpPr>
                <a:spLocks noChangeArrowheads="1"/>
              </p:cNvSpPr>
              <p:nvPr/>
            </p:nvSpPr>
            <p:spPr bwMode="auto">
              <a:xfrm>
                <a:off x="6112645" y="2545477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5" name="Oval 276"/>
              <p:cNvSpPr>
                <a:spLocks noChangeArrowheads="1"/>
              </p:cNvSpPr>
              <p:nvPr/>
            </p:nvSpPr>
            <p:spPr bwMode="auto">
              <a:xfrm>
                <a:off x="6135931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6" name="Oval 277"/>
              <p:cNvSpPr>
                <a:spLocks noChangeArrowheads="1"/>
              </p:cNvSpPr>
              <p:nvPr/>
            </p:nvSpPr>
            <p:spPr bwMode="auto">
              <a:xfrm>
                <a:off x="6200389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7" name="Oval 278"/>
              <p:cNvSpPr>
                <a:spLocks noChangeArrowheads="1"/>
              </p:cNvSpPr>
              <p:nvPr/>
            </p:nvSpPr>
            <p:spPr bwMode="auto">
              <a:xfrm>
                <a:off x="6226120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8" name="Oval 279"/>
              <p:cNvSpPr>
                <a:spLocks noChangeArrowheads="1"/>
              </p:cNvSpPr>
              <p:nvPr/>
            </p:nvSpPr>
            <p:spPr bwMode="auto">
              <a:xfrm>
                <a:off x="6269735" y="2545477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9" name="Oval 280"/>
              <p:cNvSpPr>
                <a:spLocks noChangeArrowheads="1"/>
              </p:cNvSpPr>
              <p:nvPr/>
            </p:nvSpPr>
            <p:spPr bwMode="auto">
              <a:xfrm>
                <a:off x="6496300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0" name="Oval 281"/>
              <p:cNvSpPr>
                <a:spLocks noChangeArrowheads="1"/>
              </p:cNvSpPr>
              <p:nvPr/>
            </p:nvSpPr>
            <p:spPr bwMode="auto">
              <a:xfrm>
                <a:off x="6812798" y="254547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1" name="Oval 282"/>
              <p:cNvSpPr>
                <a:spLocks noChangeArrowheads="1"/>
              </p:cNvSpPr>
              <p:nvPr/>
            </p:nvSpPr>
            <p:spPr bwMode="auto">
              <a:xfrm>
                <a:off x="4952283" y="2321817"/>
                <a:ext cx="79253" cy="6480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2" name="Oval 283"/>
              <p:cNvSpPr>
                <a:spLocks noChangeArrowheads="1"/>
              </p:cNvSpPr>
              <p:nvPr/>
            </p:nvSpPr>
            <p:spPr bwMode="auto">
              <a:xfrm>
                <a:off x="4944564" y="2321817"/>
                <a:ext cx="79253" cy="6480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3" name="Oval 284"/>
              <p:cNvSpPr>
                <a:spLocks noChangeArrowheads="1"/>
              </p:cNvSpPr>
              <p:nvPr/>
            </p:nvSpPr>
            <p:spPr bwMode="auto">
              <a:xfrm>
                <a:off x="4936844" y="2321817"/>
                <a:ext cx="79253" cy="64807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4" name="Oval 285"/>
              <p:cNvSpPr>
                <a:spLocks noChangeArrowheads="1"/>
              </p:cNvSpPr>
              <p:nvPr/>
            </p:nvSpPr>
            <p:spPr bwMode="auto">
              <a:xfrm>
                <a:off x="4594616" y="2294308"/>
                <a:ext cx="79253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5" name="Oval 286"/>
              <p:cNvSpPr>
                <a:spLocks noChangeArrowheads="1"/>
              </p:cNvSpPr>
              <p:nvPr/>
            </p:nvSpPr>
            <p:spPr bwMode="auto">
              <a:xfrm>
                <a:off x="1988143" y="850087"/>
                <a:ext cx="7642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6" name="Oval 287"/>
              <p:cNvSpPr>
                <a:spLocks noChangeArrowheads="1"/>
              </p:cNvSpPr>
              <p:nvPr/>
            </p:nvSpPr>
            <p:spPr bwMode="auto">
              <a:xfrm>
                <a:off x="1995606" y="850087"/>
                <a:ext cx="82084" cy="62570"/>
              </a:xfrm>
              <a:prstGeom prst="ellipse">
                <a:avLst/>
              </a:prstGeom>
              <a:noFill/>
              <a:ln w="3175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7" name="Freeform 288"/>
              <p:cNvSpPr>
                <a:spLocks/>
              </p:cNvSpPr>
              <p:nvPr/>
            </p:nvSpPr>
            <p:spPr bwMode="auto">
              <a:xfrm>
                <a:off x="4576603" y="2233557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8" name="Freeform 289"/>
              <p:cNvSpPr>
                <a:spLocks/>
              </p:cNvSpPr>
              <p:nvPr/>
            </p:nvSpPr>
            <p:spPr bwMode="auto">
              <a:xfrm>
                <a:off x="4607224" y="2233557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9" name="Freeform 290"/>
              <p:cNvSpPr>
                <a:spLocks/>
              </p:cNvSpPr>
              <p:nvPr/>
            </p:nvSpPr>
            <p:spPr bwMode="auto">
              <a:xfrm>
                <a:off x="4751577" y="2298196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0" name="Freeform 291"/>
              <p:cNvSpPr>
                <a:spLocks/>
              </p:cNvSpPr>
              <p:nvPr/>
            </p:nvSpPr>
            <p:spPr bwMode="auto">
              <a:xfrm>
                <a:off x="4761870" y="2313164"/>
                <a:ext cx="79253" cy="58102"/>
              </a:xfrm>
              <a:custGeom>
                <a:avLst/>
                <a:gdLst>
                  <a:gd name="T0" fmla="*/ 14 w 28"/>
                  <a:gd name="T1" fmla="*/ 0 h 26"/>
                  <a:gd name="T2" fmla="*/ 28 w 28"/>
                  <a:gd name="T3" fmla="*/ 26 h 26"/>
                  <a:gd name="T4" fmla="*/ 0 w 28"/>
                  <a:gd name="T5" fmla="*/ 26 h 26"/>
                  <a:gd name="T6" fmla="*/ 14 w 28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14" y="0"/>
                    </a:moveTo>
                    <a:lnTo>
                      <a:pt x="28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1" name="Freeform 292"/>
              <p:cNvSpPr>
                <a:spLocks/>
              </p:cNvSpPr>
              <p:nvPr/>
            </p:nvSpPr>
            <p:spPr bwMode="auto">
              <a:xfrm>
                <a:off x="4771905" y="2313164"/>
                <a:ext cx="84913" cy="58102"/>
              </a:xfrm>
              <a:custGeom>
                <a:avLst/>
                <a:gdLst>
                  <a:gd name="T0" fmla="*/ 14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4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4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2" name="Freeform 293"/>
              <p:cNvSpPr>
                <a:spLocks/>
              </p:cNvSpPr>
              <p:nvPr/>
            </p:nvSpPr>
            <p:spPr bwMode="auto">
              <a:xfrm>
                <a:off x="4789918" y="2313164"/>
                <a:ext cx="84913" cy="58102"/>
              </a:xfrm>
              <a:custGeom>
                <a:avLst/>
                <a:gdLst>
                  <a:gd name="T0" fmla="*/ 14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4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4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3" name="Freeform 294"/>
              <p:cNvSpPr>
                <a:spLocks/>
              </p:cNvSpPr>
              <p:nvPr/>
            </p:nvSpPr>
            <p:spPr bwMode="auto">
              <a:xfrm>
                <a:off x="4831088" y="2327939"/>
                <a:ext cx="84913" cy="58102"/>
              </a:xfrm>
              <a:custGeom>
                <a:avLst/>
                <a:gdLst>
                  <a:gd name="T0" fmla="*/ 14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4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4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4" name="Freeform 295"/>
              <p:cNvSpPr>
                <a:spLocks/>
              </p:cNvSpPr>
              <p:nvPr/>
            </p:nvSpPr>
            <p:spPr bwMode="auto">
              <a:xfrm>
                <a:off x="4864796" y="2338826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5" name="Freeform 296"/>
              <p:cNvSpPr>
                <a:spLocks/>
              </p:cNvSpPr>
              <p:nvPr/>
            </p:nvSpPr>
            <p:spPr bwMode="auto">
              <a:xfrm>
                <a:off x="4895416" y="2338826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6" name="Freeform 297"/>
              <p:cNvSpPr>
                <a:spLocks/>
              </p:cNvSpPr>
              <p:nvPr/>
            </p:nvSpPr>
            <p:spPr bwMode="auto">
              <a:xfrm>
                <a:off x="4913429" y="2353601"/>
                <a:ext cx="84913" cy="60337"/>
              </a:xfrm>
              <a:custGeom>
                <a:avLst/>
                <a:gdLst>
                  <a:gd name="T0" fmla="*/ 15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5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5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7" name="Freeform 298"/>
              <p:cNvSpPr>
                <a:spLocks/>
              </p:cNvSpPr>
              <p:nvPr/>
            </p:nvSpPr>
            <p:spPr bwMode="auto">
              <a:xfrm>
                <a:off x="4931440" y="2353601"/>
                <a:ext cx="84913" cy="60337"/>
              </a:xfrm>
              <a:custGeom>
                <a:avLst/>
                <a:gdLst>
                  <a:gd name="T0" fmla="*/ 15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5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5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8" name="Freeform 299"/>
              <p:cNvSpPr>
                <a:spLocks/>
              </p:cNvSpPr>
              <p:nvPr/>
            </p:nvSpPr>
            <p:spPr bwMode="auto">
              <a:xfrm>
                <a:off x="4939289" y="2353601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9" name="Freeform 300"/>
              <p:cNvSpPr>
                <a:spLocks/>
              </p:cNvSpPr>
              <p:nvPr/>
            </p:nvSpPr>
            <p:spPr bwMode="auto">
              <a:xfrm>
                <a:off x="4944564" y="2353601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0" name="Freeform 301"/>
              <p:cNvSpPr>
                <a:spLocks/>
              </p:cNvSpPr>
              <p:nvPr/>
            </p:nvSpPr>
            <p:spPr bwMode="auto">
              <a:xfrm>
                <a:off x="4946879" y="2353601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1" name="Freeform 302"/>
              <p:cNvSpPr>
                <a:spLocks/>
              </p:cNvSpPr>
              <p:nvPr/>
            </p:nvSpPr>
            <p:spPr bwMode="auto">
              <a:xfrm>
                <a:off x="4995898" y="2353601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2" name="Freeform 303"/>
              <p:cNvSpPr>
                <a:spLocks/>
              </p:cNvSpPr>
              <p:nvPr/>
            </p:nvSpPr>
            <p:spPr bwMode="auto">
              <a:xfrm>
                <a:off x="5031922" y="2353601"/>
                <a:ext cx="82084" cy="60337"/>
              </a:xfrm>
              <a:custGeom>
                <a:avLst/>
                <a:gdLst>
                  <a:gd name="T0" fmla="*/ 15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5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5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3" name="Freeform 304"/>
              <p:cNvSpPr>
                <a:spLocks/>
              </p:cNvSpPr>
              <p:nvPr/>
            </p:nvSpPr>
            <p:spPr bwMode="auto">
              <a:xfrm>
                <a:off x="5060098" y="2353601"/>
                <a:ext cx="84913" cy="60337"/>
              </a:xfrm>
              <a:custGeom>
                <a:avLst/>
                <a:gdLst>
                  <a:gd name="T0" fmla="*/ 14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4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4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4" name="Freeform 305"/>
              <p:cNvSpPr>
                <a:spLocks/>
              </p:cNvSpPr>
              <p:nvPr/>
            </p:nvSpPr>
            <p:spPr bwMode="auto">
              <a:xfrm>
                <a:off x="5068075" y="2353601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5" name="Freeform 306"/>
              <p:cNvSpPr>
                <a:spLocks/>
              </p:cNvSpPr>
              <p:nvPr/>
            </p:nvSpPr>
            <p:spPr bwMode="auto">
              <a:xfrm>
                <a:off x="5078368" y="2353601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6" name="Freeform 307"/>
              <p:cNvSpPr>
                <a:spLocks/>
              </p:cNvSpPr>
              <p:nvPr/>
            </p:nvSpPr>
            <p:spPr bwMode="auto">
              <a:xfrm>
                <a:off x="5104099" y="2372069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7" name="Freeform 308"/>
              <p:cNvSpPr>
                <a:spLocks/>
              </p:cNvSpPr>
              <p:nvPr/>
            </p:nvSpPr>
            <p:spPr bwMode="auto">
              <a:xfrm>
                <a:off x="5106415" y="2372069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8" name="Freeform 309"/>
              <p:cNvSpPr>
                <a:spLocks/>
              </p:cNvSpPr>
              <p:nvPr/>
            </p:nvSpPr>
            <p:spPr bwMode="auto">
              <a:xfrm>
                <a:off x="5127128" y="2372069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9" name="Freeform 310"/>
              <p:cNvSpPr>
                <a:spLocks/>
              </p:cNvSpPr>
              <p:nvPr/>
            </p:nvSpPr>
            <p:spPr bwMode="auto">
              <a:xfrm>
                <a:off x="5145141" y="2372069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0" name="Freeform 311"/>
              <p:cNvSpPr>
                <a:spLocks/>
              </p:cNvSpPr>
              <p:nvPr/>
            </p:nvSpPr>
            <p:spPr bwMode="auto">
              <a:xfrm>
                <a:off x="5191586" y="2416393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1" name="Freeform 312"/>
              <p:cNvSpPr>
                <a:spLocks/>
              </p:cNvSpPr>
              <p:nvPr/>
            </p:nvSpPr>
            <p:spPr bwMode="auto">
              <a:xfrm>
                <a:off x="5193902" y="2416393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2" name="Freeform 313"/>
              <p:cNvSpPr>
                <a:spLocks/>
              </p:cNvSpPr>
              <p:nvPr/>
            </p:nvSpPr>
            <p:spPr bwMode="auto">
              <a:xfrm>
                <a:off x="5201750" y="2440402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3" name="Freeform 314"/>
              <p:cNvSpPr>
                <a:spLocks/>
              </p:cNvSpPr>
              <p:nvPr/>
            </p:nvSpPr>
            <p:spPr bwMode="auto">
              <a:xfrm>
                <a:off x="5206896" y="2440402"/>
                <a:ext cx="82084" cy="60337"/>
              </a:xfrm>
              <a:custGeom>
                <a:avLst/>
                <a:gdLst>
                  <a:gd name="T0" fmla="*/ 15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5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5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4" name="Freeform 315"/>
              <p:cNvSpPr>
                <a:spLocks/>
              </p:cNvSpPr>
              <p:nvPr/>
            </p:nvSpPr>
            <p:spPr bwMode="auto">
              <a:xfrm>
                <a:off x="5219633" y="2440402"/>
                <a:ext cx="84913" cy="60337"/>
              </a:xfrm>
              <a:custGeom>
                <a:avLst/>
                <a:gdLst>
                  <a:gd name="T0" fmla="*/ 14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4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4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5" name="Freeform 316"/>
              <p:cNvSpPr>
                <a:spLocks/>
              </p:cNvSpPr>
              <p:nvPr/>
            </p:nvSpPr>
            <p:spPr bwMode="auto">
              <a:xfrm>
                <a:off x="5227610" y="2440402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6" name="Freeform 317"/>
              <p:cNvSpPr>
                <a:spLocks/>
              </p:cNvSpPr>
              <p:nvPr/>
            </p:nvSpPr>
            <p:spPr bwMode="auto">
              <a:xfrm>
                <a:off x="5232628" y="2440402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7" name="Freeform 318"/>
              <p:cNvSpPr>
                <a:spLocks/>
              </p:cNvSpPr>
              <p:nvPr/>
            </p:nvSpPr>
            <p:spPr bwMode="auto">
              <a:xfrm>
                <a:off x="5253085" y="2466452"/>
                <a:ext cx="84913" cy="58102"/>
              </a:xfrm>
              <a:custGeom>
                <a:avLst/>
                <a:gdLst>
                  <a:gd name="T0" fmla="*/ 14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4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4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8" name="Freeform 319"/>
              <p:cNvSpPr>
                <a:spLocks/>
              </p:cNvSpPr>
              <p:nvPr/>
            </p:nvSpPr>
            <p:spPr bwMode="auto">
              <a:xfrm>
                <a:off x="5263377" y="2466452"/>
                <a:ext cx="84913" cy="58102"/>
              </a:xfrm>
              <a:custGeom>
                <a:avLst/>
                <a:gdLst>
                  <a:gd name="T0" fmla="*/ 16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6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6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9" name="Freeform 320"/>
              <p:cNvSpPr>
                <a:spLocks/>
              </p:cNvSpPr>
              <p:nvPr/>
            </p:nvSpPr>
            <p:spPr bwMode="auto">
              <a:xfrm>
                <a:off x="5330279" y="2492114"/>
                <a:ext cx="84913" cy="60337"/>
              </a:xfrm>
              <a:custGeom>
                <a:avLst/>
                <a:gdLst>
                  <a:gd name="T0" fmla="*/ 14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4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4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0" name="Freeform 321"/>
              <p:cNvSpPr>
                <a:spLocks/>
              </p:cNvSpPr>
              <p:nvPr/>
            </p:nvSpPr>
            <p:spPr bwMode="auto">
              <a:xfrm>
                <a:off x="5348548" y="2492114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1" name="Freeform 322"/>
              <p:cNvSpPr>
                <a:spLocks/>
              </p:cNvSpPr>
              <p:nvPr/>
            </p:nvSpPr>
            <p:spPr bwMode="auto">
              <a:xfrm>
                <a:off x="5356268" y="2492114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2" name="Freeform 323"/>
              <p:cNvSpPr>
                <a:spLocks/>
              </p:cNvSpPr>
              <p:nvPr/>
            </p:nvSpPr>
            <p:spPr bwMode="auto">
              <a:xfrm>
                <a:off x="5374279" y="2492114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3" name="Freeform 324"/>
              <p:cNvSpPr>
                <a:spLocks/>
              </p:cNvSpPr>
              <p:nvPr/>
            </p:nvSpPr>
            <p:spPr bwMode="auto">
              <a:xfrm>
                <a:off x="5386889" y="2492114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4" name="Freeform 325"/>
              <p:cNvSpPr>
                <a:spLocks/>
              </p:cNvSpPr>
              <p:nvPr/>
            </p:nvSpPr>
            <p:spPr bwMode="auto">
              <a:xfrm>
                <a:off x="5394607" y="2492114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5" name="Freeform 326"/>
              <p:cNvSpPr>
                <a:spLocks/>
              </p:cNvSpPr>
              <p:nvPr/>
            </p:nvSpPr>
            <p:spPr bwMode="auto">
              <a:xfrm>
                <a:off x="5402328" y="2492114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6" name="Freeform 327"/>
              <p:cNvSpPr>
                <a:spLocks/>
              </p:cNvSpPr>
              <p:nvPr/>
            </p:nvSpPr>
            <p:spPr bwMode="auto">
              <a:xfrm>
                <a:off x="5417766" y="2492114"/>
                <a:ext cx="84913" cy="60337"/>
              </a:xfrm>
              <a:custGeom>
                <a:avLst/>
                <a:gdLst>
                  <a:gd name="T0" fmla="*/ 15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5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5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7" name="Freeform 328"/>
              <p:cNvSpPr>
                <a:spLocks/>
              </p:cNvSpPr>
              <p:nvPr/>
            </p:nvSpPr>
            <p:spPr bwMode="auto">
              <a:xfrm>
                <a:off x="5425613" y="2492114"/>
                <a:ext cx="82084" cy="60337"/>
              </a:xfrm>
              <a:custGeom>
                <a:avLst/>
                <a:gdLst>
                  <a:gd name="T0" fmla="*/ 15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5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5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8" name="Freeform 329"/>
              <p:cNvSpPr>
                <a:spLocks/>
              </p:cNvSpPr>
              <p:nvPr/>
            </p:nvSpPr>
            <p:spPr bwMode="auto">
              <a:xfrm>
                <a:off x="5438480" y="2492114"/>
                <a:ext cx="82084" cy="60337"/>
              </a:xfrm>
              <a:custGeom>
                <a:avLst/>
                <a:gdLst>
                  <a:gd name="T0" fmla="*/ 14 w 29"/>
                  <a:gd name="T1" fmla="*/ 0 h 27"/>
                  <a:gd name="T2" fmla="*/ 29 w 29"/>
                  <a:gd name="T3" fmla="*/ 27 h 27"/>
                  <a:gd name="T4" fmla="*/ 0 w 29"/>
                  <a:gd name="T5" fmla="*/ 27 h 27"/>
                  <a:gd name="T6" fmla="*/ 14 w 2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7">
                    <a:moveTo>
                      <a:pt x="14" y="0"/>
                    </a:moveTo>
                    <a:lnTo>
                      <a:pt x="29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9" name="Freeform 330"/>
              <p:cNvSpPr>
                <a:spLocks/>
              </p:cNvSpPr>
              <p:nvPr/>
            </p:nvSpPr>
            <p:spPr bwMode="auto">
              <a:xfrm>
                <a:off x="5482094" y="2534784"/>
                <a:ext cx="84913" cy="58102"/>
              </a:xfrm>
              <a:custGeom>
                <a:avLst/>
                <a:gdLst>
                  <a:gd name="T0" fmla="*/ 16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6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6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0" name="Freeform 331"/>
              <p:cNvSpPr>
                <a:spLocks/>
              </p:cNvSpPr>
              <p:nvPr/>
            </p:nvSpPr>
            <p:spPr bwMode="auto">
              <a:xfrm>
                <a:off x="5495089" y="2577456"/>
                <a:ext cx="82084" cy="55867"/>
              </a:xfrm>
              <a:custGeom>
                <a:avLst/>
                <a:gdLst>
                  <a:gd name="T0" fmla="*/ 15 w 29"/>
                  <a:gd name="T1" fmla="*/ 0 h 25"/>
                  <a:gd name="T2" fmla="*/ 29 w 29"/>
                  <a:gd name="T3" fmla="*/ 25 h 25"/>
                  <a:gd name="T4" fmla="*/ 0 w 29"/>
                  <a:gd name="T5" fmla="*/ 25 h 25"/>
                  <a:gd name="T6" fmla="*/ 15 w 29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5">
                    <a:moveTo>
                      <a:pt x="15" y="0"/>
                    </a:moveTo>
                    <a:lnTo>
                      <a:pt x="29" y="25"/>
                    </a:lnTo>
                    <a:lnTo>
                      <a:pt x="0" y="25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1" name="Freeform 332"/>
              <p:cNvSpPr>
                <a:spLocks/>
              </p:cNvSpPr>
              <p:nvPr/>
            </p:nvSpPr>
            <p:spPr bwMode="auto">
              <a:xfrm>
                <a:off x="5500107" y="2577456"/>
                <a:ext cx="84913" cy="55867"/>
              </a:xfrm>
              <a:custGeom>
                <a:avLst/>
                <a:gdLst>
                  <a:gd name="T0" fmla="*/ 14 w 30"/>
                  <a:gd name="T1" fmla="*/ 0 h 25"/>
                  <a:gd name="T2" fmla="*/ 30 w 30"/>
                  <a:gd name="T3" fmla="*/ 25 h 25"/>
                  <a:gd name="T4" fmla="*/ 0 w 30"/>
                  <a:gd name="T5" fmla="*/ 25 h 25"/>
                  <a:gd name="T6" fmla="*/ 14 w 30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5">
                    <a:moveTo>
                      <a:pt x="14" y="0"/>
                    </a:moveTo>
                    <a:lnTo>
                      <a:pt x="30" y="25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2" name="Freeform 333"/>
              <p:cNvSpPr>
                <a:spLocks/>
              </p:cNvSpPr>
              <p:nvPr/>
            </p:nvSpPr>
            <p:spPr bwMode="auto">
              <a:xfrm>
                <a:off x="5508083" y="2577456"/>
                <a:ext cx="79253" cy="55867"/>
              </a:xfrm>
              <a:custGeom>
                <a:avLst/>
                <a:gdLst>
                  <a:gd name="T0" fmla="*/ 14 w 28"/>
                  <a:gd name="T1" fmla="*/ 0 h 25"/>
                  <a:gd name="T2" fmla="*/ 28 w 28"/>
                  <a:gd name="T3" fmla="*/ 25 h 25"/>
                  <a:gd name="T4" fmla="*/ 0 w 28"/>
                  <a:gd name="T5" fmla="*/ 25 h 25"/>
                  <a:gd name="T6" fmla="*/ 14 w 28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lnTo>
                      <a:pt x="28" y="25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3" name="Freeform 334"/>
              <p:cNvSpPr>
                <a:spLocks/>
              </p:cNvSpPr>
              <p:nvPr/>
            </p:nvSpPr>
            <p:spPr bwMode="auto">
              <a:xfrm>
                <a:off x="5518118" y="2577456"/>
                <a:ext cx="84913" cy="55867"/>
              </a:xfrm>
              <a:custGeom>
                <a:avLst/>
                <a:gdLst>
                  <a:gd name="T0" fmla="*/ 15 w 30"/>
                  <a:gd name="T1" fmla="*/ 0 h 25"/>
                  <a:gd name="T2" fmla="*/ 30 w 30"/>
                  <a:gd name="T3" fmla="*/ 25 h 25"/>
                  <a:gd name="T4" fmla="*/ 0 w 30"/>
                  <a:gd name="T5" fmla="*/ 25 h 25"/>
                  <a:gd name="T6" fmla="*/ 15 w 30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5">
                    <a:moveTo>
                      <a:pt x="15" y="0"/>
                    </a:moveTo>
                    <a:lnTo>
                      <a:pt x="30" y="25"/>
                    </a:lnTo>
                    <a:lnTo>
                      <a:pt x="0" y="25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4" name="Freeform 335"/>
              <p:cNvSpPr>
                <a:spLocks/>
              </p:cNvSpPr>
              <p:nvPr/>
            </p:nvSpPr>
            <p:spPr bwMode="auto">
              <a:xfrm>
                <a:off x="5531242" y="2577456"/>
                <a:ext cx="79253" cy="55867"/>
              </a:xfrm>
              <a:custGeom>
                <a:avLst/>
                <a:gdLst>
                  <a:gd name="T0" fmla="*/ 14 w 28"/>
                  <a:gd name="T1" fmla="*/ 0 h 25"/>
                  <a:gd name="T2" fmla="*/ 28 w 28"/>
                  <a:gd name="T3" fmla="*/ 25 h 25"/>
                  <a:gd name="T4" fmla="*/ 0 w 28"/>
                  <a:gd name="T5" fmla="*/ 25 h 25"/>
                  <a:gd name="T6" fmla="*/ 14 w 28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lnTo>
                      <a:pt x="28" y="25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5" name="Freeform 336"/>
              <p:cNvSpPr>
                <a:spLocks/>
              </p:cNvSpPr>
              <p:nvPr/>
            </p:nvSpPr>
            <p:spPr bwMode="auto">
              <a:xfrm>
                <a:off x="5543850" y="2577456"/>
                <a:ext cx="84913" cy="55867"/>
              </a:xfrm>
              <a:custGeom>
                <a:avLst/>
                <a:gdLst>
                  <a:gd name="T0" fmla="*/ 16 w 30"/>
                  <a:gd name="T1" fmla="*/ 0 h 25"/>
                  <a:gd name="T2" fmla="*/ 30 w 30"/>
                  <a:gd name="T3" fmla="*/ 25 h 25"/>
                  <a:gd name="T4" fmla="*/ 0 w 30"/>
                  <a:gd name="T5" fmla="*/ 25 h 25"/>
                  <a:gd name="T6" fmla="*/ 16 w 30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5">
                    <a:moveTo>
                      <a:pt x="16" y="0"/>
                    </a:moveTo>
                    <a:lnTo>
                      <a:pt x="30" y="25"/>
                    </a:lnTo>
                    <a:lnTo>
                      <a:pt x="0" y="25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6" name="Freeform 337"/>
              <p:cNvSpPr>
                <a:spLocks/>
              </p:cNvSpPr>
              <p:nvPr/>
            </p:nvSpPr>
            <p:spPr bwMode="auto">
              <a:xfrm>
                <a:off x="5734263" y="2693612"/>
                <a:ext cx="84913" cy="58102"/>
              </a:xfrm>
              <a:custGeom>
                <a:avLst/>
                <a:gdLst>
                  <a:gd name="T0" fmla="*/ 16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6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6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7" name="Freeform 338"/>
              <p:cNvSpPr>
                <a:spLocks/>
              </p:cNvSpPr>
              <p:nvPr/>
            </p:nvSpPr>
            <p:spPr bwMode="auto">
              <a:xfrm>
                <a:off x="5796276" y="2693612"/>
                <a:ext cx="79253" cy="58102"/>
              </a:xfrm>
              <a:custGeom>
                <a:avLst/>
                <a:gdLst>
                  <a:gd name="T0" fmla="*/ 14 w 28"/>
                  <a:gd name="T1" fmla="*/ 0 h 26"/>
                  <a:gd name="T2" fmla="*/ 28 w 28"/>
                  <a:gd name="T3" fmla="*/ 26 h 26"/>
                  <a:gd name="T4" fmla="*/ 0 w 28"/>
                  <a:gd name="T5" fmla="*/ 26 h 26"/>
                  <a:gd name="T6" fmla="*/ 14 w 28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14" y="0"/>
                    </a:moveTo>
                    <a:lnTo>
                      <a:pt x="28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8" name="Freeform 339"/>
              <p:cNvSpPr>
                <a:spLocks/>
              </p:cNvSpPr>
              <p:nvPr/>
            </p:nvSpPr>
            <p:spPr bwMode="auto">
              <a:xfrm>
                <a:off x="5806439" y="2693612"/>
                <a:ext cx="82084" cy="58102"/>
              </a:xfrm>
              <a:custGeom>
                <a:avLst/>
                <a:gdLst>
                  <a:gd name="T0" fmla="*/ 14 w 29"/>
                  <a:gd name="T1" fmla="*/ 0 h 26"/>
                  <a:gd name="T2" fmla="*/ 29 w 29"/>
                  <a:gd name="T3" fmla="*/ 26 h 26"/>
                  <a:gd name="T4" fmla="*/ 0 w 29"/>
                  <a:gd name="T5" fmla="*/ 26 h 26"/>
                  <a:gd name="T6" fmla="*/ 14 w 29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6">
                    <a:moveTo>
                      <a:pt x="14" y="0"/>
                    </a:moveTo>
                    <a:lnTo>
                      <a:pt x="29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9" name="Freeform 340"/>
              <p:cNvSpPr>
                <a:spLocks/>
              </p:cNvSpPr>
              <p:nvPr/>
            </p:nvSpPr>
            <p:spPr bwMode="auto">
              <a:xfrm>
                <a:off x="5865751" y="2693612"/>
                <a:ext cx="79253" cy="58102"/>
              </a:xfrm>
              <a:custGeom>
                <a:avLst/>
                <a:gdLst>
                  <a:gd name="T0" fmla="*/ 14 w 28"/>
                  <a:gd name="T1" fmla="*/ 0 h 26"/>
                  <a:gd name="T2" fmla="*/ 28 w 28"/>
                  <a:gd name="T3" fmla="*/ 26 h 26"/>
                  <a:gd name="T4" fmla="*/ 0 w 28"/>
                  <a:gd name="T5" fmla="*/ 26 h 26"/>
                  <a:gd name="T6" fmla="*/ 14 w 28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14" y="0"/>
                    </a:moveTo>
                    <a:lnTo>
                      <a:pt x="28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0" name="Freeform 341"/>
              <p:cNvSpPr>
                <a:spLocks/>
              </p:cNvSpPr>
              <p:nvPr/>
            </p:nvSpPr>
            <p:spPr bwMode="auto">
              <a:xfrm>
                <a:off x="5886080" y="2693612"/>
                <a:ext cx="84913" cy="58102"/>
              </a:xfrm>
              <a:custGeom>
                <a:avLst/>
                <a:gdLst>
                  <a:gd name="T0" fmla="*/ 16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6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6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1" name="Freeform 342"/>
              <p:cNvSpPr>
                <a:spLocks/>
              </p:cNvSpPr>
              <p:nvPr/>
            </p:nvSpPr>
            <p:spPr bwMode="auto">
              <a:xfrm>
                <a:off x="6056164" y="2693612"/>
                <a:ext cx="79253" cy="58102"/>
              </a:xfrm>
              <a:custGeom>
                <a:avLst/>
                <a:gdLst>
                  <a:gd name="T0" fmla="*/ 14 w 28"/>
                  <a:gd name="T1" fmla="*/ 0 h 26"/>
                  <a:gd name="T2" fmla="*/ 28 w 28"/>
                  <a:gd name="T3" fmla="*/ 26 h 26"/>
                  <a:gd name="T4" fmla="*/ 0 w 28"/>
                  <a:gd name="T5" fmla="*/ 26 h 26"/>
                  <a:gd name="T6" fmla="*/ 14 w 28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14" y="0"/>
                    </a:moveTo>
                    <a:lnTo>
                      <a:pt x="28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2" name="Freeform 343"/>
              <p:cNvSpPr>
                <a:spLocks/>
              </p:cNvSpPr>
              <p:nvPr/>
            </p:nvSpPr>
            <p:spPr bwMode="auto">
              <a:xfrm>
                <a:off x="6122937" y="2693612"/>
                <a:ext cx="82084" cy="58102"/>
              </a:xfrm>
              <a:custGeom>
                <a:avLst/>
                <a:gdLst>
                  <a:gd name="T0" fmla="*/ 15 w 29"/>
                  <a:gd name="T1" fmla="*/ 0 h 26"/>
                  <a:gd name="T2" fmla="*/ 29 w 29"/>
                  <a:gd name="T3" fmla="*/ 26 h 26"/>
                  <a:gd name="T4" fmla="*/ 0 w 29"/>
                  <a:gd name="T5" fmla="*/ 26 h 26"/>
                  <a:gd name="T6" fmla="*/ 15 w 29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6">
                    <a:moveTo>
                      <a:pt x="15" y="0"/>
                    </a:moveTo>
                    <a:lnTo>
                      <a:pt x="29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3" name="Freeform 344"/>
              <p:cNvSpPr>
                <a:spLocks/>
              </p:cNvSpPr>
              <p:nvPr/>
            </p:nvSpPr>
            <p:spPr bwMode="auto">
              <a:xfrm>
                <a:off x="6153944" y="2693612"/>
                <a:ext cx="79253" cy="58102"/>
              </a:xfrm>
              <a:custGeom>
                <a:avLst/>
                <a:gdLst>
                  <a:gd name="T0" fmla="*/ 14 w 28"/>
                  <a:gd name="T1" fmla="*/ 0 h 26"/>
                  <a:gd name="T2" fmla="*/ 28 w 28"/>
                  <a:gd name="T3" fmla="*/ 26 h 26"/>
                  <a:gd name="T4" fmla="*/ 0 w 28"/>
                  <a:gd name="T5" fmla="*/ 26 h 26"/>
                  <a:gd name="T6" fmla="*/ 14 w 28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6">
                    <a:moveTo>
                      <a:pt x="14" y="0"/>
                    </a:moveTo>
                    <a:lnTo>
                      <a:pt x="28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4" name="Freeform 345"/>
              <p:cNvSpPr>
                <a:spLocks/>
              </p:cNvSpPr>
              <p:nvPr/>
            </p:nvSpPr>
            <p:spPr bwMode="auto">
              <a:xfrm>
                <a:off x="6192283" y="2693612"/>
                <a:ext cx="84913" cy="58102"/>
              </a:xfrm>
              <a:custGeom>
                <a:avLst/>
                <a:gdLst>
                  <a:gd name="T0" fmla="*/ 14 w 30"/>
                  <a:gd name="T1" fmla="*/ 0 h 26"/>
                  <a:gd name="T2" fmla="*/ 30 w 30"/>
                  <a:gd name="T3" fmla="*/ 26 h 26"/>
                  <a:gd name="T4" fmla="*/ 0 w 30"/>
                  <a:gd name="T5" fmla="*/ 26 h 26"/>
                  <a:gd name="T6" fmla="*/ 14 w 3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6">
                    <a:moveTo>
                      <a:pt x="14" y="0"/>
                    </a:moveTo>
                    <a:lnTo>
                      <a:pt x="30" y="26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5" name="Freeform 346"/>
              <p:cNvSpPr>
                <a:spLocks/>
              </p:cNvSpPr>
              <p:nvPr/>
            </p:nvSpPr>
            <p:spPr bwMode="auto">
              <a:xfrm>
                <a:off x="6349246" y="2855939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6" name="Freeform 347"/>
              <p:cNvSpPr>
                <a:spLocks/>
              </p:cNvSpPr>
              <p:nvPr/>
            </p:nvSpPr>
            <p:spPr bwMode="auto">
              <a:xfrm>
                <a:off x="6382953" y="2855939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7" name="Freeform 348"/>
              <p:cNvSpPr>
                <a:spLocks/>
              </p:cNvSpPr>
              <p:nvPr/>
            </p:nvSpPr>
            <p:spPr bwMode="auto">
              <a:xfrm>
                <a:off x="6796974" y="3188368"/>
                <a:ext cx="84913" cy="60337"/>
              </a:xfrm>
              <a:custGeom>
                <a:avLst/>
                <a:gdLst>
                  <a:gd name="T0" fmla="*/ 16 w 30"/>
                  <a:gd name="T1" fmla="*/ 0 h 27"/>
                  <a:gd name="T2" fmla="*/ 30 w 30"/>
                  <a:gd name="T3" fmla="*/ 27 h 27"/>
                  <a:gd name="T4" fmla="*/ 0 w 30"/>
                  <a:gd name="T5" fmla="*/ 27 h 27"/>
                  <a:gd name="T6" fmla="*/ 16 w 3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7">
                    <a:moveTo>
                      <a:pt x="16" y="0"/>
                    </a:moveTo>
                    <a:lnTo>
                      <a:pt x="30" y="27"/>
                    </a:lnTo>
                    <a:lnTo>
                      <a:pt x="0" y="27"/>
                    </a:lnTo>
                    <a:lnTo>
                      <a:pt x="1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8" name="Freeform 349"/>
              <p:cNvSpPr>
                <a:spLocks/>
              </p:cNvSpPr>
              <p:nvPr/>
            </p:nvSpPr>
            <p:spPr bwMode="auto">
              <a:xfrm>
                <a:off x="5436035" y="2492114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9" name="Freeform 350"/>
              <p:cNvSpPr>
                <a:spLocks/>
              </p:cNvSpPr>
              <p:nvPr/>
            </p:nvSpPr>
            <p:spPr bwMode="auto">
              <a:xfrm>
                <a:off x="3192249" y="1624103"/>
                <a:ext cx="79253" cy="60337"/>
              </a:xfrm>
              <a:custGeom>
                <a:avLst/>
                <a:gdLst>
                  <a:gd name="T0" fmla="*/ 14 w 28"/>
                  <a:gd name="T1" fmla="*/ 0 h 27"/>
                  <a:gd name="T2" fmla="*/ 28 w 28"/>
                  <a:gd name="T3" fmla="*/ 27 h 27"/>
                  <a:gd name="T4" fmla="*/ 0 w 28"/>
                  <a:gd name="T5" fmla="*/ 27 h 27"/>
                  <a:gd name="T6" fmla="*/ 14 w 28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lnTo>
                      <a:pt x="28" y="27"/>
                    </a:lnTo>
                    <a:lnTo>
                      <a:pt x="0" y="27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0" name="Line 351"/>
              <p:cNvSpPr>
                <a:spLocks noChangeShapeType="1"/>
              </p:cNvSpPr>
              <p:nvPr/>
            </p:nvSpPr>
            <p:spPr bwMode="auto">
              <a:xfrm>
                <a:off x="2683151" y="1298756"/>
                <a:ext cx="14154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1" name="Line 352"/>
              <p:cNvSpPr>
                <a:spLocks noChangeShapeType="1"/>
              </p:cNvSpPr>
              <p:nvPr/>
            </p:nvSpPr>
            <p:spPr bwMode="auto">
              <a:xfrm>
                <a:off x="3764002" y="1930372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2" name="Line 353"/>
              <p:cNvSpPr>
                <a:spLocks noChangeShapeType="1"/>
              </p:cNvSpPr>
              <p:nvPr/>
            </p:nvSpPr>
            <p:spPr bwMode="auto">
              <a:xfrm>
                <a:off x="4000732" y="1982083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3" name="Line 354"/>
              <p:cNvSpPr>
                <a:spLocks noChangeShapeType="1"/>
              </p:cNvSpPr>
              <p:nvPr/>
            </p:nvSpPr>
            <p:spPr bwMode="auto">
              <a:xfrm>
                <a:off x="4327521" y="2083660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4" name="Line 355"/>
              <p:cNvSpPr>
                <a:spLocks noChangeShapeType="1"/>
              </p:cNvSpPr>
              <p:nvPr/>
            </p:nvSpPr>
            <p:spPr bwMode="auto">
              <a:xfrm>
                <a:off x="4528227" y="2183388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5" name="Line 356"/>
              <p:cNvSpPr>
                <a:spLocks noChangeShapeType="1"/>
              </p:cNvSpPr>
              <p:nvPr/>
            </p:nvSpPr>
            <p:spPr bwMode="auto">
              <a:xfrm>
                <a:off x="4587410" y="2238793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6" name="Line 357"/>
              <p:cNvSpPr>
                <a:spLocks noChangeShapeType="1"/>
              </p:cNvSpPr>
              <p:nvPr/>
            </p:nvSpPr>
            <p:spPr bwMode="auto">
              <a:xfrm>
                <a:off x="4539035" y="2195346"/>
                <a:ext cx="0" cy="11175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7" name="Line 358"/>
              <p:cNvSpPr>
                <a:spLocks noChangeShapeType="1"/>
              </p:cNvSpPr>
              <p:nvPr/>
            </p:nvSpPr>
            <p:spPr bwMode="auto">
              <a:xfrm>
                <a:off x="5660927" y="2659095"/>
                <a:ext cx="0" cy="8939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8" name="Line 359"/>
              <p:cNvSpPr>
                <a:spLocks noChangeShapeType="1"/>
              </p:cNvSpPr>
              <p:nvPr/>
            </p:nvSpPr>
            <p:spPr bwMode="auto">
              <a:xfrm flipH="1">
                <a:off x="5748029" y="2720815"/>
                <a:ext cx="849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9" name="Line 360"/>
              <p:cNvSpPr>
                <a:spLocks noChangeShapeType="1"/>
              </p:cNvSpPr>
              <p:nvPr/>
            </p:nvSpPr>
            <p:spPr bwMode="auto">
              <a:xfrm flipV="1">
                <a:off x="4057856" y="2016398"/>
                <a:ext cx="0" cy="8939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0" name="Line 361"/>
              <p:cNvSpPr>
                <a:spLocks noChangeShapeType="1"/>
              </p:cNvSpPr>
              <p:nvPr/>
            </p:nvSpPr>
            <p:spPr bwMode="auto">
              <a:xfrm>
                <a:off x="3522126" y="1815869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1" name="Line 362"/>
              <p:cNvSpPr>
                <a:spLocks noChangeShapeType="1"/>
              </p:cNvSpPr>
              <p:nvPr/>
            </p:nvSpPr>
            <p:spPr bwMode="auto">
              <a:xfrm>
                <a:off x="3468090" y="1766005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2" name="Line 363"/>
              <p:cNvSpPr>
                <a:spLocks noChangeShapeType="1"/>
              </p:cNvSpPr>
              <p:nvPr/>
            </p:nvSpPr>
            <p:spPr bwMode="auto">
              <a:xfrm>
                <a:off x="3326567" y="1703213"/>
                <a:ext cx="11322" cy="0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3" name="Line 364"/>
              <p:cNvSpPr>
                <a:spLocks noChangeShapeType="1"/>
              </p:cNvSpPr>
              <p:nvPr/>
            </p:nvSpPr>
            <p:spPr bwMode="auto">
              <a:xfrm flipV="1">
                <a:off x="3540653" y="1824327"/>
                <a:ext cx="0" cy="8939"/>
              </a:xfrm>
              <a:prstGeom prst="line">
                <a:avLst/>
              </a:prstGeom>
              <a:noFill/>
              <a:ln w="1588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4" name="Line 365"/>
              <p:cNvSpPr>
                <a:spLocks noChangeShapeType="1"/>
              </p:cNvSpPr>
              <p:nvPr/>
            </p:nvSpPr>
            <p:spPr bwMode="auto">
              <a:xfrm flipV="1">
                <a:off x="3620421" y="1849989"/>
                <a:ext cx="0" cy="11175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5" name="Line 366"/>
              <p:cNvSpPr>
                <a:spLocks noChangeShapeType="1"/>
              </p:cNvSpPr>
              <p:nvPr/>
            </p:nvSpPr>
            <p:spPr bwMode="auto">
              <a:xfrm flipV="1">
                <a:off x="3556092" y="1837061"/>
                <a:ext cx="0" cy="11175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6" name="Line 367"/>
              <p:cNvSpPr>
                <a:spLocks noChangeShapeType="1"/>
              </p:cNvSpPr>
              <p:nvPr/>
            </p:nvSpPr>
            <p:spPr bwMode="auto">
              <a:xfrm flipV="1">
                <a:off x="3309069" y="1685815"/>
                <a:ext cx="0" cy="8939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7" name="Line 368"/>
              <p:cNvSpPr>
                <a:spLocks noChangeShapeType="1"/>
              </p:cNvSpPr>
              <p:nvPr/>
            </p:nvSpPr>
            <p:spPr bwMode="auto">
              <a:xfrm flipV="1">
                <a:off x="3653871" y="1862916"/>
                <a:ext cx="0" cy="11175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8" name="Line 369"/>
              <p:cNvSpPr>
                <a:spLocks noChangeShapeType="1"/>
              </p:cNvSpPr>
              <p:nvPr/>
            </p:nvSpPr>
            <p:spPr bwMode="auto">
              <a:xfrm flipV="1">
                <a:off x="4106745" y="2029325"/>
                <a:ext cx="0" cy="8939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9" name="Line 370"/>
              <p:cNvSpPr>
                <a:spLocks noChangeShapeType="1"/>
              </p:cNvSpPr>
              <p:nvPr/>
            </p:nvSpPr>
            <p:spPr bwMode="auto">
              <a:xfrm flipV="1">
                <a:off x="4124758" y="2042253"/>
                <a:ext cx="0" cy="8939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0" name="Line 371"/>
              <p:cNvSpPr>
                <a:spLocks noChangeShapeType="1"/>
              </p:cNvSpPr>
              <p:nvPr/>
            </p:nvSpPr>
            <p:spPr bwMode="auto">
              <a:xfrm flipV="1">
                <a:off x="4212245" y="2055181"/>
                <a:ext cx="0" cy="8939"/>
              </a:xfrm>
              <a:prstGeom prst="line">
                <a:avLst/>
              </a:prstGeom>
              <a:noFill/>
              <a:ln w="3175" cap="flat">
                <a:solidFill>
                  <a:srgbClr val="0065A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1" name="Freeform 372"/>
              <p:cNvSpPr>
                <a:spLocks/>
              </p:cNvSpPr>
              <p:nvPr/>
            </p:nvSpPr>
            <p:spPr bwMode="auto">
              <a:xfrm>
                <a:off x="1991617" y="877679"/>
                <a:ext cx="4852959" cy="2339934"/>
              </a:xfrm>
              <a:custGeom>
                <a:avLst/>
                <a:gdLst>
                  <a:gd name="T0" fmla="*/ 37 w 1886"/>
                  <a:gd name="T1" fmla="*/ 14 h 1267"/>
                  <a:gd name="T2" fmla="*/ 50 w 1886"/>
                  <a:gd name="T3" fmla="*/ 24 h 1267"/>
                  <a:gd name="T4" fmla="*/ 56 w 1886"/>
                  <a:gd name="T5" fmla="*/ 41 h 1267"/>
                  <a:gd name="T6" fmla="*/ 94 w 1886"/>
                  <a:gd name="T7" fmla="*/ 56 h 1267"/>
                  <a:gd name="T8" fmla="*/ 105 w 1886"/>
                  <a:gd name="T9" fmla="*/ 84 h 1267"/>
                  <a:gd name="T10" fmla="*/ 131 w 1886"/>
                  <a:gd name="T11" fmla="*/ 111 h 1267"/>
                  <a:gd name="T12" fmla="*/ 143 w 1886"/>
                  <a:gd name="T13" fmla="*/ 125 h 1267"/>
                  <a:gd name="T14" fmla="*/ 180 w 1886"/>
                  <a:gd name="T15" fmla="*/ 138 h 1267"/>
                  <a:gd name="T16" fmla="*/ 202 w 1886"/>
                  <a:gd name="T17" fmla="*/ 166 h 1267"/>
                  <a:gd name="T18" fmla="*/ 240 w 1886"/>
                  <a:gd name="T19" fmla="*/ 186 h 1267"/>
                  <a:gd name="T20" fmla="*/ 257 w 1886"/>
                  <a:gd name="T21" fmla="*/ 202 h 1267"/>
                  <a:gd name="T22" fmla="*/ 272 w 1886"/>
                  <a:gd name="T23" fmla="*/ 221 h 1267"/>
                  <a:gd name="T24" fmla="*/ 284 w 1886"/>
                  <a:gd name="T25" fmla="*/ 234 h 1267"/>
                  <a:gd name="T26" fmla="*/ 288 w 1886"/>
                  <a:gd name="T27" fmla="*/ 247 h 1267"/>
                  <a:gd name="T28" fmla="*/ 295 w 1886"/>
                  <a:gd name="T29" fmla="*/ 270 h 1267"/>
                  <a:gd name="T30" fmla="*/ 322 w 1886"/>
                  <a:gd name="T31" fmla="*/ 279 h 1267"/>
                  <a:gd name="T32" fmla="*/ 326 w 1886"/>
                  <a:gd name="T33" fmla="*/ 287 h 1267"/>
                  <a:gd name="T34" fmla="*/ 335 w 1886"/>
                  <a:gd name="T35" fmla="*/ 296 h 1267"/>
                  <a:gd name="T36" fmla="*/ 340 w 1886"/>
                  <a:gd name="T37" fmla="*/ 318 h 1267"/>
                  <a:gd name="T38" fmla="*/ 366 w 1886"/>
                  <a:gd name="T39" fmla="*/ 329 h 1267"/>
                  <a:gd name="T40" fmla="*/ 396 w 1886"/>
                  <a:gd name="T41" fmla="*/ 350 h 1267"/>
                  <a:gd name="T42" fmla="*/ 428 w 1886"/>
                  <a:gd name="T43" fmla="*/ 363 h 1267"/>
                  <a:gd name="T44" fmla="*/ 435 w 1886"/>
                  <a:gd name="T45" fmla="*/ 387 h 1267"/>
                  <a:gd name="T46" fmla="*/ 458 w 1886"/>
                  <a:gd name="T47" fmla="*/ 397 h 1267"/>
                  <a:gd name="T48" fmla="*/ 461 w 1886"/>
                  <a:gd name="T49" fmla="*/ 414 h 1267"/>
                  <a:gd name="T50" fmla="*/ 497 w 1886"/>
                  <a:gd name="T51" fmla="*/ 425 h 1267"/>
                  <a:gd name="T52" fmla="*/ 520 w 1886"/>
                  <a:gd name="T53" fmla="*/ 447 h 1267"/>
                  <a:gd name="T54" fmla="*/ 546 w 1886"/>
                  <a:gd name="T55" fmla="*/ 459 h 1267"/>
                  <a:gd name="T56" fmla="*/ 587 w 1886"/>
                  <a:gd name="T57" fmla="*/ 488 h 1267"/>
                  <a:gd name="T58" fmla="*/ 598 w 1886"/>
                  <a:gd name="T59" fmla="*/ 502 h 1267"/>
                  <a:gd name="T60" fmla="*/ 606 w 1886"/>
                  <a:gd name="T61" fmla="*/ 522 h 1267"/>
                  <a:gd name="T62" fmla="*/ 674 w 1886"/>
                  <a:gd name="T63" fmla="*/ 536 h 1267"/>
                  <a:gd name="T64" fmla="*/ 687 w 1886"/>
                  <a:gd name="T65" fmla="*/ 557 h 1267"/>
                  <a:gd name="T66" fmla="*/ 704 w 1886"/>
                  <a:gd name="T67" fmla="*/ 576 h 1267"/>
                  <a:gd name="T68" fmla="*/ 740 w 1886"/>
                  <a:gd name="T69" fmla="*/ 591 h 1267"/>
                  <a:gd name="T70" fmla="*/ 800 w 1886"/>
                  <a:gd name="T71" fmla="*/ 604 h 1267"/>
                  <a:gd name="T72" fmla="*/ 822 w 1886"/>
                  <a:gd name="T73" fmla="*/ 627 h 1267"/>
                  <a:gd name="T74" fmla="*/ 881 w 1886"/>
                  <a:gd name="T75" fmla="*/ 639 h 1267"/>
                  <a:gd name="T76" fmla="*/ 928 w 1886"/>
                  <a:gd name="T77" fmla="*/ 661 h 1267"/>
                  <a:gd name="T78" fmla="*/ 945 w 1886"/>
                  <a:gd name="T79" fmla="*/ 675 h 1267"/>
                  <a:gd name="T80" fmla="*/ 966 w 1886"/>
                  <a:gd name="T81" fmla="*/ 702 h 1267"/>
                  <a:gd name="T82" fmla="*/ 990 w 1886"/>
                  <a:gd name="T83" fmla="*/ 709 h 1267"/>
                  <a:gd name="T84" fmla="*/ 1007 w 1886"/>
                  <a:gd name="T85" fmla="*/ 723 h 1267"/>
                  <a:gd name="T86" fmla="*/ 1018 w 1886"/>
                  <a:gd name="T87" fmla="*/ 736 h 1267"/>
                  <a:gd name="T88" fmla="*/ 1047 w 1886"/>
                  <a:gd name="T89" fmla="*/ 757 h 1267"/>
                  <a:gd name="T90" fmla="*/ 1075 w 1886"/>
                  <a:gd name="T91" fmla="*/ 771 h 1267"/>
                  <a:gd name="T92" fmla="*/ 1091 w 1886"/>
                  <a:gd name="T93" fmla="*/ 792 h 1267"/>
                  <a:gd name="T94" fmla="*/ 1150 w 1886"/>
                  <a:gd name="T95" fmla="*/ 805 h 1267"/>
                  <a:gd name="T96" fmla="*/ 1244 w 1886"/>
                  <a:gd name="T97" fmla="*/ 836 h 1267"/>
                  <a:gd name="T98" fmla="*/ 1280 w 1886"/>
                  <a:gd name="T99" fmla="*/ 860 h 1267"/>
                  <a:gd name="T100" fmla="*/ 1371 w 1886"/>
                  <a:gd name="T101" fmla="*/ 913 h 1267"/>
                  <a:gd name="T102" fmla="*/ 1462 w 1886"/>
                  <a:gd name="T103" fmla="*/ 965 h 1267"/>
                  <a:gd name="T104" fmla="*/ 1736 w 1886"/>
                  <a:gd name="T105" fmla="*/ 1267 h 1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86" h="1267">
                    <a:moveTo>
                      <a:pt x="0" y="0"/>
                    </a:moveTo>
                    <a:lnTo>
                      <a:pt x="20" y="0"/>
                    </a:lnTo>
                    <a:lnTo>
                      <a:pt x="20" y="7"/>
                    </a:lnTo>
                    <a:lnTo>
                      <a:pt x="37" y="7"/>
                    </a:lnTo>
                    <a:lnTo>
                      <a:pt x="37" y="14"/>
                    </a:lnTo>
                    <a:lnTo>
                      <a:pt x="49" y="14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4"/>
                    </a:lnTo>
                    <a:lnTo>
                      <a:pt x="50" y="24"/>
                    </a:lnTo>
                    <a:lnTo>
                      <a:pt x="50" y="29"/>
                    </a:lnTo>
                    <a:lnTo>
                      <a:pt x="53" y="29"/>
                    </a:lnTo>
                    <a:lnTo>
                      <a:pt x="53" y="36"/>
                    </a:lnTo>
                    <a:lnTo>
                      <a:pt x="56" y="36"/>
                    </a:lnTo>
                    <a:lnTo>
                      <a:pt x="56" y="41"/>
                    </a:lnTo>
                    <a:lnTo>
                      <a:pt x="61" y="41"/>
                    </a:lnTo>
                    <a:lnTo>
                      <a:pt x="61" y="48"/>
                    </a:lnTo>
                    <a:lnTo>
                      <a:pt x="67" y="48"/>
                    </a:lnTo>
                    <a:lnTo>
                      <a:pt x="67" y="56"/>
                    </a:lnTo>
                    <a:lnTo>
                      <a:pt x="94" y="56"/>
                    </a:lnTo>
                    <a:lnTo>
                      <a:pt x="94" y="64"/>
                    </a:lnTo>
                    <a:lnTo>
                      <a:pt x="102" y="64"/>
                    </a:lnTo>
                    <a:lnTo>
                      <a:pt x="102" y="70"/>
                    </a:lnTo>
                    <a:lnTo>
                      <a:pt x="105" y="70"/>
                    </a:lnTo>
                    <a:lnTo>
                      <a:pt x="105" y="84"/>
                    </a:lnTo>
                    <a:lnTo>
                      <a:pt x="124" y="84"/>
                    </a:lnTo>
                    <a:lnTo>
                      <a:pt x="124" y="97"/>
                    </a:lnTo>
                    <a:lnTo>
                      <a:pt x="126" y="97"/>
                    </a:lnTo>
                    <a:lnTo>
                      <a:pt x="126" y="111"/>
                    </a:lnTo>
                    <a:lnTo>
                      <a:pt x="131" y="111"/>
                    </a:lnTo>
                    <a:lnTo>
                      <a:pt x="131" y="118"/>
                    </a:lnTo>
                    <a:lnTo>
                      <a:pt x="142" y="118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5"/>
                    </a:lnTo>
                    <a:lnTo>
                      <a:pt x="145" y="125"/>
                    </a:lnTo>
                    <a:lnTo>
                      <a:pt x="145" y="132"/>
                    </a:lnTo>
                    <a:lnTo>
                      <a:pt x="158" y="132"/>
                    </a:lnTo>
                    <a:lnTo>
                      <a:pt x="158" y="138"/>
                    </a:lnTo>
                    <a:lnTo>
                      <a:pt x="180" y="138"/>
                    </a:lnTo>
                    <a:lnTo>
                      <a:pt x="180" y="152"/>
                    </a:lnTo>
                    <a:lnTo>
                      <a:pt x="187" y="152"/>
                    </a:lnTo>
                    <a:lnTo>
                      <a:pt x="187" y="158"/>
                    </a:lnTo>
                    <a:lnTo>
                      <a:pt x="202" y="158"/>
                    </a:lnTo>
                    <a:lnTo>
                      <a:pt x="202" y="166"/>
                    </a:lnTo>
                    <a:lnTo>
                      <a:pt x="209" y="166"/>
                    </a:lnTo>
                    <a:lnTo>
                      <a:pt x="209" y="172"/>
                    </a:lnTo>
                    <a:lnTo>
                      <a:pt x="233" y="172"/>
                    </a:lnTo>
                    <a:lnTo>
                      <a:pt x="233" y="186"/>
                    </a:lnTo>
                    <a:lnTo>
                      <a:pt x="240" y="186"/>
                    </a:lnTo>
                    <a:lnTo>
                      <a:pt x="240" y="193"/>
                    </a:lnTo>
                    <a:lnTo>
                      <a:pt x="253" y="193"/>
                    </a:lnTo>
                    <a:lnTo>
                      <a:pt x="253" y="199"/>
                    </a:lnTo>
                    <a:lnTo>
                      <a:pt x="257" y="199"/>
                    </a:lnTo>
                    <a:lnTo>
                      <a:pt x="257" y="202"/>
                    </a:lnTo>
                    <a:lnTo>
                      <a:pt x="258" y="202"/>
                    </a:lnTo>
                    <a:lnTo>
                      <a:pt x="258" y="220"/>
                    </a:lnTo>
                    <a:lnTo>
                      <a:pt x="269" y="220"/>
                    </a:lnTo>
                    <a:lnTo>
                      <a:pt x="269" y="221"/>
                    </a:lnTo>
                    <a:lnTo>
                      <a:pt x="272" y="221"/>
                    </a:lnTo>
                    <a:lnTo>
                      <a:pt x="272" y="223"/>
                    </a:lnTo>
                    <a:lnTo>
                      <a:pt x="274" y="223"/>
                    </a:lnTo>
                    <a:lnTo>
                      <a:pt x="274" y="227"/>
                    </a:lnTo>
                    <a:lnTo>
                      <a:pt x="284" y="227"/>
                    </a:lnTo>
                    <a:lnTo>
                      <a:pt x="284" y="234"/>
                    </a:lnTo>
                    <a:lnTo>
                      <a:pt x="285" y="234"/>
                    </a:lnTo>
                    <a:lnTo>
                      <a:pt x="285" y="236"/>
                    </a:lnTo>
                    <a:lnTo>
                      <a:pt x="286" y="236"/>
                    </a:lnTo>
                    <a:lnTo>
                      <a:pt x="286" y="247"/>
                    </a:lnTo>
                    <a:lnTo>
                      <a:pt x="288" y="247"/>
                    </a:lnTo>
                    <a:lnTo>
                      <a:pt x="288" y="254"/>
                    </a:lnTo>
                    <a:lnTo>
                      <a:pt x="291" y="254"/>
                    </a:lnTo>
                    <a:lnTo>
                      <a:pt x="291" y="261"/>
                    </a:lnTo>
                    <a:lnTo>
                      <a:pt x="295" y="261"/>
                    </a:lnTo>
                    <a:lnTo>
                      <a:pt x="295" y="270"/>
                    </a:lnTo>
                    <a:lnTo>
                      <a:pt x="301" y="270"/>
                    </a:lnTo>
                    <a:lnTo>
                      <a:pt x="301" y="275"/>
                    </a:lnTo>
                    <a:lnTo>
                      <a:pt x="318" y="275"/>
                    </a:lnTo>
                    <a:lnTo>
                      <a:pt x="318" y="279"/>
                    </a:lnTo>
                    <a:lnTo>
                      <a:pt x="322" y="279"/>
                    </a:lnTo>
                    <a:lnTo>
                      <a:pt x="322" y="282"/>
                    </a:lnTo>
                    <a:lnTo>
                      <a:pt x="325" y="282"/>
                    </a:lnTo>
                    <a:lnTo>
                      <a:pt x="325" y="284"/>
                    </a:lnTo>
                    <a:lnTo>
                      <a:pt x="326" y="284"/>
                    </a:lnTo>
                    <a:lnTo>
                      <a:pt x="326" y="287"/>
                    </a:lnTo>
                    <a:lnTo>
                      <a:pt x="328" y="287"/>
                    </a:lnTo>
                    <a:lnTo>
                      <a:pt x="328" y="289"/>
                    </a:lnTo>
                    <a:lnTo>
                      <a:pt x="330" y="289"/>
                    </a:lnTo>
                    <a:lnTo>
                      <a:pt x="330" y="296"/>
                    </a:lnTo>
                    <a:lnTo>
                      <a:pt x="335" y="296"/>
                    </a:lnTo>
                    <a:lnTo>
                      <a:pt x="335" y="304"/>
                    </a:lnTo>
                    <a:lnTo>
                      <a:pt x="336" y="304"/>
                    </a:lnTo>
                    <a:lnTo>
                      <a:pt x="336" y="309"/>
                    </a:lnTo>
                    <a:lnTo>
                      <a:pt x="340" y="309"/>
                    </a:lnTo>
                    <a:lnTo>
                      <a:pt x="340" y="318"/>
                    </a:lnTo>
                    <a:lnTo>
                      <a:pt x="343" y="318"/>
                    </a:lnTo>
                    <a:lnTo>
                      <a:pt x="343" y="322"/>
                    </a:lnTo>
                    <a:lnTo>
                      <a:pt x="347" y="322"/>
                    </a:lnTo>
                    <a:lnTo>
                      <a:pt x="347" y="329"/>
                    </a:lnTo>
                    <a:lnTo>
                      <a:pt x="366" y="329"/>
                    </a:lnTo>
                    <a:lnTo>
                      <a:pt x="366" y="336"/>
                    </a:lnTo>
                    <a:lnTo>
                      <a:pt x="370" y="336"/>
                    </a:lnTo>
                    <a:lnTo>
                      <a:pt x="370" y="343"/>
                    </a:lnTo>
                    <a:lnTo>
                      <a:pt x="396" y="343"/>
                    </a:lnTo>
                    <a:lnTo>
                      <a:pt x="396" y="350"/>
                    </a:lnTo>
                    <a:lnTo>
                      <a:pt x="404" y="350"/>
                    </a:lnTo>
                    <a:lnTo>
                      <a:pt x="404" y="357"/>
                    </a:lnTo>
                    <a:lnTo>
                      <a:pt x="411" y="357"/>
                    </a:lnTo>
                    <a:lnTo>
                      <a:pt x="411" y="363"/>
                    </a:lnTo>
                    <a:lnTo>
                      <a:pt x="428" y="363"/>
                    </a:lnTo>
                    <a:lnTo>
                      <a:pt x="428" y="377"/>
                    </a:lnTo>
                    <a:lnTo>
                      <a:pt x="431" y="377"/>
                    </a:lnTo>
                    <a:lnTo>
                      <a:pt x="431" y="384"/>
                    </a:lnTo>
                    <a:lnTo>
                      <a:pt x="435" y="384"/>
                    </a:lnTo>
                    <a:lnTo>
                      <a:pt x="435" y="387"/>
                    </a:lnTo>
                    <a:lnTo>
                      <a:pt x="438" y="387"/>
                    </a:lnTo>
                    <a:lnTo>
                      <a:pt x="438" y="390"/>
                    </a:lnTo>
                    <a:lnTo>
                      <a:pt x="441" y="390"/>
                    </a:lnTo>
                    <a:lnTo>
                      <a:pt x="441" y="397"/>
                    </a:lnTo>
                    <a:lnTo>
                      <a:pt x="458" y="397"/>
                    </a:lnTo>
                    <a:lnTo>
                      <a:pt x="458" y="401"/>
                    </a:lnTo>
                    <a:lnTo>
                      <a:pt x="459" y="401"/>
                    </a:lnTo>
                    <a:lnTo>
                      <a:pt x="459" y="413"/>
                    </a:lnTo>
                    <a:lnTo>
                      <a:pt x="461" y="413"/>
                    </a:lnTo>
                    <a:lnTo>
                      <a:pt x="461" y="414"/>
                    </a:lnTo>
                    <a:lnTo>
                      <a:pt x="462" y="414"/>
                    </a:lnTo>
                    <a:lnTo>
                      <a:pt x="462" y="418"/>
                    </a:lnTo>
                    <a:lnTo>
                      <a:pt x="492" y="418"/>
                    </a:lnTo>
                    <a:lnTo>
                      <a:pt x="492" y="425"/>
                    </a:lnTo>
                    <a:lnTo>
                      <a:pt x="497" y="425"/>
                    </a:lnTo>
                    <a:lnTo>
                      <a:pt x="497" y="432"/>
                    </a:lnTo>
                    <a:lnTo>
                      <a:pt x="512" y="432"/>
                    </a:lnTo>
                    <a:lnTo>
                      <a:pt x="512" y="440"/>
                    </a:lnTo>
                    <a:lnTo>
                      <a:pt x="520" y="440"/>
                    </a:lnTo>
                    <a:lnTo>
                      <a:pt x="520" y="447"/>
                    </a:lnTo>
                    <a:lnTo>
                      <a:pt x="536" y="447"/>
                    </a:lnTo>
                    <a:lnTo>
                      <a:pt x="536" y="454"/>
                    </a:lnTo>
                    <a:lnTo>
                      <a:pt x="538" y="454"/>
                    </a:lnTo>
                    <a:lnTo>
                      <a:pt x="538" y="459"/>
                    </a:lnTo>
                    <a:lnTo>
                      <a:pt x="546" y="459"/>
                    </a:lnTo>
                    <a:lnTo>
                      <a:pt x="546" y="466"/>
                    </a:lnTo>
                    <a:lnTo>
                      <a:pt x="578" y="466"/>
                    </a:lnTo>
                    <a:lnTo>
                      <a:pt x="578" y="481"/>
                    </a:lnTo>
                    <a:lnTo>
                      <a:pt x="587" y="481"/>
                    </a:lnTo>
                    <a:lnTo>
                      <a:pt x="587" y="488"/>
                    </a:lnTo>
                    <a:lnTo>
                      <a:pt x="594" y="488"/>
                    </a:lnTo>
                    <a:lnTo>
                      <a:pt x="594" y="495"/>
                    </a:lnTo>
                    <a:lnTo>
                      <a:pt x="595" y="495"/>
                    </a:lnTo>
                    <a:lnTo>
                      <a:pt x="595" y="502"/>
                    </a:lnTo>
                    <a:lnTo>
                      <a:pt x="598" y="502"/>
                    </a:lnTo>
                    <a:lnTo>
                      <a:pt x="598" y="509"/>
                    </a:lnTo>
                    <a:lnTo>
                      <a:pt x="602" y="509"/>
                    </a:lnTo>
                    <a:lnTo>
                      <a:pt x="602" y="516"/>
                    </a:lnTo>
                    <a:lnTo>
                      <a:pt x="606" y="516"/>
                    </a:lnTo>
                    <a:lnTo>
                      <a:pt x="606" y="522"/>
                    </a:lnTo>
                    <a:lnTo>
                      <a:pt x="632" y="522"/>
                    </a:lnTo>
                    <a:lnTo>
                      <a:pt x="632" y="529"/>
                    </a:lnTo>
                    <a:lnTo>
                      <a:pt x="646" y="529"/>
                    </a:lnTo>
                    <a:lnTo>
                      <a:pt x="646" y="536"/>
                    </a:lnTo>
                    <a:lnTo>
                      <a:pt x="674" y="536"/>
                    </a:lnTo>
                    <a:lnTo>
                      <a:pt x="674" y="543"/>
                    </a:lnTo>
                    <a:lnTo>
                      <a:pt x="677" y="543"/>
                    </a:lnTo>
                    <a:lnTo>
                      <a:pt x="677" y="550"/>
                    </a:lnTo>
                    <a:lnTo>
                      <a:pt x="687" y="550"/>
                    </a:lnTo>
                    <a:lnTo>
                      <a:pt x="687" y="557"/>
                    </a:lnTo>
                    <a:lnTo>
                      <a:pt x="691" y="557"/>
                    </a:lnTo>
                    <a:lnTo>
                      <a:pt x="691" y="568"/>
                    </a:lnTo>
                    <a:lnTo>
                      <a:pt x="700" y="568"/>
                    </a:lnTo>
                    <a:lnTo>
                      <a:pt x="700" y="576"/>
                    </a:lnTo>
                    <a:lnTo>
                      <a:pt x="704" y="576"/>
                    </a:lnTo>
                    <a:lnTo>
                      <a:pt x="704" y="578"/>
                    </a:lnTo>
                    <a:lnTo>
                      <a:pt x="721" y="578"/>
                    </a:lnTo>
                    <a:lnTo>
                      <a:pt x="721" y="584"/>
                    </a:lnTo>
                    <a:lnTo>
                      <a:pt x="740" y="584"/>
                    </a:lnTo>
                    <a:lnTo>
                      <a:pt x="740" y="591"/>
                    </a:lnTo>
                    <a:lnTo>
                      <a:pt x="782" y="591"/>
                    </a:lnTo>
                    <a:lnTo>
                      <a:pt x="782" y="598"/>
                    </a:lnTo>
                    <a:lnTo>
                      <a:pt x="791" y="598"/>
                    </a:lnTo>
                    <a:lnTo>
                      <a:pt x="791" y="604"/>
                    </a:lnTo>
                    <a:lnTo>
                      <a:pt x="800" y="604"/>
                    </a:lnTo>
                    <a:lnTo>
                      <a:pt x="800" y="612"/>
                    </a:lnTo>
                    <a:lnTo>
                      <a:pt x="803" y="612"/>
                    </a:lnTo>
                    <a:lnTo>
                      <a:pt x="803" y="618"/>
                    </a:lnTo>
                    <a:lnTo>
                      <a:pt x="822" y="618"/>
                    </a:lnTo>
                    <a:lnTo>
                      <a:pt x="822" y="627"/>
                    </a:lnTo>
                    <a:lnTo>
                      <a:pt x="827" y="627"/>
                    </a:lnTo>
                    <a:lnTo>
                      <a:pt x="827" y="632"/>
                    </a:lnTo>
                    <a:lnTo>
                      <a:pt x="863" y="632"/>
                    </a:lnTo>
                    <a:lnTo>
                      <a:pt x="863" y="639"/>
                    </a:lnTo>
                    <a:lnTo>
                      <a:pt x="881" y="639"/>
                    </a:lnTo>
                    <a:lnTo>
                      <a:pt x="881" y="648"/>
                    </a:lnTo>
                    <a:lnTo>
                      <a:pt x="909" y="648"/>
                    </a:lnTo>
                    <a:lnTo>
                      <a:pt x="909" y="653"/>
                    </a:lnTo>
                    <a:lnTo>
                      <a:pt x="928" y="653"/>
                    </a:lnTo>
                    <a:lnTo>
                      <a:pt x="928" y="661"/>
                    </a:lnTo>
                    <a:lnTo>
                      <a:pt x="934" y="661"/>
                    </a:lnTo>
                    <a:lnTo>
                      <a:pt x="934" y="666"/>
                    </a:lnTo>
                    <a:lnTo>
                      <a:pt x="939" y="666"/>
                    </a:lnTo>
                    <a:lnTo>
                      <a:pt x="939" y="675"/>
                    </a:lnTo>
                    <a:lnTo>
                      <a:pt x="945" y="675"/>
                    </a:lnTo>
                    <a:lnTo>
                      <a:pt x="945" y="687"/>
                    </a:lnTo>
                    <a:lnTo>
                      <a:pt x="959" y="687"/>
                    </a:lnTo>
                    <a:lnTo>
                      <a:pt x="959" y="695"/>
                    </a:lnTo>
                    <a:lnTo>
                      <a:pt x="966" y="695"/>
                    </a:lnTo>
                    <a:lnTo>
                      <a:pt x="966" y="702"/>
                    </a:lnTo>
                    <a:lnTo>
                      <a:pt x="987" y="702"/>
                    </a:lnTo>
                    <a:lnTo>
                      <a:pt x="987" y="707"/>
                    </a:lnTo>
                    <a:lnTo>
                      <a:pt x="989" y="707"/>
                    </a:lnTo>
                    <a:lnTo>
                      <a:pt x="989" y="709"/>
                    </a:lnTo>
                    <a:lnTo>
                      <a:pt x="990" y="709"/>
                    </a:lnTo>
                    <a:lnTo>
                      <a:pt x="990" y="716"/>
                    </a:lnTo>
                    <a:lnTo>
                      <a:pt x="1007" y="716"/>
                    </a:lnTo>
                    <a:lnTo>
                      <a:pt x="1007" y="721"/>
                    </a:lnTo>
                    <a:lnTo>
                      <a:pt x="1007" y="721"/>
                    </a:lnTo>
                    <a:lnTo>
                      <a:pt x="1007" y="723"/>
                    </a:lnTo>
                    <a:lnTo>
                      <a:pt x="1009" y="723"/>
                    </a:lnTo>
                    <a:lnTo>
                      <a:pt x="1009" y="729"/>
                    </a:lnTo>
                    <a:lnTo>
                      <a:pt x="1010" y="729"/>
                    </a:lnTo>
                    <a:lnTo>
                      <a:pt x="1010" y="736"/>
                    </a:lnTo>
                    <a:lnTo>
                      <a:pt x="1018" y="736"/>
                    </a:lnTo>
                    <a:lnTo>
                      <a:pt x="1018" y="743"/>
                    </a:lnTo>
                    <a:lnTo>
                      <a:pt x="1020" y="743"/>
                    </a:lnTo>
                    <a:lnTo>
                      <a:pt x="1020" y="750"/>
                    </a:lnTo>
                    <a:lnTo>
                      <a:pt x="1047" y="750"/>
                    </a:lnTo>
                    <a:lnTo>
                      <a:pt x="1047" y="757"/>
                    </a:lnTo>
                    <a:lnTo>
                      <a:pt x="1064" y="757"/>
                    </a:lnTo>
                    <a:lnTo>
                      <a:pt x="1064" y="764"/>
                    </a:lnTo>
                    <a:lnTo>
                      <a:pt x="1072" y="764"/>
                    </a:lnTo>
                    <a:lnTo>
                      <a:pt x="1072" y="771"/>
                    </a:lnTo>
                    <a:lnTo>
                      <a:pt x="1075" y="771"/>
                    </a:lnTo>
                    <a:lnTo>
                      <a:pt x="1075" y="778"/>
                    </a:lnTo>
                    <a:lnTo>
                      <a:pt x="1082" y="778"/>
                    </a:lnTo>
                    <a:lnTo>
                      <a:pt x="1082" y="785"/>
                    </a:lnTo>
                    <a:lnTo>
                      <a:pt x="1091" y="785"/>
                    </a:lnTo>
                    <a:lnTo>
                      <a:pt x="1091" y="792"/>
                    </a:lnTo>
                    <a:lnTo>
                      <a:pt x="1115" y="792"/>
                    </a:lnTo>
                    <a:lnTo>
                      <a:pt x="1115" y="798"/>
                    </a:lnTo>
                    <a:lnTo>
                      <a:pt x="1129" y="798"/>
                    </a:lnTo>
                    <a:lnTo>
                      <a:pt x="1129" y="805"/>
                    </a:lnTo>
                    <a:lnTo>
                      <a:pt x="1150" y="805"/>
                    </a:lnTo>
                    <a:lnTo>
                      <a:pt x="1150" y="814"/>
                    </a:lnTo>
                    <a:lnTo>
                      <a:pt x="1222" y="814"/>
                    </a:lnTo>
                    <a:lnTo>
                      <a:pt x="1222" y="825"/>
                    </a:lnTo>
                    <a:lnTo>
                      <a:pt x="1244" y="825"/>
                    </a:lnTo>
                    <a:lnTo>
                      <a:pt x="1244" y="836"/>
                    </a:lnTo>
                    <a:lnTo>
                      <a:pt x="1259" y="836"/>
                    </a:lnTo>
                    <a:lnTo>
                      <a:pt x="1259" y="848"/>
                    </a:lnTo>
                    <a:lnTo>
                      <a:pt x="1268" y="848"/>
                    </a:lnTo>
                    <a:lnTo>
                      <a:pt x="1268" y="860"/>
                    </a:lnTo>
                    <a:lnTo>
                      <a:pt x="1280" y="860"/>
                    </a:lnTo>
                    <a:lnTo>
                      <a:pt x="1280" y="876"/>
                    </a:lnTo>
                    <a:lnTo>
                      <a:pt x="1312" y="876"/>
                    </a:lnTo>
                    <a:lnTo>
                      <a:pt x="1312" y="890"/>
                    </a:lnTo>
                    <a:lnTo>
                      <a:pt x="1371" y="890"/>
                    </a:lnTo>
                    <a:lnTo>
                      <a:pt x="1371" y="913"/>
                    </a:lnTo>
                    <a:lnTo>
                      <a:pt x="1377" y="913"/>
                    </a:lnTo>
                    <a:lnTo>
                      <a:pt x="1377" y="934"/>
                    </a:lnTo>
                    <a:lnTo>
                      <a:pt x="1426" y="934"/>
                    </a:lnTo>
                    <a:lnTo>
                      <a:pt x="1426" y="965"/>
                    </a:lnTo>
                    <a:lnTo>
                      <a:pt x="1462" y="965"/>
                    </a:lnTo>
                    <a:lnTo>
                      <a:pt x="1462" y="998"/>
                    </a:lnTo>
                    <a:lnTo>
                      <a:pt x="1656" y="998"/>
                    </a:lnTo>
                    <a:lnTo>
                      <a:pt x="1656" y="1087"/>
                    </a:lnTo>
                    <a:lnTo>
                      <a:pt x="1736" y="1087"/>
                    </a:lnTo>
                    <a:lnTo>
                      <a:pt x="1736" y="1267"/>
                    </a:lnTo>
                    <a:lnTo>
                      <a:pt x="1886" y="1267"/>
                    </a:lnTo>
                  </a:path>
                </a:pathLst>
              </a:custGeom>
              <a:noFill/>
              <a:ln w="19050" cap="flat">
                <a:solidFill>
                  <a:srgbClr val="00599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2" name="Freeform 373"/>
              <p:cNvSpPr>
                <a:spLocks/>
              </p:cNvSpPr>
              <p:nvPr/>
            </p:nvSpPr>
            <p:spPr bwMode="auto">
              <a:xfrm>
                <a:off x="1991617" y="877679"/>
                <a:ext cx="4860679" cy="1695390"/>
              </a:xfrm>
              <a:custGeom>
                <a:avLst/>
                <a:gdLst>
                  <a:gd name="T0" fmla="*/ 32 w 1889"/>
                  <a:gd name="T1" fmla="*/ 9 h 918"/>
                  <a:gd name="T2" fmla="*/ 64 w 1889"/>
                  <a:gd name="T3" fmla="*/ 14 h 918"/>
                  <a:gd name="T4" fmla="*/ 78 w 1889"/>
                  <a:gd name="T5" fmla="*/ 41 h 918"/>
                  <a:gd name="T6" fmla="*/ 104 w 1889"/>
                  <a:gd name="T7" fmla="*/ 51 h 918"/>
                  <a:gd name="T8" fmla="*/ 135 w 1889"/>
                  <a:gd name="T9" fmla="*/ 71 h 918"/>
                  <a:gd name="T10" fmla="*/ 151 w 1889"/>
                  <a:gd name="T11" fmla="*/ 84 h 918"/>
                  <a:gd name="T12" fmla="*/ 159 w 1889"/>
                  <a:gd name="T13" fmla="*/ 105 h 918"/>
                  <a:gd name="T14" fmla="*/ 194 w 1889"/>
                  <a:gd name="T15" fmla="*/ 118 h 918"/>
                  <a:gd name="T16" fmla="*/ 211 w 1889"/>
                  <a:gd name="T17" fmla="*/ 138 h 918"/>
                  <a:gd name="T18" fmla="*/ 219 w 1889"/>
                  <a:gd name="T19" fmla="*/ 156 h 918"/>
                  <a:gd name="T20" fmla="*/ 243 w 1889"/>
                  <a:gd name="T21" fmla="*/ 187 h 918"/>
                  <a:gd name="T22" fmla="*/ 265 w 1889"/>
                  <a:gd name="T23" fmla="*/ 200 h 918"/>
                  <a:gd name="T24" fmla="*/ 274 w 1889"/>
                  <a:gd name="T25" fmla="*/ 240 h 918"/>
                  <a:gd name="T26" fmla="*/ 295 w 1889"/>
                  <a:gd name="T27" fmla="*/ 243 h 918"/>
                  <a:gd name="T28" fmla="*/ 315 w 1889"/>
                  <a:gd name="T29" fmla="*/ 275 h 918"/>
                  <a:gd name="T30" fmla="*/ 325 w 1889"/>
                  <a:gd name="T31" fmla="*/ 282 h 918"/>
                  <a:gd name="T32" fmla="*/ 330 w 1889"/>
                  <a:gd name="T33" fmla="*/ 295 h 918"/>
                  <a:gd name="T34" fmla="*/ 356 w 1889"/>
                  <a:gd name="T35" fmla="*/ 305 h 918"/>
                  <a:gd name="T36" fmla="*/ 362 w 1889"/>
                  <a:gd name="T37" fmla="*/ 326 h 918"/>
                  <a:gd name="T38" fmla="*/ 370 w 1889"/>
                  <a:gd name="T39" fmla="*/ 338 h 918"/>
                  <a:gd name="T40" fmla="*/ 386 w 1889"/>
                  <a:gd name="T41" fmla="*/ 364 h 918"/>
                  <a:gd name="T42" fmla="*/ 408 w 1889"/>
                  <a:gd name="T43" fmla="*/ 373 h 918"/>
                  <a:gd name="T44" fmla="*/ 414 w 1889"/>
                  <a:gd name="T45" fmla="*/ 389 h 918"/>
                  <a:gd name="T46" fmla="*/ 441 w 1889"/>
                  <a:gd name="T47" fmla="*/ 397 h 918"/>
                  <a:gd name="T48" fmla="*/ 462 w 1889"/>
                  <a:gd name="T49" fmla="*/ 401 h 918"/>
                  <a:gd name="T50" fmla="*/ 480 w 1889"/>
                  <a:gd name="T51" fmla="*/ 415 h 918"/>
                  <a:gd name="T52" fmla="*/ 520 w 1889"/>
                  <a:gd name="T53" fmla="*/ 423 h 918"/>
                  <a:gd name="T54" fmla="*/ 534 w 1889"/>
                  <a:gd name="T55" fmla="*/ 444 h 918"/>
                  <a:gd name="T56" fmla="*/ 577 w 1889"/>
                  <a:gd name="T57" fmla="*/ 457 h 918"/>
                  <a:gd name="T58" fmla="*/ 599 w 1889"/>
                  <a:gd name="T59" fmla="*/ 479 h 918"/>
                  <a:gd name="T60" fmla="*/ 629 w 1889"/>
                  <a:gd name="T61" fmla="*/ 489 h 918"/>
                  <a:gd name="T62" fmla="*/ 640 w 1889"/>
                  <a:gd name="T63" fmla="*/ 519 h 918"/>
                  <a:gd name="T64" fmla="*/ 643 w 1889"/>
                  <a:gd name="T65" fmla="*/ 520 h 918"/>
                  <a:gd name="T66" fmla="*/ 648 w 1889"/>
                  <a:gd name="T67" fmla="*/ 540 h 918"/>
                  <a:gd name="T68" fmla="*/ 672 w 1889"/>
                  <a:gd name="T69" fmla="*/ 547 h 918"/>
                  <a:gd name="T70" fmla="*/ 674 w 1889"/>
                  <a:gd name="T71" fmla="*/ 561 h 918"/>
                  <a:gd name="T72" fmla="*/ 701 w 1889"/>
                  <a:gd name="T73" fmla="*/ 570 h 918"/>
                  <a:gd name="T74" fmla="*/ 740 w 1889"/>
                  <a:gd name="T75" fmla="*/ 594 h 918"/>
                  <a:gd name="T76" fmla="*/ 751 w 1889"/>
                  <a:gd name="T77" fmla="*/ 601 h 918"/>
                  <a:gd name="T78" fmla="*/ 754 w 1889"/>
                  <a:gd name="T79" fmla="*/ 624 h 918"/>
                  <a:gd name="T80" fmla="*/ 775 w 1889"/>
                  <a:gd name="T81" fmla="*/ 636 h 918"/>
                  <a:gd name="T82" fmla="*/ 795 w 1889"/>
                  <a:gd name="T83" fmla="*/ 659 h 918"/>
                  <a:gd name="T84" fmla="*/ 815 w 1889"/>
                  <a:gd name="T85" fmla="*/ 663 h 918"/>
                  <a:gd name="T86" fmla="*/ 858 w 1889"/>
                  <a:gd name="T87" fmla="*/ 686 h 918"/>
                  <a:gd name="T88" fmla="*/ 892 w 1889"/>
                  <a:gd name="T89" fmla="*/ 699 h 918"/>
                  <a:gd name="T90" fmla="*/ 914 w 1889"/>
                  <a:gd name="T91" fmla="*/ 713 h 918"/>
                  <a:gd name="T92" fmla="*/ 932 w 1889"/>
                  <a:gd name="T93" fmla="*/ 721 h 918"/>
                  <a:gd name="T94" fmla="*/ 946 w 1889"/>
                  <a:gd name="T95" fmla="*/ 740 h 918"/>
                  <a:gd name="T96" fmla="*/ 972 w 1889"/>
                  <a:gd name="T97" fmla="*/ 747 h 918"/>
                  <a:gd name="T98" fmla="*/ 1000 w 1889"/>
                  <a:gd name="T99" fmla="*/ 770 h 918"/>
                  <a:gd name="T100" fmla="*/ 1058 w 1889"/>
                  <a:gd name="T101" fmla="*/ 782 h 918"/>
                  <a:gd name="T102" fmla="*/ 1147 w 1889"/>
                  <a:gd name="T103" fmla="*/ 797 h 918"/>
                  <a:gd name="T104" fmla="*/ 1222 w 1889"/>
                  <a:gd name="T105" fmla="*/ 815 h 918"/>
                  <a:gd name="T106" fmla="*/ 1244 w 1889"/>
                  <a:gd name="T107" fmla="*/ 836 h 918"/>
                  <a:gd name="T108" fmla="*/ 1269 w 1889"/>
                  <a:gd name="T109" fmla="*/ 848 h 918"/>
                  <a:gd name="T110" fmla="*/ 1313 w 1889"/>
                  <a:gd name="T111" fmla="*/ 889 h 918"/>
                  <a:gd name="T112" fmla="*/ 1368 w 1889"/>
                  <a:gd name="T113" fmla="*/ 903 h 918"/>
                  <a:gd name="T114" fmla="*/ 1379 w 1889"/>
                  <a:gd name="T115" fmla="*/ 918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89" h="918">
                    <a:moveTo>
                      <a:pt x="0" y="0"/>
                    </a:moveTo>
                    <a:lnTo>
                      <a:pt x="32" y="0"/>
                    </a:lnTo>
                    <a:lnTo>
                      <a:pt x="32" y="9"/>
                    </a:lnTo>
                    <a:lnTo>
                      <a:pt x="37" y="9"/>
                    </a:lnTo>
                    <a:lnTo>
                      <a:pt x="37" y="14"/>
                    </a:lnTo>
                    <a:lnTo>
                      <a:pt x="64" y="14"/>
                    </a:lnTo>
                    <a:lnTo>
                      <a:pt x="64" y="23"/>
                    </a:lnTo>
                    <a:lnTo>
                      <a:pt x="78" y="23"/>
                    </a:lnTo>
                    <a:lnTo>
                      <a:pt x="78" y="41"/>
                    </a:lnTo>
                    <a:lnTo>
                      <a:pt x="90" y="41"/>
                    </a:lnTo>
                    <a:lnTo>
                      <a:pt x="90" y="51"/>
                    </a:lnTo>
                    <a:lnTo>
                      <a:pt x="104" y="51"/>
                    </a:lnTo>
                    <a:lnTo>
                      <a:pt x="104" y="56"/>
                    </a:lnTo>
                    <a:lnTo>
                      <a:pt x="135" y="56"/>
                    </a:lnTo>
                    <a:lnTo>
                      <a:pt x="135" y="71"/>
                    </a:lnTo>
                    <a:lnTo>
                      <a:pt x="142" y="71"/>
                    </a:lnTo>
                    <a:lnTo>
                      <a:pt x="142" y="84"/>
                    </a:lnTo>
                    <a:lnTo>
                      <a:pt x="151" y="84"/>
                    </a:lnTo>
                    <a:lnTo>
                      <a:pt x="151" y="91"/>
                    </a:lnTo>
                    <a:lnTo>
                      <a:pt x="159" y="91"/>
                    </a:lnTo>
                    <a:lnTo>
                      <a:pt x="159" y="105"/>
                    </a:lnTo>
                    <a:lnTo>
                      <a:pt x="176" y="105"/>
                    </a:lnTo>
                    <a:lnTo>
                      <a:pt x="176" y="118"/>
                    </a:lnTo>
                    <a:lnTo>
                      <a:pt x="194" y="118"/>
                    </a:lnTo>
                    <a:lnTo>
                      <a:pt x="194" y="126"/>
                    </a:lnTo>
                    <a:lnTo>
                      <a:pt x="211" y="126"/>
                    </a:lnTo>
                    <a:lnTo>
                      <a:pt x="211" y="138"/>
                    </a:lnTo>
                    <a:lnTo>
                      <a:pt x="217" y="138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19" y="166"/>
                    </a:lnTo>
                    <a:lnTo>
                      <a:pt x="243" y="166"/>
                    </a:lnTo>
                    <a:lnTo>
                      <a:pt x="243" y="187"/>
                    </a:lnTo>
                    <a:lnTo>
                      <a:pt x="254" y="187"/>
                    </a:lnTo>
                    <a:lnTo>
                      <a:pt x="254" y="200"/>
                    </a:lnTo>
                    <a:lnTo>
                      <a:pt x="265" y="200"/>
                    </a:lnTo>
                    <a:lnTo>
                      <a:pt x="265" y="221"/>
                    </a:lnTo>
                    <a:lnTo>
                      <a:pt x="274" y="221"/>
                    </a:lnTo>
                    <a:lnTo>
                      <a:pt x="274" y="240"/>
                    </a:lnTo>
                    <a:lnTo>
                      <a:pt x="291" y="240"/>
                    </a:lnTo>
                    <a:lnTo>
                      <a:pt x="291" y="243"/>
                    </a:lnTo>
                    <a:lnTo>
                      <a:pt x="295" y="243"/>
                    </a:lnTo>
                    <a:lnTo>
                      <a:pt x="295" y="262"/>
                    </a:lnTo>
                    <a:lnTo>
                      <a:pt x="315" y="262"/>
                    </a:lnTo>
                    <a:lnTo>
                      <a:pt x="315" y="275"/>
                    </a:lnTo>
                    <a:lnTo>
                      <a:pt x="318" y="275"/>
                    </a:lnTo>
                    <a:lnTo>
                      <a:pt x="318" y="282"/>
                    </a:lnTo>
                    <a:lnTo>
                      <a:pt x="325" y="282"/>
                    </a:lnTo>
                    <a:lnTo>
                      <a:pt x="325" y="288"/>
                    </a:lnTo>
                    <a:lnTo>
                      <a:pt x="330" y="288"/>
                    </a:lnTo>
                    <a:lnTo>
                      <a:pt x="330" y="295"/>
                    </a:lnTo>
                    <a:lnTo>
                      <a:pt x="340" y="295"/>
                    </a:lnTo>
                    <a:lnTo>
                      <a:pt x="340" y="305"/>
                    </a:lnTo>
                    <a:lnTo>
                      <a:pt x="356" y="305"/>
                    </a:lnTo>
                    <a:lnTo>
                      <a:pt x="356" y="319"/>
                    </a:lnTo>
                    <a:lnTo>
                      <a:pt x="362" y="319"/>
                    </a:lnTo>
                    <a:lnTo>
                      <a:pt x="362" y="326"/>
                    </a:lnTo>
                    <a:lnTo>
                      <a:pt x="366" y="326"/>
                    </a:lnTo>
                    <a:lnTo>
                      <a:pt x="366" y="338"/>
                    </a:lnTo>
                    <a:lnTo>
                      <a:pt x="370" y="338"/>
                    </a:lnTo>
                    <a:lnTo>
                      <a:pt x="370" y="347"/>
                    </a:lnTo>
                    <a:lnTo>
                      <a:pt x="386" y="347"/>
                    </a:lnTo>
                    <a:lnTo>
                      <a:pt x="386" y="364"/>
                    </a:lnTo>
                    <a:lnTo>
                      <a:pt x="388" y="364"/>
                    </a:lnTo>
                    <a:lnTo>
                      <a:pt x="388" y="373"/>
                    </a:lnTo>
                    <a:lnTo>
                      <a:pt x="408" y="373"/>
                    </a:lnTo>
                    <a:lnTo>
                      <a:pt x="408" y="381"/>
                    </a:lnTo>
                    <a:lnTo>
                      <a:pt x="414" y="381"/>
                    </a:lnTo>
                    <a:lnTo>
                      <a:pt x="414" y="389"/>
                    </a:lnTo>
                    <a:lnTo>
                      <a:pt x="435" y="389"/>
                    </a:lnTo>
                    <a:lnTo>
                      <a:pt x="441" y="389"/>
                    </a:lnTo>
                    <a:lnTo>
                      <a:pt x="441" y="397"/>
                    </a:lnTo>
                    <a:lnTo>
                      <a:pt x="458" y="397"/>
                    </a:lnTo>
                    <a:lnTo>
                      <a:pt x="458" y="401"/>
                    </a:lnTo>
                    <a:lnTo>
                      <a:pt x="462" y="401"/>
                    </a:lnTo>
                    <a:lnTo>
                      <a:pt x="462" y="408"/>
                    </a:lnTo>
                    <a:lnTo>
                      <a:pt x="480" y="408"/>
                    </a:lnTo>
                    <a:lnTo>
                      <a:pt x="480" y="415"/>
                    </a:lnTo>
                    <a:lnTo>
                      <a:pt x="509" y="415"/>
                    </a:lnTo>
                    <a:lnTo>
                      <a:pt x="509" y="423"/>
                    </a:lnTo>
                    <a:lnTo>
                      <a:pt x="520" y="423"/>
                    </a:lnTo>
                    <a:lnTo>
                      <a:pt x="520" y="434"/>
                    </a:lnTo>
                    <a:lnTo>
                      <a:pt x="534" y="434"/>
                    </a:lnTo>
                    <a:lnTo>
                      <a:pt x="534" y="444"/>
                    </a:lnTo>
                    <a:lnTo>
                      <a:pt x="555" y="444"/>
                    </a:lnTo>
                    <a:lnTo>
                      <a:pt x="555" y="457"/>
                    </a:lnTo>
                    <a:lnTo>
                      <a:pt x="577" y="457"/>
                    </a:lnTo>
                    <a:lnTo>
                      <a:pt x="577" y="465"/>
                    </a:lnTo>
                    <a:lnTo>
                      <a:pt x="599" y="465"/>
                    </a:lnTo>
                    <a:lnTo>
                      <a:pt x="599" y="479"/>
                    </a:lnTo>
                    <a:lnTo>
                      <a:pt x="626" y="479"/>
                    </a:lnTo>
                    <a:lnTo>
                      <a:pt x="626" y="489"/>
                    </a:lnTo>
                    <a:lnTo>
                      <a:pt x="629" y="489"/>
                    </a:lnTo>
                    <a:lnTo>
                      <a:pt x="629" y="498"/>
                    </a:lnTo>
                    <a:lnTo>
                      <a:pt x="640" y="498"/>
                    </a:lnTo>
                    <a:lnTo>
                      <a:pt x="640" y="519"/>
                    </a:lnTo>
                    <a:lnTo>
                      <a:pt x="643" y="519"/>
                    </a:lnTo>
                    <a:lnTo>
                      <a:pt x="643" y="520"/>
                    </a:lnTo>
                    <a:lnTo>
                      <a:pt x="643" y="520"/>
                    </a:lnTo>
                    <a:lnTo>
                      <a:pt x="643" y="529"/>
                    </a:lnTo>
                    <a:lnTo>
                      <a:pt x="648" y="529"/>
                    </a:lnTo>
                    <a:lnTo>
                      <a:pt x="648" y="540"/>
                    </a:lnTo>
                    <a:lnTo>
                      <a:pt x="653" y="540"/>
                    </a:lnTo>
                    <a:lnTo>
                      <a:pt x="653" y="547"/>
                    </a:lnTo>
                    <a:lnTo>
                      <a:pt x="672" y="547"/>
                    </a:lnTo>
                    <a:lnTo>
                      <a:pt x="672" y="556"/>
                    </a:lnTo>
                    <a:lnTo>
                      <a:pt x="674" y="556"/>
                    </a:lnTo>
                    <a:lnTo>
                      <a:pt x="674" y="561"/>
                    </a:lnTo>
                    <a:lnTo>
                      <a:pt x="693" y="561"/>
                    </a:lnTo>
                    <a:lnTo>
                      <a:pt x="693" y="570"/>
                    </a:lnTo>
                    <a:lnTo>
                      <a:pt x="701" y="570"/>
                    </a:lnTo>
                    <a:lnTo>
                      <a:pt x="701" y="588"/>
                    </a:lnTo>
                    <a:lnTo>
                      <a:pt x="740" y="588"/>
                    </a:lnTo>
                    <a:lnTo>
                      <a:pt x="740" y="594"/>
                    </a:lnTo>
                    <a:lnTo>
                      <a:pt x="748" y="594"/>
                    </a:lnTo>
                    <a:lnTo>
                      <a:pt x="748" y="601"/>
                    </a:lnTo>
                    <a:lnTo>
                      <a:pt x="751" y="601"/>
                    </a:lnTo>
                    <a:lnTo>
                      <a:pt x="751" y="617"/>
                    </a:lnTo>
                    <a:lnTo>
                      <a:pt x="754" y="617"/>
                    </a:lnTo>
                    <a:lnTo>
                      <a:pt x="754" y="624"/>
                    </a:lnTo>
                    <a:lnTo>
                      <a:pt x="761" y="624"/>
                    </a:lnTo>
                    <a:lnTo>
                      <a:pt x="761" y="636"/>
                    </a:lnTo>
                    <a:lnTo>
                      <a:pt x="775" y="636"/>
                    </a:lnTo>
                    <a:lnTo>
                      <a:pt x="775" y="652"/>
                    </a:lnTo>
                    <a:lnTo>
                      <a:pt x="795" y="652"/>
                    </a:lnTo>
                    <a:lnTo>
                      <a:pt x="795" y="659"/>
                    </a:lnTo>
                    <a:lnTo>
                      <a:pt x="796" y="659"/>
                    </a:lnTo>
                    <a:lnTo>
                      <a:pt x="796" y="663"/>
                    </a:lnTo>
                    <a:lnTo>
                      <a:pt x="815" y="663"/>
                    </a:lnTo>
                    <a:lnTo>
                      <a:pt x="815" y="670"/>
                    </a:lnTo>
                    <a:lnTo>
                      <a:pt x="858" y="670"/>
                    </a:lnTo>
                    <a:lnTo>
                      <a:pt x="858" y="686"/>
                    </a:lnTo>
                    <a:lnTo>
                      <a:pt x="881" y="686"/>
                    </a:lnTo>
                    <a:lnTo>
                      <a:pt x="881" y="699"/>
                    </a:lnTo>
                    <a:lnTo>
                      <a:pt x="892" y="699"/>
                    </a:lnTo>
                    <a:lnTo>
                      <a:pt x="892" y="706"/>
                    </a:lnTo>
                    <a:lnTo>
                      <a:pt x="914" y="706"/>
                    </a:lnTo>
                    <a:lnTo>
                      <a:pt x="914" y="713"/>
                    </a:lnTo>
                    <a:lnTo>
                      <a:pt x="924" y="713"/>
                    </a:lnTo>
                    <a:lnTo>
                      <a:pt x="924" y="721"/>
                    </a:lnTo>
                    <a:lnTo>
                      <a:pt x="932" y="721"/>
                    </a:lnTo>
                    <a:lnTo>
                      <a:pt x="932" y="733"/>
                    </a:lnTo>
                    <a:lnTo>
                      <a:pt x="946" y="733"/>
                    </a:lnTo>
                    <a:lnTo>
                      <a:pt x="946" y="740"/>
                    </a:lnTo>
                    <a:lnTo>
                      <a:pt x="969" y="740"/>
                    </a:lnTo>
                    <a:lnTo>
                      <a:pt x="969" y="747"/>
                    </a:lnTo>
                    <a:lnTo>
                      <a:pt x="972" y="747"/>
                    </a:lnTo>
                    <a:lnTo>
                      <a:pt x="972" y="755"/>
                    </a:lnTo>
                    <a:lnTo>
                      <a:pt x="1000" y="755"/>
                    </a:lnTo>
                    <a:lnTo>
                      <a:pt x="1000" y="770"/>
                    </a:lnTo>
                    <a:lnTo>
                      <a:pt x="1016" y="770"/>
                    </a:lnTo>
                    <a:lnTo>
                      <a:pt x="1016" y="782"/>
                    </a:lnTo>
                    <a:lnTo>
                      <a:pt x="1058" y="782"/>
                    </a:lnTo>
                    <a:lnTo>
                      <a:pt x="1058" y="791"/>
                    </a:lnTo>
                    <a:lnTo>
                      <a:pt x="1147" y="791"/>
                    </a:lnTo>
                    <a:lnTo>
                      <a:pt x="1147" y="797"/>
                    </a:lnTo>
                    <a:lnTo>
                      <a:pt x="1174" y="797"/>
                    </a:lnTo>
                    <a:lnTo>
                      <a:pt x="1174" y="815"/>
                    </a:lnTo>
                    <a:lnTo>
                      <a:pt x="1222" y="815"/>
                    </a:lnTo>
                    <a:lnTo>
                      <a:pt x="1222" y="822"/>
                    </a:lnTo>
                    <a:lnTo>
                      <a:pt x="1244" y="822"/>
                    </a:lnTo>
                    <a:lnTo>
                      <a:pt x="1244" y="836"/>
                    </a:lnTo>
                    <a:lnTo>
                      <a:pt x="1259" y="836"/>
                    </a:lnTo>
                    <a:lnTo>
                      <a:pt x="1259" y="848"/>
                    </a:lnTo>
                    <a:lnTo>
                      <a:pt x="1269" y="848"/>
                    </a:lnTo>
                    <a:lnTo>
                      <a:pt x="1269" y="860"/>
                    </a:lnTo>
                    <a:lnTo>
                      <a:pt x="1313" y="860"/>
                    </a:lnTo>
                    <a:lnTo>
                      <a:pt x="1313" y="889"/>
                    </a:lnTo>
                    <a:lnTo>
                      <a:pt x="1326" y="889"/>
                    </a:lnTo>
                    <a:lnTo>
                      <a:pt x="1326" y="903"/>
                    </a:lnTo>
                    <a:lnTo>
                      <a:pt x="1368" y="903"/>
                    </a:lnTo>
                    <a:lnTo>
                      <a:pt x="1368" y="914"/>
                    </a:lnTo>
                    <a:lnTo>
                      <a:pt x="1379" y="914"/>
                    </a:lnTo>
                    <a:lnTo>
                      <a:pt x="1379" y="918"/>
                    </a:lnTo>
                    <a:lnTo>
                      <a:pt x="1889" y="918"/>
                    </a:lnTo>
                  </a:path>
                </a:pathLst>
              </a:custGeom>
              <a:noFill/>
              <a:ln w="19050" cap="flat">
                <a:solidFill>
                  <a:srgbClr val="00A24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149101" y="775511"/>
              <a:ext cx="6545571" cy="3267477"/>
              <a:chOff x="1149101" y="775511"/>
              <a:chExt cx="6545571" cy="3267477"/>
            </a:xfrm>
          </p:grpSpPr>
          <p:grpSp>
            <p:nvGrpSpPr>
              <p:cNvPr id="486" name="Group 485"/>
              <p:cNvGrpSpPr/>
              <p:nvPr/>
            </p:nvGrpSpPr>
            <p:grpSpPr>
              <a:xfrm>
                <a:off x="1149101" y="775511"/>
                <a:ext cx="6545571" cy="3267477"/>
                <a:chOff x="1130416" y="1448358"/>
                <a:chExt cx="3619261" cy="2744383"/>
              </a:xfrm>
            </p:grpSpPr>
            <p:grpSp>
              <p:nvGrpSpPr>
                <p:cNvPr id="504" name="Group 503"/>
                <p:cNvGrpSpPr/>
                <p:nvPr/>
              </p:nvGrpSpPr>
              <p:grpSpPr>
                <a:xfrm>
                  <a:off x="1130416" y="2253749"/>
                  <a:ext cx="3445899" cy="1938992"/>
                  <a:chOff x="293430" y="1599124"/>
                  <a:chExt cx="1864724" cy="1252543"/>
                </a:xfrm>
              </p:grpSpPr>
              <p:sp>
                <p:nvSpPr>
                  <p:cNvPr id="523" name="TextBox 522"/>
                  <p:cNvSpPr txBox="1"/>
                  <p:nvPr/>
                </p:nvSpPr>
                <p:spPr>
                  <a:xfrm>
                    <a:off x="553627" y="2728556"/>
                    <a:ext cx="1604527" cy="1231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US" sz="1200" b="1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Months</a:t>
                    </a:r>
                  </a:p>
                </p:txBody>
              </p:sp>
              <p:sp>
                <p:nvSpPr>
                  <p:cNvPr id="524" name="TextBox 523"/>
                  <p:cNvSpPr txBox="1"/>
                  <p:nvPr/>
                </p:nvSpPr>
                <p:spPr>
                  <a:xfrm rot="16200000">
                    <a:off x="70995" y="1821559"/>
                    <a:ext cx="567982" cy="12311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 anchorCtr="0">
                    <a:noAutofit/>
                  </a:bodyPr>
                  <a:lstStyle/>
                  <a:p>
                    <a:pPr algn="ctr" defTabSz="914378">
                      <a:defRPr/>
                    </a:pPr>
                    <a:r>
                      <a:rPr lang="en-US" sz="1400" b="1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OS (%)</a:t>
                    </a:r>
                  </a:p>
                </p:txBody>
              </p:sp>
            </p:grpSp>
            <p:grpSp>
              <p:nvGrpSpPr>
                <p:cNvPr id="505" name="Group 504"/>
                <p:cNvGrpSpPr/>
                <p:nvPr/>
              </p:nvGrpSpPr>
              <p:grpSpPr>
                <a:xfrm>
                  <a:off x="1190545" y="1448358"/>
                  <a:ext cx="3559132" cy="2658062"/>
                  <a:chOff x="243497" y="1078861"/>
                  <a:chExt cx="1926000" cy="1717036"/>
                </a:xfrm>
              </p:grpSpPr>
              <p:sp>
                <p:nvSpPr>
                  <p:cNvPr id="506" name="TextBox 505"/>
                  <p:cNvSpPr txBox="1"/>
                  <p:nvPr/>
                </p:nvSpPr>
                <p:spPr>
                  <a:xfrm>
                    <a:off x="1664536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24</a:t>
                    </a:r>
                  </a:p>
                </p:txBody>
              </p:sp>
              <p:sp>
                <p:nvSpPr>
                  <p:cNvPr id="507" name="TextBox 506"/>
                  <p:cNvSpPr txBox="1"/>
                  <p:nvPr/>
                </p:nvSpPr>
                <p:spPr>
                  <a:xfrm>
                    <a:off x="1503496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21</a:t>
                    </a:r>
                  </a:p>
                </p:txBody>
              </p:sp>
              <p:sp>
                <p:nvSpPr>
                  <p:cNvPr id="508" name="TextBox 507"/>
                  <p:cNvSpPr txBox="1"/>
                  <p:nvPr/>
                </p:nvSpPr>
                <p:spPr>
                  <a:xfrm>
                    <a:off x="1342455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18</a:t>
                    </a:r>
                  </a:p>
                </p:txBody>
              </p:sp>
              <p:sp>
                <p:nvSpPr>
                  <p:cNvPr id="509" name="TextBox 508"/>
                  <p:cNvSpPr txBox="1"/>
                  <p:nvPr/>
                </p:nvSpPr>
                <p:spPr>
                  <a:xfrm>
                    <a:off x="1181415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p:txBody>
              </p:sp>
              <p:sp>
                <p:nvSpPr>
                  <p:cNvPr id="510" name="TextBox 509"/>
                  <p:cNvSpPr txBox="1"/>
                  <p:nvPr/>
                </p:nvSpPr>
                <p:spPr>
                  <a:xfrm>
                    <a:off x="1020374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</a:t>
                    </a:r>
                  </a:p>
                </p:txBody>
              </p:sp>
              <p:sp>
                <p:nvSpPr>
                  <p:cNvPr id="511" name="TextBox 510"/>
                  <p:cNvSpPr txBox="1"/>
                  <p:nvPr/>
                </p:nvSpPr>
                <p:spPr>
                  <a:xfrm>
                    <a:off x="860046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</a:t>
                    </a:r>
                  </a:p>
                </p:txBody>
              </p:sp>
              <p:sp>
                <p:nvSpPr>
                  <p:cNvPr id="512" name="TextBox 511"/>
                  <p:cNvSpPr txBox="1"/>
                  <p:nvPr/>
                </p:nvSpPr>
                <p:spPr>
                  <a:xfrm>
                    <a:off x="699717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</a:t>
                    </a:r>
                  </a:p>
                </p:txBody>
              </p:sp>
              <p:sp>
                <p:nvSpPr>
                  <p:cNvPr id="513" name="TextBox 512"/>
                  <p:cNvSpPr txBox="1"/>
                  <p:nvPr/>
                </p:nvSpPr>
                <p:spPr>
                  <a:xfrm>
                    <a:off x="539390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p:txBody>
              </p:sp>
              <p:sp>
                <p:nvSpPr>
                  <p:cNvPr id="514" name="TextBox 513"/>
                  <p:cNvSpPr txBox="1"/>
                  <p:nvPr/>
                </p:nvSpPr>
                <p:spPr>
                  <a:xfrm>
                    <a:off x="1986617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30</a:t>
                    </a:r>
                  </a:p>
                </p:txBody>
              </p:sp>
              <p:sp>
                <p:nvSpPr>
                  <p:cNvPr id="515" name="TextBox 514"/>
                  <p:cNvSpPr txBox="1"/>
                  <p:nvPr/>
                </p:nvSpPr>
                <p:spPr>
                  <a:xfrm>
                    <a:off x="243497" y="1078861"/>
                    <a:ext cx="182880" cy="13716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noAutofit/>
                  </a:bodyPr>
                  <a:lstStyle/>
                  <a:p>
                    <a:pPr algn="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sp>
                <p:nvSpPr>
                  <p:cNvPr id="516" name="TextBox 515"/>
                  <p:cNvSpPr txBox="1"/>
                  <p:nvPr/>
                </p:nvSpPr>
                <p:spPr>
                  <a:xfrm>
                    <a:off x="243497" y="1369053"/>
                    <a:ext cx="182880" cy="13716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noAutofit/>
                  </a:bodyPr>
                  <a:lstStyle/>
                  <a:p>
                    <a:pPr algn="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80</a:t>
                    </a:r>
                  </a:p>
                </p:txBody>
              </p:sp>
              <p:sp>
                <p:nvSpPr>
                  <p:cNvPr id="517" name="TextBox 516"/>
                  <p:cNvSpPr txBox="1"/>
                  <p:nvPr/>
                </p:nvSpPr>
                <p:spPr>
                  <a:xfrm>
                    <a:off x="243497" y="1659245"/>
                    <a:ext cx="182880" cy="13716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noAutofit/>
                  </a:bodyPr>
                  <a:lstStyle/>
                  <a:p>
                    <a:pPr algn="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60</a:t>
                    </a:r>
                  </a:p>
                </p:txBody>
              </p:sp>
              <p:sp>
                <p:nvSpPr>
                  <p:cNvPr id="518" name="TextBox 517"/>
                  <p:cNvSpPr txBox="1"/>
                  <p:nvPr/>
                </p:nvSpPr>
                <p:spPr>
                  <a:xfrm>
                    <a:off x="243497" y="1949438"/>
                    <a:ext cx="182880" cy="13716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noAutofit/>
                  </a:bodyPr>
                  <a:lstStyle/>
                  <a:p>
                    <a:pPr algn="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</a:t>
                    </a:r>
                  </a:p>
                </p:txBody>
              </p:sp>
              <p:sp>
                <p:nvSpPr>
                  <p:cNvPr id="519" name="TextBox 518"/>
                  <p:cNvSpPr txBox="1"/>
                  <p:nvPr/>
                </p:nvSpPr>
                <p:spPr>
                  <a:xfrm>
                    <a:off x="243497" y="2529823"/>
                    <a:ext cx="182880" cy="13716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noAutofit/>
                  </a:bodyPr>
                  <a:lstStyle/>
                  <a:p>
                    <a:pPr algn="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520" name="TextBox 519"/>
                  <p:cNvSpPr txBox="1"/>
                  <p:nvPr/>
                </p:nvSpPr>
                <p:spPr>
                  <a:xfrm>
                    <a:off x="243497" y="2239630"/>
                    <a:ext cx="182880" cy="13716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noAutofit/>
                  </a:bodyPr>
                  <a:lstStyle/>
                  <a:p>
                    <a:pPr algn="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</a:t>
                    </a:r>
                  </a:p>
                </p:txBody>
              </p:sp>
              <p:sp>
                <p:nvSpPr>
                  <p:cNvPr id="521" name="TextBox 520"/>
                  <p:cNvSpPr txBox="1"/>
                  <p:nvPr/>
                </p:nvSpPr>
                <p:spPr>
                  <a:xfrm>
                    <a:off x="379062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522" name="TextBox 521"/>
                  <p:cNvSpPr txBox="1"/>
                  <p:nvPr/>
                </p:nvSpPr>
                <p:spPr>
                  <a:xfrm>
                    <a:off x="1825577" y="2649593"/>
                    <a:ext cx="182880" cy="14630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 anchorCtr="0">
                    <a:noAutofit/>
                  </a:bodyPr>
                  <a:lstStyle/>
                  <a:p>
                    <a:pPr algn="ctr" defTabSz="685783">
                      <a:defRPr/>
                    </a:pPr>
                    <a:r>
                      <a:rPr lang="en-GB" sz="10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27</a:t>
                    </a:r>
                  </a:p>
                </p:txBody>
              </p:sp>
            </p:grpSp>
          </p:grpSp>
          <p:sp>
            <p:nvSpPr>
              <p:cNvPr id="487" name="Line 151"/>
              <p:cNvSpPr>
                <a:spLocks noChangeShapeType="1"/>
              </p:cNvSpPr>
              <p:nvPr/>
            </p:nvSpPr>
            <p:spPr bwMode="auto">
              <a:xfrm>
                <a:off x="1913202" y="1431505"/>
                <a:ext cx="105500" cy="0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8" name="Line 152"/>
              <p:cNvSpPr>
                <a:spLocks noChangeShapeType="1"/>
              </p:cNvSpPr>
              <p:nvPr/>
            </p:nvSpPr>
            <p:spPr bwMode="auto">
              <a:xfrm>
                <a:off x="1913202" y="1965239"/>
                <a:ext cx="105500" cy="0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9" name="Line 153"/>
              <p:cNvSpPr>
                <a:spLocks noChangeShapeType="1"/>
              </p:cNvSpPr>
              <p:nvPr/>
            </p:nvSpPr>
            <p:spPr bwMode="auto">
              <a:xfrm>
                <a:off x="1913202" y="2500821"/>
                <a:ext cx="105500" cy="0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0" name="Line 154"/>
              <p:cNvSpPr>
                <a:spLocks noChangeShapeType="1"/>
              </p:cNvSpPr>
              <p:nvPr/>
            </p:nvSpPr>
            <p:spPr bwMode="auto">
              <a:xfrm>
                <a:off x="1920239" y="3571982"/>
                <a:ext cx="5468837" cy="0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1" name="Line 155"/>
              <p:cNvSpPr>
                <a:spLocks noChangeShapeType="1"/>
              </p:cNvSpPr>
              <p:nvPr/>
            </p:nvSpPr>
            <p:spPr bwMode="auto">
              <a:xfrm>
                <a:off x="1913202" y="3034554"/>
                <a:ext cx="105500" cy="0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2" name="Line 156"/>
              <p:cNvSpPr>
                <a:spLocks noChangeShapeType="1"/>
              </p:cNvSpPr>
              <p:nvPr/>
            </p:nvSpPr>
            <p:spPr bwMode="auto">
              <a:xfrm>
                <a:off x="1910630" y="903312"/>
                <a:ext cx="108072" cy="0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3" name="Line 159"/>
              <p:cNvSpPr>
                <a:spLocks noChangeShapeType="1"/>
              </p:cNvSpPr>
              <p:nvPr/>
            </p:nvSpPr>
            <p:spPr bwMode="auto">
              <a:xfrm flipV="1">
                <a:off x="2018702" y="901912"/>
                <a:ext cx="0" cy="273840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4" name="Line 160"/>
              <p:cNvSpPr>
                <a:spLocks noChangeShapeType="1"/>
              </p:cNvSpPr>
              <p:nvPr/>
            </p:nvSpPr>
            <p:spPr bwMode="auto">
              <a:xfrm flipV="1">
                <a:off x="2554946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5" name="Line 161"/>
              <p:cNvSpPr>
                <a:spLocks noChangeShapeType="1"/>
              </p:cNvSpPr>
              <p:nvPr/>
            </p:nvSpPr>
            <p:spPr bwMode="auto">
              <a:xfrm flipV="1">
                <a:off x="3091190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6" name="Line 162"/>
              <p:cNvSpPr>
                <a:spLocks noChangeShapeType="1"/>
              </p:cNvSpPr>
              <p:nvPr/>
            </p:nvSpPr>
            <p:spPr bwMode="auto">
              <a:xfrm flipV="1">
                <a:off x="3627435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7" name="Line 163"/>
              <p:cNvSpPr>
                <a:spLocks noChangeShapeType="1"/>
              </p:cNvSpPr>
              <p:nvPr/>
            </p:nvSpPr>
            <p:spPr bwMode="auto">
              <a:xfrm flipV="1">
                <a:off x="4163679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8" name="Line 164"/>
              <p:cNvSpPr>
                <a:spLocks noChangeShapeType="1"/>
              </p:cNvSpPr>
              <p:nvPr/>
            </p:nvSpPr>
            <p:spPr bwMode="auto">
              <a:xfrm flipV="1">
                <a:off x="4699923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9" name="Line 165"/>
              <p:cNvSpPr>
                <a:spLocks noChangeShapeType="1"/>
              </p:cNvSpPr>
              <p:nvPr/>
            </p:nvSpPr>
            <p:spPr bwMode="auto">
              <a:xfrm flipV="1">
                <a:off x="5236167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0" name="Line 166"/>
              <p:cNvSpPr>
                <a:spLocks noChangeShapeType="1"/>
              </p:cNvSpPr>
              <p:nvPr/>
            </p:nvSpPr>
            <p:spPr bwMode="auto">
              <a:xfrm flipV="1">
                <a:off x="5772411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1" name="Line 167"/>
              <p:cNvSpPr>
                <a:spLocks noChangeShapeType="1"/>
              </p:cNvSpPr>
              <p:nvPr/>
            </p:nvSpPr>
            <p:spPr bwMode="auto">
              <a:xfrm flipV="1">
                <a:off x="7381144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2" name="Line 168"/>
              <p:cNvSpPr>
                <a:spLocks noChangeShapeType="1"/>
              </p:cNvSpPr>
              <p:nvPr/>
            </p:nvSpPr>
            <p:spPr bwMode="auto">
              <a:xfrm flipV="1">
                <a:off x="6308656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3" name="Line 167"/>
              <p:cNvSpPr>
                <a:spLocks noChangeShapeType="1"/>
              </p:cNvSpPr>
              <p:nvPr/>
            </p:nvSpPr>
            <p:spPr bwMode="auto">
              <a:xfrm flipV="1">
                <a:off x="6844900" y="3571982"/>
                <a:ext cx="0" cy="68333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7" name="Rectangle 8"/>
            <p:cNvSpPr/>
            <p:nvPr/>
          </p:nvSpPr>
          <p:spPr>
            <a:xfrm>
              <a:off x="6684535" y="3008524"/>
              <a:ext cx="719945" cy="16158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defTabSz="914378">
                <a:defRPr/>
              </a:pPr>
              <a:r>
                <a:rPr lang="en-US" sz="1050" b="1" kern="0" dirty="0">
                  <a:solidFill>
                    <a:srgbClr val="00599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Nivolumab</a:t>
              </a:r>
            </a:p>
          </p:txBody>
        </p:sp>
        <p:sp>
          <p:nvSpPr>
            <p:cNvPr id="218" name="Rectangle 8"/>
            <p:cNvSpPr/>
            <p:nvPr/>
          </p:nvSpPr>
          <p:spPr>
            <a:xfrm>
              <a:off x="6643878" y="2359696"/>
              <a:ext cx="1079531" cy="16158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defTabSz="914378">
                <a:defRPr/>
              </a:pPr>
              <a:r>
                <a:rPr lang="en-US" sz="1050" b="1" kern="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Chemotherapy</a:t>
              </a:r>
            </a:p>
          </p:txBody>
        </p:sp>
      </p:grpSp>
      <p:sp>
        <p:nvSpPr>
          <p:cNvPr id="209" name="Rectangle 208"/>
          <p:cNvSpPr/>
          <p:nvPr/>
        </p:nvSpPr>
        <p:spPr>
          <a:xfrm>
            <a:off x="1920240" y="5814795"/>
            <a:ext cx="5303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70">
              <a:spcBef>
                <a:spcPts val="300"/>
              </a:spcBef>
              <a:defRPr/>
            </a:pPr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randomized patients (≥1% PD-L1+): HR = 1.07 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(95% CI: 0.86, 1.33)</a:t>
            </a:r>
          </a:p>
        </p:txBody>
      </p:sp>
      <p:sp>
        <p:nvSpPr>
          <p:cNvPr id="2" name="Rectangle 1"/>
          <p:cNvSpPr/>
          <p:nvPr/>
        </p:nvSpPr>
        <p:spPr>
          <a:xfrm>
            <a:off x="5309941" y="2643131"/>
            <a:ext cx="28165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8">
              <a:defRPr/>
            </a:pPr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HR = 1.02 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(95% CI: 0.80, 1.30)</a:t>
            </a:r>
            <a:endParaRPr lang="en-US" sz="1200" b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4145" y="3488980"/>
            <a:ext cx="2927391" cy="94641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171446" indent="-171446" defTabSz="60957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60.4% in the </a:t>
            </a:r>
            <a:r>
              <a:rPr lang="en-US" sz="1200" b="1" kern="0" dirty="0">
                <a:solidFill>
                  <a:srgbClr val="00A2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chemotherapy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arm had subsequent </a:t>
            </a:r>
            <a:r>
              <a:rPr lang="en-US" sz="1200" b="1" kern="0" dirty="0">
                <a:solidFill>
                  <a:srgbClr val="0059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therapy</a:t>
            </a:r>
          </a:p>
          <a:p>
            <a:pPr marL="171446" indent="-171446" defTabSz="60957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43.6% in the </a:t>
            </a:r>
            <a:r>
              <a:rPr lang="en-US" sz="1200" b="1" kern="0" dirty="0">
                <a:solidFill>
                  <a:srgbClr val="0059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</a:t>
            </a:r>
            <a:r>
              <a:rPr lang="en-US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arm had subsequent systemic therapy </a:t>
            </a:r>
          </a:p>
        </p:txBody>
      </p:sp>
    </p:spTree>
    <p:extLst>
      <p:ext uri="{BB962C8B-B14F-4D97-AF65-F5344CB8AC3E}">
        <p14:creationId xmlns:p14="http://schemas.microsoft.com/office/powerpoint/2010/main" val="219216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ctrTitle" idx="4294967295"/>
          </p:nvPr>
        </p:nvSpPr>
        <p:spPr>
          <a:xfrm>
            <a:off x="471242" y="1556641"/>
            <a:ext cx="8022431" cy="1572815"/>
          </a:xfrm>
        </p:spPr>
        <p:txBody>
          <a:bodyPr/>
          <a:lstStyle/>
          <a:p>
            <a:pPr>
              <a:spcBef>
                <a:spcPts val="225"/>
              </a:spcBef>
              <a:defRPr/>
            </a:pPr>
            <a:r>
              <a:rPr lang="en-US" sz="2400" b="1" dirty="0">
                <a:solidFill>
                  <a:srgbClr val="003366"/>
                </a:solidFill>
              </a:rPr>
              <a:t>First Line Therapy </a:t>
            </a:r>
            <a:r>
              <a:rPr lang="en-US" sz="2400" b="1">
                <a:solidFill>
                  <a:srgbClr val="003366"/>
                </a:solidFill>
              </a:rPr>
              <a:t>With </a:t>
            </a:r>
            <a:r>
              <a:rPr lang="en-US" sz="2400" b="1" smtClean="0">
                <a:solidFill>
                  <a:srgbClr val="003366"/>
                </a:solidFill>
              </a:rPr>
              <a:t>PD-1/PD-L1 Inhibitors</a:t>
            </a:r>
            <a:endParaRPr lang="en-US" sz="2400" b="1" dirty="0">
              <a:solidFill>
                <a:srgbClr val="003366"/>
              </a:solidFill>
            </a:endParaRPr>
          </a:p>
        </p:txBody>
      </p:sp>
      <p:sp>
        <p:nvSpPr>
          <p:cNvPr id="25603" name="Subtitle 2"/>
          <p:cNvSpPr>
            <a:spLocks noGrp="1"/>
          </p:cNvSpPr>
          <p:nvPr>
            <p:ph type="subTitle" idx="4294967295"/>
          </p:nvPr>
        </p:nvSpPr>
        <p:spPr>
          <a:xfrm>
            <a:off x="1310632" y="3437827"/>
            <a:ext cx="6343650" cy="1195388"/>
          </a:xfrm>
        </p:spPr>
        <p:txBody>
          <a:bodyPr/>
          <a:lstStyle/>
          <a:p>
            <a:pPr marL="0" indent="0" algn="ctr" eaLnBrk="1" hangingPunct="1">
              <a:lnSpc>
                <a:spcPct val="70000"/>
              </a:lnSpc>
              <a:buNone/>
            </a:pPr>
            <a:r>
              <a:rPr lang="en-US" sz="1500" dirty="0">
                <a:latin typeface="+mj-lt"/>
                <a:cs typeface="Arial" pitchFamily="34" charset="0"/>
              </a:rPr>
              <a:t>Roy S. Herbst, MD, PhD </a:t>
            </a:r>
          </a:p>
          <a:p>
            <a:pPr marL="0" indent="0" algn="ctr" eaLnBrk="1" hangingPunct="1">
              <a:lnSpc>
                <a:spcPct val="70000"/>
              </a:lnSpc>
              <a:buNone/>
            </a:pPr>
            <a:r>
              <a:rPr lang="en-US" sz="1500" dirty="0">
                <a:cs typeface="Arial" pitchFamily="34" charset="0"/>
              </a:rPr>
              <a:t>Ensign Professor of Medicine </a:t>
            </a:r>
          </a:p>
          <a:p>
            <a:pPr marL="0" indent="0" algn="ctr" eaLnBrk="1" hangingPunct="1">
              <a:lnSpc>
                <a:spcPct val="70000"/>
              </a:lnSpc>
              <a:buNone/>
            </a:pPr>
            <a:r>
              <a:rPr lang="en-US" sz="1500" dirty="0">
                <a:cs typeface="Arial" pitchFamily="34" charset="0"/>
              </a:rPr>
              <a:t>Professor of Pharmacology</a:t>
            </a:r>
          </a:p>
          <a:p>
            <a:pPr marL="0" indent="0" algn="ctr" eaLnBrk="1" hangingPunct="1">
              <a:lnSpc>
                <a:spcPct val="70000"/>
              </a:lnSpc>
              <a:buNone/>
            </a:pPr>
            <a:r>
              <a:rPr lang="en-US" sz="1500" dirty="0">
                <a:cs typeface="Arial" pitchFamily="34" charset="0"/>
              </a:rPr>
              <a:t>Chief of Medical Oncology</a:t>
            </a:r>
          </a:p>
          <a:p>
            <a:pPr marL="0" indent="0" algn="ctr" eaLnBrk="1" hangingPunct="1">
              <a:lnSpc>
                <a:spcPct val="70000"/>
              </a:lnSpc>
              <a:buNone/>
            </a:pPr>
            <a:r>
              <a:rPr lang="en-US" sz="1500" dirty="0">
                <a:cs typeface="Arial" pitchFamily="34" charset="0"/>
              </a:rPr>
              <a:t>Director, Thoracic Oncology Research Program</a:t>
            </a:r>
          </a:p>
          <a:p>
            <a:pPr marL="0" indent="0" algn="ctr" eaLnBrk="1" hangingPunct="1">
              <a:lnSpc>
                <a:spcPct val="70000"/>
              </a:lnSpc>
              <a:buNone/>
            </a:pPr>
            <a:r>
              <a:rPr lang="en-US" sz="1500" dirty="0">
                <a:cs typeface="Arial" pitchFamily="34" charset="0"/>
              </a:rPr>
              <a:t>Associate Cancer Center Director for Translational Research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2585792" y="4941057"/>
            <a:ext cx="3793331" cy="34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6996" tIns="33500" rIns="66996" bIns="335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chemeClr val="bg1"/>
                </a:solidFill>
              </a:rPr>
              <a:t>February 11, 2017</a:t>
            </a:r>
          </a:p>
        </p:txBody>
      </p:sp>
    </p:spTree>
    <p:extLst>
      <p:ext uri="{BB962C8B-B14F-4D97-AF65-F5344CB8AC3E}">
        <p14:creationId xmlns:p14="http://schemas.microsoft.com/office/powerpoint/2010/main" val="394995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339" y="168224"/>
            <a:ext cx="8088922" cy="857250"/>
          </a:xfrm>
          <a:noFill/>
        </p:spPr>
        <p:txBody>
          <a:bodyPr/>
          <a:lstStyle/>
          <a:p>
            <a:r>
              <a:rPr lang="en-US" sz="30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CheckMate</a:t>
            </a:r>
            <a:r>
              <a:rPr lang="en-US" sz="3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026 </a:t>
            </a:r>
            <a:r>
              <a:rPr lang="en-US" sz="30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(CM 026) </a:t>
            </a:r>
            <a:r>
              <a:rPr lang="en-US" sz="3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</a:t>
            </a:r>
            <a:r>
              <a:rPr lang="en-US" sz="30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0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0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KEYNOTE-024 </a:t>
            </a:r>
            <a:r>
              <a:rPr lang="en-US" sz="3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(KN 024)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1420607"/>
              </p:ext>
            </p:extLst>
          </p:nvPr>
        </p:nvGraphicFramePr>
        <p:xfrm>
          <a:off x="406402" y="1219188"/>
          <a:ext cx="8235951" cy="36118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0659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247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453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KN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024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CM 026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Tumor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biopsy 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After metastatic diagnosis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Within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6 months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PD-L1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cut off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50% (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22C3 clone)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5% (28-8 clone)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Prevalence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30%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Imaging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interval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Q 9 weeks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Q 6 weeks for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first</a:t>
                      </a:r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 48 weeks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Primary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endpoint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PFS</a:t>
                      </a:r>
                      <a:r>
                        <a:rPr lang="en-US" sz="1600" baseline="0" dirty="0">
                          <a:solidFill>
                            <a:srgbClr val="000066"/>
                          </a:solidFill>
                        </a:rPr>
                        <a:t> (RECIST)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PFS (IRRC)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Never smokers (PD-1)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3%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11%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Squamous histology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19%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24%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Time from diagnosis to treatment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?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2 months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Prior radiation 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? </a:t>
                      </a:r>
                      <a:r>
                        <a:rPr lang="en-US" sz="1600" baseline="30000" dirty="0">
                          <a:solidFill>
                            <a:srgbClr val="000066"/>
                          </a:solidFill>
                        </a:rPr>
                        <a:t>1</a:t>
                      </a:r>
                      <a:endParaRPr lang="en-US" sz="1600" baseline="300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66"/>
                          </a:solidFill>
                        </a:rPr>
                        <a:t>37.6 %</a:t>
                      </a:r>
                      <a:endParaRPr lang="en-US" sz="1600" dirty="0">
                        <a:solidFill>
                          <a:srgbClr val="000066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Text Placeholder 14"/>
          <p:cNvSpPr txBox="1">
            <a:spLocks/>
          </p:cNvSpPr>
          <p:nvPr/>
        </p:nvSpPr>
        <p:spPr bwMode="auto">
          <a:xfrm>
            <a:off x="5713416" y="5217812"/>
            <a:ext cx="2928937" cy="3238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35000"/>
              <a:buFont typeface="Wingdings" panose="05000000000000000000" pitchFamily="2" charset="2"/>
              <a:buChar char="u"/>
              <a:defRPr sz="1600" kern="1200">
                <a:solidFill>
                  <a:schemeClr val="tx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35000"/>
              <a:buFont typeface="Wingdings" panose="05000000000000000000" pitchFamily="2" charset="2"/>
              <a:buChar char="u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 Narrow"/>
                <a:ea typeface="MS PGothic" pitchFamily="34" charset="-128"/>
                <a:cs typeface="Arial Narrow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35000"/>
              <a:buFont typeface="Wingdings" panose="05000000000000000000" pitchFamily="2" charset="2"/>
              <a:buChar char="u"/>
              <a:defRPr sz="1600" kern="1200">
                <a:solidFill>
                  <a:schemeClr val="bg1">
                    <a:lumMod val="65000"/>
                  </a:schemeClr>
                </a:solidFill>
                <a:latin typeface="Arial Narrow"/>
                <a:ea typeface="MS PGothic" pitchFamily="34" charset="-128"/>
                <a:cs typeface="Arial Narrow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200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Socinski</a:t>
            </a:r>
            <a:r>
              <a:rPr lang="en-US" sz="12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al, ESMO 2016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Reck</a:t>
            </a:r>
            <a:r>
              <a:rPr lang="en-US" sz="12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al, ESMO 2016, NEJM 2016</a:t>
            </a:r>
          </a:p>
        </p:txBody>
      </p:sp>
      <p:sp>
        <p:nvSpPr>
          <p:cNvPr id="3" name="Rectangle 2"/>
          <p:cNvSpPr/>
          <p:nvPr/>
        </p:nvSpPr>
        <p:spPr>
          <a:xfrm>
            <a:off x="246878" y="5218497"/>
            <a:ext cx="40760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aseline="30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2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Prior radiation therapy of &gt; 30 </a:t>
            </a:r>
            <a:r>
              <a:rPr lang="en-US" sz="1200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</a:t>
            </a:r>
            <a:r>
              <a:rPr lang="en-US" sz="12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disallowed within</a:t>
            </a:r>
          </a:p>
          <a:p>
            <a:r>
              <a:rPr lang="en-US" sz="12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6 months of first dose of trial treatment</a:t>
            </a:r>
          </a:p>
        </p:txBody>
      </p:sp>
    </p:spTree>
    <p:extLst>
      <p:ext uri="{BB962C8B-B14F-4D97-AF65-F5344CB8AC3E}">
        <p14:creationId xmlns:p14="http://schemas.microsoft.com/office/powerpoint/2010/main" val="399815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496" y="348596"/>
            <a:ext cx="8228794" cy="79294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KEYNOTE-021 Cohort G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250440" y="1609250"/>
            <a:ext cx="2560320" cy="1280160"/>
          </a:xfrm>
          <a:prstGeom prst="roundRect">
            <a:avLst/>
          </a:prstGeom>
          <a:solidFill>
            <a:srgbClr val="6E1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spcBef>
                <a:spcPts val="600"/>
              </a:spcBef>
            </a:pP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Pembrolizumab 200 mg </a:t>
            </a:r>
            <a:b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Q3W for 2 years</a:t>
            </a:r>
          </a:p>
          <a:p>
            <a:pPr algn="ctr" defTabSz="816353"/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 defTabSz="816353"/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Carboplatin AUC 5 mg/mL/min + Pemetrexed 500 mg/m</a:t>
            </a:r>
            <a:r>
              <a:rPr lang="en-US" altLang="en-US" sz="1200" b="1" kern="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altLang="en-US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816353"/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Q3W for 4 cycles</a:t>
            </a:r>
            <a:r>
              <a:rPr lang="en-US" altLang="en-US" sz="1200" b="1" kern="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altLang="en-US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13889" y="3573267"/>
            <a:ext cx="5977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250440" y="3228080"/>
            <a:ext cx="2560320" cy="128016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/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Carboplatin AUC 5 mg/mL/min + Pemetrexed 500 mg/m</a:t>
            </a:r>
            <a:r>
              <a:rPr lang="en-US" altLang="en-US" sz="1200" b="1" kern="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altLang="en-US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816353"/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Q3W for 4 cycles</a:t>
            </a:r>
            <a:r>
              <a:rPr lang="en-US" altLang="en-US" sz="1200" b="1" kern="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altLang="en-US" sz="11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9331" y="6225730"/>
            <a:ext cx="3945311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defTabSz="457189"/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PD=progressive disease.</a:t>
            </a:r>
          </a:p>
          <a:p>
            <a:pPr defTabSz="457189"/>
            <a:r>
              <a:rPr lang="en-US" sz="800" b="1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Randomization was stratified by PD-L1 TPS &lt;1% vs </a:t>
            </a:r>
            <a:r>
              <a:rPr lang="en-US" sz="800" b="1" kern="0" dirty="0">
                <a:solidFill>
                  <a:sysClr val="windowText" lastClr="000000"/>
                </a:solidFill>
                <a:latin typeface="Arial"/>
                <a:cs typeface="Arial"/>
              </a:rPr>
              <a:t>≥1%.</a:t>
            </a:r>
            <a:endParaRPr lang="en-US" sz="800" b="1" kern="0" baseline="30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89"/>
            <a:r>
              <a:rPr lang="en-US" sz="800" b="1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Indefinite ma</a:t>
            </a:r>
            <a:r>
              <a:rPr lang="en-US" sz="8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intenance therapy with pemetrexed 500 mg/m</a:t>
            </a:r>
            <a:r>
              <a:rPr lang="en-US" sz="800" b="1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8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Q3W permitted. </a:t>
            </a:r>
            <a:endParaRPr lang="en-US" sz="800" b="1" baseline="30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468055" y="3457467"/>
            <a:ext cx="1463040" cy="822960"/>
          </a:xfrm>
          <a:prstGeom prst="roundRect">
            <a:avLst/>
          </a:prstGeom>
          <a:solidFill>
            <a:srgbClr val="6E1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spcBef>
                <a:spcPts val="600"/>
              </a:spcBef>
            </a:pP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Pembrolizumab  </a:t>
            </a:r>
            <a:b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 mg Q3W </a:t>
            </a:r>
            <a:b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2 years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44787" y="1858054"/>
            <a:ext cx="2926080" cy="23774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" tIns="9144" rIns="9144" bIns="9144" rtlCol="0" anchor="ctr"/>
          <a:lstStyle/>
          <a:p>
            <a:pPr algn="ctr" defTabSz="914378">
              <a:lnSpc>
                <a:spcPct val="90000"/>
              </a:lnSpc>
            </a:pPr>
            <a:r>
              <a:rPr lang="en-US" sz="1200" b="1" u="sng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Key Eligibility Criteria</a:t>
            </a:r>
          </a:p>
          <a:p>
            <a:pPr marL="233357" indent="-114297" defTabSz="914378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Untreated stage IIIB or IV nonsquamous NSCLC</a:t>
            </a:r>
          </a:p>
          <a:p>
            <a:pPr marL="233357" indent="-114297" defTabSz="914378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activating </a:t>
            </a:r>
            <a:r>
              <a:rPr lang="en-US" sz="1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mutation or </a:t>
            </a:r>
            <a:r>
              <a:rPr lang="en-US" sz="1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ALK</a:t>
            </a: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translocation</a:t>
            </a:r>
          </a:p>
          <a:p>
            <a:pPr marL="233357" indent="-114297" defTabSz="914378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Provision of a sample for </a:t>
            </a:r>
            <a:b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PD-L1 assessment</a:t>
            </a:r>
            <a:r>
              <a:rPr lang="en-US" sz="1200" b="1" kern="0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2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3357" indent="-114297" defTabSz="914378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ECOG PS 0-1</a:t>
            </a:r>
          </a:p>
          <a:p>
            <a:pPr marL="233357" indent="-114297" defTabSz="914378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untreated brain metastases</a:t>
            </a:r>
          </a:p>
          <a:p>
            <a:pPr marL="233357" indent="-114297" defTabSz="914378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ILD or pneumonitis requiring systemic steroids</a:t>
            </a:r>
            <a:endParaRPr lang="en-US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Elbow Connector 5"/>
          <p:cNvCxnSpPr>
            <a:stCxn id="4" idx="3"/>
            <a:endCxn id="5" idx="1"/>
          </p:cNvCxnSpPr>
          <p:nvPr/>
        </p:nvCxnSpPr>
        <p:spPr>
          <a:xfrm flipV="1">
            <a:off x="3170868" y="2249331"/>
            <a:ext cx="1079573" cy="797444"/>
          </a:xfrm>
          <a:prstGeom prst="bentConnector3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4" idx="3"/>
            <a:endCxn id="7" idx="1"/>
          </p:cNvCxnSpPr>
          <p:nvPr/>
        </p:nvCxnSpPr>
        <p:spPr>
          <a:xfrm>
            <a:off x="3170868" y="3046775"/>
            <a:ext cx="1079573" cy="821386"/>
          </a:xfrm>
          <a:prstGeom prst="bentConnector3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/>
          </p:cNvSpPr>
          <p:nvPr/>
        </p:nvSpPr>
        <p:spPr>
          <a:xfrm>
            <a:off x="3309898" y="2648053"/>
            <a:ext cx="822960" cy="82367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914378"/>
            <a: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(1:1)</a:t>
            </a:r>
            <a:r>
              <a:rPr lang="en-US" sz="1100" b="1" kern="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N=123</a:t>
            </a:r>
            <a:endParaRPr lang="en-US" sz="1100" b="1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Arrow Connector 10"/>
          <p:cNvCxnSpPr>
            <a:stCxn id="7" idx="3"/>
            <a:endCxn id="15" idx="1"/>
          </p:cNvCxnSpPr>
          <p:nvPr/>
        </p:nvCxnSpPr>
        <p:spPr>
          <a:xfrm>
            <a:off x="6810761" y="3868161"/>
            <a:ext cx="657295" cy="78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1233" y="4896896"/>
            <a:ext cx="7859331" cy="1055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>
              <a:lnSpc>
                <a:spcPct val="90000"/>
              </a:lnSpc>
            </a:pPr>
            <a:r>
              <a:rPr lang="en-US" sz="1600" b="1" u="sng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Points</a:t>
            </a:r>
          </a:p>
          <a:p>
            <a:pPr defTabSz="457189">
              <a:lnSpc>
                <a:spcPct val="90000"/>
              </a:lnSpc>
              <a:spcBef>
                <a:spcPts val="200"/>
              </a:spcBef>
            </a:pP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Primary: ORR (RECIST v1.1 per blinded, independent central review)</a:t>
            </a:r>
          </a:p>
          <a:p>
            <a:pPr defTabSz="457189">
              <a:lnSpc>
                <a:spcPct val="90000"/>
              </a:lnSpc>
              <a:spcBef>
                <a:spcPts val="200"/>
              </a:spcBef>
            </a:pPr>
            <a:r>
              <a:rPr lang="en-US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secondary: PFS</a:t>
            </a:r>
          </a:p>
          <a:p>
            <a:pPr defTabSz="457189">
              <a:lnSpc>
                <a:spcPct val="90000"/>
              </a:lnSpc>
              <a:spcBef>
                <a:spcPts val="200"/>
              </a:spcBef>
            </a:pPr>
            <a:r>
              <a:rPr lang="en-US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secondary: OS, safety, r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elationship between antitumor activity and PD-L1 TPS</a:t>
            </a:r>
          </a:p>
        </p:txBody>
      </p:sp>
    </p:spTree>
    <p:extLst>
      <p:ext uri="{BB962C8B-B14F-4D97-AF65-F5344CB8AC3E}">
        <p14:creationId xmlns:p14="http://schemas.microsoft.com/office/powerpoint/2010/main" val="50377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0471" y="374747"/>
            <a:ext cx="7772400" cy="464344"/>
          </a:xfrm>
          <a:extLst>
            <a:ext uri="{909E8E84-426E-40DD-AFC4-6F175D3DCCD1}">
              <a14:hiddenFill xmlns:a14="http://schemas.microsoft.com/office/drawing/2010/main">
                <a:solidFill>
                  <a:srgbClr val="000066"/>
                </a:solidFill>
              </a14:hiddenFill>
            </a:ext>
          </a:extLst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66"/>
                </a:solidFill>
              </a:rPr>
              <a:t>Survival data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2" y="4367717"/>
            <a:ext cx="7991475" cy="1944216"/>
          </a:xfrm>
        </p:spPr>
        <p:txBody>
          <a:bodyPr>
            <a:normAutofit lnSpcReduction="10000"/>
          </a:bodyPr>
          <a:lstStyle/>
          <a:p>
            <a:pPr marL="419090" indent="-419090">
              <a:buClr>
                <a:srgbClr val="002060"/>
              </a:buClr>
            </a:pPr>
            <a:r>
              <a:rPr lang="en-US" sz="2200" dirty="0">
                <a:solidFill>
                  <a:srgbClr val="000066"/>
                </a:solidFill>
              </a:rPr>
              <a:t>Clear PFS benefit and no OS advantage</a:t>
            </a:r>
          </a:p>
          <a:p>
            <a:pPr marL="800080" lvl="1" indent="-342892"/>
            <a:r>
              <a:rPr lang="en-US" sz="1700" b="1" dirty="0">
                <a:solidFill>
                  <a:srgbClr val="002060"/>
                </a:solidFill>
              </a:rPr>
              <a:t>Median PFS improved by 4.1 months</a:t>
            </a:r>
          </a:p>
          <a:p>
            <a:pPr marL="800080" lvl="1" indent="-342892"/>
            <a:r>
              <a:rPr lang="en-US" sz="1700" dirty="0">
                <a:solidFill>
                  <a:srgbClr val="002060"/>
                </a:solidFill>
              </a:rPr>
              <a:t>PFS HR is  0.53</a:t>
            </a:r>
          </a:p>
          <a:p>
            <a:pPr marL="800080" lvl="1" indent="-342892"/>
            <a:r>
              <a:rPr lang="en-US" sz="1700" dirty="0">
                <a:solidFill>
                  <a:srgbClr val="002060"/>
                </a:solidFill>
              </a:rPr>
              <a:t>No difference for OS </a:t>
            </a:r>
          </a:p>
          <a:p>
            <a:pPr marL="800080" lvl="1" indent="-342892"/>
            <a:r>
              <a:rPr lang="en-US" sz="1700" dirty="0">
                <a:solidFill>
                  <a:srgbClr val="002060"/>
                </a:solidFill>
              </a:rPr>
              <a:t>Estimated rate of OS @ 12 months: 75% (Combo) </a:t>
            </a:r>
            <a:r>
              <a:rPr lang="en-US" sz="1700" dirty="0" err="1">
                <a:solidFill>
                  <a:srgbClr val="002060"/>
                </a:solidFill>
              </a:rPr>
              <a:t>vs</a:t>
            </a:r>
            <a:r>
              <a:rPr lang="en-US" sz="1700" dirty="0">
                <a:solidFill>
                  <a:srgbClr val="002060"/>
                </a:solidFill>
              </a:rPr>
              <a:t> 72% (CT)</a:t>
            </a:r>
          </a:p>
          <a:p>
            <a:pPr marL="800080" lvl="1" indent="-342892"/>
            <a:r>
              <a:rPr lang="en-US" sz="1700" dirty="0">
                <a:solidFill>
                  <a:srgbClr val="002060"/>
                </a:solidFill>
              </a:rPr>
              <a:t>In CT arm cross-over is 51% to </a:t>
            </a:r>
            <a:r>
              <a:rPr lang="en-US" sz="1700" dirty="0" smtClean="0">
                <a:solidFill>
                  <a:srgbClr val="002060"/>
                </a:solidFill>
              </a:rPr>
              <a:t>PD-(</a:t>
            </a:r>
            <a:r>
              <a:rPr lang="en-US" sz="1700" dirty="0">
                <a:solidFill>
                  <a:srgbClr val="002060"/>
                </a:solidFill>
              </a:rPr>
              <a:t>L)1 therapies (</a:t>
            </a:r>
            <a:r>
              <a:rPr lang="en-US" sz="1700" dirty="0" err="1">
                <a:solidFill>
                  <a:srgbClr val="002060"/>
                </a:solidFill>
              </a:rPr>
              <a:t>pembro</a:t>
            </a:r>
            <a:r>
              <a:rPr lang="en-US" sz="1700" dirty="0">
                <a:solidFill>
                  <a:srgbClr val="002060"/>
                </a:solidFill>
              </a:rPr>
              <a:t> &amp; others)</a:t>
            </a:r>
            <a:endParaRPr lang="en-US" sz="1700" dirty="0"/>
          </a:p>
          <a:p>
            <a:pPr marL="800080" lvl="1" indent="-342892">
              <a:buNone/>
            </a:pP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82" y="6269228"/>
            <a:ext cx="1907704" cy="388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"/>
          <a:stretch/>
        </p:blipFill>
        <p:spPr bwMode="auto">
          <a:xfrm>
            <a:off x="5235729" y="1704226"/>
            <a:ext cx="3346251" cy="238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89846"/>
            <a:ext cx="4273143" cy="221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49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326072"/>
            <a:ext cx="6858000" cy="857250"/>
          </a:xfrm>
        </p:spPr>
        <p:txBody>
          <a:bodyPr/>
          <a:lstStyle/>
          <a:p>
            <a:r>
              <a:rPr lang="en-US" sz="2400" dirty="0"/>
              <a:t>T-Cell Immune Checkpoints </a:t>
            </a:r>
            <a:br>
              <a:rPr lang="en-US" sz="2400" dirty="0"/>
            </a:br>
            <a:r>
              <a:rPr lang="en-US" sz="2400" dirty="0"/>
              <a:t>as Targets for Immunotherapy</a:t>
            </a:r>
          </a:p>
        </p:txBody>
      </p:sp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1454251" y="5451881"/>
            <a:ext cx="3177005" cy="213519"/>
          </a:xfrm>
          <a:prstGeom prst="rect">
            <a:avLst/>
          </a:prstGeom>
        </p:spPr>
        <p:txBody>
          <a:bodyPr wrap="square" lIns="51434" tIns="25717" rIns="51434" bIns="25717" anchor="b" anchorCtr="0">
            <a:spAutoFit/>
          </a:bodyPr>
          <a:lstStyle/>
          <a:p>
            <a:pPr marL="122325" indent="-122325" defTabSz="95142">
              <a:defRPr/>
            </a:pPr>
            <a:r>
              <a:rPr lang="en-US" sz="900" kern="0" dirty="0">
                <a:solidFill>
                  <a:schemeClr val="bg1"/>
                </a:solidFill>
                <a:ea typeface="ＭＳ Ｐゴシック" pitchFamily="34" charset="-128"/>
              </a:rPr>
              <a:t>Adapted from </a:t>
            </a:r>
            <a:r>
              <a:rPr lang="en-US" sz="900" kern="0" dirty="0" err="1">
                <a:solidFill>
                  <a:schemeClr val="bg1"/>
                </a:solidFill>
                <a:ea typeface="ＭＳ Ｐゴシック" pitchFamily="34" charset="-128"/>
              </a:rPr>
              <a:t>Mellman</a:t>
            </a:r>
            <a:r>
              <a:rPr lang="en-US" sz="900" kern="0" dirty="0">
                <a:solidFill>
                  <a:schemeClr val="bg1"/>
                </a:solidFill>
                <a:ea typeface="ＭＳ Ｐゴシック" pitchFamily="34" charset="-128"/>
              </a:rPr>
              <a:t> I et al. </a:t>
            </a:r>
            <a:r>
              <a:rPr lang="en-US" sz="900" i="1" kern="0" dirty="0">
                <a:solidFill>
                  <a:schemeClr val="bg1"/>
                </a:solidFill>
                <a:ea typeface="ＭＳ Ｐゴシック" pitchFamily="34" charset="-128"/>
              </a:rPr>
              <a:t>Nature</a:t>
            </a:r>
            <a:r>
              <a:rPr lang="en-US" sz="900" kern="0" dirty="0">
                <a:solidFill>
                  <a:schemeClr val="bg1"/>
                </a:solidFill>
                <a:ea typeface="ＭＳ Ｐゴシック" pitchFamily="34" charset="-128"/>
              </a:rPr>
              <a:t>. 2011;480:481–489</a:t>
            </a:r>
            <a:r>
              <a:rPr lang="en-US" sz="1050" kern="0" dirty="0">
                <a:solidFill>
                  <a:schemeClr val="bg1"/>
                </a:solidFill>
                <a:ea typeface="ＭＳ Ｐゴシック" pitchFamily="34" charset="-128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15372" y="1084006"/>
            <a:ext cx="8008619" cy="4198595"/>
            <a:chOff x="1263973" y="1925487"/>
            <a:chExt cx="6403534" cy="3357114"/>
          </a:xfrm>
        </p:grpSpPr>
        <p:sp>
          <p:nvSpPr>
            <p:cNvPr id="81" name="Oval 80"/>
            <p:cNvSpPr/>
            <p:nvPr/>
          </p:nvSpPr>
          <p:spPr>
            <a:xfrm>
              <a:off x="6427695" y="1925487"/>
              <a:ext cx="1239812" cy="13506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350" kern="0">
                <a:solidFill>
                  <a:schemeClr val="bg1"/>
                </a:solidFill>
              </a:endParaRPr>
            </a:p>
          </p:txBody>
        </p:sp>
        <p:sp>
          <p:nvSpPr>
            <p:cNvPr id="156" name="Pentagon 155"/>
            <p:cNvSpPr/>
            <p:nvPr/>
          </p:nvSpPr>
          <p:spPr bwMode="auto">
            <a:xfrm rot="3298582">
              <a:off x="4914346" y="4017837"/>
              <a:ext cx="246857" cy="78270"/>
            </a:xfrm>
            <a:prstGeom prst="homePlate">
              <a:avLst>
                <a:gd name="adj" fmla="val 62198"/>
              </a:avLst>
            </a:prstGeom>
            <a:solidFill>
              <a:srgbClr val="00AE00">
                <a:lumMod val="40000"/>
                <a:lumOff val="60000"/>
              </a:srgbClr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57" name="Picture 15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20591">
              <a:off x="5594568" y="2459006"/>
              <a:ext cx="304713" cy="300360"/>
            </a:xfrm>
            <a:prstGeom prst="rect">
              <a:avLst/>
            </a:prstGeom>
          </p:spPr>
        </p:pic>
        <p:grpSp>
          <p:nvGrpSpPr>
            <p:cNvPr id="3" name="Group 27"/>
            <p:cNvGrpSpPr/>
            <p:nvPr/>
          </p:nvGrpSpPr>
          <p:grpSpPr>
            <a:xfrm rot="18020591">
              <a:off x="5667582" y="2680928"/>
              <a:ext cx="79259" cy="68576"/>
              <a:chOff x="1084395" y="4324349"/>
              <a:chExt cx="906330" cy="828670"/>
            </a:xfrm>
          </p:grpSpPr>
          <p:sp>
            <p:nvSpPr>
              <p:cNvPr id="225" name="Freeform 224"/>
              <p:cNvSpPr/>
              <p:nvPr/>
            </p:nvSpPr>
            <p:spPr bwMode="auto">
              <a:xfrm>
                <a:off x="1135857" y="4324349"/>
                <a:ext cx="854868" cy="352425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54868 w 854868"/>
                  <a:gd name="connsiteY0" fmla="*/ 66675 h 342900"/>
                  <a:gd name="connsiteX1" fmla="*/ 826293 w 854868"/>
                  <a:gd name="connsiteY1" fmla="*/ 342900 h 342900"/>
                  <a:gd name="connsiteX2" fmla="*/ 0 w 854868"/>
                  <a:gd name="connsiteY2" fmla="*/ 276225 h 342900"/>
                  <a:gd name="connsiteX3" fmla="*/ 25399 w 854868"/>
                  <a:gd name="connsiteY3" fmla="*/ 0 h 342900"/>
                  <a:gd name="connsiteX4" fmla="*/ 854868 w 854868"/>
                  <a:gd name="connsiteY4" fmla="*/ 66675 h 342900"/>
                  <a:gd name="connsiteX0" fmla="*/ 854868 w 854868"/>
                  <a:gd name="connsiteY0" fmla="*/ 76200 h 352425"/>
                  <a:gd name="connsiteX1" fmla="*/ 826293 w 854868"/>
                  <a:gd name="connsiteY1" fmla="*/ 352425 h 352425"/>
                  <a:gd name="connsiteX2" fmla="*/ 0 w 854868"/>
                  <a:gd name="connsiteY2" fmla="*/ 285750 h 352425"/>
                  <a:gd name="connsiteX3" fmla="*/ 25399 w 854868"/>
                  <a:gd name="connsiteY3" fmla="*/ 0 h 352425"/>
                  <a:gd name="connsiteX4" fmla="*/ 854868 w 854868"/>
                  <a:gd name="connsiteY4" fmla="*/ 7620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68" h="352425">
                    <a:moveTo>
                      <a:pt x="854868" y="76200"/>
                    </a:moveTo>
                    <a:lnTo>
                      <a:pt x="826293" y="352425"/>
                    </a:lnTo>
                    <a:lnTo>
                      <a:pt x="0" y="285750"/>
                    </a:lnTo>
                    <a:lnTo>
                      <a:pt x="25399" y="0"/>
                    </a:lnTo>
                    <a:lnTo>
                      <a:pt x="854868" y="76200"/>
                    </a:lnTo>
                    <a:close/>
                  </a:path>
                </a:pathLst>
              </a:custGeom>
              <a:solidFill>
                <a:srgbClr val="C00000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226" name="Freeform 225"/>
              <p:cNvSpPr/>
              <p:nvPr/>
            </p:nvSpPr>
            <p:spPr bwMode="auto">
              <a:xfrm>
                <a:off x="1084395" y="4800595"/>
                <a:ext cx="847725" cy="352424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35718 h 311943"/>
                  <a:gd name="connsiteX1" fmla="*/ 819150 w 847725"/>
                  <a:gd name="connsiteY1" fmla="*/ 311943 h 311943"/>
                  <a:gd name="connsiteX2" fmla="*/ 0 w 847725"/>
                  <a:gd name="connsiteY2" fmla="*/ 245268 h 311943"/>
                  <a:gd name="connsiteX3" fmla="*/ 23019 w 847725"/>
                  <a:gd name="connsiteY3" fmla="*/ 0 h 311943"/>
                  <a:gd name="connsiteX4" fmla="*/ 847725 w 847725"/>
                  <a:gd name="connsiteY4" fmla="*/ 35718 h 311943"/>
                  <a:gd name="connsiteX0" fmla="*/ 847725 w 847725"/>
                  <a:gd name="connsiteY0" fmla="*/ 66674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66674 h 342899"/>
                  <a:gd name="connsiteX0" fmla="*/ 847725 w 847725"/>
                  <a:gd name="connsiteY0" fmla="*/ 57149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57149 h 342899"/>
                  <a:gd name="connsiteX0" fmla="*/ 847725 w 847725"/>
                  <a:gd name="connsiteY0" fmla="*/ 66674 h 352424"/>
                  <a:gd name="connsiteX1" fmla="*/ 819150 w 847725"/>
                  <a:gd name="connsiteY1" fmla="*/ 352424 h 352424"/>
                  <a:gd name="connsiteX2" fmla="*/ 0 w 847725"/>
                  <a:gd name="connsiteY2" fmla="*/ 285749 h 352424"/>
                  <a:gd name="connsiteX3" fmla="*/ 21432 w 847725"/>
                  <a:gd name="connsiteY3" fmla="*/ 0 h 352424"/>
                  <a:gd name="connsiteX4" fmla="*/ 847725 w 847725"/>
                  <a:gd name="connsiteY4" fmla="*/ 66674 h 352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5" h="352424">
                    <a:moveTo>
                      <a:pt x="847725" y="66674"/>
                    </a:moveTo>
                    <a:lnTo>
                      <a:pt x="819150" y="352424"/>
                    </a:lnTo>
                    <a:lnTo>
                      <a:pt x="0" y="285749"/>
                    </a:lnTo>
                    <a:lnTo>
                      <a:pt x="21432" y="0"/>
                    </a:lnTo>
                    <a:lnTo>
                      <a:pt x="847725" y="66674"/>
                    </a:lnTo>
                    <a:close/>
                  </a:path>
                </a:pathLst>
              </a:custGeom>
              <a:solidFill>
                <a:srgbClr val="C00000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pic>
          <p:nvPicPr>
            <p:cNvPr id="159" name="Picture 15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21242">
              <a:off x="5791758" y="2720530"/>
              <a:ext cx="288346" cy="317411"/>
            </a:xfrm>
            <a:prstGeom prst="rect">
              <a:avLst/>
            </a:prstGeom>
          </p:spPr>
        </p:pic>
        <p:sp>
          <p:nvSpPr>
            <p:cNvPr id="160" name="Freeform 159"/>
            <p:cNvSpPr/>
            <p:nvPr/>
          </p:nvSpPr>
          <p:spPr bwMode="auto">
            <a:xfrm rot="19121242">
              <a:off x="5842727" y="2968575"/>
              <a:ext cx="70152" cy="30820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35718 h 311943"/>
                <a:gd name="connsiteX1" fmla="*/ 819150 w 847725"/>
                <a:gd name="connsiteY1" fmla="*/ 311943 h 311943"/>
                <a:gd name="connsiteX2" fmla="*/ 0 w 847725"/>
                <a:gd name="connsiteY2" fmla="*/ 245268 h 311943"/>
                <a:gd name="connsiteX3" fmla="*/ 23019 w 847725"/>
                <a:gd name="connsiteY3" fmla="*/ 0 h 311943"/>
                <a:gd name="connsiteX4" fmla="*/ 847725 w 847725"/>
                <a:gd name="connsiteY4" fmla="*/ 35718 h 311943"/>
                <a:gd name="connsiteX0" fmla="*/ 847725 w 847725"/>
                <a:gd name="connsiteY0" fmla="*/ 66674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66674 h 342899"/>
                <a:gd name="connsiteX0" fmla="*/ 847725 w 847725"/>
                <a:gd name="connsiteY0" fmla="*/ 57149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57149 h 342899"/>
                <a:gd name="connsiteX0" fmla="*/ 847725 w 847725"/>
                <a:gd name="connsiteY0" fmla="*/ 66674 h 352424"/>
                <a:gd name="connsiteX1" fmla="*/ 819150 w 847725"/>
                <a:gd name="connsiteY1" fmla="*/ 352424 h 352424"/>
                <a:gd name="connsiteX2" fmla="*/ 0 w 847725"/>
                <a:gd name="connsiteY2" fmla="*/ 285749 h 352424"/>
                <a:gd name="connsiteX3" fmla="*/ 21432 w 847725"/>
                <a:gd name="connsiteY3" fmla="*/ 0 h 352424"/>
                <a:gd name="connsiteX4" fmla="*/ 847725 w 847725"/>
                <a:gd name="connsiteY4" fmla="*/ 66674 h 3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725" h="352424">
                  <a:moveTo>
                    <a:pt x="847725" y="66674"/>
                  </a:moveTo>
                  <a:lnTo>
                    <a:pt x="819150" y="352424"/>
                  </a:lnTo>
                  <a:lnTo>
                    <a:pt x="0" y="285749"/>
                  </a:lnTo>
                  <a:lnTo>
                    <a:pt x="21432" y="0"/>
                  </a:lnTo>
                  <a:lnTo>
                    <a:pt x="847725" y="66674"/>
                  </a:lnTo>
                  <a:close/>
                </a:path>
              </a:pathLst>
            </a:custGeom>
            <a:solidFill>
              <a:srgbClr val="C00000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61" name="Picture 16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12782">
              <a:off x="5859887" y="3059917"/>
              <a:ext cx="288345" cy="317411"/>
            </a:xfrm>
            <a:prstGeom prst="rect">
              <a:avLst/>
            </a:prstGeom>
          </p:spPr>
        </p:pic>
        <p:grpSp>
          <p:nvGrpSpPr>
            <p:cNvPr id="4" name="Group 37"/>
            <p:cNvGrpSpPr/>
            <p:nvPr/>
          </p:nvGrpSpPr>
          <p:grpSpPr>
            <a:xfrm rot="20412782">
              <a:off x="5871726" y="3236753"/>
              <a:ext cx="75002" cy="72468"/>
              <a:chOff x="1084395" y="4324349"/>
              <a:chExt cx="906330" cy="828670"/>
            </a:xfrm>
          </p:grpSpPr>
          <p:sp>
            <p:nvSpPr>
              <p:cNvPr id="223" name="Freeform 38"/>
              <p:cNvSpPr/>
              <p:nvPr/>
            </p:nvSpPr>
            <p:spPr bwMode="auto">
              <a:xfrm>
                <a:off x="1135857" y="4324349"/>
                <a:ext cx="854868" cy="352425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54868 w 854868"/>
                  <a:gd name="connsiteY0" fmla="*/ 66675 h 342900"/>
                  <a:gd name="connsiteX1" fmla="*/ 826293 w 854868"/>
                  <a:gd name="connsiteY1" fmla="*/ 342900 h 342900"/>
                  <a:gd name="connsiteX2" fmla="*/ 0 w 854868"/>
                  <a:gd name="connsiteY2" fmla="*/ 276225 h 342900"/>
                  <a:gd name="connsiteX3" fmla="*/ 25399 w 854868"/>
                  <a:gd name="connsiteY3" fmla="*/ 0 h 342900"/>
                  <a:gd name="connsiteX4" fmla="*/ 854868 w 854868"/>
                  <a:gd name="connsiteY4" fmla="*/ 66675 h 342900"/>
                  <a:gd name="connsiteX0" fmla="*/ 854868 w 854868"/>
                  <a:gd name="connsiteY0" fmla="*/ 76200 h 352425"/>
                  <a:gd name="connsiteX1" fmla="*/ 826293 w 854868"/>
                  <a:gd name="connsiteY1" fmla="*/ 352425 h 352425"/>
                  <a:gd name="connsiteX2" fmla="*/ 0 w 854868"/>
                  <a:gd name="connsiteY2" fmla="*/ 285750 h 352425"/>
                  <a:gd name="connsiteX3" fmla="*/ 25399 w 854868"/>
                  <a:gd name="connsiteY3" fmla="*/ 0 h 352425"/>
                  <a:gd name="connsiteX4" fmla="*/ 854868 w 854868"/>
                  <a:gd name="connsiteY4" fmla="*/ 7620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68" h="352425">
                    <a:moveTo>
                      <a:pt x="854868" y="76200"/>
                    </a:moveTo>
                    <a:lnTo>
                      <a:pt x="826293" y="352425"/>
                    </a:lnTo>
                    <a:lnTo>
                      <a:pt x="0" y="285750"/>
                    </a:lnTo>
                    <a:lnTo>
                      <a:pt x="25399" y="0"/>
                    </a:lnTo>
                    <a:lnTo>
                      <a:pt x="854868" y="76200"/>
                    </a:lnTo>
                    <a:close/>
                  </a:path>
                </a:pathLst>
              </a:custGeom>
              <a:solidFill>
                <a:srgbClr val="E97705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224" name="Freeform 223"/>
              <p:cNvSpPr/>
              <p:nvPr/>
            </p:nvSpPr>
            <p:spPr bwMode="auto">
              <a:xfrm>
                <a:off x="1084395" y="4800595"/>
                <a:ext cx="847725" cy="352424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35718 h 311943"/>
                  <a:gd name="connsiteX1" fmla="*/ 819150 w 847725"/>
                  <a:gd name="connsiteY1" fmla="*/ 311943 h 311943"/>
                  <a:gd name="connsiteX2" fmla="*/ 0 w 847725"/>
                  <a:gd name="connsiteY2" fmla="*/ 245268 h 311943"/>
                  <a:gd name="connsiteX3" fmla="*/ 23019 w 847725"/>
                  <a:gd name="connsiteY3" fmla="*/ 0 h 311943"/>
                  <a:gd name="connsiteX4" fmla="*/ 847725 w 847725"/>
                  <a:gd name="connsiteY4" fmla="*/ 35718 h 311943"/>
                  <a:gd name="connsiteX0" fmla="*/ 847725 w 847725"/>
                  <a:gd name="connsiteY0" fmla="*/ 66674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66674 h 342899"/>
                  <a:gd name="connsiteX0" fmla="*/ 847725 w 847725"/>
                  <a:gd name="connsiteY0" fmla="*/ 57149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57149 h 342899"/>
                  <a:gd name="connsiteX0" fmla="*/ 847725 w 847725"/>
                  <a:gd name="connsiteY0" fmla="*/ 66674 h 352424"/>
                  <a:gd name="connsiteX1" fmla="*/ 819150 w 847725"/>
                  <a:gd name="connsiteY1" fmla="*/ 352424 h 352424"/>
                  <a:gd name="connsiteX2" fmla="*/ 0 w 847725"/>
                  <a:gd name="connsiteY2" fmla="*/ 285749 h 352424"/>
                  <a:gd name="connsiteX3" fmla="*/ 21432 w 847725"/>
                  <a:gd name="connsiteY3" fmla="*/ 0 h 352424"/>
                  <a:gd name="connsiteX4" fmla="*/ 847725 w 847725"/>
                  <a:gd name="connsiteY4" fmla="*/ 66674 h 352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5" h="352424">
                    <a:moveTo>
                      <a:pt x="847725" y="66674"/>
                    </a:moveTo>
                    <a:lnTo>
                      <a:pt x="819150" y="352424"/>
                    </a:lnTo>
                    <a:lnTo>
                      <a:pt x="0" y="285749"/>
                    </a:lnTo>
                    <a:lnTo>
                      <a:pt x="21432" y="0"/>
                    </a:lnTo>
                    <a:lnTo>
                      <a:pt x="847725" y="66674"/>
                    </a:lnTo>
                    <a:close/>
                  </a:path>
                </a:pathLst>
              </a:custGeom>
              <a:solidFill>
                <a:srgbClr val="E97705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pic>
          <p:nvPicPr>
            <p:cNvPr id="163" name="Picture 16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3085" y="3379641"/>
              <a:ext cx="288346" cy="317411"/>
            </a:xfrm>
            <a:prstGeom prst="rect">
              <a:avLst/>
            </a:prstGeom>
          </p:spPr>
        </p:pic>
        <p:sp>
          <p:nvSpPr>
            <p:cNvPr id="164" name="Freeform 163"/>
            <p:cNvSpPr/>
            <p:nvPr/>
          </p:nvSpPr>
          <p:spPr bwMode="auto">
            <a:xfrm>
              <a:off x="5893082" y="3561066"/>
              <a:ext cx="70152" cy="30820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35718 h 311943"/>
                <a:gd name="connsiteX1" fmla="*/ 819150 w 847725"/>
                <a:gd name="connsiteY1" fmla="*/ 311943 h 311943"/>
                <a:gd name="connsiteX2" fmla="*/ 0 w 847725"/>
                <a:gd name="connsiteY2" fmla="*/ 245268 h 311943"/>
                <a:gd name="connsiteX3" fmla="*/ 23019 w 847725"/>
                <a:gd name="connsiteY3" fmla="*/ 0 h 311943"/>
                <a:gd name="connsiteX4" fmla="*/ 847725 w 847725"/>
                <a:gd name="connsiteY4" fmla="*/ 35718 h 311943"/>
                <a:gd name="connsiteX0" fmla="*/ 847725 w 847725"/>
                <a:gd name="connsiteY0" fmla="*/ 66674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66674 h 342899"/>
                <a:gd name="connsiteX0" fmla="*/ 847725 w 847725"/>
                <a:gd name="connsiteY0" fmla="*/ 57149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57149 h 342899"/>
                <a:gd name="connsiteX0" fmla="*/ 847725 w 847725"/>
                <a:gd name="connsiteY0" fmla="*/ 66674 h 352424"/>
                <a:gd name="connsiteX1" fmla="*/ 819150 w 847725"/>
                <a:gd name="connsiteY1" fmla="*/ 352424 h 352424"/>
                <a:gd name="connsiteX2" fmla="*/ 0 w 847725"/>
                <a:gd name="connsiteY2" fmla="*/ 285749 h 352424"/>
                <a:gd name="connsiteX3" fmla="*/ 21432 w 847725"/>
                <a:gd name="connsiteY3" fmla="*/ 0 h 352424"/>
                <a:gd name="connsiteX4" fmla="*/ 847725 w 847725"/>
                <a:gd name="connsiteY4" fmla="*/ 66674 h 3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725" h="352424">
                  <a:moveTo>
                    <a:pt x="847725" y="66674"/>
                  </a:moveTo>
                  <a:lnTo>
                    <a:pt x="819150" y="352424"/>
                  </a:lnTo>
                  <a:lnTo>
                    <a:pt x="0" y="285749"/>
                  </a:lnTo>
                  <a:lnTo>
                    <a:pt x="21432" y="0"/>
                  </a:lnTo>
                  <a:lnTo>
                    <a:pt x="847725" y="66674"/>
                  </a:lnTo>
                  <a:close/>
                </a:path>
              </a:pathLst>
            </a:custGeom>
            <a:solidFill>
              <a:srgbClr val="E97705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65" name="Picture 16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05208">
              <a:off x="5835150" y="3714748"/>
              <a:ext cx="288345" cy="317411"/>
            </a:xfrm>
            <a:prstGeom prst="rect">
              <a:avLst/>
            </a:prstGeom>
          </p:spPr>
        </p:pic>
        <p:grpSp>
          <p:nvGrpSpPr>
            <p:cNvPr id="5" name="Group 45"/>
            <p:cNvGrpSpPr/>
            <p:nvPr/>
          </p:nvGrpSpPr>
          <p:grpSpPr>
            <a:xfrm rot="1005208">
              <a:off x="5834953" y="3821296"/>
              <a:ext cx="75002" cy="72468"/>
              <a:chOff x="1084395" y="4324349"/>
              <a:chExt cx="906330" cy="828670"/>
            </a:xfrm>
          </p:grpSpPr>
          <p:sp>
            <p:nvSpPr>
              <p:cNvPr id="221" name="Freeform 220"/>
              <p:cNvSpPr/>
              <p:nvPr/>
            </p:nvSpPr>
            <p:spPr bwMode="auto">
              <a:xfrm>
                <a:off x="1135857" y="4324349"/>
                <a:ext cx="854868" cy="352425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54868 w 854868"/>
                  <a:gd name="connsiteY0" fmla="*/ 66675 h 342900"/>
                  <a:gd name="connsiteX1" fmla="*/ 826293 w 854868"/>
                  <a:gd name="connsiteY1" fmla="*/ 342900 h 342900"/>
                  <a:gd name="connsiteX2" fmla="*/ 0 w 854868"/>
                  <a:gd name="connsiteY2" fmla="*/ 276225 h 342900"/>
                  <a:gd name="connsiteX3" fmla="*/ 25399 w 854868"/>
                  <a:gd name="connsiteY3" fmla="*/ 0 h 342900"/>
                  <a:gd name="connsiteX4" fmla="*/ 854868 w 854868"/>
                  <a:gd name="connsiteY4" fmla="*/ 66675 h 342900"/>
                  <a:gd name="connsiteX0" fmla="*/ 854868 w 854868"/>
                  <a:gd name="connsiteY0" fmla="*/ 76200 h 352425"/>
                  <a:gd name="connsiteX1" fmla="*/ 826293 w 854868"/>
                  <a:gd name="connsiteY1" fmla="*/ 352425 h 352425"/>
                  <a:gd name="connsiteX2" fmla="*/ 0 w 854868"/>
                  <a:gd name="connsiteY2" fmla="*/ 285750 h 352425"/>
                  <a:gd name="connsiteX3" fmla="*/ 25399 w 854868"/>
                  <a:gd name="connsiteY3" fmla="*/ 0 h 352425"/>
                  <a:gd name="connsiteX4" fmla="*/ 854868 w 854868"/>
                  <a:gd name="connsiteY4" fmla="*/ 7620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68" h="352425">
                    <a:moveTo>
                      <a:pt x="854868" y="76200"/>
                    </a:moveTo>
                    <a:lnTo>
                      <a:pt x="826293" y="352425"/>
                    </a:lnTo>
                    <a:lnTo>
                      <a:pt x="0" y="285750"/>
                    </a:lnTo>
                    <a:lnTo>
                      <a:pt x="25399" y="0"/>
                    </a:lnTo>
                    <a:lnTo>
                      <a:pt x="854868" y="76200"/>
                    </a:lnTo>
                    <a:close/>
                  </a:path>
                </a:pathLst>
              </a:custGeom>
              <a:solidFill>
                <a:srgbClr val="FFC000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222" name="Freeform 221"/>
              <p:cNvSpPr/>
              <p:nvPr/>
            </p:nvSpPr>
            <p:spPr bwMode="auto">
              <a:xfrm>
                <a:off x="1084395" y="4800595"/>
                <a:ext cx="847725" cy="352424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35718 h 311943"/>
                  <a:gd name="connsiteX1" fmla="*/ 819150 w 847725"/>
                  <a:gd name="connsiteY1" fmla="*/ 311943 h 311943"/>
                  <a:gd name="connsiteX2" fmla="*/ 0 w 847725"/>
                  <a:gd name="connsiteY2" fmla="*/ 245268 h 311943"/>
                  <a:gd name="connsiteX3" fmla="*/ 23019 w 847725"/>
                  <a:gd name="connsiteY3" fmla="*/ 0 h 311943"/>
                  <a:gd name="connsiteX4" fmla="*/ 847725 w 847725"/>
                  <a:gd name="connsiteY4" fmla="*/ 35718 h 311943"/>
                  <a:gd name="connsiteX0" fmla="*/ 847725 w 847725"/>
                  <a:gd name="connsiteY0" fmla="*/ 66674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66674 h 342899"/>
                  <a:gd name="connsiteX0" fmla="*/ 847725 w 847725"/>
                  <a:gd name="connsiteY0" fmla="*/ 57149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57149 h 342899"/>
                  <a:gd name="connsiteX0" fmla="*/ 847725 w 847725"/>
                  <a:gd name="connsiteY0" fmla="*/ 66674 h 352424"/>
                  <a:gd name="connsiteX1" fmla="*/ 819150 w 847725"/>
                  <a:gd name="connsiteY1" fmla="*/ 352424 h 352424"/>
                  <a:gd name="connsiteX2" fmla="*/ 0 w 847725"/>
                  <a:gd name="connsiteY2" fmla="*/ 285749 h 352424"/>
                  <a:gd name="connsiteX3" fmla="*/ 21432 w 847725"/>
                  <a:gd name="connsiteY3" fmla="*/ 0 h 352424"/>
                  <a:gd name="connsiteX4" fmla="*/ 847725 w 847725"/>
                  <a:gd name="connsiteY4" fmla="*/ 66674 h 352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25" h="352424">
                    <a:moveTo>
                      <a:pt x="847725" y="66674"/>
                    </a:moveTo>
                    <a:lnTo>
                      <a:pt x="819150" y="352424"/>
                    </a:lnTo>
                    <a:lnTo>
                      <a:pt x="0" y="285749"/>
                    </a:lnTo>
                    <a:lnTo>
                      <a:pt x="21432" y="0"/>
                    </a:lnTo>
                    <a:lnTo>
                      <a:pt x="847725" y="66674"/>
                    </a:lnTo>
                    <a:close/>
                  </a:path>
                </a:pathLst>
              </a:custGeom>
              <a:solidFill>
                <a:srgbClr val="FFC000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pic>
          <p:nvPicPr>
            <p:cNvPr id="167" name="Picture 16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10646">
              <a:off x="5379107" y="4249952"/>
              <a:ext cx="288345" cy="317411"/>
            </a:xfrm>
            <a:prstGeom prst="rect">
              <a:avLst/>
            </a:prstGeom>
          </p:spPr>
        </p:pic>
        <p:sp>
          <p:nvSpPr>
            <p:cNvPr id="168" name="Freeform 167"/>
            <p:cNvSpPr/>
            <p:nvPr/>
          </p:nvSpPr>
          <p:spPr bwMode="auto">
            <a:xfrm rot="2310646">
              <a:off x="5408177" y="4321703"/>
              <a:ext cx="70743" cy="30820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54868 w 854868"/>
                <a:gd name="connsiteY0" fmla="*/ 66675 h 342900"/>
                <a:gd name="connsiteX1" fmla="*/ 826293 w 854868"/>
                <a:gd name="connsiteY1" fmla="*/ 342900 h 342900"/>
                <a:gd name="connsiteX2" fmla="*/ 0 w 854868"/>
                <a:gd name="connsiteY2" fmla="*/ 276225 h 342900"/>
                <a:gd name="connsiteX3" fmla="*/ 25399 w 854868"/>
                <a:gd name="connsiteY3" fmla="*/ 0 h 342900"/>
                <a:gd name="connsiteX4" fmla="*/ 854868 w 854868"/>
                <a:gd name="connsiteY4" fmla="*/ 66675 h 342900"/>
                <a:gd name="connsiteX0" fmla="*/ 854868 w 854868"/>
                <a:gd name="connsiteY0" fmla="*/ 76200 h 352425"/>
                <a:gd name="connsiteX1" fmla="*/ 826293 w 854868"/>
                <a:gd name="connsiteY1" fmla="*/ 352425 h 352425"/>
                <a:gd name="connsiteX2" fmla="*/ 0 w 854868"/>
                <a:gd name="connsiteY2" fmla="*/ 285750 h 352425"/>
                <a:gd name="connsiteX3" fmla="*/ 25399 w 854868"/>
                <a:gd name="connsiteY3" fmla="*/ 0 h 352425"/>
                <a:gd name="connsiteX4" fmla="*/ 854868 w 854868"/>
                <a:gd name="connsiteY4" fmla="*/ 762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868" h="352425">
                  <a:moveTo>
                    <a:pt x="854868" y="76200"/>
                  </a:moveTo>
                  <a:lnTo>
                    <a:pt x="826293" y="352425"/>
                  </a:lnTo>
                  <a:lnTo>
                    <a:pt x="0" y="285750"/>
                  </a:lnTo>
                  <a:lnTo>
                    <a:pt x="25399" y="0"/>
                  </a:lnTo>
                  <a:lnTo>
                    <a:pt x="854868" y="76200"/>
                  </a:lnTo>
                  <a:close/>
                </a:path>
              </a:pathLst>
            </a:custGeom>
            <a:solidFill>
              <a:srgbClr val="00AE00">
                <a:lumMod val="40000"/>
                <a:lumOff val="60000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69" name="Pentagon 168"/>
            <p:cNvSpPr/>
            <p:nvPr/>
          </p:nvSpPr>
          <p:spPr bwMode="auto">
            <a:xfrm rot="19192785">
              <a:off x="4986403" y="2797565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C00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0" name="Pentagon 169"/>
            <p:cNvSpPr/>
            <p:nvPr/>
          </p:nvSpPr>
          <p:spPr bwMode="auto">
            <a:xfrm rot="19910876">
              <a:off x="5131268" y="2976277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C00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1" name="Pentagon 170"/>
            <p:cNvSpPr/>
            <p:nvPr/>
          </p:nvSpPr>
          <p:spPr bwMode="auto">
            <a:xfrm rot="21012181">
              <a:off x="5227475" y="3189326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E97705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2" name="Pentagon 171"/>
            <p:cNvSpPr/>
            <p:nvPr/>
          </p:nvSpPr>
          <p:spPr bwMode="auto">
            <a:xfrm rot="325409">
              <a:off x="5239506" y="3444154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FFC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3" name="Pentagon 172"/>
            <p:cNvSpPr/>
            <p:nvPr/>
          </p:nvSpPr>
          <p:spPr bwMode="auto">
            <a:xfrm rot="1301277">
              <a:off x="5198004" y="3676048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FFC0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4" name="Pentagon 173"/>
            <p:cNvSpPr/>
            <p:nvPr/>
          </p:nvSpPr>
          <p:spPr bwMode="auto">
            <a:xfrm rot="2677962">
              <a:off x="5078770" y="3884902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FFFF00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5" name="Pentagon 174"/>
            <p:cNvSpPr/>
            <p:nvPr/>
          </p:nvSpPr>
          <p:spPr bwMode="auto">
            <a:xfrm rot="13277701">
              <a:off x="3786523" y="2900028"/>
              <a:ext cx="247772" cy="82712"/>
            </a:xfrm>
            <a:prstGeom prst="homePlate">
              <a:avLst>
                <a:gd name="adj" fmla="val 62198"/>
              </a:avLst>
            </a:prstGeom>
            <a:solidFill>
              <a:srgbClr val="394DA1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6" name="Pentagon 175"/>
            <p:cNvSpPr/>
            <p:nvPr/>
          </p:nvSpPr>
          <p:spPr bwMode="auto">
            <a:xfrm rot="11956372">
              <a:off x="3669104" y="3107593"/>
              <a:ext cx="244800" cy="82712"/>
            </a:xfrm>
            <a:prstGeom prst="homePlate">
              <a:avLst>
                <a:gd name="adj" fmla="val 62198"/>
              </a:avLst>
            </a:prstGeom>
            <a:solidFill>
              <a:srgbClr val="394DA1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7" name="Pentagon 176"/>
            <p:cNvSpPr/>
            <p:nvPr/>
          </p:nvSpPr>
          <p:spPr bwMode="auto">
            <a:xfrm rot="10800000">
              <a:off x="3609318" y="3347224"/>
              <a:ext cx="259534" cy="82712"/>
            </a:xfrm>
            <a:prstGeom prst="homePlate">
              <a:avLst>
                <a:gd name="adj" fmla="val 62198"/>
              </a:avLst>
            </a:prstGeom>
            <a:solidFill>
              <a:srgbClr val="93A0D9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8" name="Pentagon 177"/>
            <p:cNvSpPr/>
            <p:nvPr/>
          </p:nvSpPr>
          <p:spPr bwMode="auto">
            <a:xfrm rot="10112223">
              <a:off x="3645390" y="3544351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618FFD">
                <a:lumMod val="75000"/>
              </a:srgbClr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79" name="Pentagon 178"/>
            <p:cNvSpPr/>
            <p:nvPr/>
          </p:nvSpPr>
          <p:spPr bwMode="auto">
            <a:xfrm rot="8612903">
              <a:off x="3710668" y="3756220"/>
              <a:ext cx="233597" cy="82712"/>
            </a:xfrm>
            <a:prstGeom prst="homePlate">
              <a:avLst>
                <a:gd name="adj" fmla="val 62198"/>
              </a:avLst>
            </a:prstGeom>
            <a:solidFill>
              <a:srgbClr val="618FFD">
                <a:lumMod val="60000"/>
                <a:lumOff val="40000"/>
              </a:srgbClr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80" name="Pentagon 179"/>
            <p:cNvSpPr/>
            <p:nvPr/>
          </p:nvSpPr>
          <p:spPr bwMode="auto">
            <a:xfrm rot="7794521">
              <a:off x="3870715" y="3958678"/>
              <a:ext cx="246857" cy="78270"/>
            </a:xfrm>
            <a:prstGeom prst="homePlate">
              <a:avLst>
                <a:gd name="adj" fmla="val 62198"/>
              </a:avLst>
            </a:prstGeom>
            <a:solidFill>
              <a:srgbClr val="618FFD">
                <a:lumMod val="60000"/>
                <a:lumOff val="40000"/>
              </a:srgbClr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81" name="Picture 18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47842">
              <a:off x="3479811" y="4281577"/>
              <a:ext cx="288346" cy="317411"/>
            </a:xfrm>
            <a:prstGeom prst="rect">
              <a:avLst/>
            </a:prstGeom>
          </p:spPr>
        </p:pic>
        <p:sp>
          <p:nvSpPr>
            <p:cNvPr id="182" name="Freeform 181"/>
            <p:cNvSpPr/>
            <p:nvPr/>
          </p:nvSpPr>
          <p:spPr bwMode="auto">
            <a:xfrm rot="7747842">
              <a:off x="3710762" y="4381698"/>
              <a:ext cx="67817" cy="28770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54868 w 854868"/>
                <a:gd name="connsiteY0" fmla="*/ 66675 h 342900"/>
                <a:gd name="connsiteX1" fmla="*/ 826293 w 854868"/>
                <a:gd name="connsiteY1" fmla="*/ 342900 h 342900"/>
                <a:gd name="connsiteX2" fmla="*/ 0 w 854868"/>
                <a:gd name="connsiteY2" fmla="*/ 276225 h 342900"/>
                <a:gd name="connsiteX3" fmla="*/ 25399 w 854868"/>
                <a:gd name="connsiteY3" fmla="*/ 0 h 342900"/>
                <a:gd name="connsiteX4" fmla="*/ 854868 w 854868"/>
                <a:gd name="connsiteY4" fmla="*/ 66675 h 342900"/>
                <a:gd name="connsiteX0" fmla="*/ 854868 w 854868"/>
                <a:gd name="connsiteY0" fmla="*/ 76200 h 352425"/>
                <a:gd name="connsiteX1" fmla="*/ 826293 w 854868"/>
                <a:gd name="connsiteY1" fmla="*/ 352425 h 352425"/>
                <a:gd name="connsiteX2" fmla="*/ 0 w 854868"/>
                <a:gd name="connsiteY2" fmla="*/ 285750 h 352425"/>
                <a:gd name="connsiteX3" fmla="*/ 25399 w 854868"/>
                <a:gd name="connsiteY3" fmla="*/ 0 h 352425"/>
                <a:gd name="connsiteX4" fmla="*/ 854868 w 854868"/>
                <a:gd name="connsiteY4" fmla="*/ 76200 h 352425"/>
                <a:gd name="connsiteX0" fmla="*/ 705645 w 826293"/>
                <a:gd name="connsiteY0" fmla="*/ 63500 h 352425"/>
                <a:gd name="connsiteX1" fmla="*/ 826293 w 826293"/>
                <a:gd name="connsiteY1" fmla="*/ 352425 h 352425"/>
                <a:gd name="connsiteX2" fmla="*/ 0 w 826293"/>
                <a:gd name="connsiteY2" fmla="*/ 285750 h 352425"/>
                <a:gd name="connsiteX3" fmla="*/ 25399 w 826293"/>
                <a:gd name="connsiteY3" fmla="*/ 0 h 352425"/>
                <a:gd name="connsiteX4" fmla="*/ 705645 w 826293"/>
                <a:gd name="connsiteY4" fmla="*/ 63500 h 352425"/>
                <a:gd name="connsiteX0" fmla="*/ 708820 w 826293"/>
                <a:gd name="connsiteY0" fmla="*/ 60325 h 352425"/>
                <a:gd name="connsiteX1" fmla="*/ 826293 w 826293"/>
                <a:gd name="connsiteY1" fmla="*/ 352425 h 352425"/>
                <a:gd name="connsiteX2" fmla="*/ 0 w 826293"/>
                <a:gd name="connsiteY2" fmla="*/ 285750 h 352425"/>
                <a:gd name="connsiteX3" fmla="*/ 25399 w 826293"/>
                <a:gd name="connsiteY3" fmla="*/ 0 h 352425"/>
                <a:gd name="connsiteX4" fmla="*/ 708820 w 826293"/>
                <a:gd name="connsiteY4" fmla="*/ 60325 h 352425"/>
                <a:gd name="connsiteX0" fmla="*/ 708820 w 708820"/>
                <a:gd name="connsiteY0" fmla="*/ 60325 h 342900"/>
                <a:gd name="connsiteX1" fmla="*/ 686593 w 708820"/>
                <a:gd name="connsiteY1" fmla="*/ 342900 h 342900"/>
                <a:gd name="connsiteX2" fmla="*/ 0 w 708820"/>
                <a:gd name="connsiteY2" fmla="*/ 285750 h 342900"/>
                <a:gd name="connsiteX3" fmla="*/ 25399 w 708820"/>
                <a:gd name="connsiteY3" fmla="*/ 0 h 342900"/>
                <a:gd name="connsiteX4" fmla="*/ 708820 w 708820"/>
                <a:gd name="connsiteY4" fmla="*/ 60325 h 342900"/>
                <a:gd name="connsiteX0" fmla="*/ 708820 w 755649"/>
                <a:gd name="connsiteY0" fmla="*/ 60325 h 347663"/>
                <a:gd name="connsiteX1" fmla="*/ 755649 w 755649"/>
                <a:gd name="connsiteY1" fmla="*/ 347663 h 347663"/>
                <a:gd name="connsiteX2" fmla="*/ 0 w 755649"/>
                <a:gd name="connsiteY2" fmla="*/ 285750 h 347663"/>
                <a:gd name="connsiteX3" fmla="*/ 25399 w 755649"/>
                <a:gd name="connsiteY3" fmla="*/ 0 h 347663"/>
                <a:gd name="connsiteX4" fmla="*/ 708820 w 755649"/>
                <a:gd name="connsiteY4" fmla="*/ 60325 h 347663"/>
                <a:gd name="connsiteX0" fmla="*/ 775495 w 775495"/>
                <a:gd name="connsiteY0" fmla="*/ 62706 h 347663"/>
                <a:gd name="connsiteX1" fmla="*/ 755649 w 775495"/>
                <a:gd name="connsiteY1" fmla="*/ 347663 h 347663"/>
                <a:gd name="connsiteX2" fmla="*/ 0 w 775495"/>
                <a:gd name="connsiteY2" fmla="*/ 285750 h 347663"/>
                <a:gd name="connsiteX3" fmla="*/ 25399 w 775495"/>
                <a:gd name="connsiteY3" fmla="*/ 0 h 347663"/>
                <a:gd name="connsiteX4" fmla="*/ 775495 w 775495"/>
                <a:gd name="connsiteY4" fmla="*/ 62706 h 3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5" h="347663">
                  <a:moveTo>
                    <a:pt x="775495" y="62706"/>
                  </a:moveTo>
                  <a:lnTo>
                    <a:pt x="755649" y="347663"/>
                  </a:lnTo>
                  <a:lnTo>
                    <a:pt x="0" y="285750"/>
                  </a:lnTo>
                  <a:lnTo>
                    <a:pt x="25399" y="0"/>
                  </a:lnTo>
                  <a:lnTo>
                    <a:pt x="775495" y="62706"/>
                  </a:lnTo>
                  <a:close/>
                </a:path>
              </a:pathLst>
            </a:custGeom>
            <a:solidFill>
              <a:srgbClr val="618FFD">
                <a:lumMod val="60000"/>
                <a:lumOff val="40000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83" name="Picture 18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22352">
              <a:off x="3165238" y="3972649"/>
              <a:ext cx="304715" cy="300360"/>
            </a:xfrm>
            <a:prstGeom prst="rect">
              <a:avLst/>
            </a:prstGeom>
          </p:spPr>
        </p:pic>
        <p:grpSp>
          <p:nvGrpSpPr>
            <p:cNvPr id="6" name="Group 78"/>
            <p:cNvGrpSpPr/>
            <p:nvPr/>
          </p:nvGrpSpPr>
          <p:grpSpPr>
            <a:xfrm rot="3622352">
              <a:off x="3403836" y="4070566"/>
              <a:ext cx="71769" cy="73688"/>
              <a:chOff x="2992382" y="2726028"/>
              <a:chExt cx="820688" cy="890455"/>
            </a:xfrm>
          </p:grpSpPr>
          <p:sp>
            <p:nvSpPr>
              <p:cNvPr id="219" name="Freeform 218"/>
              <p:cNvSpPr/>
              <p:nvPr/>
            </p:nvSpPr>
            <p:spPr bwMode="auto">
              <a:xfrm rot="5400000">
                <a:off x="3251491" y="3054904"/>
                <a:ext cx="775495" cy="347663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54868 w 854868"/>
                  <a:gd name="connsiteY0" fmla="*/ 66675 h 342900"/>
                  <a:gd name="connsiteX1" fmla="*/ 826293 w 854868"/>
                  <a:gd name="connsiteY1" fmla="*/ 342900 h 342900"/>
                  <a:gd name="connsiteX2" fmla="*/ 0 w 854868"/>
                  <a:gd name="connsiteY2" fmla="*/ 276225 h 342900"/>
                  <a:gd name="connsiteX3" fmla="*/ 25399 w 854868"/>
                  <a:gd name="connsiteY3" fmla="*/ 0 h 342900"/>
                  <a:gd name="connsiteX4" fmla="*/ 854868 w 854868"/>
                  <a:gd name="connsiteY4" fmla="*/ 66675 h 342900"/>
                  <a:gd name="connsiteX0" fmla="*/ 854868 w 854868"/>
                  <a:gd name="connsiteY0" fmla="*/ 76200 h 352425"/>
                  <a:gd name="connsiteX1" fmla="*/ 826293 w 854868"/>
                  <a:gd name="connsiteY1" fmla="*/ 352425 h 352425"/>
                  <a:gd name="connsiteX2" fmla="*/ 0 w 854868"/>
                  <a:gd name="connsiteY2" fmla="*/ 285750 h 352425"/>
                  <a:gd name="connsiteX3" fmla="*/ 25399 w 854868"/>
                  <a:gd name="connsiteY3" fmla="*/ 0 h 352425"/>
                  <a:gd name="connsiteX4" fmla="*/ 854868 w 854868"/>
                  <a:gd name="connsiteY4" fmla="*/ 76200 h 352425"/>
                  <a:gd name="connsiteX0" fmla="*/ 705645 w 826293"/>
                  <a:gd name="connsiteY0" fmla="*/ 63500 h 352425"/>
                  <a:gd name="connsiteX1" fmla="*/ 826293 w 826293"/>
                  <a:gd name="connsiteY1" fmla="*/ 352425 h 352425"/>
                  <a:gd name="connsiteX2" fmla="*/ 0 w 826293"/>
                  <a:gd name="connsiteY2" fmla="*/ 285750 h 352425"/>
                  <a:gd name="connsiteX3" fmla="*/ 25399 w 826293"/>
                  <a:gd name="connsiteY3" fmla="*/ 0 h 352425"/>
                  <a:gd name="connsiteX4" fmla="*/ 705645 w 826293"/>
                  <a:gd name="connsiteY4" fmla="*/ 63500 h 352425"/>
                  <a:gd name="connsiteX0" fmla="*/ 708820 w 826293"/>
                  <a:gd name="connsiteY0" fmla="*/ 60325 h 352425"/>
                  <a:gd name="connsiteX1" fmla="*/ 826293 w 826293"/>
                  <a:gd name="connsiteY1" fmla="*/ 352425 h 352425"/>
                  <a:gd name="connsiteX2" fmla="*/ 0 w 826293"/>
                  <a:gd name="connsiteY2" fmla="*/ 285750 h 352425"/>
                  <a:gd name="connsiteX3" fmla="*/ 25399 w 826293"/>
                  <a:gd name="connsiteY3" fmla="*/ 0 h 352425"/>
                  <a:gd name="connsiteX4" fmla="*/ 708820 w 826293"/>
                  <a:gd name="connsiteY4" fmla="*/ 60325 h 352425"/>
                  <a:gd name="connsiteX0" fmla="*/ 708820 w 708820"/>
                  <a:gd name="connsiteY0" fmla="*/ 60325 h 342900"/>
                  <a:gd name="connsiteX1" fmla="*/ 686593 w 708820"/>
                  <a:gd name="connsiteY1" fmla="*/ 342900 h 342900"/>
                  <a:gd name="connsiteX2" fmla="*/ 0 w 708820"/>
                  <a:gd name="connsiteY2" fmla="*/ 285750 h 342900"/>
                  <a:gd name="connsiteX3" fmla="*/ 25399 w 708820"/>
                  <a:gd name="connsiteY3" fmla="*/ 0 h 342900"/>
                  <a:gd name="connsiteX4" fmla="*/ 708820 w 708820"/>
                  <a:gd name="connsiteY4" fmla="*/ 60325 h 342900"/>
                  <a:gd name="connsiteX0" fmla="*/ 708820 w 755649"/>
                  <a:gd name="connsiteY0" fmla="*/ 60325 h 347663"/>
                  <a:gd name="connsiteX1" fmla="*/ 755649 w 755649"/>
                  <a:gd name="connsiteY1" fmla="*/ 347663 h 347663"/>
                  <a:gd name="connsiteX2" fmla="*/ 0 w 755649"/>
                  <a:gd name="connsiteY2" fmla="*/ 285750 h 347663"/>
                  <a:gd name="connsiteX3" fmla="*/ 25399 w 755649"/>
                  <a:gd name="connsiteY3" fmla="*/ 0 h 347663"/>
                  <a:gd name="connsiteX4" fmla="*/ 708820 w 755649"/>
                  <a:gd name="connsiteY4" fmla="*/ 60325 h 347663"/>
                  <a:gd name="connsiteX0" fmla="*/ 775495 w 775495"/>
                  <a:gd name="connsiteY0" fmla="*/ 62706 h 347663"/>
                  <a:gd name="connsiteX1" fmla="*/ 755649 w 775495"/>
                  <a:gd name="connsiteY1" fmla="*/ 347663 h 347663"/>
                  <a:gd name="connsiteX2" fmla="*/ 0 w 775495"/>
                  <a:gd name="connsiteY2" fmla="*/ 285750 h 347663"/>
                  <a:gd name="connsiteX3" fmla="*/ 25399 w 775495"/>
                  <a:gd name="connsiteY3" fmla="*/ 0 h 347663"/>
                  <a:gd name="connsiteX4" fmla="*/ 775495 w 775495"/>
                  <a:gd name="connsiteY4" fmla="*/ 62706 h 3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495" h="347663">
                    <a:moveTo>
                      <a:pt x="775495" y="62706"/>
                    </a:moveTo>
                    <a:lnTo>
                      <a:pt x="755649" y="347663"/>
                    </a:lnTo>
                    <a:lnTo>
                      <a:pt x="0" y="285750"/>
                    </a:lnTo>
                    <a:lnTo>
                      <a:pt x="25399" y="0"/>
                    </a:lnTo>
                    <a:lnTo>
                      <a:pt x="775495" y="62706"/>
                    </a:lnTo>
                    <a:close/>
                  </a:path>
                </a:pathLst>
              </a:custGeom>
              <a:solidFill>
                <a:srgbClr val="618FFD">
                  <a:lumMod val="60000"/>
                  <a:lumOff val="40000"/>
                </a:srgb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220" name="Freeform 219"/>
              <p:cNvSpPr/>
              <p:nvPr/>
            </p:nvSpPr>
            <p:spPr bwMode="auto">
              <a:xfrm rot="5400000">
                <a:off x="2748698" y="2969712"/>
                <a:ext cx="850112" cy="362743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35718 h 311943"/>
                  <a:gd name="connsiteX1" fmla="*/ 819150 w 847725"/>
                  <a:gd name="connsiteY1" fmla="*/ 311943 h 311943"/>
                  <a:gd name="connsiteX2" fmla="*/ 0 w 847725"/>
                  <a:gd name="connsiteY2" fmla="*/ 245268 h 311943"/>
                  <a:gd name="connsiteX3" fmla="*/ 23019 w 847725"/>
                  <a:gd name="connsiteY3" fmla="*/ 0 h 311943"/>
                  <a:gd name="connsiteX4" fmla="*/ 847725 w 847725"/>
                  <a:gd name="connsiteY4" fmla="*/ 35718 h 311943"/>
                  <a:gd name="connsiteX0" fmla="*/ 847725 w 847725"/>
                  <a:gd name="connsiteY0" fmla="*/ 66674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66674 h 342899"/>
                  <a:gd name="connsiteX0" fmla="*/ 847725 w 847725"/>
                  <a:gd name="connsiteY0" fmla="*/ 57149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57149 h 342899"/>
                  <a:gd name="connsiteX0" fmla="*/ 847725 w 847725"/>
                  <a:gd name="connsiteY0" fmla="*/ 66674 h 352424"/>
                  <a:gd name="connsiteX1" fmla="*/ 819150 w 847725"/>
                  <a:gd name="connsiteY1" fmla="*/ 352424 h 352424"/>
                  <a:gd name="connsiteX2" fmla="*/ 0 w 847725"/>
                  <a:gd name="connsiteY2" fmla="*/ 285749 h 352424"/>
                  <a:gd name="connsiteX3" fmla="*/ 21432 w 847725"/>
                  <a:gd name="connsiteY3" fmla="*/ 0 h 352424"/>
                  <a:gd name="connsiteX4" fmla="*/ 847725 w 847725"/>
                  <a:gd name="connsiteY4" fmla="*/ 66674 h 352424"/>
                  <a:gd name="connsiteX0" fmla="*/ 787403 w 819150"/>
                  <a:gd name="connsiteY0" fmla="*/ 63499 h 352424"/>
                  <a:gd name="connsiteX1" fmla="*/ 819150 w 819150"/>
                  <a:gd name="connsiteY1" fmla="*/ 352424 h 352424"/>
                  <a:gd name="connsiteX2" fmla="*/ 0 w 819150"/>
                  <a:gd name="connsiteY2" fmla="*/ 285749 h 352424"/>
                  <a:gd name="connsiteX3" fmla="*/ 21432 w 819150"/>
                  <a:gd name="connsiteY3" fmla="*/ 0 h 352424"/>
                  <a:gd name="connsiteX4" fmla="*/ 787403 w 819150"/>
                  <a:gd name="connsiteY4" fmla="*/ 63499 h 352424"/>
                  <a:gd name="connsiteX0" fmla="*/ 787403 w 787403"/>
                  <a:gd name="connsiteY0" fmla="*/ 63499 h 355599"/>
                  <a:gd name="connsiteX1" fmla="*/ 755650 w 787403"/>
                  <a:gd name="connsiteY1" fmla="*/ 355599 h 355599"/>
                  <a:gd name="connsiteX2" fmla="*/ 0 w 787403"/>
                  <a:gd name="connsiteY2" fmla="*/ 285749 h 355599"/>
                  <a:gd name="connsiteX3" fmla="*/ 21432 w 787403"/>
                  <a:gd name="connsiteY3" fmla="*/ 0 h 355599"/>
                  <a:gd name="connsiteX4" fmla="*/ 787403 w 787403"/>
                  <a:gd name="connsiteY4" fmla="*/ 63499 h 355599"/>
                  <a:gd name="connsiteX0" fmla="*/ 771528 w 771528"/>
                  <a:gd name="connsiteY0" fmla="*/ 66674 h 355599"/>
                  <a:gd name="connsiteX1" fmla="*/ 755650 w 771528"/>
                  <a:gd name="connsiteY1" fmla="*/ 355599 h 355599"/>
                  <a:gd name="connsiteX2" fmla="*/ 0 w 771528"/>
                  <a:gd name="connsiteY2" fmla="*/ 285749 h 355599"/>
                  <a:gd name="connsiteX3" fmla="*/ 21432 w 771528"/>
                  <a:gd name="connsiteY3" fmla="*/ 0 h 355599"/>
                  <a:gd name="connsiteX4" fmla="*/ 771528 w 771528"/>
                  <a:gd name="connsiteY4" fmla="*/ 66674 h 355599"/>
                  <a:gd name="connsiteX0" fmla="*/ 771528 w 771528"/>
                  <a:gd name="connsiteY0" fmla="*/ 66674 h 355599"/>
                  <a:gd name="connsiteX1" fmla="*/ 746128 w 771528"/>
                  <a:gd name="connsiteY1" fmla="*/ 355599 h 355599"/>
                  <a:gd name="connsiteX2" fmla="*/ 0 w 771528"/>
                  <a:gd name="connsiteY2" fmla="*/ 285749 h 355599"/>
                  <a:gd name="connsiteX3" fmla="*/ 21432 w 771528"/>
                  <a:gd name="connsiteY3" fmla="*/ 0 h 355599"/>
                  <a:gd name="connsiteX4" fmla="*/ 771528 w 771528"/>
                  <a:gd name="connsiteY4" fmla="*/ 66674 h 355599"/>
                  <a:gd name="connsiteX0" fmla="*/ 850112 w 850112"/>
                  <a:gd name="connsiteY0" fmla="*/ 78580 h 355599"/>
                  <a:gd name="connsiteX1" fmla="*/ 746128 w 850112"/>
                  <a:gd name="connsiteY1" fmla="*/ 355599 h 355599"/>
                  <a:gd name="connsiteX2" fmla="*/ 0 w 850112"/>
                  <a:gd name="connsiteY2" fmla="*/ 285749 h 355599"/>
                  <a:gd name="connsiteX3" fmla="*/ 21432 w 850112"/>
                  <a:gd name="connsiteY3" fmla="*/ 0 h 355599"/>
                  <a:gd name="connsiteX4" fmla="*/ 850112 w 850112"/>
                  <a:gd name="connsiteY4" fmla="*/ 78580 h 355599"/>
                  <a:gd name="connsiteX0" fmla="*/ 850112 w 850112"/>
                  <a:gd name="connsiteY0" fmla="*/ 78580 h 362743"/>
                  <a:gd name="connsiteX1" fmla="*/ 824712 w 850112"/>
                  <a:gd name="connsiteY1" fmla="*/ 362743 h 362743"/>
                  <a:gd name="connsiteX2" fmla="*/ 0 w 850112"/>
                  <a:gd name="connsiteY2" fmla="*/ 285749 h 362743"/>
                  <a:gd name="connsiteX3" fmla="*/ 21432 w 850112"/>
                  <a:gd name="connsiteY3" fmla="*/ 0 h 362743"/>
                  <a:gd name="connsiteX4" fmla="*/ 850112 w 850112"/>
                  <a:gd name="connsiteY4" fmla="*/ 78580 h 362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112" h="362743">
                    <a:moveTo>
                      <a:pt x="850112" y="78580"/>
                    </a:moveTo>
                    <a:lnTo>
                      <a:pt x="824712" y="362743"/>
                    </a:lnTo>
                    <a:lnTo>
                      <a:pt x="0" y="285749"/>
                    </a:lnTo>
                    <a:lnTo>
                      <a:pt x="21432" y="0"/>
                    </a:lnTo>
                    <a:lnTo>
                      <a:pt x="850112" y="78580"/>
                    </a:lnTo>
                    <a:close/>
                  </a:path>
                </a:pathLst>
              </a:custGeom>
              <a:solidFill>
                <a:srgbClr val="618FFD">
                  <a:lumMod val="60000"/>
                  <a:lumOff val="40000"/>
                </a:srgb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pic>
          <p:nvPicPr>
            <p:cNvPr id="185" name="Picture 18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20073">
              <a:off x="2940559" y="3544670"/>
              <a:ext cx="304715" cy="300360"/>
            </a:xfrm>
            <a:prstGeom prst="rect">
              <a:avLst/>
            </a:prstGeom>
          </p:spPr>
        </p:pic>
        <p:sp>
          <p:nvSpPr>
            <p:cNvPr id="186" name="Freeform 185"/>
            <p:cNvSpPr/>
            <p:nvPr/>
          </p:nvSpPr>
          <p:spPr bwMode="auto">
            <a:xfrm rot="10120073">
              <a:off x="3180506" y="3726776"/>
              <a:ext cx="64175" cy="30404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54868 w 854868"/>
                <a:gd name="connsiteY0" fmla="*/ 66675 h 342900"/>
                <a:gd name="connsiteX1" fmla="*/ 826293 w 854868"/>
                <a:gd name="connsiteY1" fmla="*/ 342900 h 342900"/>
                <a:gd name="connsiteX2" fmla="*/ 0 w 854868"/>
                <a:gd name="connsiteY2" fmla="*/ 276225 h 342900"/>
                <a:gd name="connsiteX3" fmla="*/ 25399 w 854868"/>
                <a:gd name="connsiteY3" fmla="*/ 0 h 342900"/>
                <a:gd name="connsiteX4" fmla="*/ 854868 w 854868"/>
                <a:gd name="connsiteY4" fmla="*/ 66675 h 342900"/>
                <a:gd name="connsiteX0" fmla="*/ 854868 w 854868"/>
                <a:gd name="connsiteY0" fmla="*/ 76200 h 352425"/>
                <a:gd name="connsiteX1" fmla="*/ 826293 w 854868"/>
                <a:gd name="connsiteY1" fmla="*/ 352425 h 352425"/>
                <a:gd name="connsiteX2" fmla="*/ 0 w 854868"/>
                <a:gd name="connsiteY2" fmla="*/ 285750 h 352425"/>
                <a:gd name="connsiteX3" fmla="*/ 25399 w 854868"/>
                <a:gd name="connsiteY3" fmla="*/ 0 h 352425"/>
                <a:gd name="connsiteX4" fmla="*/ 854868 w 854868"/>
                <a:gd name="connsiteY4" fmla="*/ 76200 h 352425"/>
                <a:gd name="connsiteX0" fmla="*/ 705645 w 826293"/>
                <a:gd name="connsiteY0" fmla="*/ 63500 h 352425"/>
                <a:gd name="connsiteX1" fmla="*/ 826293 w 826293"/>
                <a:gd name="connsiteY1" fmla="*/ 352425 h 352425"/>
                <a:gd name="connsiteX2" fmla="*/ 0 w 826293"/>
                <a:gd name="connsiteY2" fmla="*/ 285750 h 352425"/>
                <a:gd name="connsiteX3" fmla="*/ 25399 w 826293"/>
                <a:gd name="connsiteY3" fmla="*/ 0 h 352425"/>
                <a:gd name="connsiteX4" fmla="*/ 705645 w 826293"/>
                <a:gd name="connsiteY4" fmla="*/ 63500 h 352425"/>
                <a:gd name="connsiteX0" fmla="*/ 708820 w 826293"/>
                <a:gd name="connsiteY0" fmla="*/ 60325 h 352425"/>
                <a:gd name="connsiteX1" fmla="*/ 826293 w 826293"/>
                <a:gd name="connsiteY1" fmla="*/ 352425 h 352425"/>
                <a:gd name="connsiteX2" fmla="*/ 0 w 826293"/>
                <a:gd name="connsiteY2" fmla="*/ 285750 h 352425"/>
                <a:gd name="connsiteX3" fmla="*/ 25399 w 826293"/>
                <a:gd name="connsiteY3" fmla="*/ 0 h 352425"/>
                <a:gd name="connsiteX4" fmla="*/ 708820 w 826293"/>
                <a:gd name="connsiteY4" fmla="*/ 60325 h 352425"/>
                <a:gd name="connsiteX0" fmla="*/ 708820 w 708820"/>
                <a:gd name="connsiteY0" fmla="*/ 60325 h 342900"/>
                <a:gd name="connsiteX1" fmla="*/ 686593 w 708820"/>
                <a:gd name="connsiteY1" fmla="*/ 342900 h 342900"/>
                <a:gd name="connsiteX2" fmla="*/ 0 w 708820"/>
                <a:gd name="connsiteY2" fmla="*/ 285750 h 342900"/>
                <a:gd name="connsiteX3" fmla="*/ 25399 w 708820"/>
                <a:gd name="connsiteY3" fmla="*/ 0 h 342900"/>
                <a:gd name="connsiteX4" fmla="*/ 708820 w 708820"/>
                <a:gd name="connsiteY4" fmla="*/ 60325 h 342900"/>
                <a:gd name="connsiteX0" fmla="*/ 708820 w 755649"/>
                <a:gd name="connsiteY0" fmla="*/ 60325 h 347663"/>
                <a:gd name="connsiteX1" fmla="*/ 755649 w 755649"/>
                <a:gd name="connsiteY1" fmla="*/ 347663 h 347663"/>
                <a:gd name="connsiteX2" fmla="*/ 0 w 755649"/>
                <a:gd name="connsiteY2" fmla="*/ 285750 h 347663"/>
                <a:gd name="connsiteX3" fmla="*/ 25399 w 755649"/>
                <a:gd name="connsiteY3" fmla="*/ 0 h 347663"/>
                <a:gd name="connsiteX4" fmla="*/ 708820 w 755649"/>
                <a:gd name="connsiteY4" fmla="*/ 60325 h 347663"/>
                <a:gd name="connsiteX0" fmla="*/ 775495 w 775495"/>
                <a:gd name="connsiteY0" fmla="*/ 62706 h 347663"/>
                <a:gd name="connsiteX1" fmla="*/ 755649 w 775495"/>
                <a:gd name="connsiteY1" fmla="*/ 347663 h 347663"/>
                <a:gd name="connsiteX2" fmla="*/ 0 w 775495"/>
                <a:gd name="connsiteY2" fmla="*/ 285750 h 347663"/>
                <a:gd name="connsiteX3" fmla="*/ 25399 w 775495"/>
                <a:gd name="connsiteY3" fmla="*/ 0 h 347663"/>
                <a:gd name="connsiteX4" fmla="*/ 775495 w 775495"/>
                <a:gd name="connsiteY4" fmla="*/ 62706 h 3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5" h="347663">
                  <a:moveTo>
                    <a:pt x="775495" y="62706"/>
                  </a:moveTo>
                  <a:lnTo>
                    <a:pt x="755649" y="347663"/>
                  </a:lnTo>
                  <a:lnTo>
                    <a:pt x="0" y="285750"/>
                  </a:lnTo>
                  <a:lnTo>
                    <a:pt x="25399" y="0"/>
                  </a:lnTo>
                  <a:lnTo>
                    <a:pt x="775495" y="62706"/>
                  </a:lnTo>
                  <a:close/>
                </a:path>
              </a:pathLst>
            </a:custGeom>
            <a:solidFill>
              <a:srgbClr val="618FFD">
                <a:lumMod val="75000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87" name="Picture 18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760184">
              <a:off x="2881618" y="3159290"/>
              <a:ext cx="304715" cy="300360"/>
            </a:xfrm>
            <a:prstGeom prst="rect">
              <a:avLst/>
            </a:prstGeom>
          </p:spPr>
        </p:pic>
        <p:grpSp>
          <p:nvGrpSpPr>
            <p:cNvPr id="7" name="Group 93"/>
            <p:cNvGrpSpPr/>
            <p:nvPr/>
          </p:nvGrpSpPr>
          <p:grpSpPr>
            <a:xfrm rot="5760184">
              <a:off x="3105861" y="3335253"/>
              <a:ext cx="71769" cy="73688"/>
              <a:chOff x="2992382" y="2726028"/>
              <a:chExt cx="820688" cy="890455"/>
            </a:xfrm>
          </p:grpSpPr>
          <p:sp>
            <p:nvSpPr>
              <p:cNvPr id="217" name="Freeform 216"/>
              <p:cNvSpPr/>
              <p:nvPr/>
            </p:nvSpPr>
            <p:spPr bwMode="auto">
              <a:xfrm rot="5400000">
                <a:off x="3251491" y="3054904"/>
                <a:ext cx="775495" cy="347663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54868 w 854868"/>
                  <a:gd name="connsiteY0" fmla="*/ 66675 h 342900"/>
                  <a:gd name="connsiteX1" fmla="*/ 826293 w 854868"/>
                  <a:gd name="connsiteY1" fmla="*/ 342900 h 342900"/>
                  <a:gd name="connsiteX2" fmla="*/ 0 w 854868"/>
                  <a:gd name="connsiteY2" fmla="*/ 276225 h 342900"/>
                  <a:gd name="connsiteX3" fmla="*/ 25399 w 854868"/>
                  <a:gd name="connsiteY3" fmla="*/ 0 h 342900"/>
                  <a:gd name="connsiteX4" fmla="*/ 854868 w 854868"/>
                  <a:gd name="connsiteY4" fmla="*/ 66675 h 342900"/>
                  <a:gd name="connsiteX0" fmla="*/ 854868 w 854868"/>
                  <a:gd name="connsiteY0" fmla="*/ 76200 h 352425"/>
                  <a:gd name="connsiteX1" fmla="*/ 826293 w 854868"/>
                  <a:gd name="connsiteY1" fmla="*/ 352425 h 352425"/>
                  <a:gd name="connsiteX2" fmla="*/ 0 w 854868"/>
                  <a:gd name="connsiteY2" fmla="*/ 285750 h 352425"/>
                  <a:gd name="connsiteX3" fmla="*/ 25399 w 854868"/>
                  <a:gd name="connsiteY3" fmla="*/ 0 h 352425"/>
                  <a:gd name="connsiteX4" fmla="*/ 854868 w 854868"/>
                  <a:gd name="connsiteY4" fmla="*/ 76200 h 352425"/>
                  <a:gd name="connsiteX0" fmla="*/ 705645 w 826293"/>
                  <a:gd name="connsiteY0" fmla="*/ 63500 h 352425"/>
                  <a:gd name="connsiteX1" fmla="*/ 826293 w 826293"/>
                  <a:gd name="connsiteY1" fmla="*/ 352425 h 352425"/>
                  <a:gd name="connsiteX2" fmla="*/ 0 w 826293"/>
                  <a:gd name="connsiteY2" fmla="*/ 285750 h 352425"/>
                  <a:gd name="connsiteX3" fmla="*/ 25399 w 826293"/>
                  <a:gd name="connsiteY3" fmla="*/ 0 h 352425"/>
                  <a:gd name="connsiteX4" fmla="*/ 705645 w 826293"/>
                  <a:gd name="connsiteY4" fmla="*/ 63500 h 352425"/>
                  <a:gd name="connsiteX0" fmla="*/ 708820 w 826293"/>
                  <a:gd name="connsiteY0" fmla="*/ 60325 h 352425"/>
                  <a:gd name="connsiteX1" fmla="*/ 826293 w 826293"/>
                  <a:gd name="connsiteY1" fmla="*/ 352425 h 352425"/>
                  <a:gd name="connsiteX2" fmla="*/ 0 w 826293"/>
                  <a:gd name="connsiteY2" fmla="*/ 285750 h 352425"/>
                  <a:gd name="connsiteX3" fmla="*/ 25399 w 826293"/>
                  <a:gd name="connsiteY3" fmla="*/ 0 h 352425"/>
                  <a:gd name="connsiteX4" fmla="*/ 708820 w 826293"/>
                  <a:gd name="connsiteY4" fmla="*/ 60325 h 352425"/>
                  <a:gd name="connsiteX0" fmla="*/ 708820 w 708820"/>
                  <a:gd name="connsiteY0" fmla="*/ 60325 h 342900"/>
                  <a:gd name="connsiteX1" fmla="*/ 686593 w 708820"/>
                  <a:gd name="connsiteY1" fmla="*/ 342900 h 342900"/>
                  <a:gd name="connsiteX2" fmla="*/ 0 w 708820"/>
                  <a:gd name="connsiteY2" fmla="*/ 285750 h 342900"/>
                  <a:gd name="connsiteX3" fmla="*/ 25399 w 708820"/>
                  <a:gd name="connsiteY3" fmla="*/ 0 h 342900"/>
                  <a:gd name="connsiteX4" fmla="*/ 708820 w 708820"/>
                  <a:gd name="connsiteY4" fmla="*/ 60325 h 342900"/>
                  <a:gd name="connsiteX0" fmla="*/ 708820 w 755649"/>
                  <a:gd name="connsiteY0" fmla="*/ 60325 h 347663"/>
                  <a:gd name="connsiteX1" fmla="*/ 755649 w 755649"/>
                  <a:gd name="connsiteY1" fmla="*/ 347663 h 347663"/>
                  <a:gd name="connsiteX2" fmla="*/ 0 w 755649"/>
                  <a:gd name="connsiteY2" fmla="*/ 285750 h 347663"/>
                  <a:gd name="connsiteX3" fmla="*/ 25399 w 755649"/>
                  <a:gd name="connsiteY3" fmla="*/ 0 h 347663"/>
                  <a:gd name="connsiteX4" fmla="*/ 708820 w 755649"/>
                  <a:gd name="connsiteY4" fmla="*/ 60325 h 347663"/>
                  <a:gd name="connsiteX0" fmla="*/ 775495 w 775495"/>
                  <a:gd name="connsiteY0" fmla="*/ 62706 h 347663"/>
                  <a:gd name="connsiteX1" fmla="*/ 755649 w 775495"/>
                  <a:gd name="connsiteY1" fmla="*/ 347663 h 347663"/>
                  <a:gd name="connsiteX2" fmla="*/ 0 w 775495"/>
                  <a:gd name="connsiteY2" fmla="*/ 285750 h 347663"/>
                  <a:gd name="connsiteX3" fmla="*/ 25399 w 775495"/>
                  <a:gd name="connsiteY3" fmla="*/ 0 h 347663"/>
                  <a:gd name="connsiteX4" fmla="*/ 775495 w 775495"/>
                  <a:gd name="connsiteY4" fmla="*/ 62706 h 3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495" h="347663">
                    <a:moveTo>
                      <a:pt x="775495" y="62706"/>
                    </a:moveTo>
                    <a:lnTo>
                      <a:pt x="755649" y="347663"/>
                    </a:lnTo>
                    <a:lnTo>
                      <a:pt x="0" y="285750"/>
                    </a:lnTo>
                    <a:lnTo>
                      <a:pt x="25399" y="0"/>
                    </a:lnTo>
                    <a:lnTo>
                      <a:pt x="775495" y="62706"/>
                    </a:lnTo>
                    <a:close/>
                  </a:path>
                </a:pathLst>
              </a:custGeom>
              <a:solidFill>
                <a:srgbClr val="618FFD">
                  <a:lumMod val="75000"/>
                </a:srgb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218" name="Freeform 217"/>
              <p:cNvSpPr/>
              <p:nvPr/>
            </p:nvSpPr>
            <p:spPr bwMode="auto">
              <a:xfrm rot="5400000">
                <a:off x="2748698" y="2969712"/>
                <a:ext cx="850112" cy="362743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35718 h 311943"/>
                  <a:gd name="connsiteX1" fmla="*/ 819150 w 847725"/>
                  <a:gd name="connsiteY1" fmla="*/ 311943 h 311943"/>
                  <a:gd name="connsiteX2" fmla="*/ 0 w 847725"/>
                  <a:gd name="connsiteY2" fmla="*/ 245268 h 311943"/>
                  <a:gd name="connsiteX3" fmla="*/ 23019 w 847725"/>
                  <a:gd name="connsiteY3" fmla="*/ 0 h 311943"/>
                  <a:gd name="connsiteX4" fmla="*/ 847725 w 847725"/>
                  <a:gd name="connsiteY4" fmla="*/ 35718 h 311943"/>
                  <a:gd name="connsiteX0" fmla="*/ 847725 w 847725"/>
                  <a:gd name="connsiteY0" fmla="*/ 66674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66674 h 342899"/>
                  <a:gd name="connsiteX0" fmla="*/ 847725 w 847725"/>
                  <a:gd name="connsiteY0" fmla="*/ 57149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57149 h 342899"/>
                  <a:gd name="connsiteX0" fmla="*/ 847725 w 847725"/>
                  <a:gd name="connsiteY0" fmla="*/ 66674 h 352424"/>
                  <a:gd name="connsiteX1" fmla="*/ 819150 w 847725"/>
                  <a:gd name="connsiteY1" fmla="*/ 352424 h 352424"/>
                  <a:gd name="connsiteX2" fmla="*/ 0 w 847725"/>
                  <a:gd name="connsiteY2" fmla="*/ 285749 h 352424"/>
                  <a:gd name="connsiteX3" fmla="*/ 21432 w 847725"/>
                  <a:gd name="connsiteY3" fmla="*/ 0 h 352424"/>
                  <a:gd name="connsiteX4" fmla="*/ 847725 w 847725"/>
                  <a:gd name="connsiteY4" fmla="*/ 66674 h 352424"/>
                  <a:gd name="connsiteX0" fmla="*/ 787403 w 819150"/>
                  <a:gd name="connsiteY0" fmla="*/ 63499 h 352424"/>
                  <a:gd name="connsiteX1" fmla="*/ 819150 w 819150"/>
                  <a:gd name="connsiteY1" fmla="*/ 352424 h 352424"/>
                  <a:gd name="connsiteX2" fmla="*/ 0 w 819150"/>
                  <a:gd name="connsiteY2" fmla="*/ 285749 h 352424"/>
                  <a:gd name="connsiteX3" fmla="*/ 21432 w 819150"/>
                  <a:gd name="connsiteY3" fmla="*/ 0 h 352424"/>
                  <a:gd name="connsiteX4" fmla="*/ 787403 w 819150"/>
                  <a:gd name="connsiteY4" fmla="*/ 63499 h 352424"/>
                  <a:gd name="connsiteX0" fmla="*/ 787403 w 787403"/>
                  <a:gd name="connsiteY0" fmla="*/ 63499 h 355599"/>
                  <a:gd name="connsiteX1" fmla="*/ 755650 w 787403"/>
                  <a:gd name="connsiteY1" fmla="*/ 355599 h 355599"/>
                  <a:gd name="connsiteX2" fmla="*/ 0 w 787403"/>
                  <a:gd name="connsiteY2" fmla="*/ 285749 h 355599"/>
                  <a:gd name="connsiteX3" fmla="*/ 21432 w 787403"/>
                  <a:gd name="connsiteY3" fmla="*/ 0 h 355599"/>
                  <a:gd name="connsiteX4" fmla="*/ 787403 w 787403"/>
                  <a:gd name="connsiteY4" fmla="*/ 63499 h 355599"/>
                  <a:gd name="connsiteX0" fmla="*/ 771528 w 771528"/>
                  <a:gd name="connsiteY0" fmla="*/ 66674 h 355599"/>
                  <a:gd name="connsiteX1" fmla="*/ 755650 w 771528"/>
                  <a:gd name="connsiteY1" fmla="*/ 355599 h 355599"/>
                  <a:gd name="connsiteX2" fmla="*/ 0 w 771528"/>
                  <a:gd name="connsiteY2" fmla="*/ 285749 h 355599"/>
                  <a:gd name="connsiteX3" fmla="*/ 21432 w 771528"/>
                  <a:gd name="connsiteY3" fmla="*/ 0 h 355599"/>
                  <a:gd name="connsiteX4" fmla="*/ 771528 w 771528"/>
                  <a:gd name="connsiteY4" fmla="*/ 66674 h 355599"/>
                  <a:gd name="connsiteX0" fmla="*/ 771528 w 771528"/>
                  <a:gd name="connsiteY0" fmla="*/ 66674 h 355599"/>
                  <a:gd name="connsiteX1" fmla="*/ 746128 w 771528"/>
                  <a:gd name="connsiteY1" fmla="*/ 355599 h 355599"/>
                  <a:gd name="connsiteX2" fmla="*/ 0 w 771528"/>
                  <a:gd name="connsiteY2" fmla="*/ 285749 h 355599"/>
                  <a:gd name="connsiteX3" fmla="*/ 21432 w 771528"/>
                  <a:gd name="connsiteY3" fmla="*/ 0 h 355599"/>
                  <a:gd name="connsiteX4" fmla="*/ 771528 w 771528"/>
                  <a:gd name="connsiteY4" fmla="*/ 66674 h 355599"/>
                  <a:gd name="connsiteX0" fmla="*/ 850112 w 850112"/>
                  <a:gd name="connsiteY0" fmla="*/ 78580 h 355599"/>
                  <a:gd name="connsiteX1" fmla="*/ 746128 w 850112"/>
                  <a:gd name="connsiteY1" fmla="*/ 355599 h 355599"/>
                  <a:gd name="connsiteX2" fmla="*/ 0 w 850112"/>
                  <a:gd name="connsiteY2" fmla="*/ 285749 h 355599"/>
                  <a:gd name="connsiteX3" fmla="*/ 21432 w 850112"/>
                  <a:gd name="connsiteY3" fmla="*/ 0 h 355599"/>
                  <a:gd name="connsiteX4" fmla="*/ 850112 w 850112"/>
                  <a:gd name="connsiteY4" fmla="*/ 78580 h 355599"/>
                  <a:gd name="connsiteX0" fmla="*/ 850112 w 850112"/>
                  <a:gd name="connsiteY0" fmla="*/ 78580 h 362743"/>
                  <a:gd name="connsiteX1" fmla="*/ 824712 w 850112"/>
                  <a:gd name="connsiteY1" fmla="*/ 362743 h 362743"/>
                  <a:gd name="connsiteX2" fmla="*/ 0 w 850112"/>
                  <a:gd name="connsiteY2" fmla="*/ 285749 h 362743"/>
                  <a:gd name="connsiteX3" fmla="*/ 21432 w 850112"/>
                  <a:gd name="connsiteY3" fmla="*/ 0 h 362743"/>
                  <a:gd name="connsiteX4" fmla="*/ 850112 w 850112"/>
                  <a:gd name="connsiteY4" fmla="*/ 78580 h 362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112" h="362743">
                    <a:moveTo>
                      <a:pt x="850112" y="78580"/>
                    </a:moveTo>
                    <a:lnTo>
                      <a:pt x="824712" y="362743"/>
                    </a:lnTo>
                    <a:lnTo>
                      <a:pt x="0" y="285749"/>
                    </a:lnTo>
                    <a:lnTo>
                      <a:pt x="21432" y="0"/>
                    </a:lnTo>
                    <a:lnTo>
                      <a:pt x="850112" y="78580"/>
                    </a:lnTo>
                    <a:close/>
                  </a:path>
                </a:pathLst>
              </a:custGeom>
              <a:solidFill>
                <a:srgbClr val="394DA1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pic>
          <p:nvPicPr>
            <p:cNvPr id="189" name="Picture 18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091476">
              <a:off x="2917418" y="2821592"/>
              <a:ext cx="304715" cy="300360"/>
            </a:xfrm>
            <a:prstGeom prst="rect">
              <a:avLst/>
            </a:prstGeom>
          </p:spPr>
        </p:pic>
        <p:sp>
          <p:nvSpPr>
            <p:cNvPr id="190" name="Freeform 189"/>
            <p:cNvSpPr/>
            <p:nvPr/>
          </p:nvSpPr>
          <p:spPr bwMode="auto">
            <a:xfrm rot="12491476">
              <a:off x="3122393" y="3040041"/>
              <a:ext cx="70349" cy="31722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35718 h 311943"/>
                <a:gd name="connsiteX1" fmla="*/ 819150 w 847725"/>
                <a:gd name="connsiteY1" fmla="*/ 311943 h 311943"/>
                <a:gd name="connsiteX2" fmla="*/ 0 w 847725"/>
                <a:gd name="connsiteY2" fmla="*/ 245268 h 311943"/>
                <a:gd name="connsiteX3" fmla="*/ 23019 w 847725"/>
                <a:gd name="connsiteY3" fmla="*/ 0 h 311943"/>
                <a:gd name="connsiteX4" fmla="*/ 847725 w 847725"/>
                <a:gd name="connsiteY4" fmla="*/ 35718 h 311943"/>
                <a:gd name="connsiteX0" fmla="*/ 847725 w 847725"/>
                <a:gd name="connsiteY0" fmla="*/ 66674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66674 h 342899"/>
                <a:gd name="connsiteX0" fmla="*/ 847725 w 847725"/>
                <a:gd name="connsiteY0" fmla="*/ 57149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57149 h 342899"/>
                <a:gd name="connsiteX0" fmla="*/ 847725 w 847725"/>
                <a:gd name="connsiteY0" fmla="*/ 66674 h 352424"/>
                <a:gd name="connsiteX1" fmla="*/ 819150 w 847725"/>
                <a:gd name="connsiteY1" fmla="*/ 352424 h 352424"/>
                <a:gd name="connsiteX2" fmla="*/ 0 w 847725"/>
                <a:gd name="connsiteY2" fmla="*/ 285749 h 352424"/>
                <a:gd name="connsiteX3" fmla="*/ 21432 w 847725"/>
                <a:gd name="connsiteY3" fmla="*/ 0 h 352424"/>
                <a:gd name="connsiteX4" fmla="*/ 847725 w 847725"/>
                <a:gd name="connsiteY4" fmla="*/ 66674 h 352424"/>
                <a:gd name="connsiteX0" fmla="*/ 787403 w 819150"/>
                <a:gd name="connsiteY0" fmla="*/ 63499 h 352424"/>
                <a:gd name="connsiteX1" fmla="*/ 819150 w 819150"/>
                <a:gd name="connsiteY1" fmla="*/ 352424 h 352424"/>
                <a:gd name="connsiteX2" fmla="*/ 0 w 819150"/>
                <a:gd name="connsiteY2" fmla="*/ 285749 h 352424"/>
                <a:gd name="connsiteX3" fmla="*/ 21432 w 819150"/>
                <a:gd name="connsiteY3" fmla="*/ 0 h 352424"/>
                <a:gd name="connsiteX4" fmla="*/ 787403 w 819150"/>
                <a:gd name="connsiteY4" fmla="*/ 63499 h 352424"/>
                <a:gd name="connsiteX0" fmla="*/ 787403 w 787403"/>
                <a:gd name="connsiteY0" fmla="*/ 63499 h 355599"/>
                <a:gd name="connsiteX1" fmla="*/ 755650 w 787403"/>
                <a:gd name="connsiteY1" fmla="*/ 355599 h 355599"/>
                <a:gd name="connsiteX2" fmla="*/ 0 w 787403"/>
                <a:gd name="connsiteY2" fmla="*/ 285749 h 355599"/>
                <a:gd name="connsiteX3" fmla="*/ 21432 w 787403"/>
                <a:gd name="connsiteY3" fmla="*/ 0 h 355599"/>
                <a:gd name="connsiteX4" fmla="*/ 787403 w 787403"/>
                <a:gd name="connsiteY4" fmla="*/ 63499 h 355599"/>
                <a:gd name="connsiteX0" fmla="*/ 771528 w 771528"/>
                <a:gd name="connsiteY0" fmla="*/ 66674 h 355599"/>
                <a:gd name="connsiteX1" fmla="*/ 755650 w 771528"/>
                <a:gd name="connsiteY1" fmla="*/ 355599 h 355599"/>
                <a:gd name="connsiteX2" fmla="*/ 0 w 771528"/>
                <a:gd name="connsiteY2" fmla="*/ 285749 h 355599"/>
                <a:gd name="connsiteX3" fmla="*/ 21432 w 771528"/>
                <a:gd name="connsiteY3" fmla="*/ 0 h 355599"/>
                <a:gd name="connsiteX4" fmla="*/ 771528 w 771528"/>
                <a:gd name="connsiteY4" fmla="*/ 66674 h 355599"/>
                <a:gd name="connsiteX0" fmla="*/ 771528 w 771528"/>
                <a:gd name="connsiteY0" fmla="*/ 66674 h 355599"/>
                <a:gd name="connsiteX1" fmla="*/ 746128 w 771528"/>
                <a:gd name="connsiteY1" fmla="*/ 355599 h 355599"/>
                <a:gd name="connsiteX2" fmla="*/ 0 w 771528"/>
                <a:gd name="connsiteY2" fmla="*/ 285749 h 355599"/>
                <a:gd name="connsiteX3" fmla="*/ 21432 w 771528"/>
                <a:gd name="connsiteY3" fmla="*/ 0 h 355599"/>
                <a:gd name="connsiteX4" fmla="*/ 771528 w 771528"/>
                <a:gd name="connsiteY4" fmla="*/ 66674 h 355599"/>
                <a:gd name="connsiteX0" fmla="*/ 850112 w 850112"/>
                <a:gd name="connsiteY0" fmla="*/ 78580 h 355599"/>
                <a:gd name="connsiteX1" fmla="*/ 746128 w 850112"/>
                <a:gd name="connsiteY1" fmla="*/ 355599 h 355599"/>
                <a:gd name="connsiteX2" fmla="*/ 0 w 850112"/>
                <a:gd name="connsiteY2" fmla="*/ 285749 h 355599"/>
                <a:gd name="connsiteX3" fmla="*/ 21432 w 850112"/>
                <a:gd name="connsiteY3" fmla="*/ 0 h 355599"/>
                <a:gd name="connsiteX4" fmla="*/ 850112 w 850112"/>
                <a:gd name="connsiteY4" fmla="*/ 78580 h 355599"/>
                <a:gd name="connsiteX0" fmla="*/ 850112 w 850112"/>
                <a:gd name="connsiteY0" fmla="*/ 78580 h 362743"/>
                <a:gd name="connsiteX1" fmla="*/ 824712 w 850112"/>
                <a:gd name="connsiteY1" fmla="*/ 362743 h 362743"/>
                <a:gd name="connsiteX2" fmla="*/ 0 w 850112"/>
                <a:gd name="connsiteY2" fmla="*/ 285749 h 362743"/>
                <a:gd name="connsiteX3" fmla="*/ 21432 w 850112"/>
                <a:gd name="connsiteY3" fmla="*/ 0 h 362743"/>
                <a:gd name="connsiteX4" fmla="*/ 850112 w 850112"/>
                <a:gd name="connsiteY4" fmla="*/ 78580 h 36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112" h="362743">
                  <a:moveTo>
                    <a:pt x="850112" y="78580"/>
                  </a:moveTo>
                  <a:lnTo>
                    <a:pt x="824712" y="362743"/>
                  </a:lnTo>
                  <a:lnTo>
                    <a:pt x="0" y="285749"/>
                  </a:lnTo>
                  <a:lnTo>
                    <a:pt x="21432" y="0"/>
                  </a:lnTo>
                  <a:lnTo>
                    <a:pt x="850112" y="78580"/>
                  </a:lnTo>
                  <a:close/>
                </a:path>
              </a:pathLst>
            </a:custGeom>
            <a:solidFill>
              <a:srgbClr val="394DA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pic>
          <p:nvPicPr>
            <p:cNvPr id="191" name="Picture 19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70326">
              <a:off x="3124011" y="2500030"/>
              <a:ext cx="288346" cy="317411"/>
            </a:xfrm>
            <a:prstGeom prst="rect">
              <a:avLst/>
            </a:prstGeom>
          </p:spPr>
        </p:pic>
        <p:grpSp>
          <p:nvGrpSpPr>
            <p:cNvPr id="8" name="Group 103"/>
            <p:cNvGrpSpPr/>
            <p:nvPr/>
          </p:nvGrpSpPr>
          <p:grpSpPr>
            <a:xfrm rot="8570326">
              <a:off x="3264739" y="2745760"/>
              <a:ext cx="67913" cy="77871"/>
              <a:chOff x="2992382" y="2726028"/>
              <a:chExt cx="820688" cy="890455"/>
            </a:xfrm>
          </p:grpSpPr>
          <p:sp>
            <p:nvSpPr>
              <p:cNvPr id="215" name="Freeform 214"/>
              <p:cNvSpPr/>
              <p:nvPr/>
            </p:nvSpPr>
            <p:spPr bwMode="auto">
              <a:xfrm rot="5400000">
                <a:off x="3251491" y="3054904"/>
                <a:ext cx="775495" cy="347663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54868 w 854868"/>
                  <a:gd name="connsiteY0" fmla="*/ 66675 h 342900"/>
                  <a:gd name="connsiteX1" fmla="*/ 826293 w 854868"/>
                  <a:gd name="connsiteY1" fmla="*/ 342900 h 342900"/>
                  <a:gd name="connsiteX2" fmla="*/ 0 w 854868"/>
                  <a:gd name="connsiteY2" fmla="*/ 276225 h 342900"/>
                  <a:gd name="connsiteX3" fmla="*/ 25399 w 854868"/>
                  <a:gd name="connsiteY3" fmla="*/ 0 h 342900"/>
                  <a:gd name="connsiteX4" fmla="*/ 854868 w 854868"/>
                  <a:gd name="connsiteY4" fmla="*/ 66675 h 342900"/>
                  <a:gd name="connsiteX0" fmla="*/ 854868 w 854868"/>
                  <a:gd name="connsiteY0" fmla="*/ 76200 h 352425"/>
                  <a:gd name="connsiteX1" fmla="*/ 826293 w 854868"/>
                  <a:gd name="connsiteY1" fmla="*/ 352425 h 352425"/>
                  <a:gd name="connsiteX2" fmla="*/ 0 w 854868"/>
                  <a:gd name="connsiteY2" fmla="*/ 285750 h 352425"/>
                  <a:gd name="connsiteX3" fmla="*/ 25399 w 854868"/>
                  <a:gd name="connsiteY3" fmla="*/ 0 h 352425"/>
                  <a:gd name="connsiteX4" fmla="*/ 854868 w 854868"/>
                  <a:gd name="connsiteY4" fmla="*/ 76200 h 352425"/>
                  <a:gd name="connsiteX0" fmla="*/ 705645 w 826293"/>
                  <a:gd name="connsiteY0" fmla="*/ 63500 h 352425"/>
                  <a:gd name="connsiteX1" fmla="*/ 826293 w 826293"/>
                  <a:gd name="connsiteY1" fmla="*/ 352425 h 352425"/>
                  <a:gd name="connsiteX2" fmla="*/ 0 w 826293"/>
                  <a:gd name="connsiteY2" fmla="*/ 285750 h 352425"/>
                  <a:gd name="connsiteX3" fmla="*/ 25399 w 826293"/>
                  <a:gd name="connsiteY3" fmla="*/ 0 h 352425"/>
                  <a:gd name="connsiteX4" fmla="*/ 705645 w 826293"/>
                  <a:gd name="connsiteY4" fmla="*/ 63500 h 352425"/>
                  <a:gd name="connsiteX0" fmla="*/ 708820 w 826293"/>
                  <a:gd name="connsiteY0" fmla="*/ 60325 h 352425"/>
                  <a:gd name="connsiteX1" fmla="*/ 826293 w 826293"/>
                  <a:gd name="connsiteY1" fmla="*/ 352425 h 352425"/>
                  <a:gd name="connsiteX2" fmla="*/ 0 w 826293"/>
                  <a:gd name="connsiteY2" fmla="*/ 285750 h 352425"/>
                  <a:gd name="connsiteX3" fmla="*/ 25399 w 826293"/>
                  <a:gd name="connsiteY3" fmla="*/ 0 h 352425"/>
                  <a:gd name="connsiteX4" fmla="*/ 708820 w 826293"/>
                  <a:gd name="connsiteY4" fmla="*/ 60325 h 352425"/>
                  <a:gd name="connsiteX0" fmla="*/ 708820 w 708820"/>
                  <a:gd name="connsiteY0" fmla="*/ 60325 h 342900"/>
                  <a:gd name="connsiteX1" fmla="*/ 686593 w 708820"/>
                  <a:gd name="connsiteY1" fmla="*/ 342900 h 342900"/>
                  <a:gd name="connsiteX2" fmla="*/ 0 w 708820"/>
                  <a:gd name="connsiteY2" fmla="*/ 285750 h 342900"/>
                  <a:gd name="connsiteX3" fmla="*/ 25399 w 708820"/>
                  <a:gd name="connsiteY3" fmla="*/ 0 h 342900"/>
                  <a:gd name="connsiteX4" fmla="*/ 708820 w 708820"/>
                  <a:gd name="connsiteY4" fmla="*/ 60325 h 342900"/>
                  <a:gd name="connsiteX0" fmla="*/ 708820 w 755649"/>
                  <a:gd name="connsiteY0" fmla="*/ 60325 h 347663"/>
                  <a:gd name="connsiteX1" fmla="*/ 755649 w 755649"/>
                  <a:gd name="connsiteY1" fmla="*/ 347663 h 347663"/>
                  <a:gd name="connsiteX2" fmla="*/ 0 w 755649"/>
                  <a:gd name="connsiteY2" fmla="*/ 285750 h 347663"/>
                  <a:gd name="connsiteX3" fmla="*/ 25399 w 755649"/>
                  <a:gd name="connsiteY3" fmla="*/ 0 h 347663"/>
                  <a:gd name="connsiteX4" fmla="*/ 708820 w 755649"/>
                  <a:gd name="connsiteY4" fmla="*/ 60325 h 347663"/>
                  <a:gd name="connsiteX0" fmla="*/ 775495 w 775495"/>
                  <a:gd name="connsiteY0" fmla="*/ 62706 h 347663"/>
                  <a:gd name="connsiteX1" fmla="*/ 755649 w 775495"/>
                  <a:gd name="connsiteY1" fmla="*/ 347663 h 347663"/>
                  <a:gd name="connsiteX2" fmla="*/ 0 w 775495"/>
                  <a:gd name="connsiteY2" fmla="*/ 285750 h 347663"/>
                  <a:gd name="connsiteX3" fmla="*/ 25399 w 775495"/>
                  <a:gd name="connsiteY3" fmla="*/ 0 h 347663"/>
                  <a:gd name="connsiteX4" fmla="*/ 775495 w 775495"/>
                  <a:gd name="connsiteY4" fmla="*/ 62706 h 3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495" h="347663">
                    <a:moveTo>
                      <a:pt x="775495" y="62706"/>
                    </a:moveTo>
                    <a:lnTo>
                      <a:pt x="755649" y="347663"/>
                    </a:lnTo>
                    <a:lnTo>
                      <a:pt x="0" y="285750"/>
                    </a:lnTo>
                    <a:lnTo>
                      <a:pt x="25399" y="0"/>
                    </a:lnTo>
                    <a:lnTo>
                      <a:pt x="775495" y="62706"/>
                    </a:lnTo>
                    <a:close/>
                  </a:path>
                </a:pathLst>
              </a:custGeom>
              <a:solidFill>
                <a:srgbClr val="394DA1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216" name="Freeform 215"/>
              <p:cNvSpPr/>
              <p:nvPr/>
            </p:nvSpPr>
            <p:spPr bwMode="auto">
              <a:xfrm rot="5400000">
                <a:off x="2748698" y="2969712"/>
                <a:ext cx="850112" cy="362743"/>
              </a:xfrm>
              <a:custGeom>
                <a:avLst/>
                <a:gdLst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25400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66675 h 342900"/>
                  <a:gd name="connsiteX1" fmla="*/ 819150 w 847725"/>
                  <a:gd name="connsiteY1" fmla="*/ 342900 h 342900"/>
                  <a:gd name="connsiteX2" fmla="*/ 0 w 847725"/>
                  <a:gd name="connsiteY2" fmla="*/ 276225 h 342900"/>
                  <a:gd name="connsiteX3" fmla="*/ 18256 w 847725"/>
                  <a:gd name="connsiteY3" fmla="*/ 0 h 342900"/>
                  <a:gd name="connsiteX4" fmla="*/ 847725 w 847725"/>
                  <a:gd name="connsiteY4" fmla="*/ 66675 h 342900"/>
                  <a:gd name="connsiteX0" fmla="*/ 847725 w 847725"/>
                  <a:gd name="connsiteY0" fmla="*/ 35718 h 311943"/>
                  <a:gd name="connsiteX1" fmla="*/ 819150 w 847725"/>
                  <a:gd name="connsiteY1" fmla="*/ 311943 h 311943"/>
                  <a:gd name="connsiteX2" fmla="*/ 0 w 847725"/>
                  <a:gd name="connsiteY2" fmla="*/ 245268 h 311943"/>
                  <a:gd name="connsiteX3" fmla="*/ 23019 w 847725"/>
                  <a:gd name="connsiteY3" fmla="*/ 0 h 311943"/>
                  <a:gd name="connsiteX4" fmla="*/ 847725 w 847725"/>
                  <a:gd name="connsiteY4" fmla="*/ 35718 h 311943"/>
                  <a:gd name="connsiteX0" fmla="*/ 847725 w 847725"/>
                  <a:gd name="connsiteY0" fmla="*/ 66674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66674 h 342899"/>
                  <a:gd name="connsiteX0" fmla="*/ 847725 w 847725"/>
                  <a:gd name="connsiteY0" fmla="*/ 57149 h 342899"/>
                  <a:gd name="connsiteX1" fmla="*/ 819150 w 847725"/>
                  <a:gd name="connsiteY1" fmla="*/ 342899 h 342899"/>
                  <a:gd name="connsiteX2" fmla="*/ 0 w 847725"/>
                  <a:gd name="connsiteY2" fmla="*/ 276224 h 342899"/>
                  <a:gd name="connsiteX3" fmla="*/ 18257 w 847725"/>
                  <a:gd name="connsiteY3" fmla="*/ 0 h 342899"/>
                  <a:gd name="connsiteX4" fmla="*/ 847725 w 847725"/>
                  <a:gd name="connsiteY4" fmla="*/ 57149 h 342899"/>
                  <a:gd name="connsiteX0" fmla="*/ 847725 w 847725"/>
                  <a:gd name="connsiteY0" fmla="*/ 66674 h 352424"/>
                  <a:gd name="connsiteX1" fmla="*/ 819150 w 847725"/>
                  <a:gd name="connsiteY1" fmla="*/ 352424 h 352424"/>
                  <a:gd name="connsiteX2" fmla="*/ 0 w 847725"/>
                  <a:gd name="connsiteY2" fmla="*/ 285749 h 352424"/>
                  <a:gd name="connsiteX3" fmla="*/ 21432 w 847725"/>
                  <a:gd name="connsiteY3" fmla="*/ 0 h 352424"/>
                  <a:gd name="connsiteX4" fmla="*/ 847725 w 847725"/>
                  <a:gd name="connsiteY4" fmla="*/ 66674 h 352424"/>
                  <a:gd name="connsiteX0" fmla="*/ 787403 w 819150"/>
                  <a:gd name="connsiteY0" fmla="*/ 63499 h 352424"/>
                  <a:gd name="connsiteX1" fmla="*/ 819150 w 819150"/>
                  <a:gd name="connsiteY1" fmla="*/ 352424 h 352424"/>
                  <a:gd name="connsiteX2" fmla="*/ 0 w 819150"/>
                  <a:gd name="connsiteY2" fmla="*/ 285749 h 352424"/>
                  <a:gd name="connsiteX3" fmla="*/ 21432 w 819150"/>
                  <a:gd name="connsiteY3" fmla="*/ 0 h 352424"/>
                  <a:gd name="connsiteX4" fmla="*/ 787403 w 819150"/>
                  <a:gd name="connsiteY4" fmla="*/ 63499 h 352424"/>
                  <a:gd name="connsiteX0" fmla="*/ 787403 w 787403"/>
                  <a:gd name="connsiteY0" fmla="*/ 63499 h 355599"/>
                  <a:gd name="connsiteX1" fmla="*/ 755650 w 787403"/>
                  <a:gd name="connsiteY1" fmla="*/ 355599 h 355599"/>
                  <a:gd name="connsiteX2" fmla="*/ 0 w 787403"/>
                  <a:gd name="connsiteY2" fmla="*/ 285749 h 355599"/>
                  <a:gd name="connsiteX3" fmla="*/ 21432 w 787403"/>
                  <a:gd name="connsiteY3" fmla="*/ 0 h 355599"/>
                  <a:gd name="connsiteX4" fmla="*/ 787403 w 787403"/>
                  <a:gd name="connsiteY4" fmla="*/ 63499 h 355599"/>
                  <a:gd name="connsiteX0" fmla="*/ 771528 w 771528"/>
                  <a:gd name="connsiteY0" fmla="*/ 66674 h 355599"/>
                  <a:gd name="connsiteX1" fmla="*/ 755650 w 771528"/>
                  <a:gd name="connsiteY1" fmla="*/ 355599 h 355599"/>
                  <a:gd name="connsiteX2" fmla="*/ 0 w 771528"/>
                  <a:gd name="connsiteY2" fmla="*/ 285749 h 355599"/>
                  <a:gd name="connsiteX3" fmla="*/ 21432 w 771528"/>
                  <a:gd name="connsiteY3" fmla="*/ 0 h 355599"/>
                  <a:gd name="connsiteX4" fmla="*/ 771528 w 771528"/>
                  <a:gd name="connsiteY4" fmla="*/ 66674 h 355599"/>
                  <a:gd name="connsiteX0" fmla="*/ 771528 w 771528"/>
                  <a:gd name="connsiteY0" fmla="*/ 66674 h 355599"/>
                  <a:gd name="connsiteX1" fmla="*/ 746128 w 771528"/>
                  <a:gd name="connsiteY1" fmla="*/ 355599 h 355599"/>
                  <a:gd name="connsiteX2" fmla="*/ 0 w 771528"/>
                  <a:gd name="connsiteY2" fmla="*/ 285749 h 355599"/>
                  <a:gd name="connsiteX3" fmla="*/ 21432 w 771528"/>
                  <a:gd name="connsiteY3" fmla="*/ 0 h 355599"/>
                  <a:gd name="connsiteX4" fmla="*/ 771528 w 771528"/>
                  <a:gd name="connsiteY4" fmla="*/ 66674 h 355599"/>
                  <a:gd name="connsiteX0" fmla="*/ 850112 w 850112"/>
                  <a:gd name="connsiteY0" fmla="*/ 78580 h 355599"/>
                  <a:gd name="connsiteX1" fmla="*/ 746128 w 850112"/>
                  <a:gd name="connsiteY1" fmla="*/ 355599 h 355599"/>
                  <a:gd name="connsiteX2" fmla="*/ 0 w 850112"/>
                  <a:gd name="connsiteY2" fmla="*/ 285749 h 355599"/>
                  <a:gd name="connsiteX3" fmla="*/ 21432 w 850112"/>
                  <a:gd name="connsiteY3" fmla="*/ 0 h 355599"/>
                  <a:gd name="connsiteX4" fmla="*/ 850112 w 850112"/>
                  <a:gd name="connsiteY4" fmla="*/ 78580 h 355599"/>
                  <a:gd name="connsiteX0" fmla="*/ 850112 w 850112"/>
                  <a:gd name="connsiteY0" fmla="*/ 78580 h 362743"/>
                  <a:gd name="connsiteX1" fmla="*/ 824712 w 850112"/>
                  <a:gd name="connsiteY1" fmla="*/ 362743 h 362743"/>
                  <a:gd name="connsiteX2" fmla="*/ 0 w 850112"/>
                  <a:gd name="connsiteY2" fmla="*/ 285749 h 362743"/>
                  <a:gd name="connsiteX3" fmla="*/ 21432 w 850112"/>
                  <a:gd name="connsiteY3" fmla="*/ 0 h 362743"/>
                  <a:gd name="connsiteX4" fmla="*/ 850112 w 850112"/>
                  <a:gd name="connsiteY4" fmla="*/ 78580 h 362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112" h="362743">
                    <a:moveTo>
                      <a:pt x="850112" y="78580"/>
                    </a:moveTo>
                    <a:lnTo>
                      <a:pt x="824712" y="362743"/>
                    </a:lnTo>
                    <a:lnTo>
                      <a:pt x="0" y="285749"/>
                    </a:lnTo>
                    <a:lnTo>
                      <a:pt x="21432" y="0"/>
                    </a:lnTo>
                    <a:lnTo>
                      <a:pt x="850112" y="78580"/>
                    </a:lnTo>
                    <a:close/>
                  </a:path>
                </a:pathLst>
              </a:custGeom>
              <a:solidFill>
                <a:srgbClr val="394DA1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25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sp>
          <p:nvSpPr>
            <p:cNvPr id="193" name="TextBox 192"/>
            <p:cNvSpPr txBox="1"/>
            <p:nvPr/>
          </p:nvSpPr>
          <p:spPr>
            <a:xfrm>
              <a:off x="5223172" y="2686371"/>
              <a:ext cx="410369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CTLA-4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5376595" y="2891791"/>
              <a:ext cx="2628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PD-1</a:t>
              </a: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5495395" y="3443620"/>
              <a:ext cx="301365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TIM-3</a:t>
              </a: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5436759" y="3720415"/>
              <a:ext cx="307777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BTLA</a:t>
              </a:r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5300738" y="3976698"/>
              <a:ext cx="339837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VISTA</a:t>
              </a: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5073380" y="4165585"/>
              <a:ext cx="346249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LAG-3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3583819" y="4104452"/>
              <a:ext cx="33342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HVEM</a:t>
              </a: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3415319" y="3832681"/>
              <a:ext cx="294954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CD27</a:t>
              </a: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3263237" y="3580315"/>
              <a:ext cx="359074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CD137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3317685" y="3337546"/>
              <a:ext cx="275717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GITR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3347870" y="3068405"/>
              <a:ext cx="294954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OX40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3496592" y="2761885"/>
              <a:ext cx="294954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CD28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4246255" y="4810637"/>
              <a:ext cx="61555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T cell</a:t>
              </a:r>
            </a:p>
            <a:p>
              <a:pPr algn="ct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stimulation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5236952" y="4659543"/>
              <a:ext cx="57708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Blocking</a:t>
              </a:r>
              <a:b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</a:b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antibodies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3329073" y="4659543"/>
              <a:ext cx="57708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Agonistic</a:t>
              </a:r>
              <a:b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</a:b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antibodies</a:t>
              </a: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4891135" y="2365871"/>
              <a:ext cx="52578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Inhibitory</a:t>
              </a:r>
              <a:b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</a:b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receptors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514698" y="2365871"/>
              <a:ext cx="55784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Activating</a:t>
              </a:r>
              <a:b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</a:b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receptors</a:t>
              </a:r>
            </a:p>
          </p:txBody>
        </p:sp>
        <p:sp>
          <p:nvSpPr>
            <p:cNvPr id="210" name="Down Arrow 4"/>
            <p:cNvSpPr/>
            <p:nvPr/>
          </p:nvSpPr>
          <p:spPr bwMode="auto">
            <a:xfrm>
              <a:off x="4476724" y="4089177"/>
              <a:ext cx="154532" cy="686611"/>
            </a:xfrm>
            <a:prstGeom prst="downArrow">
              <a:avLst>
                <a:gd name="adj1" fmla="val 50000"/>
                <a:gd name="adj2" fmla="val 69092"/>
              </a:avLst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89000">
                  <a:srgbClr val="FFFFFF"/>
                </a:gs>
              </a:gsLst>
              <a:lin ang="5400000" scaled="0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4370674" y="3371404"/>
              <a:ext cx="294954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T cell</a:t>
              </a:r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5468176" y="3161128"/>
              <a:ext cx="250068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900" b="1" kern="0" dirty="0">
                  <a:solidFill>
                    <a:schemeClr val="bg1"/>
                  </a:solidFill>
                  <a:ea typeface="ＭＳ Ｐゴシック" pitchFamily="34" charset="-128"/>
                </a:rPr>
                <a:t>B7-1</a:t>
              </a:r>
            </a:p>
          </p:txBody>
        </p:sp>
        <p:pic>
          <p:nvPicPr>
            <p:cNvPr id="213" name="Picture 21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05208">
              <a:off x="5700294" y="4002764"/>
              <a:ext cx="288345" cy="317411"/>
            </a:xfrm>
            <a:prstGeom prst="rect">
              <a:avLst/>
            </a:prstGeom>
          </p:spPr>
        </p:pic>
        <p:sp>
          <p:nvSpPr>
            <p:cNvPr id="214" name="Freeform 213"/>
            <p:cNvSpPr/>
            <p:nvPr/>
          </p:nvSpPr>
          <p:spPr bwMode="auto">
            <a:xfrm rot="1005208">
              <a:off x="5694524" y="4149250"/>
              <a:ext cx="70152" cy="30820"/>
            </a:xfrm>
            <a:custGeom>
              <a:avLst/>
              <a:gdLst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25400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66675 h 342900"/>
                <a:gd name="connsiteX1" fmla="*/ 819150 w 847725"/>
                <a:gd name="connsiteY1" fmla="*/ 342900 h 342900"/>
                <a:gd name="connsiteX2" fmla="*/ 0 w 847725"/>
                <a:gd name="connsiteY2" fmla="*/ 276225 h 342900"/>
                <a:gd name="connsiteX3" fmla="*/ 18256 w 847725"/>
                <a:gd name="connsiteY3" fmla="*/ 0 h 342900"/>
                <a:gd name="connsiteX4" fmla="*/ 847725 w 847725"/>
                <a:gd name="connsiteY4" fmla="*/ 66675 h 342900"/>
                <a:gd name="connsiteX0" fmla="*/ 847725 w 847725"/>
                <a:gd name="connsiteY0" fmla="*/ 35718 h 311943"/>
                <a:gd name="connsiteX1" fmla="*/ 819150 w 847725"/>
                <a:gd name="connsiteY1" fmla="*/ 311943 h 311943"/>
                <a:gd name="connsiteX2" fmla="*/ 0 w 847725"/>
                <a:gd name="connsiteY2" fmla="*/ 245268 h 311943"/>
                <a:gd name="connsiteX3" fmla="*/ 23019 w 847725"/>
                <a:gd name="connsiteY3" fmla="*/ 0 h 311943"/>
                <a:gd name="connsiteX4" fmla="*/ 847725 w 847725"/>
                <a:gd name="connsiteY4" fmla="*/ 35718 h 311943"/>
                <a:gd name="connsiteX0" fmla="*/ 847725 w 847725"/>
                <a:gd name="connsiteY0" fmla="*/ 66674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66674 h 342899"/>
                <a:gd name="connsiteX0" fmla="*/ 847725 w 847725"/>
                <a:gd name="connsiteY0" fmla="*/ 57149 h 342899"/>
                <a:gd name="connsiteX1" fmla="*/ 819150 w 847725"/>
                <a:gd name="connsiteY1" fmla="*/ 342899 h 342899"/>
                <a:gd name="connsiteX2" fmla="*/ 0 w 847725"/>
                <a:gd name="connsiteY2" fmla="*/ 276224 h 342899"/>
                <a:gd name="connsiteX3" fmla="*/ 18257 w 847725"/>
                <a:gd name="connsiteY3" fmla="*/ 0 h 342899"/>
                <a:gd name="connsiteX4" fmla="*/ 847725 w 847725"/>
                <a:gd name="connsiteY4" fmla="*/ 57149 h 342899"/>
                <a:gd name="connsiteX0" fmla="*/ 847725 w 847725"/>
                <a:gd name="connsiteY0" fmla="*/ 66674 h 352424"/>
                <a:gd name="connsiteX1" fmla="*/ 819150 w 847725"/>
                <a:gd name="connsiteY1" fmla="*/ 352424 h 352424"/>
                <a:gd name="connsiteX2" fmla="*/ 0 w 847725"/>
                <a:gd name="connsiteY2" fmla="*/ 285749 h 352424"/>
                <a:gd name="connsiteX3" fmla="*/ 21432 w 847725"/>
                <a:gd name="connsiteY3" fmla="*/ 0 h 352424"/>
                <a:gd name="connsiteX4" fmla="*/ 847725 w 847725"/>
                <a:gd name="connsiteY4" fmla="*/ 66674 h 3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725" h="352424">
                  <a:moveTo>
                    <a:pt x="847725" y="66674"/>
                  </a:moveTo>
                  <a:lnTo>
                    <a:pt x="819150" y="352424"/>
                  </a:lnTo>
                  <a:lnTo>
                    <a:pt x="0" y="285749"/>
                  </a:lnTo>
                  <a:lnTo>
                    <a:pt x="21432" y="0"/>
                  </a:lnTo>
                  <a:lnTo>
                    <a:pt x="847725" y="66674"/>
                  </a:lnTo>
                  <a:close/>
                </a:path>
              </a:pathLst>
            </a:custGeom>
            <a:solidFill>
              <a:srgbClr val="FFFF00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228" name="Oval 227"/>
            <p:cNvSpPr/>
            <p:nvPr/>
          </p:nvSpPr>
          <p:spPr bwMode="auto">
            <a:xfrm>
              <a:off x="3805746" y="2749404"/>
              <a:ext cx="1480069" cy="1354106"/>
            </a:xfrm>
            <a:prstGeom prst="ellipse">
              <a:avLst/>
            </a:prstGeom>
            <a:gradFill flip="none" rotWithShape="1">
              <a:gsLst>
                <a:gs pos="100000">
                  <a:srgbClr val="F4CBA4">
                    <a:alpha val="81000"/>
                  </a:srgbClr>
                </a:gs>
                <a:gs pos="0">
                  <a:srgbClr val="FFFFFF">
                    <a:lumMod val="9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rgbClr val="919191">
                  <a:lumMod val="50000"/>
                  <a:lumOff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endParaRPr lang="en-US" sz="2025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229" name="Oval 228"/>
            <p:cNvSpPr/>
            <p:nvPr/>
          </p:nvSpPr>
          <p:spPr bwMode="auto">
            <a:xfrm>
              <a:off x="4078771" y="3019256"/>
              <a:ext cx="943589" cy="833199"/>
            </a:xfrm>
            <a:prstGeom prst="ellipse">
              <a:avLst/>
            </a:prstGeom>
            <a:gradFill flip="none" rotWithShape="1">
              <a:gsLst>
                <a:gs pos="65000">
                  <a:srgbClr val="F4B158"/>
                </a:gs>
                <a:gs pos="99000">
                  <a:srgbClr val="B1D795"/>
                </a:gs>
                <a:gs pos="0">
                  <a:srgbClr val="FFFFFF">
                    <a:lumMod val="9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solidFill>
                <a:srgbClr val="919191">
                  <a:lumMod val="50000"/>
                  <a:lumOff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en-US" sz="1575" b="1" kern="0" dirty="0">
                  <a:solidFill>
                    <a:schemeClr val="bg1"/>
                  </a:solidFill>
                  <a:ea typeface="ＭＳ Ｐゴシック" pitchFamily="34" charset="-128"/>
                </a:rPr>
                <a:t>T cell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1263973" y="1974449"/>
              <a:ext cx="1312273" cy="1423844"/>
            </a:xfrm>
            <a:prstGeom prst="ellipse">
              <a:avLst/>
            </a:prstGeom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350" kern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01213" y="2112840"/>
              <a:ext cx="861923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350" b="1" kern="0" dirty="0">
                  <a:solidFill>
                    <a:schemeClr val="bg1"/>
                  </a:solidFill>
                </a:rPr>
                <a:t>Targeted Therapy</a:t>
              </a:r>
            </a:p>
          </p:txBody>
        </p:sp>
        <p:sp>
          <p:nvSpPr>
            <p:cNvPr id="79" name="Oval 78"/>
            <p:cNvSpPr/>
            <p:nvPr/>
          </p:nvSpPr>
          <p:spPr>
            <a:xfrm>
              <a:off x="6445152" y="3945354"/>
              <a:ext cx="1222355" cy="1337247"/>
            </a:xfrm>
            <a:prstGeom prst="ellipse">
              <a:avLst/>
            </a:prstGeom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350" kern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581373" y="4198750"/>
              <a:ext cx="96743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350" b="1" kern="0" dirty="0">
                  <a:solidFill>
                    <a:schemeClr val="bg1"/>
                  </a:solidFill>
                </a:rPr>
                <a:t>Vaccines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499967" y="2013454"/>
              <a:ext cx="106144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350" b="1" kern="0" dirty="0">
                  <a:solidFill>
                    <a:schemeClr val="bg1"/>
                  </a:solidFill>
                </a:rPr>
                <a:t>Cell Therapies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8246" y="4463631"/>
              <a:ext cx="601744" cy="694011"/>
            </a:xfrm>
            <a:prstGeom prst="rect">
              <a:avLst/>
            </a:prstGeom>
          </p:spPr>
        </p:pic>
        <p:sp>
          <p:nvSpPr>
            <p:cNvPr id="101" name="Oval 100"/>
            <p:cNvSpPr/>
            <p:nvPr/>
          </p:nvSpPr>
          <p:spPr>
            <a:xfrm>
              <a:off x="6427694" y="1935274"/>
              <a:ext cx="1223938" cy="1311134"/>
            </a:xfrm>
            <a:prstGeom prst="ellipse">
              <a:avLst/>
            </a:prstGeom>
            <a:noFill/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350" kern="0">
                <a:solidFill>
                  <a:schemeClr val="bg1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0677" y="2589443"/>
              <a:ext cx="1072278" cy="471296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03001F"/>
                </a:clrFrom>
                <a:clrTo>
                  <a:srgbClr val="03001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2045" y="2761885"/>
              <a:ext cx="263454" cy="263454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03001F"/>
                </a:clrFrom>
                <a:clrTo>
                  <a:srgbClr val="03001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48608" y="2538756"/>
              <a:ext cx="263454" cy="263454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03001F"/>
                </a:clrFrom>
                <a:clrTo>
                  <a:srgbClr val="03001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5247" y="2493036"/>
              <a:ext cx="263454" cy="263454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03001F"/>
                </a:clrFrom>
                <a:clrTo>
                  <a:srgbClr val="03001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8591" y="2632854"/>
              <a:ext cx="263454" cy="263454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03001F"/>
                </a:clrFrom>
                <a:clrTo>
                  <a:srgbClr val="03001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6656" y="2494374"/>
              <a:ext cx="263454" cy="263454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03001F"/>
                </a:clrFrom>
                <a:clrTo>
                  <a:srgbClr val="03001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3646" y="2891518"/>
              <a:ext cx="263454" cy="263454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92" name="Oval 91"/>
            <p:cNvSpPr/>
            <p:nvPr/>
          </p:nvSpPr>
          <p:spPr>
            <a:xfrm>
              <a:off x="1337820" y="3751710"/>
              <a:ext cx="1312273" cy="1423844"/>
            </a:xfrm>
            <a:prstGeom prst="ellipse">
              <a:avLst/>
            </a:prstGeom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350" kern="0">
                <a:solidFill>
                  <a:schemeClr val="bg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476280" y="4098664"/>
              <a:ext cx="107555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50" b="1" kern="0" dirty="0">
                  <a:solidFill>
                    <a:schemeClr val="bg1"/>
                  </a:solidFill>
                </a:rPr>
                <a:t>Chemotherapy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300" y="4337112"/>
              <a:ext cx="795572" cy="4992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438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445" y="300701"/>
            <a:ext cx="8341112" cy="984211"/>
          </a:xfrm>
        </p:spPr>
        <p:txBody>
          <a:bodyPr/>
          <a:lstStyle/>
          <a:p>
            <a:r>
              <a:rPr lang="en-US" smtClean="0"/>
              <a:t>Anti-PD/PD-L1 </a:t>
            </a:r>
            <a:r>
              <a:rPr lang="en-US" dirty="0"/>
              <a:t>as Backbone to Combination </a:t>
            </a:r>
            <a:r>
              <a:rPr lang="en-US" dirty="0" err="1"/>
              <a:t>Tx</a:t>
            </a:r>
            <a:r>
              <a:rPr lang="en-US" dirty="0"/>
              <a:t>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127051"/>
              </p:ext>
            </p:extLst>
          </p:nvPr>
        </p:nvGraphicFramePr>
        <p:xfrm>
          <a:off x="683013" y="1099227"/>
          <a:ext cx="7777976" cy="520599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44494">
                  <a:extLst>
                    <a:ext uri="{9D8B030D-6E8A-4147-A177-3AD203B41FA5}">
                      <a16:colId xmlns="" xmlns:a16="http://schemas.microsoft.com/office/drawing/2014/main" val="3886546571"/>
                    </a:ext>
                  </a:extLst>
                </a:gridCol>
                <a:gridCol w="1944494">
                  <a:extLst>
                    <a:ext uri="{9D8B030D-6E8A-4147-A177-3AD203B41FA5}">
                      <a16:colId xmlns="" xmlns:a16="http://schemas.microsoft.com/office/drawing/2014/main" val="3259175665"/>
                    </a:ext>
                  </a:extLst>
                </a:gridCol>
                <a:gridCol w="1944494">
                  <a:extLst>
                    <a:ext uri="{9D8B030D-6E8A-4147-A177-3AD203B41FA5}">
                      <a16:colId xmlns="" xmlns:a16="http://schemas.microsoft.com/office/drawing/2014/main" val="246864605"/>
                    </a:ext>
                  </a:extLst>
                </a:gridCol>
                <a:gridCol w="1944494">
                  <a:extLst>
                    <a:ext uri="{9D8B030D-6E8A-4147-A177-3AD203B41FA5}">
                      <a16:colId xmlns="" xmlns:a16="http://schemas.microsoft.com/office/drawing/2014/main" val="3748000311"/>
                    </a:ext>
                  </a:extLst>
                </a:gridCol>
              </a:tblGrid>
              <a:tr h="287033">
                <a:tc>
                  <a:txBody>
                    <a:bodyPr/>
                    <a:lstStyle/>
                    <a:p>
                      <a:r>
                        <a:rPr lang="en-US" sz="1100" b="1" dirty="0"/>
                        <a:t>Nivolumab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Pembrolizumab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Atezolizumab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Durvalumab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2176707851"/>
                  </a:ext>
                </a:extLst>
              </a:tr>
              <a:tr h="3987657">
                <a:tc row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Chemotherapy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Radiation/ Ablation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EGFR/ ALK TKI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Anti-VEGF/ VEGFR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 err="1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Vasc</a:t>
                      </a: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Disrupt Agent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 err="1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Hypomethylating</a:t>
                      </a: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Agent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HDAC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SPK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C-Met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 err="1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Glutaminase</a:t>
                      </a: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 err="1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Dasatinib</a:t>
                      </a:r>
                      <a:endParaRPr lang="en-US" sz="1100" b="1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Vaccine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Gene therapy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IL15 agonist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PEG IL10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TGF</a:t>
                      </a:r>
                      <a:r>
                        <a:rPr lang="el-GR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ᵦ</a:t>
                      </a: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R1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Anti-CD27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Ant-CXCR4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Anti-CSF-1R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IDO-1 inhibitor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Anti-CTLA4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Anti-LAG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Anti-TIM-3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Anti-KIR</a:t>
                      </a:r>
                    </a:p>
                  </a:txBody>
                  <a:tcPr marL="68580" marR="68580" marT="34290" marB="34290"/>
                </a:tc>
                <a:tc rowSpan="2"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Chemotherapy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Radiation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EGFR/ ALK TKI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Anti-VEGF/VEGFR inhibitor</a:t>
                      </a:r>
                    </a:p>
                    <a:p>
                      <a:pPr marL="171450" marR="0" indent="-17145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b="1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Hypomethylating</a:t>
                      </a:r>
                      <a:r>
                        <a:rPr lang="en-US" sz="11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Agent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HDAC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CDK</a:t>
                      </a: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BTK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PI3K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KIT/CSF1R/FLT3 </a:t>
                      </a:r>
                      <a:r>
                        <a:rPr lang="en-US" sz="1100" b="1" baseline="0" dirty="0" err="1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Inh</a:t>
                      </a:r>
                      <a:endParaRPr lang="en-US" sz="1100" b="1" baseline="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FGFR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JAK1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CRM1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FAK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Anti-EGFR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Anti-CEACAM1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PEG hyaluronidase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Vaccine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Oncolytic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PEG IL10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Anti-CSF-1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IDO1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Anti-CTLA4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Anti-B7-H3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Chemotherapy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Radiation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EGFR/ ALK TKI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Anti-VEGF/Ang-2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MEK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Vaccine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Adoptive Cell Therapy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Anti-CEA/CD3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Anti-CEA/ IL-2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Anti-OX40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Anti-CD40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Anti-CD27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Anti-CSF-1</a:t>
                      </a:r>
                      <a:endParaRPr lang="en-US" sz="1100" b="1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Adenosine A2A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IDO-1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Anti-CTLA4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Anti-TIGIT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Chemotherapy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Radiation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EGFR/ALK TKI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VEGFR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BTK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MEK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HAD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PARP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WEE1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ATR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Anti-OX40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CXCR4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CSF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Anti-CD73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Anti-CCR4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Anti-CSF1R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Anti-NKG2A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pt-BR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Adenosine A2a Inhibitor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pt-BR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IDO1 Inhibitor</a:t>
                      </a:r>
                      <a:endParaRPr lang="en-US" sz="1100" b="1" baseline="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Anti-CTLA4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b="1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Anti-PD-1</a:t>
                      </a:r>
                      <a:endParaRPr lang="en-US" sz="1100" b="1" baseline="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642956914"/>
                  </a:ext>
                </a:extLst>
              </a:tr>
              <a:tr h="931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100" b="1" dirty="0" err="1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Avelumab</a:t>
                      </a:r>
                      <a:r>
                        <a:rPr lang="en-US" sz="11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:</a:t>
                      </a: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ALK </a:t>
                      </a: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inhibitor (crizotinib and </a:t>
                      </a:r>
                      <a:r>
                        <a:rPr lang="en-US" sz="1100" b="1" dirty="0" err="1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lorlatinib</a:t>
                      </a: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),</a:t>
                      </a:r>
                      <a:r>
                        <a:rPr lang="en-US" sz="1100" b="1" baseline="0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       </a:t>
                      </a:r>
                      <a:r>
                        <a:rPr lang="en-US" sz="1100" b="1" dirty="0">
                          <a:solidFill>
                            <a:schemeClr val="accent4">
                              <a:lumMod val="10000"/>
                            </a:schemeClr>
                          </a:solidFill>
                        </a:rPr>
                        <a:t>Anti-41BB, Anti-OX40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21674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32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401557"/>
          </a:xfrm>
          <a:prstGeom prst="rect">
            <a:avLst/>
          </a:prstGeom>
          <a:solidFill>
            <a:srgbClr val="E325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01805" y="280594"/>
            <a:ext cx="8565995" cy="914092"/>
          </a:xfrm>
          <a:prstGeom prst="rect">
            <a:avLst/>
          </a:prstGeom>
        </p:spPr>
        <p:txBody>
          <a:bodyPr wrap="square" lIns="48002" tIns="24001" rIns="48002" bIns="24001">
            <a:spAutoFit/>
          </a:bodyPr>
          <a:lstStyle/>
          <a:p>
            <a:pPr defTabSz="342206">
              <a:defRPr/>
            </a:pPr>
            <a:r>
              <a:rPr lang="en-US" sz="1875" b="1" kern="0" dirty="0" err="1">
                <a:solidFill>
                  <a:srgbClr val="FFFFFF"/>
                </a:solidFill>
              </a:rPr>
              <a:t>Ramucirumab</a:t>
            </a:r>
            <a:r>
              <a:rPr lang="en-US" sz="1875" b="1" kern="0" dirty="0">
                <a:solidFill>
                  <a:srgbClr val="FFFFFF"/>
                </a:solidFill>
              </a:rPr>
              <a:t>: Immune Supportive Agent</a:t>
            </a:r>
          </a:p>
          <a:p>
            <a:pPr defTabSz="342206">
              <a:defRPr/>
            </a:pPr>
            <a:r>
              <a:rPr lang="en-US" sz="1875" b="1" kern="0" dirty="0" smtClean="0">
                <a:solidFill>
                  <a:srgbClr val="FFFFFF"/>
                </a:solidFill>
              </a:rPr>
              <a:t>Immunological </a:t>
            </a:r>
            <a:r>
              <a:rPr lang="en-US" sz="1875" b="1" kern="0" dirty="0">
                <a:solidFill>
                  <a:srgbClr val="FFFFFF"/>
                </a:solidFill>
              </a:rPr>
              <a:t>Pathways (MDSC and </a:t>
            </a:r>
            <a:r>
              <a:rPr lang="en-US" sz="1875" b="1" kern="0" dirty="0" err="1">
                <a:solidFill>
                  <a:srgbClr val="FFFFFF"/>
                </a:solidFill>
              </a:rPr>
              <a:t>Treg</a:t>
            </a:r>
            <a:r>
              <a:rPr lang="en-US" sz="1875" b="1" kern="0" dirty="0">
                <a:solidFill>
                  <a:srgbClr val="FFFFFF"/>
                </a:solidFill>
              </a:rPr>
              <a:t>): VEGF-A/VEGF-R2 </a:t>
            </a:r>
            <a:r>
              <a:rPr lang="en-US" sz="1875" b="1" kern="0" dirty="0" smtClean="0">
                <a:solidFill>
                  <a:srgbClr val="FFFFFF"/>
                </a:solidFill>
              </a:rPr>
              <a:t>Pathway </a:t>
            </a:r>
            <a:r>
              <a:rPr lang="en-US" sz="1875" b="1" kern="0" dirty="0">
                <a:solidFill>
                  <a:srgbClr val="FFFFFF"/>
                </a:solidFill>
              </a:rPr>
              <a:t>Induces </a:t>
            </a:r>
            <a:r>
              <a:rPr lang="en-US" sz="1875" b="1" kern="0" dirty="0" smtClean="0">
                <a:solidFill>
                  <a:srgbClr val="FFFFFF"/>
                </a:solidFill>
              </a:rPr>
              <a:t>Immunosuppression</a:t>
            </a:r>
            <a:endParaRPr lang="en-US" sz="1875" b="1" kern="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256" y="6426118"/>
            <a:ext cx="5758418" cy="348553"/>
          </a:xfrm>
          <a:prstGeom prst="rect">
            <a:avLst/>
          </a:prstGeom>
          <a:noFill/>
        </p:spPr>
        <p:txBody>
          <a:bodyPr wrap="square" lIns="48002" tIns="24001" rIns="48002" bIns="24001" rtlCol="0">
            <a:spAutoFit/>
          </a:bodyPr>
          <a:lstStyle/>
          <a:p>
            <a:pPr defTabSz="342206">
              <a:defRPr/>
            </a:pPr>
            <a:r>
              <a:rPr lang="en-US" sz="975" kern="0" dirty="0">
                <a:solidFill>
                  <a:srgbClr val="000000"/>
                </a:solidFill>
              </a:rPr>
              <a:t>Adapted from: </a:t>
            </a:r>
            <a:r>
              <a:rPr lang="en-US" sz="975" kern="0" dirty="0" smtClean="0">
                <a:solidFill>
                  <a:srgbClr val="000000"/>
                </a:solidFill>
              </a:rPr>
              <a:t>T. </a:t>
            </a:r>
            <a:r>
              <a:rPr lang="en-US" sz="975" kern="0" dirty="0" err="1" smtClean="0">
                <a:solidFill>
                  <a:srgbClr val="000000"/>
                </a:solidFill>
              </a:rPr>
              <a:t>Voron</a:t>
            </a:r>
            <a:r>
              <a:rPr lang="en-US" sz="975" kern="0" dirty="0" smtClean="0">
                <a:solidFill>
                  <a:srgbClr val="000000"/>
                </a:solidFill>
              </a:rPr>
              <a:t>, et al., Frontiers in Oncology, April 2014 Volume 4 Article 70</a:t>
            </a:r>
          </a:p>
          <a:p>
            <a:pPr defTabSz="342206">
              <a:defRPr/>
            </a:pPr>
            <a:r>
              <a:rPr lang="en-GB" altLang="en-US" sz="975" kern="0" dirty="0">
                <a:solidFill>
                  <a:srgbClr val="000000"/>
                </a:solidFill>
              </a:rPr>
              <a:t>Andrea </a:t>
            </a:r>
            <a:r>
              <a:rPr lang="en-GB" altLang="en-US" sz="975" kern="0" dirty="0" err="1">
                <a:solidFill>
                  <a:srgbClr val="000000"/>
                </a:solidFill>
              </a:rPr>
              <a:t>Facciabene</a:t>
            </a:r>
            <a:r>
              <a:rPr lang="en-GB" altLang="en-US" sz="975" kern="0" dirty="0">
                <a:solidFill>
                  <a:srgbClr val="000000"/>
                </a:solidFill>
              </a:rPr>
              <a:t> et al. Cancer Res </a:t>
            </a:r>
            <a:r>
              <a:rPr lang="en-GB" altLang="en-US" sz="975" kern="0" dirty="0" smtClean="0">
                <a:solidFill>
                  <a:srgbClr val="000000"/>
                </a:solidFill>
              </a:rPr>
              <a:t>2012;72:2162-2171</a:t>
            </a:r>
            <a:endParaRPr lang="en-US" sz="975" kern="0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6" y="2402500"/>
            <a:ext cx="4655683" cy="371792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90322" y="1564719"/>
            <a:ext cx="4168217" cy="540913"/>
          </a:xfrm>
          <a:prstGeom prst="rect">
            <a:avLst/>
          </a:prstGeom>
        </p:spPr>
        <p:txBody>
          <a:bodyPr wrap="square" lIns="48002" tIns="24001" rIns="48002" bIns="24001">
            <a:spAutoFit/>
          </a:bodyPr>
          <a:lstStyle/>
          <a:p>
            <a:pPr algn="ctr" defTabSz="342206">
              <a:defRPr/>
            </a:pPr>
            <a:r>
              <a:rPr lang="en-US" sz="1600" b="1" kern="0" dirty="0">
                <a:solidFill>
                  <a:srgbClr val="000000"/>
                </a:solidFill>
              </a:rPr>
              <a:t>VEGF-A through binding to VEGF-R2 induces </a:t>
            </a:r>
            <a:r>
              <a:rPr lang="en-US" sz="1600" b="1" kern="0" dirty="0" smtClean="0">
                <a:solidFill>
                  <a:srgbClr val="000000"/>
                </a:solidFill>
              </a:rPr>
              <a:t>immunosuppression   </a:t>
            </a:r>
            <a:endParaRPr lang="en-US" sz="1600" b="1" kern="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94694" y="1564719"/>
            <a:ext cx="3672475" cy="540913"/>
          </a:xfrm>
          <a:prstGeom prst="rect">
            <a:avLst/>
          </a:prstGeom>
          <a:noFill/>
        </p:spPr>
        <p:txBody>
          <a:bodyPr wrap="square" lIns="48002" tIns="24001" rIns="48002" bIns="24001" rtlCol="0">
            <a:spAutoFit/>
          </a:bodyPr>
          <a:lstStyle/>
          <a:p>
            <a:pPr algn="ctr" defTabSz="342206">
              <a:defRPr/>
            </a:pPr>
            <a:r>
              <a:rPr lang="en-US" sz="1600" b="1" kern="0" dirty="0" err="1">
                <a:solidFill>
                  <a:srgbClr val="000000"/>
                </a:solidFill>
              </a:rPr>
              <a:t>Treg</a:t>
            </a:r>
            <a:r>
              <a:rPr lang="en-US" sz="1600" b="1" kern="0" dirty="0">
                <a:solidFill>
                  <a:srgbClr val="000000"/>
                </a:solidFill>
              </a:rPr>
              <a:t>: limit antitumor immunity and promote angiogenesis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4884516" y="2166367"/>
            <a:ext cx="0" cy="425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874" y="2181832"/>
            <a:ext cx="3939746" cy="415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57" y="371387"/>
            <a:ext cx="8664498" cy="517558"/>
          </a:xfrm>
        </p:spPr>
        <p:txBody>
          <a:bodyPr/>
          <a:lstStyle/>
          <a:p>
            <a: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JVDF (NCT02443324) Phase 1a/b Study Design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26" y="1406052"/>
            <a:ext cx="6050359" cy="338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0600" y="5486894"/>
            <a:ext cx="6853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defRPr/>
            </a:pPr>
            <a:r>
              <a:rPr lang="en-US" sz="1200" kern="0" baseline="30000" dirty="0">
                <a:solidFill>
                  <a:sysClr val="windowText" lastClr="000000"/>
                </a:solidFill>
                <a:latin typeface="+mj-lt"/>
              </a:rPr>
              <a:t>a</a:t>
            </a:r>
            <a:r>
              <a:rPr lang="en-US" sz="1200" kern="0" dirty="0">
                <a:solidFill>
                  <a:sysClr val="windowText" lastClr="000000"/>
                </a:solidFill>
                <a:latin typeface="+mj-lt"/>
              </a:rPr>
              <a:t>Patients may continue treatment for up to 35 cycles, until confirmed progressive disease or discontinuation for any other reason. </a:t>
            </a:r>
            <a:r>
              <a:rPr lang="en-US" sz="1200" kern="0" baseline="30000" dirty="0" err="1">
                <a:solidFill>
                  <a:sysClr val="windowText" lastClr="000000"/>
                </a:solidFill>
                <a:latin typeface="+mj-lt"/>
              </a:rPr>
              <a:t>b</a:t>
            </a:r>
            <a:r>
              <a:rPr lang="en-US" sz="1200" kern="0" dirty="0" err="1">
                <a:solidFill>
                  <a:sysClr val="windowText" lastClr="000000"/>
                </a:solidFill>
                <a:latin typeface="+mj-lt"/>
              </a:rPr>
              <a:t>Protocol</a:t>
            </a:r>
            <a:r>
              <a:rPr lang="en-US" sz="1200" kern="0" dirty="0">
                <a:solidFill>
                  <a:sysClr val="windowText" lastClr="000000"/>
                </a:solidFill>
                <a:latin typeface="+mj-lt"/>
              </a:rPr>
              <a:t> was recently amended to add cohorts A1, A2 and E; cohorts are currently enrolling. DLT dose-limiting toxicity; PK pharmacokinetics; Ram ramucirumab; </a:t>
            </a:r>
            <a:r>
              <a:rPr lang="en-US" sz="1200" kern="0" dirty="0" err="1">
                <a:solidFill>
                  <a:sysClr val="windowText" lastClr="000000"/>
                </a:solidFill>
                <a:latin typeface="+mj-lt"/>
              </a:rPr>
              <a:t>Pembro</a:t>
            </a:r>
            <a:r>
              <a:rPr lang="en-US" sz="1200" kern="0" dirty="0">
                <a:solidFill>
                  <a:sysClr val="windowText" lastClr="000000"/>
                </a:solidFill>
                <a:latin typeface="+mj-lt"/>
              </a:rPr>
              <a:t> pembrolizumab</a:t>
            </a:r>
          </a:p>
        </p:txBody>
      </p:sp>
    </p:spTree>
    <p:extLst>
      <p:ext uri="{BB962C8B-B14F-4D97-AF65-F5344CB8AC3E}">
        <p14:creationId xmlns:p14="http://schemas.microsoft.com/office/powerpoint/2010/main" val="171368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910" y="470126"/>
            <a:ext cx="7245100" cy="415499"/>
          </a:xfrm>
        </p:spPr>
        <p:txBody>
          <a:bodyPr/>
          <a:lstStyle/>
          <a:p>
            <a:r>
              <a:rPr 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Cohort c: Interim clinical activity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381" y="1620185"/>
            <a:ext cx="4614383" cy="2632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777840" y="4370441"/>
          <a:ext cx="3142298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8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97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535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PD-L1 Status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Patients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Events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Median PFS, Mo (95% CI)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US" sz="1000" kern="1200" baseline="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  Patients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ヒラギノ角ゴ Pro W3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NR (3.98, --)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Negative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Weak positive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3.98 (2.76, --)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Strong positive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Not reported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94" y="1565595"/>
            <a:ext cx="3298291" cy="299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Tabelle 25"/>
          <p:cNvGraphicFramePr>
            <a:graphicFrameLocks noGrp="1"/>
          </p:cNvGraphicFramePr>
          <p:nvPr>
            <p:extLst/>
          </p:nvPr>
        </p:nvGraphicFramePr>
        <p:xfrm>
          <a:off x="825294" y="4570422"/>
          <a:ext cx="2446465" cy="7193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37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827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1376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de-DE" sz="10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ITT Population</a:t>
                      </a:r>
                    </a:p>
                  </a:txBody>
                  <a:tcPr marL="18288" marR="18288" marT="18288" marB="1828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Cohort C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NSCLC (n=27)</a:t>
                      </a:r>
                      <a:endParaRPr lang="en-US" altLang="en-US" sz="10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" marR="18288" marT="18288" marB="18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897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Objective response rate, n (%)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8 (30%)</a:t>
                      </a:r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897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Disease control rate, n (%)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DE" sz="1000" kern="1200" dirty="0">
                          <a:solidFill>
                            <a:schemeClr val="tx1"/>
                          </a:solidFill>
                          <a:latin typeface="+mn-lt"/>
                          <a:ea typeface="ヒラギノ角ゴ Pro W3" charset="0"/>
                          <a:cs typeface="Arial" panose="020B0604020202020204" pitchFamily="34" charset="0"/>
                        </a:rPr>
                        <a:t>23 (85%)</a:t>
                      </a:r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777840" y="3395625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Arial Narrow"/>
                <a:cs typeface="Arial Narrow"/>
              </a:rPr>
              <a:t>Progression-free survival</a:t>
            </a:r>
          </a:p>
        </p:txBody>
      </p:sp>
    </p:spTree>
    <p:extLst>
      <p:ext uri="{BB962C8B-B14F-4D97-AF65-F5344CB8AC3E}">
        <p14:creationId xmlns:p14="http://schemas.microsoft.com/office/powerpoint/2010/main" val="230618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An 88-year-old current smoker with asymptomatic squamous cell cancer of the lung with limited pulmonary metastases and a PD-L1 tumor proportion score (TPS) of 70% receives </a:t>
            </a:r>
            <a:r>
              <a:rPr lang="en-US" sz="1900" b="1" dirty="0" err="1" smtClean="0">
                <a:solidFill>
                  <a:srgbClr val="FFFFFF"/>
                </a:solidFill>
              </a:rPr>
              <a:t>pembrolizumab</a:t>
            </a:r>
            <a:r>
              <a:rPr lang="en-US" sz="1900" b="1" dirty="0" smtClean="0">
                <a:solidFill>
                  <a:srgbClr val="FFFFFF"/>
                </a:solidFill>
              </a:rPr>
              <a:t> but on first evaluation is found to have disease progression on imaging with new lesions and is still asymptomatic. What, if any, would be your most likely treatment recommendation?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106266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48486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/>
          </p:cNvSpPr>
          <p:nvPr/>
        </p:nvSpPr>
        <p:spPr bwMode="auto">
          <a:xfrm>
            <a:off x="762000" y="2438400"/>
            <a:ext cx="7848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88-year-old woman, an unrepentant current smoker (menthol</a:t>
            </a:r>
            <a:r>
              <a:rPr lang="en-US" sz="2400" b="1" dirty="0" smtClean="0">
                <a:solidFill>
                  <a:srgbClr val="002656"/>
                </a:solidFill>
              </a:rPr>
              <a:t>)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April 2015 - Incidentally discovered lung mass: Squamous cell cancer; asymptomatic; PS </a:t>
            </a:r>
            <a:r>
              <a:rPr lang="en-US" sz="2400" b="1" dirty="0" smtClean="0">
                <a:solidFill>
                  <a:srgbClr val="002656"/>
                </a:solidFill>
              </a:rPr>
              <a:t>0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The patient refused systemic treatment and was enrolled in a hospice </a:t>
            </a:r>
            <a:r>
              <a:rPr lang="en-US" sz="2400" b="1" dirty="0" smtClean="0">
                <a:solidFill>
                  <a:srgbClr val="002656"/>
                </a:solidFill>
              </a:rPr>
              <a:t>program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One year later, she was dismissed from hospice because she was faring so </a:t>
            </a:r>
            <a:r>
              <a:rPr lang="en-US" sz="2400" b="1" dirty="0" smtClean="0">
                <a:solidFill>
                  <a:srgbClr val="002656"/>
                </a:solidFill>
              </a:rPr>
              <a:t>well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r="8332" b="24700"/>
          <a:stretch/>
        </p:blipFill>
        <p:spPr>
          <a:xfrm>
            <a:off x="762000" y="762000"/>
            <a:ext cx="1295400" cy="1371599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09800" y="756834"/>
            <a:ext cx="5105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2556"/>
                </a:solidFill>
              </a:rPr>
              <a:t>Joseph T Martins, MD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2556"/>
                </a:solidFill>
              </a:rPr>
              <a:t>Hope Cancer Center </a:t>
            </a:r>
            <a:r>
              <a:rPr lang="en-US" sz="2000" dirty="0" smtClean="0">
                <a:solidFill>
                  <a:srgbClr val="002556"/>
                </a:solidFill>
              </a:rPr>
              <a:t>of </a:t>
            </a:r>
            <a:r>
              <a:rPr lang="en-US" sz="2000" dirty="0">
                <a:solidFill>
                  <a:srgbClr val="002556"/>
                </a:solidFill>
              </a:rPr>
              <a:t>East Texas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2556"/>
                </a:solidFill>
              </a:rPr>
              <a:t>East Texas Medical </a:t>
            </a:r>
            <a:r>
              <a:rPr lang="en-US" sz="2000" dirty="0" smtClean="0">
                <a:solidFill>
                  <a:srgbClr val="002556"/>
                </a:solidFill>
              </a:rPr>
              <a:t>Center </a:t>
            </a:r>
            <a:r>
              <a:rPr lang="en-US" sz="2000" dirty="0">
                <a:solidFill>
                  <a:srgbClr val="002556"/>
                </a:solidFill>
              </a:rPr>
              <a:t>Cancer Institute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2556"/>
                </a:solidFill>
              </a:rPr>
              <a:t>Tyler, </a:t>
            </a:r>
            <a:r>
              <a:rPr lang="en-US" sz="2000" dirty="0" smtClean="0">
                <a:solidFill>
                  <a:srgbClr val="002556"/>
                </a:solidFill>
              </a:rPr>
              <a:t>Texas</a:t>
            </a:r>
            <a:endParaRPr lang="en-US" sz="2000" dirty="0">
              <a:solidFill>
                <a:srgbClr val="0025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82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/>
          </p:cNvSpPr>
          <p:nvPr/>
        </p:nvSpPr>
        <p:spPr bwMode="auto">
          <a:xfrm>
            <a:off x="762000" y="762000"/>
            <a:ext cx="7848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 smtClean="0">
                <a:solidFill>
                  <a:srgbClr val="002656"/>
                </a:solidFill>
              </a:rPr>
              <a:t>She </a:t>
            </a:r>
            <a:r>
              <a:rPr lang="en-US" sz="2400" b="1" dirty="0">
                <a:solidFill>
                  <a:srgbClr val="002656"/>
                </a:solidFill>
              </a:rPr>
              <a:t>returned to clinic, and her archived tissue was tested for PD-L1 with the PD-L1 IHC 22C3 </a:t>
            </a:r>
            <a:r>
              <a:rPr lang="en-US" sz="2400" b="1" dirty="0" err="1">
                <a:solidFill>
                  <a:srgbClr val="002656"/>
                </a:solidFill>
              </a:rPr>
              <a:t>pharmDx</a:t>
            </a:r>
            <a:r>
              <a:rPr lang="en-US" sz="2400" b="1" dirty="0">
                <a:solidFill>
                  <a:srgbClr val="002656"/>
                </a:solidFill>
              </a:rPr>
              <a:t> assay with a TPS of 70% (</a:t>
            </a:r>
            <a:r>
              <a:rPr lang="en-US" sz="2400" b="1" dirty="0" err="1">
                <a:solidFill>
                  <a:srgbClr val="002656"/>
                </a:solidFill>
              </a:rPr>
              <a:t>Dr</a:t>
            </a:r>
            <a:r>
              <a:rPr lang="en-US" sz="2400" b="1" dirty="0">
                <a:solidFill>
                  <a:srgbClr val="002656"/>
                </a:solidFill>
              </a:rPr>
              <a:t> Martins: “Greek to me</a:t>
            </a:r>
            <a:r>
              <a:rPr lang="en-US" sz="2400" b="1" dirty="0" smtClean="0">
                <a:solidFill>
                  <a:srgbClr val="002656"/>
                </a:solidFill>
              </a:rPr>
              <a:t>”)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October 2016 - CT: Reduction in the RLL lung mass, other nodules </a:t>
            </a:r>
            <a:r>
              <a:rPr lang="en-US" sz="2400" b="1" dirty="0" smtClean="0">
                <a:solidFill>
                  <a:srgbClr val="002656"/>
                </a:solidFill>
              </a:rPr>
              <a:t>unchanged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The patient again refused treatment (she felt well and did not want to take anything that might make her feel bad</a:t>
            </a:r>
            <a:r>
              <a:rPr lang="en-US" sz="2400" b="1" dirty="0" smtClean="0">
                <a:solidFill>
                  <a:srgbClr val="002656"/>
                </a:solidFill>
              </a:rPr>
              <a:t>)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February 2017 - CT: Stable RLL lung nodule; a satellite lesion is slightly </a:t>
            </a:r>
            <a:r>
              <a:rPr lang="en-US" sz="2400" b="1" dirty="0" smtClean="0">
                <a:solidFill>
                  <a:srgbClr val="002656"/>
                </a:solidFill>
              </a:rPr>
              <a:t>larger</a:t>
            </a:r>
            <a:endParaRPr lang="en-US" sz="2400" b="1" dirty="0">
              <a:solidFill>
                <a:srgbClr val="002656"/>
              </a:solidFill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b="1" dirty="0">
                <a:solidFill>
                  <a:srgbClr val="002656"/>
                </a:solidFill>
              </a:rPr>
              <a:t>Last week: Admitted for COPD, but </a:t>
            </a:r>
            <a:r>
              <a:rPr lang="en-US" sz="2400" b="1" dirty="0" err="1">
                <a:solidFill>
                  <a:srgbClr val="002656"/>
                </a:solidFill>
              </a:rPr>
              <a:t>Dr</a:t>
            </a:r>
            <a:r>
              <a:rPr lang="en-US" sz="2400" b="1" dirty="0">
                <a:solidFill>
                  <a:srgbClr val="002656"/>
                </a:solidFill>
              </a:rPr>
              <a:t> Martins thinks it was a virus going around town and says “I guess she has good genes”</a:t>
            </a:r>
          </a:p>
        </p:txBody>
      </p:sp>
    </p:spTree>
    <p:extLst>
      <p:ext uri="{BB962C8B-B14F-4D97-AF65-F5344CB8AC3E}">
        <p14:creationId xmlns:p14="http://schemas.microsoft.com/office/powerpoint/2010/main" val="24209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651113" y="0"/>
            <a:ext cx="5843016" cy="68594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67400" y="152400"/>
            <a:ext cx="1550529" cy="58477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FF00"/>
                </a:solidFill>
              </a:rPr>
              <a:t>4/28/15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686282" y="27354"/>
            <a:ext cx="762000" cy="10916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686282" y="5867400"/>
            <a:ext cx="1056918" cy="7868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6361011" y="5867400"/>
            <a:ext cx="1056918" cy="7868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63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651113" y="0"/>
            <a:ext cx="5843016" cy="68594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67400" y="101025"/>
            <a:ext cx="1550529" cy="58477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FF00"/>
                </a:solidFill>
              </a:rPr>
              <a:t>10/7/16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686282" y="27354"/>
            <a:ext cx="762000" cy="10916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686282" y="5867400"/>
            <a:ext cx="1056918" cy="7868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361011" y="5867400"/>
            <a:ext cx="1056918" cy="7868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79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8" r="50000"/>
          <a:stretch/>
        </p:blipFill>
        <p:spPr>
          <a:xfrm>
            <a:off x="1160615" y="1"/>
            <a:ext cx="6821424" cy="68566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4271" y="152400"/>
            <a:ext cx="1550529" cy="58477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FF00"/>
                </a:solidFill>
              </a:rPr>
              <a:t>2/6/17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246554" y="15632"/>
            <a:ext cx="762000" cy="10916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219200" y="5562600"/>
            <a:ext cx="1066800" cy="10916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865928" y="5879812"/>
            <a:ext cx="1056918" cy="786825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i="1">
              <a:solidFill>
                <a:srgbClr val="FFFFFF"/>
              </a:solidFill>
              <a:latin typeface="Verdana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3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FFFFFF"/>
                </a:solidFill>
              </a:rPr>
              <a:t>To how many patients in your practice with metastatic non-small cell lung cancer (NSCLC) have you administered an anti-PD-1/PD-L1 antibody off protocol?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290480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" y="3470031"/>
            <a:ext cx="286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FFFFFF"/>
                </a:solidFill>
              </a:rPr>
              <a:t>1-2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4177884"/>
            <a:ext cx="286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FFFFFF"/>
                </a:solidFill>
              </a:rPr>
              <a:t>3-5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838370"/>
            <a:ext cx="286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FFFFFF"/>
                </a:solidFill>
              </a:rPr>
              <a:t>6-10</a:t>
            </a:r>
            <a:endParaRPr lang="en-US" sz="1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106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T ESAB 2011 CLH 10.31.11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Default Design">
  <a:themeElements>
    <a:clrScheme name="Default Design 8">
      <a:dk1>
        <a:srgbClr val="808080"/>
      </a:dk1>
      <a:lt1>
        <a:srgbClr val="FFFFFF"/>
      </a:lt1>
      <a:dk2>
        <a:srgbClr val="000099"/>
      </a:dk2>
      <a:lt2>
        <a:srgbClr val="FFFF00"/>
      </a:lt2>
      <a:accent1>
        <a:srgbClr val="00CC99"/>
      </a:accent1>
      <a:accent2>
        <a:srgbClr val="3333CC"/>
      </a:accent2>
      <a:accent3>
        <a:srgbClr val="AAAACA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9_Default Desig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10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10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808080"/>
        </a:dk1>
        <a:lt1>
          <a:srgbClr val="FFFFFF"/>
        </a:lt1>
        <a:dk2>
          <a:srgbClr val="000099"/>
        </a:dk2>
        <a:lt2>
          <a:srgbClr val="FFFF00"/>
        </a:lt2>
        <a:accent1>
          <a:srgbClr val="00CC99"/>
        </a:accent1>
        <a:accent2>
          <a:srgbClr val="3333CC"/>
        </a:accent2>
        <a:accent3>
          <a:srgbClr val="AAAACA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T ESAB 2011 CLH 10.31.11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2_Office Theme">
  <a:themeElements>
    <a:clrScheme name="Custom 29">
      <a:dk1>
        <a:sysClr val="windowText" lastClr="000000"/>
      </a:dk1>
      <a:lt1>
        <a:sysClr val="window" lastClr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Custom 6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 smtClean="0">
            <a:latin typeface="+mn-lt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i="0" u="none" strike="noStrike" kern="1200" baseline="0" dirty="0" smtClean="0"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Vindico Template">
  <a:themeElements>
    <a:clrScheme name="Vindico">
      <a:dk1>
        <a:sysClr val="windowText" lastClr="000000"/>
      </a:dk1>
      <a:lt1>
        <a:sysClr val="window" lastClr="FFFFFF"/>
      </a:lt1>
      <a:dk2>
        <a:srgbClr val="021941"/>
      </a:dk2>
      <a:lt2>
        <a:srgbClr val="EEECE1"/>
      </a:lt2>
      <a:accent1>
        <a:srgbClr val="021941"/>
      </a:accent1>
      <a:accent2>
        <a:srgbClr val="F8D162"/>
      </a:accent2>
      <a:accent3>
        <a:srgbClr val="F68222"/>
      </a:accent3>
      <a:accent4>
        <a:srgbClr val="3366CC"/>
      </a:accent4>
      <a:accent5>
        <a:srgbClr val="92D050"/>
      </a:accent5>
      <a:accent6>
        <a:srgbClr val="FF0000"/>
      </a:accent6>
      <a:hlink>
        <a:srgbClr val="F8D162"/>
      </a:hlink>
      <a:folHlink>
        <a:srgbClr val="F6822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ndico Template 2015.potx" id="{7D97B6CD-C576-4545-B4E2-64A835BEB5CE}" vid="{9308A0F2-7124-49F0-93B1-A1F828A367E9}"/>
    </a:ext>
  </a:extLst>
</a:theme>
</file>

<file path=ppt/theme/theme5.xml><?xml version="1.0" encoding="utf-8"?>
<a:theme xmlns:a="http://schemas.openxmlformats.org/drawingml/2006/main" name="50_Office Theme">
  <a:themeElements>
    <a:clrScheme name="Custom 29">
      <a:dk1>
        <a:sysClr val="windowText" lastClr="000000"/>
      </a:dk1>
      <a:lt1>
        <a:sysClr val="window" lastClr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Custom 6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 smtClean="0">
            <a:latin typeface="+mn-lt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i="0" u="none" strike="noStrike" kern="1200" baseline="0" dirty="0" smtClean="0"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_Lilly Oncology Red Template 2014">
  <a:themeElements>
    <a:clrScheme name="Lilly">
      <a:dk1>
        <a:srgbClr val="82786F"/>
      </a:dk1>
      <a:lt1>
        <a:srgbClr val="A59D95"/>
      </a:lt1>
      <a:dk2>
        <a:srgbClr val="FFFFFF"/>
      </a:dk2>
      <a:lt2>
        <a:srgbClr val="FFFFFF"/>
      </a:lt2>
      <a:accent1>
        <a:srgbClr val="4F81BD"/>
      </a:accent1>
      <a:accent2>
        <a:srgbClr val="E32526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Office Theme">
  <a:themeElements>
    <a:clrScheme name="Custom 29">
      <a:dk1>
        <a:sysClr val="windowText" lastClr="000000"/>
      </a:dk1>
      <a:lt1>
        <a:sysClr val="window" lastClr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Custom 6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 smtClean="0">
            <a:latin typeface="+mn-lt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i="0" u="none" strike="noStrike" kern="1200" baseline="0" dirty="0" smtClean="0"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5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2364</TotalTime>
  <Words>1882</Words>
  <Application>Microsoft Macintosh PowerPoint</Application>
  <PresentationFormat>On-screen Show (4:3)</PresentationFormat>
  <Paragraphs>479</Paragraphs>
  <Slides>27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27</vt:i4>
      </vt:variant>
    </vt:vector>
  </HeadingPairs>
  <TitlesOfParts>
    <vt:vector size="54" baseType="lpstr">
      <vt:lpstr>Arial Bold</vt:lpstr>
      <vt:lpstr>Arial Narrow</vt:lpstr>
      <vt:lpstr>Calibri</vt:lpstr>
      <vt:lpstr>Calibri Light</vt:lpstr>
      <vt:lpstr>Comic Sans MS</vt:lpstr>
      <vt:lpstr>DIN-Bold</vt:lpstr>
      <vt:lpstr>DIN-Regular</vt:lpstr>
      <vt:lpstr>Gill Sans MT</vt:lpstr>
      <vt:lpstr>MS PGothic</vt:lpstr>
      <vt:lpstr>ＭＳ Ｐゴシック</vt:lpstr>
      <vt:lpstr>Times</vt:lpstr>
      <vt:lpstr>Times New Roman</vt:lpstr>
      <vt:lpstr>Verdana</vt:lpstr>
      <vt:lpstr>Wingdings</vt:lpstr>
      <vt:lpstr>ヒラギノ角ゴ Pro W3</vt:lpstr>
      <vt:lpstr>Arial</vt:lpstr>
      <vt:lpstr>1_DT ESAB 2011 CLH 10.31.11</vt:lpstr>
      <vt:lpstr>2_DT ESAB 2011 CLH 10.31.11</vt:lpstr>
      <vt:lpstr>52_Office Theme</vt:lpstr>
      <vt:lpstr>1_Vindico Template</vt:lpstr>
      <vt:lpstr>50_Office Theme</vt:lpstr>
      <vt:lpstr>1_Lilly Oncology Red Template 2014</vt:lpstr>
      <vt:lpstr>1_Office Theme</vt:lpstr>
      <vt:lpstr>54_Office Theme</vt:lpstr>
      <vt:lpstr>2_Office Theme</vt:lpstr>
      <vt:lpstr>2_Blank Presentation</vt:lpstr>
      <vt:lpstr>9_Default Design</vt:lpstr>
      <vt:lpstr>PowerPoint Presentation</vt:lpstr>
      <vt:lpstr>First Line Therapy With PD-1/PD-L1 Inhibitors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Immunotherapy: Case</vt:lpstr>
      <vt:lpstr>PowerPoint Presentation</vt:lpstr>
      <vt:lpstr>KEYNOTE-024 Study Design (NCT02142738) </vt:lpstr>
      <vt:lpstr>Efficacy data</vt:lpstr>
      <vt:lpstr>Survival data</vt:lpstr>
      <vt:lpstr>PowerPoint Presentation</vt:lpstr>
      <vt:lpstr>PowerPoint Presentation</vt:lpstr>
      <vt:lpstr> OS (≥5% PD-L1+) CheckMate 026: Nivolumab vs Chemotherapy in First-line NSCLC</vt:lpstr>
      <vt:lpstr>CheckMate 026 (CM 026) vs.  KEYNOTE-024 (KN 024)</vt:lpstr>
      <vt:lpstr>KEYNOTE-021 Cohort G </vt:lpstr>
      <vt:lpstr>Survival data</vt:lpstr>
      <vt:lpstr>T-Cell Immune Checkpoints  as Targets for Immunotherapy</vt:lpstr>
      <vt:lpstr>Anti-PD/PD-L1 as Backbone to Combination Tx?</vt:lpstr>
      <vt:lpstr>PowerPoint Presentation</vt:lpstr>
      <vt:lpstr>Study JVDF (NCT02443324) Phase 1a/b Study Design</vt:lpstr>
      <vt:lpstr>Cohort c: Interim clinical activity 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209</cp:revision>
  <cp:lastPrinted>2017-02-08T13:02:02Z</cp:lastPrinted>
  <dcterms:created xsi:type="dcterms:W3CDTF">2014-11-01T03:19:54Z</dcterms:created>
  <dcterms:modified xsi:type="dcterms:W3CDTF">2017-05-18T18:49:37Z</dcterms:modified>
  <cp:category/>
</cp:coreProperties>
</file>