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9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52" r:id="rId2"/>
    <p:sldMasterId id="2147483765" r:id="rId3"/>
    <p:sldMasterId id="2147483802" r:id="rId4"/>
    <p:sldMasterId id="2147483814" r:id="rId5"/>
    <p:sldMasterId id="2147483832" r:id="rId6"/>
    <p:sldMasterId id="2147483841" r:id="rId7"/>
    <p:sldMasterId id="2147483875" r:id="rId8"/>
    <p:sldMasterId id="2147483887" r:id="rId9"/>
    <p:sldMasterId id="2147483901" r:id="rId10"/>
  </p:sldMasterIdLst>
  <p:notesMasterIdLst>
    <p:notesMasterId r:id="rId30"/>
  </p:notesMasterIdLst>
  <p:sldIdLst>
    <p:sldId id="477" r:id="rId11"/>
    <p:sldId id="466" r:id="rId12"/>
    <p:sldId id="480" r:id="rId13"/>
    <p:sldId id="481" r:id="rId14"/>
    <p:sldId id="469" r:id="rId15"/>
    <p:sldId id="476" r:id="rId16"/>
    <p:sldId id="414" r:id="rId17"/>
    <p:sldId id="443" r:id="rId18"/>
    <p:sldId id="472" r:id="rId19"/>
    <p:sldId id="473" r:id="rId20"/>
    <p:sldId id="450" r:id="rId21"/>
    <p:sldId id="475" r:id="rId22"/>
    <p:sldId id="434" r:id="rId23"/>
    <p:sldId id="474" r:id="rId24"/>
    <p:sldId id="470" r:id="rId25"/>
    <p:sldId id="471" r:id="rId26"/>
    <p:sldId id="445" r:id="rId27"/>
    <p:sldId id="427" r:id="rId28"/>
    <p:sldId id="46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6" autoAdjust="0"/>
    <p:restoredTop sz="96047"/>
  </p:normalViewPr>
  <p:slideViewPr>
    <p:cSldViewPr snapToGrid="0">
      <p:cViewPr>
        <p:scale>
          <a:sx n="100" d="100"/>
          <a:sy n="100" d="100"/>
        </p:scale>
        <p:origin x="1696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9555632"/>
        <c:axId val="742835744"/>
      </c:barChart>
      <c:catAx>
        <c:axId val="6695556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742835744"/>
        <c:crosses val="autoZero"/>
        <c:auto val="1"/>
        <c:lblAlgn val="ctr"/>
        <c:lblOffset val="100"/>
        <c:noMultiLvlLbl val="0"/>
      </c:catAx>
      <c:valAx>
        <c:axId val="74283574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66955563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Overall survival at 3 years</c:v>
                </c:pt>
                <c:pt idx="2">
                  <c:v>Overall survival at 2 years</c:v>
                </c:pt>
                <c:pt idx="3">
                  <c:v>Overall survival at 1 year</c:v>
                </c:pt>
                <c:pt idx="4">
                  <c:v>Progression-free survival at 3 years</c:v>
                </c:pt>
                <c:pt idx="5">
                  <c:v>Progression-free survival at 2 years</c:v>
                </c:pt>
                <c:pt idx="6">
                  <c:v>Progression-free survival at 1 year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0.04</c:v>
                </c:pt>
                <c:pt idx="1">
                  <c:v>0.23</c:v>
                </c:pt>
                <c:pt idx="2">
                  <c:v>0.3</c:v>
                </c:pt>
                <c:pt idx="3">
                  <c:v>0.13</c:v>
                </c:pt>
                <c:pt idx="4">
                  <c:v>0.09</c:v>
                </c:pt>
                <c:pt idx="5">
                  <c:v>0.04</c:v>
                </c:pt>
                <c:pt idx="6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0637008"/>
        <c:axId val="680639056"/>
      </c:barChart>
      <c:catAx>
        <c:axId val="6806370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680639056"/>
        <c:crosses val="autoZero"/>
        <c:auto val="1"/>
        <c:lblAlgn val="ctr"/>
        <c:lblOffset val="100"/>
        <c:noMultiLvlLbl val="0"/>
      </c:catAx>
      <c:valAx>
        <c:axId val="68063905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68063700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3614B-0050-4171-9D0F-EB3FF59A1659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89C55-725D-495F-8B37-84A0848A71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064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019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96EA69-0B74-4E49-9C65-547E7F0B590E}" type="slidenum">
              <a:rPr lang="en-US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302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96EA69-0B74-4E49-9C65-547E7F0B590E}" type="slidenum">
              <a:rPr lang="en-US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96EA69-0B74-4E49-9C65-547E7F0B590E}" type="slidenum">
              <a:rPr lang="en-US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96EA69-0B74-4E49-9C65-547E7F0B590E}" type="slidenum">
              <a:rPr lang="en-US">
                <a:solidFill>
                  <a:prstClr val="white"/>
                </a:solidFill>
              </a:rPr>
              <a:pPr>
                <a:defRPr/>
              </a:pPr>
              <a:t>16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957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96EA69-0B74-4E49-9C65-547E7F0B590E}" type="slidenum">
              <a:rPr lang="en-US">
                <a:solidFill>
                  <a:prstClr val="white"/>
                </a:solidFill>
              </a:rPr>
              <a:pPr>
                <a:defRPr/>
              </a:pPr>
              <a:t>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2.png"/><Relationship Id="rId3" Type="http://schemas.openxmlformats.org/officeDocument/2006/relationships/image" Target="../media/image6.emf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b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25" b="23828"/>
          <a:stretch/>
        </p:blipFill>
        <p:spPr>
          <a:xfrm>
            <a:off x="2822227" y="1630039"/>
            <a:ext cx="6321774" cy="5227961"/>
          </a:xfrm>
          <a:prstGeom prst="rect">
            <a:avLst/>
          </a:prstGeom>
        </p:spPr>
      </p:pic>
      <p:pic>
        <p:nvPicPr>
          <p:cNvPr id="9" name="Picture 8" descr="MSKCC_logo_hor_s_rev_rgb_150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6" y="402167"/>
            <a:ext cx="2158312" cy="6647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675" y="2223675"/>
            <a:ext cx="7772400" cy="1470025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675" y="4691835"/>
            <a:ext cx="6400800" cy="130698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Date or Reference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62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666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-110" charset="0"/>
                <a:ea typeface="+mn-ea"/>
              </a:defRPr>
            </a:lvl1pPr>
          </a:lstStyle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fld id="{B41381BA-D845-4AAD-8F02-947420393A47}" type="datetime1">
              <a:rPr lang="en-US" sz="1800" b="0">
                <a:solidFill>
                  <a:prstClr val="black"/>
                </a:solidFill>
              </a:rPr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t>5/18/17</a:t>
            </a:fld>
            <a:endParaRPr lang="en-US" sz="1800" b="0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itchFamily="-110" charset="0"/>
                <a:ea typeface="+mn-ea"/>
              </a:defRPr>
            </a:lvl1pPr>
          </a:lstStyle>
          <a:p>
            <a:pPr>
              <a:defRPr/>
            </a:pPr>
            <a:fld id="{5C211EB2-0269-4451-840C-FA8D30D19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3949" y="63563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675063" y="63563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3949" y="89098"/>
            <a:ext cx="8545707" cy="6852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69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9554" y="1135412"/>
            <a:ext cx="5111750" cy="46331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135412"/>
            <a:ext cx="3008313" cy="49981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354784"/>
            <a:ext cx="2792349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75063" y="63563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53949" y="89098"/>
            <a:ext cx="8545707" cy="6852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6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085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89213" y="6356350"/>
            <a:ext cx="2460335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75063" y="63563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53949" y="89098"/>
            <a:ext cx="8545707" cy="6852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66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4008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09030C8-4FB1-4FEF-84BC-917CB590011D}" type="datetime1">
              <a:rPr lang="en-US" sz="1800" b="0">
                <a:solidFill>
                  <a:prstClr val="black"/>
                </a:solidFill>
                <a:latin typeface="Corbel"/>
              </a:rPr>
              <a:pPr algn="l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5/18/17</a:t>
            </a:fld>
            <a:endParaRPr lang="en-US" sz="1800" b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93E7D-A7DD-46D4-BE1D-15709A869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52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7" y="1535115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971" y="983051"/>
            <a:ext cx="8545707" cy="5176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3949" y="63566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75063" y="6356650"/>
            <a:ext cx="2133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60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white"/>
              </a:solidFill>
            </a:endParaRPr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22608" y="1630365"/>
            <a:ext cx="88820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MSKCC_logo_hor_s_rev_rgb_15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85776" y="401639"/>
            <a:ext cx="2159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675" y="2223634"/>
            <a:ext cx="7772400" cy="1470025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675" y="4691835"/>
            <a:ext cx="6400800" cy="130698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r>
              <a:rPr lang="en-US"/>
              <a:t>Date or Reference</a:t>
            </a:r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148610E5-CCA1-404D-A84A-7C088E85C2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971" y="983051"/>
            <a:ext cx="8545707" cy="5176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08213A79-6624-4210-96DB-2D0A9DDB64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>
          <a:xfrm>
            <a:off x="457201" y="431800"/>
            <a:ext cx="8442325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159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356418"/>
            <a:ext cx="2895600" cy="365125"/>
          </a:xfrm>
        </p:spPr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3679825" y="6356418"/>
            <a:ext cx="2133600" cy="365125"/>
          </a:xfrm>
        </p:spPr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07CDE26E-91C1-4C04-BB70-902EE6B25C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54013" y="6353242"/>
            <a:ext cx="2895600" cy="365125"/>
          </a:xfrm>
        </p:spPr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555AA766-5318-4AF9-9F7F-BA63992CE3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330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9306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84" y="1173319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84" y="181307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ABE83A49-30FC-40EA-8240-4B5DDFD892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white"/>
              </a:solidFill>
            </a:endParaRPr>
          </a:p>
        </p:txBody>
      </p:sp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22608" y="1630365"/>
            <a:ext cx="88820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MSKCC_logo_hor_s_rev_rgb_15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85776" y="401639"/>
            <a:ext cx="2159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786" y="2084963"/>
            <a:ext cx="7772400" cy="1470025"/>
          </a:xfrm>
        </p:spPr>
        <p:txBody>
          <a:bodyPr>
            <a:noAutofit/>
          </a:bodyPr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58ED5561-2BD1-460C-81EF-10E61893A1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3971" y="89097"/>
            <a:ext cx="8545707" cy="685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958EB47A-B3A9-41C7-A8F7-8A894080E5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19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6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79863" y="63566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431717"/>
            <a:ext cx="8442456" cy="68523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91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54016" y="88900"/>
            <a:ext cx="8545512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9554" y="1135415"/>
            <a:ext cx="5111750" cy="46331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135412"/>
            <a:ext cx="3008313" cy="49981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1" y="6354830"/>
            <a:ext cx="2792413" cy="365125"/>
          </a:xfrm>
        </p:spPr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5E5A0A3C-5DBB-4EDB-AD7D-E7CB3AA9B0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54016" y="88900"/>
            <a:ext cx="8545512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0851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8991" y="6356418"/>
            <a:ext cx="2460625" cy="365125"/>
          </a:xfrm>
        </p:spPr>
        <p:txBody>
          <a:bodyPr rtlCol="0"/>
          <a:lstStyle>
            <a:lvl1pPr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 b="1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A289424D-86AD-4308-AAC5-1AD6C38935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4008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b="0">
                <a:solidFill>
                  <a:srgbClr val="000000"/>
                </a:solidFill>
                <a:latin typeface="Corbel" pitchFamily="34" charset="0"/>
              </a:defRPr>
            </a:lvl1pPr>
          </a:lstStyle>
          <a:p>
            <a:pPr>
              <a:defRPr/>
            </a:pPr>
            <a:fld id="{7E447A13-89C7-47CA-9160-0FD4678169BF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latin typeface="Corbel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latin typeface="Corbel"/>
                <a:cs typeface="Corbel"/>
              </a:defRPr>
            </a:lvl1pPr>
          </a:lstStyle>
          <a:p>
            <a:pPr>
              <a:defRPr/>
            </a:pPr>
            <a:fld id="{00F7084C-4F0A-4951-8D1E-8C0F30D853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9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BE0DF-0EB0-481C-84F8-3C9678EB2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22608" y="1630365"/>
            <a:ext cx="88820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MSKCC_logo_hor_s_rev_rgb_15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85776" y="401639"/>
            <a:ext cx="2159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675" y="2223599"/>
            <a:ext cx="7772400" cy="1470025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675" y="4691923"/>
            <a:ext cx="6400800" cy="130698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Date or Reference</a:t>
            </a:r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6338DFB-5721-4DF5-A0AD-8BD287E946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971" y="983051"/>
            <a:ext cx="8545707" cy="5176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EE9B17E-A460-4AF8-8F1C-6EFA2C78DC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>
          <a:xfrm>
            <a:off x="457201" y="431800"/>
            <a:ext cx="8442325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11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356418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3679825" y="6356418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9FC91F7-47FA-43A6-9825-49C1C71FDE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54013" y="6353242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090F625-C8CE-4A2A-9F75-CE1C5BBB9D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339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9306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117340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81307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AAE372B-12CB-4010-AE08-F56458D88A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22608" y="1630365"/>
            <a:ext cx="88820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MSKCC_logo_hor_s_rev_rgb_15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85776" y="401639"/>
            <a:ext cx="2159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786" y="2084943"/>
            <a:ext cx="7772400" cy="1470025"/>
          </a:xfrm>
        </p:spPr>
        <p:txBody>
          <a:bodyPr>
            <a:noAutofit/>
          </a:bodyPr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1CC9FBF-1670-44E7-94BF-7471D8B461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3949" y="6353518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75063" y="63566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82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3971" y="89097"/>
            <a:ext cx="8545707" cy="685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2458CAE-9079-4460-A920-BF75DC86D4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54016" y="88900"/>
            <a:ext cx="8545512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9554" y="1135421"/>
            <a:ext cx="5111750" cy="46331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135412"/>
            <a:ext cx="3008313" cy="49981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1" y="6354830"/>
            <a:ext cx="2792413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6944D6F-3757-445B-A216-B7572F5799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54016" y="88900"/>
            <a:ext cx="8545512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9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0851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47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8991" y="6356418"/>
            <a:ext cx="2460625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112A57A-B39E-43D8-9496-D54FEBC3FE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41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BEB00A2-B9B9-4A2C-B6FB-21BD8876B894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itchFamily="-110" charset="0"/>
                <a:ea typeface="+mn-ea"/>
              </a:defRPr>
            </a:lvl1pPr>
          </a:lstStyle>
          <a:p>
            <a:pPr>
              <a:defRPr/>
            </a:pPr>
            <a:fld id="{8CFEBC50-4DFA-4ED1-8692-52B8760F5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4" y="2496295"/>
            <a:ext cx="839724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50" tIns="55229" rIns="54850" bIns="55229" numCol="1" anchor="b" anchorCtr="0" compatLnSpc="1">
            <a:prstTxWarp prst="textNoShape">
              <a:avLst/>
            </a:prstTxWarp>
          </a:bodyPr>
          <a:lstStyle>
            <a:lvl1pPr>
              <a:defRPr lang="en-US" sz="3800" dirty="0">
                <a:solidFill>
                  <a:srgbClr val="00457C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84" y="4082627"/>
            <a:ext cx="8397240" cy="685800"/>
          </a:xfrm>
        </p:spPr>
        <p:txBody>
          <a:bodyPr>
            <a:noAutofit/>
          </a:bodyPr>
          <a:lstStyle>
            <a:lvl1pPr marL="0" indent="0" algn="ctr">
              <a:buNone/>
              <a:defRPr sz="2900">
                <a:solidFill>
                  <a:schemeClr val="tx1"/>
                </a:solidFill>
              </a:defRPr>
            </a:lvl1pPr>
            <a:lvl2pPr marL="548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0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9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7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183640"/>
          </a:xfrm>
          <a:prstGeom prst="rect">
            <a:avLst/>
          </a:prstGeom>
          <a:solidFill>
            <a:srgbClr val="0045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6" tIns="54850" rIns="109696" bIns="54850"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90"/>
            <a:ext cx="497205" cy="365125"/>
          </a:xfrm>
          <a:prstGeom prst="rect">
            <a:avLst/>
          </a:prstGeom>
        </p:spPr>
        <p:txBody>
          <a:bodyPr vert="horz" lIns="109696" tIns="54850" rIns="109696" bIns="54850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39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ral or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5280" y="1259863"/>
            <a:ext cx="8473440" cy="271131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50" tIns="55229" rIns="54850" bIns="55229" numCol="1" anchor="b" anchorCtr="0" compatLnSpc="1">
            <a:prstTxWarp prst="textNoShape">
              <a:avLst/>
            </a:prstTxWarp>
          </a:bodyPr>
          <a:lstStyle>
            <a:lvl1pPr>
              <a:defRPr lang="en-US" sz="3800" dirty="0">
                <a:solidFill>
                  <a:srgbClr val="00457C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5280" y="4195119"/>
            <a:ext cx="8473440" cy="685800"/>
          </a:xfr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11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0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authors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35280" y="5079191"/>
            <a:ext cx="8473440" cy="469127"/>
          </a:xfrm>
        </p:spPr>
        <p:txBody>
          <a:bodyPr vert="horz" lIns="109696" tIns="54850" rIns="109696" bIns="54850" rtlCol="0">
            <a:noAutofit/>
          </a:bodyPr>
          <a:lstStyle>
            <a:lvl1pPr marL="205681" indent="-205681" algn="ctr" defTabSz="82273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540"/>
              </a:spcAft>
              <a:buClr>
                <a:srgbClr val="FFFF00"/>
              </a:buClr>
              <a:buFont typeface="Arial" panose="020B0604020202020204" pitchFamily="34" charset="0"/>
              <a:buNone/>
              <a:defRPr lang="en-US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 algn="ctr"/>
            <a:r>
              <a:rPr lang="en-US" dirty="0" smtClean="0"/>
              <a:t>Click to add affiliations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90"/>
            <a:ext cx="497205" cy="365125"/>
          </a:xfrm>
          <a:prstGeom prst="rect">
            <a:avLst/>
          </a:prstGeom>
        </p:spPr>
        <p:txBody>
          <a:bodyPr vert="horz" lIns="109696" tIns="54850" rIns="109696" bIns="54850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74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76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4" y="2496295"/>
            <a:ext cx="839724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50" tIns="55229" rIns="54850" bIns="55229" numCol="1" anchor="b" anchorCtr="0" compatLnSpc="1">
            <a:prstTxWarp prst="textNoShape">
              <a:avLst/>
            </a:prstTxWarp>
          </a:bodyPr>
          <a:lstStyle>
            <a:lvl1pPr>
              <a:defRPr lang="en-US" sz="3800" dirty="0">
                <a:solidFill>
                  <a:srgbClr val="00457C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84" y="4082627"/>
            <a:ext cx="8397240" cy="685800"/>
          </a:xfrm>
        </p:spPr>
        <p:txBody>
          <a:bodyPr>
            <a:noAutofit/>
          </a:bodyPr>
          <a:lstStyle>
            <a:lvl1pPr marL="0" indent="0" algn="ctr">
              <a:buNone/>
              <a:defRPr sz="2900">
                <a:solidFill>
                  <a:schemeClr val="tx1"/>
                </a:solidFill>
              </a:defRPr>
            </a:lvl1pPr>
            <a:lvl2pPr marL="548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0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9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7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183640"/>
          </a:xfrm>
          <a:prstGeom prst="rect">
            <a:avLst/>
          </a:prstGeom>
          <a:solidFill>
            <a:srgbClr val="0045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6" tIns="54850" rIns="109696" bIns="54850" rtlCol="0" anchor="ctr"/>
          <a:lstStyle/>
          <a:p>
            <a:pPr algn="ctr"/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90"/>
            <a:ext cx="497205" cy="365125"/>
          </a:xfrm>
          <a:prstGeom prst="rect">
            <a:avLst/>
          </a:prstGeom>
        </p:spPr>
        <p:txBody>
          <a:bodyPr vert="horz" lIns="109696" tIns="54850" rIns="109696" bIns="54850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4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25"/>
            <a:ext cx="4038600" cy="4525963"/>
          </a:xfrm>
        </p:spPr>
        <p:txBody>
          <a:bodyPr vert="horz" lIns="109696" tIns="54850" rIns="109696" bIns="54850" rtlCol="0">
            <a:normAutofit/>
          </a:bodyPr>
          <a:lstStyle>
            <a:lvl1pPr>
              <a:defRPr lang="en-US" sz="2200" dirty="0" smtClean="0"/>
            </a:lvl1pPr>
            <a:lvl2pPr>
              <a:defRPr lang="en-US" sz="1900" dirty="0" smtClean="0"/>
            </a:lvl2pPr>
            <a:lvl3pPr>
              <a:defRPr lang="en-US" sz="19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159978" lvl="0" indent="-159978"/>
            <a:r>
              <a:rPr lang="en-US" dirty="0" smtClean="0"/>
              <a:t>Click to edit Master text styles</a:t>
            </a:r>
          </a:p>
          <a:p>
            <a:pPr marL="586572" lvl="1" indent="-175210"/>
            <a:r>
              <a:rPr lang="en-US" dirty="0" smtClean="0"/>
              <a:t>Second level</a:t>
            </a:r>
          </a:p>
          <a:p>
            <a:pPr marL="959851" lvl="2" indent="-137118"/>
            <a:r>
              <a:rPr lang="en-US" dirty="0" smtClean="0"/>
              <a:t>Third level</a:t>
            </a:r>
          </a:p>
          <a:p>
            <a:pPr marL="1373128" lvl="3" indent="-139026"/>
            <a:r>
              <a:rPr lang="en-US" dirty="0" smtClean="0"/>
              <a:t>Fourth level</a:t>
            </a:r>
          </a:p>
          <a:p>
            <a:pPr marL="1649268" lvl="4" indent="-140928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25"/>
            <a:ext cx="4038600" cy="4525963"/>
          </a:xfrm>
        </p:spPr>
        <p:txBody>
          <a:bodyPr vert="horz" lIns="109696" tIns="54850" rIns="109696" bIns="54850" rtlCol="0">
            <a:normAutofit/>
          </a:bodyPr>
          <a:lstStyle>
            <a:lvl1pPr>
              <a:defRPr lang="en-US" sz="2200" dirty="0" smtClean="0"/>
            </a:lvl1pPr>
            <a:lvl2pPr>
              <a:defRPr lang="en-US" sz="1900" dirty="0" smtClean="0"/>
            </a:lvl2pPr>
            <a:lvl3pPr>
              <a:defRPr lang="en-US" sz="19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159978" lvl="0" indent="-159978"/>
            <a:r>
              <a:rPr lang="en-US" dirty="0" smtClean="0"/>
              <a:t>Click to edit Master text styles</a:t>
            </a:r>
          </a:p>
          <a:p>
            <a:pPr marL="586572" lvl="1" indent="-175210"/>
            <a:r>
              <a:rPr lang="en-US" dirty="0" smtClean="0"/>
              <a:t>Second level</a:t>
            </a:r>
          </a:p>
          <a:p>
            <a:pPr marL="959851" lvl="2" indent="-137118"/>
            <a:r>
              <a:rPr lang="en-US" dirty="0" smtClean="0"/>
              <a:t>Third level</a:t>
            </a:r>
          </a:p>
          <a:p>
            <a:pPr marL="1373128" lvl="3" indent="-139026"/>
            <a:r>
              <a:rPr lang="en-US" dirty="0" smtClean="0"/>
              <a:t>Fourth level</a:t>
            </a:r>
          </a:p>
          <a:p>
            <a:pPr marL="1649268" lvl="4" indent="-140928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49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3159"/>
            <a:ext cx="4040188" cy="639763"/>
          </a:xfrm>
        </p:spPr>
        <p:txBody>
          <a:bodyPr anchor="b"/>
          <a:lstStyle>
            <a:lvl1pPr marL="0" indent="0">
              <a:buNone/>
              <a:defRPr sz="2200" b="1">
                <a:solidFill>
                  <a:srgbClr val="00457C"/>
                </a:solidFill>
              </a:defRPr>
            </a:lvl1pPr>
            <a:lvl2pPr marL="548486" indent="0">
              <a:buNone/>
              <a:defRPr sz="2400" b="1"/>
            </a:lvl2pPr>
            <a:lvl3pPr marL="1096972" indent="0">
              <a:buNone/>
              <a:defRPr sz="2200" b="1"/>
            </a:lvl3pPr>
            <a:lvl4pPr marL="1645458" indent="0">
              <a:buNone/>
              <a:defRPr sz="1900" b="1"/>
            </a:lvl4pPr>
            <a:lvl5pPr marL="2193947" indent="0">
              <a:buNone/>
              <a:defRPr sz="1900" b="1"/>
            </a:lvl5pPr>
            <a:lvl6pPr marL="2742434" indent="0">
              <a:buNone/>
              <a:defRPr sz="1900" b="1"/>
            </a:lvl6pPr>
            <a:lvl7pPr marL="3290916" indent="0">
              <a:buNone/>
              <a:defRPr sz="1900" b="1"/>
            </a:lvl7pPr>
            <a:lvl8pPr marL="3839405" indent="0">
              <a:buNone/>
              <a:defRPr sz="1900" b="1"/>
            </a:lvl8pPr>
            <a:lvl9pPr marL="4387892" indent="0">
              <a:buNone/>
              <a:defRPr sz="19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2915"/>
            <a:ext cx="4040188" cy="4205288"/>
          </a:xfrm>
        </p:spPr>
        <p:txBody>
          <a:bodyPr>
            <a:normAutofit/>
          </a:bodyPr>
          <a:lstStyle>
            <a:lvl1pPr marL="159978" indent="-159978">
              <a:spcAft>
                <a:spcPts val="720"/>
              </a:spcAft>
              <a:defRPr sz="1800"/>
            </a:lvl1pPr>
            <a:lvl2pPr marL="586572" indent="-175210">
              <a:spcAft>
                <a:spcPts val="720"/>
              </a:spcAft>
              <a:defRPr sz="1600"/>
            </a:lvl2pPr>
            <a:lvl3pPr marL="959851" indent="-137118">
              <a:spcAft>
                <a:spcPts val="720"/>
              </a:spcAft>
              <a:defRPr sz="1400"/>
            </a:lvl3pPr>
            <a:lvl4pPr marL="1373128" indent="-139026">
              <a:spcAft>
                <a:spcPts val="720"/>
              </a:spcAft>
              <a:defRPr sz="1300"/>
            </a:lvl4pPr>
            <a:lvl5pPr marL="1649268" indent="-140928">
              <a:spcAft>
                <a:spcPts val="720"/>
              </a:spcAft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93" y="1433159"/>
            <a:ext cx="4041775" cy="639763"/>
          </a:xfrm>
        </p:spPr>
        <p:txBody>
          <a:bodyPr anchor="b"/>
          <a:lstStyle>
            <a:lvl1pPr marL="0" indent="0">
              <a:buNone/>
              <a:defRPr sz="2200" b="1">
                <a:solidFill>
                  <a:srgbClr val="00457C"/>
                </a:solidFill>
              </a:defRPr>
            </a:lvl1pPr>
            <a:lvl2pPr marL="548486" indent="0">
              <a:buNone/>
              <a:defRPr sz="2400" b="1"/>
            </a:lvl2pPr>
            <a:lvl3pPr marL="1096972" indent="0">
              <a:buNone/>
              <a:defRPr sz="2200" b="1"/>
            </a:lvl3pPr>
            <a:lvl4pPr marL="1645458" indent="0">
              <a:buNone/>
              <a:defRPr sz="1900" b="1"/>
            </a:lvl4pPr>
            <a:lvl5pPr marL="2193947" indent="0">
              <a:buNone/>
              <a:defRPr sz="1900" b="1"/>
            </a:lvl5pPr>
            <a:lvl6pPr marL="2742434" indent="0">
              <a:buNone/>
              <a:defRPr sz="1900" b="1"/>
            </a:lvl6pPr>
            <a:lvl7pPr marL="3290916" indent="0">
              <a:buNone/>
              <a:defRPr sz="1900" b="1"/>
            </a:lvl7pPr>
            <a:lvl8pPr marL="3839405" indent="0">
              <a:buNone/>
              <a:defRPr sz="1900" b="1"/>
            </a:lvl8pPr>
            <a:lvl9pPr marL="4387892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93" y="2072915"/>
            <a:ext cx="4041775" cy="4205288"/>
          </a:xfrm>
        </p:spPr>
        <p:txBody>
          <a:bodyPr>
            <a:normAutofit/>
          </a:bodyPr>
          <a:lstStyle>
            <a:lvl1pPr marL="159978" indent="-159978">
              <a:spcAft>
                <a:spcPts val="720"/>
              </a:spcAft>
              <a:defRPr sz="1800"/>
            </a:lvl1pPr>
            <a:lvl2pPr marL="586572" indent="-175210">
              <a:spcAft>
                <a:spcPts val="720"/>
              </a:spcAft>
              <a:defRPr sz="1600"/>
            </a:lvl2pPr>
            <a:lvl3pPr marL="959851" indent="-137118">
              <a:spcAft>
                <a:spcPts val="720"/>
              </a:spcAft>
              <a:defRPr sz="1400"/>
            </a:lvl3pPr>
            <a:lvl4pPr marL="1373128" indent="-139026">
              <a:spcAft>
                <a:spcPts val="720"/>
              </a:spcAft>
              <a:defRPr sz="1300"/>
            </a:lvl4pPr>
            <a:lvl5pPr marL="1649268" indent="-140928">
              <a:spcAft>
                <a:spcPts val="720"/>
              </a:spcAft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79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330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9306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84" y="1173319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84" y="181307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3949" y="63566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675063" y="63566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8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34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4" y="2496283"/>
            <a:ext cx="839724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46" tIns="55224" rIns="54846" bIns="55224" numCol="1" anchor="b" anchorCtr="0" compatLnSpc="1">
            <a:prstTxWarp prst="textNoShape">
              <a:avLst/>
            </a:prstTxWarp>
          </a:bodyPr>
          <a:lstStyle>
            <a:lvl1pPr>
              <a:defRPr lang="en-US" sz="3800" dirty="0">
                <a:solidFill>
                  <a:srgbClr val="00457C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84" y="4082627"/>
            <a:ext cx="8397240" cy="685800"/>
          </a:xfrm>
        </p:spPr>
        <p:txBody>
          <a:bodyPr>
            <a:noAutofit/>
          </a:bodyPr>
          <a:lstStyle>
            <a:lvl1pPr marL="0" indent="0" algn="ctr">
              <a:buNone/>
              <a:defRPr sz="2900">
                <a:solidFill>
                  <a:schemeClr val="tx1"/>
                </a:solidFill>
              </a:defRPr>
            </a:lvl1pPr>
            <a:lvl2pPr marL="548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2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0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9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7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183640"/>
          </a:xfrm>
          <a:prstGeom prst="rect">
            <a:avLst/>
          </a:prstGeom>
          <a:solidFill>
            <a:srgbClr val="0045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87" tIns="54846" rIns="109687" bIns="54846"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6737" y="6448334"/>
            <a:ext cx="6891221" cy="322393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74"/>
            <a:ext cx="497205" cy="365125"/>
          </a:xfrm>
          <a:prstGeom prst="rect">
            <a:avLst/>
          </a:prstGeom>
        </p:spPr>
        <p:txBody>
          <a:bodyPr vert="horz" lIns="109687" tIns="54846" rIns="109687" bIns="54846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39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4681" y="6461879"/>
            <a:ext cx="7023301" cy="308847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76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4" y="2496283"/>
            <a:ext cx="839724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46" tIns="55224" rIns="54846" bIns="55224" numCol="1" anchor="b" anchorCtr="0" compatLnSpc="1">
            <a:prstTxWarp prst="textNoShape">
              <a:avLst/>
            </a:prstTxWarp>
          </a:bodyPr>
          <a:lstStyle>
            <a:lvl1pPr>
              <a:defRPr lang="en-US" sz="3800" dirty="0">
                <a:solidFill>
                  <a:srgbClr val="00457C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84" y="4082627"/>
            <a:ext cx="8397240" cy="685800"/>
          </a:xfrm>
        </p:spPr>
        <p:txBody>
          <a:bodyPr>
            <a:noAutofit/>
          </a:bodyPr>
          <a:lstStyle>
            <a:lvl1pPr marL="0" indent="0" algn="ctr">
              <a:buNone/>
              <a:defRPr sz="2900">
                <a:solidFill>
                  <a:schemeClr val="tx1"/>
                </a:solidFill>
              </a:defRPr>
            </a:lvl1pPr>
            <a:lvl2pPr marL="548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2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0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9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7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183640"/>
          </a:xfrm>
          <a:prstGeom prst="rect">
            <a:avLst/>
          </a:prstGeom>
          <a:solidFill>
            <a:srgbClr val="0045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87" tIns="54846" rIns="109687" bIns="54846" rtlCol="0" anchor="ctr"/>
          <a:lstStyle/>
          <a:p>
            <a:pPr algn="ctr"/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6260" y="6461879"/>
            <a:ext cx="6921701" cy="308847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74"/>
            <a:ext cx="497205" cy="365125"/>
          </a:xfrm>
          <a:prstGeom prst="rect">
            <a:avLst/>
          </a:prstGeom>
        </p:spPr>
        <p:txBody>
          <a:bodyPr vert="horz" lIns="109687" tIns="54846" rIns="109687" bIns="54846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4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25"/>
            <a:ext cx="4038600" cy="4525963"/>
          </a:xfrm>
        </p:spPr>
        <p:txBody>
          <a:bodyPr vert="horz" lIns="109687" tIns="54846" rIns="109687" bIns="54846" rtlCol="0">
            <a:normAutofit/>
          </a:bodyPr>
          <a:lstStyle>
            <a:lvl1pPr>
              <a:defRPr lang="en-US" sz="2200" dirty="0" smtClean="0"/>
            </a:lvl1pPr>
            <a:lvl2pPr>
              <a:defRPr lang="en-US" sz="1900" dirty="0" smtClean="0"/>
            </a:lvl2pPr>
            <a:lvl3pPr>
              <a:defRPr lang="en-US" sz="19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159966" lvl="0" indent="-159966"/>
            <a:r>
              <a:rPr lang="en-US" dirty="0" smtClean="0"/>
              <a:t>Click to edit Master text styles</a:t>
            </a:r>
          </a:p>
          <a:p>
            <a:pPr marL="586524" lvl="1" indent="-175195"/>
            <a:r>
              <a:rPr lang="en-US" dirty="0" smtClean="0"/>
              <a:t>Second level</a:t>
            </a:r>
          </a:p>
          <a:p>
            <a:pPr marL="959774" lvl="2" indent="-137106"/>
            <a:r>
              <a:rPr lang="en-US" dirty="0" smtClean="0"/>
              <a:t>Third level</a:t>
            </a:r>
          </a:p>
          <a:p>
            <a:pPr marL="1373020" lvl="3" indent="-139014"/>
            <a:r>
              <a:rPr lang="en-US" dirty="0" smtClean="0"/>
              <a:t>Fourth level</a:t>
            </a:r>
          </a:p>
          <a:p>
            <a:pPr marL="1649136" lvl="4" indent="-140916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25"/>
            <a:ext cx="4038600" cy="4525963"/>
          </a:xfrm>
        </p:spPr>
        <p:txBody>
          <a:bodyPr vert="horz" lIns="109687" tIns="54846" rIns="109687" bIns="54846" rtlCol="0">
            <a:normAutofit/>
          </a:bodyPr>
          <a:lstStyle>
            <a:lvl1pPr>
              <a:defRPr lang="en-US" sz="2200" dirty="0" smtClean="0"/>
            </a:lvl1pPr>
            <a:lvl2pPr>
              <a:defRPr lang="en-US" sz="1900" dirty="0" smtClean="0"/>
            </a:lvl2pPr>
            <a:lvl3pPr>
              <a:defRPr lang="en-US" sz="19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159966" lvl="0" indent="-159966"/>
            <a:r>
              <a:rPr lang="en-US" dirty="0" smtClean="0"/>
              <a:t>Click to edit Master text styles</a:t>
            </a:r>
          </a:p>
          <a:p>
            <a:pPr marL="586524" lvl="1" indent="-175195"/>
            <a:r>
              <a:rPr lang="en-US" dirty="0" smtClean="0"/>
              <a:t>Second level</a:t>
            </a:r>
          </a:p>
          <a:p>
            <a:pPr marL="959774" lvl="2" indent="-137106"/>
            <a:r>
              <a:rPr lang="en-US" dirty="0" smtClean="0"/>
              <a:t>Third level</a:t>
            </a:r>
          </a:p>
          <a:p>
            <a:pPr marL="1373020" lvl="3" indent="-139014"/>
            <a:r>
              <a:rPr lang="en-US" dirty="0" smtClean="0"/>
              <a:t>Fourth level</a:t>
            </a:r>
          </a:p>
          <a:p>
            <a:pPr marL="1649136" lvl="4" indent="-140916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7373" y="6448334"/>
            <a:ext cx="6850581" cy="322393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49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3159"/>
            <a:ext cx="4040188" cy="639763"/>
          </a:xfrm>
        </p:spPr>
        <p:txBody>
          <a:bodyPr anchor="b"/>
          <a:lstStyle>
            <a:lvl1pPr marL="0" indent="0">
              <a:buNone/>
              <a:defRPr sz="2200" b="1">
                <a:solidFill>
                  <a:srgbClr val="00457C"/>
                </a:solidFill>
              </a:defRPr>
            </a:lvl1pPr>
            <a:lvl2pPr marL="548442" indent="0">
              <a:buNone/>
              <a:defRPr sz="2400" b="1"/>
            </a:lvl2pPr>
            <a:lvl3pPr marL="1096884" indent="0">
              <a:buNone/>
              <a:defRPr sz="2200" b="1"/>
            </a:lvl3pPr>
            <a:lvl4pPr marL="1645326" indent="0">
              <a:buNone/>
              <a:defRPr sz="1900" b="1"/>
            </a:lvl4pPr>
            <a:lvl5pPr marL="2193772" indent="0">
              <a:buNone/>
              <a:defRPr sz="1900" b="1"/>
            </a:lvl5pPr>
            <a:lvl6pPr marL="2742215" indent="0">
              <a:buNone/>
              <a:defRPr sz="1900" b="1"/>
            </a:lvl6pPr>
            <a:lvl7pPr marL="3290652" indent="0">
              <a:buNone/>
              <a:defRPr sz="1900" b="1"/>
            </a:lvl7pPr>
            <a:lvl8pPr marL="3839098" indent="0">
              <a:buNone/>
              <a:defRPr sz="1900" b="1"/>
            </a:lvl8pPr>
            <a:lvl9pPr marL="4387541" indent="0">
              <a:buNone/>
              <a:defRPr sz="19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2915"/>
            <a:ext cx="4040188" cy="4205288"/>
          </a:xfrm>
        </p:spPr>
        <p:txBody>
          <a:bodyPr>
            <a:normAutofit/>
          </a:bodyPr>
          <a:lstStyle>
            <a:lvl1pPr marL="159966" indent="-159966">
              <a:spcAft>
                <a:spcPts val="720"/>
              </a:spcAft>
              <a:defRPr sz="1800"/>
            </a:lvl1pPr>
            <a:lvl2pPr marL="586524" indent="-175195">
              <a:spcAft>
                <a:spcPts val="720"/>
              </a:spcAft>
              <a:defRPr sz="1600"/>
            </a:lvl2pPr>
            <a:lvl3pPr marL="959774" indent="-137106">
              <a:spcAft>
                <a:spcPts val="720"/>
              </a:spcAft>
              <a:defRPr sz="1400"/>
            </a:lvl3pPr>
            <a:lvl4pPr marL="1373020" indent="-139014">
              <a:spcAft>
                <a:spcPts val="720"/>
              </a:spcAft>
              <a:defRPr sz="1300"/>
            </a:lvl4pPr>
            <a:lvl5pPr marL="1649136" indent="-140916">
              <a:spcAft>
                <a:spcPts val="720"/>
              </a:spcAft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93" y="1433159"/>
            <a:ext cx="4041775" cy="639763"/>
          </a:xfrm>
        </p:spPr>
        <p:txBody>
          <a:bodyPr anchor="b"/>
          <a:lstStyle>
            <a:lvl1pPr marL="0" indent="0">
              <a:buNone/>
              <a:defRPr sz="2200" b="1">
                <a:solidFill>
                  <a:srgbClr val="00457C"/>
                </a:solidFill>
              </a:defRPr>
            </a:lvl1pPr>
            <a:lvl2pPr marL="548442" indent="0">
              <a:buNone/>
              <a:defRPr sz="2400" b="1"/>
            </a:lvl2pPr>
            <a:lvl3pPr marL="1096884" indent="0">
              <a:buNone/>
              <a:defRPr sz="2200" b="1"/>
            </a:lvl3pPr>
            <a:lvl4pPr marL="1645326" indent="0">
              <a:buNone/>
              <a:defRPr sz="1900" b="1"/>
            </a:lvl4pPr>
            <a:lvl5pPr marL="2193772" indent="0">
              <a:buNone/>
              <a:defRPr sz="1900" b="1"/>
            </a:lvl5pPr>
            <a:lvl6pPr marL="2742215" indent="0">
              <a:buNone/>
              <a:defRPr sz="1900" b="1"/>
            </a:lvl6pPr>
            <a:lvl7pPr marL="3290652" indent="0">
              <a:buNone/>
              <a:defRPr sz="1900" b="1"/>
            </a:lvl7pPr>
            <a:lvl8pPr marL="3839098" indent="0">
              <a:buNone/>
              <a:defRPr sz="1900" b="1"/>
            </a:lvl8pPr>
            <a:lvl9pPr marL="4387541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93" y="2072915"/>
            <a:ext cx="4041775" cy="4205288"/>
          </a:xfrm>
        </p:spPr>
        <p:txBody>
          <a:bodyPr>
            <a:normAutofit/>
          </a:bodyPr>
          <a:lstStyle>
            <a:lvl1pPr marL="159966" indent="-159966">
              <a:spcAft>
                <a:spcPts val="720"/>
              </a:spcAft>
              <a:defRPr sz="1800"/>
            </a:lvl1pPr>
            <a:lvl2pPr marL="586524" indent="-175195">
              <a:spcAft>
                <a:spcPts val="720"/>
              </a:spcAft>
              <a:defRPr sz="1600"/>
            </a:lvl2pPr>
            <a:lvl3pPr marL="959774" indent="-137106">
              <a:spcAft>
                <a:spcPts val="720"/>
              </a:spcAft>
              <a:defRPr sz="1400"/>
            </a:lvl3pPr>
            <a:lvl4pPr marL="1373020" indent="-139014">
              <a:spcAft>
                <a:spcPts val="720"/>
              </a:spcAft>
              <a:defRPr sz="1300"/>
            </a:lvl4pPr>
            <a:lvl5pPr marL="1649136" indent="-140916">
              <a:spcAft>
                <a:spcPts val="720"/>
              </a:spcAft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67373" y="6475327"/>
            <a:ext cx="6850581" cy="295300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79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25" y="6461879"/>
            <a:ext cx="7013141" cy="308847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8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5925" y="6448334"/>
            <a:ext cx="6942021" cy="322393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34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Oral or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5280" y="1259863"/>
            <a:ext cx="8473440" cy="271131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46" tIns="55224" rIns="54846" bIns="55224" numCol="1" anchor="b" anchorCtr="0" compatLnSpc="1">
            <a:prstTxWarp prst="textNoShape">
              <a:avLst/>
            </a:prstTxWarp>
          </a:bodyPr>
          <a:lstStyle>
            <a:lvl1pPr>
              <a:defRPr lang="en-US" sz="3800" dirty="0">
                <a:solidFill>
                  <a:srgbClr val="00457C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5280" y="4195119"/>
            <a:ext cx="8473440" cy="685800"/>
          </a:xfr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11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3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7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0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authors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35280" y="5079179"/>
            <a:ext cx="8473440" cy="469127"/>
          </a:xfrm>
        </p:spPr>
        <p:txBody>
          <a:bodyPr vert="horz" lIns="109687" tIns="54846" rIns="109687" bIns="54846" rtlCol="0">
            <a:noAutofit/>
          </a:bodyPr>
          <a:lstStyle>
            <a:lvl1pPr marL="205664" indent="-205664" algn="ctr" defTabSz="82266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540"/>
              </a:spcAft>
              <a:buClr>
                <a:srgbClr val="FFFF00"/>
              </a:buClr>
              <a:buFont typeface="Arial" panose="020B0604020202020204" pitchFamily="34" charset="0"/>
              <a:buNone/>
              <a:defRPr lang="en-US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 algn="ctr"/>
            <a:r>
              <a:rPr lang="en-US" dirty="0" smtClean="0"/>
              <a:t>Click to add affiliations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303" y="6475327"/>
            <a:ext cx="6982661" cy="295300"/>
          </a:xfrm>
          <a:prstGeom prst="rect">
            <a:avLst/>
          </a:prstGeom>
        </p:spPr>
        <p:txBody>
          <a:bodyPr vert="horz" wrap="square" lIns="109687" tIns="54846" rIns="109687" bIns="54846" numCol="1" anchor="ctr" anchorCtr="0" compatLnSpc="1">
            <a:prstTxWarp prst="textNoShape">
              <a:avLst/>
            </a:prstTxWarp>
          </a:bodyPr>
          <a:lstStyle>
            <a:lvl1pPr defTabSz="548442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74"/>
            <a:ext cx="497205" cy="365125"/>
          </a:xfrm>
          <a:prstGeom prst="rect">
            <a:avLst/>
          </a:prstGeom>
        </p:spPr>
        <p:txBody>
          <a:bodyPr vert="horz" lIns="109687" tIns="54846" rIns="109687" bIns="54846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74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b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25" b="23828"/>
          <a:stretch/>
        </p:blipFill>
        <p:spPr>
          <a:xfrm>
            <a:off x="2822227" y="1630039"/>
            <a:ext cx="6321774" cy="5227962"/>
          </a:xfrm>
          <a:prstGeom prst="rect">
            <a:avLst/>
          </a:prstGeom>
        </p:spPr>
      </p:pic>
      <p:pic>
        <p:nvPicPr>
          <p:cNvPr id="9" name="Picture 8" descr="MSKCC_logo_hor_s_rev_rgb_150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6" y="402167"/>
            <a:ext cx="2158312" cy="6647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786" y="2084958"/>
            <a:ext cx="7772400" cy="1470025"/>
          </a:xfrm>
        </p:spPr>
        <p:txBody>
          <a:bodyPr>
            <a:noAutofit/>
          </a:bodyPr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 defTabSz="4569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22608" y="1630365"/>
            <a:ext cx="88820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MSKCC_logo_hor_s_rev_rgb_15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85776" y="401643"/>
            <a:ext cx="2159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675" y="2224143"/>
            <a:ext cx="7772400" cy="1470025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675" y="4691863"/>
            <a:ext cx="6400800" cy="130698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6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r>
              <a:rPr lang="en-US"/>
              <a:t>Date or Reference</a:t>
            </a:r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FC4CD488-832D-4784-9D8D-3FB89A2F01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971" y="983051"/>
            <a:ext cx="8545707" cy="5176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D435E1BA-693A-475A-82FE-E394449990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>
          <a:xfrm>
            <a:off x="457201" y="431800"/>
            <a:ext cx="8442325" cy="685800"/>
          </a:xfrm>
          <a:prstGeom prst="rect">
            <a:avLst/>
          </a:prstGeom>
        </p:spPr>
        <p:txBody>
          <a:bodyPr lIns="91397" tIns="45696" rIns="91397" bIns="45696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65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8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8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356806"/>
            <a:ext cx="2895600" cy="365125"/>
          </a:xfrm>
        </p:spPr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3679825" y="6356806"/>
            <a:ext cx="2133600" cy="365125"/>
          </a:xfrm>
        </p:spPr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E10CBC79-8BBE-4CE1-BE81-0801C886ED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602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54013" y="6353630"/>
            <a:ext cx="2895600" cy="365125"/>
          </a:xfrm>
        </p:spPr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8A4DF58C-EFA6-4DAD-A44A-654EEBCA4C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333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4" indent="0">
              <a:buNone/>
              <a:defRPr sz="2000" b="1"/>
            </a:lvl2pPr>
            <a:lvl3pPr marL="913968" indent="0">
              <a:buNone/>
              <a:defRPr sz="1800" b="1"/>
            </a:lvl3pPr>
            <a:lvl4pPr marL="1370950" indent="0">
              <a:buNone/>
              <a:defRPr sz="1600" b="1"/>
            </a:lvl4pPr>
            <a:lvl5pPr marL="1827922" indent="0">
              <a:buNone/>
              <a:defRPr sz="1600" b="1"/>
            </a:lvl5pPr>
            <a:lvl6pPr marL="2284903" indent="0">
              <a:buNone/>
              <a:defRPr sz="1600" b="1"/>
            </a:lvl6pPr>
            <a:lvl7pPr marL="2741886" indent="0">
              <a:buNone/>
              <a:defRPr sz="1600" b="1"/>
            </a:lvl7pPr>
            <a:lvl8pPr marL="3198864" indent="0">
              <a:buNone/>
              <a:defRPr sz="1600" b="1"/>
            </a:lvl8pPr>
            <a:lvl9pPr marL="365584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9306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84" y="117334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4" indent="0">
              <a:buNone/>
              <a:defRPr sz="2000" b="1"/>
            </a:lvl2pPr>
            <a:lvl3pPr marL="913968" indent="0">
              <a:buNone/>
              <a:defRPr sz="1800" b="1"/>
            </a:lvl3pPr>
            <a:lvl4pPr marL="1370950" indent="0">
              <a:buNone/>
              <a:defRPr sz="1600" b="1"/>
            </a:lvl4pPr>
            <a:lvl5pPr marL="1827922" indent="0">
              <a:buNone/>
              <a:defRPr sz="1600" b="1"/>
            </a:lvl5pPr>
            <a:lvl6pPr marL="2284903" indent="0">
              <a:buNone/>
              <a:defRPr sz="1600" b="1"/>
            </a:lvl6pPr>
            <a:lvl7pPr marL="2741886" indent="0">
              <a:buNone/>
              <a:defRPr sz="1600" b="1"/>
            </a:lvl7pPr>
            <a:lvl8pPr marL="3198864" indent="0">
              <a:buNone/>
              <a:defRPr sz="1600" b="1"/>
            </a:lvl8pPr>
            <a:lvl9pPr marL="365584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84" y="181307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ADB47D55-9137-48AE-8C5A-A0C355C284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 defTabSz="4569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22608" y="1630365"/>
            <a:ext cx="888206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MSKCC_logo_hor_s_rev_rgb_15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85776" y="401643"/>
            <a:ext cx="2159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786" y="2085106"/>
            <a:ext cx="7772400" cy="1470025"/>
          </a:xfrm>
        </p:spPr>
        <p:txBody>
          <a:bodyPr>
            <a:noAutofit/>
          </a:bodyPr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7852F73A-2B47-40AC-B734-547619E6C6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3971" y="89097"/>
            <a:ext cx="8545707" cy="685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A7428959-DF19-4FDD-ABA4-B230520CDF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54016" y="88900"/>
            <a:ext cx="8545512" cy="685800"/>
          </a:xfrm>
          <a:prstGeom prst="rect">
            <a:avLst/>
          </a:prstGeom>
        </p:spPr>
        <p:txBody>
          <a:bodyPr lIns="91397" tIns="45696" rIns="91397" bIns="45696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9554" y="1135421"/>
            <a:ext cx="5111750" cy="46331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135412"/>
            <a:ext cx="3008313" cy="4998197"/>
          </a:xfrm>
        </p:spPr>
        <p:txBody>
          <a:bodyPr/>
          <a:lstStyle>
            <a:lvl1pPr marL="0" indent="0">
              <a:buNone/>
              <a:defRPr sz="1400"/>
            </a:lvl1pPr>
            <a:lvl2pPr marL="456984" indent="0">
              <a:buNone/>
              <a:defRPr sz="1200"/>
            </a:lvl2pPr>
            <a:lvl3pPr marL="913968" indent="0">
              <a:buNone/>
              <a:defRPr sz="1000"/>
            </a:lvl3pPr>
            <a:lvl4pPr marL="1370950" indent="0">
              <a:buNone/>
              <a:defRPr sz="800"/>
            </a:lvl4pPr>
            <a:lvl5pPr marL="1827922" indent="0">
              <a:buNone/>
              <a:defRPr sz="800"/>
            </a:lvl5pPr>
            <a:lvl6pPr marL="2284903" indent="0">
              <a:buNone/>
              <a:defRPr sz="800"/>
            </a:lvl6pPr>
            <a:lvl7pPr marL="2741886" indent="0">
              <a:buNone/>
              <a:defRPr sz="800"/>
            </a:lvl7pPr>
            <a:lvl8pPr marL="3198864" indent="0">
              <a:buNone/>
              <a:defRPr sz="800"/>
            </a:lvl8pPr>
            <a:lvl9pPr marL="3655843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1" y="6355218"/>
            <a:ext cx="2792413" cy="365125"/>
          </a:xfrm>
        </p:spPr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A3AB33D6-14A8-4EBD-9D28-1AD3C22F10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54016" y="88900"/>
            <a:ext cx="8545512" cy="685800"/>
          </a:xfrm>
          <a:prstGeom prst="rect">
            <a:avLst/>
          </a:prstGeom>
        </p:spPr>
        <p:txBody>
          <a:bodyPr lIns="91397" tIns="45696" rIns="91397" bIns="45696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3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0849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84" indent="0">
              <a:buNone/>
              <a:defRPr sz="2800"/>
            </a:lvl2pPr>
            <a:lvl3pPr marL="913968" indent="0">
              <a:buNone/>
              <a:defRPr sz="2400"/>
            </a:lvl3pPr>
            <a:lvl4pPr marL="1370950" indent="0">
              <a:buNone/>
              <a:defRPr sz="2000"/>
            </a:lvl4pPr>
            <a:lvl5pPr marL="1827922" indent="0">
              <a:buNone/>
              <a:defRPr sz="2000"/>
            </a:lvl5pPr>
            <a:lvl6pPr marL="2284903" indent="0">
              <a:buNone/>
              <a:defRPr sz="2000"/>
            </a:lvl6pPr>
            <a:lvl7pPr marL="2741886" indent="0">
              <a:buNone/>
              <a:defRPr sz="2000"/>
            </a:lvl7pPr>
            <a:lvl8pPr marL="3198864" indent="0">
              <a:buNone/>
              <a:defRPr sz="2000"/>
            </a:lvl8pPr>
            <a:lvl9pPr marL="3655843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41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984" indent="0">
              <a:buNone/>
              <a:defRPr sz="1200"/>
            </a:lvl2pPr>
            <a:lvl3pPr marL="913968" indent="0">
              <a:buNone/>
              <a:defRPr sz="1000"/>
            </a:lvl3pPr>
            <a:lvl4pPr marL="1370950" indent="0">
              <a:buNone/>
              <a:defRPr sz="800"/>
            </a:lvl4pPr>
            <a:lvl5pPr marL="1827922" indent="0">
              <a:buNone/>
              <a:defRPr sz="800"/>
            </a:lvl5pPr>
            <a:lvl6pPr marL="2284903" indent="0">
              <a:buNone/>
              <a:defRPr sz="800"/>
            </a:lvl6pPr>
            <a:lvl7pPr marL="2741886" indent="0">
              <a:buNone/>
              <a:defRPr sz="800"/>
            </a:lvl7pPr>
            <a:lvl8pPr marL="3198864" indent="0">
              <a:buNone/>
              <a:defRPr sz="800"/>
            </a:lvl8pPr>
            <a:lvl9pPr marL="3655843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9133" y="6356806"/>
            <a:ext cx="2460625" cy="365125"/>
          </a:xfrm>
        </p:spPr>
        <p:txBody>
          <a:bodyPr rtlCol="0"/>
          <a:lstStyle>
            <a:lvl1pPr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 eaLnBrk="0" hangingPunct="0">
              <a:defRPr>
                <a:solidFill>
                  <a:srgbClr val="FFFFFF"/>
                </a:solidFill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99F9B00D-1BBA-4DD5-9D7A-A9373582FA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400800"/>
            <a:ext cx="1905000" cy="457200"/>
          </a:xfrm>
          <a:prstGeom prst="rect">
            <a:avLst/>
          </a:prstGeom>
        </p:spPr>
        <p:txBody>
          <a:bodyPr vert="horz" wrap="square" lIns="91397" tIns="45696" rIns="91397" bIns="4569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000000"/>
                </a:solidFill>
                <a:latin typeface="Corbel" pitchFamily="34" charset="0"/>
              </a:defRPr>
            </a:lvl1pPr>
          </a:lstStyle>
          <a:p>
            <a:pPr>
              <a:defRPr/>
            </a:pPr>
            <a:fld id="{D9D9B81D-30D1-4C68-A520-7D9D9DDC61AF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>
                <a:latin typeface="Corbel"/>
                <a:ea typeface="+mn-ea"/>
                <a:cs typeface="Corbel"/>
              </a:defRPr>
            </a:lvl1pPr>
          </a:lstStyle>
          <a:p>
            <a:pPr>
              <a:defRPr/>
            </a:pPr>
            <a:fld id="{0FE10E0F-8071-4A77-B792-CA78BF23C2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3949" y="63566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675063" y="63566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53971" y="89097"/>
            <a:ext cx="8545707" cy="685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69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06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09F1767-7961-4E8F-ABF2-025ECDC4B2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16B5018-0E22-4DF1-824E-1347DCAF1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51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1DE3881-BC80-4646-955C-824DCA4A3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DFDD2D3-34D9-4677-9C18-70BDDBA0B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84" y="1535115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8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09E4309-35C0-4F54-BA37-05B4CA97C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48AC009-4612-4CFB-96C8-7D3727899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0A5FB9B-DE1F-489D-9283-E6A44206E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23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19223F3-35EE-40D6-88A7-10448DA13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64280C6-EF76-4B99-8ECC-EE1A30AE1F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5CD1862-50F5-4E07-8EC5-73A9A1FA8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9554" y="1135415"/>
            <a:ext cx="5111750" cy="46331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135412"/>
            <a:ext cx="3008313" cy="49981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33" y="6355082"/>
            <a:ext cx="2792349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75063" y="63566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53971" y="89097"/>
            <a:ext cx="8545707" cy="68523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6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9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9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83F915-4FCC-8E40-A0EE-9D31A1037C86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 b="1"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0C1C14A-5D98-4DA4-9E51-5092AE9B70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50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71630BD0-F130-43C0-B372-B502C4B0A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9DBADAEF-FCD9-4399-BC20-EFD6EA5BD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7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20F769C1-55BE-4818-83D0-B57B78224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0D3A42D4-DEA4-48F0-B3CA-DEEA53BB5E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A51A2868-651F-4D13-9B97-D0F825C99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511D26FF-EEEC-4F64-A90E-82FEBCD48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D6E7B1F3-1A1B-4BDA-BBE4-4E1EB13BD6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C32B243F-5D04-465E-A616-2528EBB13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FADC845C-98A4-4308-B768-4EEE97F16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50851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89301" y="6356650"/>
            <a:ext cx="2460335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75063" y="63566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53971" y="89097"/>
            <a:ext cx="8545707" cy="68523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66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B319B342-DCDF-4E40-B3AD-C24667E40B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5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5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D3DB7126-768C-4372-9189-AABE666AE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639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5F849318-A26E-425A-B3DF-2DDA58ECF8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FEAE5B48-A56A-4553-94DE-BB87BFDF7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222" y="1630036"/>
            <a:ext cx="8882041" cy="68633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675" y="2223345"/>
            <a:ext cx="7772400" cy="1470025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675" y="4691832"/>
            <a:ext cx="6400800" cy="1306986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Date or Reference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MSK_logo_simp_hor_r_rev_d.pd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85" y="244928"/>
            <a:ext cx="3305805" cy="120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2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949" y="983048"/>
            <a:ext cx="8545707" cy="5176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3949" y="63563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75063" y="6356350"/>
            <a:ext cx="2133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60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79863" y="63563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431715"/>
            <a:ext cx="8442456" cy="6852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FF"/>
                </a:solidFill>
                <a:latin typeface="Corbel"/>
                <a:ea typeface="+mj-ea"/>
                <a:cs typeface="Corbe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91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6601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601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3949" y="6353218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75063" y="63563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82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330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9306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33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1307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3949" y="63563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675063" y="6356350"/>
            <a:ext cx="2133600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2986E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222" y="1630036"/>
            <a:ext cx="8882041" cy="6863396"/>
          </a:xfrm>
          <a:prstGeom prst="rect">
            <a:avLst/>
          </a:prstGeom>
        </p:spPr>
      </p:pic>
      <p:pic>
        <p:nvPicPr>
          <p:cNvPr id="9" name="Picture 8" descr="MSKCC_logo_hor_s_rev_rgb_150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402166"/>
            <a:ext cx="2158312" cy="6647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786" y="2084800"/>
            <a:ext cx="7772400" cy="1470025"/>
          </a:xfrm>
        </p:spPr>
        <p:txBody>
          <a:bodyPr>
            <a:noAutofit/>
          </a:bodyPr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9DADDD7-F6DB-DE43-84D3-BDE65D6DBA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2.xml"/><Relationship Id="rId10" Type="http://schemas.openxmlformats.org/officeDocument/2006/relationships/theme" Target="../theme/theme10.xml"/><Relationship Id="rId11" Type="http://schemas.openxmlformats.org/officeDocument/2006/relationships/image" Target="../media/image5.emf"/><Relationship Id="rId1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5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theme" Target="../theme/theme4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0.xml"/><Relationship Id="rId8" Type="http://schemas.openxmlformats.org/officeDocument/2006/relationships/slideLayout" Target="../slideLayouts/slideLayout51.xml"/><Relationship Id="rId9" Type="http://schemas.openxmlformats.org/officeDocument/2006/relationships/theme" Target="../theme/theme5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theme" Target="../theme/theme6.xml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theme" Target="../theme/theme7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60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0.xml"/><Relationship Id="rId2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7.xml"/><Relationship Id="rId9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3.xml"/><Relationship Id="rId14" Type="http://schemas.openxmlformats.org/officeDocument/2006/relationships/theme" Target="../theme/theme9.xml"/><Relationship Id="rId1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8.xml"/><Relationship Id="rId9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8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971" y="354336"/>
            <a:ext cx="8545707" cy="68523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71" y="1125267"/>
            <a:ext cx="8545707" cy="5000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3949" y="63566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/>
              <a:t>Reference</a:t>
            </a:r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5063" y="63566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D9DADDD7-F6DB-DE43-84D3-BDE65D6DBA61}" type="slidenum">
              <a:rPr lang="en-US" b="0" smtClean="0"/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="0" dirty="0"/>
          </a:p>
        </p:txBody>
      </p:sp>
      <p:pic>
        <p:nvPicPr>
          <p:cNvPr id="4" name="Picture 3" descr="MSKCC_logo_hor_s_rev_rgb_150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014" y="6244190"/>
            <a:ext cx="1473821" cy="45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6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rgbClr val="FFFFFF"/>
          </a:solidFill>
          <a:latin typeface="Corbel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bg1"/>
          </a:solidFill>
          <a:latin typeface="Corbel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Corbel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bg1"/>
          </a:solidFill>
          <a:latin typeface="Corbel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Corbel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Corbel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8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949" y="354336"/>
            <a:ext cx="8545707" cy="6852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49" y="1125250"/>
            <a:ext cx="8545707" cy="5000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3949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 defTabSz="457200"/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506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 defTabSz="457200"/>
            <a:fld id="{D9DADDD7-F6DB-DE43-84D3-BDE65D6DBA61}" type="slidenum">
              <a:rPr lang="en-US" smtClean="0"/>
              <a:pPr defTabSz="457200"/>
              <a:t>‹#›</a:t>
            </a:fld>
            <a:endParaRPr lang="en-US" dirty="0"/>
          </a:p>
        </p:txBody>
      </p:sp>
      <p:pic>
        <p:nvPicPr>
          <p:cNvPr id="7" name="Picture 6" descr="MSK_logo_simp_hor_s_rev_d.pdf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6102379"/>
            <a:ext cx="2240642" cy="8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6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rgbClr val="FFFFFF"/>
          </a:solidFill>
          <a:latin typeface="Corbel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bg1"/>
          </a:solidFill>
          <a:latin typeface="Corbel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Corbel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bg1"/>
          </a:solidFill>
          <a:latin typeface="Corbel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Corbel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Corbel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887E0-ADFB-45E2-85FA-5A327DBD789A}" type="datetimeFigureOut">
              <a:rPr lang="en-US" smtClean="0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41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4F63E-B709-41EC-9E54-3A3909C064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8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354016" y="354013"/>
            <a:ext cx="85455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54016" y="1125539"/>
            <a:ext cx="854551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013" y="6356418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FFFFFF"/>
                </a:solidFill>
                <a:latin typeface="Corbel" pitchFamily="34" charset="0"/>
              </a:defRPr>
            </a:lvl1pPr>
          </a:lstStyle>
          <a:p>
            <a:pPr>
              <a:defRPr/>
            </a:pPr>
            <a:r>
              <a:rPr lang="en-US"/>
              <a:t>Reference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5063" y="635641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rgbClr val="FFFFFF"/>
                </a:solidFill>
                <a:latin typeface="Corbel" pitchFamily="34" charset="0"/>
              </a:defRPr>
            </a:lvl1pPr>
          </a:lstStyle>
          <a:p>
            <a:pPr>
              <a:defRPr/>
            </a:pPr>
            <a:fld id="{5F60178E-B357-4AC0-8320-5C48F300E9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102" name="Picture 3" descr="MSKCC_logo_hor_s_rev_rgb_150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426325" y="6243736"/>
            <a:ext cx="1473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FFFFFF"/>
          </a:solidFill>
          <a:latin typeface="Corbel"/>
          <a:ea typeface="Corbel" pitchFamily="34" charset="0"/>
          <a:cs typeface="Corbe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8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/>
          </p:cNvSpPr>
          <p:nvPr>
            <p:ph type="title"/>
          </p:nvPr>
        </p:nvSpPr>
        <p:spPr bwMode="auto">
          <a:xfrm>
            <a:off x="354016" y="354013"/>
            <a:ext cx="85455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54016" y="1125539"/>
            <a:ext cx="854551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013" y="635641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r>
              <a:rPr lang="en-US"/>
              <a:t>Reference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5063" y="63564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  <a:latin typeface="Corbel"/>
                <a:cs typeface="Corbel"/>
              </a:defRPr>
            </a:lvl1pPr>
          </a:lstStyle>
          <a:p>
            <a:pPr>
              <a:defRPr/>
            </a:pPr>
            <a:fld id="{0E011E29-C039-4BDB-9A46-F7F1A01434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8438" name="Picture 3" descr="MSKCC_logo_hor_s_rev_rgb_150.pn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7426325" y="6243736"/>
            <a:ext cx="1473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FFFFFF"/>
          </a:solidFill>
          <a:latin typeface="Corbel"/>
          <a:ea typeface="Corbel" pitchFamily="34" charset="0"/>
          <a:cs typeface="Corbe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850" y="1493861"/>
            <a:ext cx="8576308" cy="4525963"/>
          </a:xfrm>
          <a:prstGeom prst="rect">
            <a:avLst/>
          </a:prstGeom>
        </p:spPr>
        <p:txBody>
          <a:bodyPr vert="horz" lIns="109696" tIns="54850" rIns="109696" bIns="5485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183640"/>
          </a:xfrm>
          <a:prstGeom prst="rect">
            <a:avLst/>
          </a:prstGeom>
          <a:solidFill>
            <a:srgbClr val="0045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6" tIns="54850" rIns="109696" bIns="54850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850" y="160931"/>
            <a:ext cx="8576308" cy="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50" tIns="55229" rIns="54850" bIns="55229" numCol="1" anchor="b" anchorCtr="0" compatLnSpc="1">
            <a:prstTxWarp prst="textNoShape">
              <a:avLst/>
            </a:prstTxWarp>
          </a:bodyPr>
          <a:lstStyle/>
          <a:p>
            <a:pPr lvl="0" fontAlgn="base">
              <a:spcAft>
                <a:spcPct val="0"/>
              </a:spcAft>
            </a:pPr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93"/>
          <a:stretch/>
        </p:blipFill>
        <p:spPr>
          <a:xfrm>
            <a:off x="0" y="6288215"/>
            <a:ext cx="9144000" cy="5765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90"/>
            <a:ext cx="497205" cy="365125"/>
          </a:xfrm>
          <a:prstGeom prst="rect">
            <a:avLst/>
          </a:prstGeom>
        </p:spPr>
        <p:txBody>
          <a:bodyPr vert="horz" lIns="109696" tIns="54850" rIns="109696" bIns="54850" rtlCol="0" anchor="ctr"/>
          <a:lstStyle>
            <a:lvl1pPr algn="r">
              <a:defRPr sz="1000">
                <a:solidFill>
                  <a:srgbClr val="E49FCA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341" y="6465807"/>
            <a:ext cx="2895600" cy="304800"/>
          </a:xfrm>
          <a:prstGeom prst="rect">
            <a:avLst/>
          </a:prstGeom>
        </p:spPr>
        <p:txBody>
          <a:bodyPr vert="horz" wrap="square" lIns="109696" tIns="54850" rIns="109696" bIns="54850" numCol="1" anchor="ctr" anchorCtr="0" compatLnSpc="1">
            <a:prstTxWarp prst="textNoShape">
              <a:avLst/>
            </a:prstTxWarp>
          </a:bodyPr>
          <a:lstStyle>
            <a:lvl1pPr defTabSz="548486" fontAlgn="base">
              <a:spcBef>
                <a:spcPct val="0"/>
              </a:spcBef>
              <a:spcAft>
                <a:spcPct val="0"/>
              </a:spcAft>
              <a:defRPr lang="en-US" sz="1200" smtClean="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r>
              <a:rPr lang="en-US" smtClean="0"/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548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096972" rtl="0" eaLnBrk="1" latinLnBrk="0" hangingPunct="1">
        <a:lnSpc>
          <a:spcPct val="90000"/>
        </a:lnSpc>
        <a:spcBef>
          <a:spcPct val="0"/>
        </a:spcBef>
        <a:buNone/>
        <a:defRPr lang="en-US" sz="31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36" indent="-228536" algn="l" defTabSz="1096972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rgbClr val="00457C"/>
        </a:buClr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7990" indent="-302812" algn="l" defTabSz="1096972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chemeClr val="bg1">
            <a:lumMod val="65000"/>
          </a:schemeClr>
        </a:buClr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64602" indent="-238058" algn="l" defTabSz="1096972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rgbClr val="00457C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49300" indent="-274244" algn="l" defTabSz="1096972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chemeClr val="bg1">
            <a:lumMod val="65000"/>
          </a:schemeClr>
        </a:buClr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835906" indent="-224728" algn="l" defTabSz="1096972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rgbClr val="00457C"/>
        </a:buClr>
        <a:buFont typeface="Arial" panose="020B0604020202020204" pitchFamily="34" charset="0"/>
        <a:buChar char="•"/>
        <a:tabLst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3016679" indent="-274244" algn="l" defTabSz="10969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160" indent="-274244" algn="l" defTabSz="10969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3649" indent="-274244" algn="l" defTabSz="10969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138" indent="-274244" algn="l" defTabSz="10969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486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6972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458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3947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434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0916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405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7892" algn="l" defTabSz="109697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850" y="1493861"/>
            <a:ext cx="8576308" cy="4525963"/>
          </a:xfrm>
          <a:prstGeom prst="rect">
            <a:avLst/>
          </a:prstGeom>
        </p:spPr>
        <p:txBody>
          <a:bodyPr vert="horz" lIns="109687" tIns="54846" rIns="109687" bIns="54846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183640"/>
          </a:xfrm>
          <a:prstGeom prst="rect">
            <a:avLst/>
          </a:prstGeom>
          <a:solidFill>
            <a:srgbClr val="0045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87" tIns="54846" rIns="109687" bIns="5484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850" y="160931"/>
            <a:ext cx="8576308" cy="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46" tIns="55224" rIns="54846" bIns="55224" numCol="1" anchor="b" anchorCtr="0" compatLnSpc="1">
            <a:prstTxWarp prst="textNoShape">
              <a:avLst/>
            </a:prstTxWarp>
          </a:bodyPr>
          <a:lstStyle/>
          <a:p>
            <a:pPr lvl="0" fontAlgn="base">
              <a:spcAft>
                <a:spcPct val="0"/>
              </a:spcAft>
            </a:pPr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3007" y="6413174"/>
            <a:ext cx="497205" cy="365125"/>
          </a:xfrm>
          <a:prstGeom prst="rect">
            <a:avLst/>
          </a:prstGeom>
        </p:spPr>
        <p:txBody>
          <a:bodyPr vert="horz" lIns="109687" tIns="54846" rIns="109687" bIns="54846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548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096884" rtl="0" eaLnBrk="1" latinLnBrk="0" hangingPunct="1">
        <a:lnSpc>
          <a:spcPct val="90000"/>
        </a:lnSpc>
        <a:spcBef>
          <a:spcPct val="0"/>
        </a:spcBef>
        <a:buNone/>
        <a:defRPr lang="en-US" sz="31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18" indent="-228518" algn="l" defTabSz="1096884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rgbClr val="00457C"/>
        </a:buClr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7936" indent="-302788" algn="l" defTabSz="1096884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chemeClr val="bg1">
            <a:lumMod val="65000"/>
          </a:schemeClr>
        </a:buClr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64518" indent="-238039" algn="l" defTabSz="1096884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rgbClr val="00457C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49184" indent="-274223" algn="l" defTabSz="1096884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chemeClr val="bg1">
            <a:lumMod val="65000"/>
          </a:schemeClr>
        </a:buClr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835759" indent="-224710" algn="l" defTabSz="1096884" rtl="0" eaLnBrk="1" latinLnBrk="0" hangingPunct="1">
        <a:lnSpc>
          <a:spcPct val="90000"/>
        </a:lnSpc>
        <a:spcBef>
          <a:spcPts val="0"/>
        </a:spcBef>
        <a:spcAft>
          <a:spcPts val="720"/>
        </a:spcAft>
        <a:buClr>
          <a:srgbClr val="00457C"/>
        </a:buClr>
        <a:buFont typeface="Arial" panose="020B0604020202020204" pitchFamily="34" charset="0"/>
        <a:buChar char="•"/>
        <a:tabLst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3016439" indent="-274223" algn="l" defTabSz="109688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4875" indent="-274223" algn="l" defTabSz="109688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3320" indent="-274223" algn="l" defTabSz="109688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1766" indent="-274223" algn="l" defTabSz="109688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442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6884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326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3772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215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0652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098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7541" algn="l" defTabSz="109688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8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/>
          <p:cNvSpPr>
            <a:spLocks noGrp="1"/>
          </p:cNvSpPr>
          <p:nvPr>
            <p:ph type="title"/>
          </p:nvPr>
        </p:nvSpPr>
        <p:spPr bwMode="auto">
          <a:xfrm>
            <a:off x="354016" y="354013"/>
            <a:ext cx="85455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7" tIns="45696" rIns="91397" bIns="456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54016" y="1125539"/>
            <a:ext cx="854551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7" tIns="45696" rIns="91397" bIns="456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013" y="6356806"/>
            <a:ext cx="2895600" cy="365125"/>
          </a:xfrm>
          <a:prstGeom prst="rect">
            <a:avLst/>
          </a:prstGeom>
        </p:spPr>
        <p:txBody>
          <a:bodyPr vert="horz" wrap="square" lIns="91397" tIns="45696" rIns="91397" bIns="45696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Corbel" pitchFamily="34" charset="0"/>
                <a:ea typeface="Corbel" pitchFamily="34" charset="0"/>
                <a:cs typeface="Corbel" pitchFamily="34" charset="0"/>
              </a:defRPr>
            </a:lvl1pPr>
          </a:lstStyle>
          <a:p>
            <a:pPr>
              <a:defRPr/>
            </a:pPr>
            <a:r>
              <a:rPr lang="en-US"/>
              <a:t>Reference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5063" y="6356806"/>
            <a:ext cx="2133600" cy="365125"/>
          </a:xfrm>
          <a:prstGeom prst="rect">
            <a:avLst/>
          </a:prstGeom>
        </p:spPr>
        <p:txBody>
          <a:bodyPr vert="horz" wrap="square" lIns="91397" tIns="45696" rIns="91397" bIns="45696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latin typeface="Corbel" pitchFamily="34" charset="0"/>
                <a:ea typeface="Corbel" pitchFamily="34" charset="0"/>
                <a:cs typeface="Corbel" pitchFamily="34" charset="0"/>
              </a:defRPr>
            </a:lvl1pPr>
          </a:lstStyle>
          <a:p>
            <a:pPr>
              <a:defRPr/>
            </a:pPr>
            <a:fld id="{EADB7730-6313-4F45-A2E0-64477ABF9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486" name="Picture 3" descr="MSKCC_logo_hor_s_rev_rgb_150.pn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7426325" y="6244138"/>
            <a:ext cx="1473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456984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FFFFFF"/>
          </a:solidFill>
          <a:latin typeface="Corbel"/>
          <a:ea typeface="Corbel" pitchFamily="34" charset="0"/>
          <a:cs typeface="Corbel"/>
        </a:defRPr>
      </a:lvl1pPr>
      <a:lvl2pPr algn="l" defTabSz="456984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2pPr>
      <a:lvl3pPr algn="l" defTabSz="456984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3pPr>
      <a:lvl4pPr algn="l" defTabSz="456984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4pPr>
      <a:lvl5pPr algn="l" defTabSz="456984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5pPr>
      <a:lvl6pPr marL="456984" algn="l" defTabSz="456984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6pPr>
      <a:lvl7pPr marL="913968" algn="l" defTabSz="456984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7pPr>
      <a:lvl8pPr marL="1370950" algn="l" defTabSz="456984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8pPr>
      <a:lvl9pPr marL="1827922" algn="l" defTabSz="456984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Corbel" pitchFamily="34" charset="0"/>
          <a:ea typeface="Corbel" pitchFamily="34" charset="0"/>
          <a:cs typeface="Corbel" pitchFamily="34" charset="0"/>
        </a:defRPr>
      </a:lvl9pPr>
    </p:titleStyle>
    <p:bodyStyle>
      <a:lvl1pPr marL="342738" indent="-342738" algn="l" defTabSz="45698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1pPr>
      <a:lvl2pPr marL="742590" indent="-285606" algn="l" defTabSz="45698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2pPr>
      <a:lvl3pPr marL="1142453" indent="-228491" algn="l" defTabSz="45698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3pPr>
      <a:lvl4pPr marL="1599432" indent="-228491" algn="l" defTabSz="45698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4pPr>
      <a:lvl5pPr marL="2056410" indent="-228491" algn="l" defTabSz="45698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bg1"/>
          </a:solidFill>
          <a:latin typeface="Corbel"/>
          <a:ea typeface="Corbel" pitchFamily="34" charset="0"/>
          <a:cs typeface="Corbel"/>
        </a:defRPr>
      </a:lvl5pPr>
      <a:lvl6pPr marL="2513394" indent="-228491" algn="l" defTabSz="4569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74" indent="-228491" algn="l" defTabSz="4569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346" indent="-228491" algn="l" defTabSz="4569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329" indent="-228491" algn="l" defTabSz="4569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4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8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50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22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03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86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64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43" algn="l" defTabSz="4569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27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96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algn="l">
              <a:defRPr/>
            </a:pPr>
            <a:fld id="{E817F5A9-3AF9-4A57-91C2-42FF5C2D070E}" type="datetime1">
              <a:rPr lang="en-US">
                <a:cs typeface="Arial" pitchFamily="34" charset="0"/>
              </a:rPr>
              <a:pPr algn="l">
                <a:defRPr/>
              </a:pPr>
              <a:t>5/18/17</a:t>
            </a:fld>
            <a:endParaRPr lang="en-US"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962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96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6DE3557-1487-44A8-9ECA-922817765067}" type="slidenum">
              <a:rPr lang="en-US">
                <a:cs typeface="Arial" pitchFamily="34" charset="0"/>
              </a:rPr>
              <a:pPr>
                <a:defRPr/>
              </a:pPr>
              <a:t>‹#›</a:t>
            </a:fld>
            <a:endParaRPr lang="en-US"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FFFFFF"/>
                </a:solidFill>
                <a:latin typeface="Arial"/>
                <a:ea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FFFFFF"/>
                </a:solidFill>
                <a:latin typeface="Arial"/>
                <a:ea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FFFFFF"/>
                </a:solidFill>
                <a:latin typeface="Arial"/>
                <a:ea typeface="ＭＳ Ｐゴシック" pitchFamily="-111" charset="-128"/>
              </a:defRPr>
            </a:lvl1pPr>
          </a:lstStyle>
          <a:p>
            <a:pPr>
              <a:defRPr/>
            </a:pPr>
            <a:fld id="{EAEA9E39-0D44-4276-959E-573D77034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pitchFamily="-111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MS PGothic" pitchFamily="34" charset="-128"/>
          <a:cs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MS PGothic" pitchFamily="34" charset="-128"/>
          <a:cs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MS PGothic" pitchFamily="34" charset="-128"/>
          <a:cs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MS PGothic" pitchFamily="34" charset="-128"/>
          <a:cs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png"/><Relationship Id="rId3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5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FFFF66"/>
                </a:solidFill>
                <a:latin typeface="Corbel" pitchFamily="34" charset="0"/>
              </a:rPr>
              <a:t>RECIST Criteria for Progression</a:t>
            </a:r>
            <a:br>
              <a:rPr lang="en-US" b="1" dirty="0" smtClean="0">
                <a:solidFill>
                  <a:srgbClr val="FFFF66"/>
                </a:solidFill>
                <a:latin typeface="Corbel" pitchFamily="34" charset="0"/>
              </a:rPr>
            </a:br>
            <a:r>
              <a:rPr lang="en-US" b="1" dirty="0" smtClean="0">
                <a:solidFill>
                  <a:srgbClr val="FFFF66"/>
                </a:solidFill>
                <a:latin typeface="Corbel" pitchFamily="34" charset="0"/>
              </a:rPr>
              <a:t>A Signal to Stop the Treatment?</a:t>
            </a:r>
          </a:p>
        </p:txBody>
      </p:sp>
      <p:sp>
        <p:nvSpPr>
          <p:cNvPr id="350211" name="Oval 4"/>
          <p:cNvSpPr>
            <a:spLocks noChangeArrowheads="1"/>
          </p:cNvSpPr>
          <p:nvPr/>
        </p:nvSpPr>
        <p:spPr bwMode="auto">
          <a:xfrm>
            <a:off x="0" y="2286000"/>
            <a:ext cx="3200400" cy="297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 </a:t>
            </a:r>
          </a:p>
        </p:txBody>
      </p:sp>
      <p:sp>
        <p:nvSpPr>
          <p:cNvPr id="350212" name="Oval 5"/>
          <p:cNvSpPr>
            <a:spLocks noChangeArrowheads="1"/>
          </p:cNvSpPr>
          <p:nvPr/>
        </p:nvSpPr>
        <p:spPr bwMode="auto">
          <a:xfrm>
            <a:off x="4343400" y="34290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350213" name="Oval 6"/>
          <p:cNvSpPr>
            <a:spLocks noChangeArrowheads="1"/>
          </p:cNvSpPr>
          <p:nvPr/>
        </p:nvSpPr>
        <p:spPr bwMode="auto">
          <a:xfrm>
            <a:off x="6248400" y="3276600"/>
            <a:ext cx="12192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350214" name="Line 7"/>
          <p:cNvSpPr>
            <a:spLocks noChangeShapeType="1"/>
          </p:cNvSpPr>
          <p:nvPr/>
        </p:nvSpPr>
        <p:spPr bwMode="auto">
          <a:xfrm>
            <a:off x="3200400" y="3962400"/>
            <a:ext cx="1143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0215" name="Text Box 8"/>
          <p:cNvSpPr txBox="1">
            <a:spLocks noChangeArrowheads="1"/>
          </p:cNvSpPr>
          <p:nvPr/>
        </p:nvSpPr>
        <p:spPr bwMode="auto">
          <a:xfrm>
            <a:off x="3175596" y="4262438"/>
            <a:ext cx="12900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Treatment</a:t>
            </a:r>
            <a:endParaRPr lang="en-US" dirty="0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350216" name="Line 9"/>
          <p:cNvSpPr>
            <a:spLocks noChangeShapeType="1"/>
          </p:cNvSpPr>
          <p:nvPr/>
        </p:nvSpPr>
        <p:spPr bwMode="auto">
          <a:xfrm>
            <a:off x="5257800" y="3886200"/>
            <a:ext cx="914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0217" name="Line 11"/>
          <p:cNvSpPr>
            <a:spLocks noChangeShapeType="1"/>
          </p:cNvSpPr>
          <p:nvPr/>
        </p:nvSpPr>
        <p:spPr bwMode="auto">
          <a:xfrm>
            <a:off x="1524000" y="2286000"/>
            <a:ext cx="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0218" name="Line 13"/>
          <p:cNvSpPr>
            <a:spLocks noChangeShapeType="1"/>
          </p:cNvSpPr>
          <p:nvPr/>
        </p:nvSpPr>
        <p:spPr bwMode="auto">
          <a:xfrm>
            <a:off x="4800600" y="34290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0219" name="Text Box 14"/>
          <p:cNvSpPr txBox="1">
            <a:spLocks noChangeArrowheads="1"/>
          </p:cNvSpPr>
          <p:nvPr/>
        </p:nvSpPr>
        <p:spPr bwMode="auto">
          <a:xfrm>
            <a:off x="4784725" y="3744913"/>
            <a:ext cx="523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1cm</a:t>
            </a:r>
          </a:p>
        </p:txBody>
      </p:sp>
      <p:sp>
        <p:nvSpPr>
          <p:cNvPr id="350220" name="Text Box 15"/>
          <p:cNvSpPr txBox="1">
            <a:spLocks noChangeArrowheads="1"/>
          </p:cNvSpPr>
          <p:nvPr/>
        </p:nvSpPr>
        <p:spPr bwMode="auto">
          <a:xfrm>
            <a:off x="1524000" y="3657600"/>
            <a:ext cx="684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5cm </a:t>
            </a:r>
          </a:p>
        </p:txBody>
      </p:sp>
      <p:sp>
        <p:nvSpPr>
          <p:cNvPr id="350221" name="Line 16"/>
          <p:cNvSpPr>
            <a:spLocks noChangeShapeType="1"/>
          </p:cNvSpPr>
          <p:nvPr/>
        </p:nvSpPr>
        <p:spPr bwMode="auto">
          <a:xfrm>
            <a:off x="6811963" y="3276600"/>
            <a:ext cx="46037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0222" name="Text Box 18"/>
          <p:cNvSpPr txBox="1">
            <a:spLocks noChangeArrowheads="1"/>
          </p:cNvSpPr>
          <p:nvPr/>
        </p:nvSpPr>
        <p:spPr bwMode="auto">
          <a:xfrm>
            <a:off x="6248400" y="3657600"/>
            <a:ext cx="8130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1.5cm</a:t>
            </a:r>
            <a:endParaRPr lang="en-US" dirty="0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350223" name="Text Box 19"/>
          <p:cNvSpPr txBox="1">
            <a:spLocks noChangeArrowheads="1"/>
          </p:cNvSpPr>
          <p:nvPr/>
        </p:nvSpPr>
        <p:spPr bwMode="auto">
          <a:xfrm>
            <a:off x="5105400" y="4267200"/>
            <a:ext cx="1227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Treatment</a:t>
            </a:r>
            <a:endParaRPr lang="en-US" dirty="0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56341" name="AutoShape 21"/>
          <p:cNvSpPr>
            <a:spLocks noChangeArrowheads="1"/>
          </p:cNvSpPr>
          <p:nvPr/>
        </p:nvSpPr>
        <p:spPr bwMode="auto">
          <a:xfrm>
            <a:off x="6019800" y="4572000"/>
            <a:ext cx="1676400" cy="1752600"/>
          </a:xfrm>
          <a:prstGeom prst="upArrowCallout">
            <a:avLst>
              <a:gd name="adj1" fmla="val 25000"/>
              <a:gd name="adj2" fmla="val 25000"/>
              <a:gd name="adj3" fmla="val 21296"/>
              <a:gd name="adj4" fmla="val 66667"/>
            </a:avLst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3366"/>
                </a:solidFill>
                <a:latin typeface="Corbel" pitchFamily="34" charset="0"/>
                <a:ea typeface="MS PGothic" pitchFamily="34" charset="-128"/>
              </a:rPr>
              <a:t>Progression</a:t>
            </a:r>
          </a:p>
          <a:p>
            <a:pPr algn="ctr"/>
            <a:r>
              <a:rPr lang="en-US" sz="2400" dirty="0" smtClean="0">
                <a:solidFill>
                  <a:srgbClr val="003366"/>
                </a:solidFill>
                <a:latin typeface="Corbel" pitchFamily="34" charset="0"/>
                <a:ea typeface="MS PGothic" pitchFamily="34" charset="-128"/>
              </a:rPr>
              <a:t> by RECIST</a:t>
            </a:r>
            <a:endParaRPr lang="en-US" sz="2000" dirty="0">
              <a:solidFill>
                <a:srgbClr val="003366"/>
              </a:solidFill>
              <a:latin typeface="Corbel" pitchFamily="34" charset="0"/>
              <a:ea typeface="MS PGothic" pitchFamily="34" charset="-128"/>
            </a:endParaRPr>
          </a:p>
        </p:txBody>
      </p:sp>
      <p:sp>
        <p:nvSpPr>
          <p:cNvPr id="56342" name="AutoShape 22"/>
          <p:cNvSpPr>
            <a:spLocks noChangeArrowheads="1"/>
          </p:cNvSpPr>
          <p:nvPr/>
        </p:nvSpPr>
        <p:spPr bwMode="auto">
          <a:xfrm>
            <a:off x="7533167" y="3352800"/>
            <a:ext cx="1600200" cy="1066800"/>
          </a:xfrm>
          <a:prstGeom prst="irregularSeal1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dirty="0" smtClean="0">
                <a:solidFill>
                  <a:srgbClr val="FFFFFF"/>
                </a:solidFill>
                <a:latin typeface="Arial" pitchFamily="34" charset="0"/>
                <a:ea typeface="MS PGothic" pitchFamily="34" charset="-128"/>
              </a:rPr>
              <a:t>Stop?</a:t>
            </a:r>
            <a:endParaRPr lang="en-US" sz="2400" dirty="0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350226" name="TextBox 17"/>
          <p:cNvSpPr txBox="1">
            <a:spLocks noChangeArrowheads="1"/>
          </p:cNvSpPr>
          <p:nvPr/>
        </p:nvSpPr>
        <p:spPr bwMode="auto">
          <a:xfrm>
            <a:off x="750888" y="5943600"/>
            <a:ext cx="4662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FF66"/>
                </a:solidFill>
                <a:latin typeface="Corbel" pitchFamily="34" charset="0"/>
              </a:rPr>
              <a:t>Mok IASLC Santa Monica 2011</a:t>
            </a:r>
          </a:p>
        </p:txBody>
      </p:sp>
      <p:sp>
        <p:nvSpPr>
          <p:cNvPr id="19" name="Down Arrow Callout 18"/>
          <p:cNvSpPr/>
          <p:nvPr/>
        </p:nvSpPr>
        <p:spPr>
          <a:xfrm>
            <a:off x="3810000" y="1676400"/>
            <a:ext cx="1905000" cy="1600200"/>
          </a:xfrm>
          <a:prstGeom prst="down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Partial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Response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By RECIST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1" grpId="0" animBg="1"/>
      <p:bldP spid="563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Up Arrow 20"/>
          <p:cNvSpPr/>
          <p:nvPr/>
        </p:nvSpPr>
        <p:spPr>
          <a:xfrm>
            <a:off x="4661046" y="5711859"/>
            <a:ext cx="284163" cy="70643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white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2503559" y="1417639"/>
            <a:ext cx="7937" cy="2146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2503488" y="-874712"/>
            <a:ext cx="2684462" cy="4438651"/>
          </a:xfrm>
          <a:prstGeom prst="arc">
            <a:avLst>
              <a:gd name="adj1" fmla="val 5627700"/>
              <a:gd name="adj2" fmla="val 1082367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black"/>
              </a:solidFill>
            </a:endParaRPr>
          </a:p>
        </p:txBody>
      </p:sp>
      <p:sp>
        <p:nvSpPr>
          <p:cNvPr id="12" name="Arc 11"/>
          <p:cNvSpPr/>
          <p:nvPr/>
        </p:nvSpPr>
        <p:spPr>
          <a:xfrm>
            <a:off x="2511425" y="-722312"/>
            <a:ext cx="7507288" cy="4286251"/>
          </a:xfrm>
          <a:prstGeom prst="arc">
            <a:avLst>
              <a:gd name="adj1" fmla="val 6113309"/>
              <a:gd name="adj2" fmla="val 1077541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>
            <a:stCxn id="17" idx="2"/>
          </p:cNvCxnSpPr>
          <p:nvPr/>
        </p:nvCxnSpPr>
        <p:spPr>
          <a:xfrm flipH="1">
            <a:off x="2505087" y="4160839"/>
            <a:ext cx="9525" cy="2246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2513015" y="2120900"/>
            <a:ext cx="2420937" cy="3987800"/>
          </a:xfrm>
          <a:prstGeom prst="arc">
            <a:avLst>
              <a:gd name="adj1" fmla="val 5466408"/>
              <a:gd name="adj2" fmla="val 10668322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black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3687763" y="6118227"/>
            <a:ext cx="30226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3000416" y="2870847"/>
            <a:ext cx="601663" cy="2571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white"/>
              </a:solidFill>
            </a:endParaRPr>
          </a:p>
        </p:txBody>
      </p:sp>
      <p:sp>
        <p:nvSpPr>
          <p:cNvPr id="18" name="Arc 17"/>
          <p:cNvSpPr/>
          <p:nvPr/>
        </p:nvSpPr>
        <p:spPr>
          <a:xfrm>
            <a:off x="2524313" y="-722312"/>
            <a:ext cx="5349875" cy="4286251"/>
          </a:xfrm>
          <a:prstGeom prst="arc">
            <a:avLst>
              <a:gd name="adj1" fmla="val 5923060"/>
              <a:gd name="adj2" fmla="val 10756051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black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2524146" y="2132020"/>
            <a:ext cx="1870075" cy="3582987"/>
          </a:xfrm>
          <a:prstGeom prst="arc">
            <a:avLst>
              <a:gd name="adj1" fmla="val 5299551"/>
              <a:gd name="adj2" fmla="val 9766433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black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511550" y="5714027"/>
            <a:ext cx="3208338" cy="15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516188" y="6413500"/>
            <a:ext cx="4229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503488" y="3559175"/>
            <a:ext cx="4229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4559" name="Rectangle 16"/>
          <p:cNvSpPr>
            <a:spLocks noGrp="1" noChangeArrowheads="1"/>
          </p:cNvSpPr>
          <p:nvPr>
            <p:ph type="title"/>
          </p:nvPr>
        </p:nvSpPr>
        <p:spPr>
          <a:xfrm>
            <a:off x="0" y="466222"/>
            <a:ext cx="9144000" cy="750887"/>
          </a:xfrm>
        </p:spPr>
        <p:txBody>
          <a:bodyPr anchor="b"/>
          <a:lstStyle/>
          <a:p>
            <a:pPr eaLnBrk="1" hangingPunct="1"/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Bending the survival curve in lung cancers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3000376" y="2870847"/>
            <a:ext cx="358775" cy="2571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white"/>
              </a:solidFill>
            </a:endParaRPr>
          </a:p>
        </p:txBody>
      </p:sp>
      <p:sp>
        <p:nvSpPr>
          <p:cNvPr id="26" name="Up Arrow 25"/>
          <p:cNvSpPr/>
          <p:nvPr/>
        </p:nvSpPr>
        <p:spPr>
          <a:xfrm>
            <a:off x="4661046" y="6120459"/>
            <a:ext cx="284163" cy="293687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white"/>
              </a:solidFill>
            </a:endParaRPr>
          </a:p>
        </p:txBody>
      </p:sp>
      <p:sp>
        <p:nvSpPr>
          <p:cNvPr id="364562" name="TextBox 26"/>
          <p:cNvSpPr txBox="1">
            <a:spLocks noChangeArrowheads="1"/>
          </p:cNvSpPr>
          <p:nvPr/>
        </p:nvSpPr>
        <p:spPr bwMode="auto">
          <a:xfrm>
            <a:off x="169334" y="4821924"/>
            <a:ext cx="21830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457200" eaLnBrk="1" hangingPunct="1"/>
            <a:r>
              <a:rPr lang="en-US" sz="2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Hellmann</a:t>
            </a:r>
          </a:p>
          <a:p>
            <a:pPr algn="l" defTabSz="457200" eaLnBrk="1" hangingPunct="1"/>
            <a:r>
              <a:rPr lang="en-US" sz="2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JAMA Oncology</a:t>
            </a:r>
          </a:p>
          <a:p>
            <a:pPr algn="l" defTabSz="457200" eaLnBrk="1" hangingPunct="1"/>
            <a:r>
              <a:rPr lang="en-US" sz="2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en-US" sz="2400" b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4563" name="TextBox 27"/>
          <p:cNvSpPr txBox="1">
            <a:spLocks noChangeArrowheads="1"/>
          </p:cNvSpPr>
          <p:nvPr/>
        </p:nvSpPr>
        <p:spPr bwMode="auto">
          <a:xfrm>
            <a:off x="2895600" y="1636904"/>
            <a:ext cx="6122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Tyrosine Kinase Inhibitors </a:t>
            </a:r>
          </a:p>
        </p:txBody>
      </p:sp>
      <p:sp>
        <p:nvSpPr>
          <p:cNvPr id="364564" name="Rectangle 28"/>
          <p:cNvSpPr>
            <a:spLocks noChangeArrowheads="1"/>
          </p:cNvSpPr>
          <p:nvPr/>
        </p:nvSpPr>
        <p:spPr bwMode="auto">
          <a:xfrm>
            <a:off x="2438400" y="4114832"/>
            <a:ext cx="6934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T Cell </a:t>
            </a:r>
            <a:r>
              <a:rPr lang="en-US" sz="28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Checkpoint Inhibitors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24" grpId="0" animBg="1"/>
      <p:bldP spid="24" grpId="1" animBg="1"/>
      <p:bldP spid="26" grpId="0" animBg="1"/>
      <p:bldP spid="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49" y="-60351"/>
            <a:ext cx="8545707" cy="685234"/>
          </a:xfrm>
        </p:spPr>
        <p:txBody>
          <a:bodyPr>
            <a:noAutofit/>
          </a:bodyPr>
          <a:lstStyle/>
          <a:p>
            <a:pPr algn="ctr"/>
            <a:r>
              <a:rPr lang="en-US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  <a:t>Initial Pembrolizumab vs Chemotherapy</a:t>
            </a:r>
            <a:br>
              <a:rPr lang="en-US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</a:br>
            <a:r>
              <a:rPr lang="en-US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  <a:t> Lung Cancers with for PDL1 &gt;50%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71563"/>
            <a:ext cx="5623240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37447" y="6358264"/>
            <a:ext cx="317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</a:rPr>
              <a:t>Reck</a:t>
            </a:r>
            <a:r>
              <a:rPr lang="en-US" sz="2400" dirty="0" smtClean="0">
                <a:solidFill>
                  <a:srgbClr val="FFFF00"/>
                </a:solidFill>
              </a:rPr>
              <a:t> N </a:t>
            </a:r>
            <a:r>
              <a:rPr lang="en-US" sz="2400" dirty="0" err="1" smtClean="0">
                <a:solidFill>
                  <a:srgbClr val="FFFF00"/>
                </a:solidFill>
              </a:rPr>
              <a:t>Engl</a:t>
            </a:r>
            <a:r>
              <a:rPr lang="en-US" sz="2400" dirty="0" smtClean="0">
                <a:solidFill>
                  <a:srgbClr val="FFFF00"/>
                </a:solidFill>
              </a:rPr>
              <a:t> J Med 2016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0509" y="4231740"/>
            <a:ext cx="3802644" cy="64633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Note: 44% of  initial chemotherapy </a:t>
            </a:r>
          </a:p>
          <a:p>
            <a:r>
              <a:rPr lang="en-US" dirty="0" smtClean="0"/>
              <a:t>patients cross over to pembrolizumab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3375028"/>
            <a:ext cx="59436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5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66732"/>
            <a:ext cx="5943600" cy="282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5380" name="TextBox 5"/>
          <p:cNvSpPr txBox="1">
            <a:spLocks noChangeArrowheads="1"/>
          </p:cNvSpPr>
          <p:nvPr/>
        </p:nvSpPr>
        <p:spPr bwMode="auto">
          <a:xfrm rot="-5400000">
            <a:off x="-454024" y="1443398"/>
            <a:ext cx="3127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Corbel" pitchFamily="34" charset="0"/>
              </a:rPr>
              <a:t>Adenocarcinoma</a:t>
            </a:r>
          </a:p>
        </p:txBody>
      </p:sp>
      <p:sp>
        <p:nvSpPr>
          <p:cNvPr id="485381" name="TextBox 6"/>
          <p:cNvSpPr txBox="1">
            <a:spLocks noChangeArrowheads="1"/>
          </p:cNvSpPr>
          <p:nvPr/>
        </p:nvSpPr>
        <p:spPr bwMode="auto">
          <a:xfrm rot="-5400000">
            <a:off x="-310356" y="4570741"/>
            <a:ext cx="2819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Corbel" pitchFamily="34" charset="0"/>
              </a:rPr>
              <a:t>Squamous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4813" y="6297711"/>
            <a:ext cx="78041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smtClean="0">
                <a:solidFill>
                  <a:srgbClr val="FFFF00"/>
                </a:solidFill>
                <a:latin typeface="Corbel" pitchFamily="34" charset="0"/>
              </a:rPr>
              <a:t>Paz-Ares NEJM 2015,Brahmer</a:t>
            </a:r>
            <a:r>
              <a:rPr lang="en-US" sz="2400" dirty="0">
                <a:solidFill>
                  <a:srgbClr val="FFFF00"/>
                </a:solidFill>
                <a:latin typeface="Corbel" pitchFamily="34" charset="0"/>
              </a:rPr>
              <a:t>, NEJM 2015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4633" y="3482975"/>
            <a:ext cx="1406525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defRPr/>
            </a:pPr>
            <a:r>
              <a:rPr lang="en-US" sz="1400" dirty="0">
                <a:solidFill>
                  <a:schemeClr val="bg1"/>
                </a:solidFill>
                <a:latin typeface="Corbel" pitchFamily="34" charset="0"/>
              </a:rPr>
              <a:t>Median Improvement 1.7 months</a:t>
            </a:r>
          </a:p>
        </p:txBody>
      </p:sp>
      <p:sp>
        <p:nvSpPr>
          <p:cNvPr id="485384" name="TextBox 5"/>
          <p:cNvSpPr txBox="1">
            <a:spLocks noChangeArrowheads="1"/>
          </p:cNvSpPr>
          <p:nvPr/>
        </p:nvSpPr>
        <p:spPr bwMode="auto">
          <a:xfrm rot="-5400000">
            <a:off x="5537201" y="2909844"/>
            <a:ext cx="5573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Corbel" pitchFamily="34" charset="0"/>
              </a:rPr>
              <a:t>Nivolumab vs Docetaxel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49" y="76200"/>
            <a:ext cx="8545707" cy="734770"/>
          </a:xfrm>
        </p:spPr>
        <p:txBody>
          <a:bodyPr>
            <a:noAutofit/>
          </a:bodyPr>
          <a:lstStyle/>
          <a:p>
            <a:pPr algn="ctr"/>
            <a:r>
              <a:rPr lang="en-US" sz="3600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  <a:t>Initial Ipilimumab and Nivolumab</a:t>
            </a:r>
            <a:br>
              <a:rPr lang="en-US" sz="3600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</a:br>
            <a:r>
              <a:rPr lang="en-US" sz="3600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  <a:t>Progression Free Survival</a:t>
            </a:r>
            <a:br>
              <a:rPr lang="en-US" sz="3600" b="0" dirty="0" smtClean="0">
                <a:solidFill>
                  <a:schemeClr val="accent3">
                    <a:lumMod val="90000"/>
                  </a:schemeClr>
                </a:solidFill>
                <a:latin typeface="+mj-lt"/>
              </a:rPr>
            </a:br>
            <a:endParaRPr lang="en-US" sz="3600" b="0" dirty="0" smtClean="0">
              <a:solidFill>
                <a:schemeClr val="accent3">
                  <a:lumMod val="90000"/>
                </a:schemeClr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113" y="1223963"/>
            <a:ext cx="6441288" cy="505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95400" y="6324600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Hellmann Lancet Oncol 2017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8220"/>
            <a:ext cx="9144000" cy="1350339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T Cell </a:t>
            </a:r>
            <a:r>
              <a:rPr lang="en-US" sz="2800" dirty="0" smtClean="0">
                <a:solidFill>
                  <a:srgbClr val="FFFF00"/>
                </a:solidFill>
              </a:rPr>
              <a:t>Checkpoint Inhibitors in </a:t>
            </a: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Lung Cancers</a:t>
            </a:r>
            <a:b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</a:b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latin typeface="Corbel" pitchFamily="34" charset="0"/>
              </a:rPr>
              <a:t>Caring for patients with long disease control</a:t>
            </a:r>
            <a:r>
              <a:rPr lang="en-US" sz="4400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endParaRPr lang="en-US" sz="4400" dirty="0" smtClean="0">
              <a:solidFill>
                <a:srgbClr val="FFFF00"/>
              </a:solidFill>
              <a:ea typeface="+mj-ea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26" y="1552351"/>
            <a:ext cx="8545513" cy="452947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Constant assessment of benefits and side-effects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Scant data. Reality Check:  median time on drugs 7 mo as initial therapy, 4 mo after chemotherapy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Duration of therapy empirically defined in trials today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One year (atez0)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Two years (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nivo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,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pembro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Treatment until progression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Resist RECIST. Never designed for care decisions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Local therapy of residual disease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Local therapy of isolated new metastases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8220"/>
            <a:ext cx="9144000" cy="1350339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T Cell </a:t>
            </a:r>
            <a:r>
              <a:rPr lang="en-US" sz="2800" dirty="0" smtClean="0">
                <a:solidFill>
                  <a:srgbClr val="FFFF00"/>
                </a:solidFill>
              </a:rPr>
              <a:t>Checkpoint Inhibitors in </a:t>
            </a: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Lung Cancers</a:t>
            </a:r>
            <a:b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</a:b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4400" dirty="0" smtClean="0">
                <a:solidFill>
                  <a:srgbClr val="FFFF00"/>
                </a:solidFill>
                <a:latin typeface="Corbel" pitchFamily="34" charset="0"/>
              </a:rPr>
              <a:t>Stopping T cell checkpoint inhibitors</a:t>
            </a:r>
            <a:endParaRPr lang="en-US" sz="4400" dirty="0" smtClean="0">
              <a:solidFill>
                <a:srgbClr val="FFFF00"/>
              </a:solidFill>
              <a:ea typeface="+mj-ea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26" y="1616149"/>
            <a:ext cx="8545513" cy="452947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Constant assessment of benefits and side-effects. Severe toxicity possible after months or years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In theory:  additional treatment of marginal benefit if sensitive clone eradicated or  T cells “educated”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Scant data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In rare cases, resected residual lesions show no cancer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Outcomes after stopping therapy variable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No data to support ‘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rechallenge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”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No data  to support switching to another agent in the class either at best response or at relapse</a:t>
            </a:r>
          </a:p>
          <a:p>
            <a:pPr eaLnBrk="1" hangingPunct="1">
              <a:lnSpc>
                <a:spcPct val="90000"/>
              </a:lnSpc>
            </a:pPr>
            <a:endParaRPr lang="en-US" sz="3600" b="1" dirty="0" smtClean="0">
              <a:latin typeface="Corbel" pitchFamily="34" charset="0"/>
              <a:cs typeface="Corbe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850" y="129030"/>
            <a:ext cx="8576308" cy="996951"/>
          </a:xfrm>
        </p:spPr>
        <p:txBody>
          <a:bodyPr anchor="b"/>
          <a:lstStyle/>
          <a:p>
            <a:r>
              <a:rPr lang="en-US" sz="3200" dirty="0"/>
              <a:t>Case </a:t>
            </a:r>
            <a:r>
              <a:rPr sz="3200" smtClean="0"/>
              <a:t>Study</a:t>
            </a:r>
            <a:br>
              <a:rPr sz="3200" smtClean="0"/>
            </a:br>
            <a:r>
              <a:rPr lang="en-US" sz="3200" dirty="0" smtClean="0"/>
              <a:t>Pathological </a:t>
            </a:r>
            <a:r>
              <a:rPr lang="en-US" sz="3200" dirty="0"/>
              <a:t>CR </a:t>
            </a:r>
            <a:r>
              <a:rPr lang="en-US" sz="3200" dirty="0" smtClean="0"/>
              <a:t>( </a:t>
            </a:r>
            <a:r>
              <a:rPr lang="pt-BR" sz="3200" dirty="0" smtClean="0"/>
              <a:t>Nivo 3 Q2W + Ipi 1 Q6W)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68868" y="3819742"/>
            <a:ext cx="2639768" cy="295457"/>
          </a:xfrm>
          <a:prstGeom prst="rect">
            <a:avLst/>
          </a:prstGeom>
          <a:noFill/>
        </p:spPr>
        <p:txBody>
          <a:bodyPr wrap="square" lIns="109718" tIns="54860" rIns="109718" bIns="54860" rtlCol="0">
            <a:spAutoFit/>
          </a:bodyPr>
          <a:lstStyle/>
          <a:p>
            <a:pPr algn="ctr" defTabSz="823114"/>
            <a:r>
              <a:rPr lang="en-US" sz="1200" b="1" dirty="0">
                <a:solidFill>
                  <a:srgbClr val="000000"/>
                </a:solidFill>
              </a:rPr>
              <a:t>Before </a:t>
            </a:r>
            <a:r>
              <a:rPr lang="en-US" sz="1200" b="1" dirty="0" err="1">
                <a:solidFill>
                  <a:srgbClr val="000000"/>
                </a:solidFill>
              </a:rPr>
              <a:t>nivo</a:t>
            </a:r>
            <a:r>
              <a:rPr lang="en-US" sz="1200" b="1" dirty="0">
                <a:solidFill>
                  <a:srgbClr val="000000"/>
                </a:solidFill>
              </a:rPr>
              <a:t> + </a:t>
            </a:r>
            <a:r>
              <a:rPr lang="en-US" sz="1200" b="1" dirty="0" err="1">
                <a:solidFill>
                  <a:srgbClr val="000000"/>
                </a:solidFill>
              </a:rPr>
              <a:t>ipi</a:t>
            </a:r>
            <a:r>
              <a:rPr lang="en-US" sz="1200" b="1" dirty="0">
                <a:solidFill>
                  <a:srgbClr val="000000"/>
                </a:solidFill>
              </a:rPr>
              <a:t> therapy</a:t>
            </a:r>
          </a:p>
        </p:txBody>
      </p:sp>
      <p:pic>
        <p:nvPicPr>
          <p:cNvPr id="10" name="Picture 2" descr="C:\Users\zamin\Desktop\Lung Pubs\012 Ipi ASCO 2016\Source\Chest 20141215.jpg"/>
          <p:cNvPicPr>
            <a:picLocks noChangeAspect="1" noChangeArrowheads="1"/>
          </p:cNvPicPr>
          <p:nvPr/>
        </p:nvPicPr>
        <p:blipFill>
          <a:blip r:embed="rId3" cstate="print"/>
          <a:srcRect t="25852" b="24503"/>
          <a:stretch>
            <a:fillRect/>
          </a:stretch>
        </p:blipFill>
        <p:spPr bwMode="auto">
          <a:xfrm>
            <a:off x="152668" y="4143657"/>
            <a:ext cx="2672183" cy="1993384"/>
          </a:xfrm>
          <a:prstGeom prst="rect">
            <a:avLst/>
          </a:prstGeom>
          <a:noFill/>
        </p:spPr>
      </p:pic>
      <p:cxnSp>
        <p:nvCxnSpPr>
          <p:cNvPr id="18" name="Straight Arrow Connector 17"/>
          <p:cNvCxnSpPr/>
          <p:nvPr/>
        </p:nvCxnSpPr>
        <p:spPr>
          <a:xfrm flipV="1">
            <a:off x="938449" y="5360262"/>
            <a:ext cx="322566" cy="35098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878189" y="3819742"/>
            <a:ext cx="2510843" cy="295457"/>
          </a:xfrm>
          <a:prstGeom prst="rect">
            <a:avLst/>
          </a:prstGeom>
          <a:noFill/>
        </p:spPr>
        <p:txBody>
          <a:bodyPr wrap="square" lIns="109718" tIns="54860" rIns="109718" bIns="54860" rtlCol="0">
            <a:spAutoFit/>
          </a:bodyPr>
          <a:lstStyle/>
          <a:p>
            <a:pPr algn="ctr" defTabSz="823114"/>
            <a:r>
              <a:rPr lang="en-US" sz="1200" b="1" dirty="0">
                <a:solidFill>
                  <a:srgbClr val="000000"/>
                </a:solidFill>
              </a:rPr>
              <a:t>Following </a:t>
            </a:r>
            <a:r>
              <a:rPr lang="en-US" sz="1200" b="1" dirty="0" err="1">
                <a:solidFill>
                  <a:srgbClr val="000000"/>
                </a:solidFill>
              </a:rPr>
              <a:t>nivo</a:t>
            </a:r>
            <a:r>
              <a:rPr lang="en-US" sz="1200" b="1" dirty="0">
                <a:solidFill>
                  <a:srgbClr val="000000"/>
                </a:solidFill>
              </a:rPr>
              <a:t> + </a:t>
            </a:r>
            <a:r>
              <a:rPr lang="en-US" sz="1200" b="1" dirty="0" err="1">
                <a:solidFill>
                  <a:srgbClr val="000000"/>
                </a:solidFill>
              </a:rPr>
              <a:t>ipi</a:t>
            </a:r>
            <a:r>
              <a:rPr lang="en-US" sz="1200" b="1" dirty="0">
                <a:solidFill>
                  <a:srgbClr val="000000"/>
                </a:solidFill>
              </a:rPr>
              <a:t> therapy</a:t>
            </a:r>
          </a:p>
        </p:txBody>
      </p:sp>
      <p:pic>
        <p:nvPicPr>
          <p:cNvPr id="2050" name="Picture 2" descr="C:\Users\zamin\Desktop\Lung Pubs\012 Ipi ASCO 2016\Source\Chest 20160201.jpg"/>
          <p:cNvPicPr>
            <a:picLocks noChangeAspect="1" noChangeArrowheads="1"/>
          </p:cNvPicPr>
          <p:nvPr/>
        </p:nvPicPr>
        <p:blipFill>
          <a:blip r:embed="rId4" cstate="print"/>
          <a:srcRect t="21768" b="25178"/>
          <a:stretch>
            <a:fillRect/>
          </a:stretch>
        </p:blipFill>
        <p:spPr bwMode="auto">
          <a:xfrm>
            <a:off x="2883354" y="4121671"/>
            <a:ext cx="2500474" cy="1993384"/>
          </a:xfrm>
          <a:prstGeom prst="rect">
            <a:avLst/>
          </a:prstGeom>
          <a:noFill/>
        </p:spPr>
      </p:pic>
      <p:cxnSp>
        <p:nvCxnSpPr>
          <p:cNvPr id="17" name="Straight Arrow Connector 16"/>
          <p:cNvCxnSpPr/>
          <p:nvPr/>
        </p:nvCxnSpPr>
        <p:spPr>
          <a:xfrm flipV="1">
            <a:off x="3632473" y="5354950"/>
            <a:ext cx="322566" cy="35098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35782" y="3700129"/>
            <a:ext cx="2763982" cy="480123"/>
          </a:xfrm>
          <a:prstGeom prst="rect">
            <a:avLst/>
          </a:prstGeom>
          <a:noFill/>
        </p:spPr>
        <p:txBody>
          <a:bodyPr wrap="square" lIns="109718" tIns="54860" rIns="109718" bIns="54860" rtlCol="0">
            <a:spAutoFit/>
          </a:bodyPr>
          <a:lstStyle/>
          <a:p>
            <a:pPr algn="ctr" defTabSz="823114"/>
            <a:r>
              <a:rPr lang="en-US" sz="1200" b="1" dirty="0">
                <a:solidFill>
                  <a:srgbClr val="000000"/>
                </a:solidFill>
              </a:rPr>
              <a:t>No </a:t>
            </a:r>
            <a:r>
              <a:rPr lang="en-US" sz="1200" b="1" dirty="0" smtClean="0">
                <a:solidFill>
                  <a:srgbClr val="000000"/>
                </a:solidFill>
              </a:rPr>
              <a:t>tumor </a:t>
            </a:r>
            <a:r>
              <a:rPr lang="en-US" sz="1200" b="1" dirty="0">
                <a:solidFill>
                  <a:srgbClr val="000000"/>
                </a:solidFill>
              </a:rPr>
              <a:t>in resected residual </a:t>
            </a:r>
            <a:r>
              <a:rPr lang="en-US" sz="1200" b="1" dirty="0" smtClean="0">
                <a:solidFill>
                  <a:srgbClr val="000000"/>
                </a:solidFill>
              </a:rPr>
              <a:t>lesions</a:t>
            </a:r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4407" y="6125958"/>
            <a:ext cx="2804970" cy="280069"/>
          </a:xfrm>
          <a:prstGeom prst="rect">
            <a:avLst/>
          </a:prstGeom>
          <a:noFill/>
        </p:spPr>
        <p:txBody>
          <a:bodyPr wrap="square" lIns="109718" tIns="54860" rIns="109718" bIns="54860" rtlCol="0">
            <a:spAutoFit/>
          </a:bodyPr>
          <a:lstStyle/>
          <a:p>
            <a:pPr algn="r" defTabSz="823114"/>
            <a:r>
              <a:rPr lang="en-US" sz="1100" i="1" dirty="0">
                <a:solidFill>
                  <a:srgbClr val="000000"/>
                </a:solidFill>
              </a:rPr>
              <a:t>Courtesy of Dr. William Travis, MSKCC</a:t>
            </a:r>
          </a:p>
        </p:txBody>
      </p:sp>
      <p:grpSp>
        <p:nvGrpSpPr>
          <p:cNvPr id="5" name="Group 69"/>
          <p:cNvGrpSpPr/>
          <p:nvPr/>
        </p:nvGrpSpPr>
        <p:grpSpPr>
          <a:xfrm>
            <a:off x="5745290" y="4121713"/>
            <a:ext cx="2757143" cy="1997639"/>
            <a:chOff x="5745283" y="3096827"/>
            <a:chExt cx="2757143" cy="1499616"/>
          </a:xfrm>
        </p:grpSpPr>
        <p:pic>
          <p:nvPicPr>
            <p:cNvPr id="20" name="Picture 2" descr="69FB9793-A419-4EA0-8E5A-F226A603919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45283" y="3096827"/>
              <a:ext cx="2757143" cy="1499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5773730" y="3111196"/>
              <a:ext cx="2625830" cy="25415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4290" rIns="34290" rtlCol="0">
              <a:spAutoFit/>
            </a:bodyPr>
            <a:lstStyle/>
            <a:p>
              <a:pPr defTabSz="823114"/>
              <a:r>
                <a:rPr lang="en-US" sz="800" b="1" dirty="0">
                  <a:solidFill>
                    <a:srgbClr val="000000"/>
                  </a:solidFill>
                </a:rPr>
                <a:t>Right upper lobe wedge resection (nodule #1) Mar-2016</a:t>
              </a: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084" y="1449987"/>
            <a:ext cx="4033702" cy="2153028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810"/>
              </a:spcAft>
            </a:pPr>
            <a:r>
              <a:rPr sz="1600"/>
              <a:t>54-yr-old male (former smoker, 52 pack-yr) with metastatic large-cell lung cancer (PD-L1 &lt;1%</a:t>
            </a:r>
            <a:r>
              <a:rPr sz="1600" baseline="30000"/>
              <a:t>a</a:t>
            </a:r>
            <a:r>
              <a:rPr sz="1600"/>
              <a:t>)</a:t>
            </a:r>
          </a:p>
          <a:p>
            <a:pPr lvl="1">
              <a:lnSpc>
                <a:spcPct val="100000"/>
              </a:lnSpc>
              <a:spcAft>
                <a:spcPts val="810"/>
              </a:spcAft>
            </a:pPr>
            <a:r>
              <a:rPr sz="1400"/>
              <a:t>53% total tumor size reduction by RECIST</a:t>
            </a:r>
          </a:p>
          <a:p>
            <a:pPr lvl="1">
              <a:lnSpc>
                <a:spcPct val="100000"/>
              </a:lnSpc>
              <a:spcAft>
                <a:spcPts val="810"/>
              </a:spcAft>
            </a:pPr>
            <a:r>
              <a:rPr sz="1400"/>
              <a:t>Radiographic residual lesions in the lung and mediastinal lymph nodes, without distant disease</a:t>
            </a:r>
          </a:p>
        </p:txBody>
      </p:sp>
      <p:grpSp>
        <p:nvGrpSpPr>
          <p:cNvPr id="6" name="Group 68"/>
          <p:cNvGrpSpPr/>
          <p:nvPr/>
        </p:nvGrpSpPr>
        <p:grpSpPr>
          <a:xfrm>
            <a:off x="4461291" y="1270602"/>
            <a:ext cx="4593013" cy="2389298"/>
            <a:chOff x="4461276" y="953831"/>
            <a:chExt cx="4593012" cy="1793634"/>
          </a:xfrm>
        </p:grpSpPr>
        <p:sp>
          <p:nvSpPr>
            <p:cNvPr id="126" name="TextBox 125"/>
            <p:cNvSpPr txBox="1"/>
            <p:nvPr/>
          </p:nvSpPr>
          <p:spPr>
            <a:xfrm>
              <a:off x="5063420" y="2502014"/>
              <a:ext cx="2780957" cy="656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 defTabSz="823114"/>
              <a:r>
                <a:rPr lang="en-US" sz="1100" b="1" dirty="0">
                  <a:solidFill>
                    <a:srgbClr val="000000"/>
                  </a:solidFill>
                </a:rPr>
                <a:t>Date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 rot="16200000" flipH="1">
              <a:off x="3894954" y="1610839"/>
              <a:ext cx="1218305" cy="856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 defTabSz="823114"/>
              <a:r>
                <a:rPr lang="en-US" sz="1300" b="1" dirty="0">
                  <a:solidFill>
                    <a:srgbClr val="000000"/>
                  </a:solidFill>
                </a:rPr>
                <a:t>Change From </a:t>
              </a:r>
              <a:br>
                <a:rPr lang="en-US" sz="1300" b="1" dirty="0">
                  <a:solidFill>
                    <a:srgbClr val="000000"/>
                  </a:solidFill>
                </a:rPr>
              </a:br>
              <a:r>
                <a:rPr lang="en-US" sz="1300" b="1" dirty="0">
                  <a:solidFill>
                    <a:srgbClr val="000000"/>
                  </a:solidFill>
                </a:rPr>
                <a:t>Baseline (%)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834586" y="1013462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4834586" y="1162952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834586" y="1312441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834586" y="1461931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834586" y="1611421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−20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834586" y="1760911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−40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834586" y="1910400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−60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834586" y="2059890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−80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834586" y="2209380"/>
              <a:ext cx="167070" cy="7158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r" defTabSz="823114"/>
              <a:r>
                <a:rPr lang="en-US" sz="800" dirty="0">
                  <a:solidFill>
                    <a:srgbClr val="000000"/>
                  </a:solidFill>
                </a:rPr>
                <a:t>−100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 rot="20171890">
              <a:off x="4966534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Dec-14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 rot="20171890">
              <a:off x="5333146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Feb-15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 rot="20171890">
              <a:off x="5710909" y="2329089"/>
              <a:ext cx="184722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Apr-15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 rot="20171890">
              <a:off x="6066369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Jun-15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 rot="20171890">
              <a:off x="6432981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Aug-15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 rot="20171890">
              <a:off x="6799593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Oct-15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 rot="20171890">
              <a:off x="7166205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Dec-15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 rot="20171890">
              <a:off x="7532817" y="2329089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Feb-16</a:t>
              </a:r>
            </a:p>
          </p:txBody>
        </p:sp>
        <p:cxnSp>
          <p:nvCxnSpPr>
            <p:cNvPr id="86" name="Straight Connector 85"/>
            <p:cNvCxnSpPr/>
            <p:nvPr/>
          </p:nvCxnSpPr>
          <p:spPr>
            <a:xfrm flipV="1">
              <a:off x="5018680" y="1050120"/>
              <a:ext cx="3854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V="1">
              <a:off x="5018680" y="1199610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V="1">
              <a:off x="5018680" y="1349099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flipV="1">
              <a:off x="5018680" y="1498589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flipV="1">
              <a:off x="5018680" y="1648079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flipV="1">
              <a:off x="5018680" y="1797568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V="1">
              <a:off x="5018680" y="1947058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flipV="1">
              <a:off x="5018680" y="2096547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V="1">
              <a:off x="5018680" y="2244547"/>
              <a:ext cx="34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5055705" y="1498589"/>
              <a:ext cx="293111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rot="16200000" flipV="1">
              <a:off x="5041387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rot="16200000" flipV="1">
              <a:off x="5407829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rot="16200000" flipV="1">
              <a:off x="5774271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16200000" flipV="1">
              <a:off x="6140713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rot="16200000" flipV="1">
              <a:off x="6507154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16200000" flipV="1">
              <a:off x="6873596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16200000" flipV="1">
              <a:off x="7240038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 rot="16200000" flipV="1">
              <a:off x="7606480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rot="16200000" flipV="1">
              <a:off x="7972921" y="2257644"/>
              <a:ext cx="286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Freeform 105"/>
            <p:cNvSpPr/>
            <p:nvPr/>
          </p:nvSpPr>
          <p:spPr>
            <a:xfrm>
              <a:off x="5054394" y="1048777"/>
              <a:ext cx="2932846" cy="1196227"/>
            </a:xfrm>
            <a:custGeom>
              <a:avLst/>
              <a:gdLst>
                <a:gd name="connsiteX0" fmla="*/ 7038109 w 7038109"/>
                <a:gd name="connsiteY0" fmla="*/ 3054927 h 3054927"/>
                <a:gd name="connsiteX1" fmla="*/ 0 w 7038109"/>
                <a:gd name="connsiteY1" fmla="*/ 3054927 h 3054927"/>
                <a:gd name="connsiteX2" fmla="*/ 0 w 7038109"/>
                <a:gd name="connsiteY2" fmla="*/ 0 h 30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38109" h="3054927">
                  <a:moveTo>
                    <a:pt x="7038109" y="3054927"/>
                  </a:moveTo>
                  <a:lnTo>
                    <a:pt x="0" y="3054927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3114"/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81" name="Straight Connector 80"/>
            <p:cNvCxnSpPr/>
            <p:nvPr/>
          </p:nvCxnSpPr>
          <p:spPr>
            <a:xfrm>
              <a:off x="5057938" y="1348620"/>
              <a:ext cx="293111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5057179" y="1722065"/>
              <a:ext cx="293111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Freeform 78"/>
            <p:cNvSpPr/>
            <p:nvPr/>
          </p:nvSpPr>
          <p:spPr>
            <a:xfrm>
              <a:off x="5046485" y="1493656"/>
              <a:ext cx="2484190" cy="398502"/>
            </a:xfrm>
            <a:custGeom>
              <a:avLst/>
              <a:gdLst>
                <a:gd name="connsiteX0" fmla="*/ 0 w 5303520"/>
                <a:gd name="connsiteY0" fmla="*/ 0 h 1018032"/>
                <a:gd name="connsiteX1" fmla="*/ 920496 w 5303520"/>
                <a:gd name="connsiteY1" fmla="*/ 603504 h 1018032"/>
                <a:gd name="connsiteX2" fmla="*/ 1469136 w 5303520"/>
                <a:gd name="connsiteY2" fmla="*/ 755904 h 1018032"/>
                <a:gd name="connsiteX3" fmla="*/ 1981200 w 5303520"/>
                <a:gd name="connsiteY3" fmla="*/ 981456 h 1018032"/>
                <a:gd name="connsiteX4" fmla="*/ 3060192 w 5303520"/>
                <a:gd name="connsiteY4" fmla="*/ 1018032 h 1018032"/>
                <a:gd name="connsiteX5" fmla="*/ 4139184 w 5303520"/>
                <a:gd name="connsiteY5" fmla="*/ 1018032 h 1018032"/>
                <a:gd name="connsiteX6" fmla="*/ 5303520 w 5303520"/>
                <a:gd name="connsiteY6" fmla="*/ 944880 h 1018032"/>
                <a:gd name="connsiteX7" fmla="*/ 5303520 w 5303520"/>
                <a:gd name="connsiteY7" fmla="*/ 944880 h 101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3520" h="1018032">
                  <a:moveTo>
                    <a:pt x="0" y="0"/>
                  </a:moveTo>
                  <a:lnTo>
                    <a:pt x="920496" y="603504"/>
                  </a:lnTo>
                  <a:lnTo>
                    <a:pt x="1469136" y="755904"/>
                  </a:lnTo>
                  <a:lnTo>
                    <a:pt x="1981200" y="981456"/>
                  </a:lnTo>
                  <a:lnTo>
                    <a:pt x="3060192" y="1018032"/>
                  </a:lnTo>
                  <a:lnTo>
                    <a:pt x="4139184" y="1018032"/>
                  </a:lnTo>
                  <a:lnTo>
                    <a:pt x="5303520" y="944880"/>
                  </a:lnTo>
                  <a:lnTo>
                    <a:pt x="5303520" y="94488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3114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810300" y="2551076"/>
              <a:ext cx="1351652" cy="196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3114"/>
              <a:r>
                <a:rPr lang="en-US" sz="1100" dirty="0">
                  <a:solidFill>
                    <a:srgbClr val="006DA8"/>
                  </a:solidFill>
                </a:rPr>
                <a:t>Treatment initiated</a:t>
              </a:r>
            </a:p>
          </p:txBody>
        </p:sp>
        <p:cxnSp>
          <p:nvCxnSpPr>
            <p:cNvPr id="2049" name="Straight Arrow Connector 2048"/>
            <p:cNvCxnSpPr/>
            <p:nvPr/>
          </p:nvCxnSpPr>
          <p:spPr>
            <a:xfrm flipV="1">
              <a:off x="5057905" y="2441558"/>
              <a:ext cx="0" cy="1371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139"/>
            <p:cNvSpPr txBox="1"/>
            <p:nvPr/>
          </p:nvSpPr>
          <p:spPr>
            <a:xfrm rot="20171890">
              <a:off x="7906293" y="2326432"/>
              <a:ext cx="223515" cy="8134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823114"/>
              <a:r>
                <a:rPr lang="en-US" sz="800" dirty="0">
                  <a:solidFill>
                    <a:srgbClr val="000000"/>
                  </a:solidFill>
                </a:rPr>
                <a:t>Apr-16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186414" y="1877241"/>
              <a:ext cx="1478290" cy="231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3114"/>
              <a:r>
                <a:rPr lang="en-US" sz="1400" dirty="0">
                  <a:solidFill>
                    <a:srgbClr val="006DA8"/>
                  </a:solidFill>
                </a:rPr>
                <a:t>Partial response</a:t>
              </a:r>
            </a:p>
          </p:txBody>
        </p:sp>
        <p:cxnSp>
          <p:nvCxnSpPr>
            <p:cNvPr id="142" name="Straight Arrow Connector 141"/>
            <p:cNvCxnSpPr/>
            <p:nvPr/>
          </p:nvCxnSpPr>
          <p:spPr>
            <a:xfrm flipV="1">
              <a:off x="5434019" y="1743230"/>
              <a:ext cx="0" cy="1753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42"/>
            <p:cNvSpPr txBox="1"/>
            <p:nvPr/>
          </p:nvSpPr>
          <p:spPr>
            <a:xfrm>
              <a:off x="5838344" y="953831"/>
              <a:ext cx="3215944" cy="3442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3114">
                <a:lnSpc>
                  <a:spcPct val="85000"/>
                </a:lnSpc>
              </a:pPr>
              <a:r>
                <a:rPr lang="en-US" sz="1400" dirty="0">
                  <a:solidFill>
                    <a:srgbClr val="006DA8"/>
                  </a:solidFill>
                </a:rPr>
                <a:t>Treatment discontinuation </a:t>
              </a:r>
              <a:br>
                <a:rPr lang="en-US" sz="1400" dirty="0">
                  <a:solidFill>
                    <a:srgbClr val="006DA8"/>
                  </a:solidFill>
                </a:rPr>
              </a:br>
              <a:r>
                <a:rPr lang="en-US" sz="1400" dirty="0">
                  <a:solidFill>
                    <a:srgbClr val="006DA8"/>
                  </a:solidFill>
                </a:rPr>
                <a:t>(due to rash and grade 2 pneumonitis)</a:t>
              </a:r>
            </a:p>
          </p:txBody>
        </p:sp>
        <p:cxnSp>
          <p:nvCxnSpPr>
            <p:cNvPr id="144" name="Straight Arrow Connector 143"/>
            <p:cNvCxnSpPr/>
            <p:nvPr/>
          </p:nvCxnSpPr>
          <p:spPr>
            <a:xfrm>
              <a:off x="6887914" y="1261869"/>
              <a:ext cx="0" cy="5949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7550042" y="3398295"/>
            <a:ext cx="849956" cy="280069"/>
          </a:xfrm>
          <a:prstGeom prst="rect">
            <a:avLst/>
          </a:prstGeom>
          <a:noFill/>
        </p:spPr>
        <p:txBody>
          <a:bodyPr wrap="none" lIns="109718" tIns="54860" rIns="109718" bIns="54860" rtlCol="0">
            <a:spAutoFit/>
          </a:bodyPr>
          <a:lstStyle/>
          <a:p>
            <a:pPr defTabSz="823114"/>
            <a:r>
              <a:rPr lang="en-US" sz="1100" dirty="0" smtClean="0">
                <a:solidFill>
                  <a:srgbClr val="006DA8"/>
                </a:solidFill>
              </a:rPr>
              <a:t>Resection</a:t>
            </a:r>
            <a:endParaRPr lang="en-US" sz="1100" dirty="0">
              <a:solidFill>
                <a:srgbClr val="006DA8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7797641" y="3252483"/>
            <a:ext cx="0" cy="182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1239" y="6273202"/>
            <a:ext cx="3917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Hellmann Proc ASCO 2016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6180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3"/>
            <a:ext cx="9144000" cy="133438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T Cell </a:t>
            </a:r>
            <a:r>
              <a:rPr lang="en-US" sz="2800" dirty="0" smtClean="0">
                <a:solidFill>
                  <a:srgbClr val="FFFF00"/>
                </a:solidFill>
              </a:rPr>
              <a:t>Checkpoint Inhibitors in </a:t>
            </a: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Lung Cancers</a:t>
            </a:r>
            <a:r>
              <a:rPr lang="en-US" sz="2800" spc="-213" dirty="0" smtClean="0">
                <a:solidFill>
                  <a:srgbClr val="FFFF00"/>
                </a:solidFill>
                <a:latin typeface="Corbel" pitchFamily="34" charset="0"/>
                <a:ea typeface="ＭＳ Ｐゴシック" charset="0"/>
                <a:sym typeface="Arial Bold" charset="0"/>
              </a:rPr>
              <a:t/>
            </a:r>
            <a:br>
              <a:rPr lang="en-US" sz="2800" spc="-213" dirty="0" smtClean="0">
                <a:solidFill>
                  <a:srgbClr val="FFFF00"/>
                </a:solidFill>
                <a:latin typeface="Corbel" pitchFamily="34" charset="0"/>
                <a:ea typeface="ＭＳ Ｐゴシック" charset="0"/>
                <a:sym typeface="Arial Bold" charset="0"/>
              </a:rPr>
            </a:br>
            <a:r>
              <a:rPr lang="en-US" sz="44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Conclusions</a:t>
            </a:r>
            <a:endParaRPr lang="en-US" sz="4400" dirty="0" smtClean="0">
              <a:solidFill>
                <a:srgbClr val="FFFF00"/>
              </a:solidFill>
              <a:ea typeface="+mj-ea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26" y="1735815"/>
            <a:ext cx="8545513" cy="433537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Anti CTLA4  and anti PD-1 and PD-L1 strategies work and for some patients, they “bend the curve”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Benefits and risks must be assessed at </a:t>
            </a:r>
            <a:r>
              <a:rPr lang="en-US" sz="2800" i="1" dirty="0" smtClean="0">
                <a:latin typeface="Corbel" pitchFamily="34" charset="0"/>
                <a:cs typeface="Corbel" pitchFamily="34" charset="0"/>
              </a:rPr>
              <a:t>every visit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With rare exception, the same “rules” we use to guide treatment decisions with other therapies apply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No specific time on treatment guarantees ongoing benefit or freedom from severe side-effects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Concepts for management of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oligoprogression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 and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oligometastases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 the same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3600" b="1" dirty="0" smtClean="0">
              <a:latin typeface="Corbel" pitchFamily="34" charset="0"/>
              <a:cs typeface="Corbe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914400"/>
          </a:xfrm>
        </p:spPr>
        <p:txBody>
          <a:bodyPr/>
          <a:lstStyle/>
          <a:p>
            <a:pPr algn="ctr" eaLnBrk="1" hangingPunct="1"/>
            <a:r>
              <a:rPr lang="en-US" sz="40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Components of Care  for Lung Cancers</a:t>
            </a:r>
          </a:p>
        </p:txBody>
      </p:sp>
      <p:sp>
        <p:nvSpPr>
          <p:cNvPr id="5" name="Cube 4"/>
          <p:cNvSpPr/>
          <p:nvPr/>
        </p:nvSpPr>
        <p:spPr>
          <a:xfrm>
            <a:off x="1006475" y="1435131"/>
            <a:ext cx="3240088" cy="1216025"/>
          </a:xfrm>
          <a:prstGeom prst="cube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>
              <a:defRPr/>
            </a:pPr>
            <a:r>
              <a:rPr lang="en-US" sz="3200" b="1" dirty="0"/>
              <a:t>Angiogenesis</a:t>
            </a:r>
          </a:p>
        </p:txBody>
      </p:sp>
      <p:sp>
        <p:nvSpPr>
          <p:cNvPr id="6" name="Cube 5"/>
          <p:cNvSpPr/>
          <p:nvPr/>
        </p:nvSpPr>
        <p:spPr>
          <a:xfrm>
            <a:off x="4881589" y="1435131"/>
            <a:ext cx="3348037" cy="1216025"/>
          </a:xfrm>
          <a:prstGeom prst="cub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>
              <a:defRPr/>
            </a:pPr>
            <a:r>
              <a:rPr lang="en-US" sz="3200" b="1" dirty="0"/>
              <a:t>Immunotherapy</a:t>
            </a:r>
          </a:p>
        </p:txBody>
      </p:sp>
      <p:sp>
        <p:nvSpPr>
          <p:cNvPr id="7" name="Cube 6"/>
          <p:cNvSpPr/>
          <p:nvPr/>
        </p:nvSpPr>
        <p:spPr>
          <a:xfrm>
            <a:off x="4881589" y="3132163"/>
            <a:ext cx="3348037" cy="1216025"/>
          </a:xfrm>
          <a:prstGeom prst="cub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>
              <a:defRPr/>
            </a:pPr>
            <a:r>
              <a:rPr lang="en-US" sz="3200" b="1" dirty="0"/>
              <a:t>Chemotherapy</a:t>
            </a:r>
          </a:p>
        </p:txBody>
      </p:sp>
      <p:sp>
        <p:nvSpPr>
          <p:cNvPr id="8" name="Cube 7"/>
          <p:cNvSpPr/>
          <p:nvPr/>
        </p:nvSpPr>
        <p:spPr>
          <a:xfrm>
            <a:off x="1006475" y="3127391"/>
            <a:ext cx="3240088" cy="1216025"/>
          </a:xfrm>
          <a:prstGeom prst="cub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>
              <a:defRPr/>
            </a:pPr>
            <a:r>
              <a:rPr lang="en-US" sz="3200" b="1" dirty="0"/>
              <a:t>Targeted Therapies</a:t>
            </a:r>
          </a:p>
        </p:txBody>
      </p:sp>
      <p:sp>
        <p:nvSpPr>
          <p:cNvPr id="9" name="Cube 8"/>
          <p:cNvSpPr/>
          <p:nvPr/>
        </p:nvSpPr>
        <p:spPr>
          <a:xfrm>
            <a:off x="4876800" y="4800759"/>
            <a:ext cx="3352800" cy="1216025"/>
          </a:xfrm>
          <a:prstGeom prst="cub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>
              <a:defRPr/>
            </a:pPr>
            <a:r>
              <a:rPr lang="en-US" sz="3200" b="1" dirty="0"/>
              <a:t>Radiation</a:t>
            </a:r>
          </a:p>
        </p:txBody>
      </p:sp>
      <p:sp>
        <p:nvSpPr>
          <p:cNvPr id="10" name="Cube 9"/>
          <p:cNvSpPr/>
          <p:nvPr/>
        </p:nvSpPr>
        <p:spPr>
          <a:xfrm>
            <a:off x="1006475" y="4803934"/>
            <a:ext cx="3240088" cy="1216025"/>
          </a:xfrm>
          <a:prstGeom prst="cub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7" tIns="45696" rIns="91397" bIns="45696" anchor="ctr"/>
          <a:lstStyle/>
          <a:p>
            <a:pPr algn="ctr">
              <a:defRPr/>
            </a:pPr>
            <a:r>
              <a:rPr lang="en-US" sz="3200" b="1" dirty="0"/>
              <a:t>Surgery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178" name="Picture 7"/>
          <p:cNvPicPr>
            <a:picLocks noChangeAspect="1"/>
          </p:cNvPicPr>
          <p:nvPr/>
        </p:nvPicPr>
        <p:blipFill rotWithShape="1">
          <a:blip r:embed="rId2" cstate="screen"/>
          <a:srcRect r="26622" b="25623"/>
          <a:stretch/>
        </p:blipFill>
        <p:spPr bwMode="auto">
          <a:xfrm>
            <a:off x="3014133" y="457217"/>
            <a:ext cx="6129867" cy="640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/>
          </p:cNvSpPr>
          <p:nvPr/>
        </p:nvSpPr>
        <p:spPr bwMode="auto">
          <a:xfrm>
            <a:off x="277990" y="5495474"/>
            <a:ext cx="8844844" cy="12311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algn="ctr" rotWithShape="0">
              <a:schemeClr val="bg2">
                <a:alpha val="78000"/>
              </a:schemeClr>
            </a:outerShdw>
          </a:effectLst>
        </p:spPr>
        <p:txBody>
          <a:bodyPr wrap="square" lIns="0" tIns="0" rIns="0" bIns="0" anchor="ctr">
            <a:spAutoFit/>
          </a:bodyPr>
          <a:lstStyle/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	</a:t>
            </a:r>
            <a:r>
              <a:rPr lang="en-US" sz="2000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Mark </a:t>
            </a:r>
            <a:r>
              <a:rPr lang="en-US" sz="2000" b="1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G Kris, </a:t>
            </a:r>
            <a:r>
              <a:rPr lang="en-US" sz="2000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MD</a:t>
            </a:r>
            <a:r>
              <a:rPr lang="en-US" sz="2000" b="1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	</a:t>
            </a:r>
            <a:r>
              <a:rPr lang="en-US" sz="2000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The </a:t>
            </a: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William and Joy Ruane Chair of Thoracic Oncology</a:t>
            </a:r>
          </a:p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			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Attending Physician, Thoracic Oncology Service</a:t>
            </a:r>
            <a:endParaRPr lang="en-US" sz="2000" dirty="0">
              <a:solidFill>
                <a:srgbClr val="FFFFFF"/>
              </a:solidFill>
              <a:latin typeface="Corbel"/>
              <a:ea typeface="ＭＳ Ｐゴシック" charset="0"/>
              <a:cs typeface="Corbel"/>
              <a:sym typeface="Arial" charset="0"/>
            </a:endParaRPr>
          </a:p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			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Memorial </a:t>
            </a: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Sloan Kettering Cancer Center</a:t>
            </a:r>
          </a:p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			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</a:t>
            </a:r>
            <a:endParaRPr lang="en-US" dirty="0">
              <a:solidFill>
                <a:srgbClr val="FFFFFF"/>
              </a:solidFill>
              <a:latin typeface="Corbel"/>
              <a:ea typeface="ＭＳ Ｐゴシック" charset="0"/>
              <a:cs typeface="Corbel"/>
              <a:sym typeface="Arial" charset="0"/>
            </a:endParaRPr>
          </a:p>
        </p:txBody>
      </p:sp>
      <p:pic>
        <p:nvPicPr>
          <p:cNvPr id="434181" name="Picture 10" descr="MSKCC_logo_hor_s_rev_rgb_150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3635" y="374650"/>
            <a:ext cx="2754489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72533" y="1300707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rbel" pitchFamily="34" charset="0"/>
                <a:ea typeface="Calibri"/>
                <a:cs typeface="Times New Roman"/>
              </a:rPr>
              <a:t>Relevant endpoints for T cell checkpoint inhibitor trials</a:t>
            </a:r>
          </a:p>
          <a:p>
            <a:endParaRPr lang="en-US" sz="3600" dirty="0" smtClean="0">
              <a:solidFill>
                <a:schemeClr val="bg1"/>
              </a:solidFill>
              <a:latin typeface="Corbel" pitchFamily="34" charset="0"/>
              <a:ea typeface="Calibri"/>
              <a:cs typeface="Times New Roman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Corbel" pitchFamily="34" charset="0"/>
                <a:ea typeface="Calibri"/>
                <a:cs typeface="Times New Roman"/>
              </a:rPr>
              <a:t>Management of the patient with prolonged progression-free survival</a:t>
            </a:r>
          </a:p>
          <a:p>
            <a:endParaRPr lang="en-US" sz="3600" dirty="0" smtClean="0">
              <a:solidFill>
                <a:schemeClr val="bg1"/>
              </a:solidFill>
              <a:latin typeface="Corbel" pitchFamily="34" charset="0"/>
              <a:ea typeface="Calibri"/>
              <a:cs typeface="Times New Roman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Corbel" pitchFamily="34" charset="0"/>
                <a:ea typeface="Calibri"/>
                <a:cs typeface="Times New Roman"/>
              </a:rPr>
              <a:t>Can you stop checkpoint inhibitors?</a:t>
            </a:r>
            <a:endParaRPr lang="en-US" sz="3200" dirty="0">
              <a:solidFill>
                <a:schemeClr val="bg1"/>
              </a:solidFill>
              <a:latin typeface="Corbe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7845087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Are there situations in which you have discontinued checkpoint inhibitor therapy for a patient who is responding to </a:t>
            </a:r>
            <a:r>
              <a:rPr lang="en-US" sz="1900" b="1" smtClean="0">
                <a:solidFill>
                  <a:srgbClr val="FFFFFF"/>
                </a:solidFill>
              </a:rPr>
              <a:t>and tolerating it well?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48445"/>
              </p:ext>
            </p:extLst>
          </p:nvPr>
        </p:nvGraphicFramePr>
        <p:xfrm>
          <a:off x="152400" y="2059595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631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1486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In addition to response rate, what data from a first-line trial of a checkpoint inhibitor versus chemotherapy would you be most interested in seeing?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829615"/>
              </p:ext>
            </p:extLst>
          </p:nvPr>
        </p:nvGraphicFramePr>
        <p:xfrm>
          <a:off x="280672" y="1653700"/>
          <a:ext cx="8534400" cy="4640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464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8220"/>
            <a:ext cx="9144000" cy="1350339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T Cell </a:t>
            </a:r>
            <a:r>
              <a:rPr lang="en-US" sz="2800" dirty="0" smtClean="0">
                <a:solidFill>
                  <a:srgbClr val="FFFF00"/>
                </a:solidFill>
              </a:rPr>
              <a:t>Checkpoint Inhibitors in </a:t>
            </a: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Lung Cancers</a:t>
            </a:r>
            <a:b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</a:b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4400" dirty="0" smtClean="0">
                <a:solidFill>
                  <a:srgbClr val="FFFF00"/>
                </a:solidFill>
                <a:latin typeface="Corbel" pitchFamily="34" charset="0"/>
              </a:rPr>
              <a:t>My Patient </a:t>
            </a:r>
            <a:endParaRPr lang="en-US" sz="4400" dirty="0" smtClean="0">
              <a:solidFill>
                <a:srgbClr val="FFFF00"/>
              </a:solidFill>
              <a:ea typeface="+mj-ea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26" y="1371590"/>
            <a:ext cx="8545513" cy="497604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66 y/o man, a never smoker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Stage IV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squamous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 cell lung cancer (PIC3CA E542Q) with metastases to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supraclavicular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 lymph nodes and brain (initial SRS)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Treated with ipilimumab and nivolumab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Month 3, new cervical lymph nodes.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Bx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: Polymorphous Lymphoid Population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Month 4, all nodes disappear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Toxicities:  Rash,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hypophysitis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 (now on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hydocortisone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Month 26, after 4 ipilimumab 70 nivolumab, residual lung lesion resected. No tumor. Drugs stop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Month 33, remains NED</a:t>
            </a:r>
            <a:endParaRPr lang="en-US" sz="3600" b="1" dirty="0" smtClean="0">
              <a:latin typeface="Corbel" pitchFamily="34" charset="0"/>
              <a:cs typeface="Corbe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178" name="Picture 7"/>
          <p:cNvPicPr>
            <a:picLocks noChangeAspect="1"/>
          </p:cNvPicPr>
          <p:nvPr/>
        </p:nvPicPr>
        <p:blipFill rotWithShape="1">
          <a:blip r:embed="rId2" cstate="screen"/>
          <a:srcRect r="26622" b="25623"/>
          <a:stretch/>
        </p:blipFill>
        <p:spPr bwMode="auto">
          <a:xfrm>
            <a:off x="3014133" y="457217"/>
            <a:ext cx="6129867" cy="640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/>
          </p:cNvSpPr>
          <p:nvPr/>
        </p:nvSpPr>
        <p:spPr bwMode="auto">
          <a:xfrm>
            <a:off x="277990" y="5495474"/>
            <a:ext cx="8844844" cy="12311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algn="ctr" rotWithShape="0">
              <a:schemeClr val="bg2">
                <a:alpha val="78000"/>
              </a:schemeClr>
            </a:outerShdw>
          </a:effectLst>
        </p:spPr>
        <p:txBody>
          <a:bodyPr wrap="square" lIns="0" tIns="0" rIns="0" bIns="0" anchor="ctr">
            <a:spAutoFit/>
          </a:bodyPr>
          <a:lstStyle/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	</a:t>
            </a:r>
            <a:r>
              <a:rPr lang="en-US" sz="2000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Mark </a:t>
            </a:r>
            <a:r>
              <a:rPr lang="en-US" sz="2000" b="1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G Kris, </a:t>
            </a:r>
            <a:r>
              <a:rPr lang="en-US" sz="2000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MD</a:t>
            </a:r>
            <a:r>
              <a:rPr lang="en-US" sz="2000" b="1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	</a:t>
            </a:r>
            <a:r>
              <a:rPr lang="en-US" sz="2000" b="1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 Bold" charset="0"/>
              </a:rPr>
              <a:t>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The </a:t>
            </a: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William and Joy Ruane Chair of Thoracic Oncology</a:t>
            </a:r>
          </a:p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			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Attending Physician, Thoracic Oncology Service</a:t>
            </a:r>
            <a:endParaRPr lang="en-US" sz="2000" dirty="0">
              <a:solidFill>
                <a:srgbClr val="FFFFFF"/>
              </a:solidFill>
              <a:latin typeface="Corbel"/>
              <a:ea typeface="ＭＳ Ｐゴシック" charset="0"/>
              <a:cs typeface="Corbel"/>
              <a:sym typeface="Arial" charset="0"/>
            </a:endParaRPr>
          </a:p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			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Memorial </a:t>
            </a: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Sloan Kettering Cancer Center</a:t>
            </a:r>
          </a:p>
          <a:p>
            <a:pPr defTabSz="456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				</a:t>
            </a:r>
            <a:r>
              <a:rPr lang="en-US" sz="2000" dirty="0" smtClean="0">
                <a:solidFill>
                  <a:srgbClr val="FFFFFF"/>
                </a:solidFill>
                <a:latin typeface="Corbel"/>
                <a:ea typeface="ＭＳ Ｐゴシック" charset="0"/>
                <a:cs typeface="Corbel"/>
                <a:sym typeface="Arial" charset="0"/>
              </a:rPr>
              <a:t>	</a:t>
            </a:r>
            <a:endParaRPr lang="en-US" dirty="0">
              <a:solidFill>
                <a:srgbClr val="FFFFFF"/>
              </a:solidFill>
              <a:latin typeface="Corbel"/>
              <a:ea typeface="ＭＳ Ｐゴシック" charset="0"/>
              <a:cs typeface="Corbel"/>
              <a:sym typeface="Arial" charset="0"/>
            </a:endParaRPr>
          </a:p>
        </p:txBody>
      </p:sp>
      <p:pic>
        <p:nvPicPr>
          <p:cNvPr id="434181" name="Picture 10" descr="MSKCC_logo_hor_s_rev_rgb_150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3635" y="374650"/>
            <a:ext cx="2754489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72533" y="1300707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rbel" pitchFamily="34" charset="0"/>
                <a:ea typeface="Calibri"/>
                <a:cs typeface="Times New Roman"/>
              </a:rPr>
              <a:t>Relevant endpoints for T cell checkpoint inhibitor trials</a:t>
            </a:r>
          </a:p>
          <a:p>
            <a:endParaRPr lang="en-US" sz="3600" dirty="0" smtClean="0">
              <a:solidFill>
                <a:schemeClr val="bg1"/>
              </a:solidFill>
              <a:latin typeface="Corbel" pitchFamily="34" charset="0"/>
              <a:ea typeface="Calibri"/>
              <a:cs typeface="Times New Roman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Corbel" pitchFamily="34" charset="0"/>
                <a:ea typeface="Calibri"/>
                <a:cs typeface="Times New Roman"/>
              </a:rPr>
              <a:t>Management of the patient with prolonged progression-free survival</a:t>
            </a:r>
          </a:p>
          <a:p>
            <a:endParaRPr lang="en-US" sz="3600" dirty="0" smtClean="0">
              <a:solidFill>
                <a:schemeClr val="bg1"/>
              </a:solidFill>
              <a:latin typeface="Corbel" pitchFamily="34" charset="0"/>
              <a:ea typeface="Calibri"/>
              <a:cs typeface="Times New Roman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Corbel" pitchFamily="34" charset="0"/>
                <a:ea typeface="Calibri"/>
                <a:cs typeface="Times New Roman"/>
              </a:rPr>
              <a:t>Can you stop checkpoint inhibitors?</a:t>
            </a:r>
            <a:endParaRPr lang="en-US" sz="3200" dirty="0">
              <a:solidFill>
                <a:schemeClr val="bg1"/>
              </a:solidFill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92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img.medscape.com/article/830/449/Slide5.png"/>
          <p:cNvPicPr>
            <a:picLocks noChangeAspect="1" noChangeArrowheads="1"/>
          </p:cNvPicPr>
          <p:nvPr/>
        </p:nvPicPr>
        <p:blipFill>
          <a:blip r:embed="rId2" cstate="print"/>
          <a:srcRect l="3556" t="14222" r="5333" b="16593"/>
          <a:stretch>
            <a:fillRect/>
          </a:stretch>
        </p:blipFill>
        <p:spPr bwMode="auto">
          <a:xfrm>
            <a:off x="2209881" y="4116427"/>
            <a:ext cx="4601905" cy="2620716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74415"/>
            <a:ext cx="9144000" cy="1424776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600" b="1" noProof="0" dirty="0" smtClean="0">
                <a:solidFill>
                  <a:schemeClr val="accent1">
                    <a:lumMod val="75000"/>
                  </a:schemeClr>
                </a:solidFill>
                <a:latin typeface="Corbel" pitchFamily="34" charset="0"/>
                <a:ea typeface="+mj-ea"/>
                <a:cs typeface="+mj-cs"/>
              </a:rPr>
              <a:t>Assessing Response to Immunotherapy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rbel" pitchFamily="34" charset="0"/>
                <a:ea typeface="+mj-ea"/>
                <a:cs typeface="+mj-cs"/>
              </a:rPr>
              <a:t>Is it Different?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orbel" pitchFamily="34" charset="0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708" y="1177048"/>
            <a:ext cx="4842860" cy="28754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60931"/>
            <a:ext cx="9144000" cy="99695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Initial Nivolumab + Ipilimumab in Lung Cancers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>Kinetics of Response- Is it Different?</a:t>
            </a:r>
            <a:endParaRPr sz="2900" baseline="30000" dirty="0">
              <a:latin typeface="Arial" panose="020B0604020202020204" pitchFamily="34" charset="0"/>
            </a:endParaRPr>
          </a:p>
        </p:txBody>
      </p:sp>
      <p:sp>
        <p:nvSpPr>
          <p:cNvPr id="256" name="Rectangle 255"/>
          <p:cNvSpPr/>
          <p:nvPr/>
        </p:nvSpPr>
        <p:spPr>
          <a:xfrm>
            <a:off x="1185337" y="1300745"/>
            <a:ext cx="7027334" cy="344702"/>
          </a:xfrm>
          <a:prstGeom prst="rect">
            <a:avLst/>
          </a:prstGeom>
        </p:spPr>
        <p:txBody>
          <a:bodyPr wrap="square" lIns="82288" tIns="41144" rIns="82288" bIns="41144">
            <a:spAutoFit/>
          </a:bodyPr>
          <a:lstStyle/>
          <a:p>
            <a:pPr algn="ctr"/>
            <a:r>
              <a:rPr lang="en-US" sz="1700" b="1" dirty="0" err="1" smtClean="0">
                <a:solidFill>
                  <a:srgbClr val="000000"/>
                </a:solidFill>
              </a:rPr>
              <a:t>Nivo</a:t>
            </a:r>
            <a:r>
              <a:rPr lang="en-US" sz="1700" b="1" dirty="0" smtClean="0">
                <a:solidFill>
                  <a:srgbClr val="000000"/>
                </a:solidFill>
              </a:rPr>
              <a:t> </a:t>
            </a:r>
            <a:r>
              <a:rPr lang="en-US" sz="1700" b="1" dirty="0">
                <a:solidFill>
                  <a:srgbClr val="000000"/>
                </a:solidFill>
              </a:rPr>
              <a:t>3 Q2W + </a:t>
            </a:r>
            <a:r>
              <a:rPr lang="en-US" sz="1700" b="1" dirty="0" err="1">
                <a:solidFill>
                  <a:srgbClr val="000000"/>
                </a:solidFill>
              </a:rPr>
              <a:t>Ipi</a:t>
            </a:r>
            <a:r>
              <a:rPr lang="en-US" sz="1700" b="1" dirty="0">
                <a:solidFill>
                  <a:srgbClr val="000000"/>
                </a:solidFill>
              </a:rPr>
              <a:t> 1 Q6W</a:t>
            </a:r>
          </a:p>
        </p:txBody>
      </p:sp>
      <p:grpSp>
        <p:nvGrpSpPr>
          <p:cNvPr id="2" name="Group 119"/>
          <p:cNvGrpSpPr/>
          <p:nvPr/>
        </p:nvGrpSpPr>
        <p:grpSpPr>
          <a:xfrm>
            <a:off x="1076002" y="2286823"/>
            <a:ext cx="7018132" cy="3961617"/>
            <a:chOff x="254604" y="1114989"/>
            <a:chExt cx="8109614" cy="3614076"/>
          </a:xfrm>
        </p:grpSpPr>
        <p:grpSp>
          <p:nvGrpSpPr>
            <p:cNvPr id="3" name="Group 11"/>
            <p:cNvGrpSpPr/>
            <p:nvPr/>
          </p:nvGrpSpPr>
          <p:grpSpPr>
            <a:xfrm>
              <a:off x="254604" y="1194324"/>
              <a:ext cx="7955682" cy="3534741"/>
              <a:chOff x="254600" y="1132118"/>
              <a:chExt cx="7955682" cy="3534740"/>
            </a:xfrm>
          </p:grpSpPr>
          <p:sp>
            <p:nvSpPr>
              <p:cNvPr id="240" name="TextBox 239"/>
              <p:cNvSpPr txBox="1"/>
              <p:nvPr/>
            </p:nvSpPr>
            <p:spPr>
              <a:xfrm>
                <a:off x="1165539" y="4483978"/>
                <a:ext cx="7044743" cy="1828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lang="en-US" sz="1300" b="1" dirty="0">
                    <a:solidFill>
                      <a:srgbClr val="000000"/>
                    </a:solidFill>
                  </a:rPr>
                  <a:t>Time (Months)</a:t>
                </a:r>
              </a:p>
            </p:txBody>
          </p:sp>
          <p:sp>
            <p:nvSpPr>
              <p:cNvPr id="241" name="TextBox 240"/>
              <p:cNvSpPr txBox="1"/>
              <p:nvPr/>
            </p:nvSpPr>
            <p:spPr>
              <a:xfrm rot="16200000" flipH="1">
                <a:off x="-1138062" y="2524780"/>
                <a:ext cx="3112340" cy="327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lang="en-US" sz="1300" b="1" dirty="0" smtClean="0"/>
                  <a:t>Change in Target Lesion Size  </a:t>
                </a:r>
                <a:br>
                  <a:rPr lang="en-US" sz="1300" b="1" dirty="0" smtClean="0"/>
                </a:br>
                <a:r>
                  <a:rPr lang="en-US" sz="1300" b="1" dirty="0" smtClean="0"/>
                  <a:t>From </a:t>
                </a:r>
                <a:r>
                  <a:rPr lang="en-US" sz="1300" b="1" dirty="0"/>
                  <a:t>Baseline (%)</a:t>
                </a:r>
              </a:p>
            </p:txBody>
          </p:sp>
        </p:grpSp>
        <p:grpSp>
          <p:nvGrpSpPr>
            <p:cNvPr id="4" name="Group 117"/>
            <p:cNvGrpSpPr/>
            <p:nvPr/>
          </p:nvGrpSpPr>
          <p:grpSpPr>
            <a:xfrm>
              <a:off x="687588" y="1114989"/>
              <a:ext cx="7676630" cy="3424159"/>
              <a:chOff x="687588" y="1114989"/>
              <a:chExt cx="7676630" cy="3424159"/>
            </a:xfrm>
          </p:grpSpPr>
          <p:grpSp>
            <p:nvGrpSpPr>
              <p:cNvPr id="5" name="Group 111"/>
              <p:cNvGrpSpPr/>
              <p:nvPr/>
            </p:nvGrpSpPr>
            <p:grpSpPr>
              <a:xfrm>
                <a:off x="687588" y="1114989"/>
                <a:ext cx="7653118" cy="3424159"/>
                <a:chOff x="687588" y="1116012"/>
                <a:chExt cx="7653118" cy="3427330"/>
              </a:xfrm>
            </p:grpSpPr>
            <p:sp>
              <p:nvSpPr>
                <p:cNvPr id="221" name="TextBox 220"/>
                <p:cNvSpPr txBox="1"/>
                <p:nvPr/>
              </p:nvSpPr>
              <p:spPr>
                <a:xfrm>
                  <a:off x="687588" y="1116012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60</a:t>
                  </a:r>
                </a:p>
              </p:txBody>
            </p:sp>
            <p:sp>
              <p:nvSpPr>
                <p:cNvPr id="222" name="TextBox 221"/>
                <p:cNvSpPr txBox="1"/>
                <p:nvPr/>
              </p:nvSpPr>
              <p:spPr>
                <a:xfrm>
                  <a:off x="687588" y="1498260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40</a:t>
                  </a:r>
                </a:p>
              </p:txBody>
            </p:sp>
            <p:sp>
              <p:nvSpPr>
                <p:cNvPr id="223" name="TextBox 222"/>
                <p:cNvSpPr txBox="1"/>
                <p:nvPr/>
              </p:nvSpPr>
              <p:spPr>
                <a:xfrm>
                  <a:off x="687588" y="1880507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20</a:t>
                  </a:r>
                </a:p>
              </p:txBody>
            </p:sp>
            <p:sp>
              <p:nvSpPr>
                <p:cNvPr id="224" name="TextBox 223"/>
                <p:cNvSpPr txBox="1"/>
                <p:nvPr/>
              </p:nvSpPr>
              <p:spPr>
                <a:xfrm>
                  <a:off x="687588" y="2262753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sp>
              <p:nvSpPr>
                <p:cNvPr id="225" name="TextBox 224"/>
                <p:cNvSpPr txBox="1"/>
                <p:nvPr/>
              </p:nvSpPr>
              <p:spPr>
                <a:xfrm>
                  <a:off x="687588" y="2645000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−20</a:t>
                  </a:r>
                </a:p>
              </p:txBody>
            </p:sp>
            <p:sp>
              <p:nvSpPr>
                <p:cNvPr id="226" name="TextBox 225"/>
                <p:cNvSpPr txBox="1"/>
                <p:nvPr/>
              </p:nvSpPr>
              <p:spPr>
                <a:xfrm>
                  <a:off x="687588" y="3027247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−40</a:t>
                  </a:r>
                </a:p>
              </p:txBody>
            </p:sp>
            <p:sp>
              <p:nvSpPr>
                <p:cNvPr id="227" name="TextBox 226"/>
                <p:cNvSpPr txBox="1"/>
                <p:nvPr/>
              </p:nvSpPr>
              <p:spPr>
                <a:xfrm>
                  <a:off x="687588" y="3409494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−60</a:t>
                  </a:r>
                </a:p>
              </p:txBody>
            </p:sp>
            <p:sp>
              <p:nvSpPr>
                <p:cNvPr id="228" name="TextBox 227"/>
                <p:cNvSpPr txBox="1"/>
                <p:nvPr/>
              </p:nvSpPr>
              <p:spPr>
                <a:xfrm>
                  <a:off x="687588" y="3791740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−80</a:t>
                  </a:r>
                </a:p>
              </p:txBody>
            </p:sp>
            <p:sp>
              <p:nvSpPr>
                <p:cNvPr id="229" name="TextBox 228"/>
                <p:cNvSpPr txBox="1"/>
                <p:nvPr/>
              </p:nvSpPr>
              <p:spPr>
                <a:xfrm>
                  <a:off x="687588" y="4173990"/>
                  <a:ext cx="356679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r"/>
                  <a:r>
                    <a:rPr lang="en-US" sz="1200" dirty="0">
                      <a:solidFill>
                        <a:srgbClr val="000000"/>
                      </a:solidFill>
                    </a:rPr>
                    <a:t>−100</a:t>
                  </a:r>
                </a:p>
              </p:txBody>
            </p:sp>
            <p:sp>
              <p:nvSpPr>
                <p:cNvPr id="230" name="TextBox 229"/>
                <p:cNvSpPr txBox="1"/>
                <p:nvPr/>
              </p:nvSpPr>
              <p:spPr>
                <a:xfrm>
                  <a:off x="1022236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sp>
              <p:nvSpPr>
                <p:cNvPr id="231" name="TextBox 230"/>
                <p:cNvSpPr txBox="1"/>
                <p:nvPr/>
              </p:nvSpPr>
              <p:spPr>
                <a:xfrm>
                  <a:off x="1804919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2</a:t>
                  </a:r>
                </a:p>
              </p:txBody>
            </p:sp>
            <p:sp>
              <p:nvSpPr>
                <p:cNvPr id="232" name="TextBox 231"/>
                <p:cNvSpPr txBox="1"/>
                <p:nvPr/>
              </p:nvSpPr>
              <p:spPr>
                <a:xfrm>
                  <a:off x="2587602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4</a:t>
                  </a:r>
                </a:p>
              </p:txBody>
            </p:sp>
            <p:sp>
              <p:nvSpPr>
                <p:cNvPr id="233" name="TextBox 232"/>
                <p:cNvSpPr txBox="1"/>
                <p:nvPr/>
              </p:nvSpPr>
              <p:spPr>
                <a:xfrm>
                  <a:off x="3370285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6</a:t>
                  </a:r>
                </a:p>
              </p:txBody>
            </p:sp>
            <p:sp>
              <p:nvSpPr>
                <p:cNvPr id="234" name="TextBox 233"/>
                <p:cNvSpPr txBox="1"/>
                <p:nvPr/>
              </p:nvSpPr>
              <p:spPr>
                <a:xfrm>
                  <a:off x="4152968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8</a:t>
                  </a:r>
                </a:p>
              </p:txBody>
            </p:sp>
            <p:sp>
              <p:nvSpPr>
                <p:cNvPr id="235" name="TextBox 234"/>
                <p:cNvSpPr txBox="1"/>
                <p:nvPr/>
              </p:nvSpPr>
              <p:spPr>
                <a:xfrm>
                  <a:off x="4935651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10</a:t>
                  </a:r>
                </a:p>
              </p:txBody>
            </p:sp>
            <p:sp>
              <p:nvSpPr>
                <p:cNvPr id="236" name="TextBox 235"/>
                <p:cNvSpPr txBox="1"/>
                <p:nvPr/>
              </p:nvSpPr>
              <p:spPr>
                <a:xfrm>
                  <a:off x="5718334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12</a:t>
                  </a:r>
                </a:p>
              </p:txBody>
            </p:sp>
            <p:sp>
              <p:nvSpPr>
                <p:cNvPr id="237" name="TextBox 236"/>
                <p:cNvSpPr txBox="1"/>
                <p:nvPr/>
              </p:nvSpPr>
              <p:spPr>
                <a:xfrm>
                  <a:off x="6501017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14</a:t>
                  </a:r>
                </a:p>
              </p:txBody>
            </p:sp>
            <p:sp>
              <p:nvSpPr>
                <p:cNvPr id="238" name="TextBox 237"/>
                <p:cNvSpPr txBox="1"/>
                <p:nvPr/>
              </p:nvSpPr>
              <p:spPr>
                <a:xfrm>
                  <a:off x="7283700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16</a:t>
                  </a:r>
                </a:p>
              </p:txBody>
            </p:sp>
            <p:sp>
              <p:nvSpPr>
                <p:cNvPr id="239" name="TextBox 238"/>
                <p:cNvSpPr txBox="1"/>
                <p:nvPr/>
              </p:nvSpPr>
              <p:spPr>
                <a:xfrm>
                  <a:off x="8066386" y="4360293"/>
                  <a:ext cx="274320" cy="1830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noAutofit/>
                </a:bodyPr>
                <a:lstStyle/>
                <a:p>
                  <a:pPr algn="ctr"/>
                  <a:r>
                    <a:rPr lang="en-US" sz="1200" dirty="0">
                      <a:solidFill>
                        <a:srgbClr val="000000"/>
                      </a:solidFill>
                    </a:rPr>
                    <a:t>18</a:t>
                  </a:r>
                </a:p>
              </p:txBody>
            </p:sp>
          </p:grpSp>
          <p:grpSp>
            <p:nvGrpSpPr>
              <p:cNvPr id="6" name="Group 108"/>
              <p:cNvGrpSpPr/>
              <p:nvPr/>
            </p:nvGrpSpPr>
            <p:grpSpPr>
              <a:xfrm>
                <a:off x="1080615" y="1205197"/>
                <a:ext cx="7121279" cy="3124806"/>
                <a:chOff x="1080614" y="1206313"/>
                <a:chExt cx="7121279" cy="3127700"/>
              </a:xfrm>
            </p:grpSpPr>
            <p:cxnSp>
              <p:nvCxnSpPr>
                <p:cNvPr id="200" name="Straight Connector 199"/>
                <p:cNvCxnSpPr/>
                <p:nvPr/>
              </p:nvCxnSpPr>
              <p:spPr>
                <a:xfrm flipV="1">
                  <a:off x="1080614" y="1209748"/>
                  <a:ext cx="8229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/>
                <p:cNvCxnSpPr/>
                <p:nvPr/>
              </p:nvCxnSpPr>
              <p:spPr>
                <a:xfrm flipV="1">
                  <a:off x="1080614" y="1591996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/>
                <p:cNvCxnSpPr/>
                <p:nvPr/>
              </p:nvCxnSpPr>
              <p:spPr>
                <a:xfrm flipV="1">
                  <a:off x="1080614" y="1974243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Straight Connector 202"/>
                <p:cNvCxnSpPr/>
                <p:nvPr/>
              </p:nvCxnSpPr>
              <p:spPr>
                <a:xfrm flipV="1">
                  <a:off x="1080614" y="2356489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/>
                <p:cNvCxnSpPr/>
                <p:nvPr/>
              </p:nvCxnSpPr>
              <p:spPr>
                <a:xfrm flipV="1">
                  <a:off x="1080614" y="2738736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/>
                <p:cNvCxnSpPr/>
                <p:nvPr/>
              </p:nvCxnSpPr>
              <p:spPr>
                <a:xfrm flipV="1">
                  <a:off x="1080614" y="3120983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/>
                <p:nvPr/>
              </p:nvCxnSpPr>
              <p:spPr>
                <a:xfrm flipV="1">
                  <a:off x="1080614" y="3503229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 flipV="1">
                  <a:off x="1080614" y="3885476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 flipV="1">
                  <a:off x="1080614" y="4263912"/>
                  <a:ext cx="7315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>
                  <a:off x="1159657" y="2356489"/>
                  <a:ext cx="704088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 rot="16200000" flipV="1">
                  <a:off x="1123048" y="4297402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>
                <a:xfrm rot="16200000" flipV="1">
                  <a:off x="1905368" y="4297402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Straight Connector 211"/>
                <p:cNvCxnSpPr/>
                <p:nvPr/>
              </p:nvCxnSpPr>
              <p:spPr>
                <a:xfrm rot="16200000" flipV="1">
                  <a:off x="2687688" y="4297402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Straight Connector 212"/>
                <p:cNvCxnSpPr/>
                <p:nvPr/>
              </p:nvCxnSpPr>
              <p:spPr>
                <a:xfrm rot="16200000" flipV="1">
                  <a:off x="3470008" y="4297402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Straight Connector 213"/>
                <p:cNvCxnSpPr/>
                <p:nvPr/>
              </p:nvCxnSpPr>
              <p:spPr>
                <a:xfrm rot="16200000" flipV="1">
                  <a:off x="4252328" y="4297403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Straight Connector 214"/>
                <p:cNvCxnSpPr/>
                <p:nvPr/>
              </p:nvCxnSpPr>
              <p:spPr>
                <a:xfrm rot="16200000" flipV="1">
                  <a:off x="5034648" y="4297403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Straight Connector 215"/>
                <p:cNvCxnSpPr/>
                <p:nvPr/>
              </p:nvCxnSpPr>
              <p:spPr>
                <a:xfrm rot="16200000" flipV="1">
                  <a:off x="5816968" y="4297403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/>
                <p:cNvCxnSpPr/>
                <p:nvPr/>
              </p:nvCxnSpPr>
              <p:spPr>
                <a:xfrm rot="16200000" flipV="1">
                  <a:off x="6599288" y="4297403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Straight Connector 217"/>
                <p:cNvCxnSpPr/>
                <p:nvPr/>
              </p:nvCxnSpPr>
              <p:spPr>
                <a:xfrm rot="16200000" flipV="1">
                  <a:off x="7381608" y="4297403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Straight Connector 218"/>
                <p:cNvCxnSpPr/>
                <p:nvPr/>
              </p:nvCxnSpPr>
              <p:spPr>
                <a:xfrm rot="16200000" flipV="1">
                  <a:off x="8163927" y="4297403"/>
                  <a:ext cx="7322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0" name="Freeform 219"/>
                <p:cNvSpPr/>
                <p:nvPr/>
              </p:nvSpPr>
              <p:spPr>
                <a:xfrm>
                  <a:off x="1156857" y="1206313"/>
                  <a:ext cx="7045036" cy="3058767"/>
                </a:xfrm>
                <a:custGeom>
                  <a:avLst/>
                  <a:gdLst>
                    <a:gd name="connsiteX0" fmla="*/ 7038109 w 7038109"/>
                    <a:gd name="connsiteY0" fmla="*/ 3054927 h 3054927"/>
                    <a:gd name="connsiteX1" fmla="*/ 0 w 7038109"/>
                    <a:gd name="connsiteY1" fmla="*/ 3054927 h 3054927"/>
                    <a:gd name="connsiteX2" fmla="*/ 0 w 7038109"/>
                    <a:gd name="connsiteY2" fmla="*/ 0 h 3054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38109" h="3054927">
                      <a:moveTo>
                        <a:pt x="7038109" y="3054927"/>
                      </a:moveTo>
                      <a:lnTo>
                        <a:pt x="0" y="305492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" name="Group 111"/>
              <p:cNvGrpSpPr/>
              <p:nvPr/>
            </p:nvGrpSpPr>
            <p:grpSpPr>
              <a:xfrm>
                <a:off x="1162803" y="1722727"/>
                <a:ext cx="7042501" cy="2535241"/>
                <a:chOff x="1162803" y="1722727"/>
                <a:chExt cx="7042501" cy="2535241"/>
              </a:xfrm>
            </p:grpSpPr>
            <p:sp>
              <p:nvSpPr>
                <p:cNvPr id="314" name="Freeform 14"/>
                <p:cNvSpPr>
                  <a:spLocks/>
                </p:cNvSpPr>
                <p:nvPr/>
              </p:nvSpPr>
              <p:spPr bwMode="auto">
                <a:xfrm>
                  <a:off x="1166582" y="1976264"/>
                  <a:ext cx="3236912" cy="382588"/>
                </a:xfrm>
                <a:custGeom>
                  <a:avLst/>
                  <a:gdLst>
                    <a:gd name="T0" fmla="*/ 0 w 2039"/>
                    <a:gd name="T1" fmla="*/ 241 h 241"/>
                    <a:gd name="T2" fmla="*/ 671 w 2039"/>
                    <a:gd name="T3" fmla="*/ 100 h 241"/>
                    <a:gd name="T4" fmla="*/ 996 w 2039"/>
                    <a:gd name="T5" fmla="*/ 60 h 241"/>
                    <a:gd name="T6" fmla="*/ 1360 w 2039"/>
                    <a:gd name="T7" fmla="*/ 60 h 241"/>
                    <a:gd name="T8" fmla="*/ 2039 w 2039"/>
                    <a:gd name="T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9" h="241">
                      <a:moveTo>
                        <a:pt x="0" y="241"/>
                      </a:moveTo>
                      <a:lnTo>
                        <a:pt x="671" y="100"/>
                      </a:lnTo>
                      <a:lnTo>
                        <a:pt x="996" y="60"/>
                      </a:lnTo>
                      <a:lnTo>
                        <a:pt x="1360" y="60"/>
                      </a:lnTo>
                      <a:lnTo>
                        <a:pt x="2039" y="0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5" name="Line 19"/>
                <p:cNvSpPr>
                  <a:spLocks noChangeShapeType="1"/>
                </p:cNvSpPr>
                <p:nvPr/>
              </p:nvSpPr>
              <p:spPr bwMode="auto">
                <a:xfrm>
                  <a:off x="1166596" y="2358863"/>
                  <a:ext cx="1011237" cy="47625"/>
                </a:xfrm>
                <a:prstGeom prst="line">
                  <a:avLst/>
                </a:pr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6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1166582" y="2093751"/>
                  <a:ext cx="819150" cy="265113"/>
                </a:xfrm>
                <a:prstGeom prst="line">
                  <a:avLst/>
                </a:pr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7" name="Freeform 23"/>
                <p:cNvSpPr>
                  <a:spLocks/>
                </p:cNvSpPr>
                <p:nvPr/>
              </p:nvSpPr>
              <p:spPr bwMode="auto">
                <a:xfrm>
                  <a:off x="1166586" y="2358854"/>
                  <a:ext cx="5299075" cy="1009650"/>
                </a:xfrm>
                <a:custGeom>
                  <a:avLst/>
                  <a:gdLst>
                    <a:gd name="T0" fmla="*/ 0 w 3338"/>
                    <a:gd name="T1" fmla="*/ 0 h 636"/>
                    <a:gd name="T2" fmla="*/ 573 w 3338"/>
                    <a:gd name="T3" fmla="*/ 378 h 636"/>
                    <a:gd name="T4" fmla="*/ 922 w 3338"/>
                    <a:gd name="T5" fmla="*/ 471 h 636"/>
                    <a:gd name="T6" fmla="*/ 1246 w 3338"/>
                    <a:gd name="T7" fmla="*/ 613 h 636"/>
                    <a:gd name="T8" fmla="*/ 1926 w 3338"/>
                    <a:gd name="T9" fmla="*/ 636 h 636"/>
                    <a:gd name="T10" fmla="*/ 2607 w 3338"/>
                    <a:gd name="T11" fmla="*/ 636 h 636"/>
                    <a:gd name="T12" fmla="*/ 3338 w 3338"/>
                    <a:gd name="T13" fmla="*/ 589 h 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38" h="636">
                      <a:moveTo>
                        <a:pt x="0" y="0"/>
                      </a:moveTo>
                      <a:lnTo>
                        <a:pt x="573" y="378"/>
                      </a:lnTo>
                      <a:lnTo>
                        <a:pt x="922" y="471"/>
                      </a:lnTo>
                      <a:lnTo>
                        <a:pt x="1246" y="613"/>
                      </a:lnTo>
                      <a:lnTo>
                        <a:pt x="1926" y="636"/>
                      </a:lnTo>
                      <a:lnTo>
                        <a:pt x="2607" y="636"/>
                      </a:lnTo>
                      <a:lnTo>
                        <a:pt x="3338" y="589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8" name="Freeform 30"/>
                <p:cNvSpPr>
                  <a:spLocks/>
                </p:cNvSpPr>
                <p:nvPr/>
              </p:nvSpPr>
              <p:spPr bwMode="auto">
                <a:xfrm>
                  <a:off x="1166585" y="2244550"/>
                  <a:ext cx="2528887" cy="496888"/>
                </a:xfrm>
                <a:custGeom>
                  <a:avLst/>
                  <a:gdLst>
                    <a:gd name="T0" fmla="*/ 0 w 1593"/>
                    <a:gd name="T1" fmla="*/ 72 h 313"/>
                    <a:gd name="T2" fmla="*/ 597 w 1593"/>
                    <a:gd name="T3" fmla="*/ 265 h 313"/>
                    <a:gd name="T4" fmla="*/ 888 w 1593"/>
                    <a:gd name="T5" fmla="*/ 313 h 313"/>
                    <a:gd name="T6" fmla="*/ 1254 w 1593"/>
                    <a:gd name="T7" fmla="*/ 72 h 313"/>
                    <a:gd name="T8" fmla="*/ 1593 w 1593"/>
                    <a:gd name="T9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3" h="313">
                      <a:moveTo>
                        <a:pt x="0" y="72"/>
                      </a:moveTo>
                      <a:lnTo>
                        <a:pt x="597" y="265"/>
                      </a:lnTo>
                      <a:lnTo>
                        <a:pt x="888" y="313"/>
                      </a:lnTo>
                      <a:lnTo>
                        <a:pt x="1254" y="72"/>
                      </a:lnTo>
                      <a:lnTo>
                        <a:pt x="1593" y="0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9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1166582" y="1771488"/>
                  <a:ext cx="909637" cy="587375"/>
                </a:xfrm>
                <a:prstGeom prst="line">
                  <a:avLst/>
                </a:pr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0" name="Line 37"/>
                <p:cNvSpPr>
                  <a:spLocks noChangeShapeType="1"/>
                </p:cNvSpPr>
                <p:nvPr/>
              </p:nvSpPr>
              <p:spPr bwMode="auto">
                <a:xfrm>
                  <a:off x="1166582" y="2358860"/>
                  <a:ext cx="881062" cy="104775"/>
                </a:xfrm>
                <a:prstGeom prst="line">
                  <a:avLst/>
                </a:pr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1" name="Freeform 39"/>
                <p:cNvSpPr>
                  <a:spLocks/>
                </p:cNvSpPr>
                <p:nvPr/>
              </p:nvSpPr>
              <p:spPr bwMode="auto">
                <a:xfrm>
                  <a:off x="1166587" y="2358863"/>
                  <a:ext cx="5286375" cy="688975"/>
                </a:xfrm>
                <a:custGeom>
                  <a:avLst/>
                  <a:gdLst>
                    <a:gd name="T0" fmla="*/ 0 w 3330"/>
                    <a:gd name="T1" fmla="*/ 0 h 434"/>
                    <a:gd name="T2" fmla="*/ 549 w 3330"/>
                    <a:gd name="T3" fmla="*/ 117 h 434"/>
                    <a:gd name="T4" fmla="*/ 888 w 3330"/>
                    <a:gd name="T5" fmla="*/ 84 h 434"/>
                    <a:gd name="T6" fmla="*/ 1302 w 3330"/>
                    <a:gd name="T7" fmla="*/ 183 h 434"/>
                    <a:gd name="T8" fmla="*/ 1967 w 3330"/>
                    <a:gd name="T9" fmla="*/ 434 h 434"/>
                    <a:gd name="T10" fmla="*/ 2649 w 3330"/>
                    <a:gd name="T11" fmla="*/ 402 h 434"/>
                    <a:gd name="T12" fmla="*/ 3330 w 3330"/>
                    <a:gd name="T13" fmla="*/ 402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30" h="434">
                      <a:moveTo>
                        <a:pt x="0" y="0"/>
                      </a:moveTo>
                      <a:lnTo>
                        <a:pt x="549" y="117"/>
                      </a:lnTo>
                      <a:lnTo>
                        <a:pt x="888" y="84"/>
                      </a:lnTo>
                      <a:lnTo>
                        <a:pt x="1302" y="183"/>
                      </a:lnTo>
                      <a:lnTo>
                        <a:pt x="1967" y="434"/>
                      </a:lnTo>
                      <a:lnTo>
                        <a:pt x="2649" y="402"/>
                      </a:lnTo>
                      <a:lnTo>
                        <a:pt x="3330" y="402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" name="Line 56"/>
                <p:cNvSpPr>
                  <a:spLocks noChangeShapeType="1"/>
                </p:cNvSpPr>
                <p:nvPr/>
              </p:nvSpPr>
              <p:spPr bwMode="auto">
                <a:xfrm flipV="1">
                  <a:off x="1168459" y="1727480"/>
                  <a:ext cx="1128713" cy="625475"/>
                </a:xfrm>
                <a:prstGeom prst="line">
                  <a:avLst/>
                </a:prstGeom>
                <a:solidFill>
                  <a:schemeClr val="bg1"/>
                </a:solidFill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168457" y="1797343"/>
                  <a:ext cx="985838" cy="555625"/>
                </a:xfrm>
                <a:prstGeom prst="line">
                  <a:avLst/>
                </a:prstGeom>
                <a:solidFill>
                  <a:schemeClr val="bg1"/>
                </a:solidFill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" name="Freeform 60"/>
                <p:cNvSpPr>
                  <a:spLocks/>
                </p:cNvSpPr>
                <p:nvPr/>
              </p:nvSpPr>
              <p:spPr bwMode="auto">
                <a:xfrm>
                  <a:off x="1168482" y="2352955"/>
                  <a:ext cx="2130425" cy="836613"/>
                </a:xfrm>
                <a:custGeom>
                  <a:avLst/>
                  <a:gdLst>
                    <a:gd name="T0" fmla="*/ 0 w 1342"/>
                    <a:gd name="T1" fmla="*/ 0 h 527"/>
                    <a:gd name="T2" fmla="*/ 555 w 1342"/>
                    <a:gd name="T3" fmla="*/ 233 h 527"/>
                    <a:gd name="T4" fmla="*/ 1001 w 1342"/>
                    <a:gd name="T5" fmla="*/ 485 h 527"/>
                    <a:gd name="T6" fmla="*/ 1342 w 1342"/>
                    <a:gd name="T7" fmla="*/ 527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42" h="527">
                      <a:moveTo>
                        <a:pt x="0" y="0"/>
                      </a:moveTo>
                      <a:lnTo>
                        <a:pt x="555" y="233"/>
                      </a:lnTo>
                      <a:lnTo>
                        <a:pt x="1001" y="485"/>
                      </a:lnTo>
                      <a:lnTo>
                        <a:pt x="1342" y="527"/>
                      </a:lnTo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00457C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1168457" y="2298993"/>
                  <a:ext cx="935038" cy="53975"/>
                </a:xfrm>
                <a:prstGeom prst="line">
                  <a:avLst/>
                </a:prstGeom>
                <a:solidFill>
                  <a:schemeClr val="bg1"/>
                </a:solidFill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1168476" y="1879893"/>
                  <a:ext cx="817563" cy="473075"/>
                </a:xfrm>
                <a:prstGeom prst="line">
                  <a:avLst/>
                </a:prstGeom>
                <a:solidFill>
                  <a:schemeClr val="bg1"/>
                </a:solidFill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78" name="Freeform 78"/>
                <p:cNvSpPr>
                  <a:spLocks/>
                </p:cNvSpPr>
                <p:nvPr/>
              </p:nvSpPr>
              <p:spPr bwMode="auto">
                <a:xfrm>
                  <a:off x="1163692" y="2348205"/>
                  <a:ext cx="4491038" cy="1379538"/>
                </a:xfrm>
                <a:custGeom>
                  <a:avLst/>
                  <a:gdLst>
                    <a:gd name="T0" fmla="*/ 0 w 2829"/>
                    <a:gd name="T1" fmla="*/ 0 h 869"/>
                    <a:gd name="T2" fmla="*/ 183 w 2829"/>
                    <a:gd name="T3" fmla="*/ 601 h 869"/>
                    <a:gd name="T4" fmla="*/ 312 w 2829"/>
                    <a:gd name="T5" fmla="*/ 601 h 869"/>
                    <a:gd name="T6" fmla="*/ 621 w 2829"/>
                    <a:gd name="T7" fmla="*/ 684 h 869"/>
                    <a:gd name="T8" fmla="*/ 959 w 2829"/>
                    <a:gd name="T9" fmla="*/ 809 h 869"/>
                    <a:gd name="T10" fmla="*/ 1292 w 2829"/>
                    <a:gd name="T11" fmla="*/ 809 h 869"/>
                    <a:gd name="T12" fmla="*/ 1923 w 2829"/>
                    <a:gd name="T13" fmla="*/ 819 h 869"/>
                    <a:gd name="T14" fmla="*/ 2829 w 2829"/>
                    <a:gd name="T15" fmla="*/ 869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29" h="869">
                      <a:moveTo>
                        <a:pt x="0" y="0"/>
                      </a:moveTo>
                      <a:lnTo>
                        <a:pt x="183" y="601"/>
                      </a:lnTo>
                      <a:lnTo>
                        <a:pt x="312" y="601"/>
                      </a:lnTo>
                      <a:lnTo>
                        <a:pt x="621" y="684"/>
                      </a:lnTo>
                      <a:lnTo>
                        <a:pt x="959" y="809"/>
                      </a:lnTo>
                      <a:lnTo>
                        <a:pt x="1292" y="809"/>
                      </a:lnTo>
                      <a:lnTo>
                        <a:pt x="1923" y="819"/>
                      </a:lnTo>
                      <a:lnTo>
                        <a:pt x="2829" y="869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79" name="Freeform 79"/>
                <p:cNvSpPr>
                  <a:spLocks/>
                </p:cNvSpPr>
                <p:nvPr/>
              </p:nvSpPr>
              <p:spPr bwMode="auto">
                <a:xfrm>
                  <a:off x="1163692" y="1956090"/>
                  <a:ext cx="1428750" cy="392113"/>
                </a:xfrm>
                <a:custGeom>
                  <a:avLst/>
                  <a:gdLst>
                    <a:gd name="T0" fmla="*/ 0 w 900"/>
                    <a:gd name="T1" fmla="*/ 247 h 247"/>
                    <a:gd name="T2" fmla="*/ 559 w 900"/>
                    <a:gd name="T3" fmla="*/ 0 h 247"/>
                    <a:gd name="T4" fmla="*/ 900 w 900"/>
                    <a:gd name="T5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00" h="247">
                      <a:moveTo>
                        <a:pt x="0" y="247"/>
                      </a:moveTo>
                      <a:lnTo>
                        <a:pt x="559" y="0"/>
                      </a:lnTo>
                      <a:lnTo>
                        <a:pt x="900" y="0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0" name="Freeform 80"/>
                <p:cNvSpPr>
                  <a:spLocks/>
                </p:cNvSpPr>
                <p:nvPr/>
              </p:nvSpPr>
              <p:spPr bwMode="auto">
                <a:xfrm>
                  <a:off x="1163705" y="1786231"/>
                  <a:ext cx="1920875" cy="660399"/>
                </a:xfrm>
                <a:custGeom>
                  <a:avLst/>
                  <a:gdLst>
                    <a:gd name="T0" fmla="*/ 0 w 1210"/>
                    <a:gd name="T1" fmla="*/ 354 h 416"/>
                    <a:gd name="T2" fmla="*/ 527 w 1210"/>
                    <a:gd name="T3" fmla="*/ 416 h 416"/>
                    <a:gd name="T4" fmla="*/ 868 w 1210"/>
                    <a:gd name="T5" fmla="*/ 93 h 416"/>
                    <a:gd name="T6" fmla="*/ 1210 w 1210"/>
                    <a:gd name="T7" fmla="*/ 0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10" h="416">
                      <a:moveTo>
                        <a:pt x="0" y="354"/>
                      </a:moveTo>
                      <a:lnTo>
                        <a:pt x="527" y="416"/>
                      </a:lnTo>
                      <a:lnTo>
                        <a:pt x="868" y="93"/>
                      </a:lnTo>
                      <a:lnTo>
                        <a:pt x="1210" y="0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1" name="Freeform 81"/>
                <p:cNvSpPr>
                  <a:spLocks/>
                </p:cNvSpPr>
                <p:nvPr/>
              </p:nvSpPr>
              <p:spPr bwMode="auto">
                <a:xfrm>
                  <a:off x="1163692" y="2348196"/>
                  <a:ext cx="6470650" cy="1512888"/>
                </a:xfrm>
                <a:custGeom>
                  <a:avLst/>
                  <a:gdLst>
                    <a:gd name="T0" fmla="*/ 0 w 4076"/>
                    <a:gd name="T1" fmla="*/ 0 h 953"/>
                    <a:gd name="T2" fmla="*/ 623 w 4076"/>
                    <a:gd name="T3" fmla="*/ 786 h 953"/>
                    <a:gd name="T4" fmla="*/ 957 w 4076"/>
                    <a:gd name="T5" fmla="*/ 829 h 953"/>
                    <a:gd name="T6" fmla="*/ 1308 w 4076"/>
                    <a:gd name="T7" fmla="*/ 849 h 953"/>
                    <a:gd name="T8" fmla="*/ 2033 w 4076"/>
                    <a:gd name="T9" fmla="*/ 861 h 953"/>
                    <a:gd name="T10" fmla="*/ 2676 w 4076"/>
                    <a:gd name="T11" fmla="*/ 871 h 953"/>
                    <a:gd name="T12" fmla="*/ 3353 w 4076"/>
                    <a:gd name="T13" fmla="*/ 891 h 953"/>
                    <a:gd name="T14" fmla="*/ 4076 w 4076"/>
                    <a:gd name="T15" fmla="*/ 953 h 9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76" h="953">
                      <a:moveTo>
                        <a:pt x="0" y="0"/>
                      </a:moveTo>
                      <a:lnTo>
                        <a:pt x="623" y="786"/>
                      </a:lnTo>
                      <a:lnTo>
                        <a:pt x="957" y="829"/>
                      </a:lnTo>
                      <a:lnTo>
                        <a:pt x="1308" y="849"/>
                      </a:lnTo>
                      <a:lnTo>
                        <a:pt x="2033" y="861"/>
                      </a:lnTo>
                      <a:lnTo>
                        <a:pt x="2676" y="871"/>
                      </a:lnTo>
                      <a:lnTo>
                        <a:pt x="3353" y="891"/>
                      </a:lnTo>
                      <a:lnTo>
                        <a:pt x="4076" y="953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2" name="Freeform 82"/>
                <p:cNvSpPr>
                  <a:spLocks/>
                </p:cNvSpPr>
                <p:nvPr/>
              </p:nvSpPr>
              <p:spPr bwMode="auto">
                <a:xfrm>
                  <a:off x="1163692" y="2348202"/>
                  <a:ext cx="1519238" cy="890587"/>
                </a:xfrm>
                <a:custGeom>
                  <a:avLst/>
                  <a:gdLst>
                    <a:gd name="T0" fmla="*/ 0 w 957"/>
                    <a:gd name="T1" fmla="*/ 0 h 561"/>
                    <a:gd name="T2" fmla="*/ 623 w 957"/>
                    <a:gd name="T3" fmla="*/ 561 h 561"/>
                    <a:gd name="T4" fmla="*/ 957 w 957"/>
                    <a:gd name="T5" fmla="*/ 535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57" h="561">
                      <a:moveTo>
                        <a:pt x="0" y="0"/>
                      </a:moveTo>
                      <a:lnTo>
                        <a:pt x="623" y="561"/>
                      </a:lnTo>
                      <a:lnTo>
                        <a:pt x="957" y="535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3" name="Freeform 83"/>
                <p:cNvSpPr>
                  <a:spLocks/>
                </p:cNvSpPr>
                <p:nvPr/>
              </p:nvSpPr>
              <p:spPr bwMode="auto">
                <a:xfrm>
                  <a:off x="1163704" y="2348192"/>
                  <a:ext cx="1965325" cy="919163"/>
                </a:xfrm>
                <a:custGeom>
                  <a:avLst/>
                  <a:gdLst>
                    <a:gd name="T0" fmla="*/ 0 w 1238"/>
                    <a:gd name="T1" fmla="*/ 0 h 579"/>
                    <a:gd name="T2" fmla="*/ 571 w 1238"/>
                    <a:gd name="T3" fmla="*/ 358 h 579"/>
                    <a:gd name="T4" fmla="*/ 886 w 1238"/>
                    <a:gd name="T5" fmla="*/ 557 h 579"/>
                    <a:gd name="T6" fmla="*/ 1238 w 1238"/>
                    <a:gd name="T7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8" h="579">
                      <a:moveTo>
                        <a:pt x="0" y="0"/>
                      </a:moveTo>
                      <a:lnTo>
                        <a:pt x="571" y="358"/>
                      </a:lnTo>
                      <a:lnTo>
                        <a:pt x="886" y="557"/>
                      </a:lnTo>
                      <a:lnTo>
                        <a:pt x="1238" y="579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4" name="Freeform 84"/>
                <p:cNvSpPr>
                  <a:spLocks/>
                </p:cNvSpPr>
                <p:nvPr/>
              </p:nvSpPr>
              <p:spPr bwMode="auto">
                <a:xfrm>
                  <a:off x="1163692" y="2348205"/>
                  <a:ext cx="4972050" cy="1111250"/>
                </a:xfrm>
                <a:custGeom>
                  <a:avLst/>
                  <a:gdLst>
                    <a:gd name="T0" fmla="*/ 0 w 3132"/>
                    <a:gd name="T1" fmla="*/ 0 h 700"/>
                    <a:gd name="T2" fmla="*/ 571 w 3132"/>
                    <a:gd name="T3" fmla="*/ 525 h 700"/>
                    <a:gd name="T4" fmla="*/ 902 w 3132"/>
                    <a:gd name="T5" fmla="*/ 577 h 700"/>
                    <a:gd name="T6" fmla="*/ 1208 w 3132"/>
                    <a:gd name="T7" fmla="*/ 599 h 700"/>
                    <a:gd name="T8" fmla="*/ 1838 w 3132"/>
                    <a:gd name="T9" fmla="*/ 640 h 700"/>
                    <a:gd name="T10" fmla="*/ 2457 w 3132"/>
                    <a:gd name="T11" fmla="*/ 680 h 700"/>
                    <a:gd name="T12" fmla="*/ 3132 w 3132"/>
                    <a:gd name="T13" fmla="*/ 700 h 7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32" h="700">
                      <a:moveTo>
                        <a:pt x="0" y="0"/>
                      </a:moveTo>
                      <a:lnTo>
                        <a:pt x="571" y="525"/>
                      </a:lnTo>
                      <a:lnTo>
                        <a:pt x="902" y="577"/>
                      </a:lnTo>
                      <a:lnTo>
                        <a:pt x="1208" y="599"/>
                      </a:lnTo>
                      <a:lnTo>
                        <a:pt x="1838" y="640"/>
                      </a:lnTo>
                      <a:lnTo>
                        <a:pt x="2457" y="680"/>
                      </a:lnTo>
                      <a:lnTo>
                        <a:pt x="3132" y="700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5" name="Freeform 85"/>
                <p:cNvSpPr>
                  <a:spLocks/>
                </p:cNvSpPr>
                <p:nvPr/>
              </p:nvSpPr>
              <p:spPr bwMode="auto">
                <a:xfrm>
                  <a:off x="1163692" y="2348202"/>
                  <a:ext cx="4768850" cy="1519237"/>
                </a:xfrm>
                <a:custGeom>
                  <a:avLst/>
                  <a:gdLst>
                    <a:gd name="T0" fmla="*/ 0 w 3004"/>
                    <a:gd name="T1" fmla="*/ 0 h 957"/>
                    <a:gd name="T2" fmla="*/ 571 w 3004"/>
                    <a:gd name="T3" fmla="*/ 957 h 957"/>
                    <a:gd name="T4" fmla="*/ 918 w 3004"/>
                    <a:gd name="T5" fmla="*/ 957 h 957"/>
                    <a:gd name="T6" fmla="*/ 1127 w 3004"/>
                    <a:gd name="T7" fmla="*/ 957 h 957"/>
                    <a:gd name="T8" fmla="*/ 1724 w 3004"/>
                    <a:gd name="T9" fmla="*/ 957 h 957"/>
                    <a:gd name="T10" fmla="*/ 2331 w 3004"/>
                    <a:gd name="T11" fmla="*/ 957 h 957"/>
                    <a:gd name="T12" fmla="*/ 3004 w 3004"/>
                    <a:gd name="T13" fmla="*/ 670 h 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04" h="957">
                      <a:moveTo>
                        <a:pt x="0" y="0"/>
                      </a:moveTo>
                      <a:lnTo>
                        <a:pt x="571" y="957"/>
                      </a:lnTo>
                      <a:lnTo>
                        <a:pt x="918" y="957"/>
                      </a:lnTo>
                      <a:lnTo>
                        <a:pt x="1127" y="957"/>
                      </a:lnTo>
                      <a:lnTo>
                        <a:pt x="1724" y="957"/>
                      </a:lnTo>
                      <a:lnTo>
                        <a:pt x="2331" y="957"/>
                      </a:lnTo>
                      <a:lnTo>
                        <a:pt x="3004" y="670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6" name="Freeform 86"/>
                <p:cNvSpPr>
                  <a:spLocks/>
                </p:cNvSpPr>
                <p:nvPr/>
              </p:nvSpPr>
              <p:spPr bwMode="auto">
                <a:xfrm>
                  <a:off x="1163695" y="2348192"/>
                  <a:ext cx="3508375" cy="1587500"/>
                </a:xfrm>
                <a:custGeom>
                  <a:avLst/>
                  <a:gdLst>
                    <a:gd name="T0" fmla="*/ 0 w 2210"/>
                    <a:gd name="T1" fmla="*/ 0 h 1000"/>
                    <a:gd name="T2" fmla="*/ 605 w 2210"/>
                    <a:gd name="T3" fmla="*/ 457 h 1000"/>
                    <a:gd name="T4" fmla="*/ 914 w 2210"/>
                    <a:gd name="T5" fmla="*/ 666 h 1000"/>
                    <a:gd name="T6" fmla="*/ 1425 w 2210"/>
                    <a:gd name="T7" fmla="*/ 1000 h 1000"/>
                    <a:gd name="T8" fmla="*/ 2210 w 2210"/>
                    <a:gd name="T9" fmla="*/ 1000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0" h="1000">
                      <a:moveTo>
                        <a:pt x="0" y="0"/>
                      </a:moveTo>
                      <a:lnTo>
                        <a:pt x="605" y="457"/>
                      </a:lnTo>
                      <a:lnTo>
                        <a:pt x="914" y="666"/>
                      </a:lnTo>
                      <a:lnTo>
                        <a:pt x="1425" y="1000"/>
                      </a:lnTo>
                      <a:lnTo>
                        <a:pt x="2210" y="1000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7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1163707" y="1722727"/>
                  <a:ext cx="549275" cy="625475"/>
                </a:xfrm>
                <a:prstGeom prst="line">
                  <a:avLst/>
                </a:pr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8" name="Freeform 88"/>
                <p:cNvSpPr>
                  <a:spLocks/>
                </p:cNvSpPr>
                <p:nvPr/>
              </p:nvSpPr>
              <p:spPr bwMode="auto">
                <a:xfrm>
                  <a:off x="1163693" y="2240717"/>
                  <a:ext cx="6467475" cy="114300"/>
                </a:xfrm>
                <a:custGeom>
                  <a:avLst/>
                  <a:gdLst>
                    <a:gd name="T0" fmla="*/ 0 w 4074"/>
                    <a:gd name="T1" fmla="*/ 72 h 72"/>
                    <a:gd name="T2" fmla="*/ 637 w 4074"/>
                    <a:gd name="T3" fmla="*/ 72 h 72"/>
                    <a:gd name="T4" fmla="*/ 979 w 4074"/>
                    <a:gd name="T5" fmla="*/ 0 h 72"/>
                    <a:gd name="T6" fmla="*/ 1352 w 4074"/>
                    <a:gd name="T7" fmla="*/ 72 h 72"/>
                    <a:gd name="T8" fmla="*/ 2033 w 4074"/>
                    <a:gd name="T9" fmla="*/ 72 h 72"/>
                    <a:gd name="T10" fmla="*/ 2712 w 4074"/>
                    <a:gd name="T11" fmla="*/ 72 h 72"/>
                    <a:gd name="T12" fmla="*/ 3393 w 4074"/>
                    <a:gd name="T13" fmla="*/ 0 h 72"/>
                    <a:gd name="T14" fmla="*/ 4074 w 4074"/>
                    <a:gd name="T1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74" h="72">
                      <a:moveTo>
                        <a:pt x="0" y="72"/>
                      </a:moveTo>
                      <a:lnTo>
                        <a:pt x="637" y="72"/>
                      </a:lnTo>
                      <a:lnTo>
                        <a:pt x="979" y="0"/>
                      </a:lnTo>
                      <a:lnTo>
                        <a:pt x="1352" y="72"/>
                      </a:lnTo>
                      <a:lnTo>
                        <a:pt x="2033" y="72"/>
                      </a:lnTo>
                      <a:lnTo>
                        <a:pt x="2712" y="72"/>
                      </a:lnTo>
                      <a:lnTo>
                        <a:pt x="3393" y="0"/>
                      </a:lnTo>
                      <a:lnTo>
                        <a:pt x="4074" y="0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9" name="Freeform 89"/>
                <p:cNvSpPr>
                  <a:spLocks/>
                </p:cNvSpPr>
                <p:nvPr/>
              </p:nvSpPr>
              <p:spPr bwMode="auto">
                <a:xfrm>
                  <a:off x="1163692" y="1760830"/>
                  <a:ext cx="1525588" cy="587375"/>
                </a:xfrm>
                <a:custGeom>
                  <a:avLst/>
                  <a:gdLst>
                    <a:gd name="T0" fmla="*/ 0 w 961"/>
                    <a:gd name="T1" fmla="*/ 370 h 370"/>
                    <a:gd name="T2" fmla="*/ 621 w 961"/>
                    <a:gd name="T3" fmla="*/ 350 h 370"/>
                    <a:gd name="T4" fmla="*/ 961 w 961"/>
                    <a:gd name="T5" fmla="*/ 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1" h="370">
                      <a:moveTo>
                        <a:pt x="0" y="370"/>
                      </a:moveTo>
                      <a:lnTo>
                        <a:pt x="621" y="350"/>
                      </a:lnTo>
                      <a:lnTo>
                        <a:pt x="961" y="0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0" name="Freeform 90"/>
                <p:cNvSpPr>
                  <a:spLocks/>
                </p:cNvSpPr>
                <p:nvPr/>
              </p:nvSpPr>
              <p:spPr bwMode="auto">
                <a:xfrm>
                  <a:off x="1163692" y="2348196"/>
                  <a:ext cx="6286500" cy="776288"/>
                </a:xfrm>
                <a:custGeom>
                  <a:avLst/>
                  <a:gdLst>
                    <a:gd name="T0" fmla="*/ 0 w 3960"/>
                    <a:gd name="T1" fmla="*/ 0 h 489"/>
                    <a:gd name="T2" fmla="*/ 557 w 3960"/>
                    <a:gd name="T3" fmla="*/ 233 h 489"/>
                    <a:gd name="T4" fmla="*/ 898 w 3960"/>
                    <a:gd name="T5" fmla="*/ 233 h 489"/>
                    <a:gd name="T6" fmla="*/ 1238 w 3960"/>
                    <a:gd name="T7" fmla="*/ 261 h 489"/>
                    <a:gd name="T8" fmla="*/ 1917 w 3960"/>
                    <a:gd name="T9" fmla="*/ 374 h 489"/>
                    <a:gd name="T10" fmla="*/ 2598 w 3960"/>
                    <a:gd name="T11" fmla="*/ 489 h 489"/>
                    <a:gd name="T12" fmla="*/ 3279 w 3960"/>
                    <a:gd name="T13" fmla="*/ 404 h 489"/>
                    <a:gd name="T14" fmla="*/ 3960 w 3960"/>
                    <a:gd name="T15" fmla="*/ 461 h 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60" h="489">
                      <a:moveTo>
                        <a:pt x="0" y="0"/>
                      </a:moveTo>
                      <a:lnTo>
                        <a:pt x="557" y="233"/>
                      </a:lnTo>
                      <a:lnTo>
                        <a:pt x="898" y="233"/>
                      </a:lnTo>
                      <a:lnTo>
                        <a:pt x="1238" y="261"/>
                      </a:lnTo>
                      <a:lnTo>
                        <a:pt x="1917" y="374"/>
                      </a:lnTo>
                      <a:lnTo>
                        <a:pt x="2598" y="489"/>
                      </a:lnTo>
                      <a:lnTo>
                        <a:pt x="3279" y="404"/>
                      </a:lnTo>
                      <a:lnTo>
                        <a:pt x="3960" y="461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1" name="Freeform 91"/>
                <p:cNvSpPr>
                  <a:spLocks/>
                </p:cNvSpPr>
                <p:nvPr/>
              </p:nvSpPr>
              <p:spPr bwMode="auto">
                <a:xfrm>
                  <a:off x="1163692" y="2348193"/>
                  <a:ext cx="6567488" cy="928688"/>
                </a:xfrm>
                <a:custGeom>
                  <a:avLst/>
                  <a:gdLst>
                    <a:gd name="T0" fmla="*/ 0 w 4137"/>
                    <a:gd name="T1" fmla="*/ 0 h 585"/>
                    <a:gd name="T2" fmla="*/ 249 w 4137"/>
                    <a:gd name="T3" fmla="*/ 40 h 585"/>
                    <a:gd name="T4" fmla="*/ 589 w 4137"/>
                    <a:gd name="T5" fmla="*/ 457 h 585"/>
                    <a:gd name="T6" fmla="*/ 1212 w 4137"/>
                    <a:gd name="T7" fmla="*/ 386 h 585"/>
                    <a:gd name="T8" fmla="*/ 1893 w 4137"/>
                    <a:gd name="T9" fmla="*/ 366 h 585"/>
                    <a:gd name="T10" fmla="*/ 2720 w 4137"/>
                    <a:gd name="T11" fmla="*/ 422 h 585"/>
                    <a:gd name="T12" fmla="*/ 3456 w 4137"/>
                    <a:gd name="T13" fmla="*/ 422 h 585"/>
                    <a:gd name="T14" fmla="*/ 4137 w 4137"/>
                    <a:gd name="T15" fmla="*/ 585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37" h="585">
                      <a:moveTo>
                        <a:pt x="0" y="0"/>
                      </a:moveTo>
                      <a:lnTo>
                        <a:pt x="249" y="40"/>
                      </a:lnTo>
                      <a:lnTo>
                        <a:pt x="589" y="457"/>
                      </a:lnTo>
                      <a:lnTo>
                        <a:pt x="1212" y="386"/>
                      </a:lnTo>
                      <a:lnTo>
                        <a:pt x="1893" y="366"/>
                      </a:lnTo>
                      <a:lnTo>
                        <a:pt x="2720" y="422"/>
                      </a:lnTo>
                      <a:lnTo>
                        <a:pt x="3456" y="422"/>
                      </a:lnTo>
                      <a:lnTo>
                        <a:pt x="4137" y="585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2" name="Freeform 92"/>
                <p:cNvSpPr>
                  <a:spLocks/>
                </p:cNvSpPr>
                <p:nvPr/>
              </p:nvSpPr>
              <p:spPr bwMode="auto">
                <a:xfrm>
                  <a:off x="1163692" y="2348202"/>
                  <a:ext cx="6516688" cy="1309687"/>
                </a:xfrm>
                <a:custGeom>
                  <a:avLst/>
                  <a:gdLst>
                    <a:gd name="T0" fmla="*/ 0 w 4105"/>
                    <a:gd name="T1" fmla="*/ 0 h 825"/>
                    <a:gd name="T2" fmla="*/ 589 w 4105"/>
                    <a:gd name="T3" fmla="*/ 491 h 825"/>
                    <a:gd name="T4" fmla="*/ 930 w 4105"/>
                    <a:gd name="T5" fmla="*/ 617 h 825"/>
                    <a:gd name="T6" fmla="*/ 1310 w 4105"/>
                    <a:gd name="T7" fmla="*/ 561 h 825"/>
                    <a:gd name="T8" fmla="*/ 2007 w 4105"/>
                    <a:gd name="T9" fmla="*/ 700 h 825"/>
                    <a:gd name="T10" fmla="*/ 3425 w 4105"/>
                    <a:gd name="T11" fmla="*/ 672 h 825"/>
                    <a:gd name="T12" fmla="*/ 4105 w 4105"/>
                    <a:gd name="T13" fmla="*/ 825 h 8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05" h="825">
                      <a:moveTo>
                        <a:pt x="0" y="0"/>
                      </a:moveTo>
                      <a:lnTo>
                        <a:pt x="589" y="491"/>
                      </a:lnTo>
                      <a:lnTo>
                        <a:pt x="930" y="617"/>
                      </a:lnTo>
                      <a:lnTo>
                        <a:pt x="1310" y="561"/>
                      </a:lnTo>
                      <a:lnTo>
                        <a:pt x="2007" y="700"/>
                      </a:lnTo>
                      <a:lnTo>
                        <a:pt x="3425" y="672"/>
                      </a:lnTo>
                      <a:lnTo>
                        <a:pt x="4105" y="825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3" name="Freeform 93"/>
                <p:cNvSpPr>
                  <a:spLocks/>
                </p:cNvSpPr>
                <p:nvPr/>
              </p:nvSpPr>
              <p:spPr bwMode="auto">
                <a:xfrm>
                  <a:off x="1163695" y="2348205"/>
                  <a:ext cx="5218113" cy="1909763"/>
                </a:xfrm>
                <a:custGeom>
                  <a:avLst/>
                  <a:gdLst>
                    <a:gd name="T0" fmla="*/ 0 w 3287"/>
                    <a:gd name="T1" fmla="*/ 0 h 1203"/>
                    <a:gd name="T2" fmla="*/ 541 w 3287"/>
                    <a:gd name="T3" fmla="*/ 394 h 1203"/>
                    <a:gd name="T4" fmla="*/ 882 w 3287"/>
                    <a:gd name="T5" fmla="*/ 839 h 1203"/>
                    <a:gd name="T6" fmla="*/ 1254 w 3287"/>
                    <a:gd name="T7" fmla="*/ 1036 h 1203"/>
                    <a:gd name="T8" fmla="*/ 1909 w 3287"/>
                    <a:gd name="T9" fmla="*/ 1006 h 1203"/>
                    <a:gd name="T10" fmla="*/ 2606 w 3287"/>
                    <a:gd name="T11" fmla="*/ 786 h 1203"/>
                    <a:gd name="T12" fmla="*/ 2923 w 3287"/>
                    <a:gd name="T13" fmla="*/ 758 h 1203"/>
                    <a:gd name="T14" fmla="*/ 3287 w 3287"/>
                    <a:gd name="T15" fmla="*/ 1203 h 1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87" h="1203">
                      <a:moveTo>
                        <a:pt x="0" y="0"/>
                      </a:moveTo>
                      <a:lnTo>
                        <a:pt x="541" y="394"/>
                      </a:lnTo>
                      <a:lnTo>
                        <a:pt x="882" y="839"/>
                      </a:lnTo>
                      <a:lnTo>
                        <a:pt x="1254" y="1036"/>
                      </a:lnTo>
                      <a:lnTo>
                        <a:pt x="1909" y="1006"/>
                      </a:lnTo>
                      <a:lnTo>
                        <a:pt x="2606" y="786"/>
                      </a:lnTo>
                      <a:lnTo>
                        <a:pt x="2923" y="758"/>
                      </a:lnTo>
                      <a:lnTo>
                        <a:pt x="3287" y="1203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4" name="Freeform 94"/>
                <p:cNvSpPr>
                  <a:spLocks/>
                </p:cNvSpPr>
                <p:nvPr/>
              </p:nvSpPr>
              <p:spPr bwMode="auto">
                <a:xfrm>
                  <a:off x="1163692" y="2348202"/>
                  <a:ext cx="3036888" cy="1357313"/>
                </a:xfrm>
                <a:custGeom>
                  <a:avLst/>
                  <a:gdLst>
                    <a:gd name="T0" fmla="*/ 0 w 1913"/>
                    <a:gd name="T1" fmla="*/ 0 h 855"/>
                    <a:gd name="T2" fmla="*/ 549 w 1913"/>
                    <a:gd name="T3" fmla="*/ 177 h 855"/>
                    <a:gd name="T4" fmla="*/ 890 w 1913"/>
                    <a:gd name="T5" fmla="*/ 54 h 855"/>
                    <a:gd name="T6" fmla="*/ 1230 w 1913"/>
                    <a:gd name="T7" fmla="*/ 855 h 855"/>
                    <a:gd name="T8" fmla="*/ 1913 w 1913"/>
                    <a:gd name="T9" fmla="*/ 847 h 8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3" h="855">
                      <a:moveTo>
                        <a:pt x="0" y="0"/>
                      </a:moveTo>
                      <a:lnTo>
                        <a:pt x="549" y="177"/>
                      </a:lnTo>
                      <a:lnTo>
                        <a:pt x="890" y="54"/>
                      </a:lnTo>
                      <a:lnTo>
                        <a:pt x="1230" y="855"/>
                      </a:lnTo>
                      <a:lnTo>
                        <a:pt x="1913" y="847"/>
                      </a:lnTo>
                    </a:path>
                  </a:pathLst>
                </a:custGeom>
                <a:noFill/>
                <a:ln w="19050" cap="flat">
                  <a:solidFill>
                    <a:srgbClr val="00457C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5" name="Freeform 95"/>
                <p:cNvSpPr>
                  <a:spLocks/>
                </p:cNvSpPr>
                <p:nvPr/>
              </p:nvSpPr>
              <p:spPr bwMode="auto">
                <a:xfrm>
                  <a:off x="1163695" y="2348205"/>
                  <a:ext cx="6359525" cy="1092200"/>
                </a:xfrm>
                <a:custGeom>
                  <a:avLst/>
                  <a:gdLst>
                    <a:gd name="T0" fmla="*/ 0 w 4006"/>
                    <a:gd name="T1" fmla="*/ 0 h 688"/>
                    <a:gd name="T2" fmla="*/ 599 w 4006"/>
                    <a:gd name="T3" fmla="*/ 547 h 688"/>
                    <a:gd name="T4" fmla="*/ 946 w 4006"/>
                    <a:gd name="T5" fmla="*/ 547 h 688"/>
                    <a:gd name="T6" fmla="*/ 1304 w 4006"/>
                    <a:gd name="T7" fmla="*/ 640 h 688"/>
                    <a:gd name="T8" fmla="*/ 1871 w 4006"/>
                    <a:gd name="T9" fmla="*/ 688 h 688"/>
                    <a:gd name="T10" fmla="*/ 2724 w 4006"/>
                    <a:gd name="T11" fmla="*/ 688 h 688"/>
                    <a:gd name="T12" fmla="*/ 3325 w 4006"/>
                    <a:gd name="T13" fmla="*/ 688 h 688"/>
                    <a:gd name="T14" fmla="*/ 4006 w 4006"/>
                    <a:gd name="T15" fmla="*/ 688 h 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06" h="688">
                      <a:moveTo>
                        <a:pt x="0" y="0"/>
                      </a:moveTo>
                      <a:lnTo>
                        <a:pt x="599" y="547"/>
                      </a:lnTo>
                      <a:lnTo>
                        <a:pt x="946" y="547"/>
                      </a:lnTo>
                      <a:lnTo>
                        <a:pt x="1304" y="640"/>
                      </a:lnTo>
                      <a:lnTo>
                        <a:pt x="1871" y="688"/>
                      </a:lnTo>
                      <a:lnTo>
                        <a:pt x="2724" y="688"/>
                      </a:lnTo>
                      <a:lnTo>
                        <a:pt x="3325" y="688"/>
                      </a:lnTo>
                      <a:lnTo>
                        <a:pt x="4006" y="688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6" name="Freeform 96"/>
                <p:cNvSpPr>
                  <a:spLocks/>
                </p:cNvSpPr>
                <p:nvPr/>
              </p:nvSpPr>
              <p:spPr bwMode="auto">
                <a:xfrm>
                  <a:off x="1163701" y="2348194"/>
                  <a:ext cx="1516063" cy="422275"/>
                </a:xfrm>
                <a:custGeom>
                  <a:avLst/>
                  <a:gdLst>
                    <a:gd name="T0" fmla="*/ 0 w 955"/>
                    <a:gd name="T1" fmla="*/ 0 h 266"/>
                    <a:gd name="T2" fmla="*/ 615 w 955"/>
                    <a:gd name="T3" fmla="*/ 266 h 266"/>
                    <a:gd name="T4" fmla="*/ 955 w 955"/>
                    <a:gd name="T5" fmla="*/ 159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55" h="266">
                      <a:moveTo>
                        <a:pt x="0" y="0"/>
                      </a:moveTo>
                      <a:lnTo>
                        <a:pt x="615" y="266"/>
                      </a:lnTo>
                      <a:lnTo>
                        <a:pt x="955" y="159"/>
                      </a:lnTo>
                    </a:path>
                  </a:pathLst>
                </a:cu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7" name="Freeform 97"/>
                <p:cNvSpPr>
                  <a:spLocks/>
                </p:cNvSpPr>
                <p:nvPr/>
              </p:nvSpPr>
              <p:spPr bwMode="auto">
                <a:xfrm>
                  <a:off x="1163696" y="2348205"/>
                  <a:ext cx="4041775" cy="1196975"/>
                </a:xfrm>
                <a:custGeom>
                  <a:avLst/>
                  <a:gdLst>
                    <a:gd name="T0" fmla="*/ 0 w 2546"/>
                    <a:gd name="T1" fmla="*/ 0 h 754"/>
                    <a:gd name="T2" fmla="*/ 484 w 2546"/>
                    <a:gd name="T3" fmla="*/ 332 h 754"/>
                    <a:gd name="T4" fmla="*/ 1027 w 2546"/>
                    <a:gd name="T5" fmla="*/ 537 h 754"/>
                    <a:gd name="T6" fmla="*/ 1441 w 2546"/>
                    <a:gd name="T7" fmla="*/ 565 h 754"/>
                    <a:gd name="T8" fmla="*/ 1953 w 2546"/>
                    <a:gd name="T9" fmla="*/ 609 h 754"/>
                    <a:gd name="T10" fmla="*/ 2546 w 2546"/>
                    <a:gd name="T11" fmla="*/ 754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46" h="754">
                      <a:moveTo>
                        <a:pt x="0" y="0"/>
                      </a:moveTo>
                      <a:lnTo>
                        <a:pt x="484" y="332"/>
                      </a:lnTo>
                      <a:lnTo>
                        <a:pt x="1027" y="537"/>
                      </a:lnTo>
                      <a:lnTo>
                        <a:pt x="1441" y="565"/>
                      </a:lnTo>
                      <a:lnTo>
                        <a:pt x="1953" y="609"/>
                      </a:lnTo>
                      <a:lnTo>
                        <a:pt x="2546" y="754"/>
                      </a:lnTo>
                    </a:path>
                  </a:pathLst>
                </a:cu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598" name="Straight Connector 597"/>
                <p:cNvCxnSpPr/>
                <p:nvPr/>
              </p:nvCxnSpPr>
              <p:spPr>
                <a:xfrm>
                  <a:off x="1164424" y="1971185"/>
                  <a:ext cx="704088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9" name="Straight Connector 598"/>
                <p:cNvCxnSpPr/>
                <p:nvPr/>
              </p:nvCxnSpPr>
              <p:spPr>
                <a:xfrm>
                  <a:off x="1162803" y="2925204"/>
                  <a:ext cx="704088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Oval 24"/>
                <p:cNvSpPr>
                  <a:spLocks noChangeArrowheads="1"/>
                </p:cNvSpPr>
                <p:nvPr/>
              </p:nvSpPr>
              <p:spPr bwMode="auto">
                <a:xfrm>
                  <a:off x="2028878" y="2908082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Oval 43"/>
                <p:cNvSpPr>
                  <a:spLocks noChangeArrowheads="1"/>
                </p:cNvSpPr>
                <p:nvPr/>
              </p:nvSpPr>
              <p:spPr bwMode="auto">
                <a:xfrm>
                  <a:off x="4243441" y="3000075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Oval 98"/>
                <p:cNvSpPr>
                  <a:spLocks noChangeArrowheads="1"/>
                </p:cNvSpPr>
                <p:nvPr/>
              </p:nvSpPr>
              <p:spPr bwMode="auto">
                <a:xfrm>
                  <a:off x="1403405" y="3247221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" name="Oval 110"/>
                <p:cNvSpPr>
                  <a:spLocks noChangeArrowheads="1"/>
                </p:cNvSpPr>
                <p:nvPr/>
              </p:nvSpPr>
              <p:spPr bwMode="auto">
                <a:xfrm>
                  <a:off x="2108255" y="3546990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Oval 117"/>
                <p:cNvSpPr>
                  <a:spLocks noChangeArrowheads="1"/>
                </p:cNvSpPr>
                <p:nvPr/>
              </p:nvSpPr>
              <p:spPr bwMode="auto">
                <a:xfrm>
                  <a:off x="2108255" y="3186956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Oval 119"/>
                <p:cNvSpPr>
                  <a:spLocks noChangeArrowheads="1"/>
                </p:cNvSpPr>
                <p:nvPr/>
              </p:nvSpPr>
              <p:spPr bwMode="auto">
                <a:xfrm>
                  <a:off x="2028880" y="2868160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" name="Oval 122"/>
                <p:cNvSpPr>
                  <a:spLocks noChangeArrowheads="1"/>
                </p:cNvSpPr>
                <p:nvPr/>
              </p:nvSpPr>
              <p:spPr bwMode="auto">
                <a:xfrm>
                  <a:off x="2028880" y="3133040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" name="Oval 128"/>
                <p:cNvSpPr>
                  <a:spLocks noChangeArrowheads="1"/>
                </p:cNvSpPr>
                <p:nvPr/>
              </p:nvSpPr>
              <p:spPr bwMode="auto">
                <a:xfrm>
                  <a:off x="2028880" y="3818192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Oval 134"/>
                <p:cNvSpPr>
                  <a:spLocks noChangeArrowheads="1"/>
                </p:cNvSpPr>
                <p:nvPr/>
              </p:nvSpPr>
              <p:spPr bwMode="auto">
                <a:xfrm>
                  <a:off x="2079680" y="3026762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Oval 151"/>
                <p:cNvSpPr>
                  <a:spLocks noChangeArrowheads="1"/>
                </p:cNvSpPr>
                <p:nvPr/>
              </p:nvSpPr>
              <p:spPr bwMode="auto">
                <a:xfrm>
                  <a:off x="4165654" y="2896720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Oval 156"/>
                <p:cNvSpPr>
                  <a:spLocks noChangeArrowheads="1"/>
                </p:cNvSpPr>
                <p:nvPr/>
              </p:nvSpPr>
              <p:spPr bwMode="auto">
                <a:xfrm>
                  <a:off x="2054280" y="3029935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Oval 162"/>
                <p:cNvSpPr>
                  <a:spLocks noChangeArrowheads="1"/>
                </p:cNvSpPr>
                <p:nvPr/>
              </p:nvSpPr>
              <p:spPr bwMode="auto">
                <a:xfrm>
                  <a:off x="2054280" y="3079114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Oval 168"/>
                <p:cNvSpPr>
                  <a:spLocks noChangeArrowheads="1"/>
                </p:cNvSpPr>
                <p:nvPr/>
              </p:nvSpPr>
              <p:spPr bwMode="auto">
                <a:xfrm>
                  <a:off x="1978079" y="2925256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Oval 179"/>
                <p:cNvSpPr>
                  <a:spLocks noChangeArrowheads="1"/>
                </p:cNvSpPr>
                <p:nvPr/>
              </p:nvSpPr>
              <p:spPr bwMode="auto">
                <a:xfrm>
                  <a:off x="2070154" y="3167929"/>
                  <a:ext cx="91440" cy="91355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" name="Group 117"/>
              <p:cNvGrpSpPr/>
              <p:nvPr/>
            </p:nvGrpSpPr>
            <p:grpSpPr>
              <a:xfrm>
                <a:off x="7047974" y="1168034"/>
                <a:ext cx="1316244" cy="573740"/>
                <a:chOff x="7047958" y="1169121"/>
                <a:chExt cx="1316244" cy="574271"/>
              </a:xfrm>
            </p:grpSpPr>
            <p:sp>
              <p:nvSpPr>
                <p:cNvPr id="105" name="Oval 43"/>
                <p:cNvSpPr>
                  <a:spLocks noChangeArrowheads="1"/>
                </p:cNvSpPr>
                <p:nvPr/>
              </p:nvSpPr>
              <p:spPr bwMode="auto">
                <a:xfrm>
                  <a:off x="7166013" y="1589881"/>
                  <a:ext cx="91440" cy="91439"/>
                </a:xfrm>
                <a:prstGeom prst="triangle">
                  <a:avLst/>
                </a:prstGeom>
                <a:noFill/>
                <a:ln w="19050" cap="flat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TextBox 112"/>
                <p:cNvSpPr txBox="1"/>
                <p:nvPr/>
              </p:nvSpPr>
              <p:spPr>
                <a:xfrm>
                  <a:off x="7475946" y="1560512"/>
                  <a:ext cx="888256" cy="18288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en-US" sz="1300" b="1" dirty="0" smtClean="0"/>
                    <a:t>First response</a:t>
                  </a:r>
                  <a:endParaRPr lang="en-US" sz="1300" b="1" dirty="0"/>
                </a:p>
              </p:txBody>
            </p:sp>
            <p:sp>
              <p:nvSpPr>
                <p:cNvPr id="114" name="TextBox 113"/>
                <p:cNvSpPr txBox="1"/>
                <p:nvPr/>
              </p:nvSpPr>
              <p:spPr>
                <a:xfrm>
                  <a:off x="7475946" y="1364817"/>
                  <a:ext cx="888256" cy="18288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en-US" sz="1300" b="1" dirty="0" smtClean="0"/>
                    <a:t>Response</a:t>
                  </a:r>
                  <a:endParaRPr lang="en-US" sz="1300" b="1" dirty="0"/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>
                <a:xfrm>
                  <a:off x="7475946" y="1169121"/>
                  <a:ext cx="888256" cy="18288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en-US" sz="1300" b="1" dirty="0" smtClean="0"/>
                    <a:t>No response (PD + SD)</a:t>
                  </a:r>
                  <a:endParaRPr lang="en-US" sz="1300" b="1" dirty="0"/>
                </a:p>
              </p:txBody>
            </p:sp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7047958" y="1260044"/>
                  <a:ext cx="327546" cy="0"/>
                </a:xfrm>
                <a:prstGeom prst="line">
                  <a:avLst/>
                </a:prstGeom>
                <a:noFill/>
                <a:ln w="19050" cap="flat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cxn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7047958" y="1437206"/>
                  <a:ext cx="327546" cy="0"/>
                </a:xfrm>
                <a:prstGeom prst="line">
                  <a:avLst/>
                </a:prstGeom>
                <a:noFill/>
                <a:ln w="19050" cap="flat">
                  <a:solidFill>
                    <a:srgbClr val="0089D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cxnSp>
          </p:grpSp>
        </p:grpSp>
      </p:grpSp>
      <p:sp>
        <p:nvSpPr>
          <p:cNvPr id="108" name="TextBox 107"/>
          <p:cNvSpPr txBox="1"/>
          <p:nvPr/>
        </p:nvSpPr>
        <p:spPr>
          <a:xfrm>
            <a:off x="308329" y="6283835"/>
            <a:ext cx="4158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Hellmann Lancet Oncol 2017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57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8220"/>
            <a:ext cx="9144000" cy="1350339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  <a:cs typeface="Corbel" pitchFamily="34" charset="0"/>
              </a:rPr>
              <a:t>T Cell </a:t>
            </a:r>
            <a:r>
              <a:rPr lang="en-US" sz="2800" dirty="0" smtClean="0">
                <a:solidFill>
                  <a:srgbClr val="FFFF00"/>
                </a:solidFill>
              </a:rPr>
              <a:t>Checkpoint Inhibitors in </a:t>
            </a: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Lung Cancers</a:t>
            </a:r>
            <a:b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</a:br>
            <a:r>
              <a:rPr lang="en-US" sz="2800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4400" dirty="0" smtClean="0">
                <a:solidFill>
                  <a:srgbClr val="FFFF00"/>
                </a:solidFill>
                <a:latin typeface="Corbel" pitchFamily="34" charset="0"/>
              </a:rPr>
              <a:t>Endpoints for Trials </a:t>
            </a:r>
            <a:endParaRPr lang="en-US" sz="4400" dirty="0" smtClean="0">
              <a:solidFill>
                <a:srgbClr val="FFFF00"/>
              </a:solidFill>
              <a:ea typeface="+mj-ea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26" y="1456654"/>
            <a:ext cx="8545513" cy="452947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In pivotal trials, time to response the same for chemotherapy as for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atezolizumab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, nivolumab, and pembrolizumab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Pseudoprogression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 very uncommon (estimate 1%) in trials, discussed 92% of the time among oncologists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Virtually all progression with symptoms is “pseudo </a:t>
            </a:r>
            <a:r>
              <a:rPr lang="en-US" sz="2800" dirty="0" err="1" smtClean="0">
                <a:latin typeface="Corbel" pitchFamily="34" charset="0"/>
                <a:cs typeface="Corbel" pitchFamily="34" charset="0"/>
              </a:rPr>
              <a:t>pseudoprogression</a:t>
            </a:r>
            <a:r>
              <a:rPr lang="en-US" sz="2800" dirty="0" smtClean="0">
                <a:latin typeface="Corbel" pitchFamily="34" charset="0"/>
                <a:cs typeface="Corbel" pitchFamily="34" charset="0"/>
              </a:rPr>
              <a:t>”, aka PROGRESSION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Single site progression after response seen. Consider local therapy and treatment continuation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#1 challenge to identify progression as early as possible  to initiate alternative therapies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 smtClean="0">
                <a:latin typeface="Corbel" pitchFamily="34" charset="0"/>
                <a:cs typeface="Corbel" pitchFamily="34" charset="0"/>
              </a:rPr>
              <a:t> </a:t>
            </a:r>
            <a:endParaRPr lang="en-US" sz="3600" b="1" dirty="0" smtClean="0">
              <a:latin typeface="Corbel" pitchFamily="34" charset="0"/>
              <a:cs typeface="Corbe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Slide Template 2">
  <a:themeElements>
    <a:clrScheme name="MSK Color Palette">
      <a:dk1>
        <a:sysClr val="windowText" lastClr="000000"/>
      </a:dk1>
      <a:lt1>
        <a:sysClr val="window" lastClr="FFFFFF"/>
      </a:lt1>
      <a:dk2>
        <a:srgbClr val="737373"/>
      </a:dk2>
      <a:lt2>
        <a:srgbClr val="B3B3A6"/>
      </a:lt2>
      <a:accent1>
        <a:srgbClr val="2986E2"/>
      </a:accent1>
      <a:accent2>
        <a:srgbClr val="F26529"/>
      </a:accent2>
      <a:accent3>
        <a:srgbClr val="FFF5BC"/>
      </a:accent3>
      <a:accent4>
        <a:srgbClr val="737373"/>
      </a:accent4>
      <a:accent5>
        <a:srgbClr val="B3B3A6"/>
      </a:accent5>
      <a:accent6>
        <a:srgbClr val="2875B4"/>
      </a:accent6>
      <a:hlink>
        <a:srgbClr val="00BDF2"/>
      </a:hlink>
      <a:folHlink>
        <a:srgbClr val="9BDCFF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Slide  8">
  <a:themeElements>
    <a:clrScheme name="MSK Color Palette">
      <a:dk1>
        <a:sysClr val="windowText" lastClr="000000"/>
      </a:dk1>
      <a:lt1>
        <a:sysClr val="window" lastClr="FFFFFF"/>
      </a:lt1>
      <a:dk2>
        <a:srgbClr val="737373"/>
      </a:dk2>
      <a:lt2>
        <a:srgbClr val="B3B3A6"/>
      </a:lt2>
      <a:accent1>
        <a:srgbClr val="2986E2"/>
      </a:accent1>
      <a:accent2>
        <a:srgbClr val="F26529"/>
      </a:accent2>
      <a:accent3>
        <a:srgbClr val="FFF5BC"/>
      </a:accent3>
      <a:accent4>
        <a:srgbClr val="737373"/>
      </a:accent4>
      <a:accent5>
        <a:srgbClr val="B3B3A6"/>
      </a:accent5>
      <a:accent6>
        <a:srgbClr val="2875B4"/>
      </a:accent6>
      <a:hlink>
        <a:srgbClr val="00BDF2"/>
      </a:hlink>
      <a:folHlink>
        <a:srgbClr val="9BDCFF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Slide Template 2">
  <a:themeElements>
    <a:clrScheme name="MSK Color Palette">
      <a:dk1>
        <a:sysClr val="windowText" lastClr="000000"/>
      </a:dk1>
      <a:lt1>
        <a:sysClr val="window" lastClr="FFFFFF"/>
      </a:lt1>
      <a:dk2>
        <a:srgbClr val="737373"/>
      </a:dk2>
      <a:lt2>
        <a:srgbClr val="B3B3A6"/>
      </a:lt2>
      <a:accent1>
        <a:srgbClr val="2986E2"/>
      </a:accent1>
      <a:accent2>
        <a:srgbClr val="F26529"/>
      </a:accent2>
      <a:accent3>
        <a:srgbClr val="FFF5BC"/>
      </a:accent3>
      <a:accent4>
        <a:srgbClr val="737373"/>
      </a:accent4>
      <a:accent5>
        <a:srgbClr val="B3B3A6"/>
      </a:accent5>
      <a:accent6>
        <a:srgbClr val="2875B4"/>
      </a:accent6>
      <a:hlink>
        <a:srgbClr val="00BDF2"/>
      </a:hlink>
      <a:folHlink>
        <a:srgbClr val="9BDCFF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8_Slide Template 2">
  <a:themeElements>
    <a:clrScheme name="MSK Color Palette">
      <a:dk1>
        <a:sysClr val="windowText" lastClr="000000"/>
      </a:dk1>
      <a:lt1>
        <a:sysClr val="window" lastClr="FFFFFF"/>
      </a:lt1>
      <a:dk2>
        <a:srgbClr val="737373"/>
      </a:dk2>
      <a:lt2>
        <a:srgbClr val="B3B3A6"/>
      </a:lt2>
      <a:accent1>
        <a:srgbClr val="2986E2"/>
      </a:accent1>
      <a:accent2>
        <a:srgbClr val="F26529"/>
      </a:accent2>
      <a:accent3>
        <a:srgbClr val="FFF5BC"/>
      </a:accent3>
      <a:accent4>
        <a:srgbClr val="737373"/>
      </a:accent4>
      <a:accent5>
        <a:srgbClr val="B3B3A6"/>
      </a:accent5>
      <a:accent6>
        <a:srgbClr val="2875B4"/>
      </a:accent6>
      <a:hlink>
        <a:srgbClr val="00BDF2"/>
      </a:hlink>
      <a:folHlink>
        <a:srgbClr val="9BDCFF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2015 BMS New PowerPoint Template - White">
  <a:themeElements>
    <a:clrScheme name="BMS ASCO 2016">
      <a:dk1>
        <a:srgbClr val="000000"/>
      </a:dk1>
      <a:lt1>
        <a:srgbClr val="FFFFFF"/>
      </a:lt1>
      <a:dk2>
        <a:srgbClr val="00457C"/>
      </a:dk2>
      <a:lt2>
        <a:srgbClr val="68C8C6"/>
      </a:lt2>
      <a:accent1>
        <a:srgbClr val="00457C"/>
      </a:accent1>
      <a:accent2>
        <a:srgbClr val="F15922"/>
      </a:accent2>
      <a:accent3>
        <a:srgbClr val="6B6B72"/>
      </a:accent3>
      <a:accent4>
        <a:srgbClr val="FF9900"/>
      </a:accent4>
      <a:accent5>
        <a:srgbClr val="1CB150"/>
      </a:accent5>
      <a:accent6>
        <a:srgbClr val="006DA8"/>
      </a:accent6>
      <a:hlink>
        <a:srgbClr val="31B6FF"/>
      </a:hlink>
      <a:folHlink>
        <a:srgbClr val="9A9A9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1_2015 BMS New PowerPoint Template - White">
  <a:themeElements>
    <a:clrScheme name="BMS ASCO 2016">
      <a:dk1>
        <a:srgbClr val="000000"/>
      </a:dk1>
      <a:lt1>
        <a:srgbClr val="FFFFFF"/>
      </a:lt1>
      <a:dk2>
        <a:srgbClr val="00457C"/>
      </a:dk2>
      <a:lt2>
        <a:srgbClr val="68C8C6"/>
      </a:lt2>
      <a:accent1>
        <a:srgbClr val="00457C"/>
      </a:accent1>
      <a:accent2>
        <a:srgbClr val="F15922"/>
      </a:accent2>
      <a:accent3>
        <a:srgbClr val="6B6B72"/>
      </a:accent3>
      <a:accent4>
        <a:srgbClr val="FF9900"/>
      </a:accent4>
      <a:accent5>
        <a:srgbClr val="1CB150"/>
      </a:accent5>
      <a:accent6>
        <a:srgbClr val="006DA8"/>
      </a:accent6>
      <a:hlink>
        <a:srgbClr val="31B6FF"/>
      </a:hlink>
      <a:folHlink>
        <a:srgbClr val="9A9A9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15_Slide Template 2">
  <a:themeElements>
    <a:clrScheme name="MSK Color Palette">
      <a:dk1>
        <a:sysClr val="windowText" lastClr="000000"/>
      </a:dk1>
      <a:lt1>
        <a:sysClr val="window" lastClr="FFFFFF"/>
      </a:lt1>
      <a:dk2>
        <a:srgbClr val="737373"/>
      </a:dk2>
      <a:lt2>
        <a:srgbClr val="B3B3A6"/>
      </a:lt2>
      <a:accent1>
        <a:srgbClr val="2986E2"/>
      </a:accent1>
      <a:accent2>
        <a:srgbClr val="F26529"/>
      </a:accent2>
      <a:accent3>
        <a:srgbClr val="FFF5BC"/>
      </a:accent3>
      <a:accent4>
        <a:srgbClr val="737373"/>
      </a:accent4>
      <a:accent5>
        <a:srgbClr val="B3B3A6"/>
      </a:accent5>
      <a:accent6>
        <a:srgbClr val="2875B4"/>
      </a:accent6>
      <a:hlink>
        <a:srgbClr val="00BDF2"/>
      </a:hlink>
      <a:folHlink>
        <a:srgbClr val="9BDCFF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5_Default Design">
  <a:themeElements>
    <a:clrScheme name="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Microsoft Macintosh PowerPoint</Application>
  <PresentationFormat>On-screen Show (4:3)</PresentationFormat>
  <Paragraphs>173</Paragraphs>
  <Slides>19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19</vt:i4>
      </vt:variant>
    </vt:vector>
  </HeadingPairs>
  <TitlesOfParts>
    <vt:vector size="38" baseType="lpstr">
      <vt:lpstr>Arial Bold</vt:lpstr>
      <vt:lpstr>Calibri</vt:lpstr>
      <vt:lpstr>Corbel</vt:lpstr>
      <vt:lpstr>MS PGothic</vt:lpstr>
      <vt:lpstr>ＭＳ Ｐゴシック</vt:lpstr>
      <vt:lpstr>Times</vt:lpstr>
      <vt:lpstr>Times New Roman</vt:lpstr>
      <vt:lpstr>ヒラギノ角ゴ Pro W3</vt:lpstr>
      <vt:lpstr>Arial</vt:lpstr>
      <vt:lpstr>4_Slide Template 2</vt:lpstr>
      <vt:lpstr>1_Office Theme</vt:lpstr>
      <vt:lpstr>10_Slide Template 2</vt:lpstr>
      <vt:lpstr>8_Slide Template 2</vt:lpstr>
      <vt:lpstr>2_2015 BMS New PowerPoint Template - White</vt:lpstr>
      <vt:lpstr>1_2015 BMS New PowerPoint Template - White</vt:lpstr>
      <vt:lpstr>15_Slide Template 2</vt:lpstr>
      <vt:lpstr>10_Office Theme</vt:lpstr>
      <vt:lpstr>5_Default Design</vt:lpstr>
      <vt:lpstr>Slide  8</vt:lpstr>
      <vt:lpstr>PowerPoint Presentation</vt:lpstr>
      <vt:lpstr>PowerPoint Presentation</vt:lpstr>
      <vt:lpstr>PowerPoint Presentation</vt:lpstr>
      <vt:lpstr>PowerPoint Presentation</vt:lpstr>
      <vt:lpstr>T Cell Checkpoint Inhibitors in Lung Cancers  My Patient </vt:lpstr>
      <vt:lpstr>PowerPoint Presentation</vt:lpstr>
      <vt:lpstr>PowerPoint Presentation</vt:lpstr>
      <vt:lpstr>Initial Nivolumab + Ipilimumab in Lung Cancers Kinetics of Response- Is it Different?</vt:lpstr>
      <vt:lpstr>T Cell Checkpoint Inhibitors in Lung Cancers  Endpoints for Trials </vt:lpstr>
      <vt:lpstr>RECIST Criteria for Progression A Signal to Stop the Treatment?</vt:lpstr>
      <vt:lpstr>Bending the survival curve in lung cancers</vt:lpstr>
      <vt:lpstr>Initial Pembrolizumab vs Chemotherapy  Lung Cancers with for PDL1 &gt;50%</vt:lpstr>
      <vt:lpstr>PowerPoint Presentation</vt:lpstr>
      <vt:lpstr>Initial Ipilimumab and Nivolumab Progression Free Survival </vt:lpstr>
      <vt:lpstr>T Cell Checkpoint Inhibitors in Lung Cancers  Caring for patients with long disease control </vt:lpstr>
      <vt:lpstr>T Cell Checkpoint Inhibitors in Lung Cancers  Stopping T cell checkpoint inhibitors</vt:lpstr>
      <vt:lpstr>Case Study Pathological CR ( Nivo 3 Q2W + Ipi 1 Q6W)</vt:lpstr>
      <vt:lpstr>T Cell Checkpoint Inhibitors in Lung Cancers Conclusions</vt:lpstr>
      <vt:lpstr>Components of Care  for Lung Cancers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/>
  <cp:revision>1</cp:revision>
  <cp:lastPrinted>2017-03-14T14:24:25Z</cp:lastPrinted>
  <dcterms:created xsi:type="dcterms:W3CDTF">2015-07-07T12:51:06Z</dcterms:created>
  <dcterms:modified xsi:type="dcterms:W3CDTF">2017-05-18T19:13:42Z</dcterms:modified>
  <cp:category/>
</cp:coreProperties>
</file>