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205" r:id="rId4"/>
    <p:sldMasterId id="2147484217" r:id="rId5"/>
    <p:sldMasterId id="2147484231" r:id="rId6"/>
    <p:sldMasterId id="2147484233" r:id="rId7"/>
    <p:sldMasterId id="2147484236" r:id="rId8"/>
  </p:sldMasterIdLst>
  <p:notesMasterIdLst>
    <p:notesMasterId r:id="rId36"/>
  </p:notesMasterIdLst>
  <p:handoutMasterIdLst>
    <p:handoutMasterId r:id="rId37"/>
  </p:handoutMasterIdLst>
  <p:sldIdLst>
    <p:sldId id="335" r:id="rId9"/>
    <p:sldId id="325" r:id="rId10"/>
    <p:sldId id="339" r:id="rId11"/>
    <p:sldId id="340" r:id="rId12"/>
    <p:sldId id="341" r:id="rId13"/>
    <p:sldId id="342" r:id="rId14"/>
    <p:sldId id="330" r:id="rId15"/>
    <p:sldId id="331" r:id="rId16"/>
    <p:sldId id="287" r:id="rId17"/>
    <p:sldId id="293" r:id="rId18"/>
    <p:sldId id="298" r:id="rId19"/>
    <p:sldId id="334" r:id="rId20"/>
    <p:sldId id="299" r:id="rId21"/>
    <p:sldId id="308" r:id="rId22"/>
    <p:sldId id="316" r:id="rId23"/>
    <p:sldId id="317" r:id="rId24"/>
    <p:sldId id="318" r:id="rId25"/>
    <p:sldId id="319" r:id="rId26"/>
    <p:sldId id="320" r:id="rId27"/>
    <p:sldId id="321" r:id="rId28"/>
    <p:sldId id="323" r:id="rId29"/>
    <p:sldId id="324" r:id="rId30"/>
    <p:sldId id="309" r:id="rId31"/>
    <p:sldId id="312" r:id="rId32"/>
    <p:sldId id="313" r:id="rId33"/>
    <p:sldId id="314" r:id="rId34"/>
    <p:sldId id="315" r:id="rId35"/>
  </p:sldIdLst>
  <p:sldSz cx="9144000" cy="6858000" type="screen4x3"/>
  <p:notesSz cx="6797675" cy="9926638"/>
  <p:defaultTextStyle>
    <a:defPPr>
      <a:defRPr lang="en-US"/>
    </a:defPPr>
    <a:lvl1pPr algn="l" defTabSz="342900" rtl="0" fontAlgn="base">
      <a:spcBef>
        <a:spcPct val="0"/>
      </a:spcBef>
      <a:spcAft>
        <a:spcPct val="0"/>
      </a:spcAft>
      <a:defRPr kern="1200">
        <a:solidFill>
          <a:schemeClr val="tx1"/>
        </a:solidFill>
        <a:latin typeface="Arial" charset="0"/>
        <a:ea typeface="+mn-ea"/>
        <a:cs typeface="Arial" charset="0"/>
      </a:defRPr>
    </a:lvl1pPr>
    <a:lvl2pPr marL="342900" algn="l" defTabSz="342900" rtl="0" fontAlgn="base">
      <a:spcBef>
        <a:spcPct val="0"/>
      </a:spcBef>
      <a:spcAft>
        <a:spcPct val="0"/>
      </a:spcAft>
      <a:defRPr kern="1200">
        <a:solidFill>
          <a:schemeClr val="tx1"/>
        </a:solidFill>
        <a:latin typeface="Arial" charset="0"/>
        <a:ea typeface="+mn-ea"/>
        <a:cs typeface="Arial" charset="0"/>
      </a:defRPr>
    </a:lvl2pPr>
    <a:lvl3pPr marL="685800" algn="l" defTabSz="342900" rtl="0" fontAlgn="base">
      <a:spcBef>
        <a:spcPct val="0"/>
      </a:spcBef>
      <a:spcAft>
        <a:spcPct val="0"/>
      </a:spcAft>
      <a:defRPr kern="1200">
        <a:solidFill>
          <a:schemeClr val="tx1"/>
        </a:solidFill>
        <a:latin typeface="Arial" charset="0"/>
        <a:ea typeface="+mn-ea"/>
        <a:cs typeface="Arial" charset="0"/>
      </a:defRPr>
    </a:lvl3pPr>
    <a:lvl4pPr marL="1028700" algn="l" defTabSz="342900" rtl="0" fontAlgn="base">
      <a:spcBef>
        <a:spcPct val="0"/>
      </a:spcBef>
      <a:spcAft>
        <a:spcPct val="0"/>
      </a:spcAft>
      <a:defRPr kern="1200">
        <a:solidFill>
          <a:schemeClr val="tx1"/>
        </a:solidFill>
        <a:latin typeface="Arial" charset="0"/>
        <a:ea typeface="+mn-ea"/>
        <a:cs typeface="Arial" charset="0"/>
      </a:defRPr>
    </a:lvl4pPr>
    <a:lvl5pPr marL="1371600" algn="l" defTabSz="342900" rtl="0" fontAlgn="base">
      <a:spcBef>
        <a:spcPct val="0"/>
      </a:spcBef>
      <a:spcAft>
        <a:spcPct val="0"/>
      </a:spcAft>
      <a:defRPr kern="1200">
        <a:solidFill>
          <a:schemeClr val="tx1"/>
        </a:solidFill>
        <a:latin typeface="Arial" charset="0"/>
        <a:ea typeface="+mn-ea"/>
        <a:cs typeface="Arial" charset="0"/>
      </a:defRPr>
    </a:lvl5pPr>
    <a:lvl6pPr marL="1714500" algn="l" defTabSz="685800" rtl="0" eaLnBrk="1" latinLnBrk="0" hangingPunct="1">
      <a:defRPr kern="1200">
        <a:solidFill>
          <a:schemeClr val="tx1"/>
        </a:solidFill>
        <a:latin typeface="Arial" charset="0"/>
        <a:ea typeface="+mn-ea"/>
        <a:cs typeface="Arial" charset="0"/>
      </a:defRPr>
    </a:lvl6pPr>
    <a:lvl7pPr marL="2057400" algn="l" defTabSz="685800" rtl="0" eaLnBrk="1" latinLnBrk="0" hangingPunct="1">
      <a:defRPr kern="1200">
        <a:solidFill>
          <a:schemeClr val="tx1"/>
        </a:solidFill>
        <a:latin typeface="Arial" charset="0"/>
        <a:ea typeface="+mn-ea"/>
        <a:cs typeface="Arial" charset="0"/>
      </a:defRPr>
    </a:lvl7pPr>
    <a:lvl8pPr marL="2400300" algn="l" defTabSz="685800" rtl="0" eaLnBrk="1" latinLnBrk="0" hangingPunct="1">
      <a:defRPr kern="1200">
        <a:solidFill>
          <a:schemeClr val="tx1"/>
        </a:solidFill>
        <a:latin typeface="Arial" charset="0"/>
        <a:ea typeface="+mn-ea"/>
        <a:cs typeface="Arial" charset="0"/>
      </a:defRPr>
    </a:lvl8pPr>
    <a:lvl9pPr marL="2743200" algn="l" defTabSz="6858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2" orient="horz" pos="4216" userDrawn="1">
          <p15:clr>
            <a:srgbClr val="A4A3A4"/>
          </p15:clr>
        </p15:guide>
        <p15:guide id="3" orient="horz" pos="4156" userDrawn="1">
          <p15:clr>
            <a:srgbClr val="A4A3A4"/>
          </p15:clr>
        </p15:guide>
        <p15:guide id="4" orient="horz" pos="2463" userDrawn="1">
          <p15:clr>
            <a:srgbClr val="A4A3A4"/>
          </p15:clr>
        </p15:guide>
        <p15:guide id="6" pos="453" userDrawn="1">
          <p15:clr>
            <a:srgbClr val="A4A3A4"/>
          </p15:clr>
        </p15:guide>
        <p15:guide id="8" pos="5579" userDrawn="1">
          <p15:clr>
            <a:srgbClr val="A4A3A4"/>
          </p15:clr>
        </p15:guide>
        <p15:guide id="9" pos="2880" userDrawn="1">
          <p15:clr>
            <a:srgbClr val="A4A3A4"/>
          </p15:clr>
        </p15:guide>
        <p15:guide id="12" orient="horz" pos="3732" userDrawn="1">
          <p15:clr>
            <a:srgbClr val="A4A3A4"/>
          </p15:clr>
        </p15:guide>
        <p15:guide id="13" orient="horz" pos="3369" userDrawn="1">
          <p15:clr>
            <a:srgbClr val="A4A3A4"/>
          </p15:clr>
        </p15:guide>
        <p15:guide id="14" pos="181" userDrawn="1">
          <p15:clr>
            <a:srgbClr val="A4A3A4"/>
          </p15:clr>
        </p15:guide>
        <p15:guide id="15" pos="2812" userDrawn="1">
          <p15:clr>
            <a:srgbClr val="A4A3A4"/>
          </p15:clr>
        </p15:guide>
        <p15:guide id="16" pos="2925" userDrawn="1">
          <p15:clr>
            <a:srgbClr val="A4A3A4"/>
          </p15:clr>
        </p15:guide>
        <p15:guide id="17" orient="horz" pos="1072" userDrawn="1">
          <p15:clr>
            <a:srgbClr val="A4A3A4"/>
          </p15:clr>
        </p15:guide>
        <p15:guide id="18" pos="311" userDrawn="1">
          <p15:clr>
            <a:srgbClr val="A4A3A4"/>
          </p15:clr>
        </p15:guide>
        <p15:guide id="19" orient="horz" pos="18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CR User" initials="IU" lastIdx="8" clrIdx="0"/>
  <p:cmAuthor id="7" name="Helen Bristow" initials="HB" lastIdx="8" clrIdx="7">
    <p:extLst/>
  </p:cmAuthor>
  <p:cmAuthor id="1" name="Emma-Lynn Donadieu" initials="" lastIdx="9" clrIdx="1"/>
  <p:cmAuthor id="2" name="kxcj495" initials="LJF" lastIdx="1" clrIdx="2"/>
  <p:cmAuthor id="3" name="kxcj495" initials="k" lastIdx="8" clrIdx="3"/>
  <p:cmAuthor id="4" name="Natasha Cary" initials="NC" lastIdx="117" clrIdx="4">
    <p:extLst/>
  </p:cmAuthor>
  <p:cmAuthor id="5" name="Tom Hudson" initials="TH" lastIdx="71" clrIdx="5">
    <p:extLst/>
  </p:cmAuthor>
  <p:cmAuthor id="6" name="Falls, Leslee" initials="FL" lastIdx="31" clrIdx="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005598"/>
    <a:srgbClr val="0070C0"/>
    <a:srgbClr val="CF489D"/>
    <a:srgbClr val="8064A2"/>
    <a:srgbClr val="FF0000"/>
    <a:srgbClr val="3A2462"/>
    <a:srgbClr val="CE1F46"/>
    <a:srgbClr val="CE2045"/>
    <a:srgbClr val="3185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8" autoAdjust="0"/>
    <p:restoredTop sz="96047" autoAdjust="0"/>
  </p:normalViewPr>
  <p:slideViewPr>
    <p:cSldViewPr snapToGrid="0" snapToObjects="1">
      <p:cViewPr>
        <p:scale>
          <a:sx n="100" d="100"/>
          <a:sy n="100" d="100"/>
        </p:scale>
        <p:origin x="1968" y="472"/>
      </p:cViewPr>
      <p:guideLst>
        <p:guide orient="horz" pos="4216"/>
        <p:guide orient="horz" pos="4156"/>
        <p:guide orient="horz" pos="2463"/>
        <p:guide pos="453"/>
        <p:guide pos="5579"/>
        <p:guide pos="2880"/>
        <p:guide orient="horz" pos="3732"/>
        <p:guide orient="horz" pos="3369"/>
        <p:guide pos="181"/>
        <p:guide pos="2812"/>
        <p:guide pos="2925"/>
        <p:guide orient="horz" pos="1072"/>
        <p:guide pos="311"/>
        <p:guide orient="horz" pos="1828"/>
      </p:guideLst>
    </p:cSldViewPr>
  </p:slideViewPr>
  <p:notesTextViewPr>
    <p:cViewPr>
      <p:scale>
        <a:sx n="3" d="2"/>
        <a:sy n="3" d="2"/>
      </p:scale>
      <p:origin x="0" y="0"/>
    </p:cViewPr>
  </p:notesTextViewPr>
  <p:sorterViewPr>
    <p:cViewPr>
      <p:scale>
        <a:sx n="150" d="100"/>
        <a:sy n="150" d="100"/>
      </p:scale>
      <p:origin x="0" y="0"/>
    </p:cViewPr>
  </p:sorterViewPr>
  <p:notesViewPr>
    <p:cSldViewPr snapToGrid="0" snapToObjects="1" showGuides="1">
      <p:cViewPr varScale="1">
        <p:scale>
          <a:sx n="60" d="100"/>
          <a:sy n="60" d="100"/>
        </p:scale>
        <p:origin x="3202" y="38"/>
      </p:cViewPr>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9" Type="http://schemas.openxmlformats.org/officeDocument/2006/relationships/slide" Target="slides/slide1.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37" Type="http://schemas.openxmlformats.org/officeDocument/2006/relationships/handoutMaster" Target="handoutMasters/handoutMaster1.xml"/><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8213113985752"/>
          <c:y val="0.0448275098425197"/>
          <c:w val="0.615314960629921"/>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solidFill>
                      <a:srgbClr val="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I don't know</c:v>
                </c:pt>
                <c:pt idx="1">
                  <c:v>Less with osimertinib</c:v>
                </c:pt>
                <c:pt idx="2">
                  <c:v>Less with erlotinib</c:v>
                </c:pt>
                <c:pt idx="3">
                  <c:v>About the same</c:v>
                </c:pt>
              </c:strCache>
            </c:strRef>
          </c:cat>
          <c:val>
            <c:numRef>
              <c:f>Sheet1!$B$2:$B$5</c:f>
              <c:numCache>
                <c:formatCode>0%</c:formatCode>
                <c:ptCount val="4"/>
                <c:pt idx="0">
                  <c:v>0.31</c:v>
                </c:pt>
                <c:pt idx="1">
                  <c:v>0.43</c:v>
                </c:pt>
                <c:pt idx="2">
                  <c:v>0.16</c:v>
                </c:pt>
                <c:pt idx="3">
                  <c:v>0.1</c:v>
                </c:pt>
              </c:numCache>
            </c:numRef>
          </c:val>
        </c:ser>
        <c:dLbls>
          <c:showLegendKey val="0"/>
          <c:showVal val="0"/>
          <c:showCatName val="0"/>
          <c:showSerName val="0"/>
          <c:showPercent val="0"/>
          <c:showBubbleSize val="0"/>
        </c:dLbls>
        <c:gapWidth val="150"/>
        <c:axId val="-109212384"/>
        <c:axId val="-109210336"/>
      </c:barChart>
      <c:catAx>
        <c:axId val="-109212384"/>
        <c:scaling>
          <c:orientation val="minMax"/>
        </c:scaling>
        <c:delete val="0"/>
        <c:axPos val="l"/>
        <c:numFmt formatCode="General" sourceLinked="1"/>
        <c:majorTickMark val="out"/>
        <c:minorTickMark val="none"/>
        <c:tickLblPos val="nextTo"/>
        <c:spPr>
          <a:ln w="6347">
            <a:solidFill>
              <a:sysClr val="windowText" lastClr="000000"/>
            </a:solidFill>
          </a:ln>
        </c:spPr>
        <c:txPr>
          <a:bodyPr/>
          <a:lstStyle/>
          <a:p>
            <a:pPr algn="r">
              <a:defRPr sz="1800" b="1" i="0">
                <a:solidFill>
                  <a:srgbClr val="000000"/>
                </a:solidFill>
              </a:defRPr>
            </a:pPr>
            <a:endParaRPr lang="en-US"/>
          </a:p>
        </c:txPr>
        <c:crossAx val="-109210336"/>
        <c:crosses val="autoZero"/>
        <c:auto val="1"/>
        <c:lblAlgn val="ctr"/>
        <c:lblOffset val="100"/>
        <c:noMultiLvlLbl val="0"/>
      </c:catAx>
      <c:valAx>
        <c:axId val="-109210336"/>
        <c:scaling>
          <c:orientation val="minMax"/>
        </c:scaling>
        <c:delete val="0"/>
        <c:axPos val="b"/>
        <c:numFmt formatCode="0%" sourceLinked="1"/>
        <c:majorTickMark val="out"/>
        <c:minorTickMark val="none"/>
        <c:tickLblPos val="nextTo"/>
        <c:spPr>
          <a:ln w="6347">
            <a:solidFill>
              <a:sysClr val="windowText" lastClr="000000"/>
            </a:solidFill>
          </a:ln>
        </c:spPr>
        <c:txPr>
          <a:bodyPr/>
          <a:lstStyle/>
          <a:p>
            <a:pPr>
              <a:defRPr sz="1599" b="1" i="0">
                <a:solidFill>
                  <a:srgbClr val="000000"/>
                </a:solidFill>
              </a:defRPr>
            </a:pPr>
            <a:endParaRPr lang="en-US"/>
          </a:p>
        </c:txPr>
        <c:crossAx val="-109212384"/>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8213113985752"/>
          <c:y val="0.0448275098425197"/>
          <c:w val="0.615314960629921"/>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solidFill>
                      <a:srgbClr val="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No</c:v>
                </c:pt>
                <c:pt idx="1">
                  <c:v>Yes, osimertinib</c:v>
                </c:pt>
                <c:pt idx="2">
                  <c:v>Yes, gefitinib</c:v>
                </c:pt>
                <c:pt idx="3">
                  <c:v>Yes, afatinib</c:v>
                </c:pt>
                <c:pt idx="4">
                  <c:v>Yes, erlotinib</c:v>
                </c:pt>
              </c:strCache>
            </c:strRef>
          </c:cat>
          <c:val>
            <c:numRef>
              <c:f>Sheet1!$B$2:$B$6</c:f>
              <c:numCache>
                <c:formatCode>0%</c:formatCode>
                <c:ptCount val="5"/>
                <c:pt idx="0">
                  <c:v>0.3</c:v>
                </c:pt>
                <c:pt idx="1">
                  <c:v>0.13</c:v>
                </c:pt>
                <c:pt idx="2">
                  <c:v>0.07</c:v>
                </c:pt>
                <c:pt idx="3">
                  <c:v>0.12</c:v>
                </c:pt>
                <c:pt idx="4">
                  <c:v>0.37</c:v>
                </c:pt>
              </c:numCache>
            </c:numRef>
          </c:val>
        </c:ser>
        <c:dLbls>
          <c:showLegendKey val="0"/>
          <c:showVal val="0"/>
          <c:showCatName val="0"/>
          <c:showSerName val="0"/>
          <c:showPercent val="0"/>
          <c:showBubbleSize val="0"/>
        </c:dLbls>
        <c:gapWidth val="150"/>
        <c:axId val="-110791792"/>
        <c:axId val="-71391056"/>
      </c:barChart>
      <c:catAx>
        <c:axId val="-110791792"/>
        <c:scaling>
          <c:orientation val="minMax"/>
        </c:scaling>
        <c:delete val="0"/>
        <c:axPos val="l"/>
        <c:numFmt formatCode="General" sourceLinked="1"/>
        <c:majorTickMark val="out"/>
        <c:minorTickMark val="none"/>
        <c:tickLblPos val="nextTo"/>
        <c:spPr>
          <a:ln w="6347">
            <a:solidFill>
              <a:sysClr val="windowText" lastClr="000000"/>
            </a:solidFill>
          </a:ln>
        </c:spPr>
        <c:txPr>
          <a:bodyPr/>
          <a:lstStyle/>
          <a:p>
            <a:pPr algn="r">
              <a:defRPr sz="1800" b="1" i="0">
                <a:solidFill>
                  <a:srgbClr val="000000"/>
                </a:solidFill>
              </a:defRPr>
            </a:pPr>
            <a:endParaRPr lang="en-US"/>
          </a:p>
        </c:txPr>
        <c:crossAx val="-71391056"/>
        <c:crosses val="autoZero"/>
        <c:auto val="1"/>
        <c:lblAlgn val="ctr"/>
        <c:lblOffset val="100"/>
        <c:noMultiLvlLbl val="0"/>
      </c:catAx>
      <c:valAx>
        <c:axId val="-71391056"/>
        <c:scaling>
          <c:orientation val="minMax"/>
        </c:scaling>
        <c:delete val="0"/>
        <c:axPos val="b"/>
        <c:numFmt formatCode="0%" sourceLinked="1"/>
        <c:majorTickMark val="out"/>
        <c:minorTickMark val="none"/>
        <c:tickLblPos val="nextTo"/>
        <c:spPr>
          <a:ln w="6347">
            <a:solidFill>
              <a:sysClr val="windowText" lastClr="000000"/>
            </a:solidFill>
          </a:ln>
        </c:spPr>
        <c:txPr>
          <a:bodyPr/>
          <a:lstStyle/>
          <a:p>
            <a:pPr>
              <a:defRPr sz="1599" b="1" i="0">
                <a:solidFill>
                  <a:srgbClr val="000000"/>
                </a:solidFill>
              </a:defRPr>
            </a:pPr>
            <a:endParaRPr lang="en-US"/>
          </a:p>
        </c:txPr>
        <c:crossAx val="-110791792"/>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42333848744626"/>
          <c:y val="0.0448275579079494"/>
          <c:w val="0.42500151020101"/>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solidFill>
                      <a:srgbClr val="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Other</c:v>
                </c:pt>
                <c:pt idx="1">
                  <c:v>Anti-PD-1/anti-PD-L1 antibody</c:v>
                </c:pt>
                <c:pt idx="2">
                  <c:v>Discontinue erlotinib and start chemotherapy +/- bevacizumab</c:v>
                </c:pt>
                <c:pt idx="3">
                  <c:v>Osimertinib</c:v>
                </c:pt>
                <c:pt idx="4">
                  <c:v>Afatinib/cetuximab</c:v>
                </c:pt>
                <c:pt idx="5">
                  <c:v>Afatinib</c:v>
                </c:pt>
                <c:pt idx="6">
                  <c:v>Continue erlotinib and add bevacizumab</c:v>
                </c:pt>
                <c:pt idx="7">
                  <c:v>Continue erlotinib and add chemotherapy +/- bevacizumab</c:v>
                </c:pt>
              </c:strCache>
            </c:strRef>
          </c:cat>
          <c:val>
            <c:numRef>
              <c:f>Sheet1!$B$2:$B$9</c:f>
              <c:numCache>
                <c:formatCode>0%</c:formatCode>
                <c:ptCount val="8"/>
                <c:pt idx="0">
                  <c:v>0.02</c:v>
                </c:pt>
                <c:pt idx="1">
                  <c:v>0.17</c:v>
                </c:pt>
                <c:pt idx="2">
                  <c:v>0.58</c:v>
                </c:pt>
                <c:pt idx="3">
                  <c:v>0.03</c:v>
                </c:pt>
                <c:pt idx="4">
                  <c:v>0.03</c:v>
                </c:pt>
                <c:pt idx="5">
                  <c:v>0.12</c:v>
                </c:pt>
                <c:pt idx="6">
                  <c:v>0.03</c:v>
                </c:pt>
                <c:pt idx="7">
                  <c:v>0.02</c:v>
                </c:pt>
              </c:numCache>
            </c:numRef>
          </c:val>
        </c:ser>
        <c:dLbls>
          <c:showLegendKey val="0"/>
          <c:showVal val="0"/>
          <c:showCatName val="0"/>
          <c:showSerName val="0"/>
          <c:showPercent val="0"/>
          <c:showBubbleSize val="0"/>
        </c:dLbls>
        <c:gapWidth val="150"/>
        <c:axId val="-116749104"/>
        <c:axId val="-211875152"/>
      </c:barChart>
      <c:catAx>
        <c:axId val="-116749104"/>
        <c:scaling>
          <c:orientation val="minMax"/>
        </c:scaling>
        <c:delete val="0"/>
        <c:axPos val="l"/>
        <c:numFmt formatCode="General" sourceLinked="1"/>
        <c:majorTickMark val="out"/>
        <c:minorTickMark val="none"/>
        <c:tickLblPos val="nextTo"/>
        <c:spPr>
          <a:ln w="6347">
            <a:solidFill>
              <a:sysClr val="windowText" lastClr="000000"/>
            </a:solidFill>
          </a:ln>
        </c:spPr>
        <c:txPr>
          <a:bodyPr/>
          <a:lstStyle/>
          <a:p>
            <a:pPr algn="r">
              <a:defRPr sz="1600" b="1" i="0">
                <a:solidFill>
                  <a:srgbClr val="000000"/>
                </a:solidFill>
              </a:defRPr>
            </a:pPr>
            <a:endParaRPr lang="en-US"/>
          </a:p>
        </c:txPr>
        <c:crossAx val="-211875152"/>
        <c:crosses val="autoZero"/>
        <c:auto val="1"/>
        <c:lblAlgn val="ctr"/>
        <c:lblOffset val="100"/>
        <c:noMultiLvlLbl val="0"/>
      </c:catAx>
      <c:valAx>
        <c:axId val="-211875152"/>
        <c:scaling>
          <c:orientation val="minMax"/>
        </c:scaling>
        <c:delete val="0"/>
        <c:axPos val="b"/>
        <c:numFmt formatCode="0%" sourceLinked="1"/>
        <c:majorTickMark val="out"/>
        <c:minorTickMark val="none"/>
        <c:tickLblPos val="nextTo"/>
        <c:spPr>
          <a:ln w="6347">
            <a:solidFill>
              <a:sysClr val="windowText" lastClr="000000"/>
            </a:solidFill>
          </a:ln>
        </c:spPr>
        <c:txPr>
          <a:bodyPr/>
          <a:lstStyle/>
          <a:p>
            <a:pPr>
              <a:defRPr sz="1599" b="1" i="0">
                <a:solidFill>
                  <a:srgbClr val="000000"/>
                </a:solidFill>
              </a:defRPr>
            </a:pPr>
            <a:endParaRPr lang="en-US"/>
          </a:p>
        </c:txPr>
        <c:crossAx val="-116749104"/>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6576" cy="496412"/>
          </a:xfrm>
          <a:prstGeom prst="rect">
            <a:avLst/>
          </a:prstGeom>
        </p:spPr>
        <p:txBody>
          <a:bodyPr vert="horz" lIns="91422" tIns="45710" rIns="91422" bIns="45710" rtlCol="0"/>
          <a:lstStyle>
            <a:lvl1pPr algn="l">
              <a:defRPr sz="1300"/>
            </a:lvl1pPr>
          </a:lstStyle>
          <a:p>
            <a:pPr>
              <a:defRPr/>
            </a:pPr>
            <a:endParaRPr lang="en-GB" dirty="0"/>
          </a:p>
        </p:txBody>
      </p:sp>
      <p:sp>
        <p:nvSpPr>
          <p:cNvPr id="3" name="Date Placeholder 2"/>
          <p:cNvSpPr>
            <a:spLocks noGrp="1"/>
          </p:cNvSpPr>
          <p:nvPr>
            <p:ph type="dt" sz="quarter" idx="1"/>
          </p:nvPr>
        </p:nvSpPr>
        <p:spPr>
          <a:xfrm>
            <a:off x="3849482" y="1"/>
            <a:ext cx="2946575" cy="496412"/>
          </a:xfrm>
          <a:prstGeom prst="rect">
            <a:avLst/>
          </a:prstGeom>
        </p:spPr>
        <p:txBody>
          <a:bodyPr vert="horz" lIns="91422" tIns="45710" rIns="91422" bIns="45710" rtlCol="0"/>
          <a:lstStyle>
            <a:lvl1pPr algn="r">
              <a:defRPr sz="1300"/>
            </a:lvl1pPr>
          </a:lstStyle>
          <a:p>
            <a:pPr>
              <a:defRPr/>
            </a:pPr>
            <a:fld id="{53B137FE-9437-43FD-B569-7275FC4DFF4B}" type="datetimeFigureOut">
              <a:rPr lang="en-GB"/>
              <a:pPr>
                <a:defRPr/>
              </a:pPr>
              <a:t>18/05/2017</a:t>
            </a:fld>
            <a:endParaRPr lang="en-GB" dirty="0"/>
          </a:p>
        </p:txBody>
      </p:sp>
      <p:sp>
        <p:nvSpPr>
          <p:cNvPr id="4" name="Footer Placeholder 3"/>
          <p:cNvSpPr>
            <a:spLocks noGrp="1"/>
          </p:cNvSpPr>
          <p:nvPr>
            <p:ph type="ftr" sz="quarter" idx="2"/>
          </p:nvPr>
        </p:nvSpPr>
        <p:spPr>
          <a:xfrm>
            <a:off x="1" y="9428631"/>
            <a:ext cx="2946576" cy="496411"/>
          </a:xfrm>
          <a:prstGeom prst="rect">
            <a:avLst/>
          </a:prstGeom>
        </p:spPr>
        <p:txBody>
          <a:bodyPr vert="horz" lIns="91422" tIns="45710" rIns="91422" bIns="45710" rtlCol="0" anchor="b"/>
          <a:lstStyle>
            <a:lvl1pPr algn="l">
              <a:defRPr sz="1300"/>
            </a:lvl1pPr>
          </a:lstStyle>
          <a:p>
            <a:pPr>
              <a:defRPr/>
            </a:pPr>
            <a:endParaRPr lang="en-GB" dirty="0"/>
          </a:p>
        </p:txBody>
      </p:sp>
      <p:sp>
        <p:nvSpPr>
          <p:cNvPr id="5" name="Slide Number Placeholder 4"/>
          <p:cNvSpPr>
            <a:spLocks noGrp="1"/>
          </p:cNvSpPr>
          <p:nvPr>
            <p:ph type="sldNum" sz="quarter" idx="3"/>
          </p:nvPr>
        </p:nvSpPr>
        <p:spPr>
          <a:xfrm>
            <a:off x="3849482" y="9428631"/>
            <a:ext cx="2946575" cy="496411"/>
          </a:xfrm>
          <a:prstGeom prst="rect">
            <a:avLst/>
          </a:prstGeom>
        </p:spPr>
        <p:txBody>
          <a:bodyPr vert="horz" lIns="91422" tIns="45710" rIns="91422" bIns="45710" rtlCol="0" anchor="b"/>
          <a:lstStyle>
            <a:lvl1pPr algn="r">
              <a:defRPr sz="1300"/>
            </a:lvl1pPr>
          </a:lstStyle>
          <a:p>
            <a:pPr>
              <a:defRPr/>
            </a:pPr>
            <a:fld id="{AF86B837-AC69-4F9F-B7D4-A16A7E120688}" type="slidenum">
              <a:rPr lang="en-GB"/>
              <a:pPr>
                <a:defRPr/>
              </a:pPr>
              <a:t>‹#›</a:t>
            </a:fld>
            <a:endParaRPr lang="en-GB" dirty="0"/>
          </a:p>
        </p:txBody>
      </p:sp>
    </p:spTree>
    <p:extLst>
      <p:ext uri="{BB962C8B-B14F-4D97-AF65-F5344CB8AC3E}">
        <p14:creationId xmlns:p14="http://schemas.microsoft.com/office/powerpoint/2010/main" val="7146016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6576" cy="496412"/>
          </a:xfrm>
          <a:prstGeom prst="rect">
            <a:avLst/>
          </a:prstGeom>
        </p:spPr>
        <p:txBody>
          <a:bodyPr vert="horz" lIns="91422" tIns="45710" rIns="91422" bIns="45710" rtlCol="0"/>
          <a:lstStyle>
            <a:lvl1pPr algn="l">
              <a:defRPr sz="1300"/>
            </a:lvl1pPr>
          </a:lstStyle>
          <a:p>
            <a:pPr>
              <a:defRPr/>
            </a:pPr>
            <a:endParaRPr lang="en-GB" dirty="0"/>
          </a:p>
        </p:txBody>
      </p:sp>
      <p:sp>
        <p:nvSpPr>
          <p:cNvPr id="3" name="Date Placeholder 2"/>
          <p:cNvSpPr>
            <a:spLocks noGrp="1"/>
          </p:cNvSpPr>
          <p:nvPr>
            <p:ph type="dt" idx="1"/>
          </p:nvPr>
        </p:nvSpPr>
        <p:spPr>
          <a:xfrm>
            <a:off x="3849482" y="1"/>
            <a:ext cx="2946575" cy="496412"/>
          </a:xfrm>
          <a:prstGeom prst="rect">
            <a:avLst/>
          </a:prstGeom>
        </p:spPr>
        <p:txBody>
          <a:bodyPr vert="horz" lIns="91422" tIns="45710" rIns="91422" bIns="45710" rtlCol="0"/>
          <a:lstStyle>
            <a:lvl1pPr algn="r">
              <a:defRPr sz="1300"/>
            </a:lvl1pPr>
          </a:lstStyle>
          <a:p>
            <a:pPr>
              <a:defRPr/>
            </a:pPr>
            <a:fld id="{B46EC330-0C95-435A-B60A-36BF66920B75}" type="datetimeFigureOut">
              <a:rPr lang="en-GB"/>
              <a:pPr>
                <a:defRPr/>
              </a:pPr>
              <a:t>18/05/2017</a:t>
            </a:fld>
            <a:endParaRPr lang="en-GB" dirty="0"/>
          </a:p>
        </p:txBody>
      </p:sp>
      <p:sp>
        <p:nvSpPr>
          <p:cNvPr id="4" name="Slide Image Placeholder 3"/>
          <p:cNvSpPr>
            <a:spLocks noGrp="1" noRot="1" noChangeAspect="1"/>
          </p:cNvSpPr>
          <p:nvPr>
            <p:ph type="sldImg" idx="2"/>
          </p:nvPr>
        </p:nvSpPr>
        <p:spPr>
          <a:xfrm>
            <a:off x="914400" y="742950"/>
            <a:ext cx="4968875" cy="3725863"/>
          </a:xfrm>
          <a:prstGeom prst="rect">
            <a:avLst/>
          </a:prstGeom>
          <a:noFill/>
          <a:ln w="12700">
            <a:solidFill>
              <a:prstClr val="black"/>
            </a:solidFill>
          </a:ln>
        </p:spPr>
        <p:txBody>
          <a:bodyPr vert="horz" lIns="91422" tIns="45710" rIns="91422" bIns="45710" rtlCol="0" anchor="ctr"/>
          <a:lstStyle/>
          <a:p>
            <a:pPr lvl="0"/>
            <a:endParaRPr lang="en-GB" noProof="0" dirty="0"/>
          </a:p>
        </p:txBody>
      </p:sp>
      <p:sp>
        <p:nvSpPr>
          <p:cNvPr id="5" name="Notes Placeholder 4"/>
          <p:cNvSpPr>
            <a:spLocks noGrp="1"/>
          </p:cNvSpPr>
          <p:nvPr>
            <p:ph type="body" sz="quarter" idx="3"/>
          </p:nvPr>
        </p:nvSpPr>
        <p:spPr>
          <a:xfrm>
            <a:off x="679606" y="4715114"/>
            <a:ext cx="5438464" cy="4467706"/>
          </a:xfrm>
          <a:prstGeom prst="rect">
            <a:avLst/>
          </a:prstGeom>
        </p:spPr>
        <p:txBody>
          <a:bodyPr vert="horz" lIns="91422" tIns="45710" rIns="91422" bIns="4571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1" y="9428631"/>
            <a:ext cx="2946576" cy="496411"/>
          </a:xfrm>
          <a:prstGeom prst="rect">
            <a:avLst/>
          </a:prstGeom>
        </p:spPr>
        <p:txBody>
          <a:bodyPr vert="horz" lIns="91422" tIns="45710" rIns="91422" bIns="45710" rtlCol="0" anchor="b"/>
          <a:lstStyle>
            <a:lvl1pPr algn="l">
              <a:defRPr sz="1300"/>
            </a:lvl1pPr>
          </a:lstStyle>
          <a:p>
            <a:pPr>
              <a:defRPr/>
            </a:pPr>
            <a:endParaRPr lang="en-GB" dirty="0"/>
          </a:p>
        </p:txBody>
      </p:sp>
      <p:sp>
        <p:nvSpPr>
          <p:cNvPr id="7" name="Slide Number Placeholder 6"/>
          <p:cNvSpPr>
            <a:spLocks noGrp="1"/>
          </p:cNvSpPr>
          <p:nvPr>
            <p:ph type="sldNum" sz="quarter" idx="5"/>
          </p:nvPr>
        </p:nvSpPr>
        <p:spPr>
          <a:xfrm>
            <a:off x="3849482" y="9428631"/>
            <a:ext cx="2946575" cy="496411"/>
          </a:xfrm>
          <a:prstGeom prst="rect">
            <a:avLst/>
          </a:prstGeom>
        </p:spPr>
        <p:txBody>
          <a:bodyPr vert="horz" lIns="91422" tIns="45710" rIns="91422" bIns="45710" rtlCol="0" anchor="b"/>
          <a:lstStyle>
            <a:lvl1pPr algn="r">
              <a:defRPr sz="1300"/>
            </a:lvl1pPr>
          </a:lstStyle>
          <a:p>
            <a:pPr>
              <a:defRPr/>
            </a:pPr>
            <a:fld id="{4E1AA045-38FF-4F92-AED9-5572F893E1B5}" type="slidenum">
              <a:rPr lang="en-GB"/>
              <a:pPr>
                <a:defRPr/>
              </a:pPr>
              <a:t>‹#›</a:t>
            </a:fld>
            <a:endParaRPr lang="en-GB" dirty="0"/>
          </a:p>
        </p:txBody>
      </p:sp>
    </p:spTree>
    <p:extLst>
      <p:ext uri="{BB962C8B-B14F-4D97-AF65-F5344CB8AC3E}">
        <p14:creationId xmlns:p14="http://schemas.microsoft.com/office/powerpoint/2010/main" val="41319012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42900" algn="l" rtl="0" eaLnBrk="0" fontAlgn="base" hangingPunct="0">
      <a:spcBef>
        <a:spcPct val="30000"/>
      </a:spcBef>
      <a:spcAft>
        <a:spcPct val="0"/>
      </a:spcAft>
      <a:defRPr sz="900" kern="1200">
        <a:solidFill>
          <a:schemeClr val="tx1"/>
        </a:solidFill>
        <a:latin typeface="+mn-lt"/>
        <a:ea typeface="+mn-ea"/>
        <a:cs typeface="+mn-cs"/>
      </a:defRPr>
    </a:lvl2pPr>
    <a:lvl3pPr marL="685800" algn="l" rtl="0" eaLnBrk="0" fontAlgn="base" hangingPunct="0">
      <a:spcBef>
        <a:spcPct val="30000"/>
      </a:spcBef>
      <a:spcAft>
        <a:spcPct val="0"/>
      </a:spcAft>
      <a:defRPr sz="900" kern="1200">
        <a:solidFill>
          <a:schemeClr val="tx1"/>
        </a:solidFill>
        <a:latin typeface="+mn-lt"/>
        <a:ea typeface="+mn-ea"/>
        <a:cs typeface="+mn-cs"/>
      </a:defRPr>
    </a:lvl3pPr>
    <a:lvl4pPr marL="1028700" algn="l" rtl="0" eaLnBrk="0" fontAlgn="base" hangingPunct="0">
      <a:spcBef>
        <a:spcPct val="30000"/>
      </a:spcBef>
      <a:spcAft>
        <a:spcPct val="0"/>
      </a:spcAft>
      <a:defRPr sz="900" kern="1200">
        <a:solidFill>
          <a:schemeClr val="tx1"/>
        </a:solidFill>
        <a:latin typeface="+mn-lt"/>
        <a:ea typeface="+mn-ea"/>
        <a:cs typeface="+mn-cs"/>
      </a:defRPr>
    </a:lvl4pPr>
    <a:lvl5pPr marL="1371600" algn="l"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B06D12D6-5507-2640-B197-AD515AB8E73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3</a:t>
            </a:fld>
            <a:endParaRPr lang="en-US" sz="1200" kern="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9C33BE1B-38DF-1A45-9D1D-72E90EA2407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3</a:t>
            </a:fld>
            <a:endParaRPr lang="en-US" sz="1200" kern="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956953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sz="9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E1AA045-38FF-4F92-AED9-5572F893E1B5}"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62047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E1AA045-38FF-4F92-AED9-5572F893E1B5}"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9976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E1AA045-38FF-4F92-AED9-5572F893E1B5}"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79056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E1AA045-38FF-4F92-AED9-5572F893E1B5}"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66574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B06D12D6-5507-2640-B197-AD515AB8E73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4</a:t>
            </a:fld>
            <a:endParaRPr lang="en-US" sz="1200" kern="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9C33BE1B-38DF-1A45-9D1D-72E90EA2407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4</a:t>
            </a:fld>
            <a:endParaRPr lang="en-US" sz="1200" kern="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674638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B06D12D6-5507-2640-B197-AD515AB8E73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5</a:t>
            </a:fld>
            <a:endParaRPr lang="en-US" sz="1200" kern="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a:spcBef>
                <a:spcPct val="0"/>
              </a:spcBef>
              <a:spcAft>
                <a:spcPct val="0"/>
              </a:spcAft>
            </a:pPr>
            <a:fld id="{9C33BE1B-38DF-1A45-9D1D-72E90EA24077}" type="slidenum">
              <a:rPr lang="en-US" sz="1200" kern="1200">
                <a:solidFill>
                  <a:srgbClr val="000000"/>
                </a:solidFill>
                <a:latin typeface="Times" charset="0"/>
                <a:ea typeface="ヒラギノ角ゴ Pro W3" charset="0"/>
                <a:cs typeface="ヒラギノ角ゴ Pro W3" charset="0"/>
              </a:rPr>
              <a:pPr algn="r" defTabSz="904527" eaLnBrk="0" fontAlgn="base">
                <a:spcBef>
                  <a:spcPct val="0"/>
                </a:spcBef>
                <a:spcAft>
                  <a:spcPct val="0"/>
                </a:spcAft>
              </a:pPr>
              <a:t>5</a:t>
            </a:fld>
            <a:endParaRPr lang="en-US" sz="1200" kern="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239706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E1AA045-38FF-4F92-AED9-5572F893E1B5}" type="slidenum">
              <a:rPr lang="en-GB" smtClean="0"/>
              <a:pPr>
                <a:defRPr/>
              </a:pPr>
              <a:t>9</a:t>
            </a:fld>
            <a:endParaRPr lang="en-GB" dirty="0"/>
          </a:p>
        </p:txBody>
      </p:sp>
    </p:spTree>
    <p:extLst>
      <p:ext uri="{BB962C8B-B14F-4D97-AF65-F5344CB8AC3E}">
        <p14:creationId xmlns:p14="http://schemas.microsoft.com/office/powerpoint/2010/main" val="57792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806450"/>
            <a:ext cx="5392738" cy="4044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4C1A67-40F6-3A4F-921F-49F045E455FC}"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92725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E1AA045-38FF-4F92-AED9-5572F893E1B5}" type="slidenum">
              <a:rPr lang="en-GB" smtClean="0"/>
              <a:pPr>
                <a:defRPr/>
              </a:pPr>
              <a:t>11</a:t>
            </a:fld>
            <a:endParaRPr lang="en-GB" dirty="0"/>
          </a:p>
        </p:txBody>
      </p:sp>
    </p:spTree>
    <p:extLst>
      <p:ext uri="{BB962C8B-B14F-4D97-AF65-F5344CB8AC3E}">
        <p14:creationId xmlns:p14="http://schemas.microsoft.com/office/powerpoint/2010/main" val="1180325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E1AA045-38FF-4F92-AED9-5572F893E1B5}" type="slidenum">
              <a:rPr lang="en-GB" smtClean="0"/>
              <a:pPr>
                <a:defRPr/>
              </a:pPr>
              <a:t>13</a:t>
            </a:fld>
            <a:endParaRPr lang="en-GB" dirty="0"/>
          </a:p>
        </p:txBody>
      </p:sp>
    </p:spTree>
    <p:extLst>
      <p:ext uri="{BB962C8B-B14F-4D97-AF65-F5344CB8AC3E}">
        <p14:creationId xmlns:p14="http://schemas.microsoft.com/office/powerpoint/2010/main" val="293500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E1AA045-38FF-4F92-AED9-5572F893E1B5}" type="slidenum">
              <a:rPr lang="en-GB" smtClean="0"/>
              <a:pPr>
                <a:defRPr/>
              </a:pPr>
              <a:t>14</a:t>
            </a:fld>
            <a:endParaRPr lang="en-GB" dirty="0"/>
          </a:p>
        </p:txBody>
      </p:sp>
    </p:spTree>
    <p:extLst>
      <p:ext uri="{BB962C8B-B14F-4D97-AF65-F5344CB8AC3E}">
        <p14:creationId xmlns:p14="http://schemas.microsoft.com/office/powerpoint/2010/main" val="456580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2950"/>
            <a:ext cx="4968875" cy="3725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E1AA045-38FF-4F92-AED9-5572F893E1B5}" type="slidenum">
              <a:rPr lang="en-GB" smtClean="0"/>
              <a:pPr>
                <a:defRPr/>
              </a:pPr>
              <a:t>23</a:t>
            </a:fld>
            <a:endParaRPr lang="en-GB" dirty="0"/>
          </a:p>
        </p:txBody>
      </p:sp>
    </p:spTree>
    <p:extLst>
      <p:ext uri="{BB962C8B-B14F-4D97-AF65-F5344CB8AC3E}">
        <p14:creationId xmlns:p14="http://schemas.microsoft.com/office/powerpoint/2010/main" val="2510073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3" descr="WCLC 2015_Header_Footer_PPT_Presentation Title_Author Version_4-02.png"/>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99717"/>
            <a:ext cx="9144000" cy="65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604800"/>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360572"/>
            <a:ext cx="6400800" cy="1752600"/>
          </a:xfrm>
        </p:spPr>
        <p:txBody>
          <a:bodyPr/>
          <a:lstStyle>
            <a:lvl1pPr marL="0" indent="0" algn="ctr">
              <a:buNone/>
              <a:defRPr sz="3200"/>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endParaRPr lang="en-US" dirty="0"/>
          </a:p>
        </p:txBody>
      </p:sp>
      <p:sp>
        <p:nvSpPr>
          <p:cNvPr id="4" name="Text Box 3"/>
          <p:cNvSpPr txBox="1">
            <a:spLocks noGrp="1" noChangeArrowheads="1"/>
          </p:cNvSpPr>
          <p:nvPr>
            <p:ph type="sldNum" sz="quarter" idx="10"/>
          </p:nvPr>
        </p:nvSpPr>
        <p:spPr>
          <a:ln/>
        </p:spPr>
        <p:txBody>
          <a:bodyPr/>
          <a:lstStyle>
            <a:lvl1pPr>
              <a:defRPr/>
            </a:lvl1pPr>
          </a:lstStyle>
          <a:p>
            <a:pPr>
              <a:defRPr/>
            </a:pPr>
            <a:fld id="{C2E823D5-88ED-41B4-B7C4-3F8CEDBCCAE5}" type="slidenum">
              <a:rPr lang="en-US" smtClean="0"/>
              <a:pPr>
                <a:defRPr/>
              </a:pPr>
              <a:t>‹#›</a:t>
            </a:fld>
            <a:endParaRPr lang="en-US" dirty="0"/>
          </a:p>
        </p:txBody>
      </p:sp>
      <p:pic>
        <p:nvPicPr>
          <p:cNvPr id="5" name="Picture 4" descr="WCLC 2015_Header_Footer_PPT_Presentation Title_Author Version_4-03.png"/>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40652" y="5446186"/>
            <a:ext cx="917575"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WCLC 2015_Header_Footer_PPT_Presentation Title_Author Version_4-01.png"/>
          <p:cNvPicPr>
            <a:picLocks/>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840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6746123"/>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3224259A-420C-4DB1-B1E5-BBB41D7C449E}" type="slidenum">
              <a:rPr lang="en-US" smtClean="0"/>
              <a:pPr>
                <a:defRPr/>
              </a:pPr>
              <a:t>‹#›</a:t>
            </a:fld>
            <a:endParaRPr lang="en-US" dirty="0"/>
          </a:p>
        </p:txBody>
      </p:sp>
    </p:spTree>
    <p:extLst>
      <p:ext uri="{BB962C8B-B14F-4D97-AF65-F5344CB8AC3E}">
        <p14:creationId xmlns:p14="http://schemas.microsoft.com/office/powerpoint/2010/main" val="1798423900"/>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844676"/>
            <a:ext cx="1943100" cy="50133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844676"/>
            <a:ext cx="5676900" cy="5013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A2D572B8-D196-4074-AA65-7650585D74A3}" type="slidenum">
              <a:rPr lang="en-US" smtClean="0"/>
              <a:pPr>
                <a:defRPr/>
              </a:pPr>
              <a:t>‹#›</a:t>
            </a:fld>
            <a:endParaRPr lang="en-US" dirty="0"/>
          </a:p>
        </p:txBody>
      </p:sp>
    </p:spTree>
    <p:extLst>
      <p:ext uri="{BB962C8B-B14F-4D97-AF65-F5344CB8AC3E}">
        <p14:creationId xmlns:p14="http://schemas.microsoft.com/office/powerpoint/2010/main" val="2713113307"/>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266701" y="269877"/>
            <a:ext cx="8626475" cy="919163"/>
          </a:xfrm>
        </p:spPr>
        <p:txBody>
          <a:bodyPr/>
          <a:lstStyle>
            <a:lvl1pPr algn="ctr">
              <a:defRPr sz="3600"/>
            </a:lvl1pPr>
          </a:lstStyle>
          <a:p>
            <a:r>
              <a:rPr lang="en-AU"/>
              <a:t>Click to edit Master title style</a:t>
            </a:r>
            <a:endParaRPr lang="en-GB" dirty="0"/>
          </a:p>
        </p:txBody>
      </p:sp>
      <p:sp>
        <p:nvSpPr>
          <p:cNvPr id="9" name="Text Placeholder 8"/>
          <p:cNvSpPr>
            <a:spLocks noGrp="1"/>
          </p:cNvSpPr>
          <p:nvPr>
            <p:ph type="body" sz="quarter" idx="13"/>
          </p:nvPr>
        </p:nvSpPr>
        <p:spPr>
          <a:xfrm>
            <a:off x="309600"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AU"/>
              <a:t>Click to edit Master text styles</a:t>
            </a:r>
          </a:p>
        </p:txBody>
      </p:sp>
      <p:sp>
        <p:nvSpPr>
          <p:cNvPr id="5" name="Rectangle 4"/>
          <p:cNvSpPr>
            <a:spLocks noGrp="1" noChangeArrowheads="1"/>
          </p:cNvSpPr>
          <p:nvPr>
            <p:ph type="sldNum" sz="quarter" idx="14"/>
          </p:nvPr>
        </p:nvSpPr>
        <p:spPr/>
        <p:txBody>
          <a:bodyPr/>
          <a:lstStyle>
            <a:lvl1pPr>
              <a:defRPr/>
            </a:lvl1pPr>
          </a:lstStyle>
          <a:p>
            <a:pPr>
              <a:defRPr/>
            </a:pPr>
            <a:fld id="{E12B5FB3-4F1C-4C1F-B1FD-8C1818503BFA}" type="slidenum">
              <a:rPr lang="en-GB"/>
              <a:pPr>
                <a:defRPr/>
              </a:pPr>
              <a:t>‹#›</a:t>
            </a:fld>
            <a:endParaRPr lang="en-GB" dirty="0"/>
          </a:p>
        </p:txBody>
      </p:sp>
      <p:sp>
        <p:nvSpPr>
          <p:cNvPr id="6" name="Date Placeholder 7"/>
          <p:cNvSpPr>
            <a:spLocks noGrp="1"/>
          </p:cNvSpPr>
          <p:nvPr>
            <p:ph type="dt" sz="half" idx="15"/>
          </p:nvPr>
        </p:nvSpPr>
        <p:spPr>
          <a:xfrm>
            <a:off x="885827" y="6451601"/>
            <a:ext cx="1260475" cy="269875"/>
          </a:xfrm>
          <a:prstGeom prst="rect">
            <a:avLst/>
          </a:prstGeom>
        </p:spPr>
        <p:txBody>
          <a:bodyPr/>
          <a:lstStyle>
            <a:lvl1pPr>
              <a:defRPr/>
            </a:lvl1pPr>
          </a:lstStyle>
          <a:p>
            <a:pPr>
              <a:defRPr/>
            </a:pPr>
            <a:r>
              <a:rPr lang="en-US" dirty="0"/>
              <a:t>Author | 00 Month Year</a:t>
            </a:r>
            <a:endParaRPr lang="sv-SE"/>
          </a:p>
        </p:txBody>
      </p:sp>
      <p:sp>
        <p:nvSpPr>
          <p:cNvPr id="8" name="Footer Placeholder 10"/>
          <p:cNvSpPr>
            <a:spLocks noGrp="1"/>
          </p:cNvSpPr>
          <p:nvPr>
            <p:ph type="ftr" sz="quarter" idx="16"/>
          </p:nvPr>
        </p:nvSpPr>
        <p:spPr>
          <a:xfrm>
            <a:off x="2246314" y="6451601"/>
            <a:ext cx="3844925" cy="269875"/>
          </a:xfrm>
          <a:prstGeom prst="rect">
            <a:avLst/>
          </a:prstGeom>
        </p:spPr>
        <p:txBody>
          <a:bodyPr/>
          <a:lstStyle>
            <a:lvl1pPr>
              <a:defRPr/>
            </a:lvl1pPr>
          </a:lstStyle>
          <a:p>
            <a:pPr>
              <a:defRPr/>
            </a:pPr>
            <a:r>
              <a:rPr lang="en-GB" dirty="0"/>
              <a:t>Set area descriptor | Sub level 1</a:t>
            </a:r>
            <a:endParaRPr lang="sv-SE"/>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ntroduc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GB" dirty="0"/>
          </a:p>
        </p:txBody>
      </p:sp>
      <p:sp>
        <p:nvSpPr>
          <p:cNvPr id="7" name="Text Placeholder 6"/>
          <p:cNvSpPr>
            <a:spLocks noGrp="1"/>
          </p:cNvSpPr>
          <p:nvPr>
            <p:ph type="body" sz="quarter" idx="12"/>
          </p:nvPr>
        </p:nvSpPr>
        <p:spPr>
          <a:xfrm>
            <a:off x="292822" y="1221028"/>
            <a:ext cx="8416800" cy="511200"/>
          </a:xfrm>
        </p:spPr>
        <p:txBody>
          <a:bodyPr/>
          <a:lstStyle>
            <a:lvl1pPr marL="0" indent="0">
              <a:buNone/>
              <a:defRPr sz="2800" b="1" baseline="0">
                <a:solidFill>
                  <a:schemeClr val="accent2"/>
                </a:solidFill>
                <a:latin typeface="Arial" pitchFamily="34" charset="0"/>
                <a:cs typeface="Arial" pitchFamily="34" charset="0"/>
              </a:defRPr>
            </a:lvl1pPr>
          </a:lstStyle>
          <a:p>
            <a:pPr lvl="0"/>
            <a:r>
              <a:rPr lang="en-AU"/>
              <a:t>Click to edit Master text styles</a:t>
            </a:r>
          </a:p>
        </p:txBody>
      </p:sp>
      <p:sp>
        <p:nvSpPr>
          <p:cNvPr id="9" name="Text Placeholder 8"/>
          <p:cNvSpPr>
            <a:spLocks noGrp="1"/>
          </p:cNvSpPr>
          <p:nvPr>
            <p:ph type="body" sz="quarter" idx="13"/>
          </p:nvPr>
        </p:nvSpPr>
        <p:spPr>
          <a:xfrm>
            <a:off x="292822"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AU"/>
              <a:t>Click to edit Master text styles</a:t>
            </a:r>
          </a:p>
        </p:txBody>
      </p:sp>
      <p:sp>
        <p:nvSpPr>
          <p:cNvPr id="5" name="Rectangle 4"/>
          <p:cNvSpPr>
            <a:spLocks noGrp="1" noChangeArrowheads="1"/>
          </p:cNvSpPr>
          <p:nvPr>
            <p:ph type="sldNum" sz="quarter" idx="14"/>
          </p:nvPr>
        </p:nvSpPr>
        <p:spPr/>
        <p:txBody>
          <a:bodyPr/>
          <a:lstStyle>
            <a:lvl1pPr>
              <a:defRPr/>
            </a:lvl1pPr>
          </a:lstStyle>
          <a:p>
            <a:pPr>
              <a:defRPr/>
            </a:pPr>
            <a:fld id="{E12B5FB3-4F1C-4C1F-B1FD-8C1818503BFA}" type="slidenum">
              <a:rPr lang="en-GB"/>
              <a:pPr>
                <a:defRPr/>
              </a:pPr>
              <a:t>‹#›</a:t>
            </a:fld>
            <a:endParaRPr lang="en-GB" dirty="0"/>
          </a:p>
        </p:txBody>
      </p:sp>
      <p:sp>
        <p:nvSpPr>
          <p:cNvPr id="6" name="Date Placeholder 7"/>
          <p:cNvSpPr>
            <a:spLocks noGrp="1"/>
          </p:cNvSpPr>
          <p:nvPr>
            <p:ph type="dt" sz="half" idx="15"/>
          </p:nvPr>
        </p:nvSpPr>
        <p:spPr>
          <a:xfrm>
            <a:off x="885827" y="6451601"/>
            <a:ext cx="1260475" cy="269875"/>
          </a:xfrm>
          <a:prstGeom prst="rect">
            <a:avLst/>
          </a:prstGeom>
        </p:spPr>
        <p:txBody>
          <a:bodyPr/>
          <a:lstStyle>
            <a:lvl1pPr>
              <a:defRPr/>
            </a:lvl1pPr>
          </a:lstStyle>
          <a:p>
            <a:pPr>
              <a:defRPr/>
            </a:pPr>
            <a:r>
              <a:rPr lang="en-US" dirty="0"/>
              <a:t>Author | 00 Month Year</a:t>
            </a:r>
            <a:endParaRPr lang="sv-SE"/>
          </a:p>
        </p:txBody>
      </p:sp>
      <p:sp>
        <p:nvSpPr>
          <p:cNvPr id="8" name="Footer Placeholder 10"/>
          <p:cNvSpPr>
            <a:spLocks noGrp="1"/>
          </p:cNvSpPr>
          <p:nvPr>
            <p:ph type="ftr" sz="quarter" idx="16"/>
          </p:nvPr>
        </p:nvSpPr>
        <p:spPr>
          <a:xfrm>
            <a:off x="2246314" y="6451601"/>
            <a:ext cx="3844925" cy="269875"/>
          </a:xfrm>
          <a:prstGeom prst="rect">
            <a:avLst/>
          </a:prstGeom>
        </p:spPr>
        <p:txBody>
          <a:bodyPr/>
          <a:lstStyle>
            <a:lvl1pPr>
              <a:defRPr/>
            </a:lvl1pPr>
          </a:lstStyle>
          <a:p>
            <a:pPr>
              <a:defRPr/>
            </a:pPr>
            <a:r>
              <a:rPr lang="en-GB" dirty="0"/>
              <a:t>Set area descriptor | Sub level 1</a:t>
            </a:r>
            <a:endParaRPr lang="sv-SE"/>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3" descr="WCLC 2015_Header_Footer_PPT_Presentation Title_Author Version_4-02.png"/>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99717"/>
            <a:ext cx="9144000" cy="65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604801"/>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360572"/>
            <a:ext cx="6400800" cy="1752600"/>
          </a:xfrm>
        </p:spPr>
        <p:txBody>
          <a:bodyPr/>
          <a:lstStyle>
            <a:lvl1pPr marL="0" indent="0" algn="ctr">
              <a:buNone/>
              <a:defRPr sz="3200"/>
            </a:lvl1pPr>
            <a:lvl2pPr marL="609555" indent="0" algn="ctr">
              <a:buNone/>
              <a:defRPr/>
            </a:lvl2pPr>
            <a:lvl3pPr marL="1219110" indent="0" algn="ctr">
              <a:buNone/>
              <a:defRPr/>
            </a:lvl3pPr>
            <a:lvl4pPr marL="1828664" indent="0" algn="ctr">
              <a:buNone/>
              <a:defRPr/>
            </a:lvl4pPr>
            <a:lvl5pPr marL="2438218" indent="0" algn="ctr">
              <a:buNone/>
              <a:defRPr/>
            </a:lvl5pPr>
            <a:lvl6pPr marL="3047772" indent="0" algn="ctr">
              <a:buNone/>
              <a:defRPr/>
            </a:lvl6pPr>
            <a:lvl7pPr marL="3657327" indent="0" algn="ctr">
              <a:buNone/>
              <a:defRPr/>
            </a:lvl7pPr>
            <a:lvl8pPr marL="4266880" indent="0" algn="ctr">
              <a:buNone/>
              <a:defRPr/>
            </a:lvl8pPr>
            <a:lvl9pPr marL="4876435" indent="0" algn="ctr">
              <a:buNone/>
              <a:defRPr/>
            </a:lvl9pPr>
          </a:lstStyle>
          <a:p>
            <a:r>
              <a:rPr lang="en-US"/>
              <a:t>Click to edit Master subtitle style</a:t>
            </a:r>
            <a:endParaRPr lang="en-US" dirty="0"/>
          </a:p>
        </p:txBody>
      </p:sp>
      <p:sp>
        <p:nvSpPr>
          <p:cNvPr id="4" name="Text Box 3"/>
          <p:cNvSpPr txBox="1">
            <a:spLocks noGrp="1" noChangeArrowheads="1"/>
          </p:cNvSpPr>
          <p:nvPr>
            <p:ph type="sldNum" sz="quarter" idx="10"/>
          </p:nvPr>
        </p:nvSpPr>
        <p:spPr>
          <a:ln/>
        </p:spPr>
        <p:txBody>
          <a:bodyPr/>
          <a:lstStyle>
            <a:lvl1pPr>
              <a:defRPr/>
            </a:lvl1pPr>
          </a:lstStyle>
          <a:p>
            <a:pPr>
              <a:defRPr/>
            </a:pPr>
            <a:fld id="{C2E823D5-88ED-41B4-B7C4-3F8CEDBCCAE5}" type="slidenum">
              <a:rPr lang="en-US" smtClean="0"/>
              <a:pPr>
                <a:defRPr/>
              </a:pPr>
              <a:t>‹#›</a:t>
            </a:fld>
            <a:endParaRPr lang="en-US" dirty="0"/>
          </a:p>
        </p:txBody>
      </p:sp>
      <p:pic>
        <p:nvPicPr>
          <p:cNvPr id="5" name="Picture 4" descr="WCLC 2015_Header_Footer_PPT_Presentation Title_Author Version_4-03.png"/>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40653" y="5446188"/>
            <a:ext cx="917575"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WCLC 2015_Header_Footer_PPT_Presentation Title_Author Version_4-01.png"/>
          <p:cNvPicPr>
            <a:picLocks/>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840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6406370"/>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791" y="245391"/>
            <a:ext cx="8074025" cy="863600"/>
          </a:xfrm>
        </p:spPr>
        <p:txBody>
          <a:bodyPr/>
          <a:lstStyle/>
          <a:p>
            <a:r>
              <a:rPr lang="en-US"/>
              <a:t>Click to edit Master title style</a:t>
            </a:r>
          </a:p>
        </p:txBody>
      </p:sp>
      <p:sp>
        <p:nvSpPr>
          <p:cNvPr id="3" name="Content Placeholder 2"/>
          <p:cNvSpPr>
            <a:spLocks noGrp="1"/>
          </p:cNvSpPr>
          <p:nvPr>
            <p:ph idx="1"/>
          </p:nvPr>
        </p:nvSpPr>
        <p:spPr>
          <a:xfrm>
            <a:off x="458791" y="1313487"/>
            <a:ext cx="8074025" cy="4448116"/>
          </a:xfrm>
        </p:spPr>
        <p:txBody>
          <a:bodyPr/>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D2CE8EA6-A2AE-4A69-BEC2-F7F0F340F3CC}" type="slidenum">
              <a:rPr lang="en-US" smtClean="0"/>
              <a:pPr>
                <a:defRPr/>
              </a:pPr>
              <a:t>‹#›</a:t>
            </a:fld>
            <a:endParaRPr lang="en-US" dirty="0"/>
          </a:p>
        </p:txBody>
      </p:sp>
    </p:spTree>
    <p:extLst>
      <p:ext uri="{BB962C8B-B14F-4D97-AF65-F5344CB8AC3E}">
        <p14:creationId xmlns:p14="http://schemas.microsoft.com/office/powerpoint/2010/main" val="3434663834"/>
      </p:ext>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667"/>
            </a:lvl1pPr>
            <a:lvl2pPr marL="609555" indent="0">
              <a:buNone/>
              <a:defRPr sz="2400"/>
            </a:lvl2pPr>
            <a:lvl3pPr marL="1219110" indent="0">
              <a:buNone/>
              <a:defRPr sz="2133"/>
            </a:lvl3pPr>
            <a:lvl4pPr marL="1828664" indent="0">
              <a:buNone/>
              <a:defRPr sz="1867"/>
            </a:lvl4pPr>
            <a:lvl5pPr marL="2438218" indent="0">
              <a:buNone/>
              <a:defRPr sz="1867"/>
            </a:lvl5pPr>
            <a:lvl6pPr marL="3047772" indent="0">
              <a:buNone/>
              <a:defRPr sz="1867"/>
            </a:lvl6pPr>
            <a:lvl7pPr marL="3657327" indent="0">
              <a:buNone/>
              <a:defRPr sz="1867"/>
            </a:lvl7pPr>
            <a:lvl8pPr marL="4266880" indent="0">
              <a:buNone/>
              <a:defRPr sz="1867"/>
            </a:lvl8pPr>
            <a:lvl9pPr marL="4876435" indent="0">
              <a:buNone/>
              <a:defRPr sz="1867"/>
            </a:lvl9pPr>
          </a:lstStyle>
          <a:p>
            <a:pPr lvl="0"/>
            <a:r>
              <a:rPr lang="en-US"/>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ECFFC64-7581-4043-83B5-0869E81C94A1}" type="slidenum">
              <a:rPr lang="en-US" smtClean="0"/>
              <a:pPr>
                <a:defRPr/>
              </a:pPr>
              <a:t>‹#›</a:t>
            </a:fld>
            <a:endParaRPr lang="en-US" dirty="0"/>
          </a:p>
        </p:txBody>
      </p:sp>
    </p:spTree>
    <p:extLst>
      <p:ext uri="{BB962C8B-B14F-4D97-AF65-F5344CB8AC3E}">
        <p14:creationId xmlns:p14="http://schemas.microsoft.com/office/powerpoint/2010/main" val="2026130455"/>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3886200"/>
            <a:ext cx="3124200" cy="297180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3886200"/>
            <a:ext cx="3124200" cy="297180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Box 3"/>
          <p:cNvSpPr txBox="1">
            <a:spLocks noGrp="1" noChangeArrowheads="1"/>
          </p:cNvSpPr>
          <p:nvPr>
            <p:ph type="sldNum" sz="quarter" idx="10"/>
          </p:nvPr>
        </p:nvSpPr>
        <p:spPr>
          <a:ln/>
        </p:spPr>
        <p:txBody>
          <a:bodyPr/>
          <a:lstStyle>
            <a:lvl1pPr>
              <a:defRPr/>
            </a:lvl1pPr>
          </a:lstStyle>
          <a:p>
            <a:pPr>
              <a:defRPr/>
            </a:pPr>
            <a:fld id="{317AA8A0-BE25-4B81-A017-B4A3D7F6BB87}" type="slidenum">
              <a:rPr lang="en-US" smtClean="0"/>
              <a:pPr>
                <a:defRPr/>
              </a:pPr>
              <a:t>‹#›</a:t>
            </a:fld>
            <a:endParaRPr lang="en-US" dirty="0"/>
          </a:p>
        </p:txBody>
      </p:sp>
    </p:spTree>
    <p:extLst>
      <p:ext uri="{BB962C8B-B14F-4D97-AF65-F5344CB8AC3E}">
        <p14:creationId xmlns:p14="http://schemas.microsoft.com/office/powerpoint/2010/main" val="3875687380"/>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Box 3"/>
          <p:cNvSpPr txBox="1">
            <a:spLocks noGrp="1" noChangeArrowheads="1"/>
          </p:cNvSpPr>
          <p:nvPr>
            <p:ph type="sldNum" sz="quarter" idx="10"/>
          </p:nvPr>
        </p:nvSpPr>
        <p:spPr>
          <a:ln/>
        </p:spPr>
        <p:txBody>
          <a:bodyPr/>
          <a:lstStyle>
            <a:lvl1pPr>
              <a:defRPr/>
            </a:lvl1pPr>
          </a:lstStyle>
          <a:p>
            <a:pPr>
              <a:defRPr/>
            </a:pPr>
            <a:fld id="{2623C4CA-462B-4264-ABA5-2189113F4ED7}" type="slidenum">
              <a:rPr lang="en-US" smtClean="0"/>
              <a:pPr>
                <a:defRPr/>
              </a:pPr>
              <a:t>‹#›</a:t>
            </a:fld>
            <a:endParaRPr lang="en-US" dirty="0"/>
          </a:p>
        </p:txBody>
      </p:sp>
    </p:spTree>
    <p:extLst>
      <p:ext uri="{BB962C8B-B14F-4D97-AF65-F5344CB8AC3E}">
        <p14:creationId xmlns:p14="http://schemas.microsoft.com/office/powerpoint/2010/main" val="901848785"/>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8791" y="254273"/>
            <a:ext cx="8074025" cy="863600"/>
          </a:xfrm>
        </p:spPr>
        <p:txBody>
          <a:bodyPr/>
          <a:lstStyle/>
          <a:p>
            <a:r>
              <a:rPr lang="en-US" dirty="0"/>
              <a:t>Click to edit Master title style</a:t>
            </a:r>
          </a:p>
        </p:txBody>
      </p:sp>
      <p:sp>
        <p:nvSpPr>
          <p:cNvPr id="3" name="Text Box 3"/>
          <p:cNvSpPr txBox="1">
            <a:spLocks noGrp="1" noChangeArrowheads="1"/>
          </p:cNvSpPr>
          <p:nvPr>
            <p:ph type="sldNum" sz="quarter" idx="10"/>
          </p:nvPr>
        </p:nvSpPr>
        <p:spPr>
          <a:ln/>
        </p:spPr>
        <p:txBody>
          <a:bodyPr/>
          <a:lstStyle>
            <a:lvl1pPr>
              <a:defRPr/>
            </a:lvl1pPr>
          </a:lstStyle>
          <a:p>
            <a:pPr>
              <a:defRPr/>
            </a:pPr>
            <a:fld id="{D8156714-4369-4C66-8B37-288DB93404E1}" type="slidenum">
              <a:rPr lang="en-US" smtClean="0"/>
              <a:pPr>
                <a:defRPr/>
              </a:pPr>
              <a:t>‹#›</a:t>
            </a:fld>
            <a:endParaRPr lang="en-US" dirty="0"/>
          </a:p>
        </p:txBody>
      </p:sp>
    </p:spTree>
    <p:extLst>
      <p:ext uri="{BB962C8B-B14F-4D97-AF65-F5344CB8AC3E}">
        <p14:creationId xmlns:p14="http://schemas.microsoft.com/office/powerpoint/2010/main" val="281293573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790" y="245391"/>
            <a:ext cx="8074025" cy="863600"/>
          </a:xfrm>
        </p:spPr>
        <p:txBody>
          <a:bodyPr/>
          <a:lstStyle/>
          <a:p>
            <a:r>
              <a:rPr lang="en-US"/>
              <a:t>Click to edit Master title style</a:t>
            </a:r>
          </a:p>
        </p:txBody>
      </p:sp>
      <p:sp>
        <p:nvSpPr>
          <p:cNvPr id="3" name="Content Placeholder 2"/>
          <p:cNvSpPr>
            <a:spLocks noGrp="1"/>
          </p:cNvSpPr>
          <p:nvPr>
            <p:ph idx="1"/>
          </p:nvPr>
        </p:nvSpPr>
        <p:spPr>
          <a:xfrm>
            <a:off x="458790" y="1313487"/>
            <a:ext cx="8074025" cy="4448116"/>
          </a:xfrm>
        </p:spPr>
        <p:txBody>
          <a:bodyPr/>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D2CE8EA6-A2AE-4A69-BEC2-F7F0F340F3CC}" type="slidenum">
              <a:rPr lang="en-US" smtClean="0"/>
              <a:pPr>
                <a:defRPr/>
              </a:pPr>
              <a:t>‹#›</a:t>
            </a:fld>
            <a:endParaRPr lang="en-US" dirty="0"/>
          </a:p>
        </p:txBody>
      </p:sp>
    </p:spTree>
    <p:extLst>
      <p:ext uri="{BB962C8B-B14F-4D97-AF65-F5344CB8AC3E}">
        <p14:creationId xmlns:p14="http://schemas.microsoft.com/office/powerpoint/2010/main" val="1225477067"/>
      </p:ext>
    </p:extLst>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CA1208E-8EA3-4217-94A5-39F417EAA507}" type="slidenum">
              <a:rPr lang="en-US" smtClean="0"/>
              <a:pPr>
                <a:defRPr/>
              </a:pPr>
              <a:t>‹#›</a:t>
            </a:fld>
            <a:endParaRPr lang="en-US" dirty="0"/>
          </a:p>
        </p:txBody>
      </p:sp>
    </p:spTree>
    <p:extLst>
      <p:ext uri="{BB962C8B-B14F-4D97-AF65-F5344CB8AC3E}">
        <p14:creationId xmlns:p14="http://schemas.microsoft.com/office/powerpoint/2010/main" val="3938271555"/>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313"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4"/>
            <a:ext cx="3008313" cy="46910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en-US"/>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CEB137C-36FD-4292-9CAA-C224F7049A50}" type="slidenum">
              <a:rPr lang="en-US" smtClean="0"/>
              <a:pPr>
                <a:defRPr/>
              </a:pPr>
              <a:t>‹#›</a:t>
            </a:fld>
            <a:endParaRPr lang="en-US" dirty="0"/>
          </a:p>
        </p:txBody>
      </p:sp>
    </p:spTree>
    <p:extLst>
      <p:ext uri="{BB962C8B-B14F-4D97-AF65-F5344CB8AC3E}">
        <p14:creationId xmlns:p14="http://schemas.microsoft.com/office/powerpoint/2010/main" val="2825634259"/>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pPr lvl="0"/>
            <a:r>
              <a:rPr lang="en-US" noProof="0" dirty="0">
                <a:sym typeface="Calibri" charset="0"/>
              </a:rPr>
              <a:t>Click icon to add picture</a:t>
            </a:r>
          </a:p>
        </p:txBody>
      </p:sp>
      <p:sp>
        <p:nvSpPr>
          <p:cNvPr id="4" name="Text Placeholder 3"/>
          <p:cNvSpPr>
            <a:spLocks noGrp="1"/>
          </p:cNvSpPr>
          <p:nvPr>
            <p:ph type="body" sz="half" idx="2"/>
          </p:nvPr>
        </p:nvSpPr>
        <p:spPr>
          <a:xfrm>
            <a:off x="1792288" y="5367341"/>
            <a:ext cx="5486400" cy="8048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en-US"/>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67D5CEF-7E14-4270-9579-943CB9375181}" type="slidenum">
              <a:rPr lang="en-US" smtClean="0"/>
              <a:pPr>
                <a:defRPr/>
              </a:pPr>
              <a:t>‹#›</a:t>
            </a:fld>
            <a:endParaRPr lang="en-US" dirty="0"/>
          </a:p>
        </p:txBody>
      </p:sp>
    </p:spTree>
    <p:extLst>
      <p:ext uri="{BB962C8B-B14F-4D97-AF65-F5344CB8AC3E}">
        <p14:creationId xmlns:p14="http://schemas.microsoft.com/office/powerpoint/2010/main" val="1162615984"/>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3224259A-420C-4DB1-B1E5-BBB41D7C449E}" type="slidenum">
              <a:rPr lang="en-US" smtClean="0"/>
              <a:pPr>
                <a:defRPr/>
              </a:pPr>
              <a:t>‹#›</a:t>
            </a:fld>
            <a:endParaRPr lang="en-US" dirty="0"/>
          </a:p>
        </p:txBody>
      </p:sp>
    </p:spTree>
    <p:extLst>
      <p:ext uri="{BB962C8B-B14F-4D97-AF65-F5344CB8AC3E}">
        <p14:creationId xmlns:p14="http://schemas.microsoft.com/office/powerpoint/2010/main" val="2910288839"/>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844676"/>
            <a:ext cx="1943100" cy="50133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844676"/>
            <a:ext cx="5676900" cy="5013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Box 3"/>
          <p:cNvSpPr txBox="1">
            <a:spLocks noGrp="1" noChangeArrowheads="1"/>
          </p:cNvSpPr>
          <p:nvPr>
            <p:ph type="sldNum" sz="quarter" idx="10"/>
          </p:nvPr>
        </p:nvSpPr>
        <p:spPr>
          <a:ln/>
        </p:spPr>
        <p:txBody>
          <a:bodyPr/>
          <a:lstStyle>
            <a:lvl1pPr>
              <a:defRPr/>
            </a:lvl1pPr>
          </a:lstStyle>
          <a:p>
            <a:pPr>
              <a:defRPr/>
            </a:pPr>
            <a:fld id="{A2D572B8-D196-4074-AA65-7650585D74A3}" type="slidenum">
              <a:rPr lang="en-US" smtClean="0"/>
              <a:pPr>
                <a:defRPr/>
              </a:pPr>
              <a:t>‹#›</a:t>
            </a:fld>
            <a:endParaRPr lang="en-US" dirty="0"/>
          </a:p>
        </p:txBody>
      </p:sp>
    </p:spTree>
    <p:extLst>
      <p:ext uri="{BB962C8B-B14F-4D97-AF65-F5344CB8AC3E}">
        <p14:creationId xmlns:p14="http://schemas.microsoft.com/office/powerpoint/2010/main" val="4138498600"/>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266702" y="269877"/>
            <a:ext cx="8626475" cy="919163"/>
          </a:xfrm>
        </p:spPr>
        <p:txBody>
          <a:bodyPr/>
          <a:lstStyle>
            <a:lvl1pPr algn="ctr">
              <a:defRPr sz="3600"/>
            </a:lvl1pPr>
          </a:lstStyle>
          <a:p>
            <a:r>
              <a:rPr lang="en-AU"/>
              <a:t>Click to edit Master title style</a:t>
            </a:r>
            <a:endParaRPr lang="en-GB" dirty="0"/>
          </a:p>
        </p:txBody>
      </p:sp>
      <p:sp>
        <p:nvSpPr>
          <p:cNvPr id="9" name="Text Placeholder 8"/>
          <p:cNvSpPr>
            <a:spLocks noGrp="1"/>
          </p:cNvSpPr>
          <p:nvPr>
            <p:ph type="body" sz="quarter" idx="13"/>
          </p:nvPr>
        </p:nvSpPr>
        <p:spPr>
          <a:xfrm>
            <a:off x="309600"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AU"/>
              <a:t>Click to edit Master text styles</a:t>
            </a:r>
          </a:p>
        </p:txBody>
      </p:sp>
      <p:sp>
        <p:nvSpPr>
          <p:cNvPr id="5" name="Rectangle 4"/>
          <p:cNvSpPr>
            <a:spLocks noGrp="1" noChangeArrowheads="1"/>
          </p:cNvSpPr>
          <p:nvPr>
            <p:ph type="sldNum" sz="quarter" idx="14"/>
          </p:nvPr>
        </p:nvSpPr>
        <p:spPr/>
        <p:txBody>
          <a:bodyPr/>
          <a:lstStyle>
            <a:lvl1pPr>
              <a:defRPr/>
            </a:lvl1pPr>
          </a:lstStyle>
          <a:p>
            <a:pPr>
              <a:defRPr/>
            </a:pPr>
            <a:fld id="{E12B5FB3-4F1C-4C1F-B1FD-8C1818503BFA}" type="slidenum">
              <a:rPr lang="en-GB"/>
              <a:pPr>
                <a:defRPr/>
              </a:pPr>
              <a:t>‹#›</a:t>
            </a:fld>
            <a:endParaRPr lang="en-GB" dirty="0"/>
          </a:p>
        </p:txBody>
      </p:sp>
      <p:sp>
        <p:nvSpPr>
          <p:cNvPr id="6" name="Date Placeholder 7"/>
          <p:cNvSpPr>
            <a:spLocks noGrp="1"/>
          </p:cNvSpPr>
          <p:nvPr>
            <p:ph type="dt" sz="half" idx="15"/>
          </p:nvPr>
        </p:nvSpPr>
        <p:spPr>
          <a:xfrm>
            <a:off x="885828" y="6451601"/>
            <a:ext cx="1260475" cy="269875"/>
          </a:xfrm>
          <a:prstGeom prst="rect">
            <a:avLst/>
          </a:prstGeom>
        </p:spPr>
        <p:txBody>
          <a:bodyPr/>
          <a:lstStyle>
            <a:lvl1pPr>
              <a:defRPr/>
            </a:lvl1pPr>
          </a:lstStyle>
          <a:p>
            <a:pPr defTabSz="457178">
              <a:defRPr/>
            </a:pPr>
            <a:r>
              <a:rPr lang="en-US" smtClean="0">
                <a:solidFill>
                  <a:prstClr val="black"/>
                </a:solidFill>
              </a:rPr>
              <a:t>Author | 00 Month Year</a:t>
            </a:r>
            <a:endParaRPr lang="sv-SE">
              <a:solidFill>
                <a:prstClr val="black"/>
              </a:solidFill>
            </a:endParaRPr>
          </a:p>
        </p:txBody>
      </p:sp>
      <p:sp>
        <p:nvSpPr>
          <p:cNvPr id="8" name="Footer Placeholder 10"/>
          <p:cNvSpPr>
            <a:spLocks noGrp="1"/>
          </p:cNvSpPr>
          <p:nvPr>
            <p:ph type="ftr" sz="quarter" idx="16"/>
          </p:nvPr>
        </p:nvSpPr>
        <p:spPr>
          <a:xfrm>
            <a:off x="2246316" y="6451601"/>
            <a:ext cx="3844925" cy="269875"/>
          </a:xfrm>
          <a:prstGeom prst="rect">
            <a:avLst/>
          </a:prstGeom>
        </p:spPr>
        <p:txBody>
          <a:bodyPr/>
          <a:lstStyle>
            <a:lvl1pPr>
              <a:defRPr/>
            </a:lvl1pPr>
          </a:lstStyle>
          <a:p>
            <a:pPr defTabSz="457178">
              <a:defRPr/>
            </a:pPr>
            <a:r>
              <a:rPr lang="en-GB" smtClean="0">
                <a:solidFill>
                  <a:prstClr val="black"/>
                </a:solidFill>
              </a:rPr>
              <a:t>Set area descriptor | Sub level 1</a:t>
            </a:r>
            <a:endParaRPr lang="sv-SE">
              <a:solidFill>
                <a:prstClr val="black"/>
              </a:solidFill>
            </a:endParaRPr>
          </a:p>
        </p:txBody>
      </p:sp>
    </p:spTree>
    <p:extLst>
      <p:ext uri="{BB962C8B-B14F-4D97-AF65-F5344CB8AC3E}">
        <p14:creationId xmlns:p14="http://schemas.microsoft.com/office/powerpoint/2010/main" val="2494808248"/>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ntroduc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GB" dirty="0"/>
          </a:p>
        </p:txBody>
      </p:sp>
      <p:sp>
        <p:nvSpPr>
          <p:cNvPr id="7" name="Text Placeholder 6"/>
          <p:cNvSpPr>
            <a:spLocks noGrp="1"/>
          </p:cNvSpPr>
          <p:nvPr>
            <p:ph type="body" sz="quarter" idx="12"/>
          </p:nvPr>
        </p:nvSpPr>
        <p:spPr>
          <a:xfrm>
            <a:off x="292822" y="1221028"/>
            <a:ext cx="8416800" cy="511200"/>
          </a:xfrm>
        </p:spPr>
        <p:txBody>
          <a:bodyPr/>
          <a:lstStyle>
            <a:lvl1pPr marL="0" indent="0">
              <a:buNone/>
              <a:defRPr sz="2800" b="1" baseline="0">
                <a:solidFill>
                  <a:schemeClr val="accent2"/>
                </a:solidFill>
                <a:latin typeface="Arial" pitchFamily="34" charset="0"/>
                <a:cs typeface="Arial" pitchFamily="34" charset="0"/>
              </a:defRPr>
            </a:lvl1pPr>
          </a:lstStyle>
          <a:p>
            <a:pPr lvl="0"/>
            <a:r>
              <a:rPr lang="en-AU"/>
              <a:t>Click to edit Master text styles</a:t>
            </a:r>
          </a:p>
        </p:txBody>
      </p:sp>
      <p:sp>
        <p:nvSpPr>
          <p:cNvPr id="9" name="Text Placeholder 8"/>
          <p:cNvSpPr>
            <a:spLocks noGrp="1"/>
          </p:cNvSpPr>
          <p:nvPr>
            <p:ph type="body" sz="quarter" idx="13"/>
          </p:nvPr>
        </p:nvSpPr>
        <p:spPr>
          <a:xfrm>
            <a:off x="292822"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AU"/>
              <a:t>Click to edit Master text styles</a:t>
            </a:r>
          </a:p>
        </p:txBody>
      </p:sp>
      <p:sp>
        <p:nvSpPr>
          <p:cNvPr id="5" name="Rectangle 4"/>
          <p:cNvSpPr>
            <a:spLocks noGrp="1" noChangeArrowheads="1"/>
          </p:cNvSpPr>
          <p:nvPr>
            <p:ph type="sldNum" sz="quarter" idx="14"/>
          </p:nvPr>
        </p:nvSpPr>
        <p:spPr/>
        <p:txBody>
          <a:bodyPr/>
          <a:lstStyle>
            <a:lvl1pPr>
              <a:defRPr/>
            </a:lvl1pPr>
          </a:lstStyle>
          <a:p>
            <a:pPr>
              <a:defRPr/>
            </a:pPr>
            <a:fld id="{E12B5FB3-4F1C-4C1F-B1FD-8C1818503BFA}" type="slidenum">
              <a:rPr lang="en-GB"/>
              <a:pPr>
                <a:defRPr/>
              </a:pPr>
              <a:t>‹#›</a:t>
            </a:fld>
            <a:endParaRPr lang="en-GB" dirty="0"/>
          </a:p>
        </p:txBody>
      </p:sp>
      <p:sp>
        <p:nvSpPr>
          <p:cNvPr id="6" name="Date Placeholder 7"/>
          <p:cNvSpPr>
            <a:spLocks noGrp="1"/>
          </p:cNvSpPr>
          <p:nvPr>
            <p:ph type="dt" sz="half" idx="15"/>
          </p:nvPr>
        </p:nvSpPr>
        <p:spPr>
          <a:xfrm>
            <a:off x="885828" y="6451601"/>
            <a:ext cx="1260475" cy="269875"/>
          </a:xfrm>
          <a:prstGeom prst="rect">
            <a:avLst/>
          </a:prstGeom>
        </p:spPr>
        <p:txBody>
          <a:bodyPr/>
          <a:lstStyle>
            <a:lvl1pPr>
              <a:defRPr/>
            </a:lvl1pPr>
          </a:lstStyle>
          <a:p>
            <a:pPr defTabSz="457178">
              <a:defRPr/>
            </a:pPr>
            <a:r>
              <a:rPr lang="en-US" smtClean="0">
                <a:solidFill>
                  <a:prstClr val="black"/>
                </a:solidFill>
              </a:rPr>
              <a:t>Author | 00 Month Year</a:t>
            </a:r>
            <a:endParaRPr lang="sv-SE">
              <a:solidFill>
                <a:prstClr val="black"/>
              </a:solidFill>
            </a:endParaRPr>
          </a:p>
        </p:txBody>
      </p:sp>
      <p:sp>
        <p:nvSpPr>
          <p:cNvPr id="8" name="Footer Placeholder 10"/>
          <p:cNvSpPr>
            <a:spLocks noGrp="1"/>
          </p:cNvSpPr>
          <p:nvPr>
            <p:ph type="ftr" sz="quarter" idx="16"/>
          </p:nvPr>
        </p:nvSpPr>
        <p:spPr>
          <a:xfrm>
            <a:off x="2246316" y="6451601"/>
            <a:ext cx="3844925" cy="269875"/>
          </a:xfrm>
          <a:prstGeom prst="rect">
            <a:avLst/>
          </a:prstGeom>
        </p:spPr>
        <p:txBody>
          <a:bodyPr/>
          <a:lstStyle>
            <a:lvl1pPr>
              <a:defRPr/>
            </a:lvl1pPr>
          </a:lstStyle>
          <a:p>
            <a:pPr defTabSz="457178">
              <a:defRPr/>
            </a:pPr>
            <a:r>
              <a:rPr lang="en-GB" smtClean="0">
                <a:solidFill>
                  <a:prstClr val="black"/>
                </a:solidFill>
              </a:rPr>
              <a:t>Set area descriptor | Sub level 1</a:t>
            </a:r>
            <a:endParaRPr lang="sv-SE">
              <a:solidFill>
                <a:prstClr val="black"/>
              </a:solidFill>
            </a:endParaRPr>
          </a:p>
        </p:txBody>
      </p:sp>
    </p:spTree>
    <p:extLst>
      <p:ext uri="{BB962C8B-B14F-4D97-AF65-F5344CB8AC3E}">
        <p14:creationId xmlns:p14="http://schemas.microsoft.com/office/powerpoint/2010/main" val="4161707853"/>
      </p:ext>
    </p:extLst>
  </p:cSld>
  <p:clrMapOvr>
    <a:masterClrMapping/>
  </p:clrMapOvr>
  <p:transitio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790" y="245391"/>
            <a:ext cx="8074025" cy="863600"/>
          </a:xfrm>
        </p:spPr>
        <p:txBody>
          <a:bodyPr/>
          <a:lstStyle/>
          <a:p>
            <a:r>
              <a:rPr lang="en-US"/>
              <a:t>Click to edit Master title style</a:t>
            </a:r>
          </a:p>
        </p:txBody>
      </p:sp>
      <p:sp>
        <p:nvSpPr>
          <p:cNvPr id="3" name="Content Placeholder 2"/>
          <p:cNvSpPr>
            <a:spLocks noGrp="1"/>
          </p:cNvSpPr>
          <p:nvPr>
            <p:ph idx="1"/>
          </p:nvPr>
        </p:nvSpPr>
        <p:spPr>
          <a:xfrm>
            <a:off x="458790" y="1313487"/>
            <a:ext cx="8074025" cy="4448116"/>
          </a:xfrm>
        </p:spPr>
        <p:txBody>
          <a:bodyPr/>
          <a:lstStyle>
            <a:lvl1pPr>
              <a:defRPr sz="20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Box 3"/>
          <p:cNvSpPr txBox="1">
            <a:spLocks noGrp="1" noChangeArrowheads="1"/>
          </p:cNvSpPr>
          <p:nvPr>
            <p:ph type="sldNum" sz="quarter" idx="10"/>
          </p:nvPr>
        </p:nvSpPr>
        <p:spPr>
          <a:ln/>
        </p:spPr>
        <p:txBody>
          <a:bodyPr/>
          <a:lstStyle>
            <a:lvl1pPr>
              <a:defRPr/>
            </a:lvl1pPr>
          </a:lstStyle>
          <a:p>
            <a:pPr defTabSz="1219170" fontAlgn="auto">
              <a:spcBef>
                <a:spcPts val="0"/>
              </a:spcBef>
              <a:spcAft>
                <a:spcPts val="0"/>
              </a:spcAft>
              <a:defRPr/>
            </a:pPr>
            <a:fld id="{D2CE8EA6-A2AE-4A69-BEC2-F7F0F340F3CC}" type="slidenum">
              <a:rPr lang="en-US" sz="2400" kern="0" smtClean="0">
                <a:solidFill>
                  <a:sysClr val="windowText" lastClr="000000"/>
                </a:solidFill>
              </a:rPr>
              <a:pPr defTabSz="1219170" fontAlgn="auto">
                <a:spcBef>
                  <a:spcPts val="0"/>
                </a:spcBef>
                <a:spcAft>
                  <a:spcPts val="0"/>
                </a:spcAft>
                <a:defRPr/>
              </a:pPr>
              <a:t>‹#›</a:t>
            </a:fld>
            <a:endParaRPr lang="en-US" sz="2400" kern="0" dirty="0">
              <a:solidFill>
                <a:sysClr val="windowText" lastClr="000000"/>
              </a:solidFill>
            </a:endParaRPr>
          </a:p>
        </p:txBody>
      </p:sp>
    </p:spTree>
    <p:extLst>
      <p:ext uri="{BB962C8B-B14F-4D97-AF65-F5344CB8AC3E}">
        <p14:creationId xmlns:p14="http://schemas.microsoft.com/office/powerpoint/2010/main" val="132557088"/>
      </p:ext>
    </p:extLst>
  </p:cSld>
  <p:clrMapOvr>
    <a:masterClrMapping/>
  </p:clrMapOvr>
  <p:transitio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fontAlgn="auto">
              <a:spcBef>
                <a:spcPts val="0"/>
              </a:spcBef>
              <a:spcAft>
                <a:spcPts val="0"/>
              </a:spcAft>
            </a:pPr>
            <a:fld id="{B6B68048-E13E-BF41-9C9F-63290FDD1BBB}" type="datetimeFigureOut">
              <a:rPr lang="en-US" sz="1800" kern="0" smtClean="0">
                <a:solidFill>
                  <a:sysClr val="windowText" lastClr="000000"/>
                </a:solidFill>
              </a:rPr>
              <a:pPr defTabSz="914377" fontAlgn="auto">
                <a:spcBef>
                  <a:spcPts val="0"/>
                </a:spcBef>
                <a:spcAft>
                  <a:spcPts val="0"/>
                </a:spcAft>
              </a:pPr>
              <a:t>5/18/17</a:t>
            </a:fld>
            <a:endParaRPr lang="en-US" sz="1800" kern="0">
              <a:solidFill>
                <a:sysClr val="windowText" lastClr="000000"/>
              </a:solidFill>
            </a:endParaRPr>
          </a:p>
        </p:txBody>
      </p:sp>
      <p:sp>
        <p:nvSpPr>
          <p:cNvPr id="5" name="Footer Placeholder 4"/>
          <p:cNvSpPr>
            <a:spLocks noGrp="1"/>
          </p:cNvSpPr>
          <p:nvPr>
            <p:ph type="ftr" sz="quarter" idx="11"/>
          </p:nvPr>
        </p:nvSpPr>
        <p:spPr/>
        <p:txBody>
          <a:bodyPr/>
          <a:lstStyle/>
          <a:p>
            <a:pPr defTabSz="914377" fontAlgn="auto">
              <a:spcBef>
                <a:spcPts val="0"/>
              </a:spcBef>
              <a:spcAft>
                <a:spcPts val="0"/>
              </a:spcAft>
            </a:pPr>
            <a:endParaRPr lang="en-US" sz="1800" kern="0">
              <a:solidFill>
                <a:sysClr val="windowText" lastClr="000000"/>
              </a:solidFill>
            </a:endParaRPr>
          </a:p>
        </p:txBody>
      </p:sp>
      <p:sp>
        <p:nvSpPr>
          <p:cNvPr id="6" name="Slide Number Placeholder 5"/>
          <p:cNvSpPr>
            <a:spLocks noGrp="1"/>
          </p:cNvSpPr>
          <p:nvPr>
            <p:ph type="sldNum" sz="quarter" idx="12"/>
          </p:nvPr>
        </p:nvSpPr>
        <p:spPr/>
        <p:txBody>
          <a:bodyPr/>
          <a:lstStyle/>
          <a:p>
            <a:pPr defTabSz="914377" fontAlgn="auto">
              <a:spcBef>
                <a:spcPts val="0"/>
              </a:spcBef>
              <a:spcAft>
                <a:spcPts val="0"/>
              </a:spcAft>
            </a:pPr>
            <a:fld id="{16FCE79B-673F-D245-9CF4-9D295D89A273}" type="slidenum">
              <a:rPr lang="en-US" sz="1800" kern="0" smtClean="0">
                <a:solidFill>
                  <a:sysClr val="windowText" lastClr="000000"/>
                </a:solidFill>
              </a:rPr>
              <a:pPr defTabSz="914377" fontAlgn="auto">
                <a:spcBef>
                  <a:spcPts val="0"/>
                </a:spcBef>
                <a:spcAft>
                  <a:spcPts val="0"/>
                </a:spcAft>
              </a:pPr>
              <a:t>‹#›</a:t>
            </a:fld>
            <a:endParaRPr lang="en-US" sz="1800" kern="0">
              <a:solidFill>
                <a:sysClr val="windowText" lastClr="000000"/>
              </a:solidFill>
            </a:endParaRPr>
          </a:p>
        </p:txBody>
      </p:sp>
    </p:spTree>
    <p:extLst>
      <p:ext uri="{BB962C8B-B14F-4D97-AF65-F5344CB8AC3E}">
        <p14:creationId xmlns:p14="http://schemas.microsoft.com/office/powerpoint/2010/main" val="700150197"/>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228600" y="1203325"/>
            <a:ext cx="8610600" cy="4562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3"/>
          </p:nvPr>
        </p:nvSpPr>
        <p:spPr>
          <a:xfrm>
            <a:off x="228602" y="5867400"/>
            <a:ext cx="4194175" cy="304800"/>
          </a:xfrm>
        </p:spPr>
        <p:txBody>
          <a:bodyPr anchor="b"/>
          <a:lstStyle>
            <a:lvl1pPr marL="0" indent="0">
              <a:spcAft>
                <a:spcPts val="0"/>
              </a:spcAft>
              <a:buNone/>
              <a:defRPr sz="700"/>
            </a:lvl1pPr>
          </a:lstStyle>
          <a:p>
            <a:pPr lvl="0"/>
            <a:endParaRPr lang="en-GB" dirty="0"/>
          </a:p>
        </p:txBody>
      </p:sp>
      <p:sp>
        <p:nvSpPr>
          <p:cNvPr id="9" name="Content Placeholder 7"/>
          <p:cNvSpPr>
            <a:spLocks noGrp="1"/>
          </p:cNvSpPr>
          <p:nvPr>
            <p:ph sz="quarter" idx="14"/>
          </p:nvPr>
        </p:nvSpPr>
        <p:spPr>
          <a:xfrm>
            <a:off x="4647769" y="5867400"/>
            <a:ext cx="4194175" cy="304800"/>
          </a:xfrm>
        </p:spPr>
        <p:txBody>
          <a:bodyPr anchor="b"/>
          <a:lstStyle>
            <a:lvl1pPr marL="0" indent="0" algn="r">
              <a:spcAft>
                <a:spcPts val="0"/>
              </a:spcAft>
              <a:buNone/>
              <a:defRPr sz="700"/>
            </a:lvl1pPr>
          </a:lstStyle>
          <a:p>
            <a:pPr lvl="0"/>
            <a:endParaRPr lang="en-GB" dirty="0"/>
          </a:p>
        </p:txBody>
      </p:sp>
      <p:sp>
        <p:nvSpPr>
          <p:cNvPr id="6" name="Date Placeholder 3"/>
          <p:cNvSpPr>
            <a:spLocks noGrp="1"/>
          </p:cNvSpPr>
          <p:nvPr>
            <p:ph type="dt" sz="half" idx="15"/>
          </p:nvPr>
        </p:nvSpPr>
        <p:spPr/>
        <p:txBody>
          <a:bodyPr/>
          <a:lstStyle>
            <a:lvl1pPr>
              <a:defRPr>
                <a:solidFill>
                  <a:srgbClr val="E49FCA"/>
                </a:solidFill>
                <a:latin typeface="Arial" charset="0"/>
                <a:ea typeface="ヒラギノ角ゴ Pro W3" charset="0"/>
                <a:cs typeface="ヒラギノ角ゴ Pro W3" charset="0"/>
              </a:defRPr>
            </a:lvl1pPr>
          </a:lstStyle>
          <a:p>
            <a:pPr defTabSz="914377" fontAlgn="auto">
              <a:spcBef>
                <a:spcPts val="0"/>
              </a:spcBef>
              <a:spcAft>
                <a:spcPts val="0"/>
              </a:spcAft>
              <a:defRPr/>
            </a:pPr>
            <a:fld id="{32775534-3CB1-C040-A4B3-69095F5EC8BA}" type="datetime1">
              <a:rPr lang="en-US" sz="1800" kern="0" smtClean="0"/>
              <a:pPr defTabSz="914377" fontAlgn="auto">
                <a:spcBef>
                  <a:spcPts val="0"/>
                </a:spcBef>
                <a:spcAft>
                  <a:spcPts val="0"/>
                </a:spcAft>
                <a:defRPr/>
              </a:pPr>
              <a:t>5/18/17</a:t>
            </a:fld>
            <a:endParaRPr lang="en-US" sz="1800" kern="0"/>
          </a:p>
        </p:txBody>
      </p:sp>
      <p:sp>
        <p:nvSpPr>
          <p:cNvPr id="7" name="Footer Placeholder 4"/>
          <p:cNvSpPr>
            <a:spLocks noGrp="1"/>
          </p:cNvSpPr>
          <p:nvPr>
            <p:ph type="ftr" sz="quarter" idx="16"/>
          </p:nvPr>
        </p:nvSpPr>
        <p:spPr/>
        <p:txBody>
          <a:bodyPr/>
          <a:lstStyle>
            <a:lvl1pPr>
              <a:defRPr>
                <a:solidFill>
                  <a:srgbClr val="E49FCA"/>
                </a:solidFill>
              </a:defRPr>
            </a:lvl1pPr>
          </a:lstStyle>
          <a:p>
            <a:pPr defTabSz="914377" fontAlgn="auto">
              <a:spcBef>
                <a:spcPts val="0"/>
              </a:spcBef>
              <a:spcAft>
                <a:spcPts val="0"/>
              </a:spcAft>
              <a:defRPr/>
            </a:pPr>
            <a:r>
              <a:rPr lang="en-US" sz="1800" kern="0" smtClean="0"/>
              <a:t>Presented by:</a:t>
            </a:r>
            <a:endParaRPr lang="en-US" sz="1800" kern="0" dirty="0"/>
          </a:p>
        </p:txBody>
      </p:sp>
      <p:sp>
        <p:nvSpPr>
          <p:cNvPr id="10" name="Slide Number Placeholder 5"/>
          <p:cNvSpPr>
            <a:spLocks noGrp="1"/>
          </p:cNvSpPr>
          <p:nvPr>
            <p:ph type="sldNum" sz="quarter" idx="17"/>
          </p:nvPr>
        </p:nvSpPr>
        <p:spPr/>
        <p:txBody>
          <a:bodyPr/>
          <a:lstStyle>
            <a:lvl1pPr>
              <a:defRPr smtClean="0">
                <a:solidFill>
                  <a:srgbClr val="E49FCA"/>
                </a:solidFill>
              </a:defRPr>
            </a:lvl1pPr>
          </a:lstStyle>
          <a:p>
            <a:pPr defTabSz="914377" fontAlgn="auto">
              <a:spcBef>
                <a:spcPts val="0"/>
              </a:spcBef>
              <a:spcAft>
                <a:spcPts val="0"/>
              </a:spcAft>
              <a:defRPr/>
            </a:pPr>
            <a:fld id="{C14AB615-7976-5E43-A351-9BABF78BA9C5}" type="slidenum">
              <a:rPr lang="en-US" sz="1800" kern="0" smtClean="0"/>
              <a:pPr defTabSz="914377" fontAlgn="auto">
                <a:spcBef>
                  <a:spcPts val="0"/>
                </a:spcBef>
                <a:spcAft>
                  <a:spcPts val="0"/>
                </a:spcAft>
                <a:defRPr/>
              </a:pPr>
              <a:t>‹#›</a:t>
            </a:fld>
            <a:endParaRPr lang="en-US" sz="1800" kern="0"/>
          </a:p>
        </p:txBody>
      </p:sp>
    </p:spTree>
    <p:extLst>
      <p:ext uri="{BB962C8B-B14F-4D97-AF65-F5344CB8AC3E}">
        <p14:creationId xmlns:p14="http://schemas.microsoft.com/office/powerpoint/2010/main" val="3362012303"/>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667"/>
            </a:lvl1pPr>
            <a:lvl2pPr marL="609570" indent="0">
              <a:buNone/>
              <a:defRPr sz="2400"/>
            </a:lvl2pPr>
            <a:lvl3pPr marL="1219140" indent="0">
              <a:buNone/>
              <a:defRPr sz="2133"/>
            </a:lvl3pPr>
            <a:lvl4pPr marL="1828709" indent="0">
              <a:buNone/>
              <a:defRPr sz="1867"/>
            </a:lvl4pPr>
            <a:lvl5pPr marL="2438278" indent="0">
              <a:buNone/>
              <a:defRPr sz="1867"/>
            </a:lvl5pPr>
            <a:lvl6pPr marL="3047848" indent="0">
              <a:buNone/>
              <a:defRPr sz="1867"/>
            </a:lvl6pPr>
            <a:lvl7pPr marL="3657418" indent="0">
              <a:buNone/>
              <a:defRPr sz="1867"/>
            </a:lvl7pPr>
            <a:lvl8pPr marL="4266987" indent="0">
              <a:buNone/>
              <a:defRPr sz="1867"/>
            </a:lvl8pPr>
            <a:lvl9pPr marL="4876557" indent="0">
              <a:buNone/>
              <a:defRPr sz="1867"/>
            </a:lvl9pPr>
          </a:lstStyle>
          <a:p>
            <a:pPr lvl="0"/>
            <a:r>
              <a:rPr lang="en-US"/>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ECFFC64-7581-4043-83B5-0869E81C94A1}" type="slidenum">
              <a:rPr lang="en-US" smtClean="0"/>
              <a:pPr>
                <a:defRPr/>
              </a:pPr>
              <a:t>‹#›</a:t>
            </a:fld>
            <a:endParaRPr lang="en-US" dirty="0"/>
          </a:p>
        </p:txBody>
      </p:sp>
    </p:spTree>
    <p:extLst>
      <p:ext uri="{BB962C8B-B14F-4D97-AF65-F5344CB8AC3E}">
        <p14:creationId xmlns:p14="http://schemas.microsoft.com/office/powerpoint/2010/main" val="891270228"/>
      </p:ext>
    </p:extLst>
  </p:cSld>
  <p:clrMapOvr>
    <a:masterClrMapping/>
  </p:clrMapOvr>
  <p:transition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C000"/>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3886200"/>
            <a:ext cx="3124200" cy="297180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3886200"/>
            <a:ext cx="3124200" cy="297180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Box 3"/>
          <p:cNvSpPr txBox="1">
            <a:spLocks noGrp="1" noChangeArrowheads="1"/>
          </p:cNvSpPr>
          <p:nvPr>
            <p:ph type="sldNum" sz="quarter" idx="10"/>
          </p:nvPr>
        </p:nvSpPr>
        <p:spPr>
          <a:ln/>
        </p:spPr>
        <p:txBody>
          <a:bodyPr/>
          <a:lstStyle>
            <a:lvl1pPr>
              <a:defRPr/>
            </a:lvl1pPr>
          </a:lstStyle>
          <a:p>
            <a:pPr>
              <a:defRPr/>
            </a:pPr>
            <a:fld id="{317AA8A0-BE25-4B81-A017-B4A3D7F6BB87}" type="slidenum">
              <a:rPr lang="en-US" smtClean="0"/>
              <a:pPr>
                <a:defRPr/>
              </a:pPr>
              <a:t>‹#›</a:t>
            </a:fld>
            <a:endParaRPr lang="en-US" dirty="0"/>
          </a:p>
        </p:txBody>
      </p:sp>
    </p:spTree>
    <p:extLst>
      <p:ext uri="{BB962C8B-B14F-4D97-AF65-F5344CB8AC3E}">
        <p14:creationId xmlns:p14="http://schemas.microsoft.com/office/powerpoint/2010/main" val="4107565834"/>
      </p:ext>
    </p:extLst>
  </p:cSld>
  <p:clrMapOvr>
    <a:masterClrMapping/>
  </p:clrMapOvr>
  <p:transition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B8745-4714-F543-96F0-82ECC4756F37}" type="datetimeFigureOut">
              <a:rPr lang="en-US" smtClean="0">
                <a:solidFill>
                  <a:prstClr val="black">
                    <a:tint val="75000"/>
                  </a:prstClr>
                </a:solidFill>
              </a:rPr>
              <a:pPr/>
              <a:t>5/18/17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A0A783-CD2B-D94E-B2B0-3EBB6C71F41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Box 3"/>
          <p:cNvSpPr txBox="1">
            <a:spLocks noGrp="1" noChangeArrowheads="1"/>
          </p:cNvSpPr>
          <p:nvPr>
            <p:ph type="sldNum" sz="quarter" idx="10"/>
          </p:nvPr>
        </p:nvSpPr>
        <p:spPr>
          <a:ln/>
        </p:spPr>
        <p:txBody>
          <a:bodyPr/>
          <a:lstStyle>
            <a:lvl1pPr>
              <a:defRPr/>
            </a:lvl1pPr>
          </a:lstStyle>
          <a:p>
            <a:pPr>
              <a:defRPr/>
            </a:pPr>
            <a:fld id="{2623C4CA-462B-4264-ABA5-2189113F4ED7}" type="slidenum">
              <a:rPr lang="en-US" smtClean="0"/>
              <a:pPr>
                <a:defRPr/>
              </a:pPr>
              <a:t>‹#›</a:t>
            </a:fld>
            <a:endParaRPr lang="en-US" dirty="0"/>
          </a:p>
        </p:txBody>
      </p:sp>
    </p:spTree>
    <p:extLst>
      <p:ext uri="{BB962C8B-B14F-4D97-AF65-F5344CB8AC3E}">
        <p14:creationId xmlns:p14="http://schemas.microsoft.com/office/powerpoint/2010/main" val="3272696104"/>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8790" y="254273"/>
            <a:ext cx="8074025" cy="863600"/>
          </a:xfrm>
        </p:spPr>
        <p:txBody>
          <a:bodyPr/>
          <a:lstStyle/>
          <a:p>
            <a:r>
              <a:rPr lang="en-US" dirty="0"/>
              <a:t>Click to edit Master title style</a:t>
            </a:r>
          </a:p>
        </p:txBody>
      </p:sp>
      <p:sp>
        <p:nvSpPr>
          <p:cNvPr id="3" name="Text Box 3"/>
          <p:cNvSpPr txBox="1">
            <a:spLocks noGrp="1" noChangeArrowheads="1"/>
          </p:cNvSpPr>
          <p:nvPr>
            <p:ph type="sldNum" sz="quarter" idx="10"/>
          </p:nvPr>
        </p:nvSpPr>
        <p:spPr>
          <a:ln/>
        </p:spPr>
        <p:txBody>
          <a:bodyPr/>
          <a:lstStyle>
            <a:lvl1pPr>
              <a:defRPr/>
            </a:lvl1pPr>
          </a:lstStyle>
          <a:p>
            <a:pPr>
              <a:defRPr/>
            </a:pPr>
            <a:fld id="{D8156714-4369-4C66-8B37-288DB93404E1}" type="slidenum">
              <a:rPr lang="en-US" smtClean="0"/>
              <a:pPr>
                <a:defRPr/>
              </a:pPr>
              <a:t>‹#›</a:t>
            </a:fld>
            <a:endParaRPr lang="en-US" dirty="0"/>
          </a:p>
        </p:txBody>
      </p:sp>
    </p:spTree>
    <p:extLst>
      <p:ext uri="{BB962C8B-B14F-4D97-AF65-F5344CB8AC3E}">
        <p14:creationId xmlns:p14="http://schemas.microsoft.com/office/powerpoint/2010/main" val="22381402"/>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CA1208E-8EA3-4217-94A5-39F417EAA507}" type="slidenum">
              <a:rPr lang="en-US" smtClean="0"/>
              <a:pPr>
                <a:defRPr/>
              </a:pPr>
              <a:t>‹#›</a:t>
            </a:fld>
            <a:endParaRPr lang="en-US" dirty="0"/>
          </a:p>
        </p:txBody>
      </p:sp>
    </p:spTree>
    <p:extLst>
      <p:ext uri="{BB962C8B-B14F-4D97-AF65-F5344CB8AC3E}">
        <p14:creationId xmlns:p14="http://schemas.microsoft.com/office/powerpoint/2010/main" val="1206316614"/>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313"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CEB137C-36FD-4292-9CAA-C224F7049A50}" type="slidenum">
              <a:rPr lang="en-US" smtClean="0"/>
              <a:pPr>
                <a:defRPr/>
              </a:pPr>
              <a:t>‹#›</a:t>
            </a:fld>
            <a:endParaRPr lang="en-US" dirty="0"/>
          </a:p>
        </p:txBody>
      </p:sp>
    </p:spTree>
    <p:extLst>
      <p:ext uri="{BB962C8B-B14F-4D97-AF65-F5344CB8AC3E}">
        <p14:creationId xmlns:p14="http://schemas.microsoft.com/office/powerpoint/2010/main" val="3805198346"/>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pPr lvl="0"/>
            <a:r>
              <a:rPr lang="en-US" noProof="0" dirty="0">
                <a:sym typeface="Calibri" charset="0"/>
              </a:rPr>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67D5CEF-7E14-4270-9579-943CB9375181}" type="slidenum">
              <a:rPr lang="en-US" smtClean="0"/>
              <a:pPr>
                <a:defRPr/>
              </a:pPr>
              <a:t>‹#›</a:t>
            </a:fld>
            <a:endParaRPr lang="en-US" dirty="0"/>
          </a:p>
        </p:txBody>
      </p:sp>
    </p:spTree>
    <p:extLst>
      <p:ext uri="{BB962C8B-B14F-4D97-AF65-F5344CB8AC3E}">
        <p14:creationId xmlns:p14="http://schemas.microsoft.com/office/powerpoint/2010/main" val="3491116649"/>
      </p:ext>
    </p:extLst>
  </p:cSld>
  <p:clrMapOvr>
    <a:masterClrMapping/>
  </p:clrMapOvr>
  <p:transition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0.xml"/><Relationship Id="rId12" Type="http://schemas.openxmlformats.org/officeDocument/2006/relationships/theme" Target="../theme/theme5.xml"/><Relationship Id="rId1" Type="http://schemas.openxmlformats.org/officeDocument/2006/relationships/slideLayout" Target="../slideLayouts/slideLayout30.xml"/><Relationship Id="rId2" Type="http://schemas.openxmlformats.org/officeDocument/2006/relationships/slideLayout" Target="../slideLayouts/slideLayout31.xml"/><Relationship Id="rId3" Type="http://schemas.openxmlformats.org/officeDocument/2006/relationships/slideLayout" Target="../slideLayouts/slideLayout32.xml"/><Relationship Id="rId4" Type="http://schemas.openxmlformats.org/officeDocument/2006/relationships/slideLayout" Target="../slideLayouts/slideLayout33.xml"/><Relationship Id="rId5" Type="http://schemas.openxmlformats.org/officeDocument/2006/relationships/slideLayout" Target="../slideLayouts/slideLayout34.xml"/><Relationship Id="rId6" Type="http://schemas.openxmlformats.org/officeDocument/2006/relationships/slideLayout" Target="../slideLayouts/slideLayout35.xml"/><Relationship Id="rId7" Type="http://schemas.openxmlformats.org/officeDocument/2006/relationships/slideLayout" Target="../slideLayouts/slideLayout36.xml"/><Relationship Id="rId8" Type="http://schemas.openxmlformats.org/officeDocument/2006/relationships/slideLayout" Target="../slideLayouts/slideLayout37.xml"/><Relationship Id="rId9" Type="http://schemas.openxmlformats.org/officeDocument/2006/relationships/slideLayout" Target="../slideLayouts/slideLayout38.xml"/><Relationship Id="rId10"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8790" y="147733"/>
            <a:ext cx="8074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en-US" altLang="en-US" dirty="0">
                <a:sym typeface="Calibri" panose="020F0502020204030204" pitchFamily="34" charset="0"/>
              </a:rPr>
              <a:t>Click to edit Master title style</a:t>
            </a:r>
          </a:p>
        </p:txBody>
      </p:sp>
      <p:sp>
        <p:nvSpPr>
          <p:cNvPr id="1027" name="Rectangle 2"/>
          <p:cNvSpPr>
            <a:spLocks noGrp="1" noChangeArrowheads="1"/>
          </p:cNvSpPr>
          <p:nvPr>
            <p:ph type="body" idx="1"/>
          </p:nvPr>
        </p:nvSpPr>
        <p:spPr bwMode="auto">
          <a:xfrm>
            <a:off x="458790" y="1340121"/>
            <a:ext cx="8074025" cy="444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en-US" altLang="en-US">
                <a:sym typeface="Calibri" panose="020F0502020204030204" pitchFamily="34" charset="0"/>
              </a:rPr>
              <a:t>Click to edit Master text styles</a:t>
            </a:r>
          </a:p>
          <a:p>
            <a:pPr lvl="1"/>
            <a:r>
              <a:rPr lang="en-US" altLang="en-US">
                <a:sym typeface="Calibri" panose="020F0502020204030204" pitchFamily="34" charset="0"/>
              </a:rPr>
              <a:t>Second level</a:t>
            </a:r>
          </a:p>
          <a:p>
            <a:pPr lvl="2"/>
            <a:r>
              <a:rPr lang="en-US" altLang="en-US">
                <a:sym typeface="Calibri" panose="020F0502020204030204" pitchFamily="34" charset="0"/>
              </a:rPr>
              <a:t>Third level</a:t>
            </a:r>
          </a:p>
          <a:p>
            <a:pPr lvl="3"/>
            <a:r>
              <a:rPr lang="en-US" altLang="en-US">
                <a:sym typeface="Calibri" panose="020F0502020204030204" pitchFamily="34" charset="0"/>
              </a:rPr>
              <a:t>Fourth level</a:t>
            </a:r>
          </a:p>
          <a:p>
            <a:pPr lvl="4"/>
            <a:r>
              <a:rPr lang="en-US" altLang="en-US">
                <a:sym typeface="Calibri" panose="020F0502020204030204" pitchFamily="34" charset="0"/>
              </a:rPr>
              <a:t>Fifth level</a:t>
            </a:r>
          </a:p>
        </p:txBody>
      </p:sp>
      <p:sp>
        <p:nvSpPr>
          <p:cNvPr id="2" name="Text Box 3"/>
          <p:cNvSpPr txBox="1">
            <a:spLocks noGrp="1" noChangeArrowheads="1"/>
          </p:cNvSpPr>
          <p:nvPr>
            <p:ph type="sldNum" sz="quarter" idx="4"/>
          </p:nvPr>
        </p:nvSpPr>
        <p:spPr bwMode="auto">
          <a:xfrm>
            <a:off x="8428040" y="6453717"/>
            <a:ext cx="268287" cy="279400"/>
          </a:xfrm>
          <a:prstGeom prst="rect">
            <a:avLst/>
          </a:prstGeom>
          <a:noFill/>
          <a:ln>
            <a:noFill/>
          </a:ln>
          <a:effectLst/>
          <a:extLst/>
        </p:spPr>
        <p:txBody>
          <a:bodyPr vert="horz" wrap="none" lIns="91440" tIns="45720" rIns="91440" bIns="45720" numCol="1" anchor="ctr" anchorCtr="0" compatLnSpc="1">
            <a:prstTxWarp prst="textNoShape">
              <a:avLst/>
            </a:prstTxWarp>
          </a:bodyPr>
          <a:lstStyle>
            <a:lvl1pPr algn="ctr" eaLnBrk="1" hangingPunct="1">
              <a:defRPr smtClean="0">
                <a:solidFill>
                  <a:srgbClr val="878787"/>
                </a:solidFill>
                <a:latin typeface="Calibri" panose="020F0502020204030204" pitchFamily="34" charset="0"/>
                <a:ea typeface="MS PGothic" panose="020B0600070205080204" pitchFamily="34" charset="-128"/>
                <a:sym typeface="Calibri" panose="020F0502020204030204" pitchFamily="34" charset="0"/>
              </a:defRPr>
            </a:lvl1pPr>
          </a:lstStyle>
          <a:p>
            <a:pPr>
              <a:defRPr/>
            </a:pPr>
            <a:fld id="{A2D572B8-D196-4074-AA65-7650585D74A3}" type="slidenum">
              <a:rPr lang="en-US" smtClean="0"/>
              <a:pPr>
                <a:defRPr/>
              </a:pPr>
              <a:t>‹#›</a:t>
            </a:fld>
            <a:endParaRPr lang="en-US" dirty="0"/>
          </a:p>
        </p:txBody>
      </p:sp>
    </p:spTree>
    <p:extLst>
      <p:ext uri="{BB962C8B-B14F-4D97-AF65-F5344CB8AC3E}">
        <p14:creationId xmlns:p14="http://schemas.microsoft.com/office/powerpoint/2010/main" val="393247308"/>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03" r:id="rId12"/>
    <p:sldLayoutId id="2147484204" r:id="rId13"/>
  </p:sldLayoutIdLst>
  <p:transition advClick="0"/>
  <p:txStyles>
    <p:titleStyle>
      <a:lvl1pPr algn="ctr" rtl="0" eaLnBrk="1" fontAlgn="base" hangingPunct="1">
        <a:spcBef>
          <a:spcPct val="0"/>
        </a:spcBef>
        <a:spcAft>
          <a:spcPct val="0"/>
        </a:spcAft>
        <a:defRPr sz="4000" b="1">
          <a:solidFill>
            <a:schemeClr val="tx1"/>
          </a:solidFill>
          <a:latin typeface="Arial" panose="020B0604020202020204" pitchFamily="34" charset="0"/>
          <a:ea typeface="+mj-ea"/>
          <a:cs typeface="Arial" panose="020B0604020202020204" pitchFamily="34" charset="0"/>
          <a:sym typeface="Calibri" panose="020F0502020204030204" pitchFamily="34" charset="0"/>
        </a:defRPr>
      </a:lvl1pPr>
      <a:lvl2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2pPr>
      <a:lvl3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3pPr>
      <a:lvl4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4pPr>
      <a:lvl5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5pPr>
      <a:lvl6pPr marL="609570"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6pPr>
      <a:lvl7pPr marL="1219140"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7pPr>
      <a:lvl8pPr marL="1828709"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8pPr>
      <a:lvl9pPr marL="2438278"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9pPr>
    </p:titleStyle>
    <p:bodyStyle>
      <a:lvl1pPr marL="241289" indent="-241289" algn="l" rtl="0" eaLnBrk="1" fontAlgn="base" hangingPunct="1">
        <a:spcBef>
          <a:spcPts val="1067"/>
        </a:spcBef>
        <a:spcAft>
          <a:spcPct val="0"/>
        </a:spcAft>
        <a:buFont typeface="Arial" panose="020B0604020202020204" pitchFamily="34" charset="0"/>
        <a:buChar char="•"/>
        <a:defRPr sz="2133">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1pPr>
      <a:lvl2pPr marL="787360" indent="-313251" algn="l" rtl="0" eaLnBrk="1" fontAlgn="base" hangingPunct="1">
        <a:spcBef>
          <a:spcPts val="933"/>
        </a:spcBef>
        <a:spcAft>
          <a:spcPct val="0"/>
        </a:spcAft>
        <a:buFont typeface="Symbol" panose="05050102010706020507" pitchFamily="18" charset="2"/>
        <a:buChar char="-"/>
        <a:defRPr sz="18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2pPr>
      <a:lvl3pPr marL="1075213" indent="-277270" algn="l" rtl="0" eaLnBrk="1" fontAlgn="base" hangingPunct="1">
        <a:spcBef>
          <a:spcPts val="800"/>
        </a:spcBef>
        <a:spcAft>
          <a:spcPct val="0"/>
        </a:spcAft>
        <a:buFont typeface="Arial" panose="020B0604020202020204" pitchFamily="34" charset="0"/>
        <a:buChar char="•"/>
        <a:defRPr sz="16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3pPr>
      <a:lvl4pPr marL="1318618" indent="-243405"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4pPr>
      <a:lvl5pPr marL="1792729" indent="-357699"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5pPr>
      <a:lvl6pPr marL="2844658" algn="ctr" rtl="0" eaLnBrk="1" fontAlgn="base" hangingPunct="1">
        <a:spcBef>
          <a:spcPts val="667"/>
        </a:spcBef>
        <a:spcAft>
          <a:spcPct val="0"/>
        </a:spcAft>
        <a:defRPr sz="2667">
          <a:solidFill>
            <a:srgbClr val="878787"/>
          </a:solidFill>
          <a:latin typeface="+mn-lt"/>
          <a:ea typeface="+mn-ea"/>
          <a:cs typeface="+mn-cs"/>
          <a:sym typeface="Calibri" charset="0"/>
        </a:defRPr>
      </a:lvl6pPr>
      <a:lvl7pPr marL="3454228" algn="ctr" rtl="0" eaLnBrk="1" fontAlgn="base" hangingPunct="1">
        <a:spcBef>
          <a:spcPts val="667"/>
        </a:spcBef>
        <a:spcAft>
          <a:spcPct val="0"/>
        </a:spcAft>
        <a:defRPr sz="2667">
          <a:solidFill>
            <a:srgbClr val="878787"/>
          </a:solidFill>
          <a:latin typeface="+mn-lt"/>
          <a:ea typeface="+mn-ea"/>
          <a:cs typeface="+mn-cs"/>
          <a:sym typeface="Calibri" charset="0"/>
        </a:defRPr>
      </a:lvl7pPr>
      <a:lvl8pPr marL="4063797" algn="ctr" rtl="0" eaLnBrk="1" fontAlgn="base" hangingPunct="1">
        <a:spcBef>
          <a:spcPts val="667"/>
        </a:spcBef>
        <a:spcAft>
          <a:spcPct val="0"/>
        </a:spcAft>
        <a:defRPr sz="2667">
          <a:solidFill>
            <a:srgbClr val="878787"/>
          </a:solidFill>
          <a:latin typeface="+mn-lt"/>
          <a:ea typeface="+mn-ea"/>
          <a:cs typeface="+mn-cs"/>
          <a:sym typeface="Calibri" charset="0"/>
        </a:defRPr>
      </a:lvl8pPr>
      <a:lvl9pPr marL="4673366" algn="ctr" rtl="0" eaLnBrk="1" fontAlgn="base" hangingPunct="1">
        <a:spcBef>
          <a:spcPts val="667"/>
        </a:spcBef>
        <a:spcAft>
          <a:spcPct val="0"/>
        </a:spcAft>
        <a:defRPr sz="2667">
          <a:solidFill>
            <a:srgbClr val="878787"/>
          </a:solidFill>
          <a:latin typeface="+mn-lt"/>
          <a:ea typeface="+mn-ea"/>
          <a:cs typeface="+mn-cs"/>
          <a:sym typeface="Calibri" charset="0"/>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8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8791" y="147733"/>
            <a:ext cx="8074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en-US" altLang="en-US" dirty="0">
                <a:sym typeface="Calibri" panose="020F0502020204030204" pitchFamily="34" charset="0"/>
              </a:rPr>
              <a:t>Click to edit Master title style</a:t>
            </a:r>
          </a:p>
        </p:txBody>
      </p:sp>
      <p:sp>
        <p:nvSpPr>
          <p:cNvPr id="1027" name="Rectangle 2"/>
          <p:cNvSpPr>
            <a:spLocks noGrp="1" noChangeArrowheads="1"/>
          </p:cNvSpPr>
          <p:nvPr>
            <p:ph type="body" idx="1"/>
          </p:nvPr>
        </p:nvSpPr>
        <p:spPr bwMode="auto">
          <a:xfrm>
            <a:off x="458791" y="1340122"/>
            <a:ext cx="8074025" cy="444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en-US" altLang="en-US">
                <a:sym typeface="Calibri" panose="020F0502020204030204" pitchFamily="34" charset="0"/>
              </a:rPr>
              <a:t>Click to edit Master text styles</a:t>
            </a:r>
          </a:p>
          <a:p>
            <a:pPr lvl="1"/>
            <a:r>
              <a:rPr lang="en-US" altLang="en-US">
                <a:sym typeface="Calibri" panose="020F0502020204030204" pitchFamily="34" charset="0"/>
              </a:rPr>
              <a:t>Second level</a:t>
            </a:r>
          </a:p>
          <a:p>
            <a:pPr lvl="2"/>
            <a:r>
              <a:rPr lang="en-US" altLang="en-US">
                <a:sym typeface="Calibri" panose="020F0502020204030204" pitchFamily="34" charset="0"/>
              </a:rPr>
              <a:t>Third level</a:t>
            </a:r>
          </a:p>
          <a:p>
            <a:pPr lvl="3"/>
            <a:r>
              <a:rPr lang="en-US" altLang="en-US">
                <a:sym typeface="Calibri" panose="020F0502020204030204" pitchFamily="34" charset="0"/>
              </a:rPr>
              <a:t>Fourth level</a:t>
            </a:r>
          </a:p>
          <a:p>
            <a:pPr lvl="4"/>
            <a:r>
              <a:rPr lang="en-US" altLang="en-US">
                <a:sym typeface="Calibri" panose="020F0502020204030204" pitchFamily="34" charset="0"/>
              </a:rPr>
              <a:t>Fifth level</a:t>
            </a:r>
          </a:p>
        </p:txBody>
      </p:sp>
      <p:sp>
        <p:nvSpPr>
          <p:cNvPr id="2" name="Text Box 3"/>
          <p:cNvSpPr txBox="1">
            <a:spLocks noGrp="1" noChangeArrowheads="1"/>
          </p:cNvSpPr>
          <p:nvPr>
            <p:ph type="sldNum" sz="quarter" idx="4"/>
          </p:nvPr>
        </p:nvSpPr>
        <p:spPr bwMode="auto">
          <a:xfrm>
            <a:off x="8428041" y="6453717"/>
            <a:ext cx="268287" cy="279400"/>
          </a:xfrm>
          <a:prstGeom prst="rect">
            <a:avLst/>
          </a:prstGeom>
          <a:noFill/>
          <a:ln>
            <a:noFill/>
          </a:ln>
          <a:effectLst/>
          <a:extLst/>
        </p:spPr>
        <p:txBody>
          <a:bodyPr vert="horz" wrap="none" lIns="91440" tIns="45720" rIns="91440" bIns="45720" numCol="1" anchor="ctr" anchorCtr="0" compatLnSpc="1">
            <a:prstTxWarp prst="textNoShape">
              <a:avLst/>
            </a:prstTxWarp>
          </a:bodyPr>
          <a:lstStyle>
            <a:lvl1pPr algn="ctr" eaLnBrk="1" hangingPunct="1">
              <a:defRPr smtClean="0">
                <a:solidFill>
                  <a:srgbClr val="878787"/>
                </a:solidFill>
                <a:latin typeface="Calibri" panose="020F0502020204030204" pitchFamily="34" charset="0"/>
                <a:ea typeface="MS PGothic" panose="020B0600070205080204" pitchFamily="34" charset="-128"/>
                <a:sym typeface="Calibri" panose="020F0502020204030204" pitchFamily="34" charset="0"/>
              </a:defRPr>
            </a:lvl1pPr>
          </a:lstStyle>
          <a:p>
            <a:pPr defTabSz="457178">
              <a:defRPr/>
            </a:pPr>
            <a:fld id="{A2D572B8-D196-4074-AA65-7650585D74A3}" type="slidenum">
              <a:rPr lang="en-US" smtClean="0"/>
              <a:pPr defTabSz="457178">
                <a:defRPr/>
              </a:pPr>
              <a:t>‹#›</a:t>
            </a:fld>
            <a:endParaRPr lang="en-US" dirty="0"/>
          </a:p>
        </p:txBody>
      </p:sp>
    </p:spTree>
    <p:extLst>
      <p:ext uri="{BB962C8B-B14F-4D97-AF65-F5344CB8AC3E}">
        <p14:creationId xmlns:p14="http://schemas.microsoft.com/office/powerpoint/2010/main" val="315173403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Lst>
  <p:transition advClick="0"/>
  <p:txStyles>
    <p:titleStyle>
      <a:lvl1pPr algn="ctr" rtl="0" eaLnBrk="1" fontAlgn="base" hangingPunct="1">
        <a:spcBef>
          <a:spcPct val="0"/>
        </a:spcBef>
        <a:spcAft>
          <a:spcPct val="0"/>
        </a:spcAft>
        <a:defRPr sz="4000" b="1">
          <a:solidFill>
            <a:schemeClr val="tx1"/>
          </a:solidFill>
          <a:latin typeface="Arial" panose="020B0604020202020204" pitchFamily="34" charset="0"/>
          <a:ea typeface="+mj-ea"/>
          <a:cs typeface="Arial" panose="020B0604020202020204" pitchFamily="34" charset="0"/>
          <a:sym typeface="Calibri" panose="020F0502020204030204" pitchFamily="34" charset="0"/>
        </a:defRPr>
      </a:lvl1pPr>
      <a:lvl2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2pPr>
      <a:lvl3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3pPr>
      <a:lvl4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4pPr>
      <a:lvl5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5pPr>
      <a:lvl6pPr marL="609555"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6pPr>
      <a:lvl7pPr marL="1219110"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7pPr>
      <a:lvl8pPr marL="1828664"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8pPr>
      <a:lvl9pPr marL="2438218"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9pPr>
    </p:titleStyle>
    <p:bodyStyle>
      <a:lvl1pPr marL="241283" indent="-241283" algn="l" rtl="0" eaLnBrk="1" fontAlgn="base" hangingPunct="1">
        <a:spcBef>
          <a:spcPts val="1067"/>
        </a:spcBef>
        <a:spcAft>
          <a:spcPct val="0"/>
        </a:spcAft>
        <a:buFont typeface="Arial" panose="020B0604020202020204" pitchFamily="34" charset="0"/>
        <a:buChar char="•"/>
        <a:defRPr sz="2133">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1pPr>
      <a:lvl2pPr marL="787340" indent="-313243" algn="l" rtl="0" eaLnBrk="1" fontAlgn="base" hangingPunct="1">
        <a:spcBef>
          <a:spcPts val="933"/>
        </a:spcBef>
        <a:spcAft>
          <a:spcPct val="0"/>
        </a:spcAft>
        <a:buFont typeface="Symbol" panose="05050102010706020507" pitchFamily="18" charset="2"/>
        <a:buChar char="-"/>
        <a:defRPr sz="18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2pPr>
      <a:lvl3pPr marL="1075186" indent="-277264" algn="l" rtl="0" eaLnBrk="1" fontAlgn="base" hangingPunct="1">
        <a:spcBef>
          <a:spcPts val="800"/>
        </a:spcBef>
        <a:spcAft>
          <a:spcPct val="0"/>
        </a:spcAft>
        <a:buFont typeface="Arial" panose="020B0604020202020204" pitchFamily="34" charset="0"/>
        <a:buChar char="•"/>
        <a:defRPr sz="16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3pPr>
      <a:lvl4pPr marL="1318586" indent="-243399"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4pPr>
      <a:lvl5pPr marL="1792685" indent="-357690"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5pPr>
      <a:lvl6pPr marL="2844588" algn="ctr" rtl="0" eaLnBrk="1" fontAlgn="base" hangingPunct="1">
        <a:spcBef>
          <a:spcPts val="667"/>
        </a:spcBef>
        <a:spcAft>
          <a:spcPct val="0"/>
        </a:spcAft>
        <a:defRPr sz="2667">
          <a:solidFill>
            <a:srgbClr val="878787"/>
          </a:solidFill>
          <a:latin typeface="+mn-lt"/>
          <a:ea typeface="+mn-ea"/>
          <a:cs typeface="+mn-cs"/>
          <a:sym typeface="Calibri" charset="0"/>
        </a:defRPr>
      </a:lvl6pPr>
      <a:lvl7pPr marL="3454142" algn="ctr" rtl="0" eaLnBrk="1" fontAlgn="base" hangingPunct="1">
        <a:spcBef>
          <a:spcPts val="667"/>
        </a:spcBef>
        <a:spcAft>
          <a:spcPct val="0"/>
        </a:spcAft>
        <a:defRPr sz="2667">
          <a:solidFill>
            <a:srgbClr val="878787"/>
          </a:solidFill>
          <a:latin typeface="+mn-lt"/>
          <a:ea typeface="+mn-ea"/>
          <a:cs typeface="+mn-cs"/>
          <a:sym typeface="Calibri" charset="0"/>
        </a:defRPr>
      </a:lvl7pPr>
      <a:lvl8pPr marL="4063696" algn="ctr" rtl="0" eaLnBrk="1" fontAlgn="base" hangingPunct="1">
        <a:spcBef>
          <a:spcPts val="667"/>
        </a:spcBef>
        <a:spcAft>
          <a:spcPct val="0"/>
        </a:spcAft>
        <a:defRPr sz="2667">
          <a:solidFill>
            <a:srgbClr val="878787"/>
          </a:solidFill>
          <a:latin typeface="+mn-lt"/>
          <a:ea typeface="+mn-ea"/>
          <a:cs typeface="+mn-cs"/>
          <a:sym typeface="Calibri" charset="0"/>
        </a:defRPr>
      </a:lvl8pPr>
      <a:lvl9pPr marL="4673250" algn="ctr" rtl="0" eaLnBrk="1" fontAlgn="base" hangingPunct="1">
        <a:spcBef>
          <a:spcPts val="667"/>
        </a:spcBef>
        <a:spcAft>
          <a:spcPct val="0"/>
        </a:spcAft>
        <a:defRPr sz="2667">
          <a:solidFill>
            <a:srgbClr val="878787"/>
          </a:solidFill>
          <a:latin typeface="+mn-lt"/>
          <a:ea typeface="+mn-ea"/>
          <a:cs typeface="+mn-cs"/>
          <a:sym typeface="Calibri" charset="0"/>
        </a:defRPr>
      </a:lvl9pPr>
    </p:bodyStyle>
    <p:otherStyle>
      <a:defPPr>
        <a:defRPr lang="en-US"/>
      </a:defPPr>
      <a:lvl1pPr marL="0" algn="l" defTabSz="609555" rtl="0" eaLnBrk="1" latinLnBrk="0" hangingPunct="1">
        <a:defRPr sz="2400" kern="1200">
          <a:solidFill>
            <a:schemeClr val="tx1"/>
          </a:solidFill>
          <a:latin typeface="+mn-lt"/>
          <a:ea typeface="+mn-ea"/>
          <a:cs typeface="+mn-cs"/>
        </a:defRPr>
      </a:lvl1pPr>
      <a:lvl2pPr marL="609555" algn="l" defTabSz="609555" rtl="0" eaLnBrk="1" latinLnBrk="0" hangingPunct="1">
        <a:defRPr sz="2400" kern="1200">
          <a:solidFill>
            <a:schemeClr val="tx1"/>
          </a:solidFill>
          <a:latin typeface="+mn-lt"/>
          <a:ea typeface="+mn-ea"/>
          <a:cs typeface="+mn-cs"/>
        </a:defRPr>
      </a:lvl2pPr>
      <a:lvl3pPr marL="1219110" algn="l" defTabSz="609555" rtl="0" eaLnBrk="1" latinLnBrk="0" hangingPunct="1">
        <a:defRPr sz="2400" kern="1200">
          <a:solidFill>
            <a:schemeClr val="tx1"/>
          </a:solidFill>
          <a:latin typeface="+mn-lt"/>
          <a:ea typeface="+mn-ea"/>
          <a:cs typeface="+mn-cs"/>
        </a:defRPr>
      </a:lvl3pPr>
      <a:lvl4pPr marL="1828664" algn="l" defTabSz="609555" rtl="0" eaLnBrk="1" latinLnBrk="0" hangingPunct="1">
        <a:defRPr sz="2400" kern="1200">
          <a:solidFill>
            <a:schemeClr val="tx1"/>
          </a:solidFill>
          <a:latin typeface="+mn-lt"/>
          <a:ea typeface="+mn-ea"/>
          <a:cs typeface="+mn-cs"/>
        </a:defRPr>
      </a:lvl4pPr>
      <a:lvl5pPr marL="2438218" algn="l" defTabSz="609555" rtl="0" eaLnBrk="1" latinLnBrk="0" hangingPunct="1">
        <a:defRPr sz="2400" kern="1200">
          <a:solidFill>
            <a:schemeClr val="tx1"/>
          </a:solidFill>
          <a:latin typeface="+mn-lt"/>
          <a:ea typeface="+mn-ea"/>
          <a:cs typeface="+mn-cs"/>
        </a:defRPr>
      </a:lvl5pPr>
      <a:lvl6pPr marL="3047772" algn="l" defTabSz="609555" rtl="0" eaLnBrk="1" latinLnBrk="0" hangingPunct="1">
        <a:defRPr sz="2400" kern="1200">
          <a:solidFill>
            <a:schemeClr val="tx1"/>
          </a:solidFill>
          <a:latin typeface="+mn-lt"/>
          <a:ea typeface="+mn-ea"/>
          <a:cs typeface="+mn-cs"/>
        </a:defRPr>
      </a:lvl6pPr>
      <a:lvl7pPr marL="3657327" algn="l" defTabSz="609555" rtl="0" eaLnBrk="1" latinLnBrk="0" hangingPunct="1">
        <a:defRPr sz="2400" kern="1200">
          <a:solidFill>
            <a:schemeClr val="tx1"/>
          </a:solidFill>
          <a:latin typeface="+mn-lt"/>
          <a:ea typeface="+mn-ea"/>
          <a:cs typeface="+mn-cs"/>
        </a:defRPr>
      </a:lvl7pPr>
      <a:lvl8pPr marL="4266880" algn="l" defTabSz="609555" rtl="0" eaLnBrk="1" latinLnBrk="0" hangingPunct="1">
        <a:defRPr sz="2400" kern="1200">
          <a:solidFill>
            <a:schemeClr val="tx1"/>
          </a:solidFill>
          <a:latin typeface="+mn-lt"/>
          <a:ea typeface="+mn-ea"/>
          <a:cs typeface="+mn-cs"/>
        </a:defRPr>
      </a:lvl8pPr>
      <a:lvl9pPr marL="4876435" algn="l" defTabSz="609555"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83"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8790" y="147733"/>
            <a:ext cx="8074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en-US" altLang="en-US" dirty="0">
                <a:sym typeface="Calibri" panose="020F0502020204030204" pitchFamily="34" charset="0"/>
              </a:rPr>
              <a:t>Click to edit Master title style</a:t>
            </a:r>
          </a:p>
        </p:txBody>
      </p:sp>
      <p:sp>
        <p:nvSpPr>
          <p:cNvPr id="1027" name="Rectangle 2"/>
          <p:cNvSpPr>
            <a:spLocks noGrp="1" noChangeArrowheads="1"/>
          </p:cNvSpPr>
          <p:nvPr>
            <p:ph type="body" idx="1"/>
          </p:nvPr>
        </p:nvSpPr>
        <p:spPr bwMode="auto">
          <a:xfrm>
            <a:off x="458790" y="1340121"/>
            <a:ext cx="8074025" cy="444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en-US" altLang="en-US">
                <a:sym typeface="Calibri" panose="020F0502020204030204" pitchFamily="34" charset="0"/>
              </a:rPr>
              <a:t>Click to edit Master text styles</a:t>
            </a:r>
          </a:p>
          <a:p>
            <a:pPr lvl="1"/>
            <a:r>
              <a:rPr lang="en-US" altLang="en-US">
                <a:sym typeface="Calibri" panose="020F0502020204030204" pitchFamily="34" charset="0"/>
              </a:rPr>
              <a:t>Second level</a:t>
            </a:r>
          </a:p>
          <a:p>
            <a:pPr lvl="2"/>
            <a:r>
              <a:rPr lang="en-US" altLang="en-US">
                <a:sym typeface="Calibri" panose="020F0502020204030204" pitchFamily="34" charset="0"/>
              </a:rPr>
              <a:t>Third level</a:t>
            </a:r>
          </a:p>
          <a:p>
            <a:pPr lvl="3"/>
            <a:r>
              <a:rPr lang="en-US" altLang="en-US">
                <a:sym typeface="Calibri" panose="020F0502020204030204" pitchFamily="34" charset="0"/>
              </a:rPr>
              <a:t>Fourth level</a:t>
            </a:r>
          </a:p>
          <a:p>
            <a:pPr lvl="4"/>
            <a:r>
              <a:rPr lang="en-US" altLang="en-US">
                <a:sym typeface="Calibri" panose="020F0502020204030204" pitchFamily="34" charset="0"/>
              </a:rPr>
              <a:t>Fifth level</a:t>
            </a:r>
          </a:p>
        </p:txBody>
      </p:sp>
      <p:sp>
        <p:nvSpPr>
          <p:cNvPr id="2" name="Text Box 3"/>
          <p:cNvSpPr txBox="1">
            <a:spLocks noGrp="1" noChangeArrowheads="1"/>
          </p:cNvSpPr>
          <p:nvPr>
            <p:ph type="sldNum" sz="quarter" idx="4"/>
          </p:nvPr>
        </p:nvSpPr>
        <p:spPr bwMode="auto">
          <a:xfrm>
            <a:off x="8428040" y="6453717"/>
            <a:ext cx="268287" cy="279400"/>
          </a:xfrm>
          <a:prstGeom prst="rect">
            <a:avLst/>
          </a:prstGeom>
          <a:noFill/>
          <a:ln>
            <a:noFill/>
          </a:ln>
          <a:effectLst/>
          <a:extLst/>
        </p:spPr>
        <p:txBody>
          <a:bodyPr vert="horz" wrap="none" lIns="91440" tIns="45720" rIns="91440" bIns="45720" numCol="1" anchor="ctr" anchorCtr="0" compatLnSpc="1">
            <a:prstTxWarp prst="textNoShape">
              <a:avLst/>
            </a:prstTxWarp>
          </a:bodyPr>
          <a:lstStyle>
            <a:lvl1pPr algn="ctr" eaLnBrk="1" hangingPunct="1">
              <a:defRPr smtClean="0">
                <a:solidFill>
                  <a:srgbClr val="878787"/>
                </a:solidFill>
                <a:latin typeface="Calibri" panose="020F0502020204030204" pitchFamily="34" charset="0"/>
                <a:ea typeface="MS PGothic" panose="020B0600070205080204" pitchFamily="34" charset="-128"/>
                <a:sym typeface="Calibri" panose="020F0502020204030204" pitchFamily="34" charset="0"/>
              </a:defRPr>
            </a:lvl1pPr>
          </a:lstStyle>
          <a:p>
            <a:pPr>
              <a:defRPr/>
            </a:pPr>
            <a:fld id="{A2D572B8-D196-4074-AA65-7650585D74A3}" type="slidenum">
              <a:rPr lang="en-US" smtClean="0"/>
              <a:pPr>
                <a:defRPr/>
              </a:pPr>
              <a:t>‹#›</a:t>
            </a:fld>
            <a:endParaRPr lang="en-US" dirty="0"/>
          </a:p>
        </p:txBody>
      </p:sp>
    </p:spTree>
    <p:extLst>
      <p:ext uri="{BB962C8B-B14F-4D97-AF65-F5344CB8AC3E}">
        <p14:creationId xmlns:p14="http://schemas.microsoft.com/office/powerpoint/2010/main" val="1342230450"/>
      </p:ext>
    </p:extLst>
  </p:cSld>
  <p:clrMap bg1="lt1" tx1="dk1" bg2="lt2" tx2="dk2" accent1="accent1" accent2="accent2" accent3="accent3" accent4="accent4" accent5="accent5" accent6="accent6" hlink="hlink" folHlink="folHlink"/>
  <p:sldLayoutIdLst>
    <p:sldLayoutId id="2147484232" r:id="rId1"/>
  </p:sldLayoutIdLst>
  <p:transition advClick="0"/>
  <p:txStyles>
    <p:titleStyle>
      <a:lvl1pPr algn="ctr" rtl="0" eaLnBrk="1" fontAlgn="base" hangingPunct="1">
        <a:spcBef>
          <a:spcPct val="0"/>
        </a:spcBef>
        <a:spcAft>
          <a:spcPct val="0"/>
        </a:spcAft>
        <a:defRPr sz="4000" b="1">
          <a:solidFill>
            <a:schemeClr val="tx1"/>
          </a:solidFill>
          <a:latin typeface="Arial" panose="020B0604020202020204" pitchFamily="34" charset="0"/>
          <a:ea typeface="+mj-ea"/>
          <a:cs typeface="Arial" panose="020B0604020202020204" pitchFamily="34" charset="0"/>
          <a:sym typeface="Calibri" panose="020F0502020204030204" pitchFamily="34" charset="0"/>
        </a:defRPr>
      </a:lvl1pPr>
      <a:lvl2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2pPr>
      <a:lvl3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3pPr>
      <a:lvl4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4pPr>
      <a:lvl5pPr algn="ctr" rtl="0" eaLnBrk="1" fontAlgn="base" hangingPunct="1">
        <a:spcBef>
          <a:spcPct val="0"/>
        </a:spcBef>
        <a:spcAft>
          <a:spcPct val="0"/>
        </a:spcAft>
        <a:defRPr sz="48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5pPr>
      <a:lvl6pPr marL="609570"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6pPr>
      <a:lvl7pPr marL="1219140"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7pPr>
      <a:lvl8pPr marL="1828709"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8pPr>
      <a:lvl9pPr marL="2438278" algn="ctr" rtl="0" eaLnBrk="1" fontAlgn="base" hangingPunct="1">
        <a:spcBef>
          <a:spcPct val="0"/>
        </a:spcBef>
        <a:spcAft>
          <a:spcPct val="0"/>
        </a:spcAft>
        <a:defRPr sz="5867">
          <a:solidFill>
            <a:schemeClr val="tx1"/>
          </a:solidFill>
          <a:latin typeface="Calibri" charset="0"/>
          <a:ea typeface="Heiti SC Light" charset="0"/>
          <a:cs typeface="Heiti SC Light" charset="0"/>
          <a:sym typeface="Calibri" charset="0"/>
        </a:defRPr>
      </a:lvl9pPr>
    </p:titleStyle>
    <p:bodyStyle>
      <a:lvl1pPr marL="241289" indent="-241289" algn="l" rtl="0" eaLnBrk="1" fontAlgn="base" hangingPunct="1">
        <a:spcBef>
          <a:spcPts val="1067"/>
        </a:spcBef>
        <a:spcAft>
          <a:spcPct val="0"/>
        </a:spcAft>
        <a:buFont typeface="Arial" panose="020B0604020202020204" pitchFamily="34" charset="0"/>
        <a:buChar char="•"/>
        <a:defRPr sz="2133">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1pPr>
      <a:lvl2pPr marL="787360" indent="-313251" algn="l" rtl="0" eaLnBrk="1" fontAlgn="base" hangingPunct="1">
        <a:spcBef>
          <a:spcPts val="933"/>
        </a:spcBef>
        <a:spcAft>
          <a:spcPct val="0"/>
        </a:spcAft>
        <a:buFont typeface="Symbol" panose="05050102010706020507" pitchFamily="18" charset="2"/>
        <a:buChar char="-"/>
        <a:defRPr sz="18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2pPr>
      <a:lvl3pPr marL="1075213" indent="-277270" algn="l" rtl="0" eaLnBrk="1" fontAlgn="base" hangingPunct="1">
        <a:spcBef>
          <a:spcPts val="800"/>
        </a:spcBef>
        <a:spcAft>
          <a:spcPct val="0"/>
        </a:spcAft>
        <a:buFont typeface="Arial" panose="020B0604020202020204" pitchFamily="34" charset="0"/>
        <a:buChar char="•"/>
        <a:defRPr sz="16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3pPr>
      <a:lvl4pPr marL="1318618" indent="-243405"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4pPr>
      <a:lvl5pPr marL="1792729" indent="-357699" algn="l" rtl="0" eaLnBrk="1" fontAlgn="base" hangingPunct="1">
        <a:spcBef>
          <a:spcPts val="667"/>
        </a:spcBef>
        <a:spcAft>
          <a:spcPct val="0"/>
        </a:spcAft>
        <a:buFont typeface="Arial" panose="020B0604020202020204" pitchFamily="34" charset="0"/>
        <a:buChar char="•"/>
        <a:defRPr sz="1467">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5pPr>
      <a:lvl6pPr marL="2844658" algn="ctr" rtl="0" eaLnBrk="1" fontAlgn="base" hangingPunct="1">
        <a:spcBef>
          <a:spcPts val="667"/>
        </a:spcBef>
        <a:spcAft>
          <a:spcPct val="0"/>
        </a:spcAft>
        <a:defRPr sz="2667">
          <a:solidFill>
            <a:srgbClr val="878787"/>
          </a:solidFill>
          <a:latin typeface="+mn-lt"/>
          <a:ea typeface="+mn-ea"/>
          <a:cs typeface="+mn-cs"/>
          <a:sym typeface="Calibri" charset="0"/>
        </a:defRPr>
      </a:lvl6pPr>
      <a:lvl7pPr marL="3454228" algn="ctr" rtl="0" eaLnBrk="1" fontAlgn="base" hangingPunct="1">
        <a:spcBef>
          <a:spcPts val="667"/>
        </a:spcBef>
        <a:spcAft>
          <a:spcPct val="0"/>
        </a:spcAft>
        <a:defRPr sz="2667">
          <a:solidFill>
            <a:srgbClr val="878787"/>
          </a:solidFill>
          <a:latin typeface="+mn-lt"/>
          <a:ea typeface="+mn-ea"/>
          <a:cs typeface="+mn-cs"/>
          <a:sym typeface="Calibri" charset="0"/>
        </a:defRPr>
      </a:lvl7pPr>
      <a:lvl8pPr marL="4063797" algn="ctr" rtl="0" eaLnBrk="1" fontAlgn="base" hangingPunct="1">
        <a:spcBef>
          <a:spcPts val="667"/>
        </a:spcBef>
        <a:spcAft>
          <a:spcPct val="0"/>
        </a:spcAft>
        <a:defRPr sz="2667">
          <a:solidFill>
            <a:srgbClr val="878787"/>
          </a:solidFill>
          <a:latin typeface="+mn-lt"/>
          <a:ea typeface="+mn-ea"/>
          <a:cs typeface="+mn-cs"/>
          <a:sym typeface="Calibri" charset="0"/>
        </a:defRPr>
      </a:lvl8pPr>
      <a:lvl9pPr marL="4673366" algn="ctr" rtl="0" eaLnBrk="1" fontAlgn="base" hangingPunct="1">
        <a:spcBef>
          <a:spcPts val="667"/>
        </a:spcBef>
        <a:spcAft>
          <a:spcPct val="0"/>
        </a:spcAft>
        <a:defRPr sz="2667">
          <a:solidFill>
            <a:srgbClr val="878787"/>
          </a:solidFill>
          <a:latin typeface="+mn-lt"/>
          <a:ea typeface="+mn-ea"/>
          <a:cs typeface="+mn-cs"/>
          <a:sym typeface="Calibri" charset="0"/>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83"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B68048-E13E-BF41-9C9F-63290FDD1BBB}" type="datetimeFigureOut">
              <a:rPr lang="en-US" smtClean="0"/>
              <a:t>5/18/17</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FCE79B-673F-D245-9CF4-9D295D89A273}" type="slidenum">
              <a:rPr lang="en-US" smtClean="0"/>
              <a:t>‹#›</a:t>
            </a:fld>
            <a:endParaRPr lang="en-US"/>
          </a:p>
        </p:txBody>
      </p:sp>
    </p:spTree>
    <p:extLst>
      <p:ext uri="{BB962C8B-B14F-4D97-AF65-F5344CB8AC3E}">
        <p14:creationId xmlns:p14="http://schemas.microsoft.com/office/powerpoint/2010/main" val="4109138227"/>
      </p:ext>
    </p:extLst>
  </p:cSld>
  <p:clrMap bg1="lt1" tx1="dk1" bg2="lt2" tx2="dk2" accent1="accent1" accent2="accent2" accent3="accent3" accent4="accent4" accent5="accent5" accent6="accent6" hlink="hlink" folHlink="folHlink"/>
  <p:sldLayoutIdLst>
    <p:sldLayoutId id="2147484234" r:id="rId1"/>
    <p:sldLayoutId id="2147484235" r:id="rId2"/>
  </p:sldLayoutIdLst>
  <p:transition advClick="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22226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824B8745-4714-F543-96F0-82ECC4756F37}" type="datetimeFigureOut">
              <a:rPr lang="en-US" smtClean="0">
                <a:solidFill>
                  <a:prstClr val="black">
                    <a:tint val="75000"/>
                  </a:prstClr>
                </a:solidFill>
                <a:latin typeface="Arial"/>
                <a:cs typeface=""/>
              </a:rPr>
              <a:pPr defTabSz="457200" fontAlgn="auto">
                <a:spcBef>
                  <a:spcPts val="0"/>
                </a:spcBef>
                <a:spcAft>
                  <a:spcPts val="0"/>
                </a:spcAft>
              </a:pPr>
              <a:t>5/18/17</a:t>
            </a:fld>
            <a:endParaRPr lang="en-US">
              <a:solidFill>
                <a:prstClr val="black">
                  <a:tint val="75000"/>
                </a:prstClr>
              </a:solidFill>
              <a:latin typeface="Arial"/>
              <a:cs typeface=""/>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Arial"/>
              <a:cs typeface=""/>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45A0A783-CD2B-D94E-B2B0-3EBB6C71F41D}" type="slidenum">
              <a:rPr lang="en-US" smtClean="0">
                <a:solidFill>
                  <a:prstClr val="black">
                    <a:tint val="75000"/>
                  </a:prstClr>
                </a:solidFill>
                <a:latin typeface="Arial"/>
                <a:cs typeface=""/>
              </a:rPr>
              <a:pPr defTabSz="457200" fontAlgn="auto">
                <a:spcBef>
                  <a:spcPts val="0"/>
                </a:spcBef>
                <a:spcAft>
                  <a:spcPts val="0"/>
                </a:spcAft>
              </a:pPr>
              <a:t>‹#›</a:t>
            </a:fld>
            <a:endParaRPr lang="en-US">
              <a:solidFill>
                <a:prstClr val="black">
                  <a:tint val="75000"/>
                </a:prstClr>
              </a:solidFill>
              <a:latin typeface="Arial"/>
              <a:cs typeface=""/>
            </a:endParaRPr>
          </a:p>
        </p:txBody>
      </p:sp>
    </p:spTree>
    <p:extLst>
      <p:ext uri="{BB962C8B-B14F-4D97-AF65-F5344CB8AC3E}">
        <p14:creationId xmlns:p14="http://schemas.microsoft.com/office/powerpoint/2010/main" val="1416587947"/>
      </p:ext>
    </p:extLst>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1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chart" Target="../charts/char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bwMode="auto">
          <a:xfrm>
            <a:off x="838200" y="2209800"/>
            <a:ext cx="7410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20000"/>
              </a:spcBef>
            </a:pPr>
            <a:r>
              <a:rPr lang="en-US" sz="2600" b="1" i="0" dirty="0">
                <a:latin typeface="Arial"/>
                <a:cs typeface="Arial"/>
              </a:rPr>
              <a:t>Please note, these are the </a:t>
            </a:r>
            <a:r>
              <a:rPr lang="en-US" sz="2600" b="1" i="0" dirty="0" smtClean="0">
                <a:latin typeface="Arial"/>
                <a:cs typeface="Arial"/>
              </a:rPr>
              <a:t>actual</a:t>
            </a:r>
            <a:br>
              <a:rPr lang="en-US" sz="2600" b="1" i="0" dirty="0" smtClean="0">
                <a:latin typeface="Arial"/>
                <a:cs typeface="Arial"/>
              </a:rPr>
            </a:br>
            <a:r>
              <a:rPr lang="en-US" sz="2600" b="1" i="0" dirty="0" smtClean="0">
                <a:latin typeface="Arial"/>
                <a:cs typeface="Arial"/>
              </a:rPr>
              <a:t> </a:t>
            </a:r>
            <a:r>
              <a:rPr lang="en-US" sz="2600" b="1" i="0" dirty="0">
                <a:latin typeface="Arial"/>
                <a:cs typeface="Arial"/>
              </a:rPr>
              <a:t>video-recorded proceedings from the </a:t>
            </a:r>
            <a:r>
              <a:rPr lang="en-US" sz="2600" b="1" i="0" dirty="0" smtClean="0">
                <a:latin typeface="Arial"/>
                <a:cs typeface="Arial"/>
              </a:rPr>
              <a:t/>
            </a:r>
            <a:br>
              <a:rPr lang="en-US" sz="2600" b="1" i="0" dirty="0" smtClean="0">
                <a:latin typeface="Arial"/>
                <a:cs typeface="Arial"/>
              </a:rPr>
            </a:br>
            <a:r>
              <a:rPr lang="en-US" sz="2600" b="1" i="0" dirty="0" smtClean="0">
                <a:latin typeface="Arial"/>
                <a:cs typeface="Arial"/>
              </a:rPr>
              <a:t>live </a:t>
            </a:r>
            <a:r>
              <a:rPr lang="en-US" sz="2600" b="1" i="0" dirty="0">
                <a:latin typeface="Arial"/>
                <a:cs typeface="Arial"/>
              </a:rPr>
              <a:t>CME event and may include the use of trade names and other raw, unedited content. </a:t>
            </a:r>
            <a:endParaRPr lang="en-US" sz="2600" i="0" dirty="0">
              <a:latin typeface="Arial"/>
              <a:cs typeface="Arial"/>
            </a:endParaRPr>
          </a:p>
        </p:txBody>
      </p:sp>
    </p:spTree>
    <p:extLst>
      <p:ext uri="{BB962C8B-B14F-4D97-AF65-F5344CB8AC3E}">
        <p14:creationId xmlns:p14="http://schemas.microsoft.com/office/powerpoint/2010/main" val="1821796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1"/>
          <p:cNvSpPr>
            <a:spLocks noGrp="1"/>
          </p:cNvSpPr>
          <p:nvPr>
            <p:ph type="title"/>
          </p:nvPr>
        </p:nvSpPr>
        <p:spPr>
          <a:xfrm>
            <a:off x="458791" y="34616"/>
            <a:ext cx="8074025" cy="863600"/>
          </a:xfrm>
        </p:spPr>
        <p:txBody>
          <a:bodyPr/>
          <a:lstStyle/>
          <a:p>
            <a:r>
              <a:rPr lang="en-US" sz="3200" dirty="0"/>
              <a:t>AURA3 study design</a:t>
            </a:r>
          </a:p>
        </p:txBody>
      </p:sp>
      <p:sp>
        <p:nvSpPr>
          <p:cNvPr id="9" name="Rounded Rectangle 8"/>
          <p:cNvSpPr/>
          <p:nvPr/>
        </p:nvSpPr>
        <p:spPr bwMode="auto">
          <a:xfrm>
            <a:off x="3021488" y="2760449"/>
            <a:ext cx="502314" cy="597148"/>
          </a:xfrm>
          <a:prstGeom prst="roundRect">
            <a:avLst/>
          </a:prstGeom>
          <a:solidFill>
            <a:schemeClr val="bg1"/>
          </a:solidFill>
          <a:ln w="25400" cap="flat" cmpd="sng" algn="ctr">
            <a:solidFill>
              <a:schemeClr val="accent5"/>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91200" rIns="91440" bIns="45720" numCol="1" rtlCol="0" anchor="ctr" anchorCtr="0" compatLnSpc="1">
            <a:prstTxWarp prst="textNoShape">
              <a:avLst/>
            </a:prstTxWarp>
          </a:bodyPr>
          <a:lstStyle/>
          <a:p>
            <a:pPr algn="ctr" defTabSz="914377"/>
            <a:r>
              <a:rPr lang="en-GB" sz="1467" b="1" dirty="0">
                <a:solidFill>
                  <a:srgbClr val="000000"/>
                </a:solidFill>
                <a:latin typeface="Arial" panose="020B0604020202020204" pitchFamily="34" charset="0"/>
                <a:cs typeface="Arial" panose="020B0604020202020204" pitchFamily="34" charset="0"/>
                <a:sym typeface="Gill Sans" charset="0"/>
              </a:rPr>
              <a:t>R 2:1</a:t>
            </a:r>
            <a:endParaRPr lang="en-US" sz="1467" b="1" dirty="0">
              <a:solidFill>
                <a:srgbClr val="000000"/>
              </a:solidFill>
              <a:latin typeface="Arial" panose="020B0604020202020204" pitchFamily="34" charset="0"/>
              <a:cs typeface="Arial" panose="020B0604020202020204" pitchFamily="34" charset="0"/>
              <a:sym typeface="Gill Sans" charset="0"/>
            </a:endParaRPr>
          </a:p>
        </p:txBody>
      </p:sp>
      <p:sp>
        <p:nvSpPr>
          <p:cNvPr id="11" name="Rounded Rectangle 10"/>
          <p:cNvSpPr/>
          <p:nvPr/>
        </p:nvSpPr>
        <p:spPr bwMode="auto">
          <a:xfrm>
            <a:off x="4078031" y="1108991"/>
            <a:ext cx="2482609" cy="1869055"/>
          </a:xfrm>
          <a:prstGeom prst="roundRect">
            <a:avLst/>
          </a:prstGeom>
          <a:solidFill>
            <a:srgbClr val="0070C0"/>
          </a:solidFill>
          <a:ln>
            <a:no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377"/>
            <a:r>
              <a:rPr lang="en-GB" sz="1467" b="1" dirty="0">
                <a:solidFill>
                  <a:schemeClr val="bg1"/>
                </a:solidFill>
                <a:latin typeface="Arial" panose="020B0604020202020204" pitchFamily="34" charset="0"/>
                <a:cs typeface="Arial" panose="020B0604020202020204" pitchFamily="34" charset="0"/>
                <a:sym typeface="Gill Sans" charset="0"/>
              </a:rPr>
              <a:t>Osimertinib (n=279)</a:t>
            </a:r>
          </a:p>
          <a:p>
            <a:pPr algn="ctr" defTabSz="914377"/>
            <a:r>
              <a:rPr lang="en-GB" sz="1467" dirty="0">
                <a:solidFill>
                  <a:schemeClr val="bg1"/>
                </a:solidFill>
                <a:latin typeface="Arial" panose="020B0604020202020204" pitchFamily="34" charset="0"/>
                <a:cs typeface="Arial" panose="020B0604020202020204" pitchFamily="34" charset="0"/>
                <a:sym typeface="Gill Sans" charset="0"/>
              </a:rPr>
              <a:t>80 mg orally </a:t>
            </a:r>
          </a:p>
          <a:p>
            <a:pPr algn="ctr" defTabSz="914377"/>
            <a:r>
              <a:rPr lang="en-GB" sz="1467" dirty="0">
                <a:solidFill>
                  <a:schemeClr val="bg1"/>
                </a:solidFill>
                <a:latin typeface="Arial" panose="020B0604020202020204" pitchFamily="34" charset="0"/>
                <a:cs typeface="Arial" panose="020B0604020202020204" pitchFamily="34" charset="0"/>
                <a:sym typeface="Gill Sans" charset="0"/>
              </a:rPr>
              <a:t>QD</a:t>
            </a:r>
            <a:endParaRPr lang="en-US" sz="1467" dirty="0">
              <a:solidFill>
                <a:schemeClr val="bg1"/>
              </a:solidFill>
              <a:latin typeface="Arial" panose="020B0604020202020204" pitchFamily="34" charset="0"/>
              <a:cs typeface="Arial" panose="020B0604020202020204" pitchFamily="34" charset="0"/>
              <a:sym typeface="Gill Sans" charset="0"/>
            </a:endParaRPr>
          </a:p>
        </p:txBody>
      </p:sp>
      <p:sp>
        <p:nvSpPr>
          <p:cNvPr id="16" name="Rounded Rectangle 15"/>
          <p:cNvSpPr/>
          <p:nvPr/>
        </p:nvSpPr>
        <p:spPr bwMode="auto">
          <a:xfrm>
            <a:off x="4083195" y="3205201"/>
            <a:ext cx="2505682" cy="2009052"/>
          </a:xfrm>
          <a:prstGeom prst="roundRect">
            <a:avLst/>
          </a:prstGeom>
          <a:solidFill>
            <a:srgbClr val="CF489D"/>
          </a:solidFill>
          <a:ln>
            <a:no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377"/>
            <a:r>
              <a:rPr lang="en-GB" sz="1467" b="1" dirty="0">
                <a:solidFill>
                  <a:schemeClr val="bg1"/>
                </a:solidFill>
                <a:latin typeface="Arial" panose="020B0604020202020204" pitchFamily="34" charset="0"/>
                <a:cs typeface="Arial" panose="020B0604020202020204" pitchFamily="34" charset="0"/>
                <a:sym typeface="Gill Sans" charset="0"/>
              </a:rPr>
              <a:t>Platinum-pemetrexed (n=140)</a:t>
            </a:r>
          </a:p>
          <a:p>
            <a:pPr algn="ctr" defTabSz="914377" fontAlgn="auto">
              <a:spcBef>
                <a:spcPts val="0"/>
              </a:spcBef>
              <a:spcAft>
                <a:spcPts val="0"/>
              </a:spcAft>
            </a:pPr>
            <a:r>
              <a:rPr lang="en-US" sz="1467" dirty="0">
                <a:solidFill>
                  <a:schemeClr val="bg1"/>
                </a:solidFill>
                <a:latin typeface="Arial" panose="020B0604020202020204" pitchFamily="34" charset="0"/>
                <a:cs typeface="Arial" panose="020B0604020202020204" pitchFamily="34" charset="0"/>
              </a:rPr>
              <a:t>Pemetrexed 500 mg/m</a:t>
            </a:r>
            <a:r>
              <a:rPr lang="en-US" sz="1467" baseline="30000" dirty="0">
                <a:solidFill>
                  <a:schemeClr val="bg1"/>
                </a:solidFill>
                <a:latin typeface="Arial" panose="020B0604020202020204" pitchFamily="34" charset="0"/>
                <a:cs typeface="Arial" panose="020B0604020202020204" pitchFamily="34" charset="0"/>
              </a:rPr>
              <a:t>2</a:t>
            </a:r>
            <a:r>
              <a:rPr lang="en-US" sz="1467" dirty="0">
                <a:solidFill>
                  <a:schemeClr val="bg1"/>
                </a:solidFill>
                <a:latin typeface="Arial" panose="020B0604020202020204" pitchFamily="34" charset="0"/>
                <a:cs typeface="Arial" panose="020B0604020202020204" pitchFamily="34" charset="0"/>
              </a:rPr>
              <a:t> +</a:t>
            </a:r>
            <a:br>
              <a:rPr lang="en-US" sz="1467" dirty="0">
                <a:solidFill>
                  <a:schemeClr val="bg1"/>
                </a:solidFill>
                <a:latin typeface="Arial" panose="020B0604020202020204" pitchFamily="34" charset="0"/>
                <a:cs typeface="Arial" panose="020B0604020202020204" pitchFamily="34" charset="0"/>
              </a:rPr>
            </a:br>
            <a:r>
              <a:rPr lang="en-US" sz="1467" dirty="0">
                <a:solidFill>
                  <a:schemeClr val="bg1"/>
                </a:solidFill>
                <a:latin typeface="Arial" panose="020B0604020202020204" pitchFamily="34" charset="0"/>
                <a:cs typeface="Arial" panose="020B0604020202020204" pitchFamily="34" charset="0"/>
              </a:rPr>
              <a:t>carboplatin AUC5 </a:t>
            </a:r>
            <a:r>
              <a:rPr lang="en-US" sz="1467" i="1" dirty="0">
                <a:solidFill>
                  <a:schemeClr val="bg1"/>
                </a:solidFill>
                <a:latin typeface="Arial" panose="020B0604020202020204" pitchFamily="34" charset="0"/>
                <a:cs typeface="Arial" panose="020B0604020202020204" pitchFamily="34" charset="0"/>
              </a:rPr>
              <a:t>or </a:t>
            </a:r>
            <a:br>
              <a:rPr lang="en-US" sz="1467" i="1" dirty="0">
                <a:solidFill>
                  <a:schemeClr val="bg1"/>
                </a:solidFill>
                <a:latin typeface="Arial" panose="020B0604020202020204" pitchFamily="34" charset="0"/>
                <a:cs typeface="Arial" panose="020B0604020202020204" pitchFamily="34" charset="0"/>
              </a:rPr>
            </a:br>
            <a:r>
              <a:rPr lang="en-US" sz="1467" dirty="0">
                <a:solidFill>
                  <a:schemeClr val="bg1"/>
                </a:solidFill>
                <a:latin typeface="Arial" panose="020B0604020202020204" pitchFamily="34" charset="0"/>
                <a:cs typeface="Arial" panose="020B0604020202020204" pitchFamily="34" charset="0"/>
              </a:rPr>
              <a:t>cisplatin 75 mg/m</a:t>
            </a:r>
            <a:r>
              <a:rPr lang="en-US" sz="1467" baseline="30000" dirty="0">
                <a:solidFill>
                  <a:schemeClr val="bg1"/>
                </a:solidFill>
                <a:latin typeface="Arial" panose="020B0604020202020204" pitchFamily="34" charset="0"/>
                <a:cs typeface="Arial" panose="020B0604020202020204" pitchFamily="34" charset="0"/>
              </a:rPr>
              <a:t>2</a:t>
            </a:r>
          </a:p>
          <a:p>
            <a:pPr algn="ctr" defTabSz="914377" fontAlgn="auto">
              <a:spcBef>
                <a:spcPts val="0"/>
              </a:spcBef>
              <a:spcAft>
                <a:spcPts val="0"/>
              </a:spcAft>
            </a:pPr>
            <a:r>
              <a:rPr lang="en-GB" sz="1467" dirty="0">
                <a:solidFill>
                  <a:schemeClr val="bg1"/>
                </a:solidFill>
                <a:latin typeface="Arial" panose="020B0604020202020204" pitchFamily="34" charset="0"/>
                <a:cs typeface="Arial" panose="020B0604020202020204" pitchFamily="34" charset="0"/>
                <a:sym typeface="Gill Sans" charset="0"/>
              </a:rPr>
              <a:t>Q3W for up to 6 cycles</a:t>
            </a:r>
          </a:p>
          <a:p>
            <a:pPr algn="ctr" defTabSz="914377" fontAlgn="auto">
              <a:spcBef>
                <a:spcPts val="0"/>
              </a:spcBef>
              <a:spcAft>
                <a:spcPts val="0"/>
              </a:spcAft>
            </a:pPr>
            <a:r>
              <a:rPr lang="en-GB" sz="1467" dirty="0">
                <a:solidFill>
                  <a:schemeClr val="bg1"/>
                </a:solidFill>
                <a:latin typeface="Arial" panose="020B0604020202020204" pitchFamily="34" charset="0"/>
                <a:cs typeface="Arial" panose="020B0604020202020204" pitchFamily="34" charset="0"/>
                <a:sym typeface="Gill Sans" charset="0"/>
              </a:rPr>
              <a:t>+ optional maintenance </a:t>
            </a:r>
            <a:r>
              <a:rPr lang="en-GB" sz="1467" dirty="0" err="1">
                <a:solidFill>
                  <a:schemeClr val="bg1"/>
                </a:solidFill>
                <a:latin typeface="Arial" panose="020B0604020202020204" pitchFamily="34" charset="0"/>
                <a:cs typeface="Arial" panose="020B0604020202020204" pitchFamily="34" charset="0"/>
                <a:sym typeface="Gill Sans" charset="0"/>
              </a:rPr>
              <a:t>pemetrexed</a:t>
            </a:r>
            <a:r>
              <a:rPr lang="en-GB" sz="1467" baseline="30000" dirty="0">
                <a:solidFill>
                  <a:schemeClr val="bg1"/>
                </a:solidFill>
                <a:latin typeface="Arial" panose="020B0604020202020204" pitchFamily="34" charset="0"/>
                <a:cs typeface="Arial" panose="020B0604020202020204" pitchFamily="34" charset="0"/>
                <a:sym typeface="Gill Sans" charset="0"/>
              </a:rPr>
              <a:t>#</a:t>
            </a:r>
            <a:endParaRPr lang="en-US" sz="1467" baseline="30000" dirty="0">
              <a:solidFill>
                <a:schemeClr val="bg1"/>
              </a:solidFill>
              <a:latin typeface="Arial" panose="020B0604020202020204" pitchFamily="34" charset="0"/>
              <a:cs typeface="Arial" panose="020B0604020202020204" pitchFamily="34" charset="0"/>
              <a:sym typeface="Gill Sans" charset="0"/>
            </a:endParaRPr>
          </a:p>
        </p:txBody>
      </p:sp>
      <p:sp>
        <p:nvSpPr>
          <p:cNvPr id="17" name="Rounded Rectangle 16"/>
          <p:cNvSpPr/>
          <p:nvPr/>
        </p:nvSpPr>
        <p:spPr bwMode="auto">
          <a:xfrm>
            <a:off x="6697015" y="4209727"/>
            <a:ext cx="2350065" cy="1188984"/>
          </a:xfrm>
          <a:prstGeom prst="roundRect">
            <a:avLst/>
          </a:prstGeom>
          <a:solidFill>
            <a:schemeClr val="bg1"/>
          </a:solidFill>
          <a:ln>
            <a:solidFill>
              <a:schemeClr val="accent5"/>
            </a:solid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defTabSz="914377"/>
            <a:r>
              <a:rPr lang="en-GB" sz="1133" b="1" dirty="0">
                <a:solidFill>
                  <a:srgbClr val="000000"/>
                </a:solidFill>
                <a:latin typeface="Arial" panose="020B0604020202020204" pitchFamily="34" charset="0"/>
                <a:cs typeface="Arial" panose="020B0604020202020204" pitchFamily="34" charset="0"/>
                <a:sym typeface="Gill Sans" charset="0"/>
              </a:rPr>
              <a:t>Optional crossover</a:t>
            </a:r>
          </a:p>
          <a:p>
            <a:pPr defTabSz="914377"/>
            <a:r>
              <a:rPr lang="en-GB" sz="1133" dirty="0">
                <a:solidFill>
                  <a:schemeClr val="tx1"/>
                </a:solidFill>
                <a:latin typeface="Arial" panose="020B0604020202020204" pitchFamily="34" charset="0"/>
                <a:cs typeface="Arial" panose="020B0604020202020204" pitchFamily="34" charset="0"/>
                <a:sym typeface="Gill Sans" charset="0"/>
              </a:rPr>
              <a:t>Protocol amendment allowed patients on chemotherapy to begin post-BICR confirmed progression open-label osimertinib treatment</a:t>
            </a:r>
            <a:endParaRPr lang="en-US" sz="1133" dirty="0">
              <a:solidFill>
                <a:schemeClr val="tx1"/>
              </a:solidFill>
              <a:latin typeface="Arial" panose="020B0604020202020204" pitchFamily="34" charset="0"/>
              <a:cs typeface="Arial" panose="020B0604020202020204" pitchFamily="34" charset="0"/>
              <a:sym typeface="Gill Sans" charset="0"/>
            </a:endParaRPr>
          </a:p>
        </p:txBody>
      </p:sp>
      <p:sp>
        <p:nvSpPr>
          <p:cNvPr id="13" name="Rounded Rectangle 12"/>
          <p:cNvSpPr/>
          <p:nvPr/>
        </p:nvSpPr>
        <p:spPr bwMode="auto">
          <a:xfrm>
            <a:off x="6697015" y="1064484"/>
            <a:ext cx="2350065" cy="3006773"/>
          </a:xfrm>
          <a:prstGeom prst="roundRect">
            <a:avLst/>
          </a:prstGeom>
          <a:solidFill>
            <a:schemeClr val="bg1"/>
          </a:solidFill>
          <a:ln>
            <a:solidFill>
              <a:schemeClr val="accent4"/>
            </a:solid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4"/>
          </a:lnRef>
          <a:fillRef idx="1">
            <a:schemeClr val="lt1"/>
          </a:fillRef>
          <a:effectRef idx="0">
            <a:schemeClr val="accent4"/>
          </a:effectRef>
          <a:fontRef idx="minor">
            <a:schemeClr val="dk1"/>
          </a:fontRef>
        </p:style>
        <p:txBody>
          <a:bodyPr vert="horz" wrap="square" lIns="48000" tIns="45720" rIns="48000" bIns="45720" numCol="1" rtlCol="0" anchor="t" anchorCtr="0" compatLnSpc="1">
            <a:prstTxWarp prst="textNoShape">
              <a:avLst/>
            </a:prstTxWarp>
          </a:bodyPr>
          <a:lstStyle/>
          <a:p>
            <a:pPr defTabSz="914377">
              <a:spcAft>
                <a:spcPts val="600"/>
              </a:spcAft>
            </a:pPr>
            <a:r>
              <a:rPr lang="en-GB" sz="1200" b="1" dirty="0">
                <a:solidFill>
                  <a:srgbClr val="000000"/>
                </a:solidFill>
                <a:latin typeface="Arial" panose="020B0604020202020204" pitchFamily="34" charset="0"/>
                <a:cs typeface="Arial" panose="020B0604020202020204" pitchFamily="34" charset="0"/>
                <a:sym typeface="Gill Sans" charset="0"/>
              </a:rPr>
              <a:t>Endpoints</a:t>
            </a:r>
          </a:p>
          <a:p>
            <a:pPr defTabSz="914377">
              <a:spcAft>
                <a:spcPts val="0"/>
              </a:spcAft>
            </a:pPr>
            <a:r>
              <a:rPr lang="en-GB" sz="1200" b="1" dirty="0">
                <a:solidFill>
                  <a:srgbClr val="000000"/>
                </a:solidFill>
                <a:latin typeface="Arial" panose="020B0604020202020204" pitchFamily="34" charset="0"/>
                <a:cs typeface="Arial" panose="020B0604020202020204" pitchFamily="34" charset="0"/>
                <a:sym typeface="Gill Sans" charset="0"/>
              </a:rPr>
              <a:t>Primary:</a:t>
            </a:r>
          </a:p>
          <a:p>
            <a:pPr marL="171446" indent="-171446" defTabSz="914377">
              <a:spcAft>
                <a:spcPts val="600"/>
              </a:spcAft>
              <a:buFont typeface="Arial" panose="020B0604020202020204" pitchFamily="34" charset="0"/>
              <a:buChar char="•"/>
            </a:pPr>
            <a:r>
              <a:rPr lang="en-GB" sz="1200" spc="-13" dirty="0">
                <a:solidFill>
                  <a:srgbClr val="000000"/>
                </a:solidFill>
                <a:latin typeface="Arial" panose="020B0604020202020204" pitchFamily="34" charset="0"/>
                <a:cs typeface="Arial" panose="020B0604020202020204" pitchFamily="34" charset="0"/>
                <a:sym typeface="Gill Sans" charset="0"/>
              </a:rPr>
              <a:t>PFS by investigator assessment (RECISTv1.1)</a:t>
            </a:r>
          </a:p>
          <a:p>
            <a:pPr defTabSz="914377">
              <a:spcAft>
                <a:spcPts val="200"/>
              </a:spcAft>
            </a:pPr>
            <a:r>
              <a:rPr lang="en-GB" sz="1200" b="1" dirty="0">
                <a:solidFill>
                  <a:srgbClr val="000000"/>
                </a:solidFill>
                <a:latin typeface="Arial" panose="020B0604020202020204" pitchFamily="34" charset="0"/>
                <a:cs typeface="Arial" panose="020B0604020202020204" pitchFamily="34" charset="0"/>
                <a:sym typeface="Gill Sans" charset="0"/>
              </a:rPr>
              <a:t>Secondary </a:t>
            </a:r>
            <a:r>
              <a:rPr lang="en-GB" sz="1200" b="1" dirty="0">
                <a:solidFill>
                  <a:schemeClr val="tx1"/>
                </a:solidFill>
                <a:latin typeface="Arial" panose="020B0604020202020204" pitchFamily="34" charset="0"/>
                <a:cs typeface="Arial" panose="020B0604020202020204" pitchFamily="34" charset="0"/>
                <a:sym typeface="Gill Sans" charset="0"/>
              </a:rPr>
              <a:t>and exploratory</a:t>
            </a:r>
            <a:r>
              <a:rPr lang="en-GB" sz="1200" b="1" dirty="0">
                <a:solidFill>
                  <a:srgbClr val="000000"/>
                </a:solidFill>
                <a:latin typeface="Arial" panose="020B0604020202020204" pitchFamily="34" charset="0"/>
                <a:cs typeface="Arial" panose="020B0604020202020204" pitchFamily="34" charset="0"/>
                <a:sym typeface="Gill Sans" charset="0"/>
              </a:rPr>
              <a:t>:</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Overall survival </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Objective response rate </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Duration of response </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Disease control rate </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Tumour shrinkage</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BICR-assessed PFS</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Patient reported outcomes</a:t>
            </a:r>
          </a:p>
          <a:p>
            <a:pPr marL="171446" indent="-171446" defTabSz="914377">
              <a:spcAft>
                <a:spcPts val="200"/>
              </a:spcAft>
              <a:buFont typeface="Arial" panose="020B0604020202020204" pitchFamily="34" charset="0"/>
              <a:buChar char="•"/>
            </a:pPr>
            <a:r>
              <a:rPr lang="en-GB" sz="1200" dirty="0">
                <a:solidFill>
                  <a:srgbClr val="000000"/>
                </a:solidFill>
                <a:latin typeface="Arial" panose="020B0604020202020204" pitchFamily="34" charset="0"/>
                <a:cs typeface="Arial" panose="020B0604020202020204" pitchFamily="34" charset="0"/>
                <a:sym typeface="Gill Sans" charset="0"/>
              </a:rPr>
              <a:t>Safety and tolerability</a:t>
            </a:r>
            <a:endParaRPr lang="en-GB" sz="1200" b="1" dirty="0">
              <a:solidFill>
                <a:srgbClr val="000000"/>
              </a:solidFill>
              <a:latin typeface="Arial" panose="020B0604020202020204" pitchFamily="34" charset="0"/>
              <a:cs typeface="Arial" panose="020B0604020202020204" pitchFamily="34" charset="0"/>
              <a:sym typeface="Gill Sans" charset="0"/>
            </a:endParaRPr>
          </a:p>
          <a:p>
            <a:pPr defTabSz="914377"/>
            <a:endParaRPr lang="en-GB" sz="1200" dirty="0">
              <a:solidFill>
                <a:srgbClr val="000000"/>
              </a:solidFill>
              <a:latin typeface="Arial" panose="020B0604020202020204" pitchFamily="34" charset="0"/>
              <a:cs typeface="Arial" panose="020B0604020202020204" pitchFamily="34" charset="0"/>
              <a:sym typeface="Gill Sans" charset="0"/>
            </a:endParaRPr>
          </a:p>
          <a:p>
            <a:pPr defTabSz="914377"/>
            <a:endParaRPr lang="en-GB" sz="1200" dirty="0">
              <a:solidFill>
                <a:srgbClr val="000000"/>
              </a:solidFill>
              <a:latin typeface="Arial" panose="020B0604020202020204" pitchFamily="34" charset="0"/>
              <a:cs typeface="Arial" panose="020B0604020202020204" pitchFamily="34" charset="0"/>
              <a:sym typeface="Gill Sans" charset="0"/>
            </a:endParaRPr>
          </a:p>
        </p:txBody>
      </p:sp>
      <p:sp>
        <p:nvSpPr>
          <p:cNvPr id="66" name="TextBox 65"/>
          <p:cNvSpPr txBox="1"/>
          <p:nvPr/>
        </p:nvSpPr>
        <p:spPr>
          <a:xfrm>
            <a:off x="1" y="5293779"/>
            <a:ext cx="9144000" cy="1530612"/>
          </a:xfrm>
          <a:prstGeom prst="rect">
            <a:avLst/>
          </a:prstGeom>
          <a:noFill/>
        </p:spPr>
        <p:txBody>
          <a:bodyPr wrap="square" rtlCol="0">
            <a:spAutoFit/>
          </a:bodyPr>
          <a:lstStyle/>
          <a:p>
            <a:pPr marL="176205" indent="-176205" defTabSz="914377" fontAlgn="auto">
              <a:lnSpc>
                <a:spcPct val="110000"/>
              </a:lnSpc>
              <a:spcBef>
                <a:spcPts val="600"/>
              </a:spcBef>
              <a:spcAft>
                <a:spcPts val="0"/>
              </a:spcAft>
              <a:buFont typeface="Arial" panose="020B0604020202020204" pitchFamily="34" charset="0"/>
              <a:buChar char="•"/>
            </a:pPr>
            <a:r>
              <a:rPr lang="en-GB" sz="1200" dirty="0">
                <a:latin typeface="Arial" panose="020B0604020202020204" pitchFamily="34" charset="0"/>
                <a:cs typeface="Arial" panose="020B0604020202020204" pitchFamily="34" charset="0"/>
              </a:rPr>
              <a:t>Patients were stratified at randomisation based on ethnicity (Asian/Non-Asian)</a:t>
            </a:r>
          </a:p>
          <a:p>
            <a:pPr marL="176205" indent="-176205" defTabSz="914377" fontAlgn="auto">
              <a:lnSpc>
                <a:spcPct val="110000"/>
              </a:lnSpc>
              <a:spcBef>
                <a:spcPts val="600"/>
              </a:spcBef>
              <a:spcAft>
                <a:spcPts val="0"/>
              </a:spcAft>
              <a:buFont typeface="Arial" panose="020B0604020202020204" pitchFamily="34" charset="0"/>
              <a:buChar char="•"/>
            </a:pPr>
            <a:r>
              <a:rPr lang="en-GB" sz="1200" dirty="0">
                <a:solidFill>
                  <a:prstClr val="black"/>
                </a:solidFill>
                <a:latin typeface="Arial" panose="020B0604020202020204" pitchFamily="34" charset="0"/>
                <a:cs typeface="Arial" panose="020B0604020202020204" pitchFamily="34" charset="0"/>
              </a:rPr>
              <a:t>RECISTv1.1 assessments performed every 6 weeks until objective disease progression; patients could receive study treatment beyond RECISTv1.1 defined progression as long as they experienced clinical benefit</a:t>
            </a:r>
          </a:p>
          <a:p>
            <a:pPr marL="176205" indent="-176205" defTabSz="914377" fontAlgn="auto">
              <a:lnSpc>
                <a:spcPct val="110000"/>
              </a:lnSpc>
              <a:spcBef>
                <a:spcPts val="600"/>
              </a:spcBef>
              <a:spcAft>
                <a:spcPts val="0"/>
              </a:spcAft>
              <a:buFont typeface="Arial" panose="020B0604020202020204" pitchFamily="34" charset="0"/>
              <a:buChar char="•"/>
            </a:pPr>
            <a:r>
              <a:rPr lang="en-US" sz="1200" dirty="0"/>
              <a:t>With 221 events of progression or death, the study would have 80% power to reject the null hypothesis of no significant difference in duration of PFS between the two treatment groups, assuming a treatment effect HR of 0.67 at 5% two-sided significance</a:t>
            </a:r>
            <a:endParaRPr lang="en-GB" sz="1200" dirty="0">
              <a:solidFill>
                <a:prstClr val="black"/>
              </a:solidFill>
            </a:endParaRPr>
          </a:p>
          <a:p>
            <a:pPr marL="176205" indent="-176205" defTabSz="914377" fontAlgn="auto">
              <a:lnSpc>
                <a:spcPct val="110000"/>
              </a:lnSpc>
              <a:spcBef>
                <a:spcPts val="600"/>
              </a:spcBef>
              <a:spcAft>
                <a:spcPts val="0"/>
              </a:spcAft>
              <a:buFont typeface="Arial" panose="020B0604020202020204" pitchFamily="34" charset="0"/>
              <a:buChar char="•"/>
            </a:pPr>
            <a:endParaRPr lang="en-GB" sz="1133" dirty="0">
              <a:solidFill>
                <a:prstClr val="black"/>
              </a:solidFill>
              <a:latin typeface="Arial" panose="020B0604020202020204" pitchFamily="34" charset="0"/>
              <a:cs typeface="Arial" panose="020B0604020202020204" pitchFamily="34" charset="0"/>
            </a:endParaRPr>
          </a:p>
        </p:txBody>
      </p:sp>
      <p:cxnSp>
        <p:nvCxnSpPr>
          <p:cNvPr id="76" name="Elbow Connector 75"/>
          <p:cNvCxnSpPr>
            <a:stCxn id="9" idx="3"/>
            <a:endCxn id="16" idx="1"/>
          </p:cNvCxnSpPr>
          <p:nvPr/>
        </p:nvCxnSpPr>
        <p:spPr bwMode="auto">
          <a:xfrm>
            <a:off x="3523802" y="3059023"/>
            <a:ext cx="559393" cy="1150704"/>
          </a:xfrm>
          <a:prstGeom prst="bentConnector3">
            <a:avLst>
              <a:gd name="adj1" fmla="val 50000"/>
            </a:avLst>
          </a:prstGeom>
          <a:solidFill>
            <a:srgbClr val="BBE0E3"/>
          </a:solidFill>
          <a:ln w="25400" cap="flat" cmpd="sng" algn="ctr">
            <a:solidFill>
              <a:srgbClr val="000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18" name="Elbow Connector 17"/>
          <p:cNvCxnSpPr>
            <a:stCxn id="9" idx="3"/>
            <a:endCxn id="11" idx="1"/>
          </p:cNvCxnSpPr>
          <p:nvPr/>
        </p:nvCxnSpPr>
        <p:spPr bwMode="auto">
          <a:xfrm flipV="1">
            <a:off x="3523802" y="2043519"/>
            <a:ext cx="554229" cy="1015504"/>
          </a:xfrm>
          <a:prstGeom prst="bentConnector3">
            <a:avLst>
              <a:gd name="adj1" fmla="val 50000"/>
            </a:avLst>
          </a:prstGeom>
          <a:solidFill>
            <a:srgbClr val="BBE0E3"/>
          </a:solidFill>
          <a:ln w="25400" cap="flat" cmpd="sng" algn="ctr">
            <a:solidFill>
              <a:srgbClr val="000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44" name="TextBox 43"/>
          <p:cNvSpPr txBox="1">
            <a:spLocks noChangeArrowheads="1"/>
          </p:cNvSpPr>
          <p:nvPr/>
        </p:nvSpPr>
        <p:spPr bwMode="auto">
          <a:xfrm>
            <a:off x="0" y="6489916"/>
            <a:ext cx="10667999" cy="371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178" fontAlgn="auto">
              <a:spcBef>
                <a:spcPts val="0"/>
              </a:spcBef>
              <a:spcAft>
                <a:spcPts val="0"/>
              </a:spcAft>
              <a:defRPr/>
            </a:pPr>
            <a:r>
              <a:rPr lang="en-US" sz="907" dirty="0">
                <a:solidFill>
                  <a:srgbClr val="000000"/>
                </a:solidFill>
                <a:cs typeface="Arial" panose="020B0604020202020204" pitchFamily="34" charset="0"/>
              </a:rPr>
              <a:t>*Defined as not requiring corticosteroids for 4 weeks prior to </a:t>
            </a:r>
            <a:r>
              <a:rPr lang="en-US" sz="907" dirty="0">
                <a:cs typeface="Arial" panose="020B0604020202020204" pitchFamily="34" charset="0"/>
              </a:rPr>
              <a:t>study treatment; </a:t>
            </a:r>
            <a:r>
              <a:rPr lang="en-GB" altLang="en-US" sz="907" baseline="30000" dirty="0">
                <a:cs typeface="Arial" panose="020B0604020202020204" pitchFamily="34" charset="0"/>
              </a:rPr>
              <a:t>#</a:t>
            </a:r>
            <a:r>
              <a:rPr lang="en-GB" altLang="en-US" sz="907" dirty="0">
                <a:cs typeface="Arial" panose="020B0604020202020204" pitchFamily="34" charset="0"/>
              </a:rPr>
              <a:t>For patients whose disease had not progressed after 4 cycles of platinum-pemetrexed</a:t>
            </a:r>
            <a:endParaRPr lang="en-US" altLang="en-US" sz="907" dirty="0">
              <a:cs typeface="Arial" panose="020B0604020202020204" pitchFamily="34" charset="0"/>
            </a:endParaRPr>
          </a:p>
          <a:p>
            <a:pPr defTabSz="457178" fontAlgn="auto">
              <a:spcBef>
                <a:spcPts val="0"/>
              </a:spcBef>
              <a:spcAft>
                <a:spcPts val="0"/>
              </a:spcAft>
              <a:defRPr/>
            </a:pPr>
            <a:r>
              <a:rPr lang="en-US" altLang="en-US" sz="907" dirty="0">
                <a:cs typeface="Arial" panose="020B0604020202020204" pitchFamily="34" charset="0"/>
              </a:rPr>
              <a:t>HR, hazard ratio; Q3W, every 3 weeks; R, randomisation; RECIST, Response Evaluation Criteria In Solid Tumors; WHO, World Health Organization</a:t>
            </a:r>
          </a:p>
        </p:txBody>
      </p:sp>
      <p:grpSp>
        <p:nvGrpSpPr>
          <p:cNvPr id="2" name="Group 1"/>
          <p:cNvGrpSpPr/>
          <p:nvPr/>
        </p:nvGrpSpPr>
        <p:grpSpPr>
          <a:xfrm>
            <a:off x="88144" y="835048"/>
            <a:ext cx="2928180" cy="4458732"/>
            <a:chOff x="-1251172" y="1064488"/>
            <a:chExt cx="3809299" cy="4458732"/>
          </a:xfrm>
        </p:grpSpPr>
        <p:sp>
          <p:nvSpPr>
            <p:cNvPr id="8" name="Rounded Rectangle 7"/>
            <p:cNvSpPr/>
            <p:nvPr/>
          </p:nvSpPr>
          <p:spPr bwMode="auto">
            <a:xfrm>
              <a:off x="-1251172" y="1064488"/>
              <a:ext cx="3809299" cy="4458732"/>
            </a:xfrm>
            <a:prstGeom prst="roundRect">
              <a:avLst/>
            </a:prstGeom>
            <a:solidFill>
              <a:schemeClr val="bg1"/>
            </a:solidFill>
            <a:ln>
              <a:solidFill>
                <a:schemeClr val="accent5"/>
              </a:solid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0" tIns="0" rIns="0" bIns="0" numCol="1" rtlCol="0" anchor="t" anchorCtr="0" compatLnSpc="1">
              <a:prstTxWarp prst="textNoShape">
                <a:avLst/>
              </a:prstTxWarp>
            </a:bodyPr>
            <a:lstStyle/>
            <a:p>
              <a:pPr defTabSz="914377" fontAlgn="auto">
                <a:lnSpc>
                  <a:spcPct val="110000"/>
                </a:lnSpc>
                <a:spcBef>
                  <a:spcPts val="600"/>
                </a:spcBef>
                <a:spcAft>
                  <a:spcPts val="0"/>
                </a:spcAft>
              </a:pPr>
              <a:r>
                <a:rPr lang="en-GB" sz="1200" b="1" dirty="0">
                  <a:solidFill>
                    <a:prstClr val="black"/>
                  </a:solidFill>
                  <a:latin typeface="Arial" panose="020B0604020202020204" pitchFamily="34" charset="0"/>
                  <a:cs typeface="Arial" panose="020B0604020202020204" pitchFamily="34" charset="0"/>
                </a:rPr>
                <a:t>Key eligibility criteria</a:t>
              </a:r>
            </a:p>
            <a:p>
              <a:pPr marL="176205" indent="-176205" defTabSz="914377" fontAlgn="auto">
                <a:spcBef>
                  <a:spcPts val="200"/>
                </a:spcBef>
                <a:spcAft>
                  <a:spcPts val="0"/>
                </a:spcAft>
                <a:buFont typeface="Arial" panose="020B0604020202020204" pitchFamily="34" charset="0"/>
                <a:buChar char="•"/>
              </a:pPr>
              <a:r>
                <a:rPr lang="en-GB" sz="1200" dirty="0">
                  <a:solidFill>
                    <a:prstClr val="black"/>
                  </a:solidFill>
                  <a:latin typeface="Arial" panose="020B0604020202020204" pitchFamily="34" charset="0"/>
                  <a:cs typeface="Arial" panose="020B0604020202020204" pitchFamily="34" charset="0"/>
                </a:rPr>
                <a:t>≥18 years (≥20 years in Japan)</a:t>
              </a:r>
              <a:endParaRPr lang="en-US" sz="1200" dirty="0">
                <a:solidFill>
                  <a:prstClr val="black"/>
                </a:solidFill>
                <a:latin typeface="Arial" panose="020B0604020202020204" pitchFamily="34" charset="0"/>
                <a:cs typeface="Arial" panose="020B0604020202020204" pitchFamily="34" charset="0"/>
              </a:endParaRPr>
            </a:p>
            <a:p>
              <a:pPr marL="176205" indent="-176205" defTabSz="914377" fontAlgn="auto">
                <a:spcBef>
                  <a:spcPts val="200"/>
                </a:spcBef>
                <a:spcAft>
                  <a:spcPts val="0"/>
                </a:spcAft>
                <a:buFont typeface="Arial" panose="020B0604020202020204" pitchFamily="34" charset="0"/>
                <a:buChar char="•"/>
              </a:pPr>
              <a:r>
                <a:rPr lang="en-US" sz="1200" dirty="0">
                  <a:solidFill>
                    <a:prstClr val="black"/>
                  </a:solidFill>
                  <a:latin typeface="Arial" panose="020B0604020202020204" pitchFamily="34" charset="0"/>
                  <a:cs typeface="Arial" panose="020B0604020202020204" pitchFamily="34" charset="0"/>
                </a:rPr>
                <a:t>Locally advanced or metastatic NSCLC</a:t>
              </a:r>
            </a:p>
            <a:p>
              <a:pPr marL="176205" indent="-176205" defTabSz="914377" fontAlgn="auto">
                <a:spcBef>
                  <a:spcPts val="200"/>
                </a:spcBef>
                <a:spcAft>
                  <a:spcPts val="0"/>
                </a:spcAft>
                <a:buFont typeface="Arial" panose="020B0604020202020204" pitchFamily="34" charset="0"/>
                <a:buChar char="•"/>
              </a:pPr>
              <a:r>
                <a:rPr lang="en-US" sz="1200" dirty="0">
                  <a:solidFill>
                    <a:prstClr val="black"/>
                  </a:solidFill>
                  <a:latin typeface="Arial" panose="020B0604020202020204" pitchFamily="34" charset="0"/>
                  <a:cs typeface="Arial" panose="020B0604020202020204" pitchFamily="34" charset="0"/>
                </a:rPr>
                <a:t>Evidence of disease progression following first-line EGFR-TKI therapy</a:t>
              </a:r>
            </a:p>
            <a:p>
              <a:pPr marL="176205" indent="-176205" defTabSz="914377" fontAlgn="auto">
                <a:spcBef>
                  <a:spcPts val="200"/>
                </a:spcBef>
                <a:spcAft>
                  <a:spcPts val="0"/>
                </a:spcAft>
                <a:buFont typeface="Arial" panose="020B0604020202020204" pitchFamily="34" charset="0"/>
                <a:buChar char="•"/>
              </a:pPr>
              <a:r>
                <a:rPr lang="en-US" sz="1200" dirty="0">
                  <a:solidFill>
                    <a:prstClr val="black"/>
                  </a:solidFill>
                  <a:latin typeface="Arial" panose="020B0604020202020204" pitchFamily="34" charset="0"/>
                  <a:cs typeface="Arial" panose="020B0604020202020204" pitchFamily="34" charset="0"/>
                </a:rPr>
                <a:t>Documented EGFRm and central confirmation of tumour </a:t>
              </a:r>
              <a:r>
                <a:rPr lang="en-US" sz="1200" i="1" dirty="0">
                  <a:solidFill>
                    <a:prstClr val="black"/>
                  </a:solidFill>
                  <a:latin typeface="Arial" panose="020B0604020202020204" pitchFamily="34" charset="0"/>
                  <a:cs typeface="Arial" panose="020B0604020202020204" pitchFamily="34" charset="0"/>
                </a:rPr>
                <a:t>EGFR</a:t>
              </a:r>
              <a:r>
                <a:rPr lang="en-US" sz="1200" dirty="0">
                  <a:solidFill>
                    <a:prstClr val="black"/>
                  </a:solidFill>
                  <a:latin typeface="Arial" panose="020B0604020202020204" pitchFamily="34" charset="0"/>
                  <a:cs typeface="Arial" panose="020B0604020202020204" pitchFamily="34" charset="0"/>
                </a:rPr>
                <a:t> T790M mutation from a tissue biopsy taken after disease progression on first-line </a:t>
              </a:r>
              <a:r>
                <a:rPr lang="en-US" sz="1200" dirty="0">
                  <a:solidFill>
                    <a:schemeClr val="tx1"/>
                  </a:solidFill>
                  <a:latin typeface="Arial" panose="020B0604020202020204" pitchFamily="34" charset="0"/>
                  <a:cs typeface="Arial" panose="020B0604020202020204" pitchFamily="34" charset="0"/>
                </a:rPr>
                <a:t>EGFR-TKI treatment</a:t>
              </a:r>
            </a:p>
            <a:p>
              <a:pPr marL="176205" indent="-176205" defTabSz="914377" fontAlgn="auto">
                <a:spcBef>
                  <a:spcPts val="200"/>
                </a:spcBef>
                <a:spcAft>
                  <a:spcPts val="0"/>
                </a:spcAft>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WHO performance status of 0 or 1</a:t>
              </a:r>
            </a:p>
            <a:p>
              <a:pPr marL="176205" indent="-176205" defTabSz="914377" fontAlgn="auto">
                <a:spcBef>
                  <a:spcPts val="200"/>
                </a:spcBef>
                <a:spcAft>
                  <a:spcPts val="0"/>
                </a:spcAft>
                <a:buFont typeface="Arial" panose="020B0604020202020204" pitchFamily="34" charset="0"/>
                <a:buChar char="•"/>
              </a:pPr>
              <a:r>
                <a:rPr lang="en-US" sz="1200" dirty="0">
                  <a:solidFill>
                    <a:prstClr val="black"/>
                  </a:solidFill>
                  <a:latin typeface="Arial" panose="020B0604020202020204" pitchFamily="34" charset="0"/>
                  <a:cs typeface="Arial" panose="020B0604020202020204" pitchFamily="34" charset="0"/>
                </a:rPr>
                <a:t>No more than one prior line of treatment for advanced NSCLC</a:t>
              </a:r>
            </a:p>
            <a:p>
              <a:pPr marL="176205" indent="-176205" defTabSz="914377" fontAlgn="auto">
                <a:spcBef>
                  <a:spcPts val="200"/>
                </a:spcBef>
                <a:spcAft>
                  <a:spcPts val="0"/>
                </a:spcAft>
                <a:buFont typeface="Arial" panose="020B0604020202020204" pitchFamily="34" charset="0"/>
                <a:buChar char="•"/>
              </a:pPr>
              <a:r>
                <a:rPr lang="en-GB" sz="1200" dirty="0">
                  <a:solidFill>
                    <a:prstClr val="black"/>
                  </a:solidFill>
                  <a:latin typeface="Arial" panose="020B0604020202020204" pitchFamily="34" charset="0"/>
                  <a:cs typeface="Arial" panose="020B0604020202020204" pitchFamily="34" charset="0"/>
                </a:rPr>
                <a:t>No prior</a:t>
              </a:r>
              <a:r>
                <a:rPr lang="en-US" sz="1200" dirty="0">
                  <a:solidFill>
                    <a:prstClr val="black"/>
                  </a:solidFill>
                  <a:latin typeface="Arial" panose="020B0604020202020204" pitchFamily="34" charset="0"/>
                  <a:cs typeface="Arial" panose="020B0604020202020204" pitchFamily="34" charset="0"/>
                </a:rPr>
                <a:t> neo-adjuvant or adjuvant chemotherapy treatment within 6 months prior to starting first EGFR-TKI treatment</a:t>
              </a:r>
            </a:p>
            <a:p>
              <a:pPr marL="176205" indent="-176205" defTabSz="914377" fontAlgn="auto">
                <a:spcBef>
                  <a:spcPts val="200"/>
                </a:spcBef>
                <a:spcAft>
                  <a:spcPts val="0"/>
                </a:spcAft>
                <a:buFont typeface="Arial" panose="020B0604020202020204" pitchFamily="34" charset="0"/>
                <a:buChar char="•"/>
              </a:pPr>
              <a:r>
                <a:rPr lang="en-US" sz="1200" dirty="0">
                  <a:solidFill>
                    <a:prstClr val="black"/>
                  </a:solidFill>
                  <a:latin typeface="Arial" panose="020B0604020202020204" pitchFamily="34" charset="0"/>
                  <a:cs typeface="Arial" panose="020B0604020202020204" pitchFamily="34" charset="0"/>
                </a:rPr>
                <a:t>Stable* asymptomatic CNS metastases allowed</a:t>
              </a:r>
            </a:p>
          </p:txBody>
        </p:sp>
        <p:sp>
          <p:nvSpPr>
            <p:cNvPr id="14" name="Rounded Rectangle 13"/>
            <p:cNvSpPr/>
            <p:nvPr/>
          </p:nvSpPr>
          <p:spPr bwMode="auto">
            <a:xfrm>
              <a:off x="-1075956" y="5095562"/>
              <a:ext cx="3450191" cy="380784"/>
            </a:xfrm>
            <a:prstGeom prst="roundRect">
              <a:avLst/>
            </a:prstGeom>
            <a:noFill/>
            <a:ln w="2540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grpSp>
    </p:spTree>
    <p:extLst>
      <p:ext uri="{BB962C8B-B14F-4D97-AF65-F5344CB8AC3E}">
        <p14:creationId xmlns:p14="http://schemas.microsoft.com/office/powerpoint/2010/main" val="3834373909"/>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5709097"/>
            <a:ext cx="9144000" cy="584775"/>
          </a:xfrm>
          <a:prstGeom prst="rect">
            <a:avLst/>
          </a:prstGeom>
        </p:spPr>
        <p:txBody>
          <a:bodyPr wrap="square">
            <a:spAutoFit/>
          </a:bodyPr>
          <a:lstStyle/>
          <a:p>
            <a:pPr marL="285744" indent="-285744">
              <a:spcBef>
                <a:spcPts val="600"/>
              </a:spcBef>
              <a:buFont typeface="Arial"/>
              <a:buChar char="•"/>
            </a:pPr>
            <a:r>
              <a:rPr lang="en-US" sz="1600" dirty="0"/>
              <a:t>Analysis of PFS by BICR was consistent with the investigator-based analysis: </a:t>
            </a:r>
            <a:r>
              <a:rPr lang="en-US" sz="1600" b="1" dirty="0"/>
              <a:t>HR 0.28 </a:t>
            </a:r>
            <a:r>
              <a:rPr lang="en-US" sz="1600" dirty="0"/>
              <a:t>(95% CI 0.20, 0.38), p&lt;0.001; median PFS 11.0 vs 4.2 months.</a:t>
            </a:r>
            <a:endParaRPr lang="en-GB" sz="1600" dirty="0"/>
          </a:p>
        </p:txBody>
      </p:sp>
      <p:sp>
        <p:nvSpPr>
          <p:cNvPr id="16" name="TextBox 15"/>
          <p:cNvSpPr txBox="1">
            <a:spLocks noChangeArrowheads="1"/>
          </p:cNvSpPr>
          <p:nvPr/>
        </p:nvSpPr>
        <p:spPr bwMode="auto">
          <a:xfrm>
            <a:off x="1" y="6210738"/>
            <a:ext cx="9144000" cy="650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907" dirty="0">
                <a:solidFill>
                  <a:srgbClr val="000000"/>
                </a:solidFill>
                <a:cs typeface="Arial" panose="020B0604020202020204" pitchFamily="34" charset="0"/>
              </a:rPr>
              <a:t>Population: intent-to-treat</a:t>
            </a:r>
          </a:p>
          <a:p>
            <a:r>
              <a:rPr lang="en-US" sz="907" dirty="0"/>
              <a:t>Progression-free survival defined as time from randomisation until date of objective disease progression or death. </a:t>
            </a:r>
            <a:r>
              <a:rPr lang="en-US" altLang="en-US" sz="907" dirty="0">
                <a:solidFill>
                  <a:srgbClr val="000000"/>
                </a:solidFill>
              </a:rPr>
              <a:t>Progression included deaths in the absence of RECIST progression.</a:t>
            </a:r>
            <a:br>
              <a:rPr lang="en-US" altLang="en-US" sz="907" dirty="0">
                <a:solidFill>
                  <a:srgbClr val="000000"/>
                </a:solidFill>
              </a:rPr>
            </a:br>
            <a:r>
              <a:rPr lang="en-US" sz="907" dirty="0"/>
              <a:t>Tick marks indicate censored data; </a:t>
            </a:r>
            <a:r>
              <a:rPr lang="en-US" altLang="en-US" sz="907" dirty="0">
                <a:solidFill>
                  <a:srgbClr val="000000"/>
                </a:solidFill>
                <a:cs typeface="Arial" panose="020B0604020202020204" pitchFamily="34" charset="0"/>
              </a:rPr>
              <a:t>CI, confidence </a:t>
            </a:r>
            <a:r>
              <a:rPr lang="en-US" altLang="en-US" sz="900" dirty="0">
                <a:solidFill>
                  <a:srgbClr val="000000"/>
                </a:solidFill>
                <a:cs typeface="Arial" panose="020B0604020202020204" pitchFamily="34" charset="0"/>
              </a:rPr>
              <a:t>interval</a:t>
            </a:r>
          </a:p>
        </p:txBody>
      </p:sp>
      <p:sp>
        <p:nvSpPr>
          <p:cNvPr id="4" name="Title 3"/>
          <p:cNvSpPr>
            <a:spLocks noGrp="1"/>
          </p:cNvSpPr>
          <p:nvPr>
            <p:ph type="title"/>
          </p:nvPr>
        </p:nvSpPr>
        <p:spPr>
          <a:xfrm>
            <a:off x="1" y="149025"/>
            <a:ext cx="9143999" cy="863600"/>
          </a:xfrm>
        </p:spPr>
        <p:txBody>
          <a:bodyPr/>
          <a:lstStyle/>
          <a:p>
            <a:r>
              <a:rPr lang="en-GB" sz="3200" dirty="0"/>
              <a:t>AURA3 primary endpoint:</a:t>
            </a:r>
            <a:br>
              <a:rPr lang="en-GB" sz="3200" dirty="0"/>
            </a:br>
            <a:r>
              <a:rPr lang="en-GB" sz="3200" dirty="0"/>
              <a:t>PFS by investigator assessment</a:t>
            </a:r>
          </a:p>
        </p:txBody>
      </p:sp>
      <p:grpSp>
        <p:nvGrpSpPr>
          <p:cNvPr id="3" name="Group 2"/>
          <p:cNvGrpSpPr/>
          <p:nvPr/>
        </p:nvGrpSpPr>
        <p:grpSpPr>
          <a:xfrm>
            <a:off x="1" y="1227312"/>
            <a:ext cx="8407123" cy="4455393"/>
            <a:chOff x="-1212497" y="1227312"/>
            <a:chExt cx="10621527" cy="4455393"/>
          </a:xfrm>
        </p:grpSpPr>
        <p:cxnSp>
          <p:nvCxnSpPr>
            <p:cNvPr id="7" name="Straight Connector 6"/>
            <p:cNvCxnSpPr/>
            <p:nvPr/>
          </p:nvCxnSpPr>
          <p:spPr bwMode="auto">
            <a:xfrm>
              <a:off x="3171951" y="2998517"/>
              <a:ext cx="0" cy="1535497"/>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6" name="TextBox 5"/>
            <p:cNvSpPr txBox="1"/>
            <p:nvPr/>
          </p:nvSpPr>
          <p:spPr>
            <a:xfrm>
              <a:off x="749801" y="1227312"/>
              <a:ext cx="470000" cy="338554"/>
            </a:xfrm>
            <a:prstGeom prst="rect">
              <a:avLst/>
            </a:prstGeom>
            <a:noFill/>
          </p:spPr>
          <p:txBody>
            <a:bodyPr wrap="none" rtlCol="0">
              <a:spAutoFit/>
            </a:bodyPr>
            <a:lstStyle/>
            <a:p>
              <a:pPr algn="r"/>
              <a:r>
                <a:rPr lang="en-GB" sz="1600" b="1" dirty="0"/>
                <a:t>1.0</a:t>
              </a:r>
            </a:p>
          </p:txBody>
        </p:sp>
        <p:sp>
          <p:nvSpPr>
            <p:cNvPr id="15" name="TextBox 14"/>
            <p:cNvSpPr txBox="1"/>
            <p:nvPr/>
          </p:nvSpPr>
          <p:spPr>
            <a:xfrm>
              <a:off x="749801" y="1854494"/>
              <a:ext cx="470000" cy="338554"/>
            </a:xfrm>
            <a:prstGeom prst="rect">
              <a:avLst/>
            </a:prstGeom>
            <a:noFill/>
          </p:spPr>
          <p:txBody>
            <a:bodyPr wrap="none" rtlCol="0">
              <a:spAutoFit/>
            </a:bodyPr>
            <a:lstStyle/>
            <a:p>
              <a:pPr algn="r"/>
              <a:r>
                <a:rPr lang="en-GB" sz="1600" b="1" dirty="0"/>
                <a:t>0.8</a:t>
              </a:r>
            </a:p>
          </p:txBody>
        </p:sp>
        <p:sp>
          <p:nvSpPr>
            <p:cNvPr id="17" name="TextBox 16"/>
            <p:cNvSpPr txBox="1"/>
            <p:nvPr/>
          </p:nvSpPr>
          <p:spPr>
            <a:xfrm>
              <a:off x="749801" y="2481675"/>
              <a:ext cx="470000" cy="338554"/>
            </a:xfrm>
            <a:prstGeom prst="rect">
              <a:avLst/>
            </a:prstGeom>
            <a:noFill/>
          </p:spPr>
          <p:txBody>
            <a:bodyPr wrap="none" rtlCol="0">
              <a:spAutoFit/>
            </a:bodyPr>
            <a:lstStyle/>
            <a:p>
              <a:pPr algn="r"/>
              <a:r>
                <a:rPr lang="en-GB" sz="1600" b="1" dirty="0"/>
                <a:t>0.6</a:t>
              </a:r>
            </a:p>
          </p:txBody>
        </p:sp>
        <p:sp>
          <p:nvSpPr>
            <p:cNvPr id="18" name="TextBox 17"/>
            <p:cNvSpPr txBox="1"/>
            <p:nvPr/>
          </p:nvSpPr>
          <p:spPr>
            <a:xfrm>
              <a:off x="749801" y="3108856"/>
              <a:ext cx="470000" cy="338554"/>
            </a:xfrm>
            <a:prstGeom prst="rect">
              <a:avLst/>
            </a:prstGeom>
            <a:noFill/>
          </p:spPr>
          <p:txBody>
            <a:bodyPr wrap="none" rtlCol="0">
              <a:spAutoFit/>
            </a:bodyPr>
            <a:lstStyle/>
            <a:p>
              <a:pPr algn="r"/>
              <a:r>
                <a:rPr lang="en-GB" sz="1600" b="1" dirty="0"/>
                <a:t>0.4</a:t>
              </a:r>
            </a:p>
          </p:txBody>
        </p:sp>
        <p:sp>
          <p:nvSpPr>
            <p:cNvPr id="19" name="TextBox 18"/>
            <p:cNvSpPr txBox="1"/>
            <p:nvPr/>
          </p:nvSpPr>
          <p:spPr>
            <a:xfrm>
              <a:off x="749801" y="3736038"/>
              <a:ext cx="470000" cy="338554"/>
            </a:xfrm>
            <a:prstGeom prst="rect">
              <a:avLst/>
            </a:prstGeom>
            <a:noFill/>
          </p:spPr>
          <p:txBody>
            <a:bodyPr wrap="none" rtlCol="0">
              <a:spAutoFit/>
            </a:bodyPr>
            <a:lstStyle/>
            <a:p>
              <a:pPr algn="r"/>
              <a:r>
                <a:rPr lang="en-GB" sz="1600" b="1" dirty="0"/>
                <a:t>0.2</a:t>
              </a:r>
            </a:p>
          </p:txBody>
        </p:sp>
        <p:sp>
          <p:nvSpPr>
            <p:cNvPr id="20" name="TextBox 19"/>
            <p:cNvSpPr txBox="1"/>
            <p:nvPr/>
          </p:nvSpPr>
          <p:spPr>
            <a:xfrm>
              <a:off x="921320" y="4363218"/>
              <a:ext cx="298480" cy="338554"/>
            </a:xfrm>
            <a:prstGeom prst="rect">
              <a:avLst/>
            </a:prstGeom>
            <a:noFill/>
          </p:spPr>
          <p:txBody>
            <a:bodyPr wrap="none" rtlCol="0">
              <a:spAutoFit/>
            </a:bodyPr>
            <a:lstStyle/>
            <a:p>
              <a:pPr algn="r"/>
              <a:r>
                <a:rPr lang="en-GB" sz="1600" b="1" dirty="0"/>
                <a:t>0</a:t>
              </a:r>
            </a:p>
          </p:txBody>
        </p:sp>
        <p:sp>
          <p:nvSpPr>
            <p:cNvPr id="21" name="TextBox 20"/>
            <p:cNvSpPr txBox="1"/>
            <p:nvPr/>
          </p:nvSpPr>
          <p:spPr>
            <a:xfrm>
              <a:off x="1061109" y="4598716"/>
              <a:ext cx="298480" cy="338554"/>
            </a:xfrm>
            <a:prstGeom prst="rect">
              <a:avLst/>
            </a:prstGeom>
            <a:noFill/>
          </p:spPr>
          <p:txBody>
            <a:bodyPr wrap="none" rtlCol="0">
              <a:spAutoFit/>
            </a:bodyPr>
            <a:lstStyle/>
            <a:p>
              <a:pPr algn="ctr"/>
              <a:r>
                <a:rPr lang="en-GB" sz="1600" b="1" dirty="0"/>
                <a:t>0</a:t>
              </a:r>
            </a:p>
          </p:txBody>
        </p:sp>
        <p:sp>
          <p:nvSpPr>
            <p:cNvPr id="22" name="TextBox 21"/>
            <p:cNvSpPr txBox="1"/>
            <p:nvPr/>
          </p:nvSpPr>
          <p:spPr>
            <a:xfrm>
              <a:off x="2392492" y="4598716"/>
              <a:ext cx="298480" cy="338554"/>
            </a:xfrm>
            <a:prstGeom prst="rect">
              <a:avLst/>
            </a:prstGeom>
            <a:noFill/>
          </p:spPr>
          <p:txBody>
            <a:bodyPr wrap="none" rtlCol="0">
              <a:spAutoFit/>
            </a:bodyPr>
            <a:lstStyle/>
            <a:p>
              <a:pPr algn="ctr"/>
              <a:r>
                <a:rPr lang="en-GB" sz="1600" b="1" dirty="0"/>
                <a:t>3</a:t>
              </a:r>
            </a:p>
          </p:txBody>
        </p:sp>
        <p:sp>
          <p:nvSpPr>
            <p:cNvPr id="23" name="TextBox 22"/>
            <p:cNvSpPr txBox="1"/>
            <p:nvPr/>
          </p:nvSpPr>
          <p:spPr>
            <a:xfrm>
              <a:off x="3723874" y="4598716"/>
              <a:ext cx="298480" cy="338554"/>
            </a:xfrm>
            <a:prstGeom prst="rect">
              <a:avLst/>
            </a:prstGeom>
            <a:noFill/>
          </p:spPr>
          <p:txBody>
            <a:bodyPr wrap="none" rtlCol="0">
              <a:spAutoFit/>
            </a:bodyPr>
            <a:lstStyle/>
            <a:p>
              <a:pPr algn="ctr"/>
              <a:r>
                <a:rPr lang="en-GB" sz="1600" b="1" dirty="0"/>
                <a:t>6</a:t>
              </a:r>
            </a:p>
          </p:txBody>
        </p:sp>
        <p:sp>
          <p:nvSpPr>
            <p:cNvPr id="24" name="TextBox 23"/>
            <p:cNvSpPr txBox="1"/>
            <p:nvPr/>
          </p:nvSpPr>
          <p:spPr>
            <a:xfrm>
              <a:off x="5055257" y="4598716"/>
              <a:ext cx="298480" cy="338554"/>
            </a:xfrm>
            <a:prstGeom prst="rect">
              <a:avLst/>
            </a:prstGeom>
            <a:noFill/>
          </p:spPr>
          <p:txBody>
            <a:bodyPr wrap="none" rtlCol="0">
              <a:spAutoFit/>
            </a:bodyPr>
            <a:lstStyle/>
            <a:p>
              <a:pPr algn="ctr"/>
              <a:r>
                <a:rPr lang="en-GB" sz="1600" b="1" dirty="0"/>
                <a:t>9</a:t>
              </a:r>
            </a:p>
          </p:txBody>
        </p:sp>
        <p:sp>
          <p:nvSpPr>
            <p:cNvPr id="25" name="TextBox 24"/>
            <p:cNvSpPr txBox="1"/>
            <p:nvPr/>
          </p:nvSpPr>
          <p:spPr>
            <a:xfrm>
              <a:off x="6333970" y="4598716"/>
              <a:ext cx="412292" cy="338554"/>
            </a:xfrm>
            <a:prstGeom prst="rect">
              <a:avLst/>
            </a:prstGeom>
            <a:noFill/>
          </p:spPr>
          <p:txBody>
            <a:bodyPr wrap="none" rtlCol="0">
              <a:spAutoFit/>
            </a:bodyPr>
            <a:lstStyle/>
            <a:p>
              <a:pPr algn="ctr"/>
              <a:r>
                <a:rPr lang="en-GB" sz="1600" b="1" dirty="0"/>
                <a:t>12</a:t>
              </a:r>
            </a:p>
          </p:txBody>
        </p:sp>
        <p:sp>
          <p:nvSpPr>
            <p:cNvPr id="26" name="TextBox 25"/>
            <p:cNvSpPr txBox="1"/>
            <p:nvPr/>
          </p:nvSpPr>
          <p:spPr>
            <a:xfrm>
              <a:off x="7665354" y="4598716"/>
              <a:ext cx="412292" cy="338554"/>
            </a:xfrm>
            <a:prstGeom prst="rect">
              <a:avLst/>
            </a:prstGeom>
            <a:noFill/>
          </p:spPr>
          <p:txBody>
            <a:bodyPr wrap="none" rtlCol="0">
              <a:spAutoFit/>
            </a:bodyPr>
            <a:lstStyle/>
            <a:p>
              <a:pPr algn="ctr"/>
              <a:r>
                <a:rPr lang="en-GB" sz="1600" b="1" dirty="0"/>
                <a:t>15</a:t>
              </a:r>
            </a:p>
          </p:txBody>
        </p:sp>
        <p:sp>
          <p:nvSpPr>
            <p:cNvPr id="27" name="TextBox 26"/>
            <p:cNvSpPr txBox="1"/>
            <p:nvPr/>
          </p:nvSpPr>
          <p:spPr>
            <a:xfrm>
              <a:off x="8996738" y="4598716"/>
              <a:ext cx="412292" cy="338554"/>
            </a:xfrm>
            <a:prstGeom prst="rect">
              <a:avLst/>
            </a:prstGeom>
            <a:noFill/>
          </p:spPr>
          <p:txBody>
            <a:bodyPr wrap="none" rtlCol="0">
              <a:spAutoFit/>
            </a:bodyPr>
            <a:lstStyle/>
            <a:p>
              <a:pPr algn="ctr"/>
              <a:r>
                <a:rPr lang="en-GB" sz="1600" b="1" dirty="0"/>
                <a:t>18</a:t>
              </a:r>
            </a:p>
          </p:txBody>
        </p:sp>
        <p:sp>
          <p:nvSpPr>
            <p:cNvPr id="29" name="TextBox 28"/>
            <p:cNvSpPr txBox="1"/>
            <p:nvPr/>
          </p:nvSpPr>
          <p:spPr>
            <a:xfrm rot="16200000">
              <a:off x="-1470863" y="2695301"/>
              <a:ext cx="3136680" cy="584776"/>
            </a:xfrm>
            <a:prstGeom prst="rect">
              <a:avLst/>
            </a:prstGeom>
            <a:noFill/>
          </p:spPr>
          <p:txBody>
            <a:bodyPr wrap="square" rtlCol="0">
              <a:spAutoFit/>
            </a:bodyPr>
            <a:lstStyle/>
            <a:p>
              <a:pPr algn="ctr"/>
              <a:r>
                <a:rPr lang="en-GB" sz="1600" b="1" dirty="0"/>
                <a:t>Probability of</a:t>
              </a:r>
              <a:br>
                <a:rPr lang="en-GB" sz="1600" b="1" dirty="0"/>
              </a:br>
              <a:r>
                <a:rPr lang="en-GB" sz="1600" b="1" dirty="0"/>
                <a:t>progression-free survival</a:t>
              </a:r>
            </a:p>
          </p:txBody>
        </p:sp>
        <p:sp>
          <p:nvSpPr>
            <p:cNvPr id="31" name="TextBox 30"/>
            <p:cNvSpPr txBox="1"/>
            <p:nvPr/>
          </p:nvSpPr>
          <p:spPr>
            <a:xfrm>
              <a:off x="-1212497" y="4974819"/>
              <a:ext cx="2248504" cy="707886"/>
            </a:xfrm>
            <a:prstGeom prst="rect">
              <a:avLst/>
            </a:prstGeom>
            <a:noFill/>
          </p:spPr>
          <p:txBody>
            <a:bodyPr wrap="square" rtlCol="0">
              <a:spAutoFit/>
            </a:bodyPr>
            <a:lstStyle/>
            <a:p>
              <a:pPr algn="r">
                <a:lnSpc>
                  <a:spcPts val="1600"/>
                </a:lnSpc>
              </a:pPr>
              <a:r>
                <a:rPr lang="en-GB" sz="1200" b="1" dirty="0"/>
                <a:t>No. at risk</a:t>
              </a:r>
            </a:p>
            <a:p>
              <a:pPr algn="r">
                <a:lnSpc>
                  <a:spcPts val="1600"/>
                </a:lnSpc>
              </a:pPr>
              <a:r>
                <a:rPr lang="en-GB" sz="1200" b="1" dirty="0" err="1"/>
                <a:t>Osimertinib</a:t>
              </a:r>
              <a:endParaRPr lang="en-GB" sz="1200" b="1" dirty="0"/>
            </a:p>
            <a:p>
              <a:pPr algn="r">
                <a:lnSpc>
                  <a:spcPts val="1600"/>
                </a:lnSpc>
              </a:pPr>
              <a:r>
                <a:rPr lang="en-GB" sz="1200" b="1" dirty="0"/>
                <a:t>Platinum-</a:t>
              </a:r>
              <a:r>
                <a:rPr lang="en-GB" sz="1200" b="1" dirty="0" err="1"/>
                <a:t>pemetrexed</a:t>
              </a:r>
              <a:endParaRPr lang="en-GB" sz="1200" b="1" dirty="0"/>
            </a:p>
          </p:txBody>
        </p:sp>
        <p:sp>
          <p:nvSpPr>
            <p:cNvPr id="32" name="TextBox 31"/>
            <p:cNvSpPr txBox="1"/>
            <p:nvPr/>
          </p:nvSpPr>
          <p:spPr>
            <a:xfrm>
              <a:off x="4754178" y="4838004"/>
              <a:ext cx="914033" cy="338554"/>
            </a:xfrm>
            <a:prstGeom prst="rect">
              <a:avLst/>
            </a:prstGeom>
            <a:noFill/>
          </p:spPr>
          <p:txBody>
            <a:bodyPr wrap="none" rtlCol="0">
              <a:spAutoFit/>
            </a:bodyPr>
            <a:lstStyle/>
            <a:p>
              <a:pPr algn="ctr"/>
              <a:r>
                <a:rPr lang="en-GB" sz="1600" b="1" dirty="0"/>
                <a:t>Months</a:t>
              </a:r>
            </a:p>
          </p:txBody>
        </p:sp>
        <p:cxnSp>
          <p:nvCxnSpPr>
            <p:cNvPr id="5" name="Straight Connector 4"/>
            <p:cNvCxnSpPr/>
            <p:nvPr/>
          </p:nvCxnSpPr>
          <p:spPr bwMode="auto">
            <a:xfrm>
              <a:off x="1219199" y="2998516"/>
              <a:ext cx="4464000" cy="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4" name="Line 5"/>
            <p:cNvSpPr>
              <a:spLocks noChangeShapeType="1"/>
            </p:cNvSpPr>
            <p:nvPr/>
          </p:nvSpPr>
          <p:spPr bwMode="auto">
            <a:xfrm flipH="1">
              <a:off x="1125021" y="1411980"/>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 name="Line 6"/>
            <p:cNvSpPr>
              <a:spLocks noChangeShapeType="1"/>
            </p:cNvSpPr>
            <p:nvPr/>
          </p:nvSpPr>
          <p:spPr bwMode="auto">
            <a:xfrm flipH="1">
              <a:off x="1125021" y="2040261"/>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 name="Line 7"/>
            <p:cNvSpPr>
              <a:spLocks noChangeShapeType="1"/>
            </p:cNvSpPr>
            <p:nvPr/>
          </p:nvSpPr>
          <p:spPr bwMode="auto">
            <a:xfrm flipH="1">
              <a:off x="1125021" y="2668543"/>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 name="Line 8"/>
            <p:cNvSpPr>
              <a:spLocks noChangeShapeType="1"/>
            </p:cNvSpPr>
            <p:nvPr/>
          </p:nvSpPr>
          <p:spPr bwMode="auto">
            <a:xfrm flipH="1">
              <a:off x="1125021" y="3296824"/>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8" name="Line 9"/>
            <p:cNvSpPr>
              <a:spLocks noChangeShapeType="1"/>
            </p:cNvSpPr>
            <p:nvPr/>
          </p:nvSpPr>
          <p:spPr bwMode="auto">
            <a:xfrm flipH="1">
              <a:off x="1125021" y="3925105"/>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9" name="Line 10"/>
            <p:cNvSpPr>
              <a:spLocks noChangeShapeType="1"/>
            </p:cNvSpPr>
            <p:nvPr/>
          </p:nvSpPr>
          <p:spPr bwMode="auto">
            <a:xfrm flipH="1">
              <a:off x="1125021" y="4553384"/>
              <a:ext cx="86692"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0" name="Line 11"/>
            <p:cNvSpPr>
              <a:spLocks noChangeShapeType="1"/>
            </p:cNvSpPr>
            <p:nvPr/>
          </p:nvSpPr>
          <p:spPr bwMode="auto">
            <a:xfrm>
              <a:off x="9202217" y="4546727"/>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1" name="Line 12"/>
            <p:cNvSpPr>
              <a:spLocks noChangeShapeType="1"/>
            </p:cNvSpPr>
            <p:nvPr/>
          </p:nvSpPr>
          <p:spPr bwMode="auto">
            <a:xfrm>
              <a:off x="7870465"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2" name="Line 13"/>
            <p:cNvSpPr>
              <a:spLocks noChangeShapeType="1"/>
            </p:cNvSpPr>
            <p:nvPr/>
          </p:nvSpPr>
          <p:spPr bwMode="auto">
            <a:xfrm>
              <a:off x="6538715"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3" name="Line 14"/>
            <p:cNvSpPr>
              <a:spLocks noChangeShapeType="1"/>
            </p:cNvSpPr>
            <p:nvPr/>
          </p:nvSpPr>
          <p:spPr bwMode="auto">
            <a:xfrm>
              <a:off x="5206964"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4" name="Line 15"/>
            <p:cNvSpPr>
              <a:spLocks noChangeShapeType="1"/>
            </p:cNvSpPr>
            <p:nvPr/>
          </p:nvSpPr>
          <p:spPr bwMode="auto">
            <a:xfrm>
              <a:off x="3875213"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5" name="Line 16"/>
            <p:cNvSpPr>
              <a:spLocks noChangeShapeType="1"/>
            </p:cNvSpPr>
            <p:nvPr/>
          </p:nvSpPr>
          <p:spPr bwMode="auto">
            <a:xfrm>
              <a:off x="2543463"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6" name="Line 17"/>
            <p:cNvSpPr>
              <a:spLocks noChangeShapeType="1"/>
            </p:cNvSpPr>
            <p:nvPr/>
          </p:nvSpPr>
          <p:spPr bwMode="auto">
            <a:xfrm>
              <a:off x="1211712" y="4556559"/>
              <a:ext cx="0" cy="864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47" name="Freeform 18"/>
            <p:cNvSpPr>
              <a:spLocks/>
            </p:cNvSpPr>
            <p:nvPr/>
          </p:nvSpPr>
          <p:spPr bwMode="auto">
            <a:xfrm>
              <a:off x="1211712" y="1405643"/>
              <a:ext cx="7998963" cy="3147741"/>
            </a:xfrm>
            <a:custGeom>
              <a:avLst/>
              <a:gdLst>
                <a:gd name="T0" fmla="*/ 3783 w 3783"/>
                <a:gd name="T1" fmla="*/ 1490 h 1490"/>
                <a:gd name="T2" fmla="*/ 0 w 3783"/>
                <a:gd name="T3" fmla="*/ 1490 h 1490"/>
                <a:gd name="T4" fmla="*/ 0 w 3783"/>
                <a:gd name="T5" fmla="*/ 0 h 1490"/>
              </a:gdLst>
              <a:ahLst/>
              <a:cxnLst>
                <a:cxn ang="0">
                  <a:pos x="T0" y="T1"/>
                </a:cxn>
                <a:cxn ang="0">
                  <a:pos x="T2" y="T3"/>
                </a:cxn>
                <a:cxn ang="0">
                  <a:pos x="T4" y="T5"/>
                </a:cxn>
              </a:cxnLst>
              <a:rect l="0" t="0" r="r" b="b"/>
              <a:pathLst>
                <a:path w="3783" h="1490">
                  <a:moveTo>
                    <a:pt x="3783" y="1490"/>
                  </a:moveTo>
                  <a:lnTo>
                    <a:pt x="0" y="1490"/>
                  </a:lnTo>
                  <a:lnTo>
                    <a:pt x="0" y="0"/>
                  </a:lnTo>
                </a:path>
              </a:pathLst>
            </a:custGeom>
            <a:noFill/>
            <a:ln w="190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grpSp>
          <p:nvGrpSpPr>
            <p:cNvPr id="218" name="Group 217"/>
            <p:cNvGrpSpPr/>
            <p:nvPr/>
          </p:nvGrpSpPr>
          <p:grpSpPr>
            <a:xfrm>
              <a:off x="1211712" y="1411981"/>
              <a:ext cx="7969360" cy="2213983"/>
              <a:chOff x="2051784" y="986561"/>
              <a:chExt cx="5977020" cy="1660487"/>
            </a:xfrm>
          </p:grpSpPr>
          <p:sp>
            <p:nvSpPr>
              <p:cNvPr id="49" name="Rectangle 20"/>
              <p:cNvSpPr>
                <a:spLocks noChangeArrowheads="1"/>
              </p:cNvSpPr>
              <p:nvPr/>
            </p:nvSpPr>
            <p:spPr bwMode="auto">
              <a:xfrm>
                <a:off x="6642783" y="2529799"/>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1" name="Rectangle 22"/>
              <p:cNvSpPr>
                <a:spLocks noChangeArrowheads="1"/>
              </p:cNvSpPr>
              <p:nvPr/>
            </p:nvSpPr>
            <p:spPr bwMode="auto">
              <a:xfrm>
                <a:off x="6663399" y="2529799"/>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3" name="Rectangle 24"/>
              <p:cNvSpPr>
                <a:spLocks noChangeArrowheads="1"/>
              </p:cNvSpPr>
              <p:nvPr/>
            </p:nvSpPr>
            <p:spPr bwMode="auto">
              <a:xfrm>
                <a:off x="6620581" y="2529799"/>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5" name="Rectangle 26"/>
              <p:cNvSpPr>
                <a:spLocks noChangeArrowheads="1"/>
              </p:cNvSpPr>
              <p:nvPr/>
            </p:nvSpPr>
            <p:spPr bwMode="auto">
              <a:xfrm>
                <a:off x="6741105"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7" name="Rectangle 28"/>
              <p:cNvSpPr>
                <a:spLocks noChangeArrowheads="1"/>
              </p:cNvSpPr>
              <p:nvPr/>
            </p:nvSpPr>
            <p:spPr bwMode="auto">
              <a:xfrm>
                <a:off x="7034484"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9" name="Rectangle 30"/>
              <p:cNvSpPr>
                <a:spLocks noChangeArrowheads="1"/>
              </p:cNvSpPr>
              <p:nvPr/>
            </p:nvSpPr>
            <p:spPr bwMode="auto">
              <a:xfrm>
                <a:off x="7056686"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0" name="Rectangle 31"/>
              <p:cNvSpPr>
                <a:spLocks noChangeArrowheads="1"/>
              </p:cNvSpPr>
              <p:nvPr/>
            </p:nvSpPr>
            <p:spPr bwMode="auto">
              <a:xfrm>
                <a:off x="7034484" y="2575748"/>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1" name="Rectangle 32"/>
              <p:cNvSpPr>
                <a:spLocks noChangeArrowheads="1"/>
              </p:cNvSpPr>
              <p:nvPr/>
            </p:nvSpPr>
            <p:spPr bwMode="auto">
              <a:xfrm>
                <a:off x="7045585" y="2575748"/>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3" name="Rectangle 34"/>
              <p:cNvSpPr>
                <a:spLocks noChangeArrowheads="1"/>
              </p:cNvSpPr>
              <p:nvPr/>
            </p:nvSpPr>
            <p:spPr bwMode="auto">
              <a:xfrm>
                <a:off x="7045585"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5" name="Rectangle 36"/>
              <p:cNvSpPr>
                <a:spLocks noChangeArrowheads="1"/>
              </p:cNvSpPr>
              <p:nvPr/>
            </p:nvSpPr>
            <p:spPr bwMode="auto">
              <a:xfrm>
                <a:off x="7078888"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7" name="Rectangle 38"/>
              <p:cNvSpPr>
                <a:spLocks noChangeArrowheads="1"/>
              </p:cNvSpPr>
              <p:nvPr/>
            </p:nvSpPr>
            <p:spPr bwMode="auto">
              <a:xfrm>
                <a:off x="7089989"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9" name="Rectangle 40"/>
              <p:cNvSpPr>
                <a:spLocks noChangeArrowheads="1"/>
              </p:cNvSpPr>
              <p:nvPr/>
            </p:nvSpPr>
            <p:spPr bwMode="auto">
              <a:xfrm>
                <a:off x="7121705"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1" name="Rectangle 42"/>
              <p:cNvSpPr>
                <a:spLocks noChangeArrowheads="1"/>
              </p:cNvSpPr>
              <p:nvPr/>
            </p:nvSpPr>
            <p:spPr bwMode="auto">
              <a:xfrm>
                <a:off x="7155008"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3" name="Rectangle 44"/>
              <p:cNvSpPr>
                <a:spLocks noChangeArrowheads="1"/>
              </p:cNvSpPr>
              <p:nvPr/>
            </p:nvSpPr>
            <p:spPr bwMode="auto">
              <a:xfrm>
                <a:off x="7242229" y="2575748"/>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5" name="Rectangle 46"/>
              <p:cNvSpPr>
                <a:spLocks noChangeArrowheads="1"/>
              </p:cNvSpPr>
              <p:nvPr/>
            </p:nvSpPr>
            <p:spPr bwMode="auto">
              <a:xfrm>
                <a:off x="7570497"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7" name="Rectangle 48"/>
              <p:cNvSpPr>
                <a:spLocks noChangeArrowheads="1"/>
              </p:cNvSpPr>
              <p:nvPr/>
            </p:nvSpPr>
            <p:spPr bwMode="auto">
              <a:xfrm>
                <a:off x="7678334" y="2575748"/>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8" name="Freeform 49"/>
              <p:cNvSpPr>
                <a:spLocks/>
              </p:cNvSpPr>
              <p:nvPr/>
            </p:nvSpPr>
            <p:spPr bwMode="auto">
              <a:xfrm>
                <a:off x="2051784" y="986561"/>
                <a:ext cx="5970677" cy="1624044"/>
              </a:xfrm>
              <a:custGeom>
                <a:avLst/>
                <a:gdLst>
                  <a:gd name="T0" fmla="*/ 227 w 3765"/>
                  <a:gd name="T1" fmla="*/ 3 h 1025"/>
                  <a:gd name="T2" fmla="*/ 255 w 3765"/>
                  <a:gd name="T3" fmla="*/ 19 h 1025"/>
                  <a:gd name="T4" fmla="*/ 276 w 3765"/>
                  <a:gd name="T5" fmla="*/ 35 h 1025"/>
                  <a:gd name="T6" fmla="*/ 289 w 3765"/>
                  <a:gd name="T7" fmla="*/ 61 h 1025"/>
                  <a:gd name="T8" fmla="*/ 465 w 3765"/>
                  <a:gd name="T9" fmla="*/ 90 h 1025"/>
                  <a:gd name="T10" fmla="*/ 527 w 3765"/>
                  <a:gd name="T11" fmla="*/ 106 h 1025"/>
                  <a:gd name="T12" fmla="*/ 547 w 3765"/>
                  <a:gd name="T13" fmla="*/ 122 h 1025"/>
                  <a:gd name="T14" fmla="*/ 561 w 3765"/>
                  <a:gd name="T15" fmla="*/ 145 h 1025"/>
                  <a:gd name="T16" fmla="*/ 582 w 3765"/>
                  <a:gd name="T17" fmla="*/ 155 h 1025"/>
                  <a:gd name="T18" fmla="*/ 609 w 3765"/>
                  <a:gd name="T19" fmla="*/ 164 h 1025"/>
                  <a:gd name="T20" fmla="*/ 699 w 3765"/>
                  <a:gd name="T21" fmla="*/ 181 h 1025"/>
                  <a:gd name="T22" fmla="*/ 788 w 3765"/>
                  <a:gd name="T23" fmla="*/ 193 h 1025"/>
                  <a:gd name="T24" fmla="*/ 830 w 3765"/>
                  <a:gd name="T25" fmla="*/ 203 h 1025"/>
                  <a:gd name="T26" fmla="*/ 850 w 3765"/>
                  <a:gd name="T27" fmla="*/ 219 h 1025"/>
                  <a:gd name="T28" fmla="*/ 864 w 3765"/>
                  <a:gd name="T29" fmla="*/ 248 h 1025"/>
                  <a:gd name="T30" fmla="*/ 878 w 3765"/>
                  <a:gd name="T31" fmla="*/ 264 h 1025"/>
                  <a:gd name="T32" fmla="*/ 892 w 3765"/>
                  <a:gd name="T33" fmla="*/ 313 h 1025"/>
                  <a:gd name="T34" fmla="*/ 905 w 3765"/>
                  <a:gd name="T35" fmla="*/ 326 h 1025"/>
                  <a:gd name="T36" fmla="*/ 960 w 3765"/>
                  <a:gd name="T37" fmla="*/ 335 h 1025"/>
                  <a:gd name="T38" fmla="*/ 1112 w 3765"/>
                  <a:gd name="T39" fmla="*/ 345 h 1025"/>
                  <a:gd name="T40" fmla="*/ 1126 w 3765"/>
                  <a:gd name="T41" fmla="*/ 374 h 1025"/>
                  <a:gd name="T42" fmla="*/ 1160 w 3765"/>
                  <a:gd name="T43" fmla="*/ 390 h 1025"/>
                  <a:gd name="T44" fmla="*/ 1174 w 3765"/>
                  <a:gd name="T45" fmla="*/ 413 h 1025"/>
                  <a:gd name="T46" fmla="*/ 1194 w 3765"/>
                  <a:gd name="T47" fmla="*/ 445 h 1025"/>
                  <a:gd name="T48" fmla="*/ 1243 w 3765"/>
                  <a:gd name="T49" fmla="*/ 455 h 1025"/>
                  <a:gd name="T50" fmla="*/ 1367 w 3765"/>
                  <a:gd name="T51" fmla="*/ 474 h 1025"/>
                  <a:gd name="T52" fmla="*/ 1425 w 3765"/>
                  <a:gd name="T53" fmla="*/ 487 h 1025"/>
                  <a:gd name="T54" fmla="*/ 1439 w 3765"/>
                  <a:gd name="T55" fmla="*/ 506 h 1025"/>
                  <a:gd name="T56" fmla="*/ 1466 w 3765"/>
                  <a:gd name="T57" fmla="*/ 535 h 1025"/>
                  <a:gd name="T58" fmla="*/ 1480 w 3765"/>
                  <a:gd name="T59" fmla="*/ 548 h 1025"/>
                  <a:gd name="T60" fmla="*/ 1490 w 3765"/>
                  <a:gd name="T61" fmla="*/ 564 h 1025"/>
                  <a:gd name="T62" fmla="*/ 1542 w 3765"/>
                  <a:gd name="T63" fmla="*/ 577 h 1025"/>
                  <a:gd name="T64" fmla="*/ 1700 w 3765"/>
                  <a:gd name="T65" fmla="*/ 593 h 1025"/>
                  <a:gd name="T66" fmla="*/ 1721 w 3765"/>
                  <a:gd name="T67" fmla="*/ 616 h 1025"/>
                  <a:gd name="T68" fmla="*/ 1742 w 3765"/>
                  <a:gd name="T69" fmla="*/ 638 h 1025"/>
                  <a:gd name="T70" fmla="*/ 1755 w 3765"/>
                  <a:gd name="T71" fmla="*/ 680 h 1025"/>
                  <a:gd name="T72" fmla="*/ 1790 w 3765"/>
                  <a:gd name="T73" fmla="*/ 697 h 1025"/>
                  <a:gd name="T74" fmla="*/ 2031 w 3765"/>
                  <a:gd name="T75" fmla="*/ 716 h 1025"/>
                  <a:gd name="T76" fmla="*/ 2113 w 3765"/>
                  <a:gd name="T77" fmla="*/ 742 h 1025"/>
                  <a:gd name="T78" fmla="*/ 2279 w 3765"/>
                  <a:gd name="T79" fmla="*/ 764 h 1025"/>
                  <a:gd name="T80" fmla="*/ 2299 w 3765"/>
                  <a:gd name="T81" fmla="*/ 784 h 1025"/>
                  <a:gd name="T82" fmla="*/ 2323 w 3765"/>
                  <a:gd name="T83" fmla="*/ 806 h 1025"/>
                  <a:gd name="T84" fmla="*/ 2571 w 3765"/>
                  <a:gd name="T85" fmla="*/ 832 h 1025"/>
                  <a:gd name="T86" fmla="*/ 2592 w 3765"/>
                  <a:gd name="T87" fmla="*/ 874 h 1025"/>
                  <a:gd name="T88" fmla="*/ 2619 w 3765"/>
                  <a:gd name="T89" fmla="*/ 906 h 1025"/>
                  <a:gd name="T90" fmla="*/ 2723 w 3765"/>
                  <a:gd name="T91" fmla="*/ 942 h 1025"/>
                  <a:gd name="T92" fmla="*/ 2860 w 3765"/>
                  <a:gd name="T93" fmla="*/ 977 h 1025"/>
                  <a:gd name="T94" fmla="*/ 3765 w 3765"/>
                  <a:gd name="T95" fmla="*/ 102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5" h="1025">
                    <a:moveTo>
                      <a:pt x="0" y="0"/>
                    </a:moveTo>
                    <a:lnTo>
                      <a:pt x="69" y="0"/>
                    </a:lnTo>
                    <a:lnTo>
                      <a:pt x="69" y="3"/>
                    </a:lnTo>
                    <a:lnTo>
                      <a:pt x="227" y="3"/>
                    </a:lnTo>
                    <a:lnTo>
                      <a:pt x="227" y="10"/>
                    </a:lnTo>
                    <a:lnTo>
                      <a:pt x="248" y="10"/>
                    </a:lnTo>
                    <a:lnTo>
                      <a:pt x="248" y="19"/>
                    </a:lnTo>
                    <a:lnTo>
                      <a:pt x="255" y="19"/>
                    </a:lnTo>
                    <a:lnTo>
                      <a:pt x="255" y="29"/>
                    </a:lnTo>
                    <a:lnTo>
                      <a:pt x="269" y="29"/>
                    </a:lnTo>
                    <a:lnTo>
                      <a:pt x="269" y="35"/>
                    </a:lnTo>
                    <a:lnTo>
                      <a:pt x="276" y="35"/>
                    </a:lnTo>
                    <a:lnTo>
                      <a:pt x="276" y="52"/>
                    </a:lnTo>
                    <a:lnTo>
                      <a:pt x="282" y="52"/>
                    </a:lnTo>
                    <a:lnTo>
                      <a:pt x="282" y="61"/>
                    </a:lnTo>
                    <a:lnTo>
                      <a:pt x="289" y="61"/>
                    </a:lnTo>
                    <a:lnTo>
                      <a:pt x="289" y="74"/>
                    </a:lnTo>
                    <a:lnTo>
                      <a:pt x="296" y="74"/>
                    </a:lnTo>
                    <a:lnTo>
                      <a:pt x="296" y="90"/>
                    </a:lnTo>
                    <a:lnTo>
                      <a:pt x="465" y="90"/>
                    </a:lnTo>
                    <a:lnTo>
                      <a:pt x="465" y="100"/>
                    </a:lnTo>
                    <a:lnTo>
                      <a:pt x="468" y="100"/>
                    </a:lnTo>
                    <a:lnTo>
                      <a:pt x="468" y="106"/>
                    </a:lnTo>
                    <a:lnTo>
                      <a:pt x="527" y="106"/>
                    </a:lnTo>
                    <a:lnTo>
                      <a:pt x="527" y="116"/>
                    </a:lnTo>
                    <a:lnTo>
                      <a:pt x="541" y="116"/>
                    </a:lnTo>
                    <a:lnTo>
                      <a:pt x="541" y="122"/>
                    </a:lnTo>
                    <a:lnTo>
                      <a:pt x="547" y="122"/>
                    </a:lnTo>
                    <a:lnTo>
                      <a:pt x="547" y="126"/>
                    </a:lnTo>
                    <a:lnTo>
                      <a:pt x="554" y="126"/>
                    </a:lnTo>
                    <a:lnTo>
                      <a:pt x="554" y="145"/>
                    </a:lnTo>
                    <a:lnTo>
                      <a:pt x="561" y="145"/>
                    </a:lnTo>
                    <a:lnTo>
                      <a:pt x="561" y="148"/>
                    </a:lnTo>
                    <a:lnTo>
                      <a:pt x="565" y="148"/>
                    </a:lnTo>
                    <a:lnTo>
                      <a:pt x="565" y="155"/>
                    </a:lnTo>
                    <a:lnTo>
                      <a:pt x="582" y="155"/>
                    </a:lnTo>
                    <a:lnTo>
                      <a:pt x="582" y="161"/>
                    </a:lnTo>
                    <a:lnTo>
                      <a:pt x="596" y="161"/>
                    </a:lnTo>
                    <a:lnTo>
                      <a:pt x="596" y="164"/>
                    </a:lnTo>
                    <a:lnTo>
                      <a:pt x="609" y="164"/>
                    </a:lnTo>
                    <a:lnTo>
                      <a:pt x="609" y="177"/>
                    </a:lnTo>
                    <a:lnTo>
                      <a:pt x="637" y="177"/>
                    </a:lnTo>
                    <a:lnTo>
                      <a:pt x="637" y="181"/>
                    </a:lnTo>
                    <a:lnTo>
                      <a:pt x="699" y="181"/>
                    </a:lnTo>
                    <a:lnTo>
                      <a:pt x="699" y="187"/>
                    </a:lnTo>
                    <a:lnTo>
                      <a:pt x="754" y="187"/>
                    </a:lnTo>
                    <a:lnTo>
                      <a:pt x="754" y="193"/>
                    </a:lnTo>
                    <a:lnTo>
                      <a:pt x="788" y="193"/>
                    </a:lnTo>
                    <a:lnTo>
                      <a:pt x="788" y="197"/>
                    </a:lnTo>
                    <a:lnTo>
                      <a:pt x="816" y="197"/>
                    </a:lnTo>
                    <a:lnTo>
                      <a:pt x="816" y="203"/>
                    </a:lnTo>
                    <a:lnTo>
                      <a:pt x="830" y="203"/>
                    </a:lnTo>
                    <a:lnTo>
                      <a:pt x="830" y="213"/>
                    </a:lnTo>
                    <a:lnTo>
                      <a:pt x="837" y="213"/>
                    </a:lnTo>
                    <a:lnTo>
                      <a:pt x="837" y="219"/>
                    </a:lnTo>
                    <a:lnTo>
                      <a:pt x="850" y="219"/>
                    </a:lnTo>
                    <a:lnTo>
                      <a:pt x="850" y="229"/>
                    </a:lnTo>
                    <a:lnTo>
                      <a:pt x="857" y="229"/>
                    </a:lnTo>
                    <a:lnTo>
                      <a:pt x="857" y="248"/>
                    </a:lnTo>
                    <a:lnTo>
                      <a:pt x="864" y="248"/>
                    </a:lnTo>
                    <a:lnTo>
                      <a:pt x="864" y="255"/>
                    </a:lnTo>
                    <a:lnTo>
                      <a:pt x="871" y="255"/>
                    </a:lnTo>
                    <a:lnTo>
                      <a:pt x="871" y="264"/>
                    </a:lnTo>
                    <a:lnTo>
                      <a:pt x="878" y="264"/>
                    </a:lnTo>
                    <a:lnTo>
                      <a:pt x="878" y="303"/>
                    </a:lnTo>
                    <a:lnTo>
                      <a:pt x="885" y="303"/>
                    </a:lnTo>
                    <a:lnTo>
                      <a:pt x="885" y="313"/>
                    </a:lnTo>
                    <a:lnTo>
                      <a:pt x="892" y="313"/>
                    </a:lnTo>
                    <a:lnTo>
                      <a:pt x="892" y="319"/>
                    </a:lnTo>
                    <a:lnTo>
                      <a:pt x="898" y="319"/>
                    </a:lnTo>
                    <a:lnTo>
                      <a:pt x="898" y="326"/>
                    </a:lnTo>
                    <a:lnTo>
                      <a:pt x="905" y="326"/>
                    </a:lnTo>
                    <a:lnTo>
                      <a:pt x="905" y="329"/>
                    </a:lnTo>
                    <a:lnTo>
                      <a:pt x="919" y="329"/>
                    </a:lnTo>
                    <a:lnTo>
                      <a:pt x="919" y="335"/>
                    </a:lnTo>
                    <a:lnTo>
                      <a:pt x="960" y="335"/>
                    </a:lnTo>
                    <a:lnTo>
                      <a:pt x="960" y="342"/>
                    </a:lnTo>
                    <a:lnTo>
                      <a:pt x="1036" y="342"/>
                    </a:lnTo>
                    <a:lnTo>
                      <a:pt x="1036" y="345"/>
                    </a:lnTo>
                    <a:lnTo>
                      <a:pt x="1112" y="345"/>
                    </a:lnTo>
                    <a:lnTo>
                      <a:pt x="1112" y="351"/>
                    </a:lnTo>
                    <a:lnTo>
                      <a:pt x="1119" y="351"/>
                    </a:lnTo>
                    <a:lnTo>
                      <a:pt x="1119" y="374"/>
                    </a:lnTo>
                    <a:lnTo>
                      <a:pt x="1126" y="374"/>
                    </a:lnTo>
                    <a:lnTo>
                      <a:pt x="1126" y="387"/>
                    </a:lnTo>
                    <a:lnTo>
                      <a:pt x="1153" y="387"/>
                    </a:lnTo>
                    <a:lnTo>
                      <a:pt x="1153" y="390"/>
                    </a:lnTo>
                    <a:lnTo>
                      <a:pt x="1160" y="390"/>
                    </a:lnTo>
                    <a:lnTo>
                      <a:pt x="1160" y="403"/>
                    </a:lnTo>
                    <a:lnTo>
                      <a:pt x="1167" y="403"/>
                    </a:lnTo>
                    <a:lnTo>
                      <a:pt x="1167" y="413"/>
                    </a:lnTo>
                    <a:lnTo>
                      <a:pt x="1174" y="413"/>
                    </a:lnTo>
                    <a:lnTo>
                      <a:pt x="1174" y="426"/>
                    </a:lnTo>
                    <a:lnTo>
                      <a:pt x="1181" y="426"/>
                    </a:lnTo>
                    <a:lnTo>
                      <a:pt x="1181" y="445"/>
                    </a:lnTo>
                    <a:lnTo>
                      <a:pt x="1194" y="445"/>
                    </a:lnTo>
                    <a:lnTo>
                      <a:pt x="1194" y="451"/>
                    </a:lnTo>
                    <a:lnTo>
                      <a:pt x="1208" y="451"/>
                    </a:lnTo>
                    <a:lnTo>
                      <a:pt x="1208" y="455"/>
                    </a:lnTo>
                    <a:lnTo>
                      <a:pt x="1243" y="455"/>
                    </a:lnTo>
                    <a:lnTo>
                      <a:pt x="1243" y="461"/>
                    </a:lnTo>
                    <a:lnTo>
                      <a:pt x="1325" y="461"/>
                    </a:lnTo>
                    <a:lnTo>
                      <a:pt x="1325" y="474"/>
                    </a:lnTo>
                    <a:lnTo>
                      <a:pt x="1367" y="474"/>
                    </a:lnTo>
                    <a:lnTo>
                      <a:pt x="1367" y="480"/>
                    </a:lnTo>
                    <a:lnTo>
                      <a:pt x="1408" y="480"/>
                    </a:lnTo>
                    <a:lnTo>
                      <a:pt x="1408" y="487"/>
                    </a:lnTo>
                    <a:lnTo>
                      <a:pt x="1425" y="487"/>
                    </a:lnTo>
                    <a:lnTo>
                      <a:pt x="1425" y="500"/>
                    </a:lnTo>
                    <a:lnTo>
                      <a:pt x="1432" y="500"/>
                    </a:lnTo>
                    <a:lnTo>
                      <a:pt x="1432" y="506"/>
                    </a:lnTo>
                    <a:lnTo>
                      <a:pt x="1439" y="506"/>
                    </a:lnTo>
                    <a:lnTo>
                      <a:pt x="1439" y="513"/>
                    </a:lnTo>
                    <a:lnTo>
                      <a:pt x="1456" y="513"/>
                    </a:lnTo>
                    <a:lnTo>
                      <a:pt x="1456" y="535"/>
                    </a:lnTo>
                    <a:lnTo>
                      <a:pt x="1466" y="535"/>
                    </a:lnTo>
                    <a:lnTo>
                      <a:pt x="1466" y="542"/>
                    </a:lnTo>
                    <a:lnTo>
                      <a:pt x="1473" y="542"/>
                    </a:lnTo>
                    <a:lnTo>
                      <a:pt x="1473" y="548"/>
                    </a:lnTo>
                    <a:lnTo>
                      <a:pt x="1480" y="548"/>
                    </a:lnTo>
                    <a:lnTo>
                      <a:pt x="1480" y="555"/>
                    </a:lnTo>
                    <a:lnTo>
                      <a:pt x="1487" y="555"/>
                    </a:lnTo>
                    <a:lnTo>
                      <a:pt x="1487" y="564"/>
                    </a:lnTo>
                    <a:lnTo>
                      <a:pt x="1490" y="564"/>
                    </a:lnTo>
                    <a:lnTo>
                      <a:pt x="1490" y="571"/>
                    </a:lnTo>
                    <a:lnTo>
                      <a:pt x="1508" y="571"/>
                    </a:lnTo>
                    <a:lnTo>
                      <a:pt x="1508" y="577"/>
                    </a:lnTo>
                    <a:lnTo>
                      <a:pt x="1542" y="577"/>
                    </a:lnTo>
                    <a:lnTo>
                      <a:pt x="1542" y="587"/>
                    </a:lnTo>
                    <a:lnTo>
                      <a:pt x="1604" y="587"/>
                    </a:lnTo>
                    <a:lnTo>
                      <a:pt x="1604" y="593"/>
                    </a:lnTo>
                    <a:lnTo>
                      <a:pt x="1700" y="593"/>
                    </a:lnTo>
                    <a:lnTo>
                      <a:pt x="1700" y="609"/>
                    </a:lnTo>
                    <a:lnTo>
                      <a:pt x="1707" y="609"/>
                    </a:lnTo>
                    <a:lnTo>
                      <a:pt x="1707" y="616"/>
                    </a:lnTo>
                    <a:lnTo>
                      <a:pt x="1721" y="616"/>
                    </a:lnTo>
                    <a:lnTo>
                      <a:pt x="1721" y="632"/>
                    </a:lnTo>
                    <a:lnTo>
                      <a:pt x="1728" y="632"/>
                    </a:lnTo>
                    <a:lnTo>
                      <a:pt x="1728" y="638"/>
                    </a:lnTo>
                    <a:lnTo>
                      <a:pt x="1742" y="638"/>
                    </a:lnTo>
                    <a:lnTo>
                      <a:pt x="1742" y="648"/>
                    </a:lnTo>
                    <a:lnTo>
                      <a:pt x="1749" y="648"/>
                    </a:lnTo>
                    <a:lnTo>
                      <a:pt x="1749" y="680"/>
                    </a:lnTo>
                    <a:lnTo>
                      <a:pt x="1755" y="680"/>
                    </a:lnTo>
                    <a:lnTo>
                      <a:pt x="1755" y="687"/>
                    </a:lnTo>
                    <a:lnTo>
                      <a:pt x="1762" y="687"/>
                    </a:lnTo>
                    <a:lnTo>
                      <a:pt x="1762" y="697"/>
                    </a:lnTo>
                    <a:lnTo>
                      <a:pt x="1790" y="697"/>
                    </a:lnTo>
                    <a:lnTo>
                      <a:pt x="1790" y="706"/>
                    </a:lnTo>
                    <a:lnTo>
                      <a:pt x="2003" y="706"/>
                    </a:lnTo>
                    <a:lnTo>
                      <a:pt x="2003" y="716"/>
                    </a:lnTo>
                    <a:lnTo>
                      <a:pt x="2031" y="716"/>
                    </a:lnTo>
                    <a:lnTo>
                      <a:pt x="2031" y="732"/>
                    </a:lnTo>
                    <a:lnTo>
                      <a:pt x="2038" y="732"/>
                    </a:lnTo>
                    <a:lnTo>
                      <a:pt x="2038" y="742"/>
                    </a:lnTo>
                    <a:lnTo>
                      <a:pt x="2113" y="742"/>
                    </a:lnTo>
                    <a:lnTo>
                      <a:pt x="2113" y="751"/>
                    </a:lnTo>
                    <a:lnTo>
                      <a:pt x="2220" y="751"/>
                    </a:lnTo>
                    <a:lnTo>
                      <a:pt x="2220" y="764"/>
                    </a:lnTo>
                    <a:lnTo>
                      <a:pt x="2279" y="764"/>
                    </a:lnTo>
                    <a:lnTo>
                      <a:pt x="2279" y="774"/>
                    </a:lnTo>
                    <a:lnTo>
                      <a:pt x="2296" y="774"/>
                    </a:lnTo>
                    <a:lnTo>
                      <a:pt x="2296" y="784"/>
                    </a:lnTo>
                    <a:lnTo>
                      <a:pt x="2299" y="784"/>
                    </a:lnTo>
                    <a:lnTo>
                      <a:pt x="2299" y="797"/>
                    </a:lnTo>
                    <a:lnTo>
                      <a:pt x="2306" y="797"/>
                    </a:lnTo>
                    <a:lnTo>
                      <a:pt x="2306" y="806"/>
                    </a:lnTo>
                    <a:lnTo>
                      <a:pt x="2323" y="806"/>
                    </a:lnTo>
                    <a:lnTo>
                      <a:pt x="2323" y="819"/>
                    </a:lnTo>
                    <a:lnTo>
                      <a:pt x="2327" y="819"/>
                    </a:lnTo>
                    <a:lnTo>
                      <a:pt x="2327" y="832"/>
                    </a:lnTo>
                    <a:lnTo>
                      <a:pt x="2571" y="832"/>
                    </a:lnTo>
                    <a:lnTo>
                      <a:pt x="2571" y="845"/>
                    </a:lnTo>
                    <a:lnTo>
                      <a:pt x="2578" y="845"/>
                    </a:lnTo>
                    <a:lnTo>
                      <a:pt x="2578" y="874"/>
                    </a:lnTo>
                    <a:lnTo>
                      <a:pt x="2592" y="874"/>
                    </a:lnTo>
                    <a:lnTo>
                      <a:pt x="2592" y="890"/>
                    </a:lnTo>
                    <a:lnTo>
                      <a:pt x="2605" y="890"/>
                    </a:lnTo>
                    <a:lnTo>
                      <a:pt x="2605" y="906"/>
                    </a:lnTo>
                    <a:lnTo>
                      <a:pt x="2619" y="906"/>
                    </a:lnTo>
                    <a:lnTo>
                      <a:pt x="2619" y="922"/>
                    </a:lnTo>
                    <a:lnTo>
                      <a:pt x="2661" y="922"/>
                    </a:lnTo>
                    <a:lnTo>
                      <a:pt x="2661" y="942"/>
                    </a:lnTo>
                    <a:lnTo>
                      <a:pt x="2723" y="942"/>
                    </a:lnTo>
                    <a:lnTo>
                      <a:pt x="2723" y="958"/>
                    </a:lnTo>
                    <a:lnTo>
                      <a:pt x="2736" y="958"/>
                    </a:lnTo>
                    <a:lnTo>
                      <a:pt x="2736" y="977"/>
                    </a:lnTo>
                    <a:lnTo>
                      <a:pt x="2860" y="977"/>
                    </a:lnTo>
                    <a:lnTo>
                      <a:pt x="2860" y="996"/>
                    </a:lnTo>
                    <a:lnTo>
                      <a:pt x="2943" y="996"/>
                    </a:lnTo>
                    <a:lnTo>
                      <a:pt x="2943" y="1025"/>
                    </a:lnTo>
                    <a:lnTo>
                      <a:pt x="3765" y="1025"/>
                    </a:lnTo>
                  </a:path>
                </a:pathLst>
              </a:custGeom>
              <a:noFill/>
              <a:ln w="2540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9" name="Rectangle 50"/>
              <p:cNvSpPr>
                <a:spLocks noChangeArrowheads="1"/>
              </p:cNvSpPr>
              <p:nvPr/>
            </p:nvSpPr>
            <p:spPr bwMode="auto">
              <a:xfrm>
                <a:off x="2565596" y="1094302"/>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1" name="Rectangle 52"/>
              <p:cNvSpPr>
                <a:spLocks noChangeArrowheads="1"/>
              </p:cNvSpPr>
              <p:nvPr/>
            </p:nvSpPr>
            <p:spPr bwMode="auto">
              <a:xfrm>
                <a:off x="3846952" y="1563295"/>
                <a:ext cx="6343"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2" name="Rectangle 53"/>
              <p:cNvSpPr>
                <a:spLocks noChangeArrowheads="1"/>
              </p:cNvSpPr>
              <p:nvPr/>
            </p:nvSpPr>
            <p:spPr bwMode="auto">
              <a:xfrm>
                <a:off x="3846952" y="1563295"/>
                <a:ext cx="6343"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4" name="Rectangle 55"/>
              <p:cNvSpPr>
                <a:spLocks noChangeArrowheads="1"/>
              </p:cNvSpPr>
              <p:nvPr/>
            </p:nvSpPr>
            <p:spPr bwMode="auto">
              <a:xfrm>
                <a:off x="3935759" y="1655192"/>
                <a:ext cx="4758"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5" name="Rectangle 56"/>
              <p:cNvSpPr>
                <a:spLocks noChangeArrowheads="1"/>
              </p:cNvSpPr>
              <p:nvPr/>
            </p:nvSpPr>
            <p:spPr bwMode="auto">
              <a:xfrm>
                <a:off x="3935759" y="1655192"/>
                <a:ext cx="4758"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7" name="Rectangle 58"/>
              <p:cNvSpPr>
                <a:spLocks noChangeArrowheads="1"/>
              </p:cNvSpPr>
              <p:nvPr/>
            </p:nvSpPr>
            <p:spPr bwMode="auto">
              <a:xfrm>
                <a:off x="4186321" y="1701140"/>
                <a:ext cx="4758"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8" name="Rectangle 59"/>
              <p:cNvSpPr>
                <a:spLocks noChangeArrowheads="1"/>
              </p:cNvSpPr>
              <p:nvPr/>
            </p:nvSpPr>
            <p:spPr bwMode="auto">
              <a:xfrm>
                <a:off x="4186321" y="1701140"/>
                <a:ext cx="4758"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0" name="Rectangle 61"/>
              <p:cNvSpPr>
                <a:spLocks noChangeArrowheads="1"/>
              </p:cNvSpPr>
              <p:nvPr/>
            </p:nvSpPr>
            <p:spPr bwMode="auto">
              <a:xfrm>
                <a:off x="4295744" y="1721738"/>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1" name="Rectangle 62"/>
              <p:cNvSpPr>
                <a:spLocks noChangeArrowheads="1"/>
              </p:cNvSpPr>
              <p:nvPr/>
            </p:nvSpPr>
            <p:spPr bwMode="auto">
              <a:xfrm>
                <a:off x="4295744" y="1721738"/>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3" name="Rectangle 64"/>
              <p:cNvSpPr>
                <a:spLocks noChangeArrowheads="1"/>
              </p:cNvSpPr>
              <p:nvPr/>
            </p:nvSpPr>
            <p:spPr bwMode="auto">
              <a:xfrm>
                <a:off x="4338561" y="1762933"/>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4" name="Rectangle 65"/>
              <p:cNvSpPr>
                <a:spLocks noChangeArrowheads="1"/>
              </p:cNvSpPr>
              <p:nvPr/>
            </p:nvSpPr>
            <p:spPr bwMode="auto">
              <a:xfrm>
                <a:off x="4338561" y="1762933"/>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6" name="Rectangle 67"/>
              <p:cNvSpPr>
                <a:spLocks noChangeArrowheads="1"/>
              </p:cNvSpPr>
              <p:nvPr/>
            </p:nvSpPr>
            <p:spPr bwMode="auto">
              <a:xfrm>
                <a:off x="4425782" y="1854831"/>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7" name="Rectangle 68"/>
              <p:cNvSpPr>
                <a:spLocks noChangeArrowheads="1"/>
              </p:cNvSpPr>
              <p:nvPr/>
            </p:nvSpPr>
            <p:spPr bwMode="auto">
              <a:xfrm>
                <a:off x="4425782" y="1854831"/>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9" name="Rectangle 70"/>
              <p:cNvSpPr>
                <a:spLocks noChangeArrowheads="1"/>
              </p:cNvSpPr>
              <p:nvPr/>
            </p:nvSpPr>
            <p:spPr bwMode="auto">
              <a:xfrm>
                <a:off x="4447984" y="1865922"/>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0" name="Rectangle 71"/>
              <p:cNvSpPr>
                <a:spLocks noChangeArrowheads="1"/>
              </p:cNvSpPr>
              <p:nvPr/>
            </p:nvSpPr>
            <p:spPr bwMode="auto">
              <a:xfrm>
                <a:off x="4447984" y="1865922"/>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2" name="Rectangle 73"/>
              <p:cNvSpPr>
                <a:spLocks noChangeArrowheads="1"/>
              </p:cNvSpPr>
              <p:nvPr/>
            </p:nvSpPr>
            <p:spPr bwMode="auto">
              <a:xfrm>
                <a:off x="4731849" y="1891272"/>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3" name="Rectangle 74"/>
              <p:cNvSpPr>
                <a:spLocks noChangeArrowheads="1"/>
              </p:cNvSpPr>
              <p:nvPr/>
            </p:nvSpPr>
            <p:spPr bwMode="auto">
              <a:xfrm>
                <a:off x="4731849" y="1891272"/>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5" name="Rectangle 76"/>
              <p:cNvSpPr>
                <a:spLocks noChangeArrowheads="1"/>
              </p:cNvSpPr>
              <p:nvPr/>
            </p:nvSpPr>
            <p:spPr bwMode="auto">
              <a:xfrm>
                <a:off x="4765152" y="1926130"/>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6" name="Rectangle 77"/>
              <p:cNvSpPr>
                <a:spLocks noChangeArrowheads="1"/>
              </p:cNvSpPr>
              <p:nvPr/>
            </p:nvSpPr>
            <p:spPr bwMode="auto">
              <a:xfrm>
                <a:off x="4765152" y="1926130"/>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8" name="Rectangle 79"/>
              <p:cNvSpPr>
                <a:spLocks noChangeArrowheads="1"/>
              </p:cNvSpPr>
              <p:nvPr/>
            </p:nvSpPr>
            <p:spPr bwMode="auto">
              <a:xfrm>
                <a:off x="4796868" y="1962572"/>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9" name="Rectangle 80"/>
              <p:cNvSpPr>
                <a:spLocks noChangeArrowheads="1"/>
              </p:cNvSpPr>
              <p:nvPr/>
            </p:nvSpPr>
            <p:spPr bwMode="auto">
              <a:xfrm>
                <a:off x="4796868" y="1962572"/>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1" name="Rectangle 82"/>
              <p:cNvSpPr>
                <a:spLocks noChangeArrowheads="1"/>
              </p:cNvSpPr>
              <p:nvPr/>
            </p:nvSpPr>
            <p:spPr bwMode="auto">
              <a:xfrm>
                <a:off x="4863473" y="2054469"/>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2" name="Rectangle 83"/>
              <p:cNvSpPr>
                <a:spLocks noChangeArrowheads="1"/>
              </p:cNvSpPr>
              <p:nvPr/>
            </p:nvSpPr>
            <p:spPr bwMode="auto">
              <a:xfrm>
                <a:off x="4863473" y="2054469"/>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4" name="Rectangle 85"/>
              <p:cNvSpPr>
                <a:spLocks noChangeArrowheads="1"/>
              </p:cNvSpPr>
              <p:nvPr/>
            </p:nvSpPr>
            <p:spPr bwMode="auto">
              <a:xfrm>
                <a:off x="4874574" y="2054469"/>
                <a:ext cx="9515"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5" name="Rectangle 86"/>
              <p:cNvSpPr>
                <a:spLocks noChangeArrowheads="1"/>
              </p:cNvSpPr>
              <p:nvPr/>
            </p:nvSpPr>
            <p:spPr bwMode="auto">
              <a:xfrm>
                <a:off x="4874574" y="2054469"/>
                <a:ext cx="9515"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7" name="Rectangle 88"/>
              <p:cNvSpPr>
                <a:spLocks noChangeArrowheads="1"/>
              </p:cNvSpPr>
              <p:nvPr/>
            </p:nvSpPr>
            <p:spPr bwMode="auto">
              <a:xfrm>
                <a:off x="4912634" y="2070313"/>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18" name="Rectangle 89"/>
              <p:cNvSpPr>
                <a:spLocks noChangeArrowheads="1"/>
              </p:cNvSpPr>
              <p:nvPr/>
            </p:nvSpPr>
            <p:spPr bwMode="auto">
              <a:xfrm>
                <a:off x="4912634" y="2070313"/>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0" name="Rectangle 91"/>
              <p:cNvSpPr>
                <a:spLocks noChangeArrowheads="1"/>
              </p:cNvSpPr>
              <p:nvPr/>
            </p:nvSpPr>
            <p:spPr bwMode="auto">
              <a:xfrm>
                <a:off x="4939594" y="2070313"/>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1" name="Rectangle 92"/>
              <p:cNvSpPr>
                <a:spLocks noChangeArrowheads="1"/>
              </p:cNvSpPr>
              <p:nvPr/>
            </p:nvSpPr>
            <p:spPr bwMode="auto">
              <a:xfrm>
                <a:off x="4939594" y="2070313"/>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3" name="Rectangle 94"/>
              <p:cNvSpPr>
                <a:spLocks noChangeArrowheads="1"/>
              </p:cNvSpPr>
              <p:nvPr/>
            </p:nvSpPr>
            <p:spPr bwMode="auto">
              <a:xfrm>
                <a:off x="5190156" y="2070313"/>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4" name="Rectangle 95"/>
              <p:cNvSpPr>
                <a:spLocks noChangeArrowheads="1"/>
              </p:cNvSpPr>
              <p:nvPr/>
            </p:nvSpPr>
            <p:spPr bwMode="auto">
              <a:xfrm>
                <a:off x="5190156" y="2070313"/>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6" name="Rectangle 97"/>
              <p:cNvSpPr>
                <a:spLocks noChangeArrowheads="1"/>
              </p:cNvSpPr>
              <p:nvPr/>
            </p:nvSpPr>
            <p:spPr bwMode="auto">
              <a:xfrm>
                <a:off x="5261519" y="2084573"/>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7" name="Rectangle 98"/>
              <p:cNvSpPr>
                <a:spLocks noChangeArrowheads="1"/>
              </p:cNvSpPr>
              <p:nvPr/>
            </p:nvSpPr>
            <p:spPr bwMode="auto">
              <a:xfrm>
                <a:off x="5261519" y="2084573"/>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29" name="Rectangle 100"/>
              <p:cNvSpPr>
                <a:spLocks noChangeArrowheads="1"/>
              </p:cNvSpPr>
              <p:nvPr/>
            </p:nvSpPr>
            <p:spPr bwMode="auto">
              <a:xfrm>
                <a:off x="5294821" y="2125769"/>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0" name="Rectangle 101"/>
              <p:cNvSpPr>
                <a:spLocks noChangeArrowheads="1"/>
              </p:cNvSpPr>
              <p:nvPr/>
            </p:nvSpPr>
            <p:spPr bwMode="auto">
              <a:xfrm>
                <a:off x="5294821" y="2125769"/>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2" name="Rectangle 103"/>
              <p:cNvSpPr>
                <a:spLocks noChangeArrowheads="1"/>
              </p:cNvSpPr>
              <p:nvPr/>
            </p:nvSpPr>
            <p:spPr bwMode="auto">
              <a:xfrm>
                <a:off x="5304336" y="2125769"/>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3" name="Rectangle 104"/>
              <p:cNvSpPr>
                <a:spLocks noChangeArrowheads="1"/>
              </p:cNvSpPr>
              <p:nvPr/>
            </p:nvSpPr>
            <p:spPr bwMode="auto">
              <a:xfrm>
                <a:off x="5304336" y="2125769"/>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5" name="Rectangle 106"/>
              <p:cNvSpPr>
                <a:spLocks noChangeArrowheads="1"/>
              </p:cNvSpPr>
              <p:nvPr/>
            </p:nvSpPr>
            <p:spPr bwMode="auto">
              <a:xfrm>
                <a:off x="5326538" y="2125769"/>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6" name="Rectangle 107"/>
              <p:cNvSpPr>
                <a:spLocks noChangeArrowheads="1"/>
              </p:cNvSpPr>
              <p:nvPr/>
            </p:nvSpPr>
            <p:spPr bwMode="auto">
              <a:xfrm>
                <a:off x="5326538" y="2125769"/>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8" name="Rectangle 109"/>
              <p:cNvSpPr>
                <a:spLocks noChangeArrowheads="1"/>
              </p:cNvSpPr>
              <p:nvPr/>
            </p:nvSpPr>
            <p:spPr bwMode="auto">
              <a:xfrm>
                <a:off x="5512081" y="2141613"/>
                <a:ext cx="6343"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39" name="Rectangle 110"/>
              <p:cNvSpPr>
                <a:spLocks noChangeArrowheads="1"/>
              </p:cNvSpPr>
              <p:nvPr/>
            </p:nvSpPr>
            <p:spPr bwMode="auto">
              <a:xfrm>
                <a:off x="5512081" y="2141613"/>
                <a:ext cx="6343"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1" name="Rectangle 112"/>
              <p:cNvSpPr>
                <a:spLocks noChangeArrowheads="1"/>
              </p:cNvSpPr>
              <p:nvPr/>
            </p:nvSpPr>
            <p:spPr bwMode="auto">
              <a:xfrm>
                <a:off x="5643705" y="2162211"/>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2" name="Rectangle 113"/>
              <p:cNvSpPr>
                <a:spLocks noChangeArrowheads="1"/>
              </p:cNvSpPr>
              <p:nvPr/>
            </p:nvSpPr>
            <p:spPr bwMode="auto">
              <a:xfrm>
                <a:off x="5643705" y="2162211"/>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4" name="Rectangle 115"/>
              <p:cNvSpPr>
                <a:spLocks noChangeArrowheads="1"/>
              </p:cNvSpPr>
              <p:nvPr/>
            </p:nvSpPr>
            <p:spPr bwMode="auto">
              <a:xfrm>
                <a:off x="5675422" y="2176471"/>
                <a:ext cx="6343"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5" name="Rectangle 116"/>
              <p:cNvSpPr>
                <a:spLocks noChangeArrowheads="1"/>
              </p:cNvSpPr>
              <p:nvPr/>
            </p:nvSpPr>
            <p:spPr bwMode="auto">
              <a:xfrm>
                <a:off x="5675422" y="2176471"/>
                <a:ext cx="6343"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7" name="Rectangle 118"/>
              <p:cNvSpPr>
                <a:spLocks noChangeArrowheads="1"/>
              </p:cNvSpPr>
              <p:nvPr/>
            </p:nvSpPr>
            <p:spPr bwMode="auto">
              <a:xfrm>
                <a:off x="5719825" y="2228757"/>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48" name="Rectangle 119"/>
              <p:cNvSpPr>
                <a:spLocks noChangeArrowheads="1"/>
              </p:cNvSpPr>
              <p:nvPr/>
            </p:nvSpPr>
            <p:spPr bwMode="auto">
              <a:xfrm>
                <a:off x="5719825" y="2228757"/>
                <a:ext cx="4758"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0" name="Rectangle 121"/>
              <p:cNvSpPr>
                <a:spLocks noChangeArrowheads="1"/>
              </p:cNvSpPr>
              <p:nvPr/>
            </p:nvSpPr>
            <p:spPr bwMode="auto">
              <a:xfrm>
                <a:off x="5753128" y="2268368"/>
                <a:ext cx="4758"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1" name="Rectangle 122"/>
              <p:cNvSpPr>
                <a:spLocks noChangeArrowheads="1"/>
              </p:cNvSpPr>
              <p:nvPr/>
            </p:nvSpPr>
            <p:spPr bwMode="auto">
              <a:xfrm>
                <a:off x="5753128" y="2268368"/>
                <a:ext cx="4758"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3" name="Rectangle 124"/>
              <p:cNvSpPr>
                <a:spLocks noChangeArrowheads="1"/>
              </p:cNvSpPr>
              <p:nvPr/>
            </p:nvSpPr>
            <p:spPr bwMode="auto">
              <a:xfrm>
                <a:off x="5773744" y="2268368"/>
                <a:ext cx="6343"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4" name="Rectangle 125"/>
              <p:cNvSpPr>
                <a:spLocks noChangeArrowheads="1"/>
              </p:cNvSpPr>
              <p:nvPr/>
            </p:nvSpPr>
            <p:spPr bwMode="auto">
              <a:xfrm>
                <a:off x="5773744" y="2268368"/>
                <a:ext cx="6343"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6" name="Rectangle 127"/>
              <p:cNvSpPr>
                <a:spLocks noChangeArrowheads="1"/>
              </p:cNvSpPr>
              <p:nvPr/>
            </p:nvSpPr>
            <p:spPr bwMode="auto">
              <a:xfrm>
                <a:off x="6057609" y="2268368"/>
                <a:ext cx="6343"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7" name="Rectangle 128"/>
              <p:cNvSpPr>
                <a:spLocks noChangeArrowheads="1"/>
              </p:cNvSpPr>
              <p:nvPr/>
            </p:nvSpPr>
            <p:spPr bwMode="auto">
              <a:xfrm>
                <a:off x="6057609" y="2268368"/>
                <a:ext cx="6343"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59" name="Rectangle 130"/>
              <p:cNvSpPr>
                <a:spLocks noChangeArrowheads="1"/>
              </p:cNvSpPr>
              <p:nvPr/>
            </p:nvSpPr>
            <p:spPr bwMode="auto">
              <a:xfrm>
                <a:off x="6144830" y="2334914"/>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0" name="Rectangle 131"/>
              <p:cNvSpPr>
                <a:spLocks noChangeArrowheads="1"/>
              </p:cNvSpPr>
              <p:nvPr/>
            </p:nvSpPr>
            <p:spPr bwMode="auto">
              <a:xfrm>
                <a:off x="6144830" y="2334914"/>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2" name="Rectangle 133"/>
              <p:cNvSpPr>
                <a:spLocks noChangeArrowheads="1"/>
              </p:cNvSpPr>
              <p:nvPr/>
            </p:nvSpPr>
            <p:spPr bwMode="auto">
              <a:xfrm>
                <a:off x="6167032" y="2360265"/>
                <a:ext cx="11101" cy="72884"/>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3" name="Rectangle 134"/>
              <p:cNvSpPr>
                <a:spLocks noChangeArrowheads="1"/>
              </p:cNvSpPr>
              <p:nvPr/>
            </p:nvSpPr>
            <p:spPr bwMode="auto">
              <a:xfrm>
                <a:off x="6167032" y="2360265"/>
                <a:ext cx="11101" cy="72884"/>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5" name="Rectangle 136"/>
              <p:cNvSpPr>
                <a:spLocks noChangeArrowheads="1"/>
              </p:cNvSpPr>
              <p:nvPr/>
            </p:nvSpPr>
            <p:spPr bwMode="auto">
              <a:xfrm>
                <a:off x="6211435" y="2412551"/>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6" name="Rectangle 137"/>
              <p:cNvSpPr>
                <a:spLocks noChangeArrowheads="1"/>
              </p:cNvSpPr>
              <p:nvPr/>
            </p:nvSpPr>
            <p:spPr bwMode="auto">
              <a:xfrm>
                <a:off x="6211435" y="2412551"/>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8" name="Rectangle 139"/>
              <p:cNvSpPr>
                <a:spLocks noChangeArrowheads="1"/>
              </p:cNvSpPr>
              <p:nvPr/>
            </p:nvSpPr>
            <p:spPr bwMode="auto">
              <a:xfrm>
                <a:off x="6222536" y="2412551"/>
                <a:ext cx="9515"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69" name="Rectangle 140"/>
              <p:cNvSpPr>
                <a:spLocks noChangeArrowheads="1"/>
              </p:cNvSpPr>
              <p:nvPr/>
            </p:nvSpPr>
            <p:spPr bwMode="auto">
              <a:xfrm>
                <a:off x="6222536" y="2412551"/>
                <a:ext cx="9515"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1" name="Rectangle 142"/>
              <p:cNvSpPr>
                <a:spLocks noChangeArrowheads="1"/>
              </p:cNvSpPr>
              <p:nvPr/>
            </p:nvSpPr>
            <p:spPr bwMode="auto">
              <a:xfrm>
                <a:off x="6243152" y="2412551"/>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2" name="Rectangle 143"/>
              <p:cNvSpPr>
                <a:spLocks noChangeArrowheads="1"/>
              </p:cNvSpPr>
              <p:nvPr/>
            </p:nvSpPr>
            <p:spPr bwMode="auto">
              <a:xfrm>
                <a:off x="6243152" y="2412551"/>
                <a:ext cx="11101" cy="71300"/>
              </a:xfrm>
              <a:prstGeom prst="rect">
                <a:avLst/>
              </a:prstGeom>
              <a:noFill/>
              <a:ln w="19050"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4" name="Rectangle 145"/>
              <p:cNvSpPr>
                <a:spLocks noChangeArrowheads="1"/>
              </p:cNvSpPr>
              <p:nvPr/>
            </p:nvSpPr>
            <p:spPr bwMode="auto">
              <a:xfrm>
                <a:off x="6730004"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6" name="Rectangle 147"/>
              <p:cNvSpPr>
                <a:spLocks noChangeArrowheads="1"/>
              </p:cNvSpPr>
              <p:nvPr/>
            </p:nvSpPr>
            <p:spPr bwMode="auto">
              <a:xfrm>
                <a:off x="7297733" y="2575748"/>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8" name="Rectangle 149"/>
              <p:cNvSpPr>
                <a:spLocks noChangeArrowheads="1"/>
              </p:cNvSpPr>
              <p:nvPr/>
            </p:nvSpPr>
            <p:spPr bwMode="auto">
              <a:xfrm>
                <a:off x="8017703" y="2575748"/>
                <a:ext cx="11101"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79" name="Rectangle 150"/>
              <p:cNvSpPr>
                <a:spLocks noChangeArrowheads="1"/>
              </p:cNvSpPr>
              <p:nvPr/>
            </p:nvSpPr>
            <p:spPr bwMode="auto">
              <a:xfrm>
                <a:off x="2565596" y="1094302"/>
                <a:ext cx="4758" cy="71300"/>
              </a:xfrm>
              <a:prstGeom prst="rect">
                <a:avLst/>
              </a:prstGeom>
              <a:noFill/>
              <a:ln w="19050"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grpSp>
        <p:sp>
          <p:nvSpPr>
            <p:cNvPr id="183" name="Freeform 154"/>
            <p:cNvSpPr>
              <a:spLocks/>
            </p:cNvSpPr>
            <p:nvPr/>
          </p:nvSpPr>
          <p:spPr bwMode="auto">
            <a:xfrm>
              <a:off x="1226513" y="1460569"/>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grpSp>
          <p:nvGrpSpPr>
            <p:cNvPr id="2" name="Group 1"/>
            <p:cNvGrpSpPr/>
            <p:nvPr/>
          </p:nvGrpSpPr>
          <p:grpSpPr>
            <a:xfrm>
              <a:off x="1211712" y="1363391"/>
              <a:ext cx="6738752" cy="3107603"/>
              <a:chOff x="2051784" y="918369"/>
              <a:chExt cx="5054064" cy="2330702"/>
            </a:xfrm>
          </p:grpSpPr>
          <p:sp>
            <p:nvSpPr>
              <p:cNvPr id="180" name="Freeform 151"/>
              <p:cNvSpPr>
                <a:spLocks/>
              </p:cNvSpPr>
              <p:nvPr/>
            </p:nvSpPr>
            <p:spPr bwMode="auto">
              <a:xfrm>
                <a:off x="2051784" y="954811"/>
                <a:ext cx="5054063" cy="2253064"/>
              </a:xfrm>
              <a:custGeom>
                <a:avLst/>
                <a:gdLst>
                  <a:gd name="T0" fmla="*/ 2915 w 3187"/>
                  <a:gd name="T1" fmla="*/ 1364 h 1422"/>
                  <a:gd name="T2" fmla="*/ 2413 w 3187"/>
                  <a:gd name="T3" fmla="*/ 1342 h 1422"/>
                  <a:gd name="T4" fmla="*/ 2093 w 3187"/>
                  <a:gd name="T5" fmla="*/ 1300 h 1422"/>
                  <a:gd name="T6" fmla="*/ 2051 w 3187"/>
                  <a:gd name="T7" fmla="*/ 1261 h 1422"/>
                  <a:gd name="T8" fmla="*/ 2038 w 3187"/>
                  <a:gd name="T9" fmla="*/ 1229 h 1422"/>
                  <a:gd name="T10" fmla="*/ 1769 w 3187"/>
                  <a:gd name="T11" fmla="*/ 1209 h 1422"/>
                  <a:gd name="T12" fmla="*/ 1755 w 3187"/>
                  <a:gd name="T13" fmla="*/ 1180 h 1422"/>
                  <a:gd name="T14" fmla="*/ 1525 w 3187"/>
                  <a:gd name="T15" fmla="*/ 1167 h 1422"/>
                  <a:gd name="T16" fmla="*/ 1497 w 3187"/>
                  <a:gd name="T17" fmla="*/ 1142 h 1422"/>
                  <a:gd name="T18" fmla="*/ 1466 w 3187"/>
                  <a:gd name="T19" fmla="*/ 1100 h 1422"/>
                  <a:gd name="T20" fmla="*/ 1463 w 3187"/>
                  <a:gd name="T21" fmla="*/ 1025 h 1422"/>
                  <a:gd name="T22" fmla="*/ 1425 w 3187"/>
                  <a:gd name="T23" fmla="*/ 1009 h 1422"/>
                  <a:gd name="T24" fmla="*/ 1422 w 3187"/>
                  <a:gd name="T25" fmla="*/ 984 h 1422"/>
                  <a:gd name="T26" fmla="*/ 1391 w 3187"/>
                  <a:gd name="T27" fmla="*/ 977 h 1422"/>
                  <a:gd name="T28" fmla="*/ 1301 w 3187"/>
                  <a:gd name="T29" fmla="*/ 951 h 1422"/>
                  <a:gd name="T30" fmla="*/ 1215 w 3187"/>
                  <a:gd name="T31" fmla="*/ 935 h 1422"/>
                  <a:gd name="T32" fmla="*/ 1201 w 3187"/>
                  <a:gd name="T33" fmla="*/ 909 h 1422"/>
                  <a:gd name="T34" fmla="*/ 1170 w 3187"/>
                  <a:gd name="T35" fmla="*/ 887 h 1422"/>
                  <a:gd name="T36" fmla="*/ 1129 w 3187"/>
                  <a:gd name="T37" fmla="*/ 787 h 1422"/>
                  <a:gd name="T38" fmla="*/ 1077 w 3187"/>
                  <a:gd name="T39" fmla="*/ 777 h 1422"/>
                  <a:gd name="T40" fmla="*/ 974 w 3187"/>
                  <a:gd name="T41" fmla="*/ 755 h 1422"/>
                  <a:gd name="T42" fmla="*/ 926 w 3187"/>
                  <a:gd name="T43" fmla="*/ 742 h 1422"/>
                  <a:gd name="T44" fmla="*/ 905 w 3187"/>
                  <a:gd name="T45" fmla="*/ 716 h 1422"/>
                  <a:gd name="T46" fmla="*/ 892 w 3187"/>
                  <a:gd name="T47" fmla="*/ 700 h 1422"/>
                  <a:gd name="T48" fmla="*/ 885 w 3187"/>
                  <a:gd name="T49" fmla="*/ 600 h 1422"/>
                  <a:gd name="T50" fmla="*/ 871 w 3187"/>
                  <a:gd name="T51" fmla="*/ 542 h 1422"/>
                  <a:gd name="T52" fmla="*/ 857 w 3187"/>
                  <a:gd name="T53" fmla="*/ 490 h 1422"/>
                  <a:gd name="T54" fmla="*/ 843 w 3187"/>
                  <a:gd name="T55" fmla="*/ 480 h 1422"/>
                  <a:gd name="T56" fmla="*/ 837 w 3187"/>
                  <a:gd name="T57" fmla="*/ 435 h 1422"/>
                  <a:gd name="T58" fmla="*/ 682 w 3187"/>
                  <a:gd name="T59" fmla="*/ 422 h 1422"/>
                  <a:gd name="T60" fmla="*/ 640 w 3187"/>
                  <a:gd name="T61" fmla="*/ 410 h 1422"/>
                  <a:gd name="T62" fmla="*/ 623 w 3187"/>
                  <a:gd name="T63" fmla="*/ 390 h 1422"/>
                  <a:gd name="T64" fmla="*/ 613 w 3187"/>
                  <a:gd name="T65" fmla="*/ 364 h 1422"/>
                  <a:gd name="T66" fmla="*/ 589 w 3187"/>
                  <a:gd name="T67" fmla="*/ 358 h 1422"/>
                  <a:gd name="T68" fmla="*/ 544 w 3187"/>
                  <a:gd name="T69" fmla="*/ 287 h 1422"/>
                  <a:gd name="T70" fmla="*/ 355 w 3187"/>
                  <a:gd name="T71" fmla="*/ 274 h 1422"/>
                  <a:gd name="T72" fmla="*/ 344 w 3187"/>
                  <a:gd name="T73" fmla="*/ 248 h 1422"/>
                  <a:gd name="T74" fmla="*/ 334 w 3187"/>
                  <a:gd name="T75" fmla="*/ 239 h 1422"/>
                  <a:gd name="T76" fmla="*/ 331 w 3187"/>
                  <a:gd name="T77" fmla="*/ 232 h 1422"/>
                  <a:gd name="T78" fmla="*/ 313 w 3187"/>
                  <a:gd name="T79" fmla="*/ 216 h 1422"/>
                  <a:gd name="T80" fmla="*/ 303 w 3187"/>
                  <a:gd name="T81" fmla="*/ 210 h 1422"/>
                  <a:gd name="T82" fmla="*/ 289 w 3187"/>
                  <a:gd name="T83" fmla="*/ 200 h 1422"/>
                  <a:gd name="T84" fmla="*/ 286 w 3187"/>
                  <a:gd name="T85" fmla="*/ 158 h 1422"/>
                  <a:gd name="T86" fmla="*/ 276 w 3187"/>
                  <a:gd name="T87" fmla="*/ 152 h 1422"/>
                  <a:gd name="T88" fmla="*/ 255 w 3187"/>
                  <a:gd name="T89" fmla="*/ 100 h 1422"/>
                  <a:gd name="T90" fmla="*/ 231 w 3187"/>
                  <a:gd name="T91" fmla="*/ 84 h 1422"/>
                  <a:gd name="T92" fmla="*/ 224 w 3187"/>
                  <a:gd name="T93" fmla="*/ 64 h 1422"/>
                  <a:gd name="T94" fmla="*/ 159 w 3187"/>
                  <a:gd name="T95" fmla="*/ 52 h 1422"/>
                  <a:gd name="T96" fmla="*/ 110 w 3187"/>
                  <a:gd name="T97" fmla="*/ 42 h 1422"/>
                  <a:gd name="T98" fmla="*/ 107 w 3187"/>
                  <a:gd name="T99" fmla="*/ 6 h 1422"/>
                  <a:gd name="T100" fmla="*/ 0 w 3187"/>
                  <a:gd name="T101" fmla="*/ 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7" h="1422">
                    <a:moveTo>
                      <a:pt x="3187" y="1422"/>
                    </a:moveTo>
                    <a:lnTo>
                      <a:pt x="2915" y="1422"/>
                    </a:lnTo>
                    <a:lnTo>
                      <a:pt x="2915" y="1364"/>
                    </a:lnTo>
                    <a:lnTo>
                      <a:pt x="2585" y="1364"/>
                    </a:lnTo>
                    <a:lnTo>
                      <a:pt x="2585" y="1342"/>
                    </a:lnTo>
                    <a:lnTo>
                      <a:pt x="2413" y="1342"/>
                    </a:lnTo>
                    <a:lnTo>
                      <a:pt x="2413" y="1319"/>
                    </a:lnTo>
                    <a:lnTo>
                      <a:pt x="2093" y="1319"/>
                    </a:lnTo>
                    <a:lnTo>
                      <a:pt x="2093" y="1300"/>
                    </a:lnTo>
                    <a:lnTo>
                      <a:pt x="2072" y="1300"/>
                    </a:lnTo>
                    <a:lnTo>
                      <a:pt x="2072" y="1261"/>
                    </a:lnTo>
                    <a:lnTo>
                      <a:pt x="2051" y="1261"/>
                    </a:lnTo>
                    <a:lnTo>
                      <a:pt x="2051" y="1245"/>
                    </a:lnTo>
                    <a:lnTo>
                      <a:pt x="2038" y="1245"/>
                    </a:lnTo>
                    <a:lnTo>
                      <a:pt x="2038" y="1229"/>
                    </a:lnTo>
                    <a:lnTo>
                      <a:pt x="1934" y="1229"/>
                    </a:lnTo>
                    <a:lnTo>
                      <a:pt x="1934" y="1209"/>
                    </a:lnTo>
                    <a:lnTo>
                      <a:pt x="1769" y="1209"/>
                    </a:lnTo>
                    <a:lnTo>
                      <a:pt x="1769" y="1196"/>
                    </a:lnTo>
                    <a:lnTo>
                      <a:pt x="1755" y="1196"/>
                    </a:lnTo>
                    <a:lnTo>
                      <a:pt x="1755" y="1180"/>
                    </a:lnTo>
                    <a:lnTo>
                      <a:pt x="1618" y="1180"/>
                    </a:lnTo>
                    <a:lnTo>
                      <a:pt x="1618" y="1167"/>
                    </a:lnTo>
                    <a:lnTo>
                      <a:pt x="1525" y="1167"/>
                    </a:lnTo>
                    <a:lnTo>
                      <a:pt x="1525" y="1151"/>
                    </a:lnTo>
                    <a:lnTo>
                      <a:pt x="1497" y="1151"/>
                    </a:lnTo>
                    <a:lnTo>
                      <a:pt x="1497" y="1142"/>
                    </a:lnTo>
                    <a:lnTo>
                      <a:pt x="1477" y="1142"/>
                    </a:lnTo>
                    <a:lnTo>
                      <a:pt x="1477" y="1100"/>
                    </a:lnTo>
                    <a:lnTo>
                      <a:pt x="1466" y="1100"/>
                    </a:lnTo>
                    <a:lnTo>
                      <a:pt x="1466" y="1090"/>
                    </a:lnTo>
                    <a:lnTo>
                      <a:pt x="1463" y="1090"/>
                    </a:lnTo>
                    <a:lnTo>
                      <a:pt x="1463" y="1025"/>
                    </a:lnTo>
                    <a:lnTo>
                      <a:pt x="1439" y="1025"/>
                    </a:lnTo>
                    <a:lnTo>
                      <a:pt x="1439" y="1009"/>
                    </a:lnTo>
                    <a:lnTo>
                      <a:pt x="1425" y="1009"/>
                    </a:lnTo>
                    <a:lnTo>
                      <a:pt x="1425" y="1000"/>
                    </a:lnTo>
                    <a:lnTo>
                      <a:pt x="1422" y="1000"/>
                    </a:lnTo>
                    <a:lnTo>
                      <a:pt x="1422" y="984"/>
                    </a:lnTo>
                    <a:lnTo>
                      <a:pt x="1411" y="984"/>
                    </a:lnTo>
                    <a:lnTo>
                      <a:pt x="1411" y="977"/>
                    </a:lnTo>
                    <a:lnTo>
                      <a:pt x="1391" y="977"/>
                    </a:lnTo>
                    <a:lnTo>
                      <a:pt x="1391" y="961"/>
                    </a:lnTo>
                    <a:lnTo>
                      <a:pt x="1301" y="961"/>
                    </a:lnTo>
                    <a:lnTo>
                      <a:pt x="1301" y="951"/>
                    </a:lnTo>
                    <a:lnTo>
                      <a:pt x="1267" y="951"/>
                    </a:lnTo>
                    <a:lnTo>
                      <a:pt x="1267" y="935"/>
                    </a:lnTo>
                    <a:lnTo>
                      <a:pt x="1215" y="935"/>
                    </a:lnTo>
                    <a:lnTo>
                      <a:pt x="1215" y="922"/>
                    </a:lnTo>
                    <a:lnTo>
                      <a:pt x="1201" y="922"/>
                    </a:lnTo>
                    <a:lnTo>
                      <a:pt x="1201" y="909"/>
                    </a:lnTo>
                    <a:lnTo>
                      <a:pt x="1181" y="909"/>
                    </a:lnTo>
                    <a:lnTo>
                      <a:pt x="1181" y="887"/>
                    </a:lnTo>
                    <a:lnTo>
                      <a:pt x="1170" y="887"/>
                    </a:lnTo>
                    <a:lnTo>
                      <a:pt x="1170" y="803"/>
                    </a:lnTo>
                    <a:lnTo>
                      <a:pt x="1129" y="803"/>
                    </a:lnTo>
                    <a:lnTo>
                      <a:pt x="1129" y="787"/>
                    </a:lnTo>
                    <a:lnTo>
                      <a:pt x="1122" y="787"/>
                    </a:lnTo>
                    <a:lnTo>
                      <a:pt x="1122" y="777"/>
                    </a:lnTo>
                    <a:lnTo>
                      <a:pt x="1077" y="777"/>
                    </a:lnTo>
                    <a:lnTo>
                      <a:pt x="1077" y="764"/>
                    </a:lnTo>
                    <a:lnTo>
                      <a:pt x="974" y="764"/>
                    </a:lnTo>
                    <a:lnTo>
                      <a:pt x="974" y="755"/>
                    </a:lnTo>
                    <a:lnTo>
                      <a:pt x="926" y="755"/>
                    </a:lnTo>
                    <a:lnTo>
                      <a:pt x="926" y="748"/>
                    </a:lnTo>
                    <a:lnTo>
                      <a:pt x="926" y="742"/>
                    </a:lnTo>
                    <a:lnTo>
                      <a:pt x="912" y="742"/>
                    </a:lnTo>
                    <a:lnTo>
                      <a:pt x="912" y="716"/>
                    </a:lnTo>
                    <a:lnTo>
                      <a:pt x="905" y="716"/>
                    </a:lnTo>
                    <a:lnTo>
                      <a:pt x="905" y="706"/>
                    </a:lnTo>
                    <a:lnTo>
                      <a:pt x="892" y="706"/>
                    </a:lnTo>
                    <a:lnTo>
                      <a:pt x="892" y="700"/>
                    </a:lnTo>
                    <a:lnTo>
                      <a:pt x="892" y="671"/>
                    </a:lnTo>
                    <a:lnTo>
                      <a:pt x="885" y="671"/>
                    </a:lnTo>
                    <a:lnTo>
                      <a:pt x="885" y="600"/>
                    </a:lnTo>
                    <a:lnTo>
                      <a:pt x="878" y="600"/>
                    </a:lnTo>
                    <a:lnTo>
                      <a:pt x="878" y="542"/>
                    </a:lnTo>
                    <a:lnTo>
                      <a:pt x="871" y="542"/>
                    </a:lnTo>
                    <a:lnTo>
                      <a:pt x="871" y="526"/>
                    </a:lnTo>
                    <a:lnTo>
                      <a:pt x="857" y="526"/>
                    </a:lnTo>
                    <a:lnTo>
                      <a:pt x="857" y="490"/>
                    </a:lnTo>
                    <a:lnTo>
                      <a:pt x="850" y="490"/>
                    </a:lnTo>
                    <a:lnTo>
                      <a:pt x="850" y="480"/>
                    </a:lnTo>
                    <a:lnTo>
                      <a:pt x="843" y="480"/>
                    </a:lnTo>
                    <a:lnTo>
                      <a:pt x="843" y="471"/>
                    </a:lnTo>
                    <a:lnTo>
                      <a:pt x="837" y="471"/>
                    </a:lnTo>
                    <a:lnTo>
                      <a:pt x="837" y="435"/>
                    </a:lnTo>
                    <a:lnTo>
                      <a:pt x="785" y="435"/>
                    </a:lnTo>
                    <a:lnTo>
                      <a:pt x="785" y="422"/>
                    </a:lnTo>
                    <a:lnTo>
                      <a:pt x="682" y="422"/>
                    </a:lnTo>
                    <a:lnTo>
                      <a:pt x="682" y="416"/>
                    </a:lnTo>
                    <a:lnTo>
                      <a:pt x="640" y="416"/>
                    </a:lnTo>
                    <a:lnTo>
                      <a:pt x="640" y="410"/>
                    </a:lnTo>
                    <a:lnTo>
                      <a:pt x="633" y="410"/>
                    </a:lnTo>
                    <a:lnTo>
                      <a:pt x="633" y="390"/>
                    </a:lnTo>
                    <a:lnTo>
                      <a:pt x="623" y="390"/>
                    </a:lnTo>
                    <a:lnTo>
                      <a:pt x="623" y="377"/>
                    </a:lnTo>
                    <a:lnTo>
                      <a:pt x="613" y="377"/>
                    </a:lnTo>
                    <a:lnTo>
                      <a:pt x="613" y="364"/>
                    </a:lnTo>
                    <a:lnTo>
                      <a:pt x="592" y="364"/>
                    </a:lnTo>
                    <a:lnTo>
                      <a:pt x="592" y="358"/>
                    </a:lnTo>
                    <a:lnTo>
                      <a:pt x="589" y="358"/>
                    </a:lnTo>
                    <a:lnTo>
                      <a:pt x="589" y="297"/>
                    </a:lnTo>
                    <a:lnTo>
                      <a:pt x="544" y="297"/>
                    </a:lnTo>
                    <a:lnTo>
                      <a:pt x="544" y="287"/>
                    </a:lnTo>
                    <a:lnTo>
                      <a:pt x="441" y="287"/>
                    </a:lnTo>
                    <a:lnTo>
                      <a:pt x="441" y="274"/>
                    </a:lnTo>
                    <a:lnTo>
                      <a:pt x="355" y="274"/>
                    </a:lnTo>
                    <a:lnTo>
                      <a:pt x="355" y="264"/>
                    </a:lnTo>
                    <a:lnTo>
                      <a:pt x="344" y="264"/>
                    </a:lnTo>
                    <a:lnTo>
                      <a:pt x="344" y="248"/>
                    </a:lnTo>
                    <a:lnTo>
                      <a:pt x="341" y="248"/>
                    </a:lnTo>
                    <a:lnTo>
                      <a:pt x="341" y="239"/>
                    </a:lnTo>
                    <a:lnTo>
                      <a:pt x="334" y="239"/>
                    </a:lnTo>
                    <a:lnTo>
                      <a:pt x="334" y="235"/>
                    </a:lnTo>
                    <a:lnTo>
                      <a:pt x="334" y="232"/>
                    </a:lnTo>
                    <a:lnTo>
                      <a:pt x="331" y="232"/>
                    </a:lnTo>
                    <a:lnTo>
                      <a:pt x="331" y="226"/>
                    </a:lnTo>
                    <a:lnTo>
                      <a:pt x="313" y="226"/>
                    </a:lnTo>
                    <a:lnTo>
                      <a:pt x="313" y="216"/>
                    </a:lnTo>
                    <a:lnTo>
                      <a:pt x="307" y="216"/>
                    </a:lnTo>
                    <a:lnTo>
                      <a:pt x="307" y="210"/>
                    </a:lnTo>
                    <a:lnTo>
                      <a:pt x="303" y="210"/>
                    </a:lnTo>
                    <a:lnTo>
                      <a:pt x="303" y="200"/>
                    </a:lnTo>
                    <a:lnTo>
                      <a:pt x="300" y="200"/>
                    </a:lnTo>
                    <a:lnTo>
                      <a:pt x="289" y="200"/>
                    </a:lnTo>
                    <a:lnTo>
                      <a:pt x="289" y="171"/>
                    </a:lnTo>
                    <a:lnTo>
                      <a:pt x="286" y="171"/>
                    </a:lnTo>
                    <a:lnTo>
                      <a:pt x="286" y="158"/>
                    </a:lnTo>
                    <a:lnTo>
                      <a:pt x="279" y="158"/>
                    </a:lnTo>
                    <a:lnTo>
                      <a:pt x="279" y="152"/>
                    </a:lnTo>
                    <a:lnTo>
                      <a:pt x="276" y="152"/>
                    </a:lnTo>
                    <a:lnTo>
                      <a:pt x="276" y="145"/>
                    </a:lnTo>
                    <a:lnTo>
                      <a:pt x="255" y="145"/>
                    </a:lnTo>
                    <a:lnTo>
                      <a:pt x="255" y="100"/>
                    </a:lnTo>
                    <a:lnTo>
                      <a:pt x="248" y="100"/>
                    </a:lnTo>
                    <a:lnTo>
                      <a:pt x="248" y="84"/>
                    </a:lnTo>
                    <a:lnTo>
                      <a:pt x="231" y="84"/>
                    </a:lnTo>
                    <a:lnTo>
                      <a:pt x="231" y="74"/>
                    </a:lnTo>
                    <a:lnTo>
                      <a:pt x="224" y="74"/>
                    </a:lnTo>
                    <a:lnTo>
                      <a:pt x="224" y="64"/>
                    </a:lnTo>
                    <a:lnTo>
                      <a:pt x="217" y="64"/>
                    </a:lnTo>
                    <a:lnTo>
                      <a:pt x="159" y="64"/>
                    </a:lnTo>
                    <a:lnTo>
                      <a:pt x="159" y="52"/>
                    </a:lnTo>
                    <a:lnTo>
                      <a:pt x="134" y="52"/>
                    </a:lnTo>
                    <a:lnTo>
                      <a:pt x="134" y="42"/>
                    </a:lnTo>
                    <a:lnTo>
                      <a:pt x="110" y="42"/>
                    </a:lnTo>
                    <a:lnTo>
                      <a:pt x="110" y="19"/>
                    </a:lnTo>
                    <a:lnTo>
                      <a:pt x="107" y="19"/>
                    </a:lnTo>
                    <a:lnTo>
                      <a:pt x="107" y="6"/>
                    </a:lnTo>
                    <a:lnTo>
                      <a:pt x="100" y="6"/>
                    </a:lnTo>
                    <a:lnTo>
                      <a:pt x="100" y="0"/>
                    </a:lnTo>
                    <a:lnTo>
                      <a:pt x="0" y="0"/>
                    </a:lnTo>
                  </a:path>
                </a:pathLst>
              </a:custGeom>
              <a:noFill/>
              <a:ln w="2540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1" name="Freeform 152"/>
              <p:cNvSpPr>
                <a:spLocks/>
              </p:cNvSpPr>
              <p:nvPr/>
            </p:nvSpPr>
            <p:spPr bwMode="auto">
              <a:xfrm>
                <a:off x="2062885" y="9183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2" name="Freeform 153"/>
              <p:cNvSpPr>
                <a:spLocks/>
              </p:cNvSpPr>
              <p:nvPr/>
            </p:nvSpPr>
            <p:spPr bwMode="auto">
              <a:xfrm>
                <a:off x="2062885" y="9183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5" name="Freeform 156"/>
              <p:cNvSpPr>
                <a:spLocks/>
              </p:cNvSpPr>
              <p:nvPr/>
            </p:nvSpPr>
            <p:spPr bwMode="auto">
              <a:xfrm>
                <a:off x="2062885" y="9183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6" name="Freeform 157"/>
              <p:cNvSpPr>
                <a:spLocks/>
              </p:cNvSpPr>
              <p:nvPr/>
            </p:nvSpPr>
            <p:spPr bwMode="auto">
              <a:xfrm>
                <a:off x="2062885" y="9183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7" name="Freeform 158"/>
              <p:cNvSpPr>
                <a:spLocks/>
              </p:cNvSpPr>
              <p:nvPr/>
            </p:nvSpPr>
            <p:spPr bwMode="auto">
              <a:xfrm>
                <a:off x="2675018" y="1352504"/>
                <a:ext cx="4758" cy="72884"/>
              </a:xfrm>
              <a:custGeom>
                <a:avLst/>
                <a:gdLst>
                  <a:gd name="T0" fmla="*/ 3 w 3"/>
                  <a:gd name="T1" fmla="*/ 0 h 46"/>
                  <a:gd name="T2" fmla="*/ 0 w 3"/>
                  <a:gd name="T3" fmla="*/ 0 h 46"/>
                  <a:gd name="T4" fmla="*/ 0 w 3"/>
                  <a:gd name="T5" fmla="*/ 0 h 46"/>
                  <a:gd name="T6" fmla="*/ 0 w 3"/>
                  <a:gd name="T7" fmla="*/ 23 h 46"/>
                  <a:gd name="T8" fmla="*/ 0 w 3"/>
                  <a:gd name="T9" fmla="*/ 46 h 46"/>
                  <a:gd name="T10" fmla="*/ 0 w 3"/>
                  <a:gd name="T11" fmla="*/ 46 h 46"/>
                  <a:gd name="T12" fmla="*/ 3 w 3"/>
                  <a:gd name="T13" fmla="*/ 46 h 46"/>
                  <a:gd name="T14" fmla="*/ 3 w 3"/>
                  <a:gd name="T15" fmla="*/ 23 h 46"/>
                  <a:gd name="T16" fmla="*/ 3 w 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6">
                    <a:moveTo>
                      <a:pt x="3" y="0"/>
                    </a:moveTo>
                    <a:lnTo>
                      <a:pt x="0" y="0"/>
                    </a:lnTo>
                    <a:lnTo>
                      <a:pt x="0" y="0"/>
                    </a:lnTo>
                    <a:lnTo>
                      <a:pt x="0" y="23"/>
                    </a:lnTo>
                    <a:lnTo>
                      <a:pt x="0" y="46"/>
                    </a:lnTo>
                    <a:lnTo>
                      <a:pt x="0" y="46"/>
                    </a:lnTo>
                    <a:lnTo>
                      <a:pt x="3" y="46"/>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8" name="Freeform 159"/>
              <p:cNvSpPr>
                <a:spLocks/>
              </p:cNvSpPr>
              <p:nvPr/>
            </p:nvSpPr>
            <p:spPr bwMode="auto">
              <a:xfrm>
                <a:off x="2675018" y="1352504"/>
                <a:ext cx="4758" cy="72884"/>
              </a:xfrm>
              <a:custGeom>
                <a:avLst/>
                <a:gdLst>
                  <a:gd name="T0" fmla="*/ 3 w 3"/>
                  <a:gd name="T1" fmla="*/ 0 h 46"/>
                  <a:gd name="T2" fmla="*/ 0 w 3"/>
                  <a:gd name="T3" fmla="*/ 0 h 46"/>
                  <a:gd name="T4" fmla="*/ 0 w 3"/>
                  <a:gd name="T5" fmla="*/ 0 h 46"/>
                  <a:gd name="T6" fmla="*/ 0 w 3"/>
                  <a:gd name="T7" fmla="*/ 23 h 46"/>
                  <a:gd name="T8" fmla="*/ 0 w 3"/>
                  <a:gd name="T9" fmla="*/ 46 h 46"/>
                  <a:gd name="T10" fmla="*/ 0 w 3"/>
                  <a:gd name="T11" fmla="*/ 46 h 46"/>
                  <a:gd name="T12" fmla="*/ 3 w 3"/>
                  <a:gd name="T13" fmla="*/ 46 h 46"/>
                  <a:gd name="T14" fmla="*/ 3 w 3"/>
                  <a:gd name="T15" fmla="*/ 23 h 46"/>
                  <a:gd name="T16" fmla="*/ 3 w 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6">
                    <a:moveTo>
                      <a:pt x="3" y="0"/>
                    </a:moveTo>
                    <a:lnTo>
                      <a:pt x="0" y="0"/>
                    </a:lnTo>
                    <a:lnTo>
                      <a:pt x="0" y="0"/>
                    </a:lnTo>
                    <a:lnTo>
                      <a:pt x="0" y="23"/>
                    </a:lnTo>
                    <a:lnTo>
                      <a:pt x="0" y="46"/>
                    </a:lnTo>
                    <a:lnTo>
                      <a:pt x="0" y="46"/>
                    </a:lnTo>
                    <a:lnTo>
                      <a:pt x="3" y="46"/>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89" name="Freeform 160"/>
              <p:cNvSpPr>
                <a:spLocks/>
              </p:cNvSpPr>
              <p:nvPr/>
            </p:nvSpPr>
            <p:spPr bwMode="auto">
              <a:xfrm>
                <a:off x="3858053" y="21906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0" name="Freeform 161"/>
              <p:cNvSpPr>
                <a:spLocks/>
              </p:cNvSpPr>
              <p:nvPr/>
            </p:nvSpPr>
            <p:spPr bwMode="auto">
              <a:xfrm>
                <a:off x="3858053" y="2190669"/>
                <a:ext cx="6343" cy="72884"/>
              </a:xfrm>
              <a:custGeom>
                <a:avLst/>
                <a:gdLst>
                  <a:gd name="T0" fmla="*/ 4 w 4"/>
                  <a:gd name="T1" fmla="*/ 0 h 46"/>
                  <a:gd name="T2" fmla="*/ 0 w 4"/>
                  <a:gd name="T3" fmla="*/ 0 h 46"/>
                  <a:gd name="T4" fmla="*/ 0 w 4"/>
                  <a:gd name="T5" fmla="*/ 0 h 46"/>
                  <a:gd name="T6" fmla="*/ 0 w 4"/>
                  <a:gd name="T7" fmla="*/ 23 h 46"/>
                  <a:gd name="T8" fmla="*/ 0 w 4"/>
                  <a:gd name="T9" fmla="*/ 46 h 46"/>
                  <a:gd name="T10" fmla="*/ 0 w 4"/>
                  <a:gd name="T11" fmla="*/ 46 h 46"/>
                  <a:gd name="T12" fmla="*/ 4 w 4"/>
                  <a:gd name="T13" fmla="*/ 46 h 46"/>
                  <a:gd name="T14" fmla="*/ 4 w 4"/>
                  <a:gd name="T15" fmla="*/ 23 h 46"/>
                  <a:gd name="T16" fmla="*/ 4 w 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6">
                    <a:moveTo>
                      <a:pt x="4" y="0"/>
                    </a:moveTo>
                    <a:lnTo>
                      <a:pt x="0" y="0"/>
                    </a:lnTo>
                    <a:lnTo>
                      <a:pt x="0" y="0"/>
                    </a:lnTo>
                    <a:lnTo>
                      <a:pt x="0" y="23"/>
                    </a:lnTo>
                    <a:lnTo>
                      <a:pt x="0" y="46"/>
                    </a:lnTo>
                    <a:lnTo>
                      <a:pt x="0" y="46"/>
                    </a:lnTo>
                    <a:lnTo>
                      <a:pt x="4" y="46"/>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1" name="Freeform 162"/>
              <p:cNvSpPr>
                <a:spLocks/>
              </p:cNvSpPr>
              <p:nvPr/>
            </p:nvSpPr>
            <p:spPr bwMode="auto">
              <a:xfrm>
                <a:off x="4901534" y="2840287"/>
                <a:ext cx="4758" cy="71300"/>
              </a:xfrm>
              <a:custGeom>
                <a:avLst/>
                <a:gdLst>
                  <a:gd name="T0" fmla="*/ 3 w 3"/>
                  <a:gd name="T1" fmla="*/ 0 h 45"/>
                  <a:gd name="T2" fmla="*/ 0 w 3"/>
                  <a:gd name="T3" fmla="*/ 0 h 45"/>
                  <a:gd name="T4" fmla="*/ 0 w 3"/>
                  <a:gd name="T5" fmla="*/ 0 h 45"/>
                  <a:gd name="T6" fmla="*/ 0 w 3"/>
                  <a:gd name="T7" fmla="*/ 23 h 45"/>
                  <a:gd name="T8" fmla="*/ 0 w 3"/>
                  <a:gd name="T9" fmla="*/ 45 h 45"/>
                  <a:gd name="T10" fmla="*/ 0 w 3"/>
                  <a:gd name="T11" fmla="*/ 45 h 45"/>
                  <a:gd name="T12" fmla="*/ 3 w 3"/>
                  <a:gd name="T13" fmla="*/ 45 h 45"/>
                  <a:gd name="T14" fmla="*/ 3 w 3"/>
                  <a:gd name="T15" fmla="*/ 23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0" y="0"/>
                    </a:lnTo>
                    <a:lnTo>
                      <a:pt x="0" y="0"/>
                    </a:lnTo>
                    <a:lnTo>
                      <a:pt x="0" y="23"/>
                    </a:lnTo>
                    <a:lnTo>
                      <a:pt x="0" y="45"/>
                    </a:lnTo>
                    <a:lnTo>
                      <a:pt x="0" y="45"/>
                    </a:lnTo>
                    <a:lnTo>
                      <a:pt x="3" y="45"/>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2" name="Freeform 163"/>
              <p:cNvSpPr>
                <a:spLocks/>
              </p:cNvSpPr>
              <p:nvPr/>
            </p:nvSpPr>
            <p:spPr bwMode="auto">
              <a:xfrm>
                <a:off x="4961795" y="2840287"/>
                <a:ext cx="9515" cy="71300"/>
              </a:xfrm>
              <a:custGeom>
                <a:avLst/>
                <a:gdLst>
                  <a:gd name="T0" fmla="*/ 6 w 6"/>
                  <a:gd name="T1" fmla="*/ 0 h 45"/>
                  <a:gd name="T2" fmla="*/ 3 w 6"/>
                  <a:gd name="T3" fmla="*/ 0 h 45"/>
                  <a:gd name="T4" fmla="*/ 0 w 6"/>
                  <a:gd name="T5" fmla="*/ 0 h 45"/>
                  <a:gd name="T6" fmla="*/ 0 w 6"/>
                  <a:gd name="T7" fmla="*/ 23 h 45"/>
                  <a:gd name="T8" fmla="*/ 0 w 6"/>
                  <a:gd name="T9" fmla="*/ 45 h 45"/>
                  <a:gd name="T10" fmla="*/ 3 w 6"/>
                  <a:gd name="T11" fmla="*/ 45 h 45"/>
                  <a:gd name="T12" fmla="*/ 6 w 6"/>
                  <a:gd name="T13" fmla="*/ 45 h 45"/>
                  <a:gd name="T14" fmla="*/ 6 w 6"/>
                  <a:gd name="T15" fmla="*/ 23 h 45"/>
                  <a:gd name="T16" fmla="*/ 6 w 6"/>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5">
                    <a:moveTo>
                      <a:pt x="6" y="0"/>
                    </a:moveTo>
                    <a:lnTo>
                      <a:pt x="3" y="0"/>
                    </a:lnTo>
                    <a:lnTo>
                      <a:pt x="0" y="0"/>
                    </a:lnTo>
                    <a:lnTo>
                      <a:pt x="0" y="23"/>
                    </a:lnTo>
                    <a:lnTo>
                      <a:pt x="0" y="45"/>
                    </a:lnTo>
                    <a:lnTo>
                      <a:pt x="3" y="45"/>
                    </a:lnTo>
                    <a:lnTo>
                      <a:pt x="6" y="45"/>
                    </a:lnTo>
                    <a:lnTo>
                      <a:pt x="6" y="23"/>
                    </a:lnTo>
                    <a:lnTo>
                      <a:pt x="6"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3" name="Freeform 164"/>
              <p:cNvSpPr>
                <a:spLocks/>
              </p:cNvSpPr>
              <p:nvPr/>
            </p:nvSpPr>
            <p:spPr bwMode="auto">
              <a:xfrm>
                <a:off x="4961795" y="2840287"/>
                <a:ext cx="9515" cy="71300"/>
              </a:xfrm>
              <a:custGeom>
                <a:avLst/>
                <a:gdLst>
                  <a:gd name="T0" fmla="*/ 6 w 6"/>
                  <a:gd name="T1" fmla="*/ 0 h 45"/>
                  <a:gd name="T2" fmla="*/ 3 w 6"/>
                  <a:gd name="T3" fmla="*/ 0 h 45"/>
                  <a:gd name="T4" fmla="*/ 0 w 6"/>
                  <a:gd name="T5" fmla="*/ 0 h 45"/>
                  <a:gd name="T6" fmla="*/ 0 w 6"/>
                  <a:gd name="T7" fmla="*/ 23 h 45"/>
                  <a:gd name="T8" fmla="*/ 0 w 6"/>
                  <a:gd name="T9" fmla="*/ 45 h 45"/>
                  <a:gd name="T10" fmla="*/ 3 w 6"/>
                  <a:gd name="T11" fmla="*/ 45 h 45"/>
                  <a:gd name="T12" fmla="*/ 6 w 6"/>
                  <a:gd name="T13" fmla="*/ 45 h 45"/>
                  <a:gd name="T14" fmla="*/ 6 w 6"/>
                  <a:gd name="T15" fmla="*/ 23 h 45"/>
                  <a:gd name="T16" fmla="*/ 6 w 6"/>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5">
                    <a:moveTo>
                      <a:pt x="6" y="0"/>
                    </a:moveTo>
                    <a:lnTo>
                      <a:pt x="3" y="0"/>
                    </a:lnTo>
                    <a:lnTo>
                      <a:pt x="0" y="0"/>
                    </a:lnTo>
                    <a:lnTo>
                      <a:pt x="0" y="23"/>
                    </a:lnTo>
                    <a:lnTo>
                      <a:pt x="0" y="45"/>
                    </a:lnTo>
                    <a:lnTo>
                      <a:pt x="3" y="45"/>
                    </a:lnTo>
                    <a:lnTo>
                      <a:pt x="6" y="45"/>
                    </a:lnTo>
                    <a:lnTo>
                      <a:pt x="6" y="23"/>
                    </a:lnTo>
                    <a:lnTo>
                      <a:pt x="6"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4" name="Freeform 165"/>
              <p:cNvSpPr>
                <a:spLocks/>
              </p:cNvSpPr>
              <p:nvPr/>
            </p:nvSpPr>
            <p:spPr bwMode="auto">
              <a:xfrm>
                <a:off x="5228216" y="2865638"/>
                <a:ext cx="6343" cy="71300"/>
              </a:xfrm>
              <a:custGeom>
                <a:avLst/>
                <a:gdLst>
                  <a:gd name="T0" fmla="*/ 4 w 4"/>
                  <a:gd name="T1" fmla="*/ 0 h 45"/>
                  <a:gd name="T2" fmla="*/ 0 w 4"/>
                  <a:gd name="T3" fmla="*/ 0 h 45"/>
                  <a:gd name="T4" fmla="*/ 0 w 4"/>
                  <a:gd name="T5" fmla="*/ 0 h 45"/>
                  <a:gd name="T6" fmla="*/ 0 w 4"/>
                  <a:gd name="T7" fmla="*/ 23 h 45"/>
                  <a:gd name="T8" fmla="*/ 0 w 4"/>
                  <a:gd name="T9" fmla="*/ 45 h 45"/>
                  <a:gd name="T10" fmla="*/ 0 w 4"/>
                  <a:gd name="T11" fmla="*/ 45 h 45"/>
                  <a:gd name="T12" fmla="*/ 4 w 4"/>
                  <a:gd name="T13" fmla="*/ 45 h 45"/>
                  <a:gd name="T14" fmla="*/ 4 w 4"/>
                  <a:gd name="T15" fmla="*/ 23 h 45"/>
                  <a:gd name="T16" fmla="*/ 4 w 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5">
                    <a:moveTo>
                      <a:pt x="4" y="0"/>
                    </a:moveTo>
                    <a:lnTo>
                      <a:pt x="0" y="0"/>
                    </a:lnTo>
                    <a:lnTo>
                      <a:pt x="0" y="0"/>
                    </a:lnTo>
                    <a:lnTo>
                      <a:pt x="0" y="23"/>
                    </a:lnTo>
                    <a:lnTo>
                      <a:pt x="0" y="45"/>
                    </a:lnTo>
                    <a:lnTo>
                      <a:pt x="0" y="45"/>
                    </a:lnTo>
                    <a:lnTo>
                      <a:pt x="4" y="45"/>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5" name="Freeform 166"/>
              <p:cNvSpPr>
                <a:spLocks/>
              </p:cNvSpPr>
              <p:nvPr/>
            </p:nvSpPr>
            <p:spPr bwMode="auto">
              <a:xfrm>
                <a:off x="5228216" y="2865638"/>
                <a:ext cx="6343" cy="71300"/>
              </a:xfrm>
              <a:custGeom>
                <a:avLst/>
                <a:gdLst>
                  <a:gd name="T0" fmla="*/ 4 w 4"/>
                  <a:gd name="T1" fmla="*/ 0 h 45"/>
                  <a:gd name="T2" fmla="*/ 0 w 4"/>
                  <a:gd name="T3" fmla="*/ 0 h 45"/>
                  <a:gd name="T4" fmla="*/ 0 w 4"/>
                  <a:gd name="T5" fmla="*/ 0 h 45"/>
                  <a:gd name="T6" fmla="*/ 0 w 4"/>
                  <a:gd name="T7" fmla="*/ 23 h 45"/>
                  <a:gd name="T8" fmla="*/ 0 w 4"/>
                  <a:gd name="T9" fmla="*/ 45 h 45"/>
                  <a:gd name="T10" fmla="*/ 0 w 4"/>
                  <a:gd name="T11" fmla="*/ 45 h 45"/>
                  <a:gd name="T12" fmla="*/ 4 w 4"/>
                  <a:gd name="T13" fmla="*/ 45 h 45"/>
                  <a:gd name="T14" fmla="*/ 4 w 4"/>
                  <a:gd name="T15" fmla="*/ 23 h 45"/>
                  <a:gd name="T16" fmla="*/ 4 w 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5">
                    <a:moveTo>
                      <a:pt x="4" y="0"/>
                    </a:moveTo>
                    <a:lnTo>
                      <a:pt x="0" y="0"/>
                    </a:lnTo>
                    <a:lnTo>
                      <a:pt x="0" y="0"/>
                    </a:lnTo>
                    <a:lnTo>
                      <a:pt x="0" y="23"/>
                    </a:lnTo>
                    <a:lnTo>
                      <a:pt x="0" y="45"/>
                    </a:lnTo>
                    <a:lnTo>
                      <a:pt x="0" y="45"/>
                    </a:lnTo>
                    <a:lnTo>
                      <a:pt x="4" y="45"/>
                    </a:lnTo>
                    <a:lnTo>
                      <a:pt x="4" y="23"/>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6" name="Freeform 167"/>
              <p:cNvSpPr>
                <a:spLocks/>
              </p:cNvSpPr>
              <p:nvPr/>
            </p:nvSpPr>
            <p:spPr bwMode="auto">
              <a:xfrm>
                <a:off x="5261519" y="2865638"/>
                <a:ext cx="4758" cy="71300"/>
              </a:xfrm>
              <a:custGeom>
                <a:avLst/>
                <a:gdLst>
                  <a:gd name="T0" fmla="*/ 3 w 3"/>
                  <a:gd name="T1" fmla="*/ 0 h 45"/>
                  <a:gd name="T2" fmla="*/ 0 w 3"/>
                  <a:gd name="T3" fmla="*/ 0 h 45"/>
                  <a:gd name="T4" fmla="*/ 0 w 3"/>
                  <a:gd name="T5" fmla="*/ 0 h 45"/>
                  <a:gd name="T6" fmla="*/ 0 w 3"/>
                  <a:gd name="T7" fmla="*/ 23 h 45"/>
                  <a:gd name="T8" fmla="*/ 0 w 3"/>
                  <a:gd name="T9" fmla="*/ 45 h 45"/>
                  <a:gd name="T10" fmla="*/ 0 w 3"/>
                  <a:gd name="T11" fmla="*/ 45 h 45"/>
                  <a:gd name="T12" fmla="*/ 3 w 3"/>
                  <a:gd name="T13" fmla="*/ 45 h 45"/>
                  <a:gd name="T14" fmla="*/ 3 w 3"/>
                  <a:gd name="T15" fmla="*/ 23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0" y="0"/>
                    </a:lnTo>
                    <a:lnTo>
                      <a:pt x="0" y="0"/>
                    </a:lnTo>
                    <a:lnTo>
                      <a:pt x="0" y="23"/>
                    </a:lnTo>
                    <a:lnTo>
                      <a:pt x="0" y="45"/>
                    </a:lnTo>
                    <a:lnTo>
                      <a:pt x="0" y="45"/>
                    </a:lnTo>
                    <a:lnTo>
                      <a:pt x="3" y="45"/>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7" name="Freeform 168"/>
              <p:cNvSpPr>
                <a:spLocks/>
              </p:cNvSpPr>
              <p:nvPr/>
            </p:nvSpPr>
            <p:spPr bwMode="auto">
              <a:xfrm>
                <a:off x="5261519" y="2865638"/>
                <a:ext cx="4758" cy="71300"/>
              </a:xfrm>
              <a:custGeom>
                <a:avLst/>
                <a:gdLst>
                  <a:gd name="T0" fmla="*/ 3 w 3"/>
                  <a:gd name="T1" fmla="*/ 0 h 45"/>
                  <a:gd name="T2" fmla="*/ 0 w 3"/>
                  <a:gd name="T3" fmla="*/ 0 h 45"/>
                  <a:gd name="T4" fmla="*/ 0 w 3"/>
                  <a:gd name="T5" fmla="*/ 0 h 45"/>
                  <a:gd name="T6" fmla="*/ 0 w 3"/>
                  <a:gd name="T7" fmla="*/ 23 h 45"/>
                  <a:gd name="T8" fmla="*/ 0 w 3"/>
                  <a:gd name="T9" fmla="*/ 45 h 45"/>
                  <a:gd name="T10" fmla="*/ 0 w 3"/>
                  <a:gd name="T11" fmla="*/ 45 h 45"/>
                  <a:gd name="T12" fmla="*/ 3 w 3"/>
                  <a:gd name="T13" fmla="*/ 45 h 45"/>
                  <a:gd name="T14" fmla="*/ 3 w 3"/>
                  <a:gd name="T15" fmla="*/ 23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0" y="0"/>
                    </a:lnTo>
                    <a:lnTo>
                      <a:pt x="0" y="0"/>
                    </a:lnTo>
                    <a:lnTo>
                      <a:pt x="0" y="23"/>
                    </a:lnTo>
                    <a:lnTo>
                      <a:pt x="0" y="45"/>
                    </a:lnTo>
                    <a:lnTo>
                      <a:pt x="0" y="45"/>
                    </a:lnTo>
                    <a:lnTo>
                      <a:pt x="3" y="45"/>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8" name="Freeform 169"/>
              <p:cNvSpPr>
                <a:spLocks/>
              </p:cNvSpPr>
              <p:nvPr/>
            </p:nvSpPr>
            <p:spPr bwMode="auto">
              <a:xfrm>
                <a:off x="5742027" y="3008237"/>
                <a:ext cx="4758" cy="72884"/>
              </a:xfrm>
              <a:custGeom>
                <a:avLst/>
                <a:gdLst>
                  <a:gd name="T0" fmla="*/ 3 w 3"/>
                  <a:gd name="T1" fmla="*/ 0 h 46"/>
                  <a:gd name="T2" fmla="*/ 0 w 3"/>
                  <a:gd name="T3" fmla="*/ 0 h 46"/>
                  <a:gd name="T4" fmla="*/ 0 w 3"/>
                  <a:gd name="T5" fmla="*/ 0 h 46"/>
                  <a:gd name="T6" fmla="*/ 0 w 3"/>
                  <a:gd name="T7" fmla="*/ 23 h 46"/>
                  <a:gd name="T8" fmla="*/ 0 w 3"/>
                  <a:gd name="T9" fmla="*/ 46 h 46"/>
                  <a:gd name="T10" fmla="*/ 0 w 3"/>
                  <a:gd name="T11" fmla="*/ 46 h 46"/>
                  <a:gd name="T12" fmla="*/ 3 w 3"/>
                  <a:gd name="T13" fmla="*/ 46 h 46"/>
                  <a:gd name="T14" fmla="*/ 3 w 3"/>
                  <a:gd name="T15" fmla="*/ 23 h 46"/>
                  <a:gd name="T16" fmla="*/ 3 w 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6">
                    <a:moveTo>
                      <a:pt x="3" y="0"/>
                    </a:moveTo>
                    <a:lnTo>
                      <a:pt x="0" y="0"/>
                    </a:lnTo>
                    <a:lnTo>
                      <a:pt x="0" y="0"/>
                    </a:lnTo>
                    <a:lnTo>
                      <a:pt x="0" y="23"/>
                    </a:lnTo>
                    <a:lnTo>
                      <a:pt x="0" y="46"/>
                    </a:lnTo>
                    <a:lnTo>
                      <a:pt x="0" y="46"/>
                    </a:lnTo>
                    <a:lnTo>
                      <a:pt x="3" y="46"/>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199" name="Freeform 170"/>
              <p:cNvSpPr>
                <a:spLocks/>
              </p:cNvSpPr>
              <p:nvPr/>
            </p:nvSpPr>
            <p:spPr bwMode="auto">
              <a:xfrm>
                <a:off x="5742027" y="3008237"/>
                <a:ext cx="4758" cy="72884"/>
              </a:xfrm>
              <a:custGeom>
                <a:avLst/>
                <a:gdLst>
                  <a:gd name="T0" fmla="*/ 3 w 3"/>
                  <a:gd name="T1" fmla="*/ 0 h 46"/>
                  <a:gd name="T2" fmla="*/ 0 w 3"/>
                  <a:gd name="T3" fmla="*/ 0 h 46"/>
                  <a:gd name="T4" fmla="*/ 0 w 3"/>
                  <a:gd name="T5" fmla="*/ 0 h 46"/>
                  <a:gd name="T6" fmla="*/ 0 w 3"/>
                  <a:gd name="T7" fmla="*/ 23 h 46"/>
                  <a:gd name="T8" fmla="*/ 0 w 3"/>
                  <a:gd name="T9" fmla="*/ 46 h 46"/>
                  <a:gd name="T10" fmla="*/ 0 w 3"/>
                  <a:gd name="T11" fmla="*/ 46 h 46"/>
                  <a:gd name="T12" fmla="*/ 3 w 3"/>
                  <a:gd name="T13" fmla="*/ 46 h 46"/>
                  <a:gd name="T14" fmla="*/ 3 w 3"/>
                  <a:gd name="T15" fmla="*/ 23 h 46"/>
                  <a:gd name="T16" fmla="*/ 3 w 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6">
                    <a:moveTo>
                      <a:pt x="3" y="0"/>
                    </a:moveTo>
                    <a:lnTo>
                      <a:pt x="0" y="0"/>
                    </a:lnTo>
                    <a:lnTo>
                      <a:pt x="0" y="0"/>
                    </a:lnTo>
                    <a:lnTo>
                      <a:pt x="0" y="23"/>
                    </a:lnTo>
                    <a:lnTo>
                      <a:pt x="0" y="46"/>
                    </a:lnTo>
                    <a:lnTo>
                      <a:pt x="0" y="46"/>
                    </a:lnTo>
                    <a:lnTo>
                      <a:pt x="3" y="46"/>
                    </a:lnTo>
                    <a:lnTo>
                      <a:pt x="3" y="23"/>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0" name="Freeform 171"/>
              <p:cNvSpPr>
                <a:spLocks/>
              </p:cNvSpPr>
              <p:nvPr/>
            </p:nvSpPr>
            <p:spPr bwMode="auto">
              <a:xfrm>
                <a:off x="6211435" y="3074783"/>
                <a:ext cx="11101" cy="77637"/>
              </a:xfrm>
              <a:custGeom>
                <a:avLst/>
                <a:gdLst>
                  <a:gd name="T0" fmla="*/ 7 w 7"/>
                  <a:gd name="T1" fmla="*/ 0 h 49"/>
                  <a:gd name="T2" fmla="*/ 3 w 7"/>
                  <a:gd name="T3" fmla="*/ 0 h 49"/>
                  <a:gd name="T4" fmla="*/ 0 w 7"/>
                  <a:gd name="T5" fmla="*/ 0 h 49"/>
                  <a:gd name="T6" fmla="*/ 0 w 7"/>
                  <a:gd name="T7" fmla="*/ 26 h 49"/>
                  <a:gd name="T8" fmla="*/ 0 w 7"/>
                  <a:gd name="T9" fmla="*/ 49 h 49"/>
                  <a:gd name="T10" fmla="*/ 3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3" y="0"/>
                    </a:lnTo>
                    <a:lnTo>
                      <a:pt x="0" y="0"/>
                    </a:lnTo>
                    <a:lnTo>
                      <a:pt x="0" y="26"/>
                    </a:lnTo>
                    <a:lnTo>
                      <a:pt x="0" y="49"/>
                    </a:lnTo>
                    <a:lnTo>
                      <a:pt x="3"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1" name="Freeform 172"/>
              <p:cNvSpPr>
                <a:spLocks/>
              </p:cNvSpPr>
              <p:nvPr/>
            </p:nvSpPr>
            <p:spPr bwMode="auto">
              <a:xfrm>
                <a:off x="6211435" y="3074783"/>
                <a:ext cx="11101" cy="77637"/>
              </a:xfrm>
              <a:custGeom>
                <a:avLst/>
                <a:gdLst>
                  <a:gd name="T0" fmla="*/ 7 w 7"/>
                  <a:gd name="T1" fmla="*/ 0 h 49"/>
                  <a:gd name="T2" fmla="*/ 3 w 7"/>
                  <a:gd name="T3" fmla="*/ 0 h 49"/>
                  <a:gd name="T4" fmla="*/ 0 w 7"/>
                  <a:gd name="T5" fmla="*/ 0 h 49"/>
                  <a:gd name="T6" fmla="*/ 0 w 7"/>
                  <a:gd name="T7" fmla="*/ 26 h 49"/>
                  <a:gd name="T8" fmla="*/ 0 w 7"/>
                  <a:gd name="T9" fmla="*/ 49 h 49"/>
                  <a:gd name="T10" fmla="*/ 3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3" y="0"/>
                    </a:lnTo>
                    <a:lnTo>
                      <a:pt x="0" y="0"/>
                    </a:lnTo>
                    <a:lnTo>
                      <a:pt x="0" y="26"/>
                    </a:lnTo>
                    <a:lnTo>
                      <a:pt x="0" y="49"/>
                    </a:lnTo>
                    <a:lnTo>
                      <a:pt x="3"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2" name="Freeform 173"/>
              <p:cNvSpPr>
                <a:spLocks/>
              </p:cNvSpPr>
              <p:nvPr/>
            </p:nvSpPr>
            <p:spPr bwMode="auto">
              <a:xfrm>
                <a:off x="6265353" y="3074783"/>
                <a:ext cx="11101" cy="77637"/>
              </a:xfrm>
              <a:custGeom>
                <a:avLst/>
                <a:gdLst>
                  <a:gd name="T0" fmla="*/ 7 w 7"/>
                  <a:gd name="T1" fmla="*/ 0 h 49"/>
                  <a:gd name="T2" fmla="*/ 4 w 7"/>
                  <a:gd name="T3" fmla="*/ 0 h 49"/>
                  <a:gd name="T4" fmla="*/ 0 w 7"/>
                  <a:gd name="T5" fmla="*/ 0 h 49"/>
                  <a:gd name="T6" fmla="*/ 0 w 7"/>
                  <a:gd name="T7" fmla="*/ 26 h 49"/>
                  <a:gd name="T8" fmla="*/ 0 w 7"/>
                  <a:gd name="T9" fmla="*/ 49 h 49"/>
                  <a:gd name="T10" fmla="*/ 4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4" y="0"/>
                    </a:lnTo>
                    <a:lnTo>
                      <a:pt x="0" y="0"/>
                    </a:lnTo>
                    <a:lnTo>
                      <a:pt x="0" y="26"/>
                    </a:lnTo>
                    <a:lnTo>
                      <a:pt x="0" y="49"/>
                    </a:lnTo>
                    <a:lnTo>
                      <a:pt x="4"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3" name="Freeform 174"/>
              <p:cNvSpPr>
                <a:spLocks/>
              </p:cNvSpPr>
              <p:nvPr/>
            </p:nvSpPr>
            <p:spPr bwMode="auto">
              <a:xfrm>
                <a:off x="6265353" y="3074783"/>
                <a:ext cx="11101" cy="77637"/>
              </a:xfrm>
              <a:custGeom>
                <a:avLst/>
                <a:gdLst>
                  <a:gd name="T0" fmla="*/ 7 w 7"/>
                  <a:gd name="T1" fmla="*/ 0 h 49"/>
                  <a:gd name="T2" fmla="*/ 4 w 7"/>
                  <a:gd name="T3" fmla="*/ 0 h 49"/>
                  <a:gd name="T4" fmla="*/ 0 w 7"/>
                  <a:gd name="T5" fmla="*/ 0 h 49"/>
                  <a:gd name="T6" fmla="*/ 0 w 7"/>
                  <a:gd name="T7" fmla="*/ 26 h 49"/>
                  <a:gd name="T8" fmla="*/ 0 w 7"/>
                  <a:gd name="T9" fmla="*/ 49 h 49"/>
                  <a:gd name="T10" fmla="*/ 4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4" y="0"/>
                    </a:lnTo>
                    <a:lnTo>
                      <a:pt x="0" y="0"/>
                    </a:lnTo>
                    <a:lnTo>
                      <a:pt x="0" y="26"/>
                    </a:lnTo>
                    <a:lnTo>
                      <a:pt x="0" y="49"/>
                    </a:lnTo>
                    <a:lnTo>
                      <a:pt x="4"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4" name="Freeform 175"/>
              <p:cNvSpPr>
                <a:spLocks/>
              </p:cNvSpPr>
              <p:nvPr/>
            </p:nvSpPr>
            <p:spPr bwMode="auto">
              <a:xfrm>
                <a:off x="6287555" y="3074783"/>
                <a:ext cx="11101" cy="77637"/>
              </a:xfrm>
              <a:custGeom>
                <a:avLst/>
                <a:gdLst>
                  <a:gd name="T0" fmla="*/ 7 w 7"/>
                  <a:gd name="T1" fmla="*/ 0 h 49"/>
                  <a:gd name="T2" fmla="*/ 3 w 7"/>
                  <a:gd name="T3" fmla="*/ 0 h 49"/>
                  <a:gd name="T4" fmla="*/ 0 w 7"/>
                  <a:gd name="T5" fmla="*/ 0 h 49"/>
                  <a:gd name="T6" fmla="*/ 0 w 7"/>
                  <a:gd name="T7" fmla="*/ 26 h 49"/>
                  <a:gd name="T8" fmla="*/ 0 w 7"/>
                  <a:gd name="T9" fmla="*/ 49 h 49"/>
                  <a:gd name="T10" fmla="*/ 3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3" y="0"/>
                    </a:lnTo>
                    <a:lnTo>
                      <a:pt x="0" y="0"/>
                    </a:lnTo>
                    <a:lnTo>
                      <a:pt x="0" y="26"/>
                    </a:lnTo>
                    <a:lnTo>
                      <a:pt x="0" y="49"/>
                    </a:lnTo>
                    <a:lnTo>
                      <a:pt x="3"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5" name="Freeform 176"/>
              <p:cNvSpPr>
                <a:spLocks/>
              </p:cNvSpPr>
              <p:nvPr/>
            </p:nvSpPr>
            <p:spPr bwMode="auto">
              <a:xfrm>
                <a:off x="6287555" y="3074783"/>
                <a:ext cx="11101" cy="77637"/>
              </a:xfrm>
              <a:custGeom>
                <a:avLst/>
                <a:gdLst>
                  <a:gd name="T0" fmla="*/ 7 w 7"/>
                  <a:gd name="T1" fmla="*/ 0 h 49"/>
                  <a:gd name="T2" fmla="*/ 3 w 7"/>
                  <a:gd name="T3" fmla="*/ 0 h 49"/>
                  <a:gd name="T4" fmla="*/ 0 w 7"/>
                  <a:gd name="T5" fmla="*/ 0 h 49"/>
                  <a:gd name="T6" fmla="*/ 0 w 7"/>
                  <a:gd name="T7" fmla="*/ 26 h 49"/>
                  <a:gd name="T8" fmla="*/ 0 w 7"/>
                  <a:gd name="T9" fmla="*/ 49 h 49"/>
                  <a:gd name="T10" fmla="*/ 3 w 7"/>
                  <a:gd name="T11" fmla="*/ 49 h 49"/>
                  <a:gd name="T12" fmla="*/ 7 w 7"/>
                  <a:gd name="T13" fmla="*/ 49 h 49"/>
                  <a:gd name="T14" fmla="*/ 7 w 7"/>
                  <a:gd name="T15" fmla="*/ 26 h 49"/>
                  <a:gd name="T16" fmla="*/ 7 w 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9">
                    <a:moveTo>
                      <a:pt x="7" y="0"/>
                    </a:moveTo>
                    <a:lnTo>
                      <a:pt x="3" y="0"/>
                    </a:lnTo>
                    <a:lnTo>
                      <a:pt x="0" y="0"/>
                    </a:lnTo>
                    <a:lnTo>
                      <a:pt x="0" y="26"/>
                    </a:lnTo>
                    <a:lnTo>
                      <a:pt x="0" y="49"/>
                    </a:lnTo>
                    <a:lnTo>
                      <a:pt x="3" y="49"/>
                    </a:lnTo>
                    <a:lnTo>
                      <a:pt x="7" y="49"/>
                    </a:lnTo>
                    <a:lnTo>
                      <a:pt x="7" y="26"/>
                    </a:lnTo>
                    <a:lnTo>
                      <a:pt x="7"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6" name="Freeform 177"/>
              <p:cNvSpPr>
                <a:spLocks/>
              </p:cNvSpPr>
              <p:nvPr/>
            </p:nvSpPr>
            <p:spPr bwMode="auto">
              <a:xfrm>
                <a:off x="6642783" y="3074783"/>
                <a:ext cx="4758" cy="77637"/>
              </a:xfrm>
              <a:custGeom>
                <a:avLst/>
                <a:gdLst>
                  <a:gd name="T0" fmla="*/ 3 w 3"/>
                  <a:gd name="T1" fmla="*/ 0 h 49"/>
                  <a:gd name="T2" fmla="*/ 0 w 3"/>
                  <a:gd name="T3" fmla="*/ 0 h 49"/>
                  <a:gd name="T4" fmla="*/ 0 w 3"/>
                  <a:gd name="T5" fmla="*/ 0 h 49"/>
                  <a:gd name="T6" fmla="*/ 0 w 3"/>
                  <a:gd name="T7" fmla="*/ 26 h 49"/>
                  <a:gd name="T8" fmla="*/ 0 w 3"/>
                  <a:gd name="T9" fmla="*/ 49 h 49"/>
                  <a:gd name="T10" fmla="*/ 0 w 3"/>
                  <a:gd name="T11" fmla="*/ 49 h 49"/>
                  <a:gd name="T12" fmla="*/ 3 w 3"/>
                  <a:gd name="T13" fmla="*/ 49 h 49"/>
                  <a:gd name="T14" fmla="*/ 3 w 3"/>
                  <a:gd name="T15" fmla="*/ 26 h 49"/>
                  <a:gd name="T16" fmla="*/ 3 w 3"/>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9">
                    <a:moveTo>
                      <a:pt x="3" y="0"/>
                    </a:moveTo>
                    <a:lnTo>
                      <a:pt x="0" y="0"/>
                    </a:lnTo>
                    <a:lnTo>
                      <a:pt x="0" y="0"/>
                    </a:lnTo>
                    <a:lnTo>
                      <a:pt x="0" y="26"/>
                    </a:lnTo>
                    <a:lnTo>
                      <a:pt x="0" y="49"/>
                    </a:lnTo>
                    <a:lnTo>
                      <a:pt x="0" y="49"/>
                    </a:lnTo>
                    <a:lnTo>
                      <a:pt x="3" y="49"/>
                    </a:lnTo>
                    <a:lnTo>
                      <a:pt x="3" y="26"/>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7" name="Freeform 178"/>
              <p:cNvSpPr>
                <a:spLocks/>
              </p:cNvSpPr>
              <p:nvPr/>
            </p:nvSpPr>
            <p:spPr bwMode="auto">
              <a:xfrm>
                <a:off x="6642783" y="3074783"/>
                <a:ext cx="4758" cy="77637"/>
              </a:xfrm>
              <a:custGeom>
                <a:avLst/>
                <a:gdLst>
                  <a:gd name="T0" fmla="*/ 3 w 3"/>
                  <a:gd name="T1" fmla="*/ 0 h 49"/>
                  <a:gd name="T2" fmla="*/ 0 w 3"/>
                  <a:gd name="T3" fmla="*/ 0 h 49"/>
                  <a:gd name="T4" fmla="*/ 0 w 3"/>
                  <a:gd name="T5" fmla="*/ 0 h 49"/>
                  <a:gd name="T6" fmla="*/ 0 w 3"/>
                  <a:gd name="T7" fmla="*/ 26 h 49"/>
                  <a:gd name="T8" fmla="*/ 0 w 3"/>
                  <a:gd name="T9" fmla="*/ 49 h 49"/>
                  <a:gd name="T10" fmla="*/ 0 w 3"/>
                  <a:gd name="T11" fmla="*/ 49 h 49"/>
                  <a:gd name="T12" fmla="*/ 3 w 3"/>
                  <a:gd name="T13" fmla="*/ 49 h 49"/>
                  <a:gd name="T14" fmla="*/ 3 w 3"/>
                  <a:gd name="T15" fmla="*/ 26 h 49"/>
                  <a:gd name="T16" fmla="*/ 3 w 3"/>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9">
                    <a:moveTo>
                      <a:pt x="3" y="0"/>
                    </a:moveTo>
                    <a:lnTo>
                      <a:pt x="0" y="0"/>
                    </a:lnTo>
                    <a:lnTo>
                      <a:pt x="0" y="0"/>
                    </a:lnTo>
                    <a:lnTo>
                      <a:pt x="0" y="26"/>
                    </a:lnTo>
                    <a:lnTo>
                      <a:pt x="0" y="49"/>
                    </a:lnTo>
                    <a:lnTo>
                      <a:pt x="0" y="49"/>
                    </a:lnTo>
                    <a:lnTo>
                      <a:pt x="3" y="49"/>
                    </a:lnTo>
                    <a:lnTo>
                      <a:pt x="3" y="26"/>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8" name="Freeform 179"/>
              <p:cNvSpPr>
                <a:spLocks/>
              </p:cNvSpPr>
              <p:nvPr/>
            </p:nvSpPr>
            <p:spPr bwMode="auto">
              <a:xfrm>
                <a:off x="7101090" y="3177771"/>
                <a:ext cx="4758" cy="71300"/>
              </a:xfrm>
              <a:custGeom>
                <a:avLst/>
                <a:gdLst>
                  <a:gd name="T0" fmla="*/ 3 w 3"/>
                  <a:gd name="T1" fmla="*/ 0 h 45"/>
                  <a:gd name="T2" fmla="*/ 3 w 3"/>
                  <a:gd name="T3" fmla="*/ 0 h 45"/>
                  <a:gd name="T4" fmla="*/ 0 w 3"/>
                  <a:gd name="T5" fmla="*/ 0 h 45"/>
                  <a:gd name="T6" fmla="*/ 0 w 3"/>
                  <a:gd name="T7" fmla="*/ 22 h 45"/>
                  <a:gd name="T8" fmla="*/ 0 w 3"/>
                  <a:gd name="T9" fmla="*/ 45 h 45"/>
                  <a:gd name="T10" fmla="*/ 3 w 3"/>
                  <a:gd name="T11" fmla="*/ 45 h 45"/>
                  <a:gd name="T12" fmla="*/ 3 w 3"/>
                  <a:gd name="T13" fmla="*/ 45 h 45"/>
                  <a:gd name="T14" fmla="*/ 3 w 3"/>
                  <a:gd name="T15" fmla="*/ 22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3" y="0"/>
                    </a:lnTo>
                    <a:lnTo>
                      <a:pt x="0" y="0"/>
                    </a:lnTo>
                    <a:lnTo>
                      <a:pt x="0" y="22"/>
                    </a:lnTo>
                    <a:lnTo>
                      <a:pt x="0" y="45"/>
                    </a:lnTo>
                    <a:lnTo>
                      <a:pt x="3" y="45"/>
                    </a:lnTo>
                    <a:lnTo>
                      <a:pt x="3" y="45"/>
                    </a:lnTo>
                    <a:lnTo>
                      <a:pt x="3" y="22"/>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09" name="Freeform 180"/>
              <p:cNvSpPr>
                <a:spLocks/>
              </p:cNvSpPr>
              <p:nvPr/>
            </p:nvSpPr>
            <p:spPr bwMode="auto">
              <a:xfrm>
                <a:off x="7101090" y="3177771"/>
                <a:ext cx="4758" cy="71300"/>
              </a:xfrm>
              <a:custGeom>
                <a:avLst/>
                <a:gdLst>
                  <a:gd name="T0" fmla="*/ 3 w 3"/>
                  <a:gd name="T1" fmla="*/ 0 h 45"/>
                  <a:gd name="T2" fmla="*/ 3 w 3"/>
                  <a:gd name="T3" fmla="*/ 0 h 45"/>
                  <a:gd name="T4" fmla="*/ 0 w 3"/>
                  <a:gd name="T5" fmla="*/ 0 h 45"/>
                  <a:gd name="T6" fmla="*/ 0 w 3"/>
                  <a:gd name="T7" fmla="*/ 22 h 45"/>
                  <a:gd name="T8" fmla="*/ 0 w 3"/>
                  <a:gd name="T9" fmla="*/ 45 h 45"/>
                  <a:gd name="T10" fmla="*/ 3 w 3"/>
                  <a:gd name="T11" fmla="*/ 45 h 45"/>
                  <a:gd name="T12" fmla="*/ 3 w 3"/>
                  <a:gd name="T13" fmla="*/ 45 h 45"/>
                  <a:gd name="T14" fmla="*/ 3 w 3"/>
                  <a:gd name="T15" fmla="*/ 22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3" y="0"/>
                    </a:lnTo>
                    <a:lnTo>
                      <a:pt x="0" y="0"/>
                    </a:lnTo>
                    <a:lnTo>
                      <a:pt x="0" y="22"/>
                    </a:lnTo>
                    <a:lnTo>
                      <a:pt x="0" y="45"/>
                    </a:lnTo>
                    <a:lnTo>
                      <a:pt x="3" y="45"/>
                    </a:lnTo>
                    <a:lnTo>
                      <a:pt x="3" y="45"/>
                    </a:lnTo>
                    <a:lnTo>
                      <a:pt x="3" y="22"/>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10" name="Freeform 181"/>
              <p:cNvSpPr>
                <a:spLocks/>
              </p:cNvSpPr>
              <p:nvPr/>
            </p:nvSpPr>
            <p:spPr bwMode="auto">
              <a:xfrm>
                <a:off x="4557407" y="2768987"/>
                <a:ext cx="4758" cy="71300"/>
              </a:xfrm>
              <a:custGeom>
                <a:avLst/>
                <a:gdLst>
                  <a:gd name="T0" fmla="*/ 3 w 3"/>
                  <a:gd name="T1" fmla="*/ 0 h 45"/>
                  <a:gd name="T2" fmla="*/ 3 w 3"/>
                  <a:gd name="T3" fmla="*/ 0 h 45"/>
                  <a:gd name="T4" fmla="*/ 0 w 3"/>
                  <a:gd name="T5" fmla="*/ 0 h 45"/>
                  <a:gd name="T6" fmla="*/ 0 w 3"/>
                  <a:gd name="T7" fmla="*/ 22 h 45"/>
                  <a:gd name="T8" fmla="*/ 0 w 3"/>
                  <a:gd name="T9" fmla="*/ 45 h 45"/>
                  <a:gd name="T10" fmla="*/ 3 w 3"/>
                  <a:gd name="T11" fmla="*/ 45 h 45"/>
                  <a:gd name="T12" fmla="*/ 3 w 3"/>
                  <a:gd name="T13" fmla="*/ 45 h 45"/>
                  <a:gd name="T14" fmla="*/ 3 w 3"/>
                  <a:gd name="T15" fmla="*/ 22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3" y="0"/>
                    </a:lnTo>
                    <a:lnTo>
                      <a:pt x="0" y="0"/>
                    </a:lnTo>
                    <a:lnTo>
                      <a:pt x="0" y="22"/>
                    </a:lnTo>
                    <a:lnTo>
                      <a:pt x="0" y="45"/>
                    </a:lnTo>
                    <a:lnTo>
                      <a:pt x="3" y="45"/>
                    </a:lnTo>
                    <a:lnTo>
                      <a:pt x="3" y="45"/>
                    </a:lnTo>
                    <a:lnTo>
                      <a:pt x="3" y="22"/>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11" name="Freeform 182"/>
              <p:cNvSpPr>
                <a:spLocks/>
              </p:cNvSpPr>
              <p:nvPr/>
            </p:nvSpPr>
            <p:spPr bwMode="auto">
              <a:xfrm>
                <a:off x="4470186" y="2768987"/>
                <a:ext cx="4758" cy="71300"/>
              </a:xfrm>
              <a:custGeom>
                <a:avLst/>
                <a:gdLst>
                  <a:gd name="T0" fmla="*/ 3 w 3"/>
                  <a:gd name="T1" fmla="*/ 0 h 45"/>
                  <a:gd name="T2" fmla="*/ 3 w 3"/>
                  <a:gd name="T3" fmla="*/ 0 h 45"/>
                  <a:gd name="T4" fmla="*/ 0 w 3"/>
                  <a:gd name="T5" fmla="*/ 0 h 45"/>
                  <a:gd name="T6" fmla="*/ 0 w 3"/>
                  <a:gd name="T7" fmla="*/ 22 h 45"/>
                  <a:gd name="T8" fmla="*/ 0 w 3"/>
                  <a:gd name="T9" fmla="*/ 45 h 45"/>
                  <a:gd name="T10" fmla="*/ 3 w 3"/>
                  <a:gd name="T11" fmla="*/ 45 h 45"/>
                  <a:gd name="T12" fmla="*/ 3 w 3"/>
                  <a:gd name="T13" fmla="*/ 45 h 45"/>
                  <a:gd name="T14" fmla="*/ 3 w 3"/>
                  <a:gd name="T15" fmla="*/ 22 h 45"/>
                  <a:gd name="T16" fmla="*/ 3 w 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5">
                    <a:moveTo>
                      <a:pt x="3" y="0"/>
                    </a:moveTo>
                    <a:lnTo>
                      <a:pt x="3" y="0"/>
                    </a:lnTo>
                    <a:lnTo>
                      <a:pt x="0" y="0"/>
                    </a:lnTo>
                    <a:lnTo>
                      <a:pt x="0" y="22"/>
                    </a:lnTo>
                    <a:lnTo>
                      <a:pt x="0" y="45"/>
                    </a:lnTo>
                    <a:lnTo>
                      <a:pt x="3" y="45"/>
                    </a:lnTo>
                    <a:lnTo>
                      <a:pt x="3" y="45"/>
                    </a:lnTo>
                    <a:lnTo>
                      <a:pt x="3" y="22"/>
                    </a:lnTo>
                    <a:lnTo>
                      <a:pt x="3"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sp>
            <p:nvSpPr>
              <p:cNvPr id="212" name="Freeform 183"/>
              <p:cNvSpPr>
                <a:spLocks/>
              </p:cNvSpPr>
              <p:nvPr/>
            </p:nvSpPr>
            <p:spPr bwMode="auto">
              <a:xfrm>
                <a:off x="4436883" y="2743636"/>
                <a:ext cx="6343" cy="71300"/>
              </a:xfrm>
              <a:custGeom>
                <a:avLst/>
                <a:gdLst>
                  <a:gd name="T0" fmla="*/ 4 w 4"/>
                  <a:gd name="T1" fmla="*/ 0 h 45"/>
                  <a:gd name="T2" fmla="*/ 4 w 4"/>
                  <a:gd name="T3" fmla="*/ 0 h 45"/>
                  <a:gd name="T4" fmla="*/ 0 w 4"/>
                  <a:gd name="T5" fmla="*/ 0 h 45"/>
                  <a:gd name="T6" fmla="*/ 0 w 4"/>
                  <a:gd name="T7" fmla="*/ 22 h 45"/>
                  <a:gd name="T8" fmla="*/ 0 w 4"/>
                  <a:gd name="T9" fmla="*/ 45 h 45"/>
                  <a:gd name="T10" fmla="*/ 4 w 4"/>
                  <a:gd name="T11" fmla="*/ 45 h 45"/>
                  <a:gd name="T12" fmla="*/ 4 w 4"/>
                  <a:gd name="T13" fmla="*/ 45 h 45"/>
                  <a:gd name="T14" fmla="*/ 4 w 4"/>
                  <a:gd name="T15" fmla="*/ 22 h 45"/>
                  <a:gd name="T16" fmla="*/ 4 w 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5">
                    <a:moveTo>
                      <a:pt x="4" y="0"/>
                    </a:moveTo>
                    <a:lnTo>
                      <a:pt x="4" y="0"/>
                    </a:lnTo>
                    <a:lnTo>
                      <a:pt x="0" y="0"/>
                    </a:lnTo>
                    <a:lnTo>
                      <a:pt x="0" y="22"/>
                    </a:lnTo>
                    <a:lnTo>
                      <a:pt x="0" y="45"/>
                    </a:lnTo>
                    <a:lnTo>
                      <a:pt x="4" y="45"/>
                    </a:lnTo>
                    <a:lnTo>
                      <a:pt x="4" y="45"/>
                    </a:lnTo>
                    <a:lnTo>
                      <a:pt x="4" y="22"/>
                    </a:lnTo>
                    <a:lnTo>
                      <a:pt x="4" y="0"/>
                    </a:lnTo>
                    <a:close/>
                  </a:path>
                </a:pathLst>
              </a:custGeom>
              <a:noFill/>
              <a:ln w="1905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solidFill>
                    <a:srgbClr val="8064A2"/>
                  </a:solidFill>
                </a:endParaRPr>
              </a:p>
            </p:txBody>
          </p:sp>
        </p:grpSp>
        <p:sp>
          <p:nvSpPr>
            <p:cNvPr id="219" name="TextBox 218"/>
            <p:cNvSpPr txBox="1"/>
            <p:nvPr/>
          </p:nvSpPr>
          <p:spPr>
            <a:xfrm>
              <a:off x="947296" y="4974819"/>
              <a:ext cx="526106" cy="707886"/>
            </a:xfrm>
            <a:prstGeom prst="rect">
              <a:avLst/>
            </a:prstGeom>
            <a:noFill/>
          </p:spPr>
          <p:txBody>
            <a:bodyPr wrap="none" rtlCol="0">
              <a:spAutoFit/>
            </a:bodyPr>
            <a:lstStyle/>
            <a:p>
              <a:pPr algn="ctr">
                <a:lnSpc>
                  <a:spcPts val="1600"/>
                </a:lnSpc>
              </a:pPr>
              <a:endParaRPr lang="en-GB" sz="1600" b="1" dirty="0"/>
            </a:p>
            <a:p>
              <a:pPr algn="ctr">
                <a:lnSpc>
                  <a:spcPts val="1600"/>
                </a:lnSpc>
              </a:pPr>
              <a:r>
                <a:rPr lang="en-GB" sz="1600" b="1" dirty="0"/>
                <a:t>279</a:t>
              </a:r>
            </a:p>
            <a:p>
              <a:pPr algn="ctr">
                <a:lnSpc>
                  <a:spcPts val="1600"/>
                </a:lnSpc>
              </a:pPr>
              <a:r>
                <a:rPr lang="en-GB" sz="1600" b="1" dirty="0"/>
                <a:t>140</a:t>
              </a:r>
            </a:p>
          </p:txBody>
        </p:sp>
        <p:sp>
          <p:nvSpPr>
            <p:cNvPr id="220" name="TextBox 219"/>
            <p:cNvSpPr txBox="1"/>
            <p:nvPr/>
          </p:nvSpPr>
          <p:spPr>
            <a:xfrm>
              <a:off x="2283010" y="4974819"/>
              <a:ext cx="526170"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240</a:t>
              </a:r>
            </a:p>
            <a:p>
              <a:pPr algn="r">
                <a:lnSpc>
                  <a:spcPts val="1600"/>
                </a:lnSpc>
              </a:pPr>
              <a:r>
                <a:rPr lang="en-GB" sz="1600" b="1" dirty="0"/>
                <a:t>93</a:t>
              </a:r>
            </a:p>
          </p:txBody>
        </p:sp>
        <p:sp>
          <p:nvSpPr>
            <p:cNvPr id="221" name="TextBox 220"/>
            <p:cNvSpPr txBox="1"/>
            <p:nvPr/>
          </p:nvSpPr>
          <p:spPr>
            <a:xfrm>
              <a:off x="3614397" y="4974819"/>
              <a:ext cx="526170"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162</a:t>
              </a:r>
            </a:p>
            <a:p>
              <a:pPr algn="r">
                <a:lnSpc>
                  <a:spcPts val="1600"/>
                </a:lnSpc>
              </a:pPr>
              <a:r>
                <a:rPr lang="en-GB" sz="1600" b="1" dirty="0"/>
                <a:t>44</a:t>
              </a:r>
            </a:p>
          </p:txBody>
        </p:sp>
        <p:sp>
          <p:nvSpPr>
            <p:cNvPr id="222" name="TextBox 221"/>
            <p:cNvSpPr txBox="1"/>
            <p:nvPr/>
          </p:nvSpPr>
          <p:spPr>
            <a:xfrm>
              <a:off x="5028531" y="4974819"/>
              <a:ext cx="412356"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88</a:t>
              </a:r>
            </a:p>
            <a:p>
              <a:pPr algn="r">
                <a:lnSpc>
                  <a:spcPts val="1600"/>
                </a:lnSpc>
              </a:pPr>
              <a:r>
                <a:rPr lang="en-GB" sz="1600" b="1" dirty="0"/>
                <a:t>17</a:t>
              </a:r>
            </a:p>
          </p:txBody>
        </p:sp>
        <p:sp>
          <p:nvSpPr>
            <p:cNvPr id="223" name="TextBox 222"/>
            <p:cNvSpPr txBox="1"/>
            <p:nvPr/>
          </p:nvSpPr>
          <p:spPr>
            <a:xfrm>
              <a:off x="6364149" y="4974819"/>
              <a:ext cx="412356"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50</a:t>
              </a:r>
            </a:p>
            <a:p>
              <a:pPr algn="r">
                <a:lnSpc>
                  <a:spcPts val="1600"/>
                </a:lnSpc>
              </a:pPr>
              <a:r>
                <a:rPr lang="en-GB" sz="1600" b="1" dirty="0"/>
                <a:t>7</a:t>
              </a:r>
            </a:p>
          </p:txBody>
        </p:sp>
        <p:sp>
          <p:nvSpPr>
            <p:cNvPr id="224" name="TextBox 223"/>
            <p:cNvSpPr txBox="1"/>
            <p:nvPr/>
          </p:nvSpPr>
          <p:spPr>
            <a:xfrm>
              <a:off x="7695533" y="4974819"/>
              <a:ext cx="412356"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13</a:t>
              </a:r>
            </a:p>
            <a:p>
              <a:pPr algn="r">
                <a:lnSpc>
                  <a:spcPts val="1600"/>
                </a:lnSpc>
              </a:pPr>
              <a:r>
                <a:rPr lang="en-GB" sz="1600" b="1" dirty="0"/>
                <a:t>1</a:t>
              </a:r>
            </a:p>
          </p:txBody>
        </p:sp>
        <p:sp>
          <p:nvSpPr>
            <p:cNvPr id="225" name="TextBox 224"/>
            <p:cNvSpPr txBox="1"/>
            <p:nvPr/>
          </p:nvSpPr>
          <p:spPr>
            <a:xfrm>
              <a:off x="9084091" y="4974819"/>
              <a:ext cx="298543" cy="707886"/>
            </a:xfrm>
            <a:prstGeom prst="rect">
              <a:avLst/>
            </a:prstGeom>
            <a:noFill/>
          </p:spPr>
          <p:txBody>
            <a:bodyPr wrap="none" rtlCol="0">
              <a:spAutoFit/>
            </a:bodyPr>
            <a:lstStyle/>
            <a:p>
              <a:pPr algn="r">
                <a:lnSpc>
                  <a:spcPts val="1600"/>
                </a:lnSpc>
              </a:pPr>
              <a:endParaRPr lang="en-GB" sz="1600" b="1" dirty="0"/>
            </a:p>
            <a:p>
              <a:pPr algn="r">
                <a:lnSpc>
                  <a:spcPts val="1600"/>
                </a:lnSpc>
              </a:pPr>
              <a:r>
                <a:rPr lang="en-GB" sz="1600" b="1" dirty="0"/>
                <a:t>0</a:t>
              </a:r>
            </a:p>
            <a:p>
              <a:pPr algn="r">
                <a:lnSpc>
                  <a:spcPts val="1600"/>
                </a:lnSpc>
              </a:pPr>
              <a:r>
                <a:rPr lang="en-GB" sz="1600" b="1" dirty="0"/>
                <a:t>0</a:t>
              </a:r>
            </a:p>
          </p:txBody>
        </p:sp>
        <p:cxnSp>
          <p:nvCxnSpPr>
            <p:cNvPr id="234" name="Straight Connector 233"/>
            <p:cNvCxnSpPr/>
            <p:nvPr/>
          </p:nvCxnSpPr>
          <p:spPr bwMode="auto">
            <a:xfrm>
              <a:off x="5679773" y="2998517"/>
              <a:ext cx="0" cy="1535497"/>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graphicFrame>
        <p:nvGraphicFramePr>
          <p:cNvPr id="167" name="Table 166"/>
          <p:cNvGraphicFramePr>
            <a:graphicFrameLocks noGrp="1"/>
          </p:cNvGraphicFramePr>
          <p:nvPr>
            <p:extLst>
              <p:ext uri="{D42A27DB-BD31-4B8C-83A1-F6EECF244321}">
                <p14:modId xmlns:p14="http://schemas.microsoft.com/office/powerpoint/2010/main" val="2053813406"/>
              </p:ext>
            </p:extLst>
          </p:nvPr>
        </p:nvGraphicFramePr>
        <p:xfrm>
          <a:off x="5789896" y="1142614"/>
          <a:ext cx="3342381" cy="1341120"/>
        </p:xfrm>
        <a:graphic>
          <a:graphicData uri="http://schemas.openxmlformats.org/drawingml/2006/table">
            <a:tbl>
              <a:tblPr firstRow="1" bandRow="1">
                <a:tableStyleId>{3B4B98B0-60AC-42C2-AFA5-B58CD77FA1E5}</a:tableStyleId>
              </a:tblPr>
              <a:tblGrid>
                <a:gridCol w="1653018">
                  <a:extLst>
                    <a:ext uri="{9D8B030D-6E8A-4147-A177-3AD203B41FA5}">
                      <a16:colId xmlns:a16="http://schemas.microsoft.com/office/drawing/2014/main" xmlns="" val="1056530299"/>
                    </a:ext>
                  </a:extLst>
                </a:gridCol>
                <a:gridCol w="1689363">
                  <a:extLst>
                    <a:ext uri="{9D8B030D-6E8A-4147-A177-3AD203B41FA5}">
                      <a16:colId xmlns:a16="http://schemas.microsoft.com/office/drawing/2014/main" xmlns="" val="1444861850"/>
                    </a:ext>
                  </a:extLst>
                </a:gridCol>
              </a:tblGrid>
              <a:tr h="609600">
                <a:tc>
                  <a:txBody>
                    <a:bodyPr/>
                    <a:lstStyle/>
                    <a:p>
                      <a:r>
                        <a:rPr lang="en-GB" sz="1600" dirty="0"/>
                        <a:t>Median PFS, </a:t>
                      </a:r>
                      <a:br>
                        <a:rPr lang="en-GB" sz="1600" dirty="0"/>
                      </a:br>
                      <a:r>
                        <a:rPr lang="en-GB" sz="1600" dirty="0"/>
                        <a:t>months (95% CI)</a:t>
                      </a:r>
                      <a:endParaRPr lang="en-GB" sz="1600" dirty="0">
                        <a:latin typeface="Arial" panose="020B0604020202020204" pitchFamily="34" charset="0"/>
                        <a:cs typeface="Arial" panose="020B0604020202020204" pitchFamily="34" charset="0"/>
                      </a:endParaRPr>
                    </a:p>
                  </a:txBody>
                  <a:tcPr marL="121920" marR="121920" marT="60960" marB="6096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a:t>HR (95% CI)</a:t>
                      </a:r>
                      <a:endParaRPr lang="en-GB" sz="1600" dirty="0">
                        <a:latin typeface="Arial" panose="020B0604020202020204" pitchFamily="34" charset="0"/>
                        <a:cs typeface="Arial" panose="020B0604020202020204" pitchFamily="34" charset="0"/>
                      </a:endParaRPr>
                    </a:p>
                  </a:txBody>
                  <a:tcPr marL="121920" marR="121920" marT="60960" marB="6096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64357624"/>
                  </a:ext>
                </a:extLst>
              </a:tr>
              <a:tr h="365760">
                <a:tc>
                  <a:txBody>
                    <a:bodyPr/>
                    <a:lstStyle/>
                    <a:p>
                      <a:r>
                        <a:rPr lang="en-GB" sz="1600" dirty="0"/>
                        <a:t>10.1 (8.3</a:t>
                      </a:r>
                      <a:r>
                        <a:rPr lang="en-GB" sz="1600" baseline="0" dirty="0"/>
                        <a:t>, 12.3)</a:t>
                      </a:r>
                      <a:endParaRPr lang="en-GB" sz="1600" dirty="0">
                        <a:latin typeface="Arial" panose="020B0604020202020204" pitchFamily="34" charset="0"/>
                        <a:cs typeface="Arial" panose="020B0604020202020204" pitchFamily="34" charset="0"/>
                      </a:endParaRPr>
                    </a:p>
                  </a:txBody>
                  <a:tcPr marL="121920" marR="121920" marT="60960" marB="60960">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20000"/>
                      </a:schemeClr>
                    </a:solidFill>
                  </a:tcPr>
                </a:tc>
                <a:tc rowSpan="2">
                  <a:txBody>
                    <a:bodyPr/>
                    <a:lstStyle/>
                    <a:p>
                      <a:pPr algn="ctr"/>
                      <a:r>
                        <a:rPr lang="en-GB" sz="1600" dirty="0"/>
                        <a:t>0.30 (0.23</a:t>
                      </a:r>
                      <a:r>
                        <a:rPr lang="en-GB" sz="1600" baseline="0" dirty="0"/>
                        <a:t>, </a:t>
                      </a:r>
                      <a:r>
                        <a:rPr lang="en-GB" sz="1600" dirty="0"/>
                        <a:t>0.41)</a:t>
                      </a:r>
                    </a:p>
                    <a:p>
                      <a:pPr algn="ctr"/>
                      <a:r>
                        <a:rPr lang="en-GB" sz="1600" i="1" dirty="0"/>
                        <a:t>p</a:t>
                      </a:r>
                      <a:r>
                        <a:rPr lang="en-GB" sz="1600" dirty="0"/>
                        <a:t>&lt;0.001</a:t>
                      </a:r>
                      <a:endParaRPr lang="en-GB" sz="1600" dirty="0">
                        <a:latin typeface="Arial" panose="020B0604020202020204" pitchFamily="34" charset="0"/>
                        <a:cs typeface="Arial" panose="020B0604020202020204" pitchFamily="34" charset="0"/>
                      </a:endParaRPr>
                    </a:p>
                  </a:txBody>
                  <a:tcPr marL="121920" marR="121920" marT="60960" marB="6096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extLst>
                  <a:ext uri="{0D108BD9-81ED-4DB2-BD59-A6C34878D82A}">
                    <a16:rowId xmlns:a16="http://schemas.microsoft.com/office/drawing/2014/main" xmlns="" val="799907908"/>
                  </a:ext>
                </a:extLst>
              </a:tr>
              <a:tr h="365760">
                <a:tc>
                  <a:txBody>
                    <a:bodyPr/>
                    <a:lstStyle/>
                    <a:p>
                      <a:r>
                        <a:rPr lang="en-GB" sz="1600" dirty="0"/>
                        <a:t>  4.4 (4.2, 5.6)</a:t>
                      </a:r>
                      <a:endParaRPr lang="en-GB" sz="1600" dirty="0">
                        <a:latin typeface="Arial" panose="020B0604020202020204" pitchFamily="34" charset="0"/>
                        <a:cs typeface="Arial" panose="020B0604020202020204" pitchFamily="34" charset="0"/>
                      </a:endParaRPr>
                    </a:p>
                  </a:txBody>
                  <a:tcPr marL="121920" marR="121920" marT="60960" marB="60960">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4278523265"/>
                  </a:ext>
                </a:extLst>
              </a:tr>
            </a:tbl>
          </a:graphicData>
        </a:graphic>
      </p:graphicFrame>
      <p:sp>
        <p:nvSpPr>
          <p:cNvPr id="170" name="TextBox 169"/>
          <p:cNvSpPr txBox="1"/>
          <p:nvPr/>
        </p:nvSpPr>
        <p:spPr>
          <a:xfrm>
            <a:off x="4482250" y="1705599"/>
            <a:ext cx="1385316" cy="933589"/>
          </a:xfrm>
          <a:prstGeom prst="rect">
            <a:avLst/>
          </a:prstGeom>
          <a:noFill/>
        </p:spPr>
        <p:txBody>
          <a:bodyPr wrap="none" rtlCol="0">
            <a:spAutoFit/>
          </a:bodyPr>
          <a:lstStyle/>
          <a:p>
            <a:pPr algn="r">
              <a:spcBef>
                <a:spcPts val="800"/>
              </a:spcBef>
            </a:pPr>
            <a:r>
              <a:rPr lang="en-GB" sz="1600" b="1" dirty="0">
                <a:solidFill>
                  <a:srgbClr val="0070C0"/>
                </a:solidFill>
              </a:rPr>
              <a:t>Osimertinib</a:t>
            </a:r>
            <a:r>
              <a:rPr lang="en-GB" sz="1600" b="1" dirty="0"/>
              <a:t> </a:t>
            </a:r>
          </a:p>
          <a:p>
            <a:pPr algn="r">
              <a:spcBef>
                <a:spcPts val="800"/>
              </a:spcBef>
            </a:pPr>
            <a:r>
              <a:rPr lang="en-GB" sz="1600" b="1" dirty="0" smtClean="0">
                <a:solidFill>
                  <a:srgbClr val="CF489D"/>
                </a:solidFill>
              </a:rPr>
              <a:t>Platinum-</a:t>
            </a:r>
            <a:br>
              <a:rPr lang="en-GB" sz="1600" b="1" dirty="0" smtClean="0">
                <a:solidFill>
                  <a:srgbClr val="CF489D"/>
                </a:solidFill>
              </a:rPr>
            </a:br>
            <a:r>
              <a:rPr lang="en-GB" sz="1600" b="1" dirty="0" err="1" smtClean="0">
                <a:solidFill>
                  <a:srgbClr val="CF489D"/>
                </a:solidFill>
              </a:rPr>
              <a:t>pemetrexed</a:t>
            </a:r>
            <a:endParaRPr lang="en-GB" sz="1600" b="1" strike="sngStrike" dirty="0">
              <a:solidFill>
                <a:srgbClr val="CF489D"/>
              </a:solidFill>
            </a:endParaRPr>
          </a:p>
        </p:txBody>
      </p:sp>
    </p:spTree>
    <p:extLst>
      <p:ext uri="{BB962C8B-B14F-4D97-AF65-F5344CB8AC3E}">
        <p14:creationId xmlns:p14="http://schemas.microsoft.com/office/powerpoint/2010/main" val="1460770453"/>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787" y="-89647"/>
            <a:ext cx="8074025" cy="690282"/>
          </a:xfrm>
        </p:spPr>
        <p:txBody>
          <a:bodyPr/>
          <a:lstStyle/>
          <a:p>
            <a:r>
              <a:rPr lang="en-US" sz="2800" dirty="0" smtClean="0"/>
              <a:t>AURA3: Select Adverse Events</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75712282"/>
              </p:ext>
            </p:extLst>
          </p:nvPr>
        </p:nvGraphicFramePr>
        <p:xfrm>
          <a:off x="458786" y="600635"/>
          <a:ext cx="8074025" cy="5831840"/>
        </p:xfrm>
        <a:graphic>
          <a:graphicData uri="http://schemas.openxmlformats.org/drawingml/2006/table">
            <a:tbl>
              <a:tblPr firstRow="1" bandRow="1">
                <a:tableStyleId>{5C22544A-7EE6-4342-B048-85BDC9FD1C3A}</a:tableStyleId>
              </a:tblPr>
              <a:tblGrid>
                <a:gridCol w="2495428"/>
                <a:gridCol w="1296238"/>
                <a:gridCol w="1406769"/>
                <a:gridCol w="1260785"/>
                <a:gridCol w="1614805"/>
              </a:tblGrid>
              <a:tr h="370840">
                <a:tc>
                  <a:txBody>
                    <a:bodyPr/>
                    <a:lstStyle/>
                    <a:p>
                      <a:endParaRPr lang="en-US" sz="1800" dirty="0"/>
                    </a:p>
                  </a:txBody>
                  <a:tcPr/>
                </a:tc>
                <a:tc gridSpan="2">
                  <a:txBody>
                    <a:bodyPr/>
                    <a:lstStyle/>
                    <a:p>
                      <a:pPr algn="ctr"/>
                      <a:r>
                        <a:rPr lang="en-US" sz="1800" dirty="0" err="1" smtClean="0">
                          <a:solidFill>
                            <a:schemeClr val="bg1"/>
                          </a:solidFill>
                        </a:rPr>
                        <a:t>Osimertinib</a:t>
                      </a:r>
                      <a:r>
                        <a:rPr lang="en-US" sz="1800" dirty="0" smtClean="0">
                          <a:solidFill>
                            <a:schemeClr val="bg1"/>
                          </a:solidFill>
                        </a:rPr>
                        <a:t> </a:t>
                      </a:r>
                    </a:p>
                    <a:p>
                      <a:pPr algn="ctr"/>
                      <a:r>
                        <a:rPr lang="en-US" sz="1800" dirty="0" smtClean="0">
                          <a:solidFill>
                            <a:schemeClr val="bg1"/>
                          </a:solidFill>
                        </a:rPr>
                        <a:t>(n = 279)</a:t>
                      </a:r>
                      <a:endParaRPr lang="en-US" sz="1800" dirty="0">
                        <a:solidFill>
                          <a:schemeClr val="bg1"/>
                        </a:solidFill>
                      </a:endParaRPr>
                    </a:p>
                  </a:txBody>
                  <a:tcPr/>
                </a:tc>
                <a:tc hMerge="1">
                  <a:txBody>
                    <a:bodyPr/>
                    <a:lstStyle/>
                    <a:p>
                      <a:endParaRPr lang="en-US" dirty="0"/>
                    </a:p>
                  </a:txBody>
                  <a:tcPr/>
                </a:tc>
                <a:tc gridSpan="2">
                  <a:txBody>
                    <a:bodyPr/>
                    <a:lstStyle/>
                    <a:p>
                      <a:pPr algn="ctr"/>
                      <a:r>
                        <a:rPr lang="en-US" sz="1800" dirty="0" smtClean="0">
                          <a:solidFill>
                            <a:schemeClr val="bg1"/>
                          </a:solidFill>
                        </a:rPr>
                        <a:t>Platinum-</a:t>
                      </a:r>
                      <a:r>
                        <a:rPr lang="en-US" sz="1800" dirty="0" err="1" smtClean="0">
                          <a:solidFill>
                            <a:schemeClr val="bg1"/>
                          </a:solidFill>
                        </a:rPr>
                        <a:t>Pemetrexed</a:t>
                      </a:r>
                      <a:r>
                        <a:rPr lang="en-US" sz="1800" baseline="0" dirty="0" smtClean="0">
                          <a:solidFill>
                            <a:schemeClr val="bg1"/>
                          </a:solidFill>
                        </a:rPr>
                        <a:t> </a:t>
                      </a:r>
                    </a:p>
                    <a:p>
                      <a:pPr algn="ctr"/>
                      <a:r>
                        <a:rPr lang="en-US" sz="1800" baseline="0" dirty="0" smtClean="0">
                          <a:solidFill>
                            <a:schemeClr val="bg1"/>
                          </a:solidFill>
                        </a:rPr>
                        <a:t>(n = 136)</a:t>
                      </a:r>
                      <a:endParaRPr lang="en-US" sz="1800" dirty="0">
                        <a:solidFill>
                          <a:schemeClr val="bg1"/>
                        </a:solidFill>
                      </a:endParaRPr>
                    </a:p>
                  </a:txBody>
                  <a:tcPr/>
                </a:tc>
                <a:tc hMerge="1">
                  <a:txBody>
                    <a:bodyPr/>
                    <a:lstStyle/>
                    <a:p>
                      <a:endParaRPr lang="en-US" dirty="0"/>
                    </a:p>
                  </a:txBody>
                  <a:tcPr/>
                </a:tc>
              </a:tr>
              <a:tr h="370840">
                <a:tc>
                  <a:txBody>
                    <a:bodyPr/>
                    <a:lstStyle/>
                    <a:p>
                      <a:r>
                        <a:rPr lang="en-US" sz="1800" dirty="0" smtClean="0"/>
                        <a:t>Grade 1 AEs</a:t>
                      </a:r>
                      <a:endParaRPr lang="en-US" sz="1800" dirty="0"/>
                    </a:p>
                  </a:txBody>
                  <a:tcPr/>
                </a:tc>
                <a:tc gridSpan="2">
                  <a:txBody>
                    <a:bodyPr/>
                    <a:lstStyle/>
                    <a:p>
                      <a:pPr algn="ctr"/>
                      <a:r>
                        <a:rPr lang="en-US" sz="1800" dirty="0" smtClean="0"/>
                        <a:t>33%</a:t>
                      </a:r>
                      <a:endParaRPr lang="en-US" sz="1800" dirty="0"/>
                    </a:p>
                  </a:txBody>
                  <a:tcPr/>
                </a:tc>
                <a:tc hMerge="1">
                  <a:txBody>
                    <a:bodyPr/>
                    <a:lstStyle/>
                    <a:p>
                      <a:endParaRPr lang="en-US" dirty="0"/>
                    </a:p>
                  </a:txBody>
                  <a:tcPr/>
                </a:tc>
                <a:tc gridSpan="2">
                  <a:txBody>
                    <a:bodyPr/>
                    <a:lstStyle/>
                    <a:p>
                      <a:pPr algn="ctr"/>
                      <a:r>
                        <a:rPr lang="en-US" sz="1800" dirty="0" smtClean="0"/>
                        <a:t>11%</a:t>
                      </a:r>
                      <a:endParaRPr lang="en-US" sz="1800" dirty="0"/>
                    </a:p>
                  </a:txBody>
                  <a:tcPr/>
                </a:tc>
                <a:tc hMerge="1">
                  <a:txBody>
                    <a:bodyPr/>
                    <a:lstStyle/>
                    <a:p>
                      <a:endParaRPr lang="en-US" dirty="0"/>
                    </a:p>
                  </a:txBody>
                  <a:tcPr/>
                </a:tc>
              </a:tr>
              <a:tr h="370840">
                <a:tc>
                  <a:txBody>
                    <a:bodyPr/>
                    <a:lstStyle/>
                    <a:p>
                      <a:r>
                        <a:rPr lang="en-US" sz="1800" dirty="0" smtClean="0"/>
                        <a:t>Grade 2 AEs</a:t>
                      </a:r>
                      <a:endParaRPr lang="en-US" sz="1800" dirty="0"/>
                    </a:p>
                  </a:txBody>
                  <a:tcPr/>
                </a:tc>
                <a:tc gridSpan="2">
                  <a:txBody>
                    <a:bodyPr/>
                    <a:lstStyle/>
                    <a:p>
                      <a:pPr algn="ctr"/>
                      <a:r>
                        <a:rPr lang="en-US" sz="1800" dirty="0" smtClean="0"/>
                        <a:t>42%</a:t>
                      </a:r>
                      <a:endParaRPr lang="en-US" sz="1800" dirty="0"/>
                    </a:p>
                  </a:txBody>
                  <a:tcPr/>
                </a:tc>
                <a:tc hMerge="1">
                  <a:txBody>
                    <a:bodyPr/>
                    <a:lstStyle/>
                    <a:p>
                      <a:endParaRPr lang="en-US" dirty="0"/>
                    </a:p>
                  </a:txBody>
                  <a:tcPr/>
                </a:tc>
                <a:tc gridSpan="2">
                  <a:txBody>
                    <a:bodyPr/>
                    <a:lstStyle/>
                    <a:p>
                      <a:pPr algn="ctr"/>
                      <a:r>
                        <a:rPr lang="en-US" sz="1800" dirty="0" smtClean="0"/>
                        <a:t>41%</a:t>
                      </a:r>
                      <a:endParaRPr lang="en-US" sz="1800" dirty="0"/>
                    </a:p>
                  </a:txBody>
                  <a:tcPr/>
                </a:tc>
                <a:tc hMerge="1">
                  <a:txBody>
                    <a:bodyPr/>
                    <a:lstStyle/>
                    <a:p>
                      <a:endParaRPr lang="en-US" dirty="0"/>
                    </a:p>
                  </a:txBody>
                  <a:tcPr/>
                </a:tc>
              </a:tr>
              <a:tr h="370840">
                <a:tc>
                  <a:txBody>
                    <a:bodyPr/>
                    <a:lstStyle/>
                    <a:p>
                      <a:r>
                        <a:rPr lang="en-US" sz="1800" dirty="0" smtClean="0"/>
                        <a:t>Grade</a:t>
                      </a:r>
                      <a:r>
                        <a:rPr lang="en-US" sz="1800" baseline="0" dirty="0" smtClean="0"/>
                        <a:t> 3 AEs</a:t>
                      </a:r>
                      <a:endParaRPr lang="en-US" sz="1800" dirty="0"/>
                    </a:p>
                  </a:txBody>
                  <a:tcPr/>
                </a:tc>
                <a:tc gridSpan="2">
                  <a:txBody>
                    <a:bodyPr/>
                    <a:lstStyle/>
                    <a:p>
                      <a:pPr algn="ctr"/>
                      <a:r>
                        <a:rPr lang="en-US" sz="1800" dirty="0" smtClean="0"/>
                        <a:t>23%</a:t>
                      </a:r>
                      <a:endParaRPr lang="en-US" sz="1800" dirty="0"/>
                    </a:p>
                  </a:txBody>
                  <a:tcPr/>
                </a:tc>
                <a:tc hMerge="1">
                  <a:txBody>
                    <a:bodyPr/>
                    <a:lstStyle/>
                    <a:p>
                      <a:endParaRPr lang="en-US" dirty="0"/>
                    </a:p>
                  </a:txBody>
                  <a:tcPr/>
                </a:tc>
                <a:tc gridSpan="2">
                  <a:txBody>
                    <a:bodyPr/>
                    <a:lstStyle/>
                    <a:p>
                      <a:pPr algn="ctr"/>
                      <a:r>
                        <a:rPr lang="en-US" sz="1800" dirty="0" smtClean="0"/>
                        <a:t>47%</a:t>
                      </a:r>
                      <a:endParaRPr lang="en-US" sz="1800" dirty="0"/>
                    </a:p>
                  </a:txBody>
                  <a:tcPr/>
                </a:tc>
                <a:tc hMerge="1">
                  <a:txBody>
                    <a:bodyPr/>
                    <a:lstStyle/>
                    <a:p>
                      <a:endParaRPr lang="en-US" dirty="0"/>
                    </a:p>
                  </a:txBody>
                  <a:tcPr/>
                </a:tc>
              </a:tr>
              <a:tr h="370840">
                <a:tc>
                  <a:txBody>
                    <a:bodyPr/>
                    <a:lstStyle/>
                    <a:p>
                      <a:r>
                        <a:rPr lang="en-US" sz="1800" dirty="0" smtClean="0"/>
                        <a:t>Interstitial lung disease</a:t>
                      </a:r>
                      <a:endParaRPr lang="en-US" sz="1800" dirty="0"/>
                    </a:p>
                  </a:txBody>
                  <a:tcPr/>
                </a:tc>
                <a:tc gridSpan="2">
                  <a:txBody>
                    <a:bodyPr/>
                    <a:lstStyle/>
                    <a:p>
                      <a:pPr algn="ctr"/>
                      <a:r>
                        <a:rPr lang="en-US" sz="1800" dirty="0" smtClean="0"/>
                        <a:t>10</a:t>
                      </a:r>
                      <a:r>
                        <a:rPr lang="en-US" sz="1800" baseline="0" dirty="0" smtClean="0"/>
                        <a:t> pts</a:t>
                      </a:r>
                      <a:endParaRPr lang="en-US" sz="1800" dirty="0"/>
                    </a:p>
                  </a:txBody>
                  <a:tcPr/>
                </a:tc>
                <a:tc hMerge="1">
                  <a:txBody>
                    <a:bodyPr/>
                    <a:lstStyle/>
                    <a:p>
                      <a:endParaRPr lang="en-US"/>
                    </a:p>
                  </a:txBody>
                  <a:tcPr/>
                </a:tc>
                <a:tc gridSpan="2">
                  <a:txBody>
                    <a:bodyPr/>
                    <a:lstStyle/>
                    <a:p>
                      <a:pPr algn="ctr"/>
                      <a:r>
                        <a:rPr lang="en-US" sz="1800" dirty="0" smtClean="0"/>
                        <a:t>1 </a:t>
                      </a:r>
                      <a:r>
                        <a:rPr lang="en-US" sz="1800" dirty="0" err="1" smtClean="0"/>
                        <a:t>pt</a:t>
                      </a:r>
                      <a:endParaRPr lang="en-US" sz="1800" dirty="0"/>
                    </a:p>
                  </a:txBody>
                  <a:tcPr/>
                </a:tc>
                <a:tc hMerge="1">
                  <a:txBody>
                    <a:bodyPr/>
                    <a:lstStyle/>
                    <a:p>
                      <a:endParaRPr lang="en-US"/>
                    </a:p>
                  </a:txBody>
                  <a:tcPr/>
                </a:tc>
              </a:tr>
              <a:tr h="370840">
                <a:tc>
                  <a:txBody>
                    <a:bodyPr/>
                    <a:lstStyle/>
                    <a:p>
                      <a:r>
                        <a:rPr lang="en-US" sz="1800" dirty="0" smtClean="0"/>
                        <a:t>Prolongation QT interval</a:t>
                      </a:r>
                      <a:endParaRPr lang="en-US" sz="1800" dirty="0"/>
                    </a:p>
                  </a:txBody>
                  <a:tcPr/>
                </a:tc>
                <a:tc gridSpan="2">
                  <a:txBody>
                    <a:bodyPr/>
                    <a:lstStyle/>
                    <a:p>
                      <a:pPr algn="ctr"/>
                      <a:r>
                        <a:rPr lang="en-US" sz="1800" dirty="0" smtClean="0"/>
                        <a:t>10 pts</a:t>
                      </a:r>
                      <a:endParaRPr lang="en-US" sz="1800" dirty="0"/>
                    </a:p>
                  </a:txBody>
                  <a:tcPr/>
                </a:tc>
                <a:tc hMerge="1">
                  <a:txBody>
                    <a:bodyPr/>
                    <a:lstStyle/>
                    <a:p>
                      <a:endParaRPr lang="en-US"/>
                    </a:p>
                  </a:txBody>
                  <a:tcPr/>
                </a:tc>
                <a:tc gridSpan="2">
                  <a:txBody>
                    <a:bodyPr/>
                    <a:lstStyle/>
                    <a:p>
                      <a:pPr algn="ctr"/>
                      <a:r>
                        <a:rPr lang="en-US" sz="1800" dirty="0" smtClean="0"/>
                        <a:t>1 </a:t>
                      </a:r>
                      <a:r>
                        <a:rPr lang="en-US" sz="1800" dirty="0" err="1" smtClean="0"/>
                        <a:t>pt</a:t>
                      </a:r>
                      <a:endParaRPr lang="en-US" sz="1800" dirty="0"/>
                    </a:p>
                  </a:txBody>
                  <a:tcPr/>
                </a:tc>
                <a:tc hMerge="1">
                  <a:txBody>
                    <a:bodyPr/>
                    <a:lstStyle/>
                    <a:p>
                      <a:endParaRPr lang="en-US"/>
                    </a:p>
                  </a:txBody>
                  <a:tcPr/>
                </a:tc>
              </a:tr>
              <a:tr h="370840">
                <a:tc>
                  <a:txBody>
                    <a:bodyPr/>
                    <a:lstStyle/>
                    <a:p>
                      <a:endParaRPr lang="en-US" sz="1800" dirty="0"/>
                    </a:p>
                  </a:txBody>
                  <a:tcPr/>
                </a:tc>
                <a:tc>
                  <a:txBody>
                    <a:bodyPr/>
                    <a:lstStyle/>
                    <a:p>
                      <a:pPr algn="ctr"/>
                      <a:r>
                        <a:rPr lang="en-US" sz="1800" b="1" dirty="0" smtClean="0"/>
                        <a:t>Any Grade</a:t>
                      </a:r>
                      <a:endParaRPr lang="en-US" sz="1800" b="1" dirty="0"/>
                    </a:p>
                  </a:txBody>
                  <a:tcPr/>
                </a:tc>
                <a:tc>
                  <a:txBody>
                    <a:bodyPr/>
                    <a:lstStyle/>
                    <a:p>
                      <a:pPr algn="ctr"/>
                      <a:r>
                        <a:rPr lang="en-US" sz="1800" b="1" dirty="0" smtClean="0"/>
                        <a:t>Grade ≥3</a:t>
                      </a:r>
                      <a:endParaRPr lang="en-US" sz="1800" b="1" dirty="0"/>
                    </a:p>
                  </a:txBody>
                  <a:tcPr/>
                </a:tc>
                <a:tc>
                  <a:txBody>
                    <a:bodyPr/>
                    <a:lstStyle/>
                    <a:p>
                      <a:pPr algn="ctr"/>
                      <a:r>
                        <a:rPr lang="en-US" sz="1800" b="1" dirty="0" smtClean="0"/>
                        <a:t>Any Grade</a:t>
                      </a:r>
                      <a:endParaRPr lang="en-US" sz="1800" b="1" dirty="0"/>
                    </a:p>
                  </a:txBody>
                  <a:tcPr/>
                </a:tc>
                <a:tc>
                  <a:txBody>
                    <a:bodyPr/>
                    <a:lstStyle/>
                    <a:p>
                      <a:pPr algn="ctr"/>
                      <a:r>
                        <a:rPr lang="en-US" sz="1800" b="1" dirty="0" smtClean="0"/>
                        <a:t>Grade ≥3</a:t>
                      </a:r>
                      <a:endParaRPr lang="en-US" sz="1800" b="1" dirty="0"/>
                    </a:p>
                  </a:txBody>
                  <a:tcPr/>
                </a:tc>
              </a:tr>
              <a:tr h="370840">
                <a:tc>
                  <a:txBody>
                    <a:bodyPr/>
                    <a:lstStyle/>
                    <a:p>
                      <a:r>
                        <a:rPr lang="en-US" sz="1800" dirty="0" smtClean="0"/>
                        <a:t>Diarrhea</a:t>
                      </a:r>
                      <a:endParaRPr lang="en-US" sz="1800" dirty="0"/>
                    </a:p>
                  </a:txBody>
                  <a:tcPr/>
                </a:tc>
                <a:tc>
                  <a:txBody>
                    <a:bodyPr/>
                    <a:lstStyle/>
                    <a:p>
                      <a:pPr algn="ctr"/>
                      <a:r>
                        <a:rPr lang="en-US" sz="1800" dirty="0" smtClean="0"/>
                        <a:t>41%</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11%</a:t>
                      </a:r>
                      <a:endParaRPr lang="en-US" sz="1800" dirty="0"/>
                    </a:p>
                  </a:txBody>
                  <a:tcPr/>
                </a:tc>
                <a:tc>
                  <a:txBody>
                    <a:bodyPr/>
                    <a:lstStyle/>
                    <a:p>
                      <a:pPr algn="ctr"/>
                      <a:r>
                        <a:rPr lang="en-US" sz="1800" dirty="0" smtClean="0"/>
                        <a:t>1%</a:t>
                      </a:r>
                      <a:endParaRPr lang="en-US" sz="1800" dirty="0"/>
                    </a:p>
                  </a:txBody>
                  <a:tcPr/>
                </a:tc>
              </a:tr>
              <a:tr h="370840">
                <a:tc>
                  <a:txBody>
                    <a:bodyPr/>
                    <a:lstStyle/>
                    <a:p>
                      <a:r>
                        <a:rPr lang="en-US" sz="1800" dirty="0" smtClean="0"/>
                        <a:t>Rash</a:t>
                      </a:r>
                      <a:endParaRPr lang="en-US" sz="1800" dirty="0"/>
                    </a:p>
                  </a:txBody>
                  <a:tcPr/>
                </a:tc>
                <a:tc>
                  <a:txBody>
                    <a:bodyPr/>
                    <a:lstStyle/>
                    <a:p>
                      <a:pPr algn="ctr"/>
                      <a:r>
                        <a:rPr lang="en-US" sz="1800" dirty="0" smtClean="0"/>
                        <a:t>34%</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6%</a:t>
                      </a:r>
                      <a:endParaRPr lang="en-US" sz="1800" dirty="0"/>
                    </a:p>
                  </a:txBody>
                  <a:tcPr/>
                </a:tc>
                <a:tc>
                  <a:txBody>
                    <a:bodyPr/>
                    <a:lstStyle/>
                    <a:p>
                      <a:pPr algn="ctr"/>
                      <a:r>
                        <a:rPr lang="en-US" sz="1800" dirty="0" smtClean="0"/>
                        <a:t>0%</a:t>
                      </a:r>
                      <a:endParaRPr lang="en-US" sz="1800" dirty="0"/>
                    </a:p>
                  </a:txBody>
                  <a:tcPr/>
                </a:tc>
              </a:tr>
              <a:tr h="370840">
                <a:tc>
                  <a:txBody>
                    <a:bodyPr/>
                    <a:lstStyle/>
                    <a:p>
                      <a:r>
                        <a:rPr lang="en-US" sz="1800" dirty="0" smtClean="0"/>
                        <a:t>Dry skin</a:t>
                      </a:r>
                      <a:endParaRPr lang="en-US" sz="1800" dirty="0"/>
                    </a:p>
                  </a:txBody>
                  <a:tcPr/>
                </a:tc>
                <a:tc>
                  <a:txBody>
                    <a:bodyPr/>
                    <a:lstStyle/>
                    <a:p>
                      <a:pPr algn="ctr"/>
                      <a:r>
                        <a:rPr lang="en-US" sz="1800" dirty="0" smtClean="0"/>
                        <a:t>23%</a:t>
                      </a:r>
                      <a:endParaRPr lang="en-US" sz="1800" dirty="0"/>
                    </a:p>
                  </a:txBody>
                  <a:tcPr/>
                </a:tc>
                <a:tc>
                  <a:txBody>
                    <a:bodyPr/>
                    <a:lstStyle/>
                    <a:p>
                      <a:pPr algn="ctr"/>
                      <a:r>
                        <a:rPr lang="en-US" sz="1800" dirty="0" smtClean="0"/>
                        <a:t>0%</a:t>
                      </a:r>
                      <a:endParaRPr lang="en-US" sz="1800" dirty="0"/>
                    </a:p>
                  </a:txBody>
                  <a:tcPr/>
                </a:tc>
                <a:tc>
                  <a:txBody>
                    <a:bodyPr/>
                    <a:lstStyle/>
                    <a:p>
                      <a:pPr algn="ctr"/>
                      <a:r>
                        <a:rPr lang="en-US" sz="1800" dirty="0" smtClean="0"/>
                        <a:t>4%</a:t>
                      </a:r>
                      <a:endParaRPr lang="en-US" sz="1800" dirty="0"/>
                    </a:p>
                  </a:txBody>
                  <a:tcPr/>
                </a:tc>
                <a:tc>
                  <a:txBody>
                    <a:bodyPr/>
                    <a:lstStyle/>
                    <a:p>
                      <a:pPr algn="ctr"/>
                      <a:r>
                        <a:rPr lang="en-US" sz="1800" dirty="0" smtClean="0"/>
                        <a:t>0%</a:t>
                      </a:r>
                      <a:endParaRPr lang="en-US" sz="1800" dirty="0"/>
                    </a:p>
                  </a:txBody>
                  <a:tcPr/>
                </a:tc>
              </a:tr>
              <a:tr h="370840">
                <a:tc>
                  <a:txBody>
                    <a:bodyPr/>
                    <a:lstStyle/>
                    <a:p>
                      <a:r>
                        <a:rPr lang="en-US" sz="1800" dirty="0" smtClean="0"/>
                        <a:t>Paronychia</a:t>
                      </a:r>
                      <a:endParaRPr lang="en-US" sz="1800" dirty="0"/>
                    </a:p>
                  </a:txBody>
                  <a:tcPr/>
                </a:tc>
                <a:tc>
                  <a:txBody>
                    <a:bodyPr/>
                    <a:lstStyle/>
                    <a:p>
                      <a:pPr algn="ctr"/>
                      <a:r>
                        <a:rPr lang="en-US" sz="1800" dirty="0" smtClean="0"/>
                        <a:t>22%</a:t>
                      </a:r>
                      <a:endParaRPr lang="en-US" sz="1800" dirty="0"/>
                    </a:p>
                  </a:txBody>
                  <a:tcPr/>
                </a:tc>
                <a:tc>
                  <a:txBody>
                    <a:bodyPr/>
                    <a:lstStyle/>
                    <a:p>
                      <a:pPr algn="ctr"/>
                      <a:r>
                        <a:rPr lang="en-US" sz="1800" dirty="0" smtClean="0"/>
                        <a:t>0%</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0%</a:t>
                      </a:r>
                      <a:endParaRPr lang="en-US" sz="1800" dirty="0"/>
                    </a:p>
                  </a:txBody>
                  <a:tcPr/>
                </a:tc>
              </a:tr>
              <a:tr h="370840">
                <a:tc>
                  <a:txBody>
                    <a:bodyPr/>
                    <a:lstStyle/>
                    <a:p>
                      <a:r>
                        <a:rPr lang="en-US" sz="1800" dirty="0" smtClean="0"/>
                        <a:t>Decreased appetite</a:t>
                      </a:r>
                      <a:endParaRPr lang="en-US" sz="1800" dirty="0"/>
                    </a:p>
                  </a:txBody>
                  <a:tcPr/>
                </a:tc>
                <a:tc>
                  <a:txBody>
                    <a:bodyPr/>
                    <a:lstStyle/>
                    <a:p>
                      <a:pPr algn="ctr"/>
                      <a:r>
                        <a:rPr lang="en-US" sz="1800" dirty="0" smtClean="0"/>
                        <a:t>18%</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36%</a:t>
                      </a:r>
                      <a:endParaRPr lang="en-US" sz="1800" dirty="0"/>
                    </a:p>
                  </a:txBody>
                  <a:tcPr/>
                </a:tc>
                <a:tc>
                  <a:txBody>
                    <a:bodyPr/>
                    <a:lstStyle/>
                    <a:p>
                      <a:pPr algn="ctr"/>
                      <a:r>
                        <a:rPr lang="en-US" sz="1800" dirty="0" smtClean="0"/>
                        <a:t>3%</a:t>
                      </a:r>
                      <a:endParaRPr lang="en-US" sz="1800" dirty="0"/>
                    </a:p>
                  </a:txBody>
                  <a:tcPr/>
                </a:tc>
              </a:tr>
              <a:tr h="370840">
                <a:tc>
                  <a:txBody>
                    <a:bodyPr/>
                    <a:lstStyle/>
                    <a:p>
                      <a:r>
                        <a:rPr lang="en-US" sz="1800" dirty="0" smtClean="0"/>
                        <a:t>Nausea</a:t>
                      </a:r>
                      <a:endParaRPr lang="en-US" sz="1800" dirty="0"/>
                    </a:p>
                  </a:txBody>
                  <a:tcPr/>
                </a:tc>
                <a:tc>
                  <a:txBody>
                    <a:bodyPr/>
                    <a:lstStyle/>
                    <a:p>
                      <a:pPr algn="ctr"/>
                      <a:r>
                        <a:rPr lang="en-US" sz="1800" dirty="0" smtClean="0"/>
                        <a:t>16%</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49%</a:t>
                      </a:r>
                      <a:endParaRPr lang="en-US" sz="1800" dirty="0"/>
                    </a:p>
                  </a:txBody>
                  <a:tcPr/>
                </a:tc>
                <a:tc>
                  <a:txBody>
                    <a:bodyPr/>
                    <a:lstStyle/>
                    <a:p>
                      <a:pPr algn="ctr"/>
                      <a:r>
                        <a:rPr lang="en-US" sz="1800" dirty="0" smtClean="0"/>
                        <a:t>4%</a:t>
                      </a:r>
                      <a:endParaRPr lang="en-US" sz="1800" dirty="0"/>
                    </a:p>
                  </a:txBody>
                  <a:tcPr/>
                </a:tc>
              </a:tr>
              <a:tr h="370840">
                <a:tc>
                  <a:txBody>
                    <a:bodyPr/>
                    <a:lstStyle/>
                    <a:p>
                      <a:r>
                        <a:rPr lang="en-US" sz="1800" dirty="0" smtClean="0"/>
                        <a:t>Constipation</a:t>
                      </a:r>
                      <a:endParaRPr lang="en-US" sz="1800" dirty="0"/>
                    </a:p>
                  </a:txBody>
                  <a:tcPr/>
                </a:tc>
                <a:tc>
                  <a:txBody>
                    <a:bodyPr/>
                    <a:lstStyle/>
                    <a:p>
                      <a:pPr algn="ctr"/>
                      <a:r>
                        <a:rPr lang="en-US" sz="1800" dirty="0" smtClean="0"/>
                        <a:t>14%</a:t>
                      </a:r>
                      <a:endParaRPr lang="en-US" sz="1800" dirty="0"/>
                    </a:p>
                  </a:txBody>
                  <a:tcPr/>
                </a:tc>
                <a:tc>
                  <a:txBody>
                    <a:bodyPr/>
                    <a:lstStyle/>
                    <a:p>
                      <a:pPr algn="ctr"/>
                      <a:r>
                        <a:rPr lang="en-US" sz="1800" dirty="0" smtClean="0"/>
                        <a:t>0%</a:t>
                      </a:r>
                      <a:endParaRPr lang="en-US" sz="1800" dirty="0"/>
                    </a:p>
                  </a:txBody>
                  <a:tcPr/>
                </a:tc>
                <a:tc>
                  <a:txBody>
                    <a:bodyPr/>
                    <a:lstStyle/>
                    <a:p>
                      <a:pPr algn="ctr"/>
                      <a:r>
                        <a:rPr lang="en-US" sz="1800" dirty="0" smtClean="0"/>
                        <a:t>35%</a:t>
                      </a:r>
                      <a:endParaRPr lang="en-US" sz="1800" dirty="0"/>
                    </a:p>
                  </a:txBody>
                  <a:tcPr/>
                </a:tc>
                <a:tc>
                  <a:txBody>
                    <a:bodyPr/>
                    <a:lstStyle/>
                    <a:p>
                      <a:pPr algn="ctr"/>
                      <a:r>
                        <a:rPr lang="en-US" sz="1800" dirty="0" smtClean="0"/>
                        <a:t>0%</a:t>
                      </a:r>
                      <a:endParaRPr lang="en-US" sz="1800" dirty="0"/>
                    </a:p>
                  </a:txBody>
                  <a:tcPr/>
                </a:tc>
              </a:tr>
              <a:tr h="370840">
                <a:tc>
                  <a:txBody>
                    <a:bodyPr/>
                    <a:lstStyle/>
                    <a:p>
                      <a:r>
                        <a:rPr lang="en-US" sz="1800" dirty="0" smtClean="0"/>
                        <a:t>Anemia</a:t>
                      </a:r>
                      <a:endParaRPr lang="en-US" sz="1800" dirty="0"/>
                    </a:p>
                  </a:txBody>
                  <a:tcPr/>
                </a:tc>
                <a:tc>
                  <a:txBody>
                    <a:bodyPr/>
                    <a:lstStyle/>
                    <a:p>
                      <a:pPr algn="ctr"/>
                      <a:r>
                        <a:rPr lang="en-US" sz="1800" dirty="0" smtClean="0"/>
                        <a:t>8%</a:t>
                      </a:r>
                      <a:endParaRPr lang="en-US" sz="1800" dirty="0"/>
                    </a:p>
                  </a:txBody>
                  <a:tcPr/>
                </a:tc>
                <a:tc>
                  <a:txBody>
                    <a:bodyPr/>
                    <a:lstStyle/>
                    <a:p>
                      <a:pPr algn="ctr"/>
                      <a:r>
                        <a:rPr lang="en-US" sz="1800" dirty="0" smtClean="0"/>
                        <a:t>1%</a:t>
                      </a:r>
                      <a:endParaRPr lang="en-US" sz="1800" dirty="0"/>
                    </a:p>
                  </a:txBody>
                  <a:tcPr/>
                </a:tc>
                <a:tc>
                  <a:txBody>
                    <a:bodyPr/>
                    <a:lstStyle/>
                    <a:p>
                      <a:pPr algn="ctr"/>
                      <a:r>
                        <a:rPr lang="en-US" sz="1800" dirty="0" smtClean="0"/>
                        <a:t>30%</a:t>
                      </a:r>
                      <a:endParaRPr lang="en-US" sz="1800" dirty="0"/>
                    </a:p>
                  </a:txBody>
                  <a:tcPr/>
                </a:tc>
                <a:tc>
                  <a:txBody>
                    <a:bodyPr/>
                    <a:lstStyle/>
                    <a:p>
                      <a:pPr algn="ctr"/>
                      <a:r>
                        <a:rPr lang="en-US" sz="1800" dirty="0" smtClean="0"/>
                        <a:t>12%</a:t>
                      </a:r>
                      <a:endParaRPr lang="en-US" sz="1800" dirty="0"/>
                    </a:p>
                  </a:txBody>
                  <a:tcPr/>
                </a:tc>
              </a:tr>
            </a:tbl>
          </a:graphicData>
        </a:graphic>
      </p:graphicFrame>
      <p:sp>
        <p:nvSpPr>
          <p:cNvPr id="5" name="TextBox 4"/>
          <p:cNvSpPr txBox="1"/>
          <p:nvPr/>
        </p:nvSpPr>
        <p:spPr>
          <a:xfrm>
            <a:off x="107281" y="6519446"/>
            <a:ext cx="5749779" cy="338554"/>
          </a:xfrm>
          <a:prstGeom prst="rect">
            <a:avLst/>
          </a:prstGeom>
          <a:noFill/>
        </p:spPr>
        <p:txBody>
          <a:bodyPr wrap="none" rtlCol="0">
            <a:spAutoFit/>
          </a:bodyPr>
          <a:lstStyle/>
          <a:p>
            <a:r>
              <a:rPr lang="en-US" sz="1600" dirty="0" err="1" smtClean="0"/>
              <a:t>Mok</a:t>
            </a:r>
            <a:r>
              <a:rPr lang="en-US" sz="1600" dirty="0" smtClean="0"/>
              <a:t> TS et al. N </a:t>
            </a:r>
            <a:r>
              <a:rPr lang="en-US" sz="1600" dirty="0" err="1" smtClean="0"/>
              <a:t>Engl</a:t>
            </a:r>
            <a:r>
              <a:rPr lang="en-US" sz="1600" dirty="0" smtClean="0"/>
              <a:t> J Med 2016 Dec 6 [</a:t>
            </a:r>
            <a:r>
              <a:rPr lang="en-US" sz="1600" dirty="0" err="1" smtClean="0"/>
              <a:t>Epub</a:t>
            </a:r>
            <a:r>
              <a:rPr lang="en-US" sz="1600" dirty="0" smtClean="0"/>
              <a:t> ahead of print]</a:t>
            </a:r>
            <a:endParaRPr lang="en-US" sz="1600" dirty="0"/>
          </a:p>
        </p:txBody>
      </p:sp>
    </p:spTree>
    <p:extLst>
      <p:ext uri="{BB962C8B-B14F-4D97-AF65-F5344CB8AC3E}">
        <p14:creationId xmlns:p14="http://schemas.microsoft.com/office/powerpoint/2010/main" val="1221771025"/>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790" y="124465"/>
            <a:ext cx="8074025" cy="863600"/>
          </a:xfrm>
        </p:spPr>
        <p:txBody>
          <a:bodyPr/>
          <a:lstStyle/>
          <a:p>
            <a:r>
              <a:rPr lang="en-GB" sz="3200" dirty="0"/>
              <a:t>PFS benefit with osimertinib observed across all subgroups in AURA3</a:t>
            </a:r>
          </a:p>
        </p:txBody>
      </p:sp>
      <p:sp>
        <p:nvSpPr>
          <p:cNvPr id="9" name="TextBox 8"/>
          <p:cNvSpPr txBox="1">
            <a:spLocks noChangeArrowheads="1"/>
          </p:cNvSpPr>
          <p:nvPr/>
        </p:nvSpPr>
        <p:spPr bwMode="auto">
          <a:xfrm>
            <a:off x="87087" y="6210738"/>
            <a:ext cx="9056914" cy="650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907" dirty="0">
                <a:solidFill>
                  <a:srgbClr val="000000"/>
                </a:solidFill>
                <a:cs typeface="Arial" panose="020B0604020202020204" pitchFamily="34" charset="0"/>
              </a:rPr>
              <a:t>Population: intent-to-treat</a:t>
            </a:r>
          </a:p>
          <a:p>
            <a:r>
              <a:rPr lang="en-US" altLang="en-US" sz="907" dirty="0"/>
              <a:t>HR &lt;1 implies a lower risk of progression on osimertinib 80 mg. </a:t>
            </a:r>
            <a:r>
              <a:rPr lang="en-GB" sz="907" dirty="0"/>
              <a:t>Cox proportional hazards model includes randomised treatment, the subgroup covariate of interest, and the treatment by subgroup interaction. Size of circle is proportional to the number of events. Overall population analysis was performed using a Cox proportional hazards model and the primary analysis (U and V statistics) from stratified log-rank test. If there were &lt;20 events in a subgroup then the analysis was not performed; </a:t>
            </a:r>
            <a:r>
              <a:rPr lang="en-US" altLang="en-US" sz="907" dirty="0">
                <a:cs typeface="Arial" panose="020B0604020202020204" pitchFamily="34" charset="0"/>
              </a:rPr>
              <a:t>NC, non-calculable</a:t>
            </a:r>
            <a:endParaRPr lang="en-US" altLang="en-US" sz="900" dirty="0">
              <a:cs typeface="Arial" panose="020B0604020202020204" pitchFamily="34" charset="0"/>
            </a:endParaRPr>
          </a:p>
        </p:txBody>
      </p:sp>
      <p:grpSp>
        <p:nvGrpSpPr>
          <p:cNvPr id="3" name="Group 2"/>
          <p:cNvGrpSpPr/>
          <p:nvPr/>
        </p:nvGrpSpPr>
        <p:grpSpPr>
          <a:xfrm>
            <a:off x="320625" y="1121380"/>
            <a:ext cx="8589838" cy="5143728"/>
            <a:chOff x="-233544" y="1121380"/>
            <a:chExt cx="8910469" cy="5143728"/>
          </a:xfrm>
        </p:grpSpPr>
        <p:sp>
          <p:nvSpPr>
            <p:cNvPr id="89" name="Line 30"/>
            <p:cNvSpPr>
              <a:spLocks noChangeShapeType="1"/>
            </p:cNvSpPr>
            <p:nvPr/>
          </p:nvSpPr>
          <p:spPr bwMode="auto">
            <a:xfrm>
              <a:off x="6103800" y="1517651"/>
              <a:ext cx="0" cy="4448923"/>
            </a:xfrm>
            <a:prstGeom prst="line">
              <a:avLst/>
            </a:prstGeom>
            <a:noFill/>
            <a:ln w="19050" cap="flat">
              <a:solidFill>
                <a:srgbClr val="000000"/>
              </a:solidFill>
              <a:prstDash val="sysDash"/>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 name="TextBox 6"/>
            <p:cNvSpPr txBox="1"/>
            <p:nvPr/>
          </p:nvSpPr>
          <p:spPr>
            <a:xfrm>
              <a:off x="-83743" y="1121380"/>
              <a:ext cx="3149600" cy="4733732"/>
            </a:xfrm>
            <a:prstGeom prst="rect">
              <a:avLst/>
            </a:prstGeom>
            <a:noFill/>
          </p:spPr>
          <p:txBody>
            <a:bodyPr wrap="square" rtlCol="0">
              <a:spAutoFit/>
            </a:bodyPr>
            <a:lstStyle/>
            <a:p>
              <a:pPr>
                <a:spcAft>
                  <a:spcPts val="800"/>
                </a:spcAft>
              </a:pPr>
              <a:r>
                <a:rPr lang="en-GB" sz="1067" b="1" dirty="0"/>
                <a:t>Subgroup</a:t>
              </a:r>
            </a:p>
            <a:p>
              <a:r>
                <a:rPr lang="en-GB" sz="1067" b="1" dirty="0"/>
                <a:t>Overall (n=419)</a:t>
              </a:r>
            </a:p>
            <a:p>
              <a:pPr defTabSz="241294"/>
              <a:r>
                <a:rPr lang="en-GB" sz="1067" b="1" dirty="0"/>
                <a:t>	Cox proportional hazards</a:t>
              </a:r>
            </a:p>
            <a:p>
              <a:pPr defTabSz="241294">
                <a:spcAft>
                  <a:spcPts val="267"/>
                </a:spcAft>
              </a:pPr>
              <a:r>
                <a:rPr lang="en-GB" sz="1067" b="1" dirty="0"/>
                <a:t>	Log rank (primary)</a:t>
              </a:r>
            </a:p>
            <a:p>
              <a:pPr defTabSz="241294"/>
              <a:r>
                <a:rPr lang="en-GB" sz="1067" b="1" dirty="0"/>
                <a:t>Ethnicity</a:t>
              </a:r>
            </a:p>
            <a:p>
              <a:pPr defTabSz="241294"/>
              <a:r>
                <a:rPr lang="en-GB" sz="1067" b="1" dirty="0"/>
                <a:t>	 Asian (n=274)</a:t>
              </a:r>
            </a:p>
            <a:p>
              <a:pPr defTabSz="241294">
                <a:spcAft>
                  <a:spcPts val="267"/>
                </a:spcAft>
              </a:pPr>
              <a:r>
                <a:rPr lang="en-GB" sz="1067" b="1" dirty="0"/>
                <a:t>	 Non-Asian (n=145)</a:t>
              </a:r>
            </a:p>
            <a:p>
              <a:pPr defTabSz="241294"/>
              <a:r>
                <a:rPr lang="en-GB" sz="1067" b="1" dirty="0"/>
                <a:t>Sex</a:t>
              </a:r>
            </a:p>
            <a:p>
              <a:pPr defTabSz="241294"/>
              <a:r>
                <a:rPr lang="en-GB" sz="1067" b="1" dirty="0"/>
                <a:t>	Male (n=150)</a:t>
              </a:r>
            </a:p>
            <a:p>
              <a:pPr defTabSz="241294">
                <a:spcAft>
                  <a:spcPts val="267"/>
                </a:spcAft>
              </a:pPr>
              <a:r>
                <a:rPr lang="en-GB" sz="1067" b="1" dirty="0"/>
                <a:t>	Female (n=269)</a:t>
              </a:r>
            </a:p>
            <a:p>
              <a:pPr defTabSz="241294"/>
              <a:r>
                <a:rPr lang="en-GB" sz="1067" b="1" dirty="0"/>
                <a:t>Age at screening</a:t>
              </a:r>
            </a:p>
            <a:p>
              <a:pPr defTabSz="241294"/>
              <a:r>
                <a:rPr lang="en-GB" sz="1067" b="1" dirty="0"/>
                <a:t>	&lt;65 (n=242)</a:t>
              </a:r>
            </a:p>
            <a:p>
              <a:pPr defTabSz="241294">
                <a:spcAft>
                  <a:spcPts val="267"/>
                </a:spcAft>
              </a:pPr>
              <a:r>
                <a:rPr lang="en-GB" sz="1067" b="1" dirty="0"/>
                <a:t>	≥65 (n=177)</a:t>
              </a:r>
            </a:p>
            <a:p>
              <a:pPr defTabSz="241294"/>
              <a:r>
                <a:rPr lang="en-GB" sz="1067" b="1" dirty="0"/>
                <a:t>EGFR-TKI sensitising mutation status prior to start of study </a:t>
              </a:r>
            </a:p>
            <a:p>
              <a:pPr defTabSz="241294"/>
              <a:r>
                <a:rPr lang="en-GB" sz="1067" b="1" dirty="0"/>
                <a:t>	 Exon 19 deletion (n=279)</a:t>
              </a:r>
            </a:p>
            <a:p>
              <a:pPr defTabSz="241294">
                <a:spcAft>
                  <a:spcPts val="267"/>
                </a:spcAft>
              </a:pPr>
              <a:r>
                <a:rPr lang="en-GB" sz="1067" b="1" dirty="0"/>
                <a:t>	 L858R (n=128)</a:t>
              </a:r>
            </a:p>
            <a:p>
              <a:pPr defTabSz="241294"/>
              <a:r>
                <a:rPr lang="en-GB" sz="1067" b="1" dirty="0"/>
                <a:t>Duration of prior EGFR-TKI</a:t>
              </a:r>
            </a:p>
            <a:p>
              <a:pPr defTabSz="241294"/>
              <a:r>
                <a:rPr lang="en-GB" sz="1067" b="1" dirty="0"/>
                <a:t>	&lt;6 months (n=24)</a:t>
              </a:r>
            </a:p>
            <a:p>
              <a:pPr defTabSz="241294">
                <a:spcAft>
                  <a:spcPts val="267"/>
                </a:spcAft>
              </a:pPr>
              <a:r>
                <a:rPr lang="en-GB" sz="1067" b="1" dirty="0"/>
                <a:t>	≥6 months (n=395)</a:t>
              </a:r>
            </a:p>
            <a:p>
              <a:pPr defTabSz="241294"/>
              <a:r>
                <a:rPr lang="en-GB" sz="1067" b="1" dirty="0"/>
                <a:t>CNS metastases</a:t>
              </a:r>
            </a:p>
            <a:p>
              <a:pPr defTabSz="241294"/>
              <a:r>
                <a:rPr lang="en-GB" sz="1067" b="1" dirty="0"/>
                <a:t>	Yes (n=144)</a:t>
              </a:r>
            </a:p>
            <a:p>
              <a:pPr defTabSz="241294">
                <a:spcAft>
                  <a:spcPts val="267"/>
                </a:spcAft>
              </a:pPr>
              <a:r>
                <a:rPr lang="en-GB" sz="1067" b="1" dirty="0"/>
                <a:t>	No (n=275)</a:t>
              </a:r>
            </a:p>
            <a:p>
              <a:pPr defTabSz="241294"/>
              <a:r>
                <a:rPr lang="en-GB" sz="1067" b="1" dirty="0"/>
                <a:t>Smoking history</a:t>
              </a:r>
            </a:p>
            <a:p>
              <a:pPr defTabSz="241294"/>
              <a:r>
                <a:rPr lang="en-GB" sz="1067" b="1" dirty="0"/>
                <a:t>	Ever (n=136)</a:t>
              </a:r>
            </a:p>
            <a:p>
              <a:pPr defTabSz="241294"/>
              <a:r>
                <a:rPr lang="en-GB" sz="1067" b="1" dirty="0"/>
                <a:t>	Never (n=283)</a:t>
              </a:r>
            </a:p>
          </p:txBody>
        </p:sp>
        <p:sp>
          <p:nvSpPr>
            <p:cNvPr id="11" name="TextBox 10"/>
            <p:cNvSpPr txBox="1"/>
            <p:nvPr/>
          </p:nvSpPr>
          <p:spPr>
            <a:xfrm>
              <a:off x="5527325" y="1121380"/>
              <a:ext cx="3149600" cy="4733732"/>
            </a:xfrm>
            <a:prstGeom prst="rect">
              <a:avLst/>
            </a:prstGeom>
            <a:noFill/>
          </p:spPr>
          <p:txBody>
            <a:bodyPr wrap="square" rtlCol="0">
              <a:spAutoFit/>
            </a:bodyPr>
            <a:lstStyle/>
            <a:p>
              <a:pPr algn="ctr">
                <a:spcAft>
                  <a:spcPts val="800"/>
                </a:spcAft>
              </a:pPr>
              <a:r>
                <a:rPr lang="en-GB" sz="1067" b="1" dirty="0"/>
                <a:t>Hazard ratio (95% CI)</a:t>
              </a:r>
            </a:p>
            <a:p>
              <a:pPr algn="ctr">
                <a:spcAft>
                  <a:spcPts val="0"/>
                </a:spcAft>
              </a:pPr>
              <a:endParaRPr lang="en-GB" sz="1067" b="1" dirty="0"/>
            </a:p>
            <a:p>
              <a:pPr algn="ctr">
                <a:spcAft>
                  <a:spcPts val="0"/>
                </a:spcAft>
              </a:pPr>
              <a:r>
                <a:rPr lang="en-GB" sz="1067" b="1" dirty="0"/>
                <a:t>0.37 (0.29, 0.48)</a:t>
              </a:r>
            </a:p>
            <a:p>
              <a:pPr algn="ctr">
                <a:spcAft>
                  <a:spcPts val="267"/>
                </a:spcAft>
              </a:pPr>
              <a:r>
                <a:rPr lang="en-GB" sz="1067" b="1" dirty="0"/>
                <a:t>0.30 (0.23, 0.41)</a:t>
              </a:r>
            </a:p>
            <a:p>
              <a:pPr algn="ctr">
                <a:spcAft>
                  <a:spcPts val="0"/>
                </a:spcAft>
              </a:pPr>
              <a:endParaRPr lang="en-GB" sz="1067" b="1" dirty="0"/>
            </a:p>
            <a:p>
              <a:pPr algn="ctr">
                <a:spcAft>
                  <a:spcPts val="0"/>
                </a:spcAft>
              </a:pPr>
              <a:r>
                <a:rPr lang="en-GB" sz="1067" b="1" dirty="0"/>
                <a:t>0.32 (0.24, 0.44)</a:t>
              </a:r>
            </a:p>
            <a:p>
              <a:pPr algn="ctr">
                <a:spcAft>
                  <a:spcPts val="267"/>
                </a:spcAft>
              </a:pPr>
              <a:r>
                <a:rPr lang="en-GB" sz="1067" b="1" dirty="0"/>
                <a:t>0.48 (0.32, 0.75)</a:t>
              </a:r>
            </a:p>
            <a:p>
              <a:pPr algn="ctr">
                <a:spcAft>
                  <a:spcPts val="0"/>
                </a:spcAft>
              </a:pPr>
              <a:endParaRPr lang="en-GB" sz="1067" b="1" dirty="0"/>
            </a:p>
            <a:p>
              <a:pPr algn="ctr">
                <a:spcAft>
                  <a:spcPts val="0"/>
                </a:spcAft>
              </a:pPr>
              <a:r>
                <a:rPr lang="en-GB" sz="1067" b="1" dirty="0"/>
                <a:t>0.43 (0.28, 0.65)</a:t>
              </a:r>
            </a:p>
            <a:p>
              <a:pPr algn="ctr">
                <a:spcAft>
                  <a:spcPts val="267"/>
                </a:spcAft>
              </a:pPr>
              <a:r>
                <a:rPr lang="en-GB" sz="1067" b="1" dirty="0"/>
                <a:t>0.34 (0.25, 0.47)</a:t>
              </a:r>
            </a:p>
            <a:p>
              <a:pPr algn="ctr">
                <a:spcAft>
                  <a:spcPts val="0"/>
                </a:spcAft>
              </a:pPr>
              <a:endParaRPr lang="en-GB" sz="1067" b="1" dirty="0"/>
            </a:p>
            <a:p>
              <a:pPr algn="ctr">
                <a:spcAft>
                  <a:spcPts val="0"/>
                </a:spcAft>
              </a:pPr>
              <a:r>
                <a:rPr lang="en-GB" sz="1067" b="1" dirty="0"/>
                <a:t>0.38 (0.28, 0.54)</a:t>
              </a:r>
            </a:p>
            <a:p>
              <a:pPr algn="ctr">
                <a:spcAft>
                  <a:spcPts val="267"/>
                </a:spcAft>
              </a:pPr>
              <a:r>
                <a:rPr lang="en-GB" sz="1067" b="1" dirty="0"/>
                <a:t>0.34 (0.23, 0.50)</a:t>
              </a:r>
            </a:p>
            <a:p>
              <a:pPr algn="ctr">
                <a:spcAft>
                  <a:spcPts val="0"/>
                </a:spcAft>
              </a:pPr>
              <a:r>
                <a:rPr lang="en-GB" sz="1067" b="1" dirty="0"/>
                <a:t/>
              </a:r>
              <a:br>
                <a:rPr lang="en-GB" sz="1067" b="1" dirty="0"/>
              </a:br>
              <a:endParaRPr lang="en-GB" sz="1067" b="1" dirty="0"/>
            </a:p>
            <a:p>
              <a:pPr algn="ctr">
                <a:spcAft>
                  <a:spcPts val="0"/>
                </a:spcAft>
              </a:pPr>
              <a:r>
                <a:rPr lang="en-GB" sz="1067" b="1" dirty="0"/>
                <a:t>0.34 (0.24, 0.46)</a:t>
              </a:r>
            </a:p>
            <a:p>
              <a:pPr algn="ctr">
                <a:spcAft>
                  <a:spcPts val="267"/>
                </a:spcAft>
              </a:pPr>
              <a:r>
                <a:rPr lang="en-GB" sz="1067" b="1" dirty="0"/>
                <a:t>0.46 (0.30, 0.71)</a:t>
              </a:r>
            </a:p>
            <a:p>
              <a:pPr algn="ctr">
                <a:spcAft>
                  <a:spcPts val="0"/>
                </a:spcAft>
              </a:pPr>
              <a:endParaRPr lang="en-GB" sz="1067" b="1" dirty="0"/>
            </a:p>
            <a:p>
              <a:pPr algn="ctr">
                <a:spcAft>
                  <a:spcPts val="0"/>
                </a:spcAft>
              </a:pPr>
              <a:r>
                <a:rPr lang="en-GB" sz="1067" b="1" dirty="0"/>
                <a:t>NC</a:t>
              </a:r>
            </a:p>
            <a:p>
              <a:pPr algn="ctr">
                <a:spcAft>
                  <a:spcPts val="267"/>
                </a:spcAft>
              </a:pPr>
              <a:r>
                <a:rPr lang="en-GB" sz="1067" b="1" dirty="0"/>
                <a:t>0.39 (0.30, 0.51)</a:t>
              </a:r>
            </a:p>
            <a:p>
              <a:pPr algn="ctr">
                <a:spcAft>
                  <a:spcPts val="0"/>
                </a:spcAft>
              </a:pPr>
              <a:endParaRPr lang="en-GB" sz="1067" b="1" dirty="0"/>
            </a:p>
            <a:p>
              <a:pPr algn="ctr">
                <a:spcAft>
                  <a:spcPts val="0"/>
                </a:spcAft>
              </a:pPr>
              <a:r>
                <a:rPr lang="en-GB" sz="1067" b="1" dirty="0"/>
                <a:t>0.32 (0.21, 0.49)</a:t>
              </a:r>
            </a:p>
            <a:p>
              <a:pPr algn="ctr">
                <a:spcAft>
                  <a:spcPts val="267"/>
                </a:spcAft>
              </a:pPr>
              <a:r>
                <a:rPr lang="en-GB" sz="1067" b="1" dirty="0"/>
                <a:t>0.40 (0.29, 0.55)</a:t>
              </a:r>
            </a:p>
            <a:p>
              <a:pPr algn="ctr">
                <a:spcAft>
                  <a:spcPts val="0"/>
                </a:spcAft>
              </a:pPr>
              <a:endParaRPr lang="en-GB" sz="1067" b="1" dirty="0"/>
            </a:p>
            <a:p>
              <a:pPr algn="ctr">
                <a:spcAft>
                  <a:spcPts val="0"/>
                </a:spcAft>
              </a:pPr>
              <a:r>
                <a:rPr lang="en-GB" sz="1067" b="1" dirty="0"/>
                <a:t>0.40 (0.27, 0.62)</a:t>
              </a:r>
            </a:p>
            <a:p>
              <a:pPr algn="ctr">
                <a:spcAft>
                  <a:spcPts val="0"/>
                </a:spcAft>
              </a:pPr>
              <a:r>
                <a:rPr lang="en-GB" sz="1067" b="1" dirty="0"/>
                <a:t>0.36 (0.26, 0.49)</a:t>
              </a:r>
            </a:p>
          </p:txBody>
        </p:sp>
        <p:sp>
          <p:nvSpPr>
            <p:cNvPr id="16" name="Rectangle 21"/>
            <p:cNvSpPr>
              <a:spLocks noChangeArrowheads="1"/>
            </p:cNvSpPr>
            <p:nvPr/>
          </p:nvSpPr>
          <p:spPr bwMode="auto">
            <a:xfrm>
              <a:off x="3444135" y="1517651"/>
              <a:ext cx="1088932" cy="444076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17" name="Line 22"/>
            <p:cNvSpPr>
              <a:spLocks noChangeShapeType="1"/>
            </p:cNvSpPr>
            <p:nvPr/>
          </p:nvSpPr>
          <p:spPr bwMode="auto">
            <a:xfrm>
              <a:off x="1125464" y="5958417"/>
              <a:ext cx="4992000" cy="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8" name="Line 23"/>
            <p:cNvSpPr>
              <a:spLocks noChangeShapeType="1"/>
            </p:cNvSpPr>
            <p:nvPr/>
          </p:nvSpPr>
          <p:spPr bwMode="auto">
            <a:xfrm>
              <a:off x="1138161"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9" name="Line 24"/>
            <p:cNvSpPr>
              <a:spLocks noChangeShapeType="1"/>
            </p:cNvSpPr>
            <p:nvPr/>
          </p:nvSpPr>
          <p:spPr bwMode="auto">
            <a:xfrm>
              <a:off x="2650412"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0" name="Line 25"/>
            <p:cNvSpPr>
              <a:spLocks noChangeShapeType="1"/>
            </p:cNvSpPr>
            <p:nvPr/>
          </p:nvSpPr>
          <p:spPr bwMode="auto">
            <a:xfrm>
              <a:off x="3519329"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1" name="Line 26"/>
            <p:cNvSpPr>
              <a:spLocks noChangeShapeType="1"/>
            </p:cNvSpPr>
            <p:nvPr/>
          </p:nvSpPr>
          <p:spPr bwMode="auto">
            <a:xfrm>
              <a:off x="4619399"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2" name="Line 27"/>
            <p:cNvSpPr>
              <a:spLocks noChangeShapeType="1"/>
            </p:cNvSpPr>
            <p:nvPr/>
          </p:nvSpPr>
          <p:spPr bwMode="auto">
            <a:xfrm>
              <a:off x="4129241"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3" name="Line 28"/>
            <p:cNvSpPr>
              <a:spLocks noChangeShapeType="1"/>
            </p:cNvSpPr>
            <p:nvPr/>
          </p:nvSpPr>
          <p:spPr bwMode="auto">
            <a:xfrm>
              <a:off x="5003728"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4" name="Line 29"/>
            <p:cNvSpPr>
              <a:spLocks noChangeShapeType="1"/>
            </p:cNvSpPr>
            <p:nvPr/>
          </p:nvSpPr>
          <p:spPr bwMode="auto">
            <a:xfrm>
              <a:off x="5624781"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5" name="Line 30"/>
            <p:cNvSpPr>
              <a:spLocks noChangeShapeType="1"/>
            </p:cNvSpPr>
            <p:nvPr/>
          </p:nvSpPr>
          <p:spPr bwMode="auto">
            <a:xfrm>
              <a:off x="6103800"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6" name="Line 31"/>
            <p:cNvSpPr>
              <a:spLocks noChangeShapeType="1"/>
            </p:cNvSpPr>
            <p:nvPr/>
          </p:nvSpPr>
          <p:spPr bwMode="auto">
            <a:xfrm>
              <a:off x="5340712"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7" name="Line 32"/>
            <p:cNvSpPr>
              <a:spLocks noChangeShapeType="1"/>
            </p:cNvSpPr>
            <p:nvPr/>
          </p:nvSpPr>
          <p:spPr bwMode="auto">
            <a:xfrm>
              <a:off x="5875431" y="5962649"/>
              <a:ext cx="0" cy="96000"/>
            </a:xfrm>
            <a:prstGeom prst="line">
              <a:avLst/>
            </a:prstGeom>
            <a:noFill/>
            <a:ln w="1905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nvGrpSpPr>
            <p:cNvPr id="84" name="Group 83"/>
            <p:cNvGrpSpPr/>
            <p:nvPr/>
          </p:nvGrpSpPr>
          <p:grpSpPr>
            <a:xfrm>
              <a:off x="3444135" y="1605563"/>
              <a:ext cx="1088932" cy="172800"/>
              <a:chOff x="3726101" y="1204172"/>
              <a:chExt cx="816699" cy="129600"/>
            </a:xfrm>
          </p:grpSpPr>
          <p:sp>
            <p:nvSpPr>
              <p:cNvPr id="28" name="Oval 33"/>
              <p:cNvSpPr>
                <a:spLocks noChangeArrowheads="1"/>
              </p:cNvSpPr>
              <p:nvPr/>
            </p:nvSpPr>
            <p:spPr bwMode="auto">
              <a:xfrm>
                <a:off x="4054034" y="1204172"/>
                <a:ext cx="129502" cy="1296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29" name="Line 34"/>
              <p:cNvSpPr>
                <a:spLocks noChangeShapeType="1"/>
              </p:cNvSpPr>
              <p:nvPr/>
            </p:nvSpPr>
            <p:spPr bwMode="auto">
              <a:xfrm>
                <a:off x="3726101" y="1268972"/>
                <a:ext cx="816699"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83" name="Group 82"/>
            <p:cNvGrpSpPr/>
            <p:nvPr/>
          </p:nvGrpSpPr>
          <p:grpSpPr>
            <a:xfrm>
              <a:off x="2970687" y="1773404"/>
              <a:ext cx="1200332" cy="172800"/>
              <a:chOff x="3371015" y="1313385"/>
              <a:chExt cx="900249" cy="129600"/>
            </a:xfrm>
          </p:grpSpPr>
          <p:sp>
            <p:nvSpPr>
              <p:cNvPr id="30" name="Oval 35"/>
              <p:cNvSpPr>
                <a:spLocks noChangeArrowheads="1"/>
              </p:cNvSpPr>
              <p:nvPr/>
            </p:nvSpPr>
            <p:spPr bwMode="auto">
              <a:xfrm>
                <a:off x="3721923" y="1313385"/>
                <a:ext cx="129502" cy="1296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31" name="Line 36"/>
              <p:cNvSpPr>
                <a:spLocks noChangeShapeType="1"/>
              </p:cNvSpPr>
              <p:nvPr/>
            </p:nvSpPr>
            <p:spPr bwMode="auto">
              <a:xfrm>
                <a:off x="3371015" y="1378185"/>
                <a:ext cx="900249"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82" name="Group 81"/>
            <p:cNvGrpSpPr/>
            <p:nvPr/>
          </p:nvGrpSpPr>
          <p:grpSpPr>
            <a:xfrm>
              <a:off x="3059806" y="2145831"/>
              <a:ext cx="1308945" cy="148800"/>
              <a:chOff x="3437854" y="1606992"/>
              <a:chExt cx="981709" cy="111600"/>
            </a:xfrm>
          </p:grpSpPr>
          <p:sp>
            <p:nvSpPr>
              <p:cNvPr id="32" name="Oval 37"/>
              <p:cNvSpPr>
                <a:spLocks noChangeArrowheads="1"/>
              </p:cNvSpPr>
              <p:nvPr/>
            </p:nvSpPr>
            <p:spPr bwMode="auto">
              <a:xfrm>
                <a:off x="3826360" y="1606992"/>
                <a:ext cx="112792" cy="1116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33" name="Line 38"/>
              <p:cNvSpPr>
                <a:spLocks noChangeShapeType="1"/>
              </p:cNvSpPr>
              <p:nvPr/>
            </p:nvSpPr>
            <p:spPr bwMode="auto">
              <a:xfrm>
                <a:off x="3437854" y="1662792"/>
                <a:ext cx="981709"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81" name="Group 80"/>
            <p:cNvGrpSpPr/>
            <p:nvPr/>
          </p:nvGrpSpPr>
          <p:grpSpPr>
            <a:xfrm>
              <a:off x="3658580" y="2324708"/>
              <a:ext cx="1840880" cy="115200"/>
              <a:chOff x="3886935" y="1731625"/>
              <a:chExt cx="1380660" cy="86400"/>
            </a:xfrm>
          </p:grpSpPr>
          <p:sp>
            <p:nvSpPr>
              <p:cNvPr id="34" name="Oval 39"/>
              <p:cNvSpPr>
                <a:spLocks noChangeArrowheads="1"/>
              </p:cNvSpPr>
              <p:nvPr/>
            </p:nvSpPr>
            <p:spPr bwMode="auto">
              <a:xfrm>
                <a:off x="4494758" y="1731625"/>
                <a:ext cx="85639" cy="864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35" name="Line 40"/>
              <p:cNvSpPr>
                <a:spLocks noChangeShapeType="1"/>
              </p:cNvSpPr>
              <p:nvPr/>
            </p:nvSpPr>
            <p:spPr bwMode="auto">
              <a:xfrm>
                <a:off x="3886935" y="1774825"/>
                <a:ext cx="1380660"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80" name="Group 79"/>
            <p:cNvGrpSpPr/>
            <p:nvPr/>
          </p:nvGrpSpPr>
          <p:grpSpPr>
            <a:xfrm>
              <a:off x="3355015" y="2692180"/>
              <a:ext cx="1840880" cy="110400"/>
              <a:chOff x="3659261" y="2021516"/>
              <a:chExt cx="1380660" cy="82800"/>
            </a:xfrm>
          </p:grpSpPr>
          <p:sp>
            <p:nvSpPr>
              <p:cNvPr id="36" name="Oval 41"/>
              <p:cNvSpPr>
                <a:spLocks noChangeArrowheads="1"/>
              </p:cNvSpPr>
              <p:nvPr/>
            </p:nvSpPr>
            <p:spPr bwMode="auto">
              <a:xfrm>
                <a:off x="4315126" y="2021516"/>
                <a:ext cx="83550" cy="828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37" name="Line 42"/>
              <p:cNvSpPr>
                <a:spLocks noChangeShapeType="1"/>
              </p:cNvSpPr>
              <p:nvPr/>
            </p:nvSpPr>
            <p:spPr bwMode="auto">
              <a:xfrm>
                <a:off x="3659261" y="2062916"/>
                <a:ext cx="1380660"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9" name="Group 78"/>
            <p:cNvGrpSpPr/>
            <p:nvPr/>
          </p:nvGrpSpPr>
          <p:grpSpPr>
            <a:xfrm>
              <a:off x="3059806" y="2835673"/>
              <a:ext cx="1431485" cy="134400"/>
              <a:chOff x="3437854" y="2117230"/>
              <a:chExt cx="1073614" cy="100800"/>
            </a:xfrm>
          </p:grpSpPr>
          <p:sp>
            <p:nvSpPr>
              <p:cNvPr id="38" name="Oval 43"/>
              <p:cNvSpPr>
                <a:spLocks noChangeArrowheads="1"/>
              </p:cNvSpPr>
              <p:nvPr/>
            </p:nvSpPr>
            <p:spPr bwMode="auto">
              <a:xfrm>
                <a:off x="3930798" y="2117230"/>
                <a:ext cx="100260" cy="1008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39" name="Line 44"/>
              <p:cNvSpPr>
                <a:spLocks noChangeShapeType="1"/>
              </p:cNvSpPr>
              <p:nvPr/>
            </p:nvSpPr>
            <p:spPr bwMode="auto">
              <a:xfrm>
                <a:off x="3437854" y="2167630"/>
                <a:ext cx="1073614"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8" name="Group 77"/>
            <p:cNvGrpSpPr/>
            <p:nvPr/>
          </p:nvGrpSpPr>
          <p:grpSpPr>
            <a:xfrm>
              <a:off x="3368941" y="3195643"/>
              <a:ext cx="1414775" cy="134400"/>
              <a:chOff x="3669705" y="2396732"/>
              <a:chExt cx="1061081" cy="100800"/>
            </a:xfrm>
          </p:grpSpPr>
          <p:sp>
            <p:nvSpPr>
              <p:cNvPr id="40" name="Oval 45"/>
              <p:cNvSpPr>
                <a:spLocks noChangeArrowheads="1"/>
              </p:cNvSpPr>
              <p:nvPr/>
            </p:nvSpPr>
            <p:spPr bwMode="auto">
              <a:xfrm>
                <a:off x="4106252" y="2396732"/>
                <a:ext cx="100260" cy="1008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41" name="Line 46"/>
              <p:cNvSpPr>
                <a:spLocks noChangeShapeType="1"/>
              </p:cNvSpPr>
              <p:nvPr/>
            </p:nvSpPr>
            <p:spPr bwMode="auto">
              <a:xfrm>
                <a:off x="3669705" y="2447132"/>
                <a:ext cx="1061081"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7" name="Group 76"/>
            <p:cNvGrpSpPr/>
            <p:nvPr/>
          </p:nvGrpSpPr>
          <p:grpSpPr>
            <a:xfrm>
              <a:off x="2948407" y="3372459"/>
              <a:ext cx="1670995" cy="105600"/>
              <a:chOff x="3354305" y="2524582"/>
              <a:chExt cx="1253246" cy="79200"/>
            </a:xfrm>
          </p:grpSpPr>
          <p:sp>
            <p:nvSpPr>
              <p:cNvPr id="42" name="Oval 47"/>
              <p:cNvSpPr>
                <a:spLocks noChangeArrowheads="1"/>
              </p:cNvSpPr>
              <p:nvPr/>
            </p:nvSpPr>
            <p:spPr bwMode="auto">
              <a:xfrm>
                <a:off x="3943330" y="2524582"/>
                <a:ext cx="79372" cy="792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43" name="Line 48"/>
              <p:cNvSpPr>
                <a:spLocks noChangeShapeType="1"/>
              </p:cNvSpPr>
              <p:nvPr/>
            </p:nvSpPr>
            <p:spPr bwMode="auto">
              <a:xfrm>
                <a:off x="3354305" y="2564182"/>
                <a:ext cx="1253246"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6" name="Group 75"/>
            <p:cNvGrpSpPr/>
            <p:nvPr/>
          </p:nvGrpSpPr>
          <p:grpSpPr>
            <a:xfrm>
              <a:off x="3040313" y="3884296"/>
              <a:ext cx="1414775" cy="134400"/>
              <a:chOff x="3423234" y="2913222"/>
              <a:chExt cx="1061081" cy="100800"/>
            </a:xfrm>
          </p:grpSpPr>
          <p:sp>
            <p:nvSpPr>
              <p:cNvPr id="44" name="Oval 49"/>
              <p:cNvSpPr>
                <a:spLocks noChangeArrowheads="1"/>
              </p:cNvSpPr>
              <p:nvPr/>
            </p:nvSpPr>
            <p:spPr bwMode="auto">
              <a:xfrm>
                <a:off x="3926620" y="2913222"/>
                <a:ext cx="100260" cy="1008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45" name="Line 50"/>
              <p:cNvSpPr>
                <a:spLocks noChangeShapeType="1"/>
              </p:cNvSpPr>
              <p:nvPr/>
            </p:nvSpPr>
            <p:spPr bwMode="auto">
              <a:xfrm>
                <a:off x="3423234" y="2963622"/>
                <a:ext cx="1061081"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4" name="Group 73"/>
            <p:cNvGrpSpPr/>
            <p:nvPr/>
          </p:nvGrpSpPr>
          <p:grpSpPr>
            <a:xfrm>
              <a:off x="3508191" y="4558699"/>
              <a:ext cx="1144632" cy="153600"/>
              <a:chOff x="3774143" y="3404738"/>
              <a:chExt cx="858474" cy="115200"/>
            </a:xfrm>
          </p:grpSpPr>
          <p:sp>
            <p:nvSpPr>
              <p:cNvPr id="46" name="Oval 51"/>
              <p:cNvSpPr>
                <a:spLocks noChangeArrowheads="1"/>
              </p:cNvSpPr>
              <p:nvPr/>
            </p:nvSpPr>
            <p:spPr bwMode="auto">
              <a:xfrm>
                <a:off x="4143849" y="3404738"/>
                <a:ext cx="114882" cy="1152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47" name="Line 52"/>
              <p:cNvSpPr>
                <a:spLocks noChangeShapeType="1"/>
              </p:cNvSpPr>
              <p:nvPr/>
            </p:nvSpPr>
            <p:spPr bwMode="auto">
              <a:xfrm>
                <a:off x="3774143" y="3462338"/>
                <a:ext cx="858474"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2" name="Group 71"/>
            <p:cNvGrpSpPr/>
            <p:nvPr/>
          </p:nvGrpSpPr>
          <p:grpSpPr>
            <a:xfrm>
              <a:off x="3455275" y="5081861"/>
              <a:ext cx="1367431" cy="153600"/>
              <a:chOff x="3734456" y="3801872"/>
              <a:chExt cx="1025573" cy="115200"/>
            </a:xfrm>
          </p:grpSpPr>
          <p:sp>
            <p:nvSpPr>
              <p:cNvPr id="48" name="Oval 53"/>
              <p:cNvSpPr>
                <a:spLocks noChangeArrowheads="1"/>
              </p:cNvSpPr>
              <p:nvPr/>
            </p:nvSpPr>
            <p:spPr bwMode="auto">
              <a:xfrm>
                <a:off x="4187714" y="3801872"/>
                <a:ext cx="114882" cy="1152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49" name="Line 54"/>
              <p:cNvSpPr>
                <a:spLocks noChangeShapeType="1"/>
              </p:cNvSpPr>
              <p:nvPr/>
            </p:nvSpPr>
            <p:spPr bwMode="auto">
              <a:xfrm>
                <a:off x="3734456" y="3857625"/>
                <a:ext cx="1025573"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sp>
          <p:nvSpPr>
            <p:cNvPr id="50" name="Oval 55"/>
            <p:cNvSpPr>
              <a:spLocks noChangeArrowheads="1"/>
            </p:cNvSpPr>
            <p:nvPr/>
          </p:nvSpPr>
          <p:spPr bwMode="auto">
            <a:xfrm>
              <a:off x="3845696" y="5605992"/>
              <a:ext cx="128085" cy="13512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51" name="Line 56"/>
            <p:cNvSpPr>
              <a:spLocks noChangeShapeType="1"/>
            </p:cNvSpPr>
            <p:nvPr/>
          </p:nvSpPr>
          <p:spPr bwMode="auto">
            <a:xfrm>
              <a:off x="3221335" y="5676900"/>
              <a:ext cx="1370216"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nvGrpSpPr>
            <p:cNvPr id="75" name="Group 74"/>
            <p:cNvGrpSpPr/>
            <p:nvPr/>
          </p:nvGrpSpPr>
          <p:grpSpPr>
            <a:xfrm>
              <a:off x="3502621" y="4057835"/>
              <a:ext cx="1868729" cy="100800"/>
              <a:chOff x="3769965" y="3029089"/>
              <a:chExt cx="1401547" cy="75600"/>
            </a:xfrm>
          </p:grpSpPr>
          <p:sp>
            <p:nvSpPr>
              <p:cNvPr id="52" name="Oval 57"/>
              <p:cNvSpPr>
                <a:spLocks noChangeArrowheads="1"/>
              </p:cNvSpPr>
              <p:nvPr/>
            </p:nvSpPr>
            <p:spPr bwMode="auto">
              <a:xfrm>
                <a:off x="4432096" y="3029089"/>
                <a:ext cx="75195" cy="756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53" name="Line 58"/>
              <p:cNvSpPr>
                <a:spLocks noChangeShapeType="1"/>
              </p:cNvSpPr>
              <p:nvPr/>
            </p:nvSpPr>
            <p:spPr bwMode="auto">
              <a:xfrm>
                <a:off x="3769965" y="3066889"/>
                <a:ext cx="1401547"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3" name="Group 72"/>
            <p:cNvGrpSpPr/>
            <p:nvPr/>
          </p:nvGrpSpPr>
          <p:grpSpPr>
            <a:xfrm>
              <a:off x="2722824" y="4944935"/>
              <a:ext cx="1868729" cy="100800"/>
              <a:chOff x="3185117" y="3713463"/>
              <a:chExt cx="1401547" cy="75600"/>
            </a:xfrm>
          </p:grpSpPr>
          <p:sp>
            <p:nvSpPr>
              <p:cNvPr id="54" name="Oval 59"/>
              <p:cNvSpPr>
                <a:spLocks noChangeArrowheads="1"/>
              </p:cNvSpPr>
              <p:nvPr/>
            </p:nvSpPr>
            <p:spPr bwMode="auto">
              <a:xfrm>
                <a:off x="3847248" y="3713463"/>
                <a:ext cx="75195" cy="756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55" name="Line 60"/>
              <p:cNvSpPr>
                <a:spLocks noChangeShapeType="1"/>
              </p:cNvSpPr>
              <p:nvPr/>
            </p:nvSpPr>
            <p:spPr bwMode="auto">
              <a:xfrm>
                <a:off x="3185117" y="3751263"/>
                <a:ext cx="1401547"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71" name="Group 70"/>
            <p:cNvGrpSpPr/>
            <p:nvPr/>
          </p:nvGrpSpPr>
          <p:grpSpPr>
            <a:xfrm>
              <a:off x="3279822" y="5466976"/>
              <a:ext cx="1793533" cy="96000"/>
              <a:chOff x="3602866" y="4107375"/>
              <a:chExt cx="1345150" cy="72000"/>
            </a:xfrm>
          </p:grpSpPr>
          <p:sp>
            <p:nvSpPr>
              <p:cNvPr id="56" name="Oval 61"/>
              <p:cNvSpPr>
                <a:spLocks noChangeArrowheads="1"/>
              </p:cNvSpPr>
              <p:nvPr/>
            </p:nvSpPr>
            <p:spPr bwMode="auto">
              <a:xfrm>
                <a:off x="4210689" y="4107375"/>
                <a:ext cx="73107" cy="720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a:p>
            </p:txBody>
          </p:sp>
          <p:sp>
            <p:nvSpPr>
              <p:cNvPr id="57" name="Line 62"/>
              <p:cNvSpPr>
                <a:spLocks noChangeShapeType="1"/>
              </p:cNvSpPr>
              <p:nvPr/>
            </p:nvSpPr>
            <p:spPr bwMode="auto">
              <a:xfrm>
                <a:off x="3602866" y="4143375"/>
                <a:ext cx="1345150" cy="0"/>
              </a:xfrm>
              <a:prstGeom prst="line">
                <a:avLst/>
              </a:prstGeom>
              <a:noFill/>
              <a:ln w="1111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grpSp>
        <p:sp>
          <p:nvSpPr>
            <p:cNvPr id="59" name="TextBox 58"/>
            <p:cNvSpPr txBox="1"/>
            <p:nvPr/>
          </p:nvSpPr>
          <p:spPr>
            <a:xfrm>
              <a:off x="951254" y="6008563"/>
              <a:ext cx="373820" cy="256545"/>
            </a:xfrm>
            <a:prstGeom prst="rect">
              <a:avLst/>
            </a:prstGeom>
            <a:noFill/>
          </p:spPr>
          <p:txBody>
            <a:bodyPr wrap="none" rtlCol="0">
              <a:spAutoFit/>
            </a:bodyPr>
            <a:lstStyle/>
            <a:p>
              <a:pPr algn="ctr">
                <a:spcAft>
                  <a:spcPts val="800"/>
                </a:spcAft>
              </a:pPr>
              <a:r>
                <a:rPr lang="en-GB" sz="1067" b="1" dirty="0"/>
                <a:t>0.1</a:t>
              </a:r>
            </a:p>
          </p:txBody>
        </p:sp>
        <p:sp>
          <p:nvSpPr>
            <p:cNvPr id="60" name="TextBox 59"/>
            <p:cNvSpPr txBox="1"/>
            <p:nvPr/>
          </p:nvSpPr>
          <p:spPr>
            <a:xfrm>
              <a:off x="2466289" y="6008563"/>
              <a:ext cx="373820" cy="256545"/>
            </a:xfrm>
            <a:prstGeom prst="rect">
              <a:avLst/>
            </a:prstGeom>
            <a:noFill/>
          </p:spPr>
          <p:txBody>
            <a:bodyPr wrap="none" rtlCol="0">
              <a:spAutoFit/>
            </a:bodyPr>
            <a:lstStyle/>
            <a:p>
              <a:pPr algn="ctr">
                <a:spcAft>
                  <a:spcPts val="800"/>
                </a:spcAft>
              </a:pPr>
              <a:r>
                <a:rPr lang="en-GB" sz="1067" b="1" dirty="0"/>
                <a:t>0.2</a:t>
              </a:r>
            </a:p>
          </p:txBody>
        </p:sp>
        <p:sp>
          <p:nvSpPr>
            <p:cNvPr id="61" name="TextBox 60"/>
            <p:cNvSpPr txBox="1"/>
            <p:nvPr/>
          </p:nvSpPr>
          <p:spPr>
            <a:xfrm>
              <a:off x="3335206" y="6008563"/>
              <a:ext cx="373820" cy="256545"/>
            </a:xfrm>
            <a:prstGeom prst="rect">
              <a:avLst/>
            </a:prstGeom>
            <a:noFill/>
          </p:spPr>
          <p:txBody>
            <a:bodyPr wrap="none" rtlCol="0">
              <a:spAutoFit/>
            </a:bodyPr>
            <a:lstStyle/>
            <a:p>
              <a:pPr algn="ctr">
                <a:spcAft>
                  <a:spcPts val="800"/>
                </a:spcAft>
              </a:pPr>
              <a:r>
                <a:rPr lang="en-GB" sz="1067" b="1" dirty="0"/>
                <a:t>0.3</a:t>
              </a:r>
            </a:p>
          </p:txBody>
        </p:sp>
        <p:sp>
          <p:nvSpPr>
            <p:cNvPr id="62" name="TextBox 61"/>
            <p:cNvSpPr txBox="1"/>
            <p:nvPr/>
          </p:nvSpPr>
          <p:spPr>
            <a:xfrm>
              <a:off x="3936763" y="6008563"/>
              <a:ext cx="373820" cy="256545"/>
            </a:xfrm>
            <a:prstGeom prst="rect">
              <a:avLst/>
            </a:prstGeom>
            <a:noFill/>
          </p:spPr>
          <p:txBody>
            <a:bodyPr wrap="none" rtlCol="0">
              <a:spAutoFit/>
            </a:bodyPr>
            <a:lstStyle/>
            <a:p>
              <a:pPr algn="ctr">
                <a:spcAft>
                  <a:spcPts val="800"/>
                </a:spcAft>
              </a:pPr>
              <a:r>
                <a:rPr lang="en-GB" sz="1067" b="1" dirty="0"/>
                <a:t>0.4</a:t>
              </a:r>
            </a:p>
          </p:txBody>
        </p:sp>
        <p:sp>
          <p:nvSpPr>
            <p:cNvPr id="63" name="TextBox 62"/>
            <p:cNvSpPr txBox="1"/>
            <p:nvPr/>
          </p:nvSpPr>
          <p:spPr>
            <a:xfrm>
              <a:off x="4429709" y="6008563"/>
              <a:ext cx="373820" cy="256545"/>
            </a:xfrm>
            <a:prstGeom prst="rect">
              <a:avLst/>
            </a:prstGeom>
            <a:noFill/>
          </p:spPr>
          <p:txBody>
            <a:bodyPr wrap="none" rtlCol="0">
              <a:spAutoFit/>
            </a:bodyPr>
            <a:lstStyle/>
            <a:p>
              <a:pPr algn="ctr">
                <a:spcAft>
                  <a:spcPts val="800"/>
                </a:spcAft>
              </a:pPr>
              <a:r>
                <a:rPr lang="en-GB" sz="1067" b="1" dirty="0"/>
                <a:t>0.5</a:t>
              </a:r>
            </a:p>
          </p:txBody>
        </p:sp>
        <p:sp>
          <p:nvSpPr>
            <p:cNvPr id="64" name="TextBox 63"/>
            <p:cNvSpPr txBox="1"/>
            <p:nvPr/>
          </p:nvSpPr>
          <p:spPr>
            <a:xfrm>
              <a:off x="5150573" y="6008563"/>
              <a:ext cx="373820" cy="256545"/>
            </a:xfrm>
            <a:prstGeom prst="rect">
              <a:avLst/>
            </a:prstGeom>
            <a:noFill/>
          </p:spPr>
          <p:txBody>
            <a:bodyPr wrap="none" rtlCol="0">
              <a:spAutoFit/>
            </a:bodyPr>
            <a:lstStyle/>
            <a:p>
              <a:pPr algn="ctr">
                <a:spcAft>
                  <a:spcPts val="800"/>
                </a:spcAft>
              </a:pPr>
              <a:r>
                <a:rPr lang="en-GB" sz="1067" b="1" dirty="0"/>
                <a:t>0.7</a:t>
              </a:r>
            </a:p>
          </p:txBody>
        </p:sp>
        <p:sp>
          <p:nvSpPr>
            <p:cNvPr id="65" name="TextBox 64"/>
            <p:cNvSpPr txBox="1"/>
            <p:nvPr/>
          </p:nvSpPr>
          <p:spPr>
            <a:xfrm>
              <a:off x="5687131" y="6008563"/>
              <a:ext cx="373820" cy="256545"/>
            </a:xfrm>
            <a:prstGeom prst="rect">
              <a:avLst/>
            </a:prstGeom>
            <a:noFill/>
          </p:spPr>
          <p:txBody>
            <a:bodyPr wrap="none" rtlCol="0">
              <a:spAutoFit/>
            </a:bodyPr>
            <a:lstStyle/>
            <a:p>
              <a:pPr algn="ctr">
                <a:spcAft>
                  <a:spcPts val="800"/>
                </a:spcAft>
              </a:pPr>
              <a:r>
                <a:rPr lang="en-GB" sz="1067" b="1" dirty="0"/>
                <a:t>0.9</a:t>
              </a:r>
            </a:p>
          </p:txBody>
        </p:sp>
        <p:sp>
          <p:nvSpPr>
            <p:cNvPr id="66" name="TextBox 65"/>
            <p:cNvSpPr txBox="1"/>
            <p:nvPr/>
          </p:nvSpPr>
          <p:spPr>
            <a:xfrm>
              <a:off x="5916893" y="6008563"/>
              <a:ext cx="373820" cy="256545"/>
            </a:xfrm>
            <a:prstGeom prst="rect">
              <a:avLst/>
            </a:prstGeom>
            <a:noFill/>
          </p:spPr>
          <p:txBody>
            <a:bodyPr wrap="none" rtlCol="0">
              <a:spAutoFit/>
            </a:bodyPr>
            <a:lstStyle/>
            <a:p>
              <a:pPr algn="ctr">
                <a:spcAft>
                  <a:spcPts val="800"/>
                </a:spcAft>
              </a:pPr>
              <a:r>
                <a:rPr lang="en-GB" sz="1067" b="1" dirty="0"/>
                <a:t>1.0</a:t>
              </a:r>
            </a:p>
          </p:txBody>
        </p:sp>
        <p:sp>
          <p:nvSpPr>
            <p:cNvPr id="86" name="Rectangle 85"/>
            <p:cNvSpPr/>
            <p:nvPr/>
          </p:nvSpPr>
          <p:spPr bwMode="auto">
            <a:xfrm>
              <a:off x="-233544" y="3528180"/>
              <a:ext cx="8124477" cy="672000"/>
            </a:xfrm>
            <a:prstGeom prst="rect">
              <a:avLst/>
            </a:prstGeom>
            <a:noFill/>
            <a:ln w="1905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sp>
          <p:nvSpPr>
            <p:cNvPr id="87" name="Rectangle 86"/>
            <p:cNvSpPr/>
            <p:nvPr/>
          </p:nvSpPr>
          <p:spPr bwMode="auto">
            <a:xfrm>
              <a:off x="-233544" y="4725159"/>
              <a:ext cx="8124477" cy="528000"/>
            </a:xfrm>
            <a:prstGeom prst="rect">
              <a:avLst/>
            </a:prstGeom>
            <a:noFill/>
            <a:ln w="1905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sp>
          <p:nvSpPr>
            <p:cNvPr id="91" name="TextBox 90"/>
            <p:cNvSpPr txBox="1"/>
            <p:nvPr/>
          </p:nvSpPr>
          <p:spPr>
            <a:xfrm>
              <a:off x="4814025" y="6008563"/>
              <a:ext cx="373820" cy="256545"/>
            </a:xfrm>
            <a:prstGeom prst="rect">
              <a:avLst/>
            </a:prstGeom>
            <a:noFill/>
          </p:spPr>
          <p:txBody>
            <a:bodyPr wrap="none" rtlCol="0">
              <a:spAutoFit/>
            </a:bodyPr>
            <a:lstStyle/>
            <a:p>
              <a:pPr algn="ctr">
                <a:spcAft>
                  <a:spcPts val="800"/>
                </a:spcAft>
              </a:pPr>
              <a:r>
                <a:rPr lang="en-GB" sz="1067" b="1" dirty="0"/>
                <a:t>0.6</a:t>
              </a:r>
            </a:p>
          </p:txBody>
        </p:sp>
        <p:sp>
          <p:nvSpPr>
            <p:cNvPr id="92" name="TextBox 91"/>
            <p:cNvSpPr txBox="1"/>
            <p:nvPr/>
          </p:nvSpPr>
          <p:spPr>
            <a:xfrm>
              <a:off x="5436029" y="6008563"/>
              <a:ext cx="373820" cy="256545"/>
            </a:xfrm>
            <a:prstGeom prst="rect">
              <a:avLst/>
            </a:prstGeom>
            <a:noFill/>
          </p:spPr>
          <p:txBody>
            <a:bodyPr wrap="none" rtlCol="0">
              <a:spAutoFit/>
            </a:bodyPr>
            <a:lstStyle/>
            <a:p>
              <a:pPr algn="ctr">
                <a:spcAft>
                  <a:spcPts val="800"/>
                </a:spcAft>
              </a:pPr>
              <a:r>
                <a:rPr lang="en-GB" sz="1067" b="1" dirty="0"/>
                <a:t>0.8</a:t>
              </a:r>
            </a:p>
          </p:txBody>
        </p:sp>
        <p:sp>
          <p:nvSpPr>
            <p:cNvPr id="85" name="Rectangle 84"/>
            <p:cNvSpPr/>
            <p:nvPr/>
          </p:nvSpPr>
          <p:spPr bwMode="auto">
            <a:xfrm>
              <a:off x="-233544" y="1953601"/>
              <a:ext cx="8124477" cy="528000"/>
            </a:xfrm>
            <a:prstGeom prst="rect">
              <a:avLst/>
            </a:prstGeom>
            <a:noFill/>
            <a:ln w="1905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grpSp>
    </p:spTree>
    <p:extLst>
      <p:ext uri="{BB962C8B-B14F-4D97-AF65-F5344CB8AC3E}">
        <p14:creationId xmlns:p14="http://schemas.microsoft.com/office/powerpoint/2010/main" val="773057933"/>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391"/>
            <a:ext cx="9144000" cy="863600"/>
          </a:xfrm>
        </p:spPr>
        <p:txBody>
          <a:bodyPr/>
          <a:lstStyle/>
          <a:p>
            <a:r>
              <a:rPr lang="en-GB" sz="3200" dirty="0"/>
              <a:t>PFS benefit in AURA3 patients with </a:t>
            </a:r>
            <a:br>
              <a:rPr lang="en-GB" sz="3200" dirty="0"/>
            </a:br>
            <a:r>
              <a:rPr lang="en-GB" sz="3200" dirty="0"/>
              <a:t>CNS metastases at baseline</a:t>
            </a:r>
          </a:p>
        </p:txBody>
      </p:sp>
      <p:sp>
        <p:nvSpPr>
          <p:cNvPr id="13" name="TextBox 12"/>
          <p:cNvSpPr txBox="1">
            <a:spLocks noChangeArrowheads="1"/>
          </p:cNvSpPr>
          <p:nvPr/>
        </p:nvSpPr>
        <p:spPr bwMode="auto">
          <a:xfrm>
            <a:off x="52615" y="6186371"/>
            <a:ext cx="8996309" cy="650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907" dirty="0">
                <a:solidFill>
                  <a:srgbClr val="000000"/>
                </a:solidFill>
                <a:cs typeface="Arial" panose="020B0604020202020204" pitchFamily="34" charset="0"/>
              </a:rPr>
              <a:t>Population: intent-to-treat</a:t>
            </a:r>
          </a:p>
          <a:p>
            <a:r>
              <a:rPr lang="en-US" sz="907" dirty="0"/>
              <a:t>Progression-free survival defined as time from randomisation until date of objective disease progression or death. </a:t>
            </a:r>
            <a:r>
              <a:rPr lang="en-US" altLang="en-US" sz="907" dirty="0">
                <a:solidFill>
                  <a:srgbClr val="000000"/>
                </a:solidFill>
              </a:rPr>
              <a:t>Progression included deaths in the absence of RECIST progression.</a:t>
            </a:r>
            <a:br>
              <a:rPr lang="en-US" altLang="en-US" sz="907" dirty="0">
                <a:solidFill>
                  <a:srgbClr val="000000"/>
                </a:solidFill>
              </a:rPr>
            </a:br>
            <a:r>
              <a:rPr lang="en-US" sz="907" dirty="0"/>
              <a:t>Tick marks indicate censored data. CNS metastases determined programmatically from baseline data of CNS lesion site, medical history, and/or surgery, and/or radiotherapy.</a:t>
            </a:r>
            <a:r>
              <a:rPr lang="en-US" altLang="en-US" sz="907" dirty="0">
                <a:solidFill>
                  <a:srgbClr val="000000"/>
                </a:solidFill>
              </a:rPr>
              <a:t> </a:t>
            </a:r>
          </a:p>
        </p:txBody>
      </p:sp>
      <p:grpSp>
        <p:nvGrpSpPr>
          <p:cNvPr id="3" name="Group 2"/>
          <p:cNvGrpSpPr/>
          <p:nvPr/>
        </p:nvGrpSpPr>
        <p:grpSpPr>
          <a:xfrm>
            <a:off x="-222617" y="1229327"/>
            <a:ext cx="9898432" cy="4810617"/>
            <a:chOff x="-1864415" y="1229327"/>
            <a:chExt cx="13406852" cy="4810617"/>
          </a:xfrm>
        </p:grpSpPr>
        <p:cxnSp>
          <p:nvCxnSpPr>
            <p:cNvPr id="224" name="Straight Connector 223"/>
            <p:cNvCxnSpPr/>
            <p:nvPr/>
          </p:nvCxnSpPr>
          <p:spPr bwMode="auto">
            <a:xfrm>
              <a:off x="2007300" y="3448996"/>
              <a:ext cx="0" cy="141600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33" name="Straight Connector 232"/>
            <p:cNvCxnSpPr/>
            <p:nvPr/>
          </p:nvCxnSpPr>
          <p:spPr bwMode="auto">
            <a:xfrm>
              <a:off x="8432560" y="3450596"/>
              <a:ext cx="0" cy="141600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34" name="Straight Connector 233"/>
            <p:cNvCxnSpPr/>
            <p:nvPr/>
          </p:nvCxnSpPr>
          <p:spPr bwMode="auto">
            <a:xfrm>
              <a:off x="7085292" y="3450592"/>
              <a:ext cx="0" cy="141600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32" name="Straight Connector 231"/>
            <p:cNvCxnSpPr/>
            <p:nvPr/>
          </p:nvCxnSpPr>
          <p:spPr bwMode="auto">
            <a:xfrm>
              <a:off x="5680180" y="3441072"/>
              <a:ext cx="2760000" cy="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25" name="Straight Connector 224"/>
            <p:cNvCxnSpPr/>
            <p:nvPr/>
          </p:nvCxnSpPr>
          <p:spPr bwMode="auto">
            <a:xfrm>
              <a:off x="962717" y="3448992"/>
              <a:ext cx="0" cy="141600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23" name="Straight Connector 222"/>
            <p:cNvCxnSpPr/>
            <p:nvPr/>
          </p:nvCxnSpPr>
          <p:spPr bwMode="auto">
            <a:xfrm>
              <a:off x="-97369" y="3439472"/>
              <a:ext cx="2112000" cy="0"/>
            </a:xfrm>
            <a:prstGeom prst="line">
              <a:avLst/>
            </a:prstGeom>
            <a:solidFill>
              <a:srgbClr val="BBE0E3"/>
            </a:solidFill>
            <a:ln w="19050" cap="flat" cmpd="sng" algn="ctr">
              <a:solidFill>
                <a:schemeClr val="tx1"/>
              </a:solidFill>
              <a:prstDash val="sysDot"/>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nvGrpSpPr>
            <p:cNvPr id="106" name="Group 105"/>
            <p:cNvGrpSpPr/>
            <p:nvPr/>
          </p:nvGrpSpPr>
          <p:grpSpPr>
            <a:xfrm>
              <a:off x="-104777" y="2000252"/>
              <a:ext cx="3914775" cy="2032000"/>
              <a:chOff x="1089025" y="1382713"/>
              <a:chExt cx="2933700" cy="1530350"/>
            </a:xfrm>
          </p:grpSpPr>
          <p:sp>
            <p:nvSpPr>
              <p:cNvPr id="60" name="Line 19"/>
              <p:cNvSpPr>
                <a:spLocks noChangeShapeType="1"/>
              </p:cNvSpPr>
              <p:nvPr/>
            </p:nvSpPr>
            <p:spPr bwMode="auto">
              <a:xfrm>
                <a:off x="1376363" y="14620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1" name="Line 20"/>
              <p:cNvSpPr>
                <a:spLocks noChangeShapeType="1"/>
              </p:cNvSpPr>
              <p:nvPr/>
            </p:nvSpPr>
            <p:spPr bwMode="auto">
              <a:xfrm>
                <a:off x="1579563" y="153193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2" name="Line 21"/>
              <p:cNvSpPr>
                <a:spLocks noChangeShapeType="1"/>
              </p:cNvSpPr>
              <p:nvPr/>
            </p:nvSpPr>
            <p:spPr bwMode="auto">
              <a:xfrm>
                <a:off x="1858963" y="1676400"/>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3" name="Line 22"/>
              <p:cNvSpPr>
                <a:spLocks noChangeShapeType="1"/>
              </p:cNvSpPr>
              <p:nvPr/>
            </p:nvSpPr>
            <p:spPr bwMode="auto">
              <a:xfrm>
                <a:off x="1876425" y="182086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4" name="Line 23"/>
              <p:cNvSpPr>
                <a:spLocks noChangeShapeType="1"/>
              </p:cNvSpPr>
              <p:nvPr/>
            </p:nvSpPr>
            <p:spPr bwMode="auto">
              <a:xfrm>
                <a:off x="2098675" y="196373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5" name="Line 24"/>
              <p:cNvSpPr>
                <a:spLocks noChangeShapeType="1"/>
              </p:cNvSpPr>
              <p:nvPr/>
            </p:nvSpPr>
            <p:spPr bwMode="auto">
              <a:xfrm>
                <a:off x="2124075" y="1992313"/>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6" name="Line 25"/>
              <p:cNvSpPr>
                <a:spLocks noChangeShapeType="1"/>
              </p:cNvSpPr>
              <p:nvPr/>
            </p:nvSpPr>
            <p:spPr bwMode="auto">
              <a:xfrm>
                <a:off x="2130425" y="202088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7" name="Line 26"/>
              <p:cNvSpPr>
                <a:spLocks noChangeShapeType="1"/>
              </p:cNvSpPr>
              <p:nvPr/>
            </p:nvSpPr>
            <p:spPr bwMode="auto">
              <a:xfrm>
                <a:off x="2139950" y="20478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8" name="Line 27"/>
              <p:cNvSpPr>
                <a:spLocks noChangeShapeType="1"/>
              </p:cNvSpPr>
              <p:nvPr/>
            </p:nvSpPr>
            <p:spPr bwMode="auto">
              <a:xfrm>
                <a:off x="2144713" y="2071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69" name="Line 28"/>
              <p:cNvSpPr>
                <a:spLocks noChangeShapeType="1"/>
              </p:cNvSpPr>
              <p:nvPr/>
            </p:nvSpPr>
            <p:spPr bwMode="auto">
              <a:xfrm>
                <a:off x="2147888" y="2071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0" name="Line 29"/>
              <p:cNvSpPr>
                <a:spLocks noChangeShapeType="1"/>
              </p:cNvSpPr>
              <p:nvPr/>
            </p:nvSpPr>
            <p:spPr bwMode="auto">
              <a:xfrm>
                <a:off x="2355850" y="2159000"/>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1" name="Line 30"/>
              <p:cNvSpPr>
                <a:spLocks noChangeShapeType="1"/>
              </p:cNvSpPr>
              <p:nvPr/>
            </p:nvSpPr>
            <p:spPr bwMode="auto">
              <a:xfrm>
                <a:off x="2359025" y="21875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2" name="Line 31"/>
              <p:cNvSpPr>
                <a:spLocks noChangeShapeType="1"/>
              </p:cNvSpPr>
              <p:nvPr/>
            </p:nvSpPr>
            <p:spPr bwMode="auto">
              <a:xfrm>
                <a:off x="2373313" y="222091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3" name="Line 32"/>
              <p:cNvSpPr>
                <a:spLocks noChangeShapeType="1"/>
              </p:cNvSpPr>
              <p:nvPr/>
            </p:nvSpPr>
            <p:spPr bwMode="auto">
              <a:xfrm>
                <a:off x="2398713" y="2252663"/>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4" name="Line 33"/>
              <p:cNvSpPr>
                <a:spLocks noChangeShapeType="1"/>
              </p:cNvSpPr>
              <p:nvPr/>
            </p:nvSpPr>
            <p:spPr bwMode="auto">
              <a:xfrm>
                <a:off x="2601913" y="235108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5" name="Line 34"/>
              <p:cNvSpPr>
                <a:spLocks noChangeShapeType="1"/>
              </p:cNvSpPr>
              <p:nvPr/>
            </p:nvSpPr>
            <p:spPr bwMode="auto">
              <a:xfrm>
                <a:off x="2627313" y="235108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6" name="Line 35"/>
              <p:cNvSpPr>
                <a:spLocks noChangeShapeType="1"/>
              </p:cNvSpPr>
              <p:nvPr/>
            </p:nvSpPr>
            <p:spPr bwMode="auto">
              <a:xfrm>
                <a:off x="2649538" y="235108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7" name="Line 36"/>
              <p:cNvSpPr>
                <a:spLocks noChangeShapeType="1"/>
              </p:cNvSpPr>
              <p:nvPr/>
            </p:nvSpPr>
            <p:spPr bwMode="auto">
              <a:xfrm>
                <a:off x="2663825" y="2387600"/>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8" name="Line 37"/>
              <p:cNvSpPr>
                <a:spLocks noChangeShapeType="1"/>
              </p:cNvSpPr>
              <p:nvPr/>
            </p:nvSpPr>
            <p:spPr bwMode="auto">
              <a:xfrm>
                <a:off x="2682875" y="2387600"/>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79" name="Line 38"/>
              <p:cNvSpPr>
                <a:spLocks noChangeShapeType="1"/>
              </p:cNvSpPr>
              <p:nvPr/>
            </p:nvSpPr>
            <p:spPr bwMode="auto">
              <a:xfrm>
                <a:off x="2862263" y="24288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0" name="Line 39"/>
              <p:cNvSpPr>
                <a:spLocks noChangeShapeType="1"/>
              </p:cNvSpPr>
              <p:nvPr/>
            </p:nvSpPr>
            <p:spPr bwMode="auto">
              <a:xfrm>
                <a:off x="2882900" y="24288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1" name="Line 40"/>
              <p:cNvSpPr>
                <a:spLocks noChangeShapeType="1"/>
              </p:cNvSpPr>
              <p:nvPr/>
            </p:nvSpPr>
            <p:spPr bwMode="auto">
              <a:xfrm>
                <a:off x="2898775" y="24288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2" name="Line 41"/>
              <p:cNvSpPr>
                <a:spLocks noChangeShapeType="1"/>
              </p:cNvSpPr>
              <p:nvPr/>
            </p:nvSpPr>
            <p:spPr bwMode="auto">
              <a:xfrm>
                <a:off x="3043238" y="247173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3" name="Line 42"/>
              <p:cNvSpPr>
                <a:spLocks noChangeShapeType="1"/>
              </p:cNvSpPr>
              <p:nvPr/>
            </p:nvSpPr>
            <p:spPr bwMode="auto">
              <a:xfrm>
                <a:off x="3143250" y="2568575"/>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4" name="Line 43"/>
              <p:cNvSpPr>
                <a:spLocks noChangeShapeType="1"/>
              </p:cNvSpPr>
              <p:nvPr/>
            </p:nvSpPr>
            <p:spPr bwMode="auto">
              <a:xfrm>
                <a:off x="3160713" y="262096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5" name="Line 44"/>
              <p:cNvSpPr>
                <a:spLocks noChangeShapeType="1"/>
              </p:cNvSpPr>
              <p:nvPr/>
            </p:nvSpPr>
            <p:spPr bwMode="auto">
              <a:xfrm>
                <a:off x="3173413" y="262096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6" name="Line 45"/>
              <p:cNvSpPr>
                <a:spLocks noChangeShapeType="1"/>
              </p:cNvSpPr>
              <p:nvPr/>
            </p:nvSpPr>
            <p:spPr bwMode="auto">
              <a:xfrm>
                <a:off x="3179763" y="262096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7" name="Line 46"/>
              <p:cNvSpPr>
                <a:spLocks noChangeShapeType="1"/>
              </p:cNvSpPr>
              <p:nvPr/>
            </p:nvSpPr>
            <p:spPr bwMode="auto">
              <a:xfrm>
                <a:off x="3389313" y="2620963"/>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8" name="Line 47"/>
              <p:cNvSpPr>
                <a:spLocks noChangeShapeType="1"/>
              </p:cNvSpPr>
              <p:nvPr/>
            </p:nvSpPr>
            <p:spPr bwMode="auto">
              <a:xfrm>
                <a:off x="3414713" y="275113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89" name="Line 48"/>
              <p:cNvSpPr>
                <a:spLocks noChangeShapeType="1"/>
              </p:cNvSpPr>
              <p:nvPr/>
            </p:nvSpPr>
            <p:spPr bwMode="auto">
              <a:xfrm>
                <a:off x="3457575" y="2751138"/>
                <a:ext cx="0" cy="77787"/>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0" name="Line 49"/>
              <p:cNvSpPr>
                <a:spLocks noChangeShapeType="1"/>
              </p:cNvSpPr>
              <p:nvPr/>
            </p:nvSpPr>
            <p:spPr bwMode="auto">
              <a:xfrm>
                <a:off x="3649663"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1" name="Line 50"/>
              <p:cNvSpPr>
                <a:spLocks noChangeShapeType="1"/>
              </p:cNvSpPr>
              <p:nvPr/>
            </p:nvSpPr>
            <p:spPr bwMode="auto">
              <a:xfrm>
                <a:off x="3679825"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2" name="Line 51"/>
              <p:cNvSpPr>
                <a:spLocks noChangeShapeType="1"/>
              </p:cNvSpPr>
              <p:nvPr/>
            </p:nvSpPr>
            <p:spPr bwMode="auto">
              <a:xfrm>
                <a:off x="3732213"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3" name="Line 52"/>
              <p:cNvSpPr>
                <a:spLocks noChangeShapeType="1"/>
              </p:cNvSpPr>
              <p:nvPr/>
            </p:nvSpPr>
            <p:spPr bwMode="auto">
              <a:xfrm>
                <a:off x="3911600"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4" name="Line 53"/>
              <p:cNvSpPr>
                <a:spLocks noChangeShapeType="1"/>
              </p:cNvSpPr>
              <p:nvPr/>
            </p:nvSpPr>
            <p:spPr bwMode="auto">
              <a:xfrm>
                <a:off x="3914775"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5" name="Line 54"/>
              <p:cNvSpPr>
                <a:spLocks noChangeShapeType="1"/>
              </p:cNvSpPr>
              <p:nvPr/>
            </p:nvSpPr>
            <p:spPr bwMode="auto">
              <a:xfrm>
                <a:off x="3954463"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6" name="Line 55"/>
              <p:cNvSpPr>
                <a:spLocks noChangeShapeType="1"/>
              </p:cNvSpPr>
              <p:nvPr/>
            </p:nvSpPr>
            <p:spPr bwMode="auto">
              <a:xfrm>
                <a:off x="3973513"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7" name="Line 56"/>
              <p:cNvSpPr>
                <a:spLocks noChangeShapeType="1"/>
              </p:cNvSpPr>
              <p:nvPr/>
            </p:nvSpPr>
            <p:spPr bwMode="auto">
              <a:xfrm>
                <a:off x="4022725" y="2833688"/>
                <a:ext cx="0" cy="79375"/>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98" name="Freeform 57"/>
              <p:cNvSpPr>
                <a:spLocks/>
              </p:cNvSpPr>
              <p:nvPr/>
            </p:nvSpPr>
            <p:spPr bwMode="auto">
              <a:xfrm>
                <a:off x="1089025" y="1382713"/>
                <a:ext cx="2933700" cy="1484312"/>
              </a:xfrm>
              <a:custGeom>
                <a:avLst/>
                <a:gdLst>
                  <a:gd name="T0" fmla="*/ 140 w 1848"/>
                  <a:gd name="T1" fmla="*/ 0 h 935"/>
                  <a:gd name="T2" fmla="*/ 152 w 1848"/>
                  <a:gd name="T3" fmla="*/ 15 h 935"/>
                  <a:gd name="T4" fmla="*/ 156 w 1848"/>
                  <a:gd name="T5" fmla="*/ 29 h 935"/>
                  <a:gd name="T6" fmla="*/ 167 w 1848"/>
                  <a:gd name="T7" fmla="*/ 44 h 935"/>
                  <a:gd name="T8" fmla="*/ 185 w 1848"/>
                  <a:gd name="T9" fmla="*/ 73 h 935"/>
                  <a:gd name="T10" fmla="*/ 265 w 1848"/>
                  <a:gd name="T11" fmla="*/ 88 h 935"/>
                  <a:gd name="T12" fmla="*/ 296 w 1848"/>
                  <a:gd name="T13" fmla="*/ 103 h 935"/>
                  <a:gd name="T14" fmla="*/ 309 w 1848"/>
                  <a:gd name="T15" fmla="*/ 117 h 935"/>
                  <a:gd name="T16" fmla="*/ 315 w 1848"/>
                  <a:gd name="T17" fmla="*/ 117 h 935"/>
                  <a:gd name="T18" fmla="*/ 344 w 1848"/>
                  <a:gd name="T19" fmla="*/ 132 h 935"/>
                  <a:gd name="T20" fmla="*/ 358 w 1848"/>
                  <a:gd name="T21" fmla="*/ 147 h 935"/>
                  <a:gd name="T22" fmla="*/ 444 w 1848"/>
                  <a:gd name="T23" fmla="*/ 161 h 935"/>
                  <a:gd name="T24" fmla="*/ 459 w 1848"/>
                  <a:gd name="T25" fmla="*/ 176 h 935"/>
                  <a:gd name="T26" fmla="*/ 485 w 1848"/>
                  <a:gd name="T27" fmla="*/ 191 h 935"/>
                  <a:gd name="T28" fmla="*/ 488 w 1848"/>
                  <a:gd name="T29" fmla="*/ 205 h 935"/>
                  <a:gd name="T30" fmla="*/ 492 w 1848"/>
                  <a:gd name="T31" fmla="*/ 220 h 935"/>
                  <a:gd name="T32" fmla="*/ 494 w 1848"/>
                  <a:gd name="T33" fmla="*/ 296 h 935"/>
                  <a:gd name="T34" fmla="*/ 498 w 1848"/>
                  <a:gd name="T35" fmla="*/ 314 h 935"/>
                  <a:gd name="T36" fmla="*/ 508 w 1848"/>
                  <a:gd name="T37" fmla="*/ 328 h 935"/>
                  <a:gd name="T38" fmla="*/ 510 w 1848"/>
                  <a:gd name="T39" fmla="*/ 343 h 935"/>
                  <a:gd name="T40" fmla="*/ 543 w 1848"/>
                  <a:gd name="T41" fmla="*/ 361 h 935"/>
                  <a:gd name="T42" fmla="*/ 584 w 1848"/>
                  <a:gd name="T43" fmla="*/ 375 h 935"/>
                  <a:gd name="T44" fmla="*/ 628 w 1848"/>
                  <a:gd name="T45" fmla="*/ 390 h 935"/>
                  <a:gd name="T46" fmla="*/ 656 w 1848"/>
                  <a:gd name="T47" fmla="*/ 390 h 935"/>
                  <a:gd name="T48" fmla="*/ 658 w 1848"/>
                  <a:gd name="T49" fmla="*/ 404 h 935"/>
                  <a:gd name="T50" fmla="*/ 664 w 1848"/>
                  <a:gd name="T51" fmla="*/ 422 h 935"/>
                  <a:gd name="T52" fmla="*/ 667 w 1848"/>
                  <a:gd name="T53" fmla="*/ 440 h 935"/>
                  <a:gd name="T54" fmla="*/ 671 w 1848"/>
                  <a:gd name="T55" fmla="*/ 454 h 935"/>
                  <a:gd name="T56" fmla="*/ 673 w 1848"/>
                  <a:gd name="T57" fmla="*/ 475 h 935"/>
                  <a:gd name="T58" fmla="*/ 702 w 1848"/>
                  <a:gd name="T59" fmla="*/ 492 h 935"/>
                  <a:gd name="T60" fmla="*/ 747 w 1848"/>
                  <a:gd name="T61" fmla="*/ 510 h 935"/>
                  <a:gd name="T62" fmla="*/ 802 w 1848"/>
                  <a:gd name="T63" fmla="*/ 510 h 935"/>
                  <a:gd name="T64" fmla="*/ 811 w 1848"/>
                  <a:gd name="T65" fmla="*/ 528 h 935"/>
                  <a:gd name="T66" fmla="*/ 823 w 1848"/>
                  <a:gd name="T67" fmla="*/ 551 h 935"/>
                  <a:gd name="T68" fmla="*/ 827 w 1848"/>
                  <a:gd name="T69" fmla="*/ 569 h 935"/>
                  <a:gd name="T70" fmla="*/ 850 w 1848"/>
                  <a:gd name="T71" fmla="*/ 589 h 935"/>
                  <a:gd name="T72" fmla="*/ 870 w 1848"/>
                  <a:gd name="T73" fmla="*/ 610 h 935"/>
                  <a:gd name="T74" fmla="*/ 905 w 1848"/>
                  <a:gd name="T75" fmla="*/ 630 h 935"/>
                  <a:gd name="T76" fmla="*/ 971 w 1848"/>
                  <a:gd name="T77" fmla="*/ 630 h 935"/>
                  <a:gd name="T78" fmla="*/ 990 w 1848"/>
                  <a:gd name="T79" fmla="*/ 630 h 935"/>
                  <a:gd name="T80" fmla="*/ 994 w 1848"/>
                  <a:gd name="T81" fmla="*/ 654 h 935"/>
                  <a:gd name="T82" fmla="*/ 1010 w 1848"/>
                  <a:gd name="T83" fmla="*/ 654 h 935"/>
                  <a:gd name="T84" fmla="*/ 1119 w 1848"/>
                  <a:gd name="T85" fmla="*/ 680 h 935"/>
                  <a:gd name="T86" fmla="*/ 1142 w 1848"/>
                  <a:gd name="T87" fmla="*/ 680 h 935"/>
                  <a:gd name="T88" fmla="*/ 1146 w 1848"/>
                  <a:gd name="T89" fmla="*/ 706 h 935"/>
                  <a:gd name="T90" fmla="*/ 1253 w 1848"/>
                  <a:gd name="T91" fmla="*/ 706 h 935"/>
                  <a:gd name="T92" fmla="*/ 1294 w 1848"/>
                  <a:gd name="T93" fmla="*/ 739 h 935"/>
                  <a:gd name="T94" fmla="*/ 1302 w 1848"/>
                  <a:gd name="T95" fmla="*/ 768 h 935"/>
                  <a:gd name="T96" fmla="*/ 1307 w 1848"/>
                  <a:gd name="T97" fmla="*/ 800 h 935"/>
                  <a:gd name="T98" fmla="*/ 1317 w 1848"/>
                  <a:gd name="T99" fmla="*/ 800 h 935"/>
                  <a:gd name="T100" fmla="*/ 1455 w 1848"/>
                  <a:gd name="T101" fmla="*/ 800 h 935"/>
                  <a:gd name="T102" fmla="*/ 1467 w 1848"/>
                  <a:gd name="T103" fmla="*/ 882 h 935"/>
                  <a:gd name="T104" fmla="*/ 1537 w 1848"/>
                  <a:gd name="T105" fmla="*/ 882 h 935"/>
                  <a:gd name="T106" fmla="*/ 1615 w 1848"/>
                  <a:gd name="T107" fmla="*/ 935 h 935"/>
                  <a:gd name="T108" fmla="*/ 1665 w 1848"/>
                  <a:gd name="T109" fmla="*/ 935 h 935"/>
                  <a:gd name="T110" fmla="*/ 1782 w 1848"/>
                  <a:gd name="T111" fmla="*/ 935 h 935"/>
                  <a:gd name="T112" fmla="*/ 1817 w 1848"/>
                  <a:gd name="T113" fmla="*/ 935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48" h="935">
                    <a:moveTo>
                      <a:pt x="0" y="0"/>
                    </a:moveTo>
                    <a:lnTo>
                      <a:pt x="140" y="0"/>
                    </a:lnTo>
                    <a:lnTo>
                      <a:pt x="140" y="15"/>
                    </a:lnTo>
                    <a:lnTo>
                      <a:pt x="152" y="15"/>
                    </a:lnTo>
                    <a:lnTo>
                      <a:pt x="152" y="29"/>
                    </a:lnTo>
                    <a:lnTo>
                      <a:pt x="156" y="29"/>
                    </a:lnTo>
                    <a:lnTo>
                      <a:pt x="156" y="44"/>
                    </a:lnTo>
                    <a:lnTo>
                      <a:pt x="167" y="44"/>
                    </a:lnTo>
                    <a:lnTo>
                      <a:pt x="167" y="73"/>
                    </a:lnTo>
                    <a:lnTo>
                      <a:pt x="185" y="73"/>
                    </a:lnTo>
                    <a:lnTo>
                      <a:pt x="265" y="73"/>
                    </a:lnTo>
                    <a:lnTo>
                      <a:pt x="265" y="88"/>
                    </a:lnTo>
                    <a:lnTo>
                      <a:pt x="296" y="88"/>
                    </a:lnTo>
                    <a:lnTo>
                      <a:pt x="296" y="103"/>
                    </a:lnTo>
                    <a:lnTo>
                      <a:pt x="309" y="103"/>
                    </a:lnTo>
                    <a:lnTo>
                      <a:pt x="309" y="117"/>
                    </a:lnTo>
                    <a:lnTo>
                      <a:pt x="311" y="117"/>
                    </a:lnTo>
                    <a:lnTo>
                      <a:pt x="315" y="117"/>
                    </a:lnTo>
                    <a:lnTo>
                      <a:pt x="315" y="132"/>
                    </a:lnTo>
                    <a:lnTo>
                      <a:pt x="344" y="132"/>
                    </a:lnTo>
                    <a:lnTo>
                      <a:pt x="344" y="147"/>
                    </a:lnTo>
                    <a:lnTo>
                      <a:pt x="358" y="147"/>
                    </a:lnTo>
                    <a:lnTo>
                      <a:pt x="358" y="161"/>
                    </a:lnTo>
                    <a:lnTo>
                      <a:pt x="444" y="161"/>
                    </a:lnTo>
                    <a:lnTo>
                      <a:pt x="444" y="176"/>
                    </a:lnTo>
                    <a:lnTo>
                      <a:pt x="459" y="176"/>
                    </a:lnTo>
                    <a:lnTo>
                      <a:pt x="459" y="191"/>
                    </a:lnTo>
                    <a:lnTo>
                      <a:pt x="485" y="191"/>
                    </a:lnTo>
                    <a:lnTo>
                      <a:pt x="485" y="205"/>
                    </a:lnTo>
                    <a:lnTo>
                      <a:pt x="488" y="205"/>
                    </a:lnTo>
                    <a:lnTo>
                      <a:pt x="492" y="205"/>
                    </a:lnTo>
                    <a:lnTo>
                      <a:pt x="492" y="220"/>
                    </a:lnTo>
                    <a:lnTo>
                      <a:pt x="494" y="220"/>
                    </a:lnTo>
                    <a:lnTo>
                      <a:pt x="494" y="296"/>
                    </a:lnTo>
                    <a:lnTo>
                      <a:pt x="498" y="296"/>
                    </a:lnTo>
                    <a:lnTo>
                      <a:pt x="498" y="314"/>
                    </a:lnTo>
                    <a:lnTo>
                      <a:pt x="508" y="314"/>
                    </a:lnTo>
                    <a:lnTo>
                      <a:pt x="508" y="328"/>
                    </a:lnTo>
                    <a:lnTo>
                      <a:pt x="510" y="328"/>
                    </a:lnTo>
                    <a:lnTo>
                      <a:pt x="510" y="343"/>
                    </a:lnTo>
                    <a:lnTo>
                      <a:pt x="543" y="343"/>
                    </a:lnTo>
                    <a:lnTo>
                      <a:pt x="543" y="361"/>
                    </a:lnTo>
                    <a:lnTo>
                      <a:pt x="584" y="361"/>
                    </a:lnTo>
                    <a:lnTo>
                      <a:pt x="584" y="375"/>
                    </a:lnTo>
                    <a:lnTo>
                      <a:pt x="628" y="375"/>
                    </a:lnTo>
                    <a:lnTo>
                      <a:pt x="628" y="390"/>
                    </a:lnTo>
                    <a:lnTo>
                      <a:pt x="638" y="390"/>
                    </a:lnTo>
                    <a:lnTo>
                      <a:pt x="656" y="390"/>
                    </a:lnTo>
                    <a:lnTo>
                      <a:pt x="656" y="404"/>
                    </a:lnTo>
                    <a:lnTo>
                      <a:pt x="658" y="404"/>
                    </a:lnTo>
                    <a:lnTo>
                      <a:pt x="658" y="422"/>
                    </a:lnTo>
                    <a:lnTo>
                      <a:pt x="664" y="422"/>
                    </a:lnTo>
                    <a:lnTo>
                      <a:pt x="664" y="440"/>
                    </a:lnTo>
                    <a:lnTo>
                      <a:pt x="667" y="440"/>
                    </a:lnTo>
                    <a:lnTo>
                      <a:pt x="667" y="454"/>
                    </a:lnTo>
                    <a:lnTo>
                      <a:pt x="671" y="454"/>
                    </a:lnTo>
                    <a:lnTo>
                      <a:pt x="673" y="454"/>
                    </a:lnTo>
                    <a:lnTo>
                      <a:pt x="673" y="475"/>
                    </a:lnTo>
                    <a:lnTo>
                      <a:pt x="702" y="475"/>
                    </a:lnTo>
                    <a:lnTo>
                      <a:pt x="702" y="492"/>
                    </a:lnTo>
                    <a:lnTo>
                      <a:pt x="747" y="492"/>
                    </a:lnTo>
                    <a:lnTo>
                      <a:pt x="747" y="510"/>
                    </a:lnTo>
                    <a:lnTo>
                      <a:pt x="800" y="510"/>
                    </a:lnTo>
                    <a:lnTo>
                      <a:pt x="802" y="510"/>
                    </a:lnTo>
                    <a:lnTo>
                      <a:pt x="802" y="528"/>
                    </a:lnTo>
                    <a:lnTo>
                      <a:pt x="811" y="528"/>
                    </a:lnTo>
                    <a:lnTo>
                      <a:pt x="811" y="551"/>
                    </a:lnTo>
                    <a:lnTo>
                      <a:pt x="823" y="551"/>
                    </a:lnTo>
                    <a:lnTo>
                      <a:pt x="823" y="569"/>
                    </a:lnTo>
                    <a:lnTo>
                      <a:pt x="827" y="569"/>
                    </a:lnTo>
                    <a:lnTo>
                      <a:pt x="850" y="569"/>
                    </a:lnTo>
                    <a:lnTo>
                      <a:pt x="850" y="589"/>
                    </a:lnTo>
                    <a:lnTo>
                      <a:pt x="870" y="589"/>
                    </a:lnTo>
                    <a:lnTo>
                      <a:pt x="870" y="610"/>
                    </a:lnTo>
                    <a:lnTo>
                      <a:pt x="905" y="610"/>
                    </a:lnTo>
                    <a:lnTo>
                      <a:pt x="905" y="630"/>
                    </a:lnTo>
                    <a:lnTo>
                      <a:pt x="955" y="630"/>
                    </a:lnTo>
                    <a:lnTo>
                      <a:pt x="971" y="630"/>
                    </a:lnTo>
                    <a:lnTo>
                      <a:pt x="983" y="630"/>
                    </a:lnTo>
                    <a:lnTo>
                      <a:pt x="990" y="630"/>
                    </a:lnTo>
                    <a:lnTo>
                      <a:pt x="990" y="654"/>
                    </a:lnTo>
                    <a:lnTo>
                      <a:pt x="994" y="654"/>
                    </a:lnTo>
                    <a:lnTo>
                      <a:pt x="1006" y="654"/>
                    </a:lnTo>
                    <a:lnTo>
                      <a:pt x="1010" y="654"/>
                    </a:lnTo>
                    <a:lnTo>
                      <a:pt x="1010" y="680"/>
                    </a:lnTo>
                    <a:lnTo>
                      <a:pt x="1119" y="680"/>
                    </a:lnTo>
                    <a:lnTo>
                      <a:pt x="1130" y="680"/>
                    </a:lnTo>
                    <a:lnTo>
                      <a:pt x="1142" y="680"/>
                    </a:lnTo>
                    <a:lnTo>
                      <a:pt x="1146" y="680"/>
                    </a:lnTo>
                    <a:lnTo>
                      <a:pt x="1146" y="706"/>
                    </a:lnTo>
                    <a:lnTo>
                      <a:pt x="1233" y="706"/>
                    </a:lnTo>
                    <a:lnTo>
                      <a:pt x="1253" y="706"/>
                    </a:lnTo>
                    <a:lnTo>
                      <a:pt x="1253" y="739"/>
                    </a:lnTo>
                    <a:lnTo>
                      <a:pt x="1294" y="739"/>
                    </a:lnTo>
                    <a:lnTo>
                      <a:pt x="1294" y="768"/>
                    </a:lnTo>
                    <a:lnTo>
                      <a:pt x="1302" y="768"/>
                    </a:lnTo>
                    <a:lnTo>
                      <a:pt x="1302" y="800"/>
                    </a:lnTo>
                    <a:lnTo>
                      <a:pt x="1307" y="800"/>
                    </a:lnTo>
                    <a:lnTo>
                      <a:pt x="1313" y="800"/>
                    </a:lnTo>
                    <a:lnTo>
                      <a:pt x="1317" y="800"/>
                    </a:lnTo>
                    <a:lnTo>
                      <a:pt x="1451" y="800"/>
                    </a:lnTo>
                    <a:lnTo>
                      <a:pt x="1455" y="800"/>
                    </a:lnTo>
                    <a:lnTo>
                      <a:pt x="1455" y="882"/>
                    </a:lnTo>
                    <a:lnTo>
                      <a:pt x="1467" y="882"/>
                    </a:lnTo>
                    <a:lnTo>
                      <a:pt x="1492" y="882"/>
                    </a:lnTo>
                    <a:lnTo>
                      <a:pt x="1537" y="882"/>
                    </a:lnTo>
                    <a:lnTo>
                      <a:pt x="1537" y="935"/>
                    </a:lnTo>
                    <a:lnTo>
                      <a:pt x="1615" y="935"/>
                    </a:lnTo>
                    <a:lnTo>
                      <a:pt x="1634" y="935"/>
                    </a:lnTo>
                    <a:lnTo>
                      <a:pt x="1665" y="935"/>
                    </a:lnTo>
                    <a:lnTo>
                      <a:pt x="1778" y="935"/>
                    </a:lnTo>
                    <a:lnTo>
                      <a:pt x="1782" y="935"/>
                    </a:lnTo>
                    <a:lnTo>
                      <a:pt x="1805" y="935"/>
                    </a:lnTo>
                    <a:lnTo>
                      <a:pt x="1817" y="935"/>
                    </a:lnTo>
                    <a:lnTo>
                      <a:pt x="1848" y="935"/>
                    </a:lnTo>
                  </a:path>
                </a:pathLst>
              </a:custGeom>
              <a:noFill/>
              <a:ln w="25400" cap="flat">
                <a:solidFill>
                  <a:srgbClr val="0072B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grpSp>
        <p:grpSp>
          <p:nvGrpSpPr>
            <p:cNvPr id="4" name="Group 3"/>
            <p:cNvGrpSpPr/>
            <p:nvPr/>
          </p:nvGrpSpPr>
          <p:grpSpPr>
            <a:xfrm>
              <a:off x="-97369" y="2006600"/>
              <a:ext cx="3189817" cy="2759075"/>
              <a:chOff x="1069973" y="1390650"/>
              <a:chExt cx="2392363" cy="2069306"/>
            </a:xfrm>
          </p:grpSpPr>
          <p:sp>
            <p:nvSpPr>
              <p:cNvPr id="99" name="Freeform 58"/>
              <p:cNvSpPr>
                <a:spLocks/>
              </p:cNvSpPr>
              <p:nvPr/>
            </p:nvSpPr>
            <p:spPr bwMode="auto">
              <a:xfrm>
                <a:off x="1294950" y="1548251"/>
                <a:ext cx="2167386" cy="1866001"/>
              </a:xfrm>
              <a:custGeom>
                <a:avLst/>
                <a:gdLst>
                  <a:gd name="T0" fmla="*/ 0 w 1368"/>
                  <a:gd name="T1" fmla="*/ 8 h 1184"/>
                  <a:gd name="T2" fmla="*/ 8 w 1368"/>
                  <a:gd name="T3" fmla="*/ 26 h 1184"/>
                  <a:gd name="T4" fmla="*/ 14 w 1368"/>
                  <a:gd name="T5" fmla="*/ 52 h 1184"/>
                  <a:gd name="T6" fmla="*/ 24 w 1368"/>
                  <a:gd name="T7" fmla="*/ 88 h 1184"/>
                  <a:gd name="T8" fmla="*/ 29 w 1368"/>
                  <a:gd name="T9" fmla="*/ 117 h 1184"/>
                  <a:gd name="T10" fmla="*/ 55 w 1368"/>
                  <a:gd name="T11" fmla="*/ 149 h 1184"/>
                  <a:gd name="T12" fmla="*/ 107 w 1368"/>
                  <a:gd name="T13" fmla="*/ 181 h 1184"/>
                  <a:gd name="T14" fmla="*/ 164 w 1368"/>
                  <a:gd name="T15" fmla="*/ 208 h 1184"/>
                  <a:gd name="T16" fmla="*/ 193 w 1368"/>
                  <a:gd name="T17" fmla="*/ 234 h 1184"/>
                  <a:gd name="T18" fmla="*/ 201 w 1368"/>
                  <a:gd name="T19" fmla="*/ 269 h 1184"/>
                  <a:gd name="T20" fmla="*/ 210 w 1368"/>
                  <a:gd name="T21" fmla="*/ 296 h 1184"/>
                  <a:gd name="T22" fmla="*/ 218 w 1368"/>
                  <a:gd name="T23" fmla="*/ 328 h 1184"/>
                  <a:gd name="T24" fmla="*/ 306 w 1368"/>
                  <a:gd name="T25" fmla="*/ 357 h 1184"/>
                  <a:gd name="T26" fmla="*/ 343 w 1368"/>
                  <a:gd name="T27" fmla="*/ 416 h 1184"/>
                  <a:gd name="T28" fmla="*/ 354 w 1368"/>
                  <a:gd name="T29" fmla="*/ 442 h 1184"/>
                  <a:gd name="T30" fmla="*/ 358 w 1368"/>
                  <a:gd name="T31" fmla="*/ 524 h 1184"/>
                  <a:gd name="T32" fmla="*/ 360 w 1368"/>
                  <a:gd name="T33" fmla="*/ 624 h 1184"/>
                  <a:gd name="T34" fmla="*/ 366 w 1368"/>
                  <a:gd name="T35" fmla="*/ 653 h 1184"/>
                  <a:gd name="T36" fmla="*/ 376 w 1368"/>
                  <a:gd name="T37" fmla="*/ 685 h 1184"/>
                  <a:gd name="T38" fmla="*/ 407 w 1368"/>
                  <a:gd name="T39" fmla="*/ 709 h 1184"/>
                  <a:gd name="T40" fmla="*/ 490 w 1368"/>
                  <a:gd name="T41" fmla="*/ 750 h 1184"/>
                  <a:gd name="T42" fmla="*/ 498 w 1368"/>
                  <a:gd name="T43" fmla="*/ 773 h 1184"/>
                  <a:gd name="T44" fmla="*/ 520 w 1368"/>
                  <a:gd name="T45" fmla="*/ 905 h 1184"/>
                  <a:gd name="T46" fmla="*/ 529 w 1368"/>
                  <a:gd name="T47" fmla="*/ 935 h 1184"/>
                  <a:gd name="T48" fmla="*/ 537 w 1368"/>
                  <a:gd name="T49" fmla="*/ 964 h 1184"/>
                  <a:gd name="T50" fmla="*/ 654 w 1368"/>
                  <a:gd name="T51" fmla="*/ 990 h 1184"/>
                  <a:gd name="T52" fmla="*/ 685 w 1368"/>
                  <a:gd name="T53" fmla="*/ 1025 h 1184"/>
                  <a:gd name="T54" fmla="*/ 693 w 1368"/>
                  <a:gd name="T55" fmla="*/ 1061 h 1184"/>
                  <a:gd name="T56" fmla="*/ 718 w 1368"/>
                  <a:gd name="T57" fmla="*/ 1096 h 1184"/>
                  <a:gd name="T58" fmla="*/ 856 w 1368"/>
                  <a:gd name="T59" fmla="*/ 1128 h 1184"/>
                  <a:gd name="T60" fmla="*/ 1008 w 1368"/>
                  <a:gd name="T61" fmla="*/ 1157 h 1184"/>
                  <a:gd name="T62" fmla="*/ 1029 w 1368"/>
                  <a:gd name="T63"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8" h="1184">
                    <a:moveTo>
                      <a:pt x="0" y="0"/>
                    </a:moveTo>
                    <a:lnTo>
                      <a:pt x="0" y="8"/>
                    </a:lnTo>
                    <a:lnTo>
                      <a:pt x="8" y="8"/>
                    </a:lnTo>
                    <a:lnTo>
                      <a:pt x="8" y="26"/>
                    </a:lnTo>
                    <a:lnTo>
                      <a:pt x="14" y="26"/>
                    </a:lnTo>
                    <a:lnTo>
                      <a:pt x="14" y="52"/>
                    </a:lnTo>
                    <a:lnTo>
                      <a:pt x="24" y="52"/>
                    </a:lnTo>
                    <a:lnTo>
                      <a:pt x="24" y="88"/>
                    </a:lnTo>
                    <a:lnTo>
                      <a:pt x="29" y="88"/>
                    </a:lnTo>
                    <a:lnTo>
                      <a:pt x="29" y="117"/>
                    </a:lnTo>
                    <a:lnTo>
                      <a:pt x="55" y="117"/>
                    </a:lnTo>
                    <a:lnTo>
                      <a:pt x="55" y="149"/>
                    </a:lnTo>
                    <a:lnTo>
                      <a:pt x="107" y="149"/>
                    </a:lnTo>
                    <a:lnTo>
                      <a:pt x="107" y="181"/>
                    </a:lnTo>
                    <a:lnTo>
                      <a:pt x="164" y="181"/>
                    </a:lnTo>
                    <a:lnTo>
                      <a:pt x="164" y="208"/>
                    </a:lnTo>
                    <a:lnTo>
                      <a:pt x="193" y="208"/>
                    </a:lnTo>
                    <a:lnTo>
                      <a:pt x="193" y="234"/>
                    </a:lnTo>
                    <a:lnTo>
                      <a:pt x="201" y="234"/>
                    </a:lnTo>
                    <a:lnTo>
                      <a:pt x="201" y="269"/>
                    </a:lnTo>
                    <a:lnTo>
                      <a:pt x="210" y="269"/>
                    </a:lnTo>
                    <a:lnTo>
                      <a:pt x="210" y="296"/>
                    </a:lnTo>
                    <a:lnTo>
                      <a:pt x="218" y="296"/>
                    </a:lnTo>
                    <a:lnTo>
                      <a:pt x="218" y="328"/>
                    </a:lnTo>
                    <a:lnTo>
                      <a:pt x="306" y="328"/>
                    </a:lnTo>
                    <a:lnTo>
                      <a:pt x="306" y="357"/>
                    </a:lnTo>
                    <a:lnTo>
                      <a:pt x="343" y="357"/>
                    </a:lnTo>
                    <a:lnTo>
                      <a:pt x="343" y="416"/>
                    </a:lnTo>
                    <a:lnTo>
                      <a:pt x="354" y="416"/>
                    </a:lnTo>
                    <a:lnTo>
                      <a:pt x="354" y="442"/>
                    </a:lnTo>
                    <a:lnTo>
                      <a:pt x="358" y="442"/>
                    </a:lnTo>
                    <a:lnTo>
                      <a:pt x="358" y="524"/>
                    </a:lnTo>
                    <a:lnTo>
                      <a:pt x="360" y="524"/>
                    </a:lnTo>
                    <a:lnTo>
                      <a:pt x="360" y="624"/>
                    </a:lnTo>
                    <a:lnTo>
                      <a:pt x="366" y="624"/>
                    </a:lnTo>
                    <a:lnTo>
                      <a:pt x="366" y="653"/>
                    </a:lnTo>
                    <a:lnTo>
                      <a:pt x="376" y="653"/>
                    </a:lnTo>
                    <a:lnTo>
                      <a:pt x="376" y="685"/>
                    </a:lnTo>
                    <a:lnTo>
                      <a:pt x="407" y="685"/>
                    </a:lnTo>
                    <a:lnTo>
                      <a:pt x="407" y="709"/>
                    </a:lnTo>
                    <a:lnTo>
                      <a:pt x="490" y="709"/>
                    </a:lnTo>
                    <a:lnTo>
                      <a:pt x="490" y="750"/>
                    </a:lnTo>
                    <a:lnTo>
                      <a:pt x="498" y="750"/>
                    </a:lnTo>
                    <a:lnTo>
                      <a:pt x="498" y="773"/>
                    </a:lnTo>
                    <a:lnTo>
                      <a:pt x="520" y="773"/>
                    </a:lnTo>
                    <a:lnTo>
                      <a:pt x="520" y="905"/>
                    </a:lnTo>
                    <a:lnTo>
                      <a:pt x="529" y="905"/>
                    </a:lnTo>
                    <a:lnTo>
                      <a:pt x="529" y="935"/>
                    </a:lnTo>
                    <a:lnTo>
                      <a:pt x="537" y="935"/>
                    </a:lnTo>
                    <a:lnTo>
                      <a:pt x="537" y="964"/>
                    </a:lnTo>
                    <a:lnTo>
                      <a:pt x="654" y="964"/>
                    </a:lnTo>
                    <a:lnTo>
                      <a:pt x="654" y="990"/>
                    </a:lnTo>
                    <a:lnTo>
                      <a:pt x="685" y="990"/>
                    </a:lnTo>
                    <a:lnTo>
                      <a:pt x="685" y="1025"/>
                    </a:lnTo>
                    <a:lnTo>
                      <a:pt x="693" y="1025"/>
                    </a:lnTo>
                    <a:lnTo>
                      <a:pt x="693" y="1061"/>
                    </a:lnTo>
                    <a:lnTo>
                      <a:pt x="718" y="1061"/>
                    </a:lnTo>
                    <a:lnTo>
                      <a:pt x="718" y="1096"/>
                    </a:lnTo>
                    <a:lnTo>
                      <a:pt x="856" y="1096"/>
                    </a:lnTo>
                    <a:lnTo>
                      <a:pt x="856" y="1128"/>
                    </a:lnTo>
                    <a:lnTo>
                      <a:pt x="1008" y="1128"/>
                    </a:lnTo>
                    <a:lnTo>
                      <a:pt x="1008" y="1157"/>
                    </a:lnTo>
                    <a:lnTo>
                      <a:pt x="1029" y="1157"/>
                    </a:lnTo>
                    <a:lnTo>
                      <a:pt x="1029" y="1184"/>
                    </a:lnTo>
                    <a:lnTo>
                      <a:pt x="1368" y="1184"/>
                    </a:lnTo>
                  </a:path>
                </a:pathLst>
              </a:custGeom>
              <a:noFill/>
              <a:ln w="2540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0" name="Line 59"/>
              <p:cNvSpPr>
                <a:spLocks noChangeShapeType="1"/>
              </p:cNvSpPr>
              <p:nvPr/>
            </p:nvSpPr>
            <p:spPr bwMode="auto">
              <a:xfrm>
                <a:off x="3449661" y="3381155"/>
                <a:ext cx="0" cy="78801"/>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1" name="Line 60"/>
              <p:cNvSpPr>
                <a:spLocks noChangeShapeType="1"/>
              </p:cNvSpPr>
              <p:nvPr/>
            </p:nvSpPr>
            <p:spPr bwMode="auto">
              <a:xfrm>
                <a:off x="3462336" y="3381155"/>
                <a:ext cx="0" cy="78801"/>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2" name="Line 61"/>
              <p:cNvSpPr>
                <a:spLocks noChangeShapeType="1"/>
              </p:cNvSpPr>
              <p:nvPr/>
            </p:nvSpPr>
            <p:spPr bwMode="auto">
              <a:xfrm>
                <a:off x="1294950" y="1519883"/>
                <a:ext cx="0" cy="78801"/>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3" name="Line 62"/>
              <p:cNvSpPr>
                <a:spLocks noChangeShapeType="1"/>
              </p:cNvSpPr>
              <p:nvPr/>
            </p:nvSpPr>
            <p:spPr bwMode="auto">
              <a:xfrm flipV="1">
                <a:off x="2074449" y="2689286"/>
                <a:ext cx="0" cy="77224"/>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4" name="Freeform 63"/>
              <p:cNvSpPr>
                <a:spLocks/>
              </p:cNvSpPr>
              <p:nvPr/>
            </p:nvSpPr>
            <p:spPr bwMode="auto">
              <a:xfrm>
                <a:off x="1069973" y="1390650"/>
                <a:ext cx="224977" cy="151528"/>
              </a:xfrm>
              <a:custGeom>
                <a:avLst/>
                <a:gdLst>
                  <a:gd name="T0" fmla="*/ 142 w 142"/>
                  <a:gd name="T1" fmla="*/ 100 h 100"/>
                  <a:gd name="T2" fmla="*/ 70 w 142"/>
                  <a:gd name="T3" fmla="*/ 100 h 100"/>
                  <a:gd name="T4" fmla="*/ 70 w 142"/>
                  <a:gd name="T5" fmla="*/ 44 h 100"/>
                  <a:gd name="T6" fmla="*/ 59 w 142"/>
                  <a:gd name="T7" fmla="*/ 44 h 100"/>
                  <a:gd name="T8" fmla="*/ 59 w 142"/>
                  <a:gd name="T9" fmla="*/ 15 h 100"/>
                  <a:gd name="T10" fmla="*/ 59 w 142"/>
                  <a:gd name="T11" fmla="*/ 0 h 100"/>
                  <a:gd name="T12" fmla="*/ 0 w 142"/>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42" h="100">
                    <a:moveTo>
                      <a:pt x="142" y="100"/>
                    </a:moveTo>
                    <a:lnTo>
                      <a:pt x="70" y="100"/>
                    </a:lnTo>
                    <a:lnTo>
                      <a:pt x="70" y="44"/>
                    </a:lnTo>
                    <a:lnTo>
                      <a:pt x="59" y="44"/>
                    </a:lnTo>
                    <a:lnTo>
                      <a:pt x="59" y="15"/>
                    </a:lnTo>
                    <a:lnTo>
                      <a:pt x="59" y="0"/>
                    </a:lnTo>
                    <a:lnTo>
                      <a:pt x="0" y="0"/>
                    </a:lnTo>
                  </a:path>
                </a:pathLst>
              </a:custGeom>
              <a:noFill/>
              <a:ln w="2540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grpSp>
        <p:sp>
          <p:nvSpPr>
            <p:cNvPr id="6" name="TextBox 5"/>
            <p:cNvSpPr txBox="1"/>
            <p:nvPr/>
          </p:nvSpPr>
          <p:spPr>
            <a:xfrm>
              <a:off x="867490" y="1229327"/>
              <a:ext cx="2643351" cy="379656"/>
            </a:xfrm>
            <a:prstGeom prst="rect">
              <a:avLst/>
            </a:prstGeom>
            <a:noFill/>
          </p:spPr>
          <p:txBody>
            <a:bodyPr wrap="none" rtlCol="0">
              <a:spAutoFit/>
            </a:bodyPr>
            <a:lstStyle/>
            <a:p>
              <a:pPr algn="ctr"/>
              <a:r>
                <a:rPr lang="en-GB" sz="1867" b="1" dirty="0"/>
                <a:t>With CNS metastases</a:t>
              </a:r>
            </a:p>
          </p:txBody>
        </p:sp>
        <p:sp>
          <p:nvSpPr>
            <p:cNvPr id="12" name="TextBox 11"/>
            <p:cNvSpPr txBox="1"/>
            <p:nvPr/>
          </p:nvSpPr>
          <p:spPr>
            <a:xfrm>
              <a:off x="6449458" y="1233003"/>
              <a:ext cx="3015249" cy="379656"/>
            </a:xfrm>
            <a:prstGeom prst="rect">
              <a:avLst/>
            </a:prstGeom>
            <a:noFill/>
          </p:spPr>
          <p:txBody>
            <a:bodyPr wrap="none" rtlCol="0">
              <a:spAutoFit/>
            </a:bodyPr>
            <a:lstStyle/>
            <a:p>
              <a:pPr algn="ctr"/>
              <a:r>
                <a:rPr lang="en-GB" sz="1867" b="1" dirty="0"/>
                <a:t>Without CNS metastases</a:t>
              </a:r>
            </a:p>
          </p:txBody>
        </p:sp>
        <p:sp>
          <p:nvSpPr>
            <p:cNvPr id="5" name="TextBox 4"/>
            <p:cNvSpPr txBox="1"/>
            <p:nvPr/>
          </p:nvSpPr>
          <p:spPr>
            <a:xfrm rot="16200000">
              <a:off x="-2000401" y="3198169"/>
              <a:ext cx="2524637" cy="461665"/>
            </a:xfrm>
            <a:prstGeom prst="rect">
              <a:avLst/>
            </a:prstGeom>
            <a:noFill/>
          </p:spPr>
          <p:txBody>
            <a:bodyPr wrap="square" rtlCol="0">
              <a:spAutoFit/>
            </a:bodyPr>
            <a:lstStyle/>
            <a:p>
              <a:pPr algn="ctr"/>
              <a:r>
                <a:rPr lang="en-GB" sz="1200" b="1" dirty="0"/>
                <a:t>Probability of</a:t>
              </a:r>
              <a:br>
                <a:rPr lang="en-GB" sz="1200" b="1" dirty="0"/>
              </a:br>
              <a:r>
                <a:rPr lang="en-GB" sz="1200" b="1" dirty="0"/>
                <a:t>progression-free survival</a:t>
              </a:r>
            </a:p>
          </p:txBody>
        </p:sp>
        <p:sp>
          <p:nvSpPr>
            <p:cNvPr id="18" name="TextBox 17"/>
            <p:cNvSpPr txBox="1"/>
            <p:nvPr/>
          </p:nvSpPr>
          <p:spPr>
            <a:xfrm>
              <a:off x="-483492" y="1833781"/>
              <a:ext cx="397865" cy="276999"/>
            </a:xfrm>
            <a:prstGeom prst="rect">
              <a:avLst/>
            </a:prstGeom>
            <a:noFill/>
          </p:spPr>
          <p:txBody>
            <a:bodyPr wrap="none" rtlCol="0">
              <a:spAutoFit/>
            </a:bodyPr>
            <a:lstStyle/>
            <a:p>
              <a:pPr algn="r"/>
              <a:r>
                <a:rPr lang="en-GB" sz="1200" b="1" dirty="0"/>
                <a:t>1.0</a:t>
              </a:r>
            </a:p>
          </p:txBody>
        </p:sp>
        <p:sp>
          <p:nvSpPr>
            <p:cNvPr id="19" name="TextBox 18"/>
            <p:cNvSpPr txBox="1"/>
            <p:nvPr/>
          </p:nvSpPr>
          <p:spPr>
            <a:xfrm>
              <a:off x="-483492" y="2405281"/>
              <a:ext cx="397865" cy="276999"/>
            </a:xfrm>
            <a:prstGeom prst="rect">
              <a:avLst/>
            </a:prstGeom>
            <a:noFill/>
          </p:spPr>
          <p:txBody>
            <a:bodyPr wrap="none" rtlCol="0">
              <a:spAutoFit/>
            </a:bodyPr>
            <a:lstStyle/>
            <a:p>
              <a:pPr algn="r"/>
              <a:r>
                <a:rPr lang="en-GB" sz="1200" b="1" dirty="0"/>
                <a:t>0.8</a:t>
              </a:r>
            </a:p>
          </p:txBody>
        </p:sp>
        <p:sp>
          <p:nvSpPr>
            <p:cNvPr id="20" name="TextBox 19"/>
            <p:cNvSpPr txBox="1"/>
            <p:nvPr/>
          </p:nvSpPr>
          <p:spPr>
            <a:xfrm>
              <a:off x="-483492" y="2983130"/>
              <a:ext cx="397865" cy="276999"/>
            </a:xfrm>
            <a:prstGeom prst="rect">
              <a:avLst/>
            </a:prstGeom>
            <a:noFill/>
          </p:spPr>
          <p:txBody>
            <a:bodyPr wrap="none" rtlCol="0">
              <a:spAutoFit/>
            </a:bodyPr>
            <a:lstStyle/>
            <a:p>
              <a:pPr algn="r"/>
              <a:r>
                <a:rPr lang="en-GB" sz="1200" b="1" dirty="0"/>
                <a:t>0.6</a:t>
              </a:r>
            </a:p>
          </p:txBody>
        </p:sp>
        <p:sp>
          <p:nvSpPr>
            <p:cNvPr id="21" name="TextBox 20"/>
            <p:cNvSpPr txBox="1"/>
            <p:nvPr/>
          </p:nvSpPr>
          <p:spPr>
            <a:xfrm>
              <a:off x="-483492" y="3554630"/>
              <a:ext cx="397865" cy="276999"/>
            </a:xfrm>
            <a:prstGeom prst="rect">
              <a:avLst/>
            </a:prstGeom>
            <a:noFill/>
          </p:spPr>
          <p:txBody>
            <a:bodyPr wrap="none" rtlCol="0">
              <a:spAutoFit/>
            </a:bodyPr>
            <a:lstStyle/>
            <a:p>
              <a:pPr algn="r"/>
              <a:r>
                <a:rPr lang="en-GB" sz="1200" b="1" dirty="0"/>
                <a:t>0.4</a:t>
              </a:r>
            </a:p>
          </p:txBody>
        </p:sp>
        <p:sp>
          <p:nvSpPr>
            <p:cNvPr id="22" name="TextBox 21"/>
            <p:cNvSpPr txBox="1"/>
            <p:nvPr/>
          </p:nvSpPr>
          <p:spPr>
            <a:xfrm>
              <a:off x="-483492" y="4126130"/>
              <a:ext cx="397865" cy="276999"/>
            </a:xfrm>
            <a:prstGeom prst="rect">
              <a:avLst/>
            </a:prstGeom>
            <a:noFill/>
          </p:spPr>
          <p:txBody>
            <a:bodyPr wrap="none" rtlCol="0">
              <a:spAutoFit/>
            </a:bodyPr>
            <a:lstStyle/>
            <a:p>
              <a:pPr algn="r"/>
              <a:r>
                <a:rPr lang="en-GB" sz="1200" b="1" dirty="0"/>
                <a:t>0.2</a:t>
              </a:r>
            </a:p>
          </p:txBody>
        </p:sp>
        <p:sp>
          <p:nvSpPr>
            <p:cNvPr id="23" name="TextBox 22"/>
            <p:cNvSpPr txBox="1"/>
            <p:nvPr/>
          </p:nvSpPr>
          <p:spPr>
            <a:xfrm>
              <a:off x="-355253" y="4697630"/>
              <a:ext cx="269626" cy="276999"/>
            </a:xfrm>
            <a:prstGeom prst="rect">
              <a:avLst/>
            </a:prstGeom>
            <a:noFill/>
          </p:spPr>
          <p:txBody>
            <a:bodyPr wrap="none" rtlCol="0">
              <a:spAutoFit/>
            </a:bodyPr>
            <a:lstStyle/>
            <a:p>
              <a:pPr algn="r"/>
              <a:r>
                <a:rPr lang="en-GB" sz="1200" b="1" dirty="0"/>
                <a:t>0</a:t>
              </a:r>
            </a:p>
          </p:txBody>
        </p:sp>
        <p:sp>
          <p:nvSpPr>
            <p:cNvPr id="24" name="TextBox 23"/>
            <p:cNvSpPr txBox="1"/>
            <p:nvPr/>
          </p:nvSpPr>
          <p:spPr>
            <a:xfrm>
              <a:off x="-1864415" y="5208947"/>
              <a:ext cx="1695275" cy="830997"/>
            </a:xfrm>
            <a:prstGeom prst="rect">
              <a:avLst/>
            </a:prstGeom>
            <a:noFill/>
          </p:spPr>
          <p:txBody>
            <a:bodyPr wrap="square" rtlCol="0">
              <a:spAutoFit/>
            </a:bodyPr>
            <a:lstStyle/>
            <a:p>
              <a:pPr algn="r"/>
              <a:r>
                <a:rPr lang="en-GB" sz="1200" b="1" dirty="0"/>
                <a:t>No. at risk</a:t>
              </a:r>
            </a:p>
            <a:p>
              <a:pPr algn="r"/>
              <a:r>
                <a:rPr lang="en-GB" sz="1200" b="1" dirty="0" err="1"/>
                <a:t>Osimertinib</a:t>
              </a:r>
              <a:endParaRPr lang="en-GB" sz="1200" b="1" dirty="0"/>
            </a:p>
            <a:p>
              <a:pPr algn="r"/>
              <a:r>
                <a:rPr lang="en-GB" sz="1200" b="1" dirty="0"/>
                <a:t>Platinum-</a:t>
              </a:r>
              <a:r>
                <a:rPr lang="en-GB" sz="1200" b="1" dirty="0" err="1"/>
                <a:t>pemetrexed</a:t>
              </a:r>
              <a:endParaRPr lang="en-GB" sz="1200" b="1" dirty="0"/>
            </a:p>
          </p:txBody>
        </p:sp>
        <p:sp>
          <p:nvSpPr>
            <p:cNvPr id="26" name="TextBox 25"/>
            <p:cNvSpPr txBox="1"/>
            <p:nvPr/>
          </p:nvSpPr>
          <p:spPr>
            <a:xfrm>
              <a:off x="-238171" y="4907181"/>
              <a:ext cx="269625" cy="276999"/>
            </a:xfrm>
            <a:prstGeom prst="rect">
              <a:avLst/>
            </a:prstGeom>
            <a:noFill/>
          </p:spPr>
          <p:txBody>
            <a:bodyPr wrap="none" rtlCol="0">
              <a:spAutoFit/>
            </a:bodyPr>
            <a:lstStyle/>
            <a:p>
              <a:pPr algn="ctr"/>
              <a:r>
                <a:rPr lang="en-GB" sz="1200" b="1" dirty="0"/>
                <a:t>0</a:t>
              </a:r>
            </a:p>
          </p:txBody>
        </p:sp>
        <p:sp>
          <p:nvSpPr>
            <p:cNvPr id="27" name="TextBox 26"/>
            <p:cNvSpPr txBox="1"/>
            <p:nvPr/>
          </p:nvSpPr>
          <p:spPr>
            <a:xfrm>
              <a:off x="514832" y="4907181"/>
              <a:ext cx="269625" cy="276999"/>
            </a:xfrm>
            <a:prstGeom prst="rect">
              <a:avLst/>
            </a:prstGeom>
            <a:noFill/>
          </p:spPr>
          <p:txBody>
            <a:bodyPr wrap="none" rtlCol="0">
              <a:spAutoFit/>
            </a:bodyPr>
            <a:lstStyle/>
            <a:p>
              <a:pPr algn="ctr"/>
              <a:r>
                <a:rPr lang="en-GB" sz="1200" b="1" dirty="0"/>
                <a:t>3</a:t>
              </a:r>
            </a:p>
          </p:txBody>
        </p:sp>
        <p:sp>
          <p:nvSpPr>
            <p:cNvPr id="28" name="TextBox 27"/>
            <p:cNvSpPr txBox="1"/>
            <p:nvPr/>
          </p:nvSpPr>
          <p:spPr>
            <a:xfrm>
              <a:off x="1267837" y="4907181"/>
              <a:ext cx="269625" cy="276999"/>
            </a:xfrm>
            <a:prstGeom prst="rect">
              <a:avLst/>
            </a:prstGeom>
            <a:noFill/>
          </p:spPr>
          <p:txBody>
            <a:bodyPr wrap="none" rtlCol="0">
              <a:spAutoFit/>
            </a:bodyPr>
            <a:lstStyle/>
            <a:p>
              <a:pPr algn="ctr"/>
              <a:r>
                <a:rPr lang="en-GB" sz="1200" b="1" dirty="0"/>
                <a:t>6</a:t>
              </a:r>
            </a:p>
          </p:txBody>
        </p:sp>
        <p:sp>
          <p:nvSpPr>
            <p:cNvPr id="29" name="TextBox 28"/>
            <p:cNvSpPr txBox="1"/>
            <p:nvPr/>
          </p:nvSpPr>
          <p:spPr>
            <a:xfrm>
              <a:off x="2020841" y="4907181"/>
              <a:ext cx="269625" cy="276999"/>
            </a:xfrm>
            <a:prstGeom prst="rect">
              <a:avLst/>
            </a:prstGeom>
            <a:noFill/>
          </p:spPr>
          <p:txBody>
            <a:bodyPr wrap="none" rtlCol="0">
              <a:spAutoFit/>
            </a:bodyPr>
            <a:lstStyle/>
            <a:p>
              <a:pPr algn="ctr"/>
              <a:r>
                <a:rPr lang="en-GB" sz="1200" b="1" dirty="0"/>
                <a:t>9</a:t>
              </a:r>
            </a:p>
          </p:txBody>
        </p:sp>
        <p:sp>
          <p:nvSpPr>
            <p:cNvPr id="30" name="TextBox 29"/>
            <p:cNvSpPr txBox="1"/>
            <p:nvPr/>
          </p:nvSpPr>
          <p:spPr>
            <a:xfrm>
              <a:off x="2731365" y="4907181"/>
              <a:ext cx="354584" cy="276999"/>
            </a:xfrm>
            <a:prstGeom prst="rect">
              <a:avLst/>
            </a:prstGeom>
            <a:noFill/>
          </p:spPr>
          <p:txBody>
            <a:bodyPr wrap="none" rtlCol="0">
              <a:spAutoFit/>
            </a:bodyPr>
            <a:lstStyle/>
            <a:p>
              <a:pPr algn="ctr"/>
              <a:r>
                <a:rPr lang="en-GB" sz="1200" b="1" dirty="0"/>
                <a:t>12</a:t>
              </a:r>
            </a:p>
          </p:txBody>
        </p:sp>
        <p:sp>
          <p:nvSpPr>
            <p:cNvPr id="31" name="TextBox 30"/>
            <p:cNvSpPr txBox="1"/>
            <p:nvPr/>
          </p:nvSpPr>
          <p:spPr>
            <a:xfrm>
              <a:off x="3484369" y="4907181"/>
              <a:ext cx="354584" cy="276999"/>
            </a:xfrm>
            <a:prstGeom prst="rect">
              <a:avLst/>
            </a:prstGeom>
            <a:noFill/>
          </p:spPr>
          <p:txBody>
            <a:bodyPr wrap="none" rtlCol="0">
              <a:spAutoFit/>
            </a:bodyPr>
            <a:lstStyle/>
            <a:p>
              <a:pPr algn="ctr"/>
              <a:r>
                <a:rPr lang="en-GB" sz="1200" b="1" dirty="0"/>
                <a:t>15</a:t>
              </a:r>
            </a:p>
          </p:txBody>
        </p:sp>
        <p:sp>
          <p:nvSpPr>
            <p:cNvPr id="32" name="TextBox 31"/>
            <p:cNvSpPr txBox="1"/>
            <p:nvPr/>
          </p:nvSpPr>
          <p:spPr>
            <a:xfrm>
              <a:off x="4240548" y="4907181"/>
              <a:ext cx="354584" cy="276999"/>
            </a:xfrm>
            <a:prstGeom prst="rect">
              <a:avLst/>
            </a:prstGeom>
            <a:noFill/>
          </p:spPr>
          <p:txBody>
            <a:bodyPr wrap="none" rtlCol="0">
              <a:spAutoFit/>
            </a:bodyPr>
            <a:lstStyle/>
            <a:p>
              <a:pPr algn="ctr"/>
              <a:r>
                <a:rPr lang="en-GB" sz="1200" b="1" dirty="0"/>
                <a:t>18</a:t>
              </a:r>
            </a:p>
          </p:txBody>
        </p:sp>
        <p:sp>
          <p:nvSpPr>
            <p:cNvPr id="34" name="TextBox 33"/>
            <p:cNvSpPr txBox="1"/>
            <p:nvPr/>
          </p:nvSpPr>
          <p:spPr>
            <a:xfrm>
              <a:off x="-249403" y="5208947"/>
              <a:ext cx="354649" cy="646331"/>
            </a:xfrm>
            <a:prstGeom prst="rect">
              <a:avLst/>
            </a:prstGeom>
            <a:noFill/>
          </p:spPr>
          <p:txBody>
            <a:bodyPr wrap="none" rtlCol="0">
              <a:spAutoFit/>
            </a:bodyPr>
            <a:lstStyle/>
            <a:p>
              <a:pPr algn="r"/>
              <a:endParaRPr lang="en-GB" sz="1200" b="1" dirty="0"/>
            </a:p>
            <a:p>
              <a:pPr algn="r"/>
              <a:r>
                <a:rPr lang="en-GB" sz="1200" b="1" dirty="0"/>
                <a:t>93</a:t>
              </a:r>
            </a:p>
            <a:p>
              <a:pPr algn="r"/>
              <a:r>
                <a:rPr lang="en-GB" sz="1200" b="1" dirty="0"/>
                <a:t>51</a:t>
              </a:r>
            </a:p>
          </p:txBody>
        </p:sp>
        <p:sp>
          <p:nvSpPr>
            <p:cNvPr id="35" name="TextBox 34"/>
            <p:cNvSpPr txBox="1"/>
            <p:nvPr/>
          </p:nvSpPr>
          <p:spPr>
            <a:xfrm>
              <a:off x="503602" y="5208947"/>
              <a:ext cx="354649" cy="646331"/>
            </a:xfrm>
            <a:prstGeom prst="rect">
              <a:avLst/>
            </a:prstGeom>
            <a:noFill/>
          </p:spPr>
          <p:txBody>
            <a:bodyPr wrap="none" rtlCol="0">
              <a:spAutoFit/>
            </a:bodyPr>
            <a:lstStyle/>
            <a:p>
              <a:pPr algn="r"/>
              <a:endParaRPr lang="en-GB" sz="1200" b="1" dirty="0"/>
            </a:p>
            <a:p>
              <a:pPr algn="r"/>
              <a:r>
                <a:rPr lang="en-GB" sz="1200" b="1" dirty="0"/>
                <a:t>80</a:t>
              </a:r>
            </a:p>
            <a:p>
              <a:pPr algn="r"/>
              <a:r>
                <a:rPr lang="en-GB" sz="1200" b="1" dirty="0"/>
                <a:t>32</a:t>
              </a:r>
            </a:p>
          </p:txBody>
        </p:sp>
        <p:sp>
          <p:nvSpPr>
            <p:cNvPr id="36" name="TextBox 35"/>
            <p:cNvSpPr txBox="1"/>
            <p:nvPr/>
          </p:nvSpPr>
          <p:spPr>
            <a:xfrm>
              <a:off x="1256604" y="5208947"/>
              <a:ext cx="354649" cy="646331"/>
            </a:xfrm>
            <a:prstGeom prst="rect">
              <a:avLst/>
            </a:prstGeom>
            <a:noFill/>
          </p:spPr>
          <p:txBody>
            <a:bodyPr wrap="none" rtlCol="0">
              <a:spAutoFit/>
            </a:bodyPr>
            <a:lstStyle/>
            <a:p>
              <a:pPr algn="r"/>
              <a:endParaRPr lang="en-GB" sz="1200" b="1" dirty="0"/>
            </a:p>
            <a:p>
              <a:pPr algn="r"/>
              <a:r>
                <a:rPr lang="en-GB" sz="1200" b="1" dirty="0"/>
                <a:t>46</a:t>
              </a:r>
            </a:p>
            <a:p>
              <a:pPr algn="r"/>
              <a:r>
                <a:rPr lang="en-GB" sz="1200" b="1" dirty="0"/>
                <a:t>9</a:t>
              </a:r>
            </a:p>
          </p:txBody>
        </p:sp>
        <p:sp>
          <p:nvSpPr>
            <p:cNvPr id="37" name="TextBox 36"/>
            <p:cNvSpPr txBox="1"/>
            <p:nvPr/>
          </p:nvSpPr>
          <p:spPr>
            <a:xfrm>
              <a:off x="2009609" y="5208947"/>
              <a:ext cx="354649" cy="646331"/>
            </a:xfrm>
            <a:prstGeom prst="rect">
              <a:avLst/>
            </a:prstGeom>
            <a:noFill/>
          </p:spPr>
          <p:txBody>
            <a:bodyPr wrap="none" rtlCol="0">
              <a:spAutoFit/>
            </a:bodyPr>
            <a:lstStyle/>
            <a:p>
              <a:pPr algn="r"/>
              <a:endParaRPr lang="en-GB" sz="1200" b="1" dirty="0"/>
            </a:p>
            <a:p>
              <a:pPr algn="r"/>
              <a:r>
                <a:rPr lang="en-GB" sz="1200" b="1" dirty="0"/>
                <a:t>27</a:t>
              </a:r>
            </a:p>
            <a:p>
              <a:pPr algn="r"/>
              <a:r>
                <a:rPr lang="en-GB" sz="1200" b="1" dirty="0"/>
                <a:t>4</a:t>
              </a:r>
            </a:p>
          </p:txBody>
        </p:sp>
        <p:sp>
          <p:nvSpPr>
            <p:cNvPr id="38" name="TextBox 37"/>
            <p:cNvSpPr txBox="1"/>
            <p:nvPr/>
          </p:nvSpPr>
          <p:spPr>
            <a:xfrm>
              <a:off x="2762612" y="5208947"/>
              <a:ext cx="354649" cy="646331"/>
            </a:xfrm>
            <a:prstGeom prst="rect">
              <a:avLst/>
            </a:prstGeom>
            <a:noFill/>
          </p:spPr>
          <p:txBody>
            <a:bodyPr wrap="none" rtlCol="0">
              <a:spAutoFit/>
            </a:bodyPr>
            <a:lstStyle/>
            <a:p>
              <a:pPr algn="r"/>
              <a:endParaRPr lang="en-GB" sz="1200" b="1" dirty="0"/>
            </a:p>
            <a:p>
              <a:pPr algn="r"/>
              <a:r>
                <a:rPr lang="en-GB" sz="1200" b="1" dirty="0"/>
                <a:t>14</a:t>
              </a:r>
            </a:p>
            <a:p>
              <a:pPr algn="r"/>
              <a:r>
                <a:rPr lang="en-GB" sz="1200" b="1" dirty="0"/>
                <a:t>2</a:t>
              </a:r>
            </a:p>
          </p:txBody>
        </p:sp>
        <p:sp>
          <p:nvSpPr>
            <p:cNvPr id="39" name="TextBox 38"/>
            <p:cNvSpPr txBox="1"/>
            <p:nvPr/>
          </p:nvSpPr>
          <p:spPr>
            <a:xfrm>
              <a:off x="3557830" y="5208947"/>
              <a:ext cx="269689" cy="646331"/>
            </a:xfrm>
            <a:prstGeom prst="rect">
              <a:avLst/>
            </a:prstGeom>
            <a:noFill/>
          </p:spPr>
          <p:txBody>
            <a:bodyPr wrap="none" rtlCol="0">
              <a:spAutoFit/>
            </a:bodyPr>
            <a:lstStyle/>
            <a:p>
              <a:pPr algn="r"/>
              <a:endParaRPr lang="en-GB" sz="1200" b="1" dirty="0"/>
            </a:p>
            <a:p>
              <a:pPr algn="r"/>
              <a:r>
                <a:rPr lang="en-GB" sz="1200" b="1" dirty="0"/>
                <a:t>4</a:t>
              </a:r>
            </a:p>
            <a:p>
              <a:pPr algn="r"/>
              <a:r>
                <a:rPr lang="en-GB" sz="1200" b="1" dirty="0"/>
                <a:t>0</a:t>
              </a:r>
            </a:p>
          </p:txBody>
        </p:sp>
        <p:sp>
          <p:nvSpPr>
            <p:cNvPr id="40" name="TextBox 39"/>
            <p:cNvSpPr txBox="1"/>
            <p:nvPr/>
          </p:nvSpPr>
          <p:spPr>
            <a:xfrm>
              <a:off x="4314009" y="5208947"/>
              <a:ext cx="269689" cy="646331"/>
            </a:xfrm>
            <a:prstGeom prst="rect">
              <a:avLst/>
            </a:prstGeom>
            <a:noFill/>
          </p:spPr>
          <p:txBody>
            <a:bodyPr wrap="none" rtlCol="0">
              <a:spAutoFit/>
            </a:bodyPr>
            <a:lstStyle/>
            <a:p>
              <a:pPr algn="r"/>
              <a:endParaRPr lang="en-GB" sz="1200" b="1" dirty="0"/>
            </a:p>
            <a:p>
              <a:pPr algn="r"/>
              <a:r>
                <a:rPr lang="en-GB" sz="1200" b="1" dirty="0"/>
                <a:t>0</a:t>
              </a:r>
            </a:p>
            <a:p>
              <a:pPr algn="r"/>
              <a:r>
                <a:rPr lang="en-GB" sz="1200" b="1" dirty="0"/>
                <a:t>0</a:t>
              </a:r>
            </a:p>
          </p:txBody>
        </p:sp>
        <p:sp>
          <p:nvSpPr>
            <p:cNvPr id="46" name="Line 5"/>
            <p:cNvSpPr>
              <a:spLocks noChangeShapeType="1"/>
            </p:cNvSpPr>
            <p:nvPr/>
          </p:nvSpPr>
          <p:spPr bwMode="auto">
            <a:xfrm>
              <a:off x="4419597" y="4852152"/>
              <a:ext cx="0" cy="960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47" name="Line 6"/>
            <p:cNvSpPr>
              <a:spLocks noChangeShapeType="1"/>
            </p:cNvSpPr>
            <p:nvPr/>
          </p:nvSpPr>
          <p:spPr bwMode="auto">
            <a:xfrm>
              <a:off x="3666064"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48" name="Line 7"/>
            <p:cNvSpPr>
              <a:spLocks noChangeShapeType="1"/>
            </p:cNvSpPr>
            <p:nvPr/>
          </p:nvSpPr>
          <p:spPr bwMode="auto">
            <a:xfrm>
              <a:off x="2912531"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49" name="Line 8"/>
            <p:cNvSpPr>
              <a:spLocks noChangeShapeType="1"/>
            </p:cNvSpPr>
            <p:nvPr/>
          </p:nvSpPr>
          <p:spPr bwMode="auto">
            <a:xfrm>
              <a:off x="2158997"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0" name="Line 9"/>
            <p:cNvSpPr>
              <a:spLocks noChangeShapeType="1"/>
            </p:cNvSpPr>
            <p:nvPr/>
          </p:nvSpPr>
          <p:spPr bwMode="auto">
            <a:xfrm>
              <a:off x="1405464"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1" name="Line 10"/>
            <p:cNvSpPr>
              <a:spLocks noChangeShapeType="1"/>
            </p:cNvSpPr>
            <p:nvPr/>
          </p:nvSpPr>
          <p:spPr bwMode="auto">
            <a:xfrm>
              <a:off x="651931"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2" name="Line 11"/>
            <p:cNvSpPr>
              <a:spLocks noChangeShapeType="1"/>
            </p:cNvSpPr>
            <p:nvPr/>
          </p:nvSpPr>
          <p:spPr bwMode="auto">
            <a:xfrm>
              <a:off x="-101603"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4" name="Line 13"/>
            <p:cNvSpPr>
              <a:spLocks noChangeShapeType="1"/>
            </p:cNvSpPr>
            <p:nvPr/>
          </p:nvSpPr>
          <p:spPr bwMode="auto">
            <a:xfrm flipH="1">
              <a:off x="-184151" y="2574291"/>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5" name="Line 14"/>
            <p:cNvSpPr>
              <a:spLocks noChangeShapeType="1"/>
            </p:cNvSpPr>
            <p:nvPr/>
          </p:nvSpPr>
          <p:spPr bwMode="auto">
            <a:xfrm flipH="1">
              <a:off x="-184151" y="3146215"/>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6" name="Line 15"/>
            <p:cNvSpPr>
              <a:spLocks noChangeShapeType="1"/>
            </p:cNvSpPr>
            <p:nvPr/>
          </p:nvSpPr>
          <p:spPr bwMode="auto">
            <a:xfrm flipH="1">
              <a:off x="-184151" y="3718139"/>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7" name="Line 16"/>
            <p:cNvSpPr>
              <a:spLocks noChangeShapeType="1"/>
            </p:cNvSpPr>
            <p:nvPr/>
          </p:nvSpPr>
          <p:spPr bwMode="auto">
            <a:xfrm flipH="1">
              <a:off x="-184151" y="4290063"/>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58" name="Line 17"/>
            <p:cNvSpPr>
              <a:spLocks noChangeShapeType="1"/>
            </p:cNvSpPr>
            <p:nvPr/>
          </p:nvSpPr>
          <p:spPr bwMode="auto">
            <a:xfrm flipH="1">
              <a:off x="-184151" y="4861984"/>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105" name="TextBox 104"/>
            <p:cNvSpPr txBox="1"/>
            <p:nvPr/>
          </p:nvSpPr>
          <p:spPr>
            <a:xfrm>
              <a:off x="1797314" y="5123081"/>
              <a:ext cx="732893" cy="276999"/>
            </a:xfrm>
            <a:prstGeom prst="rect">
              <a:avLst/>
            </a:prstGeom>
            <a:noFill/>
          </p:spPr>
          <p:txBody>
            <a:bodyPr wrap="none" rtlCol="0">
              <a:spAutoFit/>
            </a:bodyPr>
            <a:lstStyle/>
            <a:p>
              <a:pPr algn="ctr"/>
              <a:r>
                <a:rPr lang="en-GB" sz="1200" b="1" dirty="0"/>
                <a:t>Months</a:t>
              </a:r>
            </a:p>
          </p:txBody>
        </p:sp>
        <p:sp>
          <p:nvSpPr>
            <p:cNvPr id="108" name="TextBox 107"/>
            <p:cNvSpPr txBox="1"/>
            <p:nvPr/>
          </p:nvSpPr>
          <p:spPr>
            <a:xfrm>
              <a:off x="605329" y="1847920"/>
              <a:ext cx="2575448" cy="400110"/>
            </a:xfrm>
            <a:prstGeom prst="rect">
              <a:avLst/>
            </a:prstGeom>
            <a:noFill/>
          </p:spPr>
          <p:txBody>
            <a:bodyPr wrap="none" rtlCol="0">
              <a:spAutoFit/>
            </a:bodyPr>
            <a:lstStyle/>
            <a:p>
              <a:r>
                <a:rPr lang="en-GB" sz="1000" b="1" dirty="0" err="1"/>
                <a:t>Osimertinib</a:t>
              </a:r>
              <a:r>
                <a:rPr lang="en-GB" sz="1000" b="1" dirty="0"/>
                <a:t> (n=93)</a:t>
              </a:r>
            </a:p>
            <a:p>
              <a:r>
                <a:rPr lang="en-GB" sz="1000" b="1" dirty="0"/>
                <a:t>Platinum-</a:t>
              </a:r>
              <a:r>
                <a:rPr lang="en-GB" sz="1000" b="1" dirty="0" err="1"/>
                <a:t>pemetrexed</a:t>
              </a:r>
              <a:r>
                <a:rPr lang="en-GB" sz="1000" b="1" dirty="0"/>
                <a:t> (n=51)</a:t>
              </a:r>
            </a:p>
          </p:txBody>
        </p:sp>
        <p:cxnSp>
          <p:nvCxnSpPr>
            <p:cNvPr id="109" name="Straight Connector 108"/>
            <p:cNvCxnSpPr/>
            <p:nvPr/>
          </p:nvCxnSpPr>
          <p:spPr bwMode="auto">
            <a:xfrm>
              <a:off x="380325" y="1958808"/>
              <a:ext cx="273557" cy="0"/>
            </a:xfrm>
            <a:prstGeom prst="line">
              <a:avLst/>
            </a:prstGeom>
            <a:solidFill>
              <a:srgbClr val="BBE0E3"/>
            </a:solidFill>
            <a:ln w="25400" cap="flat" cmpd="sng" algn="ctr">
              <a:solidFill>
                <a:srgbClr val="0070C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110" name="Straight Connector 109"/>
            <p:cNvCxnSpPr/>
            <p:nvPr/>
          </p:nvCxnSpPr>
          <p:spPr bwMode="auto">
            <a:xfrm>
              <a:off x="380325" y="2125959"/>
              <a:ext cx="273557" cy="0"/>
            </a:xfrm>
            <a:prstGeom prst="line">
              <a:avLst/>
            </a:prstGeom>
            <a:solidFill>
              <a:srgbClr val="BBE0E3"/>
            </a:solidFill>
            <a:ln w="25400" cap="flat" cmpd="sng" algn="ctr">
              <a:solidFill>
                <a:srgbClr val="CF489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11" name="TextBox 110"/>
            <p:cNvSpPr txBox="1"/>
            <p:nvPr/>
          </p:nvSpPr>
          <p:spPr>
            <a:xfrm>
              <a:off x="1697971" y="1694095"/>
              <a:ext cx="3967689" cy="553998"/>
            </a:xfrm>
            <a:prstGeom prst="rect">
              <a:avLst/>
            </a:prstGeom>
            <a:noFill/>
          </p:spPr>
          <p:txBody>
            <a:bodyPr wrap="square" rtlCol="0">
              <a:spAutoFit/>
            </a:bodyPr>
            <a:lstStyle/>
            <a:p>
              <a:pPr algn="ctr"/>
              <a:r>
                <a:rPr lang="en-GB" sz="1000" b="1" dirty="0"/>
                <a:t>Median PFS, months (95% CI)</a:t>
              </a:r>
            </a:p>
            <a:p>
              <a:pPr algn="ctr"/>
              <a:r>
                <a:rPr lang="en-GB" sz="1000" b="1" dirty="0"/>
                <a:t>  8.5 (6.8, 12.3)</a:t>
              </a:r>
            </a:p>
            <a:p>
              <a:pPr algn="ctr"/>
              <a:r>
                <a:rPr lang="en-GB" sz="1000" b="1" dirty="0"/>
                <a:t>4.2 (4.1, 5.4)</a:t>
              </a:r>
            </a:p>
          </p:txBody>
        </p:sp>
        <p:sp>
          <p:nvSpPr>
            <p:cNvPr id="113" name="TextBox 112"/>
            <p:cNvSpPr txBox="1"/>
            <p:nvPr/>
          </p:nvSpPr>
          <p:spPr>
            <a:xfrm>
              <a:off x="1702417" y="2502248"/>
              <a:ext cx="2760635" cy="502573"/>
            </a:xfrm>
            <a:prstGeom prst="rect">
              <a:avLst/>
            </a:prstGeom>
            <a:noFill/>
          </p:spPr>
          <p:txBody>
            <a:bodyPr wrap="square" rtlCol="0">
              <a:spAutoFit/>
            </a:bodyPr>
            <a:lstStyle/>
            <a:p>
              <a:pPr algn="ctr"/>
              <a:r>
                <a:rPr lang="en-GB" sz="1333" b="1" dirty="0"/>
                <a:t>HR 0.32</a:t>
              </a:r>
              <a:br>
                <a:rPr lang="en-GB" sz="1333" b="1" dirty="0"/>
              </a:br>
              <a:r>
                <a:rPr lang="en-GB" sz="1333" b="1" dirty="0"/>
                <a:t>(95% CI 0.21, 0.49)</a:t>
              </a:r>
            </a:p>
          </p:txBody>
        </p:sp>
        <p:sp>
          <p:nvSpPr>
            <p:cNvPr id="59" name="Freeform 18"/>
            <p:cNvSpPr>
              <a:spLocks/>
            </p:cNvSpPr>
            <p:nvPr/>
          </p:nvSpPr>
          <p:spPr bwMode="auto">
            <a:xfrm>
              <a:off x="-101601" y="1996018"/>
              <a:ext cx="4530725" cy="2865967"/>
            </a:xfrm>
            <a:custGeom>
              <a:avLst/>
              <a:gdLst>
                <a:gd name="T0" fmla="*/ 0 w 2138"/>
                <a:gd name="T1" fmla="*/ 0 h 1354"/>
                <a:gd name="T2" fmla="*/ 0 w 2138"/>
                <a:gd name="T3" fmla="*/ 1354 h 1354"/>
                <a:gd name="T4" fmla="*/ 2138 w 2138"/>
                <a:gd name="T5" fmla="*/ 1354 h 1354"/>
              </a:gdLst>
              <a:ahLst/>
              <a:cxnLst>
                <a:cxn ang="0">
                  <a:pos x="T0" y="T1"/>
                </a:cxn>
                <a:cxn ang="0">
                  <a:pos x="T2" y="T3"/>
                </a:cxn>
                <a:cxn ang="0">
                  <a:pos x="T4" y="T5"/>
                </a:cxn>
              </a:cxnLst>
              <a:rect l="0" t="0" r="r" b="b"/>
              <a:pathLst>
                <a:path w="2138" h="1354">
                  <a:moveTo>
                    <a:pt x="0" y="0"/>
                  </a:moveTo>
                  <a:lnTo>
                    <a:pt x="0" y="1354"/>
                  </a:lnTo>
                  <a:lnTo>
                    <a:pt x="2138" y="1354"/>
                  </a:lnTo>
                </a:path>
              </a:pathLst>
            </a:custGeom>
            <a:noFill/>
            <a:ln w="190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53" name="Line 12"/>
            <p:cNvSpPr>
              <a:spLocks noChangeShapeType="1"/>
            </p:cNvSpPr>
            <p:nvPr/>
          </p:nvSpPr>
          <p:spPr bwMode="auto">
            <a:xfrm flipH="1">
              <a:off x="-184151" y="2002367"/>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52" name="TextBox 251"/>
            <p:cNvSpPr txBox="1"/>
            <p:nvPr/>
          </p:nvSpPr>
          <p:spPr>
            <a:xfrm rot="16200000">
              <a:off x="3792919" y="3198169"/>
              <a:ext cx="2524637" cy="461665"/>
            </a:xfrm>
            <a:prstGeom prst="rect">
              <a:avLst/>
            </a:prstGeom>
            <a:noFill/>
          </p:spPr>
          <p:txBody>
            <a:bodyPr wrap="square" rtlCol="0">
              <a:spAutoFit/>
            </a:bodyPr>
            <a:lstStyle/>
            <a:p>
              <a:pPr algn="ctr"/>
              <a:r>
                <a:rPr lang="en-GB" sz="1200" b="1" dirty="0"/>
                <a:t>Probability of</a:t>
              </a:r>
              <a:br>
                <a:rPr lang="en-GB" sz="1200" b="1" dirty="0"/>
              </a:br>
              <a:r>
                <a:rPr lang="en-GB" sz="1200" b="1" dirty="0"/>
                <a:t>progression-free survival</a:t>
              </a:r>
            </a:p>
          </p:txBody>
        </p:sp>
        <p:sp>
          <p:nvSpPr>
            <p:cNvPr id="253" name="TextBox 252"/>
            <p:cNvSpPr txBox="1"/>
            <p:nvPr/>
          </p:nvSpPr>
          <p:spPr>
            <a:xfrm>
              <a:off x="5309828" y="1833781"/>
              <a:ext cx="397865" cy="276999"/>
            </a:xfrm>
            <a:prstGeom prst="rect">
              <a:avLst/>
            </a:prstGeom>
            <a:noFill/>
          </p:spPr>
          <p:txBody>
            <a:bodyPr wrap="none" rtlCol="0">
              <a:spAutoFit/>
            </a:bodyPr>
            <a:lstStyle/>
            <a:p>
              <a:pPr algn="r"/>
              <a:r>
                <a:rPr lang="en-GB" sz="1200" b="1" dirty="0"/>
                <a:t>1.0</a:t>
              </a:r>
            </a:p>
          </p:txBody>
        </p:sp>
        <p:sp>
          <p:nvSpPr>
            <p:cNvPr id="254" name="TextBox 253"/>
            <p:cNvSpPr txBox="1"/>
            <p:nvPr/>
          </p:nvSpPr>
          <p:spPr>
            <a:xfrm>
              <a:off x="5309828" y="2405281"/>
              <a:ext cx="397865" cy="276999"/>
            </a:xfrm>
            <a:prstGeom prst="rect">
              <a:avLst/>
            </a:prstGeom>
            <a:noFill/>
          </p:spPr>
          <p:txBody>
            <a:bodyPr wrap="none" rtlCol="0">
              <a:spAutoFit/>
            </a:bodyPr>
            <a:lstStyle/>
            <a:p>
              <a:pPr algn="r"/>
              <a:r>
                <a:rPr lang="en-GB" sz="1200" b="1" dirty="0"/>
                <a:t>0.8</a:t>
              </a:r>
            </a:p>
          </p:txBody>
        </p:sp>
        <p:sp>
          <p:nvSpPr>
            <p:cNvPr id="255" name="TextBox 254"/>
            <p:cNvSpPr txBox="1"/>
            <p:nvPr/>
          </p:nvSpPr>
          <p:spPr>
            <a:xfrm>
              <a:off x="5309828" y="2983130"/>
              <a:ext cx="397865" cy="276999"/>
            </a:xfrm>
            <a:prstGeom prst="rect">
              <a:avLst/>
            </a:prstGeom>
            <a:noFill/>
          </p:spPr>
          <p:txBody>
            <a:bodyPr wrap="none" rtlCol="0">
              <a:spAutoFit/>
            </a:bodyPr>
            <a:lstStyle/>
            <a:p>
              <a:pPr algn="r"/>
              <a:r>
                <a:rPr lang="en-GB" sz="1200" b="1" dirty="0"/>
                <a:t>0.6</a:t>
              </a:r>
            </a:p>
          </p:txBody>
        </p:sp>
        <p:sp>
          <p:nvSpPr>
            <p:cNvPr id="256" name="TextBox 255"/>
            <p:cNvSpPr txBox="1"/>
            <p:nvPr/>
          </p:nvSpPr>
          <p:spPr>
            <a:xfrm>
              <a:off x="5309828" y="3554630"/>
              <a:ext cx="397865" cy="276999"/>
            </a:xfrm>
            <a:prstGeom prst="rect">
              <a:avLst/>
            </a:prstGeom>
            <a:noFill/>
          </p:spPr>
          <p:txBody>
            <a:bodyPr wrap="none" rtlCol="0">
              <a:spAutoFit/>
            </a:bodyPr>
            <a:lstStyle/>
            <a:p>
              <a:pPr algn="r"/>
              <a:r>
                <a:rPr lang="en-GB" sz="1200" b="1" dirty="0"/>
                <a:t>0.4</a:t>
              </a:r>
            </a:p>
          </p:txBody>
        </p:sp>
        <p:sp>
          <p:nvSpPr>
            <p:cNvPr id="257" name="TextBox 256"/>
            <p:cNvSpPr txBox="1"/>
            <p:nvPr/>
          </p:nvSpPr>
          <p:spPr>
            <a:xfrm>
              <a:off x="5309828" y="4126130"/>
              <a:ext cx="397865" cy="276999"/>
            </a:xfrm>
            <a:prstGeom prst="rect">
              <a:avLst/>
            </a:prstGeom>
            <a:noFill/>
          </p:spPr>
          <p:txBody>
            <a:bodyPr wrap="none" rtlCol="0">
              <a:spAutoFit/>
            </a:bodyPr>
            <a:lstStyle/>
            <a:p>
              <a:pPr algn="r"/>
              <a:r>
                <a:rPr lang="en-GB" sz="1200" b="1" dirty="0"/>
                <a:t>0.2</a:t>
              </a:r>
            </a:p>
          </p:txBody>
        </p:sp>
        <p:sp>
          <p:nvSpPr>
            <p:cNvPr id="258" name="TextBox 257"/>
            <p:cNvSpPr txBox="1"/>
            <p:nvPr/>
          </p:nvSpPr>
          <p:spPr>
            <a:xfrm>
              <a:off x="5438067" y="4697630"/>
              <a:ext cx="269626" cy="276999"/>
            </a:xfrm>
            <a:prstGeom prst="rect">
              <a:avLst/>
            </a:prstGeom>
            <a:noFill/>
          </p:spPr>
          <p:txBody>
            <a:bodyPr wrap="none" rtlCol="0">
              <a:spAutoFit/>
            </a:bodyPr>
            <a:lstStyle/>
            <a:p>
              <a:pPr algn="r"/>
              <a:r>
                <a:rPr lang="en-GB" sz="1200" b="1" dirty="0"/>
                <a:t>0</a:t>
              </a:r>
            </a:p>
          </p:txBody>
        </p:sp>
        <p:sp>
          <p:nvSpPr>
            <p:cNvPr id="260" name="TextBox 259"/>
            <p:cNvSpPr txBox="1"/>
            <p:nvPr/>
          </p:nvSpPr>
          <p:spPr>
            <a:xfrm>
              <a:off x="5555149" y="4907181"/>
              <a:ext cx="269625" cy="276999"/>
            </a:xfrm>
            <a:prstGeom prst="rect">
              <a:avLst/>
            </a:prstGeom>
            <a:noFill/>
          </p:spPr>
          <p:txBody>
            <a:bodyPr wrap="none" rtlCol="0">
              <a:spAutoFit/>
            </a:bodyPr>
            <a:lstStyle/>
            <a:p>
              <a:pPr algn="ctr"/>
              <a:r>
                <a:rPr lang="en-GB" sz="1200" b="1" dirty="0"/>
                <a:t>0</a:t>
              </a:r>
            </a:p>
          </p:txBody>
        </p:sp>
        <p:sp>
          <p:nvSpPr>
            <p:cNvPr id="261" name="TextBox 260"/>
            <p:cNvSpPr txBox="1"/>
            <p:nvPr/>
          </p:nvSpPr>
          <p:spPr>
            <a:xfrm>
              <a:off x="6308152" y="4907181"/>
              <a:ext cx="269625" cy="276999"/>
            </a:xfrm>
            <a:prstGeom prst="rect">
              <a:avLst/>
            </a:prstGeom>
            <a:noFill/>
          </p:spPr>
          <p:txBody>
            <a:bodyPr wrap="none" rtlCol="0">
              <a:spAutoFit/>
            </a:bodyPr>
            <a:lstStyle/>
            <a:p>
              <a:pPr algn="ctr"/>
              <a:r>
                <a:rPr lang="en-GB" sz="1200" b="1" dirty="0"/>
                <a:t>3</a:t>
              </a:r>
            </a:p>
          </p:txBody>
        </p:sp>
        <p:sp>
          <p:nvSpPr>
            <p:cNvPr id="262" name="TextBox 261"/>
            <p:cNvSpPr txBox="1"/>
            <p:nvPr/>
          </p:nvSpPr>
          <p:spPr>
            <a:xfrm>
              <a:off x="7061157" y="4907181"/>
              <a:ext cx="269625" cy="276999"/>
            </a:xfrm>
            <a:prstGeom prst="rect">
              <a:avLst/>
            </a:prstGeom>
            <a:noFill/>
          </p:spPr>
          <p:txBody>
            <a:bodyPr wrap="none" rtlCol="0">
              <a:spAutoFit/>
            </a:bodyPr>
            <a:lstStyle/>
            <a:p>
              <a:pPr algn="ctr"/>
              <a:r>
                <a:rPr lang="en-GB" sz="1200" b="1" dirty="0"/>
                <a:t>6</a:t>
              </a:r>
            </a:p>
          </p:txBody>
        </p:sp>
        <p:sp>
          <p:nvSpPr>
            <p:cNvPr id="263" name="TextBox 262"/>
            <p:cNvSpPr txBox="1"/>
            <p:nvPr/>
          </p:nvSpPr>
          <p:spPr>
            <a:xfrm>
              <a:off x="7814161" y="4907181"/>
              <a:ext cx="269625" cy="276999"/>
            </a:xfrm>
            <a:prstGeom prst="rect">
              <a:avLst/>
            </a:prstGeom>
            <a:noFill/>
          </p:spPr>
          <p:txBody>
            <a:bodyPr wrap="none" rtlCol="0">
              <a:spAutoFit/>
            </a:bodyPr>
            <a:lstStyle/>
            <a:p>
              <a:pPr algn="ctr"/>
              <a:r>
                <a:rPr lang="en-GB" sz="1200" b="1" dirty="0"/>
                <a:t>9</a:t>
              </a:r>
            </a:p>
          </p:txBody>
        </p:sp>
        <p:sp>
          <p:nvSpPr>
            <p:cNvPr id="264" name="TextBox 263"/>
            <p:cNvSpPr txBox="1"/>
            <p:nvPr/>
          </p:nvSpPr>
          <p:spPr>
            <a:xfrm>
              <a:off x="8524685" y="4907181"/>
              <a:ext cx="354584" cy="276999"/>
            </a:xfrm>
            <a:prstGeom prst="rect">
              <a:avLst/>
            </a:prstGeom>
            <a:noFill/>
          </p:spPr>
          <p:txBody>
            <a:bodyPr wrap="none" rtlCol="0">
              <a:spAutoFit/>
            </a:bodyPr>
            <a:lstStyle/>
            <a:p>
              <a:pPr algn="ctr"/>
              <a:r>
                <a:rPr lang="en-GB" sz="1200" b="1" dirty="0"/>
                <a:t>12</a:t>
              </a:r>
            </a:p>
          </p:txBody>
        </p:sp>
        <p:sp>
          <p:nvSpPr>
            <p:cNvPr id="265" name="TextBox 264"/>
            <p:cNvSpPr txBox="1"/>
            <p:nvPr/>
          </p:nvSpPr>
          <p:spPr>
            <a:xfrm>
              <a:off x="9277689" y="4907181"/>
              <a:ext cx="354584" cy="276999"/>
            </a:xfrm>
            <a:prstGeom prst="rect">
              <a:avLst/>
            </a:prstGeom>
            <a:noFill/>
          </p:spPr>
          <p:txBody>
            <a:bodyPr wrap="none" rtlCol="0">
              <a:spAutoFit/>
            </a:bodyPr>
            <a:lstStyle/>
            <a:p>
              <a:pPr algn="ctr"/>
              <a:r>
                <a:rPr lang="en-GB" sz="1200" b="1" dirty="0"/>
                <a:t>15</a:t>
              </a:r>
            </a:p>
          </p:txBody>
        </p:sp>
        <p:sp>
          <p:nvSpPr>
            <p:cNvPr id="266" name="TextBox 265"/>
            <p:cNvSpPr txBox="1"/>
            <p:nvPr/>
          </p:nvSpPr>
          <p:spPr>
            <a:xfrm>
              <a:off x="10033868" y="4907181"/>
              <a:ext cx="354584" cy="276999"/>
            </a:xfrm>
            <a:prstGeom prst="rect">
              <a:avLst/>
            </a:prstGeom>
            <a:noFill/>
          </p:spPr>
          <p:txBody>
            <a:bodyPr wrap="none" rtlCol="0">
              <a:spAutoFit/>
            </a:bodyPr>
            <a:lstStyle/>
            <a:p>
              <a:pPr algn="ctr"/>
              <a:r>
                <a:rPr lang="en-GB" sz="1200" b="1" dirty="0"/>
                <a:t>18</a:t>
              </a:r>
            </a:p>
          </p:txBody>
        </p:sp>
        <p:sp>
          <p:nvSpPr>
            <p:cNvPr id="267" name="TextBox 266"/>
            <p:cNvSpPr txBox="1"/>
            <p:nvPr/>
          </p:nvSpPr>
          <p:spPr>
            <a:xfrm>
              <a:off x="5501703" y="5208947"/>
              <a:ext cx="439608" cy="646331"/>
            </a:xfrm>
            <a:prstGeom prst="rect">
              <a:avLst/>
            </a:prstGeom>
            <a:noFill/>
          </p:spPr>
          <p:txBody>
            <a:bodyPr wrap="none" rtlCol="0">
              <a:spAutoFit/>
            </a:bodyPr>
            <a:lstStyle/>
            <a:p>
              <a:pPr algn="r"/>
              <a:endParaRPr lang="en-GB" sz="1200" b="1" dirty="0"/>
            </a:p>
            <a:p>
              <a:pPr algn="r"/>
              <a:r>
                <a:rPr lang="en-GB" sz="1200" b="1" dirty="0"/>
                <a:t>186</a:t>
              </a:r>
            </a:p>
            <a:p>
              <a:pPr algn="r"/>
              <a:r>
                <a:rPr lang="en-GB" sz="1200" b="1" dirty="0"/>
                <a:t>89</a:t>
              </a:r>
            </a:p>
          </p:txBody>
        </p:sp>
        <p:sp>
          <p:nvSpPr>
            <p:cNvPr id="268" name="TextBox 267"/>
            <p:cNvSpPr txBox="1"/>
            <p:nvPr/>
          </p:nvSpPr>
          <p:spPr>
            <a:xfrm>
              <a:off x="6254709" y="5208947"/>
              <a:ext cx="439608" cy="646331"/>
            </a:xfrm>
            <a:prstGeom prst="rect">
              <a:avLst/>
            </a:prstGeom>
            <a:noFill/>
          </p:spPr>
          <p:txBody>
            <a:bodyPr wrap="none" rtlCol="0">
              <a:spAutoFit/>
            </a:bodyPr>
            <a:lstStyle/>
            <a:p>
              <a:pPr algn="r"/>
              <a:endParaRPr lang="en-GB" sz="1200" b="1" dirty="0"/>
            </a:p>
            <a:p>
              <a:pPr algn="r"/>
              <a:r>
                <a:rPr lang="en-GB" sz="1200" b="1" dirty="0"/>
                <a:t>160</a:t>
              </a:r>
            </a:p>
            <a:p>
              <a:pPr algn="r"/>
              <a:r>
                <a:rPr lang="en-GB" sz="1200" b="1" dirty="0"/>
                <a:t>61</a:t>
              </a:r>
            </a:p>
          </p:txBody>
        </p:sp>
        <p:sp>
          <p:nvSpPr>
            <p:cNvPr id="269" name="TextBox 268"/>
            <p:cNvSpPr txBox="1"/>
            <p:nvPr/>
          </p:nvSpPr>
          <p:spPr>
            <a:xfrm>
              <a:off x="7016175" y="5208947"/>
              <a:ext cx="431144" cy="646331"/>
            </a:xfrm>
            <a:prstGeom prst="rect">
              <a:avLst/>
            </a:prstGeom>
            <a:noFill/>
          </p:spPr>
          <p:txBody>
            <a:bodyPr wrap="none" rtlCol="0">
              <a:spAutoFit/>
            </a:bodyPr>
            <a:lstStyle/>
            <a:p>
              <a:pPr algn="r"/>
              <a:endParaRPr lang="en-GB" sz="1200" b="1" dirty="0"/>
            </a:p>
            <a:p>
              <a:pPr algn="r"/>
              <a:r>
                <a:rPr lang="en-GB" sz="1200" b="1" dirty="0"/>
                <a:t>116</a:t>
              </a:r>
            </a:p>
            <a:p>
              <a:pPr algn="r"/>
              <a:r>
                <a:rPr lang="en-GB" sz="1200" b="1" dirty="0"/>
                <a:t>35</a:t>
              </a:r>
            </a:p>
          </p:txBody>
        </p:sp>
        <p:sp>
          <p:nvSpPr>
            <p:cNvPr id="270" name="TextBox 269"/>
            <p:cNvSpPr txBox="1"/>
            <p:nvPr/>
          </p:nvSpPr>
          <p:spPr>
            <a:xfrm>
              <a:off x="7802928" y="5208947"/>
              <a:ext cx="354649" cy="646331"/>
            </a:xfrm>
            <a:prstGeom prst="rect">
              <a:avLst/>
            </a:prstGeom>
            <a:noFill/>
          </p:spPr>
          <p:txBody>
            <a:bodyPr wrap="none" rtlCol="0">
              <a:spAutoFit/>
            </a:bodyPr>
            <a:lstStyle/>
            <a:p>
              <a:pPr algn="r"/>
              <a:endParaRPr lang="en-GB" sz="1200" b="1" dirty="0"/>
            </a:p>
            <a:p>
              <a:pPr algn="r"/>
              <a:r>
                <a:rPr lang="en-GB" sz="1200" b="1" dirty="0"/>
                <a:t>61</a:t>
              </a:r>
            </a:p>
            <a:p>
              <a:pPr algn="r"/>
              <a:r>
                <a:rPr lang="en-GB" sz="1200" b="1" dirty="0"/>
                <a:t>13</a:t>
              </a:r>
            </a:p>
          </p:txBody>
        </p:sp>
        <p:sp>
          <p:nvSpPr>
            <p:cNvPr id="271" name="TextBox 270"/>
            <p:cNvSpPr txBox="1"/>
            <p:nvPr/>
          </p:nvSpPr>
          <p:spPr>
            <a:xfrm>
              <a:off x="8555930" y="5208947"/>
              <a:ext cx="354649" cy="646331"/>
            </a:xfrm>
            <a:prstGeom prst="rect">
              <a:avLst/>
            </a:prstGeom>
            <a:noFill/>
          </p:spPr>
          <p:txBody>
            <a:bodyPr wrap="none" rtlCol="0">
              <a:spAutoFit/>
            </a:bodyPr>
            <a:lstStyle/>
            <a:p>
              <a:pPr algn="r"/>
              <a:endParaRPr lang="en-GB" sz="1200" b="1" dirty="0"/>
            </a:p>
            <a:p>
              <a:pPr algn="r"/>
              <a:r>
                <a:rPr lang="en-GB" sz="1200" b="1" dirty="0"/>
                <a:t>36</a:t>
              </a:r>
            </a:p>
            <a:p>
              <a:pPr algn="r"/>
              <a:r>
                <a:rPr lang="en-GB" sz="1200" b="1" dirty="0"/>
                <a:t>5</a:t>
              </a:r>
            </a:p>
          </p:txBody>
        </p:sp>
        <p:sp>
          <p:nvSpPr>
            <p:cNvPr id="272" name="TextBox 271"/>
            <p:cNvSpPr txBox="1"/>
            <p:nvPr/>
          </p:nvSpPr>
          <p:spPr>
            <a:xfrm>
              <a:off x="9351149" y="5208947"/>
              <a:ext cx="269689" cy="646331"/>
            </a:xfrm>
            <a:prstGeom prst="rect">
              <a:avLst/>
            </a:prstGeom>
            <a:noFill/>
          </p:spPr>
          <p:txBody>
            <a:bodyPr wrap="none" rtlCol="0">
              <a:spAutoFit/>
            </a:bodyPr>
            <a:lstStyle/>
            <a:p>
              <a:pPr algn="r"/>
              <a:endParaRPr lang="en-GB" sz="1200" b="1" dirty="0"/>
            </a:p>
            <a:p>
              <a:pPr algn="r"/>
              <a:r>
                <a:rPr lang="en-GB" sz="1200" b="1" dirty="0"/>
                <a:t>9</a:t>
              </a:r>
            </a:p>
            <a:p>
              <a:pPr algn="r"/>
              <a:r>
                <a:rPr lang="en-GB" sz="1200" b="1" dirty="0"/>
                <a:t>1</a:t>
              </a:r>
            </a:p>
          </p:txBody>
        </p:sp>
        <p:sp>
          <p:nvSpPr>
            <p:cNvPr id="273" name="TextBox 272"/>
            <p:cNvSpPr txBox="1"/>
            <p:nvPr/>
          </p:nvSpPr>
          <p:spPr>
            <a:xfrm>
              <a:off x="10107329" y="5208947"/>
              <a:ext cx="269689" cy="646331"/>
            </a:xfrm>
            <a:prstGeom prst="rect">
              <a:avLst/>
            </a:prstGeom>
            <a:noFill/>
          </p:spPr>
          <p:txBody>
            <a:bodyPr wrap="none" rtlCol="0">
              <a:spAutoFit/>
            </a:bodyPr>
            <a:lstStyle/>
            <a:p>
              <a:pPr algn="r"/>
              <a:endParaRPr lang="en-GB" sz="1200" b="1" dirty="0"/>
            </a:p>
            <a:p>
              <a:pPr algn="r"/>
              <a:r>
                <a:rPr lang="en-GB" sz="1200" b="1" dirty="0"/>
                <a:t>0</a:t>
              </a:r>
            </a:p>
            <a:p>
              <a:pPr algn="r"/>
              <a:r>
                <a:rPr lang="en-GB" sz="1200" b="1" dirty="0"/>
                <a:t>0</a:t>
              </a:r>
            </a:p>
          </p:txBody>
        </p:sp>
        <p:sp>
          <p:nvSpPr>
            <p:cNvPr id="274" name="Line 5"/>
            <p:cNvSpPr>
              <a:spLocks noChangeShapeType="1"/>
            </p:cNvSpPr>
            <p:nvPr/>
          </p:nvSpPr>
          <p:spPr bwMode="auto">
            <a:xfrm>
              <a:off x="10212917" y="4852152"/>
              <a:ext cx="0" cy="960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75" name="Line 6"/>
            <p:cNvSpPr>
              <a:spLocks noChangeShapeType="1"/>
            </p:cNvSpPr>
            <p:nvPr/>
          </p:nvSpPr>
          <p:spPr bwMode="auto">
            <a:xfrm>
              <a:off x="9459384"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76" name="Line 7"/>
            <p:cNvSpPr>
              <a:spLocks noChangeShapeType="1"/>
            </p:cNvSpPr>
            <p:nvPr/>
          </p:nvSpPr>
          <p:spPr bwMode="auto">
            <a:xfrm>
              <a:off x="8705851"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77" name="Line 8"/>
            <p:cNvSpPr>
              <a:spLocks noChangeShapeType="1"/>
            </p:cNvSpPr>
            <p:nvPr/>
          </p:nvSpPr>
          <p:spPr bwMode="auto">
            <a:xfrm>
              <a:off x="7952317"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78" name="Line 9"/>
            <p:cNvSpPr>
              <a:spLocks noChangeShapeType="1"/>
            </p:cNvSpPr>
            <p:nvPr/>
          </p:nvSpPr>
          <p:spPr bwMode="auto">
            <a:xfrm>
              <a:off x="7198784"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79" name="Line 10"/>
            <p:cNvSpPr>
              <a:spLocks noChangeShapeType="1"/>
            </p:cNvSpPr>
            <p:nvPr/>
          </p:nvSpPr>
          <p:spPr bwMode="auto">
            <a:xfrm>
              <a:off x="6445251"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80" name="Line 11"/>
            <p:cNvSpPr>
              <a:spLocks noChangeShapeType="1"/>
            </p:cNvSpPr>
            <p:nvPr/>
          </p:nvSpPr>
          <p:spPr bwMode="auto">
            <a:xfrm>
              <a:off x="5691717" y="4861984"/>
              <a:ext cx="0" cy="8640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81" name="Line 13"/>
            <p:cNvSpPr>
              <a:spLocks noChangeShapeType="1"/>
            </p:cNvSpPr>
            <p:nvPr/>
          </p:nvSpPr>
          <p:spPr bwMode="auto">
            <a:xfrm flipH="1">
              <a:off x="5609169" y="2574291"/>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82" name="Line 14"/>
            <p:cNvSpPr>
              <a:spLocks noChangeShapeType="1"/>
            </p:cNvSpPr>
            <p:nvPr/>
          </p:nvSpPr>
          <p:spPr bwMode="auto">
            <a:xfrm flipH="1">
              <a:off x="5609169" y="3146215"/>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83" name="Line 15"/>
            <p:cNvSpPr>
              <a:spLocks noChangeShapeType="1"/>
            </p:cNvSpPr>
            <p:nvPr/>
          </p:nvSpPr>
          <p:spPr bwMode="auto">
            <a:xfrm flipH="1">
              <a:off x="5609169" y="3718139"/>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84" name="Line 16"/>
            <p:cNvSpPr>
              <a:spLocks noChangeShapeType="1"/>
            </p:cNvSpPr>
            <p:nvPr/>
          </p:nvSpPr>
          <p:spPr bwMode="auto">
            <a:xfrm flipH="1">
              <a:off x="5609169" y="4290063"/>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85" name="Line 17"/>
            <p:cNvSpPr>
              <a:spLocks noChangeShapeType="1"/>
            </p:cNvSpPr>
            <p:nvPr/>
          </p:nvSpPr>
          <p:spPr bwMode="auto">
            <a:xfrm flipH="1">
              <a:off x="5609169" y="4861984"/>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86" name="TextBox 285"/>
            <p:cNvSpPr txBox="1"/>
            <p:nvPr/>
          </p:nvSpPr>
          <p:spPr>
            <a:xfrm>
              <a:off x="7590636" y="5123081"/>
              <a:ext cx="732893" cy="276999"/>
            </a:xfrm>
            <a:prstGeom prst="rect">
              <a:avLst/>
            </a:prstGeom>
            <a:noFill/>
          </p:spPr>
          <p:txBody>
            <a:bodyPr wrap="none" rtlCol="0">
              <a:spAutoFit/>
            </a:bodyPr>
            <a:lstStyle/>
            <a:p>
              <a:pPr algn="ctr"/>
              <a:r>
                <a:rPr lang="en-GB" sz="1200" b="1" dirty="0"/>
                <a:t>Months</a:t>
              </a:r>
            </a:p>
          </p:txBody>
        </p:sp>
        <p:sp>
          <p:nvSpPr>
            <p:cNvPr id="288" name="TextBox 287"/>
            <p:cNvSpPr txBox="1"/>
            <p:nvPr/>
          </p:nvSpPr>
          <p:spPr>
            <a:xfrm>
              <a:off x="6299545" y="1836716"/>
              <a:ext cx="2575448" cy="400110"/>
            </a:xfrm>
            <a:prstGeom prst="rect">
              <a:avLst/>
            </a:prstGeom>
            <a:noFill/>
          </p:spPr>
          <p:txBody>
            <a:bodyPr wrap="none" rtlCol="0">
              <a:spAutoFit/>
            </a:bodyPr>
            <a:lstStyle/>
            <a:p>
              <a:r>
                <a:rPr lang="en-GB" sz="1000" b="1" dirty="0" err="1"/>
                <a:t>Osimertinib</a:t>
              </a:r>
              <a:r>
                <a:rPr lang="en-GB" sz="1000" b="1" dirty="0"/>
                <a:t> (n=186)</a:t>
              </a:r>
            </a:p>
            <a:p>
              <a:r>
                <a:rPr lang="en-GB" sz="1000" b="1" dirty="0"/>
                <a:t>Platinum-</a:t>
              </a:r>
              <a:r>
                <a:rPr lang="en-GB" sz="1000" b="1" dirty="0" err="1"/>
                <a:t>pemetrexed</a:t>
              </a:r>
              <a:r>
                <a:rPr lang="en-GB" sz="1000" b="1" dirty="0"/>
                <a:t> (n=89)</a:t>
              </a:r>
            </a:p>
          </p:txBody>
        </p:sp>
        <p:cxnSp>
          <p:nvCxnSpPr>
            <p:cNvPr id="289" name="Straight Connector 288"/>
            <p:cNvCxnSpPr/>
            <p:nvPr/>
          </p:nvCxnSpPr>
          <p:spPr bwMode="auto">
            <a:xfrm>
              <a:off x="6074542" y="1958808"/>
              <a:ext cx="273557" cy="0"/>
            </a:xfrm>
            <a:prstGeom prst="line">
              <a:avLst/>
            </a:prstGeom>
            <a:solidFill>
              <a:srgbClr val="BBE0E3"/>
            </a:solidFill>
            <a:ln w="25400" cap="flat" cmpd="sng" algn="ctr">
              <a:solidFill>
                <a:srgbClr val="0070C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90" name="Straight Connector 289"/>
            <p:cNvCxnSpPr/>
            <p:nvPr/>
          </p:nvCxnSpPr>
          <p:spPr bwMode="auto">
            <a:xfrm>
              <a:off x="6074542" y="2125959"/>
              <a:ext cx="273557" cy="0"/>
            </a:xfrm>
            <a:prstGeom prst="line">
              <a:avLst/>
            </a:prstGeom>
            <a:solidFill>
              <a:srgbClr val="BBE0E3"/>
            </a:solidFill>
            <a:ln w="25400" cap="flat" cmpd="sng" algn="ctr">
              <a:solidFill>
                <a:srgbClr val="CF489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91" name="TextBox 290"/>
            <p:cNvSpPr txBox="1"/>
            <p:nvPr/>
          </p:nvSpPr>
          <p:spPr>
            <a:xfrm>
              <a:off x="7416040" y="1685022"/>
              <a:ext cx="4126397" cy="553998"/>
            </a:xfrm>
            <a:prstGeom prst="rect">
              <a:avLst/>
            </a:prstGeom>
            <a:noFill/>
          </p:spPr>
          <p:txBody>
            <a:bodyPr wrap="square" rtlCol="0">
              <a:spAutoFit/>
            </a:bodyPr>
            <a:lstStyle/>
            <a:p>
              <a:pPr algn="ctr"/>
              <a:r>
                <a:rPr lang="en-GB" sz="1000" b="1" dirty="0"/>
                <a:t>Median PFS, months (95% CI)</a:t>
              </a:r>
            </a:p>
            <a:p>
              <a:pPr algn="ctr"/>
              <a:r>
                <a:rPr lang="en-GB" sz="1000" b="1" dirty="0"/>
                <a:t>10.8 (8.3, 12.5)</a:t>
              </a:r>
            </a:p>
            <a:p>
              <a:pPr algn="ctr"/>
              <a:r>
                <a:rPr lang="en-GB" sz="1000" b="1" dirty="0"/>
                <a:t>5.6 (4.2, 6.8)</a:t>
              </a:r>
            </a:p>
          </p:txBody>
        </p:sp>
        <p:sp>
          <p:nvSpPr>
            <p:cNvPr id="292" name="TextBox 291"/>
            <p:cNvSpPr txBox="1"/>
            <p:nvPr/>
          </p:nvSpPr>
          <p:spPr>
            <a:xfrm>
              <a:off x="7790852" y="2502248"/>
              <a:ext cx="2760635" cy="502573"/>
            </a:xfrm>
            <a:prstGeom prst="rect">
              <a:avLst/>
            </a:prstGeom>
            <a:noFill/>
          </p:spPr>
          <p:txBody>
            <a:bodyPr wrap="square" rtlCol="0">
              <a:spAutoFit/>
            </a:bodyPr>
            <a:lstStyle/>
            <a:p>
              <a:pPr algn="ctr"/>
              <a:r>
                <a:rPr lang="en-GB" sz="1333" b="1" dirty="0"/>
                <a:t>HR 0.40</a:t>
              </a:r>
              <a:br>
                <a:rPr lang="en-GB" sz="1333" b="1" dirty="0"/>
              </a:br>
              <a:r>
                <a:rPr lang="en-GB" sz="1333" b="1" dirty="0"/>
                <a:t>(95% CI 0.29, 0.55)</a:t>
              </a:r>
            </a:p>
          </p:txBody>
        </p:sp>
        <p:sp>
          <p:nvSpPr>
            <p:cNvPr id="316" name="Line 85"/>
            <p:cNvSpPr>
              <a:spLocks noChangeShapeType="1"/>
            </p:cNvSpPr>
            <p:nvPr/>
          </p:nvSpPr>
          <p:spPr bwMode="auto">
            <a:xfrm>
              <a:off x="10215033" y="3901286"/>
              <a:ext cx="0" cy="8651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17" name="Line 86"/>
            <p:cNvSpPr>
              <a:spLocks noChangeShapeType="1"/>
            </p:cNvSpPr>
            <p:nvPr/>
          </p:nvSpPr>
          <p:spPr bwMode="auto">
            <a:xfrm>
              <a:off x="9957403" y="3901286"/>
              <a:ext cx="0" cy="8651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18" name="Line 87"/>
            <p:cNvSpPr>
              <a:spLocks noChangeShapeType="1"/>
            </p:cNvSpPr>
            <p:nvPr/>
          </p:nvSpPr>
          <p:spPr bwMode="auto">
            <a:xfrm>
              <a:off x="9875045" y="3901286"/>
              <a:ext cx="0" cy="8651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19" name="Line 88"/>
            <p:cNvSpPr>
              <a:spLocks noChangeShapeType="1"/>
            </p:cNvSpPr>
            <p:nvPr/>
          </p:nvSpPr>
          <p:spPr bwMode="auto">
            <a:xfrm>
              <a:off x="9663873"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0" name="Line 89"/>
            <p:cNvSpPr>
              <a:spLocks noChangeShapeType="1"/>
            </p:cNvSpPr>
            <p:nvPr/>
          </p:nvSpPr>
          <p:spPr bwMode="auto">
            <a:xfrm>
              <a:off x="9558287"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1" name="Line 90"/>
            <p:cNvSpPr>
              <a:spLocks noChangeShapeType="1"/>
            </p:cNvSpPr>
            <p:nvPr/>
          </p:nvSpPr>
          <p:spPr bwMode="auto">
            <a:xfrm>
              <a:off x="9532945"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2" name="Line 91"/>
            <p:cNvSpPr>
              <a:spLocks noChangeShapeType="1"/>
            </p:cNvSpPr>
            <p:nvPr/>
          </p:nvSpPr>
          <p:spPr bwMode="auto">
            <a:xfrm>
              <a:off x="9507607"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3" name="Line 92"/>
            <p:cNvSpPr>
              <a:spLocks noChangeShapeType="1"/>
            </p:cNvSpPr>
            <p:nvPr/>
          </p:nvSpPr>
          <p:spPr bwMode="auto">
            <a:xfrm>
              <a:off x="9467483"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4" name="Line 93"/>
            <p:cNvSpPr>
              <a:spLocks noChangeShapeType="1"/>
            </p:cNvSpPr>
            <p:nvPr/>
          </p:nvSpPr>
          <p:spPr bwMode="auto">
            <a:xfrm>
              <a:off x="9501271"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5" name="Line 94"/>
            <p:cNvSpPr>
              <a:spLocks noChangeShapeType="1"/>
            </p:cNvSpPr>
            <p:nvPr/>
          </p:nvSpPr>
          <p:spPr bwMode="auto">
            <a:xfrm>
              <a:off x="9239416" y="389495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6" name="Line 95"/>
            <p:cNvSpPr>
              <a:spLocks noChangeShapeType="1"/>
            </p:cNvSpPr>
            <p:nvPr/>
          </p:nvSpPr>
          <p:spPr bwMode="auto">
            <a:xfrm>
              <a:off x="9184512" y="38168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7" name="Line 96"/>
            <p:cNvSpPr>
              <a:spLocks noChangeShapeType="1"/>
            </p:cNvSpPr>
            <p:nvPr/>
          </p:nvSpPr>
          <p:spPr bwMode="auto">
            <a:xfrm>
              <a:off x="9167617" y="38168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8" name="Line 97"/>
            <p:cNvSpPr>
              <a:spLocks noChangeShapeType="1"/>
            </p:cNvSpPr>
            <p:nvPr/>
          </p:nvSpPr>
          <p:spPr bwMode="auto">
            <a:xfrm>
              <a:off x="9152836" y="38168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29" name="Line 98"/>
            <p:cNvSpPr>
              <a:spLocks noChangeShapeType="1"/>
            </p:cNvSpPr>
            <p:nvPr/>
          </p:nvSpPr>
          <p:spPr bwMode="auto">
            <a:xfrm>
              <a:off x="8850860" y="3658629"/>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0" name="Line 99"/>
            <p:cNvSpPr>
              <a:spLocks noChangeShapeType="1"/>
            </p:cNvSpPr>
            <p:nvPr/>
          </p:nvSpPr>
          <p:spPr bwMode="auto">
            <a:xfrm>
              <a:off x="8844524" y="3658629"/>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1" name="Line 100"/>
            <p:cNvSpPr>
              <a:spLocks noChangeShapeType="1"/>
            </p:cNvSpPr>
            <p:nvPr/>
          </p:nvSpPr>
          <p:spPr bwMode="auto">
            <a:xfrm>
              <a:off x="8833965" y="3652297"/>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2" name="Line 101"/>
            <p:cNvSpPr>
              <a:spLocks noChangeShapeType="1"/>
            </p:cNvSpPr>
            <p:nvPr/>
          </p:nvSpPr>
          <p:spPr bwMode="auto">
            <a:xfrm>
              <a:off x="8810737" y="3567897"/>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3" name="Line 102"/>
            <p:cNvSpPr>
              <a:spLocks noChangeShapeType="1"/>
            </p:cNvSpPr>
            <p:nvPr/>
          </p:nvSpPr>
          <p:spPr bwMode="auto">
            <a:xfrm>
              <a:off x="8760055" y="3496154"/>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4" name="Line 103"/>
            <p:cNvSpPr>
              <a:spLocks noChangeShapeType="1"/>
            </p:cNvSpPr>
            <p:nvPr/>
          </p:nvSpPr>
          <p:spPr bwMode="auto">
            <a:xfrm>
              <a:off x="8510871" y="348982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5" name="Line 104"/>
            <p:cNvSpPr>
              <a:spLocks noChangeShapeType="1"/>
            </p:cNvSpPr>
            <p:nvPr/>
          </p:nvSpPr>
          <p:spPr bwMode="auto">
            <a:xfrm>
              <a:off x="8485531" y="348982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6" name="Line 105"/>
            <p:cNvSpPr>
              <a:spLocks noChangeShapeType="1"/>
            </p:cNvSpPr>
            <p:nvPr/>
          </p:nvSpPr>
          <p:spPr bwMode="auto">
            <a:xfrm>
              <a:off x="8460191" y="342863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7" name="Line 106"/>
            <p:cNvSpPr>
              <a:spLocks noChangeShapeType="1"/>
            </p:cNvSpPr>
            <p:nvPr/>
          </p:nvSpPr>
          <p:spPr bwMode="auto">
            <a:xfrm>
              <a:off x="8451744" y="342863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8" name="Line 107"/>
            <p:cNvSpPr>
              <a:spLocks noChangeShapeType="1"/>
            </p:cNvSpPr>
            <p:nvPr/>
          </p:nvSpPr>
          <p:spPr bwMode="auto">
            <a:xfrm>
              <a:off x="8434849" y="3386430"/>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39" name="Line 108"/>
            <p:cNvSpPr>
              <a:spLocks noChangeShapeType="1"/>
            </p:cNvSpPr>
            <p:nvPr/>
          </p:nvSpPr>
          <p:spPr bwMode="auto">
            <a:xfrm>
              <a:off x="8411621" y="3354779"/>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0" name="Line 109"/>
            <p:cNvSpPr>
              <a:spLocks noChangeShapeType="1"/>
            </p:cNvSpPr>
            <p:nvPr/>
          </p:nvSpPr>
          <p:spPr bwMode="auto">
            <a:xfrm>
              <a:off x="8430625" y="3386430"/>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1" name="Line 110"/>
            <p:cNvSpPr>
              <a:spLocks noChangeShapeType="1"/>
            </p:cNvSpPr>
            <p:nvPr/>
          </p:nvSpPr>
          <p:spPr bwMode="auto">
            <a:xfrm>
              <a:off x="8172995" y="333790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2" name="Line 111"/>
            <p:cNvSpPr>
              <a:spLocks noChangeShapeType="1"/>
            </p:cNvSpPr>
            <p:nvPr/>
          </p:nvSpPr>
          <p:spPr bwMode="auto">
            <a:xfrm>
              <a:off x="8153991" y="333790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3" name="Line 112"/>
            <p:cNvSpPr>
              <a:spLocks noChangeShapeType="1"/>
            </p:cNvSpPr>
            <p:nvPr/>
          </p:nvSpPr>
          <p:spPr bwMode="auto">
            <a:xfrm>
              <a:off x="8143431" y="333790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4" name="Line 113"/>
            <p:cNvSpPr>
              <a:spLocks noChangeShapeType="1"/>
            </p:cNvSpPr>
            <p:nvPr/>
          </p:nvSpPr>
          <p:spPr bwMode="auto">
            <a:xfrm>
              <a:off x="8137096" y="333790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5" name="Line 114"/>
            <p:cNvSpPr>
              <a:spLocks noChangeShapeType="1"/>
            </p:cNvSpPr>
            <p:nvPr/>
          </p:nvSpPr>
          <p:spPr bwMode="auto">
            <a:xfrm>
              <a:off x="8096973" y="3276707"/>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6" name="Line 115"/>
            <p:cNvSpPr>
              <a:spLocks noChangeShapeType="1"/>
            </p:cNvSpPr>
            <p:nvPr/>
          </p:nvSpPr>
          <p:spPr bwMode="auto">
            <a:xfrm>
              <a:off x="7879465" y="325771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7" name="Line 116"/>
            <p:cNvSpPr>
              <a:spLocks noChangeShapeType="1"/>
            </p:cNvSpPr>
            <p:nvPr/>
          </p:nvSpPr>
          <p:spPr bwMode="auto">
            <a:xfrm>
              <a:off x="7854124" y="325771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8" name="Line 117"/>
            <p:cNvSpPr>
              <a:spLocks noChangeShapeType="1"/>
            </p:cNvSpPr>
            <p:nvPr/>
          </p:nvSpPr>
          <p:spPr bwMode="auto">
            <a:xfrm>
              <a:off x="7824561" y="3257716"/>
              <a:ext cx="0" cy="92843"/>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49" name="Line 118"/>
            <p:cNvSpPr>
              <a:spLocks noChangeShapeType="1"/>
            </p:cNvSpPr>
            <p:nvPr/>
          </p:nvSpPr>
          <p:spPr bwMode="auto">
            <a:xfrm>
              <a:off x="7799220" y="323450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0" name="Line 119"/>
            <p:cNvSpPr>
              <a:spLocks noChangeShapeType="1"/>
            </p:cNvSpPr>
            <p:nvPr/>
          </p:nvSpPr>
          <p:spPr bwMode="auto">
            <a:xfrm>
              <a:off x="7788661" y="323450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1" name="Line 120"/>
            <p:cNvSpPr>
              <a:spLocks noChangeShapeType="1"/>
            </p:cNvSpPr>
            <p:nvPr/>
          </p:nvSpPr>
          <p:spPr bwMode="auto">
            <a:xfrm>
              <a:off x="7784437" y="315010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2" name="Line 121"/>
            <p:cNvSpPr>
              <a:spLocks noChangeShapeType="1"/>
            </p:cNvSpPr>
            <p:nvPr/>
          </p:nvSpPr>
          <p:spPr bwMode="auto">
            <a:xfrm>
              <a:off x="7769656" y="311845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3" name="Line 122"/>
            <p:cNvSpPr>
              <a:spLocks noChangeShapeType="1"/>
            </p:cNvSpPr>
            <p:nvPr/>
          </p:nvSpPr>
          <p:spPr bwMode="auto">
            <a:xfrm>
              <a:off x="7763321" y="311845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4" name="Line 123"/>
            <p:cNvSpPr>
              <a:spLocks noChangeShapeType="1"/>
            </p:cNvSpPr>
            <p:nvPr/>
          </p:nvSpPr>
          <p:spPr bwMode="auto">
            <a:xfrm>
              <a:off x="7748539" y="305304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5" name="Line 124"/>
            <p:cNvSpPr>
              <a:spLocks noChangeShapeType="1"/>
            </p:cNvSpPr>
            <p:nvPr/>
          </p:nvSpPr>
          <p:spPr bwMode="auto">
            <a:xfrm>
              <a:off x="7729533" y="3040381"/>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6" name="Line 125"/>
            <p:cNvSpPr>
              <a:spLocks noChangeShapeType="1"/>
            </p:cNvSpPr>
            <p:nvPr/>
          </p:nvSpPr>
          <p:spPr bwMode="auto">
            <a:xfrm>
              <a:off x="7505691" y="2985518"/>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7" name="Line 126"/>
            <p:cNvSpPr>
              <a:spLocks noChangeShapeType="1"/>
            </p:cNvSpPr>
            <p:nvPr/>
          </p:nvSpPr>
          <p:spPr bwMode="auto">
            <a:xfrm>
              <a:off x="7490908" y="2985518"/>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8" name="Line 127"/>
            <p:cNvSpPr>
              <a:spLocks noChangeShapeType="1"/>
            </p:cNvSpPr>
            <p:nvPr/>
          </p:nvSpPr>
          <p:spPr bwMode="auto">
            <a:xfrm>
              <a:off x="7465568" y="2949646"/>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59" name="Line 128"/>
            <p:cNvSpPr>
              <a:spLocks noChangeShapeType="1"/>
            </p:cNvSpPr>
            <p:nvPr/>
          </p:nvSpPr>
          <p:spPr bwMode="auto">
            <a:xfrm>
              <a:off x="7455008" y="2930657"/>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0" name="Line 129"/>
            <p:cNvSpPr>
              <a:spLocks noChangeShapeType="1"/>
            </p:cNvSpPr>
            <p:nvPr/>
          </p:nvSpPr>
          <p:spPr bwMode="auto">
            <a:xfrm>
              <a:off x="7450785" y="2907446"/>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1" name="Line 130"/>
            <p:cNvSpPr>
              <a:spLocks noChangeShapeType="1"/>
            </p:cNvSpPr>
            <p:nvPr/>
          </p:nvSpPr>
          <p:spPr bwMode="auto">
            <a:xfrm>
              <a:off x="7440227" y="288845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2" name="Line 131"/>
            <p:cNvSpPr>
              <a:spLocks noChangeShapeType="1"/>
            </p:cNvSpPr>
            <p:nvPr/>
          </p:nvSpPr>
          <p:spPr bwMode="auto">
            <a:xfrm>
              <a:off x="7421221" y="28525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3" name="Line 132"/>
            <p:cNvSpPr>
              <a:spLocks noChangeShapeType="1"/>
            </p:cNvSpPr>
            <p:nvPr/>
          </p:nvSpPr>
          <p:spPr bwMode="auto">
            <a:xfrm>
              <a:off x="7410663" y="28525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4" name="Line 133"/>
            <p:cNvSpPr>
              <a:spLocks noChangeShapeType="1"/>
            </p:cNvSpPr>
            <p:nvPr/>
          </p:nvSpPr>
          <p:spPr bwMode="auto">
            <a:xfrm>
              <a:off x="7395881" y="283359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5" name="Line 134"/>
            <p:cNvSpPr>
              <a:spLocks noChangeShapeType="1"/>
            </p:cNvSpPr>
            <p:nvPr/>
          </p:nvSpPr>
          <p:spPr bwMode="auto">
            <a:xfrm>
              <a:off x="7389545" y="281038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6" name="Line 135"/>
            <p:cNvSpPr>
              <a:spLocks noChangeShapeType="1"/>
            </p:cNvSpPr>
            <p:nvPr/>
          </p:nvSpPr>
          <p:spPr bwMode="auto">
            <a:xfrm>
              <a:off x="7378987" y="2810383"/>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7" name="Line 136"/>
            <p:cNvSpPr>
              <a:spLocks noChangeShapeType="1"/>
            </p:cNvSpPr>
            <p:nvPr/>
          </p:nvSpPr>
          <p:spPr bwMode="auto">
            <a:xfrm>
              <a:off x="7305076" y="2785062"/>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8" name="Line 137"/>
            <p:cNvSpPr>
              <a:spLocks noChangeShapeType="1"/>
            </p:cNvSpPr>
            <p:nvPr/>
          </p:nvSpPr>
          <p:spPr bwMode="auto">
            <a:xfrm>
              <a:off x="7182596" y="2768182"/>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69" name="Line 138"/>
            <p:cNvSpPr>
              <a:spLocks noChangeShapeType="1"/>
            </p:cNvSpPr>
            <p:nvPr/>
          </p:nvSpPr>
          <p:spPr bwMode="auto">
            <a:xfrm>
              <a:off x="7142473" y="2768182"/>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0" name="Line 139"/>
            <p:cNvSpPr>
              <a:spLocks noChangeShapeType="1"/>
            </p:cNvSpPr>
            <p:nvPr/>
          </p:nvSpPr>
          <p:spPr bwMode="auto">
            <a:xfrm>
              <a:off x="7091792" y="270066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1" name="Line 140"/>
            <p:cNvSpPr>
              <a:spLocks noChangeShapeType="1"/>
            </p:cNvSpPr>
            <p:nvPr/>
          </p:nvSpPr>
          <p:spPr bwMode="auto">
            <a:xfrm>
              <a:off x="7081233" y="2688000"/>
              <a:ext cx="0" cy="84401"/>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2" name="Line 141"/>
            <p:cNvSpPr>
              <a:spLocks noChangeShapeType="1"/>
            </p:cNvSpPr>
            <p:nvPr/>
          </p:nvSpPr>
          <p:spPr bwMode="auto">
            <a:xfrm>
              <a:off x="7077011" y="2664787"/>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3" name="Line 142"/>
            <p:cNvSpPr>
              <a:spLocks noChangeShapeType="1"/>
            </p:cNvSpPr>
            <p:nvPr/>
          </p:nvSpPr>
          <p:spPr bwMode="auto">
            <a:xfrm>
              <a:off x="6333683" y="22026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4" name="Line 143"/>
            <p:cNvSpPr>
              <a:spLocks noChangeShapeType="1"/>
            </p:cNvSpPr>
            <p:nvPr/>
          </p:nvSpPr>
          <p:spPr bwMode="auto">
            <a:xfrm>
              <a:off x="6010589" y="2033879"/>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6" name="Line 145"/>
            <p:cNvSpPr>
              <a:spLocks noChangeShapeType="1"/>
            </p:cNvSpPr>
            <p:nvPr/>
          </p:nvSpPr>
          <p:spPr bwMode="auto">
            <a:xfrm>
              <a:off x="6344241" y="2202685"/>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7" name="Line 146"/>
            <p:cNvSpPr>
              <a:spLocks noChangeShapeType="1"/>
            </p:cNvSpPr>
            <p:nvPr/>
          </p:nvSpPr>
          <p:spPr bwMode="auto">
            <a:xfrm>
              <a:off x="8825519" y="3586887"/>
              <a:ext cx="0" cy="90732"/>
            </a:xfrm>
            <a:prstGeom prst="line">
              <a:avLst/>
            </a:prstGeom>
            <a:noFill/>
            <a:ln w="19050" cap="flat">
              <a:solidFill>
                <a:srgbClr val="0072BC"/>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8" name="Freeform 147"/>
            <p:cNvSpPr>
              <a:spLocks/>
            </p:cNvSpPr>
            <p:nvPr/>
          </p:nvSpPr>
          <p:spPr bwMode="auto">
            <a:xfrm>
              <a:off x="8137097" y="3373769"/>
              <a:ext cx="2077937" cy="565499"/>
            </a:xfrm>
            <a:custGeom>
              <a:avLst/>
              <a:gdLst>
                <a:gd name="T0" fmla="*/ 0 w 984"/>
                <a:gd name="T1" fmla="*/ 0 h 268"/>
                <a:gd name="T2" fmla="*/ 43 w 984"/>
                <a:gd name="T3" fmla="*/ 0 h 268"/>
                <a:gd name="T4" fmla="*/ 43 w 984"/>
                <a:gd name="T5" fmla="*/ 15 h 268"/>
                <a:gd name="T6" fmla="*/ 139 w 984"/>
                <a:gd name="T7" fmla="*/ 15 h 268"/>
                <a:gd name="T8" fmla="*/ 139 w 984"/>
                <a:gd name="T9" fmla="*/ 29 h 268"/>
                <a:gd name="T10" fmla="*/ 151 w 984"/>
                <a:gd name="T11" fmla="*/ 29 h 268"/>
                <a:gd name="T12" fmla="*/ 151 w 984"/>
                <a:gd name="T13" fmla="*/ 43 h 268"/>
                <a:gd name="T14" fmla="*/ 161 w 984"/>
                <a:gd name="T15" fmla="*/ 43 h 268"/>
                <a:gd name="T16" fmla="*/ 161 w 984"/>
                <a:gd name="T17" fmla="*/ 61 h 268"/>
                <a:gd name="T18" fmla="*/ 165 w 984"/>
                <a:gd name="T19" fmla="*/ 61 h 268"/>
                <a:gd name="T20" fmla="*/ 165 w 984"/>
                <a:gd name="T21" fmla="*/ 78 h 268"/>
                <a:gd name="T22" fmla="*/ 304 w 984"/>
                <a:gd name="T23" fmla="*/ 78 h 268"/>
                <a:gd name="T24" fmla="*/ 304 w 984"/>
                <a:gd name="T25" fmla="*/ 92 h 268"/>
                <a:gd name="T26" fmla="*/ 314 w 984"/>
                <a:gd name="T27" fmla="*/ 92 h 268"/>
                <a:gd name="T28" fmla="*/ 314 w 984"/>
                <a:gd name="T29" fmla="*/ 112 h 268"/>
                <a:gd name="T30" fmla="*/ 323 w 984"/>
                <a:gd name="T31" fmla="*/ 112 h 268"/>
                <a:gd name="T32" fmla="*/ 323 w 984"/>
                <a:gd name="T33" fmla="*/ 135 h 268"/>
                <a:gd name="T34" fmla="*/ 330 w 984"/>
                <a:gd name="T35" fmla="*/ 135 h 268"/>
                <a:gd name="T36" fmla="*/ 330 w 984"/>
                <a:gd name="T37" fmla="*/ 155 h 268"/>
                <a:gd name="T38" fmla="*/ 354 w 984"/>
                <a:gd name="T39" fmla="*/ 155 h 268"/>
                <a:gd name="T40" fmla="*/ 354 w 984"/>
                <a:gd name="T41" fmla="*/ 176 h 268"/>
                <a:gd name="T42" fmla="*/ 354 w 984"/>
                <a:gd name="T43" fmla="*/ 181 h 268"/>
                <a:gd name="T44" fmla="*/ 397 w 984"/>
                <a:gd name="T45" fmla="*/ 181 h 268"/>
                <a:gd name="T46" fmla="*/ 397 w 984"/>
                <a:gd name="T47" fmla="*/ 207 h 268"/>
                <a:gd name="T48" fmla="*/ 467 w 984"/>
                <a:gd name="T49" fmla="*/ 207 h 268"/>
                <a:gd name="T50" fmla="*/ 467 w 984"/>
                <a:gd name="T51" fmla="*/ 230 h 268"/>
                <a:gd name="T52" fmla="*/ 515 w 984"/>
                <a:gd name="T53" fmla="*/ 230 h 268"/>
                <a:gd name="T54" fmla="*/ 515 w 984"/>
                <a:gd name="T55" fmla="*/ 268 h 268"/>
                <a:gd name="T56" fmla="*/ 984 w 984"/>
                <a:gd name="T57"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4" h="268">
                  <a:moveTo>
                    <a:pt x="0" y="0"/>
                  </a:moveTo>
                  <a:lnTo>
                    <a:pt x="43" y="0"/>
                  </a:lnTo>
                  <a:lnTo>
                    <a:pt x="43" y="15"/>
                  </a:lnTo>
                  <a:lnTo>
                    <a:pt x="139" y="15"/>
                  </a:lnTo>
                  <a:lnTo>
                    <a:pt x="139" y="29"/>
                  </a:lnTo>
                  <a:lnTo>
                    <a:pt x="151" y="29"/>
                  </a:lnTo>
                  <a:lnTo>
                    <a:pt x="151" y="43"/>
                  </a:lnTo>
                  <a:lnTo>
                    <a:pt x="161" y="43"/>
                  </a:lnTo>
                  <a:lnTo>
                    <a:pt x="161" y="61"/>
                  </a:lnTo>
                  <a:lnTo>
                    <a:pt x="165" y="61"/>
                  </a:lnTo>
                  <a:lnTo>
                    <a:pt x="165" y="78"/>
                  </a:lnTo>
                  <a:lnTo>
                    <a:pt x="304" y="78"/>
                  </a:lnTo>
                  <a:lnTo>
                    <a:pt x="304" y="92"/>
                  </a:lnTo>
                  <a:lnTo>
                    <a:pt x="314" y="92"/>
                  </a:lnTo>
                  <a:lnTo>
                    <a:pt x="314" y="112"/>
                  </a:lnTo>
                  <a:lnTo>
                    <a:pt x="323" y="112"/>
                  </a:lnTo>
                  <a:lnTo>
                    <a:pt x="323" y="135"/>
                  </a:lnTo>
                  <a:lnTo>
                    <a:pt x="330" y="135"/>
                  </a:lnTo>
                  <a:lnTo>
                    <a:pt x="330" y="155"/>
                  </a:lnTo>
                  <a:lnTo>
                    <a:pt x="354" y="155"/>
                  </a:lnTo>
                  <a:lnTo>
                    <a:pt x="354" y="176"/>
                  </a:lnTo>
                  <a:lnTo>
                    <a:pt x="354" y="181"/>
                  </a:lnTo>
                  <a:lnTo>
                    <a:pt x="397" y="181"/>
                  </a:lnTo>
                  <a:lnTo>
                    <a:pt x="397" y="207"/>
                  </a:lnTo>
                  <a:lnTo>
                    <a:pt x="467" y="207"/>
                  </a:lnTo>
                  <a:lnTo>
                    <a:pt x="467" y="230"/>
                  </a:lnTo>
                  <a:lnTo>
                    <a:pt x="515" y="230"/>
                  </a:lnTo>
                  <a:lnTo>
                    <a:pt x="515" y="268"/>
                  </a:lnTo>
                  <a:lnTo>
                    <a:pt x="984" y="268"/>
                  </a:lnTo>
                </a:path>
              </a:pathLst>
            </a:custGeom>
            <a:noFill/>
            <a:ln w="25400" cap="flat">
              <a:solidFill>
                <a:srgbClr val="0072B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79" name="Freeform 148"/>
            <p:cNvSpPr>
              <a:spLocks/>
            </p:cNvSpPr>
            <p:nvPr/>
          </p:nvSpPr>
          <p:spPr bwMode="auto">
            <a:xfrm>
              <a:off x="5691719" y="2002228"/>
              <a:ext cx="2405255" cy="1342001"/>
            </a:xfrm>
            <a:custGeom>
              <a:avLst/>
              <a:gdLst>
                <a:gd name="T0" fmla="*/ 58 w 1139"/>
                <a:gd name="T1" fmla="*/ 0 h 636"/>
                <a:gd name="T2" fmla="*/ 127 w 1139"/>
                <a:gd name="T3" fmla="*/ 9 h 636"/>
                <a:gd name="T4" fmla="*/ 139 w 1139"/>
                <a:gd name="T5" fmla="*/ 15 h 636"/>
                <a:gd name="T6" fmla="*/ 142 w 1139"/>
                <a:gd name="T7" fmla="*/ 20 h 636"/>
                <a:gd name="T8" fmla="*/ 142 w 1139"/>
                <a:gd name="T9" fmla="*/ 35 h 636"/>
                <a:gd name="T10" fmla="*/ 156 w 1139"/>
                <a:gd name="T11" fmla="*/ 49 h 636"/>
                <a:gd name="T12" fmla="*/ 158 w 1139"/>
                <a:gd name="T13" fmla="*/ 58 h 636"/>
                <a:gd name="T14" fmla="*/ 163 w 1139"/>
                <a:gd name="T15" fmla="*/ 69 h 636"/>
                <a:gd name="T16" fmla="*/ 168 w 1139"/>
                <a:gd name="T17" fmla="*/ 81 h 636"/>
                <a:gd name="T18" fmla="*/ 261 w 1139"/>
                <a:gd name="T19" fmla="*/ 89 h 636"/>
                <a:gd name="T20" fmla="*/ 304 w 1139"/>
                <a:gd name="T21" fmla="*/ 104 h 636"/>
                <a:gd name="T22" fmla="*/ 314 w 1139"/>
                <a:gd name="T23" fmla="*/ 115 h 636"/>
                <a:gd name="T24" fmla="*/ 321 w 1139"/>
                <a:gd name="T25" fmla="*/ 141 h 636"/>
                <a:gd name="T26" fmla="*/ 328 w 1139"/>
                <a:gd name="T27" fmla="*/ 147 h 636"/>
                <a:gd name="T28" fmla="*/ 335 w 1139"/>
                <a:gd name="T29" fmla="*/ 153 h 636"/>
                <a:gd name="T30" fmla="*/ 390 w 1139"/>
                <a:gd name="T31" fmla="*/ 167 h 636"/>
                <a:gd name="T32" fmla="*/ 405 w 1139"/>
                <a:gd name="T33" fmla="*/ 176 h 636"/>
                <a:gd name="T34" fmla="*/ 426 w 1139"/>
                <a:gd name="T35" fmla="*/ 181 h 636"/>
                <a:gd name="T36" fmla="*/ 472 w 1139"/>
                <a:gd name="T37" fmla="*/ 196 h 636"/>
                <a:gd name="T38" fmla="*/ 474 w 1139"/>
                <a:gd name="T39" fmla="*/ 210 h 636"/>
                <a:gd name="T40" fmla="*/ 481 w 1139"/>
                <a:gd name="T41" fmla="*/ 219 h 636"/>
                <a:gd name="T42" fmla="*/ 486 w 1139"/>
                <a:gd name="T43" fmla="*/ 233 h 636"/>
                <a:gd name="T44" fmla="*/ 493 w 1139"/>
                <a:gd name="T45" fmla="*/ 247 h 636"/>
                <a:gd name="T46" fmla="*/ 498 w 1139"/>
                <a:gd name="T47" fmla="*/ 262 h 636"/>
                <a:gd name="T48" fmla="*/ 500 w 1139"/>
                <a:gd name="T49" fmla="*/ 279 h 636"/>
                <a:gd name="T50" fmla="*/ 520 w 1139"/>
                <a:gd name="T51" fmla="*/ 285 h 636"/>
                <a:gd name="T52" fmla="*/ 637 w 1139"/>
                <a:gd name="T53" fmla="*/ 285 h 636"/>
                <a:gd name="T54" fmla="*/ 639 w 1139"/>
                <a:gd name="T55" fmla="*/ 314 h 636"/>
                <a:gd name="T56" fmla="*/ 656 w 1139"/>
                <a:gd name="T57" fmla="*/ 328 h 636"/>
                <a:gd name="T58" fmla="*/ 658 w 1139"/>
                <a:gd name="T59" fmla="*/ 337 h 636"/>
                <a:gd name="T60" fmla="*/ 668 w 1139"/>
                <a:gd name="T61" fmla="*/ 351 h 636"/>
                <a:gd name="T62" fmla="*/ 670 w 1139"/>
                <a:gd name="T63" fmla="*/ 360 h 636"/>
                <a:gd name="T64" fmla="*/ 754 w 1139"/>
                <a:gd name="T65" fmla="*/ 383 h 636"/>
                <a:gd name="T66" fmla="*/ 778 w 1139"/>
                <a:gd name="T67" fmla="*/ 391 h 636"/>
                <a:gd name="T68" fmla="*/ 799 w 1139"/>
                <a:gd name="T69" fmla="*/ 400 h 636"/>
                <a:gd name="T70" fmla="*/ 807 w 1139"/>
                <a:gd name="T71" fmla="*/ 409 h 636"/>
                <a:gd name="T72" fmla="*/ 816 w 1139"/>
                <a:gd name="T73" fmla="*/ 414 h 636"/>
                <a:gd name="T74" fmla="*/ 828 w 1139"/>
                <a:gd name="T75" fmla="*/ 423 h 636"/>
                <a:gd name="T76" fmla="*/ 833 w 1139"/>
                <a:gd name="T77" fmla="*/ 440 h 636"/>
                <a:gd name="T78" fmla="*/ 840 w 1139"/>
                <a:gd name="T79" fmla="*/ 460 h 636"/>
                <a:gd name="T80" fmla="*/ 843 w 1139"/>
                <a:gd name="T81" fmla="*/ 469 h 636"/>
                <a:gd name="T82" fmla="*/ 965 w 1139"/>
                <a:gd name="T83" fmla="*/ 486 h 636"/>
                <a:gd name="T84" fmla="*/ 969 w 1139"/>
                <a:gd name="T85" fmla="*/ 512 h 636"/>
                <a:gd name="T86" fmla="*/ 977 w 1139"/>
                <a:gd name="T87" fmla="*/ 521 h 636"/>
                <a:gd name="T88" fmla="*/ 981 w 1139"/>
                <a:gd name="T89" fmla="*/ 541 h 636"/>
                <a:gd name="T90" fmla="*/ 991 w 1139"/>
                <a:gd name="T91" fmla="*/ 552 h 636"/>
                <a:gd name="T92" fmla="*/ 993 w 1139"/>
                <a:gd name="T93" fmla="*/ 561 h 636"/>
                <a:gd name="T94" fmla="*/ 1000 w 1139"/>
                <a:gd name="T95" fmla="*/ 604 h 636"/>
                <a:gd name="T96" fmla="*/ 1139 w 1139"/>
                <a:gd name="T97" fmla="*/ 616 h 636"/>
                <a:gd name="T98" fmla="*/ 1139 w 1139"/>
                <a:gd name="T99" fmla="*/ 63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9" h="636">
                  <a:moveTo>
                    <a:pt x="0" y="0"/>
                  </a:moveTo>
                  <a:lnTo>
                    <a:pt x="58" y="0"/>
                  </a:lnTo>
                  <a:lnTo>
                    <a:pt x="58" y="9"/>
                  </a:lnTo>
                  <a:lnTo>
                    <a:pt x="127" y="9"/>
                  </a:lnTo>
                  <a:lnTo>
                    <a:pt x="127" y="15"/>
                  </a:lnTo>
                  <a:lnTo>
                    <a:pt x="139" y="15"/>
                  </a:lnTo>
                  <a:lnTo>
                    <a:pt x="139" y="20"/>
                  </a:lnTo>
                  <a:lnTo>
                    <a:pt x="142" y="20"/>
                  </a:lnTo>
                  <a:lnTo>
                    <a:pt x="142" y="26"/>
                  </a:lnTo>
                  <a:lnTo>
                    <a:pt x="142" y="35"/>
                  </a:lnTo>
                  <a:lnTo>
                    <a:pt x="156" y="35"/>
                  </a:lnTo>
                  <a:lnTo>
                    <a:pt x="156" y="49"/>
                  </a:lnTo>
                  <a:lnTo>
                    <a:pt x="158" y="49"/>
                  </a:lnTo>
                  <a:lnTo>
                    <a:pt x="158" y="58"/>
                  </a:lnTo>
                  <a:lnTo>
                    <a:pt x="158" y="69"/>
                  </a:lnTo>
                  <a:lnTo>
                    <a:pt x="163" y="69"/>
                  </a:lnTo>
                  <a:lnTo>
                    <a:pt x="163" y="81"/>
                  </a:lnTo>
                  <a:lnTo>
                    <a:pt x="168" y="81"/>
                  </a:lnTo>
                  <a:lnTo>
                    <a:pt x="168" y="89"/>
                  </a:lnTo>
                  <a:lnTo>
                    <a:pt x="261" y="89"/>
                  </a:lnTo>
                  <a:lnTo>
                    <a:pt x="261" y="104"/>
                  </a:lnTo>
                  <a:lnTo>
                    <a:pt x="304" y="104"/>
                  </a:lnTo>
                  <a:lnTo>
                    <a:pt x="304" y="115"/>
                  </a:lnTo>
                  <a:lnTo>
                    <a:pt x="314" y="115"/>
                  </a:lnTo>
                  <a:lnTo>
                    <a:pt x="314" y="141"/>
                  </a:lnTo>
                  <a:lnTo>
                    <a:pt x="321" y="141"/>
                  </a:lnTo>
                  <a:lnTo>
                    <a:pt x="321" y="147"/>
                  </a:lnTo>
                  <a:lnTo>
                    <a:pt x="328" y="147"/>
                  </a:lnTo>
                  <a:lnTo>
                    <a:pt x="328" y="153"/>
                  </a:lnTo>
                  <a:lnTo>
                    <a:pt x="335" y="153"/>
                  </a:lnTo>
                  <a:lnTo>
                    <a:pt x="335" y="167"/>
                  </a:lnTo>
                  <a:lnTo>
                    <a:pt x="390" y="167"/>
                  </a:lnTo>
                  <a:lnTo>
                    <a:pt x="405" y="167"/>
                  </a:lnTo>
                  <a:lnTo>
                    <a:pt x="405" y="176"/>
                  </a:lnTo>
                  <a:lnTo>
                    <a:pt x="426" y="176"/>
                  </a:lnTo>
                  <a:lnTo>
                    <a:pt x="426" y="181"/>
                  </a:lnTo>
                  <a:lnTo>
                    <a:pt x="472" y="181"/>
                  </a:lnTo>
                  <a:lnTo>
                    <a:pt x="472" y="196"/>
                  </a:lnTo>
                  <a:lnTo>
                    <a:pt x="474" y="196"/>
                  </a:lnTo>
                  <a:lnTo>
                    <a:pt x="474" y="210"/>
                  </a:lnTo>
                  <a:lnTo>
                    <a:pt x="481" y="210"/>
                  </a:lnTo>
                  <a:lnTo>
                    <a:pt x="481" y="219"/>
                  </a:lnTo>
                  <a:lnTo>
                    <a:pt x="486" y="219"/>
                  </a:lnTo>
                  <a:lnTo>
                    <a:pt x="486" y="233"/>
                  </a:lnTo>
                  <a:lnTo>
                    <a:pt x="493" y="233"/>
                  </a:lnTo>
                  <a:lnTo>
                    <a:pt x="493" y="247"/>
                  </a:lnTo>
                  <a:lnTo>
                    <a:pt x="498" y="247"/>
                  </a:lnTo>
                  <a:lnTo>
                    <a:pt x="498" y="262"/>
                  </a:lnTo>
                  <a:lnTo>
                    <a:pt x="500" y="262"/>
                  </a:lnTo>
                  <a:lnTo>
                    <a:pt x="500" y="279"/>
                  </a:lnTo>
                  <a:lnTo>
                    <a:pt x="520" y="279"/>
                  </a:lnTo>
                  <a:lnTo>
                    <a:pt x="520" y="285"/>
                  </a:lnTo>
                  <a:lnTo>
                    <a:pt x="615" y="285"/>
                  </a:lnTo>
                  <a:lnTo>
                    <a:pt x="637" y="285"/>
                  </a:lnTo>
                  <a:lnTo>
                    <a:pt x="637" y="314"/>
                  </a:lnTo>
                  <a:lnTo>
                    <a:pt x="639" y="314"/>
                  </a:lnTo>
                  <a:lnTo>
                    <a:pt x="639" y="328"/>
                  </a:lnTo>
                  <a:lnTo>
                    <a:pt x="656" y="328"/>
                  </a:lnTo>
                  <a:lnTo>
                    <a:pt x="656" y="337"/>
                  </a:lnTo>
                  <a:lnTo>
                    <a:pt x="658" y="337"/>
                  </a:lnTo>
                  <a:lnTo>
                    <a:pt x="658" y="351"/>
                  </a:lnTo>
                  <a:lnTo>
                    <a:pt x="668" y="351"/>
                  </a:lnTo>
                  <a:lnTo>
                    <a:pt x="668" y="360"/>
                  </a:lnTo>
                  <a:lnTo>
                    <a:pt x="670" y="360"/>
                  </a:lnTo>
                  <a:lnTo>
                    <a:pt x="670" y="383"/>
                  </a:lnTo>
                  <a:lnTo>
                    <a:pt x="754" y="383"/>
                  </a:lnTo>
                  <a:lnTo>
                    <a:pt x="754" y="391"/>
                  </a:lnTo>
                  <a:lnTo>
                    <a:pt x="778" y="391"/>
                  </a:lnTo>
                  <a:lnTo>
                    <a:pt x="778" y="400"/>
                  </a:lnTo>
                  <a:lnTo>
                    <a:pt x="799" y="400"/>
                  </a:lnTo>
                  <a:lnTo>
                    <a:pt x="799" y="409"/>
                  </a:lnTo>
                  <a:lnTo>
                    <a:pt x="807" y="409"/>
                  </a:lnTo>
                  <a:lnTo>
                    <a:pt x="807" y="414"/>
                  </a:lnTo>
                  <a:lnTo>
                    <a:pt x="816" y="414"/>
                  </a:lnTo>
                  <a:lnTo>
                    <a:pt x="816" y="423"/>
                  </a:lnTo>
                  <a:lnTo>
                    <a:pt x="828" y="423"/>
                  </a:lnTo>
                  <a:lnTo>
                    <a:pt x="828" y="440"/>
                  </a:lnTo>
                  <a:lnTo>
                    <a:pt x="833" y="440"/>
                  </a:lnTo>
                  <a:lnTo>
                    <a:pt x="833" y="460"/>
                  </a:lnTo>
                  <a:lnTo>
                    <a:pt x="840" y="460"/>
                  </a:lnTo>
                  <a:lnTo>
                    <a:pt x="840" y="469"/>
                  </a:lnTo>
                  <a:lnTo>
                    <a:pt x="843" y="469"/>
                  </a:lnTo>
                  <a:lnTo>
                    <a:pt x="843" y="486"/>
                  </a:lnTo>
                  <a:lnTo>
                    <a:pt x="965" y="486"/>
                  </a:lnTo>
                  <a:lnTo>
                    <a:pt x="965" y="512"/>
                  </a:lnTo>
                  <a:lnTo>
                    <a:pt x="969" y="512"/>
                  </a:lnTo>
                  <a:lnTo>
                    <a:pt x="969" y="521"/>
                  </a:lnTo>
                  <a:lnTo>
                    <a:pt x="977" y="521"/>
                  </a:lnTo>
                  <a:lnTo>
                    <a:pt x="977" y="541"/>
                  </a:lnTo>
                  <a:lnTo>
                    <a:pt x="981" y="541"/>
                  </a:lnTo>
                  <a:lnTo>
                    <a:pt x="981" y="552"/>
                  </a:lnTo>
                  <a:lnTo>
                    <a:pt x="991" y="552"/>
                  </a:lnTo>
                  <a:lnTo>
                    <a:pt x="991" y="561"/>
                  </a:lnTo>
                  <a:lnTo>
                    <a:pt x="993" y="561"/>
                  </a:lnTo>
                  <a:lnTo>
                    <a:pt x="993" y="604"/>
                  </a:lnTo>
                  <a:lnTo>
                    <a:pt x="1000" y="604"/>
                  </a:lnTo>
                  <a:lnTo>
                    <a:pt x="1000" y="616"/>
                  </a:lnTo>
                  <a:lnTo>
                    <a:pt x="1139" y="616"/>
                  </a:lnTo>
                  <a:lnTo>
                    <a:pt x="1139" y="633"/>
                  </a:lnTo>
                  <a:lnTo>
                    <a:pt x="1139" y="636"/>
                  </a:lnTo>
                </a:path>
              </a:pathLst>
            </a:custGeom>
            <a:noFill/>
            <a:ln w="25400" cap="flat">
              <a:solidFill>
                <a:srgbClr val="0072B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380" name="Freeform 149"/>
            <p:cNvSpPr>
              <a:spLocks/>
            </p:cNvSpPr>
            <p:nvPr/>
          </p:nvSpPr>
          <p:spPr bwMode="auto">
            <a:xfrm>
              <a:off x="8096973" y="3325239"/>
              <a:ext cx="40123" cy="54861"/>
            </a:xfrm>
            <a:custGeom>
              <a:avLst/>
              <a:gdLst>
                <a:gd name="T0" fmla="*/ 0 w 19"/>
                <a:gd name="T1" fmla="*/ 0 h 26"/>
                <a:gd name="T2" fmla="*/ 0 w 19"/>
                <a:gd name="T3" fmla="*/ 9 h 26"/>
                <a:gd name="T4" fmla="*/ 15 w 19"/>
                <a:gd name="T5" fmla="*/ 9 h 26"/>
                <a:gd name="T6" fmla="*/ 15 w 19"/>
                <a:gd name="T7" fmla="*/ 12 h 26"/>
                <a:gd name="T8" fmla="*/ 19 w 19"/>
                <a:gd name="T9" fmla="*/ 12 h 26"/>
                <a:gd name="T10" fmla="*/ 19 w 19"/>
                <a:gd name="T11" fmla="*/ 26 h 26"/>
                <a:gd name="T12" fmla="*/ 19 w 1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0" y="0"/>
                  </a:moveTo>
                  <a:lnTo>
                    <a:pt x="0" y="9"/>
                  </a:lnTo>
                  <a:lnTo>
                    <a:pt x="15" y="9"/>
                  </a:lnTo>
                  <a:lnTo>
                    <a:pt x="15" y="12"/>
                  </a:lnTo>
                  <a:lnTo>
                    <a:pt x="19" y="12"/>
                  </a:lnTo>
                  <a:lnTo>
                    <a:pt x="19" y="26"/>
                  </a:lnTo>
                  <a:lnTo>
                    <a:pt x="19" y="26"/>
                  </a:lnTo>
                </a:path>
              </a:pathLst>
            </a:custGeom>
            <a:noFill/>
            <a:ln w="19050" cap="flat">
              <a:solidFill>
                <a:srgbClr val="0072B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grpSp>
          <p:nvGrpSpPr>
            <p:cNvPr id="8" name="Group 7"/>
            <p:cNvGrpSpPr/>
            <p:nvPr/>
          </p:nvGrpSpPr>
          <p:grpSpPr>
            <a:xfrm>
              <a:off x="5691719" y="1960034"/>
              <a:ext cx="3837515" cy="2781300"/>
              <a:chOff x="5411789" y="1355725"/>
              <a:chExt cx="2878136" cy="2085975"/>
            </a:xfrm>
          </p:grpSpPr>
          <p:sp>
            <p:nvSpPr>
              <p:cNvPr id="298" name="Freeform 67"/>
              <p:cNvSpPr>
                <a:spLocks/>
              </p:cNvSpPr>
              <p:nvPr/>
            </p:nvSpPr>
            <p:spPr bwMode="auto">
              <a:xfrm>
                <a:off x="5411789" y="1392154"/>
                <a:ext cx="2878136" cy="2017868"/>
              </a:xfrm>
              <a:custGeom>
                <a:avLst/>
                <a:gdLst>
                  <a:gd name="T0" fmla="*/ 58 w 1814"/>
                  <a:gd name="T1" fmla="*/ 0 h 1274"/>
                  <a:gd name="T2" fmla="*/ 75 w 1814"/>
                  <a:gd name="T3" fmla="*/ 14 h 1274"/>
                  <a:gd name="T4" fmla="*/ 89 w 1814"/>
                  <a:gd name="T5" fmla="*/ 29 h 1274"/>
                  <a:gd name="T6" fmla="*/ 122 w 1814"/>
                  <a:gd name="T7" fmla="*/ 49 h 1274"/>
                  <a:gd name="T8" fmla="*/ 127 w 1814"/>
                  <a:gd name="T9" fmla="*/ 60 h 1274"/>
                  <a:gd name="T10" fmla="*/ 139 w 1814"/>
                  <a:gd name="T11" fmla="*/ 86 h 1274"/>
                  <a:gd name="T12" fmla="*/ 144 w 1814"/>
                  <a:gd name="T13" fmla="*/ 92 h 1274"/>
                  <a:gd name="T14" fmla="*/ 158 w 1814"/>
                  <a:gd name="T15" fmla="*/ 147 h 1274"/>
                  <a:gd name="T16" fmla="*/ 163 w 1814"/>
                  <a:gd name="T17" fmla="*/ 155 h 1274"/>
                  <a:gd name="T18" fmla="*/ 175 w 1814"/>
                  <a:gd name="T19" fmla="*/ 190 h 1274"/>
                  <a:gd name="T20" fmla="*/ 185 w 1814"/>
                  <a:gd name="T21" fmla="*/ 216 h 1274"/>
                  <a:gd name="T22" fmla="*/ 192 w 1814"/>
                  <a:gd name="T23" fmla="*/ 227 h 1274"/>
                  <a:gd name="T24" fmla="*/ 199 w 1814"/>
                  <a:gd name="T25" fmla="*/ 239 h 1274"/>
                  <a:gd name="T26" fmla="*/ 323 w 1814"/>
                  <a:gd name="T27" fmla="*/ 253 h 1274"/>
                  <a:gd name="T28" fmla="*/ 331 w 1814"/>
                  <a:gd name="T29" fmla="*/ 270 h 1274"/>
                  <a:gd name="T30" fmla="*/ 333 w 1814"/>
                  <a:gd name="T31" fmla="*/ 322 h 1274"/>
                  <a:gd name="T32" fmla="*/ 355 w 1814"/>
                  <a:gd name="T33" fmla="*/ 337 h 1274"/>
                  <a:gd name="T34" fmla="*/ 381 w 1814"/>
                  <a:gd name="T35" fmla="*/ 348 h 1274"/>
                  <a:gd name="T36" fmla="*/ 472 w 1814"/>
                  <a:gd name="T37" fmla="*/ 365 h 1274"/>
                  <a:gd name="T38" fmla="*/ 477 w 1814"/>
                  <a:gd name="T39" fmla="*/ 414 h 1274"/>
                  <a:gd name="T40" fmla="*/ 481 w 1814"/>
                  <a:gd name="T41" fmla="*/ 434 h 1274"/>
                  <a:gd name="T42" fmla="*/ 484 w 1814"/>
                  <a:gd name="T43" fmla="*/ 449 h 1274"/>
                  <a:gd name="T44" fmla="*/ 496 w 1814"/>
                  <a:gd name="T45" fmla="*/ 466 h 1274"/>
                  <a:gd name="T46" fmla="*/ 498 w 1814"/>
                  <a:gd name="T47" fmla="*/ 515 h 1274"/>
                  <a:gd name="T48" fmla="*/ 500 w 1814"/>
                  <a:gd name="T49" fmla="*/ 552 h 1274"/>
                  <a:gd name="T50" fmla="*/ 510 w 1814"/>
                  <a:gd name="T51" fmla="*/ 578 h 1274"/>
                  <a:gd name="T52" fmla="*/ 515 w 1814"/>
                  <a:gd name="T53" fmla="*/ 592 h 1274"/>
                  <a:gd name="T54" fmla="*/ 520 w 1814"/>
                  <a:gd name="T55" fmla="*/ 613 h 1274"/>
                  <a:gd name="T56" fmla="*/ 608 w 1814"/>
                  <a:gd name="T57" fmla="*/ 627 h 1274"/>
                  <a:gd name="T58" fmla="*/ 661 w 1814"/>
                  <a:gd name="T59" fmla="*/ 650 h 1274"/>
                  <a:gd name="T60" fmla="*/ 670 w 1814"/>
                  <a:gd name="T61" fmla="*/ 696 h 1274"/>
                  <a:gd name="T62" fmla="*/ 689 w 1814"/>
                  <a:gd name="T63" fmla="*/ 716 h 1274"/>
                  <a:gd name="T64" fmla="*/ 718 w 1814"/>
                  <a:gd name="T65" fmla="*/ 731 h 1274"/>
                  <a:gd name="T66" fmla="*/ 733 w 1814"/>
                  <a:gd name="T67" fmla="*/ 748 h 1274"/>
                  <a:gd name="T68" fmla="*/ 783 w 1814"/>
                  <a:gd name="T69" fmla="*/ 765 h 1274"/>
                  <a:gd name="T70" fmla="*/ 802 w 1814"/>
                  <a:gd name="T71" fmla="*/ 800 h 1274"/>
                  <a:gd name="T72" fmla="*/ 816 w 1814"/>
                  <a:gd name="T73" fmla="*/ 823 h 1274"/>
                  <a:gd name="T74" fmla="*/ 826 w 1814"/>
                  <a:gd name="T75" fmla="*/ 840 h 1274"/>
                  <a:gd name="T76" fmla="*/ 831 w 1814"/>
                  <a:gd name="T77" fmla="*/ 906 h 1274"/>
                  <a:gd name="T78" fmla="*/ 838 w 1814"/>
                  <a:gd name="T79" fmla="*/ 929 h 1274"/>
                  <a:gd name="T80" fmla="*/ 850 w 1814"/>
                  <a:gd name="T81" fmla="*/ 963 h 1274"/>
                  <a:gd name="T82" fmla="*/ 917 w 1814"/>
                  <a:gd name="T83" fmla="*/ 981 h 1274"/>
                  <a:gd name="T84" fmla="*/ 991 w 1814"/>
                  <a:gd name="T85" fmla="*/ 1004 h 1274"/>
                  <a:gd name="T86" fmla="*/ 1094 w 1814"/>
                  <a:gd name="T87" fmla="*/ 1024 h 1274"/>
                  <a:gd name="T88" fmla="*/ 1158 w 1814"/>
                  <a:gd name="T89" fmla="*/ 1047 h 1274"/>
                  <a:gd name="T90" fmla="*/ 1173 w 1814"/>
                  <a:gd name="T91" fmla="*/ 1079 h 1274"/>
                  <a:gd name="T92" fmla="*/ 1185 w 1814"/>
                  <a:gd name="T93" fmla="*/ 1104 h 1274"/>
                  <a:gd name="T94" fmla="*/ 1364 w 1814"/>
                  <a:gd name="T95" fmla="*/ 1136 h 1274"/>
                  <a:gd name="T96" fmla="*/ 1462 w 1814"/>
                  <a:gd name="T97" fmla="*/ 1168 h 1274"/>
                  <a:gd name="T98" fmla="*/ 1649 w 1814"/>
                  <a:gd name="T99" fmla="*/ 1202 h 1274"/>
                  <a:gd name="T100" fmla="*/ 1814 w 1814"/>
                  <a:gd name="T101" fmla="*/ 127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4" h="1274">
                    <a:moveTo>
                      <a:pt x="0" y="0"/>
                    </a:moveTo>
                    <a:lnTo>
                      <a:pt x="58" y="0"/>
                    </a:lnTo>
                    <a:lnTo>
                      <a:pt x="58" y="14"/>
                    </a:lnTo>
                    <a:lnTo>
                      <a:pt x="75" y="14"/>
                    </a:lnTo>
                    <a:lnTo>
                      <a:pt x="75" y="29"/>
                    </a:lnTo>
                    <a:lnTo>
                      <a:pt x="89" y="29"/>
                    </a:lnTo>
                    <a:lnTo>
                      <a:pt x="89" y="49"/>
                    </a:lnTo>
                    <a:lnTo>
                      <a:pt x="122" y="49"/>
                    </a:lnTo>
                    <a:lnTo>
                      <a:pt x="122" y="60"/>
                    </a:lnTo>
                    <a:lnTo>
                      <a:pt x="127" y="60"/>
                    </a:lnTo>
                    <a:lnTo>
                      <a:pt x="127" y="86"/>
                    </a:lnTo>
                    <a:lnTo>
                      <a:pt x="139" y="86"/>
                    </a:lnTo>
                    <a:lnTo>
                      <a:pt x="139" y="92"/>
                    </a:lnTo>
                    <a:lnTo>
                      <a:pt x="144" y="92"/>
                    </a:lnTo>
                    <a:lnTo>
                      <a:pt x="144" y="147"/>
                    </a:lnTo>
                    <a:lnTo>
                      <a:pt x="158" y="147"/>
                    </a:lnTo>
                    <a:lnTo>
                      <a:pt x="158" y="155"/>
                    </a:lnTo>
                    <a:lnTo>
                      <a:pt x="163" y="155"/>
                    </a:lnTo>
                    <a:lnTo>
                      <a:pt x="163" y="190"/>
                    </a:lnTo>
                    <a:lnTo>
                      <a:pt x="175" y="190"/>
                    </a:lnTo>
                    <a:lnTo>
                      <a:pt x="175" y="216"/>
                    </a:lnTo>
                    <a:lnTo>
                      <a:pt x="185" y="216"/>
                    </a:lnTo>
                    <a:lnTo>
                      <a:pt x="185" y="227"/>
                    </a:lnTo>
                    <a:lnTo>
                      <a:pt x="192" y="227"/>
                    </a:lnTo>
                    <a:lnTo>
                      <a:pt x="192" y="239"/>
                    </a:lnTo>
                    <a:lnTo>
                      <a:pt x="199" y="239"/>
                    </a:lnTo>
                    <a:lnTo>
                      <a:pt x="199" y="253"/>
                    </a:lnTo>
                    <a:lnTo>
                      <a:pt x="323" y="253"/>
                    </a:lnTo>
                    <a:lnTo>
                      <a:pt x="323" y="270"/>
                    </a:lnTo>
                    <a:lnTo>
                      <a:pt x="331" y="270"/>
                    </a:lnTo>
                    <a:lnTo>
                      <a:pt x="331" y="322"/>
                    </a:lnTo>
                    <a:lnTo>
                      <a:pt x="333" y="322"/>
                    </a:lnTo>
                    <a:lnTo>
                      <a:pt x="333" y="337"/>
                    </a:lnTo>
                    <a:lnTo>
                      <a:pt x="355" y="337"/>
                    </a:lnTo>
                    <a:lnTo>
                      <a:pt x="355" y="348"/>
                    </a:lnTo>
                    <a:lnTo>
                      <a:pt x="381" y="348"/>
                    </a:lnTo>
                    <a:lnTo>
                      <a:pt x="381" y="365"/>
                    </a:lnTo>
                    <a:lnTo>
                      <a:pt x="472" y="365"/>
                    </a:lnTo>
                    <a:lnTo>
                      <a:pt x="472" y="414"/>
                    </a:lnTo>
                    <a:lnTo>
                      <a:pt x="477" y="414"/>
                    </a:lnTo>
                    <a:lnTo>
                      <a:pt x="477" y="434"/>
                    </a:lnTo>
                    <a:lnTo>
                      <a:pt x="481" y="434"/>
                    </a:lnTo>
                    <a:lnTo>
                      <a:pt x="481" y="449"/>
                    </a:lnTo>
                    <a:lnTo>
                      <a:pt x="484" y="449"/>
                    </a:lnTo>
                    <a:lnTo>
                      <a:pt x="484" y="466"/>
                    </a:lnTo>
                    <a:lnTo>
                      <a:pt x="496" y="466"/>
                    </a:lnTo>
                    <a:lnTo>
                      <a:pt x="496" y="515"/>
                    </a:lnTo>
                    <a:lnTo>
                      <a:pt x="498" y="515"/>
                    </a:lnTo>
                    <a:lnTo>
                      <a:pt x="498" y="552"/>
                    </a:lnTo>
                    <a:lnTo>
                      <a:pt x="500" y="552"/>
                    </a:lnTo>
                    <a:lnTo>
                      <a:pt x="500" y="578"/>
                    </a:lnTo>
                    <a:lnTo>
                      <a:pt x="510" y="578"/>
                    </a:lnTo>
                    <a:lnTo>
                      <a:pt x="510" y="592"/>
                    </a:lnTo>
                    <a:lnTo>
                      <a:pt x="515" y="592"/>
                    </a:lnTo>
                    <a:lnTo>
                      <a:pt x="515" y="613"/>
                    </a:lnTo>
                    <a:lnTo>
                      <a:pt x="520" y="613"/>
                    </a:lnTo>
                    <a:lnTo>
                      <a:pt x="520" y="627"/>
                    </a:lnTo>
                    <a:lnTo>
                      <a:pt x="608" y="627"/>
                    </a:lnTo>
                    <a:lnTo>
                      <a:pt x="608" y="650"/>
                    </a:lnTo>
                    <a:lnTo>
                      <a:pt x="661" y="650"/>
                    </a:lnTo>
                    <a:lnTo>
                      <a:pt x="661" y="696"/>
                    </a:lnTo>
                    <a:lnTo>
                      <a:pt x="670" y="696"/>
                    </a:lnTo>
                    <a:lnTo>
                      <a:pt x="670" y="716"/>
                    </a:lnTo>
                    <a:lnTo>
                      <a:pt x="689" y="716"/>
                    </a:lnTo>
                    <a:lnTo>
                      <a:pt x="689" y="731"/>
                    </a:lnTo>
                    <a:lnTo>
                      <a:pt x="718" y="731"/>
                    </a:lnTo>
                    <a:lnTo>
                      <a:pt x="718" y="748"/>
                    </a:lnTo>
                    <a:lnTo>
                      <a:pt x="733" y="748"/>
                    </a:lnTo>
                    <a:lnTo>
                      <a:pt x="733" y="765"/>
                    </a:lnTo>
                    <a:lnTo>
                      <a:pt x="783" y="765"/>
                    </a:lnTo>
                    <a:lnTo>
                      <a:pt x="783" y="800"/>
                    </a:lnTo>
                    <a:lnTo>
                      <a:pt x="802" y="800"/>
                    </a:lnTo>
                    <a:lnTo>
                      <a:pt x="802" y="823"/>
                    </a:lnTo>
                    <a:lnTo>
                      <a:pt x="816" y="823"/>
                    </a:lnTo>
                    <a:lnTo>
                      <a:pt x="816" y="840"/>
                    </a:lnTo>
                    <a:lnTo>
                      <a:pt x="826" y="840"/>
                    </a:lnTo>
                    <a:lnTo>
                      <a:pt x="826" y="906"/>
                    </a:lnTo>
                    <a:lnTo>
                      <a:pt x="831" y="906"/>
                    </a:lnTo>
                    <a:lnTo>
                      <a:pt x="831" y="929"/>
                    </a:lnTo>
                    <a:lnTo>
                      <a:pt x="838" y="929"/>
                    </a:lnTo>
                    <a:lnTo>
                      <a:pt x="838" y="963"/>
                    </a:lnTo>
                    <a:lnTo>
                      <a:pt x="850" y="963"/>
                    </a:lnTo>
                    <a:lnTo>
                      <a:pt x="850" y="981"/>
                    </a:lnTo>
                    <a:lnTo>
                      <a:pt x="917" y="981"/>
                    </a:lnTo>
                    <a:lnTo>
                      <a:pt x="917" y="1004"/>
                    </a:lnTo>
                    <a:lnTo>
                      <a:pt x="991" y="1004"/>
                    </a:lnTo>
                    <a:lnTo>
                      <a:pt x="991" y="1024"/>
                    </a:lnTo>
                    <a:lnTo>
                      <a:pt x="1094" y="1024"/>
                    </a:lnTo>
                    <a:lnTo>
                      <a:pt x="1094" y="1047"/>
                    </a:lnTo>
                    <a:lnTo>
                      <a:pt x="1158" y="1047"/>
                    </a:lnTo>
                    <a:lnTo>
                      <a:pt x="1158" y="1079"/>
                    </a:lnTo>
                    <a:lnTo>
                      <a:pt x="1173" y="1079"/>
                    </a:lnTo>
                    <a:lnTo>
                      <a:pt x="1173" y="1104"/>
                    </a:lnTo>
                    <a:lnTo>
                      <a:pt x="1185" y="1104"/>
                    </a:lnTo>
                    <a:lnTo>
                      <a:pt x="1185" y="1136"/>
                    </a:lnTo>
                    <a:lnTo>
                      <a:pt x="1364" y="1136"/>
                    </a:lnTo>
                    <a:lnTo>
                      <a:pt x="1364" y="1168"/>
                    </a:lnTo>
                    <a:lnTo>
                      <a:pt x="1462" y="1168"/>
                    </a:lnTo>
                    <a:lnTo>
                      <a:pt x="1462" y="1202"/>
                    </a:lnTo>
                    <a:lnTo>
                      <a:pt x="1649" y="1202"/>
                    </a:lnTo>
                    <a:lnTo>
                      <a:pt x="1649" y="1274"/>
                    </a:lnTo>
                    <a:lnTo>
                      <a:pt x="1814" y="1274"/>
                    </a:lnTo>
                  </a:path>
                </a:pathLst>
              </a:custGeom>
              <a:noFill/>
              <a:ln w="25400" cap="flat">
                <a:solidFill>
                  <a:srgbClr val="CF48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299" name="Line 68"/>
              <p:cNvSpPr>
                <a:spLocks noChangeShapeType="1"/>
              </p:cNvSpPr>
              <p:nvPr/>
            </p:nvSpPr>
            <p:spPr bwMode="auto">
              <a:xfrm>
                <a:off x="7499786" y="3155018"/>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0" name="Line 69"/>
              <p:cNvSpPr>
                <a:spLocks noChangeShapeType="1"/>
              </p:cNvSpPr>
              <p:nvPr/>
            </p:nvSpPr>
            <p:spPr bwMode="auto">
              <a:xfrm>
                <a:off x="8009093" y="3264305"/>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1" name="Line 70"/>
              <p:cNvSpPr>
                <a:spLocks noChangeShapeType="1"/>
              </p:cNvSpPr>
              <p:nvPr/>
            </p:nvSpPr>
            <p:spPr bwMode="auto">
              <a:xfrm>
                <a:off x="7769512" y="3264305"/>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2" name="Line 71"/>
              <p:cNvSpPr>
                <a:spLocks noChangeShapeType="1"/>
              </p:cNvSpPr>
              <p:nvPr/>
            </p:nvSpPr>
            <p:spPr bwMode="auto">
              <a:xfrm>
                <a:off x="8270885" y="3378345"/>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3" name="Line 72"/>
              <p:cNvSpPr>
                <a:spLocks noChangeShapeType="1"/>
              </p:cNvSpPr>
              <p:nvPr/>
            </p:nvSpPr>
            <p:spPr bwMode="auto">
              <a:xfrm>
                <a:off x="7226887" y="3018803"/>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4" name="Line 73"/>
              <p:cNvSpPr>
                <a:spLocks noChangeShapeType="1"/>
              </p:cNvSpPr>
              <p:nvPr/>
            </p:nvSpPr>
            <p:spPr bwMode="auto">
              <a:xfrm>
                <a:off x="7211021" y="3018803"/>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5" name="Line 74"/>
              <p:cNvSpPr>
                <a:spLocks noChangeShapeType="1"/>
              </p:cNvSpPr>
              <p:nvPr/>
            </p:nvSpPr>
            <p:spPr bwMode="auto">
              <a:xfrm>
                <a:off x="7063465" y="2977622"/>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6" name="Line 75"/>
              <p:cNvSpPr>
                <a:spLocks noChangeShapeType="1"/>
              </p:cNvSpPr>
              <p:nvPr/>
            </p:nvSpPr>
            <p:spPr bwMode="auto">
              <a:xfrm>
                <a:off x="7025385" y="2977622"/>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7" name="Line 76"/>
              <p:cNvSpPr>
                <a:spLocks noChangeShapeType="1"/>
              </p:cNvSpPr>
              <p:nvPr/>
            </p:nvSpPr>
            <p:spPr bwMode="auto">
              <a:xfrm>
                <a:off x="6831817" y="2914267"/>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8" name="Line 77"/>
              <p:cNvSpPr>
                <a:spLocks noChangeShapeType="1"/>
              </p:cNvSpPr>
              <p:nvPr/>
            </p:nvSpPr>
            <p:spPr bwMode="auto">
              <a:xfrm>
                <a:off x="6782632" y="2914267"/>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09" name="Line 78"/>
              <p:cNvSpPr>
                <a:spLocks noChangeShapeType="1"/>
              </p:cNvSpPr>
              <p:nvPr/>
            </p:nvSpPr>
            <p:spPr bwMode="auto">
              <a:xfrm>
                <a:off x="6763593" y="2914267"/>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0" name="Line 79"/>
              <p:cNvSpPr>
                <a:spLocks noChangeShapeType="1"/>
              </p:cNvSpPr>
              <p:nvPr/>
            </p:nvSpPr>
            <p:spPr bwMode="auto">
              <a:xfrm>
                <a:off x="6460547" y="2458108"/>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1" name="Line 80"/>
              <p:cNvSpPr>
                <a:spLocks noChangeShapeType="1"/>
              </p:cNvSpPr>
              <p:nvPr/>
            </p:nvSpPr>
            <p:spPr bwMode="auto">
              <a:xfrm>
                <a:off x="6679501" y="2626000"/>
                <a:ext cx="0" cy="69691"/>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2" name="Line 81"/>
              <p:cNvSpPr>
                <a:spLocks noChangeShapeType="1"/>
              </p:cNvSpPr>
              <p:nvPr/>
            </p:nvSpPr>
            <p:spPr bwMode="auto">
              <a:xfrm>
                <a:off x="6433575" y="2385250"/>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3" name="Line 82"/>
              <p:cNvSpPr>
                <a:spLocks noChangeShapeType="1"/>
              </p:cNvSpPr>
              <p:nvPr/>
            </p:nvSpPr>
            <p:spPr bwMode="auto">
              <a:xfrm>
                <a:off x="6198755" y="2147667"/>
                <a:ext cx="0" cy="64939"/>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4" name="Line 83"/>
              <p:cNvSpPr>
                <a:spLocks noChangeShapeType="1"/>
              </p:cNvSpPr>
              <p:nvPr/>
            </p:nvSpPr>
            <p:spPr bwMode="auto">
              <a:xfrm>
                <a:off x="5762433" y="1761199"/>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15" name="Line 84"/>
              <p:cNvSpPr>
                <a:spLocks noChangeShapeType="1"/>
              </p:cNvSpPr>
              <p:nvPr/>
            </p:nvSpPr>
            <p:spPr bwMode="auto">
              <a:xfrm>
                <a:off x="5416549" y="1355725"/>
                <a:ext cx="0" cy="68107"/>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sp>
            <p:nvSpPr>
              <p:cNvPr id="375" name="Line 144"/>
              <p:cNvSpPr>
                <a:spLocks noChangeShapeType="1"/>
              </p:cNvSpPr>
              <p:nvPr/>
            </p:nvSpPr>
            <p:spPr bwMode="auto">
              <a:xfrm>
                <a:off x="5416549" y="1355725"/>
                <a:ext cx="0" cy="63355"/>
              </a:xfrm>
              <a:prstGeom prst="line">
                <a:avLst/>
              </a:prstGeom>
              <a:noFill/>
              <a:ln w="19050" cap="flat">
                <a:solidFill>
                  <a:srgbClr val="CF489D"/>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a:ln>
                    <a:solidFill>
                      <a:srgbClr val="8064A2"/>
                    </a:solidFill>
                  </a:ln>
                  <a:solidFill>
                    <a:srgbClr val="8064A2"/>
                  </a:solidFill>
                </a:endParaRPr>
              </a:p>
            </p:txBody>
          </p:sp>
        </p:grpSp>
        <p:sp>
          <p:nvSpPr>
            <p:cNvPr id="293" name="Freeform 18"/>
            <p:cNvSpPr>
              <a:spLocks/>
            </p:cNvSpPr>
            <p:nvPr/>
          </p:nvSpPr>
          <p:spPr bwMode="auto">
            <a:xfrm>
              <a:off x="5691719" y="1996018"/>
              <a:ext cx="4530725" cy="2865967"/>
            </a:xfrm>
            <a:custGeom>
              <a:avLst/>
              <a:gdLst>
                <a:gd name="T0" fmla="*/ 0 w 2138"/>
                <a:gd name="T1" fmla="*/ 0 h 1354"/>
                <a:gd name="T2" fmla="*/ 0 w 2138"/>
                <a:gd name="T3" fmla="*/ 1354 h 1354"/>
                <a:gd name="T4" fmla="*/ 2138 w 2138"/>
                <a:gd name="T5" fmla="*/ 1354 h 1354"/>
              </a:gdLst>
              <a:ahLst/>
              <a:cxnLst>
                <a:cxn ang="0">
                  <a:pos x="T0" y="T1"/>
                </a:cxn>
                <a:cxn ang="0">
                  <a:pos x="T2" y="T3"/>
                </a:cxn>
                <a:cxn ang="0">
                  <a:pos x="T4" y="T5"/>
                </a:cxn>
              </a:cxnLst>
              <a:rect l="0" t="0" r="r" b="b"/>
              <a:pathLst>
                <a:path w="2138" h="1354">
                  <a:moveTo>
                    <a:pt x="0" y="0"/>
                  </a:moveTo>
                  <a:lnTo>
                    <a:pt x="0" y="1354"/>
                  </a:lnTo>
                  <a:lnTo>
                    <a:pt x="2138" y="1354"/>
                  </a:lnTo>
                </a:path>
              </a:pathLst>
            </a:custGeom>
            <a:noFill/>
            <a:ln w="190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a:p>
          </p:txBody>
        </p:sp>
        <p:sp>
          <p:nvSpPr>
            <p:cNvPr id="294" name="Line 12"/>
            <p:cNvSpPr>
              <a:spLocks noChangeShapeType="1"/>
            </p:cNvSpPr>
            <p:nvPr/>
          </p:nvSpPr>
          <p:spPr bwMode="auto">
            <a:xfrm flipH="1">
              <a:off x="5609169" y="2002367"/>
              <a:ext cx="86400"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GB" sz="1200"/>
            </a:p>
          </p:txBody>
        </p:sp>
        <p:sp>
          <p:nvSpPr>
            <p:cNvPr id="221" name="Rectangle 220"/>
            <p:cNvSpPr/>
            <p:nvPr/>
          </p:nvSpPr>
          <p:spPr bwMode="auto">
            <a:xfrm>
              <a:off x="1885035" y="2417738"/>
              <a:ext cx="2380388" cy="665897"/>
            </a:xfrm>
            <a:prstGeom prst="rect">
              <a:avLst/>
            </a:prstGeom>
            <a:noFill/>
            <a:ln w="2540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sp>
          <p:nvSpPr>
            <p:cNvPr id="222" name="Rectangle 221"/>
            <p:cNvSpPr/>
            <p:nvPr/>
          </p:nvSpPr>
          <p:spPr bwMode="auto">
            <a:xfrm>
              <a:off x="8048482" y="2417738"/>
              <a:ext cx="2280501" cy="665897"/>
            </a:xfrm>
            <a:prstGeom prst="rect">
              <a:avLst/>
            </a:prstGeom>
            <a:noFill/>
            <a:ln w="2540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1600">
                <a:solidFill>
                  <a:srgbClr val="000000"/>
                </a:solidFill>
                <a:latin typeface="Gill Sans" charset="0"/>
                <a:ea typeface="Heiti SC Light" charset="0"/>
                <a:cs typeface="Heiti SC Light" charset="0"/>
                <a:sym typeface="Gill Sans" charset="0"/>
              </a:endParaRPr>
            </a:p>
          </p:txBody>
        </p:sp>
      </p:grpSp>
    </p:spTree>
    <p:extLst>
      <p:ext uri="{BB962C8B-B14F-4D97-AF65-F5344CB8AC3E}">
        <p14:creationId xmlns:p14="http://schemas.microsoft.com/office/powerpoint/2010/main" val="1812895142"/>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304800" y="533400"/>
            <a:ext cx="8610600" cy="762000"/>
          </a:xfrm>
        </p:spPr>
        <p:txBody>
          <a:bodyPr/>
          <a:lstStyle/>
          <a:p>
            <a:r>
              <a:rPr lang="en-US" sz="2800" b="1">
                <a:latin typeface="Comic Sans MS" charset="0"/>
                <a:ea typeface="ヒラギノ角ゴ Pro W3" charset="0"/>
                <a:cs typeface="ヒラギノ角ゴ Pro W3" charset="0"/>
              </a:rPr>
              <a:t>Properties of Brain Penetrating EGFR Inhibitors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31555222"/>
              </p:ext>
            </p:extLst>
          </p:nvPr>
        </p:nvGraphicFramePr>
        <p:xfrm>
          <a:off x="533400" y="1600201"/>
          <a:ext cx="8001000" cy="3257550"/>
        </p:xfrm>
        <a:graphic>
          <a:graphicData uri="http://schemas.openxmlformats.org/drawingml/2006/table">
            <a:tbl>
              <a:tblPr/>
              <a:tblGrid>
                <a:gridCol w="2667000">
                  <a:extLst>
                    <a:ext uri="{9D8B030D-6E8A-4147-A177-3AD203B41FA5}">
                      <a16:colId xmlns:a16="http://schemas.microsoft.com/office/drawing/2014/main" xmlns="" val="20000"/>
                    </a:ext>
                  </a:extLst>
                </a:gridCol>
                <a:gridCol w="2667000">
                  <a:extLst>
                    <a:ext uri="{9D8B030D-6E8A-4147-A177-3AD203B41FA5}">
                      <a16:colId xmlns:a16="http://schemas.microsoft.com/office/drawing/2014/main" xmlns="" val="20001"/>
                    </a:ext>
                  </a:extLst>
                </a:gridCol>
                <a:gridCol w="2667000">
                  <a:extLst>
                    <a:ext uri="{9D8B030D-6E8A-4147-A177-3AD203B41FA5}">
                      <a16:colId xmlns:a16="http://schemas.microsoft.com/office/drawing/2014/main" xmlns="" val="20002"/>
                    </a:ext>
                  </a:extLst>
                </a:gridCol>
              </a:tblGrid>
              <a:tr h="398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900" b="1" i="0" u="none" strike="noStrike" cap="none" normalizeH="0" baseline="0">
                        <a:ln>
                          <a:noFill/>
                        </a:ln>
                        <a:solidFill>
                          <a:srgbClr val="FFFFFF"/>
                        </a:solidFill>
                        <a:effectLst/>
                        <a:latin typeface="Comic Sans MS" charset="0"/>
                        <a:ea typeface="ヒラギノ角ゴ Pro W3" charset="0"/>
                        <a:cs typeface="ヒラギノ角ゴ Pro W3"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rgbClr val="FFFFFF"/>
                          </a:solidFill>
                          <a:effectLst/>
                          <a:latin typeface="Comic Sans MS" charset="0"/>
                          <a:ea typeface="ヒラギノ角ゴ Pro W3" charset="0"/>
                          <a:cs typeface="ヒラギノ角ゴ Pro W3" charset="0"/>
                        </a:rPr>
                        <a:t>Osimertinib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rgbClr val="FFFFFF"/>
                          </a:solidFill>
                          <a:effectLst/>
                          <a:latin typeface="Comic Sans MS" charset="0"/>
                          <a:ea typeface="ヒラギノ角ゴ Pro W3" charset="0"/>
                          <a:cs typeface="ヒラギノ角ゴ Pro W3" charset="0"/>
                        </a:rPr>
                        <a:t>AZD3759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398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Structure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Pyrimidine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Quinazoline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extLst>
                  <a:ext uri="{0D108BD9-81ED-4DB2-BD59-A6C34878D82A}">
                    <a16:rowId xmlns:a16="http://schemas.microsoft.com/office/drawing/2014/main" xmlns="" val="10001"/>
                  </a:ext>
                </a:extLst>
              </a:tr>
              <a:tr h="398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Inhibit T790M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extLst>
                  <a:ext uri="{0D108BD9-81ED-4DB2-BD59-A6C34878D82A}">
                    <a16:rowId xmlns:a16="http://schemas.microsoft.com/office/drawing/2014/main" xmlns="" val="10002"/>
                  </a:ext>
                </a:extLst>
              </a:tr>
              <a:tr h="68738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Dose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 80 mg approved</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20 – 240 mg tested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50 – 500 mg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extLst>
                  <a:ext uri="{0D108BD9-81ED-4DB2-BD59-A6C34878D82A}">
                    <a16:rowId xmlns:a16="http://schemas.microsoft.com/office/drawing/2014/main" xmlns="" val="10003"/>
                  </a:ext>
                </a:extLst>
              </a:tr>
              <a:tr h="68738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Brain penetration – preclinical models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err="1">
                          <a:ln>
                            <a:noFill/>
                          </a:ln>
                          <a:solidFill>
                            <a:schemeClr val="tx1"/>
                          </a:solidFill>
                          <a:effectLst/>
                          <a:latin typeface="Comic Sans MS" charset="0"/>
                          <a:ea typeface="ヒラギノ角ゴ Pro W3" charset="0"/>
                          <a:cs typeface="ヒラギノ角ゴ Pro W3" charset="0"/>
                        </a:rPr>
                        <a:t>K</a:t>
                      </a:r>
                      <a:r>
                        <a:rPr kumimoji="0" lang="en-US" sz="1900" b="0" i="0" u="none" strike="noStrike" cap="none" normalizeH="0" baseline="-25000" dirty="0" err="1">
                          <a:ln>
                            <a:noFill/>
                          </a:ln>
                          <a:solidFill>
                            <a:schemeClr val="tx1"/>
                          </a:solidFill>
                          <a:effectLst/>
                          <a:latin typeface="Comic Sans MS" charset="0"/>
                          <a:ea typeface="ヒラギノ角ゴ Pro W3" charset="0"/>
                          <a:cs typeface="ヒラギノ角ゴ Pro W3" charset="0"/>
                        </a:rPr>
                        <a:t>puu</a:t>
                      </a:r>
                      <a:r>
                        <a:rPr kumimoji="0" lang="en-US" sz="1900" b="0" i="0" u="none" strike="noStrike" cap="none" normalizeH="0" baseline="-25000" dirty="0">
                          <a:ln>
                            <a:noFill/>
                          </a:ln>
                          <a:solidFill>
                            <a:schemeClr val="tx1"/>
                          </a:solidFill>
                          <a:effectLst/>
                          <a:latin typeface="Comic Sans MS" charset="0"/>
                          <a:ea typeface="ヒラギノ角ゴ Pro W3" charset="0"/>
                          <a:cs typeface="ヒラギノ角ゴ Pro W3" charset="0"/>
                        </a:rPr>
                        <a:t>, brain </a:t>
                      </a: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 0.39</a:t>
                      </a:r>
                      <a:r>
                        <a:rPr kumimoji="0" lang="en-US" sz="1900" b="0" i="0" u="none" strike="noStrike" cap="none" normalizeH="0" baseline="30000" dirty="0">
                          <a:ln>
                            <a:noFill/>
                          </a:ln>
                          <a:solidFill>
                            <a:schemeClr val="tx1"/>
                          </a:solidFill>
                          <a:effectLst/>
                          <a:latin typeface="Comic Sans MS" charset="0"/>
                          <a:ea typeface="ヒラギノ角ゴ Pro W3" charset="0"/>
                          <a:cs typeface="ヒラギノ角ゴ Pro W3"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K</a:t>
                      </a:r>
                      <a:r>
                        <a:rPr kumimoji="0" lang="en-US" sz="1900" b="0" i="0" u="none" strike="noStrike" cap="none" normalizeH="0" baseline="-25000">
                          <a:ln>
                            <a:noFill/>
                          </a:ln>
                          <a:solidFill>
                            <a:schemeClr val="tx1"/>
                          </a:solidFill>
                          <a:effectLst/>
                          <a:latin typeface="Comic Sans MS" charset="0"/>
                          <a:ea typeface="ヒラギノ角ゴ Pro W3" charset="0"/>
                          <a:cs typeface="ヒラギノ角ゴ Pro W3" charset="0"/>
                        </a:rPr>
                        <a:t>puu, brain </a:t>
                      </a: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 1.3</a:t>
                      </a:r>
                      <a:r>
                        <a:rPr kumimoji="0" lang="en-US" sz="1900" b="0" i="0" u="none" strike="noStrike" cap="none" normalizeH="0" baseline="30000">
                          <a:ln>
                            <a:noFill/>
                          </a:ln>
                          <a:solidFill>
                            <a:schemeClr val="tx1"/>
                          </a:solidFill>
                          <a:effectLst/>
                          <a:latin typeface="Comic Sans MS" charset="0"/>
                          <a:ea typeface="ヒラギノ角ゴ Pro W3" charset="0"/>
                          <a:cs typeface="ヒラギノ角ゴ Pro W3" charset="0"/>
                        </a:rPr>
                        <a:t>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F8EE"/>
                    </a:solidFill>
                  </a:tcPr>
                </a:tc>
                <a:extLst>
                  <a:ext uri="{0D108BD9-81ED-4DB2-BD59-A6C34878D82A}">
                    <a16:rowId xmlns:a16="http://schemas.microsoft.com/office/drawing/2014/main" xmlns="" val="10004"/>
                  </a:ext>
                </a:extLst>
              </a:tr>
              <a:tr h="68738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chemeClr val="tx1"/>
                          </a:solidFill>
                          <a:effectLst/>
                          <a:latin typeface="Comic Sans MS" charset="0"/>
                          <a:ea typeface="ヒラギノ角ゴ Pro W3" charset="0"/>
                          <a:cs typeface="ヒラギノ角ゴ Pro W3" charset="0"/>
                        </a:rPr>
                        <a:t>Brain penetration - humans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err="1">
                          <a:ln>
                            <a:noFill/>
                          </a:ln>
                          <a:solidFill>
                            <a:schemeClr val="tx1"/>
                          </a:solidFill>
                          <a:effectLst/>
                          <a:latin typeface="Comic Sans MS" charset="0"/>
                          <a:ea typeface="ヒラギノ角ゴ Pro W3" charset="0"/>
                          <a:cs typeface="ヒラギノ角ゴ Pro W3" charset="0"/>
                        </a:rPr>
                        <a:t>K</a:t>
                      </a:r>
                      <a:r>
                        <a:rPr kumimoji="0" lang="en-US" sz="1900" b="0" i="0" u="none" strike="noStrike" cap="none" normalizeH="0" baseline="-25000" dirty="0" err="1">
                          <a:ln>
                            <a:noFill/>
                          </a:ln>
                          <a:solidFill>
                            <a:schemeClr val="tx1"/>
                          </a:solidFill>
                          <a:effectLst/>
                          <a:latin typeface="Comic Sans MS" charset="0"/>
                          <a:ea typeface="ヒラギノ角ゴ Pro W3" charset="0"/>
                          <a:cs typeface="ヒラギノ角ゴ Pro W3" charset="0"/>
                        </a:rPr>
                        <a:t>puu</a:t>
                      </a:r>
                      <a:r>
                        <a:rPr kumimoji="0" lang="en-US" sz="1900" b="0" i="0" u="none" strike="noStrike" cap="none" normalizeH="0" baseline="-25000" dirty="0">
                          <a:ln>
                            <a:noFill/>
                          </a:ln>
                          <a:solidFill>
                            <a:schemeClr val="tx1"/>
                          </a:solidFill>
                          <a:effectLst/>
                          <a:latin typeface="Comic Sans MS" charset="0"/>
                          <a:ea typeface="ヒラギノ角ゴ Pro W3" charset="0"/>
                          <a:cs typeface="ヒラギノ角ゴ Pro W3" charset="0"/>
                        </a:rPr>
                        <a:t>, CSF </a:t>
                      </a: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 0.5</a:t>
                      </a:r>
                      <a:r>
                        <a:rPr kumimoji="0" lang="en-US" sz="1900" b="0" i="0" u="none" strike="noStrike" cap="none" normalizeH="0" baseline="30000" dirty="0">
                          <a:ln>
                            <a:noFill/>
                          </a:ln>
                          <a:solidFill>
                            <a:schemeClr val="tx1"/>
                          </a:solidFill>
                          <a:effectLst/>
                          <a:latin typeface="Comic Sans MS" charset="0"/>
                          <a:ea typeface="ヒラギノ角ゴ Pro W3" charset="0"/>
                          <a:cs typeface="ヒラギノ角ゴ Pro W3"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dirty="0" err="1">
                          <a:ln>
                            <a:noFill/>
                          </a:ln>
                          <a:solidFill>
                            <a:schemeClr val="tx1"/>
                          </a:solidFill>
                          <a:effectLst/>
                          <a:latin typeface="Comic Sans MS" charset="0"/>
                          <a:ea typeface="ヒラギノ角ゴ Pro W3" charset="0"/>
                          <a:cs typeface="ヒラギノ角ゴ Pro W3" charset="0"/>
                        </a:rPr>
                        <a:t>K</a:t>
                      </a:r>
                      <a:r>
                        <a:rPr kumimoji="0" lang="en-US" sz="1900" b="0" i="0" u="none" strike="noStrike" cap="none" normalizeH="0" baseline="-25000" dirty="0" err="1">
                          <a:ln>
                            <a:noFill/>
                          </a:ln>
                          <a:solidFill>
                            <a:schemeClr val="tx1"/>
                          </a:solidFill>
                          <a:effectLst/>
                          <a:latin typeface="Comic Sans MS" charset="0"/>
                          <a:ea typeface="ヒラギノ角ゴ Pro W3" charset="0"/>
                          <a:cs typeface="ヒラギノ角ゴ Pro W3" charset="0"/>
                        </a:rPr>
                        <a:t>puu</a:t>
                      </a:r>
                      <a:r>
                        <a:rPr kumimoji="0" lang="en-US" sz="1900" b="0" i="0" u="none" strike="noStrike" cap="none" normalizeH="0" baseline="-25000" dirty="0">
                          <a:ln>
                            <a:noFill/>
                          </a:ln>
                          <a:solidFill>
                            <a:schemeClr val="tx1"/>
                          </a:solidFill>
                          <a:effectLst/>
                          <a:latin typeface="Comic Sans MS" charset="0"/>
                          <a:ea typeface="ヒラギノ角ゴ Pro W3" charset="0"/>
                          <a:cs typeface="ヒラギノ角ゴ Pro W3" charset="0"/>
                        </a:rPr>
                        <a:t>, CSF </a:t>
                      </a:r>
                      <a:r>
                        <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rPr>
                        <a:t>= 1.0</a:t>
                      </a:r>
                      <a:r>
                        <a:rPr kumimoji="0" lang="en-US" sz="1900" b="0" i="0" u="none" strike="noStrike" cap="none" normalizeH="0" baseline="30000" dirty="0">
                          <a:ln>
                            <a:noFill/>
                          </a:ln>
                          <a:solidFill>
                            <a:schemeClr val="tx1"/>
                          </a:solidFill>
                          <a:effectLst/>
                          <a:latin typeface="Comic Sans MS" charset="0"/>
                          <a:ea typeface="ヒラギノ角ゴ Pro W3" charset="0"/>
                          <a:cs typeface="ヒラギノ角ゴ Pro W3" charset="0"/>
                        </a:rPr>
                        <a:t>4</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dirty="0">
                        <a:ln>
                          <a:noFill/>
                        </a:ln>
                        <a:solidFill>
                          <a:schemeClr val="tx1"/>
                        </a:solidFill>
                        <a:effectLst/>
                        <a:latin typeface="Comic Sans MS" charset="0"/>
                        <a:ea typeface="ヒラギノ角ゴ Pro W3" charset="0"/>
                        <a:cs typeface="ヒラギノ角ゴ Pro W3"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1DB"/>
                    </a:solidFill>
                  </a:tcPr>
                </a:tc>
                <a:extLst>
                  <a:ext uri="{0D108BD9-81ED-4DB2-BD59-A6C34878D82A}">
                    <a16:rowId xmlns:a16="http://schemas.microsoft.com/office/drawing/2014/main" xmlns="" val="10005"/>
                  </a:ext>
                </a:extLst>
              </a:tr>
            </a:tbl>
          </a:graphicData>
        </a:graphic>
      </p:graphicFrame>
      <p:sp>
        <p:nvSpPr>
          <p:cNvPr id="62496" name="TextBox 4"/>
          <p:cNvSpPr txBox="1">
            <a:spLocks noChangeArrowheads="1"/>
          </p:cNvSpPr>
          <p:nvPr/>
        </p:nvSpPr>
        <p:spPr bwMode="auto">
          <a:xfrm>
            <a:off x="685800" y="5562601"/>
            <a:ext cx="71628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defTabSz="914377" fontAlgn="auto">
              <a:spcBef>
                <a:spcPts val="0"/>
              </a:spcBef>
              <a:spcAft>
                <a:spcPts val="0"/>
              </a:spcAft>
            </a:pPr>
            <a:r>
              <a:rPr lang="en-US" sz="1600" kern="0">
                <a:latin typeface="Comic Sans MS" charset="0"/>
              </a:rPr>
              <a:t>Kpuu = the ratio of the unbound tissue (brain) concentration over the unbound plasma concentration</a:t>
            </a:r>
          </a:p>
        </p:txBody>
      </p:sp>
      <p:sp>
        <p:nvSpPr>
          <p:cNvPr id="62497" name="TextBox 5"/>
          <p:cNvSpPr txBox="1">
            <a:spLocks noChangeArrowheads="1"/>
          </p:cNvSpPr>
          <p:nvPr/>
        </p:nvSpPr>
        <p:spPr bwMode="auto">
          <a:xfrm>
            <a:off x="76200" y="6477001"/>
            <a:ext cx="883920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377" fontAlgn="auto">
              <a:spcBef>
                <a:spcPts val="0"/>
              </a:spcBef>
              <a:spcAft>
                <a:spcPts val="0"/>
              </a:spcAft>
            </a:pPr>
            <a:r>
              <a:rPr lang="en-US" sz="1200" kern="0" baseline="30000">
                <a:latin typeface="Comic Sans MS" charset="0"/>
              </a:rPr>
              <a:t>1</a:t>
            </a:r>
            <a:r>
              <a:rPr lang="en-US" sz="1200" kern="0">
                <a:latin typeface="Comic Sans MS" charset="0"/>
              </a:rPr>
              <a:t>Ballard et al. CCR, </a:t>
            </a:r>
            <a:r>
              <a:rPr lang="en-US" sz="1200" i="1" kern="0">
                <a:latin typeface="Comic Sans MS" charset="0"/>
              </a:rPr>
              <a:t>in press</a:t>
            </a:r>
            <a:r>
              <a:rPr lang="en-US" sz="1200" kern="0">
                <a:latin typeface="Comic Sans MS" charset="0"/>
              </a:rPr>
              <a:t>; </a:t>
            </a:r>
            <a:r>
              <a:rPr lang="en-US" sz="1200" kern="0" baseline="30000">
                <a:latin typeface="Comic Sans MS" charset="0"/>
              </a:rPr>
              <a:t>2</a:t>
            </a:r>
            <a:r>
              <a:rPr lang="en-US" sz="1200" kern="0">
                <a:latin typeface="Comic Sans MS" charset="0"/>
              </a:rPr>
              <a:t>Ballard et al. Personal Communication; </a:t>
            </a:r>
            <a:r>
              <a:rPr lang="en-US" sz="1200" kern="0" baseline="30000">
                <a:latin typeface="Comic Sans MS" charset="0"/>
              </a:rPr>
              <a:t>3</a:t>
            </a:r>
            <a:r>
              <a:rPr lang="en-US" sz="1200" kern="0">
                <a:latin typeface="Comic Sans MS" charset="0"/>
              </a:rPr>
              <a:t>Zeng et al. J Med Chem 2015; </a:t>
            </a:r>
            <a:r>
              <a:rPr lang="en-US" sz="1200" kern="0" baseline="30000">
                <a:latin typeface="Comic Sans MS" charset="0"/>
              </a:rPr>
              <a:t>4</a:t>
            </a:r>
            <a:r>
              <a:rPr lang="en-US" sz="1200" kern="0">
                <a:latin typeface="Comic Sans MS" charset="0"/>
              </a:rPr>
              <a:t>Ahn et al. ASCO 2016</a:t>
            </a:r>
          </a:p>
        </p:txBody>
      </p:sp>
      <p:sp>
        <p:nvSpPr>
          <p:cNvPr id="62498" name="TextBox 6"/>
          <p:cNvSpPr txBox="1">
            <a:spLocks noChangeArrowheads="1"/>
          </p:cNvSpPr>
          <p:nvPr/>
        </p:nvSpPr>
        <p:spPr bwMode="auto">
          <a:xfrm>
            <a:off x="609600" y="4953001"/>
            <a:ext cx="38100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377" fontAlgn="auto">
              <a:spcBef>
                <a:spcPts val="0"/>
              </a:spcBef>
              <a:spcAft>
                <a:spcPts val="0"/>
              </a:spcAft>
            </a:pPr>
            <a:r>
              <a:rPr lang="en-US" sz="1400" kern="0">
                <a:latin typeface="Comic Sans MS" charset="0"/>
              </a:rPr>
              <a:t>Gefitinib K</a:t>
            </a:r>
            <a:r>
              <a:rPr lang="en-US" sz="1400" kern="0" baseline="-25000">
                <a:latin typeface="Comic Sans MS" charset="0"/>
              </a:rPr>
              <a:t>puu, brain </a:t>
            </a:r>
            <a:r>
              <a:rPr lang="en-US" sz="1400" kern="0">
                <a:latin typeface="Comic Sans MS" charset="0"/>
              </a:rPr>
              <a:t>= 0.021</a:t>
            </a:r>
            <a:endParaRPr lang="en-US" sz="1400" kern="0"/>
          </a:p>
        </p:txBody>
      </p:sp>
    </p:spTree>
    <p:extLst>
      <p:ext uri="{BB962C8B-B14F-4D97-AF65-F5344CB8AC3E}">
        <p14:creationId xmlns:p14="http://schemas.microsoft.com/office/powerpoint/2010/main" val="2747976440"/>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40" y="2514600"/>
            <a:ext cx="7805737" cy="344488"/>
          </a:xfrm>
        </p:spPr>
        <p:txBody>
          <a:bodyPr/>
          <a:lstStyle/>
          <a:p>
            <a:pPr>
              <a:defRPr/>
            </a:pPr>
            <a:r>
              <a:rPr lang="en-US" sz="700" b="1" dirty="0">
                <a:latin typeface="Arial" charset="0"/>
                <a:ea typeface="+mn-ea"/>
                <a:cs typeface="+mn-cs"/>
              </a:rPr>
              <a:t>Osimertinib activity in patients with leptomeningeal disease from non-small cell lung cancer: &lt;br /&gt;updated results from the BLOOM study</a:t>
            </a: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514"/>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79388" y="6477000"/>
            <a:ext cx="88392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200" kern="0" dirty="0">
                <a:solidFill>
                  <a:schemeClr val="tx1"/>
                </a:solidFill>
                <a:latin typeface="Arial" charset="0"/>
                <a:ea typeface="+mn-ea"/>
                <a:cs typeface="+mn-cs"/>
              </a:rPr>
              <a:t>Presented By James Yang at 2016 ASCO Annual Meeting</a:t>
            </a:r>
          </a:p>
        </p:txBody>
      </p:sp>
    </p:spTree>
    <p:extLst>
      <p:ext uri="{BB962C8B-B14F-4D97-AF65-F5344CB8AC3E}">
        <p14:creationId xmlns:p14="http://schemas.microsoft.com/office/powerpoint/2010/main" val="1815035097"/>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6118225" y="1712914"/>
            <a:ext cx="2863851" cy="1004887"/>
          </a:xfrm>
          <a:prstGeom prst="roundRect">
            <a:avLst>
              <a:gd name="adj" fmla="val 0"/>
            </a:avLst>
          </a:prstGeom>
          <a:solidFill>
            <a:srgbClr val="66184C"/>
          </a:solidFill>
          <a:ln>
            <a:noFill/>
          </a:ln>
          <a:effectLst/>
        </p:spPr>
        <p:style>
          <a:lnRef idx="1">
            <a:schemeClr val="accent1"/>
          </a:lnRef>
          <a:fillRef idx="3">
            <a:schemeClr val="accent1"/>
          </a:fillRef>
          <a:effectRef idx="2">
            <a:schemeClr val="accent1"/>
          </a:effectRef>
          <a:fontRef idx="minor">
            <a:schemeClr val="lt1"/>
          </a:fontRef>
        </p:style>
        <p:txBody>
          <a:bodyPr lIns="81000" tIns="36000" rIns="81000" bIns="36000"/>
          <a:lstStyle/>
          <a:p>
            <a:pPr algn="ctr" defTabSz="455602" fontAlgn="auto">
              <a:spcBef>
                <a:spcPts val="600"/>
              </a:spcBef>
              <a:spcAft>
                <a:spcPts val="0"/>
              </a:spcAft>
              <a:defRPr/>
            </a:pPr>
            <a:r>
              <a:rPr lang="en-GB" sz="1200" b="1" kern="0">
                <a:solidFill>
                  <a:srgbClr val="CAC8CB"/>
                </a:solidFill>
                <a:latin typeface="Arial" charset="0"/>
                <a:ea typeface="ヒラギノ角ゴ Pro W3" charset="0"/>
                <a:cs typeface="Arial" charset="0"/>
              </a:rPr>
              <a:t>Dose expansion cohorts</a:t>
            </a:r>
          </a:p>
          <a:p>
            <a:pPr algn="ctr" defTabSz="455602" fontAlgn="auto">
              <a:spcBef>
                <a:spcPts val="600"/>
              </a:spcBef>
              <a:spcAft>
                <a:spcPts val="0"/>
              </a:spcAft>
              <a:defRPr/>
            </a:pPr>
            <a:endParaRPr lang="en-GB" sz="800" b="1" kern="0">
              <a:solidFill>
                <a:srgbClr val="CAC8CB"/>
              </a:solidFill>
              <a:latin typeface="Arial" charset="0"/>
              <a:ea typeface="ヒラギノ角ゴ Pro W3" charset="0"/>
              <a:cs typeface="Arial" charset="0"/>
            </a:endParaRPr>
          </a:p>
          <a:p>
            <a:pPr algn="ctr" defTabSz="455602" fontAlgn="auto">
              <a:spcBef>
                <a:spcPts val="600"/>
              </a:spcBef>
              <a:spcAft>
                <a:spcPts val="0"/>
              </a:spcAft>
              <a:defRPr/>
            </a:pPr>
            <a:r>
              <a:rPr lang="en-GB" sz="1000" b="1" kern="0">
                <a:solidFill>
                  <a:srgbClr val="CAC8CB"/>
                </a:solidFill>
                <a:latin typeface="Arial" charset="0"/>
                <a:ea typeface="ヒラギノ角ゴ Pro W3" charset="0"/>
                <a:cs typeface="Arial" charset="0"/>
              </a:rPr>
              <a:t>Leptomeningeal metastasis</a:t>
            </a:r>
          </a:p>
          <a:p>
            <a:pPr defTabSz="455602" fontAlgn="auto">
              <a:spcBef>
                <a:spcPts val="600"/>
              </a:spcBef>
              <a:spcAft>
                <a:spcPts val="0"/>
              </a:spcAft>
              <a:buFont typeface="Arial" charset="0"/>
              <a:buChar char="•"/>
              <a:defRPr/>
            </a:pPr>
            <a:r>
              <a:rPr lang="en-GB" sz="1000" b="1" kern="0">
                <a:solidFill>
                  <a:srgbClr val="CAC8CB"/>
                </a:solidFill>
                <a:latin typeface="Arial" charset="0"/>
                <a:ea typeface="ヒラギノ角ゴ Pro W3" charset="0"/>
                <a:cs typeface="Arial" charset="0"/>
              </a:rPr>
              <a:t>EGFR-TKI naïve or pre-treated patients</a:t>
            </a:r>
          </a:p>
        </p:txBody>
      </p:sp>
      <p:sp>
        <p:nvSpPr>
          <p:cNvPr id="63490" name="Footer Placeholder 1"/>
          <p:cNvSpPr>
            <a:spLocks noGrp="1"/>
          </p:cNvSpPr>
          <p:nvPr>
            <p:ph type="ftr" sz="quarter" idx="16"/>
          </p:nvPr>
        </p:nvSpPr>
        <p:spPr>
          <a:xfrm>
            <a:off x="3962400" y="6400800"/>
            <a:ext cx="3964858" cy="4572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32" indent="-285744">
              <a:defRPr sz="2400">
                <a:solidFill>
                  <a:schemeClr val="tx1"/>
                </a:solidFill>
                <a:latin typeface="Arial" charset="0"/>
                <a:ea typeface="ヒラギノ角ゴ Pro W3" charset="0"/>
                <a:cs typeface="ヒラギノ角ゴ Pro W3" charset="0"/>
              </a:defRPr>
            </a:lvl2pPr>
            <a:lvl3pPr marL="1142971" indent="-228594">
              <a:defRPr sz="2400">
                <a:solidFill>
                  <a:schemeClr val="tx1"/>
                </a:solidFill>
                <a:latin typeface="Arial" charset="0"/>
                <a:ea typeface="ヒラギノ角ゴ Pro W3" charset="0"/>
                <a:cs typeface="ヒラギノ角ゴ Pro W3" charset="0"/>
              </a:defRPr>
            </a:lvl3pPr>
            <a:lvl4pPr marL="1600160" indent="-228594">
              <a:defRPr sz="2400">
                <a:solidFill>
                  <a:schemeClr val="tx1"/>
                </a:solidFill>
                <a:latin typeface="Arial" charset="0"/>
                <a:ea typeface="ヒラギノ角ゴ Pro W3" charset="0"/>
                <a:cs typeface="ヒラギノ角ゴ Pro W3" charset="0"/>
              </a:defRPr>
            </a:lvl4pPr>
            <a:lvl5pPr marL="2057349" indent="-228594">
              <a:defRPr sz="2400">
                <a:solidFill>
                  <a:schemeClr val="tx1"/>
                </a:solidFill>
                <a:latin typeface="Arial" charset="0"/>
                <a:ea typeface="ヒラギノ角ゴ Pro W3" charset="0"/>
                <a:cs typeface="ヒラギノ角ゴ Pro W3" charset="0"/>
              </a:defRPr>
            </a:lvl5pPr>
            <a:lvl6pPr marL="2514537" indent="-228594"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726" indent="-228594"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8914" indent="-228594"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103" indent="-228594"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377" fontAlgn="auto">
              <a:spcBef>
                <a:spcPts val="0"/>
              </a:spcBef>
              <a:spcAft>
                <a:spcPts val="0"/>
              </a:spcAft>
            </a:pPr>
            <a:r>
              <a:rPr lang="en-US" sz="1400" kern="0" dirty="0">
                <a:solidFill>
                  <a:srgbClr val="E49FCA"/>
                </a:solidFill>
                <a:cs typeface="Arial" charset="0"/>
              </a:rPr>
              <a:t>Presented by: James </a:t>
            </a:r>
            <a:r>
              <a:rPr lang="en-US" sz="1400" kern="0" dirty="0" err="1">
                <a:solidFill>
                  <a:srgbClr val="E49FCA"/>
                </a:solidFill>
                <a:cs typeface="Arial" charset="0"/>
              </a:rPr>
              <a:t>Chih-Hsin</a:t>
            </a:r>
            <a:r>
              <a:rPr lang="en-US" sz="1400" kern="0" dirty="0">
                <a:solidFill>
                  <a:srgbClr val="E49FCA"/>
                </a:solidFill>
                <a:cs typeface="Arial" charset="0"/>
              </a:rPr>
              <a:t> Yang</a:t>
            </a:r>
          </a:p>
        </p:txBody>
      </p:sp>
      <p:sp>
        <p:nvSpPr>
          <p:cNvPr id="18" name="Content Placeholder 17"/>
          <p:cNvSpPr>
            <a:spLocks noGrp="1"/>
          </p:cNvSpPr>
          <p:nvPr>
            <p:ph sz="quarter" idx="13"/>
          </p:nvPr>
        </p:nvSpPr>
        <p:spPr>
          <a:xfrm>
            <a:off x="0" y="5676901"/>
            <a:ext cx="8991600" cy="546100"/>
          </a:xfrm>
        </p:spPr>
        <p:txBody>
          <a:bodyPr/>
          <a:lstStyle/>
          <a:p>
            <a:pPr>
              <a:defRPr/>
            </a:pPr>
            <a:r>
              <a:rPr lang="en-GB" sz="825" dirty="0">
                <a:latin typeface="Arial" panose="020B0604020202020204" pitchFamily="34" charset="0"/>
                <a:cs typeface="Arial" panose="020B0604020202020204" pitchFamily="34" charset="0"/>
              </a:rPr>
              <a:t>*Both AZD3759 200 mg and 300 mg BID were explored to evaluate long-term tolerability and efficacy  </a:t>
            </a:r>
          </a:p>
        </p:txBody>
      </p:sp>
      <p:sp>
        <p:nvSpPr>
          <p:cNvPr id="63492" name="TextBox 9"/>
          <p:cNvSpPr txBox="1">
            <a:spLocks noChangeArrowheads="1"/>
          </p:cNvSpPr>
          <p:nvPr/>
        </p:nvSpPr>
        <p:spPr bwMode="auto">
          <a:xfrm>
            <a:off x="8102600" y="6443663"/>
            <a:ext cx="1143000"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5613">
              <a:defRPr sz="2400">
                <a:solidFill>
                  <a:schemeClr val="tx1"/>
                </a:solidFill>
                <a:latin typeface="Arial" charset="0"/>
                <a:ea typeface="ヒラギノ角ゴ Pro W3" charset="0"/>
                <a:cs typeface="ヒラギノ角ゴ Pro W3" charset="0"/>
              </a:defRPr>
            </a:lvl1pPr>
            <a:lvl2pPr marL="742950" indent="-285750" defTabSz="455613">
              <a:defRPr sz="2400">
                <a:solidFill>
                  <a:schemeClr val="tx1"/>
                </a:solidFill>
                <a:latin typeface="Arial" charset="0"/>
                <a:ea typeface="ヒラギノ角ゴ Pro W3" charset="0"/>
                <a:cs typeface="ヒラギノ角ゴ Pro W3" charset="0"/>
              </a:defRPr>
            </a:lvl2pPr>
            <a:lvl3pPr marL="1143000" indent="-228600" defTabSz="455613">
              <a:defRPr sz="2400">
                <a:solidFill>
                  <a:schemeClr val="tx1"/>
                </a:solidFill>
                <a:latin typeface="Arial" charset="0"/>
                <a:ea typeface="ヒラギノ角ゴ Pro W3" charset="0"/>
                <a:cs typeface="ヒラギノ角ゴ Pro W3" charset="0"/>
              </a:defRPr>
            </a:lvl3pPr>
            <a:lvl4pPr marL="1600200" indent="-228600" defTabSz="455613">
              <a:defRPr sz="2400">
                <a:solidFill>
                  <a:schemeClr val="tx1"/>
                </a:solidFill>
                <a:latin typeface="Arial" charset="0"/>
                <a:ea typeface="ヒラギノ角ゴ Pro W3" charset="0"/>
                <a:cs typeface="ヒラギノ角ゴ Pro W3" charset="0"/>
              </a:defRPr>
            </a:lvl4pPr>
            <a:lvl5pPr marL="2057400" indent="-228600" defTabSz="455613">
              <a:defRPr sz="2400">
                <a:solidFill>
                  <a:schemeClr val="tx1"/>
                </a:solidFill>
                <a:latin typeface="Arial" charset="0"/>
                <a:ea typeface="ヒラギノ角ゴ Pro W3" charset="0"/>
                <a:cs typeface="ヒラギノ角ゴ Pro W3" charset="0"/>
              </a:defRPr>
            </a:lvl5pPr>
            <a:lvl6pPr marL="2514600" indent="-228600" defTabSz="45561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5561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5561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5561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455602" fontAlgn="auto">
              <a:spcBef>
                <a:spcPts val="0"/>
              </a:spcBef>
              <a:spcAft>
                <a:spcPts val="0"/>
              </a:spcAft>
            </a:pPr>
            <a:r>
              <a:rPr lang="en-GB" sz="800" kern="0">
                <a:solidFill>
                  <a:srgbClr val="FFFFFF"/>
                </a:solidFill>
                <a:ea typeface="MS PGothic" charset="0"/>
              </a:rPr>
              <a:t>NCT02228369</a:t>
            </a:r>
            <a:endParaRPr lang="en-GB" kern="0">
              <a:solidFill>
                <a:srgbClr val="000000"/>
              </a:solidFill>
              <a:ea typeface="MS PGothic" charset="0"/>
            </a:endParaRPr>
          </a:p>
        </p:txBody>
      </p:sp>
      <p:sp>
        <p:nvSpPr>
          <p:cNvPr id="54" name="Rounded Rectangle 53"/>
          <p:cNvSpPr/>
          <p:nvPr/>
        </p:nvSpPr>
        <p:spPr>
          <a:xfrm>
            <a:off x="163514" y="1712914"/>
            <a:ext cx="5851525" cy="2038351"/>
          </a:xfrm>
          <a:prstGeom prst="roundRect">
            <a:avLst>
              <a:gd name="adj" fmla="val 0"/>
            </a:avLst>
          </a:prstGeom>
          <a:solidFill>
            <a:srgbClr val="66184C"/>
          </a:solidFill>
          <a:ln>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a:lstStyle/>
          <a:p>
            <a:pPr algn="ctr" defTabSz="457178" fontAlgn="auto">
              <a:spcBef>
                <a:spcPts val="600"/>
              </a:spcBef>
              <a:spcAft>
                <a:spcPts val="0"/>
              </a:spcAft>
              <a:defRPr/>
            </a:pPr>
            <a:r>
              <a:rPr lang="en-GB" sz="1200" b="1" kern="0" dirty="0">
                <a:solidFill>
                  <a:srgbClr val="E0DFE1">
                    <a:lumMod val="90000"/>
                  </a:srgbClr>
                </a:solidFill>
                <a:latin typeface="Arial" panose="020B0604020202020204" pitchFamily="34" charset="0"/>
                <a:cs typeface="Arial" panose="020B0604020202020204" pitchFamily="34" charset="0"/>
              </a:rPr>
              <a:t>Dose escalation</a:t>
            </a:r>
          </a:p>
        </p:txBody>
      </p:sp>
      <p:sp>
        <p:nvSpPr>
          <p:cNvPr id="17" name="Rounded Rectangle 16"/>
          <p:cNvSpPr/>
          <p:nvPr/>
        </p:nvSpPr>
        <p:spPr>
          <a:xfrm>
            <a:off x="1185865" y="3225800"/>
            <a:ext cx="809625" cy="482600"/>
          </a:xfrm>
          <a:prstGeom prst="roundRect">
            <a:avLst>
              <a:gd name="adj" fmla="val 11946"/>
            </a:avLst>
          </a:prstGeom>
          <a:noFill/>
          <a:ln w="28575">
            <a:solidFill>
              <a:schemeClr val="tx2"/>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anchor="ctr"/>
          <a:lstStyle/>
          <a:p>
            <a:pPr algn="ctr" defTabSz="457178" fontAlgn="auto">
              <a:spcBef>
                <a:spcPts val="600"/>
              </a:spcBef>
              <a:spcAft>
                <a:spcPts val="0"/>
              </a:spcAft>
              <a:defRPr/>
            </a:pPr>
            <a:r>
              <a:rPr lang="en-GB" sz="900" b="1" kern="0" dirty="0">
                <a:solidFill>
                  <a:srgbClr val="E0DFE1">
                    <a:lumMod val="90000"/>
                  </a:srgbClr>
                </a:solidFill>
                <a:latin typeface="Arial" panose="020B0604020202020204" pitchFamily="34" charset="0"/>
                <a:cs typeface="Arial" panose="020B0604020202020204" pitchFamily="34" charset="0"/>
              </a:rPr>
              <a:t>Cohort 1</a:t>
            </a:r>
            <a:br>
              <a:rPr lang="en-GB" sz="900" b="1" kern="0" dirty="0">
                <a:solidFill>
                  <a:srgbClr val="E0DFE1">
                    <a:lumMod val="90000"/>
                  </a:srgbClr>
                </a:solidFill>
                <a:latin typeface="Arial" panose="020B0604020202020204" pitchFamily="34" charset="0"/>
                <a:cs typeface="Arial" panose="020B0604020202020204" pitchFamily="34" charset="0"/>
              </a:rPr>
            </a:br>
            <a:r>
              <a:rPr lang="en-GB" sz="900" b="1" kern="0" dirty="0">
                <a:solidFill>
                  <a:srgbClr val="E0DFE1">
                    <a:lumMod val="90000"/>
                  </a:srgbClr>
                </a:solidFill>
                <a:latin typeface="Arial" panose="020B0604020202020204" pitchFamily="34" charset="0"/>
                <a:cs typeface="Arial" panose="020B0604020202020204" pitchFamily="34" charset="0"/>
              </a:rPr>
              <a:t>50 mg BID</a:t>
            </a:r>
          </a:p>
        </p:txBody>
      </p:sp>
      <p:sp>
        <p:nvSpPr>
          <p:cNvPr id="60" name="Rounded Rectangle 59"/>
          <p:cNvSpPr/>
          <p:nvPr/>
        </p:nvSpPr>
        <p:spPr>
          <a:xfrm>
            <a:off x="6118225" y="2781301"/>
            <a:ext cx="2863851" cy="969963"/>
          </a:xfrm>
          <a:prstGeom prst="roundRect">
            <a:avLst>
              <a:gd name="adj" fmla="val 0"/>
            </a:avLst>
          </a:prstGeom>
          <a:solidFill>
            <a:srgbClr val="66184C"/>
          </a:solidFill>
          <a:ln>
            <a:noFill/>
          </a:ln>
          <a:effectLst/>
        </p:spPr>
        <p:style>
          <a:lnRef idx="1">
            <a:schemeClr val="accent1"/>
          </a:lnRef>
          <a:fillRef idx="3">
            <a:schemeClr val="accent1"/>
          </a:fillRef>
          <a:effectRef idx="2">
            <a:schemeClr val="accent1"/>
          </a:effectRef>
          <a:fontRef idx="minor">
            <a:schemeClr val="lt1"/>
          </a:fontRef>
        </p:style>
        <p:txBody>
          <a:bodyPr lIns="81000" tIns="36000" rIns="81000" bIns="36000"/>
          <a:lstStyle/>
          <a:p>
            <a:pPr algn="ctr" defTabSz="455602" fontAlgn="auto">
              <a:spcBef>
                <a:spcPts val="600"/>
              </a:spcBef>
              <a:spcAft>
                <a:spcPts val="0"/>
              </a:spcAft>
              <a:defRPr/>
            </a:pPr>
            <a:r>
              <a:rPr lang="en-GB" sz="1000" b="1" kern="0">
                <a:solidFill>
                  <a:srgbClr val="CAC8CB"/>
                </a:solidFill>
                <a:latin typeface="Arial" charset="0"/>
                <a:ea typeface="ヒラギノ角ゴ Pro W3" charset="0"/>
                <a:cs typeface="Arial" charset="0"/>
              </a:rPr>
              <a:t>Brain metastasis</a:t>
            </a:r>
          </a:p>
          <a:p>
            <a:pPr defTabSz="455602" fontAlgn="auto">
              <a:spcBef>
                <a:spcPts val="600"/>
              </a:spcBef>
              <a:spcAft>
                <a:spcPts val="0"/>
              </a:spcAft>
              <a:buFont typeface="Arial" charset="0"/>
              <a:buChar char="•"/>
              <a:defRPr/>
            </a:pPr>
            <a:r>
              <a:rPr lang="en-GB" sz="1000" b="1" kern="0">
                <a:solidFill>
                  <a:srgbClr val="CAC8CB"/>
                </a:solidFill>
                <a:latin typeface="Arial" charset="0"/>
                <a:ea typeface="ヒラギノ角ゴ Pro W3" charset="0"/>
                <a:cs typeface="Arial" charset="0"/>
              </a:rPr>
              <a:t>EGFR-TKI naïve patients</a:t>
            </a:r>
          </a:p>
        </p:txBody>
      </p:sp>
      <p:sp>
        <p:nvSpPr>
          <p:cNvPr id="7" name="Right Arrow 6"/>
          <p:cNvSpPr/>
          <p:nvPr/>
        </p:nvSpPr>
        <p:spPr>
          <a:xfrm>
            <a:off x="5357814" y="2514600"/>
            <a:ext cx="593725" cy="277813"/>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kern="0">
              <a:solidFill>
                <a:prstClr val="white"/>
              </a:solidFill>
            </a:endParaRPr>
          </a:p>
        </p:txBody>
      </p:sp>
      <p:sp>
        <p:nvSpPr>
          <p:cNvPr id="62" name="Rounded Rectangle 61"/>
          <p:cNvSpPr/>
          <p:nvPr/>
        </p:nvSpPr>
        <p:spPr>
          <a:xfrm>
            <a:off x="163514" y="3916363"/>
            <a:ext cx="5851525" cy="2012951"/>
          </a:xfrm>
          <a:prstGeom prst="roundRect">
            <a:avLst>
              <a:gd name="adj" fmla="val 0"/>
            </a:avLst>
          </a:prstGeom>
          <a:solidFill>
            <a:srgbClr val="E0DFE1"/>
          </a:solidFill>
          <a:ln>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a:lstStyle/>
          <a:p>
            <a:pPr defTabSz="457178" fontAlgn="auto">
              <a:spcBef>
                <a:spcPts val="600"/>
              </a:spcBef>
              <a:spcAft>
                <a:spcPts val="0"/>
              </a:spcAft>
              <a:defRPr/>
            </a:pPr>
            <a:endParaRPr lang="en-GB" sz="1000" b="1" kern="0" dirty="0">
              <a:solidFill>
                <a:prstClr val="white"/>
              </a:solidFill>
              <a:latin typeface="Arial" panose="020B0604020202020204" pitchFamily="34" charset="0"/>
              <a:cs typeface="Arial" panose="020B0604020202020204" pitchFamily="34" charset="0"/>
            </a:endParaRPr>
          </a:p>
        </p:txBody>
      </p:sp>
      <p:sp>
        <p:nvSpPr>
          <p:cNvPr id="63" name="Rounded Rectangle 62"/>
          <p:cNvSpPr/>
          <p:nvPr/>
        </p:nvSpPr>
        <p:spPr>
          <a:xfrm>
            <a:off x="6118225" y="4959351"/>
            <a:ext cx="2863851" cy="969963"/>
          </a:xfrm>
          <a:prstGeom prst="roundRect">
            <a:avLst>
              <a:gd name="adj" fmla="val 0"/>
            </a:avLst>
          </a:prstGeom>
          <a:solidFill>
            <a:srgbClr val="E0DFE1"/>
          </a:solidFill>
          <a:ln>
            <a:noFill/>
          </a:ln>
          <a:effectLst/>
        </p:spPr>
        <p:style>
          <a:lnRef idx="1">
            <a:schemeClr val="accent1"/>
          </a:lnRef>
          <a:fillRef idx="3">
            <a:schemeClr val="accent1"/>
          </a:fillRef>
          <a:effectRef idx="2">
            <a:schemeClr val="accent1"/>
          </a:effectRef>
          <a:fontRef idx="minor">
            <a:schemeClr val="lt1"/>
          </a:fontRef>
        </p:style>
        <p:txBody>
          <a:bodyPr lIns="81000" tIns="36000" rIns="81000" bIns="36000" anchor="ctr"/>
          <a:lstStyle/>
          <a:p>
            <a:pPr algn="ctr" defTabSz="457178" fontAlgn="auto">
              <a:spcBef>
                <a:spcPts val="600"/>
              </a:spcBef>
              <a:spcAft>
                <a:spcPts val="0"/>
              </a:spcAft>
              <a:defRPr/>
            </a:pPr>
            <a:r>
              <a:rPr lang="en-GB" sz="1000" b="1" kern="0" dirty="0">
                <a:solidFill>
                  <a:srgbClr val="882065"/>
                </a:solidFill>
                <a:latin typeface="Arial" panose="020B0604020202020204" pitchFamily="34" charset="0"/>
                <a:cs typeface="Arial" panose="020B0604020202020204" pitchFamily="34" charset="0"/>
              </a:rPr>
              <a:t>T790M positive leptomeningeal </a:t>
            </a:r>
            <a:br>
              <a:rPr lang="en-GB" sz="1000" b="1" kern="0" dirty="0">
                <a:solidFill>
                  <a:srgbClr val="882065"/>
                </a:solidFill>
                <a:latin typeface="Arial" panose="020B0604020202020204" pitchFamily="34" charset="0"/>
                <a:cs typeface="Arial" panose="020B0604020202020204" pitchFamily="34" charset="0"/>
              </a:rPr>
            </a:br>
            <a:r>
              <a:rPr lang="en-GB" sz="1000" b="1" kern="0" dirty="0">
                <a:solidFill>
                  <a:srgbClr val="882065"/>
                </a:solidFill>
                <a:latin typeface="Arial" panose="020B0604020202020204" pitchFamily="34" charset="0"/>
                <a:cs typeface="Arial" panose="020B0604020202020204" pitchFamily="34" charset="0"/>
              </a:rPr>
              <a:t>metastasis cohort</a:t>
            </a:r>
          </a:p>
        </p:txBody>
      </p:sp>
      <p:sp>
        <p:nvSpPr>
          <p:cNvPr id="63499" name="TextBox 10"/>
          <p:cNvSpPr txBox="1">
            <a:spLocks noChangeArrowheads="1"/>
          </p:cNvSpPr>
          <p:nvPr/>
        </p:nvSpPr>
        <p:spPr bwMode="auto">
          <a:xfrm>
            <a:off x="5254626" y="2741614"/>
            <a:ext cx="8001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Arial" charset="0"/>
                <a:ea typeface="ヒラギノ角ゴ Pro W3" charset="0"/>
                <a:cs typeface="ヒラギノ角ゴ Pro W3" charset="0"/>
              </a:defRPr>
            </a:lvl1pPr>
            <a:lvl2pPr marL="742950" indent="-285750" defTabSz="457200">
              <a:defRPr sz="2400">
                <a:solidFill>
                  <a:schemeClr val="tx1"/>
                </a:solidFill>
                <a:latin typeface="Arial" charset="0"/>
                <a:ea typeface="ヒラギノ角ゴ Pro W3" charset="0"/>
                <a:cs typeface="ヒラギノ角ゴ Pro W3" charset="0"/>
              </a:defRPr>
            </a:lvl2pPr>
            <a:lvl3pPr marL="1143000" indent="-228600" defTabSz="457200">
              <a:defRPr sz="2400">
                <a:solidFill>
                  <a:schemeClr val="tx1"/>
                </a:solidFill>
                <a:latin typeface="Arial" charset="0"/>
                <a:ea typeface="ヒラギノ角ゴ Pro W3" charset="0"/>
                <a:cs typeface="ヒラギノ角ゴ Pro W3" charset="0"/>
              </a:defRPr>
            </a:lvl3pPr>
            <a:lvl4pPr marL="1600200" indent="-228600" defTabSz="457200">
              <a:defRPr sz="2400">
                <a:solidFill>
                  <a:schemeClr val="tx1"/>
                </a:solidFill>
                <a:latin typeface="Arial" charset="0"/>
                <a:ea typeface="ヒラギノ角ゴ Pro W3" charset="0"/>
                <a:cs typeface="ヒラギノ角ゴ Pro W3" charset="0"/>
              </a:defRPr>
            </a:lvl4pPr>
            <a:lvl5pPr marL="2057400" indent="-228600" defTabSz="4572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defTabSz="457189" fontAlgn="auto">
              <a:spcBef>
                <a:spcPts val="0"/>
              </a:spcBef>
              <a:spcAft>
                <a:spcPts val="0"/>
              </a:spcAft>
            </a:pPr>
            <a:r>
              <a:rPr lang="en-GB" sz="1200" b="1" kern="0">
                <a:solidFill>
                  <a:srgbClr val="CAC8CB"/>
                </a:solidFill>
                <a:ea typeface="MS PGothic" charset="0"/>
              </a:rPr>
              <a:t>200 or 300 mg BID*</a:t>
            </a:r>
          </a:p>
        </p:txBody>
      </p:sp>
      <p:sp>
        <p:nvSpPr>
          <p:cNvPr id="63500" name="TextBox 14"/>
          <p:cNvSpPr txBox="1">
            <a:spLocks noChangeArrowheads="1"/>
          </p:cNvSpPr>
          <p:nvPr/>
        </p:nvSpPr>
        <p:spPr bwMode="auto">
          <a:xfrm>
            <a:off x="228602" y="2559052"/>
            <a:ext cx="200977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Arial" charset="0"/>
                <a:ea typeface="ヒラギノ角ゴ Pro W3" charset="0"/>
                <a:cs typeface="ヒラギノ角ゴ Pro W3" charset="0"/>
              </a:defRPr>
            </a:lvl1pPr>
            <a:lvl2pPr marL="742950" indent="-285750" defTabSz="457200">
              <a:defRPr sz="2400">
                <a:solidFill>
                  <a:schemeClr val="tx1"/>
                </a:solidFill>
                <a:latin typeface="Arial" charset="0"/>
                <a:ea typeface="ヒラギノ角ゴ Pro W3" charset="0"/>
                <a:cs typeface="ヒラギノ角ゴ Pro W3" charset="0"/>
              </a:defRPr>
            </a:lvl2pPr>
            <a:lvl3pPr marL="1143000" indent="-228600" defTabSz="457200">
              <a:defRPr sz="2400">
                <a:solidFill>
                  <a:schemeClr val="tx1"/>
                </a:solidFill>
                <a:latin typeface="Arial" charset="0"/>
                <a:ea typeface="ヒラギノ角ゴ Pro W3" charset="0"/>
                <a:cs typeface="ヒラギノ角ゴ Pro W3" charset="0"/>
              </a:defRPr>
            </a:lvl3pPr>
            <a:lvl4pPr marL="1600200" indent="-228600" defTabSz="457200">
              <a:defRPr sz="2400">
                <a:solidFill>
                  <a:schemeClr val="tx1"/>
                </a:solidFill>
                <a:latin typeface="Arial" charset="0"/>
                <a:ea typeface="ヒラギノ角ゴ Pro W3" charset="0"/>
                <a:cs typeface="ヒラギノ角ゴ Pro W3" charset="0"/>
              </a:defRPr>
            </a:lvl4pPr>
            <a:lvl5pPr marL="2057400" indent="-228600" defTabSz="4572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457189" fontAlgn="auto">
              <a:spcBef>
                <a:spcPts val="0"/>
              </a:spcBef>
              <a:spcAft>
                <a:spcPts val="0"/>
              </a:spcAft>
            </a:pPr>
            <a:r>
              <a:rPr lang="en-GB" kern="0">
                <a:solidFill>
                  <a:srgbClr val="CAC8CB"/>
                </a:solidFill>
                <a:ea typeface="MS PGothic" charset="0"/>
              </a:rPr>
              <a:t>AZD3759</a:t>
            </a:r>
          </a:p>
        </p:txBody>
      </p:sp>
      <p:sp>
        <p:nvSpPr>
          <p:cNvPr id="63501" name="TextBox 31"/>
          <p:cNvSpPr txBox="1">
            <a:spLocks noChangeArrowheads="1"/>
          </p:cNvSpPr>
          <p:nvPr/>
        </p:nvSpPr>
        <p:spPr bwMode="auto">
          <a:xfrm>
            <a:off x="2133602" y="4506913"/>
            <a:ext cx="200977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Arial" charset="0"/>
                <a:ea typeface="ヒラギノ角ゴ Pro W3" charset="0"/>
                <a:cs typeface="ヒラギノ角ゴ Pro W3" charset="0"/>
              </a:defRPr>
            </a:lvl1pPr>
            <a:lvl2pPr marL="742950" indent="-285750" defTabSz="457200">
              <a:defRPr sz="2400">
                <a:solidFill>
                  <a:schemeClr val="tx1"/>
                </a:solidFill>
                <a:latin typeface="Arial" charset="0"/>
                <a:ea typeface="ヒラギノ角ゴ Pro W3" charset="0"/>
                <a:cs typeface="ヒラギノ角ゴ Pro W3" charset="0"/>
              </a:defRPr>
            </a:lvl2pPr>
            <a:lvl3pPr marL="1143000" indent="-228600" defTabSz="457200">
              <a:defRPr sz="2400">
                <a:solidFill>
                  <a:schemeClr val="tx1"/>
                </a:solidFill>
                <a:latin typeface="Arial" charset="0"/>
                <a:ea typeface="ヒラギノ角ゴ Pro W3" charset="0"/>
                <a:cs typeface="ヒラギノ角ゴ Pro W3" charset="0"/>
              </a:defRPr>
            </a:lvl3pPr>
            <a:lvl4pPr marL="1600200" indent="-228600" defTabSz="457200">
              <a:defRPr sz="2400">
                <a:solidFill>
                  <a:schemeClr val="tx1"/>
                </a:solidFill>
                <a:latin typeface="Arial" charset="0"/>
                <a:ea typeface="ヒラギノ角ゴ Pro W3" charset="0"/>
                <a:cs typeface="ヒラギノ角ゴ Pro W3" charset="0"/>
              </a:defRPr>
            </a:lvl4pPr>
            <a:lvl5pPr marL="2057400" indent="-228600" defTabSz="4572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457189" fontAlgn="auto">
              <a:spcBef>
                <a:spcPts val="0"/>
              </a:spcBef>
              <a:spcAft>
                <a:spcPts val="0"/>
              </a:spcAft>
            </a:pPr>
            <a:r>
              <a:rPr lang="en-GB" kern="0">
                <a:solidFill>
                  <a:srgbClr val="882065"/>
                </a:solidFill>
                <a:ea typeface="MS PGothic" charset="0"/>
              </a:rPr>
              <a:t>Osimertinib </a:t>
            </a:r>
            <a:br>
              <a:rPr lang="en-GB" kern="0">
                <a:solidFill>
                  <a:srgbClr val="882065"/>
                </a:solidFill>
                <a:ea typeface="MS PGothic" charset="0"/>
              </a:rPr>
            </a:br>
            <a:r>
              <a:rPr lang="en-GB" kern="0">
                <a:solidFill>
                  <a:srgbClr val="882065"/>
                </a:solidFill>
                <a:ea typeface="MS PGothic" charset="0"/>
              </a:rPr>
              <a:t>160 mg QD</a:t>
            </a:r>
          </a:p>
        </p:txBody>
      </p:sp>
      <p:sp>
        <p:nvSpPr>
          <p:cNvPr id="33" name="Rounded Rectangle 32"/>
          <p:cNvSpPr/>
          <p:nvPr/>
        </p:nvSpPr>
        <p:spPr>
          <a:xfrm>
            <a:off x="6118225" y="3916363"/>
            <a:ext cx="2863851" cy="971551"/>
          </a:xfrm>
          <a:prstGeom prst="roundRect">
            <a:avLst>
              <a:gd name="adj" fmla="val 0"/>
            </a:avLst>
          </a:prstGeom>
          <a:solidFill>
            <a:srgbClr val="E0DFE1"/>
          </a:solidFill>
          <a:ln>
            <a:noFill/>
          </a:ln>
          <a:effectLst/>
        </p:spPr>
        <p:style>
          <a:lnRef idx="1">
            <a:schemeClr val="accent1"/>
          </a:lnRef>
          <a:fillRef idx="3">
            <a:schemeClr val="accent1"/>
          </a:fillRef>
          <a:effectRef idx="2">
            <a:schemeClr val="accent1"/>
          </a:effectRef>
          <a:fontRef idx="minor">
            <a:schemeClr val="lt1"/>
          </a:fontRef>
        </p:style>
        <p:txBody>
          <a:bodyPr lIns="81000" tIns="36000" rIns="81000" bIns="36000" anchor="ctr"/>
          <a:lstStyle/>
          <a:p>
            <a:pPr algn="ctr" defTabSz="457178" fontAlgn="auto">
              <a:spcBef>
                <a:spcPts val="600"/>
              </a:spcBef>
              <a:spcAft>
                <a:spcPts val="0"/>
              </a:spcAft>
              <a:defRPr/>
            </a:pPr>
            <a:r>
              <a:rPr lang="en-GB" sz="1000" b="1" kern="0" dirty="0">
                <a:solidFill>
                  <a:srgbClr val="882065"/>
                </a:solidFill>
                <a:latin typeface="Arial" panose="020B0604020202020204" pitchFamily="34" charset="0"/>
                <a:cs typeface="Arial" panose="020B0604020202020204" pitchFamily="34" charset="0"/>
              </a:rPr>
              <a:t>Leptomeningeal metastasis cohort</a:t>
            </a:r>
          </a:p>
          <a:p>
            <a:pPr marL="107997" indent="-107997" defTabSz="457178" fontAlgn="auto">
              <a:spcBef>
                <a:spcPts val="600"/>
              </a:spcBef>
              <a:spcAft>
                <a:spcPts val="0"/>
              </a:spcAft>
              <a:buFont typeface="Arial" panose="020B0604020202020204" pitchFamily="34" charset="0"/>
              <a:buChar char="•"/>
              <a:defRPr/>
            </a:pPr>
            <a:r>
              <a:rPr lang="en-GB" sz="1000" b="1" kern="0" dirty="0">
                <a:solidFill>
                  <a:srgbClr val="882065"/>
                </a:solidFill>
                <a:latin typeface="Arial" panose="020B0604020202020204" pitchFamily="34" charset="0"/>
                <a:cs typeface="Arial" panose="020B0604020202020204" pitchFamily="34" charset="0"/>
              </a:rPr>
              <a:t>EGFR-TKI pre-treated patients</a:t>
            </a:r>
          </a:p>
        </p:txBody>
      </p:sp>
      <p:sp>
        <p:nvSpPr>
          <p:cNvPr id="34" name="Right Arrow 33"/>
          <p:cNvSpPr/>
          <p:nvPr/>
        </p:nvSpPr>
        <p:spPr>
          <a:xfrm>
            <a:off x="3979863" y="4787901"/>
            <a:ext cx="1966912" cy="269875"/>
          </a:xfrm>
          <a:prstGeom prst="rightArrow">
            <a:avLst/>
          </a:prstGeom>
          <a:solidFill>
            <a:srgbClr val="88206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kern="0">
              <a:solidFill>
                <a:srgbClr val="E0DFE1">
                  <a:lumMod val="90000"/>
                </a:srgbClr>
              </a:solidFill>
            </a:endParaRPr>
          </a:p>
        </p:txBody>
      </p:sp>
      <p:sp>
        <p:nvSpPr>
          <p:cNvPr id="63504" name="Content Placeholder 3"/>
          <p:cNvSpPr>
            <a:spLocks noGrp="1"/>
          </p:cNvSpPr>
          <p:nvPr>
            <p:ph idx="1"/>
          </p:nvPr>
        </p:nvSpPr>
        <p:spPr>
          <a:xfrm>
            <a:off x="171450" y="973139"/>
            <a:ext cx="8820151" cy="523875"/>
          </a:xfrm>
        </p:spPr>
        <p:txBody>
          <a:bodyPr>
            <a:normAutofit lnSpcReduction="10000"/>
          </a:bodyPr>
          <a:lstStyle/>
          <a:p>
            <a:pPr marL="0" indent="0">
              <a:buNone/>
            </a:pPr>
            <a:r>
              <a:rPr lang="en-US" sz="1500">
                <a:latin typeface="Arial" charset="0"/>
                <a:ea typeface="ヒラギノ角ゴ Pro W3" charset="0"/>
                <a:cs typeface="ヒラギノ角ゴ Pro W3" charset="0"/>
              </a:rPr>
              <a:t>Phase I study to assess the safety, tolerability, pharmacokinetics and preliminary anti-tumor activity of AZD3759 or osimertinib in patients with EGFR mutation-positive advanced NSCLC</a:t>
            </a:r>
            <a:endParaRPr lang="en-GB" sz="1500">
              <a:latin typeface="Arial" charset="0"/>
              <a:ea typeface="ヒラギノ角ゴ Pro W3" charset="0"/>
              <a:cs typeface="Arial" charset="0"/>
            </a:endParaRPr>
          </a:p>
        </p:txBody>
      </p:sp>
      <p:sp>
        <p:nvSpPr>
          <p:cNvPr id="25" name="Rectangle 24"/>
          <p:cNvSpPr/>
          <p:nvPr/>
        </p:nvSpPr>
        <p:spPr>
          <a:xfrm>
            <a:off x="6118225" y="2033588"/>
            <a:ext cx="2878139" cy="46037"/>
          </a:xfrm>
          <a:prstGeom prst="rect">
            <a:avLst/>
          </a:prstGeom>
          <a:solidFill>
            <a:srgbClr val="142F5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kern="0">
              <a:solidFill>
                <a:prstClr val="white"/>
              </a:solidFill>
            </a:endParaRPr>
          </a:p>
        </p:txBody>
      </p:sp>
      <p:sp>
        <p:nvSpPr>
          <p:cNvPr id="26" name="Rounded Rectangle 25"/>
          <p:cNvSpPr/>
          <p:nvPr/>
        </p:nvSpPr>
        <p:spPr>
          <a:xfrm>
            <a:off x="2019300" y="2911475"/>
            <a:ext cx="811213" cy="482600"/>
          </a:xfrm>
          <a:prstGeom prst="roundRect">
            <a:avLst>
              <a:gd name="adj" fmla="val 11946"/>
            </a:avLst>
          </a:prstGeom>
          <a:noFill/>
          <a:ln w="28575">
            <a:solidFill>
              <a:schemeClr val="tx2"/>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anchor="ctr"/>
          <a:lstStyle/>
          <a:p>
            <a:pPr algn="ctr" defTabSz="457178" fontAlgn="auto">
              <a:spcBef>
                <a:spcPts val="600"/>
              </a:spcBef>
              <a:spcAft>
                <a:spcPts val="0"/>
              </a:spcAft>
              <a:defRPr/>
            </a:pPr>
            <a:r>
              <a:rPr lang="en-GB" sz="900" b="1" kern="0" dirty="0">
                <a:solidFill>
                  <a:srgbClr val="E0DFE1">
                    <a:lumMod val="90000"/>
                  </a:srgbClr>
                </a:solidFill>
                <a:latin typeface="Arial" panose="020B0604020202020204" pitchFamily="34" charset="0"/>
                <a:cs typeface="Arial" panose="020B0604020202020204" pitchFamily="34" charset="0"/>
              </a:rPr>
              <a:t>Cohort 2</a:t>
            </a:r>
            <a:br>
              <a:rPr lang="en-GB" sz="900" b="1" kern="0" dirty="0">
                <a:solidFill>
                  <a:srgbClr val="E0DFE1">
                    <a:lumMod val="90000"/>
                  </a:srgbClr>
                </a:solidFill>
                <a:latin typeface="Arial" panose="020B0604020202020204" pitchFamily="34" charset="0"/>
                <a:cs typeface="Arial" panose="020B0604020202020204" pitchFamily="34" charset="0"/>
              </a:rPr>
            </a:br>
            <a:r>
              <a:rPr lang="en-GB" sz="900" b="1" kern="0" dirty="0">
                <a:solidFill>
                  <a:srgbClr val="E0DFE1">
                    <a:lumMod val="90000"/>
                  </a:srgbClr>
                </a:solidFill>
                <a:latin typeface="Arial" panose="020B0604020202020204" pitchFamily="34" charset="0"/>
                <a:cs typeface="Arial" panose="020B0604020202020204" pitchFamily="34" charset="0"/>
              </a:rPr>
              <a:t>100 mg BID</a:t>
            </a:r>
          </a:p>
        </p:txBody>
      </p:sp>
      <p:sp>
        <p:nvSpPr>
          <p:cNvPr id="27" name="Rounded Rectangle 26"/>
          <p:cNvSpPr/>
          <p:nvPr/>
        </p:nvSpPr>
        <p:spPr>
          <a:xfrm>
            <a:off x="2852739" y="2597151"/>
            <a:ext cx="811212" cy="482600"/>
          </a:xfrm>
          <a:prstGeom prst="roundRect">
            <a:avLst>
              <a:gd name="adj" fmla="val 11946"/>
            </a:avLst>
          </a:prstGeom>
          <a:solidFill>
            <a:schemeClr val="tx2"/>
          </a:solidFill>
          <a:ln w="28575">
            <a:solidFill>
              <a:schemeClr val="tx2"/>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anchor="ctr"/>
          <a:lstStyle/>
          <a:p>
            <a:pPr algn="ctr" defTabSz="457178" fontAlgn="auto">
              <a:spcBef>
                <a:spcPts val="600"/>
              </a:spcBef>
              <a:spcAft>
                <a:spcPts val="0"/>
              </a:spcAft>
              <a:defRPr/>
            </a:pPr>
            <a:r>
              <a:rPr lang="en-GB" sz="900" b="1" kern="0" dirty="0">
                <a:solidFill>
                  <a:srgbClr val="E0DFE1">
                    <a:lumMod val="90000"/>
                  </a:srgbClr>
                </a:solidFill>
                <a:latin typeface="Arial" panose="020B0604020202020204" pitchFamily="34" charset="0"/>
                <a:cs typeface="Arial" panose="020B0604020202020204" pitchFamily="34" charset="0"/>
              </a:rPr>
              <a:t>Cohort 3</a:t>
            </a:r>
            <a:br>
              <a:rPr lang="en-GB" sz="900" b="1" kern="0" dirty="0">
                <a:solidFill>
                  <a:srgbClr val="E0DFE1">
                    <a:lumMod val="90000"/>
                  </a:srgbClr>
                </a:solidFill>
                <a:latin typeface="Arial" panose="020B0604020202020204" pitchFamily="34" charset="0"/>
                <a:cs typeface="Arial" panose="020B0604020202020204" pitchFamily="34" charset="0"/>
              </a:rPr>
            </a:br>
            <a:r>
              <a:rPr lang="en-GB" sz="900" b="1" kern="0" dirty="0">
                <a:solidFill>
                  <a:srgbClr val="E0DFE1">
                    <a:lumMod val="90000"/>
                  </a:srgbClr>
                </a:solidFill>
                <a:latin typeface="Arial" panose="020B0604020202020204" pitchFamily="34" charset="0"/>
                <a:cs typeface="Arial" panose="020B0604020202020204" pitchFamily="34" charset="0"/>
              </a:rPr>
              <a:t>200 mg BID</a:t>
            </a:r>
          </a:p>
        </p:txBody>
      </p:sp>
      <p:sp>
        <p:nvSpPr>
          <p:cNvPr id="28" name="Rounded Rectangle 27"/>
          <p:cNvSpPr/>
          <p:nvPr/>
        </p:nvSpPr>
        <p:spPr>
          <a:xfrm>
            <a:off x="3687765" y="2284413"/>
            <a:ext cx="809625" cy="482600"/>
          </a:xfrm>
          <a:prstGeom prst="roundRect">
            <a:avLst>
              <a:gd name="adj" fmla="val 11946"/>
            </a:avLst>
          </a:prstGeom>
          <a:solidFill>
            <a:schemeClr val="tx2"/>
          </a:solidFill>
          <a:ln w="28575">
            <a:solidFill>
              <a:schemeClr val="tx2"/>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anchor="ctr"/>
          <a:lstStyle/>
          <a:p>
            <a:pPr algn="ctr" defTabSz="457178" fontAlgn="auto">
              <a:spcBef>
                <a:spcPts val="600"/>
              </a:spcBef>
              <a:spcAft>
                <a:spcPts val="0"/>
              </a:spcAft>
              <a:defRPr/>
            </a:pPr>
            <a:r>
              <a:rPr lang="en-GB" sz="900" b="1" kern="0" dirty="0">
                <a:solidFill>
                  <a:srgbClr val="E0DFE1">
                    <a:lumMod val="90000"/>
                  </a:srgbClr>
                </a:solidFill>
                <a:latin typeface="Arial" panose="020B0604020202020204" pitchFamily="34" charset="0"/>
                <a:cs typeface="Arial" panose="020B0604020202020204" pitchFamily="34" charset="0"/>
              </a:rPr>
              <a:t>Cohort 4</a:t>
            </a:r>
            <a:br>
              <a:rPr lang="en-GB" sz="900" b="1" kern="0" dirty="0">
                <a:solidFill>
                  <a:srgbClr val="E0DFE1">
                    <a:lumMod val="90000"/>
                  </a:srgbClr>
                </a:solidFill>
                <a:latin typeface="Arial" panose="020B0604020202020204" pitchFamily="34" charset="0"/>
                <a:cs typeface="Arial" panose="020B0604020202020204" pitchFamily="34" charset="0"/>
              </a:rPr>
            </a:br>
            <a:r>
              <a:rPr lang="en-GB" sz="900" b="1" kern="0" dirty="0">
                <a:solidFill>
                  <a:srgbClr val="E0DFE1">
                    <a:lumMod val="90000"/>
                  </a:srgbClr>
                </a:solidFill>
                <a:latin typeface="Arial" panose="020B0604020202020204" pitchFamily="34" charset="0"/>
                <a:cs typeface="Arial" panose="020B0604020202020204" pitchFamily="34" charset="0"/>
              </a:rPr>
              <a:t>300 mg BID</a:t>
            </a:r>
          </a:p>
        </p:txBody>
      </p:sp>
      <p:sp>
        <p:nvSpPr>
          <p:cNvPr id="30" name="Rounded Rectangle 29"/>
          <p:cNvSpPr/>
          <p:nvPr/>
        </p:nvSpPr>
        <p:spPr>
          <a:xfrm>
            <a:off x="4521201" y="1970088"/>
            <a:ext cx="809625" cy="482600"/>
          </a:xfrm>
          <a:prstGeom prst="roundRect">
            <a:avLst>
              <a:gd name="adj" fmla="val 11946"/>
            </a:avLst>
          </a:prstGeom>
          <a:noFill/>
          <a:ln w="28575">
            <a:solidFill>
              <a:schemeClr val="tx2"/>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anchor="ctr"/>
          <a:lstStyle/>
          <a:p>
            <a:pPr algn="ctr" defTabSz="457178" fontAlgn="auto">
              <a:spcBef>
                <a:spcPts val="600"/>
              </a:spcBef>
              <a:spcAft>
                <a:spcPts val="0"/>
              </a:spcAft>
              <a:defRPr/>
            </a:pPr>
            <a:r>
              <a:rPr lang="en-GB" sz="900" b="1" kern="0" dirty="0">
                <a:solidFill>
                  <a:srgbClr val="E0DFE1">
                    <a:lumMod val="90000"/>
                  </a:srgbClr>
                </a:solidFill>
                <a:latin typeface="Arial" panose="020B0604020202020204" pitchFamily="34" charset="0"/>
                <a:cs typeface="Arial" panose="020B0604020202020204" pitchFamily="34" charset="0"/>
              </a:rPr>
              <a:t>Cohort 5</a:t>
            </a:r>
            <a:br>
              <a:rPr lang="en-GB" sz="900" b="1" kern="0" dirty="0">
                <a:solidFill>
                  <a:srgbClr val="E0DFE1">
                    <a:lumMod val="90000"/>
                  </a:srgbClr>
                </a:solidFill>
                <a:latin typeface="Arial" panose="020B0604020202020204" pitchFamily="34" charset="0"/>
                <a:cs typeface="Arial" panose="020B0604020202020204" pitchFamily="34" charset="0"/>
              </a:rPr>
            </a:br>
            <a:r>
              <a:rPr lang="en-GB" sz="900" b="1" kern="0" dirty="0">
                <a:solidFill>
                  <a:srgbClr val="E0DFE1">
                    <a:lumMod val="90000"/>
                  </a:srgbClr>
                </a:solidFill>
                <a:latin typeface="Arial" panose="020B0604020202020204" pitchFamily="34" charset="0"/>
                <a:cs typeface="Arial" panose="020B0604020202020204" pitchFamily="34" charset="0"/>
              </a:rPr>
              <a:t>500 mg BID</a:t>
            </a:r>
          </a:p>
        </p:txBody>
      </p:sp>
      <p:sp>
        <p:nvSpPr>
          <p:cNvPr id="29" name="Rectangle 28"/>
          <p:cNvSpPr>
            <a:spLocks noChangeArrowheads="1"/>
          </p:cNvSpPr>
          <p:nvPr/>
        </p:nvSpPr>
        <p:spPr bwMode="auto">
          <a:xfrm>
            <a:off x="163514" y="3913189"/>
            <a:ext cx="8828087" cy="2038351"/>
          </a:xfrm>
          <a:prstGeom prst="rect">
            <a:avLst/>
          </a:prstGeom>
          <a:noFill/>
          <a:ln w="38100">
            <a:solidFill>
              <a:srgbClr val="00B0F0"/>
            </a:solidFill>
            <a:miter lim="800000"/>
            <a:headEnd/>
            <a:tailEnd/>
          </a:ln>
          <a:effectLst>
            <a:outerShdw blurRad="40000" dist="23000" dir="5400000" rotWithShape="0">
              <a:srgbClr val="000000">
                <a:alpha val="34999"/>
              </a:srgbClr>
            </a:outerShdw>
          </a:effectLst>
          <a:extLst>
            <a:ext uri="{909E8E84-426E-40dd-AFC4-6F175D3DCCD1}">
              <a14:hiddenFill xmlns="" xmlns:a14="http://schemas.microsoft.com/office/drawing/2010/main">
                <a:solidFill>
                  <a:srgbClr val="FFFFFF"/>
                </a:solidFill>
              </a14:hiddenFill>
            </a:ext>
          </a:extLst>
        </p:spPr>
        <p:txBody>
          <a:bodyPr lIns="68580" tIns="34291" rIns="68580" bIns="34291" anchor="ctr"/>
          <a:lstStyle/>
          <a:p>
            <a:pPr algn="ctr" fontAlgn="auto">
              <a:spcBef>
                <a:spcPts val="0"/>
              </a:spcBef>
              <a:spcAft>
                <a:spcPts val="0"/>
              </a:spcAft>
              <a:defRPr/>
            </a:pPr>
            <a:endParaRPr lang="en-GB" kern="0">
              <a:solidFill>
                <a:prstClr val="white"/>
              </a:solidFill>
              <a:latin typeface="+mn-lt"/>
              <a:cs typeface="+mn-cs"/>
            </a:endParaRPr>
          </a:p>
        </p:txBody>
      </p:sp>
      <p:sp>
        <p:nvSpPr>
          <p:cNvPr id="63511" name="Title 7"/>
          <p:cNvSpPr txBox="1">
            <a:spLocks/>
          </p:cNvSpPr>
          <p:nvPr/>
        </p:nvSpPr>
        <p:spPr bwMode="auto">
          <a:xfrm>
            <a:off x="76201" y="327026"/>
            <a:ext cx="8834439"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charset="0"/>
                <a:ea typeface="ヒラギノ角ゴ Pro W3" charset="0"/>
                <a:cs typeface="ヒラギノ角ゴ Pro W3" charset="0"/>
              </a:defRPr>
            </a:lvl1pPr>
            <a:lvl2pPr marL="742950" indent="-285750" defTabSz="457200">
              <a:defRPr sz="2400">
                <a:solidFill>
                  <a:schemeClr val="tx1"/>
                </a:solidFill>
                <a:latin typeface="Arial" charset="0"/>
                <a:ea typeface="ヒラギノ角ゴ Pro W3" charset="0"/>
                <a:cs typeface="ヒラギノ角ゴ Pro W3" charset="0"/>
              </a:defRPr>
            </a:lvl2pPr>
            <a:lvl3pPr marL="1143000" indent="-228600" defTabSz="457200">
              <a:defRPr sz="2400">
                <a:solidFill>
                  <a:schemeClr val="tx1"/>
                </a:solidFill>
                <a:latin typeface="Arial" charset="0"/>
                <a:ea typeface="ヒラギノ角ゴ Pro W3" charset="0"/>
                <a:cs typeface="ヒラギノ角ゴ Pro W3" charset="0"/>
              </a:defRPr>
            </a:lvl3pPr>
            <a:lvl4pPr marL="1600200" indent="-228600" defTabSz="457200">
              <a:defRPr sz="2400">
                <a:solidFill>
                  <a:schemeClr val="tx1"/>
                </a:solidFill>
                <a:latin typeface="Arial" charset="0"/>
                <a:ea typeface="ヒラギノ角ゴ Pro W3" charset="0"/>
                <a:cs typeface="ヒラギノ角ゴ Pro W3" charset="0"/>
              </a:defRPr>
            </a:lvl4pPr>
            <a:lvl5pPr marL="2057400" indent="-228600" defTabSz="4572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defTabSz="457189" fontAlgn="auto">
              <a:spcBef>
                <a:spcPts val="0"/>
              </a:spcBef>
              <a:spcAft>
                <a:spcPts val="0"/>
              </a:spcAft>
            </a:pPr>
            <a:r>
              <a:rPr lang="en-GB" sz="2800" b="1" kern="0">
                <a:solidFill>
                  <a:schemeClr val="bg1"/>
                </a:solidFill>
                <a:latin typeface="Comic Sans MS" charset="0"/>
                <a:ea typeface="MS PGothic" charset="0"/>
                <a:cs typeface="MS PGothic" charset="0"/>
              </a:rPr>
              <a:t>BLOOM study design – overview</a:t>
            </a:r>
          </a:p>
        </p:txBody>
      </p:sp>
    </p:spTree>
    <p:extLst>
      <p:ext uri="{BB962C8B-B14F-4D97-AF65-F5344CB8AC3E}">
        <p14:creationId xmlns:p14="http://schemas.microsoft.com/office/powerpoint/2010/main" val="1936023657"/>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40" y="2514600"/>
            <a:ext cx="7805737" cy="344488"/>
          </a:xfrm>
        </p:spPr>
        <p:txBody>
          <a:bodyPr/>
          <a:lstStyle/>
          <a:p>
            <a:pPr>
              <a:defRPr/>
            </a:pPr>
            <a:r>
              <a:rPr lang="en-US" sz="700" b="1" dirty="0">
                <a:latin typeface="Arial" charset="0"/>
                <a:ea typeface="+mn-ea"/>
                <a:cs typeface="+mn-cs"/>
              </a:rPr>
              <a:t>Osimertinib activity across LM assessments</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514"/>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79388" y="6477000"/>
            <a:ext cx="88392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200" kern="0" dirty="0">
                <a:solidFill>
                  <a:schemeClr val="tx1"/>
                </a:solidFill>
                <a:latin typeface="Arial" charset="0"/>
                <a:ea typeface="+mn-ea"/>
                <a:cs typeface="+mn-cs"/>
              </a:rPr>
              <a:t>Presented By James Yang at 2016 ASCO Annual Meeting</a:t>
            </a:r>
          </a:p>
        </p:txBody>
      </p:sp>
    </p:spTree>
    <p:extLst>
      <p:ext uri="{BB962C8B-B14F-4D97-AF65-F5344CB8AC3E}">
        <p14:creationId xmlns:p14="http://schemas.microsoft.com/office/powerpoint/2010/main" val="419582566"/>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40" y="2514600"/>
            <a:ext cx="7805737" cy="344488"/>
          </a:xfrm>
        </p:spPr>
        <p:txBody>
          <a:bodyPr/>
          <a:lstStyle/>
          <a:p>
            <a:pPr>
              <a:defRPr/>
            </a:pPr>
            <a:r>
              <a:rPr lang="en-US" sz="700" b="1" dirty="0">
                <a:latin typeface="Arial" charset="0"/>
                <a:ea typeface="+mn-ea"/>
                <a:cs typeface="+mn-cs"/>
              </a:rPr>
              <a:t>Time on treatment</a:t>
            </a:r>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514"/>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79388" y="6477000"/>
            <a:ext cx="88392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200" kern="0" dirty="0">
                <a:solidFill>
                  <a:schemeClr val="tx1"/>
                </a:solidFill>
                <a:latin typeface="Arial" charset="0"/>
                <a:ea typeface="+mn-ea"/>
                <a:cs typeface="+mn-cs"/>
              </a:rPr>
              <a:t>Presented By James Yang at 2016 ASCO Annual Meeting</a:t>
            </a:r>
          </a:p>
        </p:txBody>
      </p:sp>
    </p:spTree>
    <p:extLst>
      <p:ext uri="{BB962C8B-B14F-4D97-AF65-F5344CB8AC3E}">
        <p14:creationId xmlns:p14="http://schemas.microsoft.com/office/powerpoint/2010/main" val="2950229118"/>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791" y="1810930"/>
            <a:ext cx="8074025" cy="863600"/>
          </a:xfrm>
        </p:spPr>
        <p:txBody>
          <a:bodyPr/>
          <a:lstStyle/>
          <a:p>
            <a:r>
              <a:rPr lang="en-US" dirty="0" err="1"/>
              <a:t>Osimertinib</a:t>
            </a:r>
            <a:r>
              <a:rPr lang="en-US" dirty="0"/>
              <a:t> </a:t>
            </a:r>
            <a:r>
              <a:rPr lang="en-US" dirty="0" smtClean="0"/>
              <a:t>Update</a:t>
            </a:r>
            <a:endParaRPr lang="en-US" dirty="0"/>
          </a:p>
        </p:txBody>
      </p:sp>
      <p:sp>
        <p:nvSpPr>
          <p:cNvPr id="3" name="TextBox 2"/>
          <p:cNvSpPr txBox="1"/>
          <p:nvPr/>
        </p:nvSpPr>
        <p:spPr>
          <a:xfrm>
            <a:off x="2060757" y="3263250"/>
            <a:ext cx="4819291" cy="646331"/>
          </a:xfrm>
          <a:prstGeom prst="rect">
            <a:avLst/>
          </a:prstGeom>
          <a:noFill/>
        </p:spPr>
        <p:txBody>
          <a:bodyPr wrap="square" rtlCol="0">
            <a:spAutoFit/>
          </a:bodyPr>
          <a:lstStyle/>
          <a:p>
            <a:pPr algn="ctr"/>
            <a:r>
              <a:rPr lang="en-US" dirty="0"/>
              <a:t>Roy S. </a:t>
            </a:r>
            <a:r>
              <a:rPr lang="en-US" dirty="0" err="1" smtClean="0"/>
              <a:t>Herbst</a:t>
            </a:r>
            <a:r>
              <a:rPr lang="en-US" dirty="0" smtClean="0"/>
              <a:t> MD</a:t>
            </a:r>
            <a:r>
              <a:rPr lang="en-US" dirty="0"/>
              <a:t>, PhD</a:t>
            </a:r>
          </a:p>
          <a:p>
            <a:pPr algn="ctr"/>
            <a:r>
              <a:rPr lang="en-US" dirty="0"/>
              <a:t>Yale Cancer Center</a:t>
            </a:r>
          </a:p>
        </p:txBody>
      </p:sp>
    </p:spTree>
    <p:extLst>
      <p:ext uri="{BB962C8B-B14F-4D97-AF65-F5344CB8AC3E}">
        <p14:creationId xmlns:p14="http://schemas.microsoft.com/office/powerpoint/2010/main" val="104800293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40" y="2514600"/>
            <a:ext cx="7805737" cy="344488"/>
          </a:xfrm>
        </p:spPr>
        <p:txBody>
          <a:bodyPr/>
          <a:lstStyle/>
          <a:p>
            <a:pPr>
              <a:defRPr/>
            </a:pPr>
            <a:r>
              <a:rPr lang="en-US" sz="700" b="1" dirty="0">
                <a:latin typeface="Arial" charset="0"/>
                <a:ea typeface="+mn-ea"/>
                <a:cs typeface="+mn-cs"/>
              </a:rPr>
              <a:t>Phase I study (BLOOM) of AZD3759, a CNS penetrable EGFR inhibitor, for the treatment of non-small-cell lung cancer (NSCLC) with brain metastasis (BM) and leptomeningeal metastasis (LM)</a:t>
            </a:r>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514"/>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79388" y="6477000"/>
            <a:ext cx="88392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200" kern="0" dirty="0">
                <a:solidFill>
                  <a:schemeClr val="tx1"/>
                </a:solidFill>
                <a:latin typeface="Arial" charset="0"/>
                <a:ea typeface="+mn-ea"/>
                <a:cs typeface="+mn-cs"/>
              </a:rPr>
              <a:t>Presented By Myung-Ju Ahn at 2016 ASCO Annual Meeting</a:t>
            </a:r>
          </a:p>
        </p:txBody>
      </p:sp>
    </p:spTree>
    <p:extLst>
      <p:ext uri="{BB962C8B-B14F-4D97-AF65-F5344CB8AC3E}">
        <p14:creationId xmlns:p14="http://schemas.microsoft.com/office/powerpoint/2010/main" val="275764794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40" y="2514600"/>
            <a:ext cx="7805737" cy="344488"/>
          </a:xfrm>
        </p:spPr>
        <p:txBody>
          <a:bodyPr/>
          <a:lstStyle/>
          <a:p>
            <a:pPr>
              <a:defRPr/>
            </a:pPr>
            <a:r>
              <a:rPr lang="en-US" sz="700" b="1" dirty="0">
                <a:latin typeface="Arial" charset="0"/>
                <a:ea typeface="+mn-ea"/>
                <a:cs typeface="+mn-cs"/>
              </a:rPr>
              <a:t>Anti-tumor activity </a:t>
            </a:r>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514"/>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79388" y="6477000"/>
            <a:ext cx="88392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200" kern="0" dirty="0">
                <a:solidFill>
                  <a:schemeClr val="tx1"/>
                </a:solidFill>
                <a:latin typeface="Arial" charset="0"/>
                <a:ea typeface="+mn-ea"/>
                <a:cs typeface="+mn-cs"/>
              </a:rPr>
              <a:t>Presented By Myung-Ju Ahn at 2016 ASCO Annual Meeting</a:t>
            </a:r>
          </a:p>
        </p:txBody>
      </p:sp>
    </p:spTree>
    <p:extLst>
      <p:ext uri="{BB962C8B-B14F-4D97-AF65-F5344CB8AC3E}">
        <p14:creationId xmlns:p14="http://schemas.microsoft.com/office/powerpoint/2010/main" val="3219085219"/>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628651" y="365125"/>
            <a:ext cx="7886700" cy="1082675"/>
          </a:xfrm>
        </p:spPr>
        <p:txBody>
          <a:bodyPr/>
          <a:lstStyle/>
          <a:p>
            <a:r>
              <a:rPr lang="en-US">
                <a:latin typeface="Comic Sans MS" charset="0"/>
                <a:ea typeface="ヒラギノ角ゴ Pro W3" charset="0"/>
                <a:cs typeface="ヒラギノ角ゴ Pro W3" charset="0"/>
              </a:rPr>
              <a:t>Summary of Findings</a:t>
            </a:r>
          </a:p>
        </p:txBody>
      </p:sp>
      <p:sp>
        <p:nvSpPr>
          <p:cNvPr id="3" name="Content Placeholder 2"/>
          <p:cNvSpPr>
            <a:spLocks noGrp="1"/>
          </p:cNvSpPr>
          <p:nvPr>
            <p:ph idx="1"/>
          </p:nvPr>
        </p:nvSpPr>
        <p:spPr>
          <a:xfrm>
            <a:off x="457201" y="1524000"/>
            <a:ext cx="8362951" cy="4351339"/>
          </a:xfrm>
        </p:spPr>
        <p:txBody>
          <a:bodyPr>
            <a:normAutofit fontScale="85000" lnSpcReduction="20000"/>
          </a:bodyPr>
          <a:lstStyle/>
          <a:p>
            <a:pPr>
              <a:defRPr/>
            </a:pPr>
            <a:r>
              <a:rPr lang="en-US" dirty="0">
                <a:solidFill>
                  <a:srgbClr val="002B5C"/>
                </a:solidFill>
                <a:latin typeface="Comic Sans MS" pitchFamily="66" charset="0"/>
              </a:rPr>
              <a:t>Brain Mets (AZD3759)</a:t>
            </a:r>
          </a:p>
          <a:p>
            <a:pPr lvl="1">
              <a:defRPr/>
            </a:pPr>
            <a:r>
              <a:rPr lang="en-US" dirty="0">
                <a:solidFill>
                  <a:srgbClr val="002B5C"/>
                </a:solidFill>
                <a:latin typeface="Comic Sans MS" pitchFamily="66" charset="0"/>
              </a:rPr>
              <a:t>6 PRs (3 confirmed/3 unconfirmed) in 21 patients</a:t>
            </a:r>
          </a:p>
          <a:p>
            <a:pPr lvl="1">
              <a:defRPr/>
            </a:pPr>
            <a:r>
              <a:rPr lang="en-US" dirty="0">
                <a:solidFill>
                  <a:srgbClr val="002B5C"/>
                </a:solidFill>
                <a:latin typeface="Comic Sans MS" pitchFamily="66" charset="0"/>
              </a:rPr>
              <a:t>13/21 had immediate prior EGFR TKIs; 7 /21 prior WBXRT</a:t>
            </a:r>
          </a:p>
          <a:p>
            <a:pPr lvl="1">
              <a:defRPr/>
            </a:pPr>
            <a:endParaRPr lang="en-US" dirty="0">
              <a:solidFill>
                <a:srgbClr val="002B5C"/>
              </a:solidFill>
              <a:latin typeface="Comic Sans MS" pitchFamily="66" charset="0"/>
            </a:endParaRPr>
          </a:p>
          <a:p>
            <a:pPr>
              <a:defRPr/>
            </a:pPr>
            <a:r>
              <a:rPr lang="en-US" dirty="0" err="1">
                <a:solidFill>
                  <a:srgbClr val="002B5C"/>
                </a:solidFill>
                <a:latin typeface="Comic Sans MS" pitchFamily="66" charset="0"/>
              </a:rPr>
              <a:t>Leptomeningeal</a:t>
            </a:r>
            <a:r>
              <a:rPr lang="en-US" dirty="0">
                <a:solidFill>
                  <a:srgbClr val="002B5C"/>
                </a:solidFill>
                <a:latin typeface="Comic Sans MS" pitchFamily="66" charset="0"/>
              </a:rPr>
              <a:t> </a:t>
            </a:r>
            <a:r>
              <a:rPr lang="en-US" dirty="0" err="1">
                <a:solidFill>
                  <a:srgbClr val="002B5C"/>
                </a:solidFill>
                <a:latin typeface="Comic Sans MS" pitchFamily="66" charset="0"/>
              </a:rPr>
              <a:t>Carcinomatosis</a:t>
            </a:r>
            <a:r>
              <a:rPr lang="en-US" dirty="0">
                <a:solidFill>
                  <a:srgbClr val="002B5C"/>
                </a:solidFill>
                <a:latin typeface="Comic Sans MS" pitchFamily="66" charset="0"/>
              </a:rPr>
              <a:t> (AZD3759 &amp; Osimertinib)</a:t>
            </a:r>
          </a:p>
          <a:p>
            <a:pPr lvl="1">
              <a:defRPr/>
            </a:pPr>
            <a:r>
              <a:rPr lang="en-US" dirty="0">
                <a:solidFill>
                  <a:srgbClr val="002B5C"/>
                </a:solidFill>
                <a:latin typeface="Comic Sans MS" pitchFamily="66" charset="0"/>
              </a:rPr>
              <a:t>Neurologic improvement and responses observed</a:t>
            </a:r>
          </a:p>
          <a:p>
            <a:pPr lvl="1">
              <a:defRPr/>
            </a:pPr>
            <a:r>
              <a:rPr lang="en-US" dirty="0">
                <a:solidFill>
                  <a:srgbClr val="002B5C"/>
                </a:solidFill>
                <a:latin typeface="Comic Sans MS" pitchFamily="66" charset="0"/>
              </a:rPr>
              <a:t>&gt; 50% (14/26) had prior WBXRT</a:t>
            </a:r>
          </a:p>
          <a:p>
            <a:pPr lvl="1">
              <a:defRPr/>
            </a:pPr>
            <a:r>
              <a:rPr lang="en-US" dirty="0">
                <a:solidFill>
                  <a:srgbClr val="002B5C"/>
                </a:solidFill>
                <a:latin typeface="Comic Sans MS" pitchFamily="66" charset="0"/>
              </a:rPr>
              <a:t>100% had prior systemic EGFR TKIs</a:t>
            </a:r>
          </a:p>
          <a:p>
            <a:pPr lvl="1">
              <a:defRPr/>
            </a:pPr>
            <a:r>
              <a:rPr lang="en-US" dirty="0">
                <a:solidFill>
                  <a:srgbClr val="002B5C"/>
                </a:solidFill>
                <a:latin typeface="Comic Sans MS" pitchFamily="66" charset="0"/>
              </a:rPr>
              <a:t>Clearing of CSF cytology observed in many patients </a:t>
            </a:r>
          </a:p>
          <a:p>
            <a:pPr lvl="1">
              <a:defRPr/>
            </a:pPr>
            <a:endParaRPr lang="en-US" dirty="0">
              <a:solidFill>
                <a:srgbClr val="002B5C"/>
              </a:solidFill>
              <a:latin typeface="Comic Sans MS" pitchFamily="66" charset="0"/>
            </a:endParaRPr>
          </a:p>
          <a:p>
            <a:pPr lvl="1">
              <a:defRPr/>
            </a:pPr>
            <a:endParaRPr lang="en-US" dirty="0">
              <a:solidFill>
                <a:srgbClr val="002B5C"/>
              </a:solidFill>
              <a:latin typeface="Comic Sans MS" pitchFamily="66" charset="0"/>
            </a:endParaRPr>
          </a:p>
        </p:txBody>
      </p:sp>
    </p:spTree>
    <p:extLst>
      <p:ext uri="{BB962C8B-B14F-4D97-AF65-F5344CB8AC3E}">
        <p14:creationId xmlns:p14="http://schemas.microsoft.com/office/powerpoint/2010/main" val="3939362867"/>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WCLC 2015_Header_Footer_PPT_Presentation Title_Author Version_4-02.p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0" y="6199717"/>
            <a:ext cx="9144000" cy="65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7" descr="T:\!Home\Conference\2016\12 - WCLC\Marketing\Logo\Conference\WCLC2016_Abstract-Submission-Banner_vFF_REV-MAY-20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37"/>
            <a:ext cx="9144000" cy="91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ubtitle 2"/>
          <p:cNvSpPr txBox="1">
            <a:spLocks/>
          </p:cNvSpPr>
          <p:nvPr/>
        </p:nvSpPr>
        <p:spPr bwMode="auto">
          <a:xfrm>
            <a:off x="155510" y="2918310"/>
            <a:ext cx="8832980" cy="153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800" tIns="50800" rIns="50800" bIns="50800" numCol="1" anchor="t" anchorCtr="0" compatLnSpc="1">
            <a:prstTxWarp prst="textNoShape">
              <a:avLst/>
            </a:prstTxWarp>
          </a:bodyPr>
          <a:lstStyle>
            <a:lvl1pPr marL="180971" indent="-180971" algn="l" rtl="0" eaLnBrk="1" fontAlgn="base" hangingPunct="1">
              <a:spcBef>
                <a:spcPts val="800"/>
              </a:spcBef>
              <a:spcAft>
                <a:spcPct val="0"/>
              </a:spcAft>
              <a:buFont typeface="Arial" panose="020B0604020202020204" pitchFamily="34" charset="0"/>
              <a:buChar char="•"/>
              <a:defRPr sz="15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1pPr>
            <a:lvl2pPr marL="590535" indent="-234944" algn="l" rtl="0" eaLnBrk="1" fontAlgn="base" hangingPunct="1">
              <a:spcBef>
                <a:spcPts val="700"/>
              </a:spcBef>
              <a:spcAft>
                <a:spcPct val="0"/>
              </a:spcAft>
              <a:buFont typeface="Symbol" panose="05050102010706020507" pitchFamily="18" charset="2"/>
              <a:buChar char="-"/>
              <a:defRPr sz="135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2pPr>
            <a:lvl3pPr marL="806430" indent="-207958" algn="l" rtl="0" eaLnBrk="1" fontAlgn="base" hangingPunct="1">
              <a:spcBef>
                <a:spcPts val="600"/>
              </a:spcBef>
              <a:spcAft>
                <a:spcPct val="0"/>
              </a:spcAft>
              <a:buFont typeface="Arial" panose="020B0604020202020204" pitchFamily="34" charset="0"/>
              <a:buChar char="•"/>
              <a:defRPr sz="12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3pPr>
            <a:lvl4pPr marL="988988" indent="-182558" algn="l" rtl="0" eaLnBrk="1" fontAlgn="base" hangingPunct="1">
              <a:spcBef>
                <a:spcPts val="500"/>
              </a:spcBef>
              <a:spcAft>
                <a:spcPct val="0"/>
              </a:spcAft>
              <a:buFont typeface="Arial" panose="020B0604020202020204" pitchFamily="34" charset="0"/>
              <a:buChar char="•"/>
              <a:defRPr sz="11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4pPr>
            <a:lvl5pPr marL="1344580" indent="-268281" algn="l" rtl="0" eaLnBrk="1" fontAlgn="base" hangingPunct="1">
              <a:spcBef>
                <a:spcPts val="500"/>
              </a:spcBef>
              <a:spcAft>
                <a:spcPct val="0"/>
              </a:spcAft>
              <a:buFont typeface="Arial" panose="020B0604020202020204" pitchFamily="34" charset="0"/>
              <a:buChar char="•"/>
              <a:defRPr sz="11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5pPr>
            <a:lvl6pPr marL="2133547" algn="ctr" rtl="0" eaLnBrk="1" fontAlgn="base" hangingPunct="1">
              <a:spcBef>
                <a:spcPts val="500"/>
              </a:spcBef>
              <a:spcAft>
                <a:spcPct val="0"/>
              </a:spcAft>
              <a:defRPr sz="2000">
                <a:solidFill>
                  <a:srgbClr val="878787"/>
                </a:solidFill>
                <a:latin typeface="+mn-lt"/>
                <a:ea typeface="+mn-ea"/>
                <a:cs typeface="+mn-cs"/>
                <a:sym typeface="Calibri" charset="0"/>
              </a:defRPr>
            </a:lvl6pPr>
            <a:lvl7pPr marL="2590736" algn="ctr" rtl="0" eaLnBrk="1" fontAlgn="base" hangingPunct="1">
              <a:spcBef>
                <a:spcPts val="500"/>
              </a:spcBef>
              <a:spcAft>
                <a:spcPct val="0"/>
              </a:spcAft>
              <a:defRPr sz="2000">
                <a:solidFill>
                  <a:srgbClr val="878787"/>
                </a:solidFill>
                <a:latin typeface="+mn-lt"/>
                <a:ea typeface="+mn-ea"/>
                <a:cs typeface="+mn-cs"/>
                <a:sym typeface="Calibri" charset="0"/>
              </a:defRPr>
            </a:lvl7pPr>
            <a:lvl8pPr marL="3047924" algn="ctr" rtl="0" eaLnBrk="1" fontAlgn="base" hangingPunct="1">
              <a:spcBef>
                <a:spcPts val="500"/>
              </a:spcBef>
              <a:spcAft>
                <a:spcPct val="0"/>
              </a:spcAft>
              <a:defRPr sz="2000">
                <a:solidFill>
                  <a:srgbClr val="878787"/>
                </a:solidFill>
                <a:latin typeface="+mn-lt"/>
                <a:ea typeface="+mn-ea"/>
                <a:cs typeface="+mn-cs"/>
                <a:sym typeface="Calibri" charset="0"/>
              </a:defRPr>
            </a:lvl8pPr>
            <a:lvl9pPr marL="3505112" algn="ctr" rtl="0" eaLnBrk="1" fontAlgn="base" hangingPunct="1">
              <a:spcBef>
                <a:spcPts val="500"/>
              </a:spcBef>
              <a:spcAft>
                <a:spcPct val="0"/>
              </a:spcAft>
              <a:defRPr sz="2000">
                <a:solidFill>
                  <a:srgbClr val="878787"/>
                </a:solidFill>
                <a:latin typeface="+mn-lt"/>
                <a:ea typeface="+mn-ea"/>
                <a:cs typeface="+mn-cs"/>
                <a:sym typeface="Calibri" charset="0"/>
              </a:defRPr>
            </a:lvl9pPr>
          </a:lstStyle>
          <a:p>
            <a:pPr marL="0" indent="0">
              <a:buNone/>
            </a:pPr>
            <a:endParaRPr lang="en-GB" sz="2133" dirty="0"/>
          </a:p>
        </p:txBody>
      </p:sp>
      <p:sp>
        <p:nvSpPr>
          <p:cNvPr id="10" name="Title 1"/>
          <p:cNvSpPr txBox="1">
            <a:spLocks/>
          </p:cNvSpPr>
          <p:nvPr/>
        </p:nvSpPr>
        <p:spPr bwMode="auto">
          <a:xfrm>
            <a:off x="-1140884" y="1468561"/>
            <a:ext cx="11425767" cy="1309272"/>
          </a:xfrm>
          <a:prstGeom prst="rect">
            <a:avLst/>
          </a:prstGeom>
          <a:noFill/>
          <a:ln>
            <a:noFill/>
          </a:ln>
          <a:extLst/>
        </p:spPr>
        <p:txBody>
          <a:bodyPr vert="horz" wrap="square" lIns="50800" tIns="50800" rIns="50800" bIns="50800" numCol="1" anchor="ctr" anchorCtr="0" compatLnSpc="1">
            <a:prstTxWarp prst="textNoShape">
              <a:avLst/>
            </a:prstTxWarp>
            <a:noAutofit/>
          </a:bodyPr>
          <a:lstStyle>
            <a:lvl1pPr algn="ctr" rtl="0" eaLnBrk="1" fontAlgn="base" hangingPunct="1">
              <a:spcBef>
                <a:spcPct val="0"/>
              </a:spcBef>
              <a:spcAft>
                <a:spcPct val="0"/>
              </a:spcAft>
              <a:defRPr sz="3000" b="1">
                <a:solidFill>
                  <a:schemeClr val="tx1"/>
                </a:solidFill>
                <a:latin typeface="Arial" panose="020B0604020202020204" pitchFamily="34" charset="0"/>
                <a:ea typeface="+mj-ea"/>
                <a:cs typeface="Arial" panose="020B0604020202020204" pitchFamily="34" charset="0"/>
                <a:sym typeface="Calibri" panose="020F0502020204030204" pitchFamily="34" charset="0"/>
              </a:defRPr>
            </a:lvl1pPr>
            <a:lvl2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2pPr>
            <a:lvl3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3pPr>
            <a:lvl4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4pPr>
            <a:lvl5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5pPr>
            <a:lvl6pPr marL="457189"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6pPr>
            <a:lvl7pPr marL="914378"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7pPr>
            <a:lvl8pPr marL="1371566"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8pPr>
            <a:lvl9pPr marL="1828754"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9pPr>
          </a:lstStyle>
          <a:p>
            <a:pPr defTabSz="1219170"/>
            <a:endParaRPr lang="en-GB" sz="3200" kern="0" dirty="0"/>
          </a:p>
        </p:txBody>
      </p:sp>
      <p:sp>
        <p:nvSpPr>
          <p:cNvPr id="11" name="Subtitle 2"/>
          <p:cNvSpPr txBox="1">
            <a:spLocks/>
          </p:cNvSpPr>
          <p:nvPr/>
        </p:nvSpPr>
        <p:spPr>
          <a:xfrm>
            <a:off x="400048" y="4618549"/>
            <a:ext cx="8343904" cy="1460244"/>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accent3">
                    <a:lumMod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defRPr/>
            </a:pPr>
            <a:r>
              <a:rPr lang="en-US" sz="1067" baseline="30000" dirty="0">
                <a:solidFill>
                  <a:srgbClr val="000000"/>
                </a:solidFill>
                <a:latin typeface="Arial" panose="020B0604020202020204" pitchFamily="34" charset="0"/>
                <a:cs typeface="Arial" panose="020B0604020202020204" pitchFamily="34" charset="0"/>
              </a:rPr>
              <a:t>1</a:t>
            </a:r>
            <a:r>
              <a:rPr lang="en-US" sz="1067" dirty="0">
                <a:solidFill>
                  <a:srgbClr val="000000"/>
                </a:solidFill>
                <a:latin typeface="Arial" panose="020B0604020202020204" pitchFamily="34" charset="0"/>
                <a:cs typeface="Arial" panose="020B0604020202020204" pitchFamily="34" charset="0"/>
              </a:rPr>
              <a:t>The Ottawa Hospital Cancer Centre, University of Ottawa, Ottawa, Canada; </a:t>
            </a:r>
            <a:r>
              <a:rPr lang="en-US" sz="1067" baseline="30000" dirty="0">
                <a:solidFill>
                  <a:srgbClr val="000000"/>
                </a:solidFill>
                <a:latin typeface="Arial" panose="020B0604020202020204" pitchFamily="34" charset="0"/>
                <a:cs typeface="Arial" panose="020B0604020202020204" pitchFamily="34" charset="0"/>
              </a:rPr>
              <a:t>2</a:t>
            </a:r>
            <a:r>
              <a:rPr lang="en-US" sz="1067" dirty="0">
                <a:solidFill>
                  <a:srgbClr val="000000"/>
                </a:solidFill>
                <a:latin typeface="Arial" panose="020B0604020202020204" pitchFamily="34" charset="0"/>
                <a:cs typeface="Arial" panose="020B0604020202020204" pitchFamily="34" charset="0"/>
              </a:rPr>
              <a:t>University Health Network, Princess Margaret Cancer Centre, Toronto, Canada; </a:t>
            </a:r>
            <a:r>
              <a:rPr lang="en-US" sz="1067" baseline="30000" dirty="0">
                <a:solidFill>
                  <a:srgbClr val="000000"/>
                </a:solidFill>
                <a:latin typeface="Arial" panose="020B0604020202020204" pitchFamily="34" charset="0"/>
                <a:cs typeface="Arial" panose="020B0604020202020204" pitchFamily="34" charset="0"/>
              </a:rPr>
              <a:t>3</a:t>
            </a:r>
            <a:r>
              <a:rPr lang="en-US" sz="1067" dirty="0">
                <a:solidFill>
                  <a:srgbClr val="000000"/>
                </a:solidFill>
                <a:latin typeface="Arial" panose="020B0604020202020204" pitchFamily="34" charset="0"/>
                <a:cs typeface="Arial" panose="020B0604020202020204" pitchFamily="34" charset="0"/>
              </a:rPr>
              <a:t>Samsung Medical Center, Sungkyunkwan University School of Medicine, Seoul, Korea; </a:t>
            </a:r>
            <a:r>
              <a:rPr lang="en-US" sz="1067" baseline="30000" dirty="0">
                <a:solidFill>
                  <a:srgbClr val="000000"/>
                </a:solidFill>
                <a:latin typeface="Arial" panose="020B0604020202020204" pitchFamily="34" charset="0"/>
                <a:cs typeface="Arial" panose="020B0604020202020204" pitchFamily="34" charset="0"/>
              </a:rPr>
              <a:t>4</a:t>
            </a:r>
            <a:r>
              <a:rPr lang="en-US" sz="1067" dirty="0">
                <a:solidFill>
                  <a:srgbClr val="000000"/>
                </a:solidFill>
                <a:latin typeface="Arial" panose="020B0604020202020204" pitchFamily="34" charset="0"/>
                <a:cs typeface="Arial" panose="020B0604020202020204" pitchFamily="34" charset="0"/>
              </a:rPr>
              <a:t>UC San Diego Health, Moores Cancer Center, California, USA; </a:t>
            </a:r>
            <a:r>
              <a:rPr lang="en-US" sz="1067" baseline="30000" dirty="0">
                <a:solidFill>
                  <a:srgbClr val="000000"/>
                </a:solidFill>
                <a:latin typeface="Arial" panose="020B0604020202020204" pitchFamily="34" charset="0"/>
                <a:cs typeface="Arial" panose="020B0604020202020204" pitchFamily="34" charset="0"/>
              </a:rPr>
              <a:t>5</a:t>
            </a:r>
            <a:r>
              <a:rPr lang="en-US" sz="1067" dirty="0">
                <a:solidFill>
                  <a:srgbClr val="000000"/>
                </a:solidFill>
                <a:latin typeface="Arial" panose="020B0604020202020204" pitchFamily="34" charset="0"/>
                <a:cs typeface="Arial" panose="020B0604020202020204" pitchFamily="34" charset="0"/>
              </a:rPr>
              <a:t>Santa Maria della Misericordia Hospital, Azienda Ospedaliera di Perugia, Perugia, Italy;</a:t>
            </a:r>
            <a:r>
              <a:rPr lang="en-US" sz="1067" baseline="30000" dirty="0">
                <a:solidFill>
                  <a:srgbClr val="000000"/>
                </a:solidFill>
                <a:latin typeface="Arial" panose="020B0604020202020204" pitchFamily="34" charset="0"/>
                <a:cs typeface="Arial" panose="020B0604020202020204" pitchFamily="34" charset="0"/>
              </a:rPr>
              <a:t>6</a:t>
            </a:r>
            <a:r>
              <a:rPr lang="en-US" sz="1067" dirty="0">
                <a:solidFill>
                  <a:srgbClr val="000000"/>
                </a:solidFill>
                <a:latin typeface="Arial" panose="020B0604020202020204" pitchFamily="34" charset="0"/>
                <a:cs typeface="Arial" panose="020B0604020202020204" pitchFamily="34" charset="0"/>
              </a:rPr>
              <a:t>European Institute of Oncology, Milan, Italy; </a:t>
            </a:r>
            <a:r>
              <a:rPr lang="en-US" sz="1067" baseline="30000" dirty="0">
                <a:solidFill>
                  <a:srgbClr val="000000"/>
                </a:solidFill>
                <a:latin typeface="Arial" panose="020B0604020202020204" pitchFamily="34" charset="0"/>
                <a:cs typeface="Arial" panose="020B0604020202020204" pitchFamily="34" charset="0"/>
              </a:rPr>
              <a:t>7</a:t>
            </a:r>
            <a:r>
              <a:rPr lang="en-US" sz="1067" dirty="0">
                <a:solidFill>
                  <a:srgbClr val="000000"/>
                </a:solidFill>
                <a:latin typeface="Arial" panose="020B0604020202020204" pitchFamily="34" charset="0"/>
                <a:cs typeface="Arial" panose="020B0604020202020204" pitchFamily="34" charset="0"/>
              </a:rPr>
              <a:t>Vall D'Hebron Institute of Oncology, Barcelona, Spain;</a:t>
            </a:r>
            <a:br>
              <a:rPr lang="en-US" sz="1067" dirty="0">
                <a:solidFill>
                  <a:srgbClr val="000000"/>
                </a:solidFill>
                <a:latin typeface="Arial" panose="020B0604020202020204" pitchFamily="34" charset="0"/>
                <a:cs typeface="Arial" panose="020B0604020202020204" pitchFamily="34" charset="0"/>
              </a:rPr>
            </a:br>
            <a:r>
              <a:rPr lang="en-US" sz="1067" baseline="30000" dirty="0">
                <a:solidFill>
                  <a:srgbClr val="000000"/>
                </a:solidFill>
                <a:latin typeface="Arial" panose="020B0604020202020204" pitchFamily="34" charset="0"/>
                <a:cs typeface="Arial" panose="020B0604020202020204" pitchFamily="34" charset="0"/>
              </a:rPr>
              <a:t>8</a:t>
            </a:r>
            <a:r>
              <a:rPr lang="en-US" sz="1067" dirty="0">
                <a:solidFill>
                  <a:srgbClr val="000000"/>
                </a:solidFill>
                <a:latin typeface="Arial" panose="020B0604020202020204" pitchFamily="34" charset="0"/>
                <a:cs typeface="Arial" panose="020B0604020202020204" pitchFamily="34" charset="0"/>
              </a:rPr>
              <a:t>Istituto Nazionale Tumori di Napoli, Naples, Italy; </a:t>
            </a:r>
            <a:r>
              <a:rPr lang="en-US" sz="1067" baseline="30000" dirty="0">
                <a:solidFill>
                  <a:srgbClr val="000000"/>
                </a:solidFill>
                <a:latin typeface="Arial" panose="020B0604020202020204" pitchFamily="34" charset="0"/>
                <a:cs typeface="Arial" panose="020B0604020202020204" pitchFamily="34" charset="0"/>
              </a:rPr>
              <a:t>9</a:t>
            </a:r>
            <a:r>
              <a:rPr lang="en-US" sz="1067" dirty="0">
                <a:solidFill>
                  <a:srgbClr val="000000"/>
                </a:solidFill>
                <a:latin typeface="Arial" panose="020B0604020202020204" pitchFamily="34" charset="0"/>
                <a:cs typeface="Arial" panose="020B0604020202020204" pitchFamily="34" charset="0"/>
              </a:rPr>
              <a:t>AstraZeneca, Cambridge, UK; </a:t>
            </a:r>
            <a:r>
              <a:rPr lang="en-US" sz="1067" baseline="30000" dirty="0">
                <a:solidFill>
                  <a:srgbClr val="000000"/>
                </a:solidFill>
                <a:latin typeface="Arial" panose="020B0604020202020204" pitchFamily="34" charset="0"/>
                <a:cs typeface="Arial" panose="020B0604020202020204" pitchFamily="34" charset="0"/>
              </a:rPr>
              <a:t>10</a:t>
            </a:r>
            <a:r>
              <a:rPr lang="en-US" sz="1067" dirty="0">
                <a:solidFill>
                  <a:srgbClr val="000000"/>
                </a:solidFill>
                <a:latin typeface="Arial" panose="020B0604020202020204" pitchFamily="34" charset="0"/>
                <a:cs typeface="Arial" panose="020B0604020202020204" pitchFamily="34" charset="0"/>
              </a:rPr>
              <a:t>AstraZeneca, Macclesfield, UK; </a:t>
            </a:r>
            <a:r>
              <a:rPr lang="en-US" sz="1067" baseline="30000" dirty="0">
                <a:solidFill>
                  <a:srgbClr val="000000"/>
                </a:solidFill>
                <a:latin typeface="Arial" panose="020B0604020202020204" pitchFamily="34" charset="0"/>
                <a:cs typeface="Arial" panose="020B0604020202020204" pitchFamily="34" charset="0"/>
              </a:rPr>
              <a:t>11</a:t>
            </a:r>
            <a:r>
              <a:rPr lang="en-US" sz="1067" dirty="0">
                <a:solidFill>
                  <a:srgbClr val="000000"/>
                </a:solidFill>
                <a:latin typeface="Arial" panose="020B0604020202020204" pitchFamily="34" charset="0"/>
                <a:cs typeface="Arial" panose="020B0604020202020204" pitchFamily="34" charset="0"/>
              </a:rPr>
              <a:t>Kinki University Faculty of Medicine, Osaka-Sayama, Japan; </a:t>
            </a:r>
            <a:r>
              <a:rPr lang="en-US" sz="1067" baseline="30000" dirty="0">
                <a:solidFill>
                  <a:srgbClr val="000000"/>
                </a:solidFill>
                <a:latin typeface="Arial" panose="020B0604020202020204" pitchFamily="34" charset="0"/>
                <a:cs typeface="Arial" panose="020B0604020202020204" pitchFamily="34" charset="0"/>
              </a:rPr>
              <a:t>12</a:t>
            </a:r>
            <a:r>
              <a:rPr lang="en-US" sz="1067" dirty="0">
                <a:solidFill>
                  <a:srgbClr val="000000"/>
                </a:solidFill>
                <a:latin typeface="Arial" panose="020B0604020202020204" pitchFamily="34" charset="0"/>
                <a:cs typeface="Arial" panose="020B0604020202020204" pitchFamily="34" charset="0"/>
              </a:rPr>
              <a:t>Lowe Center for Thoracic Oncology, Dana-Farber Cancer Institute, Boston, USA;</a:t>
            </a:r>
            <a:br>
              <a:rPr lang="en-US" sz="1067" dirty="0">
                <a:solidFill>
                  <a:srgbClr val="000000"/>
                </a:solidFill>
                <a:latin typeface="Arial" panose="020B0604020202020204" pitchFamily="34" charset="0"/>
                <a:cs typeface="Arial" panose="020B0604020202020204" pitchFamily="34" charset="0"/>
              </a:rPr>
            </a:br>
            <a:r>
              <a:rPr lang="en-US" sz="1067" baseline="30000" dirty="0">
                <a:solidFill>
                  <a:srgbClr val="000000"/>
                </a:solidFill>
                <a:latin typeface="Arial" panose="020B0604020202020204" pitchFamily="34" charset="0"/>
                <a:cs typeface="Arial" panose="020B0604020202020204" pitchFamily="34" charset="0"/>
              </a:rPr>
              <a:t>13</a:t>
            </a:r>
            <a:r>
              <a:rPr lang="en-US" sz="1067" dirty="0">
                <a:solidFill>
                  <a:srgbClr val="000000"/>
                </a:solidFill>
                <a:latin typeface="Arial" panose="020B0604020202020204" pitchFamily="34" charset="0"/>
                <a:cs typeface="Arial" panose="020B0604020202020204" pitchFamily="34" charset="0"/>
              </a:rPr>
              <a:t>Cancer Research Center, National Taiwan University, Taipei, Taiwan</a:t>
            </a:r>
          </a:p>
        </p:txBody>
      </p:sp>
      <p:sp>
        <p:nvSpPr>
          <p:cNvPr id="8" name="Rectangle 5"/>
          <p:cNvSpPr>
            <a:spLocks/>
          </p:cNvSpPr>
          <p:nvPr/>
        </p:nvSpPr>
        <p:spPr bwMode="auto">
          <a:xfrm>
            <a:off x="592969" y="6303156"/>
            <a:ext cx="6854249" cy="45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lvl1pPr eaLnBrk="0" hangingPunct="0">
              <a:defRPr sz="1200">
                <a:solidFill>
                  <a:srgbClr val="000000"/>
                </a:solidFill>
                <a:latin typeface="Gill Sans" charset="0"/>
                <a:ea typeface="Heiti SC Light" charset="-122"/>
                <a:sym typeface="Gill Sans" charset="0"/>
              </a:defRPr>
            </a:lvl1pPr>
            <a:lvl2pPr marL="742950" indent="-285750" eaLnBrk="0" hangingPunct="0">
              <a:defRPr sz="1200">
                <a:solidFill>
                  <a:srgbClr val="000000"/>
                </a:solidFill>
                <a:latin typeface="Gill Sans" charset="0"/>
                <a:ea typeface="Heiti SC Light" charset="-122"/>
                <a:sym typeface="Gill Sans" charset="0"/>
              </a:defRPr>
            </a:lvl2pPr>
            <a:lvl3pPr marL="1143000" indent="-228600" eaLnBrk="0" hangingPunct="0">
              <a:defRPr sz="1200">
                <a:solidFill>
                  <a:srgbClr val="000000"/>
                </a:solidFill>
                <a:latin typeface="Gill Sans" charset="0"/>
                <a:ea typeface="Heiti SC Light" charset="-122"/>
                <a:sym typeface="Gill Sans" charset="0"/>
              </a:defRPr>
            </a:lvl3pPr>
            <a:lvl4pPr marL="1600200" indent="-228600" eaLnBrk="0" hangingPunct="0">
              <a:defRPr sz="1200">
                <a:solidFill>
                  <a:srgbClr val="000000"/>
                </a:solidFill>
                <a:latin typeface="Gill Sans" charset="0"/>
                <a:ea typeface="Heiti SC Light" charset="-122"/>
                <a:sym typeface="Gill Sans" charset="0"/>
              </a:defRPr>
            </a:lvl4pPr>
            <a:lvl5pPr marL="2057400" indent="-228600" eaLnBrk="0" hangingPunct="0">
              <a:defRPr sz="1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9pPr>
          </a:lstStyle>
          <a:p>
            <a:pPr eaLnBrk="1" hangingPunct="1"/>
            <a:r>
              <a:rPr lang="en-US" altLang="en-US" sz="1467" b="1" i="1" dirty="0">
                <a:solidFill>
                  <a:srgbClr val="FFFFFF"/>
                </a:solidFill>
                <a:latin typeface="Arial" panose="020B0604020202020204" pitchFamily="34" charset="0"/>
                <a:ea typeface="MS PGothic" panose="020B0600070205080204" pitchFamily="34" charset="-128"/>
                <a:sym typeface="Arial" panose="020B0604020202020204" pitchFamily="34" charset="0"/>
              </a:rPr>
              <a:t>Presented by Glenwood Goss at the World Conference on Lung Cancer 2016</a:t>
            </a:r>
          </a:p>
          <a:p>
            <a:pPr eaLnBrk="1" hangingPunct="1"/>
            <a:r>
              <a:rPr lang="en-GB" sz="1467" b="1" i="1" dirty="0">
                <a:solidFill>
                  <a:srgbClr val="FFFFFF"/>
                </a:solidFill>
                <a:latin typeface="Arial" panose="020B0604020202020204" pitchFamily="34" charset="0"/>
                <a:ea typeface="MS PGothic" panose="020B0600070205080204" pitchFamily="34" charset="-128"/>
              </a:rPr>
              <a:t>Session MA15: </a:t>
            </a:r>
            <a:r>
              <a:rPr lang="en-US" sz="1467" b="1" i="1" dirty="0">
                <a:solidFill>
                  <a:srgbClr val="FFFFFF"/>
                </a:solidFill>
                <a:latin typeface="Arial" panose="020B0604020202020204" pitchFamily="34" charset="0"/>
                <a:ea typeface="MS PGothic" panose="020B0600070205080204" pitchFamily="34" charset="-128"/>
              </a:rPr>
              <a:t>Novel Strategies in Targeted Therapy</a:t>
            </a:r>
            <a:r>
              <a:rPr lang="en-GB" sz="1467" b="1" i="1" dirty="0">
                <a:solidFill>
                  <a:srgbClr val="FFFFFF"/>
                </a:solidFill>
                <a:latin typeface="Arial" panose="020B0604020202020204" pitchFamily="34" charset="0"/>
                <a:ea typeface="MS PGothic" panose="020B0600070205080204" pitchFamily="34" charset="-128"/>
              </a:rPr>
              <a:t> </a:t>
            </a:r>
            <a:r>
              <a:rPr lang="en-US" altLang="en-US" sz="1467" b="1" i="1" dirty="0">
                <a:solidFill>
                  <a:srgbClr val="FFFFFF"/>
                </a:solidFill>
                <a:latin typeface="Arial" panose="020B0604020202020204" pitchFamily="34" charset="0"/>
                <a:ea typeface="MS PGothic" panose="020B0600070205080204" pitchFamily="34" charset="-128"/>
                <a:sym typeface="Arial" panose="020B0604020202020204" pitchFamily="34" charset="0"/>
              </a:rPr>
              <a:t>(abstract ID: MA16.11)</a:t>
            </a:r>
          </a:p>
        </p:txBody>
      </p:sp>
      <p:sp>
        <p:nvSpPr>
          <p:cNvPr id="6" name="Title 5"/>
          <p:cNvSpPr>
            <a:spLocks noGrp="1"/>
          </p:cNvSpPr>
          <p:nvPr>
            <p:ph type="ctrTitle"/>
          </p:nvPr>
        </p:nvSpPr>
        <p:spPr>
          <a:xfrm>
            <a:off x="0" y="1172446"/>
            <a:ext cx="9144000" cy="1470025"/>
          </a:xfrm>
        </p:spPr>
        <p:txBody>
          <a:bodyPr/>
          <a:lstStyle/>
          <a:p>
            <a:r>
              <a:rPr lang="en-US" sz="3200" dirty="0"/>
              <a:t>CNS response to osimertinib in patients </a:t>
            </a:r>
            <a:r>
              <a:rPr lang="en-US" sz="3200" dirty="0" smtClean="0"/>
              <a:t/>
            </a:r>
            <a:br>
              <a:rPr lang="en-US" sz="3200" dirty="0" smtClean="0"/>
            </a:br>
            <a:r>
              <a:rPr lang="en-US" sz="3200" dirty="0" smtClean="0"/>
              <a:t>with T790M-positive </a:t>
            </a:r>
            <a:r>
              <a:rPr lang="en-US" sz="3200" dirty="0"/>
              <a:t>advanced NSCLC: </a:t>
            </a:r>
            <a:r>
              <a:rPr lang="en-US" sz="3200" dirty="0" smtClean="0"/>
              <a:t/>
            </a:r>
            <a:br>
              <a:rPr lang="en-US" sz="3200" dirty="0" smtClean="0"/>
            </a:br>
            <a:r>
              <a:rPr lang="en-US" sz="3200" dirty="0" smtClean="0"/>
              <a:t>pooled </a:t>
            </a:r>
            <a:r>
              <a:rPr lang="en-US" sz="3200" dirty="0"/>
              <a:t>data from two Phase II trials</a:t>
            </a:r>
            <a:endParaRPr lang="en-GB" sz="3200" dirty="0"/>
          </a:p>
        </p:txBody>
      </p:sp>
      <p:sp>
        <p:nvSpPr>
          <p:cNvPr id="7" name="Subtitle 6"/>
          <p:cNvSpPr>
            <a:spLocks noGrp="1"/>
          </p:cNvSpPr>
          <p:nvPr>
            <p:ph type="subTitle" idx="1"/>
          </p:nvPr>
        </p:nvSpPr>
        <p:spPr>
          <a:xfrm>
            <a:off x="0" y="3126892"/>
            <a:ext cx="9144000" cy="1752600"/>
          </a:xfrm>
        </p:spPr>
        <p:txBody>
          <a:bodyPr/>
          <a:lstStyle/>
          <a:p>
            <a:r>
              <a:rPr lang="en-US" sz="2133" u="sng" dirty="0"/>
              <a:t>Glenwood Goss</a:t>
            </a:r>
            <a:r>
              <a:rPr lang="en-US" sz="2133" u="sng" baseline="30000" dirty="0"/>
              <a:t>1</a:t>
            </a:r>
            <a:r>
              <a:rPr lang="en-US" sz="2133" u="sng" dirty="0"/>
              <a:t>,</a:t>
            </a:r>
            <a:r>
              <a:rPr lang="en-US" sz="2133" dirty="0"/>
              <a:t> Frances A Shepherd</a:t>
            </a:r>
            <a:r>
              <a:rPr lang="en-US" sz="2133" baseline="30000" dirty="0"/>
              <a:t>2</a:t>
            </a:r>
            <a:r>
              <a:rPr lang="en-US" sz="2133" dirty="0"/>
              <a:t>,</a:t>
            </a:r>
            <a:br>
              <a:rPr lang="en-US" sz="2133" dirty="0"/>
            </a:br>
            <a:r>
              <a:rPr lang="en-US" sz="2133" dirty="0"/>
              <a:t>Myung-</a:t>
            </a:r>
            <a:r>
              <a:rPr lang="en-US" sz="2133" dirty="0" err="1"/>
              <a:t>Ju</a:t>
            </a:r>
            <a:r>
              <a:rPr lang="en-US" sz="2133" dirty="0"/>
              <a:t> Ahn</a:t>
            </a:r>
            <a:r>
              <a:rPr lang="en-US" sz="2133" baseline="30000" dirty="0"/>
              <a:t>3</a:t>
            </a:r>
            <a:r>
              <a:rPr lang="en-US" sz="2133" dirty="0"/>
              <a:t>, Lyudmila Bazhenova</a:t>
            </a:r>
            <a:r>
              <a:rPr lang="en-US" sz="2133" baseline="30000" dirty="0"/>
              <a:t>4</a:t>
            </a:r>
            <a:r>
              <a:rPr lang="en-US" sz="2133" dirty="0"/>
              <a:t>, Lucio Crinò</a:t>
            </a:r>
            <a:r>
              <a:rPr lang="en-US" sz="2133" baseline="30000" dirty="0"/>
              <a:t>5</a:t>
            </a:r>
            <a:r>
              <a:rPr lang="en-US" sz="2133" dirty="0"/>
              <a:t>, Filippo De Marinis</a:t>
            </a:r>
            <a:r>
              <a:rPr lang="en-US" sz="2133" baseline="30000" dirty="0"/>
              <a:t>6</a:t>
            </a:r>
            <a:r>
              <a:rPr lang="en-US" sz="2133" dirty="0"/>
              <a:t>, Enriqueta Felip</a:t>
            </a:r>
            <a:r>
              <a:rPr lang="en-US" sz="2133" baseline="30000" dirty="0"/>
              <a:t>7</a:t>
            </a:r>
            <a:r>
              <a:rPr lang="en-US" sz="2133" dirty="0"/>
              <a:t>, Alessandro Morabito</a:t>
            </a:r>
            <a:r>
              <a:rPr lang="en-US" sz="2133" baseline="30000" dirty="0"/>
              <a:t>8</a:t>
            </a:r>
            <a:r>
              <a:rPr lang="en-US" sz="2133" dirty="0"/>
              <a:t>, Rachel Hodge</a:t>
            </a:r>
            <a:r>
              <a:rPr lang="en-US" sz="2133" baseline="30000" dirty="0"/>
              <a:t>9</a:t>
            </a:r>
            <a:r>
              <a:rPr lang="en-US" sz="2133" dirty="0"/>
              <a:t>, Mireille Cantarini</a:t>
            </a:r>
            <a:r>
              <a:rPr lang="en-US" sz="2133" baseline="30000" dirty="0"/>
              <a:t>10</a:t>
            </a:r>
            <a:r>
              <a:rPr lang="en-US" sz="2133" dirty="0"/>
              <a:t>, Tetsuya Mitsudomi</a:t>
            </a:r>
            <a:r>
              <a:rPr lang="en-US" sz="2133" baseline="30000" dirty="0"/>
              <a:t>11</a:t>
            </a:r>
            <a:r>
              <a:rPr lang="en-US" sz="2133" dirty="0"/>
              <a:t>, Pasi A Jänne</a:t>
            </a:r>
            <a:r>
              <a:rPr lang="en-US" sz="2133" baseline="30000" dirty="0"/>
              <a:t>12</a:t>
            </a:r>
            <a:r>
              <a:rPr lang="en-US" sz="2133" dirty="0"/>
              <a:t>, James </a:t>
            </a:r>
            <a:r>
              <a:rPr lang="en-US" sz="2133" dirty="0" err="1"/>
              <a:t>Chih-Hsin</a:t>
            </a:r>
            <a:r>
              <a:rPr lang="en-US" sz="2133" dirty="0"/>
              <a:t> Yang</a:t>
            </a:r>
            <a:r>
              <a:rPr lang="en-US" sz="2133" baseline="30000" dirty="0"/>
              <a:t>13</a:t>
            </a:r>
            <a:endParaRPr lang="en-GB" sz="2133" baseline="30000" dirty="0"/>
          </a:p>
        </p:txBody>
      </p:sp>
    </p:spTree>
    <p:extLst>
      <p:ext uri="{BB962C8B-B14F-4D97-AF65-F5344CB8AC3E}">
        <p14:creationId xmlns:p14="http://schemas.microsoft.com/office/powerpoint/2010/main" val="1429945763"/>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887"/>
            <a:ext cx="9144000" cy="863600"/>
          </a:xfrm>
        </p:spPr>
        <p:txBody>
          <a:bodyPr/>
          <a:lstStyle/>
          <a:p>
            <a:r>
              <a:rPr lang="en-US" sz="2900" dirty="0"/>
              <a:t>CNS target lesions show shrinkage from baseline</a:t>
            </a:r>
            <a:endParaRPr lang="en-GB" sz="2900" dirty="0"/>
          </a:p>
        </p:txBody>
      </p:sp>
      <p:sp>
        <p:nvSpPr>
          <p:cNvPr id="183" name="Content Placeholder 182"/>
          <p:cNvSpPr>
            <a:spLocks noGrp="1"/>
          </p:cNvSpPr>
          <p:nvPr>
            <p:ph idx="1"/>
          </p:nvPr>
        </p:nvSpPr>
        <p:spPr>
          <a:xfrm>
            <a:off x="201529" y="888655"/>
            <a:ext cx="8880568" cy="1137927"/>
          </a:xfrm>
        </p:spPr>
        <p:txBody>
          <a:bodyPr/>
          <a:lstStyle/>
          <a:p>
            <a:r>
              <a:rPr lang="en-US" b="1" dirty="0"/>
              <a:t>The CNS ORR was 54% </a:t>
            </a:r>
            <a:r>
              <a:rPr lang="it-IT" b="1" dirty="0"/>
              <a:t>(95% CI 39, 68)</a:t>
            </a:r>
            <a:endParaRPr lang="en-GB" b="1" dirty="0"/>
          </a:p>
          <a:p>
            <a:r>
              <a:rPr lang="en-US" b="1" dirty="0"/>
              <a:t>Median best percentage change from baseline in CNS target lesion size was -53%</a:t>
            </a:r>
            <a:br>
              <a:rPr lang="en-US" b="1" dirty="0"/>
            </a:br>
            <a:r>
              <a:rPr lang="en-US" b="1" dirty="0"/>
              <a:t>(range: -100% – +80%)</a:t>
            </a:r>
            <a:endParaRPr lang="en-GB" b="1" dirty="0"/>
          </a:p>
        </p:txBody>
      </p:sp>
      <p:sp>
        <p:nvSpPr>
          <p:cNvPr id="188" name="TextBox 187"/>
          <p:cNvSpPr txBox="1">
            <a:spLocks noChangeArrowheads="1"/>
          </p:cNvSpPr>
          <p:nvPr/>
        </p:nvSpPr>
        <p:spPr bwMode="auto">
          <a:xfrm>
            <a:off x="97971" y="6323344"/>
            <a:ext cx="9046029" cy="537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2800" tIns="52800" rIns="52800" bIns="52800"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fontAlgn="auto">
              <a:spcBef>
                <a:spcPts val="0"/>
              </a:spcBef>
              <a:spcAft>
                <a:spcPts val="0"/>
              </a:spcAft>
              <a:defRPr/>
            </a:pPr>
            <a:r>
              <a:rPr lang="en-GB" altLang="en-US" sz="933" kern="0" dirty="0">
                <a:cs typeface="Arial" panose="020B0604020202020204" pitchFamily="34" charset="0"/>
              </a:rPr>
              <a:t>Population: evaluable for response. Scans were performed every 6 weeks</a:t>
            </a:r>
          </a:p>
          <a:p>
            <a:pPr defTabSz="1219170" fontAlgn="auto">
              <a:spcBef>
                <a:spcPts val="0"/>
              </a:spcBef>
              <a:spcAft>
                <a:spcPts val="0"/>
              </a:spcAft>
              <a:defRPr/>
            </a:pPr>
            <a:r>
              <a:rPr lang="en-GB" altLang="en-US" sz="933" kern="0" dirty="0">
                <a:cs typeface="Arial" panose="020B0604020202020204" pitchFamily="34" charset="0"/>
              </a:rPr>
              <a:t>*represents imputed values</a:t>
            </a:r>
          </a:p>
          <a:p>
            <a:pPr defTabSz="1219170" fontAlgn="auto">
              <a:spcBef>
                <a:spcPts val="0"/>
              </a:spcBef>
              <a:spcAft>
                <a:spcPts val="0"/>
              </a:spcAft>
              <a:defRPr/>
            </a:pPr>
            <a:r>
              <a:rPr lang="en-GB" altLang="en-US" sz="933" kern="0" dirty="0">
                <a:cs typeface="Arial" panose="020B0604020202020204" pitchFamily="34" charset="0"/>
              </a:rPr>
              <a:t>CI, confidence interval</a:t>
            </a:r>
          </a:p>
        </p:txBody>
      </p:sp>
      <p:grpSp>
        <p:nvGrpSpPr>
          <p:cNvPr id="4" name="Group 3"/>
          <p:cNvGrpSpPr/>
          <p:nvPr/>
        </p:nvGrpSpPr>
        <p:grpSpPr>
          <a:xfrm>
            <a:off x="263760" y="2375697"/>
            <a:ext cx="8597211" cy="3897221"/>
            <a:chOff x="-1000401" y="2056032"/>
            <a:chExt cx="11096296" cy="4197188"/>
          </a:xfrm>
        </p:grpSpPr>
        <p:sp>
          <p:nvSpPr>
            <p:cNvPr id="88" name="TextBox 87"/>
            <p:cNvSpPr txBox="1"/>
            <p:nvPr/>
          </p:nvSpPr>
          <p:spPr>
            <a:xfrm>
              <a:off x="-578267" y="2064713"/>
              <a:ext cx="482824"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100</a:t>
              </a:r>
            </a:p>
          </p:txBody>
        </p:sp>
        <p:sp>
          <p:nvSpPr>
            <p:cNvPr id="89" name="TextBox 88"/>
            <p:cNvSpPr txBox="1"/>
            <p:nvPr/>
          </p:nvSpPr>
          <p:spPr>
            <a:xfrm rot="16200000">
              <a:off x="-2920235" y="3975866"/>
              <a:ext cx="4197188" cy="357519"/>
            </a:xfrm>
            <a:prstGeom prst="rect">
              <a:avLst/>
            </a:prstGeom>
            <a:noFill/>
          </p:spPr>
          <p:txBody>
            <a:bodyPr wrap="none" rtlCol="0">
              <a:spAutoFit/>
            </a:bodyPr>
            <a:lstStyle/>
            <a:p>
              <a:pPr algn="ctr" defTabSz="1219170" fontAlgn="auto">
                <a:spcBef>
                  <a:spcPts val="0"/>
                </a:spcBef>
                <a:spcAft>
                  <a:spcPts val="0"/>
                </a:spcAft>
                <a:defRPr/>
              </a:pPr>
              <a:r>
                <a:rPr lang="en-GB" sz="1200" b="1" kern="0" dirty="0">
                  <a:solidFill>
                    <a:sysClr val="windowText" lastClr="000000"/>
                  </a:solidFill>
                </a:rPr>
                <a:t>Best change from baseline in target lesion size (%)</a:t>
              </a:r>
            </a:p>
          </p:txBody>
        </p:sp>
        <p:sp>
          <p:nvSpPr>
            <p:cNvPr id="90" name="TextBox 89"/>
            <p:cNvSpPr txBox="1"/>
            <p:nvPr/>
          </p:nvSpPr>
          <p:spPr>
            <a:xfrm>
              <a:off x="-478882" y="2458438"/>
              <a:ext cx="383438"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80</a:t>
              </a:r>
            </a:p>
          </p:txBody>
        </p:sp>
        <p:sp>
          <p:nvSpPr>
            <p:cNvPr id="91" name="TextBox 90"/>
            <p:cNvSpPr txBox="1"/>
            <p:nvPr/>
          </p:nvSpPr>
          <p:spPr>
            <a:xfrm>
              <a:off x="-478882" y="2841905"/>
              <a:ext cx="383438"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60</a:t>
              </a:r>
            </a:p>
          </p:txBody>
        </p:sp>
        <p:sp>
          <p:nvSpPr>
            <p:cNvPr id="92" name="TextBox 91"/>
            <p:cNvSpPr txBox="1"/>
            <p:nvPr/>
          </p:nvSpPr>
          <p:spPr>
            <a:xfrm>
              <a:off x="-478882" y="3225372"/>
              <a:ext cx="383438"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40</a:t>
              </a:r>
            </a:p>
          </p:txBody>
        </p:sp>
        <p:sp>
          <p:nvSpPr>
            <p:cNvPr id="93" name="TextBox 92"/>
            <p:cNvSpPr txBox="1"/>
            <p:nvPr/>
          </p:nvSpPr>
          <p:spPr>
            <a:xfrm>
              <a:off x="-478882" y="3608838"/>
              <a:ext cx="383438"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20</a:t>
              </a:r>
            </a:p>
          </p:txBody>
        </p:sp>
        <p:sp>
          <p:nvSpPr>
            <p:cNvPr id="99" name="TextBox 98"/>
            <p:cNvSpPr txBox="1"/>
            <p:nvPr/>
          </p:nvSpPr>
          <p:spPr>
            <a:xfrm>
              <a:off x="-379497" y="3992305"/>
              <a:ext cx="284052" cy="307777"/>
            </a:xfrm>
            <a:prstGeom prst="rect">
              <a:avLst/>
            </a:prstGeom>
            <a:noFill/>
          </p:spPr>
          <p:txBody>
            <a:bodyPr wrap="none" rtlCol="0">
              <a:spAutoFit/>
            </a:bodyPr>
            <a:lstStyle/>
            <a:p>
              <a:pPr algn="r" defTabSz="1219170" fontAlgn="auto">
                <a:spcBef>
                  <a:spcPts val="0"/>
                </a:spcBef>
                <a:spcAft>
                  <a:spcPts val="0"/>
                </a:spcAft>
                <a:defRPr/>
              </a:pPr>
              <a:r>
                <a:rPr lang="en-GB" sz="1400" kern="0" dirty="0">
                  <a:solidFill>
                    <a:sysClr val="windowText" lastClr="000000"/>
                  </a:solidFill>
                </a:rPr>
                <a:t>0</a:t>
              </a:r>
            </a:p>
          </p:txBody>
        </p:sp>
        <p:sp>
          <p:nvSpPr>
            <p:cNvPr id="100" name="TextBox 99"/>
            <p:cNvSpPr txBox="1"/>
            <p:nvPr/>
          </p:nvSpPr>
          <p:spPr>
            <a:xfrm>
              <a:off x="-538193" y="4375772"/>
              <a:ext cx="442749"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-20</a:t>
              </a:r>
            </a:p>
          </p:txBody>
        </p:sp>
        <p:sp>
          <p:nvSpPr>
            <p:cNvPr id="101" name="TextBox 100"/>
            <p:cNvSpPr txBox="1"/>
            <p:nvPr/>
          </p:nvSpPr>
          <p:spPr>
            <a:xfrm>
              <a:off x="-538193" y="4759238"/>
              <a:ext cx="442749"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-40</a:t>
              </a:r>
            </a:p>
          </p:txBody>
        </p:sp>
        <p:sp>
          <p:nvSpPr>
            <p:cNvPr id="102" name="TextBox 101"/>
            <p:cNvSpPr txBox="1"/>
            <p:nvPr/>
          </p:nvSpPr>
          <p:spPr>
            <a:xfrm>
              <a:off x="-538193" y="5142705"/>
              <a:ext cx="442749"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-60</a:t>
              </a:r>
            </a:p>
          </p:txBody>
        </p:sp>
        <p:sp>
          <p:nvSpPr>
            <p:cNvPr id="103" name="TextBox 102"/>
            <p:cNvSpPr txBox="1"/>
            <p:nvPr/>
          </p:nvSpPr>
          <p:spPr>
            <a:xfrm>
              <a:off x="-538193" y="5526172"/>
              <a:ext cx="442749"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-80</a:t>
              </a:r>
            </a:p>
          </p:txBody>
        </p:sp>
        <p:sp>
          <p:nvSpPr>
            <p:cNvPr id="104" name="TextBox 103"/>
            <p:cNvSpPr txBox="1"/>
            <p:nvPr/>
          </p:nvSpPr>
          <p:spPr>
            <a:xfrm>
              <a:off x="-637579" y="5909640"/>
              <a:ext cx="542135" cy="307777"/>
            </a:xfrm>
            <a:prstGeom prst="rect">
              <a:avLst/>
            </a:prstGeom>
            <a:noFill/>
          </p:spPr>
          <p:txBody>
            <a:bodyPr wrap="none" rtlCol="0">
              <a:spAutoFit/>
            </a:bodyPr>
            <a:lstStyle/>
            <a:p>
              <a:pPr algn="r" defTabSz="1219170" fontAlgn="auto">
                <a:spcBef>
                  <a:spcPts val="0"/>
                </a:spcBef>
                <a:spcAft>
                  <a:spcPts val="0"/>
                </a:spcAft>
                <a:defRPr/>
              </a:pPr>
              <a:r>
                <a:rPr lang="en-GB" sz="1400" b="1" kern="0" dirty="0">
                  <a:solidFill>
                    <a:sysClr val="windowText" lastClr="000000"/>
                  </a:solidFill>
                </a:rPr>
                <a:t>-100</a:t>
              </a:r>
            </a:p>
          </p:txBody>
        </p:sp>
        <p:cxnSp>
          <p:nvCxnSpPr>
            <p:cNvPr id="106" name="Straight Connector 105"/>
            <p:cNvCxnSpPr/>
            <p:nvPr/>
          </p:nvCxnSpPr>
          <p:spPr bwMode="auto">
            <a:xfrm>
              <a:off x="-151263" y="2231771"/>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7" name="Straight Connector 106"/>
            <p:cNvCxnSpPr/>
            <p:nvPr/>
          </p:nvCxnSpPr>
          <p:spPr bwMode="auto">
            <a:xfrm>
              <a:off x="-151263" y="261648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8" name="Straight Connector 107"/>
            <p:cNvCxnSpPr/>
            <p:nvPr/>
          </p:nvCxnSpPr>
          <p:spPr bwMode="auto">
            <a:xfrm>
              <a:off x="-151263" y="300120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9" name="Straight Connector 108"/>
            <p:cNvCxnSpPr/>
            <p:nvPr/>
          </p:nvCxnSpPr>
          <p:spPr bwMode="auto">
            <a:xfrm>
              <a:off x="-151263" y="338591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0" name="Straight Connector 109"/>
            <p:cNvCxnSpPr/>
            <p:nvPr/>
          </p:nvCxnSpPr>
          <p:spPr bwMode="auto">
            <a:xfrm>
              <a:off x="-151263" y="3770629"/>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1" name="Straight Connector 110"/>
            <p:cNvCxnSpPr/>
            <p:nvPr/>
          </p:nvCxnSpPr>
          <p:spPr bwMode="auto">
            <a:xfrm>
              <a:off x="-151263" y="4161581"/>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2" name="Straight Connector 111"/>
            <p:cNvCxnSpPr/>
            <p:nvPr/>
          </p:nvCxnSpPr>
          <p:spPr bwMode="auto">
            <a:xfrm>
              <a:off x="-151263" y="4540059"/>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3" name="Straight Connector 112"/>
            <p:cNvCxnSpPr/>
            <p:nvPr/>
          </p:nvCxnSpPr>
          <p:spPr bwMode="auto">
            <a:xfrm>
              <a:off x="-151263" y="4924773"/>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4" name="Straight Connector 113"/>
            <p:cNvCxnSpPr/>
            <p:nvPr/>
          </p:nvCxnSpPr>
          <p:spPr bwMode="auto">
            <a:xfrm>
              <a:off x="-151263" y="5309488"/>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5" name="Straight Connector 114"/>
            <p:cNvCxnSpPr/>
            <p:nvPr/>
          </p:nvCxnSpPr>
          <p:spPr bwMode="auto">
            <a:xfrm>
              <a:off x="-151263" y="5694203"/>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6" name="Straight Connector 115"/>
            <p:cNvCxnSpPr/>
            <p:nvPr/>
          </p:nvCxnSpPr>
          <p:spPr bwMode="auto">
            <a:xfrm>
              <a:off x="-151263" y="6078916"/>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7" name="Rectangle 116"/>
            <p:cNvSpPr/>
            <p:nvPr/>
          </p:nvSpPr>
          <p:spPr bwMode="auto">
            <a:xfrm>
              <a:off x="-2416" y="2613090"/>
              <a:ext cx="206275" cy="1548492"/>
            </a:xfrm>
            <a:prstGeom prst="rect">
              <a:avLst/>
            </a:prstGeom>
            <a:solidFill>
              <a:schemeClr val="accent5"/>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18" name="Rectangle 117"/>
            <p:cNvSpPr/>
            <p:nvPr/>
          </p:nvSpPr>
          <p:spPr bwMode="auto">
            <a:xfrm>
              <a:off x="201529" y="3759155"/>
              <a:ext cx="206275" cy="402427"/>
            </a:xfrm>
            <a:prstGeom prst="rect">
              <a:avLst/>
            </a:prstGeom>
            <a:solidFill>
              <a:schemeClr val="accent5"/>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19" name="Rectangle 118"/>
            <p:cNvSpPr/>
            <p:nvPr/>
          </p:nvSpPr>
          <p:spPr bwMode="auto">
            <a:xfrm>
              <a:off x="405476" y="3771854"/>
              <a:ext cx="206275" cy="389727"/>
            </a:xfrm>
            <a:prstGeom prst="rect">
              <a:avLst/>
            </a:prstGeom>
            <a:solidFill>
              <a:schemeClr val="bg1">
                <a:lumMod val="65000"/>
              </a:schemeClr>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0" name="Rectangle 119"/>
            <p:cNvSpPr/>
            <p:nvPr/>
          </p:nvSpPr>
          <p:spPr bwMode="auto">
            <a:xfrm>
              <a:off x="609421" y="3775029"/>
              <a:ext cx="206275" cy="386552"/>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1" name="Rectangle 120"/>
            <p:cNvSpPr/>
            <p:nvPr/>
          </p:nvSpPr>
          <p:spPr bwMode="auto">
            <a:xfrm>
              <a:off x="815908" y="3940129"/>
              <a:ext cx="206275" cy="221452"/>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2" name="Rectangle 121"/>
            <p:cNvSpPr/>
            <p:nvPr/>
          </p:nvSpPr>
          <p:spPr bwMode="auto">
            <a:xfrm>
              <a:off x="1023240" y="4016329"/>
              <a:ext cx="206275" cy="145251"/>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3" name="Rectangle 122"/>
            <p:cNvSpPr/>
            <p:nvPr/>
          </p:nvSpPr>
          <p:spPr bwMode="auto">
            <a:xfrm>
              <a:off x="1229723" y="4079829"/>
              <a:ext cx="206275" cy="81751"/>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4" name="Rectangle 123"/>
            <p:cNvSpPr/>
            <p:nvPr/>
          </p:nvSpPr>
          <p:spPr bwMode="auto">
            <a:xfrm flipV="1">
              <a:off x="2218243" y="4161580"/>
              <a:ext cx="206275" cy="102401"/>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5" name="Rectangle 124"/>
            <p:cNvSpPr/>
            <p:nvPr/>
          </p:nvSpPr>
          <p:spPr bwMode="auto">
            <a:xfrm flipV="1">
              <a:off x="2420120" y="4161578"/>
              <a:ext cx="206275" cy="245276"/>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6" name="Rectangle 125"/>
            <p:cNvSpPr/>
            <p:nvPr/>
          </p:nvSpPr>
          <p:spPr bwMode="auto">
            <a:xfrm flipV="1">
              <a:off x="2621999" y="4161576"/>
              <a:ext cx="206275" cy="254803"/>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7" name="Rectangle 126"/>
            <p:cNvSpPr/>
            <p:nvPr/>
          </p:nvSpPr>
          <p:spPr bwMode="auto">
            <a:xfrm flipV="1">
              <a:off x="2823877" y="4161576"/>
              <a:ext cx="206275" cy="264329"/>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8" name="Rectangle 127"/>
            <p:cNvSpPr/>
            <p:nvPr/>
          </p:nvSpPr>
          <p:spPr bwMode="auto">
            <a:xfrm flipV="1">
              <a:off x="3025755" y="4161574"/>
              <a:ext cx="206275" cy="277031"/>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29" name="Rectangle 128"/>
            <p:cNvSpPr/>
            <p:nvPr/>
          </p:nvSpPr>
          <p:spPr bwMode="auto">
            <a:xfrm flipV="1">
              <a:off x="3227633" y="4161573"/>
              <a:ext cx="206275" cy="289732"/>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0" name="Rectangle 129"/>
            <p:cNvSpPr/>
            <p:nvPr/>
          </p:nvSpPr>
          <p:spPr bwMode="auto">
            <a:xfrm flipV="1">
              <a:off x="3429511" y="4161571"/>
              <a:ext cx="206275" cy="356408"/>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1" name="Rectangle 130"/>
            <p:cNvSpPr/>
            <p:nvPr/>
          </p:nvSpPr>
          <p:spPr bwMode="auto">
            <a:xfrm flipV="1">
              <a:off x="3631389" y="4161570"/>
              <a:ext cx="206275" cy="423084"/>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2" name="Rectangle 131"/>
            <p:cNvSpPr/>
            <p:nvPr/>
          </p:nvSpPr>
          <p:spPr bwMode="auto">
            <a:xfrm flipV="1">
              <a:off x="3833267" y="4161569"/>
              <a:ext cx="206275" cy="521511"/>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3" name="Rectangle 132"/>
            <p:cNvSpPr/>
            <p:nvPr/>
          </p:nvSpPr>
          <p:spPr bwMode="auto">
            <a:xfrm flipV="1">
              <a:off x="4035145" y="4161567"/>
              <a:ext cx="206275" cy="556437"/>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4" name="Rectangle 133"/>
            <p:cNvSpPr/>
            <p:nvPr/>
          </p:nvSpPr>
          <p:spPr bwMode="auto">
            <a:xfrm flipV="1">
              <a:off x="4237023" y="4161566"/>
              <a:ext cx="206275" cy="731063"/>
            </a:xfrm>
            <a:prstGeom prst="rect">
              <a:avLst/>
            </a:prstGeom>
            <a:solidFill>
              <a:schemeClr val="accent5"/>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5" name="Rectangle 134"/>
            <p:cNvSpPr/>
            <p:nvPr/>
          </p:nvSpPr>
          <p:spPr bwMode="auto">
            <a:xfrm flipV="1">
              <a:off x="2011284" y="4161579"/>
              <a:ext cx="206275" cy="33600"/>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6" name="Rectangle 135"/>
            <p:cNvSpPr/>
            <p:nvPr/>
          </p:nvSpPr>
          <p:spPr bwMode="auto">
            <a:xfrm flipV="1">
              <a:off x="4438901" y="4161567"/>
              <a:ext cx="206275" cy="769163"/>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7" name="Rectangle 136"/>
            <p:cNvSpPr/>
            <p:nvPr/>
          </p:nvSpPr>
          <p:spPr bwMode="auto">
            <a:xfrm flipV="1">
              <a:off x="4640780" y="4161567"/>
              <a:ext cx="206275" cy="804088"/>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8" name="Rectangle 137"/>
            <p:cNvSpPr/>
            <p:nvPr/>
          </p:nvSpPr>
          <p:spPr bwMode="auto">
            <a:xfrm flipV="1">
              <a:off x="4842657" y="4161566"/>
              <a:ext cx="206275" cy="962839"/>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39" name="Rectangle 138"/>
            <p:cNvSpPr/>
            <p:nvPr/>
          </p:nvSpPr>
          <p:spPr bwMode="auto">
            <a:xfrm flipV="1">
              <a:off x="5044536" y="4161564"/>
              <a:ext cx="206275" cy="1061264"/>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0" name="Rectangle 139"/>
            <p:cNvSpPr/>
            <p:nvPr/>
          </p:nvSpPr>
          <p:spPr bwMode="auto">
            <a:xfrm flipV="1">
              <a:off x="5246413" y="4161563"/>
              <a:ext cx="206275" cy="1121591"/>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1" name="Rectangle 140"/>
            <p:cNvSpPr/>
            <p:nvPr/>
          </p:nvSpPr>
          <p:spPr bwMode="auto">
            <a:xfrm flipV="1">
              <a:off x="5448292" y="4161561"/>
              <a:ext cx="206275" cy="1162867"/>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2" name="Rectangle 141"/>
            <p:cNvSpPr/>
            <p:nvPr/>
          </p:nvSpPr>
          <p:spPr bwMode="auto">
            <a:xfrm flipV="1">
              <a:off x="5650169" y="4161561"/>
              <a:ext cx="206275" cy="1197793"/>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3" name="Rectangle 142"/>
            <p:cNvSpPr/>
            <p:nvPr/>
          </p:nvSpPr>
          <p:spPr bwMode="auto">
            <a:xfrm flipV="1">
              <a:off x="5852048" y="4161559"/>
              <a:ext cx="206275" cy="1210495"/>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4" name="Rectangle 143"/>
            <p:cNvSpPr/>
            <p:nvPr/>
          </p:nvSpPr>
          <p:spPr bwMode="auto">
            <a:xfrm flipV="1">
              <a:off x="6053927" y="4161558"/>
              <a:ext cx="206275" cy="1223196"/>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5" name="Rectangle 144"/>
            <p:cNvSpPr/>
            <p:nvPr/>
          </p:nvSpPr>
          <p:spPr bwMode="auto">
            <a:xfrm flipV="1">
              <a:off x="6255804" y="4161557"/>
              <a:ext cx="206275" cy="1277172"/>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6" name="Rectangle 145"/>
            <p:cNvSpPr/>
            <p:nvPr/>
          </p:nvSpPr>
          <p:spPr bwMode="auto">
            <a:xfrm flipV="1">
              <a:off x="6457683" y="4161555"/>
              <a:ext cx="206275" cy="1302573"/>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7" name="Rectangle 146"/>
            <p:cNvSpPr/>
            <p:nvPr/>
          </p:nvSpPr>
          <p:spPr bwMode="auto">
            <a:xfrm flipV="1">
              <a:off x="6861439" y="4161554"/>
              <a:ext cx="206275" cy="1347025"/>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8" name="Rectangle 147"/>
            <p:cNvSpPr/>
            <p:nvPr/>
          </p:nvSpPr>
          <p:spPr bwMode="auto">
            <a:xfrm flipV="1">
              <a:off x="7063316" y="4161553"/>
              <a:ext cx="206275" cy="1376423"/>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49" name="Rectangle 148"/>
            <p:cNvSpPr/>
            <p:nvPr/>
          </p:nvSpPr>
          <p:spPr bwMode="auto">
            <a:xfrm flipV="1">
              <a:off x="7265195" y="4161552"/>
              <a:ext cx="206275" cy="1442277"/>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0" name="Rectangle 149"/>
            <p:cNvSpPr/>
            <p:nvPr/>
          </p:nvSpPr>
          <p:spPr bwMode="auto">
            <a:xfrm flipV="1">
              <a:off x="7467073" y="4161553"/>
              <a:ext cx="206275" cy="1493897"/>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1" name="Rectangle 150"/>
            <p:cNvSpPr/>
            <p:nvPr/>
          </p:nvSpPr>
          <p:spPr bwMode="auto">
            <a:xfrm flipV="1">
              <a:off x="7668951" y="4161552"/>
              <a:ext cx="206275" cy="1502603"/>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2" name="Rectangle 151"/>
            <p:cNvSpPr/>
            <p:nvPr/>
          </p:nvSpPr>
          <p:spPr bwMode="auto">
            <a:xfrm flipV="1">
              <a:off x="7870829" y="4161550"/>
              <a:ext cx="206275" cy="1506599"/>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3" name="Rectangle 152"/>
            <p:cNvSpPr/>
            <p:nvPr/>
          </p:nvSpPr>
          <p:spPr bwMode="auto">
            <a:xfrm flipV="1">
              <a:off x="8072707" y="4161550"/>
              <a:ext cx="206275" cy="1597855"/>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4" name="Rectangle 153"/>
            <p:cNvSpPr/>
            <p:nvPr/>
          </p:nvSpPr>
          <p:spPr bwMode="auto">
            <a:xfrm flipV="1">
              <a:off x="8274585" y="4161547"/>
              <a:ext cx="206275" cy="1700276"/>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5" name="Rectangle 154"/>
            <p:cNvSpPr/>
            <p:nvPr/>
          </p:nvSpPr>
          <p:spPr bwMode="auto">
            <a:xfrm flipV="1">
              <a:off x="8476463" y="4161547"/>
              <a:ext cx="206275" cy="1915359"/>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6" name="Rectangle 155"/>
            <p:cNvSpPr/>
            <p:nvPr/>
          </p:nvSpPr>
          <p:spPr bwMode="auto">
            <a:xfrm flipV="1">
              <a:off x="8678341" y="4161547"/>
              <a:ext cx="206275" cy="1915359"/>
            </a:xfrm>
            <a:prstGeom prst="rect">
              <a:avLst/>
            </a:prstGeom>
            <a:solidFill>
              <a:schemeClr val="tx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7" name="Rectangle 156"/>
            <p:cNvSpPr/>
            <p:nvPr/>
          </p:nvSpPr>
          <p:spPr bwMode="auto">
            <a:xfrm flipV="1">
              <a:off x="6659560" y="4161567"/>
              <a:ext cx="206275" cy="1321613"/>
            </a:xfrm>
            <a:prstGeom prst="rect">
              <a:avLst/>
            </a:prstGeom>
            <a:solidFill>
              <a:schemeClr val="accent2"/>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8" name="Rectangle 157"/>
            <p:cNvSpPr/>
            <p:nvPr/>
          </p:nvSpPr>
          <p:spPr bwMode="auto">
            <a:xfrm flipV="1">
              <a:off x="8880220"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59" name="Rectangle 158"/>
            <p:cNvSpPr/>
            <p:nvPr/>
          </p:nvSpPr>
          <p:spPr bwMode="auto">
            <a:xfrm flipV="1">
              <a:off x="9082097"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60" name="Rectangle 159"/>
            <p:cNvSpPr/>
            <p:nvPr/>
          </p:nvSpPr>
          <p:spPr bwMode="auto">
            <a:xfrm flipV="1">
              <a:off x="9283976"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61" name="Rectangle 160"/>
            <p:cNvSpPr/>
            <p:nvPr/>
          </p:nvSpPr>
          <p:spPr bwMode="auto">
            <a:xfrm flipV="1">
              <a:off x="9485853"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62" name="Rectangle 161"/>
            <p:cNvSpPr/>
            <p:nvPr/>
          </p:nvSpPr>
          <p:spPr bwMode="auto">
            <a:xfrm flipV="1">
              <a:off x="9687732"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sp>
          <p:nvSpPr>
            <p:cNvPr id="163" name="Rectangle 162"/>
            <p:cNvSpPr/>
            <p:nvPr/>
          </p:nvSpPr>
          <p:spPr bwMode="auto">
            <a:xfrm flipV="1">
              <a:off x="9889620" y="4161547"/>
              <a:ext cx="206275" cy="1915359"/>
            </a:xfrm>
            <a:prstGeom prst="rect">
              <a:avLst/>
            </a:prstGeom>
            <a:solidFill>
              <a:schemeClr val="accent4"/>
            </a:solidFill>
            <a:ln w="31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dirty="0">
                <a:solidFill>
                  <a:srgbClr val="000000"/>
                </a:solidFill>
                <a:latin typeface="Gill Sans" charset="0"/>
                <a:ea typeface="Heiti SC Light" charset="0"/>
                <a:cs typeface="Heiti SC Light" charset="0"/>
                <a:sym typeface="Gill Sans" charset="0"/>
              </a:endParaRPr>
            </a:p>
          </p:txBody>
        </p:sp>
        <p:cxnSp>
          <p:nvCxnSpPr>
            <p:cNvPr id="164" name="Straight Connector 163"/>
            <p:cNvCxnSpPr/>
            <p:nvPr/>
          </p:nvCxnSpPr>
          <p:spPr bwMode="auto">
            <a:xfrm>
              <a:off x="1257" y="4161581"/>
              <a:ext cx="100704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65" name="Straight Connector 164"/>
            <p:cNvCxnSpPr/>
            <p:nvPr/>
          </p:nvCxnSpPr>
          <p:spPr bwMode="auto">
            <a:xfrm>
              <a:off x="1257" y="2231771"/>
              <a:ext cx="0" cy="3845135"/>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71" name="TextBox 170"/>
            <p:cNvSpPr txBox="1"/>
            <p:nvPr/>
          </p:nvSpPr>
          <p:spPr>
            <a:xfrm>
              <a:off x="407804" y="3543912"/>
              <a:ext cx="203947" cy="338554"/>
            </a:xfrm>
            <a:prstGeom prst="rect">
              <a:avLst/>
            </a:prstGeom>
            <a:noFill/>
          </p:spPr>
          <p:txBody>
            <a:bodyPr wrap="square" rtlCol="0">
              <a:spAutoFit/>
            </a:bodyPr>
            <a:lstStyle/>
            <a:p>
              <a:pPr algn="ctr" defTabSz="1219170" fontAlgn="auto">
                <a:spcBef>
                  <a:spcPts val="0"/>
                </a:spcBef>
                <a:spcAft>
                  <a:spcPts val="0"/>
                </a:spcAft>
                <a:defRPr/>
              </a:pPr>
              <a:r>
                <a:rPr lang="en-GB" sz="1600" kern="0" dirty="0">
                  <a:solidFill>
                    <a:sysClr val="windowText" lastClr="000000"/>
                  </a:solidFill>
                </a:rPr>
                <a:t>*</a:t>
              </a:r>
            </a:p>
          </p:txBody>
        </p:sp>
        <p:cxnSp>
          <p:nvCxnSpPr>
            <p:cNvPr id="172" name="Straight Connector 171"/>
            <p:cNvCxnSpPr/>
            <p:nvPr/>
          </p:nvCxnSpPr>
          <p:spPr bwMode="auto">
            <a:xfrm>
              <a:off x="1257" y="3770629"/>
              <a:ext cx="10094400" cy="0"/>
            </a:xfrm>
            <a:prstGeom prst="line">
              <a:avLst/>
            </a:prstGeom>
            <a:solidFill>
              <a:srgbClr val="BBE0E3"/>
            </a:solidFill>
            <a:ln w="19050" cap="sq" cmpd="sng" algn="ctr">
              <a:solidFill>
                <a:srgbClr val="000000"/>
              </a:solidFill>
              <a:prstDash val="sysDot"/>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73" name="Straight Connector 172"/>
            <p:cNvCxnSpPr/>
            <p:nvPr/>
          </p:nvCxnSpPr>
          <p:spPr bwMode="auto">
            <a:xfrm>
              <a:off x="1257" y="4732416"/>
              <a:ext cx="10094400" cy="0"/>
            </a:xfrm>
            <a:prstGeom prst="line">
              <a:avLst/>
            </a:prstGeom>
            <a:solidFill>
              <a:srgbClr val="BBE0E3"/>
            </a:solidFill>
            <a:ln w="19050" cap="sq" cmpd="sng" algn="ctr">
              <a:solidFill>
                <a:srgbClr val="000000"/>
              </a:solidFill>
              <a:prstDash val="sysDot"/>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8" name="Group 7"/>
            <p:cNvGrpSpPr/>
            <p:nvPr/>
          </p:nvGrpSpPr>
          <p:grpSpPr>
            <a:xfrm>
              <a:off x="279082" y="4885263"/>
              <a:ext cx="4360975" cy="1231765"/>
              <a:chOff x="1352311" y="3649078"/>
              <a:chExt cx="2825939" cy="923823"/>
            </a:xfrm>
          </p:grpSpPr>
          <p:sp>
            <p:nvSpPr>
              <p:cNvPr id="166" name="Rectangle 165"/>
              <p:cNvSpPr/>
              <p:nvPr/>
            </p:nvSpPr>
            <p:spPr bwMode="auto">
              <a:xfrm>
                <a:off x="1352311" y="3729997"/>
                <a:ext cx="93849" cy="96090"/>
              </a:xfrm>
              <a:prstGeom prst="rect">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b="1" kern="0" dirty="0">
                  <a:solidFill>
                    <a:srgbClr val="000000"/>
                  </a:solidFill>
                  <a:latin typeface="Gill Sans" charset="0"/>
                  <a:ea typeface="Heiti SC Light" charset="0"/>
                  <a:cs typeface="Heiti SC Light" charset="0"/>
                  <a:sym typeface="Gill Sans" charset="0"/>
                </a:endParaRPr>
              </a:p>
            </p:txBody>
          </p:sp>
          <p:sp>
            <p:nvSpPr>
              <p:cNvPr id="167" name="Rectangle 166"/>
              <p:cNvSpPr/>
              <p:nvPr/>
            </p:nvSpPr>
            <p:spPr bwMode="auto">
              <a:xfrm>
                <a:off x="1352311" y="3890731"/>
                <a:ext cx="93849" cy="96090"/>
              </a:xfrm>
              <a:prstGeom prst="rect">
                <a:avLst/>
              </a:prstGeom>
              <a:solidFill>
                <a:schemeClr val="tx2"/>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b="1" kern="0" dirty="0">
                  <a:solidFill>
                    <a:srgbClr val="000000"/>
                  </a:solidFill>
                  <a:latin typeface="Gill Sans" charset="0"/>
                  <a:ea typeface="Heiti SC Light" charset="0"/>
                  <a:cs typeface="Heiti SC Light" charset="0"/>
                  <a:sym typeface="Gill Sans" charset="0"/>
                </a:endParaRPr>
              </a:p>
            </p:txBody>
          </p:sp>
          <p:sp>
            <p:nvSpPr>
              <p:cNvPr id="168" name="Rectangle 167"/>
              <p:cNvSpPr/>
              <p:nvPr/>
            </p:nvSpPr>
            <p:spPr bwMode="auto">
              <a:xfrm>
                <a:off x="1352311" y="4051465"/>
                <a:ext cx="93849" cy="96090"/>
              </a:xfrm>
              <a:prstGeom prst="rect">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b="1" kern="0" dirty="0">
                  <a:solidFill>
                    <a:srgbClr val="000000"/>
                  </a:solidFill>
                  <a:latin typeface="Gill Sans" charset="0"/>
                  <a:ea typeface="Heiti SC Light" charset="0"/>
                  <a:cs typeface="Heiti SC Light" charset="0"/>
                  <a:sym typeface="Gill Sans" charset="0"/>
                </a:endParaRPr>
              </a:p>
            </p:txBody>
          </p:sp>
          <p:sp>
            <p:nvSpPr>
              <p:cNvPr id="169" name="Rectangle 168"/>
              <p:cNvSpPr/>
              <p:nvPr/>
            </p:nvSpPr>
            <p:spPr bwMode="auto">
              <a:xfrm>
                <a:off x="1352311" y="4212199"/>
                <a:ext cx="93849" cy="96090"/>
              </a:xfrm>
              <a:prstGeom prst="rect">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b="1" kern="0" dirty="0">
                  <a:solidFill>
                    <a:srgbClr val="000000"/>
                  </a:solidFill>
                  <a:latin typeface="Gill Sans" charset="0"/>
                  <a:ea typeface="Heiti SC Light" charset="0"/>
                  <a:cs typeface="Heiti SC Light" charset="0"/>
                  <a:sym typeface="Gill Sans" charset="0"/>
                </a:endParaRPr>
              </a:p>
            </p:txBody>
          </p:sp>
          <p:sp>
            <p:nvSpPr>
              <p:cNvPr id="170" name="Rectangle 169"/>
              <p:cNvSpPr/>
              <p:nvPr/>
            </p:nvSpPr>
            <p:spPr bwMode="auto">
              <a:xfrm>
                <a:off x="1352311" y="4372934"/>
                <a:ext cx="93849" cy="96090"/>
              </a:xfrm>
              <a:prstGeom prst="rect">
                <a:avLst/>
              </a:prstGeom>
              <a:solidFill>
                <a:srgbClr val="A6A6A6"/>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b="1" kern="0" dirty="0">
                  <a:solidFill>
                    <a:srgbClr val="000000"/>
                  </a:solidFill>
                  <a:latin typeface="Gill Sans" charset="0"/>
                  <a:ea typeface="Heiti SC Light" charset="0"/>
                  <a:cs typeface="Heiti SC Light" charset="0"/>
                  <a:sym typeface="Gill Sans" charset="0"/>
                </a:endParaRPr>
              </a:p>
            </p:txBody>
          </p:sp>
          <p:sp>
            <p:nvSpPr>
              <p:cNvPr id="3" name="TextBox 2"/>
              <p:cNvSpPr txBox="1"/>
              <p:nvPr/>
            </p:nvSpPr>
            <p:spPr>
              <a:xfrm>
                <a:off x="1399235" y="3649078"/>
                <a:ext cx="2779015" cy="278687"/>
              </a:xfrm>
              <a:prstGeom prst="rect">
                <a:avLst/>
              </a:prstGeom>
              <a:noFill/>
            </p:spPr>
            <p:txBody>
              <a:bodyPr wrap="square" rtlCol="0">
                <a:spAutoFit/>
              </a:bodyPr>
              <a:lstStyle/>
              <a:p>
                <a:pPr defTabSz="1219170" fontAlgn="auto">
                  <a:spcBef>
                    <a:spcPts val="0"/>
                  </a:spcBef>
                  <a:spcAft>
                    <a:spcPts val="0"/>
                  </a:spcAft>
                  <a:defRPr/>
                </a:pPr>
                <a:r>
                  <a:rPr lang="en-GB" sz="1400" b="1" kern="0" dirty="0">
                    <a:solidFill>
                      <a:sysClr val="windowText" lastClr="000000"/>
                    </a:solidFill>
                  </a:rPr>
                  <a:t>Complete response</a:t>
                </a:r>
              </a:p>
            </p:txBody>
          </p:sp>
          <p:sp>
            <p:nvSpPr>
              <p:cNvPr id="87" name="TextBox 86"/>
              <p:cNvSpPr txBox="1"/>
              <p:nvPr/>
            </p:nvSpPr>
            <p:spPr>
              <a:xfrm>
                <a:off x="1406502" y="3810362"/>
                <a:ext cx="1439585" cy="230833"/>
              </a:xfrm>
              <a:prstGeom prst="rect">
                <a:avLst/>
              </a:prstGeom>
              <a:noFill/>
            </p:spPr>
            <p:txBody>
              <a:bodyPr wrap="square" rtlCol="0">
                <a:spAutoFit/>
              </a:bodyPr>
              <a:lstStyle/>
              <a:p>
                <a:pPr defTabSz="1219170" fontAlgn="auto">
                  <a:spcBef>
                    <a:spcPts val="0"/>
                  </a:spcBef>
                  <a:spcAft>
                    <a:spcPts val="0"/>
                  </a:spcAft>
                  <a:defRPr/>
                </a:pPr>
                <a:r>
                  <a:rPr lang="en-GB" sz="1400" b="1" kern="0" dirty="0">
                    <a:solidFill>
                      <a:sysClr val="windowText" lastClr="000000"/>
                    </a:solidFill>
                  </a:rPr>
                  <a:t>Partial response</a:t>
                </a:r>
              </a:p>
            </p:txBody>
          </p:sp>
          <p:sp>
            <p:nvSpPr>
              <p:cNvPr id="94" name="TextBox 93"/>
              <p:cNvSpPr txBox="1"/>
              <p:nvPr/>
            </p:nvSpPr>
            <p:spPr>
              <a:xfrm>
                <a:off x="1406502" y="3971646"/>
                <a:ext cx="1439586" cy="230833"/>
              </a:xfrm>
              <a:prstGeom prst="rect">
                <a:avLst/>
              </a:prstGeom>
              <a:noFill/>
            </p:spPr>
            <p:txBody>
              <a:bodyPr wrap="square" rtlCol="0">
                <a:spAutoFit/>
              </a:bodyPr>
              <a:lstStyle/>
              <a:p>
                <a:pPr defTabSz="1219170" fontAlgn="auto">
                  <a:spcBef>
                    <a:spcPts val="0"/>
                  </a:spcBef>
                  <a:spcAft>
                    <a:spcPts val="0"/>
                  </a:spcAft>
                  <a:defRPr/>
                </a:pPr>
                <a:r>
                  <a:rPr lang="en-GB" sz="1400" b="1" kern="0" dirty="0">
                    <a:solidFill>
                      <a:sysClr val="windowText" lastClr="000000"/>
                    </a:solidFill>
                  </a:rPr>
                  <a:t>Stable response</a:t>
                </a:r>
              </a:p>
            </p:txBody>
          </p:sp>
          <p:sp>
            <p:nvSpPr>
              <p:cNvPr id="95" name="TextBox 94"/>
              <p:cNvSpPr txBox="1"/>
              <p:nvPr/>
            </p:nvSpPr>
            <p:spPr>
              <a:xfrm>
                <a:off x="1402662" y="4132930"/>
                <a:ext cx="2689677" cy="286925"/>
              </a:xfrm>
              <a:prstGeom prst="rect">
                <a:avLst/>
              </a:prstGeom>
              <a:noFill/>
            </p:spPr>
            <p:txBody>
              <a:bodyPr wrap="square" rtlCol="0">
                <a:spAutoFit/>
              </a:bodyPr>
              <a:lstStyle/>
              <a:p>
                <a:pPr defTabSz="1219170" fontAlgn="auto">
                  <a:spcBef>
                    <a:spcPts val="0"/>
                  </a:spcBef>
                  <a:spcAft>
                    <a:spcPts val="0"/>
                  </a:spcAft>
                  <a:defRPr/>
                </a:pPr>
                <a:r>
                  <a:rPr lang="en-GB" sz="1400" b="1" kern="0" dirty="0">
                    <a:solidFill>
                      <a:sysClr val="windowText" lastClr="000000"/>
                    </a:solidFill>
                  </a:rPr>
                  <a:t>Progressive response</a:t>
                </a:r>
              </a:p>
            </p:txBody>
          </p:sp>
          <p:sp>
            <p:nvSpPr>
              <p:cNvPr id="96" name="TextBox 95"/>
              <p:cNvSpPr txBox="1"/>
              <p:nvPr/>
            </p:nvSpPr>
            <p:spPr>
              <a:xfrm>
                <a:off x="1401940" y="4294213"/>
                <a:ext cx="2190373" cy="278688"/>
              </a:xfrm>
              <a:prstGeom prst="rect">
                <a:avLst/>
              </a:prstGeom>
              <a:noFill/>
            </p:spPr>
            <p:txBody>
              <a:bodyPr wrap="square" rtlCol="0">
                <a:spAutoFit/>
              </a:bodyPr>
              <a:lstStyle/>
              <a:p>
                <a:pPr defTabSz="1219170" fontAlgn="auto">
                  <a:spcBef>
                    <a:spcPts val="0"/>
                  </a:spcBef>
                  <a:spcAft>
                    <a:spcPts val="0"/>
                  </a:spcAft>
                  <a:defRPr/>
                </a:pPr>
                <a:r>
                  <a:rPr lang="en-GB" sz="1400" b="1" kern="0" dirty="0">
                    <a:solidFill>
                      <a:sysClr val="windowText" lastClr="000000"/>
                    </a:solidFill>
                  </a:rPr>
                  <a:t>Not evaluable</a:t>
                </a:r>
              </a:p>
            </p:txBody>
          </p:sp>
        </p:grpSp>
      </p:grpSp>
    </p:spTree>
    <p:extLst>
      <p:ext uri="{BB962C8B-B14F-4D97-AF65-F5344CB8AC3E}">
        <p14:creationId xmlns:p14="http://schemas.microsoft.com/office/powerpoint/2010/main" val="1058167773"/>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2105" y="76887"/>
            <a:ext cx="11024372" cy="863600"/>
          </a:xfrm>
        </p:spPr>
        <p:txBody>
          <a:bodyPr/>
          <a:lstStyle/>
          <a:p>
            <a:r>
              <a:rPr lang="en-US" sz="3200" dirty="0"/>
              <a:t>CNS overall response rate was encouraging</a:t>
            </a:r>
          </a:p>
        </p:txBody>
      </p:sp>
      <p:sp>
        <p:nvSpPr>
          <p:cNvPr id="3" name="Content Placeholder 2"/>
          <p:cNvSpPr>
            <a:spLocks noGrp="1"/>
          </p:cNvSpPr>
          <p:nvPr>
            <p:ph idx="1"/>
          </p:nvPr>
        </p:nvSpPr>
        <p:spPr>
          <a:xfrm>
            <a:off x="163286" y="5224957"/>
            <a:ext cx="8980713" cy="1163703"/>
          </a:xfrm>
        </p:spPr>
        <p:txBody>
          <a:bodyPr/>
          <a:lstStyle/>
          <a:p>
            <a:pPr marL="182880" indent="-182880">
              <a:spcBef>
                <a:spcPts val="200"/>
              </a:spcBef>
              <a:spcAft>
                <a:spcPts val="0"/>
              </a:spcAft>
            </a:pPr>
            <a:r>
              <a:rPr lang="en-US" sz="1700" b="1" dirty="0" smtClean="0"/>
              <a:t>Confirmed complete </a:t>
            </a:r>
            <a:r>
              <a:rPr lang="en-US" sz="1700" b="1" dirty="0"/>
              <a:t>response rate was 12%</a:t>
            </a:r>
          </a:p>
          <a:p>
            <a:pPr marL="182880" indent="-182880">
              <a:spcBef>
                <a:spcPts val="200"/>
              </a:spcBef>
              <a:spcAft>
                <a:spcPts val="0"/>
              </a:spcAft>
            </a:pPr>
            <a:r>
              <a:rPr lang="en-US" sz="1700" b="1" dirty="0"/>
              <a:t>82% of </a:t>
            </a:r>
            <a:r>
              <a:rPr lang="en-US" sz="1700" b="1" dirty="0" smtClean="0"/>
              <a:t>patients responded by </a:t>
            </a:r>
            <a:r>
              <a:rPr lang="en-US" sz="1700" b="1" dirty="0"/>
              <a:t>time of first assessment (within 6 weeks)</a:t>
            </a:r>
          </a:p>
          <a:p>
            <a:pPr marL="182880" indent="-182880">
              <a:spcBef>
                <a:spcPts val="200"/>
              </a:spcBef>
              <a:spcAft>
                <a:spcPts val="0"/>
              </a:spcAft>
            </a:pPr>
            <a:r>
              <a:rPr lang="en-US" sz="1700" b="1" dirty="0"/>
              <a:t>CNS DCR was 92%</a:t>
            </a:r>
          </a:p>
          <a:p>
            <a:pPr marL="182880" indent="-182880">
              <a:spcBef>
                <a:spcPts val="200"/>
              </a:spcBef>
              <a:spcAft>
                <a:spcPts val="0"/>
              </a:spcAft>
            </a:pPr>
            <a:r>
              <a:rPr lang="en-GB" sz="1700" b="1" dirty="0"/>
              <a:t>CNS responses </a:t>
            </a:r>
            <a:r>
              <a:rPr lang="en-GB" sz="1700" b="1" dirty="0" smtClean="0"/>
              <a:t>were observed regardless</a:t>
            </a:r>
            <a:r>
              <a:rPr lang="en-GB" sz="1700" b="1" dirty="0"/>
              <a:t> </a:t>
            </a:r>
            <a:r>
              <a:rPr lang="en-GB" sz="1700" b="1" dirty="0" smtClean="0"/>
              <a:t>of </a:t>
            </a:r>
            <a:r>
              <a:rPr lang="en-GB" sz="1700" b="1" dirty="0"/>
              <a:t>prior brain </a:t>
            </a:r>
            <a:r>
              <a:rPr lang="en-GB" sz="1700" b="1" dirty="0" smtClean="0"/>
              <a:t>radiation</a:t>
            </a:r>
            <a:endParaRPr lang="en-GB" sz="1700" b="1" dirty="0"/>
          </a:p>
        </p:txBody>
      </p:sp>
      <p:sp>
        <p:nvSpPr>
          <p:cNvPr id="5" name="TextBox 4"/>
          <p:cNvSpPr txBox="1"/>
          <p:nvPr/>
        </p:nvSpPr>
        <p:spPr>
          <a:xfrm>
            <a:off x="358697" y="4657218"/>
            <a:ext cx="8447845" cy="664989"/>
          </a:xfrm>
          <a:prstGeom prst="rect">
            <a:avLst/>
          </a:prstGeom>
          <a:noFill/>
        </p:spPr>
        <p:txBody>
          <a:bodyPr wrap="square" lIns="52800" tIns="52800" rIns="52800" bIns="52800" rtlCol="0">
            <a:spAutoFit/>
          </a:bodyPr>
          <a:lstStyle/>
          <a:p>
            <a:pPr defTabSz="1219170" fontAlgn="auto">
              <a:spcBef>
                <a:spcPts val="0"/>
              </a:spcBef>
              <a:spcAft>
                <a:spcPts val="0"/>
              </a:spcAft>
              <a:defRPr/>
            </a:pPr>
            <a:r>
              <a:rPr lang="en-US" sz="907" kern="0" dirty="0">
                <a:solidFill>
                  <a:sysClr val="windowText" lastClr="000000"/>
                </a:solidFill>
              </a:rPr>
              <a:t>DCR is calculated from the percentage of patients with a best overall CNS response of complete response, partial response, or stable disease at ≥6 weeks, prior to CNS progression</a:t>
            </a:r>
          </a:p>
          <a:p>
            <a:pPr defTabSz="1219170" fontAlgn="auto">
              <a:spcBef>
                <a:spcPts val="0"/>
              </a:spcBef>
              <a:spcAft>
                <a:spcPts val="0"/>
              </a:spcAft>
              <a:defRPr/>
            </a:pPr>
            <a:r>
              <a:rPr lang="en-GB" sz="907" kern="0" dirty="0">
                <a:solidFill>
                  <a:sysClr val="windowText" lastClr="000000"/>
                </a:solidFill>
              </a:rPr>
              <a:t>No objective response includes </a:t>
            </a:r>
            <a:r>
              <a:rPr lang="en-US" sz="907" kern="0" dirty="0">
                <a:solidFill>
                  <a:sysClr val="windowText" lastClr="000000"/>
                </a:solidFill>
              </a:rPr>
              <a:t>stable disease, non-evaluable and disease progression</a:t>
            </a:r>
          </a:p>
          <a:p>
            <a:pPr defTabSz="1219170" fontAlgn="auto">
              <a:spcBef>
                <a:spcPts val="0"/>
              </a:spcBef>
              <a:spcAft>
                <a:spcPts val="0"/>
              </a:spcAft>
              <a:defRPr/>
            </a:pPr>
            <a:r>
              <a:rPr lang="en-US" sz="907" kern="0" dirty="0">
                <a:solidFill>
                  <a:sysClr val="windowText" lastClr="000000"/>
                </a:solidFill>
              </a:rPr>
              <a:t>*Responses required confirmation after 4 weeks</a:t>
            </a:r>
          </a:p>
        </p:txBody>
      </p:sp>
      <p:sp>
        <p:nvSpPr>
          <p:cNvPr id="10" name="TextBox 9"/>
          <p:cNvSpPr txBox="1">
            <a:spLocks noChangeArrowheads="1"/>
          </p:cNvSpPr>
          <p:nvPr/>
        </p:nvSpPr>
        <p:spPr bwMode="auto">
          <a:xfrm>
            <a:off x="163286" y="6323344"/>
            <a:ext cx="6738257" cy="537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2800" tIns="52800" rIns="52800" bIns="52800"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fontAlgn="auto">
              <a:spcBef>
                <a:spcPts val="0"/>
              </a:spcBef>
              <a:spcAft>
                <a:spcPts val="0"/>
              </a:spcAft>
              <a:defRPr/>
            </a:pPr>
            <a:r>
              <a:rPr lang="en-GB" altLang="en-US" sz="933" kern="0" dirty="0">
                <a:cs typeface="Arial" panose="020B0604020202020204" pitchFamily="34" charset="0"/>
              </a:rPr>
              <a:t>Population: evaluable for response</a:t>
            </a:r>
          </a:p>
          <a:p>
            <a:pPr defTabSz="1219170" fontAlgn="auto">
              <a:spcBef>
                <a:spcPts val="0"/>
              </a:spcBef>
              <a:spcAft>
                <a:spcPts val="0"/>
              </a:spcAft>
              <a:defRPr/>
            </a:pPr>
            <a:r>
              <a:rPr lang="en-US" altLang="en-US" sz="933" kern="0" dirty="0">
                <a:cs typeface="Arial" panose="020B0604020202020204" pitchFamily="34" charset="0"/>
              </a:rPr>
              <a:t>Scans were performed at baseline and every 6 weeks thereafter until RECIST disease progression</a:t>
            </a:r>
          </a:p>
          <a:p>
            <a:pPr defTabSz="1219170" fontAlgn="auto">
              <a:spcBef>
                <a:spcPts val="0"/>
              </a:spcBef>
              <a:spcAft>
                <a:spcPts val="0"/>
              </a:spcAft>
              <a:defRPr/>
            </a:pPr>
            <a:r>
              <a:rPr lang="en-GB" altLang="en-US" sz="933" kern="0" dirty="0">
                <a:cs typeface="Arial" panose="020B0604020202020204" pitchFamily="34" charset="0"/>
              </a:rPr>
              <a:t>RT, radiation therapy</a:t>
            </a:r>
          </a:p>
        </p:txBody>
      </p:sp>
      <p:graphicFrame>
        <p:nvGraphicFramePr>
          <p:cNvPr id="4" name="Table 3"/>
          <p:cNvGraphicFramePr>
            <a:graphicFrameLocks noGrp="1"/>
          </p:cNvGraphicFramePr>
          <p:nvPr>
            <p:extLst>
              <p:ext uri="{D42A27DB-BD31-4B8C-83A1-F6EECF244321}">
                <p14:modId xmlns:p14="http://schemas.microsoft.com/office/powerpoint/2010/main" val="1153756952"/>
              </p:ext>
            </p:extLst>
          </p:nvPr>
        </p:nvGraphicFramePr>
        <p:xfrm>
          <a:off x="358698" y="805055"/>
          <a:ext cx="8447845" cy="3872456"/>
        </p:xfrm>
        <a:graphic>
          <a:graphicData uri="http://schemas.openxmlformats.org/drawingml/2006/table">
            <a:tbl>
              <a:tblPr firstRow="1" bandRow="1">
                <a:tableStyleId>{5C22544A-7EE6-4342-B048-85BDC9FD1C3A}</a:tableStyleId>
              </a:tblPr>
              <a:tblGrid>
                <a:gridCol w="5684034">
                  <a:extLst>
                    <a:ext uri="{9D8B030D-6E8A-4147-A177-3AD203B41FA5}">
                      <a16:colId xmlns:a16="http://schemas.microsoft.com/office/drawing/2014/main" xmlns="" val="20000"/>
                    </a:ext>
                  </a:extLst>
                </a:gridCol>
                <a:gridCol w="2763811">
                  <a:extLst>
                    <a:ext uri="{9D8B030D-6E8A-4147-A177-3AD203B41FA5}">
                      <a16:colId xmlns:a16="http://schemas.microsoft.com/office/drawing/2014/main" xmlns="" val="20001"/>
                    </a:ext>
                  </a:extLst>
                </a:gridCol>
              </a:tblGrid>
              <a:tr h="282473">
                <a:tc gridSpan="2">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effectLst/>
                          <a:latin typeface="Arial" panose="020B0604020202020204" pitchFamily="34" charset="0"/>
                          <a:cs typeface="Arial" panose="020B0604020202020204" pitchFamily="34" charset="0"/>
                        </a:rPr>
                        <a:t>Patients evaluable for CNS response (</a:t>
                      </a:r>
                      <a:r>
                        <a:rPr kumimoji="0" lang="en-US" sz="1400" b="1" i="0" u="none" strike="noStrike" kern="1200" cap="none" normalizeH="0" baseline="0" noProof="0" dirty="0">
                          <a:ln>
                            <a:noFill/>
                          </a:ln>
                          <a:solidFill>
                            <a:schemeClr val="bg1"/>
                          </a:solidFill>
                          <a:effectLst/>
                          <a:latin typeface="Arial" panose="020B0604020202020204" pitchFamily="34" charset="0"/>
                          <a:ea typeface="+mn-ea"/>
                          <a:cs typeface="Arial" panose="020B0604020202020204" pitchFamily="34" charset="0"/>
                        </a:rPr>
                        <a:t>n=50)</a:t>
                      </a:r>
                    </a:p>
                  </a:txBody>
                  <a:tcPr marL="179589" marR="179589" marT="48004" marB="48004" anchor="ctr" horzOverflow="overflow">
                    <a:lnB w="12700" cap="flat" cmpd="sng" algn="ctr">
                      <a:solidFill>
                        <a:schemeClr val="bg1"/>
                      </a:solidFill>
                      <a:prstDash val="solid"/>
                      <a:round/>
                      <a:headEnd type="none" w="med" len="med"/>
                      <a:tailEnd type="none" w="med" len="med"/>
                    </a:lnB>
                    <a:solidFill>
                      <a:srgbClr val="005598"/>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1" i="0" u="none" strike="noStrike" kern="1200" cap="none" normalizeH="0" baseline="0" noProof="0" dirty="0">
                        <a:ln>
                          <a:noFill/>
                        </a:ln>
                        <a:solidFill>
                          <a:schemeClr val="bg1"/>
                        </a:solidFill>
                        <a:effectLst/>
                        <a:latin typeface="Arial" panose="020B0604020202020204" pitchFamily="34" charset="0"/>
                        <a:ea typeface="+mn-ea"/>
                        <a:cs typeface="Arial" panose="020B0604020202020204" pitchFamily="34" charset="0"/>
                      </a:endParaRPr>
                    </a:p>
                  </a:txBody>
                  <a:tcPr marL="68580" marR="68580" anchor="ctr" horzOverflow="overflow">
                    <a:lnB w="12700" cap="flat" cmpd="sng" algn="ctr">
                      <a:solidFill>
                        <a:schemeClr val="bg1"/>
                      </a:solidFill>
                      <a:prstDash val="solid"/>
                      <a:round/>
                      <a:headEnd type="none" w="med" len="med"/>
                      <a:tailEnd type="none" w="med" len="med"/>
                    </a:lnB>
                    <a:solidFill>
                      <a:srgbClr val="005598"/>
                    </a:solidFill>
                  </a:tcPr>
                </a:tc>
                <a:extLst>
                  <a:ext uri="{0D108BD9-81ED-4DB2-BD59-A6C34878D82A}">
                    <a16:rowId xmlns:a16="http://schemas.microsoft.com/office/drawing/2014/main" xmlns="" val="10000"/>
                  </a:ext>
                </a:extLst>
              </a:tr>
              <a:tr h="128961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400" b="1" dirty="0">
                          <a:latin typeface="Arial" panose="020B0604020202020204" pitchFamily="34" charset="0"/>
                          <a:cs typeface="Arial" panose="020B0604020202020204" pitchFamily="34" charset="0"/>
                        </a:rPr>
                        <a:t>CNS ORR*,</a:t>
                      </a:r>
                      <a:r>
                        <a:rPr lang="en-GB" sz="1400" b="1" baseline="0" dirty="0">
                          <a:latin typeface="Arial" panose="020B0604020202020204" pitchFamily="34" charset="0"/>
                          <a:cs typeface="Arial" panose="020B0604020202020204" pitchFamily="34" charset="0"/>
                        </a:rPr>
                        <a:t> %</a:t>
                      </a:r>
                      <a:endParaRPr lang="en-GB" sz="1400" b="1" dirty="0">
                        <a:latin typeface="Arial" panose="020B0604020202020204" pitchFamily="34" charset="0"/>
                        <a:cs typeface="Arial" panose="020B0604020202020204" pitchFamily="34" charset="0"/>
                      </a:endParaRP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GB" sz="1400" b="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Complete response, n (%)</a:t>
                      </a: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GB" sz="1400" b="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Partial response, n (%)</a:t>
                      </a: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GB" sz="1400" b="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Stable disease ≥6 weeks, n (%)</a:t>
                      </a: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GB" sz="1400" b="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Progressive disease, n (%)</a:t>
                      </a: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GB" sz="1400" b="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Not evaluable, n (%)</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1400" b="1" kern="0" dirty="0">
                          <a:latin typeface="Arial" panose="020B0604020202020204" pitchFamily="34" charset="0"/>
                          <a:cs typeface="Arial" panose="020B0604020202020204" pitchFamily="34" charset="0"/>
                        </a:rPr>
                        <a:t>54 (95% CI 39, 68)</a:t>
                      </a:r>
                      <a:endParaRPr lang="en-GB" sz="1400" b="1" dirty="0">
                        <a:latin typeface="Arial" panose="020B0604020202020204" pitchFamily="34" charset="0"/>
                        <a:cs typeface="Arial" panose="020B0604020202020204" pitchFamily="34" charset="0"/>
                      </a:endParaRPr>
                    </a:p>
                    <a:p>
                      <a:pPr algn="ctr"/>
                      <a:r>
                        <a:rPr lang="en-GB" sz="1400" b="1" dirty="0">
                          <a:latin typeface="Arial" panose="020B0604020202020204" pitchFamily="34" charset="0"/>
                          <a:cs typeface="Arial" panose="020B0604020202020204" pitchFamily="34" charset="0"/>
                        </a:rPr>
                        <a:t>6</a:t>
                      </a:r>
                      <a:r>
                        <a:rPr lang="en-GB" sz="1400" b="1" baseline="0" dirty="0">
                          <a:latin typeface="Arial" panose="020B0604020202020204" pitchFamily="34" charset="0"/>
                          <a:cs typeface="Arial" panose="020B0604020202020204" pitchFamily="34" charset="0"/>
                        </a:rPr>
                        <a:t> (12)</a:t>
                      </a:r>
                    </a:p>
                    <a:p>
                      <a:pPr algn="ctr"/>
                      <a:r>
                        <a:rPr lang="en-GB" sz="1400" b="1" baseline="0" dirty="0">
                          <a:latin typeface="Arial" panose="020B0604020202020204" pitchFamily="34" charset="0"/>
                          <a:cs typeface="Arial" panose="020B0604020202020204" pitchFamily="34" charset="0"/>
                        </a:rPr>
                        <a:t>21 (42)</a:t>
                      </a:r>
                    </a:p>
                    <a:p>
                      <a:pPr algn="ctr"/>
                      <a:r>
                        <a:rPr lang="en-GB" sz="1400" b="1" baseline="0" dirty="0">
                          <a:latin typeface="Arial" panose="020B0604020202020204" pitchFamily="34" charset="0"/>
                          <a:cs typeface="Arial" panose="020B0604020202020204" pitchFamily="34" charset="0"/>
                        </a:rPr>
                        <a:t>19 (38)</a:t>
                      </a:r>
                    </a:p>
                    <a:p>
                      <a:pPr algn="ctr"/>
                      <a:r>
                        <a:rPr lang="en-GB" sz="1400" b="1" baseline="0" dirty="0">
                          <a:latin typeface="Arial" panose="020B0604020202020204" pitchFamily="34" charset="0"/>
                          <a:cs typeface="Arial" panose="020B0604020202020204" pitchFamily="34" charset="0"/>
                        </a:rPr>
                        <a:t>3 (6)</a:t>
                      </a:r>
                    </a:p>
                    <a:p>
                      <a:pPr algn="ctr"/>
                      <a:r>
                        <a:rPr lang="en-GB" sz="1400" b="1" baseline="0" dirty="0">
                          <a:latin typeface="Arial" panose="020B0604020202020204" pitchFamily="34" charset="0"/>
                          <a:cs typeface="Arial" panose="020B0604020202020204" pitchFamily="34" charset="0"/>
                        </a:rPr>
                        <a:t>1 (2)</a:t>
                      </a:r>
                      <a:endParaRPr lang="en-GB" sz="1400" b="1" dirty="0">
                        <a:latin typeface="Arial" panose="020B0604020202020204" pitchFamily="34" charset="0"/>
                        <a:cs typeface="Arial" panose="020B0604020202020204" pitchFamily="34" charset="0"/>
                      </a:endParaRP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3"/>
                  </a:ext>
                </a:extLst>
              </a:tr>
              <a:tr h="282473">
                <a:tc>
                  <a:txBody>
                    <a:bodyPr/>
                    <a:lstStyle/>
                    <a:p>
                      <a:pPr marL="180975" marR="0" lvl="0" indent="-180975" algn="l" defTabSz="914400" rtl="0" eaLnBrk="1" fontAlgn="base" latinLnBrk="0" hangingPunct="1">
                        <a:lnSpc>
                          <a:spcPct val="100000"/>
                        </a:lnSpc>
                        <a:spcBef>
                          <a:spcPct val="0"/>
                        </a:spcBef>
                        <a:spcAft>
                          <a:spcPct val="0"/>
                        </a:spcAft>
                        <a:buClrTx/>
                        <a:buSzTx/>
                        <a:buFontTx/>
                        <a:buNone/>
                        <a:tabLst/>
                        <a:defRPr/>
                      </a:pPr>
                      <a:r>
                        <a:rPr lang="en-GB" sz="1400" b="1" dirty="0">
                          <a:latin typeface="Arial" panose="020B0604020202020204" pitchFamily="34" charset="0"/>
                          <a:cs typeface="Arial" panose="020B0604020202020204" pitchFamily="34" charset="0"/>
                        </a:rPr>
                        <a:t>CNS DCR,</a:t>
                      </a:r>
                      <a:r>
                        <a:rPr lang="en-GB" sz="1400" b="1" baseline="0" dirty="0">
                          <a:latin typeface="Arial" panose="020B0604020202020204" pitchFamily="34" charset="0"/>
                          <a:cs typeface="Arial" panose="020B0604020202020204" pitchFamily="34" charset="0"/>
                        </a:rPr>
                        <a:t> %</a:t>
                      </a:r>
                      <a:endParaRPr lang="en-GB" sz="1400" b="1" baseline="30000" dirty="0">
                        <a:solidFill>
                          <a:srgbClr val="FF0000"/>
                        </a:solidFill>
                        <a:latin typeface="Arial" panose="020B0604020202020204" pitchFamily="34" charset="0"/>
                        <a:cs typeface="Arial" panose="020B0604020202020204" pitchFamily="34" charset="0"/>
                      </a:endParaRPr>
                    </a:p>
                  </a:txBody>
                  <a:tcPr marL="179589" marR="179589" marT="48004" marB="48004" anchor="ctr" horzOverflow="overflow">
                    <a:lnT w="127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1400" b="1" dirty="0">
                          <a:latin typeface="Arial" panose="020B0604020202020204" pitchFamily="34" charset="0"/>
                          <a:cs typeface="Arial" panose="020B0604020202020204" pitchFamily="34" charset="0"/>
                        </a:rPr>
                        <a:t>92 </a:t>
                      </a:r>
                      <a:r>
                        <a:rPr lang="en-GB" sz="1400" b="1" baseline="0" dirty="0">
                          <a:latin typeface="Arial" panose="020B0604020202020204" pitchFamily="34" charset="0"/>
                          <a:cs typeface="Arial" panose="020B0604020202020204" pitchFamily="34" charset="0"/>
                        </a:rPr>
                        <a:t>(95% CI 81, 98)</a:t>
                      </a:r>
                      <a:endParaRPr lang="en-GB" sz="1400" b="1" dirty="0">
                        <a:latin typeface="Arial" panose="020B0604020202020204" pitchFamily="34" charset="0"/>
                        <a:cs typeface="Arial" panose="020B0604020202020204" pitchFamily="34" charset="0"/>
                      </a:endParaRPr>
                    </a:p>
                  </a:txBody>
                  <a:tcPr marL="179589" marR="179589" marT="48004" marB="48004" anchor="ctr" horzOverflow="overflow">
                    <a:lnT w="127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4"/>
                  </a:ext>
                </a:extLst>
              </a:tr>
              <a:tr h="282473">
                <a:tc gridSpan="2">
                  <a:txBody>
                    <a:bodyPr/>
                    <a:lstStyle/>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effectLst/>
                          <a:latin typeface="Arial" panose="020B0604020202020204" pitchFamily="34" charset="0"/>
                          <a:cs typeface="Arial" panose="020B0604020202020204" pitchFamily="34" charset="0"/>
                        </a:rPr>
                        <a:t>CNS response based on prior brain RT status*</a:t>
                      </a:r>
                    </a:p>
                  </a:txBody>
                  <a:tcPr marL="179589" marR="179589" marT="48004" marB="48004" anchor="ctr" horzOverflow="overflow">
                    <a:lnT w="762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598"/>
                    </a:solidFill>
                  </a:tcPr>
                </a:tc>
                <a:tc hMerge="1">
                  <a:txBody>
                    <a:bodyPr/>
                    <a:lstStyle/>
                    <a:p>
                      <a:endParaRPr lang="en-GB"/>
                    </a:p>
                  </a:txBody>
                  <a:tcPr/>
                </a:tc>
                <a:extLst>
                  <a:ext uri="{0D108BD9-81ED-4DB2-BD59-A6C34878D82A}">
                    <a16:rowId xmlns:a16="http://schemas.microsoft.com/office/drawing/2014/main" xmlns="" val="10005"/>
                  </a:ext>
                </a:extLst>
              </a:tr>
              <a:tr h="282473">
                <a:tc>
                  <a:txBody>
                    <a:bodyPr/>
                    <a:lstStyle/>
                    <a:p>
                      <a:pPr marL="180975" marR="0" lvl="0" indent="-180975" algn="l" defTabSz="914400" rtl="0" eaLnBrk="1" fontAlgn="base" latinLnBrk="0" hangingPunct="1">
                        <a:lnSpc>
                          <a:spcPct val="100000"/>
                        </a:lnSpc>
                        <a:spcBef>
                          <a:spcPct val="0"/>
                        </a:spcBef>
                        <a:spcAft>
                          <a:spcPct val="0"/>
                        </a:spcAft>
                        <a:buClrTx/>
                        <a:buSzTx/>
                        <a:buFontTx/>
                        <a:buNone/>
                        <a:tabLst/>
                        <a:defRPr/>
                      </a:pPr>
                      <a:r>
                        <a:rPr lang="en-US" sz="1400" b="1" kern="1200" noProof="0" dirty="0">
                          <a:solidFill>
                            <a:schemeClr val="dk1"/>
                          </a:solidFill>
                          <a:latin typeface="Arial" panose="020B0604020202020204" pitchFamily="34" charset="0"/>
                          <a:ea typeface="+mn-ea"/>
                          <a:cs typeface="Arial" panose="020B0604020202020204" pitchFamily="34" charset="0"/>
                        </a:rPr>
                        <a:t>Prior RT ≤6 months before first dose, n</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1" kern="0" noProof="0" dirty="0">
                          <a:solidFill>
                            <a:schemeClr val="dk1"/>
                          </a:solidFill>
                          <a:latin typeface="Arial" panose="020B0604020202020204" pitchFamily="34" charset="0"/>
                          <a:ea typeface="+mn-ea"/>
                          <a:cs typeface="Arial" panose="020B0604020202020204" pitchFamily="34" charset="0"/>
                        </a:rPr>
                        <a:t>19 / 50</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6"/>
                  </a:ext>
                </a:extLst>
              </a:tr>
              <a:tr h="481400">
                <a:tc>
                  <a:txBody>
                    <a:bodyPr/>
                    <a:lstStyle/>
                    <a:p>
                      <a:pPr marL="180975" marR="0" lvl="0" indent="-180975" algn="l" defTabSz="914400" rtl="0" eaLnBrk="1" fontAlgn="base" latinLnBrk="0" hangingPunct="1">
                        <a:lnSpc>
                          <a:spcPct val="100000"/>
                        </a:lnSpc>
                        <a:spcBef>
                          <a:spcPct val="0"/>
                        </a:spcBef>
                        <a:spcAft>
                          <a:spcPct val="0"/>
                        </a:spcAft>
                        <a:buClrTx/>
                        <a:buSzTx/>
                        <a:buFontTx/>
                        <a:buNone/>
                        <a:tabLst/>
                        <a:defRPr/>
                      </a:pPr>
                      <a:r>
                        <a:rPr lang="en-US" sz="1400" b="1" kern="1200" noProof="0" dirty="0">
                          <a:solidFill>
                            <a:schemeClr val="dk1"/>
                          </a:solidFill>
                          <a:latin typeface="Arial" panose="020B0604020202020204" pitchFamily="34" charset="0"/>
                          <a:ea typeface="+mn-ea"/>
                          <a:cs typeface="Arial" panose="020B0604020202020204" pitchFamily="34" charset="0"/>
                        </a:rPr>
                        <a:t>CNS ORR, %</a:t>
                      </a:r>
                    </a:p>
                    <a:p>
                      <a:pPr marL="85725" marR="0" lvl="0" indent="0" algn="l" defTabSz="914400" rtl="0" eaLnBrk="1" fontAlgn="base" latinLnBrk="0" hangingPunct="1">
                        <a:lnSpc>
                          <a:spcPct val="100000"/>
                        </a:lnSpc>
                        <a:spcBef>
                          <a:spcPct val="0"/>
                        </a:spcBef>
                        <a:spcAft>
                          <a:spcPct val="0"/>
                        </a:spcAft>
                        <a:buClrTx/>
                        <a:buSzTx/>
                        <a:buFontTx/>
                        <a:buNone/>
                        <a:tabLst/>
                        <a:defRPr/>
                      </a:pPr>
                      <a:r>
                        <a:rPr kumimoji="0" lang="en-US" sz="1400" b="1" u="none" strike="noStrike" kern="1200" cap="none" normalizeH="0" baseline="0" noProof="0" dirty="0">
                          <a:ln>
                            <a:noFill/>
                          </a:ln>
                          <a:solidFill>
                            <a:schemeClr val="tx1"/>
                          </a:solidFill>
                          <a:effectLst/>
                          <a:latin typeface="Arial" panose="020B0604020202020204" pitchFamily="34" charset="0"/>
                          <a:ea typeface="+mn-ea"/>
                          <a:cs typeface="Arial" panose="020B0604020202020204" pitchFamily="34" charset="0"/>
                        </a:rPr>
                        <a:t>Complete response / partial response, %</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32 (95% CI 13, 57)</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11 / 21</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8E8"/>
                    </a:solidFill>
                  </a:tcPr>
                </a:tc>
                <a:extLst>
                  <a:ext uri="{0D108BD9-81ED-4DB2-BD59-A6C34878D82A}">
                    <a16:rowId xmlns:a16="http://schemas.microsoft.com/office/drawing/2014/main" xmlns="" val="10001"/>
                  </a:ext>
                </a:extLst>
              </a:tr>
              <a:tr h="29789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1" kern="1200" noProof="0" dirty="0">
                          <a:solidFill>
                            <a:schemeClr val="dk1"/>
                          </a:solidFill>
                          <a:latin typeface="Arial" panose="020B0604020202020204" pitchFamily="34" charset="0"/>
                          <a:ea typeface="+mn-ea"/>
                          <a:cs typeface="Arial" panose="020B0604020202020204" pitchFamily="34" charset="0"/>
                        </a:rPr>
                        <a:t>No prior RT or RT &gt;6 months before first</a:t>
                      </a:r>
                      <a:r>
                        <a:rPr lang="en-US" sz="1400" b="1" kern="1200" baseline="0" noProof="0" dirty="0">
                          <a:solidFill>
                            <a:schemeClr val="dk1"/>
                          </a:solidFill>
                          <a:latin typeface="Arial" panose="020B0604020202020204" pitchFamily="34" charset="0"/>
                          <a:ea typeface="+mn-ea"/>
                          <a:cs typeface="Arial" panose="020B0604020202020204" pitchFamily="34" charset="0"/>
                        </a:rPr>
                        <a:t> </a:t>
                      </a:r>
                      <a:r>
                        <a:rPr lang="en-US" sz="1400" b="1" kern="1200" noProof="0" dirty="0">
                          <a:solidFill>
                            <a:schemeClr val="dk1"/>
                          </a:solidFill>
                          <a:latin typeface="Arial" panose="020B0604020202020204" pitchFamily="34" charset="0"/>
                          <a:ea typeface="+mn-ea"/>
                          <a:cs typeface="Arial" panose="020B0604020202020204" pitchFamily="34" charset="0"/>
                        </a:rPr>
                        <a:t>dose, n</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1" kern="0" noProof="0" dirty="0">
                          <a:solidFill>
                            <a:schemeClr val="dk1"/>
                          </a:solidFill>
                          <a:latin typeface="Arial" panose="020B0604020202020204" pitchFamily="34" charset="0"/>
                          <a:ea typeface="+mn-ea"/>
                          <a:cs typeface="Arial" panose="020B0604020202020204" pitchFamily="34" charset="0"/>
                        </a:rPr>
                        <a:t>31 / 50</a:t>
                      </a:r>
                    </a:p>
                  </a:txBody>
                  <a:tcPr marL="179589" marR="179589" marT="48004" marB="48004" anchor="ctr" horzOverflow="overflow">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DF4"/>
                    </a:solidFill>
                  </a:tcPr>
                </a:tc>
                <a:extLst>
                  <a:ext uri="{0D108BD9-81ED-4DB2-BD59-A6C34878D82A}">
                    <a16:rowId xmlns:a16="http://schemas.microsoft.com/office/drawing/2014/main" xmlns="" val="10007"/>
                  </a:ext>
                </a:extLst>
              </a:tr>
              <a:tr h="404866">
                <a:tc>
                  <a:txBody>
                    <a:bodyPr/>
                    <a:lstStyle/>
                    <a:p>
                      <a:pPr marL="88900" marR="0" lvl="0" indent="0" algn="l" defTabSz="914400" rtl="0" eaLnBrk="1" fontAlgn="base" latinLnBrk="0" hangingPunct="1">
                        <a:lnSpc>
                          <a:spcPct val="100000"/>
                        </a:lnSpc>
                        <a:spcBef>
                          <a:spcPct val="0"/>
                        </a:spcBef>
                        <a:spcAft>
                          <a:spcPct val="0"/>
                        </a:spcAft>
                        <a:buClrTx/>
                        <a:buSzTx/>
                        <a:buFontTx/>
                        <a:buNone/>
                        <a:tabLst/>
                        <a:defRPr/>
                      </a:pPr>
                      <a:r>
                        <a:rPr lang="en-US" sz="1400" b="1" kern="1200" noProof="0" dirty="0">
                          <a:solidFill>
                            <a:schemeClr val="dk1"/>
                          </a:solidFill>
                          <a:latin typeface="Arial" panose="020B0604020202020204" pitchFamily="34" charset="0"/>
                          <a:ea typeface="+mn-ea"/>
                          <a:cs typeface="Arial" panose="020B0604020202020204" pitchFamily="34" charset="0"/>
                        </a:rPr>
                        <a:t>CNS ORR, %</a:t>
                      </a:r>
                    </a:p>
                    <a:p>
                      <a:pPr marL="177800" marR="0" lvl="0" indent="0" algn="l" defTabSz="914400" rtl="0" eaLnBrk="1" fontAlgn="base" latinLnBrk="0" hangingPunct="1">
                        <a:lnSpc>
                          <a:spcPct val="100000"/>
                        </a:lnSpc>
                        <a:spcBef>
                          <a:spcPct val="0"/>
                        </a:spcBef>
                        <a:spcAft>
                          <a:spcPct val="0"/>
                        </a:spcAft>
                        <a:buClrTx/>
                        <a:buSzTx/>
                        <a:buFontTx/>
                        <a:buNone/>
                        <a:tabLst/>
                        <a:defRPr/>
                      </a:pPr>
                      <a:r>
                        <a:rPr kumimoji="0" lang="en-US" sz="1400" b="1" u="none" strike="noStrike" kern="1200" cap="none" normalizeH="0" baseline="0" noProof="0" dirty="0">
                          <a:ln>
                            <a:noFill/>
                          </a:ln>
                          <a:solidFill>
                            <a:schemeClr val="tx1"/>
                          </a:solidFill>
                          <a:effectLst/>
                          <a:latin typeface="Arial" panose="020B0604020202020204" pitchFamily="34" charset="0"/>
                          <a:ea typeface="+mn-ea"/>
                          <a:cs typeface="Arial" panose="020B0604020202020204" pitchFamily="34" charset="0"/>
                        </a:rPr>
                        <a:t>Complete response / partial response, %</a:t>
                      </a:r>
                    </a:p>
                  </a:txBody>
                  <a:tcPr marL="68580" marR="68580" marT="0" marB="0" anchor="ctr">
                    <a:lnT w="12700" cap="flat" cmpd="sng" algn="ctr">
                      <a:solidFill>
                        <a:schemeClr val="bg1"/>
                      </a:solidFill>
                      <a:prstDash val="solid"/>
                      <a:round/>
                      <a:headEnd type="none" w="med" len="med"/>
                      <a:tailEnd type="none" w="med" len="med"/>
                    </a:lnT>
                  </a:tcPr>
                </a:tc>
                <a:tc>
                  <a:txBody>
                    <a:bodyPr/>
                    <a:lstStyle/>
                    <a:p>
                      <a:pPr marL="0" marR="0" algn="ctr">
                        <a:spcBef>
                          <a:spcPts val="0"/>
                        </a:spcBef>
                        <a:spcAft>
                          <a:spcPts val="0"/>
                        </a:spcAft>
                      </a:pPr>
                      <a:r>
                        <a:rPr lang="en-US" sz="1400" b="1" baseline="0" noProof="0" dirty="0">
                          <a:solidFill>
                            <a:schemeClr val="tx1"/>
                          </a:solidFill>
                          <a:latin typeface="Arial" panose="020B0604020202020204" pitchFamily="34" charset="0"/>
                          <a:ea typeface="Calibri"/>
                          <a:cs typeface="Arial" panose="020B0604020202020204" pitchFamily="34" charset="0"/>
                        </a:rPr>
                        <a:t>68 (95% CI 48, 83)</a:t>
                      </a:r>
                    </a:p>
                    <a:p>
                      <a:pPr marL="0" marR="0" algn="ctr">
                        <a:spcBef>
                          <a:spcPts val="0"/>
                        </a:spcBef>
                        <a:spcAft>
                          <a:spcPts val="0"/>
                        </a:spcAft>
                      </a:pPr>
                      <a:r>
                        <a:rPr lang="en-US" sz="1400" b="1" baseline="0" noProof="0" dirty="0">
                          <a:solidFill>
                            <a:schemeClr val="tx1"/>
                          </a:solidFill>
                          <a:latin typeface="Arial" panose="020B0604020202020204" pitchFamily="34" charset="0"/>
                          <a:ea typeface="Calibri"/>
                          <a:cs typeface="Arial" panose="020B0604020202020204" pitchFamily="34" charset="0"/>
                        </a:rPr>
                        <a:t>13 / 55</a:t>
                      </a:r>
                    </a:p>
                  </a:txBody>
                  <a:tcPr marL="68580" marR="68580" marT="0" marB="0"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984304247"/>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extBox 131"/>
          <p:cNvSpPr txBox="1">
            <a:spLocks noChangeArrowheads="1"/>
          </p:cNvSpPr>
          <p:nvPr/>
        </p:nvSpPr>
        <p:spPr bwMode="auto">
          <a:xfrm>
            <a:off x="91358" y="6334223"/>
            <a:ext cx="6143627" cy="537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2800" tIns="52800" rIns="52800" bIns="52800" anchor="b">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fontAlgn="auto">
              <a:spcBef>
                <a:spcPts val="0"/>
              </a:spcBef>
              <a:spcAft>
                <a:spcPts val="0"/>
              </a:spcAft>
              <a:defRPr/>
            </a:pPr>
            <a:r>
              <a:rPr lang="en-GB" altLang="en-US" sz="933" kern="0" dirty="0">
                <a:cs typeface="Arial" panose="020B0604020202020204" pitchFamily="34" charset="0"/>
              </a:rPr>
              <a:t>Population: evaluable for response</a:t>
            </a:r>
          </a:p>
          <a:p>
            <a:pPr defTabSz="1219170" fontAlgn="auto">
              <a:spcBef>
                <a:spcPts val="0"/>
              </a:spcBef>
              <a:spcAft>
                <a:spcPts val="0"/>
              </a:spcAft>
              <a:defRPr/>
            </a:pPr>
            <a:r>
              <a:rPr lang="en-GB" sz="933" kern="0" dirty="0">
                <a:cs typeface="Arial" panose="020B0604020202020204" pitchFamily="34" charset="0"/>
              </a:rPr>
              <a:t>*c</a:t>
            </a:r>
            <a:r>
              <a:rPr lang="en-GB" altLang="en-US" sz="933" kern="0" dirty="0">
                <a:cs typeface="Arial" panose="020B0604020202020204" pitchFamily="34" charset="0"/>
              </a:rPr>
              <a:t>ensored patients only; </a:t>
            </a:r>
            <a:r>
              <a:rPr lang="en-US" altLang="en-US" sz="933" kern="0" baseline="30000" dirty="0">
                <a:cs typeface="Arial" panose="020B0604020202020204" pitchFamily="34" charset="0"/>
              </a:rPr>
              <a:t>#</a:t>
            </a:r>
            <a:r>
              <a:rPr lang="en-GB" altLang="en-US" sz="933" kern="0" dirty="0">
                <a:cs typeface="Arial" panose="020B0604020202020204" pitchFamily="34" charset="0"/>
              </a:rPr>
              <a:t>only includes progression events that occurred within 19 weeks of the last evaluable assessment; </a:t>
            </a:r>
            <a:r>
              <a:rPr lang="en-GB" sz="933" kern="0" baseline="30000" dirty="0"/>
              <a:t>§ </a:t>
            </a:r>
            <a:r>
              <a:rPr lang="en-GB" altLang="en-US" sz="933" kern="0" dirty="0">
                <a:cs typeface="Arial" panose="020B0604020202020204" pitchFamily="34" charset="0"/>
              </a:rPr>
              <a:t>estimated by Kaplan-Meier technique </a:t>
            </a:r>
          </a:p>
        </p:txBody>
      </p:sp>
      <p:sp>
        <p:nvSpPr>
          <p:cNvPr id="2" name="Title 1"/>
          <p:cNvSpPr>
            <a:spLocks noGrp="1"/>
          </p:cNvSpPr>
          <p:nvPr>
            <p:ph type="title"/>
          </p:nvPr>
        </p:nvSpPr>
        <p:spPr>
          <a:xfrm>
            <a:off x="-932105" y="76887"/>
            <a:ext cx="11038469" cy="863600"/>
          </a:xfrm>
        </p:spPr>
        <p:txBody>
          <a:bodyPr/>
          <a:lstStyle/>
          <a:p>
            <a:r>
              <a:rPr lang="en-US" sz="3200" dirty="0"/>
              <a:t>Clinically meaningful efficacy in the CNS</a:t>
            </a:r>
          </a:p>
        </p:txBody>
      </p:sp>
      <p:graphicFrame>
        <p:nvGraphicFramePr>
          <p:cNvPr id="13" name="Table 12"/>
          <p:cNvGraphicFramePr>
            <a:graphicFrameLocks noGrp="1"/>
          </p:cNvGraphicFramePr>
          <p:nvPr>
            <p:extLst>
              <p:ext uri="{D42A27DB-BD31-4B8C-83A1-F6EECF244321}">
                <p14:modId xmlns:p14="http://schemas.microsoft.com/office/powerpoint/2010/main" val="1641263466"/>
              </p:ext>
            </p:extLst>
          </p:nvPr>
        </p:nvGraphicFramePr>
        <p:xfrm>
          <a:off x="5635910" y="1020856"/>
          <a:ext cx="3389354" cy="3649563"/>
        </p:xfrm>
        <a:graphic>
          <a:graphicData uri="http://schemas.openxmlformats.org/drawingml/2006/table">
            <a:tbl>
              <a:tblPr firstRow="1" bandRow="1">
                <a:tableStyleId>{5C22544A-7EE6-4342-B048-85BDC9FD1C3A}</a:tableStyleId>
              </a:tblPr>
              <a:tblGrid>
                <a:gridCol w="1889891">
                  <a:extLst>
                    <a:ext uri="{9D8B030D-6E8A-4147-A177-3AD203B41FA5}">
                      <a16:colId xmlns:a16="http://schemas.microsoft.com/office/drawing/2014/main" xmlns="" val="828024196"/>
                    </a:ext>
                  </a:extLst>
                </a:gridCol>
                <a:gridCol w="1499463">
                  <a:extLst>
                    <a:ext uri="{9D8B030D-6E8A-4147-A177-3AD203B41FA5}">
                      <a16:colId xmlns:a16="http://schemas.microsoft.com/office/drawing/2014/main" xmlns="" val="546431819"/>
                    </a:ext>
                  </a:extLst>
                </a:gridCol>
              </a:tblGrid>
              <a:tr h="364956">
                <a:tc>
                  <a:txBody>
                    <a:bodyPr/>
                    <a:lstStyle/>
                    <a:p>
                      <a:pPr>
                        <a:spcBef>
                          <a:spcPts val="600"/>
                        </a:spcBef>
                      </a:pPr>
                      <a:r>
                        <a:rPr lang="en-US" sz="1500" b="1" dirty="0">
                          <a:latin typeface="Arial" panose="020B0604020202020204" pitchFamily="34" charset="0"/>
                          <a:cs typeface="Arial" panose="020B0604020202020204" pitchFamily="34" charset="0"/>
                        </a:rPr>
                        <a:t>CNS PFS by BICR</a:t>
                      </a:r>
                    </a:p>
                  </a:txBody>
                  <a:tcPr marL="121920" marR="121920" marT="60960" marB="60960">
                    <a:solidFill>
                      <a:srgbClr val="005598"/>
                    </a:solidFill>
                  </a:tcPr>
                </a:tc>
                <a:tc>
                  <a:txBody>
                    <a:bodyPr/>
                    <a:lstStyle/>
                    <a:p>
                      <a:pPr algn="ctr">
                        <a:spcBef>
                          <a:spcPts val="600"/>
                        </a:spcBef>
                      </a:pPr>
                      <a:r>
                        <a:rPr lang="en-GB" sz="1500" b="1" dirty="0">
                          <a:latin typeface="Arial" panose="020B0604020202020204" pitchFamily="34" charset="0"/>
                          <a:cs typeface="Arial" panose="020B0604020202020204" pitchFamily="34" charset="0"/>
                        </a:rPr>
                        <a:t>Total (n=50)</a:t>
                      </a:r>
                    </a:p>
                  </a:txBody>
                  <a:tcPr marL="121920" marR="121920" marT="60960" marB="60960">
                    <a:solidFill>
                      <a:srgbClr val="0070C0"/>
                    </a:solidFill>
                  </a:tcPr>
                </a:tc>
                <a:extLst>
                  <a:ext uri="{0D108BD9-81ED-4DB2-BD59-A6C34878D82A}">
                    <a16:rowId xmlns:a16="http://schemas.microsoft.com/office/drawing/2014/main" xmlns="" val="1354970312"/>
                  </a:ext>
                </a:extLst>
              </a:tr>
              <a:tr h="602971">
                <a:tc>
                  <a:txBody>
                    <a:bodyPr/>
                    <a:lstStyle/>
                    <a:p>
                      <a:pPr>
                        <a:spcBef>
                          <a:spcPts val="600"/>
                        </a:spcBef>
                      </a:pPr>
                      <a:r>
                        <a:rPr lang="en-US" sz="1500" b="1" dirty="0">
                          <a:solidFill>
                            <a:schemeClr val="tx1"/>
                          </a:solidFill>
                          <a:latin typeface="Arial" panose="020B0604020202020204" pitchFamily="34" charset="0"/>
                          <a:cs typeface="Arial" panose="020B0604020202020204" pitchFamily="34" charset="0"/>
                        </a:rPr>
                        <a:t>Median follow-up </a:t>
                      </a:r>
                      <a:r>
                        <a:rPr lang="en-US" sz="1500" b="1" dirty="0" smtClean="0">
                          <a:solidFill>
                            <a:schemeClr val="tx1"/>
                          </a:solidFill>
                          <a:latin typeface="Arial" panose="020B0604020202020204" pitchFamily="34" charset="0"/>
                          <a:cs typeface="Arial" panose="020B0604020202020204" pitchFamily="34" charset="0"/>
                        </a:rPr>
                        <a:t>for CNS </a:t>
                      </a:r>
                      <a:r>
                        <a:rPr lang="en-US" sz="1500" b="1" dirty="0">
                          <a:solidFill>
                            <a:schemeClr val="tx1"/>
                          </a:solidFill>
                          <a:latin typeface="Arial" panose="020B0604020202020204" pitchFamily="34" charset="0"/>
                          <a:cs typeface="Arial" panose="020B0604020202020204" pitchFamily="34" charset="0"/>
                        </a:rPr>
                        <a:t>PFS*</a:t>
                      </a:r>
                      <a:endParaRPr lang="en-GB" sz="1500" b="1" baseline="30000" dirty="0">
                        <a:solidFill>
                          <a:schemeClr val="tx1"/>
                        </a:solidFill>
                        <a:latin typeface="Arial" panose="020B0604020202020204" pitchFamily="34" charset="0"/>
                        <a:cs typeface="Arial" panose="020B0604020202020204" pitchFamily="34" charset="0"/>
                      </a:endParaRPr>
                    </a:p>
                  </a:txBody>
                  <a:tcPr marL="121920" marR="121920" marT="60960" marB="60960" anchor="ctr"/>
                </a:tc>
                <a:tc>
                  <a:txBody>
                    <a:bodyPr/>
                    <a:lstStyle/>
                    <a:p>
                      <a:pPr algn="ctr">
                        <a:spcBef>
                          <a:spcPts val="600"/>
                        </a:spcBef>
                      </a:pPr>
                      <a:r>
                        <a:rPr lang="en-GB" sz="1500" b="1" dirty="0">
                          <a:solidFill>
                            <a:schemeClr val="tx1"/>
                          </a:solidFill>
                          <a:latin typeface="Arial" panose="020B0604020202020204" pitchFamily="34" charset="0"/>
                          <a:cs typeface="Arial" panose="020B0604020202020204" pitchFamily="34" charset="0"/>
                        </a:rPr>
                        <a:t/>
                      </a:r>
                      <a:br>
                        <a:rPr lang="en-GB" sz="1500" b="1" dirty="0">
                          <a:solidFill>
                            <a:schemeClr val="tx1"/>
                          </a:solidFill>
                          <a:latin typeface="Arial" panose="020B0604020202020204" pitchFamily="34" charset="0"/>
                          <a:cs typeface="Arial" panose="020B0604020202020204" pitchFamily="34" charset="0"/>
                        </a:rPr>
                      </a:br>
                      <a:r>
                        <a:rPr lang="en-GB" sz="1500" b="1" dirty="0">
                          <a:solidFill>
                            <a:schemeClr val="tx1"/>
                          </a:solidFill>
                          <a:latin typeface="Arial" panose="020B0604020202020204" pitchFamily="34" charset="0"/>
                          <a:cs typeface="Arial" panose="020B0604020202020204" pitchFamily="34" charset="0"/>
                        </a:rPr>
                        <a:t>11.2 months</a:t>
                      </a:r>
                    </a:p>
                  </a:txBody>
                  <a:tcPr marL="121920" marR="121920" marT="60960" marB="60960" anchor="ctr"/>
                </a:tc>
                <a:extLst>
                  <a:ext uri="{0D108BD9-81ED-4DB2-BD59-A6C34878D82A}">
                    <a16:rowId xmlns:a16="http://schemas.microsoft.com/office/drawing/2014/main" xmlns="" val="10001"/>
                  </a:ext>
                </a:extLst>
              </a:tr>
              <a:tr h="920325">
                <a:tc>
                  <a:txBody>
                    <a:bodyPr/>
                    <a:lstStyle/>
                    <a:p>
                      <a:pPr>
                        <a:spcBef>
                          <a:spcPts val="600"/>
                        </a:spcBef>
                      </a:pPr>
                      <a:r>
                        <a:rPr lang="en-GB" sz="1500" b="1" baseline="0" dirty="0">
                          <a:solidFill>
                            <a:schemeClr val="tx1"/>
                          </a:solidFill>
                          <a:latin typeface="Arial" panose="020B0604020202020204" pitchFamily="34" charset="0"/>
                          <a:cs typeface="Arial" panose="020B0604020202020204" pitchFamily="34" charset="0"/>
                        </a:rPr>
                        <a:t>CNS progression or death</a:t>
                      </a:r>
                      <a:r>
                        <a:rPr lang="en-GB" sz="1500" b="1" baseline="30000" dirty="0">
                          <a:solidFill>
                            <a:schemeClr val="tx1"/>
                          </a:solidFill>
                          <a:latin typeface="Arial" panose="020B0604020202020204" pitchFamily="34" charset="0"/>
                          <a:cs typeface="Arial" panose="020B0604020202020204" pitchFamily="34" charset="0"/>
                        </a:rPr>
                        <a:t>#</a:t>
                      </a:r>
                    </a:p>
                    <a:p>
                      <a:pPr marL="87313" indent="0">
                        <a:spcBef>
                          <a:spcPts val="600"/>
                        </a:spcBef>
                      </a:pPr>
                      <a:r>
                        <a:rPr lang="en-GB" sz="1500" b="1" baseline="0" dirty="0">
                          <a:solidFill>
                            <a:schemeClr val="tx1"/>
                          </a:solidFill>
                          <a:latin typeface="Arial" panose="020B0604020202020204" pitchFamily="34" charset="0"/>
                          <a:cs typeface="Arial" panose="020B0604020202020204" pitchFamily="34" charset="0"/>
                        </a:rPr>
                        <a:t>Maturity</a:t>
                      </a:r>
                      <a:endParaRPr lang="en-GB" sz="1500" b="1" baseline="30000" dirty="0">
                        <a:solidFill>
                          <a:schemeClr val="tx1"/>
                        </a:solidFill>
                        <a:latin typeface="Arial" panose="020B0604020202020204" pitchFamily="34" charset="0"/>
                        <a:cs typeface="Arial" panose="020B0604020202020204" pitchFamily="34" charset="0"/>
                      </a:endParaRPr>
                    </a:p>
                  </a:txBody>
                  <a:tcPr marL="121920" marR="121920" marT="60960" marB="60960" anchor="ctr"/>
                </a:tc>
                <a:tc>
                  <a:txBody>
                    <a:bodyPr/>
                    <a:lstStyle/>
                    <a:p>
                      <a:pPr algn="ctr">
                        <a:spcBef>
                          <a:spcPts val="600"/>
                        </a:spcBef>
                      </a:pPr>
                      <a:r>
                        <a:rPr lang="en-GB" sz="1500" b="1" dirty="0">
                          <a:solidFill>
                            <a:schemeClr val="tx1"/>
                          </a:solidFill>
                          <a:latin typeface="Arial" panose="020B0604020202020204" pitchFamily="34" charset="0"/>
                          <a:cs typeface="Arial" panose="020B0604020202020204" pitchFamily="34" charset="0"/>
                        </a:rPr>
                        <a:t>19 / 50</a:t>
                      </a:r>
                    </a:p>
                    <a:p>
                      <a:pPr algn="ctr">
                        <a:spcBef>
                          <a:spcPts val="600"/>
                        </a:spcBef>
                      </a:pPr>
                      <a:r>
                        <a:rPr lang="en-GB" sz="1500" b="1" dirty="0">
                          <a:solidFill>
                            <a:schemeClr val="tx1"/>
                          </a:solidFill>
                          <a:latin typeface="Arial" panose="020B0604020202020204" pitchFamily="34" charset="0"/>
                          <a:cs typeface="Arial" panose="020B0604020202020204" pitchFamily="34" charset="0"/>
                        </a:rPr>
                        <a:t>38%</a:t>
                      </a:r>
                    </a:p>
                  </a:txBody>
                  <a:tcPr marL="121920" marR="121920" marT="60960" marB="60960" anchor="ctr"/>
                </a:tc>
                <a:extLst>
                  <a:ext uri="{0D108BD9-81ED-4DB2-BD59-A6C34878D82A}">
                    <a16:rowId xmlns:a16="http://schemas.microsoft.com/office/drawing/2014/main" xmlns="" val="10002"/>
                  </a:ext>
                </a:extLst>
              </a:tr>
              <a:tr h="602971">
                <a:tc>
                  <a:txBody>
                    <a:bodyPr/>
                    <a:lstStyle/>
                    <a:p>
                      <a:pPr>
                        <a:spcBef>
                          <a:spcPts val="600"/>
                        </a:spcBef>
                      </a:pPr>
                      <a:r>
                        <a:rPr lang="en-GB" sz="1500" b="1" dirty="0">
                          <a:solidFill>
                            <a:schemeClr val="tx1"/>
                          </a:solidFill>
                          <a:latin typeface="Arial" panose="020B0604020202020204" pitchFamily="34" charset="0"/>
                          <a:cs typeface="Arial" panose="020B0604020202020204" pitchFamily="34" charset="0"/>
                        </a:rPr>
                        <a:t>Median CNS</a:t>
                      </a:r>
                      <a:r>
                        <a:rPr lang="en-GB" sz="1500" b="1" baseline="0" dirty="0">
                          <a:solidFill>
                            <a:schemeClr val="tx1"/>
                          </a:solidFill>
                          <a:latin typeface="Arial" panose="020B0604020202020204" pitchFamily="34" charset="0"/>
                          <a:cs typeface="Arial" panose="020B0604020202020204" pitchFamily="34" charset="0"/>
                        </a:rPr>
                        <a:t> PFS</a:t>
                      </a:r>
                      <a:r>
                        <a:rPr lang="en-GB" sz="1500" b="1" baseline="30000" dirty="0">
                          <a:solidFill>
                            <a:schemeClr val="tx1"/>
                          </a:solidFill>
                          <a:latin typeface="Arial" panose="020B0604020202020204" pitchFamily="34" charset="0"/>
                          <a:cs typeface="Arial" panose="020B0604020202020204" pitchFamily="34" charset="0"/>
                        </a:rPr>
                        <a:t>#</a:t>
                      </a:r>
                      <a:r>
                        <a:rPr lang="en-GB" sz="1500" b="1" baseline="0" dirty="0">
                          <a:solidFill>
                            <a:schemeClr val="tx1"/>
                          </a:solidFill>
                          <a:latin typeface="Arial" panose="020B0604020202020204" pitchFamily="34" charset="0"/>
                          <a:cs typeface="Arial" panose="020B0604020202020204" pitchFamily="34" charset="0"/>
                        </a:rPr>
                        <a:t>, months</a:t>
                      </a:r>
                      <a:endParaRPr lang="en-GB" sz="1500" b="1" dirty="0">
                        <a:solidFill>
                          <a:schemeClr val="tx1"/>
                        </a:solidFill>
                        <a:latin typeface="Arial" panose="020B0604020202020204" pitchFamily="34" charset="0"/>
                        <a:cs typeface="Arial" panose="020B0604020202020204" pitchFamily="34" charset="0"/>
                      </a:endParaRPr>
                    </a:p>
                  </a:txBody>
                  <a:tcPr marL="121920" marR="121920" marT="60960" marB="60960" anchor="ctr"/>
                </a:tc>
                <a:tc>
                  <a:txBody>
                    <a:bodyPr/>
                    <a:lstStyle/>
                    <a:p>
                      <a:pPr algn="ctr">
                        <a:spcBef>
                          <a:spcPts val="600"/>
                        </a:spcBef>
                      </a:pPr>
                      <a:r>
                        <a:rPr lang="en-GB" sz="1500" b="1" kern="0" dirty="0">
                          <a:solidFill>
                            <a:schemeClr val="tx1"/>
                          </a:solidFill>
                          <a:latin typeface="Arial" panose="020B0604020202020204" pitchFamily="34" charset="0"/>
                          <a:cs typeface="Arial" panose="020B0604020202020204" pitchFamily="34" charset="0"/>
                        </a:rPr>
                        <a:t>NC (95% CI 7, NC)</a:t>
                      </a:r>
                      <a:endParaRPr lang="en-GB" sz="1500" b="1" dirty="0">
                        <a:solidFill>
                          <a:schemeClr val="tx1"/>
                        </a:solidFill>
                        <a:latin typeface="Arial" panose="020B0604020202020204" pitchFamily="34" charset="0"/>
                        <a:cs typeface="Arial" panose="020B0604020202020204" pitchFamily="34" charset="0"/>
                      </a:endParaRPr>
                    </a:p>
                  </a:txBody>
                  <a:tcPr marL="121920" marR="121920" marT="60960" marB="60960" anchor="ctr"/>
                </a:tc>
                <a:extLst>
                  <a:ext uri="{0D108BD9-81ED-4DB2-BD59-A6C34878D82A}">
                    <a16:rowId xmlns:a16="http://schemas.microsoft.com/office/drawing/2014/main" xmlns="" val="3616728409"/>
                  </a:ext>
                </a:extLst>
              </a:tr>
              <a:tr h="1158340">
                <a:tc>
                  <a:txBody>
                    <a:bodyPr/>
                    <a:lstStyle/>
                    <a:p>
                      <a:pPr marL="90488" marR="0" lvl="0" indent="-90488" algn="l" defTabSz="457200" rtl="0" eaLnBrk="1" fontAlgn="auto" latinLnBrk="0" hangingPunct="1">
                        <a:lnSpc>
                          <a:spcPct val="100000"/>
                        </a:lnSpc>
                        <a:spcBef>
                          <a:spcPts val="600"/>
                        </a:spcBef>
                        <a:spcAft>
                          <a:spcPts val="0"/>
                        </a:spcAft>
                        <a:buClrTx/>
                        <a:buSzTx/>
                        <a:buFontTx/>
                        <a:buNone/>
                        <a:tabLst/>
                        <a:defRPr/>
                      </a:pPr>
                      <a:r>
                        <a:rPr lang="en-US" sz="1500" b="1" dirty="0">
                          <a:solidFill>
                            <a:schemeClr val="tx1"/>
                          </a:solidFill>
                          <a:latin typeface="Arial" panose="020B0604020202020204" pitchFamily="34" charset="0"/>
                          <a:cs typeface="Arial" panose="020B0604020202020204" pitchFamily="34" charset="0"/>
                        </a:rPr>
                        <a:t>Progression-free </a:t>
                      </a:r>
                    </a:p>
                    <a:p>
                      <a:pPr marL="180000" marR="0" lvl="0" indent="-90488" algn="l" defTabSz="457200" rtl="0" eaLnBrk="1" fontAlgn="auto" latinLnBrk="0" hangingPunct="1">
                        <a:lnSpc>
                          <a:spcPct val="100000"/>
                        </a:lnSpc>
                        <a:spcBef>
                          <a:spcPts val="600"/>
                        </a:spcBef>
                        <a:spcAft>
                          <a:spcPts val="0"/>
                        </a:spcAft>
                        <a:buClrTx/>
                        <a:buSzTx/>
                        <a:buFontTx/>
                        <a:buNone/>
                        <a:tabLst/>
                        <a:defRPr/>
                      </a:pPr>
                      <a:r>
                        <a:rPr lang="en-US" sz="1500" b="1" dirty="0">
                          <a:solidFill>
                            <a:schemeClr val="tx1"/>
                          </a:solidFill>
                          <a:latin typeface="Arial" panose="020B0604020202020204" pitchFamily="34" charset="0"/>
                          <a:cs typeface="Arial" panose="020B0604020202020204" pitchFamily="34" charset="0"/>
                        </a:rPr>
                        <a:t>at 6 months</a:t>
                      </a:r>
                      <a:r>
                        <a:rPr lang="en-GB" sz="1500" b="1" baseline="30000" dirty="0"/>
                        <a:t>§</a:t>
                      </a:r>
                      <a:endParaRPr lang="en-GB" sz="1500" b="1" baseline="0" dirty="0">
                        <a:solidFill>
                          <a:schemeClr val="tx1"/>
                        </a:solidFill>
                        <a:latin typeface="Arial" panose="020B0604020202020204" pitchFamily="34" charset="0"/>
                        <a:cs typeface="Arial" panose="020B0604020202020204" pitchFamily="34" charset="0"/>
                      </a:endParaRPr>
                    </a:p>
                    <a:p>
                      <a:pPr marL="180000" marR="0" lvl="0" indent="-90488" algn="l" defTabSz="457200" rtl="0" eaLnBrk="1" fontAlgn="auto" latinLnBrk="0" hangingPunct="1">
                        <a:lnSpc>
                          <a:spcPct val="100000"/>
                        </a:lnSpc>
                        <a:spcBef>
                          <a:spcPts val="600"/>
                        </a:spcBef>
                        <a:spcAft>
                          <a:spcPts val="0"/>
                        </a:spcAft>
                        <a:buClrTx/>
                        <a:buSzTx/>
                        <a:buFontTx/>
                        <a:buNone/>
                        <a:tabLst/>
                        <a:defRPr/>
                      </a:pPr>
                      <a:r>
                        <a:rPr lang="en-US" sz="1500" b="1" dirty="0">
                          <a:solidFill>
                            <a:schemeClr val="tx1"/>
                          </a:solidFill>
                          <a:latin typeface="Arial" panose="020B0604020202020204" pitchFamily="34" charset="0"/>
                          <a:cs typeface="Arial" panose="020B0604020202020204" pitchFamily="34" charset="0"/>
                        </a:rPr>
                        <a:t>at 12 months</a:t>
                      </a:r>
                      <a:r>
                        <a:rPr lang="en-GB" sz="1500" b="1" baseline="30000" dirty="0"/>
                        <a:t>§</a:t>
                      </a:r>
                      <a:endParaRPr lang="en-GB" sz="1500" b="1" baseline="30000" dirty="0">
                        <a:solidFill>
                          <a:schemeClr val="tx1"/>
                        </a:solidFill>
                        <a:latin typeface="Arial" panose="020B0604020202020204" pitchFamily="34" charset="0"/>
                        <a:cs typeface="Arial" panose="020B0604020202020204" pitchFamily="34" charset="0"/>
                      </a:endParaRPr>
                    </a:p>
                  </a:txBody>
                  <a:tcPr marL="121920" marR="121920" marT="60960" marB="60960" anchor="ctr"/>
                </a:tc>
                <a:tc>
                  <a:txBody>
                    <a:bodyPr/>
                    <a:lstStyle/>
                    <a:p>
                      <a:pPr marL="0" marR="0" lvl="0" indent="0" algn="ctr" defTabSz="457189" rtl="0" eaLnBrk="1" fontAlgn="auto" latinLnBrk="0" hangingPunct="1">
                        <a:lnSpc>
                          <a:spcPct val="100000"/>
                        </a:lnSpc>
                        <a:spcBef>
                          <a:spcPts val="600"/>
                        </a:spcBef>
                        <a:spcAft>
                          <a:spcPts val="0"/>
                        </a:spcAft>
                        <a:buClrTx/>
                        <a:buSzTx/>
                        <a:buFontTx/>
                        <a:buNone/>
                        <a:tabLst/>
                        <a:defRPr/>
                      </a:pPr>
                      <a:r>
                        <a:rPr lang="en-US" sz="1500" b="1" kern="1200" dirty="0" smtClean="0">
                          <a:solidFill>
                            <a:schemeClr val="tx1"/>
                          </a:solidFill>
                          <a:latin typeface="Arial" panose="020B0604020202020204" pitchFamily="34" charset="0"/>
                          <a:ea typeface="+mn-ea"/>
                          <a:cs typeface="Arial" panose="020B0604020202020204" pitchFamily="34" charset="0"/>
                        </a:rPr>
                        <a:t>72</a:t>
                      </a:r>
                      <a:r>
                        <a:rPr lang="en-US" sz="1500" b="1" kern="1200" dirty="0">
                          <a:solidFill>
                            <a:schemeClr val="tx1"/>
                          </a:solidFill>
                          <a:latin typeface="Arial" panose="020B0604020202020204" pitchFamily="34" charset="0"/>
                          <a:ea typeface="+mn-ea"/>
                          <a:cs typeface="Arial" panose="020B0604020202020204" pitchFamily="34" charset="0"/>
                        </a:rPr>
                        <a:t>% (95% CI 57, 83)</a:t>
                      </a:r>
                    </a:p>
                    <a:p>
                      <a:pPr marL="0" marR="0" lvl="0" indent="0" algn="ctr" defTabSz="457189" rtl="0" eaLnBrk="1" fontAlgn="auto" latinLnBrk="0" hangingPunct="1">
                        <a:lnSpc>
                          <a:spcPct val="100000"/>
                        </a:lnSpc>
                        <a:spcBef>
                          <a:spcPts val="600"/>
                        </a:spcBef>
                        <a:spcAft>
                          <a:spcPts val="0"/>
                        </a:spcAft>
                        <a:buClrTx/>
                        <a:buSzTx/>
                        <a:buFontTx/>
                        <a:buNone/>
                        <a:tabLst/>
                        <a:defRPr/>
                      </a:pPr>
                      <a:r>
                        <a:rPr lang="en-US" sz="1500" b="1" kern="1200" dirty="0">
                          <a:solidFill>
                            <a:schemeClr val="tx1"/>
                          </a:solidFill>
                          <a:latin typeface="Arial" panose="020B0604020202020204" pitchFamily="34" charset="0"/>
                          <a:ea typeface="+mn-ea"/>
                          <a:cs typeface="Arial" panose="020B0604020202020204" pitchFamily="34" charset="0"/>
                        </a:rPr>
                        <a:t>56% (95% CI 40, 70)</a:t>
                      </a:r>
                      <a:endParaRPr lang="en-GB" sz="1500" b="1" kern="1200" dirty="0">
                        <a:solidFill>
                          <a:schemeClr val="tx1"/>
                        </a:solidFill>
                        <a:latin typeface="Arial" panose="020B0604020202020204" pitchFamily="34" charset="0"/>
                        <a:ea typeface="+mn-ea"/>
                        <a:cs typeface="Arial" panose="020B0604020202020204" pitchFamily="34" charset="0"/>
                      </a:endParaRPr>
                    </a:p>
                  </a:txBody>
                  <a:tcPr marL="121920" marR="121920" marT="60960" marB="60960" anchor="ctr"/>
                </a:tc>
                <a:extLst>
                  <a:ext uri="{0D108BD9-81ED-4DB2-BD59-A6C34878D82A}">
                    <a16:rowId xmlns:a16="http://schemas.microsoft.com/office/drawing/2014/main" xmlns="" val="2406022010"/>
                  </a:ext>
                </a:extLst>
              </a:tr>
            </a:tbl>
          </a:graphicData>
        </a:graphic>
      </p:graphicFrame>
      <p:sp>
        <p:nvSpPr>
          <p:cNvPr id="88" name="Rectangle 87"/>
          <p:cNvSpPr/>
          <p:nvPr/>
        </p:nvSpPr>
        <p:spPr>
          <a:xfrm>
            <a:off x="91358" y="5893113"/>
            <a:ext cx="4838184" cy="235898"/>
          </a:xfrm>
          <a:prstGeom prst="rect">
            <a:avLst/>
          </a:prstGeom>
        </p:spPr>
        <p:txBody>
          <a:bodyPr wrap="none">
            <a:spAutoFit/>
          </a:bodyPr>
          <a:lstStyle/>
          <a:p>
            <a:pPr defTabSz="1219170" fontAlgn="auto">
              <a:spcBef>
                <a:spcPts val="0"/>
              </a:spcBef>
              <a:spcAft>
                <a:spcPts val="0"/>
              </a:spcAft>
              <a:defRPr/>
            </a:pPr>
            <a:r>
              <a:rPr lang="en-US" sz="933" kern="0" dirty="0">
                <a:solidFill>
                  <a:sysClr val="windowText" lastClr="000000"/>
                </a:solidFill>
                <a:latin typeface="Arial" panose="020B0604020202020204" pitchFamily="34" charset="0"/>
                <a:cs typeface="Arial" panose="020B0604020202020204" pitchFamily="34" charset="0"/>
              </a:rPr>
              <a:t>CNS progression or death events that do not occur at the time of analysis are censored</a:t>
            </a:r>
            <a:endParaRPr lang="en-GB" sz="933" kern="0" dirty="0">
              <a:solidFill>
                <a:sysClr val="windowText" lastClr="000000"/>
              </a:solidFill>
              <a:latin typeface="Arial" panose="020B0604020202020204" pitchFamily="34" charset="0"/>
              <a:cs typeface="Arial" panose="020B0604020202020204" pitchFamily="34" charset="0"/>
            </a:endParaRPr>
          </a:p>
        </p:txBody>
      </p:sp>
      <p:grpSp>
        <p:nvGrpSpPr>
          <p:cNvPr id="3" name="Group 2"/>
          <p:cNvGrpSpPr/>
          <p:nvPr/>
        </p:nvGrpSpPr>
        <p:grpSpPr>
          <a:xfrm>
            <a:off x="91358" y="1020857"/>
            <a:ext cx="5470400" cy="4717722"/>
            <a:chOff x="-1274520" y="1020857"/>
            <a:chExt cx="5470400" cy="4717722"/>
          </a:xfrm>
        </p:grpSpPr>
        <p:sp>
          <p:nvSpPr>
            <p:cNvPr id="89" name="TextBox 88"/>
            <p:cNvSpPr txBox="1"/>
            <p:nvPr/>
          </p:nvSpPr>
          <p:spPr>
            <a:xfrm>
              <a:off x="555491" y="5137280"/>
              <a:ext cx="2613216" cy="297454"/>
            </a:xfrm>
            <a:prstGeom prst="rect">
              <a:avLst/>
            </a:prstGeom>
            <a:noFill/>
          </p:spPr>
          <p:txBody>
            <a:bodyPr wrap="none" rtlCol="0">
              <a:spAutoFit/>
            </a:bodyPr>
            <a:lstStyle/>
            <a:p>
              <a:pPr algn="ctr" defTabSz="1219170" fontAlgn="auto">
                <a:spcBef>
                  <a:spcPts val="0"/>
                </a:spcBef>
                <a:spcAft>
                  <a:spcPts val="0"/>
                </a:spcAft>
                <a:defRPr/>
              </a:pPr>
              <a:r>
                <a:rPr lang="en-GB" sz="1333" b="1" kern="0" dirty="0">
                  <a:solidFill>
                    <a:sysClr val="windowText" lastClr="000000"/>
                  </a:solidFill>
                </a:rPr>
                <a:t>Time from first dose (months)</a:t>
              </a:r>
            </a:p>
          </p:txBody>
        </p:sp>
        <p:sp>
          <p:nvSpPr>
            <p:cNvPr id="90" name="TextBox 89"/>
            <p:cNvSpPr txBox="1"/>
            <p:nvPr/>
          </p:nvSpPr>
          <p:spPr>
            <a:xfrm rot="16200000">
              <a:off x="-2644349" y="2818936"/>
              <a:ext cx="3242232" cy="502573"/>
            </a:xfrm>
            <a:prstGeom prst="rect">
              <a:avLst/>
            </a:prstGeom>
            <a:noFill/>
          </p:spPr>
          <p:txBody>
            <a:bodyPr wrap="square" rtlCol="0">
              <a:spAutoFit/>
            </a:bodyPr>
            <a:lstStyle/>
            <a:p>
              <a:pPr algn="ctr" defTabSz="1219170" fontAlgn="auto">
                <a:spcBef>
                  <a:spcPts val="0"/>
                </a:spcBef>
                <a:spcAft>
                  <a:spcPts val="0"/>
                </a:spcAft>
                <a:defRPr/>
              </a:pPr>
              <a:r>
                <a:rPr lang="en-GB" sz="1333" b="1" kern="0" dirty="0">
                  <a:solidFill>
                    <a:sysClr val="windowText" lastClr="000000"/>
                  </a:solidFill>
                </a:rPr>
                <a:t>Probability of</a:t>
              </a:r>
            </a:p>
            <a:p>
              <a:pPr algn="ctr" defTabSz="1219170" fontAlgn="auto">
                <a:spcBef>
                  <a:spcPts val="0"/>
                </a:spcBef>
                <a:spcAft>
                  <a:spcPts val="0"/>
                </a:spcAft>
                <a:defRPr/>
              </a:pPr>
              <a:r>
                <a:rPr lang="en-GB" sz="1333" b="1" kern="0" dirty="0">
                  <a:solidFill>
                    <a:sysClr val="windowText" lastClr="000000"/>
                  </a:solidFill>
                </a:rPr>
                <a:t> progression-free survival</a:t>
              </a:r>
            </a:p>
          </p:txBody>
        </p:sp>
        <p:sp>
          <p:nvSpPr>
            <p:cNvPr id="91" name="TextBox 90"/>
            <p:cNvSpPr txBox="1"/>
            <p:nvPr/>
          </p:nvSpPr>
          <p:spPr>
            <a:xfrm>
              <a:off x="-1228441" y="5482034"/>
              <a:ext cx="845103" cy="256545"/>
            </a:xfrm>
            <a:prstGeom prst="rect">
              <a:avLst/>
            </a:prstGeom>
            <a:noFill/>
          </p:spPr>
          <p:txBody>
            <a:bodyPr wrap="none" rtlCol="0">
              <a:spAutoFit/>
            </a:bodyPr>
            <a:lstStyle/>
            <a:p>
              <a:pPr algn="r" defTabSz="1219170" fontAlgn="auto">
                <a:spcBef>
                  <a:spcPts val="0"/>
                </a:spcBef>
                <a:spcAft>
                  <a:spcPts val="0"/>
                </a:spcAft>
                <a:defRPr/>
              </a:pPr>
              <a:r>
                <a:rPr lang="en-GB" sz="1067" b="1" kern="0" dirty="0">
                  <a:solidFill>
                    <a:sysClr val="windowText" lastClr="000000"/>
                  </a:solidFill>
                </a:rPr>
                <a:t>No. at risk</a:t>
              </a:r>
            </a:p>
          </p:txBody>
        </p:sp>
        <p:sp>
          <p:nvSpPr>
            <p:cNvPr id="92" name="TextBox 91"/>
            <p:cNvSpPr txBox="1"/>
            <p:nvPr/>
          </p:nvSpPr>
          <p:spPr>
            <a:xfrm>
              <a:off x="-851734" y="1300678"/>
              <a:ext cx="468397"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100</a:t>
              </a:r>
            </a:p>
          </p:txBody>
        </p:sp>
        <p:sp>
          <p:nvSpPr>
            <p:cNvPr id="93" name="TextBox 92"/>
            <p:cNvSpPr txBox="1"/>
            <p:nvPr/>
          </p:nvSpPr>
          <p:spPr>
            <a:xfrm>
              <a:off x="-757157" y="1602890"/>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90</a:t>
              </a:r>
            </a:p>
          </p:txBody>
        </p:sp>
        <p:sp>
          <p:nvSpPr>
            <p:cNvPr id="94" name="TextBox 93"/>
            <p:cNvSpPr txBox="1"/>
            <p:nvPr/>
          </p:nvSpPr>
          <p:spPr>
            <a:xfrm>
              <a:off x="-757157" y="1925180"/>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80</a:t>
              </a:r>
            </a:p>
          </p:txBody>
        </p:sp>
        <p:sp>
          <p:nvSpPr>
            <p:cNvPr id="95" name="TextBox 94"/>
            <p:cNvSpPr txBox="1"/>
            <p:nvPr/>
          </p:nvSpPr>
          <p:spPr>
            <a:xfrm>
              <a:off x="-757157" y="2247471"/>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70</a:t>
              </a:r>
            </a:p>
          </p:txBody>
        </p:sp>
        <p:sp>
          <p:nvSpPr>
            <p:cNvPr id="96" name="TextBox 95"/>
            <p:cNvSpPr txBox="1"/>
            <p:nvPr/>
          </p:nvSpPr>
          <p:spPr>
            <a:xfrm>
              <a:off x="-757157" y="2569762"/>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60</a:t>
              </a:r>
            </a:p>
          </p:txBody>
        </p:sp>
        <p:sp>
          <p:nvSpPr>
            <p:cNvPr id="97" name="TextBox 96"/>
            <p:cNvSpPr txBox="1"/>
            <p:nvPr/>
          </p:nvSpPr>
          <p:spPr>
            <a:xfrm>
              <a:off x="-757157" y="2892052"/>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50</a:t>
              </a:r>
            </a:p>
          </p:txBody>
        </p:sp>
        <p:sp>
          <p:nvSpPr>
            <p:cNvPr id="98" name="TextBox 97"/>
            <p:cNvSpPr txBox="1"/>
            <p:nvPr/>
          </p:nvSpPr>
          <p:spPr>
            <a:xfrm>
              <a:off x="-757157" y="3214343"/>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40</a:t>
              </a:r>
            </a:p>
          </p:txBody>
        </p:sp>
        <p:sp>
          <p:nvSpPr>
            <p:cNvPr id="99" name="TextBox 98"/>
            <p:cNvSpPr txBox="1"/>
            <p:nvPr/>
          </p:nvSpPr>
          <p:spPr>
            <a:xfrm>
              <a:off x="-757157" y="3536634"/>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30</a:t>
              </a:r>
            </a:p>
          </p:txBody>
        </p:sp>
        <p:sp>
          <p:nvSpPr>
            <p:cNvPr id="100" name="TextBox 99"/>
            <p:cNvSpPr txBox="1"/>
            <p:nvPr/>
          </p:nvSpPr>
          <p:spPr>
            <a:xfrm>
              <a:off x="-757157" y="3858924"/>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20</a:t>
              </a:r>
            </a:p>
          </p:txBody>
        </p:sp>
        <p:sp>
          <p:nvSpPr>
            <p:cNvPr id="101" name="TextBox 100"/>
            <p:cNvSpPr txBox="1"/>
            <p:nvPr/>
          </p:nvSpPr>
          <p:spPr>
            <a:xfrm>
              <a:off x="-757157" y="4181215"/>
              <a:ext cx="373820"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10</a:t>
              </a:r>
            </a:p>
          </p:txBody>
        </p:sp>
        <p:sp>
          <p:nvSpPr>
            <p:cNvPr id="102" name="TextBox 101"/>
            <p:cNvSpPr txBox="1"/>
            <p:nvPr/>
          </p:nvSpPr>
          <p:spPr>
            <a:xfrm>
              <a:off x="-662582" y="4503502"/>
              <a:ext cx="279244" cy="297454"/>
            </a:xfrm>
            <a:prstGeom prst="rect">
              <a:avLst/>
            </a:prstGeom>
            <a:noFill/>
          </p:spPr>
          <p:txBody>
            <a:bodyPr wrap="none" rtlCol="0">
              <a:spAutoFit/>
            </a:bodyPr>
            <a:lstStyle/>
            <a:p>
              <a:pPr algn="r" defTabSz="1219170" fontAlgn="auto">
                <a:spcBef>
                  <a:spcPts val="0"/>
                </a:spcBef>
                <a:spcAft>
                  <a:spcPts val="0"/>
                </a:spcAft>
                <a:defRPr/>
              </a:pPr>
              <a:r>
                <a:rPr lang="en-GB" sz="1333" b="1" kern="0" dirty="0">
                  <a:solidFill>
                    <a:sysClr val="windowText" lastClr="000000"/>
                  </a:solidFill>
                </a:rPr>
                <a:t>0</a:t>
              </a:r>
            </a:p>
          </p:txBody>
        </p:sp>
        <p:sp>
          <p:nvSpPr>
            <p:cNvPr id="103" name="TextBox 102"/>
            <p:cNvSpPr txBox="1"/>
            <p:nvPr/>
          </p:nvSpPr>
          <p:spPr>
            <a:xfrm>
              <a:off x="-425413" y="4792639"/>
              <a:ext cx="279244"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0</a:t>
              </a:r>
            </a:p>
          </p:txBody>
        </p:sp>
        <p:sp>
          <p:nvSpPr>
            <p:cNvPr id="104" name="TextBox 103"/>
            <p:cNvSpPr txBox="1"/>
            <p:nvPr/>
          </p:nvSpPr>
          <p:spPr>
            <a:xfrm>
              <a:off x="290380" y="4792639"/>
              <a:ext cx="279244"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3</a:t>
              </a:r>
            </a:p>
          </p:txBody>
        </p:sp>
        <p:sp>
          <p:nvSpPr>
            <p:cNvPr id="105" name="TextBox 104"/>
            <p:cNvSpPr txBox="1"/>
            <p:nvPr/>
          </p:nvSpPr>
          <p:spPr>
            <a:xfrm>
              <a:off x="1006174" y="4792639"/>
              <a:ext cx="279244"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6</a:t>
              </a:r>
            </a:p>
          </p:txBody>
        </p:sp>
        <p:sp>
          <p:nvSpPr>
            <p:cNvPr id="106" name="TextBox 105"/>
            <p:cNvSpPr txBox="1"/>
            <p:nvPr/>
          </p:nvSpPr>
          <p:spPr>
            <a:xfrm>
              <a:off x="1721967" y="4792639"/>
              <a:ext cx="279244"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9</a:t>
              </a:r>
            </a:p>
          </p:txBody>
        </p:sp>
        <p:sp>
          <p:nvSpPr>
            <p:cNvPr id="107" name="TextBox 106"/>
            <p:cNvSpPr txBox="1"/>
            <p:nvPr/>
          </p:nvSpPr>
          <p:spPr>
            <a:xfrm>
              <a:off x="2390474" y="4792639"/>
              <a:ext cx="373820"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12</a:t>
              </a:r>
            </a:p>
          </p:txBody>
        </p:sp>
        <p:sp>
          <p:nvSpPr>
            <p:cNvPr id="108" name="TextBox 107"/>
            <p:cNvSpPr txBox="1"/>
            <p:nvPr/>
          </p:nvSpPr>
          <p:spPr>
            <a:xfrm>
              <a:off x="3106267" y="4792639"/>
              <a:ext cx="373820"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15</a:t>
              </a:r>
            </a:p>
          </p:txBody>
        </p:sp>
        <p:sp>
          <p:nvSpPr>
            <p:cNvPr id="109" name="TextBox 108"/>
            <p:cNvSpPr txBox="1"/>
            <p:nvPr/>
          </p:nvSpPr>
          <p:spPr>
            <a:xfrm>
              <a:off x="3822060" y="4792639"/>
              <a:ext cx="373820" cy="297454"/>
            </a:xfrm>
            <a:prstGeom prst="rect">
              <a:avLst/>
            </a:prstGeom>
            <a:noFill/>
          </p:spPr>
          <p:txBody>
            <a:bodyPr wrap="none" rtlCol="0">
              <a:spAutoFit/>
            </a:bodyPr>
            <a:lstStyle/>
            <a:p>
              <a:pPr algn="ctr" defTabSz="1219170" fontAlgn="auto">
                <a:spcBef>
                  <a:spcPts val="0"/>
                </a:spcBef>
                <a:spcAft>
                  <a:spcPts val="0"/>
                </a:spcAft>
                <a:defRPr/>
              </a:pPr>
              <a:r>
                <a:rPr lang="en-GB" sz="1333" kern="0" dirty="0">
                  <a:solidFill>
                    <a:sysClr val="windowText" lastClr="000000"/>
                  </a:solidFill>
                </a:rPr>
                <a:t>18</a:t>
              </a:r>
            </a:p>
          </p:txBody>
        </p:sp>
        <p:cxnSp>
          <p:nvCxnSpPr>
            <p:cNvPr id="110" name="Straight Connector 109"/>
            <p:cNvCxnSpPr/>
            <p:nvPr/>
          </p:nvCxnSpPr>
          <p:spPr bwMode="auto">
            <a:xfrm>
              <a:off x="-436831" y="146995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1" name="Straight Connector 110"/>
            <p:cNvCxnSpPr/>
            <p:nvPr/>
          </p:nvCxnSpPr>
          <p:spPr bwMode="auto">
            <a:xfrm>
              <a:off x="-436831" y="1790001"/>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2" name="Straight Connector 111"/>
            <p:cNvCxnSpPr/>
            <p:nvPr/>
          </p:nvCxnSpPr>
          <p:spPr bwMode="auto">
            <a:xfrm>
              <a:off x="-436831" y="2110048"/>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3" name="Straight Connector 112"/>
            <p:cNvCxnSpPr/>
            <p:nvPr/>
          </p:nvCxnSpPr>
          <p:spPr bwMode="auto">
            <a:xfrm>
              <a:off x="-436831" y="243009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4" name="Straight Connector 113"/>
            <p:cNvCxnSpPr/>
            <p:nvPr/>
          </p:nvCxnSpPr>
          <p:spPr bwMode="auto">
            <a:xfrm>
              <a:off x="-436831" y="2750141"/>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5" name="Straight Connector 114"/>
            <p:cNvCxnSpPr/>
            <p:nvPr/>
          </p:nvCxnSpPr>
          <p:spPr bwMode="auto">
            <a:xfrm>
              <a:off x="-436831" y="3070188"/>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6" name="Straight Connector 115"/>
            <p:cNvCxnSpPr/>
            <p:nvPr/>
          </p:nvCxnSpPr>
          <p:spPr bwMode="auto">
            <a:xfrm>
              <a:off x="-436831" y="339023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7" name="Straight Connector 116"/>
            <p:cNvCxnSpPr/>
            <p:nvPr/>
          </p:nvCxnSpPr>
          <p:spPr bwMode="auto">
            <a:xfrm>
              <a:off x="-436831" y="3710281"/>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8" name="Straight Connector 117"/>
            <p:cNvCxnSpPr/>
            <p:nvPr/>
          </p:nvCxnSpPr>
          <p:spPr bwMode="auto">
            <a:xfrm>
              <a:off x="-436831" y="4030328"/>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9" name="Straight Connector 118"/>
            <p:cNvCxnSpPr/>
            <p:nvPr/>
          </p:nvCxnSpPr>
          <p:spPr bwMode="auto">
            <a:xfrm>
              <a:off x="-436831" y="4350375"/>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0" name="Straight Connector 119"/>
            <p:cNvCxnSpPr/>
            <p:nvPr/>
          </p:nvCxnSpPr>
          <p:spPr bwMode="auto">
            <a:xfrm>
              <a:off x="-436831" y="46704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1" name="Straight Connector 120"/>
            <p:cNvCxnSpPr/>
            <p:nvPr/>
          </p:nvCxnSpPr>
          <p:spPr bwMode="auto">
            <a:xfrm rot="16200000">
              <a:off x="-345791"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2" name="Straight Connector 121"/>
            <p:cNvCxnSpPr/>
            <p:nvPr/>
          </p:nvCxnSpPr>
          <p:spPr bwMode="auto">
            <a:xfrm rot="16200000">
              <a:off x="370003"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3" name="Straight Connector 122"/>
            <p:cNvCxnSpPr/>
            <p:nvPr/>
          </p:nvCxnSpPr>
          <p:spPr bwMode="auto">
            <a:xfrm rot="16200000">
              <a:off x="1085796"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4" name="Straight Connector 123"/>
            <p:cNvCxnSpPr/>
            <p:nvPr/>
          </p:nvCxnSpPr>
          <p:spPr bwMode="auto">
            <a:xfrm rot="16200000">
              <a:off x="1801589"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 name="Straight Connector 124"/>
            <p:cNvCxnSpPr/>
            <p:nvPr/>
          </p:nvCxnSpPr>
          <p:spPr bwMode="auto">
            <a:xfrm rot="16200000">
              <a:off x="2517383"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6" name="Straight Connector 125"/>
            <p:cNvCxnSpPr/>
            <p:nvPr/>
          </p:nvCxnSpPr>
          <p:spPr bwMode="auto">
            <a:xfrm rot="16200000">
              <a:off x="3233176"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7" name="Straight Connector 126"/>
            <p:cNvCxnSpPr/>
            <p:nvPr/>
          </p:nvCxnSpPr>
          <p:spPr bwMode="auto">
            <a:xfrm rot="16200000">
              <a:off x="3948969" y="4759320"/>
              <a:ext cx="120000" cy="0"/>
            </a:xfrm>
            <a:prstGeom prst="line">
              <a:avLst/>
            </a:prstGeom>
            <a:solidFill>
              <a:srgbClr val="BBE0E3"/>
            </a:solid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8" name="TextBox 127"/>
            <p:cNvSpPr txBox="1"/>
            <p:nvPr/>
          </p:nvSpPr>
          <p:spPr>
            <a:xfrm>
              <a:off x="-453464" y="5482034"/>
              <a:ext cx="33534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50</a:t>
              </a:r>
            </a:p>
          </p:txBody>
        </p:sp>
        <p:sp>
          <p:nvSpPr>
            <p:cNvPr id="129" name="TextBox 128"/>
            <p:cNvSpPr txBox="1"/>
            <p:nvPr/>
          </p:nvSpPr>
          <p:spPr>
            <a:xfrm>
              <a:off x="262330" y="5482034"/>
              <a:ext cx="33534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41</a:t>
              </a:r>
            </a:p>
          </p:txBody>
        </p:sp>
        <p:sp>
          <p:nvSpPr>
            <p:cNvPr id="130" name="TextBox 129"/>
            <p:cNvSpPr txBox="1"/>
            <p:nvPr/>
          </p:nvSpPr>
          <p:spPr>
            <a:xfrm>
              <a:off x="978123" y="5482034"/>
              <a:ext cx="33534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31</a:t>
              </a:r>
            </a:p>
          </p:txBody>
        </p:sp>
        <p:sp>
          <p:nvSpPr>
            <p:cNvPr id="131" name="TextBox 130"/>
            <p:cNvSpPr txBox="1"/>
            <p:nvPr/>
          </p:nvSpPr>
          <p:spPr>
            <a:xfrm>
              <a:off x="1693916" y="5482034"/>
              <a:ext cx="33534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18</a:t>
              </a:r>
            </a:p>
          </p:txBody>
        </p:sp>
        <p:sp>
          <p:nvSpPr>
            <p:cNvPr id="133" name="TextBox 132"/>
            <p:cNvSpPr txBox="1"/>
            <p:nvPr/>
          </p:nvSpPr>
          <p:spPr>
            <a:xfrm>
              <a:off x="2409710" y="5482034"/>
              <a:ext cx="33534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13</a:t>
              </a:r>
            </a:p>
          </p:txBody>
        </p:sp>
        <p:sp>
          <p:nvSpPr>
            <p:cNvPr id="134" name="TextBox 133"/>
            <p:cNvSpPr txBox="1"/>
            <p:nvPr/>
          </p:nvSpPr>
          <p:spPr>
            <a:xfrm>
              <a:off x="3163172" y="5482034"/>
              <a:ext cx="260008" cy="256545"/>
            </a:xfrm>
            <a:prstGeom prst="rect">
              <a:avLst/>
            </a:prstGeom>
            <a:noFill/>
          </p:spPr>
          <p:txBody>
            <a:bodyPr wrap="none" rtlCol="0">
              <a:spAutoFit/>
            </a:bodyPr>
            <a:lstStyle/>
            <a:p>
              <a:pPr algn="ctr" defTabSz="1219170" fontAlgn="auto">
                <a:spcBef>
                  <a:spcPts val="0"/>
                </a:spcBef>
                <a:spcAft>
                  <a:spcPts val="0"/>
                </a:spcAft>
                <a:defRPr/>
              </a:pPr>
              <a:r>
                <a:rPr lang="en-GB" sz="1067" b="1" kern="0" dirty="0">
                  <a:solidFill>
                    <a:sysClr val="windowText" lastClr="000000"/>
                  </a:solidFill>
                </a:rPr>
                <a:t>4</a:t>
              </a:r>
            </a:p>
          </p:txBody>
        </p:sp>
        <p:grpSp>
          <p:nvGrpSpPr>
            <p:cNvPr id="135" name="Group 134"/>
            <p:cNvGrpSpPr/>
            <p:nvPr/>
          </p:nvGrpSpPr>
          <p:grpSpPr>
            <a:xfrm>
              <a:off x="-300605" y="1445680"/>
              <a:ext cx="4012141" cy="1461461"/>
              <a:chOff x="5582445" y="1277145"/>
              <a:chExt cx="3009106" cy="1096096"/>
            </a:xfrm>
          </p:grpSpPr>
          <p:sp>
            <p:nvSpPr>
              <p:cNvPr id="136" name="Freeform 5"/>
              <p:cNvSpPr>
                <a:spLocks/>
              </p:cNvSpPr>
              <p:nvPr/>
            </p:nvSpPr>
            <p:spPr bwMode="auto">
              <a:xfrm>
                <a:off x="5598307" y="1299352"/>
                <a:ext cx="2971036" cy="1051681"/>
              </a:xfrm>
              <a:custGeom>
                <a:avLst/>
                <a:gdLst>
                  <a:gd name="T0" fmla="*/ 0 w 1873"/>
                  <a:gd name="T1" fmla="*/ 0 h 663"/>
                  <a:gd name="T2" fmla="*/ 126 w 1873"/>
                  <a:gd name="T3" fmla="*/ 0 h 663"/>
                  <a:gd name="T4" fmla="*/ 126 w 1873"/>
                  <a:gd name="T5" fmla="*/ 30 h 663"/>
                  <a:gd name="T6" fmla="*/ 154 w 1873"/>
                  <a:gd name="T7" fmla="*/ 30 h 663"/>
                  <a:gd name="T8" fmla="*/ 154 w 1873"/>
                  <a:gd name="T9" fmla="*/ 58 h 663"/>
                  <a:gd name="T10" fmla="*/ 162 w 1873"/>
                  <a:gd name="T11" fmla="*/ 58 h 663"/>
                  <a:gd name="T12" fmla="*/ 162 w 1873"/>
                  <a:gd name="T13" fmla="*/ 90 h 663"/>
                  <a:gd name="T14" fmla="*/ 290 w 1873"/>
                  <a:gd name="T15" fmla="*/ 90 h 663"/>
                  <a:gd name="T16" fmla="*/ 290 w 1873"/>
                  <a:gd name="T17" fmla="*/ 125 h 663"/>
                  <a:gd name="T18" fmla="*/ 294 w 1873"/>
                  <a:gd name="T19" fmla="*/ 125 h 663"/>
                  <a:gd name="T20" fmla="*/ 294 w 1873"/>
                  <a:gd name="T21" fmla="*/ 157 h 663"/>
                  <a:gd name="T22" fmla="*/ 310 w 1873"/>
                  <a:gd name="T23" fmla="*/ 157 h 663"/>
                  <a:gd name="T24" fmla="*/ 310 w 1873"/>
                  <a:gd name="T25" fmla="*/ 187 h 663"/>
                  <a:gd name="T26" fmla="*/ 432 w 1873"/>
                  <a:gd name="T27" fmla="*/ 187 h 663"/>
                  <a:gd name="T28" fmla="*/ 432 w 1873"/>
                  <a:gd name="T29" fmla="*/ 219 h 663"/>
                  <a:gd name="T30" fmla="*/ 452 w 1873"/>
                  <a:gd name="T31" fmla="*/ 219 h 663"/>
                  <a:gd name="T32" fmla="*/ 452 w 1873"/>
                  <a:gd name="T33" fmla="*/ 251 h 663"/>
                  <a:gd name="T34" fmla="*/ 468 w 1873"/>
                  <a:gd name="T35" fmla="*/ 251 h 663"/>
                  <a:gd name="T36" fmla="*/ 468 w 1873"/>
                  <a:gd name="T37" fmla="*/ 285 h 663"/>
                  <a:gd name="T38" fmla="*/ 504 w 1873"/>
                  <a:gd name="T39" fmla="*/ 285 h 663"/>
                  <a:gd name="T40" fmla="*/ 504 w 1873"/>
                  <a:gd name="T41" fmla="*/ 319 h 663"/>
                  <a:gd name="T42" fmla="*/ 518 w 1873"/>
                  <a:gd name="T43" fmla="*/ 319 h 663"/>
                  <a:gd name="T44" fmla="*/ 518 w 1873"/>
                  <a:gd name="T45" fmla="*/ 352 h 663"/>
                  <a:gd name="T46" fmla="*/ 576 w 1873"/>
                  <a:gd name="T47" fmla="*/ 352 h 663"/>
                  <a:gd name="T48" fmla="*/ 576 w 1873"/>
                  <a:gd name="T49" fmla="*/ 388 h 663"/>
                  <a:gd name="T50" fmla="*/ 592 w 1873"/>
                  <a:gd name="T51" fmla="*/ 388 h 663"/>
                  <a:gd name="T52" fmla="*/ 592 w 1873"/>
                  <a:gd name="T53" fmla="*/ 422 h 663"/>
                  <a:gd name="T54" fmla="*/ 728 w 1873"/>
                  <a:gd name="T55" fmla="*/ 422 h 663"/>
                  <a:gd name="T56" fmla="*/ 728 w 1873"/>
                  <a:gd name="T57" fmla="*/ 456 h 663"/>
                  <a:gd name="T58" fmla="*/ 752 w 1873"/>
                  <a:gd name="T59" fmla="*/ 456 h 663"/>
                  <a:gd name="T60" fmla="*/ 752 w 1873"/>
                  <a:gd name="T61" fmla="*/ 492 h 663"/>
                  <a:gd name="T62" fmla="*/ 782 w 1873"/>
                  <a:gd name="T63" fmla="*/ 492 h 663"/>
                  <a:gd name="T64" fmla="*/ 782 w 1873"/>
                  <a:gd name="T65" fmla="*/ 528 h 663"/>
                  <a:gd name="T66" fmla="*/ 786 w 1873"/>
                  <a:gd name="T67" fmla="*/ 528 h 663"/>
                  <a:gd name="T68" fmla="*/ 786 w 1873"/>
                  <a:gd name="T69" fmla="*/ 569 h 663"/>
                  <a:gd name="T70" fmla="*/ 937 w 1873"/>
                  <a:gd name="T71" fmla="*/ 569 h 663"/>
                  <a:gd name="T72" fmla="*/ 937 w 1873"/>
                  <a:gd name="T73" fmla="*/ 615 h 663"/>
                  <a:gd name="T74" fmla="*/ 997 w 1873"/>
                  <a:gd name="T75" fmla="*/ 615 h 663"/>
                  <a:gd name="T76" fmla="*/ 997 w 1873"/>
                  <a:gd name="T77" fmla="*/ 663 h 663"/>
                  <a:gd name="T78" fmla="*/ 1873 w 1873"/>
                  <a:gd name="T79" fmla="*/ 66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73" h="663">
                    <a:moveTo>
                      <a:pt x="0" y="0"/>
                    </a:moveTo>
                    <a:lnTo>
                      <a:pt x="126" y="0"/>
                    </a:lnTo>
                    <a:lnTo>
                      <a:pt x="126" y="30"/>
                    </a:lnTo>
                    <a:lnTo>
                      <a:pt x="154" y="30"/>
                    </a:lnTo>
                    <a:lnTo>
                      <a:pt x="154" y="58"/>
                    </a:lnTo>
                    <a:lnTo>
                      <a:pt x="162" y="58"/>
                    </a:lnTo>
                    <a:lnTo>
                      <a:pt x="162" y="90"/>
                    </a:lnTo>
                    <a:lnTo>
                      <a:pt x="290" y="90"/>
                    </a:lnTo>
                    <a:lnTo>
                      <a:pt x="290" y="125"/>
                    </a:lnTo>
                    <a:lnTo>
                      <a:pt x="294" y="125"/>
                    </a:lnTo>
                    <a:lnTo>
                      <a:pt x="294" y="157"/>
                    </a:lnTo>
                    <a:lnTo>
                      <a:pt x="310" y="157"/>
                    </a:lnTo>
                    <a:lnTo>
                      <a:pt x="310" y="187"/>
                    </a:lnTo>
                    <a:lnTo>
                      <a:pt x="432" y="187"/>
                    </a:lnTo>
                    <a:lnTo>
                      <a:pt x="432" y="219"/>
                    </a:lnTo>
                    <a:lnTo>
                      <a:pt x="452" y="219"/>
                    </a:lnTo>
                    <a:lnTo>
                      <a:pt x="452" y="251"/>
                    </a:lnTo>
                    <a:lnTo>
                      <a:pt x="468" y="251"/>
                    </a:lnTo>
                    <a:lnTo>
                      <a:pt x="468" y="285"/>
                    </a:lnTo>
                    <a:lnTo>
                      <a:pt x="504" y="285"/>
                    </a:lnTo>
                    <a:lnTo>
                      <a:pt x="504" y="319"/>
                    </a:lnTo>
                    <a:lnTo>
                      <a:pt x="518" y="319"/>
                    </a:lnTo>
                    <a:lnTo>
                      <a:pt x="518" y="352"/>
                    </a:lnTo>
                    <a:lnTo>
                      <a:pt x="576" y="352"/>
                    </a:lnTo>
                    <a:lnTo>
                      <a:pt x="576" y="388"/>
                    </a:lnTo>
                    <a:lnTo>
                      <a:pt x="592" y="388"/>
                    </a:lnTo>
                    <a:lnTo>
                      <a:pt x="592" y="422"/>
                    </a:lnTo>
                    <a:lnTo>
                      <a:pt x="728" y="422"/>
                    </a:lnTo>
                    <a:lnTo>
                      <a:pt x="728" y="456"/>
                    </a:lnTo>
                    <a:lnTo>
                      <a:pt x="752" y="456"/>
                    </a:lnTo>
                    <a:lnTo>
                      <a:pt x="752" y="492"/>
                    </a:lnTo>
                    <a:lnTo>
                      <a:pt x="782" y="492"/>
                    </a:lnTo>
                    <a:lnTo>
                      <a:pt x="782" y="528"/>
                    </a:lnTo>
                    <a:lnTo>
                      <a:pt x="786" y="528"/>
                    </a:lnTo>
                    <a:lnTo>
                      <a:pt x="786" y="569"/>
                    </a:lnTo>
                    <a:lnTo>
                      <a:pt x="937" y="569"/>
                    </a:lnTo>
                    <a:lnTo>
                      <a:pt x="937" y="615"/>
                    </a:lnTo>
                    <a:lnTo>
                      <a:pt x="997" y="615"/>
                    </a:lnTo>
                    <a:lnTo>
                      <a:pt x="997" y="663"/>
                    </a:lnTo>
                    <a:lnTo>
                      <a:pt x="1873" y="663"/>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37" name="Line 6"/>
              <p:cNvSpPr>
                <a:spLocks noChangeShapeType="1"/>
              </p:cNvSpPr>
              <p:nvPr/>
            </p:nvSpPr>
            <p:spPr bwMode="auto">
              <a:xfrm>
                <a:off x="8569344"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38" name="Line 7"/>
              <p:cNvSpPr>
                <a:spLocks noChangeShapeType="1"/>
              </p:cNvSpPr>
              <p:nvPr/>
            </p:nvSpPr>
            <p:spPr bwMode="auto">
              <a:xfrm flipH="1">
                <a:off x="8543964" y="2351034"/>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39" name="Line 8"/>
              <p:cNvSpPr>
                <a:spLocks noChangeShapeType="1"/>
              </p:cNvSpPr>
              <p:nvPr/>
            </p:nvSpPr>
            <p:spPr bwMode="auto">
              <a:xfrm>
                <a:off x="8559826"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0" name="Line 9"/>
              <p:cNvSpPr>
                <a:spLocks noChangeShapeType="1"/>
              </p:cNvSpPr>
              <p:nvPr/>
            </p:nvSpPr>
            <p:spPr bwMode="auto">
              <a:xfrm flipH="1">
                <a:off x="8537619"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1" name="Line 10"/>
              <p:cNvSpPr>
                <a:spLocks noChangeShapeType="1"/>
              </p:cNvSpPr>
              <p:nvPr/>
            </p:nvSpPr>
            <p:spPr bwMode="auto">
              <a:xfrm>
                <a:off x="8328234"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2" name="Line 11"/>
              <p:cNvSpPr>
                <a:spLocks noChangeShapeType="1"/>
              </p:cNvSpPr>
              <p:nvPr/>
            </p:nvSpPr>
            <p:spPr bwMode="auto">
              <a:xfrm flipH="1">
                <a:off x="8302854" y="2351034"/>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3" name="Line 12"/>
              <p:cNvSpPr>
                <a:spLocks noChangeShapeType="1"/>
              </p:cNvSpPr>
              <p:nvPr/>
            </p:nvSpPr>
            <p:spPr bwMode="auto">
              <a:xfrm>
                <a:off x="8074435"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4" name="Line 13"/>
              <p:cNvSpPr>
                <a:spLocks noChangeShapeType="1"/>
              </p:cNvSpPr>
              <p:nvPr/>
            </p:nvSpPr>
            <p:spPr bwMode="auto">
              <a:xfrm flipH="1">
                <a:off x="8052228"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5" name="Line 14"/>
              <p:cNvSpPr>
                <a:spLocks noChangeShapeType="1"/>
              </p:cNvSpPr>
              <p:nvPr/>
            </p:nvSpPr>
            <p:spPr bwMode="auto">
              <a:xfrm>
                <a:off x="8052228"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6" name="Line 15"/>
              <p:cNvSpPr>
                <a:spLocks noChangeShapeType="1"/>
              </p:cNvSpPr>
              <p:nvPr/>
            </p:nvSpPr>
            <p:spPr bwMode="auto">
              <a:xfrm flipH="1">
                <a:off x="8030020"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7" name="Line 16"/>
              <p:cNvSpPr>
                <a:spLocks noChangeShapeType="1"/>
              </p:cNvSpPr>
              <p:nvPr/>
            </p:nvSpPr>
            <p:spPr bwMode="auto">
              <a:xfrm>
                <a:off x="7903121"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8" name="Line 17"/>
              <p:cNvSpPr>
                <a:spLocks noChangeShapeType="1"/>
              </p:cNvSpPr>
              <p:nvPr/>
            </p:nvSpPr>
            <p:spPr bwMode="auto">
              <a:xfrm flipH="1">
                <a:off x="7880913"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49" name="Line 18"/>
              <p:cNvSpPr>
                <a:spLocks noChangeShapeType="1"/>
              </p:cNvSpPr>
              <p:nvPr/>
            </p:nvSpPr>
            <p:spPr bwMode="auto">
              <a:xfrm>
                <a:off x="7849189"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0" name="Line 19"/>
              <p:cNvSpPr>
                <a:spLocks noChangeShapeType="1"/>
              </p:cNvSpPr>
              <p:nvPr/>
            </p:nvSpPr>
            <p:spPr bwMode="auto">
              <a:xfrm flipH="1">
                <a:off x="7826981" y="2351034"/>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1" name="Line 20"/>
              <p:cNvSpPr>
                <a:spLocks noChangeShapeType="1"/>
              </p:cNvSpPr>
              <p:nvPr/>
            </p:nvSpPr>
            <p:spPr bwMode="auto">
              <a:xfrm>
                <a:off x="7820636"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2" name="Line 21"/>
              <p:cNvSpPr>
                <a:spLocks noChangeShapeType="1"/>
              </p:cNvSpPr>
              <p:nvPr/>
            </p:nvSpPr>
            <p:spPr bwMode="auto">
              <a:xfrm flipH="1">
                <a:off x="7798429"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3" name="Line 22"/>
              <p:cNvSpPr>
                <a:spLocks noChangeShapeType="1"/>
              </p:cNvSpPr>
              <p:nvPr/>
            </p:nvSpPr>
            <p:spPr bwMode="auto">
              <a:xfrm>
                <a:off x="7779394"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4" name="Line 23"/>
              <p:cNvSpPr>
                <a:spLocks noChangeShapeType="1"/>
              </p:cNvSpPr>
              <p:nvPr/>
            </p:nvSpPr>
            <p:spPr bwMode="auto">
              <a:xfrm flipH="1">
                <a:off x="7757186"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5" name="Line 24"/>
              <p:cNvSpPr>
                <a:spLocks noChangeShapeType="1"/>
              </p:cNvSpPr>
              <p:nvPr/>
            </p:nvSpPr>
            <p:spPr bwMode="auto">
              <a:xfrm>
                <a:off x="7611252"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6" name="Line 25"/>
              <p:cNvSpPr>
                <a:spLocks noChangeShapeType="1"/>
              </p:cNvSpPr>
              <p:nvPr/>
            </p:nvSpPr>
            <p:spPr bwMode="auto">
              <a:xfrm flipH="1">
                <a:off x="7585872" y="2351034"/>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7" name="Line 26"/>
              <p:cNvSpPr>
                <a:spLocks noChangeShapeType="1"/>
              </p:cNvSpPr>
              <p:nvPr/>
            </p:nvSpPr>
            <p:spPr bwMode="auto">
              <a:xfrm>
                <a:off x="7592217"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8" name="Line 27"/>
              <p:cNvSpPr>
                <a:spLocks noChangeShapeType="1"/>
              </p:cNvSpPr>
              <p:nvPr/>
            </p:nvSpPr>
            <p:spPr bwMode="auto">
              <a:xfrm flipH="1">
                <a:off x="7570009"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59" name="Line 28"/>
              <p:cNvSpPr>
                <a:spLocks noChangeShapeType="1"/>
              </p:cNvSpPr>
              <p:nvPr/>
            </p:nvSpPr>
            <p:spPr bwMode="auto">
              <a:xfrm>
                <a:off x="7579527"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0" name="Line 29"/>
              <p:cNvSpPr>
                <a:spLocks noChangeShapeType="1"/>
              </p:cNvSpPr>
              <p:nvPr/>
            </p:nvSpPr>
            <p:spPr bwMode="auto">
              <a:xfrm flipH="1">
                <a:off x="7557320"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1" name="Line 30"/>
              <p:cNvSpPr>
                <a:spLocks noChangeShapeType="1"/>
              </p:cNvSpPr>
              <p:nvPr/>
            </p:nvSpPr>
            <p:spPr bwMode="auto">
              <a:xfrm>
                <a:off x="7325728"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2" name="Line 31"/>
              <p:cNvSpPr>
                <a:spLocks noChangeShapeType="1"/>
              </p:cNvSpPr>
              <p:nvPr/>
            </p:nvSpPr>
            <p:spPr bwMode="auto">
              <a:xfrm flipH="1">
                <a:off x="7303520"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3" name="Line 32"/>
              <p:cNvSpPr>
                <a:spLocks noChangeShapeType="1"/>
              </p:cNvSpPr>
              <p:nvPr/>
            </p:nvSpPr>
            <p:spPr bwMode="auto">
              <a:xfrm>
                <a:off x="7068756" y="2178133"/>
                <a:ext cx="0" cy="46001"/>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4" name="Line 33"/>
              <p:cNvSpPr>
                <a:spLocks noChangeShapeType="1"/>
              </p:cNvSpPr>
              <p:nvPr/>
            </p:nvSpPr>
            <p:spPr bwMode="auto">
              <a:xfrm flipH="1">
                <a:off x="7046549" y="2201926"/>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5" name="Line 34"/>
              <p:cNvSpPr>
                <a:spLocks noChangeShapeType="1"/>
              </p:cNvSpPr>
              <p:nvPr/>
            </p:nvSpPr>
            <p:spPr bwMode="auto">
              <a:xfrm>
                <a:off x="7052894" y="2178133"/>
                <a:ext cx="0" cy="46001"/>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6" name="Line 35"/>
              <p:cNvSpPr>
                <a:spLocks noChangeShapeType="1"/>
              </p:cNvSpPr>
              <p:nvPr/>
            </p:nvSpPr>
            <p:spPr bwMode="auto">
              <a:xfrm flipH="1">
                <a:off x="7030686" y="2201926"/>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7" name="Line 36"/>
              <p:cNvSpPr>
                <a:spLocks noChangeShapeType="1"/>
              </p:cNvSpPr>
              <p:nvPr/>
            </p:nvSpPr>
            <p:spPr bwMode="auto">
              <a:xfrm>
                <a:off x="7046549" y="2178133"/>
                <a:ext cx="0" cy="46001"/>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8" name="Line 37"/>
              <p:cNvSpPr>
                <a:spLocks noChangeShapeType="1"/>
              </p:cNvSpPr>
              <p:nvPr/>
            </p:nvSpPr>
            <p:spPr bwMode="auto">
              <a:xfrm flipH="1">
                <a:off x="7024341" y="2201926"/>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69" name="Line 38"/>
              <p:cNvSpPr>
                <a:spLocks noChangeShapeType="1"/>
              </p:cNvSpPr>
              <p:nvPr/>
            </p:nvSpPr>
            <p:spPr bwMode="auto">
              <a:xfrm>
                <a:off x="6838751" y="2117855"/>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0" name="Line 39"/>
              <p:cNvSpPr>
                <a:spLocks noChangeShapeType="1"/>
              </p:cNvSpPr>
              <p:nvPr/>
            </p:nvSpPr>
            <p:spPr bwMode="auto">
              <a:xfrm flipH="1">
                <a:off x="6816543" y="2140063"/>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1" name="Line 40"/>
              <p:cNvSpPr>
                <a:spLocks noChangeShapeType="1"/>
              </p:cNvSpPr>
              <p:nvPr/>
            </p:nvSpPr>
            <p:spPr bwMode="auto">
              <a:xfrm>
                <a:off x="6826061" y="2057578"/>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2" name="Line 41"/>
              <p:cNvSpPr>
                <a:spLocks noChangeShapeType="1"/>
              </p:cNvSpPr>
              <p:nvPr/>
            </p:nvSpPr>
            <p:spPr bwMode="auto">
              <a:xfrm flipH="1">
                <a:off x="6800681" y="2079785"/>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3" name="Line 42"/>
              <p:cNvSpPr>
                <a:spLocks noChangeShapeType="1"/>
              </p:cNvSpPr>
              <p:nvPr/>
            </p:nvSpPr>
            <p:spPr bwMode="auto">
              <a:xfrm>
                <a:off x="6594469" y="1946541"/>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4" name="Line 43"/>
              <p:cNvSpPr>
                <a:spLocks noChangeShapeType="1"/>
              </p:cNvSpPr>
              <p:nvPr/>
            </p:nvSpPr>
            <p:spPr bwMode="auto">
              <a:xfrm flipH="1">
                <a:off x="6572262" y="1968748"/>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175" name="Line 44"/>
              <p:cNvSpPr>
                <a:spLocks noChangeShapeType="1"/>
              </p:cNvSpPr>
              <p:nvPr/>
            </p:nvSpPr>
            <p:spPr bwMode="auto">
              <a:xfrm>
                <a:off x="6381912" y="1729225"/>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20" name="Line 45"/>
              <p:cNvSpPr>
                <a:spLocks noChangeShapeType="1"/>
              </p:cNvSpPr>
              <p:nvPr/>
            </p:nvSpPr>
            <p:spPr bwMode="auto">
              <a:xfrm flipH="1">
                <a:off x="6359705" y="1751433"/>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21" name="Line 46"/>
              <p:cNvSpPr>
                <a:spLocks noChangeShapeType="1"/>
              </p:cNvSpPr>
              <p:nvPr/>
            </p:nvSpPr>
            <p:spPr bwMode="auto">
              <a:xfrm>
                <a:off x="6343842" y="1729225"/>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57" name="Line 47"/>
              <p:cNvSpPr>
                <a:spLocks noChangeShapeType="1"/>
              </p:cNvSpPr>
              <p:nvPr/>
            </p:nvSpPr>
            <p:spPr bwMode="auto">
              <a:xfrm flipH="1">
                <a:off x="6321635" y="1751433"/>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58" name="Line 48"/>
              <p:cNvSpPr>
                <a:spLocks noChangeShapeType="1"/>
              </p:cNvSpPr>
              <p:nvPr/>
            </p:nvSpPr>
            <p:spPr bwMode="auto">
              <a:xfrm>
                <a:off x="6074181" y="152618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59" name="Line 49"/>
              <p:cNvSpPr>
                <a:spLocks noChangeShapeType="1"/>
              </p:cNvSpPr>
              <p:nvPr/>
            </p:nvSpPr>
            <p:spPr bwMode="auto">
              <a:xfrm flipH="1">
                <a:off x="6051973" y="1548393"/>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0" name="Line 50"/>
              <p:cNvSpPr>
                <a:spLocks noChangeShapeType="1"/>
              </p:cNvSpPr>
              <p:nvPr/>
            </p:nvSpPr>
            <p:spPr bwMode="auto">
              <a:xfrm>
                <a:off x="6004386" y="1419907"/>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1" name="Line 51"/>
              <p:cNvSpPr>
                <a:spLocks noChangeShapeType="1"/>
              </p:cNvSpPr>
              <p:nvPr/>
            </p:nvSpPr>
            <p:spPr bwMode="auto">
              <a:xfrm flipH="1">
                <a:off x="5982179" y="1442115"/>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2" name="Line 52"/>
              <p:cNvSpPr>
                <a:spLocks noChangeShapeType="1"/>
              </p:cNvSpPr>
              <p:nvPr/>
            </p:nvSpPr>
            <p:spPr bwMode="auto">
              <a:xfrm>
                <a:off x="5607825" y="1277145"/>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3" name="Line 53"/>
              <p:cNvSpPr>
                <a:spLocks noChangeShapeType="1"/>
              </p:cNvSpPr>
              <p:nvPr/>
            </p:nvSpPr>
            <p:spPr bwMode="auto">
              <a:xfrm flipH="1">
                <a:off x="5582445" y="1299352"/>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4" name="Line 54"/>
              <p:cNvSpPr>
                <a:spLocks noChangeShapeType="1"/>
              </p:cNvSpPr>
              <p:nvPr/>
            </p:nvSpPr>
            <p:spPr bwMode="auto">
              <a:xfrm>
                <a:off x="7601734"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5" name="Line 55"/>
              <p:cNvSpPr>
                <a:spLocks noChangeShapeType="1"/>
              </p:cNvSpPr>
              <p:nvPr/>
            </p:nvSpPr>
            <p:spPr bwMode="auto">
              <a:xfrm flipH="1">
                <a:off x="7576354" y="2351034"/>
                <a:ext cx="47587"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6" name="Line 56"/>
              <p:cNvSpPr>
                <a:spLocks noChangeShapeType="1"/>
              </p:cNvSpPr>
              <p:nvPr/>
            </p:nvSpPr>
            <p:spPr bwMode="auto">
              <a:xfrm>
                <a:off x="8553481" y="2328826"/>
                <a:ext cx="0" cy="4441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sp>
            <p:nvSpPr>
              <p:cNvPr id="267" name="Line 57"/>
              <p:cNvSpPr>
                <a:spLocks noChangeShapeType="1"/>
              </p:cNvSpPr>
              <p:nvPr/>
            </p:nvSpPr>
            <p:spPr bwMode="auto">
              <a:xfrm flipH="1">
                <a:off x="8531274" y="2351034"/>
                <a:ext cx="4441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en-GB" sz="2400" kern="0">
                  <a:solidFill>
                    <a:sysClr val="windowText" lastClr="000000"/>
                  </a:solidFill>
                </a:endParaRPr>
              </a:p>
            </p:txBody>
          </p:sp>
        </p:grpSp>
        <p:sp>
          <p:nvSpPr>
            <p:cNvPr id="268" name="Freeform 267"/>
            <p:cNvSpPr/>
            <p:nvPr/>
          </p:nvSpPr>
          <p:spPr bwMode="auto">
            <a:xfrm>
              <a:off x="-285791" y="1470020"/>
              <a:ext cx="4295776" cy="3200400"/>
            </a:xfrm>
            <a:custGeom>
              <a:avLst/>
              <a:gdLst>
                <a:gd name="connsiteX0" fmla="*/ 0 w 3309938"/>
                <a:gd name="connsiteY0" fmla="*/ 0 h 2197894"/>
                <a:gd name="connsiteX1" fmla="*/ 0 w 3309938"/>
                <a:gd name="connsiteY1" fmla="*/ 2197894 h 2197894"/>
                <a:gd name="connsiteX2" fmla="*/ 3309938 w 3309938"/>
                <a:gd name="connsiteY2" fmla="*/ 2197894 h 2197894"/>
              </a:gdLst>
              <a:ahLst/>
              <a:cxnLst>
                <a:cxn ang="0">
                  <a:pos x="connsiteX0" y="connsiteY0"/>
                </a:cxn>
                <a:cxn ang="0">
                  <a:pos x="connsiteX1" y="connsiteY1"/>
                </a:cxn>
                <a:cxn ang="0">
                  <a:pos x="connsiteX2" y="connsiteY2"/>
                </a:cxn>
              </a:cxnLst>
              <a:rect l="l" t="t" r="r" b="b"/>
              <a:pathLst>
                <a:path w="3309938" h="2197894">
                  <a:moveTo>
                    <a:pt x="0" y="0"/>
                  </a:moveTo>
                  <a:lnTo>
                    <a:pt x="0" y="2197894"/>
                  </a:lnTo>
                  <a:lnTo>
                    <a:pt x="3309938" y="2197894"/>
                  </a:lnTo>
                </a:path>
              </a:pathLst>
            </a:custGeom>
            <a:noFill/>
            <a:ln w="28575" cap="sq" cmpd="sng" algn="ctr">
              <a:solidFill>
                <a:srgbClr val="000000"/>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defRPr/>
              </a:pPr>
              <a:endParaRPr lang="en-GB" sz="1600" kern="0">
                <a:solidFill>
                  <a:srgbClr val="000000"/>
                </a:solidFill>
                <a:latin typeface="Gill Sans" charset="0"/>
                <a:ea typeface="Heiti SC Light" charset="0"/>
                <a:cs typeface="Heiti SC Light" charset="0"/>
                <a:sym typeface="Gill Sans" charset="0"/>
              </a:endParaRPr>
            </a:p>
          </p:txBody>
        </p:sp>
        <p:sp>
          <p:nvSpPr>
            <p:cNvPr id="269" name="Rectangle 268"/>
            <p:cNvSpPr/>
            <p:nvPr/>
          </p:nvSpPr>
          <p:spPr>
            <a:xfrm>
              <a:off x="-268328" y="1020857"/>
              <a:ext cx="4379712" cy="338554"/>
            </a:xfrm>
            <a:prstGeom prst="rect">
              <a:avLst/>
            </a:prstGeom>
          </p:spPr>
          <p:txBody>
            <a:bodyPr wrap="square">
              <a:spAutoFit/>
            </a:bodyPr>
            <a:lstStyle/>
            <a:p>
              <a:pPr algn="ctr" defTabSz="1219170" fontAlgn="auto">
                <a:spcBef>
                  <a:spcPts val="0"/>
                </a:spcBef>
                <a:spcAft>
                  <a:spcPts val="0"/>
                </a:spcAft>
                <a:defRPr/>
              </a:pPr>
              <a:r>
                <a:rPr lang="en-GB" sz="1600" b="1" kern="0" dirty="0">
                  <a:solidFill>
                    <a:sysClr val="windowText" lastClr="000000"/>
                  </a:solidFill>
                </a:rPr>
                <a:t>Progression-free survival (n=50)</a:t>
              </a:r>
            </a:p>
          </p:txBody>
        </p:sp>
      </p:grpSp>
      <p:sp>
        <p:nvSpPr>
          <p:cNvPr id="176" name="Content Placeholder 6"/>
          <p:cNvSpPr>
            <a:spLocks noGrp="1"/>
          </p:cNvSpPr>
          <p:nvPr>
            <p:ph idx="1"/>
          </p:nvPr>
        </p:nvSpPr>
        <p:spPr>
          <a:xfrm>
            <a:off x="5635909" y="4819320"/>
            <a:ext cx="3280773" cy="969400"/>
          </a:xfrm>
        </p:spPr>
        <p:txBody>
          <a:bodyPr/>
          <a:lstStyle/>
          <a:p>
            <a:r>
              <a:rPr lang="en-US" sz="1867" b="1" dirty="0"/>
              <a:t>At 9 months, 75% (95% CI 53, 88) of patients were estimated to remain in CNS response without progression or death</a:t>
            </a:r>
          </a:p>
        </p:txBody>
      </p:sp>
    </p:spTree>
    <p:extLst>
      <p:ext uri="{BB962C8B-B14F-4D97-AF65-F5344CB8AC3E}">
        <p14:creationId xmlns:p14="http://schemas.microsoft.com/office/powerpoint/2010/main" val="2801042173"/>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2106" y="76887"/>
            <a:ext cx="11024371" cy="863600"/>
          </a:xfrm>
        </p:spPr>
        <p:txBody>
          <a:bodyPr/>
          <a:lstStyle/>
          <a:p>
            <a:r>
              <a:rPr lang="en-GB" sz="3200" dirty="0"/>
              <a:t>Conclusions</a:t>
            </a:r>
          </a:p>
        </p:txBody>
      </p:sp>
      <p:sp>
        <p:nvSpPr>
          <p:cNvPr id="3" name="Content Placeholder 2"/>
          <p:cNvSpPr>
            <a:spLocks noGrp="1"/>
          </p:cNvSpPr>
          <p:nvPr>
            <p:ph idx="1"/>
          </p:nvPr>
        </p:nvSpPr>
        <p:spPr>
          <a:xfrm>
            <a:off x="239486" y="895976"/>
            <a:ext cx="8534400" cy="5606424"/>
          </a:xfrm>
        </p:spPr>
        <p:txBody>
          <a:bodyPr>
            <a:normAutofit fontScale="92500" lnSpcReduction="10000"/>
          </a:bodyPr>
          <a:lstStyle/>
          <a:p>
            <a:pPr>
              <a:lnSpc>
                <a:spcPct val="110000"/>
              </a:lnSpc>
              <a:spcBef>
                <a:spcPts val="1300"/>
              </a:spcBef>
              <a:spcAft>
                <a:spcPts val="0"/>
              </a:spcAft>
            </a:pPr>
            <a:r>
              <a:rPr lang="en-US" sz="2200" b="1" dirty="0"/>
              <a:t>Osimertinib is an oral, potent, CNS‑active, irreversible EGFR-TKI, selective for both EGFR-TKI sensitising and T790M resistance mutations</a:t>
            </a:r>
            <a:endParaRPr lang="en-GB" sz="2200" b="1" strike="sngStrike" dirty="0">
              <a:solidFill>
                <a:srgbClr val="FF0000"/>
              </a:solidFill>
            </a:endParaRPr>
          </a:p>
          <a:p>
            <a:pPr>
              <a:lnSpc>
                <a:spcPct val="110000"/>
              </a:lnSpc>
              <a:spcBef>
                <a:spcPts val="1300"/>
              </a:spcBef>
              <a:spcAft>
                <a:spcPts val="0"/>
              </a:spcAft>
            </a:pPr>
            <a:r>
              <a:rPr lang="en-GB" sz="2200" b="1" dirty="0"/>
              <a:t>In the pooled single-arm Phase II studies, patients with T790M-positive NSCLC and CNS metastases at baseline demonstrated clinically meaningful efficacy for osimertinib 80 mg daily (by </a:t>
            </a:r>
            <a:r>
              <a:rPr lang="en-US" sz="2200" b="1" dirty="0"/>
              <a:t>blinded independent central neuroradiologist review</a:t>
            </a:r>
            <a:r>
              <a:rPr lang="en-GB" sz="2200" b="1" dirty="0"/>
              <a:t>), that was consistent with that reported for the overall patient population</a:t>
            </a:r>
          </a:p>
          <a:p>
            <a:pPr>
              <a:lnSpc>
                <a:spcPct val="110000"/>
              </a:lnSpc>
              <a:spcBef>
                <a:spcPts val="1300"/>
              </a:spcBef>
              <a:spcAft>
                <a:spcPts val="0"/>
              </a:spcAft>
            </a:pPr>
            <a:r>
              <a:rPr lang="en-GB" sz="2200" b="1" dirty="0"/>
              <a:t>Osimertinib demonstrated an encouraging CNS objective response rate of 54% with a rapid onset (within 6 weeks) and CNS disease control rate of </a:t>
            </a:r>
            <a:r>
              <a:rPr lang="it-IT" sz="2200" b="1" dirty="0"/>
              <a:t>92%</a:t>
            </a:r>
          </a:p>
          <a:p>
            <a:pPr>
              <a:lnSpc>
                <a:spcPct val="110000"/>
              </a:lnSpc>
              <a:spcBef>
                <a:spcPts val="1300"/>
              </a:spcBef>
              <a:spcAft>
                <a:spcPts val="0"/>
              </a:spcAft>
            </a:pPr>
            <a:r>
              <a:rPr lang="en-US" sz="2200" b="1" dirty="0"/>
              <a:t>CNS responses were observed regardless of prior radiotherapy status</a:t>
            </a:r>
          </a:p>
          <a:p>
            <a:pPr>
              <a:lnSpc>
                <a:spcPct val="110000"/>
              </a:lnSpc>
              <a:spcBef>
                <a:spcPts val="1300"/>
              </a:spcBef>
              <a:spcAft>
                <a:spcPts val="0"/>
              </a:spcAft>
            </a:pPr>
            <a:r>
              <a:rPr lang="en-GB" sz="2200" b="1" dirty="0"/>
              <a:t>CNS progression-free </a:t>
            </a:r>
            <a:r>
              <a:rPr lang="en-GB" sz="2200" b="1"/>
              <a:t>survival </a:t>
            </a:r>
            <a:r>
              <a:rPr lang="en-GB" sz="2200" b="1" smtClean="0"/>
              <a:t>was </a:t>
            </a:r>
            <a:r>
              <a:rPr lang="en-GB" sz="2200" b="1" dirty="0"/>
              <a:t>encouraging, with data still maturing</a:t>
            </a:r>
          </a:p>
        </p:txBody>
      </p:sp>
    </p:spTree>
    <p:extLst>
      <p:ext uri="{BB962C8B-B14F-4D97-AF65-F5344CB8AC3E}">
        <p14:creationId xmlns:p14="http://schemas.microsoft.com/office/powerpoint/2010/main" val="1283689452"/>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353" eaLnBrk="0" fontAlgn="base">
              <a:spcBef>
                <a:spcPct val="0"/>
              </a:spcBef>
              <a:spcAft>
                <a:spcPct val="0"/>
              </a:spcAft>
            </a:pPr>
            <a:r>
              <a:rPr lang="en-US" sz="2200" b="1" dirty="0" smtClean="0">
                <a:solidFill>
                  <a:srgbClr val="000000"/>
                </a:solidFill>
              </a:rPr>
              <a:t>In general, how would you compare the severity of rash and gastrointestinal toxicity with </a:t>
            </a:r>
            <a:r>
              <a:rPr lang="en-US" sz="2200" b="1" dirty="0" err="1" smtClean="0">
                <a:solidFill>
                  <a:srgbClr val="000000"/>
                </a:solidFill>
              </a:rPr>
              <a:t>osimertinib</a:t>
            </a:r>
            <a:r>
              <a:rPr lang="en-US" sz="2200" b="1" dirty="0" smtClean="0">
                <a:solidFill>
                  <a:srgbClr val="000000"/>
                </a:solidFill>
              </a:rPr>
              <a:t> to that with </a:t>
            </a:r>
            <a:r>
              <a:rPr lang="en-US" sz="2200" b="1" dirty="0" err="1" smtClean="0">
                <a:solidFill>
                  <a:srgbClr val="000000"/>
                </a:solidFill>
              </a:rPr>
              <a:t>erlotinib</a:t>
            </a:r>
            <a:r>
              <a:rPr lang="en-US" sz="2200" b="1" dirty="0" smtClean="0">
                <a:solidFill>
                  <a:srgbClr val="000000"/>
                </a:solidFill>
              </a:rPr>
              <a:t>?</a:t>
            </a:r>
            <a:endParaRPr lang="en-US" sz="2200" b="1" dirty="0">
              <a:solidFill>
                <a:srgbClr val="000000"/>
              </a:solidFill>
            </a:endParaRPr>
          </a:p>
        </p:txBody>
      </p:sp>
      <p:sp>
        <p:nvSpPr>
          <p:cNvPr id="4" name="TextBox 2"/>
          <p:cNvSpPr txBox="1">
            <a:spLocks noChangeArrowheads="1"/>
          </p:cNvSpPr>
          <p:nvPr/>
        </p:nvSpPr>
        <p:spPr bwMode="auto">
          <a:xfrm>
            <a:off x="622300" y="178208"/>
            <a:ext cx="188513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defTabSz="457177" fontAlgn="base">
              <a:spcBef>
                <a:spcPct val="0"/>
              </a:spcBef>
              <a:spcAft>
                <a:spcPct val="0"/>
              </a:spcAft>
            </a:pPr>
            <a:r>
              <a:rPr lang="en-US" sz="1800" b="1" dirty="0">
                <a:solidFill>
                  <a:srgbClr val="000000"/>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1484617523"/>
              </p:ext>
            </p:extLst>
          </p:nvPr>
        </p:nvGraphicFramePr>
        <p:xfrm>
          <a:off x="349320" y="2343774"/>
          <a:ext cx="8337479"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57752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353" eaLnBrk="0" fontAlgn="base">
              <a:spcBef>
                <a:spcPct val="0"/>
              </a:spcBef>
              <a:spcAft>
                <a:spcPct val="0"/>
              </a:spcAft>
            </a:pPr>
            <a:r>
              <a:rPr lang="en-US" sz="2200" b="1" dirty="0" smtClean="0">
                <a:solidFill>
                  <a:srgbClr val="000000"/>
                </a:solidFill>
              </a:rPr>
              <a:t>Cost and reimbursement issues aside, for a patient with untreated EGFR-mutant, widely metastatic </a:t>
            </a:r>
            <a:r>
              <a:rPr lang="en-US" sz="2200" b="1" dirty="0" err="1" smtClean="0">
                <a:solidFill>
                  <a:srgbClr val="000000"/>
                </a:solidFill>
              </a:rPr>
              <a:t>nonsquamous</a:t>
            </a:r>
            <a:r>
              <a:rPr lang="en-US" sz="2200" b="1" dirty="0" smtClean="0">
                <a:solidFill>
                  <a:srgbClr val="000000"/>
                </a:solidFill>
              </a:rPr>
              <a:t> cancer with multiple bilateral asymptomatic brain metastases that would require whole-brain radiation therapy, do you generally start with an EGFR TKI and hold radiation therapy?</a:t>
            </a:r>
            <a:endParaRPr lang="en-US" sz="2200" b="1" dirty="0">
              <a:solidFill>
                <a:srgbClr val="000000"/>
              </a:solidFill>
            </a:endParaRPr>
          </a:p>
        </p:txBody>
      </p:sp>
      <p:sp>
        <p:nvSpPr>
          <p:cNvPr id="4" name="TextBox 2"/>
          <p:cNvSpPr txBox="1">
            <a:spLocks noChangeArrowheads="1"/>
          </p:cNvSpPr>
          <p:nvPr/>
        </p:nvSpPr>
        <p:spPr bwMode="auto">
          <a:xfrm>
            <a:off x="622300" y="178208"/>
            <a:ext cx="188513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defTabSz="457177" fontAlgn="base">
              <a:spcBef>
                <a:spcPct val="0"/>
              </a:spcBef>
              <a:spcAft>
                <a:spcPct val="0"/>
              </a:spcAft>
            </a:pPr>
            <a:r>
              <a:rPr lang="en-US" sz="1800" b="1" dirty="0">
                <a:solidFill>
                  <a:srgbClr val="000000"/>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207412497"/>
              </p:ext>
            </p:extLst>
          </p:nvPr>
        </p:nvGraphicFramePr>
        <p:xfrm>
          <a:off x="349320" y="2557783"/>
          <a:ext cx="8337479"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240152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353" eaLnBrk="0" fontAlgn="base">
              <a:spcBef>
                <a:spcPct val="0"/>
              </a:spcBef>
              <a:spcAft>
                <a:spcPct val="0"/>
              </a:spcAft>
            </a:pPr>
            <a:r>
              <a:rPr lang="en-US" sz="2200" b="1" dirty="0" smtClean="0">
                <a:solidFill>
                  <a:srgbClr val="000000"/>
                </a:solidFill>
              </a:rPr>
              <a:t>What is your usual treatment approach for a patient with EGFR mutation-positive lung adenocarcinoma and a PD-L1 TPS of 10% whose disease progresses 9 months after starting </a:t>
            </a:r>
            <a:r>
              <a:rPr lang="en-US" sz="2200" b="1" dirty="0" err="1" smtClean="0">
                <a:solidFill>
                  <a:srgbClr val="000000"/>
                </a:solidFill>
              </a:rPr>
              <a:t>erlotinib</a:t>
            </a:r>
            <a:r>
              <a:rPr lang="en-US" sz="2200" b="1" dirty="0" smtClean="0">
                <a:solidFill>
                  <a:srgbClr val="000000"/>
                </a:solidFill>
              </a:rPr>
              <a:t> for whom a biopsy is T790M-negative?</a:t>
            </a:r>
            <a:endParaRPr lang="en-US" sz="2200" b="1" dirty="0">
              <a:solidFill>
                <a:srgbClr val="000000"/>
              </a:solidFill>
            </a:endParaRPr>
          </a:p>
        </p:txBody>
      </p:sp>
      <p:sp>
        <p:nvSpPr>
          <p:cNvPr id="4" name="TextBox 2"/>
          <p:cNvSpPr txBox="1">
            <a:spLocks noChangeArrowheads="1"/>
          </p:cNvSpPr>
          <p:nvPr/>
        </p:nvSpPr>
        <p:spPr bwMode="auto">
          <a:xfrm>
            <a:off x="622300" y="178208"/>
            <a:ext cx="188513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defTabSz="457177" fontAlgn="base">
              <a:spcBef>
                <a:spcPct val="0"/>
              </a:spcBef>
              <a:spcAft>
                <a:spcPct val="0"/>
              </a:spcAft>
            </a:pPr>
            <a:r>
              <a:rPr lang="en-US" sz="1800" b="1" dirty="0">
                <a:solidFill>
                  <a:srgbClr val="000000"/>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1028711145"/>
              </p:ext>
            </p:extLst>
          </p:nvPr>
        </p:nvGraphicFramePr>
        <p:xfrm>
          <a:off x="-428017" y="2227634"/>
          <a:ext cx="9435830" cy="46303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377993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68118"/>
            <a:ext cx="8229600" cy="1143000"/>
          </a:xfrm>
        </p:spPr>
        <p:txBody>
          <a:bodyPr>
            <a:normAutofit/>
          </a:bodyPr>
          <a:lstStyle/>
          <a:p>
            <a:r>
              <a:rPr lang="en-US" sz="3200" dirty="0" smtClean="0">
                <a:solidFill>
                  <a:srgbClr val="FFFF00"/>
                </a:solidFill>
              </a:rPr>
              <a:t>Case</a:t>
            </a:r>
            <a:endParaRPr lang="en-US" sz="3200" dirty="0">
              <a:solidFill>
                <a:srgbClr val="FFFF00"/>
              </a:solidFill>
            </a:endParaRPr>
          </a:p>
        </p:txBody>
      </p:sp>
      <p:sp>
        <p:nvSpPr>
          <p:cNvPr id="5" name="Rectangle 4"/>
          <p:cNvSpPr>
            <a:spLocks noChangeArrowheads="1"/>
          </p:cNvSpPr>
          <p:nvPr/>
        </p:nvSpPr>
        <p:spPr bwMode="auto">
          <a:xfrm>
            <a:off x="134148" y="1236170"/>
            <a:ext cx="4892040" cy="5191165"/>
          </a:xfrm>
          <a:prstGeom prst="rect">
            <a:avLst/>
          </a:prstGeom>
          <a:noFill/>
          <a:ln w="9525">
            <a:noFill/>
            <a:miter lim="800000"/>
            <a:headEnd/>
            <a:tailEnd/>
          </a:ln>
          <a:effectLst/>
        </p:spPr>
        <p:txBody>
          <a:bodyPr wrap="square">
            <a:spAutoFit/>
          </a:bodyPr>
          <a:lstStyle/>
          <a:p>
            <a:pPr marL="228600" indent="-228600" defTabSz="457200" fontAlgn="auto">
              <a:spcBef>
                <a:spcPts val="500"/>
              </a:spcBef>
              <a:spcAft>
                <a:spcPts val="500"/>
              </a:spcAft>
              <a:buFontTx/>
              <a:buChar char="•"/>
            </a:pPr>
            <a:r>
              <a:rPr lang="en-US" sz="2100" b="1" dirty="0">
                <a:solidFill>
                  <a:prstClr val="white"/>
                </a:solidFill>
                <a:latin typeface="Arial"/>
                <a:cs typeface=""/>
              </a:rPr>
              <a:t>39-year-old woman never-smoker presents with dry cough. </a:t>
            </a:r>
          </a:p>
          <a:p>
            <a:pPr marL="228600" indent="-228600" defTabSz="457200" fontAlgn="auto">
              <a:spcBef>
                <a:spcPts val="500"/>
              </a:spcBef>
              <a:spcAft>
                <a:spcPts val="500"/>
              </a:spcAft>
              <a:buFontTx/>
              <a:buChar char="•"/>
            </a:pPr>
            <a:r>
              <a:rPr lang="en-US" sz="2100" b="1" dirty="0" smtClean="0">
                <a:solidFill>
                  <a:prstClr val="white"/>
                </a:solidFill>
                <a:latin typeface="Arial"/>
                <a:cs typeface=""/>
              </a:rPr>
              <a:t>PS = 1</a:t>
            </a:r>
            <a:r>
              <a:rPr lang="en-US" sz="2100" b="1" dirty="0">
                <a:solidFill>
                  <a:prstClr val="white"/>
                </a:solidFill>
                <a:latin typeface="Arial"/>
                <a:cs typeface=""/>
              </a:rPr>
              <a:t>.</a:t>
            </a:r>
          </a:p>
          <a:p>
            <a:pPr marL="228600" indent="-228600" defTabSz="457200" fontAlgn="auto">
              <a:spcBef>
                <a:spcPts val="500"/>
              </a:spcBef>
              <a:spcAft>
                <a:spcPts val="500"/>
              </a:spcAft>
              <a:buFontTx/>
              <a:buChar char="•"/>
            </a:pPr>
            <a:r>
              <a:rPr lang="en-US" sz="2100" b="1" dirty="0">
                <a:solidFill>
                  <a:prstClr val="white"/>
                </a:solidFill>
                <a:latin typeface="Arial"/>
                <a:cs typeface=""/>
              </a:rPr>
              <a:t>CT scan: RLL lung mass (5.7 cm).</a:t>
            </a:r>
          </a:p>
          <a:p>
            <a:pPr marL="228600" indent="-228600" defTabSz="457200" fontAlgn="auto">
              <a:spcBef>
                <a:spcPts val="500"/>
              </a:spcBef>
              <a:spcAft>
                <a:spcPts val="500"/>
              </a:spcAft>
              <a:buFontTx/>
              <a:buChar char="•"/>
            </a:pPr>
            <a:r>
              <a:rPr lang="en-US" sz="2100" b="1" dirty="0">
                <a:solidFill>
                  <a:prstClr val="white"/>
                </a:solidFill>
                <a:latin typeface="Arial"/>
                <a:cs typeface=""/>
              </a:rPr>
              <a:t>PET CT – RLL mass and </a:t>
            </a:r>
            <a:r>
              <a:rPr lang="en-US" sz="2100" b="1" dirty="0" err="1">
                <a:solidFill>
                  <a:prstClr val="white"/>
                </a:solidFill>
                <a:latin typeface="Arial"/>
                <a:cs typeface=""/>
              </a:rPr>
              <a:t>subcarinal</a:t>
            </a:r>
            <a:r>
              <a:rPr lang="en-US" sz="2100" b="1" dirty="0">
                <a:solidFill>
                  <a:prstClr val="white"/>
                </a:solidFill>
                <a:latin typeface="Arial"/>
                <a:cs typeface=""/>
              </a:rPr>
              <a:t> node, FDG avid.</a:t>
            </a:r>
          </a:p>
          <a:p>
            <a:pPr marL="228600" indent="-228600" defTabSz="457200" fontAlgn="auto">
              <a:spcBef>
                <a:spcPts val="500"/>
              </a:spcBef>
              <a:spcAft>
                <a:spcPts val="500"/>
              </a:spcAft>
              <a:buFontTx/>
              <a:buChar char="•"/>
            </a:pPr>
            <a:r>
              <a:rPr lang="en-US" sz="2100" b="1" dirty="0">
                <a:solidFill>
                  <a:prstClr val="white"/>
                </a:solidFill>
                <a:latin typeface="Arial"/>
                <a:cs typeface=""/>
              </a:rPr>
              <a:t>EBUS with FNA of </a:t>
            </a:r>
            <a:r>
              <a:rPr lang="en-US" sz="2100" b="1" dirty="0" err="1">
                <a:solidFill>
                  <a:prstClr val="white"/>
                </a:solidFill>
                <a:latin typeface="Arial"/>
                <a:cs typeface=""/>
              </a:rPr>
              <a:t>subcarinal</a:t>
            </a:r>
            <a:r>
              <a:rPr lang="en-US" sz="2100" b="1" dirty="0">
                <a:solidFill>
                  <a:prstClr val="white"/>
                </a:solidFill>
                <a:latin typeface="Arial"/>
                <a:cs typeface=""/>
              </a:rPr>
              <a:t> node positive for lung adenocarcinoma.</a:t>
            </a:r>
            <a:r>
              <a:rPr lang="en-US" sz="2100" b="1" dirty="0">
                <a:solidFill>
                  <a:srgbClr val="FFFF00"/>
                </a:solidFill>
                <a:latin typeface="Arial"/>
                <a:cs typeface=""/>
              </a:rPr>
              <a:t>  </a:t>
            </a:r>
            <a:r>
              <a:rPr lang="en-US" sz="2100" b="1" dirty="0">
                <a:solidFill>
                  <a:prstClr val="white"/>
                </a:solidFill>
                <a:latin typeface="Arial"/>
                <a:cs typeface=""/>
              </a:rPr>
              <a:t>TTF1+. </a:t>
            </a:r>
          </a:p>
          <a:p>
            <a:pPr marL="228600" indent="-228600" defTabSz="457200" fontAlgn="auto">
              <a:spcBef>
                <a:spcPts val="500"/>
              </a:spcBef>
              <a:spcAft>
                <a:spcPts val="500"/>
              </a:spcAft>
              <a:buFontTx/>
              <a:buChar char="•"/>
            </a:pPr>
            <a:r>
              <a:rPr lang="en-US" sz="2100" b="1" dirty="0">
                <a:solidFill>
                  <a:prstClr val="white"/>
                </a:solidFill>
                <a:latin typeface="Arial"/>
                <a:cs typeface=""/>
              </a:rPr>
              <a:t>3 Liver m</a:t>
            </a:r>
            <a:r>
              <a:rPr lang="en-US" sz="2100" b="1" dirty="0" smtClean="0">
                <a:solidFill>
                  <a:prstClr val="white"/>
                </a:solidFill>
                <a:latin typeface="Arial"/>
                <a:cs typeface=""/>
              </a:rPr>
              <a:t>etastases </a:t>
            </a:r>
            <a:r>
              <a:rPr lang="en-US" sz="2100" b="1" dirty="0">
                <a:solidFill>
                  <a:prstClr val="white"/>
                </a:solidFill>
                <a:latin typeface="Arial"/>
                <a:cs typeface=""/>
              </a:rPr>
              <a:t>are </a:t>
            </a:r>
            <a:r>
              <a:rPr lang="en-US" sz="2100" b="1" dirty="0" smtClean="0">
                <a:solidFill>
                  <a:prstClr val="white"/>
                </a:solidFill>
                <a:latin typeface="Arial"/>
                <a:cs typeface=""/>
              </a:rPr>
              <a:t>seen.</a:t>
            </a:r>
            <a:endParaRPr lang="en-US" sz="2100" b="1" dirty="0">
              <a:solidFill>
                <a:prstClr val="white"/>
              </a:solidFill>
              <a:latin typeface="Arial"/>
              <a:cs typeface=""/>
            </a:endParaRPr>
          </a:p>
          <a:p>
            <a:pPr marL="228600" indent="-228600" defTabSz="457200" fontAlgn="auto">
              <a:spcBef>
                <a:spcPts val="500"/>
              </a:spcBef>
              <a:spcAft>
                <a:spcPts val="500"/>
              </a:spcAft>
              <a:buFontTx/>
              <a:buChar char="•"/>
            </a:pPr>
            <a:r>
              <a:rPr lang="en-US" sz="2100" b="1" dirty="0">
                <a:solidFill>
                  <a:prstClr val="white"/>
                </a:solidFill>
                <a:latin typeface="Arial"/>
                <a:cs typeface=""/>
              </a:rPr>
              <a:t>EGFR </a:t>
            </a:r>
            <a:r>
              <a:rPr lang="en-US" sz="2100" b="1" dirty="0" smtClean="0">
                <a:solidFill>
                  <a:prstClr val="white"/>
                </a:solidFill>
                <a:latin typeface="Arial"/>
                <a:cs typeface=""/>
              </a:rPr>
              <a:t>exon </a:t>
            </a:r>
            <a:r>
              <a:rPr lang="en-US" sz="2100" b="1" dirty="0">
                <a:solidFill>
                  <a:prstClr val="white"/>
                </a:solidFill>
                <a:latin typeface="Arial"/>
                <a:cs typeface=""/>
              </a:rPr>
              <a:t>19 deletion is present. </a:t>
            </a:r>
          </a:p>
          <a:p>
            <a:pPr marL="228600" indent="-228600" defTabSz="457200" fontAlgn="auto">
              <a:spcBef>
                <a:spcPts val="500"/>
              </a:spcBef>
              <a:spcAft>
                <a:spcPts val="500"/>
              </a:spcAft>
              <a:buFontTx/>
              <a:buChar char="•"/>
            </a:pPr>
            <a:r>
              <a:rPr lang="en-US" sz="2100" b="1" dirty="0">
                <a:solidFill>
                  <a:prstClr val="white"/>
                </a:solidFill>
                <a:latin typeface="Arial"/>
                <a:cs typeface=""/>
              </a:rPr>
              <a:t>Brain MRI negative for intracranial metastatic disease.</a:t>
            </a: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891" t="27295" r="60294" b="49580"/>
          <a:stretch/>
        </p:blipFill>
        <p:spPr bwMode="auto">
          <a:xfrm>
            <a:off x="5026188" y="1788633"/>
            <a:ext cx="3988634" cy="2526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9336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200" dirty="0" smtClean="0">
                <a:solidFill>
                  <a:srgbClr val="FFFF00"/>
                </a:solidFill>
              </a:rPr>
              <a:t>Case</a:t>
            </a:r>
            <a:endParaRPr lang="en-US" sz="3200" dirty="0">
              <a:solidFill>
                <a:srgbClr val="FFFF00"/>
              </a:solidFill>
            </a:endParaRPr>
          </a:p>
        </p:txBody>
      </p:sp>
      <p:sp>
        <p:nvSpPr>
          <p:cNvPr id="5" name="Rectangle 4"/>
          <p:cNvSpPr/>
          <p:nvPr/>
        </p:nvSpPr>
        <p:spPr>
          <a:xfrm>
            <a:off x="990600" y="1143000"/>
            <a:ext cx="7010400" cy="954107"/>
          </a:xfrm>
          <a:prstGeom prst="rect">
            <a:avLst/>
          </a:prstGeom>
        </p:spPr>
        <p:txBody>
          <a:bodyPr wrap="square">
            <a:spAutoFit/>
          </a:bodyPr>
          <a:lstStyle/>
          <a:p>
            <a:pPr defTabSz="457200" fontAlgn="auto">
              <a:spcBef>
                <a:spcPts val="0"/>
              </a:spcBef>
              <a:spcAft>
                <a:spcPts val="0"/>
              </a:spcAft>
            </a:pPr>
            <a:r>
              <a:rPr lang="en-US" sz="2800" b="1" dirty="0">
                <a:solidFill>
                  <a:prstClr val="white"/>
                </a:solidFill>
                <a:latin typeface="Arial"/>
                <a:cs typeface=""/>
              </a:rPr>
              <a:t>The patient receives </a:t>
            </a:r>
            <a:r>
              <a:rPr lang="en-US" sz="2800" b="1" dirty="0" err="1">
                <a:solidFill>
                  <a:prstClr val="white"/>
                </a:solidFill>
                <a:latin typeface="Arial"/>
                <a:cs typeface=""/>
              </a:rPr>
              <a:t>erlotinib</a:t>
            </a:r>
            <a:r>
              <a:rPr lang="en-US" sz="2800" b="1" dirty="0">
                <a:solidFill>
                  <a:prstClr val="white"/>
                </a:solidFill>
                <a:latin typeface="Arial"/>
                <a:cs typeface=""/>
              </a:rPr>
              <a:t> with no evidence of disease 2 years later.</a:t>
            </a:r>
          </a:p>
        </p:txBody>
      </p:sp>
    </p:spTree>
    <p:extLst>
      <p:ext uri="{BB962C8B-B14F-4D97-AF65-F5344CB8AC3E}">
        <p14:creationId xmlns:p14="http://schemas.microsoft.com/office/powerpoint/2010/main" val="555444088"/>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FF00"/>
                </a:solidFill>
              </a:rPr>
              <a:t>Case</a:t>
            </a:r>
            <a:endParaRPr lang="en-US" dirty="0">
              <a:solidFill>
                <a:srgbClr val="FFFF00"/>
              </a:solidFill>
            </a:endParaRPr>
          </a:p>
        </p:txBody>
      </p:sp>
      <p:sp>
        <p:nvSpPr>
          <p:cNvPr id="3" name="Content Placeholder 2"/>
          <p:cNvSpPr>
            <a:spLocks noGrp="1"/>
          </p:cNvSpPr>
          <p:nvPr>
            <p:ph idx="1"/>
          </p:nvPr>
        </p:nvSpPr>
        <p:spPr>
          <a:xfrm>
            <a:off x="457200" y="1600202"/>
            <a:ext cx="4024543" cy="5257798"/>
          </a:xfrm>
        </p:spPr>
        <p:txBody>
          <a:bodyPr>
            <a:normAutofit fontScale="77500" lnSpcReduction="20000"/>
          </a:bodyPr>
          <a:lstStyle/>
          <a:p>
            <a:pPr>
              <a:lnSpc>
                <a:spcPct val="120000"/>
              </a:lnSpc>
              <a:spcBef>
                <a:spcPts val="1200"/>
              </a:spcBef>
            </a:pPr>
            <a:r>
              <a:rPr lang="en-US" dirty="0" smtClean="0"/>
              <a:t>After </a:t>
            </a:r>
            <a:r>
              <a:rPr lang="en-US" dirty="0"/>
              <a:t>2 years she develops subtle word finding difficulties. MRI of the brain shows leptomeningeal </a:t>
            </a:r>
            <a:r>
              <a:rPr lang="en-US" dirty="0" err="1"/>
              <a:t>carcinomatosis</a:t>
            </a:r>
            <a:r>
              <a:rPr lang="en-US" dirty="0"/>
              <a:t> with innumerable superficial cortical metastases. </a:t>
            </a:r>
          </a:p>
          <a:p>
            <a:pPr>
              <a:lnSpc>
                <a:spcPct val="120000"/>
              </a:lnSpc>
              <a:spcBef>
                <a:spcPts val="1200"/>
              </a:spcBef>
            </a:pPr>
            <a:r>
              <a:rPr lang="en-US" dirty="0"/>
              <a:t>PET-CT shows a continued complete response outside of the CNS.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966" t="22590" r="74538" b="41646"/>
          <a:stretch/>
        </p:blipFill>
        <p:spPr bwMode="auto">
          <a:xfrm>
            <a:off x="4602737" y="1600201"/>
            <a:ext cx="3717547" cy="4262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3735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WCLC 2015_Header_Footer_PPT_Presentation Title_Author Version_4-02.p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0" y="6199717"/>
            <a:ext cx="9144000" cy="65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5"/>
          <p:cNvSpPr>
            <a:spLocks/>
          </p:cNvSpPr>
          <p:nvPr/>
        </p:nvSpPr>
        <p:spPr bwMode="auto">
          <a:xfrm>
            <a:off x="611189" y="6324804"/>
            <a:ext cx="693176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lvl1pPr eaLnBrk="0" hangingPunct="0">
              <a:defRPr sz="1200">
                <a:solidFill>
                  <a:srgbClr val="000000"/>
                </a:solidFill>
                <a:latin typeface="Gill Sans" charset="0"/>
                <a:ea typeface="Heiti SC Light" charset="-122"/>
                <a:sym typeface="Gill Sans" charset="0"/>
              </a:defRPr>
            </a:lvl1pPr>
            <a:lvl2pPr marL="742950" indent="-285750" eaLnBrk="0" hangingPunct="0">
              <a:defRPr sz="1200">
                <a:solidFill>
                  <a:srgbClr val="000000"/>
                </a:solidFill>
                <a:latin typeface="Gill Sans" charset="0"/>
                <a:ea typeface="Heiti SC Light" charset="-122"/>
                <a:sym typeface="Gill Sans" charset="0"/>
              </a:defRPr>
            </a:lvl2pPr>
            <a:lvl3pPr marL="1143000" indent="-228600" eaLnBrk="0" hangingPunct="0">
              <a:defRPr sz="1200">
                <a:solidFill>
                  <a:srgbClr val="000000"/>
                </a:solidFill>
                <a:latin typeface="Gill Sans" charset="0"/>
                <a:ea typeface="Heiti SC Light" charset="-122"/>
                <a:sym typeface="Gill Sans" charset="0"/>
              </a:defRPr>
            </a:lvl3pPr>
            <a:lvl4pPr marL="1600200" indent="-228600" eaLnBrk="0" hangingPunct="0">
              <a:defRPr sz="1200">
                <a:solidFill>
                  <a:srgbClr val="000000"/>
                </a:solidFill>
                <a:latin typeface="Gill Sans" charset="0"/>
                <a:ea typeface="Heiti SC Light" charset="-122"/>
                <a:sym typeface="Gill Sans" charset="0"/>
              </a:defRPr>
            </a:lvl4pPr>
            <a:lvl5pPr marL="2057400" indent="-228600" eaLnBrk="0" hangingPunct="0">
              <a:defRPr sz="1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9pPr>
          </a:lstStyle>
          <a:p>
            <a:pPr eaLnBrk="1" hangingPunct="1"/>
            <a:r>
              <a:rPr lang="en-US" altLang="en-US" sz="1333" b="1" i="1" dirty="0">
                <a:solidFill>
                  <a:srgbClr val="FFFFFF"/>
                </a:solidFill>
                <a:latin typeface="Arial" panose="020B0604020202020204" pitchFamily="34" charset="0"/>
                <a:ea typeface="MS PGothic" panose="020B0600070205080204" pitchFamily="34" charset="-128"/>
                <a:sym typeface="Arial" panose="020B0604020202020204" pitchFamily="34" charset="0"/>
              </a:rPr>
              <a:t>Presented by VA </a:t>
            </a:r>
            <a:r>
              <a:rPr lang="en-US" altLang="en-US" sz="1333" b="1" i="1" dirty="0" err="1">
                <a:solidFill>
                  <a:srgbClr val="FFFFFF"/>
                </a:solidFill>
                <a:latin typeface="Arial" panose="020B0604020202020204" pitchFamily="34" charset="0"/>
                <a:ea typeface="MS PGothic" panose="020B0600070205080204" pitchFamily="34" charset="-128"/>
                <a:sym typeface="Arial" panose="020B0604020202020204" pitchFamily="34" charset="0"/>
              </a:rPr>
              <a:t>Papadimitrakopoulou</a:t>
            </a:r>
            <a:r>
              <a:rPr lang="en-US" altLang="en-US" sz="1333" b="1" i="1" dirty="0">
                <a:solidFill>
                  <a:srgbClr val="FFFFFF"/>
                </a:solidFill>
                <a:latin typeface="Arial" panose="020B0604020202020204" pitchFamily="34" charset="0"/>
                <a:ea typeface="MS PGothic" panose="020B0600070205080204" pitchFamily="34" charset="-128"/>
                <a:sym typeface="Arial" panose="020B0604020202020204" pitchFamily="34" charset="0"/>
              </a:rPr>
              <a:t> at the World Conference on Lung Cancer 2016</a:t>
            </a:r>
          </a:p>
          <a:p>
            <a:pPr eaLnBrk="1" hangingPunct="1"/>
            <a:r>
              <a:rPr lang="en-US" altLang="en-US" sz="1333" b="1" i="1" dirty="0">
                <a:solidFill>
                  <a:srgbClr val="FFFFFF"/>
                </a:solidFill>
                <a:latin typeface="Arial" panose="020B0604020202020204" pitchFamily="34" charset="0"/>
                <a:ea typeface="MS PGothic" panose="020B0600070205080204" pitchFamily="34" charset="-128"/>
                <a:sym typeface="Arial" panose="020B0604020202020204" pitchFamily="34" charset="0"/>
              </a:rPr>
              <a:t>Plenary Session: PL03 Presidential </a:t>
            </a:r>
            <a:r>
              <a:rPr lang="en-US" altLang="en-US" sz="1333" b="1" i="1" dirty="0">
                <a:solidFill>
                  <a:schemeClr val="bg1"/>
                </a:solidFill>
                <a:latin typeface="Arial" panose="020B0604020202020204" pitchFamily="34" charset="0"/>
                <a:ea typeface="MS PGothic" panose="020B0600070205080204" pitchFamily="34" charset="-128"/>
                <a:sym typeface="Arial" panose="020B0604020202020204" pitchFamily="34" charset="0"/>
              </a:rPr>
              <a:t>Symposium (abstract PL03.03)</a:t>
            </a:r>
          </a:p>
        </p:txBody>
      </p:sp>
      <p:pic>
        <p:nvPicPr>
          <p:cNvPr id="2053" name="Picture 7" descr="T:\!Home\Conference\2016\12 - WCLC\Marketing\Logo\Conference\WCLC2016_Abstract-Submission-Banner_vFF_REV-MAY-20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91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2"/>
          <p:cNvSpPr txBox="1">
            <a:spLocks/>
          </p:cNvSpPr>
          <p:nvPr/>
        </p:nvSpPr>
        <p:spPr bwMode="auto">
          <a:xfrm>
            <a:off x="293391" y="2622754"/>
            <a:ext cx="8534400" cy="153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800" tIns="50800" rIns="50800" bIns="50800" numCol="1" anchor="t" anchorCtr="0" compatLnSpc="1">
            <a:prstTxWarp prst="textNoShape">
              <a:avLst/>
            </a:prstTxWarp>
          </a:bodyPr>
          <a:lstStyle>
            <a:lvl1pPr marL="180971" indent="-180971" algn="l" rtl="0" eaLnBrk="1" fontAlgn="base" hangingPunct="1">
              <a:spcBef>
                <a:spcPts val="800"/>
              </a:spcBef>
              <a:spcAft>
                <a:spcPct val="0"/>
              </a:spcAft>
              <a:buFont typeface="Arial" panose="020B0604020202020204" pitchFamily="34" charset="0"/>
              <a:buChar char="•"/>
              <a:defRPr sz="15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1pPr>
            <a:lvl2pPr marL="590535" indent="-234944" algn="l" rtl="0" eaLnBrk="1" fontAlgn="base" hangingPunct="1">
              <a:spcBef>
                <a:spcPts val="700"/>
              </a:spcBef>
              <a:spcAft>
                <a:spcPct val="0"/>
              </a:spcAft>
              <a:buFont typeface="Symbol" panose="05050102010706020507" pitchFamily="18" charset="2"/>
              <a:buChar char="-"/>
              <a:defRPr sz="135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2pPr>
            <a:lvl3pPr marL="806430" indent="-207958" algn="l" rtl="0" eaLnBrk="1" fontAlgn="base" hangingPunct="1">
              <a:spcBef>
                <a:spcPts val="600"/>
              </a:spcBef>
              <a:spcAft>
                <a:spcPct val="0"/>
              </a:spcAft>
              <a:buFont typeface="Arial" panose="020B0604020202020204" pitchFamily="34" charset="0"/>
              <a:buChar char="•"/>
              <a:defRPr sz="12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3pPr>
            <a:lvl4pPr marL="988988" indent="-182558" algn="l" rtl="0" eaLnBrk="1" fontAlgn="base" hangingPunct="1">
              <a:spcBef>
                <a:spcPts val="500"/>
              </a:spcBef>
              <a:spcAft>
                <a:spcPct val="0"/>
              </a:spcAft>
              <a:buFont typeface="Arial" panose="020B0604020202020204" pitchFamily="34" charset="0"/>
              <a:buChar char="•"/>
              <a:defRPr sz="11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4pPr>
            <a:lvl5pPr marL="1344580" indent="-268281" algn="l" rtl="0" eaLnBrk="1" fontAlgn="base" hangingPunct="1">
              <a:spcBef>
                <a:spcPts val="500"/>
              </a:spcBef>
              <a:spcAft>
                <a:spcPct val="0"/>
              </a:spcAft>
              <a:buFont typeface="Arial" panose="020B0604020202020204" pitchFamily="34" charset="0"/>
              <a:buChar char="•"/>
              <a:defRPr sz="1100">
                <a:solidFill>
                  <a:schemeClr val="tx1"/>
                </a:solidFill>
                <a:latin typeface="Arial" panose="020B0604020202020204" pitchFamily="34" charset="0"/>
                <a:ea typeface="+mn-ea"/>
                <a:cs typeface="Arial" panose="020B0604020202020204" pitchFamily="34" charset="0"/>
                <a:sym typeface="Calibri" panose="020F0502020204030204" pitchFamily="34" charset="0"/>
              </a:defRPr>
            </a:lvl5pPr>
            <a:lvl6pPr marL="2133547" algn="ctr" rtl="0" eaLnBrk="1" fontAlgn="base" hangingPunct="1">
              <a:spcBef>
                <a:spcPts val="500"/>
              </a:spcBef>
              <a:spcAft>
                <a:spcPct val="0"/>
              </a:spcAft>
              <a:defRPr sz="2000">
                <a:solidFill>
                  <a:srgbClr val="878787"/>
                </a:solidFill>
                <a:latin typeface="+mn-lt"/>
                <a:ea typeface="+mn-ea"/>
                <a:cs typeface="+mn-cs"/>
                <a:sym typeface="Calibri" charset="0"/>
              </a:defRPr>
            </a:lvl6pPr>
            <a:lvl7pPr marL="2590736" algn="ctr" rtl="0" eaLnBrk="1" fontAlgn="base" hangingPunct="1">
              <a:spcBef>
                <a:spcPts val="500"/>
              </a:spcBef>
              <a:spcAft>
                <a:spcPct val="0"/>
              </a:spcAft>
              <a:defRPr sz="2000">
                <a:solidFill>
                  <a:srgbClr val="878787"/>
                </a:solidFill>
                <a:latin typeface="+mn-lt"/>
                <a:ea typeface="+mn-ea"/>
                <a:cs typeface="+mn-cs"/>
                <a:sym typeface="Calibri" charset="0"/>
              </a:defRPr>
            </a:lvl7pPr>
            <a:lvl8pPr marL="3047924" algn="ctr" rtl="0" eaLnBrk="1" fontAlgn="base" hangingPunct="1">
              <a:spcBef>
                <a:spcPts val="500"/>
              </a:spcBef>
              <a:spcAft>
                <a:spcPct val="0"/>
              </a:spcAft>
              <a:defRPr sz="2000">
                <a:solidFill>
                  <a:srgbClr val="878787"/>
                </a:solidFill>
                <a:latin typeface="+mn-lt"/>
                <a:ea typeface="+mn-ea"/>
                <a:cs typeface="+mn-cs"/>
                <a:sym typeface="Calibri" charset="0"/>
              </a:defRPr>
            </a:lvl8pPr>
            <a:lvl9pPr marL="3505112" algn="ctr" rtl="0" eaLnBrk="1" fontAlgn="base" hangingPunct="1">
              <a:spcBef>
                <a:spcPts val="500"/>
              </a:spcBef>
              <a:spcAft>
                <a:spcPct val="0"/>
              </a:spcAft>
              <a:defRPr sz="2000">
                <a:solidFill>
                  <a:srgbClr val="878787"/>
                </a:solidFill>
                <a:latin typeface="+mn-lt"/>
                <a:ea typeface="+mn-ea"/>
                <a:cs typeface="+mn-cs"/>
                <a:sym typeface="Calibri" charset="0"/>
              </a:defRPr>
            </a:lvl9pPr>
          </a:lstStyle>
          <a:p>
            <a:pPr marL="0" indent="0" algn="ctr" defTabSz="1219170">
              <a:buNone/>
            </a:pPr>
            <a:r>
              <a:rPr lang="en-GB" sz="2133" u="sng" kern="0" dirty="0" err="1"/>
              <a:t>Vassiliki</a:t>
            </a:r>
            <a:r>
              <a:rPr lang="en-GB" sz="2133" u="sng" kern="0" dirty="0"/>
              <a:t> A Papadimitrakopoulou</a:t>
            </a:r>
            <a:r>
              <a:rPr lang="en-GB" sz="2133" u="sng" kern="0" baseline="30000" dirty="0"/>
              <a:t>1</a:t>
            </a:r>
            <a:r>
              <a:rPr lang="en-GB" sz="2133" kern="0" dirty="0"/>
              <a:t>, Yi-Long Wu</a:t>
            </a:r>
            <a:r>
              <a:rPr lang="en-GB" sz="2133" kern="0" baseline="30000" dirty="0"/>
              <a:t>2</a:t>
            </a:r>
            <a:r>
              <a:rPr lang="en-GB" sz="2133" kern="0" dirty="0"/>
              <a:t>, Myung-Ju Ahn</a:t>
            </a:r>
            <a:r>
              <a:rPr lang="en-GB" sz="2133" kern="0" baseline="30000" dirty="0"/>
              <a:t>3</a:t>
            </a:r>
            <a:r>
              <a:rPr lang="en-GB" sz="2133" kern="0" dirty="0"/>
              <a:t>, Suresh S Ramalingam</a:t>
            </a:r>
            <a:r>
              <a:rPr lang="en-GB" sz="2133" kern="0" baseline="30000" dirty="0"/>
              <a:t>4</a:t>
            </a:r>
            <a:r>
              <a:rPr lang="en-GB" sz="2133" kern="0" dirty="0"/>
              <a:t>, Marina Chiara Garassino</a:t>
            </a:r>
            <a:r>
              <a:rPr lang="en-GB" sz="2133" kern="0" baseline="30000" dirty="0"/>
              <a:t>5</a:t>
            </a:r>
            <a:r>
              <a:rPr lang="en-GB" sz="2133" kern="0" dirty="0"/>
              <a:t>, Hye Ryun Kim</a:t>
            </a:r>
            <a:r>
              <a:rPr lang="en-GB" sz="2133" kern="0" baseline="30000" dirty="0"/>
              <a:t>6</a:t>
            </a:r>
            <a:r>
              <a:rPr lang="en-GB" sz="2133" kern="0" dirty="0"/>
              <a:t>, Frances A Shepherd</a:t>
            </a:r>
            <a:r>
              <a:rPr lang="en-GB" sz="2133" kern="0" baseline="30000" dirty="0"/>
              <a:t>7</a:t>
            </a:r>
            <a:r>
              <a:rPr lang="en-GB" sz="2133" kern="0" dirty="0"/>
              <a:t>, Hiroaki Akamatsu</a:t>
            </a:r>
            <a:r>
              <a:rPr lang="en-GB" sz="2133" kern="0" baseline="30000" dirty="0"/>
              <a:t>8</a:t>
            </a:r>
            <a:r>
              <a:rPr lang="en-GB" sz="2133" kern="0" dirty="0"/>
              <a:t>, </a:t>
            </a:r>
            <a:r>
              <a:rPr lang="en-GB" sz="2133" kern="0" dirty="0" err="1"/>
              <a:t>Willemijn</a:t>
            </a:r>
            <a:r>
              <a:rPr lang="en-GB" sz="2133" kern="0" dirty="0"/>
              <a:t> SME Theelen</a:t>
            </a:r>
            <a:r>
              <a:rPr lang="en-GB" sz="2133" kern="0" baseline="30000" dirty="0"/>
              <a:t>9</a:t>
            </a:r>
            <a:r>
              <a:rPr lang="en-GB" sz="2133" kern="0" dirty="0"/>
              <a:t>, Chee Khoon Lee</a:t>
            </a:r>
            <a:r>
              <a:rPr lang="en-GB" sz="2133" kern="0" baseline="30000" dirty="0"/>
              <a:t>10</a:t>
            </a:r>
            <a:r>
              <a:rPr lang="en-GB" sz="2133" kern="0" dirty="0"/>
              <a:t>, Martin Sebastian</a:t>
            </a:r>
            <a:r>
              <a:rPr lang="en-GB" sz="2133" kern="0" baseline="30000" dirty="0"/>
              <a:t>11</a:t>
            </a:r>
            <a:r>
              <a:rPr lang="en-GB" sz="2133" kern="0" dirty="0"/>
              <a:t>, Alison Templeton</a:t>
            </a:r>
            <a:r>
              <a:rPr lang="en-GB" sz="2133" kern="0" baseline="30000" dirty="0"/>
              <a:t>12</a:t>
            </a:r>
            <a:r>
              <a:rPr lang="en-GB" sz="2133" kern="0" dirty="0"/>
              <a:t>, </a:t>
            </a:r>
            <a:br>
              <a:rPr lang="en-GB" sz="2133" kern="0" dirty="0"/>
            </a:br>
            <a:r>
              <a:rPr lang="en-GB" sz="2133" kern="0" dirty="0"/>
              <a:t>Marcelo Marotti</a:t>
            </a:r>
            <a:r>
              <a:rPr lang="en-GB" sz="2133" kern="0" baseline="30000" dirty="0"/>
              <a:t>12</a:t>
            </a:r>
            <a:r>
              <a:rPr lang="en-GB" sz="2133" kern="0" dirty="0"/>
              <a:t>, Serban Ghiorghiu</a:t>
            </a:r>
            <a:r>
              <a:rPr lang="en-GB" sz="2133" kern="0" baseline="30000" dirty="0"/>
              <a:t>12</a:t>
            </a:r>
            <a:r>
              <a:rPr lang="en-GB" sz="2133" kern="0" dirty="0"/>
              <a:t>, Tony Mok</a:t>
            </a:r>
            <a:r>
              <a:rPr lang="en-GB" sz="2133" kern="0" baseline="30000" dirty="0"/>
              <a:t>13</a:t>
            </a:r>
            <a:endParaRPr lang="en-US" altLang="en-US" sz="2000" kern="0" baseline="30000" dirty="0"/>
          </a:p>
        </p:txBody>
      </p:sp>
      <p:sp>
        <p:nvSpPr>
          <p:cNvPr id="7" name="Title 1"/>
          <p:cNvSpPr txBox="1">
            <a:spLocks/>
          </p:cNvSpPr>
          <p:nvPr/>
        </p:nvSpPr>
        <p:spPr bwMode="auto">
          <a:xfrm>
            <a:off x="-1" y="1227100"/>
            <a:ext cx="9144001" cy="1309272"/>
          </a:xfrm>
          <a:prstGeom prst="rect">
            <a:avLst/>
          </a:prstGeom>
          <a:noFill/>
          <a:ln>
            <a:noFill/>
          </a:ln>
          <a:extLst/>
        </p:spPr>
        <p:txBody>
          <a:bodyPr vert="horz" wrap="square" lIns="50800" tIns="50800" rIns="50800" bIns="50800" numCol="1" anchor="ctr" anchorCtr="0" compatLnSpc="1">
            <a:prstTxWarp prst="textNoShape">
              <a:avLst/>
            </a:prstTxWarp>
            <a:noAutofit/>
          </a:bodyPr>
          <a:lstStyle>
            <a:lvl1pPr algn="ctr" rtl="0" eaLnBrk="1" fontAlgn="base" hangingPunct="1">
              <a:spcBef>
                <a:spcPct val="0"/>
              </a:spcBef>
              <a:spcAft>
                <a:spcPct val="0"/>
              </a:spcAft>
              <a:defRPr sz="3000" b="1">
                <a:solidFill>
                  <a:schemeClr val="tx1"/>
                </a:solidFill>
                <a:latin typeface="Arial" panose="020B0604020202020204" pitchFamily="34" charset="0"/>
                <a:ea typeface="+mj-ea"/>
                <a:cs typeface="Arial" panose="020B0604020202020204" pitchFamily="34" charset="0"/>
                <a:sym typeface="Calibri" panose="020F0502020204030204" pitchFamily="34" charset="0"/>
              </a:defRPr>
            </a:lvl1pPr>
            <a:lvl2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2pPr>
            <a:lvl3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3pPr>
            <a:lvl4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4pPr>
            <a:lvl5pPr algn="ctr" rtl="0" eaLnBrk="1" fontAlgn="base" hangingPunct="1">
              <a:spcBef>
                <a:spcPct val="0"/>
              </a:spcBef>
              <a:spcAft>
                <a:spcPct val="0"/>
              </a:spcAft>
              <a:defRPr sz="3600" b="1">
                <a:solidFill>
                  <a:schemeClr val="tx1"/>
                </a:solidFill>
                <a:latin typeface="Arial" panose="020B0604020202020204" pitchFamily="34" charset="0"/>
                <a:ea typeface="Heiti SC Light" charset="0"/>
                <a:cs typeface="Arial" panose="020B0604020202020204" pitchFamily="34" charset="0"/>
                <a:sym typeface="Calibri" panose="020F0502020204030204" pitchFamily="34" charset="0"/>
              </a:defRPr>
            </a:lvl5pPr>
            <a:lvl6pPr marL="457189"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6pPr>
            <a:lvl7pPr marL="914378"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7pPr>
            <a:lvl8pPr marL="1371566"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8pPr>
            <a:lvl9pPr marL="1828754" algn="ctr" rtl="0" eaLnBrk="1" fontAlgn="base" hangingPunct="1">
              <a:spcBef>
                <a:spcPct val="0"/>
              </a:spcBef>
              <a:spcAft>
                <a:spcPct val="0"/>
              </a:spcAft>
              <a:defRPr sz="4400">
                <a:solidFill>
                  <a:schemeClr val="tx1"/>
                </a:solidFill>
                <a:latin typeface="Calibri" charset="0"/>
                <a:ea typeface="Heiti SC Light" charset="0"/>
                <a:cs typeface="Heiti SC Light" charset="0"/>
                <a:sym typeface="Calibri" charset="0"/>
              </a:defRPr>
            </a:lvl9pPr>
          </a:lstStyle>
          <a:p>
            <a:pPr defTabSz="1219170"/>
            <a:r>
              <a:rPr lang="en-GB" sz="2800" kern="0" dirty="0"/>
              <a:t>Randomised Phase III study of osimertinib vs platinum-pemetrexed for </a:t>
            </a:r>
            <a:r>
              <a:rPr lang="en-GB" sz="2800" i="1" kern="0" dirty="0"/>
              <a:t>EGFR</a:t>
            </a:r>
            <a:r>
              <a:rPr lang="en-GB" sz="2800" kern="0" dirty="0"/>
              <a:t> T790M-positive advanced NSCLC (AURA3) </a:t>
            </a:r>
          </a:p>
        </p:txBody>
      </p:sp>
      <p:sp>
        <p:nvSpPr>
          <p:cNvPr id="8" name="Subtitle 2"/>
          <p:cNvSpPr txBox="1">
            <a:spLocks/>
          </p:cNvSpPr>
          <p:nvPr/>
        </p:nvSpPr>
        <p:spPr>
          <a:xfrm>
            <a:off x="611189" y="4308379"/>
            <a:ext cx="7921624" cy="1867431"/>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accent3">
                    <a:lumMod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defRPr/>
            </a:pPr>
            <a:r>
              <a:rPr lang="en-US" sz="1067" baseline="30000" dirty="0">
                <a:solidFill>
                  <a:srgbClr val="000000"/>
                </a:solidFill>
                <a:latin typeface="Arial" panose="020B0604020202020204" pitchFamily="34" charset="0"/>
                <a:cs typeface="Arial" panose="020B0604020202020204" pitchFamily="34" charset="0"/>
              </a:rPr>
              <a:t>1</a:t>
            </a:r>
            <a:r>
              <a:rPr lang="en-US" sz="1067" dirty="0">
                <a:solidFill>
                  <a:srgbClr val="000000"/>
                </a:solidFill>
                <a:latin typeface="Arial" panose="020B0604020202020204" pitchFamily="34" charset="0"/>
                <a:cs typeface="Arial" panose="020B0604020202020204" pitchFamily="34" charset="0"/>
              </a:rPr>
              <a:t>Department of Thoracic/Head and Neck Medical Oncology, The University of Texas MD Anderson Cancer Center, Houston, TX, USA; </a:t>
            </a:r>
            <a:r>
              <a:rPr lang="en-US" sz="1067" baseline="30000" dirty="0">
                <a:solidFill>
                  <a:srgbClr val="000000"/>
                </a:solidFill>
                <a:latin typeface="Arial" panose="020B0604020202020204" pitchFamily="34" charset="0"/>
                <a:cs typeface="Arial" panose="020B0604020202020204" pitchFamily="34" charset="0"/>
              </a:rPr>
              <a:t>2</a:t>
            </a:r>
            <a:r>
              <a:rPr lang="en-US" sz="1067" dirty="0">
                <a:solidFill>
                  <a:srgbClr val="000000"/>
                </a:solidFill>
                <a:latin typeface="Arial" panose="020B0604020202020204" pitchFamily="34" charset="0"/>
                <a:cs typeface="Arial" panose="020B0604020202020204" pitchFamily="34" charset="0"/>
              </a:rPr>
              <a:t>Guangdong Lung Cancer Institute, Guangdong General Hospital &amp; Guangdong Academy of Medical Sciences, Guangzhou, China; </a:t>
            </a:r>
            <a:r>
              <a:rPr lang="en-US" sz="1067" baseline="30000" dirty="0">
                <a:solidFill>
                  <a:srgbClr val="000000"/>
                </a:solidFill>
                <a:latin typeface="Arial" panose="020B0604020202020204" pitchFamily="34" charset="0"/>
                <a:cs typeface="Arial" panose="020B0604020202020204" pitchFamily="34" charset="0"/>
              </a:rPr>
              <a:t>3</a:t>
            </a:r>
            <a:r>
              <a:rPr lang="en-US" sz="1067" dirty="0">
                <a:solidFill>
                  <a:srgbClr val="000000"/>
                </a:solidFill>
                <a:latin typeface="Arial" panose="020B0604020202020204" pitchFamily="34" charset="0"/>
                <a:cs typeface="Arial" panose="020B0604020202020204" pitchFamily="34" charset="0"/>
              </a:rPr>
              <a:t>Samsung Medical Center, Seoul, Republic of Korea; </a:t>
            </a:r>
            <a:r>
              <a:rPr lang="en-US" sz="1067" baseline="30000" dirty="0">
                <a:solidFill>
                  <a:srgbClr val="000000"/>
                </a:solidFill>
                <a:latin typeface="Arial" panose="020B0604020202020204" pitchFamily="34" charset="0"/>
                <a:cs typeface="Arial" panose="020B0604020202020204" pitchFamily="34" charset="0"/>
              </a:rPr>
              <a:t>4</a:t>
            </a:r>
            <a:r>
              <a:rPr lang="en-US" sz="1067" dirty="0">
                <a:solidFill>
                  <a:srgbClr val="000000"/>
                </a:solidFill>
                <a:latin typeface="Arial" panose="020B0604020202020204" pitchFamily="34" charset="0"/>
                <a:cs typeface="Arial" panose="020B0604020202020204" pitchFamily="34" charset="0"/>
              </a:rPr>
              <a:t>Emory University, </a:t>
            </a:r>
            <a:r>
              <a:rPr lang="en-US" sz="1067" dirty="0" err="1">
                <a:solidFill>
                  <a:srgbClr val="000000"/>
                </a:solidFill>
                <a:latin typeface="Arial" panose="020B0604020202020204" pitchFamily="34" charset="0"/>
                <a:cs typeface="Arial" panose="020B0604020202020204" pitchFamily="34" charset="0"/>
              </a:rPr>
              <a:t>Winship</a:t>
            </a:r>
            <a:r>
              <a:rPr lang="en-US" sz="1067" dirty="0">
                <a:solidFill>
                  <a:srgbClr val="000000"/>
                </a:solidFill>
                <a:latin typeface="Arial" panose="020B0604020202020204" pitchFamily="34" charset="0"/>
                <a:cs typeface="Arial" panose="020B0604020202020204" pitchFamily="34" charset="0"/>
              </a:rPr>
              <a:t> Cancer Institute, Atlanta, GA, USA; </a:t>
            </a:r>
            <a:r>
              <a:rPr lang="en-US" sz="1067" baseline="30000" dirty="0">
                <a:solidFill>
                  <a:srgbClr val="000000"/>
                </a:solidFill>
                <a:latin typeface="Arial" panose="020B0604020202020204" pitchFamily="34" charset="0"/>
                <a:cs typeface="Arial" panose="020B0604020202020204" pitchFamily="34" charset="0"/>
              </a:rPr>
              <a:t>5</a:t>
            </a:r>
            <a:r>
              <a:rPr lang="en-US" sz="1067" dirty="0">
                <a:solidFill>
                  <a:srgbClr val="000000"/>
                </a:solidFill>
                <a:latin typeface="Arial" panose="020B0604020202020204" pitchFamily="34" charset="0"/>
                <a:cs typeface="Arial" panose="020B0604020202020204" pitchFamily="34" charset="0"/>
              </a:rPr>
              <a:t>Medical Oncology Department, Thoracic Oncology Unit, Fondazione IRCCS </a:t>
            </a:r>
            <a:r>
              <a:rPr lang="en-US" sz="1067" dirty="0" err="1">
                <a:solidFill>
                  <a:srgbClr val="000000"/>
                </a:solidFill>
                <a:latin typeface="Arial" panose="020B0604020202020204" pitchFamily="34" charset="0"/>
                <a:cs typeface="Arial" panose="020B0604020202020204" pitchFamily="34" charset="0"/>
              </a:rPr>
              <a:t>Istituto</a:t>
            </a:r>
            <a:r>
              <a:rPr lang="en-US" sz="1067" dirty="0">
                <a:solidFill>
                  <a:srgbClr val="000000"/>
                </a:solidFill>
                <a:latin typeface="Arial" panose="020B0604020202020204" pitchFamily="34" charset="0"/>
                <a:cs typeface="Arial" panose="020B0604020202020204" pitchFamily="34" charset="0"/>
              </a:rPr>
              <a:t> </a:t>
            </a:r>
            <a:r>
              <a:rPr lang="en-US" sz="1067" dirty="0" err="1">
                <a:solidFill>
                  <a:srgbClr val="000000"/>
                </a:solidFill>
                <a:latin typeface="Arial" panose="020B0604020202020204" pitchFamily="34" charset="0"/>
                <a:cs typeface="Arial" panose="020B0604020202020204" pitchFamily="34" charset="0"/>
              </a:rPr>
              <a:t>Nazionale</a:t>
            </a:r>
            <a:r>
              <a:rPr lang="en-US" sz="1067" dirty="0">
                <a:solidFill>
                  <a:srgbClr val="000000"/>
                </a:solidFill>
                <a:latin typeface="Arial" panose="020B0604020202020204" pitchFamily="34" charset="0"/>
                <a:cs typeface="Arial" panose="020B0604020202020204" pitchFamily="34" charset="0"/>
              </a:rPr>
              <a:t> </a:t>
            </a:r>
            <a:r>
              <a:rPr lang="en-US" sz="1067" dirty="0" err="1">
                <a:solidFill>
                  <a:srgbClr val="000000"/>
                </a:solidFill>
                <a:latin typeface="Arial" panose="020B0604020202020204" pitchFamily="34" charset="0"/>
                <a:cs typeface="Arial" panose="020B0604020202020204" pitchFamily="34" charset="0"/>
              </a:rPr>
              <a:t>dei</a:t>
            </a:r>
            <a:r>
              <a:rPr lang="en-US" sz="1067" dirty="0">
                <a:solidFill>
                  <a:srgbClr val="000000"/>
                </a:solidFill>
                <a:latin typeface="Arial" panose="020B0604020202020204" pitchFamily="34" charset="0"/>
                <a:cs typeface="Arial" panose="020B0604020202020204" pitchFamily="34" charset="0"/>
              </a:rPr>
              <a:t> </a:t>
            </a:r>
            <a:r>
              <a:rPr lang="en-US" sz="1067" dirty="0" err="1">
                <a:solidFill>
                  <a:srgbClr val="000000"/>
                </a:solidFill>
                <a:latin typeface="Arial" panose="020B0604020202020204" pitchFamily="34" charset="0"/>
                <a:cs typeface="Arial" panose="020B0604020202020204" pitchFamily="34" charset="0"/>
              </a:rPr>
              <a:t>Tumori</a:t>
            </a:r>
            <a:r>
              <a:rPr lang="en-US" sz="1067" dirty="0">
                <a:solidFill>
                  <a:srgbClr val="000000"/>
                </a:solidFill>
                <a:latin typeface="Arial" panose="020B0604020202020204" pitchFamily="34" charset="0"/>
                <a:cs typeface="Arial" panose="020B0604020202020204" pitchFamily="34" charset="0"/>
              </a:rPr>
              <a:t>, Milan, Italy; </a:t>
            </a:r>
            <a:r>
              <a:rPr lang="en-US" sz="1067" baseline="30000" dirty="0">
                <a:solidFill>
                  <a:srgbClr val="000000"/>
                </a:solidFill>
                <a:latin typeface="Arial" panose="020B0604020202020204" pitchFamily="34" charset="0"/>
                <a:cs typeface="Arial" panose="020B0604020202020204" pitchFamily="34" charset="0"/>
              </a:rPr>
              <a:t>6</a:t>
            </a:r>
            <a:r>
              <a:rPr lang="en-US" sz="1067" dirty="0">
                <a:solidFill>
                  <a:srgbClr val="000000"/>
                </a:solidFill>
                <a:latin typeface="Arial" panose="020B0604020202020204" pitchFamily="34" charset="0"/>
                <a:cs typeface="Arial" panose="020B0604020202020204" pitchFamily="34" charset="0"/>
              </a:rPr>
              <a:t>Department of Internal Medicine, Division of Medical Oncology, </a:t>
            </a:r>
            <a:r>
              <a:rPr lang="en-US" sz="1067" dirty="0" err="1">
                <a:solidFill>
                  <a:srgbClr val="000000"/>
                </a:solidFill>
                <a:latin typeface="Arial" panose="020B0604020202020204" pitchFamily="34" charset="0"/>
                <a:cs typeface="Arial" panose="020B0604020202020204" pitchFamily="34" charset="0"/>
              </a:rPr>
              <a:t>Yonsei</a:t>
            </a:r>
            <a:r>
              <a:rPr lang="en-US" sz="1067" dirty="0">
                <a:solidFill>
                  <a:srgbClr val="000000"/>
                </a:solidFill>
                <a:latin typeface="Arial" panose="020B0604020202020204" pitchFamily="34" charset="0"/>
                <a:cs typeface="Arial" panose="020B0604020202020204" pitchFamily="34" charset="0"/>
              </a:rPr>
              <a:t> University College of Medicine, Seoul, Republic of Korea; </a:t>
            </a:r>
            <a:r>
              <a:rPr lang="en-US" sz="1067" baseline="30000" dirty="0">
                <a:solidFill>
                  <a:srgbClr val="000000"/>
                </a:solidFill>
                <a:latin typeface="Arial" panose="020B0604020202020204" pitchFamily="34" charset="0"/>
                <a:cs typeface="Arial" panose="020B0604020202020204" pitchFamily="34" charset="0"/>
              </a:rPr>
              <a:t>7</a:t>
            </a:r>
            <a:r>
              <a:rPr lang="en-US" sz="1067" dirty="0">
                <a:solidFill>
                  <a:srgbClr val="000000"/>
                </a:solidFill>
                <a:latin typeface="Arial" panose="020B0604020202020204" pitchFamily="34" charset="0"/>
                <a:cs typeface="Arial" panose="020B0604020202020204" pitchFamily="34" charset="0"/>
              </a:rPr>
              <a:t>Princess Margaret Cancer Centre, Toronto, Canada; </a:t>
            </a:r>
            <a:r>
              <a:rPr lang="en-US" sz="1067" baseline="30000" dirty="0">
                <a:solidFill>
                  <a:srgbClr val="000000"/>
                </a:solidFill>
                <a:latin typeface="Arial" panose="020B0604020202020204" pitchFamily="34" charset="0"/>
                <a:cs typeface="Arial" panose="020B0604020202020204" pitchFamily="34" charset="0"/>
              </a:rPr>
              <a:t>8</a:t>
            </a:r>
            <a:r>
              <a:rPr lang="en-US" sz="1067" dirty="0">
                <a:solidFill>
                  <a:srgbClr val="000000"/>
                </a:solidFill>
                <a:latin typeface="Arial" panose="020B0604020202020204" pitchFamily="34" charset="0"/>
                <a:cs typeface="Arial" panose="020B0604020202020204" pitchFamily="34" charset="0"/>
              </a:rPr>
              <a:t>Third Department of Internal Medicine, Wakayama Medical University, Wakayama, Japan; </a:t>
            </a:r>
            <a:r>
              <a:rPr lang="en-US" sz="1067" baseline="30000" dirty="0">
                <a:solidFill>
                  <a:srgbClr val="000000"/>
                </a:solidFill>
                <a:latin typeface="Arial" panose="020B0604020202020204" pitchFamily="34" charset="0"/>
                <a:cs typeface="Arial" panose="020B0604020202020204" pitchFamily="34" charset="0"/>
              </a:rPr>
              <a:t>9</a:t>
            </a:r>
            <a:r>
              <a:rPr lang="en-US" sz="1067" dirty="0">
                <a:solidFill>
                  <a:srgbClr val="000000"/>
                </a:solidFill>
                <a:latin typeface="Arial" panose="020B0604020202020204" pitchFamily="34" charset="0"/>
                <a:cs typeface="Arial" panose="020B0604020202020204" pitchFamily="34" charset="0"/>
              </a:rPr>
              <a:t>Department of Thoracic Oncology, The Netherlands Cancer Institute, Amsterdam, The Netherlands; </a:t>
            </a:r>
            <a:r>
              <a:rPr lang="en-US" sz="1067" baseline="30000" dirty="0">
                <a:solidFill>
                  <a:srgbClr val="000000"/>
                </a:solidFill>
                <a:latin typeface="Arial" panose="020B0604020202020204" pitchFamily="34" charset="0"/>
                <a:cs typeface="Arial" panose="020B0604020202020204" pitchFamily="34" charset="0"/>
              </a:rPr>
              <a:t>10</a:t>
            </a:r>
            <a:r>
              <a:rPr lang="en-US" sz="1067" dirty="0">
                <a:solidFill>
                  <a:srgbClr val="000000"/>
                </a:solidFill>
                <a:latin typeface="Arial" panose="020B0604020202020204" pitchFamily="34" charset="0"/>
                <a:cs typeface="Arial" panose="020B0604020202020204" pitchFamily="34" charset="0"/>
              </a:rPr>
              <a:t>St George Hospital, Clinical Research Unit, Division of Cancer Services, Pitney Clinical Sciences Building, </a:t>
            </a:r>
            <a:r>
              <a:rPr lang="en-US" sz="1067" dirty="0" err="1">
                <a:solidFill>
                  <a:srgbClr val="000000"/>
                </a:solidFill>
                <a:latin typeface="Arial" panose="020B0604020202020204" pitchFamily="34" charset="0"/>
                <a:cs typeface="Arial" panose="020B0604020202020204" pitchFamily="34" charset="0"/>
              </a:rPr>
              <a:t>Kogarah</a:t>
            </a:r>
            <a:r>
              <a:rPr lang="en-US" sz="1067" dirty="0">
                <a:solidFill>
                  <a:srgbClr val="000000"/>
                </a:solidFill>
                <a:latin typeface="Arial" panose="020B0604020202020204" pitchFamily="34" charset="0"/>
                <a:cs typeface="Arial" panose="020B0604020202020204" pitchFamily="34" charset="0"/>
              </a:rPr>
              <a:t>, New South Wales, Australia; </a:t>
            </a:r>
            <a:r>
              <a:rPr lang="en-US" sz="1067" baseline="30000" dirty="0">
                <a:solidFill>
                  <a:srgbClr val="000000"/>
                </a:solidFill>
                <a:latin typeface="Arial" panose="020B0604020202020204" pitchFamily="34" charset="0"/>
                <a:cs typeface="Arial" panose="020B0604020202020204" pitchFamily="34" charset="0"/>
              </a:rPr>
              <a:t>11</a:t>
            </a:r>
            <a:r>
              <a:rPr lang="en-US" sz="1067" dirty="0">
                <a:solidFill>
                  <a:srgbClr val="000000"/>
                </a:solidFill>
                <a:latin typeface="Arial" panose="020B0604020202020204" pitchFamily="34" charset="0"/>
                <a:cs typeface="Arial" panose="020B0604020202020204" pitchFamily="34" charset="0"/>
              </a:rPr>
              <a:t>University Hospital Frankfurt, Goethe University, Frankfurt am Main, Germany; </a:t>
            </a:r>
            <a:r>
              <a:rPr lang="en-US" sz="1067" baseline="30000" dirty="0">
                <a:solidFill>
                  <a:srgbClr val="000000"/>
                </a:solidFill>
                <a:latin typeface="Arial" panose="020B0604020202020204" pitchFamily="34" charset="0"/>
                <a:cs typeface="Arial" panose="020B0604020202020204" pitchFamily="34" charset="0"/>
              </a:rPr>
              <a:t>12</a:t>
            </a:r>
            <a:r>
              <a:rPr lang="en-US" sz="1067" dirty="0">
                <a:solidFill>
                  <a:srgbClr val="000000"/>
                </a:solidFill>
                <a:latin typeface="Arial" panose="020B0604020202020204" pitchFamily="34" charset="0"/>
                <a:cs typeface="Arial" panose="020B0604020202020204" pitchFamily="34" charset="0"/>
              </a:rPr>
              <a:t>AstraZeneca, Cambridge, UK; </a:t>
            </a:r>
            <a:r>
              <a:rPr lang="en-US" sz="1067" baseline="30000" dirty="0">
                <a:solidFill>
                  <a:srgbClr val="000000"/>
                </a:solidFill>
                <a:latin typeface="Arial" panose="020B0604020202020204" pitchFamily="34" charset="0"/>
                <a:cs typeface="Arial" panose="020B0604020202020204" pitchFamily="34" charset="0"/>
              </a:rPr>
              <a:t>13</a:t>
            </a:r>
            <a:r>
              <a:rPr lang="en-US" sz="1067" dirty="0">
                <a:solidFill>
                  <a:srgbClr val="000000"/>
                </a:solidFill>
                <a:latin typeface="Arial" panose="020B0604020202020204" pitchFamily="34" charset="0"/>
                <a:cs typeface="Arial" panose="020B0604020202020204" pitchFamily="34" charset="0"/>
              </a:rPr>
              <a:t>Key Laboratory of South China, Department of Clinical Oncology, The Chinese University of Hong Kong, Sha Tin, Hong Kong</a:t>
            </a:r>
          </a:p>
        </p:txBody>
      </p:sp>
    </p:spTree>
    <p:extLst>
      <p:ext uri="{BB962C8B-B14F-4D97-AF65-F5344CB8AC3E}">
        <p14:creationId xmlns:p14="http://schemas.microsoft.com/office/powerpoint/2010/main" val="1193106576"/>
      </p:ext>
    </p:extLst>
  </p:cSld>
  <p:clrMapOvr>
    <a:masterClrMapping/>
  </p:clrMapOvr>
  <p:transition advClick="0"/>
</p:sld>
</file>

<file path=ppt/theme/theme1.xml><?xml version="1.0" encoding="utf-8"?>
<a:theme xmlns:a="http://schemas.openxmlformats.org/drawingml/2006/main" name="Default - Title Slide">
  <a:themeElements>
    <a:clrScheme name="WCLC 2015">
      <a:dk1>
        <a:sysClr val="windowText" lastClr="000000"/>
      </a:dk1>
      <a:lt1>
        <a:sysClr val="window" lastClr="FFFFFF"/>
      </a:lt1>
      <a:dk2>
        <a:srgbClr val="1F497D"/>
      </a:dk2>
      <a:lt2>
        <a:srgbClr val="EEECE1"/>
      </a:lt2>
      <a:accent1>
        <a:srgbClr val="4F81BD"/>
      </a:accent1>
      <a:accent2>
        <a:srgbClr val="00B050"/>
      </a:accent2>
      <a:accent3>
        <a:srgbClr val="E36C09"/>
      </a:accent3>
      <a:accent4>
        <a:srgbClr val="8064A2"/>
      </a:accent4>
      <a:accent5>
        <a:srgbClr val="4BACC6"/>
      </a:accent5>
      <a:accent6>
        <a:srgbClr val="F79646"/>
      </a:accent6>
      <a:hlink>
        <a:srgbClr val="0000FF"/>
      </a:hlink>
      <a:folHlink>
        <a:srgbClr val="800080"/>
      </a:folHlink>
    </a:clrScheme>
    <a:fontScheme name="Default - Title Slid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BBE0E3"/>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 Title Slide">
  <a:themeElements>
    <a:clrScheme name="WCLC 2015">
      <a:dk1>
        <a:sysClr val="windowText" lastClr="000000"/>
      </a:dk1>
      <a:lt1>
        <a:sysClr val="window" lastClr="FFFFFF"/>
      </a:lt1>
      <a:dk2>
        <a:srgbClr val="1F497D"/>
      </a:dk2>
      <a:lt2>
        <a:srgbClr val="EEECE1"/>
      </a:lt2>
      <a:accent1>
        <a:srgbClr val="4F81BD"/>
      </a:accent1>
      <a:accent2>
        <a:srgbClr val="00B050"/>
      </a:accent2>
      <a:accent3>
        <a:srgbClr val="E36C09"/>
      </a:accent3>
      <a:accent4>
        <a:srgbClr val="8064A2"/>
      </a:accent4>
      <a:accent5>
        <a:srgbClr val="4BACC6"/>
      </a:accent5>
      <a:accent6>
        <a:srgbClr val="F79646"/>
      </a:accent6>
      <a:hlink>
        <a:srgbClr val="0000FF"/>
      </a:hlink>
      <a:folHlink>
        <a:srgbClr val="800080"/>
      </a:folHlink>
    </a:clrScheme>
    <a:fontScheme name="Default - Title Slid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BBE0E3"/>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 Title Slide">
  <a:themeElements>
    <a:clrScheme name="WCLC 2015">
      <a:dk1>
        <a:sysClr val="windowText" lastClr="000000"/>
      </a:dk1>
      <a:lt1>
        <a:sysClr val="window" lastClr="FFFFFF"/>
      </a:lt1>
      <a:dk2>
        <a:srgbClr val="1F497D"/>
      </a:dk2>
      <a:lt2>
        <a:srgbClr val="EEECE1"/>
      </a:lt2>
      <a:accent1>
        <a:srgbClr val="4F81BD"/>
      </a:accent1>
      <a:accent2>
        <a:srgbClr val="00B050"/>
      </a:accent2>
      <a:accent3>
        <a:srgbClr val="E36C09"/>
      </a:accent3>
      <a:accent4>
        <a:srgbClr val="8064A2"/>
      </a:accent4>
      <a:accent5>
        <a:srgbClr val="4BACC6"/>
      </a:accent5>
      <a:accent6>
        <a:srgbClr val="F79646"/>
      </a:accent6>
      <a:hlink>
        <a:srgbClr val="0000FF"/>
      </a:hlink>
      <a:folHlink>
        <a:srgbClr val="800080"/>
      </a:folHlink>
    </a:clrScheme>
    <a:fontScheme name="Default - Title Slid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BBE0E3"/>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98B0202-D378-4F61-8186-B8BB521901F1}">
  <ds:schemaRefs>
    <ds:schemaRef ds:uri="http://schemas.microsoft.com/sharepoint/v3/contenttype/forms"/>
  </ds:schemaRefs>
</ds:datastoreItem>
</file>

<file path=customXml/itemProps2.xml><?xml version="1.0" encoding="utf-8"?>
<ds:datastoreItem xmlns:ds="http://schemas.openxmlformats.org/officeDocument/2006/customXml" ds:itemID="{FF75BA9C-2168-41B1-A58C-7EC8D0E7F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9B76911-706F-439D-BE36-7ACE69672292}">
  <ds:schemaRefs>
    <ds:schemaRef ds:uri="http://schemas.microsoft.com/office/2006/metadata/properties"/>
    <ds:schemaRef ds:uri="http://schemas.microsoft.com/office/2006/documentManagement/types"/>
    <ds:schemaRef ds:uri="http://purl.org/dc/term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WCLC2015-Presentation-Slides-TEMPLATE-16-9</Template>
  <TotalTime>1264</TotalTime>
  <Words>2672</Words>
  <Application>Microsoft Macintosh PowerPoint</Application>
  <PresentationFormat>On-screen Show (4:3)</PresentationFormat>
  <Paragraphs>541</Paragraphs>
  <Slides>27</Slides>
  <Notes>13</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27</vt:i4>
      </vt:variant>
    </vt:vector>
  </HeadingPairs>
  <TitlesOfParts>
    <vt:vector size="43" baseType="lpstr">
      <vt:lpstr>Calibri</vt:lpstr>
      <vt:lpstr>Comic Sans MS</vt:lpstr>
      <vt:lpstr>Gill Sans</vt:lpstr>
      <vt:lpstr>Heiti SC Light</vt:lpstr>
      <vt:lpstr>MS PGothic</vt:lpstr>
      <vt:lpstr>ＭＳ Ｐゴシック</vt:lpstr>
      <vt:lpstr>StarSymbol</vt:lpstr>
      <vt:lpstr>Symbol</vt:lpstr>
      <vt:lpstr>Times</vt:lpstr>
      <vt:lpstr>ヒラギノ角ゴ Pro W3</vt:lpstr>
      <vt:lpstr>Arial</vt:lpstr>
      <vt:lpstr>Default - Title Slide</vt:lpstr>
      <vt:lpstr>1_Default - Title Slide</vt:lpstr>
      <vt:lpstr>2_Default - Title Slide</vt:lpstr>
      <vt:lpstr>Office Theme</vt:lpstr>
      <vt:lpstr>1_Office Theme</vt:lpstr>
      <vt:lpstr>PowerPoint Presentation</vt:lpstr>
      <vt:lpstr>Osimertinib Update</vt:lpstr>
      <vt:lpstr>PowerPoint Presentation</vt:lpstr>
      <vt:lpstr>PowerPoint Presentation</vt:lpstr>
      <vt:lpstr>PowerPoint Presentation</vt:lpstr>
      <vt:lpstr>Case</vt:lpstr>
      <vt:lpstr>Case</vt:lpstr>
      <vt:lpstr>Case</vt:lpstr>
      <vt:lpstr>PowerPoint Presentation</vt:lpstr>
      <vt:lpstr>AURA3 study design</vt:lpstr>
      <vt:lpstr>AURA3 primary endpoint: PFS by investigator assessment</vt:lpstr>
      <vt:lpstr>AURA3: Select Adverse Events</vt:lpstr>
      <vt:lpstr>PFS benefit with osimertinib observed across all subgroups in AURA3</vt:lpstr>
      <vt:lpstr>PFS benefit in AURA3 patients with  CNS metastases at baseline</vt:lpstr>
      <vt:lpstr>Properties of Brain Penetrating EGFR Inhibitors</vt:lpstr>
      <vt:lpstr>Osimertinib activity in patients with leptomeningeal disease from non-small cell lung cancer: &lt;br /&gt;updated results from the BLOOM study</vt:lpstr>
      <vt:lpstr>PowerPoint Presentation</vt:lpstr>
      <vt:lpstr>Osimertinib activity across LM assessments</vt:lpstr>
      <vt:lpstr>Time on treatment</vt:lpstr>
      <vt:lpstr>Phase I study (BLOOM) of AZD3759, a CNS penetrable EGFR inhibitor, for the treatment of non-small-cell lung cancer (NSCLC) with brain metastasis (BM) and leptomeningeal metastasis (LM)</vt:lpstr>
      <vt:lpstr>Anti-tumor activity </vt:lpstr>
      <vt:lpstr>Summary of Findings</vt:lpstr>
      <vt:lpstr>CNS response to osimertinib in patients  with T790M-positive advanced NSCLC:  pooled data from two Phase II trials</vt:lpstr>
      <vt:lpstr>CNS target lesions show shrinkage from baseline</vt:lpstr>
      <vt:lpstr>CNS overall response rate was encouraging</vt:lpstr>
      <vt:lpstr>Clinically meaningful efficacy in the CNS</vt:lpstr>
      <vt:lpstr>Conclusions</vt:lpstr>
    </vt:vector>
  </TitlesOfParts>
  <Manager/>
  <Company>Research To Practice</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1396</cp:revision>
  <cp:lastPrinted>2017-03-21T13:54:33Z</cp:lastPrinted>
  <dcterms:created xsi:type="dcterms:W3CDTF">2011-02-11T14:23:35Z</dcterms:created>
  <dcterms:modified xsi:type="dcterms:W3CDTF">2017-05-18T18:54:54Z</dcterms:modified>
  <cp:category/>
</cp:coreProperties>
</file>