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3" r:id="rId2"/>
  </p:sldMasterIdLst>
  <p:notesMasterIdLst>
    <p:notesMasterId r:id="rId21"/>
  </p:notesMasterIdLst>
  <p:sldIdLst>
    <p:sldId id="281" r:id="rId3"/>
    <p:sldId id="272" r:id="rId4"/>
    <p:sldId id="285" r:id="rId5"/>
    <p:sldId id="286" r:id="rId6"/>
    <p:sldId id="256" r:id="rId7"/>
    <p:sldId id="270" r:id="rId8"/>
    <p:sldId id="271" r:id="rId9"/>
    <p:sldId id="257" r:id="rId10"/>
    <p:sldId id="258" r:id="rId11"/>
    <p:sldId id="276" r:id="rId12"/>
    <p:sldId id="259" r:id="rId13"/>
    <p:sldId id="277" r:id="rId14"/>
    <p:sldId id="266" r:id="rId15"/>
    <p:sldId id="262" r:id="rId16"/>
    <p:sldId id="269" r:id="rId17"/>
    <p:sldId id="267" r:id="rId18"/>
    <p:sldId id="265" r:id="rId19"/>
    <p:sldId id="279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C6AB6"/>
    <a:srgbClr val="0000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61"/>
    <p:restoredTop sz="96047" autoAdjust="0"/>
  </p:normalViewPr>
  <p:slideViewPr>
    <p:cSldViewPr snapToGrid="0" snapToObjects="1">
      <p:cViewPr>
        <p:scale>
          <a:sx n="100" d="100"/>
          <a:sy n="100" d="100"/>
        </p:scale>
        <p:origin x="1888" y="4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Other</c:v>
                </c:pt>
                <c:pt idx="1">
                  <c:v>Carboplatin/pemetrexed</c:v>
                </c:pt>
                <c:pt idx="2">
                  <c:v>Carboplatin/docetaxel</c:v>
                </c:pt>
                <c:pt idx="3">
                  <c:v>Carboplatin/vinorelbine</c:v>
                </c:pt>
                <c:pt idx="4">
                  <c:v>Cisplatin/pemetrexed</c:v>
                </c:pt>
                <c:pt idx="5">
                  <c:v>Cisplatin/docetaxel</c:v>
                </c:pt>
                <c:pt idx="6">
                  <c:v>Cisplatin/vinorelbine</c:v>
                </c:pt>
                <c:pt idx="7">
                  <c:v>None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0.0</c:v>
                </c:pt>
                <c:pt idx="1">
                  <c:v>0.11</c:v>
                </c:pt>
                <c:pt idx="2">
                  <c:v>0.07</c:v>
                </c:pt>
                <c:pt idx="3">
                  <c:v>0.01</c:v>
                </c:pt>
                <c:pt idx="4">
                  <c:v>0.54</c:v>
                </c:pt>
                <c:pt idx="5">
                  <c:v>0.06</c:v>
                </c:pt>
                <c:pt idx="6">
                  <c:v>0.17</c:v>
                </c:pt>
                <c:pt idx="7">
                  <c:v>0.03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69557136"/>
        <c:axId val="569401552"/>
      </c:barChart>
      <c:catAx>
        <c:axId val="5695571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solidFill>
            <a:sysClr val="window" lastClr="FFFFFF"/>
          </a:solidFill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599" b="1" i="0" baseline="0">
                <a:solidFill>
                  <a:srgbClr val="000000"/>
                </a:solidFill>
              </a:defRPr>
            </a:pPr>
            <a:endParaRPr lang="en-US"/>
          </a:p>
        </c:txPr>
        <c:crossAx val="569401552"/>
        <c:crosses val="autoZero"/>
        <c:auto val="1"/>
        <c:lblAlgn val="ctr"/>
        <c:lblOffset val="100"/>
        <c:noMultiLvlLbl val="0"/>
      </c:catAx>
      <c:valAx>
        <c:axId val="569401552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569557136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Other</c:v>
                </c:pt>
                <c:pt idx="1">
                  <c:v>Carboplatin/pemetrexed</c:v>
                </c:pt>
                <c:pt idx="2">
                  <c:v>Carboplatin/docetaxel</c:v>
                </c:pt>
                <c:pt idx="3">
                  <c:v>Carboplatin/vinorelbine</c:v>
                </c:pt>
                <c:pt idx="4">
                  <c:v>Cisplatin/pemetrexed</c:v>
                </c:pt>
                <c:pt idx="5">
                  <c:v>Cisplatin/docetaxel</c:v>
                </c:pt>
                <c:pt idx="6">
                  <c:v>Cisplatin/vinorelbine</c:v>
                </c:pt>
                <c:pt idx="7">
                  <c:v>None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0.03</c:v>
                </c:pt>
                <c:pt idx="1">
                  <c:v>0.43</c:v>
                </c:pt>
                <c:pt idx="2">
                  <c:v>0.04</c:v>
                </c:pt>
                <c:pt idx="3">
                  <c:v>0.0</c:v>
                </c:pt>
                <c:pt idx="4">
                  <c:v>0.23</c:v>
                </c:pt>
                <c:pt idx="5">
                  <c:v>0.0</c:v>
                </c:pt>
                <c:pt idx="6">
                  <c:v>0.07</c:v>
                </c:pt>
                <c:pt idx="7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43391696"/>
        <c:axId val="743393056"/>
      </c:barChart>
      <c:catAx>
        <c:axId val="7433916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solidFill>
            <a:sysClr val="window" lastClr="FFFFFF"/>
          </a:solidFill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599" b="1" i="0" baseline="0">
                <a:solidFill>
                  <a:srgbClr val="000000"/>
                </a:solidFill>
              </a:defRPr>
            </a:pPr>
            <a:endParaRPr lang="en-US"/>
          </a:p>
        </c:txPr>
        <c:crossAx val="743393056"/>
        <c:crosses val="autoZero"/>
        <c:auto val="1"/>
        <c:lblAlgn val="ctr"/>
        <c:lblOffset val="100"/>
        <c:noMultiLvlLbl val="0"/>
      </c:catAx>
      <c:valAx>
        <c:axId val="743393056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743391696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6CDA50-6893-CB42-B84C-3129D88A2732}" type="datetimeFigureOut">
              <a:rPr lang="en-US" smtClean="0"/>
              <a:t>5/18/17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626F6-FCCB-A346-8431-7F5244BE9A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74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872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3483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052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7"/>
          <p:cNvSpPr txBox="1">
            <a:spLocks noGrp="1" noChangeArrowheads="1"/>
          </p:cNvSpPr>
          <p:nvPr/>
        </p:nvSpPr>
        <p:spPr bwMode="auto">
          <a:xfrm>
            <a:off x="3885579" y="8686489"/>
            <a:ext cx="2972421" cy="45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8" rIns="91435" bIns="45718" anchor="b"/>
          <a:lstStyle>
            <a:lvl1pPr eaLnBrk="0" hangingPunct="0"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/>
            <a:fld id="{E03C10A5-0C4D-D64B-ACB7-4481594AD222}" type="slidenum">
              <a:rPr lang="fr-FR" sz="1200">
                <a:latin typeface="Verdana" charset="0"/>
                <a:ea typeface="ヒラギノ角ゴ Pro W3" charset="0"/>
                <a:cs typeface="ヒラギノ角ゴ Pro W3" charset="0"/>
              </a:rPr>
              <a:pPr algn="r"/>
              <a:t>17</a:t>
            </a:fld>
            <a:endParaRPr lang="fr-FR" sz="1200" dirty="0"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dirty="0">
              <a:latin typeface="Times New Roman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714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53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366DC-9BB8-5B4E-A55F-1C788B301531}" type="datetimeFigureOut">
              <a:rPr lang="en-US" smtClean="0"/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03466-F730-C845-B3EB-B60B40CE6B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64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366DC-9BB8-5B4E-A55F-1C788B301531}" type="datetimeFigureOut">
              <a:rPr lang="en-US" smtClean="0"/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03466-F730-C845-B3EB-B60B40CE6B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31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66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66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366DC-9BB8-5B4E-A55F-1C788B301531}" type="datetimeFigureOut">
              <a:rPr lang="en-US" smtClean="0"/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03466-F730-C845-B3EB-B60B40CE6B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086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7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BA05EA4E-EED0-412F-828C-C2D7338E7E7F}" type="datetimeFigureOut">
              <a:rPr lang="en-US" altLang="en-US"/>
              <a:pPr>
                <a:defRPr/>
              </a:pPr>
              <a:t>5/18/17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328" fontAlgn="base">
              <a:spcBef>
                <a:spcPct val="0"/>
              </a:spcBef>
              <a:spcAft>
                <a:spcPct val="0"/>
              </a:spcAft>
              <a:defRPr b="1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CF37362F-9896-415C-BFBB-6A54C6CE331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9890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3AFA0389-691D-4AA0-8FA0-4E68371B1A62}" type="datetimeFigureOut">
              <a:rPr lang="en-US" altLang="en-US"/>
              <a:pPr>
                <a:defRPr/>
              </a:pPr>
              <a:t>5/18/17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328" fontAlgn="base">
              <a:spcBef>
                <a:spcPct val="0"/>
              </a:spcBef>
              <a:spcAft>
                <a:spcPct val="0"/>
              </a:spcAft>
              <a:defRPr b="1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AA7DC89C-76FB-4413-B5B9-D367961E459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8088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4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6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2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0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158AA35A-72A0-460D-80EC-7891796B4848}" type="datetimeFigureOut">
              <a:rPr lang="en-US" altLang="en-US"/>
              <a:pPr>
                <a:defRPr/>
              </a:pPr>
              <a:t>5/18/17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328" fontAlgn="base">
              <a:spcBef>
                <a:spcPct val="0"/>
              </a:spcBef>
              <a:spcAft>
                <a:spcPct val="0"/>
              </a:spcAft>
              <a:defRPr b="1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2E76F1DC-51AB-4C5C-93D7-1E23DB08F6B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0847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B68AC347-CA68-456A-A95E-02A03AC82CE1}" type="datetimeFigureOut">
              <a:rPr lang="en-US" altLang="en-US"/>
              <a:pPr>
                <a:defRPr/>
              </a:pPr>
              <a:t>5/18/17</a:t>
            </a:fld>
            <a:endParaRPr lang="en-U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328" fontAlgn="base">
              <a:spcBef>
                <a:spcPct val="0"/>
              </a:spcBef>
              <a:spcAft>
                <a:spcPct val="0"/>
              </a:spcAft>
              <a:defRPr b="1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96AEFB51-8129-4D58-9A2C-99B12BFAC6E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621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4" indent="0">
              <a:buNone/>
              <a:defRPr sz="2000" b="1"/>
            </a:lvl2pPr>
            <a:lvl3pPr marL="914328" indent="0">
              <a:buNone/>
              <a:defRPr sz="1800" b="1"/>
            </a:lvl3pPr>
            <a:lvl4pPr marL="1371490" indent="0">
              <a:buNone/>
              <a:defRPr sz="1600" b="1"/>
            </a:lvl4pPr>
            <a:lvl5pPr marL="1828654" indent="0">
              <a:buNone/>
              <a:defRPr sz="1600" b="1"/>
            </a:lvl5pPr>
            <a:lvl6pPr marL="2285818" indent="0">
              <a:buNone/>
              <a:defRPr sz="1600" b="1"/>
            </a:lvl6pPr>
            <a:lvl7pPr marL="2742982" indent="0">
              <a:buNone/>
              <a:defRPr sz="1600" b="1"/>
            </a:lvl7pPr>
            <a:lvl8pPr marL="3200144" indent="0">
              <a:buNone/>
              <a:defRPr sz="1600" b="1"/>
            </a:lvl8pPr>
            <a:lvl9pPr marL="365730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48" y="153511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4" indent="0">
              <a:buNone/>
              <a:defRPr sz="2000" b="1"/>
            </a:lvl2pPr>
            <a:lvl3pPr marL="914328" indent="0">
              <a:buNone/>
              <a:defRPr sz="1800" b="1"/>
            </a:lvl3pPr>
            <a:lvl4pPr marL="1371490" indent="0">
              <a:buNone/>
              <a:defRPr sz="1600" b="1"/>
            </a:lvl4pPr>
            <a:lvl5pPr marL="1828654" indent="0">
              <a:buNone/>
              <a:defRPr sz="1600" b="1"/>
            </a:lvl5pPr>
            <a:lvl6pPr marL="2285818" indent="0">
              <a:buNone/>
              <a:defRPr sz="1600" b="1"/>
            </a:lvl6pPr>
            <a:lvl7pPr marL="2742982" indent="0">
              <a:buNone/>
              <a:defRPr sz="1600" b="1"/>
            </a:lvl7pPr>
            <a:lvl8pPr marL="3200144" indent="0">
              <a:buNone/>
              <a:defRPr sz="1600" b="1"/>
            </a:lvl8pPr>
            <a:lvl9pPr marL="365730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4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362D8D9D-6A31-464E-BCF2-09D26968EAB1}" type="datetimeFigureOut">
              <a:rPr lang="en-US" altLang="en-US"/>
              <a:pPr>
                <a:defRPr/>
              </a:pPr>
              <a:t>5/18/17</a:t>
            </a:fld>
            <a:endParaRPr lang="en-US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328" fontAlgn="base">
              <a:spcBef>
                <a:spcPct val="0"/>
              </a:spcBef>
              <a:spcAft>
                <a:spcPct val="0"/>
              </a:spcAft>
              <a:defRPr b="1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9CA0F41F-F2DC-4728-8961-A4726DEDB18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6201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E4A2DAE4-BBB8-4C8B-A0A1-AC4BC73C82E3}" type="datetimeFigureOut">
              <a:rPr lang="en-US" altLang="en-US"/>
              <a:pPr>
                <a:defRPr/>
              </a:pPr>
              <a:t>5/18/17</a:t>
            </a:fld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328" fontAlgn="base">
              <a:spcBef>
                <a:spcPct val="0"/>
              </a:spcBef>
              <a:spcAft>
                <a:spcPct val="0"/>
              </a:spcAft>
              <a:defRPr b="1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53C2DA33-5D93-4896-97CE-B3FC53646E65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4040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62F72348-114B-43E5-8662-3D06112DD2F0}" type="datetimeFigureOut">
              <a:rPr lang="en-US" altLang="en-US"/>
              <a:pPr>
                <a:defRPr/>
              </a:pPr>
              <a:t>5/18/17</a:t>
            </a:fld>
            <a:endParaRPr lang="en-US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328" fontAlgn="base">
              <a:spcBef>
                <a:spcPct val="0"/>
              </a:spcBef>
              <a:spcAft>
                <a:spcPct val="0"/>
              </a:spcAft>
              <a:defRPr b="1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616D6A7B-74B8-40A8-ADD0-5AA59FF85805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8578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70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9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64" indent="0">
              <a:buNone/>
              <a:defRPr sz="1200"/>
            </a:lvl2pPr>
            <a:lvl3pPr marL="914328" indent="0">
              <a:buNone/>
              <a:defRPr sz="1000"/>
            </a:lvl3pPr>
            <a:lvl4pPr marL="1371490" indent="0">
              <a:buNone/>
              <a:defRPr sz="800"/>
            </a:lvl4pPr>
            <a:lvl5pPr marL="1828654" indent="0">
              <a:buNone/>
              <a:defRPr sz="800"/>
            </a:lvl5pPr>
            <a:lvl6pPr marL="2285818" indent="0">
              <a:buNone/>
              <a:defRPr sz="800"/>
            </a:lvl6pPr>
            <a:lvl7pPr marL="2742982" indent="0">
              <a:buNone/>
              <a:defRPr sz="800"/>
            </a:lvl7pPr>
            <a:lvl8pPr marL="3200144" indent="0">
              <a:buNone/>
              <a:defRPr sz="800"/>
            </a:lvl8pPr>
            <a:lvl9pPr marL="3657307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820D1F4C-C559-4D0F-96F5-C3588378BC03}" type="datetimeFigureOut">
              <a:rPr lang="en-US" altLang="en-US"/>
              <a:pPr>
                <a:defRPr/>
              </a:pPr>
              <a:t>5/18/17</a:t>
            </a:fld>
            <a:endParaRPr lang="en-U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328" fontAlgn="base">
              <a:spcBef>
                <a:spcPct val="0"/>
              </a:spcBef>
              <a:spcAft>
                <a:spcPct val="0"/>
              </a:spcAft>
              <a:defRPr b="1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0769BE24-C64A-4FBF-B2A7-F448EED57EC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7670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366DC-9BB8-5B4E-A55F-1C788B301531}" type="datetimeFigureOut">
              <a:rPr lang="en-US" smtClean="0"/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03466-F730-C845-B3EB-B60B40CE6B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44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22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64" indent="0">
              <a:buNone/>
              <a:defRPr sz="2800"/>
            </a:lvl2pPr>
            <a:lvl3pPr marL="914328" indent="0">
              <a:buNone/>
              <a:defRPr sz="2400"/>
            </a:lvl3pPr>
            <a:lvl4pPr marL="1371490" indent="0">
              <a:buNone/>
              <a:defRPr sz="2000"/>
            </a:lvl4pPr>
            <a:lvl5pPr marL="1828654" indent="0">
              <a:buNone/>
              <a:defRPr sz="2000"/>
            </a:lvl5pPr>
            <a:lvl6pPr marL="2285818" indent="0">
              <a:buNone/>
              <a:defRPr sz="2000"/>
            </a:lvl6pPr>
            <a:lvl7pPr marL="2742982" indent="0">
              <a:buNone/>
              <a:defRPr sz="2000"/>
            </a:lvl7pPr>
            <a:lvl8pPr marL="3200144" indent="0">
              <a:buNone/>
              <a:defRPr sz="2000"/>
            </a:lvl8pPr>
            <a:lvl9pPr marL="3657307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6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64" indent="0">
              <a:buNone/>
              <a:defRPr sz="1200"/>
            </a:lvl2pPr>
            <a:lvl3pPr marL="914328" indent="0">
              <a:buNone/>
              <a:defRPr sz="1000"/>
            </a:lvl3pPr>
            <a:lvl4pPr marL="1371490" indent="0">
              <a:buNone/>
              <a:defRPr sz="800"/>
            </a:lvl4pPr>
            <a:lvl5pPr marL="1828654" indent="0">
              <a:buNone/>
              <a:defRPr sz="800"/>
            </a:lvl5pPr>
            <a:lvl6pPr marL="2285818" indent="0">
              <a:buNone/>
              <a:defRPr sz="800"/>
            </a:lvl6pPr>
            <a:lvl7pPr marL="2742982" indent="0">
              <a:buNone/>
              <a:defRPr sz="800"/>
            </a:lvl7pPr>
            <a:lvl8pPr marL="3200144" indent="0">
              <a:buNone/>
              <a:defRPr sz="800"/>
            </a:lvl8pPr>
            <a:lvl9pPr marL="3657307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E61BAE22-AEB3-4FD7-9C22-A925DD62E9E6}" type="datetimeFigureOut">
              <a:rPr lang="en-US" altLang="en-US"/>
              <a:pPr>
                <a:defRPr/>
              </a:pPr>
              <a:t>5/18/17</a:t>
            </a:fld>
            <a:endParaRPr lang="en-U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328" fontAlgn="base">
              <a:spcBef>
                <a:spcPct val="0"/>
              </a:spcBef>
              <a:spcAft>
                <a:spcPct val="0"/>
              </a:spcAft>
              <a:defRPr b="1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685A897C-15D2-4754-9442-9650E16874F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863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40761B95-5DDB-40A2-8035-4977FC29792F}" type="datetimeFigureOut">
              <a:rPr lang="en-US" altLang="en-US"/>
              <a:pPr>
                <a:defRPr/>
              </a:pPr>
              <a:t>5/18/17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328" fontAlgn="base">
              <a:spcBef>
                <a:spcPct val="0"/>
              </a:spcBef>
              <a:spcAft>
                <a:spcPct val="0"/>
              </a:spcAft>
              <a:defRPr b="1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489A1195-D012-4D81-B45D-C70834B880B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0330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81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81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EED361A9-A15B-4BE2-96D3-78C1ED6BCCD1}" type="datetimeFigureOut">
              <a:rPr lang="en-US" altLang="en-US"/>
              <a:pPr>
                <a:defRPr/>
              </a:pPr>
              <a:t>5/18/17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328" fontAlgn="base">
              <a:spcBef>
                <a:spcPct val="0"/>
              </a:spcBef>
              <a:spcAft>
                <a:spcPct val="0"/>
              </a:spcAft>
              <a:defRPr b="1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20A00410-E7FC-4E31-91FC-E62B560744E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2245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304800" y="1600200"/>
            <a:ext cx="8534400" cy="4572000"/>
          </a:xfrm>
        </p:spPr>
        <p:txBody>
          <a:bodyPr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79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2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366DC-9BB8-5B4E-A55F-1C788B301531}" type="datetimeFigureOut">
              <a:rPr lang="en-US" smtClean="0"/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03466-F730-C845-B3EB-B60B40CE6B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21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366DC-9BB8-5B4E-A55F-1C788B301531}" type="datetimeFigureOut">
              <a:rPr lang="en-US" smtClean="0"/>
              <a:t>5/18/17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03466-F730-C845-B3EB-B60B40CE6B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55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366DC-9BB8-5B4E-A55F-1C788B301531}" type="datetimeFigureOut">
              <a:rPr lang="en-US" smtClean="0"/>
              <a:t>5/18/17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03466-F730-C845-B3EB-B60B40CE6B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73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366DC-9BB8-5B4E-A55F-1C788B301531}" type="datetimeFigureOut">
              <a:rPr lang="en-US" smtClean="0"/>
              <a:t>5/18/17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03466-F730-C845-B3EB-B60B40CE6B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5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366DC-9BB8-5B4E-A55F-1C788B301531}" type="datetimeFigureOut">
              <a:rPr lang="en-US" smtClean="0"/>
              <a:t>5/18/17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03466-F730-C845-B3EB-B60B40CE6B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33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7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366DC-9BB8-5B4E-A55F-1C788B301531}" type="datetimeFigureOut">
              <a:rPr lang="en-US" smtClean="0"/>
              <a:t>5/18/17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03466-F730-C845-B3EB-B60B40CE6B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7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366DC-9BB8-5B4E-A55F-1C788B301531}" type="datetimeFigureOut">
              <a:rPr lang="en-US" smtClean="0"/>
              <a:t>5/18/17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03466-F730-C845-B3EB-B60B40CE6B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30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7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366DC-9BB8-5B4E-A55F-1C788B301531}" type="datetimeFigureOut">
              <a:rPr lang="en-US" smtClean="0"/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7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7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03466-F730-C845-B3EB-B60B40CE6B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974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3" tIns="45716" rIns="91433" bIns="4571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3" tIns="45716" rIns="91433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73"/>
            <a:ext cx="2133600" cy="365125"/>
          </a:xfrm>
          <a:prstGeom prst="rect">
            <a:avLst/>
          </a:prstGeom>
        </p:spPr>
        <p:txBody>
          <a:bodyPr vert="horz" wrap="square" lIns="91433" tIns="45716" rIns="91433" bIns="45716" numCol="1" anchor="ctr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AAD37F22-0271-4E4A-86A5-0969D6EC9BAD}" type="datetimeFigureOut">
              <a:rPr lang="en-US" altLang="en-US">
                <a:ea typeface="MS PGothic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5/18/17</a:t>
            </a:fld>
            <a:endParaRPr lang="en-US" altLang="en-US" dirty="0">
              <a:ea typeface="MS PGothic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73"/>
            <a:ext cx="2895600" cy="365125"/>
          </a:xfrm>
          <a:prstGeom prst="rect">
            <a:avLst/>
          </a:prstGeom>
        </p:spPr>
        <p:txBody>
          <a:bodyPr vert="horz" wrap="square" lIns="91433" tIns="45716" rIns="91433" bIns="45716" numCol="1" anchor="ctr" anchorCtr="0" compatLnSpc="1">
            <a:prstTxWarp prst="textNoShape">
              <a:avLst/>
            </a:prstTxWarp>
          </a:bodyPr>
          <a:lstStyle>
            <a:lvl1pPr algn="ctr">
              <a:defRPr sz="1200" b="0">
                <a:solidFill>
                  <a:srgbClr val="898989"/>
                </a:solidFill>
                <a:latin typeface="Calibri" pitchFamily="34" charset="0"/>
                <a:ea typeface="MS PGothic" pitchFamily="34" charset="-128"/>
                <a:cs typeface="Arial" pitchFamily="34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73"/>
            <a:ext cx="2133600" cy="365125"/>
          </a:xfrm>
          <a:prstGeom prst="rect">
            <a:avLst/>
          </a:prstGeom>
        </p:spPr>
        <p:txBody>
          <a:bodyPr vert="horz" wrap="square" lIns="91433" tIns="45716" rIns="91433" bIns="45716" numCol="1" anchor="ctr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AB8DEFAF-DC04-410C-8EEF-94F38614B9B3}" type="slidenum">
              <a:rPr lang="en-US" altLang="en-US">
                <a:ea typeface="MS PGothic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 dirty="0"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6232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57164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defTabSz="45716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5716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5716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5716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5pPr>
      <a:lvl6pPr marL="457164" algn="ctr" defTabSz="45716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328" algn="ctr" defTabSz="45716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490" algn="ctr" defTabSz="45716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654" algn="ctr" defTabSz="45716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874" indent="-342874" algn="l" defTabSz="45716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890" indent="-285726" algn="l" defTabSz="45716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2909" indent="-228581" algn="l" defTabSz="45716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072" indent="-228581" algn="l" defTabSz="45716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234" indent="-228581" algn="l" defTabSz="45716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398" indent="-228581" algn="l" defTabSz="45716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62" indent="-228581" algn="l" defTabSz="45716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26" indent="-228581" algn="l" defTabSz="45716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88" indent="-228581" algn="l" defTabSz="45716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4" algn="l" defTabSz="4571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28" algn="l" defTabSz="4571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0" algn="l" defTabSz="4571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54" algn="l" defTabSz="4571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18" algn="l" defTabSz="4571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82" algn="l" defTabSz="4571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44" algn="l" defTabSz="4571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07" algn="l" defTabSz="4571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microsoft.com/office/2007/relationships/hdphoto" Target="../media/hdphoto1.wdp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latin typeface="Arial"/>
                <a:cs typeface="Arial"/>
              </a:rPr>
              <a:t>actual</a:t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 </a:t>
            </a:r>
            <a:r>
              <a:rPr lang="en-US" sz="2600" b="1" i="0" dirty="0"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latin typeface="Arial"/>
                <a:cs typeface="Arial"/>
              </a:rPr>
              <a:t/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live </a:t>
            </a:r>
            <a:r>
              <a:rPr lang="en-US" sz="2600" b="1" i="0" dirty="0"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577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9615" y="112"/>
            <a:ext cx="9144000" cy="914400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1436" tIns="45718" rIns="91436" bIns="4571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4400" b="1" dirty="0" smtClean="0">
                <a:solidFill>
                  <a:srgbClr val="2C6AB6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NeoAdjuvant Therapy</a:t>
            </a:r>
            <a:endParaRPr lang="en-US" altLang="en-US" sz="4400" b="1" dirty="0">
              <a:solidFill>
                <a:srgbClr val="2C6AB6"/>
              </a:solidFill>
              <a:latin typeface="MS Reference Sans Serif" panose="020B0604030504040204" pitchFamily="34" charset="0"/>
              <a:cs typeface="Andalus" panose="02020603050405020304" pitchFamily="18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4820" y="1029761"/>
            <a:ext cx="5081857" cy="2729443"/>
          </a:xfrm>
          <a:prstGeom prst="rect">
            <a:avLst/>
          </a:prstGeom>
        </p:spPr>
      </p:pic>
      <p:sp>
        <p:nvSpPr>
          <p:cNvPr id="7" name="Content Placeholder 36"/>
          <p:cNvSpPr txBox="1">
            <a:spLocks/>
          </p:cNvSpPr>
          <p:nvPr/>
        </p:nvSpPr>
        <p:spPr>
          <a:xfrm>
            <a:off x="140833" y="1409839"/>
            <a:ext cx="3476129" cy="452596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 indent="-233363">
              <a:buFont typeface="Arial" panose="020B0604020202020204" pitchFamily="34" charset="0"/>
              <a:buChar char="•"/>
              <a:defRPr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S Reference Sans Serif" panose="020B0604030504040204" pitchFamily="34" charset="0"/>
              </a:rPr>
              <a:t>No significant OS difference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MS Reference Sans Serif" panose="020B0604030504040204" pitchFamily="34" charset="0"/>
            </a:endParaRPr>
          </a:p>
          <a:p>
            <a:pPr marL="233363" indent="-233363">
              <a:buFont typeface="Arial" panose="020B0604020202020204" pitchFamily="34" charset="0"/>
              <a:buChar char="•"/>
              <a:defRPr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S Reference Sans Serif" panose="020B0604030504040204" pitchFamily="34" charset="0"/>
              </a:rPr>
              <a:t>Non-significant trend toward improved DFS with preoperative chemotherapy</a:t>
            </a:r>
          </a:p>
          <a:p>
            <a:pPr marL="457200" lvl="1" indent="-223838">
              <a:buFont typeface="Arial" pitchFamily="34" charset="0"/>
              <a:buChar char="–"/>
              <a:defRPr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S Reference Sans Serif" panose="020B0604030504040204" pitchFamily="34" charset="0"/>
              </a:rPr>
              <a:t>4.2% improvement in 5-yr DFS</a:t>
            </a:r>
          </a:p>
          <a:p>
            <a:pPr lvl="1">
              <a:buFont typeface="Arial" pitchFamily="34" charset="0"/>
              <a:buChar char="–"/>
              <a:defRPr/>
            </a:pP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MS Reference Sans Serif" panose="020B0604030504040204" pitchFamily="34" charset="0"/>
            </a:endParaRPr>
          </a:p>
          <a:p>
            <a:pPr marL="233363" indent="-233363">
              <a:buFont typeface="Arial" panose="020B0604020202020204" pitchFamily="34" charset="0"/>
              <a:buChar char="•"/>
              <a:defRPr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S Reference Sans Serif" panose="020B0604030504040204" pitchFamily="34" charset="0"/>
              </a:rPr>
              <a:t>More patients in preoperative chemotherapy arm received treatment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MS Reference Sans Serif" panose="020B0604030504040204" pitchFamily="34" charset="0"/>
            </a:endParaRPr>
          </a:p>
          <a:p>
            <a:pPr marL="233363" indent="-233363">
              <a:buFont typeface="Arial" panose="020B0604020202020204" pitchFamily="34" charset="0"/>
              <a:buChar char="•"/>
              <a:defRPr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S Reference Sans Serif" panose="020B0604030504040204" pitchFamily="34" charset="0"/>
              </a:rPr>
              <a:t>Similar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MS Reference Sans Serif" panose="020B0604030504040204" pitchFamily="34" charset="0"/>
              </a:rPr>
              <a:t>resectability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S Reference Sans Serif" panose="020B0604030504040204" pitchFamily="34" charset="0"/>
              </a:rPr>
              <a:t> rates, surgical procedures and postoperative mortality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MS Reference Sans Serif" panose="020B0604030504040204" pitchFamily="34" charset="0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140831" y="6495151"/>
            <a:ext cx="249557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charset="0"/>
              <a:buChar char="•"/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charset="0"/>
              <a:buChar char="•"/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charset="0"/>
              <a:buChar char="•"/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charset="0"/>
              <a:buChar char="•"/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 typeface="Arial" charset="0"/>
              <a:buNone/>
            </a:pPr>
            <a:r>
              <a:rPr lang="fr-FR" sz="1000" b="0" i="1" dirty="0" err="1">
                <a:solidFill>
                  <a:srgbClr val="404040"/>
                </a:solidFill>
                <a:latin typeface="MS Reference Sans Serif" panose="020B0604030504040204" pitchFamily="34" charset="0"/>
              </a:rPr>
              <a:t>Felip</a:t>
            </a:r>
            <a:r>
              <a:rPr lang="fr-FR" sz="1000" b="0" i="1" dirty="0">
                <a:solidFill>
                  <a:srgbClr val="404040"/>
                </a:solidFill>
                <a:latin typeface="MS Reference Sans Serif" panose="020B0604030504040204" pitchFamily="34" charset="0"/>
              </a:rPr>
              <a:t> E, et al. JCO 2010</a:t>
            </a:r>
            <a:endParaRPr lang="en-US" sz="1000" b="0" i="1" dirty="0">
              <a:solidFill>
                <a:srgbClr val="404040"/>
              </a:solidFill>
              <a:latin typeface="MS Reference Sans Serif" panose="020B0604030504040204" pitchFamily="34" charset="0"/>
              <a:cs typeface="Times New Roman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972562" y="3810636"/>
            <a:ext cx="4933315" cy="2909504"/>
            <a:chOff x="3972560" y="3810636"/>
            <a:chExt cx="4933315" cy="2909504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72560" y="3810636"/>
              <a:ext cx="4933315" cy="290950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</p:pic>
        <p:cxnSp>
          <p:nvCxnSpPr>
            <p:cNvPr id="4" name="Straight Connector 3"/>
            <p:cNvCxnSpPr/>
            <p:nvPr/>
          </p:nvCxnSpPr>
          <p:spPr>
            <a:xfrm>
              <a:off x="3992880" y="6641043"/>
              <a:ext cx="4892040" cy="0"/>
            </a:xfrm>
            <a:prstGeom prst="line">
              <a:avLst/>
            </a:prstGeom>
            <a:ln w="9525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602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658048" y="4413240"/>
            <a:ext cx="5699696" cy="1840740"/>
            <a:chOff x="1586928" y="4057646"/>
            <a:chExt cx="5699696" cy="2019001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2"/>
            <a:srcRect t="51237"/>
            <a:stretch/>
          </p:blipFill>
          <p:spPr>
            <a:xfrm>
              <a:off x="4524374" y="4159244"/>
              <a:ext cx="2762250" cy="183667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/>
            <a:srcRect b="48763"/>
            <a:stretch/>
          </p:blipFill>
          <p:spPr>
            <a:xfrm>
              <a:off x="1586928" y="4057646"/>
              <a:ext cx="2889822" cy="2019001"/>
            </a:xfrm>
            <a:prstGeom prst="rect">
              <a:avLst/>
            </a:prstGeom>
          </p:spPr>
        </p:pic>
      </p:grpSp>
      <p:sp>
        <p:nvSpPr>
          <p:cNvPr id="4" name="TextBox 3"/>
          <p:cNvSpPr txBox="1"/>
          <p:nvPr/>
        </p:nvSpPr>
        <p:spPr>
          <a:xfrm>
            <a:off x="293263" y="999065"/>
            <a:ext cx="8562874" cy="763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buClr>
                <a:srgbClr val="C51D1D"/>
              </a:buClr>
              <a:buFont typeface="Arial"/>
              <a:buChar char="•"/>
            </a:pPr>
            <a:endParaRPr lang="en-US" sz="2400" dirty="0" smtClean="0">
              <a:solidFill>
                <a:schemeClr val="tx2"/>
              </a:solidFill>
              <a:latin typeface="Arial" charset="0"/>
            </a:endParaRPr>
          </a:p>
          <a:p>
            <a:pPr marL="285750" indent="-285750">
              <a:lnSpc>
                <a:spcPct val="90000"/>
              </a:lnSpc>
              <a:buClr>
                <a:srgbClr val="C51D1D"/>
              </a:buClr>
              <a:buFont typeface="Arial"/>
              <a:buChar char="•"/>
            </a:pPr>
            <a:endParaRPr lang="en-US" sz="2400" dirty="0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2" name="Picture 1"/>
          <p:cNvPicPr>
            <a:picLocks/>
          </p:cNvPicPr>
          <p:nvPr/>
        </p:nvPicPr>
        <p:blipFill rotWithShape="1">
          <a:blip r:embed="rId3"/>
          <a:srcRect l="6511" b="16134"/>
          <a:stretch/>
        </p:blipFill>
        <p:spPr>
          <a:xfrm>
            <a:off x="0" y="1513844"/>
            <a:ext cx="4304246" cy="2538722"/>
          </a:xfrm>
          <a:prstGeom prst="rect">
            <a:avLst/>
          </a:prstGeom>
        </p:spPr>
      </p:pic>
      <p:pic>
        <p:nvPicPr>
          <p:cNvPr id="6" name="Picture 5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283710" y="1513839"/>
            <a:ext cx="4619625" cy="253872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4835" y="6379751"/>
            <a:ext cx="410237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dirty="0" smtClean="0">
                <a:latin typeface="MS Reference Sans Serif" panose="020B0604030504040204" pitchFamily="34" charset="0"/>
              </a:rPr>
              <a:t>NSCLC Meta-analysis collaborative Group Lancet 2014</a:t>
            </a:r>
          </a:p>
          <a:p>
            <a:r>
              <a:rPr lang="en-US" sz="1100" i="1" dirty="0" smtClean="0">
                <a:latin typeface="MS Reference Sans Serif" panose="020B0604030504040204" pitchFamily="34" charset="0"/>
              </a:rPr>
              <a:t>NSCLC Meta-analysis Collaborative Group Lancet 2010</a:t>
            </a:r>
            <a:endParaRPr lang="en-US" sz="1100" i="1" dirty="0">
              <a:latin typeface="MS Reference Sans Serif" panose="020B0604030504040204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9615" y="152509"/>
            <a:ext cx="9144000" cy="914400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1436" tIns="45718" rIns="91436" bIns="4571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en-US" sz="4400" b="1" dirty="0" smtClean="0">
                <a:solidFill>
                  <a:srgbClr val="2C6AB6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Neoadjuvant Therapy: 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en-US" sz="4400" b="1" dirty="0" smtClean="0">
                <a:solidFill>
                  <a:srgbClr val="2C6AB6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Meta-Analysis</a:t>
            </a:r>
            <a:endParaRPr lang="en-US" altLang="en-US" sz="4400" b="1" dirty="0">
              <a:solidFill>
                <a:srgbClr val="2C6AB6"/>
              </a:solidFill>
              <a:latin typeface="MS Reference Sans Serif" panose="020B0604030504040204" pitchFamily="34" charset="0"/>
              <a:cs typeface="Andalus" panose="02020603050405020304" pitchFamily="18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2402" y="4294712"/>
            <a:ext cx="6129867" cy="2019001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20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3103" y="993000"/>
            <a:ext cx="8562874" cy="5437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90000"/>
              </a:lnSpc>
              <a:buClr>
                <a:srgbClr val="C51D1D"/>
              </a:buClr>
            </a:pPr>
            <a:r>
              <a:rPr lang="en-US" sz="3200" dirty="0" smtClean="0">
                <a:latin typeface="Arial" charset="0"/>
              </a:rPr>
              <a:t>Meta Analysis</a:t>
            </a:r>
            <a:endParaRPr lang="en-US" sz="3200" dirty="0"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90827" y="6330200"/>
            <a:ext cx="410237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dirty="0" smtClean="0">
                <a:latin typeface="MS Reference Sans Serif" panose="020B0604030504040204" pitchFamily="34" charset="0"/>
              </a:rPr>
              <a:t>NSCLC Meta-analysis collaborative Group Lancet 2014</a:t>
            </a:r>
          </a:p>
          <a:p>
            <a:r>
              <a:rPr lang="en-US" sz="1100" i="1" dirty="0" smtClean="0">
                <a:latin typeface="MS Reference Sans Serif" panose="020B0604030504040204" pitchFamily="34" charset="0"/>
              </a:rPr>
              <a:t>NSCLC Meta-analysis Collaborative Group Lancet 2010</a:t>
            </a:r>
            <a:endParaRPr lang="en-US" sz="1100" i="1" dirty="0">
              <a:latin typeface="MS Reference Sans Serif" panose="020B0604030504040204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9615" y="17801"/>
            <a:ext cx="9144000" cy="914400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1436" tIns="45718" rIns="91436" bIns="4571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en-US" sz="4400" b="1" dirty="0" smtClean="0">
                <a:solidFill>
                  <a:srgbClr val="2C6AB6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Neoadjuvant vs. Adjuvant</a:t>
            </a:r>
            <a:endParaRPr lang="en-US" altLang="en-US" sz="4400" b="1" dirty="0">
              <a:solidFill>
                <a:srgbClr val="2C6AB6"/>
              </a:solidFill>
              <a:latin typeface="MS Reference Sans Serif" panose="020B0604030504040204" pitchFamily="34" charset="0"/>
              <a:cs typeface="Andalus" panose="02020603050405020304" pitchFamily="18" charset="-78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589604"/>
              </p:ext>
            </p:extLst>
          </p:nvPr>
        </p:nvGraphicFramePr>
        <p:xfrm>
          <a:off x="311577" y="1549050"/>
          <a:ext cx="8534400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7440"/>
                <a:gridCol w="1524000"/>
                <a:gridCol w="310896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6A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MS Reference Sans Serif" panose="020B0604030504040204" pitchFamily="34" charset="0"/>
                        </a:rPr>
                        <a:t>N</a:t>
                      </a:r>
                      <a:endParaRPr lang="en-US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6A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MS Reference Sans Serif" panose="020B0604030504040204" pitchFamily="34" charset="0"/>
                        </a:rPr>
                        <a:t>HR</a:t>
                      </a:r>
                      <a:endParaRPr lang="en-US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6A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MS Reference Sans Serif" panose="020B0604030504040204" pitchFamily="34" charset="0"/>
                        </a:rPr>
                        <a:t>P value</a:t>
                      </a:r>
                      <a:endParaRPr lang="en-US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6AB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MS Reference Sans Serif" panose="020B0604030504040204" pitchFamily="34" charset="0"/>
                        </a:rPr>
                        <a:t>Neoadjuvant Trials</a:t>
                      </a:r>
                      <a:endParaRPr lang="en-US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MS Reference Sans Serif" panose="020B0604030504040204" pitchFamily="34" charset="0"/>
                        </a:rPr>
                        <a:t>2385</a:t>
                      </a:r>
                      <a:endParaRPr lang="en-US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MS Reference Sans Serif" panose="020B0604030504040204" pitchFamily="34" charset="0"/>
                        </a:rPr>
                        <a:t>0.87 </a:t>
                      </a:r>
                    </a:p>
                    <a:p>
                      <a:pPr algn="ctr"/>
                      <a:r>
                        <a:rPr lang="en-US" dirty="0" smtClean="0">
                          <a:latin typeface="MS Reference Sans Serif" panose="020B0604030504040204" pitchFamily="34" charset="0"/>
                        </a:rPr>
                        <a:t>(95% CI 0.78-0.96)</a:t>
                      </a:r>
                      <a:endParaRPr lang="en-US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MS Reference Sans Serif" panose="020B0604030504040204" pitchFamily="34" charset="0"/>
                        </a:rPr>
                        <a:t>.007</a:t>
                      </a:r>
                      <a:endParaRPr lang="en-US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MS Reference Sans Serif" panose="020B0604030504040204" pitchFamily="34" charset="0"/>
                        </a:rPr>
                        <a:t>Adjuvant Trials</a:t>
                      </a:r>
                      <a:endParaRPr lang="en-US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MS Reference Sans Serif" panose="020B0604030504040204" pitchFamily="34" charset="0"/>
                        </a:rPr>
                        <a:t>8447</a:t>
                      </a:r>
                      <a:endParaRPr lang="en-US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MS Reference Sans Serif" panose="020B0604030504040204" pitchFamily="34" charset="0"/>
                        </a:rPr>
                        <a:t>0.86 </a:t>
                      </a:r>
                    </a:p>
                    <a:p>
                      <a:pPr algn="ctr"/>
                      <a:r>
                        <a:rPr lang="en-US" dirty="0" smtClean="0">
                          <a:latin typeface="MS Reference Sans Serif" panose="020B0604030504040204" pitchFamily="34" charset="0"/>
                        </a:rPr>
                        <a:t>(95% CI 0.81-0.92)</a:t>
                      </a:r>
                      <a:endParaRPr lang="en-US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MS Reference Sans Serif" panose="020B0604030504040204" pitchFamily="34" charset="0"/>
                        </a:rPr>
                        <a:t>&lt;.0001</a:t>
                      </a:r>
                      <a:endParaRPr lang="en-US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489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345943" y="1109537"/>
            <a:ext cx="8408314" cy="5065920"/>
            <a:chOff x="705702" y="1160670"/>
            <a:chExt cx="11296843" cy="6321268"/>
          </a:xfrm>
        </p:grpSpPr>
        <p:sp>
          <p:nvSpPr>
            <p:cNvPr id="54" name="Rounded Rectangle 11"/>
            <p:cNvSpPr/>
            <p:nvPr/>
          </p:nvSpPr>
          <p:spPr bwMode="gray">
            <a:xfrm>
              <a:off x="10220544" y="1432509"/>
              <a:ext cx="1782001" cy="548640"/>
            </a:xfrm>
            <a:prstGeom prst="roundRect">
              <a:avLst/>
            </a:prstGeom>
            <a:solidFill>
              <a:srgbClr val="2C6AB6"/>
            </a:solidFill>
            <a:ln>
              <a:noFill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Long term</a:t>
              </a:r>
            </a:p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follow-up</a:t>
              </a:r>
            </a:p>
          </p:txBody>
        </p:sp>
        <p:sp>
          <p:nvSpPr>
            <p:cNvPr id="55" name="Rounded Rectangle 13"/>
            <p:cNvSpPr/>
            <p:nvPr/>
          </p:nvSpPr>
          <p:spPr bwMode="gray">
            <a:xfrm>
              <a:off x="10220544" y="5916192"/>
              <a:ext cx="1782001" cy="54864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Long term</a:t>
              </a:r>
            </a:p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follow-up</a:t>
              </a:r>
            </a:p>
          </p:txBody>
        </p:sp>
        <p:sp>
          <p:nvSpPr>
            <p:cNvPr id="56" name="Rounded Rectangle 17"/>
            <p:cNvSpPr/>
            <p:nvPr/>
          </p:nvSpPr>
          <p:spPr bwMode="gray">
            <a:xfrm>
              <a:off x="10220544" y="6542864"/>
              <a:ext cx="1782001" cy="54864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Long term</a:t>
              </a:r>
            </a:p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follow-up</a:t>
              </a:r>
            </a:p>
          </p:txBody>
        </p:sp>
        <p:sp>
          <p:nvSpPr>
            <p:cNvPr id="57" name="Rounded Rectangle 18"/>
            <p:cNvSpPr/>
            <p:nvPr/>
          </p:nvSpPr>
          <p:spPr bwMode="gray">
            <a:xfrm>
              <a:off x="10220544" y="2085420"/>
              <a:ext cx="1782001" cy="548640"/>
            </a:xfrm>
            <a:prstGeom prst="roundRect">
              <a:avLst/>
            </a:prstGeom>
            <a:solidFill>
              <a:srgbClr val="2C6AB6"/>
            </a:solidFill>
            <a:ln>
              <a:noFill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Long term</a:t>
              </a:r>
            </a:p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follow-up</a:t>
              </a:r>
            </a:p>
          </p:txBody>
        </p:sp>
        <p:sp>
          <p:nvSpPr>
            <p:cNvPr id="58" name="Rounded Rectangle 19"/>
            <p:cNvSpPr/>
            <p:nvPr/>
          </p:nvSpPr>
          <p:spPr bwMode="gray">
            <a:xfrm>
              <a:off x="10220544" y="3737631"/>
              <a:ext cx="1782001" cy="548640"/>
            </a:xfrm>
            <a:prstGeom prst="roundRect">
              <a:avLst/>
            </a:prstGeom>
            <a:solidFill>
              <a:srgbClr val="2C6AB6"/>
            </a:solidFill>
            <a:ln>
              <a:noFill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Long term</a:t>
              </a:r>
            </a:p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follow-up</a:t>
              </a:r>
            </a:p>
          </p:txBody>
        </p:sp>
        <p:sp>
          <p:nvSpPr>
            <p:cNvPr id="59" name="Rounded Rectangle 20"/>
            <p:cNvSpPr/>
            <p:nvPr/>
          </p:nvSpPr>
          <p:spPr bwMode="gray">
            <a:xfrm>
              <a:off x="10220544" y="4390545"/>
              <a:ext cx="1782001" cy="548640"/>
            </a:xfrm>
            <a:prstGeom prst="roundRect">
              <a:avLst/>
            </a:prstGeom>
            <a:solidFill>
              <a:srgbClr val="2C6AB6"/>
            </a:solidFill>
            <a:ln>
              <a:noFill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Long term</a:t>
              </a:r>
            </a:p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follow-up</a:t>
              </a:r>
            </a:p>
          </p:txBody>
        </p:sp>
        <p:cxnSp>
          <p:nvCxnSpPr>
            <p:cNvPr id="60" name="Straight Arrow Connector 59"/>
            <p:cNvCxnSpPr>
              <a:cxnSpLocks/>
            </p:cNvCxnSpPr>
            <p:nvPr/>
          </p:nvCxnSpPr>
          <p:spPr>
            <a:xfrm>
              <a:off x="6945114" y="2105288"/>
              <a:ext cx="457200" cy="36576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/>
            <p:cNvCxnSpPr/>
            <p:nvPr/>
          </p:nvCxnSpPr>
          <p:spPr>
            <a:xfrm>
              <a:off x="5774088" y="2099595"/>
              <a:ext cx="602361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>
              <a:cxnSpLocks/>
            </p:cNvCxnSpPr>
            <p:nvPr/>
          </p:nvCxnSpPr>
          <p:spPr>
            <a:xfrm flipV="1">
              <a:off x="6926377" y="1638520"/>
              <a:ext cx="457200" cy="36576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>
              <a:cxnSpLocks/>
            </p:cNvCxnSpPr>
            <p:nvPr/>
          </p:nvCxnSpPr>
          <p:spPr>
            <a:xfrm>
              <a:off x="2157922" y="4323310"/>
              <a:ext cx="1920241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Rectangle 63"/>
            <p:cNvSpPr/>
            <p:nvPr/>
          </p:nvSpPr>
          <p:spPr>
            <a:xfrm>
              <a:off x="6530480" y="1160670"/>
              <a:ext cx="274320" cy="1825585"/>
            </a:xfrm>
            <a:prstGeom prst="rect">
              <a:avLst/>
            </a:prstGeom>
            <a:solidFill>
              <a:srgbClr val="004184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" rtlCol="0" anchor="ctr"/>
            <a:lstStyle/>
            <a:p>
              <a:pPr algn="ctr"/>
              <a:r>
                <a:rPr lang="en-US" sz="800" b="1" dirty="0">
                  <a:solidFill>
                    <a:schemeClr val="bg1"/>
                  </a:solidFill>
                  <a:latin typeface="MS Reference Sans Serif" panose="020B0604030504040204" pitchFamily="34" charset="0"/>
                  <a:cs typeface="Arial" panose="020B0604020202020204" pitchFamily="34" charset="0"/>
                </a:rPr>
                <a:t>RANDOMIZE</a:t>
              </a:r>
            </a:p>
          </p:txBody>
        </p:sp>
        <p:cxnSp>
          <p:nvCxnSpPr>
            <p:cNvPr id="65" name="Straight Arrow Connector 64"/>
            <p:cNvCxnSpPr>
              <a:cxnSpLocks/>
            </p:cNvCxnSpPr>
            <p:nvPr/>
          </p:nvCxnSpPr>
          <p:spPr>
            <a:xfrm>
              <a:off x="6947613" y="4351267"/>
              <a:ext cx="457200" cy="36576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/>
            <p:nvPr/>
          </p:nvCxnSpPr>
          <p:spPr>
            <a:xfrm>
              <a:off x="5776587" y="4315594"/>
              <a:ext cx="602361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>
              <a:cxnSpLocks/>
            </p:cNvCxnSpPr>
            <p:nvPr/>
          </p:nvCxnSpPr>
          <p:spPr>
            <a:xfrm flipV="1">
              <a:off x="6928877" y="3884499"/>
              <a:ext cx="457200" cy="36576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>
              <a:cxnSpLocks/>
            </p:cNvCxnSpPr>
            <p:nvPr/>
          </p:nvCxnSpPr>
          <p:spPr>
            <a:xfrm>
              <a:off x="6965104" y="6600971"/>
              <a:ext cx="457200" cy="36576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>
              <a:off x="5794077" y="6550306"/>
              <a:ext cx="602361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>
              <a:cxnSpLocks/>
            </p:cNvCxnSpPr>
            <p:nvPr/>
          </p:nvCxnSpPr>
          <p:spPr>
            <a:xfrm flipV="1">
              <a:off x="6946367" y="6134203"/>
              <a:ext cx="457200" cy="36576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>
              <a:cxnSpLocks/>
            </p:cNvCxnSpPr>
            <p:nvPr/>
          </p:nvCxnSpPr>
          <p:spPr>
            <a:xfrm>
              <a:off x="1423407" y="2095885"/>
              <a:ext cx="265176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>
              <a:cxnSpLocks/>
            </p:cNvCxnSpPr>
            <p:nvPr/>
          </p:nvCxnSpPr>
          <p:spPr>
            <a:xfrm>
              <a:off x="1423407" y="6554768"/>
              <a:ext cx="265176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1443547" y="2077180"/>
              <a:ext cx="0" cy="44498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Rectangle 73"/>
            <p:cNvSpPr/>
            <p:nvPr/>
          </p:nvSpPr>
          <p:spPr>
            <a:xfrm>
              <a:off x="6547970" y="3406652"/>
              <a:ext cx="274320" cy="1825586"/>
            </a:xfrm>
            <a:prstGeom prst="rect">
              <a:avLst/>
            </a:prstGeom>
            <a:solidFill>
              <a:srgbClr val="004184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" rtlCol="0" anchor="ctr"/>
            <a:lstStyle/>
            <a:p>
              <a:pPr algn="ctr"/>
              <a:r>
                <a:rPr lang="en-US" sz="800" b="1" dirty="0">
                  <a:solidFill>
                    <a:schemeClr val="bg1"/>
                  </a:solidFill>
                  <a:latin typeface="MS Reference Sans Serif" panose="020B0604030504040204" pitchFamily="34" charset="0"/>
                  <a:cs typeface="Arial" panose="020B0604020202020204" pitchFamily="34" charset="0"/>
                </a:rPr>
                <a:t>RANDOMIZE</a:t>
              </a: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565461" y="5656353"/>
              <a:ext cx="274320" cy="182558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" rtlCol="0" anchor="ctr"/>
            <a:lstStyle/>
            <a:p>
              <a:pPr algn="ctr"/>
              <a:r>
                <a:rPr lang="en-US" sz="800" b="1" dirty="0">
                  <a:solidFill>
                    <a:schemeClr val="bg1"/>
                  </a:solidFill>
                  <a:latin typeface="MS Reference Sans Serif" panose="020B0604030504040204" pitchFamily="34" charset="0"/>
                  <a:cs typeface="Arial" panose="020B0604020202020204" pitchFamily="34" charset="0"/>
                </a:rPr>
                <a:t>RANDOMIZE</a:t>
              </a:r>
            </a:p>
          </p:txBody>
        </p:sp>
        <p:sp>
          <p:nvSpPr>
            <p:cNvPr id="76" name="Rounded Rectangle 6"/>
            <p:cNvSpPr/>
            <p:nvPr/>
          </p:nvSpPr>
          <p:spPr bwMode="gray">
            <a:xfrm>
              <a:off x="705702" y="3594038"/>
              <a:ext cx="1463041" cy="1463040"/>
            </a:xfrm>
            <a:prstGeom prst="roundRect">
              <a:avLst/>
            </a:prstGeom>
            <a:solidFill>
              <a:srgbClr val="2C6AB6"/>
            </a:solidFill>
            <a:ln>
              <a:noFill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Resected NSCLC tissue tested on ALCHEMIST Screening </a:t>
              </a:r>
            </a:p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Trial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935323" y="1497829"/>
              <a:ext cx="2075541" cy="4992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dirty="0">
                  <a:latin typeface="MS Reference Sans Serif" panose="020B0604030504040204" pitchFamily="34" charset="0"/>
                  <a:cs typeface="Arial" panose="020B0604020202020204" pitchFamily="34" charset="0"/>
                </a:rPr>
                <a:t>EGFR Treatment Trial</a:t>
              </a:r>
            </a:p>
            <a:p>
              <a:pPr algn="ctr"/>
              <a:r>
                <a:rPr lang="en-US" sz="1000" b="1" dirty="0">
                  <a:latin typeface="MS Reference Sans Serif" panose="020B0604030504040204" pitchFamily="34" charset="0"/>
                  <a:cs typeface="Arial" panose="020B0604020202020204" pitchFamily="34" charset="0"/>
                </a:rPr>
                <a:t>A081105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182572" y="3560827"/>
              <a:ext cx="1953824" cy="4992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dirty="0">
                  <a:latin typeface="MS Reference Sans Serif" panose="020B0604030504040204" pitchFamily="34" charset="0"/>
                  <a:cs typeface="Arial" panose="020B0604020202020204" pitchFamily="34" charset="0"/>
                </a:rPr>
                <a:t>ALK Treatment Trial</a:t>
              </a:r>
            </a:p>
            <a:p>
              <a:pPr algn="ctr"/>
              <a:r>
                <a:rPr lang="en-US" sz="1000" b="1" dirty="0">
                  <a:latin typeface="MS Reference Sans Serif" panose="020B0604030504040204" pitchFamily="34" charset="0"/>
                  <a:cs typeface="Arial" panose="020B0604020202020204" pitchFamily="34" charset="0"/>
                </a:rPr>
                <a:t>EA4512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559475" y="5945187"/>
              <a:ext cx="2539627" cy="4992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dirty="0">
                  <a:latin typeface="MS Reference Sans Serif" panose="020B0604030504040204" pitchFamily="34" charset="0"/>
                  <a:cs typeface="Arial" panose="020B0604020202020204" pitchFamily="34" charset="0"/>
                </a:rPr>
                <a:t>Nivolumab Treatment Trial</a:t>
              </a:r>
            </a:p>
            <a:p>
              <a:pPr algn="ctr"/>
              <a:r>
                <a:rPr lang="en-US" sz="1000" b="1" dirty="0">
                  <a:latin typeface="MS Reference Sans Serif" panose="020B0604030504040204" pitchFamily="34" charset="0"/>
                  <a:cs typeface="Arial" panose="020B0604020202020204" pitchFamily="34" charset="0"/>
                </a:rPr>
                <a:t>EA5142</a:t>
              </a:r>
            </a:p>
          </p:txBody>
        </p:sp>
        <p:cxnSp>
          <p:nvCxnSpPr>
            <p:cNvPr id="80" name="Straight Arrow Connector 79"/>
            <p:cNvCxnSpPr/>
            <p:nvPr/>
          </p:nvCxnSpPr>
          <p:spPr>
            <a:xfrm>
              <a:off x="9481439" y="1682371"/>
              <a:ext cx="602361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/>
            <p:nvPr/>
          </p:nvCxnSpPr>
          <p:spPr>
            <a:xfrm>
              <a:off x="9483939" y="4033280"/>
              <a:ext cx="602361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/>
            <p:cNvCxnSpPr/>
            <p:nvPr/>
          </p:nvCxnSpPr>
          <p:spPr>
            <a:xfrm>
              <a:off x="9501429" y="6193043"/>
              <a:ext cx="602361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ounded Rectangle 5"/>
            <p:cNvSpPr/>
            <p:nvPr/>
          </p:nvSpPr>
          <p:spPr bwMode="gray">
            <a:xfrm>
              <a:off x="4276400" y="1533221"/>
              <a:ext cx="1597083" cy="1140991"/>
            </a:xfrm>
            <a:prstGeom prst="roundRect">
              <a:avLst/>
            </a:prstGeom>
            <a:solidFill>
              <a:srgbClr val="2C6AB6"/>
            </a:solidFill>
            <a:ln>
              <a:noFill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Patients with tumors with </a:t>
              </a:r>
            </a:p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an EGFR</a:t>
              </a:r>
            </a:p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mutation</a:t>
              </a:r>
            </a:p>
          </p:txBody>
        </p:sp>
        <p:sp>
          <p:nvSpPr>
            <p:cNvPr id="52" name="Rounded Rectangle 7"/>
            <p:cNvSpPr/>
            <p:nvPr/>
          </p:nvSpPr>
          <p:spPr bwMode="gray">
            <a:xfrm>
              <a:off x="4276400" y="5986991"/>
              <a:ext cx="1597083" cy="114099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Patients with tumors with</a:t>
              </a:r>
            </a:p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wildtype </a:t>
              </a:r>
            </a:p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EGFR and ALK</a:t>
              </a:r>
            </a:p>
          </p:txBody>
        </p:sp>
        <p:sp>
          <p:nvSpPr>
            <p:cNvPr id="53" name="Rounded Rectangle 10"/>
            <p:cNvSpPr/>
            <p:nvPr/>
          </p:nvSpPr>
          <p:spPr bwMode="gray">
            <a:xfrm>
              <a:off x="4276400" y="3761336"/>
              <a:ext cx="1597083" cy="1140991"/>
            </a:xfrm>
            <a:prstGeom prst="roundRect">
              <a:avLst/>
            </a:prstGeom>
            <a:solidFill>
              <a:srgbClr val="2C6AB6"/>
            </a:solidFill>
            <a:ln>
              <a:noFill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Patients with tumors with</a:t>
              </a:r>
            </a:p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an ALK rearrangement</a:t>
              </a:r>
            </a:p>
          </p:txBody>
        </p:sp>
        <p:sp>
          <p:nvSpPr>
            <p:cNvPr id="83" name="Rounded Rectangle 14"/>
            <p:cNvSpPr/>
            <p:nvPr/>
          </p:nvSpPr>
          <p:spPr bwMode="gray">
            <a:xfrm>
              <a:off x="7582237" y="1297599"/>
              <a:ext cx="1782001" cy="731519"/>
            </a:xfrm>
            <a:prstGeom prst="roundRect">
              <a:avLst/>
            </a:prstGeom>
            <a:solidFill>
              <a:srgbClr val="2C6AB6"/>
            </a:solidFill>
            <a:ln>
              <a:noFill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Erlotinib</a:t>
              </a:r>
            </a:p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150 mg po BID</a:t>
              </a:r>
            </a:p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X 2 y</a:t>
              </a:r>
            </a:p>
          </p:txBody>
        </p:sp>
        <p:sp>
          <p:nvSpPr>
            <p:cNvPr id="84" name="Rounded Rectangle 12"/>
            <p:cNvSpPr/>
            <p:nvPr/>
          </p:nvSpPr>
          <p:spPr bwMode="gray">
            <a:xfrm>
              <a:off x="7582237" y="5916894"/>
              <a:ext cx="1782001" cy="54864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Nivolumab x 1 y</a:t>
              </a:r>
            </a:p>
          </p:txBody>
        </p:sp>
        <p:sp>
          <p:nvSpPr>
            <p:cNvPr id="85" name="Rounded Rectangle 15"/>
            <p:cNvSpPr/>
            <p:nvPr/>
          </p:nvSpPr>
          <p:spPr bwMode="gray">
            <a:xfrm>
              <a:off x="7582237" y="3632702"/>
              <a:ext cx="1782001" cy="731521"/>
            </a:xfrm>
            <a:prstGeom prst="roundRect">
              <a:avLst/>
            </a:prstGeom>
            <a:solidFill>
              <a:srgbClr val="2C6AB6"/>
            </a:solidFill>
            <a:ln>
              <a:noFill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Crizotinib</a:t>
              </a:r>
            </a:p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250 mg po BID</a:t>
              </a:r>
            </a:p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X 2 y</a:t>
              </a:r>
            </a:p>
          </p:txBody>
        </p:sp>
        <p:cxnSp>
          <p:nvCxnSpPr>
            <p:cNvPr id="86" name="Straight Arrow Connector 85"/>
            <p:cNvCxnSpPr/>
            <p:nvPr/>
          </p:nvCxnSpPr>
          <p:spPr>
            <a:xfrm>
              <a:off x="9483939" y="2374413"/>
              <a:ext cx="602361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Arrow Connector 86"/>
            <p:cNvCxnSpPr/>
            <p:nvPr/>
          </p:nvCxnSpPr>
          <p:spPr>
            <a:xfrm>
              <a:off x="9486439" y="4665362"/>
              <a:ext cx="602361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Arrow Connector 87"/>
            <p:cNvCxnSpPr/>
            <p:nvPr/>
          </p:nvCxnSpPr>
          <p:spPr>
            <a:xfrm>
              <a:off x="9503929" y="6825125"/>
              <a:ext cx="602361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Rounded Rectangle 8"/>
            <p:cNvSpPr/>
            <p:nvPr/>
          </p:nvSpPr>
          <p:spPr bwMode="gray">
            <a:xfrm>
              <a:off x="7582237" y="2115399"/>
              <a:ext cx="1782001" cy="548640"/>
            </a:xfrm>
            <a:prstGeom prst="roundRect">
              <a:avLst/>
            </a:prstGeom>
            <a:solidFill>
              <a:srgbClr val="2C6AB6"/>
            </a:solidFill>
            <a:ln>
              <a:noFill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Placebo</a:t>
              </a:r>
            </a:p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po BID x 2 y</a:t>
              </a:r>
            </a:p>
          </p:txBody>
        </p:sp>
        <p:sp>
          <p:nvSpPr>
            <p:cNvPr id="90" name="Rounded Rectangle 21"/>
            <p:cNvSpPr/>
            <p:nvPr/>
          </p:nvSpPr>
          <p:spPr bwMode="gray">
            <a:xfrm>
              <a:off x="7582237" y="4450504"/>
              <a:ext cx="1782001" cy="547676"/>
            </a:xfrm>
            <a:prstGeom prst="roundRect">
              <a:avLst/>
            </a:prstGeom>
            <a:solidFill>
              <a:srgbClr val="2C6AB6"/>
            </a:solidFill>
            <a:ln>
              <a:noFill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Placebo</a:t>
              </a:r>
            </a:p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po BID x 2 y</a:t>
              </a:r>
            </a:p>
          </p:txBody>
        </p:sp>
        <p:sp>
          <p:nvSpPr>
            <p:cNvPr id="91" name="Rounded Rectangle 9"/>
            <p:cNvSpPr/>
            <p:nvPr/>
          </p:nvSpPr>
          <p:spPr bwMode="gray">
            <a:xfrm>
              <a:off x="7582237" y="6542864"/>
              <a:ext cx="1782001" cy="54864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ts val="200"/>
                </a:spcBef>
              </a:pPr>
              <a:r>
                <a:rPr lang="en-US" sz="1000" b="1" dirty="0">
                  <a:solidFill>
                    <a:schemeClr val="bg1"/>
                  </a:solidFill>
                  <a:latin typeface="MS Reference Sans Serif" panose="020B0604030504040204" pitchFamily="34" charset="0"/>
                  <a:ea typeface="ＭＳ Ｐゴシック" charset="-128"/>
                  <a:cs typeface="Arial" panose="020B0604020202020204" pitchFamily="34" charset="0"/>
                </a:rPr>
                <a:t>Observation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812532" y="1379008"/>
              <a:ext cx="248105" cy="307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en-US" sz="1000" b="1" dirty="0">
                <a:latin typeface="MS Reference Sans Serif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6" name="Title 1"/>
          <p:cNvSpPr txBox="1">
            <a:spLocks/>
          </p:cNvSpPr>
          <p:nvPr/>
        </p:nvSpPr>
        <p:spPr bwMode="auto">
          <a:xfrm>
            <a:off x="9615" y="112"/>
            <a:ext cx="9144000" cy="914400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1436" tIns="45718" rIns="91436" bIns="4571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4400" b="1" dirty="0" smtClean="0">
                <a:solidFill>
                  <a:srgbClr val="2C6AB6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ALCHEMIST</a:t>
            </a:r>
            <a:endParaRPr lang="en-US" altLang="en-US" sz="4400" b="1" dirty="0">
              <a:solidFill>
                <a:srgbClr val="2C6AB6"/>
              </a:solidFill>
              <a:latin typeface="MS Reference Sans Serif" panose="020B0604030504040204" pitchFamily="34" charset="0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00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2535" y="4957949"/>
            <a:ext cx="3783758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white"/>
                </a:solidFill>
                <a:latin typeface="MS Reference Sans Serif" panose="020B0604030504040204" pitchFamily="34" charset="0"/>
                <a:ea typeface="MS PGothic" pitchFamily="34" charset="-128"/>
              </a:rPr>
              <a:t>Median # of doses: 4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white"/>
                </a:solidFill>
                <a:latin typeface="MS Reference Sans Serif" panose="020B0604030504040204" pitchFamily="34" charset="0"/>
                <a:ea typeface="MS PGothic" pitchFamily="34" charset="-128"/>
              </a:rPr>
              <a:t>29% received ~ 1 year of tx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white"/>
                </a:solidFill>
                <a:latin typeface="MS Reference Sans Serif" panose="020B0604030504040204" pitchFamily="34" charset="0"/>
                <a:ea typeface="MS PGothic" pitchFamily="34" charset="-128"/>
              </a:rPr>
              <a:t>49% discontinued tx due to AE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53464" y="6567009"/>
            <a:ext cx="2938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i="1" dirty="0" smtClean="0">
                <a:solidFill>
                  <a:prstClr val="black"/>
                </a:solidFill>
                <a:latin typeface="MS Reference Sans Serif" panose="020B0604030504040204" pitchFamily="34" charset="0"/>
                <a:ea typeface="MS PGothic" pitchFamily="34" charset="-128"/>
              </a:rPr>
              <a:t>Eggermont AMM et al: NEJM Oct 2016</a:t>
            </a:r>
            <a:endParaRPr lang="en-US" sz="1100" i="1" dirty="0">
              <a:solidFill>
                <a:prstClr val="black"/>
              </a:solidFill>
              <a:latin typeface="MS Reference Sans Serif" panose="020B0604030504040204" pitchFamily="34" charset="0"/>
              <a:ea typeface="MS PGothic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2537" y="4257168"/>
            <a:ext cx="2560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MS Reference Sans Serif" panose="020B0604030504040204" pitchFamily="34" charset="0"/>
              </a:rPr>
              <a:t>Median FU 5.3 years</a:t>
            </a:r>
            <a:endParaRPr lang="en-US" dirty="0">
              <a:latin typeface="MS Reference Sans Serif" panose="020B0604030504040204" pitchFamily="34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9615" y="112"/>
            <a:ext cx="9144000" cy="914400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1436" tIns="45718" rIns="91436" bIns="4571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4000" b="1" dirty="0" smtClean="0">
                <a:solidFill>
                  <a:srgbClr val="2C6AB6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Adjuvant Ipilimumab in Melanoma</a:t>
            </a:r>
            <a:endParaRPr lang="en-US" altLang="en-US" sz="4000" b="1" dirty="0">
              <a:solidFill>
                <a:srgbClr val="2C6AB6"/>
              </a:solidFill>
              <a:latin typeface="MS Reference Sans Serif" panose="020B0604030504040204" pitchFamily="34" charset="0"/>
              <a:cs typeface="Andalus" panose="02020603050405020304" pitchFamily="18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84" y="1497681"/>
            <a:ext cx="90297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18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-9053" y="-2381"/>
            <a:ext cx="9144000" cy="914400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1436" tIns="45718" rIns="91436" bIns="4571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3800" b="1" dirty="0">
                <a:solidFill>
                  <a:srgbClr val="2C6AB6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Ongoing PD-1/PD-L1 Adjuvant Trials</a:t>
            </a:r>
          </a:p>
        </p:txBody>
      </p:sp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199926"/>
              </p:ext>
            </p:extLst>
          </p:nvPr>
        </p:nvGraphicFramePr>
        <p:xfrm>
          <a:off x="349732" y="1050003"/>
          <a:ext cx="8503920" cy="488442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801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4577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Drug/Trial</a:t>
                      </a: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Description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Stages</a:t>
                      </a:r>
                    </a:p>
                    <a:p>
                      <a:pPr algn="l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Entered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400" b="1" dirty="0">
                        <a:solidFill>
                          <a:schemeClr val="bg1"/>
                        </a:solidFill>
                        <a:latin typeface="MS Reference Sans Serif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Primary</a:t>
                      </a:r>
                    </a:p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 Endpoint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Nivolumab</a:t>
                      </a:r>
                    </a:p>
                    <a:p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ALCHEMIST/ANVIL</a:t>
                      </a: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US NCI, observation as control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IB (4 cm) – IIIA</a:t>
                      </a:r>
                    </a:p>
                    <a:p>
                      <a:pPr algn="l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After adjuvant chemotherapy and/or radiation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Phase 3</a:t>
                      </a:r>
                    </a:p>
                    <a:p>
                      <a:pPr algn="l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Allows PD-L1+ and PD-L1-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OS/DFS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Atezolizumab</a:t>
                      </a:r>
                    </a:p>
                    <a:p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Impower010</a:t>
                      </a: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Global, placebo</a:t>
                      </a:r>
                    </a:p>
                    <a:p>
                      <a:pPr algn="l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controlled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kumimoji="1" lang="en-US" sz="1400" b="0" kern="1200" dirty="0">
                          <a:solidFill>
                            <a:schemeClr val="dk1"/>
                          </a:solidFill>
                          <a:latin typeface="MS Reference Sans Serif" panose="020B0604030504040204" pitchFamily="34" charset="0"/>
                          <a:ea typeface="+mn-ea"/>
                          <a:cs typeface="Arial" panose="020B0604020202020204" pitchFamily="34" charset="0"/>
                        </a:rPr>
                        <a:t>IB (4 cm) – IIIA</a:t>
                      </a:r>
                    </a:p>
                    <a:p>
                      <a:pPr marL="0" algn="l" defTabSz="914377" rtl="0" eaLnBrk="1" latinLnBrk="0" hangingPunct="1"/>
                      <a:r>
                        <a:rPr kumimoji="1" lang="en-US" sz="1400" b="0" kern="1200" dirty="0">
                          <a:solidFill>
                            <a:schemeClr val="dk1"/>
                          </a:solidFill>
                          <a:latin typeface="MS Reference Sans Serif" panose="020B0604030504040204" pitchFamily="34" charset="0"/>
                          <a:ea typeface="+mn-ea"/>
                          <a:cs typeface="Arial" panose="020B0604020202020204" pitchFamily="34" charset="0"/>
                        </a:rPr>
                        <a:t>After adjuvant</a:t>
                      </a:r>
                    </a:p>
                    <a:p>
                      <a:pPr marL="0" algn="l" defTabSz="914377" rtl="0" eaLnBrk="1" latinLnBrk="0" hangingPunct="1"/>
                      <a:r>
                        <a:rPr kumimoji="1" lang="en-US" sz="1400" b="0" kern="1200" dirty="0">
                          <a:solidFill>
                            <a:schemeClr val="dk1"/>
                          </a:solidFill>
                          <a:latin typeface="MS Reference Sans Serif" panose="020B0604030504040204" pitchFamily="34" charset="0"/>
                          <a:ea typeface="+mn-ea"/>
                          <a:cs typeface="Arial" panose="020B0604020202020204" pitchFamily="34" charset="0"/>
                        </a:rPr>
                        <a:t>chemotherapy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kumimoji="1" lang="en-US" sz="1400" b="0" kern="1200" dirty="0">
                          <a:solidFill>
                            <a:schemeClr val="dk1"/>
                          </a:solidFill>
                          <a:latin typeface="MS Reference Sans Serif" panose="020B0604030504040204" pitchFamily="34" charset="0"/>
                          <a:ea typeface="+mn-ea"/>
                          <a:cs typeface="Arial" panose="020B0604020202020204" pitchFamily="34" charset="0"/>
                        </a:rPr>
                        <a:t>Phase 3</a:t>
                      </a:r>
                    </a:p>
                    <a:p>
                      <a:pPr marL="0" algn="l" defTabSz="914377" rtl="0" eaLnBrk="1" latinLnBrk="0" hangingPunct="1"/>
                      <a:r>
                        <a:rPr kumimoji="1" lang="en-US" sz="1400" b="0" kern="1200" dirty="0">
                          <a:solidFill>
                            <a:schemeClr val="dk1"/>
                          </a:solidFill>
                          <a:latin typeface="MS Reference Sans Serif" panose="020B0604030504040204" pitchFamily="34" charset="0"/>
                          <a:ea typeface="+mn-ea"/>
                          <a:cs typeface="Arial" panose="020B0604020202020204" pitchFamily="34" charset="0"/>
                        </a:rPr>
                        <a:t>Restricted to PD-L1+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kumimoji="1" lang="en-US" sz="1400" b="0" kern="1200" dirty="0">
                          <a:solidFill>
                            <a:schemeClr val="dk1"/>
                          </a:solidFill>
                          <a:latin typeface="MS Reference Sans Serif" panose="020B0604030504040204" pitchFamily="34" charset="0"/>
                          <a:ea typeface="+mn-ea"/>
                          <a:cs typeface="Arial" panose="020B0604020202020204" pitchFamily="34" charset="0"/>
                        </a:rPr>
                        <a:t>DFS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MEDI4736</a:t>
                      </a:r>
                    </a:p>
                    <a:p>
                      <a:r>
                        <a:rPr lang="en-US" sz="1400" b="0" dirty="0" err="1" smtClean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Durvalumab</a:t>
                      </a:r>
                      <a:endParaRPr lang="en-US" sz="1400" b="0" dirty="0">
                        <a:latin typeface="MS Reference Sans Serif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Global, placebo</a:t>
                      </a:r>
                    </a:p>
                    <a:p>
                      <a:pPr algn="l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controlled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IB (4 cm) – IIIA</a:t>
                      </a:r>
                    </a:p>
                    <a:p>
                      <a:pPr algn="l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After adjuvant chemotherapy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Phase 3 </a:t>
                      </a:r>
                    </a:p>
                    <a:p>
                      <a:pPr algn="l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Allows PD-L1+ and PD-L1-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DFS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Pembrolizumab</a:t>
                      </a:r>
                    </a:p>
                    <a:p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Keynote-091</a:t>
                      </a: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ETOP/EORTC, </a:t>
                      </a:r>
                    </a:p>
                    <a:p>
                      <a:pPr algn="l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placebo </a:t>
                      </a:r>
                    </a:p>
                    <a:p>
                      <a:pPr algn="l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controlled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IB (4 cm) – IIIA</a:t>
                      </a:r>
                    </a:p>
                    <a:p>
                      <a:pPr algn="l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After adjuvant</a:t>
                      </a:r>
                    </a:p>
                    <a:p>
                      <a:pPr algn="l"/>
                      <a:r>
                        <a:rPr lang="en-US" sz="1400" b="0" dirty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chemotherapy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latin typeface="MS Reference Sans Serif" panose="020B0604030504040204" pitchFamily="34" charset="0"/>
                          <a:ea typeface="+mn-ea"/>
                          <a:cs typeface="Arial" panose="020B0604020202020204" pitchFamily="34" charset="0"/>
                        </a:rPr>
                        <a:t>Phase 3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latin typeface="MS Reference Sans Serif" panose="020B0604030504040204" pitchFamily="34" charset="0"/>
                          <a:ea typeface="+mn-ea"/>
                          <a:cs typeface="Arial" panose="020B0604020202020204" pitchFamily="34" charset="0"/>
                        </a:rPr>
                        <a:t>Allows PD-L1+ and PD-L1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latin typeface="MS Reference Sans Serif" panose="020B0604030504040204" pitchFamily="34" charset="0"/>
                          <a:ea typeface="+mn-ea"/>
                          <a:cs typeface="Arial" panose="020B0604020202020204" pitchFamily="34" charset="0"/>
                        </a:rPr>
                        <a:t>DFS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34742" y="6026054"/>
            <a:ext cx="7789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latin typeface="MS Reference Sans Serif" panose="020B0604030504040204" pitchFamily="34" charset="0"/>
              </a:rPr>
              <a:t>Abbreviations</a:t>
            </a:r>
            <a:r>
              <a:rPr lang="en-US" sz="1200" dirty="0">
                <a:latin typeface="MS Reference Sans Serif" panose="020B0604030504040204" pitchFamily="34" charset="0"/>
              </a:rPr>
              <a:t>: ETOP/EORTC, European Thoracic Oncology Platform/European Organization for the </a:t>
            </a:r>
          </a:p>
          <a:p>
            <a:r>
              <a:rPr lang="en-US" sz="1200" dirty="0">
                <a:latin typeface="MS Reference Sans Serif" panose="020B0604030504040204" pitchFamily="34" charset="0"/>
              </a:rPr>
              <a:t>Research and Treatment of Cancer; US NCI, United States National Cancer Institute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583197" y="6596394"/>
            <a:ext cx="25517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i="1" dirty="0">
                <a:latin typeface="MS Reference Sans Serif" panose="020B0604030504040204" pitchFamily="34" charset="0"/>
              </a:rPr>
              <a:t>Chuang et al, Hem Onc Clinics 2016</a:t>
            </a:r>
          </a:p>
        </p:txBody>
      </p:sp>
    </p:spTree>
    <p:extLst>
      <p:ext uri="{BB962C8B-B14F-4D97-AF65-F5344CB8AC3E}">
        <p14:creationId xmlns:p14="http://schemas.microsoft.com/office/powerpoint/2010/main" val="68925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31" y="616606"/>
            <a:ext cx="9134384" cy="634974"/>
          </a:xfrm>
        </p:spPr>
        <p:txBody>
          <a:bodyPr/>
          <a:lstStyle/>
          <a:p>
            <a:r>
              <a:rPr lang="en-US" sz="2800" b="1" dirty="0" smtClean="0">
                <a:latin typeface="MS Reference Sans Serif" panose="020B0604030504040204" pitchFamily="34" charset="0"/>
              </a:rPr>
              <a:t>Prospective Phase III Trials</a:t>
            </a:r>
            <a:endParaRPr lang="en-US" sz="2800" b="1" dirty="0">
              <a:latin typeface="MS Reference Sans Serif" panose="020B060403050404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465104"/>
              </p:ext>
            </p:extLst>
          </p:nvPr>
        </p:nvGraphicFramePr>
        <p:xfrm>
          <a:off x="466815" y="1342110"/>
          <a:ext cx="8457052" cy="469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2785"/>
                <a:gridCol w="1422400"/>
                <a:gridCol w="5621867"/>
              </a:tblGrid>
              <a:tr h="383543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endParaRPr lang="en-US" sz="2200" dirty="0">
                        <a:latin typeface="MS Reference Sans Serif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1280" marR="81280" marT="45705" marB="45705"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2200" dirty="0" smtClean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Marker</a:t>
                      </a:r>
                      <a:endParaRPr lang="en-US" sz="2200" dirty="0">
                        <a:latin typeface="MS Reference Sans Serif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1280" marR="81280" marT="45705" marB="45705"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2200" dirty="0" smtClean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Primary Endpoint</a:t>
                      </a:r>
                      <a:endParaRPr lang="en-US" sz="2200" dirty="0">
                        <a:latin typeface="MS Reference Sans Serif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1280" marR="81280" marT="45705" marB="45705"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3257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2200" dirty="0" smtClean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TASTE</a:t>
                      </a:r>
                      <a:endParaRPr lang="en-US" sz="2200" dirty="0">
                        <a:latin typeface="MS Reference Sans Serif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1280" marR="81280" marT="45705" marB="45705"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2200" dirty="0" smtClean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ERCC1</a:t>
                      </a:r>
                      <a:endParaRPr lang="en-US" sz="2200" dirty="0">
                        <a:latin typeface="MS Reference Sans Serif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1280" marR="81280" marT="45705" marB="45705"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2200" dirty="0" smtClean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Did not proceed to Phase</a:t>
                      </a:r>
                      <a:r>
                        <a:rPr lang="en-US" sz="2200" baseline="0" dirty="0" smtClean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 III due to the methodology issues</a:t>
                      </a:r>
                    </a:p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2200" baseline="0" dirty="0" smtClean="0">
                          <a:solidFill>
                            <a:srgbClr val="FF0000"/>
                          </a:solidFill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Reanalysis of tissue using mass spectroscopy-based proteomics has identified potential predictive markers (ERCC1, </a:t>
                      </a:r>
                      <a:r>
                        <a:rPr lang="en-US" sz="2200" baseline="0" dirty="0" err="1" smtClean="0">
                          <a:solidFill>
                            <a:srgbClr val="FF0000"/>
                          </a:solidFill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Folate</a:t>
                      </a:r>
                      <a:r>
                        <a:rPr lang="en-US" sz="2200" baseline="0" dirty="0" smtClean="0">
                          <a:solidFill>
                            <a:srgbClr val="FF0000"/>
                          </a:solidFill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 receptor, p16)</a:t>
                      </a:r>
                    </a:p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2200" baseline="0" dirty="0" err="1" smtClean="0">
                          <a:solidFill>
                            <a:srgbClr val="FF0000"/>
                          </a:solidFill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Soria</a:t>
                      </a:r>
                      <a:r>
                        <a:rPr lang="en-US" sz="2200" baseline="0" dirty="0" smtClean="0">
                          <a:solidFill>
                            <a:srgbClr val="FF0000"/>
                          </a:solidFill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 JC, et al. WCLC 2016</a:t>
                      </a:r>
                      <a:endParaRPr lang="en-US" sz="2200" dirty="0">
                        <a:solidFill>
                          <a:srgbClr val="FF0000"/>
                        </a:solidFill>
                        <a:latin typeface="MS Reference Sans Serif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1280" marR="81280" marT="45705" marB="45705"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2154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2200" dirty="0" smtClean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SCAT</a:t>
                      </a:r>
                      <a:endParaRPr lang="en-US" sz="2200" dirty="0">
                        <a:latin typeface="MS Reference Sans Serif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1280" marR="81280" marT="45705" marB="45705"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2200" dirty="0" smtClean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BRCA1</a:t>
                      </a:r>
                    </a:p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2200" dirty="0" smtClean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RAP80</a:t>
                      </a:r>
                      <a:endParaRPr lang="en-US" sz="2200" dirty="0">
                        <a:latin typeface="MS Reference Sans Serif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1280" marR="81280" marT="45705" marB="45705"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2200" dirty="0" smtClean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Did not meet</a:t>
                      </a:r>
                      <a:r>
                        <a:rPr lang="en-US" sz="2200" baseline="0" dirty="0" smtClean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 its primary OS endpoint</a:t>
                      </a:r>
                      <a:endParaRPr lang="en-US" sz="2200" dirty="0">
                        <a:latin typeface="MS Reference Sans Serif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1280" marR="81280" marT="45705" marB="45705"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2154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2200" dirty="0" smtClean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ITACA</a:t>
                      </a:r>
                      <a:endParaRPr lang="en-US" sz="2200" dirty="0">
                        <a:latin typeface="MS Reference Sans Serif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1280" marR="81280" marT="45705" marB="45705"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2200" dirty="0" smtClean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ERCC1</a:t>
                      </a:r>
                    </a:p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2200" dirty="0" smtClean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TS</a:t>
                      </a:r>
                      <a:endParaRPr lang="en-US" sz="2200" dirty="0">
                        <a:latin typeface="MS Reference Sans Serif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1280" marR="81280" marT="45705" marB="45705"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2200" dirty="0" smtClean="0">
                          <a:latin typeface="MS Reference Sans Serif" panose="020B0604030504040204" pitchFamily="34" charset="0"/>
                          <a:cs typeface="Arial" panose="020B0604020202020204" pitchFamily="34" charset="0"/>
                        </a:rPr>
                        <a:t>Awaiting results </a:t>
                      </a:r>
                      <a:endParaRPr lang="en-US" sz="2200" dirty="0">
                        <a:latin typeface="MS Reference Sans Serif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1280" marR="81280" marT="45705" marB="45705"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9615" y="-84553"/>
            <a:ext cx="9144000" cy="914400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1436" tIns="45718" rIns="91436" bIns="4571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4000" b="1" dirty="0" smtClean="0">
                <a:solidFill>
                  <a:srgbClr val="2C6AB6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Chemotherapy Predictive Markers</a:t>
            </a:r>
            <a:endParaRPr lang="en-US" altLang="en-US" sz="4000" b="1" dirty="0">
              <a:solidFill>
                <a:srgbClr val="2C6AB6"/>
              </a:solidFill>
              <a:latin typeface="MS Reference Sans Serif" panose="020B0604030504040204" pitchFamily="34" charset="0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5069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ext Box 367"/>
          <p:cNvSpPr txBox="1">
            <a:spLocks noChangeArrowheads="1"/>
          </p:cNvSpPr>
          <p:nvPr/>
        </p:nvSpPr>
        <p:spPr bwMode="auto">
          <a:xfrm>
            <a:off x="5930825" y="6596068"/>
            <a:ext cx="321317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/>
            <a:r>
              <a:rPr lang="en-US" sz="1000" b="0" i="1" dirty="0">
                <a:latin typeface="MS Reference Sans Serif" panose="020B0604030504040204" pitchFamily="34" charset="0"/>
              </a:rPr>
              <a:t>Zhu C-Q et al, J Clin Oncol 2010, 28: 4417-24</a:t>
            </a:r>
          </a:p>
        </p:txBody>
      </p:sp>
      <p:sp>
        <p:nvSpPr>
          <p:cNvPr id="101378" name="Text Box 2"/>
          <p:cNvSpPr txBox="1">
            <a:spLocks noChangeArrowheads="1"/>
          </p:cNvSpPr>
          <p:nvPr/>
        </p:nvSpPr>
        <p:spPr bwMode="auto">
          <a:xfrm>
            <a:off x="3181395" y="5712854"/>
            <a:ext cx="28440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r>
              <a:rPr lang="en-US" sz="1800" dirty="0">
                <a:solidFill>
                  <a:srgbClr val="C00000"/>
                </a:solidFill>
                <a:latin typeface="MS Reference Sans Serif" panose="020B0604030504040204" pitchFamily="34" charset="0"/>
              </a:rPr>
              <a:t>Interaction p = 0.0001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158980"/>
              </p:ext>
            </p:extLst>
          </p:nvPr>
        </p:nvGraphicFramePr>
        <p:xfrm>
          <a:off x="325969" y="4939405"/>
          <a:ext cx="4246033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844"/>
                <a:gridCol w="850482"/>
                <a:gridCol w="684844"/>
                <a:gridCol w="1280917"/>
                <a:gridCol w="744946"/>
              </a:tblGrid>
              <a:tr h="243946">
                <a:tc gridSpan="2"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MS Reference Sans Serif" panose="020B0604030504040204" pitchFamily="34" charset="0"/>
                          <a:cs typeface="Arial" pitchFamily="34" charset="0"/>
                        </a:rPr>
                        <a:t>No at Risk</a:t>
                      </a:r>
                      <a:endParaRPr lang="en-US" sz="1000" dirty="0">
                        <a:solidFill>
                          <a:schemeClr val="tx1"/>
                        </a:solidFill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67" marR="81267" marT="45740" marB="4574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67" marR="81267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67" marR="81267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67" marR="81267" marT="45740" marB="45740">
                    <a:noFill/>
                  </a:tcPr>
                </a:tc>
              </a:tr>
              <a:tr h="243946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Observ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67" marR="81267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31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67" marR="81267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9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67" marR="81267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3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67" marR="81267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0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67" marR="81267" marT="45740" marB="45740">
                    <a:noFill/>
                  </a:tcPr>
                </a:tc>
              </a:tr>
              <a:tr h="243946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Chemo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67" marR="81267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36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67" marR="81267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25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67" marR="81267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15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67" marR="81267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1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67" marR="81267" marT="45740" marB="45740">
                    <a:noFill/>
                  </a:tcPr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2520525" y="695997"/>
            <a:ext cx="4014784" cy="609600"/>
            <a:chOff x="2425700" y="790528"/>
            <a:chExt cx="4014784" cy="6096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 r="67674" b="79310"/>
            <a:stretch/>
          </p:blipFill>
          <p:spPr>
            <a:xfrm>
              <a:off x="2425700" y="790528"/>
              <a:ext cx="1964267" cy="60960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4075734" y="989013"/>
              <a:ext cx="23647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rgbClr val="2C6AB6"/>
                  </a:solidFill>
                  <a:latin typeface="MS Reference Sans Serif" panose="020B0604030504040204" pitchFamily="34" charset="0"/>
                </a:rPr>
                <a:t>15 Gene Signature </a:t>
              </a:r>
            </a:p>
          </p:txBody>
        </p:sp>
      </p:grp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571165"/>
              </p:ext>
            </p:extLst>
          </p:nvPr>
        </p:nvGraphicFramePr>
        <p:xfrm>
          <a:off x="4631268" y="4907655"/>
          <a:ext cx="4275667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332"/>
                <a:gridCol w="736357"/>
                <a:gridCol w="806788"/>
                <a:gridCol w="1258209"/>
                <a:gridCol w="785981"/>
              </a:tblGrid>
              <a:tr h="243946">
                <a:tc gridSpan="2"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MS Reference Sans Serif" panose="020B0604030504040204" pitchFamily="34" charset="0"/>
                          <a:cs typeface="Arial" pitchFamily="34" charset="0"/>
                        </a:rPr>
                        <a:t>No at Risk</a:t>
                      </a:r>
                      <a:endParaRPr lang="en-US" sz="1000" dirty="0">
                        <a:solidFill>
                          <a:schemeClr val="tx1"/>
                        </a:solidFill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92" marR="81292" marT="45740" marB="4574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92" marR="81292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92" marR="81292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92" marR="81292" marT="45740" marB="45740">
                    <a:noFill/>
                  </a:tcPr>
                </a:tc>
              </a:tr>
              <a:tr h="243946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Observ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92" marR="81292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31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92" marR="81292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28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92" marR="81292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20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92" marR="81292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1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92" marR="81292" marT="45740" marB="45740">
                    <a:noFill/>
                  </a:tcPr>
                </a:tc>
              </a:tr>
              <a:tr h="243946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Chemo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92" marR="81292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35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92" marR="81292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28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92" marR="81292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19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92" marR="81292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MS Reference Sans Serif" panose="020B0604030504040204" pitchFamily="34" charset="0"/>
                          <a:cs typeface="Arial" pitchFamily="34" charset="0"/>
                        </a:rPr>
                        <a:t>3</a:t>
                      </a:r>
                      <a:endParaRPr lang="en-US" sz="1000" dirty="0">
                        <a:latin typeface="MS Reference Sans Serif" panose="020B0604030504040204" pitchFamily="34" charset="0"/>
                        <a:cs typeface="Arial" pitchFamily="34" charset="0"/>
                      </a:endParaRPr>
                    </a:p>
                  </a:txBody>
                  <a:tcPr marL="81292" marR="81292" marT="45740" marB="45740">
                    <a:noFill/>
                  </a:tcPr>
                </a:tc>
              </a:tr>
            </a:tbl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192507" y="1599509"/>
            <a:ext cx="4282129" cy="3574846"/>
            <a:chOff x="192505" y="1599509"/>
            <a:chExt cx="4282129" cy="3574846"/>
          </a:xfrm>
        </p:grpSpPr>
        <p:sp>
          <p:nvSpPr>
            <p:cNvPr id="101379" name="Rectangle 199"/>
            <p:cNvSpPr>
              <a:spLocks noChangeArrowheads="1"/>
            </p:cNvSpPr>
            <p:nvPr/>
          </p:nvSpPr>
          <p:spPr bwMode="auto">
            <a:xfrm>
              <a:off x="1216534" y="1599509"/>
              <a:ext cx="31587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dirty="0">
                  <a:latin typeface="MS Reference Sans Serif" panose="020B0604030504040204" pitchFamily="34" charset="0"/>
                </a:rPr>
                <a:t>JBR.10, </a:t>
              </a:r>
              <a:r>
                <a:rPr lang="en-US" dirty="0" smtClean="0">
                  <a:latin typeface="MS Reference Sans Serif" panose="020B0604030504040204" pitchFamily="34" charset="0"/>
                </a:rPr>
                <a:t>High Risk </a:t>
              </a:r>
              <a:r>
                <a:rPr lang="en-US" dirty="0">
                  <a:latin typeface="MS Reference Sans Serif" panose="020B0604030504040204" pitchFamily="34" charset="0"/>
                </a:rPr>
                <a:t>(n=67)</a:t>
              </a: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192505" y="2055941"/>
              <a:ext cx="4282129" cy="3118414"/>
              <a:chOff x="192505" y="2055941"/>
              <a:chExt cx="4282129" cy="3118414"/>
            </a:xfrm>
          </p:grpSpPr>
          <p:pic>
            <p:nvPicPr>
              <p:cNvPr id="101382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6767" y="2055941"/>
                <a:ext cx="4097867" cy="3118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192505" y="2055941"/>
                <a:ext cx="541421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4377978" y="1594544"/>
            <a:ext cx="4326959" cy="3541712"/>
            <a:chOff x="4377977" y="1594544"/>
            <a:chExt cx="4326959" cy="3541712"/>
          </a:xfrm>
        </p:grpSpPr>
        <p:sp>
          <p:nvSpPr>
            <p:cNvPr id="101380" name="Rectangle 366"/>
            <p:cNvSpPr>
              <a:spLocks noChangeArrowheads="1"/>
            </p:cNvSpPr>
            <p:nvPr/>
          </p:nvSpPr>
          <p:spPr bwMode="auto">
            <a:xfrm>
              <a:off x="5615366" y="1594544"/>
              <a:ext cx="308957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dirty="0">
                  <a:latin typeface="MS Reference Sans Serif" panose="020B0604030504040204" pitchFamily="34" charset="0"/>
                </a:rPr>
                <a:t>JBR.10, </a:t>
              </a:r>
              <a:r>
                <a:rPr lang="en-US" dirty="0" smtClean="0">
                  <a:latin typeface="MS Reference Sans Serif" panose="020B0604030504040204" pitchFamily="34" charset="0"/>
                </a:rPr>
                <a:t>Low Risk </a:t>
              </a:r>
              <a:r>
                <a:rPr lang="en-US" dirty="0">
                  <a:latin typeface="MS Reference Sans Serif" panose="020B0604030504040204" pitchFamily="34" charset="0"/>
                </a:rPr>
                <a:t>(n=66)</a:t>
              </a: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4377977" y="2054234"/>
              <a:ext cx="4322935" cy="3082022"/>
              <a:chOff x="4377977" y="2054234"/>
              <a:chExt cx="4322935" cy="3082022"/>
            </a:xfrm>
          </p:grpSpPr>
          <p:pic>
            <p:nvPicPr>
              <p:cNvPr id="101383" name="Picture 3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11512" y="2097781"/>
                <a:ext cx="4089400" cy="3038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" name="TextBox 16"/>
              <p:cNvSpPr txBox="1"/>
              <p:nvPr/>
            </p:nvSpPr>
            <p:spPr>
              <a:xfrm>
                <a:off x="4377977" y="2054234"/>
                <a:ext cx="541421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20" name="Title 1"/>
          <p:cNvSpPr txBox="1">
            <a:spLocks/>
          </p:cNvSpPr>
          <p:nvPr/>
        </p:nvSpPr>
        <p:spPr bwMode="auto">
          <a:xfrm>
            <a:off x="9615" y="112"/>
            <a:ext cx="9144000" cy="914400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1436" tIns="45718" rIns="91436" bIns="4571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4000" b="1" dirty="0" smtClean="0">
                <a:solidFill>
                  <a:srgbClr val="2C6AB6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Chemotherapy Predictive Markers</a:t>
            </a:r>
            <a:endParaRPr lang="en-US" altLang="en-US" sz="4000" b="1" dirty="0">
              <a:solidFill>
                <a:srgbClr val="2C6AB6"/>
              </a:solidFill>
              <a:latin typeface="MS Reference Sans Serif" panose="020B0604030504040204" pitchFamily="34" charset="0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272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9615" y="112"/>
            <a:ext cx="9144000" cy="914400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1436" tIns="45718" rIns="91436" bIns="4571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4000" b="1" dirty="0" smtClean="0">
                <a:solidFill>
                  <a:srgbClr val="2C6AB6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Summary</a:t>
            </a:r>
            <a:endParaRPr lang="en-US" altLang="en-US" sz="4000" b="1" dirty="0">
              <a:solidFill>
                <a:srgbClr val="2C6AB6"/>
              </a:solidFill>
              <a:latin typeface="MS Reference Sans Serif" panose="020B0604030504040204" pitchFamily="34" charset="0"/>
              <a:cs typeface="Andalus" panose="02020603050405020304" pitchFamily="18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2250" y="813730"/>
            <a:ext cx="8763000" cy="3229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80000"/>
              </a:lnSpc>
              <a:buFont typeface="Wingdings" charset="2"/>
              <a:buChar char="q"/>
            </a:pPr>
            <a:r>
              <a:rPr lang="en-US" dirty="0" smtClean="0">
                <a:latin typeface="MS Reference Sans Serif"/>
                <a:cs typeface="MS Reference Sans Serif"/>
              </a:rPr>
              <a:t>Four cycles of a platinum-based doublet is the standard of care </a:t>
            </a:r>
          </a:p>
          <a:p>
            <a:pPr>
              <a:lnSpc>
                <a:spcPct val="80000"/>
              </a:lnSpc>
            </a:pPr>
            <a:r>
              <a:rPr lang="en-US" dirty="0" smtClean="0">
                <a:latin typeface="MS Reference Sans Serif"/>
                <a:cs typeface="MS Reference Sans Serif"/>
              </a:rPr>
              <a:t>    for patients with resected stage  IIB-IIIA and is reasonable in </a:t>
            </a:r>
          </a:p>
          <a:p>
            <a:pPr>
              <a:lnSpc>
                <a:spcPct val="80000"/>
              </a:lnSpc>
            </a:pPr>
            <a:r>
              <a:rPr lang="en-US" dirty="0">
                <a:latin typeface="MS Reference Sans Serif"/>
                <a:cs typeface="MS Reference Sans Serif"/>
              </a:rPr>
              <a:t> </a:t>
            </a:r>
            <a:r>
              <a:rPr lang="en-US" dirty="0" smtClean="0">
                <a:latin typeface="MS Reference Sans Serif"/>
                <a:cs typeface="MS Reference Sans Serif"/>
              </a:rPr>
              <a:t>   patients with resected stage IB </a:t>
            </a:r>
            <a:r>
              <a:rPr lang="en-US" u="sng" dirty="0" smtClean="0">
                <a:latin typeface="MS Reference Sans Serif"/>
                <a:cs typeface="MS Reference Sans Serif"/>
              </a:rPr>
              <a:t>&gt;</a:t>
            </a:r>
            <a:r>
              <a:rPr lang="en-US" dirty="0" smtClean="0">
                <a:latin typeface="MS Reference Sans Serif"/>
                <a:cs typeface="MS Reference Sans Serif"/>
              </a:rPr>
              <a:t> 4 cm.</a:t>
            </a:r>
          </a:p>
          <a:p>
            <a:pPr>
              <a:lnSpc>
                <a:spcPct val="80000"/>
              </a:lnSpc>
            </a:pPr>
            <a:endParaRPr lang="en-US" dirty="0" smtClean="0">
              <a:latin typeface="MS Reference Sans Serif"/>
              <a:cs typeface="MS Reference Sans Serif"/>
            </a:endParaRPr>
          </a:p>
          <a:p>
            <a:pPr marL="342900" indent="-342900">
              <a:lnSpc>
                <a:spcPct val="80000"/>
              </a:lnSpc>
              <a:buFont typeface="Wingdings" charset="2"/>
              <a:buChar char="q"/>
            </a:pPr>
            <a:r>
              <a:rPr lang="en-US" dirty="0" smtClean="0">
                <a:latin typeface="MS Reference Sans Serif"/>
                <a:cs typeface="MS Reference Sans Serif"/>
              </a:rPr>
              <a:t>The strongest evidence favors adjuvant chemotherapy but </a:t>
            </a:r>
            <a:r>
              <a:rPr lang="en-US" dirty="0" err="1" smtClean="0">
                <a:latin typeface="MS Reference Sans Serif"/>
                <a:cs typeface="MS Reference Sans Serif"/>
              </a:rPr>
              <a:t>neoadjuvant</a:t>
            </a:r>
            <a:r>
              <a:rPr lang="en-US" dirty="0" smtClean="0">
                <a:latin typeface="MS Reference Sans Serif"/>
                <a:cs typeface="MS Reference Sans Serif"/>
              </a:rPr>
              <a:t> chemotherapy is likely to produce a similar survival benefit.</a:t>
            </a:r>
          </a:p>
          <a:p>
            <a:pPr>
              <a:lnSpc>
                <a:spcPct val="80000"/>
              </a:lnSpc>
            </a:pPr>
            <a:endParaRPr lang="en-US" dirty="0" smtClean="0">
              <a:latin typeface="MS Reference Sans Serif"/>
              <a:cs typeface="MS Reference Sans Serif"/>
            </a:endParaRPr>
          </a:p>
          <a:p>
            <a:pPr marL="342900" indent="-342900">
              <a:lnSpc>
                <a:spcPct val="80000"/>
              </a:lnSpc>
              <a:buFont typeface="Wingdings" charset="2"/>
              <a:buChar char="q"/>
            </a:pPr>
            <a:r>
              <a:rPr lang="en-US" dirty="0" smtClean="0">
                <a:latin typeface="MS Reference Sans Serif"/>
                <a:cs typeface="MS Reference Sans Serif"/>
              </a:rPr>
              <a:t>There is strong biological and clinical rationale for the evaluation of molecularly targeted therapy and immune checkpoint inhibitors.  We must be committed to completing the ongoing phase III trials.  </a:t>
            </a:r>
          </a:p>
          <a:p>
            <a:pPr>
              <a:lnSpc>
                <a:spcPct val="80000"/>
              </a:lnSpc>
            </a:pPr>
            <a:endParaRPr lang="en-US" dirty="0" smtClean="0">
              <a:latin typeface="MS Reference Sans Serif"/>
              <a:cs typeface="MS Reference Sans Serif"/>
            </a:endParaRPr>
          </a:p>
          <a:p>
            <a:pPr marL="342900" indent="-342900">
              <a:lnSpc>
                <a:spcPct val="80000"/>
              </a:lnSpc>
              <a:buFont typeface="Wingdings" charset="2"/>
              <a:buChar char="q"/>
            </a:pPr>
            <a:r>
              <a:rPr lang="en-US" dirty="0" smtClean="0">
                <a:latin typeface="MS Reference Sans Serif"/>
                <a:cs typeface="MS Reference Sans Serif"/>
              </a:rPr>
              <a:t>Prospective trials evaluating predictive biomarkers of chemotherapy responsiveness should be conducted in this era of precision medicine.</a:t>
            </a:r>
            <a:endParaRPr lang="en-US" sz="2000" dirty="0" smtClean="0">
              <a:latin typeface="MS Reference Sans Serif"/>
              <a:cs typeface="MS Reference Sans Serif"/>
            </a:endParaRPr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b="3787"/>
          <a:stretch/>
        </p:blipFill>
        <p:spPr>
          <a:xfrm>
            <a:off x="1005494" y="3835359"/>
            <a:ext cx="7082365" cy="30032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553" y="4522837"/>
            <a:ext cx="1112805" cy="307777"/>
          </a:xfrm>
          <a:prstGeom prst="rect">
            <a:avLst/>
          </a:prstGeom>
          <a:solidFill>
            <a:srgbClr val="00B0F0"/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MS Reference Sans Serif" panose="020B0604030504040204" pitchFamily="34" charset="0"/>
              </a:rPr>
              <a:t>1,590,000</a:t>
            </a:r>
            <a:endParaRPr lang="en-US" sz="1400" b="1" dirty="0">
              <a:solidFill>
                <a:schemeClr val="bg1"/>
              </a:solidFill>
              <a:latin typeface="MS Reference Sans Serif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34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" y="3033593"/>
            <a:ext cx="9144000" cy="763246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rgbClr val="2C6AB6"/>
                </a:solidFill>
                <a:latin typeface="MS Reference Sans Serif" panose="020B0604030504040204" pitchFamily="34" charset="0"/>
              </a:rPr>
              <a:t>Adjuvant And Neoadjuvant Therapy</a:t>
            </a:r>
            <a:endParaRPr lang="en-US" sz="4000" b="1" dirty="0">
              <a:solidFill>
                <a:srgbClr val="2C6AB6"/>
              </a:solidFill>
              <a:latin typeface="MS Reference Sans Serif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8395" y="1757750"/>
            <a:ext cx="6987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S Reference Sans Serif" panose="020B0604030504040204" pitchFamily="34" charset="0"/>
              </a:rPr>
              <a:t>Friday-Sunday, February 10-12, </a:t>
            </a:r>
            <a:r>
              <a:rPr lang="en-US" sz="2000" b="1" dirty="0" smtClean="0">
                <a:latin typeface="MS Reference Sans Serif" panose="020B0604030504040204" pitchFamily="34" charset="0"/>
              </a:rPr>
              <a:t>2017, Miami</a:t>
            </a:r>
            <a:r>
              <a:rPr lang="en-US" sz="2000" b="1" dirty="0">
                <a:latin typeface="MS Reference Sans Serif" panose="020B0604030504040204" pitchFamily="34" charset="0"/>
              </a:rPr>
              <a:t>, Florida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1390970" y="4316758"/>
            <a:ext cx="6362057" cy="1719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en-US" sz="16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Karen Kelly, MD</a:t>
            </a:r>
            <a:br>
              <a:rPr lang="en-US" altLang="en-US" sz="16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</a:br>
            <a:r>
              <a:rPr lang="en-US" altLang="en-US" sz="16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Professor of Medicine</a:t>
            </a:r>
            <a:br>
              <a:rPr lang="en-US" altLang="en-US" sz="16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</a:br>
            <a:r>
              <a:rPr lang="en-US" altLang="en-US" sz="16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Associate Director for Clinical Research</a:t>
            </a:r>
            <a:br>
              <a:rPr lang="en-US" altLang="en-US" sz="16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</a:br>
            <a:r>
              <a:rPr lang="en-US" altLang="en-US" sz="16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Jennifer Rene Harmon Tegley and Elizabeth Erica Harmon</a:t>
            </a:r>
            <a:br>
              <a:rPr lang="en-US" altLang="en-US" sz="16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</a:br>
            <a:r>
              <a:rPr lang="en-US" altLang="en-US" sz="16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Endowed Chair in Cancer Clinical Research</a:t>
            </a:r>
            <a:br>
              <a:rPr lang="en-US" altLang="en-US" sz="16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</a:br>
            <a:r>
              <a:rPr lang="en-US" altLang="en-US" sz="16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UC Davis Comprehensive Cancer Center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" y="59634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4400" b="1" dirty="0" smtClean="0">
                <a:solidFill>
                  <a:srgbClr val="2C6AB6"/>
                </a:solidFill>
                <a:effectLst>
                  <a:outerShdw blurRad="50800" dist="25400" algn="l" rotWithShape="0">
                    <a:schemeClr val="tx1">
                      <a:alpha val="40000"/>
                    </a:schemeClr>
                  </a:outerShdw>
                </a:effectLst>
                <a:latin typeface="MS Reference Sans Serif" panose="020B0604030504040204" pitchFamily="34" charset="0"/>
              </a:rPr>
              <a:t>14</a:t>
            </a:r>
            <a:r>
              <a:rPr lang="en-US" sz="4400" b="1" baseline="30000" dirty="0" smtClean="0">
                <a:solidFill>
                  <a:srgbClr val="2C6AB6"/>
                </a:solidFill>
                <a:effectLst>
                  <a:outerShdw blurRad="50800" dist="25400" algn="l" rotWithShape="0">
                    <a:schemeClr val="tx1">
                      <a:alpha val="40000"/>
                    </a:schemeClr>
                  </a:outerShdw>
                </a:effectLst>
                <a:latin typeface="MS Reference Sans Serif" panose="020B0604030504040204" pitchFamily="34" charset="0"/>
              </a:rPr>
              <a:t>th</a:t>
            </a:r>
            <a:r>
              <a:rPr lang="en-US" sz="4400" b="1" dirty="0" smtClean="0">
                <a:solidFill>
                  <a:srgbClr val="2C6AB6"/>
                </a:solidFill>
                <a:effectLst>
                  <a:outerShdw blurRad="50800" dist="25400" algn="l" rotWithShape="0">
                    <a:schemeClr val="tx1">
                      <a:alpha val="40000"/>
                    </a:schemeClr>
                  </a:outerShdw>
                </a:effectLst>
                <a:latin typeface="MS Reference Sans Serif" panose="020B0604030504040204" pitchFamily="34" charset="0"/>
              </a:rPr>
              <a:t> Annual </a:t>
            </a:r>
          </a:p>
          <a:p>
            <a:pPr algn="ctr"/>
            <a:r>
              <a:rPr lang="en-US" sz="4400" b="1" dirty="0" smtClean="0">
                <a:solidFill>
                  <a:srgbClr val="2C6AB6"/>
                </a:solidFill>
                <a:effectLst>
                  <a:outerShdw blurRad="50800" dist="25400" algn="l" rotWithShape="0">
                    <a:schemeClr val="tx1">
                      <a:alpha val="40000"/>
                    </a:schemeClr>
                  </a:outerShdw>
                </a:effectLst>
                <a:latin typeface="MS Reference Sans Serif" panose="020B0604030504040204" pitchFamily="34" charset="0"/>
              </a:rPr>
              <a:t>Winter Lung Cancer Conference</a:t>
            </a:r>
            <a:endParaRPr lang="en-US" sz="4400" b="1" baseline="30000" dirty="0">
              <a:solidFill>
                <a:srgbClr val="2C6AB6"/>
              </a:solidFill>
              <a:effectLst>
                <a:outerShdw blurRad="50800" dist="25400" algn="l" rotWithShape="0">
                  <a:schemeClr val="tx1">
                    <a:alpha val="40000"/>
                  </a:schemeClr>
                </a:outerShdw>
              </a:effectLst>
              <a:latin typeface="MS Reference Sans Serif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56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/>
              <a:t>A </a:t>
            </a:r>
            <a:r>
              <a:rPr lang="en-US" sz="1900" b="1" u="sng" dirty="0" smtClean="0"/>
              <a:t>59-year-old</a:t>
            </a:r>
            <a:r>
              <a:rPr lang="en-US" sz="1900" b="1" dirty="0" smtClean="0"/>
              <a:t> woman underwent RUL lobectomy for a moderately to poorly differentiated pT2bN0M0 adenocarcinoma (5.5 x 5.2 x 3.0 cm) extending to the pleural surface. Surgical margins were negative and 0 of 15 nodes were positive. Which adjuvant systemic therapy, if any, would you recommend?</a:t>
            </a:r>
            <a:endParaRPr lang="en-US" sz="1900" b="1" dirty="0"/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9649394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1505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/>
              <a:t>A </a:t>
            </a:r>
            <a:r>
              <a:rPr lang="en-US" sz="1900" b="1" u="sng" dirty="0" smtClean="0"/>
              <a:t>77-year-old</a:t>
            </a:r>
            <a:r>
              <a:rPr lang="en-US" sz="1900" b="1" dirty="0" smtClean="0"/>
              <a:t> otherwise healthy woman underwent RUL lobectomy for a moderately to poorly differentiated pT2bN0M0 adenocarcinoma (5.5 x 5.2 x 3.0 cm) extending to the pleural surface. Surgical margins were negative and 0 of 15 nodes were positive. Which adjuvant systemic therapy, if any, would you recommend?</a:t>
            </a:r>
            <a:endParaRPr lang="en-US" sz="1900" b="1" dirty="0"/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5259906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2957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2326" y="880679"/>
            <a:ext cx="8544975" cy="5632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MS Reference Sans Serif" panose="020B0604030504040204" pitchFamily="34" charset="0"/>
              </a:rPr>
              <a:t>WK is an 77 YO WF who presented to the ER in Nov 2012 with chest pain and mild dyspnea on exertion.  A cardiac work up was negative.  She underwent </a:t>
            </a:r>
            <a:r>
              <a:rPr lang="en-US" dirty="0">
                <a:latin typeface="MS Reference Sans Serif" panose="020B0604030504040204" pitchFamily="34" charset="0"/>
              </a:rPr>
              <a:t>a CT </a:t>
            </a:r>
            <a:r>
              <a:rPr lang="en-US" dirty="0" smtClean="0">
                <a:latin typeface="MS Reference Sans Serif" panose="020B0604030504040204" pitchFamily="34" charset="0"/>
              </a:rPr>
              <a:t>scan of the chest which revealed a RUL mass. </a:t>
            </a:r>
          </a:p>
          <a:p>
            <a:endParaRPr lang="en-US" dirty="0">
              <a:latin typeface="MS Reference Sans Serif" panose="020B0604030504040204" pitchFamily="34" charset="0"/>
            </a:endParaRPr>
          </a:p>
          <a:p>
            <a:r>
              <a:rPr lang="sk-SK" b="1" dirty="0" smtClean="0">
                <a:latin typeface="MS Reference Sans Serif" panose="020B0604030504040204" pitchFamily="34" charset="0"/>
              </a:rPr>
              <a:t>Past Medical History</a:t>
            </a:r>
            <a:r>
              <a:rPr lang="en-US" dirty="0" smtClean="0">
                <a:latin typeface="MS Reference Sans Serif" panose="020B0604030504040204" pitchFamily="34" charset="0"/>
              </a:rPr>
              <a:t>:</a:t>
            </a:r>
            <a:endParaRPr lang="sk-SK" dirty="0" smtClean="0">
              <a:latin typeface="MS Reference Sans Serif" panose="020B0604030504040204" pitchFamily="34" charset="0"/>
            </a:endParaRPr>
          </a:p>
          <a:p>
            <a:pPr marL="285750" indent="-166688">
              <a:buFont typeface="Arial" panose="020B0604020202020204" pitchFamily="34" charset="0"/>
              <a:buChar char="•"/>
            </a:pPr>
            <a:r>
              <a:rPr lang="en-US" dirty="0" smtClean="0">
                <a:latin typeface="MS Reference Sans Serif" panose="020B0604030504040204" pitchFamily="34" charset="0"/>
              </a:rPr>
              <a:t>Hepatitis C (blood </a:t>
            </a:r>
            <a:r>
              <a:rPr lang="en-US" dirty="0">
                <a:latin typeface="MS Reference Sans Serif" panose="020B0604030504040204" pitchFamily="34" charset="0"/>
              </a:rPr>
              <a:t>transfusion in </a:t>
            </a:r>
            <a:r>
              <a:rPr lang="en-US" dirty="0" smtClean="0">
                <a:latin typeface="MS Reference Sans Serif" panose="020B0604030504040204" pitchFamily="34" charset="0"/>
              </a:rPr>
              <a:t>1980)</a:t>
            </a:r>
            <a:endParaRPr lang="en-US" dirty="0">
              <a:latin typeface="MS Reference Sans Serif" panose="020B0604030504040204" pitchFamily="34" charset="0"/>
            </a:endParaRPr>
          </a:p>
          <a:p>
            <a:pPr marL="285750" indent="-166688">
              <a:buFont typeface="Arial" panose="020B0604020202020204" pitchFamily="34" charset="0"/>
              <a:buChar char="•"/>
            </a:pPr>
            <a:r>
              <a:rPr lang="en-US" dirty="0" smtClean="0">
                <a:latin typeface="MS Reference Sans Serif" panose="020B0604030504040204" pitchFamily="34" charset="0"/>
              </a:rPr>
              <a:t>Hypertension </a:t>
            </a:r>
          </a:p>
          <a:p>
            <a:pPr marL="285750" indent="-166688">
              <a:buFont typeface="Arial" panose="020B0604020202020204" pitchFamily="34" charset="0"/>
              <a:buChar char="•"/>
            </a:pPr>
            <a:r>
              <a:rPr lang="en-US" dirty="0" smtClean="0">
                <a:latin typeface="MS Reference Sans Serif" panose="020B0604030504040204" pitchFamily="34" charset="0"/>
              </a:rPr>
              <a:t>Carotid Stenosis </a:t>
            </a:r>
          </a:p>
          <a:p>
            <a:pPr marL="285750" indent="-166688">
              <a:buFont typeface="Arial" panose="020B0604020202020204" pitchFamily="34" charset="0"/>
              <a:buChar char="•"/>
            </a:pPr>
            <a:r>
              <a:rPr lang="en-US" dirty="0" smtClean="0">
                <a:latin typeface="MS Reference Sans Serif" panose="020B0604030504040204" pitchFamily="34" charset="0"/>
              </a:rPr>
              <a:t>Diverticulosis </a:t>
            </a:r>
          </a:p>
          <a:p>
            <a:pPr marL="285750" indent="-166688">
              <a:buFont typeface="Arial" panose="020B0604020202020204" pitchFamily="34" charset="0"/>
              <a:buChar char="•"/>
            </a:pPr>
            <a:r>
              <a:rPr lang="en-US" dirty="0" smtClean="0">
                <a:latin typeface="MS Reference Sans Serif" panose="020B0604030504040204" pitchFamily="34" charset="0"/>
              </a:rPr>
              <a:t>Osteoporosis</a:t>
            </a:r>
            <a:endParaRPr lang="sk-SK" dirty="0" smtClean="0">
              <a:latin typeface="MS Reference Sans Serif" panose="020B0604030504040204" pitchFamily="34" charset="0"/>
            </a:endParaRPr>
          </a:p>
          <a:p>
            <a:pPr marL="285750" indent="-166688">
              <a:buFont typeface="Arial" panose="020B0604020202020204" pitchFamily="34" charset="0"/>
              <a:buChar char="•"/>
            </a:pPr>
            <a:r>
              <a:rPr lang="sk-SK" dirty="0" smtClean="0">
                <a:latin typeface="MS Reference Sans Serif" panose="020B0604030504040204" pitchFamily="34" charset="0"/>
              </a:rPr>
              <a:t>Depression</a:t>
            </a:r>
          </a:p>
          <a:p>
            <a:r>
              <a:rPr lang="sk-SK" dirty="0">
                <a:latin typeface="MS Reference Sans Serif" panose="020B0604030504040204" pitchFamily="34" charset="0"/>
              </a:rPr>
              <a:t>  </a:t>
            </a:r>
          </a:p>
          <a:p>
            <a:r>
              <a:rPr lang="sk-SK" b="1" dirty="0">
                <a:latin typeface="MS Reference Sans Serif" panose="020B0604030504040204" pitchFamily="34" charset="0"/>
              </a:rPr>
              <a:t>Family </a:t>
            </a:r>
            <a:r>
              <a:rPr lang="sk-SK" b="1" dirty="0" smtClean="0">
                <a:latin typeface="MS Reference Sans Serif" panose="020B0604030504040204" pitchFamily="34" charset="0"/>
              </a:rPr>
              <a:t>History</a:t>
            </a:r>
            <a:r>
              <a:rPr lang="en-US" dirty="0" smtClean="0">
                <a:latin typeface="MS Reference Sans Serif" panose="020B0604030504040204" pitchFamily="34" charset="0"/>
              </a:rPr>
              <a:t>: No history of cancer</a:t>
            </a:r>
            <a:endParaRPr lang="sk-SK" dirty="0" smtClean="0">
              <a:latin typeface="MS Reference Sans Serif" panose="020B0604030504040204" pitchFamily="34" charset="0"/>
            </a:endParaRPr>
          </a:p>
          <a:p>
            <a:r>
              <a:rPr lang="sk-SK" dirty="0">
                <a:latin typeface="MS Reference Sans Serif" panose="020B0604030504040204" pitchFamily="34" charset="0"/>
              </a:rPr>
              <a:t> </a:t>
            </a:r>
          </a:p>
          <a:p>
            <a:r>
              <a:rPr lang="sk-SK" b="1" dirty="0" smtClean="0">
                <a:latin typeface="MS Reference Sans Serif" panose="020B0604030504040204" pitchFamily="34" charset="0"/>
              </a:rPr>
              <a:t>Social </a:t>
            </a:r>
            <a:r>
              <a:rPr lang="en-US" b="1" dirty="0" smtClean="0">
                <a:latin typeface="MS Reference Sans Serif" panose="020B0604030504040204" pitchFamily="34" charset="0"/>
              </a:rPr>
              <a:t>H</a:t>
            </a:r>
            <a:r>
              <a:rPr lang="sk-SK" b="1" dirty="0" smtClean="0">
                <a:latin typeface="MS Reference Sans Serif" panose="020B0604030504040204" pitchFamily="34" charset="0"/>
              </a:rPr>
              <a:t>istory</a:t>
            </a:r>
            <a:r>
              <a:rPr lang="en-US" dirty="0" smtClean="0">
                <a:latin typeface="MS Reference Sans Serif" panose="020B0604030504040204" pitchFamily="34" charset="0"/>
              </a:rPr>
              <a:t>:  Current smoker, half a pack/day x 60 years</a:t>
            </a:r>
            <a:endParaRPr lang="sk-SK" dirty="0" smtClean="0">
              <a:latin typeface="MS Reference Sans Serif" panose="020B0604030504040204" pitchFamily="34" charset="0"/>
            </a:endParaRPr>
          </a:p>
          <a:p>
            <a:endParaRPr lang="sk-SK" dirty="0">
              <a:latin typeface="MS Reference Sans Serif" panose="020B0604030504040204" pitchFamily="34" charset="0"/>
            </a:endParaRPr>
          </a:p>
          <a:p>
            <a:r>
              <a:rPr lang="sk-SK" b="1" dirty="0" smtClean="0">
                <a:latin typeface="MS Reference Sans Serif" panose="020B0604030504040204" pitchFamily="34" charset="0"/>
              </a:rPr>
              <a:t>ROS</a:t>
            </a:r>
            <a:r>
              <a:rPr lang="sk-SK" dirty="0" smtClean="0">
                <a:latin typeface="MS Reference Sans Serif" panose="020B0604030504040204" pitchFamily="34" charset="0"/>
              </a:rPr>
              <a:t>: Diminished appetite; weight stable</a:t>
            </a:r>
          </a:p>
          <a:p>
            <a:endParaRPr lang="sk-SK" dirty="0">
              <a:latin typeface="MS Reference Sans Serif" panose="020B0604030504040204" pitchFamily="34" charset="0"/>
            </a:endParaRPr>
          </a:p>
          <a:p>
            <a:r>
              <a:rPr lang="sk-SK" b="1" dirty="0" smtClean="0">
                <a:latin typeface="MS Reference Sans Serif" panose="020B0604030504040204" pitchFamily="34" charset="0"/>
              </a:rPr>
              <a:t>Physical Exam</a:t>
            </a:r>
            <a:r>
              <a:rPr lang="sk-SK" dirty="0" smtClean="0">
                <a:latin typeface="MS Reference Sans Serif" panose="020B0604030504040204" pitchFamily="34" charset="0"/>
              </a:rPr>
              <a:t>:  Pleasant elderly lady in NAD</a:t>
            </a:r>
            <a:r>
              <a:rPr lang="en-US" dirty="0" smtClean="0">
                <a:latin typeface="MS Reference Sans Serif" panose="020B0604030504040204" pitchFamily="34" charset="0"/>
              </a:rPr>
              <a:t>, </a:t>
            </a:r>
            <a:r>
              <a:rPr lang="sk-SK" dirty="0" smtClean="0">
                <a:latin typeface="MS Reference Sans Serif" panose="020B0604030504040204" pitchFamily="34" charset="0"/>
              </a:rPr>
              <a:t>PS=1</a:t>
            </a:r>
          </a:p>
          <a:p>
            <a:r>
              <a:rPr lang="en-US" dirty="0" smtClean="0">
                <a:latin typeface="MS Reference Sans Serif" panose="020B0604030504040204" pitchFamily="34" charset="0"/>
              </a:rPr>
              <a:t>Exam: Unremarkable</a:t>
            </a:r>
            <a:endParaRPr lang="sk-SK" dirty="0">
              <a:latin typeface="MS Reference Sans Serif" panose="020B060403050404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9615" y="112"/>
            <a:ext cx="9144000" cy="914400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1436" tIns="45718" rIns="91436" bIns="4571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4400" b="1" dirty="0" smtClean="0">
                <a:solidFill>
                  <a:srgbClr val="2C6AB6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Case Presentation</a:t>
            </a:r>
            <a:endParaRPr lang="en-US" altLang="en-US" sz="4400" b="1" dirty="0">
              <a:solidFill>
                <a:srgbClr val="2C6AB6"/>
              </a:solidFill>
              <a:latin typeface="MS Reference Sans Serif" panose="020B0604030504040204" pitchFamily="34" charset="0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7695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16932" y="4017794"/>
            <a:ext cx="520847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1125"/>
            <a:r>
              <a:rPr lang="en-US" sz="2000" dirty="0" smtClean="0">
                <a:latin typeface="MS Reference Sans Serif" panose="020B0604030504040204" pitchFamily="34" charset="0"/>
              </a:rPr>
              <a:t>Multilobulated, </a:t>
            </a:r>
            <a:endParaRPr lang="en-US" sz="2000" dirty="0">
              <a:latin typeface="MS Reference Sans Serif" panose="020B0604030504040204" pitchFamily="34" charset="0"/>
            </a:endParaRPr>
          </a:p>
          <a:p>
            <a:pPr marL="111125"/>
            <a:r>
              <a:rPr lang="en-US" sz="2000" dirty="0" err="1" smtClean="0">
                <a:latin typeface="MS Reference Sans Serif" panose="020B0604030504040204" pitchFamily="34" charset="0"/>
              </a:rPr>
              <a:t>spiculated</a:t>
            </a:r>
            <a:r>
              <a:rPr lang="en-US" sz="2000" dirty="0" smtClean="0">
                <a:latin typeface="MS Reference Sans Serif" panose="020B0604030504040204" pitchFamily="34" charset="0"/>
              </a:rPr>
              <a:t> 5 cm</a:t>
            </a:r>
          </a:p>
          <a:p>
            <a:pPr marL="111125"/>
            <a:r>
              <a:rPr lang="en-US" sz="2000" dirty="0" smtClean="0">
                <a:latin typeface="MS Reference Sans Serif" panose="020B0604030504040204" pitchFamily="34" charset="0"/>
              </a:rPr>
              <a:t>RUL mass</a:t>
            </a:r>
          </a:p>
          <a:p>
            <a:pPr marL="111125"/>
            <a:endParaRPr lang="en-US" sz="2000" dirty="0" smtClean="0">
              <a:latin typeface="MS Reference Sans Serif" panose="020B0604030504040204" pitchFamily="34" charset="0"/>
            </a:endParaRPr>
          </a:p>
          <a:p>
            <a:pPr marL="111125"/>
            <a:endParaRPr lang="en-US" sz="2000" dirty="0">
              <a:latin typeface="MS Reference Sans Serif" panose="020B0604030504040204" pitchFamily="34" charset="0"/>
            </a:endParaRPr>
          </a:p>
          <a:p>
            <a:pPr marL="285750" indent="-174625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MS Reference Sans Serif" panose="020B0604030504040204" pitchFamily="34" charset="0"/>
              </a:rPr>
              <a:t>Brain </a:t>
            </a:r>
            <a:r>
              <a:rPr lang="en-US" sz="2000" dirty="0">
                <a:latin typeface="MS Reference Sans Serif" panose="020B0604030504040204" pitchFamily="34" charset="0"/>
              </a:rPr>
              <a:t>MRI was negative</a:t>
            </a:r>
          </a:p>
          <a:p>
            <a:pPr marL="285750" indent="-174625">
              <a:buFont typeface="Arial" panose="020B0604020202020204" pitchFamily="34" charset="0"/>
              <a:buChar char="•"/>
            </a:pPr>
            <a:endParaRPr lang="en-US" sz="2000" dirty="0">
              <a:latin typeface="MS Reference Sans Serif" panose="020B0604030504040204" pitchFamily="34" charset="0"/>
            </a:endParaRPr>
          </a:p>
          <a:p>
            <a:pPr marL="285750" indent="-174625">
              <a:buFont typeface="Arial" panose="020B0604020202020204" pitchFamily="34" charset="0"/>
              <a:buChar char="•"/>
            </a:pPr>
            <a:r>
              <a:rPr lang="en-US" sz="2000" dirty="0">
                <a:latin typeface="MS Reference Sans Serif" panose="020B0604030504040204" pitchFamily="34" charset="0"/>
              </a:rPr>
              <a:t>Clinical </a:t>
            </a:r>
            <a:r>
              <a:rPr lang="en-US" sz="2000" dirty="0" smtClean="0">
                <a:latin typeface="MS Reference Sans Serif" panose="020B0604030504040204" pitchFamily="34" charset="0"/>
              </a:rPr>
              <a:t>stage - Stage </a:t>
            </a:r>
            <a:r>
              <a:rPr lang="en-US" sz="2000" dirty="0">
                <a:latin typeface="MS Reference Sans Serif" panose="020B0604030504040204" pitchFamily="34" charset="0"/>
              </a:rPr>
              <a:t>IIA (T2aN1M0)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MS Reference Sans Serif" panose="020B0604030504040204" pitchFamily="34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 bwMode="auto">
          <a:xfrm>
            <a:off x="9615" y="112"/>
            <a:ext cx="9144000" cy="914400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1436" tIns="45718" rIns="91436" bIns="4571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4400" b="1" dirty="0" smtClean="0">
                <a:solidFill>
                  <a:srgbClr val="2C6AB6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Case Presentation: Imaging</a:t>
            </a:r>
            <a:endParaRPr lang="en-US" altLang="en-US" sz="4400" b="1" dirty="0">
              <a:solidFill>
                <a:srgbClr val="2C6AB6"/>
              </a:solidFill>
              <a:latin typeface="MS Reference Sans Serif" panose="020B0604030504040204" pitchFamily="34" charset="0"/>
              <a:cs typeface="Andalus" panose="02020603050405020304" pitchFamily="18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75" y="1198884"/>
            <a:ext cx="9106853" cy="27533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77558" y="4017794"/>
            <a:ext cx="23831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1125"/>
            <a:r>
              <a:rPr lang="en-US" sz="2000" dirty="0" smtClean="0">
                <a:latin typeface="MS Reference Sans Serif" panose="020B0604030504040204" pitchFamily="34" charset="0"/>
              </a:rPr>
              <a:t>Invasion into the </a:t>
            </a:r>
          </a:p>
          <a:p>
            <a:pPr marL="111125"/>
            <a:r>
              <a:rPr lang="en-US" sz="2000" dirty="0" smtClean="0">
                <a:latin typeface="MS Reference Sans Serif" panose="020B0604030504040204" pitchFamily="34" charset="0"/>
              </a:rPr>
              <a:t>posterior pleura</a:t>
            </a:r>
          </a:p>
          <a:p>
            <a:endParaRPr lang="en-US" sz="2000" dirty="0">
              <a:latin typeface="MS Reference Sans Serif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3332" y="4017790"/>
            <a:ext cx="1740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1125"/>
            <a:r>
              <a:rPr lang="en-US" sz="2000" dirty="0" smtClean="0">
                <a:latin typeface="MS Reference Sans Serif" panose="020B0604030504040204" pitchFamily="34" charset="0"/>
              </a:rPr>
              <a:t>R </a:t>
            </a:r>
            <a:r>
              <a:rPr lang="en-US" sz="2000" dirty="0" err="1" smtClean="0">
                <a:latin typeface="MS Reference Sans Serif" panose="020B0604030504040204" pitchFamily="34" charset="0"/>
              </a:rPr>
              <a:t>hilar</a:t>
            </a:r>
            <a:r>
              <a:rPr lang="en-US" sz="2000" dirty="0" smtClean="0">
                <a:latin typeface="MS Reference Sans Serif" panose="020B0604030504040204" pitchFamily="34" charset="0"/>
              </a:rPr>
              <a:t> node</a:t>
            </a:r>
          </a:p>
        </p:txBody>
      </p:sp>
    </p:spTree>
    <p:extLst>
      <p:ext uri="{BB962C8B-B14F-4D97-AF65-F5344CB8AC3E}">
        <p14:creationId xmlns:p14="http://schemas.microsoft.com/office/powerpoint/2010/main" val="350749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98565" y="908291"/>
            <a:ext cx="82296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MS Reference Sans Serif" panose="020B0604030504040204" pitchFamily="34" charset="0"/>
              </a:rPr>
              <a:t>Surgical Resection</a:t>
            </a:r>
            <a:r>
              <a:rPr lang="en-US" sz="2000" dirty="0" smtClean="0">
                <a:latin typeface="MS Reference Sans Serif" panose="020B0604030504040204" pitchFamily="34" charset="0"/>
              </a:rPr>
              <a:t>: The </a:t>
            </a:r>
            <a:r>
              <a:rPr lang="en-US" sz="2000" dirty="0">
                <a:latin typeface="MS Reference Sans Serif" panose="020B0604030504040204" pitchFamily="34" charset="0"/>
              </a:rPr>
              <a:t>patient underwent mediastinal </a:t>
            </a:r>
            <a:r>
              <a:rPr lang="en-US" sz="2000" dirty="0" smtClean="0">
                <a:latin typeface="MS Reference Sans Serif" panose="020B0604030504040204" pitchFamily="34" charset="0"/>
              </a:rPr>
              <a:t>lymph node </a:t>
            </a:r>
            <a:r>
              <a:rPr lang="en-US" sz="2000" dirty="0">
                <a:latin typeface="MS Reference Sans Serif" panose="020B0604030504040204" pitchFamily="34" charset="0"/>
              </a:rPr>
              <a:t>staging and lobectomy</a:t>
            </a:r>
          </a:p>
          <a:p>
            <a:endParaRPr lang="en-US" sz="2000" dirty="0" smtClean="0">
              <a:latin typeface="MS Reference Sans Serif" panose="020B0604030504040204" pitchFamily="34" charset="0"/>
            </a:endParaRPr>
          </a:p>
          <a:p>
            <a:r>
              <a:rPr lang="en-US" sz="2000" b="1" dirty="0" smtClean="0">
                <a:latin typeface="MS Reference Sans Serif" panose="020B0604030504040204" pitchFamily="34" charset="0"/>
              </a:rPr>
              <a:t>Pathology</a:t>
            </a:r>
            <a:r>
              <a:rPr lang="en-US" sz="2000" dirty="0" smtClean="0">
                <a:latin typeface="MS Reference Sans Serif" panose="020B0604030504040204" pitchFamily="34" charset="0"/>
              </a:rPr>
              <a:t>: Lung, Right Upper Lobe (Lobectomy)</a:t>
            </a:r>
            <a:endParaRPr lang="en-US" sz="2000" dirty="0">
              <a:latin typeface="MS Reference Sans Serif" panose="020B0604030504040204" pitchFamily="34" charset="0"/>
            </a:endParaRPr>
          </a:p>
          <a:p>
            <a:pPr marL="568325" indent="-285750"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MS Reference Sans Serif" panose="020B0604030504040204" pitchFamily="34" charset="0"/>
              </a:rPr>
              <a:t>Adenocarcinoma</a:t>
            </a:r>
          </a:p>
          <a:p>
            <a:pPr marL="568325" indent="-285750"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MS Reference Sans Serif" panose="020B0604030504040204" pitchFamily="34" charset="0"/>
              </a:rPr>
              <a:t>Moderately To Poorly Differentiated</a:t>
            </a:r>
          </a:p>
          <a:p>
            <a:pPr marL="568325" indent="-285750"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MS Reference Sans Serif" panose="020B0604030504040204" pitchFamily="34" charset="0"/>
              </a:rPr>
              <a:t>5.5 X 5.2 X 3.0 Cm,</a:t>
            </a:r>
            <a:r>
              <a:rPr lang="en-US" sz="2000" dirty="0">
                <a:latin typeface="MS Reference Sans Serif" panose="020B0604030504040204" pitchFamily="34" charset="0"/>
              </a:rPr>
              <a:t> </a:t>
            </a:r>
            <a:r>
              <a:rPr lang="en-US" sz="2000" dirty="0" smtClean="0">
                <a:latin typeface="MS Reference Sans Serif" panose="020B0604030504040204" pitchFamily="34" charset="0"/>
              </a:rPr>
              <a:t>Extending To Pleural Surface</a:t>
            </a:r>
          </a:p>
          <a:p>
            <a:pPr marL="568325" indent="-285750"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MS Reference Sans Serif" panose="020B0604030504040204" pitchFamily="34" charset="0"/>
              </a:rPr>
              <a:t>Surgical Margins Negative For Tumor</a:t>
            </a:r>
          </a:p>
          <a:p>
            <a:pPr marL="284162">
              <a:buSzPct val="75000"/>
            </a:pPr>
            <a:endParaRPr lang="en-US" sz="2000" dirty="0" smtClean="0">
              <a:latin typeface="MS Reference Sans Serif" panose="020B0604030504040204" pitchFamily="34" charset="0"/>
            </a:endParaRPr>
          </a:p>
          <a:p>
            <a:r>
              <a:rPr lang="en-US" sz="2000" dirty="0" smtClean="0">
                <a:latin typeface="MS Reference Sans Serif" panose="020B0604030504040204" pitchFamily="34" charset="0"/>
              </a:rPr>
              <a:t>0/15 Lymph nodes Were Positive For Tumor</a:t>
            </a:r>
            <a:br>
              <a:rPr lang="en-US" sz="2000" dirty="0" smtClean="0">
                <a:latin typeface="MS Reference Sans Serif" panose="020B0604030504040204" pitchFamily="34" charset="0"/>
              </a:rPr>
            </a:br>
            <a:endParaRPr lang="en-US" sz="2000" dirty="0" smtClean="0">
              <a:latin typeface="MS Reference Sans Serif" panose="020B0604030504040204" pitchFamily="34" charset="0"/>
            </a:endParaRPr>
          </a:p>
          <a:p>
            <a:r>
              <a:rPr lang="en-US" sz="2000" dirty="0" smtClean="0">
                <a:latin typeface="MS Reference Sans Serif" panose="020B0604030504040204" pitchFamily="34" charset="0"/>
              </a:rPr>
              <a:t>STAGE IIA (pT2bN0M0) adenocarcinoma </a:t>
            </a:r>
          </a:p>
          <a:p>
            <a:endParaRPr lang="en-US" sz="2000" dirty="0">
              <a:latin typeface="MS Reference Sans Serif" panose="020B0604030504040204" pitchFamily="34" charset="0"/>
            </a:endParaRPr>
          </a:p>
          <a:p>
            <a:r>
              <a:rPr lang="en-US" sz="2000" b="1" dirty="0" smtClean="0">
                <a:latin typeface="MS Reference Sans Serif" panose="020B0604030504040204" pitchFamily="34" charset="0"/>
              </a:rPr>
              <a:t>Adjuvant treatment</a:t>
            </a:r>
            <a:r>
              <a:rPr lang="en-US" sz="2000" dirty="0" smtClean="0">
                <a:latin typeface="MS Reference Sans Serif" panose="020B0604030504040204" pitchFamily="34" charset="0"/>
              </a:rPr>
              <a:t>:  Navelbine and Cisplatin x 3 cycles</a:t>
            </a:r>
          </a:p>
          <a:p>
            <a:pPr marL="2519363"/>
            <a:r>
              <a:rPr lang="en-US" sz="2000" dirty="0" smtClean="0">
                <a:latin typeface="MS Reference Sans Serif" panose="020B0604030504040204" pitchFamily="34" charset="0"/>
              </a:rPr>
              <a:t>   (patient refused the 4</a:t>
            </a:r>
            <a:r>
              <a:rPr lang="en-US" sz="2000" baseline="30000" dirty="0" smtClean="0">
                <a:latin typeface="MS Reference Sans Serif" panose="020B0604030504040204" pitchFamily="34" charset="0"/>
              </a:rPr>
              <a:t>th</a:t>
            </a:r>
            <a:r>
              <a:rPr lang="en-US" sz="2000" dirty="0" smtClean="0">
                <a:latin typeface="MS Reference Sans Serif" panose="020B0604030504040204" pitchFamily="34" charset="0"/>
              </a:rPr>
              <a:t> cycle)</a:t>
            </a:r>
          </a:p>
          <a:p>
            <a:pPr marL="2519363"/>
            <a:endParaRPr lang="en-US" sz="2000" dirty="0" smtClean="0">
              <a:latin typeface="MS Reference Sans Serif" panose="020B0604030504040204" pitchFamily="34" charset="0"/>
            </a:endParaRPr>
          </a:p>
          <a:p>
            <a:r>
              <a:rPr lang="en-US" sz="2000" b="1" dirty="0" smtClean="0">
                <a:latin typeface="MS Reference Sans Serif" panose="020B0604030504040204" pitchFamily="34" charset="0"/>
              </a:rPr>
              <a:t>NED as of Dec 2016</a:t>
            </a:r>
            <a:endParaRPr lang="en-US" sz="2000" b="1" dirty="0">
              <a:latin typeface="MS Reference Sans Serif" panose="020B060403050404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9615" y="112"/>
            <a:ext cx="9144000" cy="914400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1436" tIns="45718" rIns="91436" bIns="4571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4400" b="1" dirty="0" smtClean="0">
                <a:solidFill>
                  <a:srgbClr val="2C6AB6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Case Presentation: Treatment</a:t>
            </a:r>
            <a:endParaRPr lang="en-US" altLang="en-US" sz="4400" b="1" dirty="0">
              <a:solidFill>
                <a:srgbClr val="2C6AB6"/>
              </a:solidFill>
              <a:latin typeface="MS Reference Sans Serif" panose="020B0604030504040204" pitchFamily="34" charset="0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845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05" name="TextBox 1"/>
          <p:cNvSpPr txBox="1">
            <a:spLocks noChangeArrowheads="1"/>
          </p:cNvSpPr>
          <p:nvPr/>
        </p:nvSpPr>
        <p:spPr bwMode="auto">
          <a:xfrm>
            <a:off x="330795" y="5951152"/>
            <a:ext cx="8549704" cy="64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15" tIns="45706" rIns="91415" bIns="45706">
            <a:spAutoFit/>
          </a:bodyPr>
          <a:lstStyle/>
          <a:p>
            <a:r>
              <a:rPr lang="en-US" altLang="en-US" sz="900" b="0" i="1" dirty="0">
                <a:solidFill>
                  <a:prstClr val="black"/>
                </a:solidFill>
                <a:latin typeface="MS Reference Sans Serif" panose="020B0604030504040204" pitchFamily="34" charset="0"/>
                <a:cs typeface="Arial" panose="020B0604020202020204" pitchFamily="34" charset="0"/>
                <a:sym typeface="Gill Sans" charset="0"/>
              </a:rPr>
              <a:t>ALPI  Scagliotti et al. J Natl Cancer Inst 95: 1453-61, 2003; BLT Waller et al.  Eur J Cardiothorac Surg 26:173-182, 2004; IALT Arriagada et al. N Engl J Med 350: 350-61, 2004; JBR.10 Winton  et al. N Engl J Med 352:2589-97, 2005; ANITA Douilland et al. Lancet Oncol 7: 719-27, 2006; CALGB 9633 Strauss et al. J Clin Oncol 26: 5043-51, 2008; MAGRIT GSK press release Mar 2014; RADIANT Kelly et al. J Clin Oncol 32 (abstr 7501), 2014; ECOG 1505 Wakelee et al. WCLC 2015 PLEN04.03; SCAT Massuti et al J Clin Oncol 33 (abstr 7507)</a:t>
            </a:r>
          </a:p>
        </p:txBody>
      </p:sp>
      <p:sp>
        <p:nvSpPr>
          <p:cNvPr id="46111" name="TextBox 1"/>
          <p:cNvSpPr txBox="1">
            <a:spLocks noChangeArrowheads="1"/>
          </p:cNvSpPr>
          <p:nvPr/>
        </p:nvSpPr>
        <p:spPr bwMode="auto">
          <a:xfrm>
            <a:off x="3446413" y="975553"/>
            <a:ext cx="2503610" cy="46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5" tIns="45706" rIns="91415" bIns="45706">
            <a:spAutoFit/>
          </a:bodyPr>
          <a:lstStyle/>
          <a:p>
            <a:r>
              <a:rPr lang="en-US" altLang="en-US" sz="2400" dirty="0">
                <a:solidFill>
                  <a:prstClr val="black"/>
                </a:solidFill>
                <a:latin typeface="MS Reference Sans Serif" panose="020B0604030504040204" pitchFamily="34" charset="0"/>
                <a:sym typeface="Gill Sans" charset="0"/>
              </a:rPr>
              <a:t>Phase III Trials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08054" y="1803258"/>
            <a:ext cx="8324845" cy="1759506"/>
            <a:chOff x="710695" y="1785343"/>
            <a:chExt cx="8324845" cy="1759506"/>
          </a:xfrm>
        </p:grpSpPr>
        <p:sp>
          <p:nvSpPr>
            <p:cNvPr id="46082" name="Line 12"/>
            <p:cNvSpPr>
              <a:spLocks noChangeShapeType="1"/>
            </p:cNvSpPr>
            <p:nvPr/>
          </p:nvSpPr>
          <p:spPr bwMode="auto">
            <a:xfrm rot="21480000" flipV="1">
              <a:off x="2045686" y="1800582"/>
              <a:ext cx="27750" cy="6974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lIns="91415" tIns="45706" rIns="91415" bIns="45706"/>
            <a:lstStyle/>
            <a:p>
              <a:endParaRPr lang="en-US" dirty="0">
                <a:solidFill>
                  <a:prstClr val="black"/>
                </a:solidFill>
                <a:sym typeface="Gill Sans" charset="0"/>
              </a:endParaRPr>
            </a:p>
          </p:txBody>
        </p:sp>
        <p:sp>
          <p:nvSpPr>
            <p:cNvPr id="46083" name="Line 9"/>
            <p:cNvSpPr>
              <a:spLocks noChangeShapeType="1"/>
            </p:cNvSpPr>
            <p:nvPr/>
          </p:nvSpPr>
          <p:spPr bwMode="auto">
            <a:xfrm>
              <a:off x="729552" y="2491007"/>
              <a:ext cx="8305988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 lIns="91415" tIns="45706" rIns="91415" bIns="45706"/>
            <a:lstStyle/>
            <a:p>
              <a:endParaRPr lang="en-US" dirty="0">
                <a:solidFill>
                  <a:prstClr val="black"/>
                </a:solidFill>
                <a:sym typeface="Gill Sans" charset="0"/>
              </a:endParaRPr>
            </a:p>
          </p:txBody>
        </p:sp>
        <p:sp>
          <p:nvSpPr>
            <p:cNvPr id="46084" name="Line 13"/>
            <p:cNvSpPr>
              <a:spLocks noChangeShapeType="1"/>
            </p:cNvSpPr>
            <p:nvPr/>
          </p:nvSpPr>
          <p:spPr bwMode="auto">
            <a:xfrm flipV="1">
              <a:off x="3791957" y="2100655"/>
              <a:ext cx="1321" cy="40441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lIns="91415" tIns="45706" rIns="91415" bIns="45706"/>
            <a:lstStyle/>
            <a:p>
              <a:endParaRPr lang="en-US" dirty="0">
                <a:solidFill>
                  <a:prstClr val="black"/>
                </a:solidFill>
                <a:sym typeface="Gill Sans" charset="0"/>
              </a:endParaRPr>
            </a:p>
          </p:txBody>
        </p:sp>
        <p:sp>
          <p:nvSpPr>
            <p:cNvPr id="46085" name="Line 11"/>
            <p:cNvSpPr>
              <a:spLocks noChangeShapeType="1"/>
            </p:cNvSpPr>
            <p:nvPr/>
          </p:nvSpPr>
          <p:spPr bwMode="auto">
            <a:xfrm flipV="1">
              <a:off x="2917813" y="2165127"/>
              <a:ext cx="1323" cy="33760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lIns="91415" tIns="45706" rIns="91415" bIns="45706"/>
            <a:lstStyle/>
            <a:p>
              <a:endParaRPr lang="en-US" dirty="0">
                <a:solidFill>
                  <a:prstClr val="black"/>
                </a:solidFill>
                <a:sym typeface="Gill Sans" charset="0"/>
              </a:endParaRPr>
            </a:p>
          </p:txBody>
        </p:sp>
        <p:sp>
          <p:nvSpPr>
            <p:cNvPr id="46086" name="Line 10"/>
            <p:cNvSpPr>
              <a:spLocks noChangeShapeType="1"/>
            </p:cNvSpPr>
            <p:nvPr/>
          </p:nvSpPr>
          <p:spPr bwMode="auto">
            <a:xfrm flipV="1">
              <a:off x="1119362" y="2486792"/>
              <a:ext cx="1321" cy="47240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lIns="91415" tIns="45706" rIns="91415" bIns="45706"/>
            <a:lstStyle/>
            <a:p>
              <a:endParaRPr lang="en-US" dirty="0">
                <a:solidFill>
                  <a:prstClr val="black"/>
                </a:solidFill>
                <a:sym typeface="Gill Sans" charset="0"/>
              </a:endParaRPr>
            </a:p>
          </p:txBody>
        </p:sp>
        <p:sp>
          <p:nvSpPr>
            <p:cNvPr id="46087" name="Rectangle 14"/>
            <p:cNvSpPr>
              <a:spLocks noChangeArrowheads="1"/>
            </p:cNvSpPr>
            <p:nvPr/>
          </p:nvSpPr>
          <p:spPr bwMode="auto">
            <a:xfrm>
              <a:off x="851162" y="2590645"/>
              <a:ext cx="521777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600" dirty="0">
                  <a:solidFill>
                    <a:prstClr val="black"/>
                  </a:solidFill>
                  <a:latin typeface="MS Reference Sans Serif" panose="020B0604030504040204" pitchFamily="34" charset="0"/>
                  <a:sym typeface="Gill Sans" charset="0"/>
                </a:rPr>
                <a:t>2003</a:t>
              </a:r>
            </a:p>
          </p:txBody>
        </p:sp>
        <p:sp>
          <p:nvSpPr>
            <p:cNvPr id="46088" name="Rectangle 15"/>
            <p:cNvSpPr>
              <a:spLocks noChangeArrowheads="1"/>
            </p:cNvSpPr>
            <p:nvPr/>
          </p:nvSpPr>
          <p:spPr bwMode="auto">
            <a:xfrm>
              <a:off x="1792301" y="2590645"/>
              <a:ext cx="525785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600" dirty="0">
                  <a:solidFill>
                    <a:prstClr val="black"/>
                  </a:solidFill>
                  <a:latin typeface="MS Reference Sans Serif" panose="020B0604030504040204" pitchFamily="34" charset="0"/>
                  <a:sym typeface="Gill Sans" charset="0"/>
                </a:rPr>
                <a:t>2004</a:t>
              </a:r>
            </a:p>
          </p:txBody>
        </p:sp>
        <p:sp>
          <p:nvSpPr>
            <p:cNvPr id="46089" name="Rectangle 16"/>
            <p:cNvSpPr>
              <a:spLocks noChangeArrowheads="1"/>
            </p:cNvSpPr>
            <p:nvPr/>
          </p:nvSpPr>
          <p:spPr bwMode="auto">
            <a:xfrm>
              <a:off x="2640330" y="2600027"/>
              <a:ext cx="521777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600" dirty="0">
                  <a:solidFill>
                    <a:prstClr val="black"/>
                  </a:solidFill>
                  <a:latin typeface="MS Reference Sans Serif" panose="020B0604030504040204" pitchFamily="34" charset="0"/>
                  <a:sym typeface="Gill Sans" charset="0"/>
                </a:rPr>
                <a:t>2005</a:t>
              </a:r>
            </a:p>
          </p:txBody>
        </p:sp>
        <p:sp>
          <p:nvSpPr>
            <p:cNvPr id="46090" name="Rectangle 17"/>
            <p:cNvSpPr>
              <a:spLocks noChangeArrowheads="1"/>
            </p:cNvSpPr>
            <p:nvPr/>
          </p:nvSpPr>
          <p:spPr bwMode="auto">
            <a:xfrm>
              <a:off x="3515777" y="2591825"/>
              <a:ext cx="521777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600" dirty="0">
                  <a:solidFill>
                    <a:prstClr val="black"/>
                  </a:solidFill>
                  <a:latin typeface="MS Reference Sans Serif" panose="020B0604030504040204" pitchFamily="34" charset="0"/>
                  <a:sym typeface="Gill Sans" charset="0"/>
                </a:rPr>
                <a:t>2006</a:t>
              </a:r>
            </a:p>
          </p:txBody>
        </p:sp>
        <p:sp>
          <p:nvSpPr>
            <p:cNvPr id="46091" name="Text Box 30"/>
            <p:cNvSpPr txBox="1">
              <a:spLocks noChangeArrowheads="1"/>
            </p:cNvSpPr>
            <p:nvPr/>
          </p:nvSpPr>
          <p:spPr bwMode="auto">
            <a:xfrm>
              <a:off x="3156668" y="2153428"/>
              <a:ext cx="370001" cy="208656"/>
            </a:xfrm>
            <a:prstGeom prst="rect">
              <a:avLst/>
            </a:prstGeom>
            <a:noFill/>
            <a:ln w="12700">
              <a:noFill/>
              <a:prstDash val="sysDot"/>
              <a:miter lim="800000"/>
              <a:headEnd/>
              <a:tailEnd/>
            </a:ln>
          </p:spPr>
          <p:txBody>
            <a:bodyPr lIns="91415" tIns="45706" rIns="91415" bIns="45706" anchor="ctr"/>
            <a:lstStyle/>
            <a:p>
              <a:r>
                <a:rPr lang="en-US" altLang="en-US" sz="1600" dirty="0">
                  <a:solidFill>
                    <a:prstClr val="white"/>
                  </a:solidFill>
                  <a:sym typeface="Gill Sans" charset="0"/>
                </a:rPr>
                <a:t>~6</a:t>
              </a:r>
            </a:p>
          </p:txBody>
        </p:sp>
        <p:sp>
          <p:nvSpPr>
            <p:cNvPr id="46092" name="Rectangle 37"/>
            <p:cNvSpPr>
              <a:spLocks noChangeArrowheads="1"/>
            </p:cNvSpPr>
            <p:nvPr/>
          </p:nvSpPr>
          <p:spPr bwMode="auto">
            <a:xfrm>
              <a:off x="710695" y="2994378"/>
              <a:ext cx="837787" cy="540396"/>
            </a:xfrm>
            <a:prstGeom prst="rect">
              <a:avLst/>
            </a:prstGeom>
            <a:solidFill>
              <a:srgbClr val="C00000"/>
            </a:solidFill>
            <a:ln w="38100">
              <a:solidFill>
                <a:srgbClr val="D99694"/>
              </a:solidFill>
              <a:round/>
              <a:headEnd/>
              <a:tailEnd/>
            </a:ln>
            <a:effectLst>
              <a:prstShdw prst="shdw17" dist="17961" dir="2700000">
                <a:srgbClr val="675F92"/>
              </a:prstShdw>
            </a:effectLst>
          </p:spPr>
          <p:txBody>
            <a:bodyPr lIns="90335" tIns="44270" rIns="90335" bIns="44270" anchor="ctr"/>
            <a:lstStyle/>
            <a:p>
              <a:pPr algn="ctr" eaLnBrk="0" hangingPunct="0">
                <a:tabLst>
                  <a:tab pos="0" algn="l"/>
                  <a:tab pos="914148" algn="l"/>
                  <a:tab pos="1828288" algn="l"/>
                  <a:tab pos="2742434" algn="l"/>
                  <a:tab pos="3656575" algn="l"/>
                  <a:tab pos="4570720" algn="l"/>
                  <a:tab pos="5484863" algn="l"/>
                  <a:tab pos="6399008" algn="l"/>
                  <a:tab pos="7313152" algn="l"/>
                  <a:tab pos="8227292" algn="l"/>
                  <a:tab pos="9141438" algn="l"/>
                  <a:tab pos="10055586" algn="l"/>
                </a:tabLst>
              </a:pPr>
              <a:r>
                <a:rPr lang="en-US" altLang="en-US" sz="1000" dirty="0">
                  <a:solidFill>
                    <a:prstClr val="white"/>
                  </a:solidFill>
                  <a:latin typeface="MS Reference Sans Serif" panose="020B0604030504040204" pitchFamily="34" charset="0"/>
                  <a:ea typeface="Arial Unicode MS" pitchFamily="34" charset="-128"/>
                  <a:cs typeface="Arial Unicode MS" pitchFamily="34" charset="-128"/>
                  <a:sym typeface="Gill Sans" charset="0"/>
                </a:rPr>
                <a:t>ALPI</a:t>
              </a:r>
            </a:p>
            <a:p>
              <a:pPr algn="ctr" eaLnBrk="0" hangingPunct="0">
                <a:tabLst>
                  <a:tab pos="0" algn="l"/>
                  <a:tab pos="914148" algn="l"/>
                  <a:tab pos="1828288" algn="l"/>
                  <a:tab pos="2742434" algn="l"/>
                  <a:tab pos="3656575" algn="l"/>
                  <a:tab pos="4570720" algn="l"/>
                  <a:tab pos="5484863" algn="l"/>
                  <a:tab pos="6399008" algn="l"/>
                  <a:tab pos="7313152" algn="l"/>
                  <a:tab pos="8227292" algn="l"/>
                  <a:tab pos="9141438" algn="l"/>
                  <a:tab pos="10055586" algn="l"/>
                </a:tabLst>
              </a:pPr>
              <a:r>
                <a:rPr lang="en-US" altLang="en-US" sz="1000" dirty="0">
                  <a:solidFill>
                    <a:prstClr val="white"/>
                  </a:solidFill>
                  <a:latin typeface="MS Reference Sans Serif" panose="020B0604030504040204" pitchFamily="34" charset="0"/>
                  <a:ea typeface="Arial Unicode MS" pitchFamily="34" charset="-128"/>
                  <a:cs typeface="Arial Unicode MS" pitchFamily="34" charset="-128"/>
                  <a:sym typeface="Gill Sans" charset="0"/>
                </a:rPr>
                <a:t>HR = .96</a:t>
              </a:r>
            </a:p>
            <a:p>
              <a:pPr algn="ctr" eaLnBrk="0" hangingPunct="0">
                <a:tabLst>
                  <a:tab pos="0" algn="l"/>
                  <a:tab pos="914148" algn="l"/>
                  <a:tab pos="1828288" algn="l"/>
                  <a:tab pos="2742434" algn="l"/>
                  <a:tab pos="3656575" algn="l"/>
                  <a:tab pos="4570720" algn="l"/>
                  <a:tab pos="5484863" algn="l"/>
                  <a:tab pos="6399008" algn="l"/>
                  <a:tab pos="7313152" algn="l"/>
                  <a:tab pos="8227292" algn="l"/>
                  <a:tab pos="9141438" algn="l"/>
                  <a:tab pos="10055586" algn="l"/>
                </a:tabLst>
              </a:pPr>
              <a:r>
                <a:rPr lang="en-US" altLang="en-US" sz="1000" dirty="0">
                  <a:solidFill>
                    <a:prstClr val="white"/>
                  </a:solidFill>
                  <a:latin typeface="MS Reference Sans Serif" panose="020B0604030504040204" pitchFamily="34" charset="0"/>
                  <a:ea typeface="Arial Unicode MS" pitchFamily="34" charset="-128"/>
                  <a:cs typeface="Arial Unicode MS" pitchFamily="34" charset="-128"/>
                  <a:sym typeface="Gill Sans" charset="0"/>
                </a:rPr>
                <a:t>N=1207</a:t>
              </a:r>
            </a:p>
          </p:txBody>
        </p:sp>
        <p:sp>
          <p:nvSpPr>
            <p:cNvPr id="46093" name="Rectangle 39"/>
            <p:cNvSpPr>
              <a:spLocks noChangeArrowheads="1"/>
            </p:cNvSpPr>
            <p:nvPr/>
          </p:nvSpPr>
          <p:spPr bwMode="auto">
            <a:xfrm>
              <a:off x="3409056" y="1785343"/>
              <a:ext cx="770659" cy="540396"/>
            </a:xfrm>
            <a:prstGeom prst="rect">
              <a:avLst/>
            </a:prstGeom>
            <a:gradFill rotWithShape="1">
              <a:gsLst>
                <a:gs pos="0">
                  <a:srgbClr val="000076"/>
                </a:gs>
                <a:gs pos="50000">
                  <a:srgbClr val="0000FF"/>
                </a:gs>
                <a:gs pos="100000">
                  <a:srgbClr val="000076"/>
                </a:gs>
              </a:gsLst>
              <a:lin ang="5400000" scaled="1"/>
            </a:gradFill>
            <a:ln w="38100">
              <a:solidFill>
                <a:srgbClr val="AB9FF3"/>
              </a:solidFill>
              <a:round/>
              <a:headEnd/>
              <a:tailEnd/>
            </a:ln>
            <a:effectLst>
              <a:prstShdw prst="shdw17" dist="17961" dir="2700000">
                <a:srgbClr val="675F92">
                  <a:alpha val="74997"/>
                </a:srgbClr>
              </a:prstShdw>
            </a:effectLst>
          </p:spPr>
          <p:txBody>
            <a:bodyPr lIns="90335" tIns="44270" rIns="90335" bIns="44270" anchor="ctr"/>
            <a:lstStyle/>
            <a:p>
              <a:pPr algn="ctr" eaLnBrk="0" hangingPunct="0">
                <a:tabLst>
                  <a:tab pos="0" algn="l"/>
                  <a:tab pos="914148" algn="l"/>
                  <a:tab pos="1828288" algn="l"/>
                  <a:tab pos="2742434" algn="l"/>
                  <a:tab pos="3656575" algn="l"/>
                  <a:tab pos="4570720" algn="l"/>
                  <a:tab pos="5484863" algn="l"/>
                  <a:tab pos="6399008" algn="l"/>
                  <a:tab pos="7313152" algn="l"/>
                  <a:tab pos="8227292" algn="l"/>
                  <a:tab pos="9141438" algn="l"/>
                  <a:tab pos="10055586" algn="l"/>
                </a:tabLst>
              </a:pPr>
              <a:r>
                <a:rPr lang="en-US" altLang="en-US" sz="1000" dirty="0">
                  <a:solidFill>
                    <a:prstClr val="white"/>
                  </a:solidFill>
                  <a:latin typeface="MS Reference Sans Serif" panose="020B0604030504040204" pitchFamily="34" charset="0"/>
                  <a:ea typeface="Arial Unicode MS" pitchFamily="34" charset="-128"/>
                  <a:cs typeface="Arial Unicode MS" pitchFamily="34" charset="-128"/>
                  <a:sym typeface="Gill Sans" charset="0"/>
                </a:rPr>
                <a:t>ANITA</a:t>
              </a:r>
            </a:p>
            <a:p>
              <a:pPr algn="ctr" eaLnBrk="0" hangingPunct="0">
                <a:tabLst>
                  <a:tab pos="0" algn="l"/>
                  <a:tab pos="914148" algn="l"/>
                  <a:tab pos="1828288" algn="l"/>
                  <a:tab pos="2742434" algn="l"/>
                  <a:tab pos="3656575" algn="l"/>
                  <a:tab pos="4570720" algn="l"/>
                  <a:tab pos="5484863" algn="l"/>
                  <a:tab pos="6399008" algn="l"/>
                  <a:tab pos="7313152" algn="l"/>
                  <a:tab pos="8227292" algn="l"/>
                  <a:tab pos="9141438" algn="l"/>
                  <a:tab pos="10055586" algn="l"/>
                </a:tabLst>
              </a:pPr>
              <a:r>
                <a:rPr lang="en-US" altLang="en-US" sz="1000" dirty="0">
                  <a:solidFill>
                    <a:prstClr val="white"/>
                  </a:solidFill>
                  <a:latin typeface="MS Reference Sans Serif" panose="020B0604030504040204" pitchFamily="34" charset="0"/>
                  <a:ea typeface="Arial Unicode MS" pitchFamily="34" charset="-128"/>
                  <a:cs typeface="Arial Unicode MS" pitchFamily="34" charset="-128"/>
                  <a:sym typeface="Gill Sans" charset="0"/>
                </a:rPr>
                <a:t>HR = .76</a:t>
              </a:r>
            </a:p>
            <a:p>
              <a:pPr algn="ctr" eaLnBrk="0" hangingPunct="0">
                <a:tabLst>
                  <a:tab pos="0" algn="l"/>
                  <a:tab pos="914148" algn="l"/>
                  <a:tab pos="1828288" algn="l"/>
                  <a:tab pos="2742434" algn="l"/>
                  <a:tab pos="3656575" algn="l"/>
                  <a:tab pos="4570720" algn="l"/>
                  <a:tab pos="5484863" algn="l"/>
                  <a:tab pos="6399008" algn="l"/>
                  <a:tab pos="7313152" algn="l"/>
                  <a:tab pos="8227292" algn="l"/>
                  <a:tab pos="9141438" algn="l"/>
                  <a:tab pos="10055586" algn="l"/>
                </a:tabLst>
              </a:pPr>
              <a:r>
                <a:rPr lang="en-US" altLang="en-US" sz="1000" dirty="0">
                  <a:solidFill>
                    <a:prstClr val="white"/>
                  </a:solidFill>
                  <a:latin typeface="MS Reference Sans Serif" panose="020B0604030504040204" pitchFamily="34" charset="0"/>
                  <a:ea typeface="Arial Unicode MS" pitchFamily="34" charset="-128"/>
                  <a:cs typeface="Arial Unicode MS" pitchFamily="34" charset="-128"/>
                  <a:sym typeface="Gill Sans" charset="0"/>
                </a:rPr>
                <a:t>N=840</a:t>
              </a:r>
            </a:p>
          </p:txBody>
        </p:sp>
        <p:sp>
          <p:nvSpPr>
            <p:cNvPr id="46095" name="Rectangle 40"/>
            <p:cNvSpPr>
              <a:spLocks noChangeArrowheads="1"/>
            </p:cNvSpPr>
            <p:nvPr/>
          </p:nvSpPr>
          <p:spPr bwMode="auto">
            <a:xfrm>
              <a:off x="2535919" y="1785343"/>
              <a:ext cx="770659" cy="540396"/>
            </a:xfrm>
            <a:prstGeom prst="rect">
              <a:avLst/>
            </a:prstGeom>
            <a:gradFill rotWithShape="1">
              <a:gsLst>
                <a:gs pos="0">
                  <a:srgbClr val="000076"/>
                </a:gs>
                <a:gs pos="50000">
                  <a:srgbClr val="0000FF"/>
                </a:gs>
                <a:gs pos="100000">
                  <a:srgbClr val="000076"/>
                </a:gs>
              </a:gsLst>
              <a:lin ang="5400000" scaled="1"/>
            </a:gradFill>
            <a:ln w="38100">
              <a:solidFill>
                <a:srgbClr val="AB9FF3"/>
              </a:solidFill>
              <a:round/>
              <a:headEnd/>
              <a:tailEnd/>
            </a:ln>
            <a:effectLst>
              <a:prstShdw prst="shdw17" dist="17961" dir="2700000">
                <a:srgbClr val="675F92">
                  <a:alpha val="74997"/>
                </a:srgbClr>
              </a:prstShdw>
            </a:effectLst>
          </p:spPr>
          <p:txBody>
            <a:bodyPr lIns="90335" tIns="44270" rIns="90335" bIns="44270" anchor="ctr"/>
            <a:lstStyle/>
            <a:p>
              <a:pPr algn="ctr" eaLnBrk="0" hangingPunct="0">
                <a:tabLst>
                  <a:tab pos="0" algn="l"/>
                  <a:tab pos="914148" algn="l"/>
                  <a:tab pos="1828288" algn="l"/>
                  <a:tab pos="2742434" algn="l"/>
                  <a:tab pos="3656575" algn="l"/>
                  <a:tab pos="4570720" algn="l"/>
                  <a:tab pos="5484863" algn="l"/>
                  <a:tab pos="6399008" algn="l"/>
                  <a:tab pos="7313152" algn="l"/>
                  <a:tab pos="8227292" algn="l"/>
                  <a:tab pos="9141438" algn="l"/>
                  <a:tab pos="10055586" algn="l"/>
                </a:tabLst>
              </a:pPr>
              <a:r>
                <a:rPr lang="en-US" altLang="en-US" sz="1000" dirty="0">
                  <a:solidFill>
                    <a:prstClr val="white"/>
                  </a:solidFill>
                  <a:latin typeface="MS Reference Sans Serif" panose="020B0604030504040204" pitchFamily="34" charset="0"/>
                  <a:ea typeface="Arial Unicode MS" pitchFamily="34" charset="-128"/>
                  <a:cs typeface="Arial Unicode MS" pitchFamily="34" charset="-128"/>
                  <a:sym typeface="Gill Sans" charset="0"/>
                </a:rPr>
                <a:t>JBR.10</a:t>
              </a:r>
            </a:p>
            <a:p>
              <a:pPr algn="ctr" eaLnBrk="0" hangingPunct="0">
                <a:tabLst>
                  <a:tab pos="0" algn="l"/>
                  <a:tab pos="914148" algn="l"/>
                  <a:tab pos="1828288" algn="l"/>
                  <a:tab pos="2742434" algn="l"/>
                  <a:tab pos="3656575" algn="l"/>
                  <a:tab pos="4570720" algn="l"/>
                  <a:tab pos="5484863" algn="l"/>
                  <a:tab pos="6399008" algn="l"/>
                  <a:tab pos="7313152" algn="l"/>
                  <a:tab pos="8227292" algn="l"/>
                  <a:tab pos="9141438" algn="l"/>
                  <a:tab pos="10055586" algn="l"/>
                </a:tabLst>
              </a:pPr>
              <a:r>
                <a:rPr lang="en-US" altLang="en-US" sz="1000" dirty="0">
                  <a:solidFill>
                    <a:prstClr val="white"/>
                  </a:solidFill>
                  <a:latin typeface="MS Reference Sans Serif" panose="020B0604030504040204" pitchFamily="34" charset="0"/>
                  <a:ea typeface="Arial Unicode MS" pitchFamily="34" charset="-128"/>
                  <a:cs typeface="Arial Unicode MS" pitchFamily="34" charset="-128"/>
                  <a:sym typeface="Gill Sans" charset="0"/>
                </a:rPr>
                <a:t>HR = .69</a:t>
              </a:r>
            </a:p>
            <a:p>
              <a:pPr algn="ctr" eaLnBrk="0" hangingPunct="0">
                <a:tabLst>
                  <a:tab pos="0" algn="l"/>
                  <a:tab pos="914148" algn="l"/>
                  <a:tab pos="1828288" algn="l"/>
                  <a:tab pos="2742434" algn="l"/>
                  <a:tab pos="3656575" algn="l"/>
                  <a:tab pos="4570720" algn="l"/>
                  <a:tab pos="5484863" algn="l"/>
                  <a:tab pos="6399008" algn="l"/>
                  <a:tab pos="7313152" algn="l"/>
                  <a:tab pos="8227292" algn="l"/>
                  <a:tab pos="9141438" algn="l"/>
                  <a:tab pos="10055586" algn="l"/>
                </a:tabLst>
              </a:pPr>
              <a:r>
                <a:rPr lang="en-US" altLang="en-US" sz="1000" dirty="0">
                  <a:solidFill>
                    <a:prstClr val="white"/>
                  </a:solidFill>
                  <a:latin typeface="MS Reference Sans Serif" panose="020B0604030504040204" pitchFamily="34" charset="0"/>
                  <a:ea typeface="Arial Unicode MS" pitchFamily="34" charset="-128"/>
                  <a:cs typeface="Arial Unicode MS" pitchFamily="34" charset="-128"/>
                  <a:sym typeface="Gill Sans" charset="0"/>
                </a:rPr>
                <a:t>N=482</a:t>
              </a:r>
            </a:p>
          </p:txBody>
        </p:sp>
        <p:sp>
          <p:nvSpPr>
            <p:cNvPr id="46096" name="Rectangle 41"/>
            <p:cNvSpPr>
              <a:spLocks noChangeArrowheads="1"/>
            </p:cNvSpPr>
            <p:nvPr/>
          </p:nvSpPr>
          <p:spPr bwMode="auto">
            <a:xfrm>
              <a:off x="1665096" y="1785344"/>
              <a:ext cx="770659" cy="539225"/>
            </a:xfrm>
            <a:prstGeom prst="rect">
              <a:avLst/>
            </a:prstGeom>
            <a:gradFill rotWithShape="1">
              <a:gsLst>
                <a:gs pos="0">
                  <a:srgbClr val="000076"/>
                </a:gs>
                <a:gs pos="50000">
                  <a:srgbClr val="0000FF"/>
                </a:gs>
                <a:gs pos="100000">
                  <a:srgbClr val="000076"/>
                </a:gs>
              </a:gsLst>
              <a:lin ang="5400000" scaled="1"/>
            </a:gradFill>
            <a:ln w="38100">
              <a:solidFill>
                <a:srgbClr val="AB9FF3"/>
              </a:solidFill>
              <a:round/>
              <a:headEnd/>
              <a:tailEnd/>
            </a:ln>
            <a:effectLst>
              <a:prstShdw prst="shdw17" dist="17961" dir="2700000">
                <a:srgbClr val="675F92">
                  <a:alpha val="74997"/>
                </a:srgbClr>
              </a:prstShdw>
            </a:effectLst>
          </p:spPr>
          <p:txBody>
            <a:bodyPr lIns="90335" tIns="44270" rIns="90335" bIns="44270" anchor="ctr"/>
            <a:lstStyle/>
            <a:p>
              <a:pPr algn="ctr" eaLnBrk="0" hangingPunct="0">
                <a:tabLst>
                  <a:tab pos="0" algn="l"/>
                  <a:tab pos="914148" algn="l"/>
                  <a:tab pos="1828288" algn="l"/>
                  <a:tab pos="2742434" algn="l"/>
                  <a:tab pos="3656575" algn="l"/>
                  <a:tab pos="4570720" algn="l"/>
                  <a:tab pos="5484863" algn="l"/>
                  <a:tab pos="6399008" algn="l"/>
                  <a:tab pos="7313152" algn="l"/>
                  <a:tab pos="8227292" algn="l"/>
                  <a:tab pos="9141438" algn="l"/>
                  <a:tab pos="10055586" algn="l"/>
                </a:tabLst>
              </a:pPr>
              <a:r>
                <a:rPr lang="en-US" altLang="en-US" sz="1000" dirty="0">
                  <a:solidFill>
                    <a:prstClr val="white"/>
                  </a:solidFill>
                  <a:latin typeface="MS Reference Sans Serif" panose="020B0604030504040204" pitchFamily="34" charset="0"/>
                  <a:ea typeface="Arial Unicode MS" pitchFamily="34" charset="-128"/>
                  <a:cs typeface="Arial Unicode MS" pitchFamily="34" charset="-128"/>
                  <a:sym typeface="Gill Sans" charset="0"/>
                </a:rPr>
                <a:t>IALT</a:t>
              </a:r>
            </a:p>
            <a:p>
              <a:pPr algn="ctr" eaLnBrk="0" hangingPunct="0">
                <a:tabLst>
                  <a:tab pos="0" algn="l"/>
                  <a:tab pos="914148" algn="l"/>
                  <a:tab pos="1828288" algn="l"/>
                  <a:tab pos="2742434" algn="l"/>
                  <a:tab pos="3656575" algn="l"/>
                  <a:tab pos="4570720" algn="l"/>
                  <a:tab pos="5484863" algn="l"/>
                  <a:tab pos="6399008" algn="l"/>
                  <a:tab pos="7313152" algn="l"/>
                  <a:tab pos="8227292" algn="l"/>
                  <a:tab pos="9141438" algn="l"/>
                  <a:tab pos="10055586" algn="l"/>
                </a:tabLst>
              </a:pPr>
              <a:r>
                <a:rPr lang="en-US" altLang="en-US" sz="1000" dirty="0">
                  <a:solidFill>
                    <a:prstClr val="white"/>
                  </a:solidFill>
                  <a:latin typeface="MS Reference Sans Serif" panose="020B0604030504040204" pitchFamily="34" charset="0"/>
                  <a:ea typeface="Arial Unicode MS" pitchFamily="34" charset="-128"/>
                  <a:cs typeface="Arial Unicode MS" pitchFamily="34" charset="-128"/>
                  <a:sym typeface="Gill Sans" charset="0"/>
                </a:rPr>
                <a:t>HR = .86</a:t>
              </a:r>
            </a:p>
            <a:p>
              <a:pPr algn="ctr" eaLnBrk="0" hangingPunct="0">
                <a:tabLst>
                  <a:tab pos="0" algn="l"/>
                  <a:tab pos="914148" algn="l"/>
                  <a:tab pos="1828288" algn="l"/>
                  <a:tab pos="2742434" algn="l"/>
                  <a:tab pos="3656575" algn="l"/>
                  <a:tab pos="4570720" algn="l"/>
                  <a:tab pos="5484863" algn="l"/>
                  <a:tab pos="6399008" algn="l"/>
                  <a:tab pos="7313152" algn="l"/>
                  <a:tab pos="8227292" algn="l"/>
                  <a:tab pos="9141438" algn="l"/>
                  <a:tab pos="10055586" algn="l"/>
                </a:tabLst>
              </a:pPr>
              <a:r>
                <a:rPr lang="en-US" altLang="en-US" sz="1000" dirty="0">
                  <a:solidFill>
                    <a:prstClr val="white"/>
                  </a:solidFill>
                  <a:latin typeface="MS Reference Sans Serif" panose="020B0604030504040204" pitchFamily="34" charset="0"/>
                  <a:ea typeface="Arial Unicode MS" pitchFamily="34" charset="-128"/>
                  <a:cs typeface="Arial Unicode MS" pitchFamily="34" charset="-128"/>
                  <a:sym typeface="Gill Sans" charset="0"/>
                </a:rPr>
                <a:t>N=467</a:t>
              </a:r>
            </a:p>
          </p:txBody>
        </p:sp>
        <p:sp>
          <p:nvSpPr>
            <p:cNvPr id="46106" name="Rectangle 41"/>
            <p:cNvSpPr>
              <a:spLocks noChangeArrowheads="1"/>
            </p:cNvSpPr>
            <p:nvPr/>
          </p:nvSpPr>
          <p:spPr bwMode="auto">
            <a:xfrm>
              <a:off x="1639327" y="2994378"/>
              <a:ext cx="856287" cy="540396"/>
            </a:xfrm>
            <a:prstGeom prst="rect">
              <a:avLst/>
            </a:prstGeom>
            <a:solidFill>
              <a:srgbClr val="C00000"/>
            </a:solidFill>
            <a:ln w="38100">
              <a:solidFill>
                <a:srgbClr val="D99694"/>
              </a:solidFill>
              <a:round/>
              <a:headEnd/>
              <a:tailEnd/>
            </a:ln>
            <a:effectLst>
              <a:prstShdw prst="shdw17" dist="17961" dir="2700000">
                <a:srgbClr val="675F92"/>
              </a:prstShdw>
            </a:effectLst>
          </p:spPr>
          <p:txBody>
            <a:bodyPr lIns="90335" tIns="44270" rIns="90335" bIns="44270" anchor="ctr"/>
            <a:lstStyle/>
            <a:p>
              <a:pPr algn="ctr" eaLnBrk="0" hangingPunct="0">
                <a:tabLst>
                  <a:tab pos="0" algn="l"/>
                  <a:tab pos="914148" algn="l"/>
                  <a:tab pos="1828288" algn="l"/>
                  <a:tab pos="2742434" algn="l"/>
                  <a:tab pos="3656575" algn="l"/>
                  <a:tab pos="4570720" algn="l"/>
                  <a:tab pos="5484863" algn="l"/>
                  <a:tab pos="6399008" algn="l"/>
                  <a:tab pos="7313152" algn="l"/>
                  <a:tab pos="8227292" algn="l"/>
                  <a:tab pos="9141438" algn="l"/>
                  <a:tab pos="10055586" algn="l"/>
                </a:tabLst>
              </a:pPr>
              <a:r>
                <a:rPr lang="en-US" altLang="en-US" sz="1000" dirty="0">
                  <a:solidFill>
                    <a:prstClr val="white"/>
                  </a:solidFill>
                  <a:latin typeface="MS Reference Sans Serif" panose="020B0604030504040204" pitchFamily="34" charset="0"/>
                  <a:ea typeface="Arial Unicode MS" pitchFamily="34" charset="-128"/>
                  <a:cs typeface="Arial Unicode MS" pitchFamily="34" charset="-128"/>
                  <a:sym typeface="Gill Sans" charset="0"/>
                </a:rPr>
                <a:t>BLT</a:t>
              </a:r>
            </a:p>
            <a:p>
              <a:pPr algn="ctr" eaLnBrk="0" hangingPunct="0">
                <a:tabLst>
                  <a:tab pos="0" algn="l"/>
                  <a:tab pos="914148" algn="l"/>
                  <a:tab pos="1828288" algn="l"/>
                  <a:tab pos="2742434" algn="l"/>
                  <a:tab pos="3656575" algn="l"/>
                  <a:tab pos="4570720" algn="l"/>
                  <a:tab pos="5484863" algn="l"/>
                  <a:tab pos="6399008" algn="l"/>
                  <a:tab pos="7313152" algn="l"/>
                  <a:tab pos="8227292" algn="l"/>
                  <a:tab pos="9141438" algn="l"/>
                  <a:tab pos="10055586" algn="l"/>
                </a:tabLst>
              </a:pPr>
              <a:r>
                <a:rPr lang="en-US" altLang="en-US" sz="1000" dirty="0">
                  <a:solidFill>
                    <a:prstClr val="white"/>
                  </a:solidFill>
                  <a:latin typeface="MS Reference Sans Serif" panose="020B0604030504040204" pitchFamily="34" charset="0"/>
                  <a:ea typeface="Arial Unicode MS" pitchFamily="34" charset="-128"/>
                  <a:cs typeface="Arial Unicode MS" pitchFamily="34" charset="-128"/>
                  <a:sym typeface="Gill Sans" charset="0"/>
                </a:rPr>
                <a:t>HR = 1.02</a:t>
              </a:r>
            </a:p>
            <a:p>
              <a:pPr algn="ctr" eaLnBrk="0" hangingPunct="0">
                <a:tabLst>
                  <a:tab pos="0" algn="l"/>
                  <a:tab pos="914148" algn="l"/>
                  <a:tab pos="1828288" algn="l"/>
                  <a:tab pos="2742434" algn="l"/>
                  <a:tab pos="3656575" algn="l"/>
                  <a:tab pos="4570720" algn="l"/>
                  <a:tab pos="5484863" algn="l"/>
                  <a:tab pos="6399008" algn="l"/>
                  <a:tab pos="7313152" algn="l"/>
                  <a:tab pos="8227292" algn="l"/>
                  <a:tab pos="9141438" algn="l"/>
                  <a:tab pos="10055586" algn="l"/>
                </a:tabLst>
              </a:pPr>
              <a:r>
                <a:rPr lang="en-US" altLang="en-US" sz="1000" dirty="0">
                  <a:solidFill>
                    <a:prstClr val="white"/>
                  </a:solidFill>
                  <a:latin typeface="MS Reference Sans Serif" panose="020B0604030504040204" pitchFamily="34" charset="0"/>
                  <a:ea typeface="Arial Unicode MS" pitchFamily="34" charset="-128"/>
                  <a:cs typeface="Arial Unicode MS" pitchFamily="34" charset="-128"/>
                  <a:sym typeface="Gill Sans" charset="0"/>
                </a:rPr>
                <a:t>N=381</a:t>
              </a:r>
            </a:p>
          </p:txBody>
        </p:sp>
        <p:sp>
          <p:nvSpPr>
            <p:cNvPr id="46110" name="Line 13"/>
            <p:cNvSpPr>
              <a:spLocks noChangeShapeType="1"/>
            </p:cNvSpPr>
            <p:nvPr/>
          </p:nvSpPr>
          <p:spPr bwMode="auto">
            <a:xfrm rot="240000" flipH="1" flipV="1">
              <a:off x="2045338" y="2503200"/>
              <a:ext cx="27750" cy="45013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lIns="91415" tIns="45706" rIns="91415" bIns="45706"/>
            <a:lstStyle/>
            <a:p>
              <a:endParaRPr lang="en-US" dirty="0">
                <a:solidFill>
                  <a:prstClr val="black"/>
                </a:solidFill>
                <a:sym typeface="Gill Sans" charset="0"/>
              </a:endParaRPr>
            </a:p>
          </p:txBody>
        </p:sp>
        <p:sp>
          <p:nvSpPr>
            <p:cNvPr id="46094" name="Line 13"/>
            <p:cNvSpPr>
              <a:spLocks noChangeShapeType="1"/>
            </p:cNvSpPr>
            <p:nvPr/>
          </p:nvSpPr>
          <p:spPr bwMode="auto">
            <a:xfrm rot="60000" flipH="1" flipV="1">
              <a:off x="4744850" y="2492177"/>
              <a:ext cx="10571" cy="54039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lIns="91415" tIns="45706" rIns="91415" bIns="45706"/>
            <a:lstStyle/>
            <a:p>
              <a:endParaRPr lang="en-US" dirty="0">
                <a:solidFill>
                  <a:prstClr val="black"/>
                </a:solidFill>
                <a:sym typeface="Gill Sans" charset="0"/>
              </a:endParaRPr>
            </a:p>
          </p:txBody>
        </p:sp>
        <p:sp>
          <p:nvSpPr>
            <p:cNvPr id="46097" name="Rectangle 42"/>
            <p:cNvSpPr>
              <a:spLocks noChangeArrowheads="1"/>
            </p:cNvSpPr>
            <p:nvPr/>
          </p:nvSpPr>
          <p:spPr bwMode="auto">
            <a:xfrm>
              <a:off x="4235431" y="2995082"/>
              <a:ext cx="1027545" cy="540397"/>
            </a:xfrm>
            <a:prstGeom prst="rect">
              <a:avLst/>
            </a:prstGeom>
            <a:solidFill>
              <a:srgbClr val="C00000"/>
            </a:solidFill>
            <a:ln w="38100">
              <a:solidFill>
                <a:srgbClr val="D99694"/>
              </a:solidFill>
              <a:round/>
              <a:headEnd/>
              <a:tailEnd/>
            </a:ln>
            <a:effectLst>
              <a:prstShdw prst="shdw17" dist="17961" dir="2700000">
                <a:srgbClr val="675F92"/>
              </a:prstShdw>
            </a:effectLst>
          </p:spPr>
          <p:txBody>
            <a:bodyPr lIns="90335" tIns="44270" rIns="90335" bIns="44270" anchor="ctr"/>
            <a:lstStyle/>
            <a:p>
              <a:pPr algn="ctr" eaLnBrk="0" hangingPunct="0">
                <a:tabLst>
                  <a:tab pos="0" algn="l"/>
                  <a:tab pos="914148" algn="l"/>
                  <a:tab pos="1828288" algn="l"/>
                  <a:tab pos="2742434" algn="l"/>
                  <a:tab pos="3656575" algn="l"/>
                  <a:tab pos="4570720" algn="l"/>
                  <a:tab pos="5484863" algn="l"/>
                  <a:tab pos="6399008" algn="l"/>
                  <a:tab pos="7313152" algn="l"/>
                  <a:tab pos="8227292" algn="l"/>
                  <a:tab pos="9141438" algn="l"/>
                  <a:tab pos="10055586" algn="l"/>
                </a:tabLst>
              </a:pPr>
              <a:r>
                <a:rPr lang="en-US" altLang="en-US" sz="1000" dirty="0">
                  <a:solidFill>
                    <a:prstClr val="white"/>
                  </a:solidFill>
                  <a:latin typeface="MS Reference Sans Serif" panose="020B0604030504040204" pitchFamily="34" charset="0"/>
                  <a:ea typeface="Arial Unicode MS" pitchFamily="34" charset="-128"/>
                  <a:cs typeface="Arial Unicode MS" pitchFamily="34" charset="-128"/>
                  <a:sym typeface="Gill Sans" charset="0"/>
                </a:rPr>
                <a:t>CALGB 9633</a:t>
              </a:r>
            </a:p>
            <a:p>
              <a:pPr algn="ctr" eaLnBrk="0" hangingPunct="0">
                <a:tabLst>
                  <a:tab pos="0" algn="l"/>
                  <a:tab pos="914148" algn="l"/>
                  <a:tab pos="1828288" algn="l"/>
                  <a:tab pos="2742434" algn="l"/>
                  <a:tab pos="3656575" algn="l"/>
                  <a:tab pos="4570720" algn="l"/>
                  <a:tab pos="5484863" algn="l"/>
                  <a:tab pos="6399008" algn="l"/>
                  <a:tab pos="7313152" algn="l"/>
                  <a:tab pos="8227292" algn="l"/>
                  <a:tab pos="9141438" algn="l"/>
                  <a:tab pos="10055586" algn="l"/>
                </a:tabLst>
              </a:pPr>
              <a:r>
                <a:rPr lang="en-US" altLang="en-US" sz="1000" dirty="0">
                  <a:solidFill>
                    <a:prstClr val="white"/>
                  </a:solidFill>
                  <a:latin typeface="MS Reference Sans Serif" panose="020B0604030504040204" pitchFamily="34" charset="0"/>
                  <a:ea typeface="Arial Unicode MS" pitchFamily="34" charset="-128"/>
                  <a:cs typeface="Arial Unicode MS" pitchFamily="34" charset="-128"/>
                  <a:sym typeface="Gill Sans" charset="0"/>
                </a:rPr>
                <a:t>HR = .83</a:t>
              </a:r>
            </a:p>
            <a:p>
              <a:pPr algn="ctr" eaLnBrk="0" hangingPunct="0">
                <a:tabLst>
                  <a:tab pos="0" algn="l"/>
                  <a:tab pos="914148" algn="l"/>
                  <a:tab pos="1828288" algn="l"/>
                  <a:tab pos="2742434" algn="l"/>
                  <a:tab pos="3656575" algn="l"/>
                  <a:tab pos="4570720" algn="l"/>
                  <a:tab pos="5484863" algn="l"/>
                  <a:tab pos="6399008" algn="l"/>
                  <a:tab pos="7313152" algn="l"/>
                  <a:tab pos="8227292" algn="l"/>
                  <a:tab pos="9141438" algn="l"/>
                  <a:tab pos="10055586" algn="l"/>
                </a:tabLst>
              </a:pPr>
              <a:r>
                <a:rPr lang="en-US" altLang="en-US" sz="1000" dirty="0">
                  <a:solidFill>
                    <a:prstClr val="white"/>
                  </a:solidFill>
                  <a:latin typeface="MS Reference Sans Serif" panose="020B0604030504040204" pitchFamily="34" charset="0"/>
                  <a:ea typeface="Arial Unicode MS" pitchFamily="34" charset="-128"/>
                  <a:cs typeface="Arial Unicode MS" pitchFamily="34" charset="-128"/>
                  <a:sym typeface="Gill Sans" charset="0"/>
                </a:rPr>
                <a:t>N=344</a:t>
              </a:r>
            </a:p>
          </p:txBody>
        </p:sp>
        <p:sp>
          <p:nvSpPr>
            <p:cNvPr id="46102" name="Rectangle 17"/>
            <p:cNvSpPr>
              <a:spLocks noChangeArrowheads="1"/>
            </p:cNvSpPr>
            <p:nvPr/>
          </p:nvSpPr>
          <p:spPr bwMode="auto">
            <a:xfrm>
              <a:off x="4482757" y="2584790"/>
              <a:ext cx="521777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600" dirty="0">
                  <a:solidFill>
                    <a:prstClr val="black"/>
                  </a:solidFill>
                  <a:latin typeface="MS Reference Sans Serif" panose="020B0604030504040204" pitchFamily="34" charset="0"/>
                  <a:sym typeface="Gill Sans" charset="0"/>
                </a:rPr>
                <a:t>2008</a:t>
              </a: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5361152" y="2480468"/>
              <a:ext cx="3623548" cy="1064381"/>
              <a:chOff x="5140821" y="2519367"/>
              <a:chExt cx="3869465" cy="1081087"/>
            </a:xfrm>
          </p:grpSpPr>
          <p:sp>
            <p:nvSpPr>
              <p:cNvPr id="46098" name="Line 13"/>
              <p:cNvSpPr>
                <a:spLocks noChangeShapeType="1"/>
              </p:cNvSpPr>
              <p:nvPr/>
            </p:nvSpPr>
            <p:spPr bwMode="auto">
              <a:xfrm flipH="1" flipV="1">
                <a:off x="6495875" y="2524133"/>
                <a:ext cx="7056" cy="4810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76188" tIns="38093" rIns="76188" bIns="38093"/>
              <a:lstStyle/>
              <a:p>
                <a:endParaRPr lang="en-US" dirty="0">
                  <a:solidFill>
                    <a:prstClr val="black"/>
                  </a:solidFill>
                  <a:sym typeface="Gill Sans" charset="0"/>
                </a:endParaRPr>
              </a:p>
            </p:txBody>
          </p:sp>
          <p:sp>
            <p:nvSpPr>
              <p:cNvPr id="46099" name="Rectangle 38"/>
              <p:cNvSpPr>
                <a:spLocks noChangeArrowheads="1"/>
              </p:cNvSpPr>
              <p:nvPr/>
            </p:nvSpPr>
            <p:spPr bwMode="auto">
              <a:xfrm>
                <a:off x="6070451" y="3051423"/>
                <a:ext cx="877917" cy="539514"/>
              </a:xfrm>
              <a:prstGeom prst="rect">
                <a:avLst/>
              </a:prstGeom>
              <a:solidFill>
                <a:srgbClr val="C00000"/>
              </a:solidFill>
              <a:ln w="38100">
                <a:solidFill>
                  <a:srgbClr val="D99694"/>
                </a:solidFill>
                <a:round/>
                <a:headEnd/>
                <a:tailEnd/>
              </a:ln>
              <a:effectLst>
                <a:prstShdw prst="shdw17" dist="17961" dir="2700000">
                  <a:srgbClr val="675F92"/>
                </a:prstShdw>
              </a:effectLst>
            </p:spPr>
            <p:txBody>
              <a:bodyPr lIns="75288" tIns="36895" rIns="75288" bIns="36895" anchor="ctr"/>
              <a:lstStyle/>
              <a:p>
                <a:pPr algn="ctr" eaLnBrk="0" hangingPunct="0">
                  <a:tabLst>
                    <a:tab pos="0" algn="l"/>
                    <a:tab pos="914148" algn="l"/>
                    <a:tab pos="1828288" algn="l"/>
                    <a:tab pos="2742434" algn="l"/>
                    <a:tab pos="3656575" algn="l"/>
                    <a:tab pos="4570720" algn="l"/>
                    <a:tab pos="5484863" algn="l"/>
                    <a:tab pos="6399008" algn="l"/>
                    <a:tab pos="7313152" algn="l"/>
                    <a:tab pos="8227292" algn="l"/>
                    <a:tab pos="9141438" algn="l"/>
                    <a:tab pos="10055586" algn="l"/>
                  </a:tabLst>
                </a:pPr>
                <a:r>
                  <a:rPr lang="en-US" altLang="en-US" sz="1000" dirty="0">
                    <a:solidFill>
                      <a:prstClr val="white"/>
                    </a:solidFill>
                    <a:latin typeface="MS Reference Sans Serif" panose="020B0604030504040204" pitchFamily="34" charset="0"/>
                    <a:ea typeface="Arial Unicode MS" pitchFamily="34" charset="-128"/>
                    <a:cs typeface="Arial Unicode MS" pitchFamily="34" charset="-128"/>
                    <a:sym typeface="Gill Sans" charset="0"/>
                  </a:rPr>
                  <a:t>RADIANT</a:t>
                </a:r>
              </a:p>
              <a:p>
                <a:pPr algn="ctr" eaLnBrk="0" hangingPunct="0">
                  <a:tabLst>
                    <a:tab pos="0" algn="l"/>
                    <a:tab pos="914148" algn="l"/>
                    <a:tab pos="1828288" algn="l"/>
                    <a:tab pos="2742434" algn="l"/>
                    <a:tab pos="3656575" algn="l"/>
                    <a:tab pos="4570720" algn="l"/>
                    <a:tab pos="5484863" algn="l"/>
                    <a:tab pos="6399008" algn="l"/>
                    <a:tab pos="7313152" algn="l"/>
                    <a:tab pos="8227292" algn="l"/>
                    <a:tab pos="9141438" algn="l"/>
                    <a:tab pos="10055586" algn="l"/>
                  </a:tabLst>
                </a:pPr>
                <a:r>
                  <a:rPr lang="en-US" altLang="en-US" sz="1000" dirty="0">
                    <a:solidFill>
                      <a:prstClr val="white"/>
                    </a:solidFill>
                    <a:latin typeface="MS Reference Sans Serif" panose="020B0604030504040204" pitchFamily="34" charset="0"/>
                    <a:ea typeface="Arial Unicode MS" pitchFamily="34" charset="-128"/>
                    <a:cs typeface="Arial Unicode MS" pitchFamily="34" charset="-128"/>
                    <a:sym typeface="Gill Sans" charset="0"/>
                  </a:rPr>
                  <a:t>HR=.90</a:t>
                </a:r>
              </a:p>
              <a:p>
                <a:pPr algn="ctr" eaLnBrk="0" hangingPunct="0">
                  <a:tabLst>
                    <a:tab pos="0" algn="l"/>
                    <a:tab pos="914148" algn="l"/>
                    <a:tab pos="1828288" algn="l"/>
                    <a:tab pos="2742434" algn="l"/>
                    <a:tab pos="3656575" algn="l"/>
                    <a:tab pos="4570720" algn="l"/>
                    <a:tab pos="5484863" algn="l"/>
                    <a:tab pos="6399008" algn="l"/>
                    <a:tab pos="7313152" algn="l"/>
                    <a:tab pos="8227292" algn="l"/>
                    <a:tab pos="9141438" algn="l"/>
                    <a:tab pos="10055586" algn="l"/>
                  </a:tabLst>
                </a:pPr>
                <a:r>
                  <a:rPr lang="en-US" altLang="en-US" sz="1000" dirty="0">
                    <a:solidFill>
                      <a:prstClr val="white"/>
                    </a:solidFill>
                    <a:latin typeface="MS Reference Sans Serif" panose="020B0604030504040204" pitchFamily="34" charset="0"/>
                    <a:ea typeface="Arial Unicode MS" pitchFamily="34" charset="-128"/>
                    <a:cs typeface="Arial Unicode MS" pitchFamily="34" charset="-128"/>
                    <a:sym typeface="Gill Sans" charset="0"/>
                  </a:rPr>
                  <a:t>N=973</a:t>
                </a:r>
              </a:p>
            </p:txBody>
          </p:sp>
          <p:sp>
            <p:nvSpPr>
              <p:cNvPr id="46100" name="Line 13"/>
              <p:cNvSpPr>
                <a:spLocks noChangeShapeType="1"/>
              </p:cNvSpPr>
              <p:nvPr/>
            </p:nvSpPr>
            <p:spPr bwMode="auto">
              <a:xfrm rot="-60000" flipV="1">
                <a:off x="5551098" y="2519367"/>
                <a:ext cx="1412" cy="54887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76188" tIns="38093" rIns="76188" bIns="38093"/>
              <a:lstStyle/>
              <a:p>
                <a:endParaRPr lang="en-US" dirty="0">
                  <a:solidFill>
                    <a:prstClr val="black"/>
                  </a:solidFill>
                  <a:sym typeface="Gill Sans" charset="0"/>
                </a:endParaRPr>
              </a:p>
            </p:txBody>
          </p:sp>
          <p:sp>
            <p:nvSpPr>
              <p:cNvPr id="46101" name="Rectangle 43"/>
              <p:cNvSpPr>
                <a:spLocks noChangeArrowheads="1"/>
              </p:cNvSpPr>
              <p:nvPr/>
            </p:nvSpPr>
            <p:spPr bwMode="auto">
              <a:xfrm>
                <a:off x="5140821" y="3049795"/>
                <a:ext cx="822960" cy="541141"/>
              </a:xfrm>
              <a:prstGeom prst="rect">
                <a:avLst/>
              </a:prstGeom>
              <a:solidFill>
                <a:srgbClr val="C00000"/>
              </a:solidFill>
              <a:ln w="38100">
                <a:solidFill>
                  <a:srgbClr val="D99694"/>
                </a:solidFill>
                <a:round/>
                <a:headEnd/>
                <a:tailEnd/>
              </a:ln>
              <a:effectLst>
                <a:prstShdw prst="shdw17" dist="17961" dir="2700000">
                  <a:srgbClr val="675F92"/>
                </a:prstShdw>
              </a:effectLst>
            </p:spPr>
            <p:txBody>
              <a:bodyPr lIns="75288" tIns="36895" rIns="75288" bIns="36895" anchor="ctr"/>
              <a:lstStyle/>
              <a:p>
                <a:pPr algn="ctr" eaLnBrk="0" hangingPunct="0">
                  <a:tabLst>
                    <a:tab pos="0" algn="l"/>
                    <a:tab pos="914148" algn="l"/>
                    <a:tab pos="1828288" algn="l"/>
                    <a:tab pos="2742434" algn="l"/>
                    <a:tab pos="3656575" algn="l"/>
                    <a:tab pos="4570720" algn="l"/>
                    <a:tab pos="5484863" algn="l"/>
                    <a:tab pos="6399008" algn="l"/>
                    <a:tab pos="7313152" algn="l"/>
                    <a:tab pos="8227292" algn="l"/>
                    <a:tab pos="9141438" algn="l"/>
                    <a:tab pos="10055586" algn="l"/>
                  </a:tabLst>
                </a:pPr>
                <a:r>
                  <a:rPr lang="en-US" altLang="en-US" sz="1000" dirty="0">
                    <a:solidFill>
                      <a:prstClr val="white"/>
                    </a:solidFill>
                    <a:latin typeface="MS Reference Sans Serif" panose="020B0604030504040204" pitchFamily="34" charset="0"/>
                    <a:ea typeface="Arial Unicode MS" pitchFamily="34" charset="-128"/>
                    <a:cs typeface="Arial Unicode MS" pitchFamily="34" charset="-128"/>
                    <a:sym typeface="Gill Sans" charset="0"/>
                  </a:rPr>
                  <a:t>MAGRIT</a:t>
                </a:r>
              </a:p>
              <a:p>
                <a:pPr algn="ctr" eaLnBrk="0" hangingPunct="0">
                  <a:tabLst>
                    <a:tab pos="0" algn="l"/>
                    <a:tab pos="914148" algn="l"/>
                    <a:tab pos="1828288" algn="l"/>
                    <a:tab pos="2742434" algn="l"/>
                    <a:tab pos="3656575" algn="l"/>
                    <a:tab pos="4570720" algn="l"/>
                    <a:tab pos="5484863" algn="l"/>
                    <a:tab pos="6399008" algn="l"/>
                    <a:tab pos="7313152" algn="l"/>
                    <a:tab pos="8227292" algn="l"/>
                    <a:tab pos="9141438" algn="l"/>
                    <a:tab pos="10055586" algn="l"/>
                  </a:tabLst>
                </a:pPr>
                <a:r>
                  <a:rPr lang="en-US" altLang="en-US" sz="1000" dirty="0">
                    <a:solidFill>
                      <a:prstClr val="white"/>
                    </a:solidFill>
                    <a:latin typeface="MS Reference Sans Serif" panose="020B0604030504040204" pitchFamily="34" charset="0"/>
                    <a:ea typeface="Arial Unicode MS" pitchFamily="34" charset="-128"/>
                    <a:cs typeface="Arial Unicode MS" pitchFamily="34" charset="-128"/>
                    <a:sym typeface="Gill Sans" charset="0"/>
                  </a:rPr>
                  <a:t>N=2313</a:t>
                </a:r>
              </a:p>
              <a:p>
                <a:pPr algn="ctr" eaLnBrk="0" hangingPunct="0">
                  <a:tabLst>
                    <a:tab pos="0" algn="l"/>
                    <a:tab pos="914148" algn="l"/>
                    <a:tab pos="1828288" algn="l"/>
                    <a:tab pos="2742434" algn="l"/>
                    <a:tab pos="3656575" algn="l"/>
                    <a:tab pos="4570720" algn="l"/>
                    <a:tab pos="5484863" algn="l"/>
                    <a:tab pos="6399008" algn="l"/>
                    <a:tab pos="7313152" algn="l"/>
                    <a:tab pos="8227292" algn="l"/>
                    <a:tab pos="9141438" algn="l"/>
                    <a:tab pos="10055586" algn="l"/>
                  </a:tabLst>
                </a:pPr>
                <a:r>
                  <a:rPr lang="en-US" altLang="en-US" sz="1000" dirty="0">
                    <a:solidFill>
                      <a:prstClr val="white"/>
                    </a:solidFill>
                    <a:latin typeface="MS Reference Sans Serif" panose="020B0604030504040204" pitchFamily="34" charset="0"/>
                    <a:ea typeface="Arial Unicode MS" pitchFamily="34" charset="-128"/>
                    <a:cs typeface="Arial Unicode MS" pitchFamily="34" charset="-128"/>
                    <a:sym typeface="Gill Sans" charset="0"/>
                  </a:rPr>
                  <a:t>HR?</a:t>
                </a:r>
              </a:p>
            </p:txBody>
          </p:sp>
          <p:sp>
            <p:nvSpPr>
              <p:cNvPr id="46103" name="Rectangle 17"/>
              <p:cNvSpPr>
                <a:spLocks noChangeArrowheads="1"/>
              </p:cNvSpPr>
              <p:nvPr/>
            </p:nvSpPr>
            <p:spPr bwMode="auto">
              <a:xfrm>
                <a:off x="5256049" y="2607472"/>
                <a:ext cx="557188" cy="2500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1600" dirty="0">
                    <a:solidFill>
                      <a:prstClr val="black"/>
                    </a:solidFill>
                    <a:latin typeface="MS Reference Sans Serif" panose="020B0604030504040204" pitchFamily="34" charset="0"/>
                    <a:sym typeface="Gill Sans" charset="0"/>
                  </a:rPr>
                  <a:t>2013</a:t>
                </a:r>
              </a:p>
            </p:txBody>
          </p:sp>
          <p:sp>
            <p:nvSpPr>
              <p:cNvPr id="46104" name="Rectangle 17"/>
              <p:cNvSpPr>
                <a:spLocks noChangeArrowheads="1"/>
              </p:cNvSpPr>
              <p:nvPr/>
            </p:nvSpPr>
            <p:spPr bwMode="auto">
              <a:xfrm>
                <a:off x="6212083" y="2626519"/>
                <a:ext cx="561468" cy="2500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1600" dirty="0">
                    <a:solidFill>
                      <a:prstClr val="black"/>
                    </a:solidFill>
                    <a:latin typeface="MS Reference Sans Serif" panose="020B0604030504040204" pitchFamily="34" charset="0"/>
                    <a:sym typeface="Gill Sans" charset="0"/>
                  </a:rPr>
                  <a:t>2014</a:t>
                </a:r>
              </a:p>
            </p:txBody>
          </p:sp>
          <p:sp>
            <p:nvSpPr>
              <p:cNvPr id="35" name="Line 13"/>
              <p:cNvSpPr>
                <a:spLocks noChangeShapeType="1"/>
              </p:cNvSpPr>
              <p:nvPr/>
            </p:nvSpPr>
            <p:spPr bwMode="auto">
              <a:xfrm flipH="1" flipV="1">
                <a:off x="7572329" y="2524125"/>
                <a:ext cx="7056" cy="4810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76188" tIns="38093" rIns="76188" bIns="38093"/>
              <a:lstStyle/>
              <a:p>
                <a:endParaRPr lang="en-US" dirty="0">
                  <a:solidFill>
                    <a:prstClr val="black"/>
                  </a:solidFill>
                  <a:sym typeface="Gill Sans" charset="0"/>
                </a:endParaRPr>
              </a:p>
            </p:txBody>
          </p:sp>
          <p:sp>
            <p:nvSpPr>
              <p:cNvPr id="36" name="Rectangle 38"/>
              <p:cNvSpPr>
                <a:spLocks noChangeArrowheads="1"/>
              </p:cNvSpPr>
              <p:nvPr/>
            </p:nvSpPr>
            <p:spPr bwMode="auto">
              <a:xfrm>
                <a:off x="7064927" y="3051415"/>
                <a:ext cx="1005840" cy="539514"/>
              </a:xfrm>
              <a:prstGeom prst="rect">
                <a:avLst/>
              </a:prstGeom>
              <a:solidFill>
                <a:srgbClr val="C00000"/>
              </a:solidFill>
              <a:ln w="38100">
                <a:solidFill>
                  <a:srgbClr val="D99694"/>
                </a:solidFill>
                <a:round/>
                <a:headEnd/>
                <a:tailEnd/>
              </a:ln>
              <a:effectLst>
                <a:prstShdw prst="shdw17" dist="17961" dir="2700000">
                  <a:srgbClr val="675F92"/>
                </a:prstShdw>
              </a:effectLst>
            </p:spPr>
            <p:txBody>
              <a:bodyPr lIns="75288" tIns="36895" rIns="75288" bIns="36895" anchor="ctr"/>
              <a:lstStyle/>
              <a:p>
                <a:pPr algn="ctr" eaLnBrk="0" hangingPunct="0">
                  <a:tabLst>
                    <a:tab pos="0" algn="l"/>
                    <a:tab pos="914148" algn="l"/>
                    <a:tab pos="1828288" algn="l"/>
                    <a:tab pos="2742434" algn="l"/>
                    <a:tab pos="3656575" algn="l"/>
                    <a:tab pos="4570720" algn="l"/>
                    <a:tab pos="5484863" algn="l"/>
                    <a:tab pos="6399008" algn="l"/>
                    <a:tab pos="7313152" algn="l"/>
                    <a:tab pos="8227292" algn="l"/>
                    <a:tab pos="9141438" algn="l"/>
                    <a:tab pos="10055586" algn="l"/>
                  </a:tabLst>
                </a:pPr>
                <a:r>
                  <a:rPr lang="en-US" altLang="en-US" sz="1000" dirty="0">
                    <a:solidFill>
                      <a:prstClr val="white"/>
                    </a:solidFill>
                    <a:latin typeface="MS Reference Sans Serif" panose="020B0604030504040204" pitchFamily="34" charset="0"/>
                    <a:ea typeface="Arial Unicode MS" pitchFamily="34" charset="-128"/>
                    <a:cs typeface="Arial Unicode MS" pitchFamily="34" charset="-128"/>
                    <a:sym typeface="Gill Sans" charset="0"/>
                  </a:rPr>
                  <a:t>ECOG 1505</a:t>
                </a:r>
              </a:p>
              <a:p>
                <a:pPr algn="ctr" eaLnBrk="0" hangingPunct="0">
                  <a:tabLst>
                    <a:tab pos="0" algn="l"/>
                    <a:tab pos="914148" algn="l"/>
                    <a:tab pos="1828288" algn="l"/>
                    <a:tab pos="2742434" algn="l"/>
                    <a:tab pos="3656575" algn="l"/>
                    <a:tab pos="4570720" algn="l"/>
                    <a:tab pos="5484863" algn="l"/>
                    <a:tab pos="6399008" algn="l"/>
                    <a:tab pos="7313152" algn="l"/>
                    <a:tab pos="8227292" algn="l"/>
                    <a:tab pos="9141438" algn="l"/>
                    <a:tab pos="10055586" algn="l"/>
                  </a:tabLst>
                </a:pPr>
                <a:r>
                  <a:rPr lang="en-US" altLang="en-US" sz="1000" dirty="0">
                    <a:solidFill>
                      <a:prstClr val="white"/>
                    </a:solidFill>
                    <a:latin typeface="MS Reference Sans Serif" panose="020B0604030504040204" pitchFamily="34" charset="0"/>
                    <a:ea typeface="Arial Unicode MS" pitchFamily="34" charset="-128"/>
                    <a:cs typeface="Arial Unicode MS" pitchFamily="34" charset="-128"/>
                    <a:sym typeface="Gill Sans" charset="0"/>
                  </a:rPr>
                  <a:t>HR=.99</a:t>
                </a:r>
              </a:p>
              <a:p>
                <a:pPr algn="ctr" eaLnBrk="0" hangingPunct="0">
                  <a:tabLst>
                    <a:tab pos="0" algn="l"/>
                    <a:tab pos="914148" algn="l"/>
                    <a:tab pos="1828288" algn="l"/>
                    <a:tab pos="2742434" algn="l"/>
                    <a:tab pos="3656575" algn="l"/>
                    <a:tab pos="4570720" algn="l"/>
                    <a:tab pos="5484863" algn="l"/>
                    <a:tab pos="6399008" algn="l"/>
                    <a:tab pos="7313152" algn="l"/>
                    <a:tab pos="8227292" algn="l"/>
                    <a:tab pos="9141438" algn="l"/>
                    <a:tab pos="10055586" algn="l"/>
                  </a:tabLst>
                </a:pPr>
                <a:r>
                  <a:rPr lang="en-US" altLang="en-US" sz="1000" dirty="0">
                    <a:solidFill>
                      <a:prstClr val="white"/>
                    </a:solidFill>
                    <a:latin typeface="MS Reference Sans Serif" panose="020B0604030504040204" pitchFamily="34" charset="0"/>
                    <a:ea typeface="Arial Unicode MS" pitchFamily="34" charset="-128"/>
                    <a:cs typeface="Arial Unicode MS" pitchFamily="34" charset="-128"/>
                    <a:sym typeface="Gill Sans" charset="0"/>
                  </a:rPr>
                  <a:t>N=1501</a:t>
                </a:r>
              </a:p>
            </p:txBody>
          </p:sp>
          <p:sp>
            <p:nvSpPr>
              <p:cNvPr id="37" name="Rectangle 17"/>
              <p:cNvSpPr>
                <a:spLocks noChangeArrowheads="1"/>
              </p:cNvSpPr>
              <p:nvPr/>
            </p:nvSpPr>
            <p:spPr bwMode="auto">
              <a:xfrm>
                <a:off x="7266880" y="2626511"/>
                <a:ext cx="557188" cy="2500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1600" dirty="0">
                    <a:solidFill>
                      <a:prstClr val="black"/>
                    </a:solidFill>
                    <a:latin typeface="MS Reference Sans Serif" panose="020B0604030504040204" pitchFamily="34" charset="0"/>
                    <a:sym typeface="Gill Sans" charset="0"/>
                  </a:rPr>
                  <a:t>2015</a:t>
                </a:r>
              </a:p>
            </p:txBody>
          </p:sp>
          <p:sp>
            <p:nvSpPr>
              <p:cNvPr id="38" name="Line 13"/>
              <p:cNvSpPr>
                <a:spLocks noChangeShapeType="1"/>
              </p:cNvSpPr>
              <p:nvPr/>
            </p:nvSpPr>
            <p:spPr bwMode="auto">
              <a:xfrm flipH="1" flipV="1">
                <a:off x="8586216" y="2533650"/>
                <a:ext cx="7056" cy="4810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76188" tIns="38093" rIns="76188" bIns="38093"/>
              <a:lstStyle/>
              <a:p>
                <a:endParaRPr lang="en-US" dirty="0">
                  <a:solidFill>
                    <a:prstClr val="black"/>
                  </a:solidFill>
                  <a:sym typeface="Gill Sans" charset="0"/>
                </a:endParaRPr>
              </a:p>
            </p:txBody>
          </p:sp>
          <p:sp>
            <p:nvSpPr>
              <p:cNvPr id="39" name="Rectangle 38"/>
              <p:cNvSpPr>
                <a:spLocks noChangeArrowheads="1"/>
              </p:cNvSpPr>
              <p:nvPr/>
            </p:nvSpPr>
            <p:spPr bwMode="auto">
              <a:xfrm>
                <a:off x="8187326" y="3060940"/>
                <a:ext cx="822960" cy="539514"/>
              </a:xfrm>
              <a:prstGeom prst="rect">
                <a:avLst/>
              </a:prstGeom>
              <a:solidFill>
                <a:srgbClr val="C00000"/>
              </a:solidFill>
              <a:ln w="38100">
                <a:solidFill>
                  <a:srgbClr val="D99694"/>
                </a:solidFill>
                <a:round/>
                <a:headEnd/>
                <a:tailEnd/>
              </a:ln>
              <a:effectLst>
                <a:prstShdw prst="shdw17" dist="17961" dir="2700000">
                  <a:srgbClr val="675F92"/>
                </a:prstShdw>
              </a:effectLst>
            </p:spPr>
            <p:txBody>
              <a:bodyPr lIns="75288" tIns="36895" rIns="75288" bIns="36895" anchor="ctr"/>
              <a:lstStyle/>
              <a:p>
                <a:pPr algn="ctr" eaLnBrk="0" hangingPunct="0">
                  <a:tabLst>
                    <a:tab pos="0" algn="l"/>
                    <a:tab pos="914148" algn="l"/>
                    <a:tab pos="1828288" algn="l"/>
                    <a:tab pos="2742434" algn="l"/>
                    <a:tab pos="3656575" algn="l"/>
                    <a:tab pos="4570720" algn="l"/>
                    <a:tab pos="5484863" algn="l"/>
                    <a:tab pos="6399008" algn="l"/>
                    <a:tab pos="7313152" algn="l"/>
                    <a:tab pos="8227292" algn="l"/>
                    <a:tab pos="9141438" algn="l"/>
                    <a:tab pos="10055586" algn="l"/>
                  </a:tabLst>
                </a:pPr>
                <a:r>
                  <a:rPr lang="en-US" altLang="en-US" sz="1000" dirty="0">
                    <a:solidFill>
                      <a:prstClr val="white"/>
                    </a:solidFill>
                    <a:latin typeface="MS Reference Sans Serif" panose="020B0604030504040204" pitchFamily="34" charset="0"/>
                    <a:ea typeface="Arial Unicode MS" pitchFamily="34" charset="-128"/>
                    <a:cs typeface="Arial Unicode MS" pitchFamily="34" charset="-128"/>
                    <a:sym typeface="Gill Sans" charset="0"/>
                  </a:rPr>
                  <a:t>SCAT</a:t>
                </a:r>
              </a:p>
              <a:p>
                <a:pPr algn="ctr" eaLnBrk="0" hangingPunct="0">
                  <a:tabLst>
                    <a:tab pos="0" algn="l"/>
                    <a:tab pos="914148" algn="l"/>
                    <a:tab pos="1828288" algn="l"/>
                    <a:tab pos="2742434" algn="l"/>
                    <a:tab pos="3656575" algn="l"/>
                    <a:tab pos="4570720" algn="l"/>
                    <a:tab pos="5484863" algn="l"/>
                    <a:tab pos="6399008" algn="l"/>
                    <a:tab pos="7313152" algn="l"/>
                    <a:tab pos="8227292" algn="l"/>
                    <a:tab pos="9141438" algn="l"/>
                    <a:tab pos="10055586" algn="l"/>
                  </a:tabLst>
                </a:pPr>
                <a:r>
                  <a:rPr lang="en-US" altLang="en-US" sz="1000" dirty="0" smtClean="0">
                    <a:solidFill>
                      <a:prstClr val="white"/>
                    </a:solidFill>
                    <a:latin typeface="MS Reference Sans Serif" panose="020B0604030504040204" pitchFamily="34" charset="0"/>
                    <a:ea typeface="Arial Unicode MS" pitchFamily="34" charset="-128"/>
                    <a:cs typeface="Arial Unicode MS" pitchFamily="34" charset="-128"/>
                    <a:sym typeface="Gill Sans" charset="0"/>
                  </a:rPr>
                  <a:t>HR=.</a:t>
                </a:r>
                <a:r>
                  <a:rPr lang="en-US" altLang="en-US" sz="1000" dirty="0">
                    <a:solidFill>
                      <a:prstClr val="white"/>
                    </a:solidFill>
                    <a:latin typeface="MS Reference Sans Serif" panose="020B0604030504040204" pitchFamily="34" charset="0"/>
                    <a:ea typeface="Arial Unicode MS" pitchFamily="34" charset="-128"/>
                    <a:cs typeface="Arial Unicode MS" pitchFamily="34" charset="-128"/>
                    <a:sym typeface="Gill Sans" charset="0"/>
                  </a:rPr>
                  <a:t>86</a:t>
                </a:r>
              </a:p>
              <a:p>
                <a:pPr algn="ctr" eaLnBrk="0" hangingPunct="0">
                  <a:tabLst>
                    <a:tab pos="0" algn="l"/>
                    <a:tab pos="914148" algn="l"/>
                    <a:tab pos="1828288" algn="l"/>
                    <a:tab pos="2742434" algn="l"/>
                    <a:tab pos="3656575" algn="l"/>
                    <a:tab pos="4570720" algn="l"/>
                    <a:tab pos="5484863" algn="l"/>
                    <a:tab pos="6399008" algn="l"/>
                    <a:tab pos="7313152" algn="l"/>
                    <a:tab pos="8227292" algn="l"/>
                    <a:tab pos="9141438" algn="l"/>
                    <a:tab pos="10055586" algn="l"/>
                  </a:tabLst>
                </a:pPr>
                <a:r>
                  <a:rPr lang="en-US" altLang="en-US" sz="1000" dirty="0">
                    <a:solidFill>
                      <a:prstClr val="white"/>
                    </a:solidFill>
                    <a:latin typeface="MS Reference Sans Serif" panose="020B0604030504040204" pitchFamily="34" charset="0"/>
                    <a:ea typeface="Arial Unicode MS" pitchFamily="34" charset="-128"/>
                    <a:cs typeface="Arial Unicode MS" pitchFamily="34" charset="-128"/>
                    <a:sym typeface="Gill Sans" charset="0"/>
                  </a:rPr>
                  <a:t>N=462</a:t>
                </a:r>
              </a:p>
            </p:txBody>
          </p:sp>
          <p:sp>
            <p:nvSpPr>
              <p:cNvPr id="40" name="Rectangle 17"/>
              <p:cNvSpPr>
                <a:spLocks noChangeArrowheads="1"/>
              </p:cNvSpPr>
              <p:nvPr/>
            </p:nvSpPr>
            <p:spPr bwMode="auto">
              <a:xfrm>
                <a:off x="8302426" y="2626511"/>
                <a:ext cx="557188" cy="2500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1600" dirty="0" smtClean="0">
                    <a:solidFill>
                      <a:prstClr val="black"/>
                    </a:solidFill>
                    <a:latin typeface="MS Reference Sans Serif" panose="020B0604030504040204" pitchFamily="34" charset="0"/>
                    <a:sym typeface="Gill Sans" charset="0"/>
                  </a:rPr>
                  <a:t>2015</a:t>
                </a:r>
                <a:endParaRPr lang="en-US" altLang="en-US" sz="1600" dirty="0">
                  <a:solidFill>
                    <a:prstClr val="black"/>
                  </a:solidFill>
                  <a:latin typeface="MS Reference Sans Serif" panose="020B0604030504040204" pitchFamily="34" charset="0"/>
                  <a:sym typeface="Gill Sans" charset="0"/>
                </a:endParaRPr>
              </a:p>
            </p:txBody>
          </p:sp>
        </p:grpSp>
      </p:grpSp>
      <p:sp>
        <p:nvSpPr>
          <p:cNvPr id="3" name="TextBox 2"/>
          <p:cNvSpPr txBox="1"/>
          <p:nvPr/>
        </p:nvSpPr>
        <p:spPr>
          <a:xfrm>
            <a:off x="275211" y="3901315"/>
            <a:ext cx="88415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Arial"/>
              <a:buChar char="•"/>
            </a:pPr>
            <a:r>
              <a:rPr lang="en-US" sz="1600" dirty="0" smtClean="0">
                <a:latin typeface="MS Reference Sans Serif" panose="020B0604030504040204" pitchFamily="34" charset="0"/>
              </a:rPr>
              <a:t>Adjuvant chemotherapy produces a 4-5% absolute survival benefit at 5 years  </a:t>
            </a:r>
          </a:p>
          <a:p>
            <a:pPr marL="233363" indent="-233363">
              <a:buFont typeface="Arial"/>
              <a:buChar char="•"/>
            </a:pPr>
            <a:r>
              <a:rPr lang="en-US" sz="1600" dirty="0" smtClean="0">
                <a:latin typeface="MS Reference Sans Serif" panose="020B0604030504040204" pitchFamily="34" charset="0"/>
              </a:rPr>
              <a:t>This benefit is greatest in patients with Stage II and IIIA disease</a:t>
            </a:r>
          </a:p>
          <a:p>
            <a:pPr marL="233363" indent="-233363">
              <a:buFont typeface="Arial"/>
              <a:buChar char="•"/>
            </a:pPr>
            <a:r>
              <a:rPr lang="en-US" sz="1600" dirty="0" smtClean="0">
                <a:latin typeface="MS Reference Sans Serif" panose="020B0604030504040204" pitchFamily="34" charset="0"/>
              </a:rPr>
              <a:t>Patients with stage IB (</a:t>
            </a:r>
            <a:r>
              <a:rPr lang="en-US" sz="1600" u="sng" dirty="0" smtClean="0">
                <a:latin typeface="MS Reference Sans Serif" panose="020B0604030504040204" pitchFamily="34" charset="0"/>
              </a:rPr>
              <a:t>&gt;</a:t>
            </a:r>
            <a:r>
              <a:rPr lang="en-US" sz="1600" dirty="0" smtClean="0">
                <a:latin typeface="MS Reference Sans Serif" panose="020B0604030504040204" pitchFamily="34" charset="0"/>
              </a:rPr>
              <a:t> 4 cm may also receive adjuvant chemotherapy)</a:t>
            </a:r>
          </a:p>
          <a:p>
            <a:pPr marL="233363" indent="-233363">
              <a:buFont typeface="Arial"/>
              <a:buChar char="•"/>
            </a:pPr>
            <a:r>
              <a:rPr lang="en-US" sz="1600" dirty="0" smtClean="0">
                <a:latin typeface="MS Reference Sans Serif" panose="020B0604030504040204" pitchFamily="34" charset="0"/>
              </a:rPr>
              <a:t>Novel systemic regimens have not produced an additional survival advantage</a:t>
            </a:r>
          </a:p>
          <a:p>
            <a:pPr marL="285750" indent="-285750">
              <a:buFont typeface="Arial"/>
              <a:buChar char="•"/>
            </a:pPr>
            <a:endParaRPr lang="en-US" sz="1600" dirty="0">
              <a:latin typeface="MS Reference Sans Serif" panose="020B0604030504040204" pitchFamily="34" charset="0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 bwMode="auto">
          <a:xfrm>
            <a:off x="9615" y="112"/>
            <a:ext cx="9144000" cy="914400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1436" tIns="45718" rIns="91436" bIns="4571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4400" b="1" dirty="0" smtClean="0">
                <a:solidFill>
                  <a:srgbClr val="2C6AB6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Adjuvant Therapy Timeline</a:t>
            </a:r>
            <a:endParaRPr lang="en-US" altLang="en-US" sz="4400" b="1" dirty="0">
              <a:solidFill>
                <a:srgbClr val="2C6AB6"/>
              </a:solidFill>
              <a:latin typeface="MS Reference Sans Serif" panose="020B0604030504040204" pitchFamily="34" charset="0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91860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3263" y="1074749"/>
            <a:ext cx="8562874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200" dirty="0" smtClean="0">
                <a:latin typeface="MS Reference Sans Serif" panose="020B0604030504040204" pitchFamily="34" charset="0"/>
              </a:rPr>
              <a:t>Excess </a:t>
            </a:r>
            <a:r>
              <a:rPr lang="en-US" sz="2200" dirty="0">
                <a:latin typeface="MS Reference Sans Serif" panose="020B0604030504040204" pitchFamily="34" charset="0"/>
              </a:rPr>
              <a:t>non-cancer deaths (1.4%) on pooled </a:t>
            </a:r>
            <a:r>
              <a:rPr lang="en-US" sz="2200" dirty="0" smtClean="0">
                <a:latin typeface="MS Reference Sans Serif" panose="020B0604030504040204" pitchFamily="34" charset="0"/>
              </a:rPr>
              <a:t>chemotherapy </a:t>
            </a:r>
            <a:r>
              <a:rPr lang="en-US" sz="2200" dirty="0">
                <a:latin typeface="MS Reference Sans Serif" panose="020B0604030504040204" pitchFamily="34" charset="0"/>
              </a:rPr>
              <a:t>arm after 5 </a:t>
            </a:r>
            <a:r>
              <a:rPr lang="en-US" sz="2200" dirty="0" smtClean="0">
                <a:latin typeface="MS Reference Sans Serif" panose="020B0604030504040204" pitchFamily="34" charset="0"/>
              </a:rPr>
              <a:t>years </a:t>
            </a:r>
            <a:r>
              <a:rPr lang="en-US" sz="1400" dirty="0" smtClean="0">
                <a:solidFill>
                  <a:srgbClr val="800000"/>
                </a:solidFill>
                <a:latin typeface="MS Reference Sans Serif" panose="020B0604030504040204" pitchFamily="34" charset="0"/>
              </a:rPr>
              <a:t>(</a:t>
            </a:r>
            <a:r>
              <a:rPr lang="en-US" sz="1400" i="1" dirty="0" smtClean="0">
                <a:solidFill>
                  <a:srgbClr val="800000"/>
                </a:solidFill>
                <a:latin typeface="MS Reference Sans Serif" panose="020B0604030504040204" pitchFamily="34" charset="0"/>
              </a:rPr>
              <a:t>LACE meta-analysis Pignon 2008</a:t>
            </a:r>
            <a:r>
              <a:rPr lang="en-US" sz="1400" dirty="0" smtClean="0">
                <a:solidFill>
                  <a:srgbClr val="800000"/>
                </a:solidFill>
                <a:latin typeface="MS Reference Sans Serif" panose="020B0604030504040204" pitchFamily="34" charset="0"/>
              </a:rPr>
              <a:t>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200" dirty="0" smtClean="0">
                <a:latin typeface="MS Reference Sans Serif" panose="020B0604030504040204" pitchFamily="34" charset="0"/>
              </a:rPr>
              <a:t>Elderly patients (</a:t>
            </a:r>
            <a:r>
              <a:rPr lang="en-US" sz="2200" u="sng" dirty="0" smtClean="0">
                <a:latin typeface="MS Reference Sans Serif" panose="020B0604030504040204" pitchFamily="34" charset="0"/>
              </a:rPr>
              <a:t>&gt;</a:t>
            </a:r>
            <a:r>
              <a:rPr lang="en-US" sz="2200" dirty="0" smtClean="0">
                <a:latin typeface="MS Reference Sans Serif" panose="020B0604030504040204" pitchFamily="34" charset="0"/>
              </a:rPr>
              <a:t> 70 year) may achieve a similar OS benefit as compared to their younger counterparts without a significant increase in toxicity </a:t>
            </a:r>
            <a:r>
              <a:rPr lang="en-US" sz="1400" i="1" dirty="0" smtClean="0">
                <a:solidFill>
                  <a:srgbClr val="800000"/>
                </a:solidFill>
                <a:latin typeface="MS Reference Sans Serif" panose="020B0604030504040204" pitchFamily="34" charset="0"/>
              </a:rPr>
              <a:t>(LACE pooled analysis, Fruh 2008; JBR10, Pepe 2007, Ontario Cancer Registry, Cuffe 2012)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200" dirty="0" smtClean="0">
                <a:latin typeface="MS Reference Sans Serif" panose="020B0604030504040204" pitchFamily="34" charset="0"/>
              </a:rPr>
              <a:t>Carboplatin is an acceptable alternative to cisplatin in the elderly patients </a:t>
            </a:r>
            <a:r>
              <a:rPr lang="en-US" sz="1400" i="1" dirty="0" smtClean="0">
                <a:solidFill>
                  <a:srgbClr val="800000"/>
                </a:solidFill>
                <a:latin typeface="MS Reference Sans Serif" panose="020B0604030504040204" pitchFamily="34" charset="0"/>
              </a:rPr>
              <a:t>(SEER database; Gu 2011)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200" dirty="0" smtClean="0">
                <a:latin typeface="MS Reference Sans Serif" panose="020B0604030504040204" pitchFamily="34" charset="0"/>
              </a:rPr>
              <a:t>Completion of all 4 cycles of chemotherapy is associated with better survival </a:t>
            </a:r>
            <a:r>
              <a:rPr lang="en-US" sz="1400" i="1" dirty="0" smtClean="0">
                <a:solidFill>
                  <a:srgbClr val="800000"/>
                </a:solidFill>
                <a:latin typeface="MS Reference Sans Serif" panose="020B0604030504040204" pitchFamily="34" charset="0"/>
              </a:rPr>
              <a:t>(SCAT trial, Massuti, 2015)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200" dirty="0" smtClean="0">
                <a:latin typeface="MS Reference Sans Serif" panose="020B0604030504040204" pitchFamily="34" charset="0"/>
              </a:rPr>
              <a:t>There is no optimal cisplatin doublet </a:t>
            </a:r>
            <a:r>
              <a:rPr lang="en-US" sz="1400" i="1" dirty="0" smtClean="0">
                <a:solidFill>
                  <a:srgbClr val="800000"/>
                </a:solidFill>
                <a:latin typeface="MS Reference Sans Serif" panose="020B0604030504040204" pitchFamily="34" charset="0"/>
              </a:rPr>
              <a:t>(ECOG 1505, Wakelee 2016)</a:t>
            </a:r>
            <a:endParaRPr lang="en-US" sz="1400" i="1" dirty="0">
              <a:solidFill>
                <a:srgbClr val="800000"/>
              </a:solidFill>
              <a:latin typeface="MS Reference Sans Serif" panose="020B060403050404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9615" y="112"/>
            <a:ext cx="9144000" cy="914400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1436" tIns="45718" rIns="91436" bIns="4571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4400" b="1" dirty="0" smtClean="0">
                <a:solidFill>
                  <a:srgbClr val="2C6AB6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Adjuvant Therapy</a:t>
            </a:r>
            <a:endParaRPr lang="en-US" altLang="en-US" sz="4400" b="1" dirty="0">
              <a:solidFill>
                <a:srgbClr val="2C6AB6"/>
              </a:solidFill>
              <a:latin typeface="MS Reference Sans Serif" panose="020B0604030504040204" pitchFamily="34" charset="0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697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1989</TotalTime>
  <Words>1273</Words>
  <Application>Microsoft Macintosh PowerPoint</Application>
  <PresentationFormat>On-screen Show (4:3)</PresentationFormat>
  <Paragraphs>300</Paragraphs>
  <Slides>18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33" baseType="lpstr">
      <vt:lpstr>Andalus</vt:lpstr>
      <vt:lpstr>Arial Unicode MS</vt:lpstr>
      <vt:lpstr>Calibri</vt:lpstr>
      <vt:lpstr>Gill Sans</vt:lpstr>
      <vt:lpstr>MS PGothic</vt:lpstr>
      <vt:lpstr>ＭＳ Ｐゴシック</vt:lpstr>
      <vt:lpstr>MS Reference Sans Serif</vt:lpstr>
      <vt:lpstr>Times</vt:lpstr>
      <vt:lpstr>Times New Roman</vt:lpstr>
      <vt:lpstr>Verdana</vt:lpstr>
      <vt:lpstr>Wingdings</vt:lpstr>
      <vt:lpstr>ヒラギノ角ゴ Pro W3</vt:lpstr>
      <vt:lpstr>Arial</vt:lpstr>
      <vt:lpstr>Office Theme</vt:lpstr>
      <vt:lpstr>5_Office Theme</vt:lpstr>
      <vt:lpstr>PowerPoint Presentation</vt:lpstr>
      <vt:lpstr>Adjuvant And Neoadjuvant Therapy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Prospective Phase III Trials</vt:lpstr>
      <vt:lpstr>PowerPoint Presentation</vt:lpstr>
      <vt:lpstr>PowerPoint Presentation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205</cp:revision>
  <cp:lastPrinted>2017-03-14T15:06:54Z</cp:lastPrinted>
  <dcterms:created xsi:type="dcterms:W3CDTF">2017-01-07T17:49:48Z</dcterms:created>
  <dcterms:modified xsi:type="dcterms:W3CDTF">2017-05-18T19:07:48Z</dcterms:modified>
  <cp:category/>
</cp:coreProperties>
</file>