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rels" ContentType="application/vnd.openxmlformats-package.relationships+xml"/>
  <Default Extension="xlsx" ContentType="application/vnd.openxmlformats-officedocument.spreadsheetml.sheet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318" r:id="rId2"/>
    <p:sldId id="317" r:id="rId3"/>
    <p:sldId id="320" r:id="rId4"/>
    <p:sldId id="316" r:id="rId5"/>
    <p:sldId id="299" r:id="rId6"/>
    <p:sldId id="260" r:id="rId7"/>
    <p:sldId id="311" r:id="rId8"/>
    <p:sldId id="313" r:id="rId9"/>
    <p:sldId id="261" r:id="rId10"/>
    <p:sldId id="262" r:id="rId11"/>
    <p:sldId id="263" r:id="rId12"/>
    <p:sldId id="264" r:id="rId13"/>
    <p:sldId id="285" r:id="rId14"/>
    <p:sldId id="298" r:id="rId15"/>
    <p:sldId id="308" r:id="rId16"/>
    <p:sldId id="309" r:id="rId17"/>
    <p:sldId id="315" r:id="rId18"/>
    <p:sldId id="267" r:id="rId19"/>
    <p:sldId id="268" r:id="rId20"/>
    <p:sldId id="269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70"/>
    <p:restoredTop sz="96047"/>
  </p:normalViewPr>
  <p:slideViewPr>
    <p:cSldViewPr snapToGrid="0" snapToObjects="1">
      <p:cViewPr>
        <p:scale>
          <a:sx n="100" d="100"/>
          <a:sy n="100" d="100"/>
        </p:scale>
        <p:origin x="1744" y="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I don't know</c:v>
                </c:pt>
                <c:pt idx="1">
                  <c:v>Neither a nor b</c:v>
                </c:pt>
                <c:pt idx="2">
                  <c:v>Both a and b</c:v>
                </c:pt>
                <c:pt idx="3">
                  <c:v>Is safe and effective for centrally located tumors</c:v>
                </c:pt>
                <c:pt idx="4">
                  <c:v>Has a relatively small impact on pulmonary function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0.06</c:v>
                </c:pt>
                <c:pt idx="1">
                  <c:v>0.04</c:v>
                </c:pt>
                <c:pt idx="2">
                  <c:v>0.49</c:v>
                </c:pt>
                <c:pt idx="3">
                  <c:v>0.04</c:v>
                </c:pt>
                <c:pt idx="4">
                  <c:v>0.36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41520288"/>
        <c:axId val="741466624"/>
      </c:barChart>
      <c:catAx>
        <c:axId val="7415202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741466624"/>
        <c:crosses val="autoZero"/>
        <c:auto val="1"/>
        <c:lblAlgn val="ctr"/>
        <c:lblOffset val="100"/>
        <c:noMultiLvlLbl val="0"/>
      </c:catAx>
      <c:valAx>
        <c:axId val="74146662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74152028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7BD99D-B938-F74B-A4E6-BC1041A92F1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E4C22F-3772-7848-A387-252457B1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218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153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4C22F-3772-7848-A387-252457B14D4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70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604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3984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42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062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1881"/>
            <a:ext cx="8229600" cy="62327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59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33723"/>
          </a:xfrm>
        </p:spPr>
        <p:txBody>
          <a:bodyPr/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3372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8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05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513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63263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70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A56CE-B9CE-D242-8473-B8DBC88A1EF0}" type="datetimeFigureOut">
              <a:rPr lang="en-US" smtClean="0"/>
              <a:t>5/18/17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AA95C-546A-4940-9120-C8398AF49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83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A56CE-B9CE-D242-8473-B8DBC88A1EF0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AA95C-546A-4940-9120-C8398AF49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26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F7A11-DF2F-F847-A449-315CD5401DF0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07766-685E-0D4B-925B-A6B4D32D5D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52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2" r:id="rId4"/>
    <p:sldLayoutId id="2147483654" r:id="rId5"/>
    <p:sldLayoutId id="2147483655" r:id="rId6"/>
    <p:sldLayoutId id="2147483656" r:id="rId7"/>
    <p:sldLayoutId id="2147483658" r:id="rId8"/>
    <p:sldLayoutId id="2147483659" r:id="rId9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3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package" Target="../embeddings/Microsoft_Word_Document2.docx"/><Relationship Id="rId5" Type="http://schemas.openxmlformats.org/officeDocument/2006/relationships/image" Target="../media/image27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package" Target="../embeddings/Microsoft_Word_Document3.docx"/><Relationship Id="rId5" Type="http://schemas.openxmlformats.org/officeDocument/2006/relationships/image" Target="../media/image28.png"/><Relationship Id="rId6" Type="http://schemas.openxmlformats.org/officeDocument/2006/relationships/oleObject" Target="../embeddings/oleObject3.bin"/><Relationship Id="rId7" Type="http://schemas.openxmlformats.org/officeDocument/2006/relationships/package" Target="../embeddings/Microsoft_Word_Document4.docx"/><Relationship Id="rId8" Type="http://schemas.openxmlformats.org/officeDocument/2006/relationships/image" Target="../media/image2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4" Type="http://schemas.openxmlformats.org/officeDocument/2006/relationships/image" Target="../media/image30.tiff"/><Relationship Id="rId5" Type="http://schemas.openxmlformats.org/officeDocument/2006/relationships/image" Target="../media/image31.tiff"/><Relationship Id="rId6" Type="http://schemas.openxmlformats.org/officeDocument/2006/relationships/image" Target="../media/image32.tif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543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59535" y="1000841"/>
            <a:ext cx="5635909" cy="1620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009" name="Content Placeholder 2"/>
          <p:cNvSpPr>
            <a:spLocks noGrp="1"/>
          </p:cNvSpPr>
          <p:nvPr>
            <p:ph idx="1"/>
          </p:nvPr>
        </p:nvSpPr>
        <p:spPr>
          <a:xfrm>
            <a:off x="219957" y="2702731"/>
            <a:ext cx="4018480" cy="2071638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 smtClean="0">
                <a:latin typeface="Calibri" charset="0"/>
              </a:rPr>
              <a:t>Retrospective </a:t>
            </a:r>
            <a:r>
              <a:rPr lang="en-US" sz="2000" dirty="0">
                <a:latin typeface="Calibri" charset="0"/>
              </a:rPr>
              <a:t>review of 87 patients treated with SBRT who were medically eligible for surgical </a:t>
            </a:r>
            <a:r>
              <a:rPr lang="en-US" sz="2000" dirty="0" smtClean="0">
                <a:latin typeface="Calibri" charset="0"/>
              </a:rPr>
              <a:t>resection</a:t>
            </a:r>
            <a:endParaRPr lang="en-US" sz="2000" dirty="0">
              <a:latin typeface="Calibri" charset="0"/>
            </a:endParaRPr>
          </a:p>
          <a:p>
            <a:pPr marL="0" indent="0" algn="ctr">
              <a:buNone/>
            </a:pPr>
            <a:r>
              <a:rPr lang="en-US" sz="2000" dirty="0" smtClean="0">
                <a:latin typeface="Calibri" charset="0"/>
              </a:rPr>
              <a:t>65 T1, 22 T2</a:t>
            </a:r>
            <a:endParaRPr lang="en-US" sz="2000" dirty="0">
              <a:latin typeface="Calibri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58"/>
          <a:stretch/>
        </p:blipFill>
        <p:spPr bwMode="auto">
          <a:xfrm>
            <a:off x="1659535" y="1000841"/>
            <a:ext cx="5635909" cy="66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Box 4"/>
          <p:cNvSpPr txBox="1">
            <a:spLocks noChangeArrowheads="1"/>
          </p:cNvSpPr>
          <p:nvPr/>
        </p:nvSpPr>
        <p:spPr bwMode="auto">
          <a:xfrm>
            <a:off x="7093811" y="6047135"/>
            <a:ext cx="19493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 err="1">
                <a:solidFill>
                  <a:srgbClr val="800000"/>
                </a:solidFill>
              </a:rPr>
              <a:t>Onishi</a:t>
            </a:r>
            <a:r>
              <a:rPr lang="en-US" sz="1800" dirty="0">
                <a:solidFill>
                  <a:srgbClr val="800000"/>
                </a:solidFill>
              </a:rPr>
              <a:t> et al</a:t>
            </a:r>
            <a:r>
              <a:rPr lang="en-US" sz="1800" dirty="0" smtClean="0">
                <a:solidFill>
                  <a:srgbClr val="800000"/>
                </a:solidFill>
              </a:rPr>
              <a:t>,</a:t>
            </a:r>
          </a:p>
          <a:p>
            <a:pPr eaLnBrk="1" hangingPunct="1"/>
            <a:r>
              <a:rPr lang="en-US" sz="1800" dirty="0" smtClean="0">
                <a:solidFill>
                  <a:srgbClr val="800000"/>
                </a:solidFill>
              </a:rPr>
              <a:t> </a:t>
            </a:r>
            <a:r>
              <a:rPr lang="en-US" sz="1800" dirty="0">
                <a:solidFill>
                  <a:srgbClr val="800000"/>
                </a:solidFill>
              </a:rPr>
              <a:t>IJROBP 2010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327" y="4595284"/>
            <a:ext cx="2956325" cy="219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82" y="4595284"/>
            <a:ext cx="3124937" cy="219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255" y="2815166"/>
            <a:ext cx="3316719" cy="159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5833" y="112360"/>
            <a:ext cx="8840611" cy="896584"/>
          </a:xfrm>
        </p:spPr>
        <p:txBody>
          <a:bodyPr>
            <a:normAutofit/>
          </a:bodyPr>
          <a:lstStyle/>
          <a:p>
            <a:r>
              <a:rPr lang="en-US" dirty="0" smtClean="0"/>
              <a:t>SBRT is an option for operable T1, T2 N0 NSCLC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731056" y="1670395"/>
            <a:ext cx="54928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Hiroshi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Onishi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Hiroki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Shirato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Yasushi Nagata, MD, Masahiro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Hiraoka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Masaharu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Fujino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</a:t>
            </a:r>
            <a:r>
              <a:rPr lang="en-US" sz="1100" dirty="0">
                <a:latin typeface="Times New Roman" charset="0"/>
                <a:ea typeface="Times New Roman" charset="0"/>
                <a:cs typeface="Times New Roman" charset="0"/>
              </a:rPr>
              <a:t>K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otaro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Gomi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Katsuyuki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Karasawa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Kazushige Hayakawa, MD,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Yuzuru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Nibe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Yoshihiro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Takai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Tomoki Kimura, MD,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Atsura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 Takeda, MD, Atsushi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Ouchi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Masato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Hareyama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Masaki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Kokubo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Takuyo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Kozuka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Takuro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Arimoto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Ryusuke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 Hara, MD, Jun </a:t>
            </a:r>
            <a:r>
              <a:rPr lang="en-US" sz="1100" dirty="0" err="1" smtClean="0">
                <a:latin typeface="Times New Roman" charset="0"/>
                <a:ea typeface="Times New Roman" charset="0"/>
                <a:cs typeface="Times New Roman" charset="0"/>
              </a:rPr>
              <a:t>Itami</a:t>
            </a:r>
            <a:r>
              <a:rPr lang="en-US" sz="1100" dirty="0" smtClean="0">
                <a:latin typeface="Times New Roman" charset="0"/>
                <a:ea typeface="Times New Roman" charset="0"/>
                <a:cs typeface="Times New Roman" charset="0"/>
              </a:rPr>
              <a:t>, MD, and Tsutomu Araki, MD </a:t>
            </a:r>
            <a:endParaRPr lang="en-US" sz="11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>
          <a:xfrm>
            <a:off x="457200" y="1037166"/>
            <a:ext cx="8229600" cy="695636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00000"/>
                </a:solidFill>
                <a:latin typeface="Calibri" charset="0"/>
              </a:rPr>
              <a:t>Prospective Trials</a:t>
            </a:r>
            <a:endParaRPr lang="en-US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457200" y="1761024"/>
            <a:ext cx="8229600" cy="4890911"/>
          </a:xfrm>
        </p:spPr>
        <p:txBody>
          <a:bodyPr>
            <a:normAutofit fontScale="85000" lnSpcReduction="20000"/>
          </a:bodyPr>
          <a:lstStyle/>
          <a:p>
            <a:pPr marL="0" indent="0" algn="ctr" eaLnBrk="1" hangingPunct="1">
              <a:buNone/>
              <a:defRPr/>
            </a:pPr>
            <a:r>
              <a:rPr lang="en-US" b="1" u="sng" dirty="0" smtClean="0">
                <a:latin typeface="Calibri" charset="0"/>
                <a:cs typeface="+mn-cs"/>
              </a:rPr>
              <a:t>Single-Arm</a:t>
            </a:r>
          </a:p>
          <a:p>
            <a:pPr eaLnBrk="1" hangingPunct="1">
              <a:defRPr/>
            </a:pPr>
            <a:r>
              <a:rPr lang="en-US" sz="2100" dirty="0" smtClean="0">
                <a:latin typeface="Calibri" charset="0"/>
              </a:rPr>
              <a:t>RTOG 0618 — pilot </a:t>
            </a:r>
            <a:r>
              <a:rPr lang="en-US" sz="2100" dirty="0">
                <a:latin typeface="Calibri" charset="0"/>
              </a:rPr>
              <a:t>study in operable patients, </a:t>
            </a:r>
            <a:r>
              <a:rPr lang="en-US" sz="2100" dirty="0" smtClean="0">
                <a:latin typeface="Calibri" charset="0"/>
              </a:rPr>
              <a:t>reported ASCO 2013  </a:t>
            </a:r>
          </a:p>
          <a:p>
            <a:pPr lvl="1">
              <a:defRPr/>
            </a:pPr>
            <a:r>
              <a:rPr lang="en-US" sz="2100" dirty="0" smtClean="0">
                <a:latin typeface="Calibri" charset="0"/>
              </a:rPr>
              <a:t>26 patients with T1 (23) and T2 (3) biopsy-proven NSCLC</a:t>
            </a:r>
          </a:p>
          <a:p>
            <a:pPr lvl="1">
              <a:defRPr/>
            </a:pPr>
            <a:r>
              <a:rPr lang="en-US" sz="2100" dirty="0" smtClean="0">
                <a:latin typeface="Calibri" charset="0"/>
              </a:rPr>
              <a:t>2-year local and lobar failure 19%</a:t>
            </a:r>
          </a:p>
          <a:p>
            <a:pPr lvl="1">
              <a:defRPr/>
            </a:pPr>
            <a:r>
              <a:rPr lang="en-US" sz="2100" dirty="0" smtClean="0">
                <a:latin typeface="Calibri" charset="0"/>
              </a:rPr>
              <a:t>1 patient successfully underwent salvage lobectomy</a:t>
            </a:r>
          </a:p>
          <a:p>
            <a:pPr lvl="1">
              <a:defRPr/>
            </a:pPr>
            <a:endParaRPr lang="en-US" sz="2100" dirty="0" smtClean="0">
              <a:latin typeface="Calibri" charset="0"/>
            </a:endParaRPr>
          </a:p>
          <a:p>
            <a:pPr>
              <a:defRPr/>
            </a:pPr>
            <a:r>
              <a:rPr lang="en-US" sz="2100" dirty="0">
                <a:latin typeface="Calibri" charset="0"/>
              </a:rPr>
              <a:t>JCOG 0403, single arm, reported </a:t>
            </a:r>
            <a:r>
              <a:rPr lang="en-US" sz="2100" dirty="0" smtClean="0">
                <a:latin typeface="Calibri" charset="0"/>
              </a:rPr>
              <a:t>ASTRO 2010</a:t>
            </a:r>
          </a:p>
          <a:p>
            <a:pPr lvl="1">
              <a:defRPr/>
            </a:pPr>
            <a:r>
              <a:rPr lang="en-US" sz="2100" dirty="0" smtClean="0">
                <a:latin typeface="Calibri" charset="0"/>
              </a:rPr>
              <a:t>3-year local control 86%, overall survival 76%</a:t>
            </a:r>
            <a:endParaRPr lang="en-US" sz="2100" dirty="0">
              <a:latin typeface="Calibri" charset="0"/>
            </a:endParaRPr>
          </a:p>
          <a:p>
            <a:pPr marL="457200" lvl="1" indent="0">
              <a:buNone/>
              <a:defRPr/>
            </a:pPr>
            <a:endParaRPr lang="en-US" sz="2100" dirty="0">
              <a:latin typeface="Calibri" charset="0"/>
            </a:endParaRPr>
          </a:p>
          <a:p>
            <a:pPr marL="57150" indent="0" algn="ctr">
              <a:buNone/>
              <a:defRPr/>
            </a:pPr>
            <a:r>
              <a:rPr lang="en-US" sz="2100" b="1" u="sng" dirty="0" smtClean="0">
                <a:latin typeface="Calibri" charset="0"/>
              </a:rPr>
              <a:t>Randomized</a:t>
            </a:r>
            <a:endParaRPr lang="en-US" sz="2100" b="1" u="sng" dirty="0">
              <a:latin typeface="Calibri" charset="0"/>
            </a:endParaRPr>
          </a:p>
          <a:p>
            <a:pPr marL="342900" lvl="1" indent="-342900" eaLnBrk="1" hangingPunct="1">
              <a:buFont typeface="Arial" charset="0"/>
              <a:buChar char="•"/>
              <a:defRPr/>
            </a:pPr>
            <a:r>
              <a:rPr lang="en-US" sz="2100" dirty="0" smtClean="0">
                <a:latin typeface="Calibri" charset="0"/>
              </a:rPr>
              <a:t>ROSEL  </a:t>
            </a:r>
            <a:r>
              <a:rPr lang="en-US" sz="2100" dirty="0">
                <a:solidFill>
                  <a:srgbClr val="FFFF00"/>
                </a:solidFill>
                <a:latin typeface="Calibri" charset="0"/>
              </a:rPr>
              <a:t>Closed due to poor </a:t>
            </a:r>
            <a:r>
              <a:rPr lang="en-US" sz="2100" dirty="0" smtClean="0">
                <a:solidFill>
                  <a:srgbClr val="FFFF00"/>
                </a:solidFill>
                <a:latin typeface="Calibri" charset="0"/>
              </a:rPr>
              <a:t>accrual</a:t>
            </a:r>
            <a:endParaRPr lang="en-US" sz="2100" dirty="0">
              <a:latin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r>
              <a:rPr lang="en-US" sz="2100" dirty="0" smtClean="0">
                <a:latin typeface="Calibri" charset="0"/>
              </a:rPr>
              <a:t>lobectomy versus SBRT </a:t>
            </a:r>
            <a:endParaRPr lang="en-US" sz="2100" dirty="0">
              <a:latin typeface="Calibri" charset="0"/>
            </a:endParaRPr>
          </a:p>
          <a:p>
            <a:pPr>
              <a:defRPr/>
            </a:pPr>
            <a:r>
              <a:rPr lang="en-US" sz="2100" dirty="0" smtClean="0">
                <a:latin typeface="Calibri" charset="0"/>
              </a:rPr>
              <a:t>STARS </a:t>
            </a:r>
            <a:r>
              <a:rPr lang="en-US" sz="2100" dirty="0">
                <a:solidFill>
                  <a:srgbClr val="FFFF00"/>
                </a:solidFill>
                <a:latin typeface="Calibri" charset="0"/>
              </a:rPr>
              <a:t>Closed due to poor </a:t>
            </a:r>
            <a:r>
              <a:rPr lang="en-US" sz="2100" dirty="0" smtClean="0">
                <a:solidFill>
                  <a:srgbClr val="FFFF00"/>
                </a:solidFill>
                <a:latin typeface="Calibri" charset="0"/>
              </a:rPr>
              <a:t>accrual</a:t>
            </a:r>
          </a:p>
          <a:p>
            <a:pPr marL="0" lvl="1" indent="0">
              <a:buNone/>
              <a:defRPr/>
            </a:pPr>
            <a:r>
              <a:rPr lang="en-US" sz="2100" dirty="0" smtClean="0">
                <a:latin typeface="Calibri" charset="0"/>
              </a:rPr>
              <a:t>	lobectomy </a:t>
            </a:r>
            <a:r>
              <a:rPr lang="en-US" sz="2100" dirty="0">
                <a:latin typeface="Calibri" charset="0"/>
              </a:rPr>
              <a:t>versus </a:t>
            </a:r>
            <a:r>
              <a:rPr lang="en-US" sz="2100" dirty="0" smtClean="0">
                <a:latin typeface="Calibri" charset="0"/>
              </a:rPr>
              <a:t>SBRT (</a:t>
            </a:r>
            <a:r>
              <a:rPr lang="en-US" sz="2100" dirty="0" err="1" smtClean="0">
                <a:latin typeface="Calibri" charset="0"/>
              </a:rPr>
              <a:t>CyberKnife</a:t>
            </a:r>
            <a:r>
              <a:rPr lang="en-US" sz="2100" dirty="0" smtClean="0">
                <a:latin typeface="Calibri" charset="0"/>
              </a:rPr>
              <a:t>) </a:t>
            </a:r>
          </a:p>
          <a:p>
            <a:pPr eaLnBrk="1" hangingPunct="1">
              <a:defRPr/>
            </a:pPr>
            <a:r>
              <a:rPr lang="en-US" sz="2100" dirty="0" smtClean="0">
                <a:latin typeface="Calibri" charset="0"/>
              </a:rPr>
              <a:t>ACOSOG </a:t>
            </a:r>
            <a:r>
              <a:rPr lang="en-US" sz="2100" dirty="0">
                <a:latin typeface="Calibri" charset="0"/>
              </a:rPr>
              <a:t>Z4099/RTOG </a:t>
            </a:r>
            <a:r>
              <a:rPr lang="en-US" sz="2100" dirty="0" smtClean="0">
                <a:latin typeface="Calibri" charset="0"/>
              </a:rPr>
              <a:t>1021  </a:t>
            </a:r>
            <a:r>
              <a:rPr lang="en-US" sz="2100" dirty="0">
                <a:solidFill>
                  <a:srgbClr val="FFFF00"/>
                </a:solidFill>
                <a:latin typeface="Calibri" charset="0"/>
              </a:rPr>
              <a:t>C</a:t>
            </a:r>
            <a:r>
              <a:rPr lang="en-US" sz="2100" dirty="0" smtClean="0">
                <a:solidFill>
                  <a:srgbClr val="FFFF00"/>
                </a:solidFill>
                <a:latin typeface="Calibri" charset="0"/>
              </a:rPr>
              <a:t>losed </a:t>
            </a:r>
            <a:r>
              <a:rPr lang="en-US" sz="2100" dirty="0">
                <a:solidFill>
                  <a:srgbClr val="FFFF00"/>
                </a:solidFill>
                <a:latin typeface="Calibri" charset="0"/>
              </a:rPr>
              <a:t>due to poor </a:t>
            </a:r>
            <a:r>
              <a:rPr lang="en-US" sz="2100" dirty="0" smtClean="0">
                <a:solidFill>
                  <a:srgbClr val="FFFF00"/>
                </a:solidFill>
                <a:latin typeface="Calibri" charset="0"/>
              </a:rPr>
              <a:t>accrual</a:t>
            </a:r>
          </a:p>
          <a:p>
            <a:pPr marL="0" indent="0" eaLnBrk="1" hangingPunct="1">
              <a:buNone/>
              <a:defRPr/>
            </a:pPr>
            <a:r>
              <a:rPr lang="en-US" sz="2100" dirty="0">
                <a:solidFill>
                  <a:srgbClr val="FFFF00"/>
                </a:solidFill>
                <a:latin typeface="Calibri" charset="0"/>
              </a:rPr>
              <a:t>	</a:t>
            </a:r>
            <a:r>
              <a:rPr lang="en-US" sz="2100" dirty="0" smtClean="0">
                <a:solidFill>
                  <a:srgbClr val="000000"/>
                </a:solidFill>
                <a:latin typeface="Calibri" charset="0"/>
              </a:rPr>
              <a:t>sub-lobar resection versus SBRT</a:t>
            </a:r>
          </a:p>
          <a:p>
            <a:pPr>
              <a:defRPr/>
            </a:pPr>
            <a:r>
              <a:rPr lang="en-US" sz="2100" dirty="0" smtClean="0">
                <a:solidFill>
                  <a:srgbClr val="000000"/>
                </a:solidFill>
                <a:latin typeface="Calibri" charset="0"/>
              </a:rPr>
              <a:t>VALOR trial </a:t>
            </a:r>
            <a:r>
              <a:rPr lang="en-US" sz="2100" dirty="0">
                <a:latin typeface="Calibri" charset="0"/>
              </a:rPr>
              <a:t>—</a:t>
            </a:r>
            <a:r>
              <a:rPr lang="en-US" sz="2100" dirty="0" smtClean="0">
                <a:solidFill>
                  <a:srgbClr val="FFFF00"/>
                </a:solidFill>
                <a:latin typeface="Calibri" charset="0"/>
              </a:rPr>
              <a:t> open</a:t>
            </a:r>
            <a:endParaRPr lang="en-US" sz="2100" dirty="0">
              <a:solidFill>
                <a:srgbClr val="FFFF00"/>
              </a:solidFill>
              <a:latin typeface="Calibri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en-US" dirty="0">
              <a:latin typeface="Calibri" charset="0"/>
              <a:cs typeface="+mn-cs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en-US" dirty="0">
              <a:latin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en-US" dirty="0">
              <a:latin typeface="Calibri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5833" y="112360"/>
            <a:ext cx="8840611" cy="896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smtClean="0"/>
              <a:t>SBRT is an option for operable T1, T2 N0 NSCLC</a:t>
            </a:r>
            <a:endParaRPr lang="en-US" sz="3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999" y="2361976"/>
            <a:ext cx="4860925" cy="1775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Combined analysis of 2 trials and 58 </a:t>
            </a:r>
            <a:r>
              <a:rPr lang="en-US" sz="2000" dirty="0" err="1" smtClean="0"/>
              <a:t>pts</a:t>
            </a:r>
            <a:endParaRPr lang="en-US" sz="2000" dirty="0"/>
          </a:p>
          <a:p>
            <a:pPr marL="236538" indent="-236538"/>
            <a:r>
              <a:rPr lang="en-US" sz="2000" dirty="0"/>
              <a:t>3-year OS 95% v 79% (p=0.037) </a:t>
            </a:r>
          </a:p>
          <a:p>
            <a:pPr marL="236538" indent="-236538"/>
            <a:r>
              <a:rPr lang="en-US" sz="2000" dirty="0"/>
              <a:t>3-year RFS 86% v 80% (p=0.54)</a:t>
            </a:r>
          </a:p>
          <a:p>
            <a:pPr marL="236538" indent="-236538"/>
            <a:r>
              <a:rPr lang="en-US" sz="2000" dirty="0" smtClean="0"/>
              <a:t>Both </a:t>
            </a:r>
            <a:r>
              <a:rPr lang="en-US" sz="2000" dirty="0"/>
              <a:t>favoring </a:t>
            </a:r>
            <a:r>
              <a:rPr lang="en-US" sz="2000" dirty="0" smtClean="0"/>
              <a:t>SBRT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3781" y="2188357"/>
            <a:ext cx="3492663" cy="46696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77443" y="4157398"/>
            <a:ext cx="4378739" cy="2554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n>
                  <a:solidFill>
                    <a:schemeClr val="tx1"/>
                  </a:solidFill>
                </a:ln>
              </a:rPr>
              <a:t>“…the </a:t>
            </a:r>
            <a:r>
              <a:rPr lang="en-US" sz="2000" dirty="0">
                <a:ln>
                  <a:solidFill>
                    <a:schemeClr val="tx1"/>
                  </a:solidFill>
                </a:ln>
              </a:rPr>
              <a:t>results suggest that SABR is not inferior to surgery, with a hint that it might be better in terms of clinical effectiveness. The findings cast doubt over the superiority of lobectomy, </a:t>
            </a:r>
            <a:r>
              <a:rPr lang="en-US" sz="2000" u="sng" dirty="0">
                <a:ln>
                  <a:solidFill>
                    <a:schemeClr val="tx1"/>
                  </a:solidFill>
                </a:ln>
              </a:rPr>
              <a:t>sufficient to suggest group </a:t>
            </a:r>
            <a:r>
              <a:rPr lang="en-US" sz="2000" u="sng" dirty="0" smtClean="0">
                <a:ln>
                  <a:solidFill>
                    <a:schemeClr val="tx1"/>
                  </a:solidFill>
                </a:ln>
              </a:rPr>
              <a:t>equipoise…”</a:t>
            </a:r>
          </a:p>
          <a:p>
            <a:endParaRPr lang="en-US" sz="2000" u="sng" dirty="0">
              <a:ln>
                <a:solidFill>
                  <a:schemeClr val="tx1"/>
                </a:solidFill>
              </a:ln>
            </a:endParaRPr>
          </a:p>
          <a:p>
            <a:pPr algn="r"/>
            <a:r>
              <a:rPr lang="en-US" sz="2000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</a:rPr>
              <a:t>-Treasure et al, Lancet Oncology </a:t>
            </a:r>
            <a:endParaRPr lang="en-US" sz="2000" dirty="0">
              <a:ln>
                <a:solidFill>
                  <a:schemeClr val="tx1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5833" y="0"/>
            <a:ext cx="8840611" cy="583250"/>
          </a:xfrm>
        </p:spPr>
        <p:txBody>
          <a:bodyPr>
            <a:normAutofit/>
          </a:bodyPr>
          <a:lstStyle/>
          <a:p>
            <a:r>
              <a:rPr lang="en-US" dirty="0" smtClean="0"/>
              <a:t>SBRT is an option for operable T1, T2 N0 NSCLC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43" y="645169"/>
            <a:ext cx="5854812" cy="148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80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81" y="1756524"/>
            <a:ext cx="6818805" cy="51014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50203" y="1241222"/>
            <a:ext cx="1793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-Ann </a:t>
            </a:r>
            <a:r>
              <a:rPr lang="en-US" dirty="0" err="1" smtClean="0">
                <a:solidFill>
                  <a:srgbClr val="FFFF00"/>
                </a:solidFill>
              </a:rPr>
              <a:t>Oncol</a:t>
            </a:r>
            <a:r>
              <a:rPr lang="en-US" dirty="0" smtClean="0">
                <a:solidFill>
                  <a:srgbClr val="FFFF00"/>
                </a:solidFill>
              </a:rPr>
              <a:t> 2013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81" y="0"/>
            <a:ext cx="6818805" cy="169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37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61429"/>
            <a:ext cx="8229600" cy="3013151"/>
          </a:xfrm>
        </p:spPr>
        <p:txBody>
          <a:bodyPr/>
          <a:lstStyle/>
          <a:p>
            <a:r>
              <a:rPr lang="en-US" dirty="0" smtClean="0"/>
              <a:t>Is the patient high risk for SBRT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21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528" y="2410454"/>
            <a:ext cx="7403228" cy="4352306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848078" y="5120192"/>
            <a:ext cx="7320678" cy="230062"/>
          </a:xfrm>
          <a:prstGeom prst="roundRect">
            <a:avLst/>
          </a:prstGeom>
          <a:noFill/>
          <a:ln w="28575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848078" y="3651955"/>
            <a:ext cx="7320678" cy="226715"/>
          </a:xfrm>
          <a:prstGeom prst="roundRect">
            <a:avLst/>
          </a:prstGeom>
          <a:noFill/>
          <a:ln w="28575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974163" y="1974257"/>
            <a:ext cx="1659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-IJROBP 2014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5833" y="112360"/>
            <a:ext cx="8840611" cy="8965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After SBRT, patients retain excellent pulmonary function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1534160" y="640080"/>
            <a:ext cx="5354350" cy="1703509"/>
            <a:chOff x="1534160" y="640080"/>
            <a:chExt cx="5354350" cy="1703509"/>
          </a:xfrm>
        </p:grpSpPr>
        <p:sp>
          <p:nvSpPr>
            <p:cNvPr id="9" name="Rectangle 8"/>
            <p:cNvSpPr/>
            <p:nvPr/>
          </p:nvSpPr>
          <p:spPr>
            <a:xfrm>
              <a:off x="1534160" y="640080"/>
              <a:ext cx="5080000" cy="17035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b="36512"/>
            <a:stretch/>
          </p:blipFill>
          <p:spPr>
            <a:xfrm>
              <a:off x="1615470" y="726071"/>
              <a:ext cx="4878663" cy="90969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615470" y="1629235"/>
              <a:ext cx="52730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err="1" smtClean="0"/>
                <a:t>Sinisa</a:t>
              </a:r>
              <a:r>
                <a:rPr lang="en-US" sz="1200" b="1" dirty="0" smtClean="0"/>
                <a:t> </a:t>
              </a:r>
              <a:r>
                <a:rPr lang="en-US" sz="1200" b="1" dirty="0" err="1" smtClean="0"/>
                <a:t>Stanic</a:t>
              </a:r>
              <a:r>
                <a:rPr lang="en-US" sz="1200" b="1" dirty="0" smtClean="0"/>
                <a:t>, MD, Rebecca Paulus, BS, Robert D. Timmerman, MD, Jeff M. Michalski, MD, Robert B. </a:t>
              </a:r>
              <a:r>
                <a:rPr lang="en-US" sz="1200" b="1" dirty="0" err="1" smtClean="0"/>
                <a:t>Barriger</a:t>
              </a:r>
              <a:r>
                <a:rPr lang="en-US" sz="1200" b="1" dirty="0" smtClean="0"/>
                <a:t>, MD, Andrea </a:t>
              </a:r>
              <a:r>
                <a:rPr lang="en-US" sz="1200" b="1" dirty="0" err="1" smtClean="0"/>
                <a:t>Bezjak</a:t>
              </a:r>
              <a:r>
                <a:rPr lang="en-US" sz="1200" b="1" dirty="0" smtClean="0"/>
                <a:t>, MD, Gregory M.M. </a:t>
              </a:r>
              <a:r>
                <a:rPr lang="en-US" sz="1200" b="1" dirty="0" err="1" smtClean="0"/>
                <a:t>Videtic</a:t>
              </a:r>
              <a:r>
                <a:rPr lang="en-US" sz="1200" b="1" dirty="0" smtClean="0"/>
                <a:t>, MD, and Jeffrey Bradley, MD</a:t>
              </a:r>
              <a:endParaRPr 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7081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64713" y="200418"/>
            <a:ext cx="6499428" cy="16428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98" y="2394983"/>
            <a:ext cx="2717631" cy="4369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42645"/>
          <a:stretch/>
        </p:blipFill>
        <p:spPr>
          <a:xfrm>
            <a:off x="1064713" y="178076"/>
            <a:ext cx="6499428" cy="9965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10854" y="1937970"/>
            <a:ext cx="1160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-JTO 2012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916" y="2329644"/>
            <a:ext cx="2404772" cy="44348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77542" y="2594586"/>
            <a:ext cx="33268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423 patients treated with SBRT</a:t>
            </a:r>
          </a:p>
          <a:p>
            <a:r>
              <a:rPr lang="en-US" dirty="0" smtClean="0"/>
              <a:t>Stratified by pre-treatment </a:t>
            </a:r>
            <a:r>
              <a:rPr lang="en-US" dirty="0"/>
              <a:t>pulmonary function </a:t>
            </a:r>
            <a:r>
              <a:rPr lang="en-US" dirty="0" smtClean="0"/>
              <a:t>(PF)</a:t>
            </a:r>
          </a:p>
          <a:p>
            <a:endParaRPr lang="en-US" dirty="0"/>
          </a:p>
          <a:p>
            <a:r>
              <a:rPr lang="en-US" dirty="0" smtClean="0"/>
              <a:t>PF declined by 3.6% at 6 months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by 6.8% at 24 months</a:t>
            </a:r>
          </a:p>
          <a:p>
            <a:endParaRPr lang="en-US" dirty="0"/>
          </a:p>
          <a:p>
            <a:r>
              <a:rPr lang="en-US" dirty="0" smtClean="0"/>
              <a:t>PF </a:t>
            </a:r>
            <a:r>
              <a:rPr lang="en-US" b="1" u="sng" dirty="0" smtClean="0"/>
              <a:t>improved</a:t>
            </a:r>
            <a:r>
              <a:rPr lang="en-US" dirty="0" smtClean="0"/>
              <a:t> for patients with worst baseline PF</a:t>
            </a:r>
          </a:p>
          <a:p>
            <a:endParaRPr lang="en-US" dirty="0"/>
          </a:p>
          <a:p>
            <a:r>
              <a:rPr lang="en-US" dirty="0" smtClean="0"/>
              <a:t>Largest PF decline seen in patients with best baseline PF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26882" y="1149651"/>
            <a:ext cx="5964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Matthias </a:t>
            </a:r>
            <a:r>
              <a:rPr lang="en-US" sz="1200" i="1" dirty="0" err="1" smtClean="0"/>
              <a:t>Guckenberger</a:t>
            </a:r>
            <a:r>
              <a:rPr lang="en-US" sz="1200" i="1" dirty="0" smtClean="0"/>
              <a:t>, MD, Larry L. </a:t>
            </a:r>
            <a:r>
              <a:rPr lang="en-US" sz="1200" i="1" smtClean="0"/>
              <a:t>Kestin</a:t>
            </a:r>
            <a:r>
              <a:rPr lang="en-US" sz="1200" i="1" dirty="0" smtClean="0"/>
              <a:t>, MD, Andrew J. Hope, MD, Jose </a:t>
            </a:r>
            <a:r>
              <a:rPr lang="en-US" sz="1200" i="1" dirty="0" err="1" smtClean="0"/>
              <a:t>Belderbos</a:t>
            </a:r>
            <a:r>
              <a:rPr lang="en-US" sz="1200" i="1" dirty="0" smtClean="0"/>
              <a:t>, MD, Maria Werner-</a:t>
            </a:r>
            <a:r>
              <a:rPr lang="en-US" sz="1200" i="1" dirty="0" err="1" smtClean="0"/>
              <a:t>Wasik</a:t>
            </a:r>
            <a:r>
              <a:rPr lang="en-US" sz="1200" i="1" dirty="0" smtClean="0"/>
              <a:t>, MD, Di </a:t>
            </a:r>
            <a:r>
              <a:rPr lang="en-US" sz="1200" i="1" dirty="0"/>
              <a:t>Y</a:t>
            </a:r>
            <a:r>
              <a:rPr lang="en-US" sz="1200" i="1" dirty="0" smtClean="0"/>
              <a:t>an, DSc, Jan-</a:t>
            </a:r>
            <a:r>
              <a:rPr lang="en-US" sz="1200" i="1" dirty="0" err="1" smtClean="0"/>
              <a:t>Jakob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Sonke</a:t>
            </a:r>
            <a:r>
              <a:rPr lang="en-US" sz="1200" i="1" dirty="0" smtClean="0"/>
              <a:t>, PhD, Jean Pierre </a:t>
            </a:r>
            <a:r>
              <a:rPr lang="en-US" sz="1200" i="1" dirty="0" err="1" smtClean="0"/>
              <a:t>Bissonnette</a:t>
            </a:r>
            <a:r>
              <a:rPr lang="en-US" sz="1200" i="1" dirty="0" smtClean="0"/>
              <a:t>, PhD, </a:t>
            </a:r>
            <a:r>
              <a:rPr lang="en-US" sz="1200" i="1" dirty="0" err="1" smtClean="0"/>
              <a:t>Juergen</a:t>
            </a:r>
            <a:r>
              <a:rPr lang="en-US" sz="1200" i="1" dirty="0" smtClean="0"/>
              <a:t> Wilbert, PhD, Ying Xiao, PhD, and Inga S. Grills, MD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485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69309" y="261881"/>
            <a:ext cx="8624169" cy="6232759"/>
          </a:xfrm>
        </p:spPr>
        <p:txBody>
          <a:bodyPr>
            <a:normAutofit/>
          </a:bodyPr>
          <a:lstStyle/>
          <a:p>
            <a:r>
              <a:rPr lang="en-US" sz="2200" dirty="0" smtClean="0"/>
              <a:t>73-year-old male has a chest x-ray prior to a procedure, and has an incidental </a:t>
            </a:r>
            <a:r>
              <a:rPr lang="en-US" sz="2200" b="1" dirty="0" smtClean="0"/>
              <a:t>RLL lung nodule measuring 1.2 cm</a:t>
            </a:r>
            <a:r>
              <a:rPr lang="en-US" sz="2200" dirty="0" smtClean="0"/>
              <a:t>. There is no prior imaging</a:t>
            </a:r>
          </a:p>
          <a:p>
            <a:r>
              <a:rPr lang="en-US" sz="2200" dirty="0" smtClean="0"/>
              <a:t>PET/CT shows this to be avid, with an SUV of 3.5. There is no distant disease</a:t>
            </a:r>
          </a:p>
          <a:p>
            <a:r>
              <a:rPr lang="en-US" sz="2200" dirty="0" smtClean="0"/>
              <a:t>CT-guided biopsy positive for adenocarcinoma, </a:t>
            </a:r>
            <a:r>
              <a:rPr lang="en-US" sz="2200" dirty="0" err="1" smtClean="0"/>
              <a:t>EGFRwt</a:t>
            </a:r>
            <a:r>
              <a:rPr lang="en-US" sz="2200" dirty="0" smtClean="0"/>
              <a:t>, and ALK-</a:t>
            </a:r>
            <a:r>
              <a:rPr lang="en-US" sz="2200" dirty="0" err="1" smtClean="0"/>
              <a:t>neg</a:t>
            </a:r>
            <a:endParaRPr lang="en-US" sz="2200" dirty="0"/>
          </a:p>
          <a:p>
            <a:r>
              <a:rPr lang="en-US" sz="2200" dirty="0" smtClean="0"/>
              <a:t>The patient is a long-term smoker (30+ pack/years) with long-standing COPD </a:t>
            </a:r>
            <a:r>
              <a:rPr lang="en-US" sz="2200" b="1" dirty="0" smtClean="0"/>
              <a:t>(FEV1 65% predicted, and DLCO 41% predicted)</a:t>
            </a:r>
            <a:endParaRPr lang="en-US" sz="2200" dirty="0"/>
          </a:p>
          <a:p>
            <a:r>
              <a:rPr lang="en-US" sz="2200" dirty="0" smtClean="0"/>
              <a:t>Multidisciplinary consultation</a:t>
            </a:r>
          </a:p>
          <a:p>
            <a:r>
              <a:rPr lang="en-US" sz="2200" dirty="0" smtClean="0"/>
              <a:t>Found to be </a:t>
            </a:r>
            <a:r>
              <a:rPr lang="en-US" sz="2200" b="1" dirty="0" smtClean="0"/>
              <a:t>“inoperable”</a:t>
            </a:r>
          </a:p>
          <a:p>
            <a:endParaRPr lang="en-US" sz="2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898" y="3319396"/>
            <a:ext cx="3953746" cy="353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80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0" y="3208303"/>
            <a:ext cx="3209985" cy="315251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964745" y="6360820"/>
            <a:ext cx="2667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-Rowe et al, JTO 2012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79"/>
          <a:stretch>
            <a:fillRect/>
          </a:stretch>
        </p:blipFill>
        <p:spPr bwMode="auto">
          <a:xfrm>
            <a:off x="4461156" y="4931833"/>
            <a:ext cx="4245421" cy="17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976828"/>
              </p:ext>
            </p:extLst>
          </p:nvPr>
        </p:nvGraphicFramePr>
        <p:xfrm>
          <a:off x="2663258" y="1073662"/>
          <a:ext cx="6345059" cy="36695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6342"/>
                <a:gridCol w="900675"/>
                <a:gridCol w="1286680"/>
                <a:gridCol w="514672"/>
                <a:gridCol w="965011"/>
                <a:gridCol w="735660"/>
                <a:gridCol w="1106019"/>
              </a:tblGrid>
              <a:tr h="328194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Ref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#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Dose / # </a:t>
                      </a:r>
                      <a:r>
                        <a:rPr lang="en-US" sz="1200" dirty="0" err="1" smtClean="0"/>
                        <a:t>fx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 BED-LQ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Severe toxicity</a:t>
                      </a:r>
                    </a:p>
                  </a:txBody>
                  <a:tcPr marT="45716" marB="45716"/>
                </a:tc>
              </a:tr>
              <a:tr h="249823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Onimaru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Hokkaido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IJROBP 2003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48</a:t>
                      </a:r>
                      <a:r>
                        <a:rPr lang="en-US" sz="1200" baseline="0" dirty="0" smtClean="0"/>
                        <a:t> / 8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77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 (1 G5)</a:t>
                      </a:r>
                      <a:endParaRPr lang="en-US" sz="1200" dirty="0"/>
                    </a:p>
                  </a:txBody>
                  <a:tcPr marT="45716" marB="45716"/>
                </a:tc>
              </a:tr>
              <a:tr h="27678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Xia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AFGH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IJROBP 2006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50 / 10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75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marT="45716" marB="45716"/>
                </a:tc>
              </a:tr>
              <a:tr h="3278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Joyner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UT </a:t>
                      </a:r>
                      <a:r>
                        <a:rPr lang="en-US" sz="1200" baseline="0" dirty="0" smtClean="0"/>
                        <a:t>SA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Acta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Oncol</a:t>
                      </a:r>
                      <a:r>
                        <a:rPr lang="en-US" sz="1200" dirty="0" smtClean="0"/>
                        <a:t> 2006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36 / 3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79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 marT="45716" marB="45716"/>
                </a:tc>
              </a:tr>
              <a:tr h="24982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Chang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MDACC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IJROBP 2008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27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40-50 / 4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80-112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marT="45716" marB="45716"/>
                </a:tc>
              </a:tr>
              <a:tr h="3278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Song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 Ulsan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Lung</a:t>
                      </a:r>
                      <a:r>
                        <a:rPr lang="en-US" sz="1200" baseline="0" dirty="0" smtClean="0"/>
                        <a:t> Cancer 2009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40-60 / 4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80-150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 marT="45716" marB="45716"/>
                </a:tc>
              </a:tr>
              <a:tr h="3278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Milano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Rochester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 </a:t>
                      </a:r>
                      <a:r>
                        <a:rPr lang="en-US" sz="1200" dirty="0" err="1" smtClean="0"/>
                        <a:t>Oncol</a:t>
                      </a:r>
                      <a:r>
                        <a:rPr lang="en-US" sz="1200" dirty="0" smtClean="0"/>
                        <a:t> 2009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63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40 / 10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56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 marT="45716" marB="45716"/>
                </a:tc>
              </a:tr>
              <a:tr h="327886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Fakiris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Indiana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IJROBP 2009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22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60-66 / 3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180-211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 (5 G5)</a:t>
                      </a:r>
                      <a:endParaRPr lang="en-US" sz="1200" dirty="0"/>
                    </a:p>
                  </a:txBody>
                  <a:tcPr marT="45716" marB="45716"/>
                </a:tc>
              </a:tr>
              <a:tr h="327886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Bral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UZ </a:t>
                      </a:r>
                      <a:r>
                        <a:rPr lang="en-US" sz="1200" dirty="0" err="1" smtClean="0"/>
                        <a:t>Brussel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IJROBP 2010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17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60 / 4 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150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marT="45716" marB="45716"/>
                </a:tc>
              </a:tr>
              <a:tr h="327886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Haasbeek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VU UMC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JTO 2011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63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60 / 8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105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marT="45716" marB="45716"/>
                </a:tc>
              </a:tr>
              <a:tr h="25927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Decker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Yale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JTO 2012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51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50</a:t>
                      </a:r>
                      <a:r>
                        <a:rPr lang="en-US" sz="1200" baseline="0" dirty="0" smtClean="0"/>
                        <a:t> / 4-5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100-112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 (1</a:t>
                      </a:r>
                      <a:r>
                        <a:rPr lang="en-US" sz="1200" baseline="0" dirty="0" smtClean="0"/>
                        <a:t> G5)</a:t>
                      </a:r>
                      <a:endParaRPr lang="en-US" sz="1200" dirty="0"/>
                    </a:p>
                  </a:txBody>
                  <a:tcPr marT="45716" marB="45716"/>
                </a:tc>
              </a:tr>
              <a:tr h="242063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Nuyttens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Rotterdam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Oncol</a:t>
                      </a:r>
                      <a:r>
                        <a:rPr lang="en-US" sz="1200" baseline="0" dirty="0" smtClean="0"/>
                        <a:t> 2012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58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45-60 / 5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85-132</a:t>
                      </a:r>
                      <a:endParaRPr lang="en-US" sz="12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 marT="45716" marB="45716"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105833" y="112360"/>
            <a:ext cx="8840611" cy="89658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SBRT is safe and effective in </a:t>
            </a:r>
            <a:r>
              <a:rPr lang="en-US" u="sng" dirty="0" smtClean="0"/>
              <a:t>central</a:t>
            </a:r>
            <a:r>
              <a:rPr lang="en-US" dirty="0" smtClean="0"/>
              <a:t> T1, T2 N0 NSCLC</a:t>
            </a:r>
          </a:p>
          <a:p>
            <a:r>
              <a:rPr lang="en-US" dirty="0"/>
              <a:t>u</a:t>
            </a:r>
            <a:r>
              <a:rPr lang="en-US" dirty="0" smtClean="0"/>
              <a:t>sing a modified dose and schedule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2"/>
          <a:stretch>
            <a:fillRect/>
          </a:stretch>
        </p:blipFill>
        <p:spPr bwMode="auto">
          <a:xfrm>
            <a:off x="383913" y="1131768"/>
            <a:ext cx="8284449" cy="320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227532" y="1664705"/>
            <a:ext cx="2019300" cy="895527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alibri" charset="0"/>
              </a:rPr>
              <a:t>RTOG </a:t>
            </a:r>
            <a:r>
              <a:rPr lang="en-US" dirty="0">
                <a:solidFill>
                  <a:srgbClr val="FF0000"/>
                </a:solidFill>
                <a:latin typeface="Calibri" charset="0"/>
              </a:rPr>
              <a:t>0813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44035"/>
            <a:ext cx="9144000" cy="173457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05833" y="112360"/>
            <a:ext cx="8840611" cy="8965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SBRT is safe and effective in </a:t>
            </a:r>
            <a:r>
              <a:rPr lang="en-US" u="sng" dirty="0" smtClean="0"/>
              <a:t>central</a:t>
            </a:r>
            <a:r>
              <a:rPr lang="en-US" dirty="0" smtClean="0"/>
              <a:t> T1, T2 N0 NSCLC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201833" y="6488668"/>
            <a:ext cx="2808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  <a:r>
              <a:rPr lang="en-US" dirty="0" err="1" smtClean="0"/>
              <a:t>Proc</a:t>
            </a:r>
            <a:r>
              <a:rPr lang="en-US" dirty="0" smtClean="0"/>
              <a:t> ASTRO 2016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48498"/>
            <a:ext cx="7772400" cy="1470025"/>
          </a:xfrm>
        </p:spPr>
        <p:txBody>
          <a:bodyPr>
            <a:noAutofit/>
          </a:bodyPr>
          <a:lstStyle/>
          <a:p>
            <a:r>
              <a:rPr lang="en-US" sz="4000" i="1" dirty="0"/>
              <a:t>Radiation therapy: Challenging clinical scenarios and related management issues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Roy Decker, MD, PhD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Associate Professor of Therapeutic Radiology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Yale School of Medicine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636" t="22355" r="1567" b="23114"/>
          <a:stretch/>
        </p:blipFill>
        <p:spPr>
          <a:xfrm>
            <a:off x="210365" y="5761574"/>
            <a:ext cx="1882166" cy="827645"/>
          </a:xfrm>
          <a:prstGeom prst="rect">
            <a:avLst/>
          </a:prstGeom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4377" y="5761574"/>
            <a:ext cx="827645" cy="82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701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6-07-25 at 1.25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390" y="1185332"/>
            <a:ext cx="5890516" cy="4500739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05833" y="112360"/>
            <a:ext cx="8840611" cy="89658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How can we apply precision radiation to more advanced tumors, or </a:t>
            </a:r>
            <a:r>
              <a:rPr lang="en-US" dirty="0" err="1" smtClean="0"/>
              <a:t>ultracentral</a:t>
            </a:r>
            <a:r>
              <a:rPr lang="en-US" dirty="0" smtClean="0"/>
              <a:t> tumors?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3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6976616"/>
              </p:ext>
            </p:extLst>
          </p:nvPr>
        </p:nvGraphicFramePr>
        <p:xfrm>
          <a:off x="684185" y="983128"/>
          <a:ext cx="7909134" cy="1318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Document" r:id="rId4" imgW="5638800" imgH="939800" progId="Word.Document.12">
                  <p:embed/>
                </p:oleObj>
              </mc:Choice>
              <mc:Fallback>
                <p:oleObj name="Document" r:id="rId4" imgW="5638800" imgH="939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4185" y="983128"/>
                        <a:ext cx="7909134" cy="1318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5250" y="341364"/>
            <a:ext cx="8261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Prospective trials of </a:t>
            </a:r>
            <a:r>
              <a:rPr lang="en-US" sz="2000" dirty="0" err="1" smtClean="0"/>
              <a:t>hypofractionation</a:t>
            </a:r>
            <a:r>
              <a:rPr lang="en-US" sz="2000" dirty="0" smtClean="0"/>
              <a:t> in early NSCLC (conceived before SBRT)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6026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782876"/>
              </p:ext>
            </p:extLst>
          </p:nvPr>
        </p:nvGraphicFramePr>
        <p:xfrm>
          <a:off x="684185" y="3297144"/>
          <a:ext cx="7918719" cy="34243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" name="Document" r:id="rId4" imgW="5638800" imgH="2438400" progId="Word.Document.12">
                  <p:embed/>
                </p:oleObj>
              </mc:Choice>
              <mc:Fallback>
                <p:oleObj name="Document" r:id="rId4" imgW="5638800" imgH="2438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4185" y="3297144"/>
                        <a:ext cx="7918719" cy="34243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89193"/>
              </p:ext>
            </p:extLst>
          </p:nvPr>
        </p:nvGraphicFramePr>
        <p:xfrm>
          <a:off x="684185" y="983128"/>
          <a:ext cx="7909134" cy="1318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" name="Document" r:id="rId7" imgW="5638800" imgH="939800" progId="Word.Document.12">
                  <p:embed/>
                </p:oleObj>
              </mc:Choice>
              <mc:Fallback>
                <p:oleObj name="Document" r:id="rId7" imgW="5638800" imgH="939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4185" y="983128"/>
                        <a:ext cx="7909134" cy="1318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5250" y="341364"/>
            <a:ext cx="8261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Prospective trials of </a:t>
            </a:r>
            <a:r>
              <a:rPr lang="en-US" sz="2000" dirty="0" err="1" smtClean="0"/>
              <a:t>hypofractionation</a:t>
            </a:r>
            <a:r>
              <a:rPr lang="en-US" sz="2000" dirty="0" smtClean="0"/>
              <a:t> in early NSCLC (conceived before SBRT)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84185" y="2637529"/>
            <a:ext cx="8261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Retrospective reports of </a:t>
            </a:r>
            <a:r>
              <a:rPr lang="en-US" sz="2000" dirty="0" err="1" smtClean="0"/>
              <a:t>hypofractionation</a:t>
            </a:r>
            <a:r>
              <a:rPr lang="en-US" sz="2000" dirty="0" smtClean="0"/>
              <a:t> applied to </a:t>
            </a:r>
            <a:r>
              <a:rPr lang="en-US" sz="2000" dirty="0" err="1" smtClean="0"/>
              <a:t>ultracentral</a:t>
            </a:r>
            <a:r>
              <a:rPr lang="en-US" sz="2000" dirty="0" smtClean="0"/>
              <a:t> tumors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3739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8936" y="744582"/>
            <a:ext cx="4516945" cy="44611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816" y="132850"/>
            <a:ext cx="4880431" cy="905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536" y="5202426"/>
            <a:ext cx="6015446" cy="15837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289766" y="5701937"/>
            <a:ext cx="2786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-Westover et al, IJROBP 2015</a:t>
            </a:r>
            <a:endParaRPr lang="en-US" sz="1600" dirty="0"/>
          </a:p>
        </p:txBody>
      </p:sp>
      <p:grpSp>
        <p:nvGrpSpPr>
          <p:cNvPr id="5" name="Group 4"/>
          <p:cNvGrpSpPr/>
          <p:nvPr/>
        </p:nvGrpSpPr>
        <p:grpSpPr>
          <a:xfrm>
            <a:off x="396071" y="1502029"/>
            <a:ext cx="3936610" cy="3240133"/>
            <a:chOff x="396071" y="1502029"/>
            <a:chExt cx="3936610" cy="324013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6071" y="1502029"/>
              <a:ext cx="3936610" cy="3240133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488515" y="1528175"/>
              <a:ext cx="187890" cy="1878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7432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1395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000000"/>
                </a:solidFill>
              </a:rPr>
              <a:t>SBRT</a:t>
            </a:r>
            <a:r>
              <a:rPr lang="is-IS" sz="1900" b="1" dirty="0" smtClean="0">
                <a:solidFill>
                  <a:srgbClr val="000000"/>
                </a:solidFill>
              </a:rPr>
              <a:t>…</a:t>
            </a:r>
            <a:endParaRPr lang="en-US" sz="1900" b="1" dirty="0">
              <a:solidFill>
                <a:srgbClr val="000000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5494339"/>
              </p:ext>
            </p:extLst>
          </p:nvPr>
        </p:nvGraphicFramePr>
        <p:xfrm>
          <a:off x="280672" y="1387366"/>
          <a:ext cx="8534400" cy="5150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3775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Disclosure</a:t>
            </a:r>
            <a:endParaRPr lang="en-US" sz="3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065803"/>
              </p:ext>
            </p:extLst>
          </p:nvPr>
        </p:nvGraphicFramePr>
        <p:xfrm>
          <a:off x="1386213" y="2136035"/>
          <a:ext cx="6096000" cy="1245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124599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Contracted Research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Merck</a:t>
                      </a:r>
                      <a:endParaRPr 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099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731" y="261881"/>
            <a:ext cx="8686800" cy="6232759"/>
          </a:xfrm>
        </p:spPr>
        <p:txBody>
          <a:bodyPr>
            <a:normAutofit/>
          </a:bodyPr>
          <a:lstStyle/>
          <a:p>
            <a:pPr>
              <a:spcBef>
                <a:spcPts val="1128"/>
              </a:spcBef>
            </a:pPr>
            <a:r>
              <a:rPr lang="en-US" sz="2200" dirty="0" smtClean="0"/>
              <a:t>60-year-old female has a chest x-ray prior to a procedure, and has an incidental LUL lung nodule measuring 1.2 cm. There is no prior imaging</a:t>
            </a:r>
          </a:p>
          <a:p>
            <a:pPr>
              <a:spcBef>
                <a:spcPts val="1128"/>
              </a:spcBef>
            </a:pPr>
            <a:r>
              <a:rPr lang="en-US" sz="2200" dirty="0" smtClean="0"/>
              <a:t>PET/CT shows this to be avid, with an SUV of 3.5. There is no distant disease</a:t>
            </a:r>
          </a:p>
          <a:p>
            <a:pPr>
              <a:spcBef>
                <a:spcPts val="1128"/>
              </a:spcBef>
            </a:pPr>
            <a:r>
              <a:rPr lang="en-US" sz="2200" dirty="0" smtClean="0"/>
              <a:t>CT-guided biopsy positive for adenocarcinoma, </a:t>
            </a:r>
            <a:r>
              <a:rPr lang="en-US" sz="2200" dirty="0" err="1" smtClean="0"/>
              <a:t>EGFRwt</a:t>
            </a:r>
            <a:r>
              <a:rPr lang="en-US" sz="2200" dirty="0" smtClean="0"/>
              <a:t>, and ALK-</a:t>
            </a:r>
            <a:r>
              <a:rPr lang="en-US" sz="2200" dirty="0" err="1" smtClean="0"/>
              <a:t>neg</a:t>
            </a:r>
            <a:endParaRPr lang="en-US" sz="2200" dirty="0"/>
          </a:p>
          <a:p>
            <a:pPr>
              <a:spcBef>
                <a:spcPts val="1128"/>
              </a:spcBef>
            </a:pPr>
            <a:r>
              <a:rPr lang="en-US" sz="2200" dirty="0" smtClean="0"/>
              <a:t>The patient is a long-term smoker (30+ pack/years) with long-standing COPD (FEV1 65% predicted, and DLCO 41% predicted)</a:t>
            </a:r>
            <a:endParaRPr lang="en-US" sz="2200" dirty="0"/>
          </a:p>
          <a:p>
            <a:pPr>
              <a:spcBef>
                <a:spcPts val="1128"/>
              </a:spcBef>
            </a:pPr>
            <a:r>
              <a:rPr lang="en-US" sz="2200" dirty="0" smtClean="0"/>
              <a:t>Multidisciplinary consultation</a:t>
            </a:r>
          </a:p>
          <a:p>
            <a:pPr>
              <a:spcBef>
                <a:spcPts val="1128"/>
              </a:spcBef>
            </a:pPr>
            <a:r>
              <a:rPr lang="en-US" sz="2200" dirty="0" smtClean="0"/>
              <a:t>Found to be “inoperable”</a:t>
            </a:r>
          </a:p>
          <a:p>
            <a:pPr>
              <a:spcBef>
                <a:spcPts val="1128"/>
              </a:spcBef>
            </a:pPr>
            <a:endParaRPr lang="en-US" sz="2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583" y="3255179"/>
            <a:ext cx="3981017" cy="36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73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11338" y="1113245"/>
            <a:ext cx="8229600" cy="761471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800000"/>
                </a:solidFill>
                <a:latin typeface="Calibri" charset="0"/>
              </a:rPr>
              <a:t>RTOG 0236 —</a:t>
            </a:r>
            <a:r>
              <a:rPr lang="en-US" dirty="0" smtClean="0">
                <a:solidFill>
                  <a:srgbClr val="800000"/>
                </a:solidFill>
                <a:latin typeface="Calibri" charset="0"/>
              </a:rPr>
              <a:t> T1 and T2 </a:t>
            </a:r>
            <a:r>
              <a:rPr lang="en-US" u="sng" dirty="0" smtClean="0">
                <a:solidFill>
                  <a:srgbClr val="800000"/>
                </a:solidFill>
                <a:latin typeface="Calibri" charset="0"/>
              </a:rPr>
              <a:t>peripheral</a:t>
            </a:r>
            <a:r>
              <a:rPr lang="en-US" dirty="0" smtClean="0">
                <a:solidFill>
                  <a:srgbClr val="800000"/>
                </a:solidFill>
                <a:latin typeface="Calibri" charset="0"/>
              </a:rPr>
              <a:t> lung tumors</a:t>
            </a:r>
            <a:endParaRPr lang="en-US" dirty="0">
              <a:solidFill>
                <a:srgbClr val="800000"/>
              </a:solidFill>
              <a:latin typeface="Calibri" charset="0"/>
            </a:endParaRPr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359" y="1932869"/>
            <a:ext cx="4547327" cy="3511001"/>
          </a:xfrm>
        </p:spPr>
      </p:pic>
      <p:sp>
        <p:nvSpPr>
          <p:cNvPr id="20484" name="TextBox 7"/>
          <p:cNvSpPr txBox="1">
            <a:spLocks noChangeArrowheads="1"/>
          </p:cNvSpPr>
          <p:nvPr/>
        </p:nvSpPr>
        <p:spPr bwMode="auto">
          <a:xfrm>
            <a:off x="105833" y="6443133"/>
            <a:ext cx="3505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latin typeface="Calibri" charset="0"/>
              </a:rPr>
              <a:t>-Timmerman et al, JAMA 2010</a:t>
            </a:r>
          </a:p>
        </p:txBody>
      </p:sp>
      <p:sp>
        <p:nvSpPr>
          <p:cNvPr id="20485" name="Content Placeholder 9"/>
          <p:cNvSpPr>
            <a:spLocks noGrp="1"/>
          </p:cNvSpPr>
          <p:nvPr>
            <p:ph sz="quarter" idx="4"/>
          </p:nvPr>
        </p:nvSpPr>
        <p:spPr>
          <a:xfrm>
            <a:off x="4797425" y="1862666"/>
            <a:ext cx="4346575" cy="4876800"/>
          </a:xfrm>
        </p:spPr>
        <p:txBody>
          <a:bodyPr/>
          <a:lstStyle/>
          <a:p>
            <a:pPr eaLnBrk="1" hangingPunct="1"/>
            <a:r>
              <a:rPr lang="en-US" dirty="0">
                <a:latin typeface="Calibri" charset="0"/>
              </a:rPr>
              <a:t>1 local (in-field) failure</a:t>
            </a:r>
          </a:p>
          <a:p>
            <a:pPr eaLnBrk="1" hangingPunct="1">
              <a:buFont typeface="Arial" charset="0"/>
              <a:buNone/>
            </a:pPr>
            <a:r>
              <a:rPr lang="en-US" dirty="0">
                <a:solidFill>
                  <a:schemeClr val="bg1"/>
                </a:solidFill>
                <a:latin typeface="Calibri" charset="0"/>
              </a:rPr>
              <a:t>        97.6% 3-year </a:t>
            </a:r>
            <a:r>
              <a:rPr lang="en-US" dirty="0" smtClean="0">
                <a:solidFill>
                  <a:schemeClr val="bg1"/>
                </a:solidFill>
                <a:latin typeface="Calibri" charset="0"/>
              </a:rPr>
              <a:t>local control</a:t>
            </a:r>
            <a:endParaRPr lang="en-US" dirty="0">
              <a:solidFill>
                <a:schemeClr val="bg1"/>
              </a:solidFill>
              <a:latin typeface="Calibri" charset="0"/>
            </a:endParaRPr>
          </a:p>
          <a:p>
            <a:pPr eaLnBrk="1" hangingPunct="1"/>
            <a:r>
              <a:rPr lang="en-US" dirty="0">
                <a:latin typeface="Calibri" charset="0"/>
              </a:rPr>
              <a:t>3 failures in same lobe</a:t>
            </a:r>
          </a:p>
          <a:p>
            <a:pPr eaLnBrk="1" hangingPunct="1">
              <a:buFont typeface="Arial" charset="0"/>
              <a:buNone/>
            </a:pPr>
            <a:r>
              <a:rPr lang="en-US" dirty="0">
                <a:solidFill>
                  <a:schemeClr val="bg1"/>
                </a:solidFill>
                <a:latin typeface="Calibri" charset="0"/>
              </a:rPr>
              <a:t>        90.6% 3-year </a:t>
            </a:r>
            <a:r>
              <a:rPr lang="en-US" dirty="0" smtClean="0">
                <a:solidFill>
                  <a:schemeClr val="bg1"/>
                </a:solidFill>
                <a:latin typeface="Calibri" charset="0"/>
              </a:rPr>
              <a:t>lobar control</a:t>
            </a:r>
            <a:endParaRPr lang="en-US" dirty="0">
              <a:solidFill>
                <a:schemeClr val="bg1"/>
              </a:solidFill>
              <a:latin typeface="Calibri" charset="0"/>
            </a:endParaRPr>
          </a:p>
          <a:p>
            <a:pPr eaLnBrk="1" hangingPunct="1"/>
            <a:r>
              <a:rPr lang="en-US" dirty="0">
                <a:latin typeface="Calibri" charset="0"/>
              </a:rPr>
              <a:t>2 regional failures</a:t>
            </a:r>
          </a:p>
          <a:p>
            <a:pPr eaLnBrk="1" hangingPunct="1"/>
            <a:r>
              <a:rPr lang="en-US" dirty="0">
                <a:latin typeface="Calibri" charset="0"/>
              </a:rPr>
              <a:t>11 distant metastatic </a:t>
            </a:r>
            <a:r>
              <a:rPr lang="en-US" dirty="0" smtClean="0">
                <a:latin typeface="Calibri" charset="0"/>
              </a:rPr>
              <a:t>failures</a:t>
            </a:r>
            <a:endParaRPr lang="en-US" dirty="0">
              <a:latin typeface="Calibri" charset="0"/>
            </a:endParaRPr>
          </a:p>
          <a:p>
            <a:pPr eaLnBrk="1" hangingPunct="1"/>
            <a:r>
              <a:rPr lang="en-US" dirty="0">
                <a:latin typeface="Calibri" charset="0"/>
              </a:rPr>
              <a:t>Grade 3 </a:t>
            </a:r>
            <a:r>
              <a:rPr lang="en-US" dirty="0" smtClean="0">
                <a:latin typeface="Calibri" charset="0"/>
              </a:rPr>
              <a:t>toxicity 12.7</a:t>
            </a:r>
            <a:r>
              <a:rPr lang="en-US" dirty="0">
                <a:latin typeface="Calibri" charset="0"/>
              </a:rPr>
              <a:t>%</a:t>
            </a:r>
          </a:p>
          <a:p>
            <a:pPr eaLnBrk="1" hangingPunct="1"/>
            <a:r>
              <a:rPr lang="en-US" dirty="0">
                <a:latin typeface="Calibri" charset="0"/>
              </a:rPr>
              <a:t>Grade 4 </a:t>
            </a:r>
            <a:r>
              <a:rPr lang="en-US" dirty="0" smtClean="0">
                <a:latin typeface="Calibri" charset="0"/>
              </a:rPr>
              <a:t>toxicity 3.6</a:t>
            </a:r>
            <a:r>
              <a:rPr lang="en-US" dirty="0">
                <a:latin typeface="Calibri" charset="0"/>
              </a:rPr>
              <a:t>%</a:t>
            </a:r>
          </a:p>
          <a:p>
            <a:pPr marL="0" indent="0" eaLnBrk="1" hangingPunct="1">
              <a:buNone/>
            </a:pPr>
            <a:endParaRPr lang="en-US" dirty="0">
              <a:latin typeface="Calibri" charset="0"/>
            </a:endParaRPr>
          </a:p>
        </p:txBody>
      </p:sp>
      <p:sp>
        <p:nvSpPr>
          <p:cNvPr id="20486" name="TextBox 8"/>
          <p:cNvSpPr txBox="1">
            <a:spLocks noChangeArrowheads="1"/>
          </p:cNvSpPr>
          <p:nvPr/>
        </p:nvSpPr>
        <p:spPr bwMode="auto">
          <a:xfrm>
            <a:off x="318029" y="5519208"/>
            <a:ext cx="3886200" cy="9239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latin typeface="Calibri" charset="0"/>
              </a:rPr>
              <a:t>3-year OS 55.8%</a:t>
            </a:r>
          </a:p>
          <a:p>
            <a:pPr eaLnBrk="1" hangingPunct="1"/>
            <a:r>
              <a:rPr lang="en-US" dirty="0">
                <a:latin typeface="Calibri" charset="0"/>
              </a:rPr>
              <a:t>	10 </a:t>
            </a:r>
            <a:r>
              <a:rPr lang="en-US" dirty="0" smtClean="0">
                <a:latin typeface="Calibri" charset="0"/>
              </a:rPr>
              <a:t>patients </a:t>
            </a:r>
            <a:r>
              <a:rPr lang="en-US" dirty="0">
                <a:latin typeface="Calibri" charset="0"/>
              </a:rPr>
              <a:t>died of lung cancer</a:t>
            </a:r>
          </a:p>
          <a:p>
            <a:pPr eaLnBrk="1" hangingPunct="1"/>
            <a:r>
              <a:rPr lang="en-US" dirty="0">
                <a:latin typeface="Calibri" charset="0"/>
              </a:rPr>
              <a:t>	16 died of other </a:t>
            </a:r>
            <a:r>
              <a:rPr lang="en-US" dirty="0" smtClean="0">
                <a:latin typeface="Calibri" charset="0"/>
              </a:rPr>
              <a:t>causes</a:t>
            </a:r>
            <a:endParaRPr lang="en-US" dirty="0">
              <a:latin typeface="Calibri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5833" y="178992"/>
            <a:ext cx="8840611" cy="896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SBRT is preferred treatment for </a:t>
            </a:r>
            <a:r>
              <a:rPr lang="en-US" b="1" u="sng" dirty="0" smtClean="0"/>
              <a:t>inoperable</a:t>
            </a:r>
            <a:r>
              <a:rPr lang="en-US" dirty="0" smtClean="0"/>
              <a:t> T1, T2 N0 NSCLC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9206" y="261881"/>
            <a:ext cx="8686800" cy="6232759"/>
          </a:xfrm>
        </p:spPr>
        <p:txBody>
          <a:bodyPr>
            <a:normAutofit/>
          </a:bodyPr>
          <a:lstStyle/>
          <a:p>
            <a:r>
              <a:rPr lang="en-US" sz="2200" dirty="0" smtClean="0"/>
              <a:t>60-year-old female has a chest x-ray prior to a procedure, and has an incidental </a:t>
            </a:r>
            <a:r>
              <a:rPr lang="en-US" sz="2200" b="1" dirty="0" smtClean="0"/>
              <a:t>LUL lung nodule measuring 1.2 cm</a:t>
            </a:r>
            <a:r>
              <a:rPr lang="en-US" sz="2200" dirty="0" smtClean="0"/>
              <a:t>. There is no prior imaging</a:t>
            </a:r>
          </a:p>
          <a:p>
            <a:r>
              <a:rPr lang="en-US" sz="2200" dirty="0" smtClean="0"/>
              <a:t>PET/CT shows this to be avid, with an SUV of 3.5. There is no distant disease</a:t>
            </a:r>
          </a:p>
          <a:p>
            <a:r>
              <a:rPr lang="en-US" sz="2200" dirty="0" smtClean="0"/>
              <a:t>CT-guided biopsy positive for adenocarcinoma, </a:t>
            </a:r>
            <a:r>
              <a:rPr lang="en-US" sz="2200" dirty="0" err="1" smtClean="0"/>
              <a:t>EGFRwt</a:t>
            </a:r>
            <a:r>
              <a:rPr lang="en-US" sz="2200" dirty="0" smtClean="0"/>
              <a:t>, and ALK-</a:t>
            </a:r>
            <a:r>
              <a:rPr lang="en-US" sz="2200" dirty="0" err="1" smtClean="0"/>
              <a:t>neg</a:t>
            </a:r>
            <a:endParaRPr lang="en-US" sz="2200" dirty="0"/>
          </a:p>
          <a:p>
            <a:r>
              <a:rPr lang="en-US" sz="2200" dirty="0" smtClean="0"/>
              <a:t>The patient is a long-term smoker (30+ pack/years) with long-standing COPD </a:t>
            </a:r>
            <a:r>
              <a:rPr lang="en-US" sz="2200" b="1" dirty="0" smtClean="0"/>
              <a:t>(FEV1 65% predicted, and DLCO 41% predicted)</a:t>
            </a:r>
            <a:endParaRPr lang="en-US" sz="2200" dirty="0"/>
          </a:p>
          <a:p>
            <a:r>
              <a:rPr lang="en-US" sz="2200" dirty="0" smtClean="0"/>
              <a:t>Multidisciplinary consultation</a:t>
            </a:r>
          </a:p>
          <a:p>
            <a:r>
              <a:rPr lang="en-US" sz="2200" dirty="0" smtClean="0"/>
              <a:t>Found to be </a:t>
            </a:r>
            <a:r>
              <a:rPr lang="en-US" sz="2200" b="1" dirty="0" smtClean="0"/>
              <a:t>“inoperable”</a:t>
            </a:r>
          </a:p>
          <a:p>
            <a:endParaRPr lang="en-US" sz="2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583" y="3255179"/>
            <a:ext cx="3981017" cy="36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6679" y="261881"/>
            <a:ext cx="8386175" cy="6232759"/>
          </a:xfrm>
        </p:spPr>
        <p:txBody>
          <a:bodyPr>
            <a:normAutofit/>
          </a:bodyPr>
          <a:lstStyle/>
          <a:p>
            <a:r>
              <a:rPr lang="en-US" sz="2200" dirty="0" smtClean="0"/>
              <a:t>60-year-old female has a chest x-ray prior to a procedure, and has an incidental </a:t>
            </a:r>
            <a:r>
              <a:rPr lang="en-US" sz="2200" b="1" dirty="0" smtClean="0"/>
              <a:t>LUL lung nodule measuring 1.2 cm</a:t>
            </a:r>
            <a:r>
              <a:rPr lang="en-US" sz="2200" dirty="0" smtClean="0"/>
              <a:t>. There is no prior imaging</a:t>
            </a:r>
          </a:p>
          <a:p>
            <a:r>
              <a:rPr lang="en-US" sz="2200" dirty="0" smtClean="0"/>
              <a:t>PET/CT shows this to be avid, with an SUV of 3.5. There is no distant disease</a:t>
            </a:r>
          </a:p>
          <a:p>
            <a:r>
              <a:rPr lang="en-US" sz="2200" dirty="0" smtClean="0"/>
              <a:t>CT-guided biopsy positive for adenocarcinoma, </a:t>
            </a:r>
            <a:r>
              <a:rPr lang="en-US" sz="2200" dirty="0" err="1" smtClean="0"/>
              <a:t>EGFRwt</a:t>
            </a:r>
            <a:r>
              <a:rPr lang="en-US" sz="2200" dirty="0" smtClean="0"/>
              <a:t>, and ALK-</a:t>
            </a:r>
            <a:r>
              <a:rPr lang="en-US" sz="2200" dirty="0" err="1" smtClean="0"/>
              <a:t>neg</a:t>
            </a:r>
            <a:endParaRPr lang="en-US" sz="2200" dirty="0"/>
          </a:p>
          <a:p>
            <a:r>
              <a:rPr lang="en-US" sz="2200" dirty="0" smtClean="0"/>
              <a:t>The patient is a long-term smoker (30+ pack/years) with long-standing COPD </a:t>
            </a:r>
            <a:r>
              <a:rPr lang="en-US" sz="2200" b="1" dirty="0" smtClean="0"/>
              <a:t>(FEV1 75% predicted, and DLCO 51% predicted)</a:t>
            </a:r>
            <a:endParaRPr lang="en-US" sz="2200" dirty="0"/>
          </a:p>
          <a:p>
            <a:r>
              <a:rPr lang="en-US" sz="2200" dirty="0" smtClean="0"/>
              <a:t>Multidisciplinary consultation</a:t>
            </a:r>
          </a:p>
          <a:p>
            <a:r>
              <a:rPr lang="en-US" sz="2200" dirty="0" smtClean="0"/>
              <a:t>Found to be </a:t>
            </a:r>
            <a:r>
              <a:rPr lang="en-US" sz="2200" b="1" dirty="0" smtClean="0"/>
              <a:t>“operable”</a:t>
            </a:r>
          </a:p>
          <a:p>
            <a:endParaRPr lang="en-US" sz="2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583" y="3255179"/>
            <a:ext cx="3981017" cy="36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11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ontent Placeholder 3"/>
          <p:cNvSpPr>
            <a:spLocks noGrp="1"/>
          </p:cNvSpPr>
          <p:nvPr>
            <p:ph idx="1"/>
          </p:nvPr>
        </p:nvSpPr>
        <p:spPr>
          <a:xfrm>
            <a:off x="457199" y="2558345"/>
            <a:ext cx="7969395" cy="1721977"/>
          </a:xfrm>
        </p:spPr>
        <p:txBody>
          <a:bodyPr>
            <a:normAutofit fontScale="92500"/>
          </a:bodyPr>
          <a:lstStyle/>
          <a:p>
            <a:r>
              <a:rPr lang="en-US" sz="1800" dirty="0" smtClean="0">
                <a:latin typeface="Calibri" charset="0"/>
              </a:rPr>
              <a:t>Propensity-matched retrospective </a:t>
            </a:r>
            <a:r>
              <a:rPr lang="en-US" sz="1800" dirty="0">
                <a:latin typeface="Calibri" charset="0"/>
              </a:rPr>
              <a:t>review of </a:t>
            </a:r>
            <a:r>
              <a:rPr lang="en-US" sz="1800" dirty="0" smtClean="0">
                <a:latin typeface="Calibri" charset="0"/>
              </a:rPr>
              <a:t>patients </a:t>
            </a:r>
            <a:r>
              <a:rPr lang="en-US" sz="1800" dirty="0">
                <a:latin typeface="Calibri" charset="0"/>
              </a:rPr>
              <a:t>with stage I </a:t>
            </a:r>
            <a:r>
              <a:rPr lang="en-US" sz="1800" dirty="0" smtClean="0">
                <a:latin typeface="Calibri" charset="0"/>
              </a:rPr>
              <a:t>NSCLC</a:t>
            </a:r>
          </a:p>
          <a:p>
            <a:r>
              <a:rPr lang="en-US" sz="1800" dirty="0">
                <a:latin typeface="Calibri" charset="0"/>
              </a:rPr>
              <a:t>I</a:t>
            </a:r>
            <a:r>
              <a:rPr lang="en-US" sz="1800" dirty="0" smtClean="0">
                <a:latin typeface="Calibri" charset="0"/>
              </a:rPr>
              <a:t>ncluded patients treated with sub-lobar, lobar, </a:t>
            </a:r>
            <a:r>
              <a:rPr lang="en-US" sz="1800" dirty="0" err="1" smtClean="0">
                <a:latin typeface="Calibri" charset="0"/>
              </a:rPr>
              <a:t>bilobar</a:t>
            </a:r>
            <a:r>
              <a:rPr lang="en-US" sz="1800" dirty="0">
                <a:latin typeface="Calibri" charset="0"/>
              </a:rPr>
              <a:t> </a:t>
            </a:r>
            <a:r>
              <a:rPr lang="en-US" sz="1800" dirty="0" smtClean="0">
                <a:latin typeface="Calibri" charset="0"/>
              </a:rPr>
              <a:t>resections, </a:t>
            </a:r>
            <a:r>
              <a:rPr lang="en-US" sz="1800" dirty="0" err="1" smtClean="0">
                <a:latin typeface="Calibri" charset="0"/>
              </a:rPr>
              <a:t>pneumonectomy</a:t>
            </a:r>
            <a:endParaRPr lang="en-US" sz="1800" dirty="0" smtClean="0">
              <a:latin typeface="Calibri" charset="0"/>
            </a:endParaRPr>
          </a:p>
          <a:p>
            <a:r>
              <a:rPr lang="en-US" sz="1800" dirty="0" smtClean="0">
                <a:latin typeface="Calibri" charset="0"/>
              </a:rPr>
              <a:t>No </a:t>
            </a:r>
            <a:r>
              <a:rPr lang="en-US" sz="1800" dirty="0">
                <a:latin typeface="Calibri" charset="0"/>
              </a:rPr>
              <a:t>difference in 4-year local control (90%)</a:t>
            </a:r>
          </a:p>
          <a:p>
            <a:r>
              <a:rPr lang="en-US" sz="1800" dirty="0">
                <a:latin typeface="Calibri" charset="0"/>
              </a:rPr>
              <a:t>No difference in 4-year regional control (80%)</a:t>
            </a:r>
          </a:p>
          <a:p>
            <a:r>
              <a:rPr lang="en-US" sz="1800" dirty="0">
                <a:latin typeface="Calibri" charset="0"/>
              </a:rPr>
              <a:t>No difference in NSCLC-specific survival</a:t>
            </a:r>
          </a:p>
          <a:p>
            <a:endParaRPr lang="en-US" sz="1800" dirty="0">
              <a:latin typeface="Calibri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5833" y="112360"/>
            <a:ext cx="8840611" cy="896584"/>
          </a:xfrm>
        </p:spPr>
        <p:txBody>
          <a:bodyPr>
            <a:normAutofit/>
          </a:bodyPr>
          <a:lstStyle/>
          <a:p>
            <a:r>
              <a:rPr lang="en-US" dirty="0" smtClean="0"/>
              <a:t>SBRT is an option for </a:t>
            </a:r>
            <a:r>
              <a:rPr lang="en-US" b="1" u="sng" dirty="0" smtClean="0"/>
              <a:t>operable</a:t>
            </a:r>
            <a:r>
              <a:rPr lang="en-US" dirty="0" smtClean="0"/>
              <a:t> T1, T2 N0 NSCLC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496800" y="836369"/>
            <a:ext cx="6756083" cy="1662000"/>
            <a:chOff x="1496800" y="836369"/>
            <a:chExt cx="6756083" cy="1662000"/>
          </a:xfrm>
        </p:grpSpPr>
        <p:sp>
          <p:nvSpPr>
            <p:cNvPr id="3" name="Rectangle 2"/>
            <p:cNvSpPr/>
            <p:nvPr/>
          </p:nvSpPr>
          <p:spPr>
            <a:xfrm>
              <a:off x="1496801" y="836369"/>
              <a:ext cx="6756082" cy="166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937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366"/>
            <a:stretch/>
          </p:blipFill>
          <p:spPr bwMode="auto">
            <a:xfrm>
              <a:off x="1496801" y="836369"/>
              <a:ext cx="6756082" cy="992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496800" y="1852038"/>
              <a:ext cx="61943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>
                  <a:latin typeface="Times New Roman" charset="0"/>
                  <a:ea typeface="Times New Roman" charset="0"/>
                  <a:cs typeface="Times New Roman" charset="0"/>
                </a:rPr>
                <a:t>Traves</a:t>
              </a:r>
              <a:r>
                <a:rPr lang="en-US" sz="1200" dirty="0" smtClean="0">
                  <a:latin typeface="Times New Roman" charset="0"/>
                  <a:ea typeface="Times New Roman" charset="0"/>
                  <a:cs typeface="Times New Roman" charset="0"/>
                </a:rPr>
                <a:t> D. Crabtree, MD, </a:t>
              </a:r>
              <a:r>
                <a:rPr lang="en-US" sz="1200" dirty="0" err="1" smtClean="0">
                  <a:latin typeface="Times New Roman" charset="0"/>
                  <a:ea typeface="Times New Roman" charset="0"/>
                  <a:cs typeface="Times New Roman" charset="0"/>
                </a:rPr>
                <a:t>Chadrick</a:t>
              </a:r>
              <a:r>
                <a:rPr lang="en-US" sz="1200" dirty="0" smtClean="0">
                  <a:latin typeface="Times New Roman" charset="0"/>
                  <a:ea typeface="Times New Roman" charset="0"/>
                  <a:cs typeface="Times New Roman" charset="0"/>
                </a:rPr>
                <a:t> E. </a:t>
              </a:r>
              <a:r>
                <a:rPr lang="en-US" sz="1200" dirty="0" err="1" smtClean="0">
                  <a:latin typeface="Times New Roman" charset="0"/>
                  <a:ea typeface="Times New Roman" charset="0"/>
                  <a:cs typeface="Times New Roman" charset="0"/>
                </a:rPr>
                <a:t>Denlinger</a:t>
              </a:r>
              <a:r>
                <a:rPr lang="en-US" sz="1200" dirty="0" smtClean="0">
                  <a:latin typeface="Times New Roman" charset="0"/>
                  <a:ea typeface="Times New Roman" charset="0"/>
                  <a:cs typeface="Times New Roman" charset="0"/>
                </a:rPr>
                <a:t>, MD, Bryan F. Meyers, MD, </a:t>
              </a:r>
              <a:r>
                <a:rPr lang="en-US" sz="1200" dirty="0" err="1" smtClean="0">
                  <a:latin typeface="Times New Roman" charset="0"/>
                  <a:ea typeface="Times New Roman" charset="0"/>
                  <a:cs typeface="Times New Roman" charset="0"/>
                </a:rPr>
                <a:t>Issam</a:t>
              </a:r>
              <a:r>
                <a:rPr lang="en-US" sz="1200" dirty="0" smtClean="0">
                  <a:latin typeface="Times New Roman" charset="0"/>
                  <a:ea typeface="Times New Roman" charset="0"/>
                  <a:cs typeface="Times New Roman" charset="0"/>
                </a:rPr>
                <a:t> El </a:t>
              </a:r>
              <a:r>
                <a:rPr lang="en-US" sz="1200" dirty="0" err="1" smtClean="0">
                  <a:latin typeface="Times New Roman" charset="0"/>
                  <a:ea typeface="Times New Roman" charset="0"/>
                  <a:cs typeface="Times New Roman" charset="0"/>
                </a:rPr>
                <a:t>Naqa</a:t>
              </a:r>
              <a:r>
                <a:rPr lang="en-US" sz="1200" dirty="0" smtClean="0">
                  <a:latin typeface="Times New Roman" charset="0"/>
                  <a:ea typeface="Times New Roman" charset="0"/>
                  <a:cs typeface="Times New Roman" charset="0"/>
                </a:rPr>
                <a:t>, PhD, Jennifer </a:t>
              </a:r>
              <a:r>
                <a:rPr lang="en-US" sz="1200" dirty="0" err="1" smtClean="0">
                  <a:latin typeface="Times New Roman" charset="0"/>
                  <a:ea typeface="Times New Roman" charset="0"/>
                  <a:cs typeface="Times New Roman" charset="0"/>
                </a:rPr>
                <a:t>Zoole</a:t>
              </a:r>
              <a:r>
                <a:rPr lang="en-US" sz="1200" dirty="0" smtClean="0">
                  <a:latin typeface="Times New Roman" charset="0"/>
                  <a:ea typeface="Times New Roman" charset="0"/>
                  <a:cs typeface="Times New Roman" charset="0"/>
                </a:rPr>
                <a:t>, BSN, A. Sasha </a:t>
              </a:r>
              <a:r>
                <a:rPr lang="en-US" sz="1200" dirty="0" err="1" smtClean="0">
                  <a:latin typeface="Times New Roman" charset="0"/>
                  <a:ea typeface="Times New Roman" charset="0"/>
                  <a:cs typeface="Times New Roman" charset="0"/>
                </a:rPr>
                <a:t>Krupnick</a:t>
              </a:r>
              <a:r>
                <a:rPr lang="en-US" sz="1200" dirty="0" smtClean="0">
                  <a:latin typeface="Times New Roman" charset="0"/>
                  <a:ea typeface="Times New Roman" charset="0"/>
                  <a:cs typeface="Times New Roman" charset="0"/>
                </a:rPr>
                <a:t>, MD, Daniel </a:t>
              </a:r>
              <a:r>
                <a:rPr lang="en-US" sz="1200" dirty="0" err="1" smtClean="0">
                  <a:latin typeface="Times New Roman" charset="0"/>
                  <a:ea typeface="Times New Roman" charset="0"/>
                  <a:cs typeface="Times New Roman" charset="0"/>
                </a:rPr>
                <a:t>Kreisel</a:t>
              </a:r>
              <a:r>
                <a:rPr lang="en-US" sz="1200" dirty="0" smtClean="0">
                  <a:latin typeface="Times New Roman" charset="0"/>
                  <a:ea typeface="Times New Roman" charset="0"/>
                  <a:cs typeface="Times New Roman" charset="0"/>
                </a:rPr>
                <a:t>, MD, G. Alexander Patterson, MD, and Jeffrey D. Bradley, MD</a:t>
              </a:r>
              <a:endParaRPr lang="en-US" sz="1200" dirty="0"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50" y="4037900"/>
            <a:ext cx="8426594" cy="282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1318</Words>
  <Application>Microsoft Macintosh PowerPoint</Application>
  <PresentationFormat>On-screen Show (4:3)</PresentationFormat>
  <Paragraphs>203</Paragraphs>
  <Slides>23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Calibri</vt:lpstr>
      <vt:lpstr>ＭＳ Ｐゴシック</vt:lpstr>
      <vt:lpstr>Times</vt:lpstr>
      <vt:lpstr>Times New Roman</vt:lpstr>
      <vt:lpstr>ヒラギノ角ゴ Pro W3</vt:lpstr>
      <vt:lpstr>Arial</vt:lpstr>
      <vt:lpstr>Office Theme</vt:lpstr>
      <vt:lpstr>Document</vt:lpstr>
      <vt:lpstr>PowerPoint Presentation</vt:lpstr>
      <vt:lpstr>Radiation therapy: Challenging clinical scenarios and related management issues</vt:lpstr>
      <vt:lpstr>PowerPoint Presentation</vt:lpstr>
      <vt:lpstr>Disclosure</vt:lpstr>
      <vt:lpstr>PowerPoint Presentation</vt:lpstr>
      <vt:lpstr>RTOG 0236 — T1 and T2 peripheral lung tumors</vt:lpstr>
      <vt:lpstr>PowerPoint Presentation</vt:lpstr>
      <vt:lpstr>PowerPoint Presentation</vt:lpstr>
      <vt:lpstr>SBRT is an option for operable T1, T2 N0 NSCLC</vt:lpstr>
      <vt:lpstr>SBRT is an option for operable T1, T2 N0 NSCLC</vt:lpstr>
      <vt:lpstr>Prospective Trials</vt:lpstr>
      <vt:lpstr>SBRT is an option for operable T1, T2 N0 NSCLC</vt:lpstr>
      <vt:lpstr>PowerPoint Presentation</vt:lpstr>
      <vt:lpstr>Is the patient high risk for SBRT ?</vt:lpstr>
      <vt:lpstr>PowerPoint Presentation</vt:lpstr>
      <vt:lpstr>PowerPoint Presentation</vt:lpstr>
      <vt:lpstr>PowerPoint Presentation</vt:lpstr>
      <vt:lpstr>PowerPoint Presentation</vt:lpstr>
      <vt:lpstr>RTOG 0813</vt:lpstr>
      <vt:lpstr>PowerPoint Presentation</vt:lpstr>
      <vt:lpstr>PowerPoint Presentation</vt:lpstr>
      <vt:lpstr>PowerPoint Presentation</vt:lpstr>
      <vt:lpstr>PowerPoint Presentation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44</cp:revision>
  <cp:lastPrinted>2017-02-07T13:05:03Z</cp:lastPrinted>
  <dcterms:created xsi:type="dcterms:W3CDTF">2017-01-31T14:30:19Z</dcterms:created>
  <dcterms:modified xsi:type="dcterms:W3CDTF">2017-05-18T19:07:19Z</dcterms:modified>
  <cp:category/>
</cp:coreProperties>
</file>