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oleObject"/>
  <Default Extension="jpeg" ContentType="image/jpeg"/>
  <Default Extension="jp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vml" ContentType="application/vnd.openxmlformats-officedocument.vmlDrawing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7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8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9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  <p:sldMasterId id="2147483686" r:id="rId3"/>
    <p:sldMasterId id="2147483698" r:id="rId4"/>
    <p:sldMasterId id="2147483703" r:id="rId5"/>
    <p:sldMasterId id="2147483715" r:id="rId6"/>
    <p:sldMasterId id="2147483727" r:id="rId7"/>
    <p:sldMasterId id="2147483739" r:id="rId8"/>
    <p:sldMasterId id="2147483744" r:id="rId9"/>
    <p:sldMasterId id="2147483770" r:id="rId10"/>
  </p:sldMasterIdLst>
  <p:notesMasterIdLst>
    <p:notesMasterId r:id="rId39"/>
  </p:notesMasterIdLst>
  <p:handoutMasterIdLst>
    <p:handoutMasterId r:id="rId40"/>
  </p:handoutMasterIdLst>
  <p:sldIdLst>
    <p:sldId id="471" r:id="rId11"/>
    <p:sldId id="377" r:id="rId12"/>
    <p:sldId id="473" r:id="rId13"/>
    <p:sldId id="465" r:id="rId14"/>
    <p:sldId id="466" r:id="rId15"/>
    <p:sldId id="467" r:id="rId16"/>
    <p:sldId id="468" r:id="rId17"/>
    <p:sldId id="469" r:id="rId18"/>
    <p:sldId id="470" r:id="rId19"/>
    <p:sldId id="432" r:id="rId20"/>
    <p:sldId id="444" r:id="rId21"/>
    <p:sldId id="458" r:id="rId22"/>
    <p:sldId id="455" r:id="rId23"/>
    <p:sldId id="456" r:id="rId24"/>
    <p:sldId id="452" r:id="rId25"/>
    <p:sldId id="454" r:id="rId26"/>
    <p:sldId id="446" r:id="rId27"/>
    <p:sldId id="445" r:id="rId28"/>
    <p:sldId id="443" r:id="rId29"/>
    <p:sldId id="462" r:id="rId30"/>
    <p:sldId id="448" r:id="rId31"/>
    <p:sldId id="435" r:id="rId32"/>
    <p:sldId id="451" r:id="rId33"/>
    <p:sldId id="437" r:id="rId34"/>
    <p:sldId id="460" r:id="rId35"/>
    <p:sldId id="459" r:id="rId36"/>
    <p:sldId id="461" r:id="rId37"/>
    <p:sldId id="463" r:id="rId3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FF"/>
    <a:srgbClr val="CC0000"/>
    <a:srgbClr val="9933FF"/>
    <a:srgbClr val="000099"/>
    <a:srgbClr val="FFCC00"/>
    <a:srgbClr val="0000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41" autoAdjust="0"/>
    <p:restoredTop sz="96047"/>
  </p:normalViewPr>
  <p:slideViewPr>
    <p:cSldViewPr>
      <p:cViewPr>
        <p:scale>
          <a:sx n="100" d="100"/>
          <a:sy n="100" d="100"/>
        </p:scale>
        <p:origin x="1824" y="4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0.xml"/><Relationship Id="rId21" Type="http://schemas.openxmlformats.org/officeDocument/2006/relationships/slide" Target="slides/slide11.xml"/><Relationship Id="rId22" Type="http://schemas.openxmlformats.org/officeDocument/2006/relationships/slide" Target="slides/slide12.xml"/><Relationship Id="rId23" Type="http://schemas.openxmlformats.org/officeDocument/2006/relationships/slide" Target="slides/slide13.xml"/><Relationship Id="rId24" Type="http://schemas.openxmlformats.org/officeDocument/2006/relationships/slide" Target="slides/slide14.xml"/><Relationship Id="rId25" Type="http://schemas.openxmlformats.org/officeDocument/2006/relationships/slide" Target="slides/slide15.xml"/><Relationship Id="rId26" Type="http://schemas.openxmlformats.org/officeDocument/2006/relationships/slide" Target="slides/slide16.xml"/><Relationship Id="rId27" Type="http://schemas.openxmlformats.org/officeDocument/2006/relationships/slide" Target="slides/slide17.xml"/><Relationship Id="rId28" Type="http://schemas.openxmlformats.org/officeDocument/2006/relationships/slide" Target="slides/slide18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0.xml"/><Relationship Id="rId31" Type="http://schemas.openxmlformats.org/officeDocument/2006/relationships/slide" Target="slides/slide21.xml"/><Relationship Id="rId32" Type="http://schemas.openxmlformats.org/officeDocument/2006/relationships/slide" Target="slides/slide22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23.xml"/><Relationship Id="rId34" Type="http://schemas.openxmlformats.org/officeDocument/2006/relationships/slide" Target="slides/slide24.xml"/><Relationship Id="rId35" Type="http://schemas.openxmlformats.org/officeDocument/2006/relationships/slide" Target="slides/slide25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1" Type="http://schemas.openxmlformats.org/officeDocument/2006/relationships/slide" Target="slides/slide1.xml"/><Relationship Id="rId12" Type="http://schemas.openxmlformats.org/officeDocument/2006/relationships/slide" Target="slides/slide2.xml"/><Relationship Id="rId13" Type="http://schemas.openxmlformats.org/officeDocument/2006/relationships/slide" Target="slides/slide3.xml"/><Relationship Id="rId14" Type="http://schemas.openxmlformats.org/officeDocument/2006/relationships/slide" Target="slides/slide4.xml"/><Relationship Id="rId15" Type="http://schemas.openxmlformats.org/officeDocument/2006/relationships/slide" Target="slides/slide5.xml"/><Relationship Id="rId16" Type="http://schemas.openxmlformats.org/officeDocument/2006/relationships/slide" Target="slides/slide6.xml"/><Relationship Id="rId17" Type="http://schemas.openxmlformats.org/officeDocument/2006/relationships/slide" Target="slides/slide7.xml"/><Relationship Id="rId18" Type="http://schemas.openxmlformats.org/officeDocument/2006/relationships/slide" Target="slides/slide8.xml"/><Relationship Id="rId19" Type="http://schemas.openxmlformats.org/officeDocument/2006/relationships/slide" Target="slides/slide9.xml"/><Relationship Id="rId37" Type="http://schemas.openxmlformats.org/officeDocument/2006/relationships/slide" Target="slides/slide27.xml"/><Relationship Id="rId38" Type="http://schemas.openxmlformats.org/officeDocument/2006/relationships/slide" Target="slides/slide28.xml"/><Relationship Id="rId39" Type="http://schemas.openxmlformats.org/officeDocument/2006/relationships/notesMaster" Target="notesMasters/notesMaster1.xml"/><Relationship Id="rId40" Type="http://schemas.openxmlformats.org/officeDocument/2006/relationships/handoutMaster" Target="handoutMasters/handoutMaster1.xml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I don't know</c:v>
                </c:pt>
                <c:pt idx="1">
                  <c:v>No</c:v>
                </c:pt>
                <c:pt idx="2">
                  <c:v>Yes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0.03</c:v>
                </c:pt>
                <c:pt idx="1">
                  <c:v>0.07</c:v>
                </c:pt>
                <c:pt idx="2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63099680"/>
        <c:axId val="662874064"/>
      </c:barChart>
      <c:catAx>
        <c:axId val="6630996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662874064"/>
        <c:crosses val="autoZero"/>
        <c:auto val="1"/>
        <c:lblAlgn val="ctr"/>
        <c:lblOffset val="100"/>
        <c:noMultiLvlLbl val="0"/>
      </c:catAx>
      <c:valAx>
        <c:axId val="66287406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663099680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9105999907906"/>
          <c:y val="0.0317385549856527"/>
          <c:w val="0.825133766173965"/>
          <c:h val="0.83106885589724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rAIS (N=35)</c:v>
                </c:pt>
              </c:strCache>
            </c:strRef>
          </c:tx>
          <c:spPr>
            <a:ln>
              <a:solidFill>
                <a:schemeClr val="accent6"/>
              </a:solidFill>
            </a:ln>
          </c:spPr>
          <c:marker>
            <c:symbol val="none"/>
          </c:marker>
          <c:xVal>
            <c:numRef>
              <c:f>Sheet1!$A$2:$A$17</c:f>
              <c:numCache>
                <c:formatCode>General</c:formatCode>
                <c:ptCount val="16"/>
                <c:pt idx="0">
                  <c:v>0.0</c:v>
                </c:pt>
                <c:pt idx="1">
                  <c:v>12.0</c:v>
                </c:pt>
                <c:pt idx="2">
                  <c:v>12.0</c:v>
                </c:pt>
                <c:pt idx="3">
                  <c:v>13.0</c:v>
                </c:pt>
                <c:pt idx="4">
                  <c:v>13.0</c:v>
                </c:pt>
                <c:pt idx="5">
                  <c:v>19.0</c:v>
                </c:pt>
                <c:pt idx="6">
                  <c:v>19.0</c:v>
                </c:pt>
                <c:pt idx="7">
                  <c:v>23.0</c:v>
                </c:pt>
                <c:pt idx="8">
                  <c:v>23.0</c:v>
                </c:pt>
                <c:pt idx="9">
                  <c:v>25.0</c:v>
                </c:pt>
                <c:pt idx="10">
                  <c:v>25.0</c:v>
                </c:pt>
                <c:pt idx="11">
                  <c:v>28.0</c:v>
                </c:pt>
                <c:pt idx="12">
                  <c:v>28.0</c:v>
                </c:pt>
                <c:pt idx="13">
                  <c:v>49.0</c:v>
                </c:pt>
                <c:pt idx="14">
                  <c:v>49.0</c:v>
                </c:pt>
                <c:pt idx="15">
                  <c:v>60.0</c:v>
                </c:pt>
              </c:numCache>
            </c:numRef>
          </c:xVal>
          <c:yVal>
            <c:numRef>
              <c:f>Sheet1!$B$2:$B$17</c:f>
              <c:numCache>
                <c:formatCode>General</c:formatCode>
                <c:ptCount val="16"/>
                <c:pt idx="0">
                  <c:v>1.0</c:v>
                </c:pt>
                <c:pt idx="1">
                  <c:v>1.0</c:v>
                </c:pt>
                <c:pt idx="2">
                  <c:v>1.0</c:v>
                </c:pt>
                <c:pt idx="3">
                  <c:v>1.0</c:v>
                </c:pt>
                <c:pt idx="4">
                  <c:v>1.0</c:v>
                </c:pt>
                <c:pt idx="5">
                  <c:v>1.0</c:v>
                </c:pt>
                <c:pt idx="6">
                  <c:v>1.0</c:v>
                </c:pt>
                <c:pt idx="7">
                  <c:v>1.0</c:v>
                </c:pt>
                <c:pt idx="8">
                  <c:v>1.0</c:v>
                </c:pt>
                <c:pt idx="9">
                  <c:v>1.0</c:v>
                </c:pt>
                <c:pt idx="10">
                  <c:v>1.0</c:v>
                </c:pt>
                <c:pt idx="11">
                  <c:v>1.0</c:v>
                </c:pt>
                <c:pt idx="12">
                  <c:v>1.0</c:v>
                </c:pt>
                <c:pt idx="13">
                  <c:v>1.0</c:v>
                </c:pt>
                <c:pt idx="14">
                  <c:v>1.0</c:v>
                </c:pt>
                <c:pt idx="15">
                  <c:v>1.0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rMIA (N=12)</c:v>
                </c:pt>
              </c:strCache>
            </c:strRef>
          </c:tx>
          <c:spPr>
            <a:ln>
              <a:solidFill>
                <a:schemeClr val="accent2"/>
              </a:solidFill>
            </a:ln>
          </c:spPr>
          <c:marker>
            <c:symbol val="none"/>
          </c:marker>
          <c:xVal>
            <c:numRef>
              <c:f>Sheet1!$A$2:$A$17</c:f>
              <c:numCache>
                <c:formatCode>General</c:formatCode>
                <c:ptCount val="16"/>
                <c:pt idx="0">
                  <c:v>0.0</c:v>
                </c:pt>
                <c:pt idx="1">
                  <c:v>12.0</c:v>
                </c:pt>
                <c:pt idx="2">
                  <c:v>12.0</c:v>
                </c:pt>
                <c:pt idx="3">
                  <c:v>13.0</c:v>
                </c:pt>
                <c:pt idx="4">
                  <c:v>13.0</c:v>
                </c:pt>
                <c:pt idx="5">
                  <c:v>19.0</c:v>
                </c:pt>
                <c:pt idx="6">
                  <c:v>19.0</c:v>
                </c:pt>
                <c:pt idx="7">
                  <c:v>23.0</c:v>
                </c:pt>
                <c:pt idx="8">
                  <c:v>23.0</c:v>
                </c:pt>
                <c:pt idx="9">
                  <c:v>25.0</c:v>
                </c:pt>
                <c:pt idx="10">
                  <c:v>25.0</c:v>
                </c:pt>
                <c:pt idx="11">
                  <c:v>28.0</c:v>
                </c:pt>
                <c:pt idx="12">
                  <c:v>28.0</c:v>
                </c:pt>
                <c:pt idx="13">
                  <c:v>49.0</c:v>
                </c:pt>
                <c:pt idx="14">
                  <c:v>49.0</c:v>
                </c:pt>
                <c:pt idx="15">
                  <c:v>60.0</c:v>
                </c:pt>
              </c:numCache>
            </c:numRef>
          </c:xVal>
          <c:yVal>
            <c:numRef>
              <c:f>Sheet1!$C$2:$C$17</c:f>
              <c:numCache>
                <c:formatCode>General</c:formatCode>
                <c:ptCount val="16"/>
                <c:pt idx="0">
                  <c:v>0.99</c:v>
                </c:pt>
                <c:pt idx="1">
                  <c:v>0.99</c:v>
                </c:pt>
                <c:pt idx="2">
                  <c:v>0.99</c:v>
                </c:pt>
                <c:pt idx="3">
                  <c:v>0.99</c:v>
                </c:pt>
                <c:pt idx="4">
                  <c:v>0.99</c:v>
                </c:pt>
                <c:pt idx="5">
                  <c:v>0.99</c:v>
                </c:pt>
                <c:pt idx="6">
                  <c:v>0.99</c:v>
                </c:pt>
                <c:pt idx="7">
                  <c:v>0.99</c:v>
                </c:pt>
                <c:pt idx="8">
                  <c:v>0.99</c:v>
                </c:pt>
                <c:pt idx="9">
                  <c:v>0.99</c:v>
                </c:pt>
                <c:pt idx="10">
                  <c:v>0.99</c:v>
                </c:pt>
                <c:pt idx="11">
                  <c:v>0.99</c:v>
                </c:pt>
                <c:pt idx="12">
                  <c:v>0.99</c:v>
                </c:pt>
                <c:pt idx="13">
                  <c:v>0.99</c:v>
                </c:pt>
                <c:pt idx="14">
                  <c:v>0.99</c:v>
                </c:pt>
                <c:pt idx="15">
                  <c:v>0.99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rIA (N=89)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none"/>
          </c:marker>
          <c:xVal>
            <c:numRef>
              <c:f>Sheet1!$A$2:$A$17</c:f>
              <c:numCache>
                <c:formatCode>General</c:formatCode>
                <c:ptCount val="16"/>
                <c:pt idx="0">
                  <c:v>0.0</c:v>
                </c:pt>
                <c:pt idx="1">
                  <c:v>12.0</c:v>
                </c:pt>
                <c:pt idx="2">
                  <c:v>12.0</c:v>
                </c:pt>
                <c:pt idx="3">
                  <c:v>13.0</c:v>
                </c:pt>
                <c:pt idx="4">
                  <c:v>13.0</c:v>
                </c:pt>
                <c:pt idx="5">
                  <c:v>19.0</c:v>
                </c:pt>
                <c:pt idx="6">
                  <c:v>19.0</c:v>
                </c:pt>
                <c:pt idx="7">
                  <c:v>23.0</c:v>
                </c:pt>
                <c:pt idx="8">
                  <c:v>23.0</c:v>
                </c:pt>
                <c:pt idx="9">
                  <c:v>25.0</c:v>
                </c:pt>
                <c:pt idx="10">
                  <c:v>25.0</c:v>
                </c:pt>
                <c:pt idx="11">
                  <c:v>28.0</c:v>
                </c:pt>
                <c:pt idx="12">
                  <c:v>28.0</c:v>
                </c:pt>
                <c:pt idx="13">
                  <c:v>49.0</c:v>
                </c:pt>
                <c:pt idx="14">
                  <c:v>49.0</c:v>
                </c:pt>
                <c:pt idx="15">
                  <c:v>60.0</c:v>
                </c:pt>
              </c:numCache>
            </c:numRef>
          </c:xVal>
          <c:yVal>
            <c:numRef>
              <c:f>Sheet1!$D$2:$D$17</c:f>
              <c:numCache>
                <c:formatCode>General</c:formatCode>
                <c:ptCount val="16"/>
                <c:pt idx="0">
                  <c:v>1.0</c:v>
                </c:pt>
                <c:pt idx="1">
                  <c:v>1.0</c:v>
                </c:pt>
                <c:pt idx="2">
                  <c:v>0.987</c:v>
                </c:pt>
                <c:pt idx="3">
                  <c:v>0.987</c:v>
                </c:pt>
                <c:pt idx="4">
                  <c:v>0.974</c:v>
                </c:pt>
                <c:pt idx="5">
                  <c:v>0.974</c:v>
                </c:pt>
                <c:pt idx="6">
                  <c:v>0.96</c:v>
                </c:pt>
                <c:pt idx="7">
                  <c:v>0.96</c:v>
                </c:pt>
                <c:pt idx="8">
                  <c:v>0.944</c:v>
                </c:pt>
                <c:pt idx="9">
                  <c:v>0.944</c:v>
                </c:pt>
                <c:pt idx="10">
                  <c:v>0.926</c:v>
                </c:pt>
                <c:pt idx="11">
                  <c:v>0.926</c:v>
                </c:pt>
                <c:pt idx="12">
                  <c:v>0.907</c:v>
                </c:pt>
                <c:pt idx="13">
                  <c:v>0.907</c:v>
                </c:pt>
                <c:pt idx="14">
                  <c:v>0.868</c:v>
                </c:pt>
                <c:pt idx="15">
                  <c:v>0.868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79959952"/>
        <c:axId val="738894736"/>
      </c:scatterChart>
      <c:valAx>
        <c:axId val="679959952"/>
        <c:scaling>
          <c:orientation val="minMax"/>
          <c:max val="60.0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dirty="0" smtClean="0"/>
                  <a:t>Time (Months)</a:t>
                </a:r>
                <a:endParaRPr lang="en-US" sz="12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738894736"/>
        <c:crosses val="autoZero"/>
        <c:crossBetween val="midCat"/>
      </c:valAx>
      <c:valAx>
        <c:axId val="738894736"/>
        <c:scaling>
          <c:orientation val="minMax"/>
          <c:max val="1.02"/>
          <c:min val="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 smtClean="0"/>
                  <a:t>Cumulative Survival</a:t>
                </a:r>
                <a:endParaRPr lang="en-US" sz="12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679959952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97057374407146"/>
          <c:y val="0.701651843794"/>
          <c:w val="0.255986324077911"/>
          <c:h val="0.144579970472441"/>
        </c:manualLayout>
      </c:layout>
      <c:overlay val="0"/>
      <c:txPr>
        <a:bodyPr/>
        <a:lstStyle/>
        <a:p>
          <a:pPr>
            <a:defRPr sz="105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9105999907906"/>
          <c:y val="0.0317385549856527"/>
          <c:w val="0.825133766173965"/>
          <c:h val="0.83106885589724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pAIS (N=23)</c:v>
                </c:pt>
              </c:strCache>
            </c:strRef>
          </c:tx>
          <c:spPr>
            <a:ln>
              <a:solidFill>
                <a:schemeClr val="accent3"/>
              </a:solidFill>
            </a:ln>
          </c:spPr>
          <c:marker>
            <c:symbol val="none"/>
          </c:marker>
          <c:xVal>
            <c:numRef>
              <c:f>Sheet1!$A$2:$A$17</c:f>
              <c:numCache>
                <c:formatCode>General</c:formatCode>
                <c:ptCount val="16"/>
                <c:pt idx="0">
                  <c:v>0.0</c:v>
                </c:pt>
                <c:pt idx="1">
                  <c:v>12.0</c:v>
                </c:pt>
                <c:pt idx="2">
                  <c:v>12.0</c:v>
                </c:pt>
                <c:pt idx="3">
                  <c:v>13.0</c:v>
                </c:pt>
                <c:pt idx="4">
                  <c:v>13.0</c:v>
                </c:pt>
                <c:pt idx="5">
                  <c:v>19.0</c:v>
                </c:pt>
                <c:pt idx="6">
                  <c:v>19.0</c:v>
                </c:pt>
                <c:pt idx="7">
                  <c:v>23.0</c:v>
                </c:pt>
                <c:pt idx="8">
                  <c:v>23.0</c:v>
                </c:pt>
                <c:pt idx="9">
                  <c:v>25.0</c:v>
                </c:pt>
                <c:pt idx="10">
                  <c:v>25.0</c:v>
                </c:pt>
                <c:pt idx="11">
                  <c:v>28.0</c:v>
                </c:pt>
                <c:pt idx="12">
                  <c:v>28.0</c:v>
                </c:pt>
                <c:pt idx="13">
                  <c:v>49.0</c:v>
                </c:pt>
                <c:pt idx="14">
                  <c:v>49.0</c:v>
                </c:pt>
                <c:pt idx="15">
                  <c:v>60.0</c:v>
                </c:pt>
              </c:numCache>
            </c:numRef>
          </c:xVal>
          <c:yVal>
            <c:numRef>
              <c:f>Sheet1!$B$2:$B$17</c:f>
              <c:numCache>
                <c:formatCode>General</c:formatCode>
                <c:ptCount val="16"/>
                <c:pt idx="0">
                  <c:v>1.0</c:v>
                </c:pt>
                <c:pt idx="1">
                  <c:v>1.0</c:v>
                </c:pt>
                <c:pt idx="2">
                  <c:v>1.0</c:v>
                </c:pt>
                <c:pt idx="3">
                  <c:v>1.0</c:v>
                </c:pt>
                <c:pt idx="4">
                  <c:v>1.0</c:v>
                </c:pt>
                <c:pt idx="5">
                  <c:v>1.0</c:v>
                </c:pt>
                <c:pt idx="6">
                  <c:v>1.0</c:v>
                </c:pt>
                <c:pt idx="7">
                  <c:v>1.0</c:v>
                </c:pt>
                <c:pt idx="8">
                  <c:v>1.0</c:v>
                </c:pt>
                <c:pt idx="9">
                  <c:v>1.0</c:v>
                </c:pt>
                <c:pt idx="10">
                  <c:v>1.0</c:v>
                </c:pt>
                <c:pt idx="11">
                  <c:v>1.0</c:v>
                </c:pt>
                <c:pt idx="12">
                  <c:v>1.0</c:v>
                </c:pt>
                <c:pt idx="13">
                  <c:v>1.0</c:v>
                </c:pt>
                <c:pt idx="14">
                  <c:v>1.0</c:v>
                </c:pt>
                <c:pt idx="15">
                  <c:v>1.0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pMIA (N=25)</c:v>
                </c:pt>
              </c:strCache>
            </c:strRef>
          </c:tx>
          <c:spPr>
            <a:ln>
              <a:solidFill>
                <a:schemeClr val="accent4"/>
              </a:solidFill>
            </a:ln>
          </c:spPr>
          <c:marker>
            <c:symbol val="none"/>
          </c:marker>
          <c:xVal>
            <c:numRef>
              <c:f>Sheet1!$A$2:$A$17</c:f>
              <c:numCache>
                <c:formatCode>General</c:formatCode>
                <c:ptCount val="16"/>
                <c:pt idx="0">
                  <c:v>0.0</c:v>
                </c:pt>
                <c:pt idx="1">
                  <c:v>12.0</c:v>
                </c:pt>
                <c:pt idx="2">
                  <c:v>12.0</c:v>
                </c:pt>
                <c:pt idx="3">
                  <c:v>13.0</c:v>
                </c:pt>
                <c:pt idx="4">
                  <c:v>13.0</c:v>
                </c:pt>
                <c:pt idx="5">
                  <c:v>19.0</c:v>
                </c:pt>
                <c:pt idx="6">
                  <c:v>19.0</c:v>
                </c:pt>
                <c:pt idx="7">
                  <c:v>23.0</c:v>
                </c:pt>
                <c:pt idx="8">
                  <c:v>23.0</c:v>
                </c:pt>
                <c:pt idx="9">
                  <c:v>25.0</c:v>
                </c:pt>
                <c:pt idx="10">
                  <c:v>25.0</c:v>
                </c:pt>
                <c:pt idx="11">
                  <c:v>28.0</c:v>
                </c:pt>
                <c:pt idx="12">
                  <c:v>28.0</c:v>
                </c:pt>
                <c:pt idx="13">
                  <c:v>49.0</c:v>
                </c:pt>
                <c:pt idx="14">
                  <c:v>49.0</c:v>
                </c:pt>
                <c:pt idx="15">
                  <c:v>60.0</c:v>
                </c:pt>
              </c:numCache>
            </c:numRef>
          </c:xVal>
          <c:yVal>
            <c:numRef>
              <c:f>Sheet1!$C$2:$C$17</c:f>
              <c:numCache>
                <c:formatCode>General</c:formatCode>
                <c:ptCount val="16"/>
                <c:pt idx="0">
                  <c:v>0.99</c:v>
                </c:pt>
                <c:pt idx="1">
                  <c:v>0.99</c:v>
                </c:pt>
                <c:pt idx="2">
                  <c:v>0.99</c:v>
                </c:pt>
                <c:pt idx="3">
                  <c:v>0.99</c:v>
                </c:pt>
                <c:pt idx="4">
                  <c:v>0.99</c:v>
                </c:pt>
                <c:pt idx="5">
                  <c:v>0.99</c:v>
                </c:pt>
                <c:pt idx="6">
                  <c:v>0.99</c:v>
                </c:pt>
                <c:pt idx="7">
                  <c:v>0.99</c:v>
                </c:pt>
                <c:pt idx="8">
                  <c:v>0.99</c:v>
                </c:pt>
                <c:pt idx="9">
                  <c:v>0.99</c:v>
                </c:pt>
                <c:pt idx="10">
                  <c:v>0.99</c:v>
                </c:pt>
                <c:pt idx="11">
                  <c:v>0.99</c:v>
                </c:pt>
                <c:pt idx="12">
                  <c:v>0.99</c:v>
                </c:pt>
                <c:pt idx="13">
                  <c:v>0.99</c:v>
                </c:pt>
                <c:pt idx="14">
                  <c:v>0.99</c:v>
                </c:pt>
                <c:pt idx="15">
                  <c:v>0.99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pIA (N=88)</c:v>
                </c:pt>
              </c:strCache>
            </c:strRef>
          </c:tx>
          <c:spPr>
            <a:ln>
              <a:solidFill>
                <a:schemeClr val="accent5"/>
              </a:solidFill>
            </a:ln>
          </c:spPr>
          <c:marker>
            <c:symbol val="none"/>
          </c:marker>
          <c:xVal>
            <c:numRef>
              <c:f>Sheet1!$A$2:$A$17</c:f>
              <c:numCache>
                <c:formatCode>General</c:formatCode>
                <c:ptCount val="16"/>
                <c:pt idx="0">
                  <c:v>0.0</c:v>
                </c:pt>
                <c:pt idx="1">
                  <c:v>12.0</c:v>
                </c:pt>
                <c:pt idx="2">
                  <c:v>12.0</c:v>
                </c:pt>
                <c:pt idx="3">
                  <c:v>13.0</c:v>
                </c:pt>
                <c:pt idx="4">
                  <c:v>13.0</c:v>
                </c:pt>
                <c:pt idx="5">
                  <c:v>19.0</c:v>
                </c:pt>
                <c:pt idx="6">
                  <c:v>19.0</c:v>
                </c:pt>
                <c:pt idx="7">
                  <c:v>23.0</c:v>
                </c:pt>
                <c:pt idx="8">
                  <c:v>23.0</c:v>
                </c:pt>
                <c:pt idx="9">
                  <c:v>25.0</c:v>
                </c:pt>
                <c:pt idx="10">
                  <c:v>25.0</c:v>
                </c:pt>
                <c:pt idx="11">
                  <c:v>28.0</c:v>
                </c:pt>
                <c:pt idx="12">
                  <c:v>28.0</c:v>
                </c:pt>
                <c:pt idx="13">
                  <c:v>49.0</c:v>
                </c:pt>
                <c:pt idx="14">
                  <c:v>49.0</c:v>
                </c:pt>
                <c:pt idx="15">
                  <c:v>60.0</c:v>
                </c:pt>
              </c:numCache>
            </c:numRef>
          </c:xVal>
          <c:yVal>
            <c:numRef>
              <c:f>Sheet1!$D$2:$D$17</c:f>
              <c:numCache>
                <c:formatCode>General</c:formatCode>
                <c:ptCount val="16"/>
                <c:pt idx="0">
                  <c:v>1.0</c:v>
                </c:pt>
                <c:pt idx="1">
                  <c:v>1.0</c:v>
                </c:pt>
                <c:pt idx="2">
                  <c:v>0.987</c:v>
                </c:pt>
                <c:pt idx="3">
                  <c:v>0.987</c:v>
                </c:pt>
                <c:pt idx="4">
                  <c:v>0.974</c:v>
                </c:pt>
                <c:pt idx="5">
                  <c:v>0.974</c:v>
                </c:pt>
                <c:pt idx="6">
                  <c:v>0.961</c:v>
                </c:pt>
                <c:pt idx="7">
                  <c:v>0.961</c:v>
                </c:pt>
                <c:pt idx="8">
                  <c:v>0.946</c:v>
                </c:pt>
                <c:pt idx="9">
                  <c:v>0.946</c:v>
                </c:pt>
                <c:pt idx="10">
                  <c:v>0.93</c:v>
                </c:pt>
                <c:pt idx="11">
                  <c:v>0.93</c:v>
                </c:pt>
                <c:pt idx="12">
                  <c:v>0.913</c:v>
                </c:pt>
                <c:pt idx="13">
                  <c:v>0.913</c:v>
                </c:pt>
                <c:pt idx="14">
                  <c:v>0.862</c:v>
                </c:pt>
                <c:pt idx="15">
                  <c:v>0.862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3222288"/>
        <c:axId val="805543680"/>
      </c:scatterChart>
      <c:valAx>
        <c:axId val="663222288"/>
        <c:scaling>
          <c:orientation val="minMax"/>
          <c:max val="60.0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dirty="0" smtClean="0"/>
                  <a:t>Time (Months)</a:t>
                </a:r>
                <a:endParaRPr lang="en-US" sz="12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05543680"/>
        <c:crosses val="autoZero"/>
        <c:crossBetween val="midCat"/>
      </c:valAx>
      <c:valAx>
        <c:axId val="805543680"/>
        <c:scaling>
          <c:orientation val="minMax"/>
          <c:max val="1.02"/>
          <c:min val="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 smtClean="0"/>
                  <a:t>Cumulative Survival</a:t>
                </a:r>
                <a:endParaRPr lang="en-US" sz="12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66322228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97057374407146"/>
          <c:y val="0.701651843794"/>
          <c:w val="0.255986324077911"/>
          <c:h val="0.144579970472441"/>
        </c:manualLayout>
      </c:layout>
      <c:overlay val="0"/>
      <c:txPr>
        <a:bodyPr/>
        <a:lstStyle/>
        <a:p>
          <a:pPr>
            <a:defRPr sz="105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3763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0938" y="692150"/>
            <a:ext cx="4556125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fld id="{8D966263-151F-4844-BEF0-6222A96FD3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3254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66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50296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B7094-3B57-FE4B-9B82-9C549F49875C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754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B7094-3B57-FE4B-9B82-9C549F49875C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414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06405" indent="0" algn="ctr">
              <a:buNone/>
              <a:defRPr/>
            </a:lvl2pPr>
            <a:lvl3pPr marL="812810" indent="0" algn="ctr">
              <a:buNone/>
              <a:defRPr/>
            </a:lvl3pPr>
            <a:lvl4pPr marL="1219215" indent="0" algn="ctr">
              <a:buNone/>
              <a:defRPr/>
            </a:lvl4pPr>
            <a:lvl5pPr marL="1625620" indent="0" algn="ctr">
              <a:buNone/>
              <a:defRPr/>
            </a:lvl5pPr>
            <a:lvl6pPr marL="2032025" indent="0" algn="ctr">
              <a:buNone/>
              <a:defRPr/>
            </a:lvl6pPr>
            <a:lvl7pPr marL="2438430" indent="0" algn="ctr">
              <a:buNone/>
              <a:defRPr/>
            </a:lvl7pPr>
            <a:lvl8pPr marL="2844836" indent="0" algn="ctr">
              <a:buNone/>
              <a:defRPr/>
            </a:lvl8pPr>
            <a:lvl9pPr marL="325124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CCFE7-B0A0-41F8-B29D-4D35DA8560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33F1E-523E-47B2-B5CC-9DFEF8ED41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1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93834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3E561-AFCE-497E-A804-9E6D1E6553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35ED2A3-117E-4C89-A238-FC836C6783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8467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9734" y="1981200"/>
            <a:ext cx="3818467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6293A79-A3C2-4037-9844-9E1F0E39A1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06405" indent="0" algn="ctr">
              <a:buNone/>
              <a:defRPr/>
            </a:lvl2pPr>
            <a:lvl3pPr marL="812810" indent="0" algn="ctr">
              <a:buNone/>
              <a:defRPr/>
            </a:lvl3pPr>
            <a:lvl4pPr marL="1219215" indent="0" algn="ctr">
              <a:buNone/>
              <a:defRPr/>
            </a:lvl4pPr>
            <a:lvl5pPr marL="1625620" indent="0" algn="ctr">
              <a:buNone/>
              <a:defRPr/>
            </a:lvl5pPr>
            <a:lvl6pPr marL="2032025" indent="0" algn="ctr">
              <a:buNone/>
              <a:defRPr/>
            </a:lvl6pPr>
            <a:lvl7pPr marL="2438430" indent="0" algn="ctr">
              <a:buNone/>
              <a:defRPr/>
            </a:lvl7pPr>
            <a:lvl8pPr marL="2844836" indent="0" algn="ctr">
              <a:buNone/>
              <a:defRPr/>
            </a:lvl8pPr>
            <a:lvl9pPr marL="325124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89" y="4406901"/>
            <a:ext cx="7772400" cy="1362075"/>
          </a:xfrm>
        </p:spPr>
        <p:txBody>
          <a:bodyPr anchor="t"/>
          <a:lstStyle>
            <a:lvl1pPr algn="l">
              <a:defRPr sz="3556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89" y="2906713"/>
            <a:ext cx="7772400" cy="1500187"/>
          </a:xfrm>
        </p:spPr>
        <p:txBody>
          <a:bodyPr anchor="b"/>
          <a:lstStyle>
            <a:lvl1pPr marL="0" indent="0">
              <a:buNone/>
              <a:defRPr sz="1778"/>
            </a:lvl1pPr>
            <a:lvl2pPr marL="406405" indent="0">
              <a:buNone/>
              <a:defRPr sz="1600"/>
            </a:lvl2pPr>
            <a:lvl3pPr marL="812810" indent="0">
              <a:buNone/>
              <a:defRPr sz="1422"/>
            </a:lvl3pPr>
            <a:lvl4pPr marL="1219215" indent="0">
              <a:buNone/>
              <a:defRPr sz="1244"/>
            </a:lvl4pPr>
            <a:lvl5pPr marL="1625620" indent="0">
              <a:buNone/>
              <a:defRPr sz="1244"/>
            </a:lvl5pPr>
            <a:lvl6pPr marL="2032025" indent="0">
              <a:buNone/>
              <a:defRPr sz="1244"/>
            </a:lvl6pPr>
            <a:lvl7pPr marL="2438430" indent="0">
              <a:buNone/>
              <a:defRPr sz="1244"/>
            </a:lvl7pPr>
            <a:lvl8pPr marL="2844836" indent="0">
              <a:buNone/>
              <a:defRPr sz="1244"/>
            </a:lvl8pPr>
            <a:lvl9pPr marL="3251241" indent="0">
              <a:buNone/>
              <a:defRPr sz="12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4067" y="1600201"/>
            <a:ext cx="41402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9734" y="1600201"/>
            <a:ext cx="41402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12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12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78" y="1535113"/>
            <a:ext cx="4041422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78" y="2174875"/>
            <a:ext cx="4041422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147542-4C80-428D-AC02-30074E7860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89" cy="1162050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756" y="273051"/>
            <a:ext cx="5111044" cy="5853113"/>
          </a:xfrm>
        </p:spPr>
        <p:txBody>
          <a:bodyPr/>
          <a:lstStyle>
            <a:lvl1pPr>
              <a:defRPr sz="2844"/>
            </a:lvl1pPr>
            <a:lvl2pPr>
              <a:defRPr sz="2489"/>
            </a:lvl2pPr>
            <a:lvl3pPr>
              <a:defRPr sz="2133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89" cy="4691063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11" y="4800600"/>
            <a:ext cx="5486400" cy="566738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11" y="612775"/>
            <a:ext cx="5486400" cy="4114800"/>
          </a:xfrm>
        </p:spPr>
        <p:txBody>
          <a:bodyPr/>
          <a:lstStyle>
            <a:lvl1pPr marL="0" indent="0">
              <a:buNone/>
              <a:defRPr sz="2844"/>
            </a:lvl1pPr>
            <a:lvl2pPr marL="406405" indent="0">
              <a:buNone/>
              <a:defRPr sz="2489"/>
            </a:lvl2pPr>
            <a:lvl3pPr marL="812810" indent="0">
              <a:buNone/>
              <a:defRPr sz="2133"/>
            </a:lvl3pPr>
            <a:lvl4pPr marL="1219215" indent="0">
              <a:buNone/>
              <a:defRPr sz="1778"/>
            </a:lvl4pPr>
            <a:lvl5pPr marL="1625620" indent="0">
              <a:buNone/>
              <a:defRPr sz="1778"/>
            </a:lvl5pPr>
            <a:lvl6pPr marL="2032025" indent="0">
              <a:buNone/>
              <a:defRPr sz="1778"/>
            </a:lvl6pPr>
            <a:lvl7pPr marL="2438430" indent="0">
              <a:buNone/>
              <a:defRPr sz="1778"/>
            </a:lvl7pPr>
            <a:lvl8pPr marL="2844836" indent="0">
              <a:buNone/>
              <a:defRPr sz="1778"/>
            </a:lvl8pPr>
            <a:lvl9pPr marL="3251241" indent="0">
              <a:buNone/>
              <a:defRPr sz="1778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11" y="5367338"/>
            <a:ext cx="5486400" cy="804862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8667" y="214313"/>
            <a:ext cx="2116667" cy="5911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8667" y="214313"/>
            <a:ext cx="6214533" cy="5911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6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2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9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5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2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48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1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85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05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556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1pPr>
            <a:lvl2pPr marL="4064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2810" indent="0">
              <a:buNone/>
              <a:defRPr sz="1422">
                <a:solidFill>
                  <a:schemeClr val="tx1">
                    <a:tint val="75000"/>
                  </a:schemeClr>
                </a:solidFill>
              </a:defRPr>
            </a:lvl3pPr>
            <a:lvl4pPr marL="121921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4pPr>
            <a:lvl5pPr marL="162562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5pPr>
            <a:lvl6pPr marL="203202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6pPr>
            <a:lvl7pPr marL="243843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7pPr>
            <a:lvl8pPr marL="2844836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8pPr>
            <a:lvl9pPr marL="3251241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1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24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84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89" y="4406901"/>
            <a:ext cx="7772400" cy="1362075"/>
          </a:xfrm>
        </p:spPr>
        <p:txBody>
          <a:bodyPr anchor="t"/>
          <a:lstStyle>
            <a:lvl1pPr algn="l">
              <a:defRPr sz="3556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89" y="2906713"/>
            <a:ext cx="7772400" cy="1500187"/>
          </a:xfrm>
        </p:spPr>
        <p:txBody>
          <a:bodyPr anchor="b"/>
          <a:lstStyle>
            <a:lvl1pPr marL="0" indent="0">
              <a:buNone/>
              <a:defRPr sz="1778"/>
            </a:lvl1pPr>
            <a:lvl2pPr marL="406405" indent="0">
              <a:buNone/>
              <a:defRPr sz="1600"/>
            </a:lvl2pPr>
            <a:lvl3pPr marL="812810" indent="0">
              <a:buNone/>
              <a:defRPr sz="1422"/>
            </a:lvl3pPr>
            <a:lvl4pPr marL="1219215" indent="0">
              <a:buNone/>
              <a:defRPr sz="1244"/>
            </a:lvl4pPr>
            <a:lvl5pPr marL="1625620" indent="0">
              <a:buNone/>
              <a:defRPr sz="1244"/>
            </a:lvl5pPr>
            <a:lvl6pPr marL="2032025" indent="0">
              <a:buNone/>
              <a:defRPr sz="1244"/>
            </a:lvl6pPr>
            <a:lvl7pPr marL="2438430" indent="0">
              <a:buNone/>
              <a:defRPr sz="1244"/>
            </a:lvl7pPr>
            <a:lvl8pPr marL="2844836" indent="0">
              <a:buNone/>
              <a:defRPr sz="1244"/>
            </a:lvl8pPr>
            <a:lvl9pPr marL="3251241" indent="0">
              <a:buNone/>
              <a:defRPr sz="12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834B1D-2C55-4A12-94FC-853B2B6155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17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51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844"/>
            </a:lvl1pPr>
            <a:lvl2pPr>
              <a:defRPr sz="2489"/>
            </a:lvl2pPr>
            <a:lvl3pPr>
              <a:defRPr sz="2133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49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844"/>
            </a:lvl1pPr>
            <a:lvl2pPr marL="406405" indent="0">
              <a:buNone/>
              <a:defRPr sz="2489"/>
            </a:lvl2pPr>
            <a:lvl3pPr marL="812810" indent="0">
              <a:buNone/>
              <a:defRPr sz="2133"/>
            </a:lvl3pPr>
            <a:lvl4pPr marL="1219215" indent="0">
              <a:buNone/>
              <a:defRPr sz="1778"/>
            </a:lvl4pPr>
            <a:lvl5pPr marL="1625620" indent="0">
              <a:buNone/>
              <a:defRPr sz="1778"/>
            </a:lvl5pPr>
            <a:lvl6pPr marL="2032025" indent="0">
              <a:buNone/>
              <a:defRPr sz="1778"/>
            </a:lvl6pPr>
            <a:lvl7pPr marL="2438430" indent="0">
              <a:buNone/>
              <a:defRPr sz="1778"/>
            </a:lvl7pPr>
            <a:lvl8pPr marL="2844836" indent="0">
              <a:buNone/>
              <a:defRPr sz="1778"/>
            </a:lvl8pPr>
            <a:lvl9pPr marL="3251241" indent="0">
              <a:buNone/>
              <a:defRPr sz="1778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84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1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49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Am J Surg Path 13(8): 640-58, 1989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A4225-24FC-481E-AEC7-94DBD5B60B2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84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8B591E-AD48-4B86-9128-B716A96D2A8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37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8B8F3B-EA41-400B-9AFD-7F112056D01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49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05302EE-3A79-4BFD-B6B5-523DCE958C0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79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8467" cy="4114800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9734" y="1981200"/>
            <a:ext cx="3818467" cy="4114800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28DE6-B6EA-418D-BECF-180BD13E76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6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2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9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5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2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48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1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23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20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556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1pPr>
            <a:lvl2pPr marL="4064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2810" indent="0">
              <a:buNone/>
              <a:defRPr sz="1422">
                <a:solidFill>
                  <a:schemeClr val="tx1">
                    <a:tint val="75000"/>
                  </a:schemeClr>
                </a:solidFill>
              </a:defRPr>
            </a:lvl3pPr>
            <a:lvl4pPr marL="121921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4pPr>
            <a:lvl5pPr marL="162562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5pPr>
            <a:lvl6pPr marL="203202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6pPr>
            <a:lvl7pPr marL="243843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7pPr>
            <a:lvl8pPr marL="2844836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8pPr>
            <a:lvl9pPr marL="3251241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07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28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16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21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7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844"/>
            </a:lvl1pPr>
            <a:lvl2pPr>
              <a:defRPr sz="2489"/>
            </a:lvl2pPr>
            <a:lvl3pPr>
              <a:defRPr sz="2133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85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844"/>
            </a:lvl1pPr>
            <a:lvl2pPr marL="406405" indent="0">
              <a:buNone/>
              <a:defRPr sz="2489"/>
            </a:lvl2pPr>
            <a:lvl3pPr marL="812810" indent="0">
              <a:buNone/>
              <a:defRPr sz="2133"/>
            </a:lvl3pPr>
            <a:lvl4pPr marL="1219215" indent="0">
              <a:buNone/>
              <a:defRPr sz="1778"/>
            </a:lvl4pPr>
            <a:lvl5pPr marL="1625620" indent="0">
              <a:buNone/>
              <a:defRPr sz="1778"/>
            </a:lvl5pPr>
            <a:lvl6pPr marL="2032025" indent="0">
              <a:buNone/>
              <a:defRPr sz="1778"/>
            </a:lvl6pPr>
            <a:lvl7pPr marL="2438430" indent="0">
              <a:buNone/>
              <a:defRPr sz="1778"/>
            </a:lvl7pPr>
            <a:lvl8pPr marL="2844836" indent="0">
              <a:buNone/>
              <a:defRPr sz="1778"/>
            </a:lvl8pPr>
            <a:lvl9pPr marL="3251241" indent="0">
              <a:buNone/>
              <a:defRPr sz="1778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2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08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12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12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78" y="1535113"/>
            <a:ext cx="4041422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78" y="2174875"/>
            <a:ext cx="4041422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2221E4-BBD9-4203-A2C4-94D0D39227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9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6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2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9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5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2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48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1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2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4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556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1pPr>
            <a:lvl2pPr marL="4064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2810" indent="0">
              <a:buNone/>
              <a:defRPr sz="1422">
                <a:solidFill>
                  <a:schemeClr val="tx1">
                    <a:tint val="75000"/>
                  </a:schemeClr>
                </a:solidFill>
              </a:defRPr>
            </a:lvl3pPr>
            <a:lvl4pPr marL="121921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4pPr>
            <a:lvl5pPr marL="162562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5pPr>
            <a:lvl6pPr marL="203202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6pPr>
            <a:lvl7pPr marL="243843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7pPr>
            <a:lvl8pPr marL="2844836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8pPr>
            <a:lvl9pPr marL="3251241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20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89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2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24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89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844"/>
            </a:lvl1pPr>
            <a:lvl2pPr>
              <a:defRPr sz="2489"/>
            </a:lvl2pPr>
            <a:lvl3pPr>
              <a:defRPr sz="2133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69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844"/>
            </a:lvl1pPr>
            <a:lvl2pPr marL="406405" indent="0">
              <a:buNone/>
              <a:defRPr sz="2489"/>
            </a:lvl2pPr>
            <a:lvl3pPr marL="812810" indent="0">
              <a:buNone/>
              <a:defRPr sz="2133"/>
            </a:lvl3pPr>
            <a:lvl4pPr marL="1219215" indent="0">
              <a:buNone/>
              <a:defRPr sz="1778"/>
            </a:lvl4pPr>
            <a:lvl5pPr marL="1625620" indent="0">
              <a:buNone/>
              <a:defRPr sz="1778"/>
            </a:lvl5pPr>
            <a:lvl6pPr marL="2032025" indent="0">
              <a:buNone/>
              <a:defRPr sz="1778"/>
            </a:lvl6pPr>
            <a:lvl7pPr marL="2438430" indent="0">
              <a:buNone/>
              <a:defRPr sz="1778"/>
            </a:lvl7pPr>
            <a:lvl8pPr marL="2844836" indent="0">
              <a:buNone/>
              <a:defRPr sz="1778"/>
            </a:lvl8pPr>
            <a:lvl9pPr marL="3251241" indent="0">
              <a:buNone/>
              <a:defRPr sz="1778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31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CCDA7C-AAB3-41F3-9EA7-0E81E30C66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56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2017-05-18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87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89">
                <a:solidFill>
                  <a:schemeClr val="tx2"/>
                </a:solidFill>
              </a:defRPr>
            </a:lvl1pPr>
            <a:lvl2pPr marL="406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2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9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5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2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48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1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9EF04-3141-4CBE-904B-1E4B9D4420B6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F95D0-7781-4173-9984-1D22A3885EA6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99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CFE6A-DCBB-497F-B43D-F66C0EF75AC1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C1BB0-586B-4E45-ACF2-F281579F4CB4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46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3556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778">
                <a:solidFill>
                  <a:schemeClr val="tx2"/>
                </a:solidFill>
              </a:defRPr>
            </a:lvl1pPr>
            <a:lvl2pPr marL="4064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2810" indent="0">
              <a:buNone/>
              <a:defRPr sz="1422">
                <a:solidFill>
                  <a:schemeClr val="tx1">
                    <a:tint val="75000"/>
                  </a:schemeClr>
                </a:solidFill>
              </a:defRPr>
            </a:lvl3pPr>
            <a:lvl4pPr marL="121921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4pPr>
            <a:lvl5pPr marL="162562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5pPr>
            <a:lvl6pPr marL="203202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6pPr>
            <a:lvl7pPr marL="243843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7pPr>
            <a:lvl8pPr marL="2844836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8pPr>
            <a:lvl9pPr marL="3251241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4639E-7814-432A-8BE4-F4CE0DF3AF00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4B717-71D4-412A-9A89-7BA5F2ADF799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29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DEDA6-6746-4E07-B5E7-9693AD9757FB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ACD04-14E4-4F32-9D47-159386FD001D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t"/>
          <a:lstStyle>
            <a:lvl1pPr marL="0" indent="0">
              <a:buNone/>
              <a:defRPr sz="1778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t"/>
          <a:lstStyle>
            <a:lvl1pPr marL="0" indent="0">
              <a:buNone/>
              <a:defRPr sz="1778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8C28C-5409-415A-BEA1-E034B6272BAB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D5AE0-80FA-43F8-91F5-520D04A64AE8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01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2718E-5B9D-4ADC-B433-13D0651A825C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A2B04-EE4B-4B0B-993E-21CA611CF1DB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80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5981A-5481-45F8-B366-058843EEF4CB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2819E-915D-4635-8330-55C5AC47BA49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9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844"/>
            </a:lvl1pPr>
            <a:lvl2pPr>
              <a:defRPr sz="2489"/>
            </a:lvl2pPr>
            <a:lvl3pPr>
              <a:defRPr sz="2133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244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C9B21-9FF2-4487-B441-7723F0505906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2E98-115F-4A91-A39A-E708EF769837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22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9068F1-75F1-4755-9D98-5F91AEDBB5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844"/>
            </a:lvl1pPr>
            <a:lvl2pPr marL="406405" indent="0">
              <a:buNone/>
              <a:defRPr sz="2489"/>
            </a:lvl2pPr>
            <a:lvl3pPr marL="812810" indent="0">
              <a:buNone/>
              <a:defRPr sz="2133"/>
            </a:lvl3pPr>
            <a:lvl4pPr marL="1219215" indent="0">
              <a:buNone/>
              <a:defRPr sz="1778"/>
            </a:lvl4pPr>
            <a:lvl5pPr marL="1625620" indent="0">
              <a:buNone/>
              <a:defRPr sz="1778"/>
            </a:lvl5pPr>
            <a:lvl6pPr marL="2032025" indent="0">
              <a:buNone/>
              <a:defRPr sz="1778"/>
            </a:lvl6pPr>
            <a:lvl7pPr marL="2438430" indent="0">
              <a:buNone/>
              <a:defRPr sz="1778"/>
            </a:lvl7pPr>
            <a:lvl8pPr marL="2844836" indent="0">
              <a:buNone/>
              <a:defRPr sz="1778"/>
            </a:lvl8pPr>
            <a:lvl9pPr marL="3251241" indent="0">
              <a:buNone/>
              <a:defRPr sz="1778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anchor="t"/>
          <a:lstStyle>
            <a:lvl1pPr marL="0" indent="0">
              <a:buNone/>
              <a:defRPr sz="1244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51937-88A6-4D63-9B82-ED41FCF56456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9F0C5-2879-42B7-89C2-85C580F948AF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54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D5F9D-FD88-492F-9874-F9ECDBB814EE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7DDC4-7BF2-4E67-8FC4-D3FA5049C8C2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50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915FE-7807-4106-B698-81617ABDAC4D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A359F-814B-47D0-8A2D-F9C138567880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93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Am J Surg Path 13(8): 640-58, 1989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A4225-24FC-481E-AEC7-94DBD5B60B2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18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8B591E-AD48-4B86-9128-B716A96D2A8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49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8B8F3B-EA41-400B-9AFD-7F112056D01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95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05302EE-3A79-4BFD-B6B5-523DCE958C0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5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89">
                <a:solidFill>
                  <a:schemeClr val="tx2"/>
                </a:solidFill>
              </a:defRPr>
            </a:lvl1pPr>
            <a:lvl2pPr marL="406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2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9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5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2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48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1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9EF04-3141-4CBE-904B-1E4B9D4420B6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F95D0-7781-4173-9984-1D22A3885EA6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73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CFE6A-DCBB-497F-B43D-F66C0EF75AC1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C1BB0-586B-4E45-ACF2-F281579F4CB4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74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3556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778">
                <a:solidFill>
                  <a:schemeClr val="tx2"/>
                </a:solidFill>
              </a:defRPr>
            </a:lvl1pPr>
            <a:lvl2pPr marL="4064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2810" indent="0">
              <a:buNone/>
              <a:defRPr sz="1422">
                <a:solidFill>
                  <a:schemeClr val="tx1">
                    <a:tint val="75000"/>
                  </a:schemeClr>
                </a:solidFill>
              </a:defRPr>
            </a:lvl3pPr>
            <a:lvl4pPr marL="121921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4pPr>
            <a:lvl5pPr marL="162562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5pPr>
            <a:lvl6pPr marL="203202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6pPr>
            <a:lvl7pPr marL="243843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7pPr>
            <a:lvl8pPr marL="2844836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8pPr>
            <a:lvl9pPr marL="3251241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4639E-7814-432A-8BE4-F4CE0DF3AF00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4B717-71D4-412A-9A89-7BA5F2ADF799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73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89" cy="1162050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756" y="273051"/>
            <a:ext cx="5111044" cy="5853113"/>
          </a:xfrm>
        </p:spPr>
        <p:txBody>
          <a:bodyPr/>
          <a:lstStyle>
            <a:lvl1pPr>
              <a:defRPr sz="2844"/>
            </a:lvl1pPr>
            <a:lvl2pPr>
              <a:defRPr sz="2489"/>
            </a:lvl2pPr>
            <a:lvl3pPr>
              <a:defRPr sz="2133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89" cy="4691063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5BAA59-D8A3-454F-BF50-9729FEA1A1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DEDA6-6746-4E07-B5E7-9693AD9757FB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ACD04-14E4-4F32-9D47-159386FD001D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7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t"/>
          <a:lstStyle>
            <a:lvl1pPr marL="0" indent="0">
              <a:buNone/>
              <a:defRPr sz="1778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t"/>
          <a:lstStyle>
            <a:lvl1pPr marL="0" indent="0">
              <a:buNone/>
              <a:defRPr sz="1778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8C28C-5409-415A-BEA1-E034B6272BAB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D5AE0-80FA-43F8-91F5-520D04A64AE8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69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2718E-5B9D-4ADC-B433-13D0651A825C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A2B04-EE4B-4B0B-993E-21CA611CF1DB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83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5981A-5481-45F8-B366-058843EEF4CB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2819E-915D-4635-8330-55C5AC47BA49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76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844"/>
            </a:lvl1pPr>
            <a:lvl2pPr>
              <a:defRPr sz="2489"/>
            </a:lvl2pPr>
            <a:lvl3pPr>
              <a:defRPr sz="2133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244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C9B21-9FF2-4487-B441-7723F0505906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2E98-115F-4A91-A39A-E708EF769837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36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844"/>
            </a:lvl1pPr>
            <a:lvl2pPr marL="406405" indent="0">
              <a:buNone/>
              <a:defRPr sz="2489"/>
            </a:lvl2pPr>
            <a:lvl3pPr marL="812810" indent="0">
              <a:buNone/>
              <a:defRPr sz="2133"/>
            </a:lvl3pPr>
            <a:lvl4pPr marL="1219215" indent="0">
              <a:buNone/>
              <a:defRPr sz="1778"/>
            </a:lvl4pPr>
            <a:lvl5pPr marL="1625620" indent="0">
              <a:buNone/>
              <a:defRPr sz="1778"/>
            </a:lvl5pPr>
            <a:lvl6pPr marL="2032025" indent="0">
              <a:buNone/>
              <a:defRPr sz="1778"/>
            </a:lvl6pPr>
            <a:lvl7pPr marL="2438430" indent="0">
              <a:buNone/>
              <a:defRPr sz="1778"/>
            </a:lvl7pPr>
            <a:lvl8pPr marL="2844836" indent="0">
              <a:buNone/>
              <a:defRPr sz="1778"/>
            </a:lvl8pPr>
            <a:lvl9pPr marL="3251241" indent="0">
              <a:buNone/>
              <a:defRPr sz="1778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anchor="t"/>
          <a:lstStyle>
            <a:lvl1pPr marL="0" indent="0">
              <a:buNone/>
              <a:defRPr sz="1244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51937-88A6-4D63-9B82-ED41FCF56456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9F0C5-2879-42B7-89C2-85C580F948AF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6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D5F9D-FD88-492F-9874-F9ECDBB814EE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7DDC4-7BF2-4E67-8FC4-D3FA5049C8C2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05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915FE-7807-4106-B698-81617ABDAC4D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A359F-814B-47D0-8A2D-F9C138567880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12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000000"/>
                </a:solidFill>
              </a:rPr>
              <a:t>Am J Surg Path 13(8): 640-58, 1989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EFE36-AA24-4578-8FD0-ED04C1F6996D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000000"/>
                </a:solidFill>
              </a:rPr>
              <a:t>Am J Surg Path 13(8): 640-58, 1989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5DDF6-0F83-4A12-99AB-0C6F69EC76CE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11" y="4800600"/>
            <a:ext cx="5486400" cy="566738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11" y="612775"/>
            <a:ext cx="5486400" cy="4114800"/>
          </a:xfrm>
        </p:spPr>
        <p:txBody>
          <a:bodyPr/>
          <a:lstStyle>
            <a:lvl1pPr marL="0" indent="0">
              <a:buNone/>
              <a:defRPr sz="2844"/>
            </a:lvl1pPr>
            <a:lvl2pPr marL="406405" indent="0">
              <a:buNone/>
              <a:defRPr sz="2489"/>
            </a:lvl2pPr>
            <a:lvl3pPr marL="812810" indent="0">
              <a:buNone/>
              <a:defRPr sz="2133"/>
            </a:lvl3pPr>
            <a:lvl4pPr marL="1219215" indent="0">
              <a:buNone/>
              <a:defRPr sz="1778"/>
            </a:lvl4pPr>
            <a:lvl5pPr marL="1625620" indent="0">
              <a:buNone/>
              <a:defRPr sz="1778"/>
            </a:lvl5pPr>
            <a:lvl6pPr marL="2032025" indent="0">
              <a:buNone/>
              <a:defRPr sz="1778"/>
            </a:lvl6pPr>
            <a:lvl7pPr marL="2438430" indent="0">
              <a:buNone/>
              <a:defRPr sz="1778"/>
            </a:lvl7pPr>
            <a:lvl8pPr marL="2844836" indent="0">
              <a:buNone/>
              <a:defRPr sz="1778"/>
            </a:lvl8pPr>
            <a:lvl9pPr marL="3251241" indent="0">
              <a:buNone/>
              <a:defRPr sz="1778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11" y="5367338"/>
            <a:ext cx="5486400" cy="804862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1B965-351A-4AD9-BE88-D13EE73032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000000"/>
                </a:solidFill>
              </a:rPr>
              <a:t>Am J Surg Path 13(8): 640-58, 1989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303D-EE0C-41AD-ADDA-67206F427228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000000"/>
                </a:solidFill>
              </a:rPr>
              <a:t>Am J Surg Path 13(8): 640-58, 1989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F74AA-8254-4BB8-8EC3-BA943637FC7A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000000"/>
                </a:solidFill>
              </a:rPr>
              <a:t>Am J Surg Path 13(8): 640-58, 1989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B06E1-FF2D-4CB0-8659-175A45B860F5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000000"/>
                </a:solidFill>
              </a:rPr>
              <a:t>Am J Surg Path 13(8): 640-58, 1989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65F71-FC23-4542-A585-B6BD3C26529A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000000"/>
                </a:solidFill>
              </a:rPr>
              <a:t>Am J Surg Path 13(8): 640-58, 1989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5B0A1-E695-454D-A02C-9C51837E1BD0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000000"/>
                </a:solidFill>
              </a:rPr>
              <a:t>Am J Surg Path 13(8): 640-58, 1989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6B9C1-C9EA-4DE8-B433-266C990CE141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000000"/>
                </a:solidFill>
              </a:rPr>
              <a:t>Am J Surg Path 13(8): 640-58, 1989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731CB-5A69-45AC-9D43-A841A0E663C5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000000"/>
                </a:solidFill>
              </a:rPr>
              <a:t>Am J Surg Path 13(8): 640-58, 1989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F7E59-3423-4DF6-BF41-FDA2E92AD3B9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000000"/>
                </a:solidFill>
              </a:rPr>
              <a:t>Am J Surg Path 13(8): 640-58, 1989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2BE1A-FCBD-4F53-9994-F3D2F4B2162B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8467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39734" y="1981200"/>
            <a:ext cx="3818467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8467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9734" y="4114800"/>
            <a:ext cx="3818467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Am J Surg Path 13(8): 640-58, 1989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68F9945-707E-43A1-903A-293B33F597A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09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99.xml"/><Relationship Id="rId13" Type="http://schemas.openxmlformats.org/officeDocument/2006/relationships/theme" Target="../theme/theme10.xml"/><Relationship Id="rId1" Type="http://schemas.openxmlformats.org/officeDocument/2006/relationships/slideLayout" Target="../slideLayouts/slideLayout88.xml"/><Relationship Id="rId2" Type="http://schemas.openxmlformats.org/officeDocument/2006/relationships/slideLayout" Target="../slideLayouts/slideLayout89.xml"/><Relationship Id="rId3" Type="http://schemas.openxmlformats.org/officeDocument/2006/relationships/slideLayout" Target="../slideLayouts/slideLayout90.xml"/><Relationship Id="rId4" Type="http://schemas.openxmlformats.org/officeDocument/2006/relationships/slideLayout" Target="../slideLayouts/slideLayout91.xml"/><Relationship Id="rId5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4.xml"/><Relationship Id="rId8" Type="http://schemas.openxmlformats.org/officeDocument/2006/relationships/slideLayout" Target="../slideLayouts/slideLayout95.xml"/><Relationship Id="rId9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97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theme" Target="../theme/theme4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0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0.xml"/><Relationship Id="rId2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7.xml"/><Relationship Id="rId9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1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8.xml"/><Relationship Id="rId9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0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2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3.xml"/><Relationship Id="rId3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6.xml"/><Relationship Id="rId6" Type="http://schemas.openxmlformats.org/officeDocument/2006/relationships/slideLayout" Target="../slideLayouts/slideLayout67.xml"/><Relationship Id="rId7" Type="http://schemas.openxmlformats.org/officeDocument/2006/relationships/slideLayout" Target="../slideLayouts/slideLayout68.xml"/><Relationship Id="rId8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1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6.xml"/><Relationship Id="rId5" Type="http://schemas.openxmlformats.org/officeDocument/2006/relationships/theme" Target="../theme/theme8.xml"/><Relationship Id="rId1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4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7.xml"/><Relationship Id="rId12" Type="http://schemas.openxmlformats.org/officeDocument/2006/relationships/theme" Target="../theme/theme9.xml"/><Relationship Id="rId1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9.xml"/><Relationship Id="rId4" Type="http://schemas.openxmlformats.org/officeDocument/2006/relationships/slideLayout" Target="../slideLayouts/slideLayout80.xml"/><Relationship Id="rId5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3.xml"/><Relationship Id="rId8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FF"/>
            </a:gs>
            <a:gs pos="100000">
              <a:srgbClr val="0099FF">
                <a:gamma/>
                <a:shade val="4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244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244">
                <a:solidFill>
                  <a:schemeClr val="tx1"/>
                </a:solidFill>
              </a:defRPr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244">
                <a:solidFill>
                  <a:schemeClr val="tx1"/>
                </a:solidFill>
              </a:defRPr>
            </a:lvl1pPr>
          </a:lstStyle>
          <a:p>
            <a:fld id="{8C4E29E8-1B36-4EAE-8BEA-B8258B57B27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84" r:id="rId12"/>
    <p:sldLayoutId id="2147483685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5pPr>
      <a:lvl6pPr marL="406405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6pPr>
      <a:lvl7pPr marL="812810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7pPr>
      <a:lvl8pPr marL="1219215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8pPr>
      <a:lvl9pPr marL="1625620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9pPr>
    </p:titleStyle>
    <p:bodyStyle>
      <a:lvl1pPr marL="304804" indent="-304804" algn="l" rtl="0" eaLnBrk="0" fontAlgn="base" hangingPunct="0">
        <a:spcBef>
          <a:spcPct val="20000"/>
        </a:spcBef>
        <a:spcAft>
          <a:spcPct val="0"/>
        </a:spcAft>
        <a:buChar char="•"/>
        <a:defRPr sz="2844">
          <a:solidFill>
            <a:schemeClr val="tx1"/>
          </a:solidFill>
          <a:latin typeface="+mn-lt"/>
          <a:ea typeface="+mn-ea"/>
          <a:cs typeface="+mn-cs"/>
        </a:defRPr>
      </a:lvl1pPr>
      <a:lvl2pPr marL="660408" indent="-254003" algn="l" rtl="0" eaLnBrk="0" fontAlgn="base" hangingPunct="0">
        <a:spcBef>
          <a:spcPct val="20000"/>
        </a:spcBef>
        <a:spcAft>
          <a:spcPct val="0"/>
        </a:spcAft>
        <a:buChar char="–"/>
        <a:defRPr sz="2489">
          <a:solidFill>
            <a:schemeClr val="tx1"/>
          </a:solidFill>
          <a:latin typeface="+mn-lt"/>
        </a:defRPr>
      </a:lvl2pPr>
      <a:lvl3pPr marL="1016013" indent="-203203" algn="l" rtl="0" eaLnBrk="0" fontAlgn="base" hangingPunct="0">
        <a:spcBef>
          <a:spcPct val="20000"/>
        </a:spcBef>
        <a:spcAft>
          <a:spcPct val="0"/>
        </a:spcAft>
        <a:buChar char="•"/>
        <a:defRPr sz="2133">
          <a:solidFill>
            <a:schemeClr val="tx1"/>
          </a:solidFill>
          <a:latin typeface="+mn-lt"/>
        </a:defRPr>
      </a:lvl3pPr>
      <a:lvl4pPr marL="1422418" indent="-203203" algn="l" rtl="0" eaLnBrk="0" fontAlgn="base" hangingPunct="0">
        <a:spcBef>
          <a:spcPct val="20000"/>
        </a:spcBef>
        <a:spcAft>
          <a:spcPct val="0"/>
        </a:spcAft>
        <a:buChar char="–"/>
        <a:defRPr sz="1778">
          <a:solidFill>
            <a:schemeClr val="tx1"/>
          </a:solidFill>
          <a:latin typeface="+mn-lt"/>
        </a:defRPr>
      </a:lvl4pPr>
      <a:lvl5pPr marL="1828823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5pPr>
      <a:lvl6pPr marL="2235228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6pPr>
      <a:lvl7pPr marL="2641633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7pPr>
      <a:lvl8pPr marL="3048038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8pPr>
      <a:lvl9pPr marL="3454443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Am J Surg Path 13(8): 640-58, 1989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E29E8-1B36-4EAE-8BEA-B8258B57B2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64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8667" y="214313"/>
            <a:ext cx="84666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4067" y="1600201"/>
            <a:ext cx="841586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5pPr>
      <a:lvl6pPr marL="406405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6pPr>
      <a:lvl7pPr marL="81281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7pPr>
      <a:lvl8pPr marL="1219215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8pPr>
      <a:lvl9pPr marL="162562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9pPr>
    </p:titleStyle>
    <p:bodyStyle>
      <a:lvl1pPr marL="254003" indent="-254003" algn="l" rtl="0" eaLnBrk="0" fontAlgn="base" hangingPunct="0">
        <a:spcBef>
          <a:spcPct val="40000"/>
        </a:spcBef>
        <a:spcAft>
          <a:spcPct val="0"/>
        </a:spcAft>
        <a:buClr>
          <a:schemeClr val="tx2"/>
        </a:buClr>
        <a:buChar char="•"/>
        <a:defRPr sz="2844" b="1">
          <a:solidFill>
            <a:schemeClr val="tx1"/>
          </a:solidFill>
          <a:latin typeface="+mn-lt"/>
          <a:ea typeface="+mn-ea"/>
          <a:cs typeface="+mn-cs"/>
        </a:defRPr>
      </a:lvl1pPr>
      <a:lvl2pPr marL="660408" indent="-2540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489" b="1">
          <a:solidFill>
            <a:schemeClr val="tx1"/>
          </a:solidFill>
          <a:latin typeface="+mn-lt"/>
        </a:defRPr>
      </a:lvl2pPr>
      <a:lvl3pPr marL="1016013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-"/>
        <a:defRPr sz="2133" b="1">
          <a:solidFill>
            <a:schemeClr val="tx1"/>
          </a:solidFill>
          <a:latin typeface="+mn-lt"/>
        </a:defRPr>
      </a:lvl3pPr>
      <a:lvl4pPr marL="1422418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1778" b="1">
          <a:solidFill>
            <a:schemeClr val="tx1"/>
          </a:solidFill>
          <a:latin typeface="+mn-lt"/>
        </a:defRPr>
      </a:lvl4pPr>
      <a:lvl5pPr marL="1828823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1778" b="1">
          <a:solidFill>
            <a:schemeClr val="tx1"/>
          </a:solidFill>
          <a:latin typeface="+mn-lt"/>
        </a:defRPr>
      </a:lvl5pPr>
      <a:lvl6pPr marL="2235228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1778" b="1">
          <a:solidFill>
            <a:schemeClr val="tx1"/>
          </a:solidFill>
          <a:latin typeface="+mn-lt"/>
        </a:defRPr>
      </a:lvl6pPr>
      <a:lvl7pPr marL="2641633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1778" b="1">
          <a:solidFill>
            <a:schemeClr val="tx1"/>
          </a:solidFill>
          <a:latin typeface="+mn-lt"/>
        </a:defRPr>
      </a:lvl7pPr>
      <a:lvl8pPr marL="3048038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1778" b="1">
          <a:solidFill>
            <a:schemeClr val="tx1"/>
          </a:solidFill>
          <a:latin typeface="+mn-lt"/>
        </a:defRPr>
      </a:lvl8pPr>
      <a:lvl9pPr marL="3454443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1778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2017-05-18</a:t>
            </a:fld>
            <a:endParaRPr lang="en-C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C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2911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812810" rtl="0" eaLnBrk="1" latinLnBrk="0" hangingPunct="1">
        <a:spcBef>
          <a:spcPct val="0"/>
        </a:spcBef>
        <a:buNone/>
        <a:defRPr sz="39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4" indent="-304804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1pPr>
      <a:lvl2pPr marL="660408" indent="-254003" algn="l" defTabSz="81281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89" kern="1200">
          <a:solidFill>
            <a:schemeClr val="tx1"/>
          </a:solidFill>
          <a:latin typeface="+mn-lt"/>
          <a:ea typeface="+mn-ea"/>
          <a:cs typeface="+mn-cs"/>
        </a:defRPr>
      </a:lvl2pPr>
      <a:lvl3pPr marL="1016013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422418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–"/>
        <a:defRPr sz="1778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»"/>
        <a:defRPr sz="1778" kern="1200">
          <a:solidFill>
            <a:schemeClr val="tx1"/>
          </a:solidFill>
          <a:latin typeface="+mn-lt"/>
          <a:ea typeface="+mn-ea"/>
          <a:cs typeface="+mn-cs"/>
        </a:defRPr>
      </a:lvl5pPr>
      <a:lvl6pPr marL="2235228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6pPr>
      <a:lvl7pPr marL="2641633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7pPr>
      <a:lvl8pPr marL="3048038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8pPr>
      <a:lvl9pPr marL="3454443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FF"/>
            </a:gs>
            <a:gs pos="100000">
              <a:srgbClr val="0099FF">
                <a:gamma/>
                <a:shade val="4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244">
                <a:solidFill>
                  <a:schemeClr val="tx1"/>
                </a:solidFill>
              </a:defRPr>
            </a:lvl1pPr>
          </a:lstStyle>
          <a:p>
            <a:endParaRPr lang="en-US" smtClean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244">
                <a:solidFill>
                  <a:schemeClr val="tx1"/>
                </a:solidFill>
              </a:defRPr>
            </a:lvl1pPr>
          </a:lstStyle>
          <a:p>
            <a:r>
              <a:rPr lang="en-US" smtClean="0">
                <a:solidFill>
                  <a:srgbClr val="000000"/>
                </a:solidFill>
                <a:latin typeface="Times New Roman"/>
              </a:rPr>
              <a:t>Am J Surg Path 13(8): 640-58, 1989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244">
                <a:solidFill>
                  <a:schemeClr val="tx1"/>
                </a:solidFill>
              </a:defRPr>
            </a:lvl1pPr>
          </a:lstStyle>
          <a:p>
            <a:fld id="{58C0B4A3-6B59-4645-952E-6C0B2A4E61C4}" type="slidenum">
              <a:rPr lang="en-US" smtClean="0">
                <a:solidFill>
                  <a:srgbClr val="000000"/>
                </a:solidFill>
                <a:latin typeface="Times New Roman"/>
              </a:rPr>
              <a:pPr/>
              <a:t>‹#›</a:t>
            </a:fld>
            <a:endParaRPr lang="en-US" smtClean="0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5160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5pPr>
      <a:lvl6pPr marL="406405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6pPr>
      <a:lvl7pPr marL="812810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7pPr>
      <a:lvl8pPr marL="1219215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8pPr>
      <a:lvl9pPr marL="1625620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9pPr>
    </p:titleStyle>
    <p:bodyStyle>
      <a:lvl1pPr marL="304804" indent="-304804" algn="l" rtl="0" eaLnBrk="0" fontAlgn="base" hangingPunct="0">
        <a:spcBef>
          <a:spcPct val="20000"/>
        </a:spcBef>
        <a:spcAft>
          <a:spcPct val="0"/>
        </a:spcAft>
        <a:buChar char="•"/>
        <a:defRPr sz="2844">
          <a:solidFill>
            <a:schemeClr val="tx1"/>
          </a:solidFill>
          <a:latin typeface="+mn-lt"/>
          <a:ea typeface="+mn-ea"/>
          <a:cs typeface="+mn-cs"/>
        </a:defRPr>
      </a:lvl1pPr>
      <a:lvl2pPr marL="660408" indent="-254003" algn="l" rtl="0" eaLnBrk="0" fontAlgn="base" hangingPunct="0">
        <a:spcBef>
          <a:spcPct val="20000"/>
        </a:spcBef>
        <a:spcAft>
          <a:spcPct val="0"/>
        </a:spcAft>
        <a:buChar char="–"/>
        <a:defRPr sz="2489">
          <a:solidFill>
            <a:schemeClr val="tx1"/>
          </a:solidFill>
          <a:latin typeface="+mn-lt"/>
        </a:defRPr>
      </a:lvl2pPr>
      <a:lvl3pPr marL="1016013" indent="-203203" algn="l" rtl="0" eaLnBrk="0" fontAlgn="base" hangingPunct="0">
        <a:spcBef>
          <a:spcPct val="20000"/>
        </a:spcBef>
        <a:spcAft>
          <a:spcPct val="0"/>
        </a:spcAft>
        <a:buChar char="•"/>
        <a:defRPr sz="2133">
          <a:solidFill>
            <a:schemeClr val="tx1"/>
          </a:solidFill>
          <a:latin typeface="+mn-lt"/>
        </a:defRPr>
      </a:lvl3pPr>
      <a:lvl4pPr marL="1422418" indent="-203203" algn="l" rtl="0" eaLnBrk="0" fontAlgn="base" hangingPunct="0">
        <a:spcBef>
          <a:spcPct val="20000"/>
        </a:spcBef>
        <a:spcAft>
          <a:spcPct val="0"/>
        </a:spcAft>
        <a:buChar char="–"/>
        <a:defRPr sz="1778">
          <a:solidFill>
            <a:schemeClr val="tx1"/>
          </a:solidFill>
          <a:latin typeface="+mn-lt"/>
        </a:defRPr>
      </a:lvl4pPr>
      <a:lvl5pPr marL="1828823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5pPr>
      <a:lvl6pPr marL="2235228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6pPr>
      <a:lvl7pPr marL="2641633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7pPr>
      <a:lvl8pPr marL="3048038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8pPr>
      <a:lvl9pPr marL="3454443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2017-05-18</a:t>
            </a:fld>
            <a:endParaRPr lang="en-C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C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7072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812810" rtl="0" eaLnBrk="1" latinLnBrk="0" hangingPunct="1">
        <a:spcBef>
          <a:spcPct val="0"/>
        </a:spcBef>
        <a:buNone/>
        <a:defRPr sz="39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4" indent="-304804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1pPr>
      <a:lvl2pPr marL="660408" indent="-254003" algn="l" defTabSz="81281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89" kern="1200">
          <a:solidFill>
            <a:schemeClr val="tx1"/>
          </a:solidFill>
          <a:latin typeface="+mn-lt"/>
          <a:ea typeface="+mn-ea"/>
          <a:cs typeface="+mn-cs"/>
        </a:defRPr>
      </a:lvl2pPr>
      <a:lvl3pPr marL="1016013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422418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–"/>
        <a:defRPr sz="1778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»"/>
        <a:defRPr sz="1778" kern="1200">
          <a:solidFill>
            <a:schemeClr val="tx1"/>
          </a:solidFill>
          <a:latin typeface="+mn-lt"/>
          <a:ea typeface="+mn-ea"/>
          <a:cs typeface="+mn-cs"/>
        </a:defRPr>
      </a:lvl5pPr>
      <a:lvl6pPr marL="2235228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6pPr>
      <a:lvl7pPr marL="2641633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7pPr>
      <a:lvl8pPr marL="3048038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8pPr>
      <a:lvl9pPr marL="3454443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4B097777-A0D6-451C-A76A-8DD262623DAB}" type="datetimeFigureOut">
              <a:rPr lang="en-CA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2017-05-18</a:t>
            </a:fld>
            <a:endParaRPr lang="en-C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C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729A213-8532-4D2F-A2E8-02F97974E9AB}" type="slidenum">
              <a:rPr lang="en-CA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2285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812810" rtl="0" eaLnBrk="1" latinLnBrk="0" hangingPunct="1">
        <a:spcBef>
          <a:spcPct val="0"/>
        </a:spcBef>
        <a:buNone/>
        <a:defRPr sz="39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4" indent="-304804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1pPr>
      <a:lvl2pPr marL="660408" indent="-254003" algn="l" defTabSz="81281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89" kern="1200">
          <a:solidFill>
            <a:schemeClr val="tx1"/>
          </a:solidFill>
          <a:latin typeface="+mn-lt"/>
          <a:ea typeface="+mn-ea"/>
          <a:cs typeface="+mn-cs"/>
        </a:defRPr>
      </a:lvl2pPr>
      <a:lvl3pPr marL="1016013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422418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–"/>
        <a:defRPr sz="1778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»"/>
        <a:defRPr sz="1778" kern="1200">
          <a:solidFill>
            <a:schemeClr val="tx1"/>
          </a:solidFill>
          <a:latin typeface="+mn-lt"/>
          <a:ea typeface="+mn-ea"/>
          <a:cs typeface="+mn-cs"/>
        </a:defRPr>
      </a:lvl5pPr>
      <a:lvl6pPr marL="2235228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6pPr>
      <a:lvl7pPr marL="2641633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7pPr>
      <a:lvl8pPr marL="3048038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8pPr>
      <a:lvl9pPr marL="3454443" indent="-203203" algn="l" defTabSz="8128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67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866B3A84-6B47-4A8F-A3F4-A8B94346A9EC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 eaLnBrk="1" hangingPunct="1"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67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67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85A9F7F9-EE69-44A3-97F8-DBDACF29BB99}" type="slidenum">
              <a:rPr lang="en-US">
                <a:solidFill>
                  <a:prstClr val="white">
                    <a:tint val="75000"/>
                  </a:prstClr>
                </a:solidFill>
              </a:rPr>
              <a:pPr eaLnBrk="1" hangingPunct="1"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3191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4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45">
          <a:solidFill>
            <a:schemeClr val="tx1"/>
          </a:solidFill>
          <a:latin typeface="Corbe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45">
          <a:solidFill>
            <a:schemeClr val="tx1"/>
          </a:solidFill>
          <a:latin typeface="Corbe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45">
          <a:solidFill>
            <a:schemeClr val="tx1"/>
          </a:solidFill>
          <a:latin typeface="Corbe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45">
          <a:solidFill>
            <a:schemeClr val="tx1"/>
          </a:solidFill>
          <a:latin typeface="Corbel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4804" indent="-304804" algn="l" rtl="0" fontAlgn="base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1pPr>
      <a:lvl2pPr marL="660408" indent="-254003" algn="l" rtl="0" fontAlgn="base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2489" kern="1200">
          <a:solidFill>
            <a:schemeClr val="tx1"/>
          </a:solidFill>
          <a:latin typeface="+mn-lt"/>
          <a:ea typeface="+mn-ea"/>
          <a:cs typeface="+mn-cs"/>
        </a:defRPr>
      </a:lvl2pPr>
      <a:lvl3pPr marL="1016013" indent="-203203" algn="l" rtl="0" fontAlgn="base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422418" indent="-203203" algn="l" rtl="0" fontAlgn="base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778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indent="-203203" algn="l" rtl="0" fontAlgn="base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778" kern="1200">
          <a:solidFill>
            <a:schemeClr val="tx1"/>
          </a:solidFill>
          <a:latin typeface="+mn-lt"/>
          <a:ea typeface="+mn-ea"/>
          <a:cs typeface="+mn-cs"/>
        </a:defRPr>
      </a:lvl5pPr>
      <a:lvl6pPr marL="2235228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6pPr>
      <a:lvl7pPr marL="2641633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7pPr>
      <a:lvl8pPr marL="3048038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8pPr>
      <a:lvl9pPr marL="3454443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FF"/>
            </a:gs>
            <a:gs pos="100000">
              <a:srgbClr val="0099FF">
                <a:gamma/>
                <a:shade val="4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244">
                <a:solidFill>
                  <a:schemeClr val="tx1"/>
                </a:solidFill>
              </a:defRPr>
            </a:lvl1pPr>
          </a:lstStyle>
          <a:p>
            <a:endParaRPr lang="en-US" smtClean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244">
                <a:solidFill>
                  <a:schemeClr val="tx1"/>
                </a:solidFill>
              </a:defRPr>
            </a:lvl1pPr>
          </a:lstStyle>
          <a:p>
            <a:r>
              <a:rPr lang="en-US" smtClean="0">
                <a:solidFill>
                  <a:srgbClr val="000000"/>
                </a:solidFill>
                <a:latin typeface="Times New Roman"/>
              </a:rPr>
              <a:t>Am J Surg Path 13(8): 640-58, 1989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244">
                <a:solidFill>
                  <a:schemeClr val="tx1"/>
                </a:solidFill>
              </a:defRPr>
            </a:lvl1pPr>
          </a:lstStyle>
          <a:p>
            <a:fld id="{58C0B4A3-6B59-4645-952E-6C0B2A4E61C4}" type="slidenum">
              <a:rPr lang="en-US" smtClean="0">
                <a:solidFill>
                  <a:srgbClr val="000000"/>
                </a:solidFill>
                <a:latin typeface="Times New Roman"/>
              </a:rPr>
              <a:pPr/>
              <a:t>‹#›</a:t>
            </a:fld>
            <a:endParaRPr lang="en-US" smtClean="0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15768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5pPr>
      <a:lvl6pPr marL="406405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6pPr>
      <a:lvl7pPr marL="812810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7pPr>
      <a:lvl8pPr marL="1219215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8pPr>
      <a:lvl9pPr marL="1625620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9pPr>
    </p:titleStyle>
    <p:bodyStyle>
      <a:lvl1pPr marL="304804" indent="-304804" algn="l" rtl="0" eaLnBrk="0" fontAlgn="base" hangingPunct="0">
        <a:spcBef>
          <a:spcPct val="20000"/>
        </a:spcBef>
        <a:spcAft>
          <a:spcPct val="0"/>
        </a:spcAft>
        <a:buChar char="•"/>
        <a:defRPr sz="2844">
          <a:solidFill>
            <a:schemeClr val="tx1"/>
          </a:solidFill>
          <a:latin typeface="+mn-lt"/>
          <a:ea typeface="+mn-ea"/>
          <a:cs typeface="+mn-cs"/>
        </a:defRPr>
      </a:lvl1pPr>
      <a:lvl2pPr marL="660408" indent="-254003" algn="l" rtl="0" eaLnBrk="0" fontAlgn="base" hangingPunct="0">
        <a:spcBef>
          <a:spcPct val="20000"/>
        </a:spcBef>
        <a:spcAft>
          <a:spcPct val="0"/>
        </a:spcAft>
        <a:buChar char="–"/>
        <a:defRPr sz="2489">
          <a:solidFill>
            <a:schemeClr val="tx1"/>
          </a:solidFill>
          <a:latin typeface="+mn-lt"/>
        </a:defRPr>
      </a:lvl2pPr>
      <a:lvl3pPr marL="1016013" indent="-203203" algn="l" rtl="0" eaLnBrk="0" fontAlgn="base" hangingPunct="0">
        <a:spcBef>
          <a:spcPct val="20000"/>
        </a:spcBef>
        <a:spcAft>
          <a:spcPct val="0"/>
        </a:spcAft>
        <a:buChar char="•"/>
        <a:defRPr sz="2133">
          <a:solidFill>
            <a:schemeClr val="tx1"/>
          </a:solidFill>
          <a:latin typeface="+mn-lt"/>
        </a:defRPr>
      </a:lvl3pPr>
      <a:lvl4pPr marL="1422418" indent="-203203" algn="l" rtl="0" eaLnBrk="0" fontAlgn="base" hangingPunct="0">
        <a:spcBef>
          <a:spcPct val="20000"/>
        </a:spcBef>
        <a:spcAft>
          <a:spcPct val="0"/>
        </a:spcAft>
        <a:buChar char="–"/>
        <a:defRPr sz="1778">
          <a:solidFill>
            <a:schemeClr val="tx1"/>
          </a:solidFill>
          <a:latin typeface="+mn-lt"/>
        </a:defRPr>
      </a:lvl4pPr>
      <a:lvl5pPr marL="1828823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5pPr>
      <a:lvl6pPr marL="2235228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6pPr>
      <a:lvl7pPr marL="2641633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7pPr>
      <a:lvl8pPr marL="3048038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8pPr>
      <a:lvl9pPr marL="3454443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67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866B3A84-6B47-4A8F-A3F4-A8B94346A9EC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 eaLnBrk="1" hangingPunct="1">
                <a:defRPr/>
              </a:pPr>
              <a:t>5/18/17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67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67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85A9F7F9-EE69-44A3-97F8-DBDACF29BB99}" type="slidenum">
              <a:rPr lang="en-US">
                <a:solidFill>
                  <a:prstClr val="white">
                    <a:tint val="75000"/>
                  </a:prstClr>
                </a:solidFill>
              </a:rPr>
              <a:pPr eaLnBrk="1" hangingPunct="1"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4974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4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45">
          <a:solidFill>
            <a:schemeClr val="tx1"/>
          </a:solidFill>
          <a:latin typeface="Corbe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45">
          <a:solidFill>
            <a:schemeClr val="tx1"/>
          </a:solidFill>
          <a:latin typeface="Corbe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45">
          <a:solidFill>
            <a:schemeClr val="tx1"/>
          </a:solidFill>
          <a:latin typeface="Corbe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45">
          <a:solidFill>
            <a:schemeClr val="tx1"/>
          </a:solidFill>
          <a:latin typeface="Corbel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4804" indent="-304804" algn="l" rtl="0" fontAlgn="base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1pPr>
      <a:lvl2pPr marL="660408" indent="-254003" algn="l" rtl="0" fontAlgn="base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2489" kern="1200">
          <a:solidFill>
            <a:schemeClr val="tx1"/>
          </a:solidFill>
          <a:latin typeface="+mn-lt"/>
          <a:ea typeface="+mn-ea"/>
          <a:cs typeface="+mn-cs"/>
        </a:defRPr>
      </a:lvl2pPr>
      <a:lvl3pPr marL="1016013" indent="-203203" algn="l" rtl="0" fontAlgn="base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422418" indent="-203203" algn="l" rtl="0" fontAlgn="base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778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indent="-203203" algn="l" rtl="0" fontAlgn="base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778" kern="1200">
          <a:solidFill>
            <a:schemeClr val="tx1"/>
          </a:solidFill>
          <a:latin typeface="+mn-lt"/>
          <a:ea typeface="+mn-ea"/>
          <a:cs typeface="+mn-cs"/>
        </a:defRPr>
      </a:lvl5pPr>
      <a:lvl6pPr marL="2235228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6pPr>
      <a:lvl7pPr marL="2641633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7pPr>
      <a:lvl8pPr marL="3048038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8pPr>
      <a:lvl9pPr marL="3454443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1" Type="http://schemas.openxmlformats.org/officeDocument/2006/relationships/slideLayout" Target="../slideLayouts/slideLayout81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8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18.w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57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chart" Target="../charts/chart3.xml"/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25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jpg"/><Relationship Id="rId3" Type="http://schemas.openxmlformats.org/officeDocument/2006/relationships/image" Target="../media/image31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32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4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4" Type="http://schemas.openxmlformats.org/officeDocument/2006/relationships/image" Target="../media/image39.emf"/><Relationship Id="rId5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43.jpeg"/><Relationship Id="rId5" Type="http://schemas.openxmlformats.org/officeDocument/2006/relationships/image" Target="../media/image44.jpeg"/><Relationship Id="rId1" Type="http://schemas.openxmlformats.org/officeDocument/2006/relationships/slideLayout" Target="../slideLayouts/slideLayout99.xml"/><Relationship Id="rId2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Relationship Id="rId3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373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Controversies in the surgical management of lung cancer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>
                <a:solidFill>
                  <a:schemeClr val="bg1"/>
                </a:solidFill>
              </a:rPr>
              <a:t>Lobes or less for peripheral T1aN0 tumors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Surgery </a:t>
            </a:r>
            <a:r>
              <a:rPr lang="en-US" dirty="0">
                <a:solidFill>
                  <a:schemeClr val="bg1"/>
                </a:solidFill>
              </a:rPr>
              <a:t>vs SABR for stage I disease</a:t>
            </a:r>
          </a:p>
          <a:p>
            <a:r>
              <a:rPr lang="en-US" dirty="0">
                <a:solidFill>
                  <a:schemeClr val="bg1"/>
                </a:solidFill>
              </a:rPr>
              <a:t>Open vs VATS vs </a:t>
            </a:r>
            <a:r>
              <a:rPr lang="en-US" dirty="0" smtClean="0">
                <a:solidFill>
                  <a:schemeClr val="bg1"/>
                </a:solidFill>
              </a:rPr>
              <a:t>Robot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2074333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288004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44" dirty="0">
                <a:solidFill>
                  <a:srgbClr val="FFFF00"/>
                </a:solidFill>
              </a:rPr>
              <a:t>Lobes or less for peripheral T1aN0 tumors</a:t>
            </a:r>
            <a:r>
              <a:rPr lang="en-US" sz="2844" dirty="0"/>
              <a:t/>
            </a:r>
            <a:br>
              <a:rPr lang="en-US" sz="2844" dirty="0"/>
            </a:br>
            <a:endParaRPr lang="en-US" sz="2844" dirty="0"/>
          </a:p>
        </p:txBody>
      </p:sp>
      <p:pic>
        <p:nvPicPr>
          <p:cNvPr id="4" name="Picture 4" descr="626K877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99" y="1915644"/>
            <a:ext cx="3716348" cy="364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JOHANSEN 20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5200" y="1880310"/>
            <a:ext cx="3682290" cy="368229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Line 11"/>
          <p:cNvSpPr>
            <a:spLocks noChangeShapeType="1"/>
          </p:cNvSpPr>
          <p:nvPr/>
        </p:nvSpPr>
        <p:spPr bwMode="auto">
          <a:xfrm>
            <a:off x="804333" y="1600200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330135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914400" y="434607"/>
            <a:ext cx="7315200" cy="1016000"/>
          </a:xfrm>
        </p:spPr>
        <p:txBody>
          <a:bodyPr/>
          <a:lstStyle/>
          <a:p>
            <a:pPr eaLnBrk="1" hangingPunct="1"/>
            <a:r>
              <a:rPr lang="en-US" sz="2844" b="1" dirty="0"/>
              <a:t/>
            </a:r>
            <a:br>
              <a:rPr lang="en-US" sz="2844" b="1" dirty="0"/>
            </a:br>
            <a:r>
              <a:rPr lang="en-US" sz="2844" b="1" dirty="0"/>
              <a:t>The peripheral adenocarcinoma spectrum</a:t>
            </a:r>
            <a:endParaRPr lang="en-US" sz="16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49569" y="1320467"/>
            <a:ext cx="6044865" cy="568677"/>
          </a:xfrm>
        </p:spPr>
        <p:txBody>
          <a:bodyPr/>
          <a:lstStyle/>
          <a:p>
            <a:pPr algn="ctr"/>
            <a:r>
              <a:rPr lang="en-US" sz="1600" dirty="0"/>
              <a:t>RADIOLOGIC IASLC/ATS/ERS CLASSIFICATION</a:t>
            </a:r>
          </a:p>
          <a:p>
            <a:pPr algn="ctr"/>
            <a:endParaRPr lang="en-US" sz="1600" dirty="0"/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1182511" y="1426703"/>
            <a:ext cx="6773333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prstClr val="white"/>
              </a:solidFill>
              <a:latin typeface="Corbel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1" t="40223" r="52834" b="28261"/>
          <a:stretch/>
        </p:blipFill>
        <p:spPr bwMode="auto">
          <a:xfrm>
            <a:off x="3694341" y="1717631"/>
            <a:ext cx="1749661" cy="219456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1" t="49123" r="51509" b="29252"/>
          <a:stretch/>
        </p:blipFill>
        <p:spPr bwMode="auto">
          <a:xfrm>
            <a:off x="6215547" y="1717631"/>
            <a:ext cx="1749661" cy="219456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Content Placeholder 3"/>
          <p:cNvSpPr txBox="1">
            <a:spLocks/>
          </p:cNvSpPr>
          <p:nvPr/>
        </p:nvSpPr>
        <p:spPr bwMode="auto">
          <a:xfrm>
            <a:off x="3746992" y="6159945"/>
            <a:ext cx="1644364" cy="32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280" tIns="40640" rIns="81280" bIns="40640" numCol="1" anchor="ctr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1600" dirty="0">
                <a:solidFill>
                  <a:srgbClr val="FFFF00"/>
                </a:solidFill>
              </a:rPr>
              <a:t> </a:t>
            </a:r>
            <a:r>
              <a:rPr lang="en-US" sz="1600" dirty="0" err="1">
                <a:solidFill>
                  <a:srgbClr val="FFFF00"/>
                </a:solidFill>
              </a:rPr>
              <a:t>pMIA</a:t>
            </a:r>
            <a:r>
              <a:rPr lang="en-US" sz="1600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14" name="Content Placeholder 3"/>
          <p:cNvSpPr txBox="1">
            <a:spLocks/>
          </p:cNvSpPr>
          <p:nvPr/>
        </p:nvSpPr>
        <p:spPr bwMode="auto">
          <a:xfrm>
            <a:off x="6320845" y="6159945"/>
            <a:ext cx="1644364" cy="32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280" tIns="40640" rIns="81280" bIns="40640" numCol="1" anchor="ctr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1600" dirty="0">
                <a:solidFill>
                  <a:srgbClr val="FFFF00"/>
                </a:solidFill>
              </a:rPr>
              <a:t> </a:t>
            </a:r>
            <a:r>
              <a:rPr lang="en-US" sz="1600" dirty="0" err="1">
                <a:solidFill>
                  <a:srgbClr val="FFFF00"/>
                </a:solidFill>
              </a:rPr>
              <a:t>pIA</a:t>
            </a:r>
            <a:r>
              <a:rPr lang="en-US" sz="1600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16" name="Content Placeholder 3"/>
          <p:cNvSpPr txBox="1">
            <a:spLocks/>
          </p:cNvSpPr>
          <p:nvPr/>
        </p:nvSpPr>
        <p:spPr bwMode="auto">
          <a:xfrm>
            <a:off x="1235159" y="3838314"/>
            <a:ext cx="1644364" cy="32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280" tIns="40640" rIns="81280" bIns="40640" numCol="1" anchor="ctr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1600" dirty="0" err="1">
                <a:solidFill>
                  <a:srgbClr val="FFFF00"/>
                </a:solidFill>
              </a:rPr>
              <a:t>rAIS</a:t>
            </a:r>
            <a:r>
              <a:rPr lang="en-US" sz="1600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17" name="Content Placeholder 3"/>
          <p:cNvSpPr txBox="1">
            <a:spLocks/>
          </p:cNvSpPr>
          <p:nvPr/>
        </p:nvSpPr>
        <p:spPr bwMode="auto">
          <a:xfrm>
            <a:off x="3746990" y="3838314"/>
            <a:ext cx="1644364" cy="32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280" tIns="40640" rIns="81280" bIns="40640" numCol="1" anchor="ctr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1600" dirty="0">
                <a:solidFill>
                  <a:srgbClr val="FFFF00"/>
                </a:solidFill>
              </a:rPr>
              <a:t> </a:t>
            </a:r>
            <a:r>
              <a:rPr lang="en-US" sz="1600" dirty="0" err="1">
                <a:solidFill>
                  <a:srgbClr val="FFFF00"/>
                </a:solidFill>
              </a:rPr>
              <a:t>rMIA</a:t>
            </a:r>
            <a:r>
              <a:rPr lang="en-US" sz="1600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18" name="Content Placeholder 3"/>
          <p:cNvSpPr txBox="1">
            <a:spLocks/>
          </p:cNvSpPr>
          <p:nvPr/>
        </p:nvSpPr>
        <p:spPr bwMode="auto">
          <a:xfrm>
            <a:off x="6354603" y="3838314"/>
            <a:ext cx="1644364" cy="32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280" tIns="40640" rIns="81280" bIns="40640" numCol="1" anchor="ctr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1600" dirty="0">
                <a:solidFill>
                  <a:srgbClr val="FFFF00"/>
                </a:solidFill>
              </a:rPr>
              <a:t> </a:t>
            </a:r>
            <a:r>
              <a:rPr lang="en-US" sz="1600" dirty="0" err="1">
                <a:solidFill>
                  <a:srgbClr val="FFFF00"/>
                </a:solidFill>
              </a:rPr>
              <a:t>rIA</a:t>
            </a:r>
            <a:r>
              <a:rPr lang="en-US" sz="1600" dirty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5" t="34315" r="52699" b="37105"/>
          <a:stretch/>
        </p:blipFill>
        <p:spPr bwMode="auto">
          <a:xfrm>
            <a:off x="1182512" y="1717631"/>
            <a:ext cx="1749661" cy="219456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03" b="9901"/>
          <a:stretch/>
        </p:blipFill>
        <p:spPr bwMode="auto">
          <a:xfrm>
            <a:off x="865415" y="4615625"/>
            <a:ext cx="2383850" cy="1625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" r="49038" b="8908"/>
          <a:stretch/>
        </p:blipFill>
        <p:spPr bwMode="auto">
          <a:xfrm>
            <a:off x="3377246" y="4615625"/>
            <a:ext cx="2383850" cy="1625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41" b="78590"/>
          <a:stretch/>
        </p:blipFill>
        <p:spPr bwMode="auto">
          <a:xfrm>
            <a:off x="5898452" y="4615625"/>
            <a:ext cx="2383850" cy="1625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Content Placeholder 3"/>
          <p:cNvSpPr txBox="1">
            <a:spLocks/>
          </p:cNvSpPr>
          <p:nvPr/>
        </p:nvSpPr>
        <p:spPr bwMode="auto">
          <a:xfrm>
            <a:off x="1182512" y="6159945"/>
            <a:ext cx="1644364" cy="32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280" tIns="40640" rIns="81280" bIns="40640" numCol="1" anchor="ctr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1600" dirty="0">
                <a:solidFill>
                  <a:srgbClr val="FFFF00"/>
                </a:solidFill>
              </a:rPr>
              <a:t> </a:t>
            </a:r>
            <a:r>
              <a:rPr lang="en-US" sz="1600" dirty="0" err="1">
                <a:solidFill>
                  <a:srgbClr val="FFFF00"/>
                </a:solidFill>
              </a:rPr>
              <a:t>pAIS</a:t>
            </a:r>
            <a:r>
              <a:rPr lang="en-US" sz="1600" dirty="0">
                <a:solidFill>
                  <a:srgbClr val="FFFF00"/>
                </a:solidFill>
              </a:rPr>
              <a:t> 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4177621" y="4768742"/>
            <a:ext cx="391549" cy="716366"/>
          </a:xfrm>
          <a:prstGeom prst="straightConnector1">
            <a:avLst/>
          </a:prstGeom>
          <a:ln w="25400">
            <a:solidFill>
              <a:schemeClr val="bg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080953" y="5959809"/>
            <a:ext cx="650240" cy="256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67" dirty="0">
                <a:solidFill>
                  <a:srgbClr val="FFFF00"/>
                </a:solidFill>
                <a:latin typeface="Corbel"/>
              </a:rPr>
              <a:t>≤ 5 mm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6079078" y="4615625"/>
            <a:ext cx="681524" cy="1625600"/>
          </a:xfrm>
          <a:prstGeom prst="straightConnector1">
            <a:avLst/>
          </a:prstGeom>
          <a:ln w="25400">
            <a:solidFill>
              <a:schemeClr val="bg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598380" y="5960517"/>
            <a:ext cx="650240" cy="256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67" dirty="0">
                <a:solidFill>
                  <a:srgbClr val="FFFF00"/>
                </a:solidFill>
                <a:latin typeface="Corbel"/>
              </a:rPr>
              <a:t>&gt; 5 mm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761908" y="3635345"/>
            <a:ext cx="650240" cy="256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67" dirty="0">
                <a:solidFill>
                  <a:srgbClr val="FFFF00"/>
                </a:solidFill>
                <a:latin typeface="Corbel"/>
              </a:rPr>
              <a:t>≤ 5 mm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283863" y="3635344"/>
            <a:ext cx="650240" cy="256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67" dirty="0">
                <a:solidFill>
                  <a:srgbClr val="FFFF00"/>
                </a:solidFill>
                <a:latin typeface="Corbel"/>
              </a:rPr>
              <a:t>&gt; 5 mm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6863880" y="3522129"/>
            <a:ext cx="166690" cy="207582"/>
          </a:xfrm>
          <a:prstGeom prst="straightConnector1">
            <a:avLst/>
          </a:prstGeom>
          <a:ln w="15875">
            <a:solidFill>
              <a:schemeClr val="bg1"/>
            </a:solidFill>
            <a:headEnd type="stealth" w="sm" len="sm"/>
            <a:tailEnd type="stealth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4177621" y="2422785"/>
            <a:ext cx="83345" cy="103792"/>
          </a:xfrm>
          <a:prstGeom prst="straightConnector1">
            <a:avLst/>
          </a:prstGeom>
          <a:ln w="15875">
            <a:solidFill>
              <a:schemeClr val="bg1"/>
            </a:solidFill>
            <a:headEnd type="stealth" w="sm" len="sm"/>
            <a:tailEnd type="stealth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86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Tumor Shadow Disappearance Ratio</a:t>
            </a:r>
            <a:br>
              <a:rPr 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844" b="1">
                <a:solidFill>
                  <a:schemeClr val="bg1"/>
                </a:solidFill>
              </a:rPr>
              <a:t>Size 0-20 mm (n=135)</a:t>
            </a:r>
            <a:endParaRPr lang="en-US" sz="32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333827" name="Object 3"/>
          <p:cNvGraphicFramePr>
            <a:graphicFrameLocks noGrp="1" noChangeAspect="1"/>
          </p:cNvGraphicFramePr>
          <p:nvPr>
            <p:ph type="tbl" idx="1"/>
          </p:nvPr>
        </p:nvGraphicFramePr>
        <p:xfrm>
          <a:off x="1122617" y="2140656"/>
          <a:ext cx="6824761" cy="385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Document" r:id="rId3" imgW="8890560" imgH="4469760" progId="Word.Document.8">
                  <p:embed/>
                </p:oleObj>
              </mc:Choice>
              <mc:Fallback>
                <p:oleObj name="Document" r:id="rId3" imgW="8890560" imgH="446976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2617" y="2140656"/>
                        <a:ext cx="6824761" cy="385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3828" name="Line 4"/>
          <p:cNvSpPr>
            <a:spLocks noChangeShapeType="1"/>
          </p:cNvSpPr>
          <p:nvPr/>
        </p:nvSpPr>
        <p:spPr bwMode="auto">
          <a:xfrm>
            <a:off x="1049867" y="1781938"/>
            <a:ext cx="7044267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3829" name="Line 5"/>
          <p:cNvSpPr>
            <a:spLocks noChangeShapeType="1"/>
          </p:cNvSpPr>
          <p:nvPr/>
        </p:nvSpPr>
        <p:spPr bwMode="auto">
          <a:xfrm>
            <a:off x="7070608" y="4445000"/>
            <a:ext cx="481660" cy="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3830" name="Line 6"/>
          <p:cNvSpPr>
            <a:spLocks noChangeShapeType="1"/>
          </p:cNvSpPr>
          <p:nvPr/>
        </p:nvSpPr>
        <p:spPr bwMode="auto">
          <a:xfrm>
            <a:off x="5986875" y="4445000"/>
            <a:ext cx="481660" cy="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3831" name="Line 7"/>
          <p:cNvSpPr>
            <a:spLocks noChangeShapeType="1"/>
          </p:cNvSpPr>
          <p:nvPr/>
        </p:nvSpPr>
        <p:spPr bwMode="auto">
          <a:xfrm>
            <a:off x="5986874" y="5122333"/>
            <a:ext cx="541867" cy="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3832" name="Line 8"/>
          <p:cNvSpPr>
            <a:spLocks noChangeShapeType="1"/>
          </p:cNvSpPr>
          <p:nvPr/>
        </p:nvSpPr>
        <p:spPr bwMode="auto">
          <a:xfrm>
            <a:off x="7070609" y="5122333"/>
            <a:ext cx="602074" cy="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3833" name="Rectangle 9"/>
          <p:cNvSpPr>
            <a:spLocks noChangeArrowheads="1"/>
          </p:cNvSpPr>
          <p:nvPr/>
        </p:nvSpPr>
        <p:spPr bwMode="auto">
          <a:xfrm>
            <a:off x="1958535" y="5867400"/>
            <a:ext cx="5352901" cy="406400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000000"/>
                </a:solidFill>
                <a:latin typeface="Times New Roman"/>
              </a:rPr>
              <a:t>Okada M et al: Ann Thorac Surg 76: 1828-32, 2003</a:t>
            </a:r>
            <a:endParaRPr lang="en-US" sz="1422" b="1">
              <a:solidFill>
                <a:srgbClr val="FFCC00"/>
              </a:solidFill>
              <a:latin typeface="Times New Roman"/>
            </a:endParaRPr>
          </a:p>
        </p:txBody>
      </p:sp>
      <p:sp>
        <p:nvSpPr>
          <p:cNvPr id="2" name="Oval 1"/>
          <p:cNvSpPr/>
          <p:nvPr/>
        </p:nvSpPr>
        <p:spPr bwMode="auto">
          <a:xfrm>
            <a:off x="5309772" y="3869789"/>
            <a:ext cx="3163668" cy="167561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81280" tIns="40640" rIns="81280" bIns="40640" numCol="1" rtlCol="0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8063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Tumor Shadow Disappearance Ratio</a:t>
            </a:r>
            <a:br>
              <a:rPr 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844" b="1">
                <a:solidFill>
                  <a:schemeClr val="bg1"/>
                </a:solidFill>
              </a:rPr>
              <a:t>Size 0-20 mm (n=135)</a:t>
            </a:r>
            <a:endParaRPr lang="en-US" sz="32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333827" name="Object 3"/>
          <p:cNvGraphicFramePr>
            <a:graphicFrameLocks noGrp="1" noChangeAspect="1"/>
          </p:cNvGraphicFramePr>
          <p:nvPr>
            <p:ph type="tbl" idx="1"/>
          </p:nvPr>
        </p:nvGraphicFramePr>
        <p:xfrm>
          <a:off x="1122617" y="2140656"/>
          <a:ext cx="6824761" cy="385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Document" r:id="rId3" imgW="8890560" imgH="4469760" progId="Word.Document.8">
                  <p:embed/>
                </p:oleObj>
              </mc:Choice>
              <mc:Fallback>
                <p:oleObj name="Document" r:id="rId3" imgW="8890560" imgH="446976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2617" y="2140656"/>
                        <a:ext cx="6824761" cy="385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3828" name="Line 4"/>
          <p:cNvSpPr>
            <a:spLocks noChangeShapeType="1"/>
          </p:cNvSpPr>
          <p:nvPr/>
        </p:nvSpPr>
        <p:spPr bwMode="auto">
          <a:xfrm>
            <a:off x="1049867" y="1771305"/>
            <a:ext cx="7044267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3829" name="Line 5"/>
          <p:cNvSpPr>
            <a:spLocks noChangeShapeType="1"/>
          </p:cNvSpPr>
          <p:nvPr/>
        </p:nvSpPr>
        <p:spPr bwMode="auto">
          <a:xfrm>
            <a:off x="7070608" y="4445000"/>
            <a:ext cx="481660" cy="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3830" name="Line 6"/>
          <p:cNvSpPr>
            <a:spLocks noChangeShapeType="1"/>
          </p:cNvSpPr>
          <p:nvPr/>
        </p:nvSpPr>
        <p:spPr bwMode="auto">
          <a:xfrm>
            <a:off x="5986875" y="4445000"/>
            <a:ext cx="481660" cy="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3831" name="Line 7"/>
          <p:cNvSpPr>
            <a:spLocks noChangeShapeType="1"/>
          </p:cNvSpPr>
          <p:nvPr/>
        </p:nvSpPr>
        <p:spPr bwMode="auto">
          <a:xfrm>
            <a:off x="5986874" y="5122333"/>
            <a:ext cx="541867" cy="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3832" name="Line 8"/>
          <p:cNvSpPr>
            <a:spLocks noChangeShapeType="1"/>
          </p:cNvSpPr>
          <p:nvPr/>
        </p:nvSpPr>
        <p:spPr bwMode="auto">
          <a:xfrm>
            <a:off x="7070609" y="5122333"/>
            <a:ext cx="602074" cy="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3833" name="Rectangle 9"/>
          <p:cNvSpPr>
            <a:spLocks noChangeArrowheads="1"/>
          </p:cNvSpPr>
          <p:nvPr/>
        </p:nvSpPr>
        <p:spPr bwMode="auto">
          <a:xfrm>
            <a:off x="1958535" y="5867400"/>
            <a:ext cx="5352901" cy="406400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000000"/>
                </a:solidFill>
                <a:latin typeface="Times New Roman"/>
              </a:rPr>
              <a:t>Okada M et al: Ann Thorac Surg 76: 1828-32, 2003</a:t>
            </a:r>
            <a:endParaRPr lang="en-US" sz="1422" b="1">
              <a:solidFill>
                <a:srgbClr val="FFCC00"/>
              </a:solidFill>
              <a:latin typeface="Times New Roman"/>
            </a:endParaRPr>
          </a:p>
        </p:txBody>
      </p:sp>
      <p:sp>
        <p:nvSpPr>
          <p:cNvPr id="2" name="Oval 1"/>
          <p:cNvSpPr/>
          <p:nvPr/>
        </p:nvSpPr>
        <p:spPr bwMode="auto">
          <a:xfrm>
            <a:off x="3259015" y="2419254"/>
            <a:ext cx="5214425" cy="167561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81280" tIns="40640" rIns="81280" bIns="40640" numCol="1" rtlCol="0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8476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36011"/>
            <a:ext cx="8030713" cy="2516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037" y="3036514"/>
            <a:ext cx="3175000" cy="313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949" y="3867658"/>
            <a:ext cx="6660407" cy="1631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765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914400" y="787401"/>
            <a:ext cx="7315200" cy="745183"/>
          </a:xfrm>
        </p:spPr>
        <p:txBody>
          <a:bodyPr/>
          <a:lstStyle/>
          <a:p>
            <a:pPr eaLnBrk="1" hangingPunct="1"/>
            <a:r>
              <a:rPr lang="en-US" sz="3556" b="1" dirty="0">
                <a:latin typeface="Consolas" pitchFamily="49" charset="0"/>
                <a:cs typeface="Consolas" pitchFamily="49" charset="0"/>
              </a:rPr>
              <a:t>5</a:t>
            </a:r>
            <a:r>
              <a:rPr lang="en-US" sz="3556" b="1" dirty="0"/>
              <a:t>-YEAR OVERALL SURVIVAL</a:t>
            </a:r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1182511" y="1426703"/>
            <a:ext cx="6773333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991" y="1459051"/>
            <a:ext cx="3508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prstClr val="white"/>
                </a:solidFill>
                <a:latin typeface="Corbel"/>
              </a:rPr>
              <a:t>RADIOLOGIC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prstClr val="white"/>
                </a:solidFill>
                <a:latin typeface="Corbel"/>
              </a:rPr>
              <a:t>IASLC/ATS/ERS CLASSIFICATION</a:t>
            </a:r>
          </a:p>
        </p:txBody>
      </p:sp>
      <p:graphicFrame>
        <p:nvGraphicFramePr>
          <p:cNvPr id="2" name="Chart 1"/>
          <p:cNvGraphicFramePr/>
          <p:nvPr>
            <p:extLst/>
          </p:nvPr>
        </p:nvGraphicFramePr>
        <p:xfrm>
          <a:off x="643467" y="2004994"/>
          <a:ext cx="3860800" cy="4336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/>
          <p:nvPr>
            <p:extLst/>
          </p:nvPr>
        </p:nvGraphicFramePr>
        <p:xfrm>
          <a:off x="4595862" y="2004994"/>
          <a:ext cx="3949828" cy="4336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974295" y="1459051"/>
            <a:ext cx="3661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prstClr val="white"/>
                </a:solidFill>
                <a:latin typeface="Corbel"/>
              </a:rPr>
              <a:t>PATHOLOGIC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prstClr val="white"/>
                </a:solidFill>
                <a:latin typeface="Corbel"/>
              </a:rPr>
              <a:t>IASLC/ATS/ERS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4799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75" y="484673"/>
            <a:ext cx="7835060" cy="236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08" y="2980950"/>
            <a:ext cx="2717800" cy="186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980950"/>
            <a:ext cx="3506325" cy="371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923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2674" name="Object 2"/>
          <p:cNvGraphicFramePr>
            <a:graphicFrameLocks noChangeAspect="1"/>
          </p:cNvGraphicFramePr>
          <p:nvPr>
            <p:extLst/>
          </p:nvPr>
        </p:nvGraphicFramePr>
        <p:xfrm>
          <a:off x="1185333" y="584200"/>
          <a:ext cx="7089422" cy="5621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Photo Editor Photo" r:id="rId3" imgW="8573243" imgH="5715495" progId="MSPhotoEd.3">
                  <p:embed/>
                </p:oleObj>
              </mc:Choice>
              <mc:Fallback>
                <p:oleObj name="Photo Editor Photo" r:id="rId3" imgW="8573243" imgH="5715495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5333" y="584200"/>
                        <a:ext cx="7089422" cy="56218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699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679" name="Freeform 7"/>
          <p:cNvSpPr>
            <a:spLocks/>
          </p:cNvSpPr>
          <p:nvPr/>
        </p:nvSpPr>
        <p:spPr bwMode="auto">
          <a:xfrm>
            <a:off x="5535320" y="2683936"/>
            <a:ext cx="301037" cy="245533"/>
          </a:xfrm>
          <a:custGeom>
            <a:avLst/>
            <a:gdLst>
              <a:gd name="T0" fmla="*/ 76 w 129"/>
              <a:gd name="T1" fmla="*/ 0 h 91"/>
              <a:gd name="T2" fmla="*/ 30 w 129"/>
              <a:gd name="T3" fmla="*/ 16 h 91"/>
              <a:gd name="T4" fmla="*/ 0 w 129"/>
              <a:gd name="T5" fmla="*/ 61 h 91"/>
              <a:gd name="T6" fmla="*/ 121 w 129"/>
              <a:gd name="T7" fmla="*/ 76 h 91"/>
              <a:gd name="T8" fmla="*/ 91 w 129"/>
              <a:gd name="T9" fmla="*/ 31 h 91"/>
              <a:gd name="T10" fmla="*/ 83 w 129"/>
              <a:gd name="T11" fmla="*/ 8 h 91"/>
              <a:gd name="T12" fmla="*/ 76 w 129"/>
              <a:gd name="T1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91">
                <a:moveTo>
                  <a:pt x="76" y="0"/>
                </a:moveTo>
                <a:cubicBezTo>
                  <a:pt x="61" y="5"/>
                  <a:pt x="45" y="11"/>
                  <a:pt x="30" y="16"/>
                </a:cubicBezTo>
                <a:cubicBezTo>
                  <a:pt x="13" y="22"/>
                  <a:pt x="0" y="61"/>
                  <a:pt x="0" y="61"/>
                </a:cubicBezTo>
                <a:cubicBezTo>
                  <a:pt x="45" y="91"/>
                  <a:pt x="63" y="83"/>
                  <a:pt x="121" y="76"/>
                </a:cubicBezTo>
                <a:cubicBezTo>
                  <a:pt x="105" y="9"/>
                  <a:pt x="129" y="77"/>
                  <a:pt x="91" y="31"/>
                </a:cubicBezTo>
                <a:cubicBezTo>
                  <a:pt x="86" y="25"/>
                  <a:pt x="87" y="15"/>
                  <a:pt x="83" y="8"/>
                </a:cubicBezTo>
                <a:cubicBezTo>
                  <a:pt x="81" y="5"/>
                  <a:pt x="78" y="3"/>
                  <a:pt x="76" y="0"/>
                </a:cubicBezTo>
                <a:close/>
              </a:path>
            </a:pathLst>
          </a:custGeom>
          <a:solidFill>
            <a:schemeClr val="accent1"/>
          </a:solidFill>
          <a:ln w="12699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Oval 1"/>
          <p:cNvSpPr/>
          <p:nvPr/>
        </p:nvSpPr>
        <p:spPr bwMode="auto">
          <a:xfrm>
            <a:off x="3021428" y="3252613"/>
            <a:ext cx="250092" cy="244122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1280" tIns="40640" rIns="81280" bIns="40640" numCol="1" rtlCol="0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2758833" y="4932681"/>
            <a:ext cx="262596" cy="212579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1280" tIns="40640" rIns="81280" bIns="40640" numCol="1" rtlCol="0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5836357" y="4845149"/>
            <a:ext cx="148666" cy="193821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1280" tIns="40640" rIns="81280" bIns="40640" numCol="1" rtlCol="0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6122572" y="5457875"/>
            <a:ext cx="214258" cy="187569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1280" tIns="40640" rIns="81280" bIns="40640" numCol="1" rtlCol="0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4121834" y="4932681"/>
            <a:ext cx="150055" cy="212579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1280" tIns="40640" rIns="81280" bIns="40640" numCol="1" rtlCol="0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04211" y="761846"/>
            <a:ext cx="6051666" cy="36593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778" b="1" u="sng" dirty="0">
                <a:solidFill>
                  <a:srgbClr val="000000"/>
                </a:solidFill>
                <a:latin typeface="Times New Roman"/>
              </a:rPr>
              <a:t>Not all wedges are equal… location and size do matter</a:t>
            </a:r>
          </a:p>
        </p:txBody>
      </p:sp>
    </p:spTree>
    <p:extLst>
      <p:ext uri="{BB962C8B-B14F-4D97-AF65-F5344CB8AC3E}">
        <p14:creationId xmlns:p14="http://schemas.microsoft.com/office/powerpoint/2010/main" val="116079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45" y="274638"/>
            <a:ext cx="8496597" cy="635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707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78933" y="1329267"/>
            <a:ext cx="7772400" cy="1306689"/>
          </a:xfrm>
        </p:spPr>
        <p:txBody>
          <a:bodyPr/>
          <a:lstStyle/>
          <a:p>
            <a:r>
              <a:rPr lang="en-US" sz="2844" b="1" dirty="0">
                <a:solidFill>
                  <a:srgbClr val="FFFF00"/>
                </a:solidFill>
              </a:rPr>
              <a:t>Controversies in the surgical management of lung cancer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56267" y="2683933"/>
            <a:ext cx="6400800" cy="1557867"/>
          </a:xfrm>
        </p:spPr>
        <p:txBody>
          <a:bodyPr/>
          <a:lstStyle/>
          <a:p>
            <a:r>
              <a:rPr lang="en-US" sz="2489" b="1" i="1" dirty="0">
                <a:solidFill>
                  <a:schemeClr val="bg1"/>
                </a:solidFill>
              </a:rPr>
              <a:t>14</a:t>
            </a:r>
            <a:r>
              <a:rPr lang="en-US" sz="2489" b="1" i="1" baseline="30000" dirty="0">
                <a:solidFill>
                  <a:schemeClr val="bg1"/>
                </a:solidFill>
              </a:rPr>
              <a:t>th</a:t>
            </a:r>
            <a:r>
              <a:rPr lang="en-US" sz="2489" b="1" i="1" dirty="0">
                <a:solidFill>
                  <a:schemeClr val="bg1"/>
                </a:solidFill>
              </a:rPr>
              <a:t> Annual</a:t>
            </a:r>
          </a:p>
          <a:p>
            <a:r>
              <a:rPr lang="en-US" sz="2489" b="1" i="1" dirty="0">
                <a:solidFill>
                  <a:schemeClr val="bg1"/>
                </a:solidFill>
              </a:rPr>
              <a:t>Winter Lung Cancer Conference</a:t>
            </a:r>
          </a:p>
          <a:p>
            <a:r>
              <a:rPr lang="en-US" sz="2489" b="1" i="1" dirty="0">
                <a:solidFill>
                  <a:schemeClr val="bg1"/>
                </a:solidFill>
              </a:rPr>
              <a:t>Miami, Feb 12 2017</a:t>
            </a:r>
          </a:p>
        </p:txBody>
      </p:sp>
      <p:pic>
        <p:nvPicPr>
          <p:cNvPr id="190471" name="Picture 7" descr="Swedish Logo"/>
          <p:cNvPicPr>
            <a:picLocks noChangeAspect="1" noChangeArrowheads="1"/>
          </p:cNvPicPr>
          <p:nvPr/>
        </p:nvPicPr>
        <p:blipFill>
          <a:blip r:embed="rId2"/>
          <a:srcRect r="85182" b="33789"/>
          <a:stretch>
            <a:fillRect/>
          </a:stretch>
        </p:blipFill>
        <p:spPr bwMode="auto">
          <a:xfrm>
            <a:off x="7112000" y="4580467"/>
            <a:ext cx="1576212" cy="1625600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90472" name="Picture 8" descr="Swedish Hospital6-21-00 #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067" y="4155723"/>
            <a:ext cx="2573867" cy="1899356"/>
          </a:xfrm>
          <a:prstGeom prst="rect">
            <a:avLst/>
          </a:prstGeom>
          <a:noFill/>
        </p:spPr>
      </p:pic>
      <p:sp>
        <p:nvSpPr>
          <p:cNvPr id="190473" name="Text Box 9"/>
          <p:cNvSpPr txBox="1">
            <a:spLocks noChangeArrowheads="1"/>
          </p:cNvSpPr>
          <p:nvPr/>
        </p:nvSpPr>
        <p:spPr bwMode="auto">
          <a:xfrm>
            <a:off x="3352800" y="4783667"/>
            <a:ext cx="3115733" cy="18707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778" b="1" i="1"/>
              <a:t>Eric Vallières MD FRCSC</a:t>
            </a:r>
          </a:p>
          <a:p>
            <a:pPr algn="ctr"/>
            <a:r>
              <a:rPr lang="en-US" sz="1778" b="1" i="1"/>
              <a:t>Medical Director</a:t>
            </a:r>
          </a:p>
          <a:p>
            <a:pPr algn="ctr"/>
            <a:r>
              <a:rPr lang="en-US" sz="1778" b="1" i="1"/>
              <a:t>Division of Thoracic Surgery</a:t>
            </a:r>
          </a:p>
          <a:p>
            <a:pPr algn="ctr"/>
            <a:r>
              <a:rPr lang="en-US" sz="1778" b="1" i="1"/>
              <a:t>Swedish Cancer Institute</a:t>
            </a:r>
          </a:p>
          <a:p>
            <a:pPr algn="ctr"/>
            <a:r>
              <a:rPr lang="en-US" sz="1778" b="1" i="1"/>
              <a:t>Seattle, WA</a:t>
            </a:r>
            <a:endParaRPr lang="en-US" sz="1778" b="1" i="1">
              <a:solidFill>
                <a:srgbClr val="FFFF00"/>
              </a:solidFill>
            </a:endParaRPr>
          </a:p>
          <a:p>
            <a:pPr>
              <a:spcBef>
                <a:spcPct val="50000"/>
              </a:spcBef>
            </a:pPr>
            <a:endParaRPr lang="en-US" sz="1778"/>
          </a:p>
        </p:txBody>
      </p:sp>
      <p:sp>
        <p:nvSpPr>
          <p:cNvPr id="190475" name="Line 11"/>
          <p:cNvSpPr>
            <a:spLocks noChangeShapeType="1"/>
          </p:cNvSpPr>
          <p:nvPr/>
        </p:nvSpPr>
        <p:spPr bwMode="auto">
          <a:xfrm>
            <a:off x="778933" y="2635956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556" dirty="0">
                <a:solidFill>
                  <a:srgbClr val="FFFF00"/>
                </a:solidFill>
              </a:rPr>
              <a:t>Sublobar resections for pT1N0M0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735667"/>
            <a:ext cx="7772400" cy="4064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1778" dirty="0">
                <a:solidFill>
                  <a:schemeClr val="bg1"/>
                </a:solidFill>
              </a:rPr>
              <a:t>Awaiting the results of completed randomized trials (US and Japan)</a:t>
            </a: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1600200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>
              <a:solidFill>
                <a:srgbClr val="FFFFFF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333" y="2616200"/>
            <a:ext cx="3556000" cy="3135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67" y="2616200"/>
            <a:ext cx="4605866" cy="135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2198" y="4089922"/>
            <a:ext cx="4506202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3" dirty="0"/>
              <a:t>All clinical cT1aN0M0 NSCLC (less than 2 cm in size) 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67" y="4862083"/>
            <a:ext cx="4809067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090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Surgery vs SABR for stage I disease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33" y="2142067"/>
            <a:ext cx="3657600" cy="365760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166" y="2142067"/>
            <a:ext cx="3657600" cy="3657600"/>
          </a:xfrm>
        </p:spPr>
      </p:pic>
      <p:sp>
        <p:nvSpPr>
          <p:cNvPr id="7" name="TextBox 6"/>
          <p:cNvSpPr txBox="1"/>
          <p:nvPr/>
        </p:nvSpPr>
        <p:spPr>
          <a:xfrm>
            <a:off x="4775200" y="2142067"/>
            <a:ext cx="3589867" cy="42056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endParaRPr lang="en-US" sz="2133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780143" y="1667933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77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556" dirty="0">
                <a:solidFill>
                  <a:srgbClr val="FFFF00"/>
                </a:solidFill>
              </a:rPr>
              <a:t>Surgery vs SABR for stage I disease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89" dirty="0">
                <a:solidFill>
                  <a:schemeClr val="bg1"/>
                </a:solidFill>
              </a:rPr>
              <a:t>Not all wedges are the same… not all SABRs are the same</a:t>
            </a:r>
          </a:p>
          <a:p>
            <a:r>
              <a:rPr lang="en-US" sz="2489" dirty="0">
                <a:solidFill>
                  <a:schemeClr val="bg1"/>
                </a:solidFill>
              </a:rPr>
              <a:t>Ongoing Stablemate Trial for high risk patients</a:t>
            </a:r>
          </a:p>
          <a:p>
            <a:r>
              <a:rPr lang="en-US" sz="2489" dirty="0">
                <a:solidFill>
                  <a:schemeClr val="bg1"/>
                </a:solidFill>
              </a:rPr>
              <a:t>Abscopal effect… or simply not enough follow up yet (most published SABR series have only 3 </a:t>
            </a:r>
            <a:r>
              <a:rPr lang="en-US" sz="2489" dirty="0" err="1">
                <a:solidFill>
                  <a:schemeClr val="bg1"/>
                </a:solidFill>
              </a:rPr>
              <a:t>yrs</a:t>
            </a:r>
            <a:r>
              <a:rPr lang="en-US" sz="2489" dirty="0">
                <a:solidFill>
                  <a:schemeClr val="bg1"/>
                </a:solidFill>
              </a:rPr>
              <a:t> follow up)?</a:t>
            </a:r>
          </a:p>
          <a:p>
            <a:r>
              <a:rPr lang="en-US" sz="2489" dirty="0">
                <a:solidFill>
                  <a:schemeClr val="bg1"/>
                </a:solidFill>
              </a:rPr>
              <a:t>The argument that surgery allows tissue analysis may not matter down the road…</a:t>
            </a: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1600200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271382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16" y="127591"/>
            <a:ext cx="8965684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707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FFFF00"/>
                </a:solidFill>
              </a:rPr>
              <a:t>Open vs VATS/</a:t>
            </a:r>
            <a:r>
              <a:rPr lang="en-US" sz="3200" dirty="0" err="1">
                <a:solidFill>
                  <a:srgbClr val="FFFF00"/>
                </a:solidFill>
              </a:rPr>
              <a:t>Uniportal</a:t>
            </a:r>
            <a:r>
              <a:rPr lang="en-US" sz="3200" dirty="0">
                <a:solidFill>
                  <a:srgbClr val="FFFF00"/>
                </a:solidFill>
              </a:rPr>
              <a:t> vs Robot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MIS platforms as is are probably equivalent for the patient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As </a:t>
            </a:r>
            <a:r>
              <a:rPr lang="en-US" dirty="0">
                <a:solidFill>
                  <a:schemeClr val="bg1"/>
                </a:solidFill>
              </a:rPr>
              <a:t>long as you replicate exactly the </a:t>
            </a:r>
            <a:r>
              <a:rPr lang="en-US" b="1" u="sng" dirty="0">
                <a:solidFill>
                  <a:schemeClr val="bg1"/>
                </a:solidFill>
              </a:rPr>
              <a:t>same </a:t>
            </a:r>
            <a:r>
              <a:rPr lang="en-US" dirty="0">
                <a:solidFill>
                  <a:schemeClr val="bg1"/>
                </a:solidFill>
              </a:rPr>
              <a:t>operation you would offer open, MIS is OK!</a:t>
            </a: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1600200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711" y="4114800"/>
            <a:ext cx="5566938" cy="176953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993758" y="6087140"/>
            <a:ext cx="23736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AdvOT8649160c.B"/>
              </a:rPr>
              <a:t>Ann </a:t>
            </a:r>
            <a:r>
              <a:rPr lang="en-US" sz="1200" dirty="0" err="1" smtClean="0">
                <a:latin typeface="AdvOT8649160c.B"/>
              </a:rPr>
              <a:t>Thorac</a:t>
            </a:r>
            <a:r>
              <a:rPr lang="en-US" sz="1200" dirty="0" smtClean="0">
                <a:latin typeface="AdvOT8649160c.B"/>
              </a:rPr>
              <a:t> </a:t>
            </a:r>
            <a:r>
              <a:rPr lang="en-US" sz="1200" dirty="0" err="1" smtClean="0">
                <a:latin typeface="AdvOT8649160c.B"/>
              </a:rPr>
              <a:t>Surg</a:t>
            </a:r>
            <a:r>
              <a:rPr lang="en-US" sz="1200" dirty="0" smtClean="0">
                <a:latin typeface="AdvOT8649160c.B"/>
              </a:rPr>
              <a:t> 2016;102:917</a:t>
            </a:r>
            <a:r>
              <a:rPr lang="en-US" sz="1200" dirty="0" smtClean="0">
                <a:latin typeface="AdvOT8649160c.B+20"/>
              </a:rPr>
              <a:t>–</a:t>
            </a:r>
            <a:r>
              <a:rPr lang="en-US" sz="1200" dirty="0" smtClean="0">
                <a:latin typeface="AdvOT8649160c.B"/>
              </a:rPr>
              <a:t>24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31366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487" y="1181100"/>
            <a:ext cx="5746825" cy="5600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9326" b="3938"/>
          <a:stretch/>
        </p:blipFill>
        <p:spPr>
          <a:xfrm>
            <a:off x="236565" y="38100"/>
            <a:ext cx="8602635" cy="1143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5312" y="5943600"/>
            <a:ext cx="3159334" cy="27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85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1981200"/>
            <a:ext cx="5212108" cy="1814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3081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costs of what we do matter…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4959" y="1676400"/>
            <a:ext cx="3160063" cy="27856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959" y="4654005"/>
            <a:ext cx="7837030" cy="1888067"/>
          </a:xfrm>
          <a:prstGeom prst="rect">
            <a:avLst/>
          </a:prstGeom>
        </p:spPr>
      </p:pic>
      <p:sp>
        <p:nvSpPr>
          <p:cNvPr id="7" name="Line 11"/>
          <p:cNvSpPr>
            <a:spLocks noChangeShapeType="1"/>
          </p:cNvSpPr>
          <p:nvPr/>
        </p:nvSpPr>
        <p:spPr bwMode="auto">
          <a:xfrm>
            <a:off x="804333" y="1329148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1201" y="3987252"/>
            <a:ext cx="2888534" cy="29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52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65" name="Picture 9" descr="P101001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145" y="1126067"/>
            <a:ext cx="3364089" cy="25230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9866" name="Picture 10" descr="P101001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91479" y="1176867"/>
            <a:ext cx="3522133" cy="2641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9867" name="Picture 11" descr="P101001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145" y="3920067"/>
            <a:ext cx="3364089" cy="25230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5" descr="P101001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4191000"/>
            <a:ext cx="3057878" cy="229340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22399" y="238452"/>
            <a:ext cx="623146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33" dirty="0">
                <a:solidFill>
                  <a:schemeClr val="tx1"/>
                </a:solidFill>
              </a:rPr>
              <a:t>Open surgery in 2017 is not what I was taught…</a:t>
            </a:r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>
            <a:off x="711200" y="809655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331842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Conclusions: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Personalized surgical decision making</a:t>
            </a:r>
          </a:p>
          <a:p>
            <a:pPr marL="0" indent="0" algn="ctr">
              <a:buNone/>
            </a:pPr>
            <a:r>
              <a:rPr lang="en-US" sz="1778" dirty="0">
                <a:solidFill>
                  <a:schemeClr val="bg1"/>
                </a:solidFill>
              </a:rPr>
              <a:t>Lobes or less for peripheral T1aN0 tumors</a:t>
            </a:r>
          </a:p>
          <a:p>
            <a:pPr marL="0" indent="0" algn="ctr">
              <a:buNone/>
            </a:pPr>
            <a:r>
              <a:rPr lang="en-US" sz="1778" dirty="0">
                <a:solidFill>
                  <a:schemeClr val="bg1"/>
                </a:solidFill>
              </a:rPr>
              <a:t>Surgery vs SABR for stage I disease</a:t>
            </a:r>
          </a:p>
          <a:p>
            <a:pPr marL="0" indent="0" algn="ctr">
              <a:buNone/>
            </a:pPr>
            <a:r>
              <a:rPr lang="en-US" sz="1778" dirty="0">
                <a:solidFill>
                  <a:schemeClr val="bg1"/>
                </a:solidFill>
              </a:rPr>
              <a:t>Open vs VATS vs Robot</a:t>
            </a:r>
          </a:p>
          <a:p>
            <a:pPr marL="0" indent="0" algn="ctr">
              <a:buNone/>
            </a:pPr>
            <a:endParaRPr lang="en-US" sz="1778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In my opinion, all of these options have their indications … and limitation.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1803400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81413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For a 65-year-old patient with a 2.5-cm peripheral tumor, biopsy proven to be lung adenocarcinoma, with slightly enlarged mediastinal nodes and a positive PET scan in the original tumor and a few mediastinal nodes but nowhere else, would you stage the mediastinum prior to surgical resection?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3756338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948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CASE: peripheral </a:t>
            </a:r>
            <a:r>
              <a:rPr lang="en-US" dirty="0" err="1" smtClean="0">
                <a:solidFill>
                  <a:srgbClr val="FFFF00"/>
                </a:solidFill>
              </a:rPr>
              <a:t>adenoca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69-year-old </a:t>
            </a:r>
            <a:r>
              <a:rPr lang="en-US" dirty="0" smtClean="0">
                <a:solidFill>
                  <a:schemeClr val="bg1"/>
                </a:solidFill>
              </a:rPr>
              <a:t>F former smoker</a:t>
            </a:r>
          </a:p>
          <a:p>
            <a:r>
              <a:rPr lang="en-US" dirty="0">
                <a:solidFill>
                  <a:schemeClr val="bg1"/>
                </a:solidFill>
              </a:rPr>
              <a:t>Screening CT </a:t>
            </a:r>
            <a:r>
              <a:rPr lang="en-US" dirty="0" smtClean="0">
                <a:solidFill>
                  <a:schemeClr val="bg1"/>
                </a:solidFill>
              </a:rPr>
              <a:t>chest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Still working, COPD, no additional major comorbidities,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FEV1 58%, DCO 65%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1735667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9737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26143"/>
            <a:ext cx="3318933" cy="3318933"/>
          </a:xfr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032" y="522273"/>
            <a:ext cx="4334933" cy="508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85" y="3866364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1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Resection for T1 peripheral lesions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5067" y="2480733"/>
            <a:ext cx="948267" cy="42056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2133" dirty="0"/>
          </a:p>
        </p:txBody>
      </p:sp>
      <p:sp>
        <p:nvSpPr>
          <p:cNvPr id="6" name="TextBox 5"/>
          <p:cNvSpPr txBox="1"/>
          <p:nvPr/>
        </p:nvSpPr>
        <p:spPr>
          <a:xfrm>
            <a:off x="4775200" y="2345267"/>
            <a:ext cx="4131733" cy="3374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3" dirty="0"/>
              <a:t>cT1aN0M0 not biopsied</a:t>
            </a:r>
          </a:p>
          <a:p>
            <a:r>
              <a:rPr lang="en-US" sz="2133" dirty="0"/>
              <a:t>15 mm</a:t>
            </a:r>
          </a:p>
          <a:p>
            <a:r>
              <a:rPr lang="en-US" sz="2133" dirty="0"/>
              <a:t>Max SUV 0.6</a:t>
            </a:r>
          </a:p>
          <a:p>
            <a:r>
              <a:rPr lang="en-US" sz="2133" dirty="0"/>
              <a:t>Additional </a:t>
            </a:r>
            <a:r>
              <a:rPr lang="en-US" sz="2133" dirty="0" err="1"/>
              <a:t>pGGO</a:t>
            </a:r>
            <a:r>
              <a:rPr lang="en-US" sz="2133" dirty="0"/>
              <a:t> 15mm RUL</a:t>
            </a:r>
          </a:p>
          <a:p>
            <a:endParaRPr lang="en-US" sz="2133" dirty="0"/>
          </a:p>
          <a:p>
            <a:r>
              <a:rPr lang="en-US" sz="2133" dirty="0"/>
              <a:t>VATS wedge &gt; completion SS RLL, HD 4</a:t>
            </a:r>
          </a:p>
          <a:p>
            <a:r>
              <a:rPr lang="en-US" sz="2133" dirty="0"/>
              <a:t>pT1aN0M0R0 adenocarcinoma</a:t>
            </a:r>
          </a:p>
          <a:p>
            <a:r>
              <a:rPr lang="en-US" sz="2133" dirty="0"/>
              <a:t>10mm, acinar predominant invasive </a:t>
            </a:r>
            <a:r>
              <a:rPr lang="en-US" sz="2133" dirty="0" err="1"/>
              <a:t>adenoca</a:t>
            </a:r>
            <a:r>
              <a:rPr lang="en-US" sz="2133" dirty="0"/>
              <a:t>, G2, PL0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09800"/>
            <a:ext cx="3657600" cy="3657600"/>
          </a:xfrm>
        </p:spPr>
      </p:pic>
      <p:sp>
        <p:nvSpPr>
          <p:cNvPr id="10" name="TextBox 9"/>
          <p:cNvSpPr txBox="1"/>
          <p:nvPr/>
        </p:nvSpPr>
        <p:spPr>
          <a:xfrm>
            <a:off x="3048000" y="2209799"/>
            <a:ext cx="1185334" cy="65193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2133" dirty="0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804333" y="1735667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177178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CASE: resect or SABR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78-year-old </a:t>
            </a:r>
            <a:r>
              <a:rPr lang="en-US" dirty="0" smtClean="0">
                <a:solidFill>
                  <a:schemeClr val="bg1"/>
                </a:solidFill>
              </a:rPr>
              <a:t>M former smoker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New onset progressive RA, fine </a:t>
            </a:r>
            <a:r>
              <a:rPr lang="en-US" dirty="0" err="1" smtClean="0">
                <a:solidFill>
                  <a:schemeClr val="bg1"/>
                </a:solidFill>
              </a:rPr>
              <a:t>crepitants</a:t>
            </a:r>
            <a:r>
              <a:rPr lang="en-US" dirty="0" smtClean="0">
                <a:solidFill>
                  <a:schemeClr val="bg1"/>
                </a:solidFill>
              </a:rPr>
              <a:t> on auscultation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Chest imaging = pulmonary fibrotic changes and RUL nodule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Remains active, no limitation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FEV1 3.14 liters, DCO 60%, RV 50%</a:t>
            </a:r>
          </a:p>
          <a:p>
            <a:endParaRPr lang="en-US" dirty="0"/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1735667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136730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33" y="2074333"/>
            <a:ext cx="3657600" cy="36576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534" y="1735667"/>
            <a:ext cx="4334933" cy="43349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81867" y="2074334"/>
            <a:ext cx="1151467" cy="42056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2133" dirty="0"/>
          </a:p>
        </p:txBody>
      </p:sp>
      <p:sp>
        <p:nvSpPr>
          <p:cNvPr id="7" name="TextBox 6"/>
          <p:cNvSpPr txBox="1"/>
          <p:nvPr/>
        </p:nvSpPr>
        <p:spPr>
          <a:xfrm>
            <a:off x="7281334" y="1938867"/>
            <a:ext cx="1490133" cy="42056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2133" dirty="0"/>
          </a:p>
        </p:txBody>
      </p:sp>
      <p:sp>
        <p:nvSpPr>
          <p:cNvPr id="8" name="TextBox 7"/>
          <p:cNvSpPr txBox="1"/>
          <p:nvPr/>
        </p:nvSpPr>
        <p:spPr>
          <a:xfrm>
            <a:off x="4436533" y="1787919"/>
            <a:ext cx="1151467" cy="42056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2133" dirty="0"/>
          </a:p>
        </p:txBody>
      </p:sp>
    </p:spTree>
    <p:extLst>
      <p:ext uri="{BB962C8B-B14F-4D97-AF65-F5344CB8AC3E}">
        <p14:creationId xmlns:p14="http://schemas.microsoft.com/office/powerpoint/2010/main" val="6044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CT guided </a:t>
            </a:r>
            <a:r>
              <a:rPr lang="en-US" dirty="0" err="1" smtClean="0">
                <a:solidFill>
                  <a:schemeClr val="bg1"/>
                </a:solidFill>
              </a:rPr>
              <a:t>bx</a:t>
            </a:r>
            <a:r>
              <a:rPr lang="en-US" dirty="0" smtClean="0">
                <a:solidFill>
                  <a:schemeClr val="bg1"/>
                </a:solidFill>
              </a:rPr>
              <a:t> suspects </a:t>
            </a:r>
            <a:r>
              <a:rPr lang="en-US" dirty="0" err="1" smtClean="0">
                <a:solidFill>
                  <a:schemeClr val="bg1"/>
                </a:solidFill>
              </a:rPr>
              <a:t>adenoca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cT1aN0M0, 14 mm, max SUV 3.5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Offered him SABR…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Wire-localized VATS wedge resection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pT1aNxM0R0 mixed </a:t>
            </a:r>
            <a:r>
              <a:rPr lang="en-US" dirty="0" err="1" smtClean="0">
                <a:solidFill>
                  <a:schemeClr val="bg1"/>
                </a:solidFill>
              </a:rPr>
              <a:t>adeno</a:t>
            </a:r>
            <a:r>
              <a:rPr lang="en-US" dirty="0" smtClean="0">
                <a:solidFill>
                  <a:schemeClr val="bg1"/>
                </a:solidFill>
              </a:rPr>
              <a:t>-SCLC (50%)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11 mm, G4, PL2, LVI+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8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Y TEMPLATE">
  <a:themeElements>
    <a:clrScheme name="MY TEMPLATE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Y TEMPLAT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CCFF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CCFF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Y TEMPLAT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Y TEMPLAT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3_MY TEMPLAT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Default Design">
  <a:themeElements>
    <a:clrScheme name="4_Default Design 26">
      <a:dk1>
        <a:srgbClr val="000000"/>
      </a:dk1>
      <a:lt1>
        <a:srgbClr val="FFFFFF"/>
      </a:lt1>
      <a:dk2>
        <a:srgbClr val="000066"/>
      </a:dk2>
      <a:lt2>
        <a:srgbClr val="F09828"/>
      </a:lt2>
      <a:accent1>
        <a:srgbClr val="DDDA68"/>
      </a:accent1>
      <a:accent2>
        <a:srgbClr val="99D0D7"/>
      </a:accent2>
      <a:accent3>
        <a:srgbClr val="AAAAB8"/>
      </a:accent3>
      <a:accent4>
        <a:srgbClr val="DADADA"/>
      </a:accent4>
      <a:accent5>
        <a:srgbClr val="EBEAB9"/>
      </a:accent5>
      <a:accent6>
        <a:srgbClr val="8ABCC3"/>
      </a:accent6>
      <a:hlink>
        <a:srgbClr val="7FE258"/>
      </a:hlink>
      <a:folHlink>
        <a:srgbClr val="DF9189"/>
      </a:folHlink>
    </a:clrScheme>
    <a:fontScheme name="4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CCFF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CCFF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4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1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16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17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18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9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0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1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2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3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4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5">
        <a:dk1>
          <a:srgbClr val="000000"/>
        </a:dk1>
        <a:lt1>
          <a:srgbClr val="FFFFFF"/>
        </a:lt1>
        <a:dk2>
          <a:srgbClr val="6A737B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B9BCBF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6">
        <a:dk1>
          <a:srgbClr val="000000"/>
        </a:dk1>
        <a:lt1>
          <a:srgbClr val="FFFFFF"/>
        </a:lt1>
        <a:dk2>
          <a:srgbClr val="000066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AAAAB8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MY TEMPLATE">
  <a:themeElements>
    <a:clrScheme name="MY TEMPLATE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Y TEMPLAT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Y TEMPLAT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Y TEMPLAT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wilight">
  <a:themeElements>
    <a:clrScheme name="Twilight">
      <a:dk1>
        <a:sysClr val="windowText" lastClr="000000"/>
      </a:dk1>
      <a:lt1>
        <a:sysClr val="window" lastClr="FFFFFF"/>
      </a:lt1>
      <a:dk2>
        <a:srgbClr val="24213E"/>
      </a:dk2>
      <a:lt2>
        <a:srgbClr val="E9EAF0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1C6CF1"/>
      </a:hlink>
      <a:folHlink>
        <a:srgbClr val="C649E0"/>
      </a:folHlink>
    </a:clrScheme>
    <a:fontScheme name="Twilight">
      <a:maj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 fov="600000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300000"/>
              </a:schemeClr>
            </a:gs>
            <a:gs pos="31000">
              <a:schemeClr val="bg1">
                <a:tint val="100000"/>
                <a:satMod val="300000"/>
              </a:schemeClr>
            </a:gs>
            <a:gs pos="6200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100000"/>
                <a:hueMod val="93000"/>
                <a:satMod val="50000"/>
                <a:lumMod val="2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100000"/>
                <a:alpha val="100000"/>
                <a:hueMod val="100000"/>
                <a:satMod val="150000"/>
                <a:lumMod val="5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MY TEMPLATE">
  <a:themeElements>
    <a:clrScheme name="MY TEMPLATE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Y TEMPLAT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Y TEMPLAT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Y TEMPLAT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Twilight">
  <a:themeElements>
    <a:clrScheme name="Twilight">
      <a:dk1>
        <a:sysClr val="windowText" lastClr="000000"/>
      </a:dk1>
      <a:lt1>
        <a:sysClr val="window" lastClr="FFFFFF"/>
      </a:lt1>
      <a:dk2>
        <a:srgbClr val="24213E"/>
      </a:dk2>
      <a:lt2>
        <a:srgbClr val="E9EAF0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1C6CF1"/>
      </a:hlink>
      <a:folHlink>
        <a:srgbClr val="C649E0"/>
      </a:folHlink>
    </a:clrScheme>
    <a:fontScheme name="Twilight">
      <a:maj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 fov="600000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300000"/>
              </a:schemeClr>
            </a:gs>
            <a:gs pos="31000">
              <a:schemeClr val="bg1">
                <a:tint val="100000"/>
                <a:satMod val="300000"/>
              </a:schemeClr>
            </a:gs>
            <a:gs pos="6200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100000"/>
                <a:hueMod val="93000"/>
                <a:satMod val="50000"/>
                <a:lumMod val="2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100000"/>
                <a:alpha val="100000"/>
                <a:hueMod val="100000"/>
                <a:satMod val="150000"/>
                <a:lumMod val="5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Office\Templates\MY TEMPLATE.pot</Template>
  <TotalTime>4010</TotalTime>
  <Words>561</Words>
  <Application>Microsoft Macintosh PowerPoint</Application>
  <PresentationFormat>On-screen Show (4:3)</PresentationFormat>
  <Paragraphs>98</Paragraphs>
  <Slides>28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10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51" baseType="lpstr">
      <vt:lpstr>AdvOT8649160c.B</vt:lpstr>
      <vt:lpstr>AdvOT8649160c.B+20</vt:lpstr>
      <vt:lpstr>Calibri</vt:lpstr>
      <vt:lpstr>Calibri Light</vt:lpstr>
      <vt:lpstr>Consolas</vt:lpstr>
      <vt:lpstr>Corbel</vt:lpstr>
      <vt:lpstr>ＭＳ Ｐゴシック</vt:lpstr>
      <vt:lpstr>Times</vt:lpstr>
      <vt:lpstr>Times New Roman</vt:lpstr>
      <vt:lpstr>ヒラギノ角ゴ Pro W3</vt:lpstr>
      <vt:lpstr>Arial</vt:lpstr>
      <vt:lpstr>MY TEMPLATE</vt:lpstr>
      <vt:lpstr>4_Default Design</vt:lpstr>
      <vt:lpstr>3_Office Theme</vt:lpstr>
      <vt:lpstr>1_MY TEMPLATE</vt:lpstr>
      <vt:lpstr>Office Theme</vt:lpstr>
      <vt:lpstr>1_Office Theme</vt:lpstr>
      <vt:lpstr>Twilight</vt:lpstr>
      <vt:lpstr>2_MY TEMPLATE</vt:lpstr>
      <vt:lpstr>1_Twilight</vt:lpstr>
      <vt:lpstr>3_MY TEMPLATE</vt:lpstr>
      <vt:lpstr>Document</vt:lpstr>
      <vt:lpstr>Photo Editor Photo</vt:lpstr>
      <vt:lpstr>PowerPoint Presentation</vt:lpstr>
      <vt:lpstr>Controversies in the surgical management of lung cancer</vt:lpstr>
      <vt:lpstr>PowerPoint Presentation</vt:lpstr>
      <vt:lpstr>CASE: peripheral adenoca</vt:lpstr>
      <vt:lpstr>PowerPoint Presentation</vt:lpstr>
      <vt:lpstr>Resection for T1 peripheral lesions</vt:lpstr>
      <vt:lpstr>CASE: resect or SABR</vt:lpstr>
      <vt:lpstr>PowerPoint Presentation</vt:lpstr>
      <vt:lpstr>PowerPoint Presentation</vt:lpstr>
      <vt:lpstr>Controversies in the surgical management of lung cancer</vt:lpstr>
      <vt:lpstr>Lobes or less for peripheral T1aN0 tumors </vt:lpstr>
      <vt:lpstr> The peripheral adenocarcinoma spectrum</vt:lpstr>
      <vt:lpstr>Tumor Shadow Disappearance Ratio Size 0-20 mm (n=135)</vt:lpstr>
      <vt:lpstr>Tumor Shadow Disappearance Ratio Size 0-20 mm (n=135)</vt:lpstr>
      <vt:lpstr>PowerPoint Presentation</vt:lpstr>
      <vt:lpstr>5-YEAR OVERALL SURVIVAL</vt:lpstr>
      <vt:lpstr>PowerPoint Presentation</vt:lpstr>
      <vt:lpstr>PowerPoint Presentation</vt:lpstr>
      <vt:lpstr>PowerPoint Presentation</vt:lpstr>
      <vt:lpstr>Sublobar resections for pT1N0M0 </vt:lpstr>
      <vt:lpstr>Surgery vs SABR for stage I disease </vt:lpstr>
      <vt:lpstr>Surgery vs SABR for stage I disease </vt:lpstr>
      <vt:lpstr>PowerPoint Presentation</vt:lpstr>
      <vt:lpstr>Open vs VATS/Uniportal vs Robot </vt:lpstr>
      <vt:lpstr>PowerPoint Presentation</vt:lpstr>
      <vt:lpstr>The costs of what we do matter…</vt:lpstr>
      <vt:lpstr>PowerPoint Presentation</vt:lpstr>
      <vt:lpstr>Conclusions: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185</cp:revision>
  <cp:lastPrinted>2017-02-11T21:21:32Z</cp:lastPrinted>
  <dcterms:created xsi:type="dcterms:W3CDTF">2001-08-08T17:45:42Z</dcterms:created>
  <dcterms:modified xsi:type="dcterms:W3CDTF">2017-05-18T19:08:45Z</dcterms:modified>
  <cp:category/>
</cp:coreProperties>
</file>