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99" r:id="rId1"/>
    <p:sldMasterId id="2147484412" r:id="rId2"/>
    <p:sldMasterId id="2147484568" r:id="rId3"/>
    <p:sldMasterId id="2147484570" r:id="rId4"/>
    <p:sldMasterId id="2147484572" r:id="rId5"/>
  </p:sldMasterIdLst>
  <p:notesMasterIdLst>
    <p:notesMasterId r:id="rId25"/>
  </p:notesMasterIdLst>
  <p:handoutMasterIdLst>
    <p:handoutMasterId r:id="rId26"/>
  </p:handoutMasterIdLst>
  <p:sldIdLst>
    <p:sldId id="1017" r:id="rId6"/>
    <p:sldId id="1009" r:id="rId7"/>
    <p:sldId id="1019" r:id="rId8"/>
    <p:sldId id="1011" r:id="rId9"/>
    <p:sldId id="1012" r:id="rId10"/>
    <p:sldId id="1010" r:id="rId11"/>
    <p:sldId id="964" r:id="rId12"/>
    <p:sldId id="965" r:id="rId13"/>
    <p:sldId id="966" r:id="rId14"/>
    <p:sldId id="1013" r:id="rId15"/>
    <p:sldId id="1014" r:id="rId16"/>
    <p:sldId id="1015" r:id="rId17"/>
    <p:sldId id="874" r:id="rId18"/>
    <p:sldId id="876" r:id="rId19"/>
    <p:sldId id="1007" r:id="rId20"/>
    <p:sldId id="880" r:id="rId21"/>
    <p:sldId id="883" r:id="rId22"/>
    <p:sldId id="888" r:id="rId23"/>
    <p:sldId id="1008" r:id="rId24"/>
  </p:sldIdLst>
  <p:sldSz cx="9144000" cy="6858000" type="screen4x3"/>
  <p:notesSz cx="7010400" cy="9296400"/>
  <p:defaultTextStyle>
    <a:defPPr>
      <a:defRPr lang="en-US"/>
    </a:defPPr>
    <a:lvl1pPr algn="l" defTabSz="45718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1pPr>
    <a:lvl2pPr marL="457182" algn="l" defTabSz="45718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2pPr>
    <a:lvl3pPr marL="914363" algn="l" defTabSz="45718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3pPr>
    <a:lvl4pPr marL="1371545" algn="l" defTabSz="45718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4pPr>
    <a:lvl5pPr marL="1828727" algn="l" defTabSz="45718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5pPr>
    <a:lvl6pPr marL="2285909" algn="l" defTabSz="914363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6pPr>
    <a:lvl7pPr marL="2743090" algn="l" defTabSz="914363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7pPr>
    <a:lvl8pPr marL="3200272" algn="l" defTabSz="914363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8pPr>
    <a:lvl9pPr marL="3657454" algn="l" defTabSz="914363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82"/>
    <a:srgbClr val="7A4080"/>
    <a:srgbClr val="2C6AB6"/>
    <a:srgbClr val="990099"/>
    <a:srgbClr val="E3DDEB"/>
    <a:srgbClr val="8B3331"/>
    <a:srgbClr val="0000B4"/>
    <a:srgbClr val="D8CFE3"/>
    <a:srgbClr val="863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64" autoAdjust="0"/>
    <p:restoredTop sz="96047" autoAdjust="0"/>
  </p:normalViewPr>
  <p:slideViewPr>
    <p:cSldViewPr snapToGrid="0" snapToObjects="1">
      <p:cViewPr>
        <p:scale>
          <a:sx n="100" d="100"/>
          <a:sy n="100" d="100"/>
        </p:scale>
        <p:origin x="1664" y="472"/>
      </p:cViewPr>
      <p:guideLst>
        <p:guide orient="horz" pos="2880"/>
        <p:guide pos="288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296"/>
    </p:cViewPr>
  </p:sorterViewPr>
  <p:notesViewPr>
    <p:cSldViewPr snapToGrid="0" snapToObjects="1">
      <p:cViewPr varScale="1">
        <p:scale>
          <a:sx n="82" d="100"/>
          <a:sy n="82" d="100"/>
        </p:scale>
        <p:origin x="-1974" y="-10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More than 10</c:v>
                </c:pt>
                <c:pt idx="1">
                  <c:v>6–10</c:v>
                </c:pt>
                <c:pt idx="2">
                  <c:v>3–5</c:v>
                </c:pt>
                <c:pt idx="3">
                  <c:v>1–2</c:v>
                </c:pt>
                <c:pt idx="4">
                  <c:v>0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0.07</c:v>
                </c:pt>
                <c:pt idx="3">
                  <c:v>0.25</c:v>
                </c:pt>
                <c:pt idx="4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2513808"/>
        <c:axId val="682515856"/>
      </c:barChart>
      <c:catAx>
        <c:axId val="682513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ysClr val="window" lastClr="FFFFFF"/>
          </a:solidFill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682515856"/>
        <c:crosses val="autoZero"/>
        <c:auto val="1"/>
        <c:lblAlgn val="ctr"/>
        <c:lblOffset val="100"/>
        <c:noMultiLvlLbl val="0"/>
      </c:catAx>
      <c:valAx>
        <c:axId val="6825158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68251380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FBDB3-3988-49D4-8699-81E233C46B7A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C4E56-FF9E-4067-AF21-FF64B826FC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800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925" y="0"/>
            <a:ext cx="3036888" cy="465138"/>
          </a:xfrm>
          <a:prstGeom prst="rect">
            <a:avLst/>
          </a:prstGeom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1C71F77-FF14-4150-AA58-A7871FB20B3D}" type="datetimeFigureOut">
              <a:rPr lang="en-US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4838"/>
            <a:ext cx="5610225" cy="4184650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925" y="8829675"/>
            <a:ext cx="3036888" cy="465138"/>
          </a:xfrm>
          <a:prstGeom prst="rect">
            <a:avLst/>
          </a:prstGeom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DB6368-6BDC-495A-8A79-D0BE1050AF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6437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18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182" algn="l" defTabSz="45718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363" algn="l" defTabSz="45718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545" algn="l" defTabSz="45718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727" algn="l" defTabSz="45718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5909" algn="l" defTabSz="4571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4571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4571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4571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768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DB6368-6BDC-495A-8A79-D0BE1050AF9E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9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7DC786-832C-41F5-AAB5-49623608BA53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2253E-F816-414D-95D9-CA675D4F8D4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3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9BDBB9-E82C-4805-9FA1-4203A573E2BE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48B50-F4CD-4DDF-9D90-DC214D4F42F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9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F76F56-60A0-4A26-8484-9DAB5902589B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629B5-D65F-4EED-90EA-095502B2C2E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4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6F5D-6A2E-4F40-89C4-89456851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C3FA7-9102-4702-B086-A0D85572B8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1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52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366DC-9BB8-5B4E-A55F-1C788B301531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03466-F730-C845-B3EB-B60B40CE6B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3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6F5D-6A2E-4F40-89C4-89456851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C3FA7-9102-4702-B086-A0D85572B8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1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7DC786-832C-41F5-AAB5-49623608BA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2253E-F816-414D-95D9-CA675D4F8D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6F5D-6A2E-4F40-89C4-894568514FFC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C3FA7-9102-4702-B086-A0D85572B8E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C6CEB3-EF37-4D0E-827B-C679A27D6638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534A2A-3819-484D-B91E-4564AB1F31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6F5D-6A2E-4F40-89C4-894568514FFC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C3FA7-9102-4702-B086-A0D85572B8E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1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775F59-C95A-465E-AB14-1CF3C7FFD324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437060-52ED-4645-8B42-608CD04F5B6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05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6DA59D-18B2-4911-B230-976A20D0E9D7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85FF6-2BF1-4708-B235-F3749984E96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20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0" indent="0">
              <a:buNone/>
              <a:defRPr sz="1800" b="1"/>
            </a:lvl3pPr>
            <a:lvl4pPr marL="1371511" indent="0">
              <a:buNone/>
              <a:defRPr sz="1600" b="1"/>
            </a:lvl4pPr>
            <a:lvl5pPr marL="1828682" indent="0">
              <a:buNone/>
              <a:defRPr sz="1600" b="1"/>
            </a:lvl5pPr>
            <a:lvl6pPr marL="2285852" indent="0">
              <a:buNone/>
              <a:defRPr sz="1600" b="1"/>
            </a:lvl6pPr>
            <a:lvl7pPr marL="2743022" indent="0">
              <a:buNone/>
              <a:defRPr sz="1600" b="1"/>
            </a:lvl7pPr>
            <a:lvl8pPr marL="3200192" indent="0">
              <a:buNone/>
              <a:defRPr sz="1600" b="1"/>
            </a:lvl8pPr>
            <a:lvl9pPr marL="365736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0" indent="0">
              <a:buNone/>
              <a:defRPr sz="1800" b="1"/>
            </a:lvl3pPr>
            <a:lvl4pPr marL="1371511" indent="0">
              <a:buNone/>
              <a:defRPr sz="1600" b="1"/>
            </a:lvl4pPr>
            <a:lvl5pPr marL="1828682" indent="0">
              <a:buNone/>
              <a:defRPr sz="1600" b="1"/>
            </a:lvl5pPr>
            <a:lvl6pPr marL="2285852" indent="0">
              <a:buNone/>
              <a:defRPr sz="1600" b="1"/>
            </a:lvl6pPr>
            <a:lvl7pPr marL="2743022" indent="0">
              <a:buNone/>
              <a:defRPr sz="1600" b="1"/>
            </a:lvl7pPr>
            <a:lvl8pPr marL="3200192" indent="0">
              <a:buNone/>
              <a:defRPr sz="1600" b="1"/>
            </a:lvl8pPr>
            <a:lvl9pPr marL="365736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99054-DA1E-4047-B470-15FFBCD055FB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672C03-7C2A-40B8-8D37-EC03EB38981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17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C6CEB3-EF37-4D0E-827B-C679A27D6638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534A2A-3819-484D-B91E-4564AB1F31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41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F96608-C9AF-46A3-B35B-40BF37C4E08A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BDC850-EF5C-4958-B12B-FC3FD36E1B5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98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0" indent="0">
              <a:buNone/>
              <a:defRPr sz="1000"/>
            </a:lvl3pPr>
            <a:lvl4pPr marL="1371511" indent="0">
              <a:buNone/>
              <a:defRPr sz="900"/>
            </a:lvl4pPr>
            <a:lvl5pPr marL="1828682" indent="0">
              <a:buNone/>
              <a:defRPr sz="900"/>
            </a:lvl5pPr>
            <a:lvl6pPr marL="2285852" indent="0">
              <a:buNone/>
              <a:defRPr sz="900"/>
            </a:lvl6pPr>
            <a:lvl7pPr marL="2743022" indent="0">
              <a:buNone/>
              <a:defRPr sz="900"/>
            </a:lvl7pPr>
            <a:lvl8pPr marL="3200192" indent="0">
              <a:buNone/>
              <a:defRPr sz="900"/>
            </a:lvl8pPr>
            <a:lvl9pPr marL="36573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533ABB-FDE3-43E2-A98F-46AD0B00DC64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9674E-C607-4B3E-8C16-B99F6E571D9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06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0" indent="0">
              <a:buNone/>
              <a:defRPr sz="2400"/>
            </a:lvl3pPr>
            <a:lvl4pPr marL="1371511" indent="0">
              <a:buNone/>
              <a:defRPr sz="2000"/>
            </a:lvl4pPr>
            <a:lvl5pPr marL="1828682" indent="0">
              <a:buNone/>
              <a:defRPr sz="2000"/>
            </a:lvl5pPr>
            <a:lvl6pPr marL="2285852" indent="0">
              <a:buNone/>
              <a:defRPr sz="2000"/>
            </a:lvl6pPr>
            <a:lvl7pPr marL="2743022" indent="0">
              <a:buNone/>
              <a:defRPr sz="2000"/>
            </a:lvl7pPr>
            <a:lvl8pPr marL="3200192" indent="0">
              <a:buNone/>
              <a:defRPr sz="2000"/>
            </a:lvl8pPr>
            <a:lvl9pPr marL="365736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0" indent="0">
              <a:buNone/>
              <a:defRPr sz="1000"/>
            </a:lvl3pPr>
            <a:lvl4pPr marL="1371511" indent="0">
              <a:buNone/>
              <a:defRPr sz="900"/>
            </a:lvl4pPr>
            <a:lvl5pPr marL="1828682" indent="0">
              <a:buNone/>
              <a:defRPr sz="900"/>
            </a:lvl5pPr>
            <a:lvl6pPr marL="2285852" indent="0">
              <a:buNone/>
              <a:defRPr sz="900"/>
            </a:lvl6pPr>
            <a:lvl7pPr marL="2743022" indent="0">
              <a:buNone/>
              <a:defRPr sz="900"/>
            </a:lvl7pPr>
            <a:lvl8pPr marL="3200192" indent="0">
              <a:buNone/>
              <a:defRPr sz="900"/>
            </a:lvl8pPr>
            <a:lvl9pPr marL="36573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F16525-51F0-4C97-AB59-A57020320676}" type="datetimeFigureOut">
              <a:rPr lang="en-US" smtClean="0"/>
              <a:pPr>
                <a:defRPr/>
              </a:pPr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F3611B-09D3-40D5-AEC4-52DFDDE95E5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5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theme" Target="../theme/theme5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1" y="25420"/>
            <a:ext cx="9143999" cy="68579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6037"/>
            <a:ext cx="8229600" cy="592667"/>
          </a:xfrm>
          <a:prstGeom prst="rect">
            <a:avLst/>
          </a:prstGeom>
        </p:spPr>
        <p:txBody>
          <a:bodyPr vert="horz" lIns="91436" tIns="45718" rIns="91436" bIns="45718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76376"/>
            <a:ext cx="8229600" cy="504402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6553200"/>
            <a:ext cx="457200" cy="304800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ctr">
              <a:defRPr sz="900" b="0">
                <a:solidFill>
                  <a:schemeClr val="tx1"/>
                </a:solidFill>
              </a:defRPr>
            </a:lvl1pPr>
          </a:lstStyle>
          <a:p>
            <a:pPr defTabSz="914340" fontAlgn="auto">
              <a:spcBef>
                <a:spcPts val="0"/>
              </a:spcBef>
              <a:spcAft>
                <a:spcPts val="0"/>
              </a:spcAft>
            </a:pPr>
            <a:fld id="{5FDD2891-E575-45E7-98FD-57D61569D743}" type="slidenum">
              <a:rPr lang="sv-SE" smtClean="0">
                <a:solidFill>
                  <a:prstClr val="black"/>
                </a:solidFill>
                <a:latin typeface="Arial"/>
                <a:ea typeface="+mn-ea"/>
                <a:cs typeface="+mn-cs"/>
              </a:rPr>
              <a:pPr defTabSz="91434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sv-SE">
              <a:solidFill>
                <a:prstClr val="black"/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707486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914318" rtl="0" eaLnBrk="1" latinLnBrk="0" hangingPunct="1">
        <a:lnSpc>
          <a:spcPct val="95000"/>
        </a:lnSpc>
        <a:spcBef>
          <a:spcPts val="0"/>
        </a:spcBef>
        <a:buNone/>
        <a:defRPr sz="1800" b="0" kern="1200">
          <a:solidFill>
            <a:srgbClr val="004B87"/>
          </a:solidFill>
          <a:latin typeface="+mn-lt"/>
          <a:ea typeface="+mj-ea"/>
          <a:cs typeface="Rockwell" pitchFamily="18" charset="0"/>
        </a:defRPr>
      </a:lvl1pPr>
    </p:titleStyle>
    <p:bodyStyle>
      <a:lvl1pPr marL="169848" indent="-169848" algn="l" defTabSz="914318" rtl="0" eaLnBrk="1" latinLnBrk="0" hangingPunct="1">
        <a:lnSpc>
          <a:spcPct val="95000"/>
        </a:lnSpc>
        <a:spcBef>
          <a:spcPts val="1200"/>
        </a:spcBef>
        <a:buClr>
          <a:schemeClr val="accent1"/>
        </a:buClr>
        <a:buSzPct val="11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Rockwell" pitchFamily="18" charset="0"/>
        </a:defRPr>
      </a:lvl1pPr>
      <a:lvl2pPr marL="576211" indent="-228579" algn="l" defTabSz="914318" rtl="0" eaLnBrk="1" latinLnBrk="0" hangingPunct="1">
        <a:lnSpc>
          <a:spcPct val="95000"/>
        </a:lnSpc>
        <a:spcBef>
          <a:spcPts val="400"/>
        </a:spcBef>
        <a:buClr>
          <a:schemeClr val="accent1"/>
        </a:buClr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Rockwell" pitchFamily="18" charset="0"/>
        </a:defRPr>
      </a:lvl2pPr>
      <a:lvl3pPr marL="804791" indent="-117464" algn="l" defTabSz="914318" rtl="0" eaLnBrk="1" latinLnBrk="0" hangingPunct="1">
        <a:lnSpc>
          <a:spcPct val="95000"/>
        </a:lnSpc>
        <a:spcBef>
          <a:spcPts val="3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Rockwell" pitchFamily="18" charset="0"/>
        </a:defRPr>
      </a:lvl3pPr>
      <a:lvl4pPr marL="1084165" indent="-169848" algn="l" defTabSz="914318" rtl="0" eaLnBrk="1" latinLnBrk="0" hangingPunct="1">
        <a:lnSpc>
          <a:spcPct val="95000"/>
        </a:lnSpc>
        <a:spcBef>
          <a:spcPts val="200"/>
        </a:spcBef>
        <a:buClr>
          <a:schemeClr val="accent1"/>
        </a:buClr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Rockwell" pitchFamily="18" charset="0"/>
        </a:defRPr>
      </a:lvl4pPr>
      <a:lvl5pPr marL="1371477" indent="-169848" algn="l" defTabSz="914318" rtl="0" eaLnBrk="1" latinLnBrk="0" hangingPunct="1">
        <a:lnSpc>
          <a:spcPct val="95000"/>
        </a:lnSpc>
        <a:spcBef>
          <a:spcPts val="200"/>
        </a:spcBef>
        <a:buClr>
          <a:schemeClr val="accent1"/>
        </a:buClr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Rockwell" pitchFamily="18" charset="0"/>
        </a:defRPr>
      </a:lvl5pPr>
      <a:lvl6pPr marL="2514374" indent="-228579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3" indent="-228579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1" indent="-228579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1" indent="-228579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7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5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5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A008-419E-4EA6-A4DA-E2433E84CBBB}" type="datetimeFigureOut">
              <a:rPr lang="en-US" smtClean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40" fontAlgn="auto">
              <a:spcBef>
                <a:spcPts val="0"/>
              </a:spcBef>
              <a:spcAft>
                <a:spcPts val="0"/>
              </a:spcAft>
            </a:pPr>
            <a:fld id="{5FDD2891-E575-45E7-98FD-57D61569D743}" type="slidenum">
              <a:rPr lang="sv-SE" smtClean="0">
                <a:solidFill>
                  <a:prstClr val="black"/>
                </a:solidFill>
                <a:latin typeface="Arial"/>
                <a:ea typeface="+mn-ea"/>
                <a:cs typeface="+mn-cs"/>
              </a:rPr>
              <a:pPr defTabSz="91434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sv-SE">
              <a:solidFill>
                <a:prstClr val="black"/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8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3" r:id="rId1"/>
    <p:sldLayoutId id="2147484414" r:id="rId2"/>
    <p:sldLayoutId id="2147484415" r:id="rId3"/>
    <p:sldLayoutId id="2147484416" r:id="rId4"/>
    <p:sldLayoutId id="2147484417" r:id="rId5"/>
    <p:sldLayoutId id="2147484418" r:id="rId6"/>
    <p:sldLayoutId id="2147484419" r:id="rId7"/>
    <p:sldLayoutId id="2147484420" r:id="rId8"/>
    <p:sldLayoutId id="2147484421" r:id="rId9"/>
    <p:sldLayoutId id="2147484422" r:id="rId10"/>
    <p:sldLayoutId id="214748442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ctr" defTabSz="91434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1" indent="-285732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7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48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A008-419E-4EA6-A4DA-E2433E84CB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40" fontAlgn="auto">
              <a:spcBef>
                <a:spcPts val="0"/>
              </a:spcBef>
              <a:spcAft>
                <a:spcPts val="0"/>
              </a:spcAft>
            </a:pPr>
            <a:fld id="{5FDD2891-E575-45E7-98FD-57D61569D743}" type="slidenum">
              <a:rPr lang="sv-SE" smtClean="0">
                <a:solidFill>
                  <a:prstClr val="black"/>
                </a:solidFill>
                <a:latin typeface="Arial"/>
              </a:rPr>
              <a:pPr defTabSz="91434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28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9" r:id="rId1"/>
    <p:sldLayoutId id="2147484574" r:id="rId2"/>
    <p:sldLayoutId id="214748457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ctr" defTabSz="91434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1" indent="-285732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7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48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A008-419E-4EA6-A4DA-E2433E84CB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40" fontAlgn="auto">
              <a:spcBef>
                <a:spcPts val="0"/>
              </a:spcBef>
              <a:spcAft>
                <a:spcPts val="0"/>
              </a:spcAft>
            </a:pPr>
            <a:fld id="{5FDD2891-E575-45E7-98FD-57D61569D743}" type="slidenum">
              <a:rPr lang="sv-SE" smtClean="0">
                <a:solidFill>
                  <a:prstClr val="black"/>
                </a:solidFill>
                <a:latin typeface="Arial"/>
              </a:rPr>
              <a:pPr defTabSz="91434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28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ctr" defTabSz="91434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1" indent="-285732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7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48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A008-419E-4EA6-A4DA-E2433E84CB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40" fontAlgn="auto">
              <a:spcBef>
                <a:spcPts val="0"/>
              </a:spcBef>
              <a:spcAft>
                <a:spcPts val="0"/>
              </a:spcAft>
            </a:pPr>
            <a:fld id="{5FDD2891-E575-45E7-98FD-57D61569D743}" type="slidenum">
              <a:rPr lang="sv-SE" smtClean="0">
                <a:solidFill>
                  <a:prstClr val="black"/>
                </a:solidFill>
                <a:latin typeface="Arial"/>
              </a:rPr>
              <a:pPr defTabSz="91434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28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6" r:id="rId2"/>
    <p:sldLayoutId id="214748457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ctr" defTabSz="91434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1" indent="-285732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6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77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48" indent="-228585" algn="l" defTabSz="9143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0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1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2" algn="l" defTabSz="9143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6.png"/><Relationship Id="rId5" Type="http://schemas.microsoft.com/office/2007/relationships/hdphoto" Target="../media/hdphoto2.wdp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77395" y="726925"/>
            <a:ext cx="8781941" cy="1197788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36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Radiotherapy + Immune Checkpoint Inhibitors</a:t>
            </a:r>
          </a:p>
          <a:p>
            <a:pPr algn="l" fontAlgn="auto">
              <a:lnSpc>
                <a:spcPts val="336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                      Clinical Trials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19576"/>
              </p:ext>
            </p:extLst>
          </p:nvPr>
        </p:nvGraphicFramePr>
        <p:xfrm>
          <a:off x="277395" y="1797714"/>
          <a:ext cx="8737600" cy="4090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406"/>
                <a:gridCol w="8329194"/>
              </a:tblGrid>
              <a:tr h="2683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endParaRPr lang="en-US" sz="14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400" dirty="0" smtClean="0">
                          <a:latin typeface="MS Reference Sans Serif" panose="020B0604030504040204" pitchFamily="34" charset="0"/>
                        </a:rPr>
                        <a:t> Trial Name</a:t>
                      </a:r>
                      <a:endParaRPr lang="en-US" sz="14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5186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1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MS Reference Sans Serif" panose="020B0604030504040204" pitchFamily="34" charset="0"/>
                        </a:rPr>
                        <a:t>Atezolizumab and Stereotactic Body Radiation Therapy in Treating Patients With NSCLC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2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MS Reference Sans Serif" panose="020B0604030504040204" pitchFamily="34" charset="0"/>
                        </a:rPr>
                        <a:t>MPDL3280A and Stereotactic Ablative Radiotherapy in Patients With Non-small Cell Lung Cancer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3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3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MS Reference Sans Serif" panose="020B0604030504040204" pitchFamily="34" charset="0"/>
                        </a:rPr>
                        <a:t>A Pilot Study of MPDL3280A and HIGRT in Metastatic NSCLC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149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4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effectLst/>
                          <a:latin typeface="MS Reference Sans Serif" panose="020B0604030504040204" pitchFamily="34" charset="0"/>
                        </a:rPr>
                        <a:t>Hypofractionated Radiation Therapy to Improve Immunotherapy Response in Non-Small Cell Lung Cancer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5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MK-3475 and Hypofractionated Stereotactic Radiation Therapy in Patients </a:t>
                      </a:r>
                      <a:r>
                        <a:rPr lang="en-US" sz="1200" baseline="0" dirty="0" smtClean="0">
                          <a:latin typeface="MS Reference Sans Serif" panose="020B0604030504040204" pitchFamily="34" charset="0"/>
                        </a:rPr>
                        <a:t> with </a:t>
                      </a: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NSCLC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54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6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Pembrolizumab and Stereotactic Radiosurgery for Melanoma or NSCLC Metastases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7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Hypofractionated Radiation Therapy to Improve Immunotherapy Response in Non-Small Cell Lung Cancer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8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Neoadjuvant Chemoradiation Plus Pembrolizumab Followed By Consolidation Pembrolizumab in NSCLC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935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9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A Randomized Two Arm Phase II Trial of Pembrolizumab Alone or Sequentially Following Single Fraction Non-ablative Radiation to One of the Target Lesions, in Previously Treated Patients With Stage IV NSCLC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3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10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Hypofractionated Radiation Therapy to Improve Immunotherapy Response in Non-Small Cell Lung Cancer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164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11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Trial of Nivolumab With Radiation or Nivolumab and Ipilimumab With Radiation for the Treatment of Intracranial Metastases From Non-Small Cell Lung Cancer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3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12</a:t>
                      </a:r>
                      <a:endParaRPr lang="en-US" sz="1200" dirty="0">
                        <a:latin typeface="MS Reference Sans Serif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MS Reference Sans Serif" panose="020B0604030504040204" pitchFamily="34" charset="0"/>
                        </a:rPr>
                        <a:t>Combining Radiosurgery and Nivolumab in the Treatment of Brain Metastases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58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1367748"/>
            <a:ext cx="9144000" cy="652584"/>
          </a:xfrm>
        </p:spPr>
        <p:txBody>
          <a:bodyPr rtlCol="0">
            <a:noAutofit/>
          </a:bodyPr>
          <a:lstStyle/>
          <a:p>
            <a:pPr defTabSz="913998">
              <a:defRPr/>
            </a:pPr>
            <a:r>
              <a:rPr lang="en-US" altLang="en-US" sz="18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Radiotherapy + Intralesional Interleukin-2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2011540"/>
            <a:ext cx="8890000" cy="2152650"/>
            <a:chOff x="50800" y="2832100"/>
            <a:chExt cx="8890000" cy="2152650"/>
          </a:xfrm>
        </p:grpSpPr>
        <p:pic>
          <p:nvPicPr>
            <p:cNvPr id="4710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0" y="2832100"/>
              <a:ext cx="2235200" cy="215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4710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2832100"/>
              <a:ext cx="2235200" cy="215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47109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3000" y="2832100"/>
              <a:ext cx="2235200" cy="215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47110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0400" y="2832100"/>
              <a:ext cx="2235200" cy="215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485" y="4045656"/>
            <a:ext cx="4146232" cy="179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6543518" y="5686750"/>
            <a:ext cx="26739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Monjazeb A.  Personal communication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857250"/>
            <a:ext cx="9144000" cy="652584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998" fontAlgn="auto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Novel Combinations with Radiation and Immunotherapy</a:t>
            </a:r>
          </a:p>
        </p:txBody>
      </p:sp>
    </p:spTree>
    <p:extLst>
      <p:ext uri="{BB962C8B-B14F-4D97-AF65-F5344CB8AC3E}">
        <p14:creationId xmlns:p14="http://schemas.microsoft.com/office/powerpoint/2010/main" val="143407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3" y="928042"/>
            <a:ext cx="9143999" cy="55644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Clinical Trial: XRT + IL IL2 + CI</a:t>
            </a:r>
          </a:p>
        </p:txBody>
      </p:sp>
      <p:pic>
        <p:nvPicPr>
          <p:cNvPr id="5120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3" b="3406"/>
          <a:stretch/>
        </p:blipFill>
        <p:spPr bwMode="auto">
          <a:xfrm>
            <a:off x="509471" y="2564544"/>
            <a:ext cx="7986830" cy="337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lowchart: Process 2"/>
          <p:cNvSpPr/>
          <p:nvPr/>
        </p:nvSpPr>
        <p:spPr>
          <a:xfrm>
            <a:off x="5295900" y="1624103"/>
            <a:ext cx="2819400" cy="28575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30070" y="1446074"/>
            <a:ext cx="84694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3" indent="-285743">
              <a:buFont typeface="Arial"/>
              <a:buChar char="•"/>
            </a:pPr>
            <a:r>
              <a:rPr lang="en-US" sz="1400" dirty="0"/>
              <a:t>IL-2 can upregulate PD-1 expression and activate T-cells. There is data supporting combination therapies with IL-2 and checkpoint blockade, IL-2 and radiotherapy, and checkpoint blockade and radiotherapy. </a:t>
            </a:r>
          </a:p>
          <a:p>
            <a:pPr marL="285743" indent="-285743">
              <a:buFont typeface="Arial"/>
              <a:buChar char="•"/>
            </a:pPr>
            <a:r>
              <a:rPr lang="en-US" sz="1400" dirty="0"/>
              <a:t>We hypothesize that a novel strategy combining radiotherapy and intralesional interleukin-2 (IL-2), may overcome resistance to checkpoint blockade therapy.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774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5" y="2030016"/>
            <a:ext cx="5781675" cy="2477923"/>
          </a:xfrm>
          <a:noFill/>
        </p:spPr>
      </p:pic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1" y="4561365"/>
            <a:ext cx="891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000" dirty="0">
                <a:latin typeface="MS Reference Sans Serif" panose="020B0604030504040204" pitchFamily="34" charset="0"/>
              </a:rPr>
              <a:t>Two clinical trials demonstrate the efficacy of combining RT + CpG: 27% </a:t>
            </a:r>
            <a:r>
              <a:rPr lang="en-US" altLang="en-US" sz="2000" dirty="0" err="1">
                <a:latin typeface="MS Reference Sans Serif" panose="020B0604030504040204" pitchFamily="34" charset="0"/>
              </a:rPr>
              <a:t>abscopal</a:t>
            </a:r>
            <a:r>
              <a:rPr lang="en-US" altLang="en-US" sz="2000" dirty="0">
                <a:latin typeface="MS Reference Sans Serif" panose="020B0604030504040204" pitchFamily="34" charset="0"/>
              </a:rPr>
              <a:t> response rate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7" y="2030018"/>
            <a:ext cx="3267075" cy="247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58378" y="5612608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Brody JD et al. J Clin Oncol 2010</a:t>
            </a:r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xfrm>
            <a:off x="1" y="821928"/>
            <a:ext cx="9143996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998">
              <a:defRPr/>
            </a:pPr>
            <a:r>
              <a:rPr lang="en-US" altLang="en-US" sz="24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Novel Combinations with Radiation and Immunotherapy</a:t>
            </a:r>
          </a:p>
        </p:txBody>
      </p:sp>
    </p:spTree>
    <p:extLst>
      <p:ext uri="{BB962C8B-B14F-4D97-AF65-F5344CB8AC3E}">
        <p14:creationId xmlns:p14="http://schemas.microsoft.com/office/powerpoint/2010/main" val="147809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Box 1"/>
          <p:cNvSpPr txBox="1">
            <a:spLocks noChangeArrowheads="1"/>
          </p:cNvSpPr>
          <p:nvPr/>
        </p:nvSpPr>
        <p:spPr bwMode="auto">
          <a:xfrm>
            <a:off x="0" y="86629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Patients Whose Tumors Induce Tregs Are </a:t>
            </a:r>
          </a:p>
          <a:p>
            <a:pPr algn="ctr"/>
            <a:r>
              <a:rPr lang="en-US" altLang="en-US" sz="24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Less Likely To Respond To Therapy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t="2175" r="1180" b="48535"/>
          <a:stretch/>
        </p:blipFill>
        <p:spPr bwMode="auto">
          <a:xfrm>
            <a:off x="1625400" y="1840281"/>
            <a:ext cx="6276975" cy="2193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740604" y="3772799"/>
            <a:ext cx="4034269" cy="2223719"/>
            <a:chOff x="3166666" y="2847814"/>
            <a:chExt cx="4034269" cy="2257586"/>
          </a:xfrm>
        </p:grpSpPr>
        <p:pic>
          <p:nvPicPr>
            <p:cNvPr id="2458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4" t="52307" r="50000" b="1801"/>
            <a:stretch/>
          </p:blipFill>
          <p:spPr bwMode="auto">
            <a:xfrm>
              <a:off x="3166666" y="2881681"/>
              <a:ext cx="3516794" cy="222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8"/>
            <p:cNvGrpSpPr/>
            <p:nvPr/>
          </p:nvGrpSpPr>
          <p:grpSpPr>
            <a:xfrm>
              <a:off x="4929222" y="3184981"/>
              <a:ext cx="2271713" cy="406203"/>
              <a:chOff x="4858958" y="3257550"/>
              <a:chExt cx="2271713" cy="406203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5030443" y="3257550"/>
                <a:ext cx="2100228" cy="406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u="sng" dirty="0">
                    <a:latin typeface="MS Reference Sans Serif" panose="020B0604030504040204" pitchFamily="34" charset="0"/>
                  </a:rPr>
                  <a:t>&gt;</a:t>
                </a:r>
                <a:r>
                  <a:rPr lang="en-US" sz="1000" dirty="0">
                    <a:latin typeface="MS Reference Sans Serif" panose="020B0604030504040204" pitchFamily="34" charset="0"/>
                  </a:rPr>
                  <a:t> 3 fold induction Tregs  N=5</a:t>
                </a:r>
              </a:p>
              <a:p>
                <a:r>
                  <a:rPr lang="en-US" sz="1000" dirty="0">
                    <a:latin typeface="MS Reference Sans Serif" panose="020B0604030504040204" pitchFamily="34" charset="0"/>
                  </a:rPr>
                  <a:t>&lt; 3 fold induction Tregs  N=9</a:t>
                </a:r>
              </a:p>
            </p:txBody>
          </p:sp>
          <p:cxnSp>
            <p:nvCxnSpPr>
              <p:cNvPr id="5" name="Straight Connector 4"/>
              <p:cNvCxnSpPr/>
              <p:nvPr/>
            </p:nvCxnSpPr>
            <p:spPr>
              <a:xfrm>
                <a:off x="4858958" y="3400425"/>
                <a:ext cx="260729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4858958" y="3562350"/>
                <a:ext cx="245649" cy="0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3233118" y="2847814"/>
              <a:ext cx="184721" cy="26559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36" tIns="45718" rIns="91436" bIns="45718" rtlCol="0">
              <a:spAutoFit/>
            </a:bodyPr>
            <a:lstStyle/>
            <a:p>
              <a:pPr algn="r"/>
              <a:endParaRPr lang="en-US" sz="1100" i="1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958378" y="5612608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Brody JD et al. J Clin Oncol 2010</a:t>
            </a:r>
          </a:p>
        </p:txBody>
      </p:sp>
    </p:spTree>
    <p:extLst>
      <p:ext uri="{BB962C8B-B14F-4D97-AF65-F5344CB8AC3E}">
        <p14:creationId xmlns:p14="http://schemas.microsoft.com/office/powerpoint/2010/main" val="229531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219127" y="565688"/>
            <a:ext cx="8461374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0" tIns="45702" rIns="91400" bIns="45702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i="1" dirty="0">
                <a:solidFill>
                  <a:schemeClr val="tx2"/>
                </a:solidFill>
                <a:latin typeface="Verdana" pitchFamily="34" charset="0"/>
                <a:ea typeface="ヒラギノ角ゴ Pro W3"/>
                <a:cs typeface="ヒラギノ角ゴ Pro W3"/>
              </a:rPr>
              <a:t>Hypothesis:  IDO upregulation after immunostimulatory therapies (XRT + CpG) maintains tumor microenvironment immune suppression and limits treatment efficacy that can be overcome with the addition of an IDO inhibitor</a:t>
            </a:r>
            <a:endParaRPr lang="en-US" altLang="en-US" sz="1400" b="1" dirty="0">
              <a:solidFill>
                <a:schemeClr val="tx2"/>
              </a:solidFill>
              <a:latin typeface="Verdana" pitchFamily="34" charset="0"/>
              <a:ea typeface="ヒラギノ角ゴ Pro W3"/>
              <a:cs typeface="ヒラギノ角ゴ Pro W3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7" y="1971174"/>
            <a:ext cx="8783053" cy="416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 txBox="1">
            <a:spLocks/>
          </p:cNvSpPr>
          <p:nvPr/>
        </p:nvSpPr>
        <p:spPr bwMode="auto">
          <a:xfrm>
            <a:off x="-12700" y="865419"/>
            <a:ext cx="9144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Triple Therapy Eliminates Systemic Disease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1680634"/>
            <a:ext cx="8967788" cy="4024841"/>
            <a:chOff x="0" y="823383"/>
            <a:chExt cx="8967788" cy="4024841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23383"/>
              <a:ext cx="8967788" cy="4024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0" y="903111"/>
              <a:ext cx="304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02089" y="870845"/>
              <a:ext cx="304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96000" y="1003110"/>
              <a:ext cx="304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862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900" y="1168401"/>
            <a:ext cx="9023088" cy="1823299"/>
            <a:chOff x="52900" y="1428750"/>
            <a:chExt cx="9023088" cy="1995488"/>
          </a:xfrm>
        </p:grpSpPr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00" y="1428750"/>
              <a:ext cx="9023088" cy="1995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32509" y="1428750"/>
              <a:ext cx="196483" cy="3031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</p:txBody>
        </p:sp>
      </p:grpSp>
      <p:sp>
        <p:nvSpPr>
          <p:cNvPr id="3" name="Title 1"/>
          <p:cNvSpPr txBox="1">
            <a:spLocks/>
          </p:cNvSpPr>
          <p:nvPr/>
        </p:nvSpPr>
        <p:spPr bwMode="auto">
          <a:xfrm>
            <a:off x="-9525" y="888971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Canine Trial:  Study Design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328109"/>
            <a:ext cx="4279900" cy="248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37" y="3176366"/>
            <a:ext cx="4286552" cy="263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27138" y="5761366"/>
            <a:ext cx="257153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>
                <a:latin typeface="MS Reference Sans Serif" panose="020B0604030504040204" pitchFamily="34" charset="0"/>
              </a:rPr>
              <a:t>Monjazeb AJ et al.  Clin Cancer Res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1" y="2851999"/>
            <a:ext cx="312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Response at the primary site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27138" y="2794556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Abscopal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09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934761"/>
            <a:ext cx="9144000" cy="776435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Human Clinical Trial</a:t>
            </a:r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1" y="6725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10" y="2000253"/>
            <a:ext cx="8744780" cy="188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1" y="8440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14802"/>
            <a:ext cx="5627688" cy="156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1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800760"/>
            <a:ext cx="9144000" cy="857250"/>
          </a:xfrm>
        </p:spPr>
        <p:txBody>
          <a:bodyPr rtlCol="0">
            <a:noAutofit/>
          </a:bodyPr>
          <a:lstStyle/>
          <a:p>
            <a:pPr defTabSz="913998">
              <a:defRPr/>
            </a:pPr>
            <a:r>
              <a:rPr lang="en-US" altLang="en-US" sz="4000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5433" y="1263661"/>
            <a:ext cx="8662301" cy="524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marL="285743" indent="-285743">
              <a:lnSpc>
                <a:spcPct val="90000"/>
              </a:lnSpc>
              <a:buFont typeface="Arial"/>
              <a:buChar char="•"/>
            </a:pPr>
            <a:r>
              <a:rPr lang="en-US" sz="2400" dirty="0"/>
              <a:t>Radiation therapy should be viewed as systemic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   immunotherapy  (</a:t>
            </a:r>
            <a:r>
              <a:rPr lang="en-US" sz="2400" dirty="0" err="1"/>
              <a:t>radioIMMUNOtherapy</a:t>
            </a:r>
            <a:r>
              <a:rPr lang="en-US" sz="2400" dirty="0"/>
              <a:t>).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 marL="342892" indent="-342892">
              <a:lnSpc>
                <a:spcPct val="90000"/>
              </a:lnSpc>
              <a:buFont typeface="Arial"/>
              <a:buChar char="•"/>
            </a:pPr>
            <a:r>
              <a:rPr lang="en-US" sz="2400" dirty="0" err="1"/>
              <a:t>RadioIMMUNOtherapy</a:t>
            </a:r>
            <a:r>
              <a:rPr lang="en-US" sz="2400" dirty="0"/>
              <a:t> is an ideal immune partner (limited treatments and minimal, localized toxicity).</a:t>
            </a:r>
          </a:p>
          <a:p>
            <a:pPr marL="342892" indent="-342892">
              <a:lnSpc>
                <a:spcPct val="90000"/>
              </a:lnSpc>
              <a:buFont typeface="Arial"/>
              <a:buChar char="•"/>
            </a:pPr>
            <a:endParaRPr lang="en-US" sz="2400" dirty="0"/>
          </a:p>
          <a:p>
            <a:pPr marL="342892" indent="-342892">
              <a:lnSpc>
                <a:spcPct val="90000"/>
              </a:lnSpc>
              <a:buFont typeface="Arial"/>
              <a:buChar char="•"/>
            </a:pPr>
            <a:r>
              <a:rPr lang="en-US" sz="2400" dirty="0"/>
              <a:t>Many </a:t>
            </a:r>
            <a:r>
              <a:rPr lang="en-US" sz="2400"/>
              <a:t>trials </a:t>
            </a:r>
            <a:r>
              <a:rPr lang="en-US" sz="2400" smtClean="0"/>
              <a:t>of RadioIMMUNOtherapy</a:t>
            </a:r>
            <a:r>
              <a:rPr lang="en-US" sz="2400" dirty="0" smtClean="0"/>
              <a:t> </a:t>
            </a:r>
            <a:r>
              <a:rPr lang="en-US" sz="2400" dirty="0"/>
              <a:t>+ I/</a:t>
            </a:r>
            <a:r>
              <a:rPr lang="en-US" sz="2400" dirty="0" err="1"/>
              <a:t>Os</a:t>
            </a:r>
            <a:r>
              <a:rPr lang="en-US" sz="2400" dirty="0"/>
              <a:t> have been launched.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 marL="342892" indent="-342892">
              <a:lnSpc>
                <a:spcPct val="90000"/>
              </a:lnSpc>
              <a:buFont typeface="Arial"/>
              <a:buChar char="•"/>
            </a:pPr>
            <a:r>
              <a:rPr lang="en-US" sz="2400" dirty="0"/>
              <a:t>Key questions to address are: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    a) the optimal sequence of immune combinations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    b) radiation dose, schedule and target site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    c) biomarkers of response and resistance</a:t>
            </a:r>
          </a:p>
          <a:p>
            <a:pPr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307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3132446"/>
            <a:ext cx="9144000" cy="904885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en-US" sz="3200" b="1" dirty="0">
                <a:solidFill>
                  <a:srgbClr val="2C6AB6"/>
                </a:solidFill>
                <a:latin typeface="MS Reference Sans Serif" panose="020B0604030504040204" pitchFamily="34" charset="0"/>
              </a:rPr>
              <a:t>Clinical Trials Integrating Immunotherapy and Radiation Therapy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8395" y="2289862"/>
            <a:ext cx="6987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S Reference Sans Serif" panose="020B0604030504040204" pitchFamily="34" charset="0"/>
              </a:rPr>
              <a:t>Friday-Sunday, February 10-12, 2017, Miami, Florida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390971" y="4348821"/>
            <a:ext cx="6362057" cy="130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ts val="1600"/>
              </a:lnSpc>
            </a:pP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Karen Kelly, MD</a:t>
            </a:r>
            <a:b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Professor of Medicine</a:t>
            </a:r>
            <a:b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Associate Director for Clinical Research</a:t>
            </a:r>
            <a:b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Jennifer Rene Harmon Tegley and Elizabeth Erica Harmon</a:t>
            </a:r>
            <a:b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Endowed Chair in Cancer Clinical Research</a:t>
            </a:r>
            <a:b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</a:br>
            <a:r>
              <a:rPr lang="en-US" altLang="en-US" sz="1500" dirty="0">
                <a:solidFill>
                  <a:prstClr val="black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UC Davis Comprehensive Cancer Center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901976"/>
            <a:ext cx="9144000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5000"/>
              </a:lnSpc>
            </a:pPr>
            <a:r>
              <a:rPr lang="en-US" sz="4400" b="1" dirty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14</a:t>
            </a:r>
            <a:r>
              <a:rPr lang="en-US" sz="4400" b="1" baseline="30000" dirty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th</a:t>
            </a:r>
            <a:r>
              <a:rPr lang="en-US" sz="4400" b="1" dirty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 Annual </a:t>
            </a:r>
          </a:p>
          <a:p>
            <a:pPr algn="ctr">
              <a:lnSpc>
                <a:spcPts val="5000"/>
              </a:lnSpc>
            </a:pPr>
            <a:r>
              <a:rPr lang="en-US" sz="4400" b="1" dirty="0">
                <a:solidFill>
                  <a:srgbClr val="2C6AB6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MS Reference Sans Serif" panose="020B0604030504040204" pitchFamily="34" charset="0"/>
              </a:rPr>
              <a:t>Winter Lung Cancer Conference</a:t>
            </a:r>
            <a:endParaRPr lang="en-US" sz="4400" b="1" baseline="30000" dirty="0">
              <a:solidFill>
                <a:srgbClr val="2C6AB6"/>
              </a:solidFill>
              <a:effectLst>
                <a:outerShdw blurRad="50800" dist="25400" algn="l" rotWithShape="0">
                  <a:schemeClr val="tx1">
                    <a:alpha val="40000"/>
                  </a:schemeClr>
                </a:outerShdw>
              </a:effectLst>
              <a:latin typeface="MS Reference Sans Serif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0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/>
              <a:t>In how many patients in your practice with lung cancer have you observed a response to radiation therapy outside of the radiation field (</a:t>
            </a:r>
            <a:r>
              <a:rPr lang="en-US" sz="1900" b="1" dirty="0" err="1" smtClean="0"/>
              <a:t>abscopal</a:t>
            </a:r>
            <a:r>
              <a:rPr lang="en-US" sz="1900" b="1" dirty="0" smtClean="0"/>
              <a:t> effect)?</a:t>
            </a:r>
            <a:endParaRPr lang="en-US" sz="1900" b="1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7301817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85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2327" y="1659995"/>
            <a:ext cx="85449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MS Reference Sans Serif" panose="020B0604030504040204" pitchFamily="34" charset="0"/>
              </a:rPr>
              <a:t>LG is an 59 YO WM who presented with DOE. He was found to have right sided pleural effusion.  An ultrasound guided thoracentesis was positive for malignant cells c/w an adenocarcinoma of the lung, EGFR and ALK negative. </a:t>
            </a:r>
            <a:r>
              <a:rPr lang="en-US" dirty="0"/>
              <a:t>PET scan showed uptake in </a:t>
            </a:r>
            <a:r>
              <a:rPr lang="en-US" dirty="0" smtClean="0"/>
              <a:t>the </a:t>
            </a:r>
            <a:r>
              <a:rPr lang="en-US" dirty="0"/>
              <a:t>effusion </a:t>
            </a:r>
            <a:r>
              <a:rPr lang="en-US" dirty="0" smtClean="0"/>
              <a:t>and pleura nodules, nodularity and </a:t>
            </a:r>
            <a:r>
              <a:rPr lang="en-US" dirty="0"/>
              <a:t>ipsilateral hilum and </a:t>
            </a:r>
            <a:r>
              <a:rPr lang="en-US" dirty="0" smtClean="0"/>
              <a:t>mediastinum. </a:t>
            </a:r>
            <a:r>
              <a:rPr lang="en-US" dirty="0"/>
              <a:t>He was treated with </a:t>
            </a:r>
            <a:r>
              <a:rPr lang="en-US" dirty="0" smtClean="0"/>
              <a:t>pemetrexed, carboplatin and bevacizumab and achieved a PR.  This was followed by bevacizumab maintenance. He did well for 10 months and then progressed. He complains of mild fatigue and anorexia</a:t>
            </a:r>
            <a:endParaRPr lang="en-US" dirty="0" smtClean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Past Medical History</a:t>
            </a:r>
            <a:r>
              <a:rPr lang="en-US" dirty="0" smtClean="0">
                <a:latin typeface="MS Reference Sans Serif" panose="020B0604030504040204" pitchFamily="34" charset="0"/>
              </a:rPr>
              <a:t>:</a:t>
            </a:r>
            <a:endParaRPr lang="sk-SK" dirty="0" smtClean="0">
              <a:latin typeface="MS Reference Sans Serif" panose="020B0604030504040204" pitchFamily="34" charset="0"/>
            </a:endParaRPr>
          </a:p>
          <a:p>
            <a:pPr marL="285743" indent="-166684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Hypertension </a:t>
            </a:r>
          </a:p>
          <a:p>
            <a:pPr marL="285743" indent="-166684">
              <a:buFont typeface="Arial" panose="020B0604020202020204" pitchFamily="34" charset="0"/>
              <a:buChar char="•"/>
            </a:pPr>
            <a:r>
              <a:rPr lang="en-US" dirty="0" smtClean="0">
                <a:latin typeface="MS Reference Sans Serif" panose="020B0604030504040204" pitchFamily="34" charset="0"/>
              </a:rPr>
              <a:t>GERD</a:t>
            </a:r>
            <a:endParaRPr lang="sk-SK" dirty="0">
              <a:latin typeface="MS Reference Sans Serif" panose="020B0604030504040204" pitchFamily="34" charset="0"/>
            </a:endParaRPr>
          </a:p>
          <a:p>
            <a:r>
              <a:rPr lang="sk-SK" b="1" dirty="0">
                <a:latin typeface="MS Reference Sans Serif" panose="020B0604030504040204" pitchFamily="34" charset="0"/>
              </a:rPr>
              <a:t>Family </a:t>
            </a:r>
            <a:r>
              <a:rPr lang="sk-SK" b="1" dirty="0" smtClean="0">
                <a:latin typeface="MS Reference Sans Serif" panose="020B0604030504040204" pitchFamily="34" charset="0"/>
              </a:rPr>
              <a:t>History</a:t>
            </a:r>
            <a:r>
              <a:rPr lang="en-US" dirty="0" smtClean="0">
                <a:latin typeface="MS Reference Sans Serif" panose="020B0604030504040204" pitchFamily="34" charset="0"/>
              </a:rPr>
              <a:t>: Mother with breast cancer</a:t>
            </a:r>
            <a:endParaRPr lang="sk-SK" dirty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Social </a:t>
            </a:r>
            <a:r>
              <a:rPr lang="en-US" b="1" dirty="0" smtClean="0">
                <a:latin typeface="MS Reference Sans Serif" panose="020B0604030504040204" pitchFamily="34" charset="0"/>
              </a:rPr>
              <a:t>H</a:t>
            </a:r>
            <a:r>
              <a:rPr lang="sk-SK" b="1" dirty="0" smtClean="0">
                <a:latin typeface="MS Reference Sans Serif" panose="020B0604030504040204" pitchFamily="34" charset="0"/>
              </a:rPr>
              <a:t>istory</a:t>
            </a:r>
            <a:r>
              <a:rPr lang="en-US" dirty="0" smtClean="0">
                <a:latin typeface="MS Reference Sans Serif" panose="020B0604030504040204" pitchFamily="34" charset="0"/>
              </a:rPr>
              <a:t>:  Former smoker quit 3 years ago; 30 pack-year history</a:t>
            </a:r>
            <a:endParaRPr lang="sk-SK" dirty="0">
              <a:latin typeface="MS Reference Sans Serif" panose="020B0604030504040204" pitchFamily="34" charset="0"/>
            </a:endParaRPr>
          </a:p>
          <a:p>
            <a:r>
              <a:rPr lang="sk-SK" b="1" dirty="0" smtClean="0">
                <a:latin typeface="MS Reference Sans Serif" panose="020B0604030504040204" pitchFamily="34" charset="0"/>
              </a:rPr>
              <a:t>Physical Exam</a:t>
            </a:r>
            <a:r>
              <a:rPr lang="sk-SK" dirty="0" smtClean="0">
                <a:latin typeface="MS Reference Sans Serif" panose="020B0604030504040204" pitchFamily="34" charset="0"/>
              </a:rPr>
              <a:t>:  Pleasant male</a:t>
            </a:r>
            <a:r>
              <a:rPr lang="en-US" dirty="0" smtClean="0">
                <a:latin typeface="MS Reference Sans Serif" panose="020B0604030504040204" pitchFamily="34" charset="0"/>
              </a:rPr>
              <a:t>, </a:t>
            </a:r>
            <a:r>
              <a:rPr lang="sk-SK" dirty="0" smtClean="0">
                <a:latin typeface="MS Reference Sans Serif" panose="020B0604030504040204" pitchFamily="34" charset="0"/>
              </a:rPr>
              <a:t>PS=1  Exam WNL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615" y="857334"/>
            <a:ext cx="9144000" cy="6858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Case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9063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 bwMode="auto">
          <a:xfrm>
            <a:off x="9615" y="857334"/>
            <a:ext cx="9144000" cy="6858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Case 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93603" y="5484216"/>
            <a:ext cx="1331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22"/>
            <a:r>
              <a:rPr lang="en-US" sz="1400" dirty="0">
                <a:latin typeface="MS Reference Sans Serif" panose="020B0604030504040204" pitchFamily="34" charset="0"/>
              </a:rPr>
              <a:t>April 2016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918" y="1799277"/>
            <a:ext cx="2443164" cy="353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1885951"/>
            <a:ext cx="2083850" cy="354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57813" y="5492243"/>
            <a:ext cx="1331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22"/>
            <a:r>
              <a:rPr lang="en-US" sz="1400" dirty="0">
                <a:latin typeface="MS Reference Sans Serif" panose="020B0604030504040204" pitchFamily="34" charset="0"/>
              </a:rPr>
              <a:t>June 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88276" y="3194050"/>
            <a:ext cx="2202526" cy="923330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SBRT to liver lesion</a:t>
            </a:r>
          </a:p>
          <a:p>
            <a:r>
              <a:rPr lang="en-US" dirty="0" smtClean="0"/>
              <a:t>            + </a:t>
            </a:r>
          </a:p>
          <a:p>
            <a:r>
              <a:rPr lang="en-US" dirty="0" smtClean="0"/>
              <a:t>atezolizumab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06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 txBox="1">
            <a:spLocks/>
          </p:cNvSpPr>
          <p:nvPr/>
        </p:nvSpPr>
        <p:spPr bwMode="auto">
          <a:xfrm>
            <a:off x="9615" y="857334"/>
            <a:ext cx="9144000" cy="685800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4400" b="1" dirty="0">
                <a:solidFill>
                  <a:srgbClr val="2C6AB6"/>
                </a:solidFill>
                <a:latin typeface="MS Reference Sans Serif" panose="020B0604030504040204" pitchFamily="34" charset="0"/>
                <a:cs typeface="Andalus" panose="02020603050405020304" pitchFamily="18" charset="-78"/>
              </a:rPr>
              <a:t>Disclosures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8967" y="2229387"/>
            <a:ext cx="8464061" cy="2031319"/>
          </a:xfrm>
          <a:prstGeom prst="rect">
            <a:avLst/>
          </a:prstGeom>
          <a:noFill/>
        </p:spPr>
        <p:txBody>
          <a:bodyPr wrap="square" lIns="91432" tIns="45717" rIns="91432" bIns="45717" rtlCol="0">
            <a:spAutoFit/>
          </a:bodyPr>
          <a:lstStyle/>
          <a:p>
            <a:pPr defTabSz="914340"/>
            <a:r>
              <a:rPr lang="en-US" dirty="0">
                <a:latin typeface="MS Reference Sans Serif" panose="020B0604030504040204" pitchFamily="34" charset="0"/>
                <a:ea typeface="MS PGothic" pitchFamily="34" charset="-128"/>
              </a:rPr>
              <a:t>Royalty: UpToDate Author</a:t>
            </a:r>
          </a:p>
          <a:p>
            <a:pPr defTabSz="914340"/>
            <a:endParaRPr lang="en-US" dirty="0">
              <a:latin typeface="MS Reference Sans Serif" panose="020B0604030504040204" pitchFamily="34" charset="0"/>
              <a:ea typeface="MS PGothic" pitchFamily="34" charset="-128"/>
            </a:endParaRPr>
          </a:p>
          <a:p>
            <a:pPr marL="1023913" indent="-1023913" defTabSz="914340"/>
            <a:r>
              <a:rPr lang="en-US" dirty="0">
                <a:latin typeface="MS Reference Sans Serif" panose="020B0604030504040204" pitchFamily="34" charset="0"/>
                <a:ea typeface="MS PGothic" pitchFamily="34" charset="-128"/>
              </a:rPr>
              <a:t>Advisor: Ariad, AstraZeneca, BMS, Boehringer Ingelheim, Genentech, G1 Therapeutics, Lilly</a:t>
            </a:r>
          </a:p>
          <a:p>
            <a:pPr defTabSz="914340"/>
            <a:endParaRPr lang="en-US" dirty="0">
              <a:latin typeface="MS Reference Sans Serif" panose="020B0604030504040204" pitchFamily="34" charset="0"/>
              <a:ea typeface="MS PGothic" pitchFamily="34" charset="-128"/>
            </a:endParaRPr>
          </a:p>
          <a:p>
            <a:pPr marL="1195358" indent="-1195358" defTabSz="914340"/>
            <a:r>
              <a:rPr lang="en-US" dirty="0">
                <a:latin typeface="MS Reference Sans Serif" panose="020B0604030504040204" pitchFamily="34" charset="0"/>
                <a:ea typeface="MS PGothic" pitchFamily="34" charset="-128"/>
              </a:rPr>
              <a:t>Research: AbbVie, Celgene, EMD Serono, Five Prime, Genentech, Gilead, Lilly, Millennium, Novartis, Transgene</a:t>
            </a:r>
          </a:p>
        </p:txBody>
      </p:sp>
    </p:spTree>
    <p:extLst>
      <p:ext uri="{BB962C8B-B14F-4D97-AF65-F5344CB8AC3E}">
        <p14:creationId xmlns:p14="http://schemas.microsoft.com/office/powerpoint/2010/main" val="193079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81" name="TextBox 5"/>
          <p:cNvSpPr txBox="1">
            <a:spLocks noChangeArrowheads="1"/>
          </p:cNvSpPr>
          <p:nvPr/>
        </p:nvSpPr>
        <p:spPr bwMode="auto">
          <a:xfrm>
            <a:off x="-9053" y="854231"/>
            <a:ext cx="9144000" cy="5847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lIns="91436" tIns="45718" rIns="91436" bIns="45718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4340"/>
            <a:r>
              <a:rPr lang="en-US" altLang="en-US" sz="3200" b="1" dirty="0">
                <a:solidFill>
                  <a:srgbClr val="000082"/>
                </a:solidFill>
                <a:latin typeface="MS Reference Sans Serif" panose="020B0604030504040204" pitchFamily="34" charset="0"/>
                <a:ea typeface="Verdana" pitchFamily="34" charset="0"/>
              </a:rPr>
              <a:t>Immunomodulatory Effects of Radiotherapy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405087"/>
              </p:ext>
            </p:extLst>
          </p:nvPr>
        </p:nvGraphicFramePr>
        <p:xfrm>
          <a:off x="245554" y="1496461"/>
          <a:ext cx="3939529" cy="4687768"/>
        </p:xfrm>
        <a:graphic>
          <a:graphicData uri="http://schemas.openxmlformats.org/drawingml/2006/table">
            <a:tbl>
              <a:tblPr firstRow="1" firstCol="1" bandRow="1"/>
              <a:tblGrid>
                <a:gridCol w="39395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8849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Tumor Debulking And Releasing Tumor Antigens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Not systemically immunosuppressive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7745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Upregulation of PD-L1</a:t>
                      </a:r>
                    </a:p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Up regulation of immunogenic cell surface markers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ICAM-1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MHC-1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Fas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Secretion of danger signals &amp; cytokines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IFN–g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TNFa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IL-1b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Induction of Immunogenic cell death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Calreticulin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HMGB-1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ncreased homing of immune cells to tumors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Normalization of tumor vasculature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Secretion of chemo-attractants (cxcl16)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Endothelial expression of VCAM-1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Improved T-cell homing to tumors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Improved antigen presentation by APC’s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Irradiated tumors prime dendritic cells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8849">
                <a:tc>
                  <a:txBody>
                    <a:bodyPr/>
                    <a:lstStyle/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mbria"/>
                        <a:buChar char="-"/>
                      </a:pPr>
                      <a:r>
                        <a:rPr lang="en-US" sz="1100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Improved antigen presentation via TLR-4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Depletion of immunosuppressive cells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93872">
                <a:tc>
                  <a:txBody>
                    <a:bodyPr/>
                    <a:lstStyle/>
                    <a:p>
                      <a:pPr marL="119063" marR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="1" dirty="0">
                          <a:effectLst/>
                          <a:latin typeface="MS Reference Sans Serif" panose="020B0604030504040204" pitchFamily="34" charset="0"/>
                          <a:ea typeface="Calibri"/>
                          <a:cs typeface="Arial" panose="020B0604020202020204" pitchFamily="34" charset="0"/>
                        </a:rPr>
                        <a:t>Shifting TAM polarization to M1</a:t>
                      </a:r>
                    </a:p>
                  </a:txBody>
                  <a:tcPr marL="64168" marR="6416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6331295"/>
            <a:ext cx="9007491" cy="46166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just"/>
            <a:r>
              <a:rPr lang="en-US" sz="600" dirty="0" smtClean="0">
                <a:solidFill>
                  <a:prstClr val="black"/>
                </a:solidFill>
                <a:latin typeface="MS Reference Sans Serif" panose="020B0604030504040204" pitchFamily="34" charset="0"/>
              </a:rPr>
              <a:t>Adapted from: </a:t>
            </a:r>
            <a:r>
              <a:rPr lang="en-US" sz="600" dirty="0" err="1" smtClean="0">
                <a:solidFill>
                  <a:prstClr val="black"/>
                </a:solidFill>
                <a:latin typeface="MS Reference Sans Serif" panose="020B0604030504040204" pitchFamily="34" charset="0"/>
              </a:rPr>
              <a:t>Dovedi</a:t>
            </a:r>
            <a:r>
              <a:rPr lang="en-US" sz="600" dirty="0" smtClean="0">
                <a:solidFill>
                  <a:prstClr val="black"/>
                </a:solidFill>
                <a:latin typeface="MS Reference Sans Serif" panose="020B0604030504040204" pitchFamily="34" charset="0"/>
              </a:rPr>
              <a:t> 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Cancer Res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.  2014; 19 :5458, Chakraborty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J Immunol.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2003; 170: 6338, Formenti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Lancet Oncol.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2009; 10: 718, Chakraborty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J Immunol.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2003; 170: 6338, Lugade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J Immunol.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2008 180: 3132, Formenti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Lancet Oncol.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2009; 10: 718, Formenti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Lancet Oncol.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2009; 10: 718, Obeid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Cell Death Differ.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2007; 14:1848, Apetoh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Nature Med. 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2007; 13(9): 1050, Ganss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Cancer Res.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2002; 62: 1462, Matsumura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J Immunol.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2008; 181: 3099, Lugade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J Immunol.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2008 180: 3132, Klug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Cancer Cell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. 2013;24:589-602, Strome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Cancer Res.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2002; 62: 1884, Apetoh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Nature Med.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 2007; 13(9): 1050, Wu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Clin Cancer Res. 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2014;20:644-57, Klug et al. </a:t>
            </a:r>
            <a:r>
              <a:rPr lang="en-US" sz="600" i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Cancer Cell</a:t>
            </a:r>
            <a:r>
              <a:rPr lang="en-US" sz="600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. 2013;24:589-602; Lock M Cureus, 2015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512" y="1879673"/>
            <a:ext cx="5454980" cy="38888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27800" y="1843628"/>
            <a:ext cx="146232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With radiation</a:t>
            </a:r>
          </a:p>
        </p:txBody>
      </p:sp>
    </p:spTree>
    <p:extLst>
      <p:ext uri="{BB962C8B-B14F-4D97-AF65-F5344CB8AC3E}">
        <p14:creationId xmlns:p14="http://schemas.microsoft.com/office/powerpoint/2010/main" val="172432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432018" y="1404419"/>
            <a:ext cx="4702373" cy="2456652"/>
            <a:chOff x="729211" y="1115796"/>
            <a:chExt cx="5417033" cy="3155485"/>
          </a:xfrm>
        </p:grpSpPr>
        <p:sp>
          <p:nvSpPr>
            <p:cNvPr id="7" name="TextBox 6"/>
            <p:cNvSpPr txBox="1"/>
            <p:nvPr/>
          </p:nvSpPr>
          <p:spPr>
            <a:xfrm>
              <a:off x="839753" y="3500396"/>
              <a:ext cx="5306491" cy="770885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OVA-B16 melanoma model</a:t>
              </a:r>
            </a:p>
            <a:p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Anti PD-1 Ab given 1 day prior to XRT (day 12) q 3 days x 3</a:t>
              </a:r>
            </a:p>
            <a:p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*</a:t>
              </a:r>
              <a:r>
                <a:rPr lang="en-US" sz="1100" i="1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P</a:t>
              </a:r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&lt;0.05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9211" y="1115796"/>
              <a:ext cx="3897943" cy="2427515"/>
              <a:chOff x="729198" y="1115788"/>
              <a:chExt cx="3897943" cy="2427515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29198" y="1115788"/>
                <a:ext cx="3897943" cy="2427515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944879" y="1135380"/>
                <a:ext cx="373380" cy="47439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9" name="Rectangle 18"/>
          <p:cNvSpPr/>
          <p:nvPr/>
        </p:nvSpPr>
        <p:spPr>
          <a:xfrm>
            <a:off x="4832350" y="1698625"/>
            <a:ext cx="352425" cy="135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1433" y="536370"/>
            <a:ext cx="9135824" cy="822960"/>
          </a:xfr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en-US" altLang="en-US" sz="2800" b="1" dirty="0">
                <a:solidFill>
                  <a:srgbClr val="000082"/>
                </a:solidFill>
                <a:latin typeface="MS Reference Sans Serif" panose="020B0604030504040204" pitchFamily="34" charset="0"/>
                <a:cs typeface="Arial" panose="020B0604020202020204" pitchFamily="34" charset="0"/>
              </a:rPr>
              <a:t>Preclinical Evidence For Synergy Between </a:t>
            </a:r>
            <a:br>
              <a:rPr lang="en-US" altLang="en-US" sz="2800" b="1" dirty="0">
                <a:solidFill>
                  <a:srgbClr val="000082"/>
                </a:solidFill>
                <a:latin typeface="MS Reference Sans Serif" panose="020B0604030504040204" pitchFamily="34" charset="0"/>
                <a:cs typeface="Arial" panose="020B0604020202020204" pitchFamily="34" charset="0"/>
              </a:rPr>
            </a:br>
            <a:r>
              <a:rPr lang="en-US" altLang="en-US" sz="2800" b="1" dirty="0">
                <a:solidFill>
                  <a:srgbClr val="000082"/>
                </a:solidFill>
                <a:latin typeface="MS Reference Sans Serif" panose="020B0604030504040204" pitchFamily="34" charset="0"/>
                <a:cs typeface="Arial" panose="020B0604020202020204" pitchFamily="34" charset="0"/>
              </a:rPr>
              <a:t>Radiation And PD-1 Pathway Inhibitors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231" y="6481292"/>
            <a:ext cx="7812505" cy="26160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</a:rPr>
              <a:t>Adapted from: </a:t>
            </a:r>
            <a:r>
              <a:rPr lang="en-US" sz="1100" dirty="0" err="1" smtClean="0">
                <a:solidFill>
                  <a:prstClr val="black"/>
                </a:solidFill>
              </a:rPr>
              <a:t>Sharabi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en-US" sz="1100" dirty="0">
                <a:solidFill>
                  <a:prstClr val="black"/>
                </a:solidFill>
              </a:rPr>
              <a:t>AB et </a:t>
            </a:r>
            <a:r>
              <a:rPr lang="en-US" sz="1100" dirty="0" smtClean="0">
                <a:solidFill>
                  <a:prstClr val="black"/>
                </a:solidFill>
              </a:rPr>
              <a:t>al. </a:t>
            </a:r>
            <a:r>
              <a:rPr lang="en-US" sz="1100" i="1" dirty="0">
                <a:solidFill>
                  <a:prstClr val="black"/>
                </a:solidFill>
              </a:rPr>
              <a:t>Lancet </a:t>
            </a:r>
            <a:r>
              <a:rPr lang="en-US" sz="1100" i="1" dirty="0" err="1" smtClean="0">
                <a:solidFill>
                  <a:prstClr val="black"/>
                </a:solidFill>
              </a:rPr>
              <a:t>Oncol</a:t>
            </a:r>
            <a:r>
              <a:rPr lang="en-US" sz="1100" dirty="0" smtClean="0">
                <a:solidFill>
                  <a:prstClr val="black"/>
                </a:solidFill>
              </a:rPr>
              <a:t> 2015; </a:t>
            </a:r>
            <a:r>
              <a:rPr lang="en-US" sz="1100" dirty="0" err="1" smtClean="0">
                <a:solidFill>
                  <a:prstClr val="black"/>
                </a:solidFill>
              </a:rPr>
              <a:t>Sharabi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en-US" sz="1100" dirty="0">
                <a:solidFill>
                  <a:prstClr val="black"/>
                </a:solidFill>
              </a:rPr>
              <a:t>AB, et al. </a:t>
            </a:r>
            <a:r>
              <a:rPr lang="en-US" sz="1100" i="1" dirty="0">
                <a:solidFill>
                  <a:prstClr val="black"/>
                </a:solidFill>
              </a:rPr>
              <a:t>Cancer Immunol Res</a:t>
            </a:r>
            <a:r>
              <a:rPr lang="en-US" sz="1100" dirty="0">
                <a:solidFill>
                  <a:prstClr val="black"/>
                </a:solidFill>
              </a:rPr>
              <a:t> epub Oct </a:t>
            </a:r>
            <a:r>
              <a:rPr lang="en-US" sz="1100" dirty="0" smtClean="0">
                <a:solidFill>
                  <a:prstClr val="black"/>
                </a:solidFill>
              </a:rPr>
              <a:t>2015.</a:t>
            </a:r>
            <a:endParaRPr lang="en-US" sz="1100" dirty="0">
              <a:solidFill>
                <a:prstClr val="black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527976" y="3861071"/>
            <a:ext cx="3262874" cy="2536126"/>
            <a:chOff x="4979464" y="1200150"/>
            <a:chExt cx="3498250" cy="2983369"/>
          </a:xfrm>
        </p:grpSpPr>
        <p:sp>
          <p:nvSpPr>
            <p:cNvPr id="9" name="TextBox 8"/>
            <p:cNvSpPr txBox="1"/>
            <p:nvPr/>
          </p:nvSpPr>
          <p:spPr>
            <a:xfrm>
              <a:off x="5758398" y="3676650"/>
              <a:ext cx="2452834" cy="506869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Tumor antigen specific T cells</a:t>
              </a:r>
            </a:p>
            <a:p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*</a:t>
              </a:r>
              <a:r>
                <a:rPr lang="en-US" sz="1100" i="1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P</a:t>
              </a:r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&lt;0.05; **</a:t>
              </a:r>
              <a:r>
                <a:rPr lang="en-US" sz="1100" i="1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P</a:t>
              </a:r>
              <a:r>
                <a:rPr lang="en-US" sz="1100" dirty="0">
                  <a:solidFill>
                    <a:prstClr val="black"/>
                  </a:solidFill>
                  <a:latin typeface="MS Reference Sans Serif" panose="020B0604030504040204" pitchFamily="34" charset="0"/>
                </a:rPr>
                <a:t>&lt;0.01 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979464" y="1200150"/>
              <a:ext cx="3498250" cy="2682363"/>
              <a:chOff x="4979464" y="1200150"/>
              <a:chExt cx="3498250" cy="2682363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4979464" y="1276350"/>
                <a:ext cx="3498250" cy="2606163"/>
                <a:chOff x="5676900" y="1600200"/>
                <a:chExt cx="3935532" cy="3474885"/>
              </a:xfrm>
            </p:grpSpPr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srcRect l="7613" b="3379"/>
                <a:stretch/>
              </p:blipFill>
              <p:spPr>
                <a:xfrm>
                  <a:off x="5835722" y="1600200"/>
                  <a:ext cx="3776710" cy="3200400"/>
                </a:xfrm>
                <a:prstGeom prst="rect">
                  <a:avLst/>
                </a:prstGeom>
              </p:spPr>
            </p:pic>
            <p:sp>
              <p:nvSpPr>
                <p:cNvPr id="12" name="TextBox 11"/>
                <p:cNvSpPr txBox="1"/>
                <p:nvPr/>
              </p:nvSpPr>
              <p:spPr>
                <a:xfrm>
                  <a:off x="5676900" y="4495800"/>
                  <a:ext cx="457200" cy="57928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en-US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" name="TextBox 4"/>
              <p:cNvSpPr txBox="1"/>
              <p:nvPr/>
            </p:nvSpPr>
            <p:spPr>
              <a:xfrm>
                <a:off x="5120640" y="1200150"/>
                <a:ext cx="265225" cy="4344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69" y="2364021"/>
            <a:ext cx="3905585" cy="309645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0035" y="1789004"/>
            <a:ext cx="11801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/>
              <a:t>Anti-PD-L1 </a:t>
            </a:r>
            <a:br>
              <a:rPr lang="en-US" sz="1100" b="1" dirty="0" smtClean="0"/>
            </a:br>
            <a:r>
              <a:rPr lang="en-US" sz="1100" b="1" dirty="0" smtClean="0"/>
              <a:t>antibody alone</a:t>
            </a:r>
            <a:endParaRPr lang="en-US" sz="11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428195" y="1789004"/>
            <a:ext cx="18357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smtClean="0"/>
              <a:t>Radiation combined</a:t>
            </a:r>
            <a:br>
              <a:rPr lang="en-US" sz="1100" b="1" smtClean="0"/>
            </a:br>
            <a:r>
              <a:rPr lang="en-US" sz="1100" b="1" smtClean="0"/>
              <a:t>with anti-PD-L1 antibody</a:t>
            </a:r>
            <a:endParaRPr lang="en-US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816571" y="1649961"/>
            <a:ext cx="465192" cy="226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75" b="1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1,000</a:t>
            </a:r>
            <a:endParaRPr lang="en-US" sz="875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8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823287"/>
            <a:ext cx="42291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 Pre-clinical data suggests that timing of </a:t>
            </a:r>
          </a:p>
          <a:p>
            <a:pPr algn="ctr"/>
            <a:r>
              <a:rPr lang="en-US" sz="1100" b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RT + C.I. is critical to synergy</a:t>
            </a:r>
            <a:endParaRPr lang="en-US" sz="1100" dirty="0">
              <a:solidFill>
                <a:prstClr val="black"/>
              </a:solidFill>
              <a:latin typeface="MS Reference Sans Serif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2" t="7615" b="6021"/>
          <a:stretch/>
        </p:blipFill>
        <p:spPr bwMode="auto">
          <a:xfrm>
            <a:off x="0" y="2393951"/>
            <a:ext cx="4415046" cy="310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0863" y="1851026"/>
            <a:ext cx="4808539" cy="34576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2160" y="1604214"/>
            <a:ext cx="2807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MS Reference Sans Serif" panose="020B0604030504040204" pitchFamily="34" charset="0"/>
              </a:rPr>
              <a:t>Active Clinical Trial</a:t>
            </a:r>
            <a:endParaRPr lang="en-US" sz="1200" dirty="0">
              <a:solidFill>
                <a:prstClr val="black"/>
              </a:solidFill>
              <a:latin typeface="MS Reference Sans Serif" panose="020B060403050404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461" y="865234"/>
            <a:ext cx="9137541" cy="670322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200" b="1" dirty="0">
                <a:solidFill>
                  <a:srgbClr val="000082"/>
                </a:solidFill>
                <a:latin typeface="MS Reference Sans Serif" panose="020B0604030504040204" pitchFamily="34" charset="0"/>
              </a:rPr>
              <a:t>SBRT + Immune Checkpoint Inhibitor</a:t>
            </a:r>
          </a:p>
        </p:txBody>
      </p:sp>
    </p:spTree>
    <p:extLst>
      <p:ext uri="{BB962C8B-B14F-4D97-AF65-F5344CB8AC3E}">
        <p14:creationId xmlns:p14="http://schemas.microsoft.com/office/powerpoint/2010/main" val="132289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OCH Blank Master Layout">
  <a:themeElements>
    <a:clrScheme name="Custom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57180"/>
      </a:accent1>
      <a:accent2>
        <a:srgbClr val="A1A1A1"/>
      </a:accent2>
      <a:accent3>
        <a:srgbClr val="0C558C"/>
      </a:accent3>
      <a:accent4>
        <a:srgbClr val="DEEEED"/>
      </a:accent4>
      <a:accent5>
        <a:srgbClr val="F79646"/>
      </a:accent5>
      <a:accent6>
        <a:srgbClr val="636363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24504</TotalTime>
  <Words>1118</Words>
  <Application>Microsoft Macintosh PowerPoint</Application>
  <PresentationFormat>On-screen Show (4:3)</PresentationFormat>
  <Paragraphs>133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Andalus</vt:lpstr>
      <vt:lpstr>Calibri</vt:lpstr>
      <vt:lpstr>Cambria</vt:lpstr>
      <vt:lpstr>MS PGothic</vt:lpstr>
      <vt:lpstr>ＭＳ Ｐゴシック</vt:lpstr>
      <vt:lpstr>MS Reference Sans Serif</vt:lpstr>
      <vt:lpstr>Rockwell</vt:lpstr>
      <vt:lpstr>Times</vt:lpstr>
      <vt:lpstr>Verdana</vt:lpstr>
      <vt:lpstr>ヒラギノ角ゴ Pro W3</vt:lpstr>
      <vt:lpstr>Arial</vt:lpstr>
      <vt:lpstr>6_OCH Blank Master Layout</vt:lpstr>
      <vt:lpstr>Office Theme</vt:lpstr>
      <vt:lpstr>73_Office Theme</vt:lpstr>
      <vt:lpstr>74_Office Theme</vt:lpstr>
      <vt:lpstr>75_Office Theme</vt:lpstr>
      <vt:lpstr>PowerPoint Presentation</vt:lpstr>
      <vt:lpstr>Clinical Trials Integrating Immunotherapy and Radiation Therapy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Preclinical Evidence For Synergy Between  Radiation And PD-1 Pathway Inhibitors</vt:lpstr>
      <vt:lpstr>PowerPoint Presentation</vt:lpstr>
      <vt:lpstr>PowerPoint Presentation</vt:lpstr>
      <vt:lpstr>Radiotherapy + Intralesional Interleukin-2</vt:lpstr>
      <vt:lpstr>Clinical Trial: XRT + IL IL2 + CI</vt:lpstr>
      <vt:lpstr>Novel Combinations with Radiation and Immunotherapy</vt:lpstr>
      <vt:lpstr>PowerPoint Presentation</vt:lpstr>
      <vt:lpstr>PowerPoint Presentation</vt:lpstr>
      <vt:lpstr>PowerPoint Presentation</vt:lpstr>
      <vt:lpstr>PowerPoint Presentation</vt:lpstr>
      <vt:lpstr>Human Clinical Trial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2074</cp:revision>
  <cp:lastPrinted>2017-03-13T17:20:42Z</cp:lastPrinted>
  <dcterms:created xsi:type="dcterms:W3CDTF">2013-09-29T21:59:20Z</dcterms:created>
  <dcterms:modified xsi:type="dcterms:W3CDTF">2017-05-18T19:14:09Z</dcterms:modified>
  <cp:category/>
</cp:coreProperties>
</file>