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858" r:id="rId2"/>
    <p:sldMasterId id="2147484968" r:id="rId3"/>
  </p:sldMasterIdLst>
  <p:notesMasterIdLst>
    <p:notesMasterId r:id="rId27"/>
  </p:notesMasterIdLst>
  <p:handoutMasterIdLst>
    <p:handoutMasterId r:id="rId28"/>
  </p:handoutMasterIdLst>
  <p:sldIdLst>
    <p:sldId id="464" r:id="rId4"/>
    <p:sldId id="428" r:id="rId5"/>
    <p:sldId id="465" r:id="rId6"/>
    <p:sldId id="466" r:id="rId7"/>
    <p:sldId id="468" r:id="rId8"/>
    <p:sldId id="469" r:id="rId9"/>
    <p:sldId id="446" r:id="rId10"/>
    <p:sldId id="447" r:id="rId11"/>
    <p:sldId id="448" r:id="rId12"/>
    <p:sldId id="460" r:id="rId13"/>
    <p:sldId id="418" r:id="rId14"/>
    <p:sldId id="449" r:id="rId15"/>
    <p:sldId id="450" r:id="rId16"/>
    <p:sldId id="451" r:id="rId17"/>
    <p:sldId id="364" r:id="rId18"/>
    <p:sldId id="453" r:id="rId19"/>
    <p:sldId id="366" r:id="rId20"/>
    <p:sldId id="454" r:id="rId21"/>
    <p:sldId id="456" r:id="rId22"/>
    <p:sldId id="455" r:id="rId23"/>
    <p:sldId id="457" r:id="rId24"/>
    <p:sldId id="470" r:id="rId25"/>
    <p:sldId id="459" r:id="rId2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2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el W. Neal" initials="" lastIdx="12" clrIdx="0"/>
  <p:cmAuthor id="2" name="jwneal" initials="" lastIdx="33" clrIdx="1"/>
  <p:cmAuthor id="3" name="Anita Misra-Press" initials="" lastIdx="3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0511"/>
    <a:srgbClr val="000051"/>
    <a:srgbClr val="F281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4"/>
    <p:restoredTop sz="96047"/>
  </p:normalViewPr>
  <p:slideViewPr>
    <p:cSldViewPr snapToGrid="0" snapToObjects="1">
      <p:cViewPr>
        <p:scale>
          <a:sx n="100" d="100"/>
          <a:sy n="100" d="100"/>
        </p:scale>
        <p:origin x="2040" y="472"/>
      </p:cViewPr>
      <p:guideLst>
        <p:guide orient="horz" pos="2160"/>
        <p:guide pos="22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8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47915494938133"/>
          <c:y val="0.0448275098425197"/>
          <c:w val="0.51561257967754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Yes, but not sure which one</c:v>
                </c:pt>
                <c:pt idx="1">
                  <c:v>Yes, other assay</c:v>
                </c:pt>
                <c:pt idx="2">
                  <c:v>Yes, VENTANA PD-L1 (SP142) Assay</c:v>
                </c:pt>
                <c:pt idx="3">
                  <c:v>Yes, PD-L1 IHC 28-8 pharmaDx</c:v>
                </c:pt>
                <c:pt idx="4">
                  <c:v>Yes, PD-L1 IHC 22C3 pharma Dx</c:v>
                </c:pt>
                <c:pt idx="5">
                  <c:v>No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0.38</c:v>
                </c:pt>
                <c:pt idx="1">
                  <c:v>0.04</c:v>
                </c:pt>
                <c:pt idx="2">
                  <c:v>0.08</c:v>
                </c:pt>
                <c:pt idx="3">
                  <c:v>0.07</c:v>
                </c:pt>
                <c:pt idx="4">
                  <c:v>0.29</c:v>
                </c:pt>
                <c:pt idx="5">
                  <c:v>0.14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81936560"/>
        <c:axId val="-482255584"/>
      </c:barChart>
      <c:catAx>
        <c:axId val="-481936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82255584"/>
        <c:crosses val="autoZero"/>
        <c:auto val="1"/>
        <c:lblAlgn val="ctr"/>
        <c:lblOffset val="100"/>
        <c:noMultiLvlLbl val="0"/>
      </c:catAx>
      <c:valAx>
        <c:axId val="-48225558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8193656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5447751427845"/>
          <c:y val="0.0448275098425197"/>
          <c:w val="0.46808025873726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 anti-PD-1/PD-L1 antibody</c:v>
                </c:pt>
                <c:pt idx="2">
                  <c:v>Chemotherapy +/- ramucirumab</c:v>
                </c:pt>
                <c:pt idx="3">
                  <c:v>Atezolizumab</c:v>
                </c:pt>
                <c:pt idx="4">
                  <c:v>Obtain a PD-L1 assay and administer pembrolizumab if the PD-L1 TPS is ≥1%</c:v>
                </c:pt>
                <c:pt idx="5">
                  <c:v>Nivolumab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0.03</c:v>
                </c:pt>
                <c:pt idx="1">
                  <c:v>0.01</c:v>
                </c:pt>
                <c:pt idx="2">
                  <c:v>0.03</c:v>
                </c:pt>
                <c:pt idx="3">
                  <c:v>0.1</c:v>
                </c:pt>
                <c:pt idx="4">
                  <c:v>0.25</c:v>
                </c:pt>
                <c:pt idx="5">
                  <c:v>0.59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497952"/>
        <c:axId val="-71497424"/>
      </c:barChart>
      <c:catAx>
        <c:axId val="-714979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700" b="1" i="0"/>
            </a:pPr>
            <a:endParaRPr lang="en-US"/>
          </a:p>
        </c:txPr>
        <c:crossAx val="-71497424"/>
        <c:crosses val="autoZero"/>
        <c:auto val="1"/>
        <c:lblAlgn val="ctr"/>
        <c:lblOffset val="100"/>
        <c:noMultiLvlLbl val="0"/>
      </c:catAx>
      <c:valAx>
        <c:axId val="-7149742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149795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5447751427845"/>
          <c:y val="0.0448275098425197"/>
          <c:w val="0.46808025873726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 anti-PD-1/PD-L1 antibody</c:v>
                </c:pt>
                <c:pt idx="2">
                  <c:v>Chemotherapy +/- ramucirumab</c:v>
                </c:pt>
                <c:pt idx="3">
                  <c:v>Atezolizumab</c:v>
                </c:pt>
                <c:pt idx="4">
                  <c:v>Pembrolizumab</c:v>
                </c:pt>
                <c:pt idx="5">
                  <c:v>Nivolumab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0.03</c:v>
                </c:pt>
                <c:pt idx="1">
                  <c:v>0.04</c:v>
                </c:pt>
                <c:pt idx="2">
                  <c:v>0.25</c:v>
                </c:pt>
                <c:pt idx="3">
                  <c:v>0.08</c:v>
                </c:pt>
                <c:pt idx="4">
                  <c:v>0.07</c:v>
                </c:pt>
                <c:pt idx="5">
                  <c:v>0.53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031120"/>
        <c:axId val="-73539744"/>
      </c:barChart>
      <c:catAx>
        <c:axId val="-4520311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700" b="1" i="0"/>
            </a:pPr>
            <a:endParaRPr lang="en-US"/>
          </a:p>
        </c:txPr>
        <c:crossAx val="-73539744"/>
        <c:crosses val="autoZero"/>
        <c:auto val="1"/>
        <c:lblAlgn val="ctr"/>
        <c:lblOffset val="100"/>
        <c:noMultiLvlLbl val="0"/>
      </c:catAx>
      <c:valAx>
        <c:axId val="-7353974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5203112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5447751427845"/>
          <c:y val="0.0448275098425197"/>
          <c:w val="0.46808025873726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No, they are not effective</c:v>
                </c:pt>
                <c:pt idx="2">
                  <c:v>Yes, but less effective than with systemic metastases</c:v>
                </c:pt>
                <c:pt idx="3">
                  <c:v>Yes, about as effective as with systemic metastases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0.05</c:v>
                </c:pt>
                <c:pt idx="2">
                  <c:v>0.3</c:v>
                </c:pt>
                <c:pt idx="3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311520"/>
        <c:axId val="-452309472"/>
      </c:barChart>
      <c:catAx>
        <c:axId val="-452311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700" b="1" i="0"/>
            </a:pPr>
            <a:endParaRPr lang="en-US"/>
          </a:p>
        </c:txPr>
        <c:crossAx val="-452309472"/>
        <c:crosses val="autoZero"/>
        <c:auto val="1"/>
        <c:lblAlgn val="ctr"/>
        <c:lblOffset val="100"/>
        <c:noMultiLvlLbl val="0"/>
      </c:catAx>
      <c:valAx>
        <c:axId val="-45230947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5231152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86E707B-2E1A-45EC-875B-D1B529337AF7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96C35FA-BD9A-4221-83C3-85B4364D6E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47DFAC3-9E62-4DD8-8915-9F6304388EB1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9661972-108F-47E0-B640-9ABB4D04FD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B7BBA8D-4C62-134D-9047-324E6C7DFF69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685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BEA3747-2858-4BA7-A0F5-C8A1741A779E}" type="slidenum">
              <a:rPr lang="en-US" altLang="en-US" sz="1800"/>
              <a:pPr/>
              <a:t>18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011282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BEA3747-2858-4BA7-A0F5-C8A1741A779E}" type="slidenum">
              <a:rPr lang="en-US" altLang="en-US" sz="1800"/>
              <a:pPr/>
              <a:t>19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060258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11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113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42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42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42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42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42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42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42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42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425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BB45B0C-1CB7-43A1-9FF0-2504BFB2E8B0}" type="slidenum">
              <a:rPr lang="en-US" altLang="en-US" sz="1000">
                <a:solidFill>
                  <a:srgbClr val="000000"/>
                </a:solidFill>
              </a:rPr>
              <a:pPr/>
              <a:t>20</a:t>
            </a:fld>
            <a:endParaRPr lang="en-US" altLang="en-US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55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657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575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80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8D7D644-A944-4AE9-A32C-F4E4AB47A091}" type="slidenum">
              <a:rPr lang="en-US" altLang="en-US" smtClean="0">
                <a:solidFill>
                  <a:srgbClr val="000000"/>
                </a:solidFill>
              </a:rPr>
              <a:pPr/>
              <a:t>11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5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charset="0"/>
              <a:buNone/>
              <a:tabLst/>
              <a:defRPr/>
            </a:pPr>
            <a:endParaRPr lang="en-US" dirty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CE6BAC9-F4CA-4A3A-8F96-BC008D08E173}" type="slidenum">
              <a:rPr lang="en-US" altLang="en-US" sz="1800"/>
              <a:pPr/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47994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99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0FD4F5D-1120-4B22-9195-0DF1811E9A5F}" type="slidenum">
              <a:rPr lang="en-US" altLang="en-US" sz="1800"/>
              <a:pPr/>
              <a:t>14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05481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1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9283700"/>
            <a:ext cx="297180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DDE5DD-0546-4A98-9CB7-21E805DA67EB}" type="slidenum">
              <a:rPr lang="en-US" altLang="en-US" sz="1800"/>
              <a:pPr/>
              <a:t>16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4675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8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C1FD81-B567-499A-AC0A-DB8691B22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861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549" y="1275528"/>
            <a:ext cx="8513886" cy="1309272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23092" y="2743200"/>
            <a:ext cx="6400800" cy="15366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author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13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7102" y="1600201"/>
            <a:ext cx="7819698" cy="2060051"/>
          </a:xfrm>
        </p:spPr>
        <p:txBody>
          <a:bodyPr/>
          <a:lstStyle>
            <a:lvl1pPr marL="342900" indent="-342900">
              <a:buClr>
                <a:srgbClr val="33969F"/>
              </a:buClr>
              <a:buFont typeface="Wingdings" charset="2"/>
              <a:buChar char="§"/>
              <a:defRPr/>
            </a:lvl1pPr>
            <a:lvl2pPr>
              <a:buClr>
                <a:srgbClr val="33969F"/>
              </a:buClr>
              <a:defRPr/>
            </a:lvl2pPr>
            <a:lvl3pPr marL="1143000" indent="-228600">
              <a:buClr>
                <a:srgbClr val="33969F"/>
              </a:buClr>
              <a:buFont typeface="Wingdings" charset="2"/>
              <a:buChar char="§"/>
              <a:defRPr/>
            </a:lvl3pPr>
            <a:lvl4pPr>
              <a:buClr>
                <a:srgbClr val="33969F"/>
              </a:buClr>
              <a:defRPr/>
            </a:lvl4pPr>
            <a:lvl5pPr marL="2057400" indent="-228600">
              <a:buClr>
                <a:srgbClr val="33969F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Placeholder 3"/>
          <p:cNvSpPr>
            <a:spLocks noGrp="1"/>
          </p:cNvSpPr>
          <p:nvPr>
            <p:ph type="title"/>
          </p:nvPr>
        </p:nvSpPr>
        <p:spPr>
          <a:xfrm>
            <a:off x="867119" y="508012"/>
            <a:ext cx="7819697" cy="980967"/>
          </a:xfrm>
          <a:prstGeom prst="rect">
            <a:avLst/>
          </a:prstGeom>
        </p:spPr>
        <p:txBody>
          <a:bodyPr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1682" y="6227764"/>
            <a:ext cx="7392495" cy="348813"/>
          </a:xfrm>
        </p:spPr>
        <p:txBody>
          <a:bodyPr/>
          <a:lstStyle>
            <a:lvl1pPr marL="0" indent="0">
              <a:buNone/>
              <a:defRPr sz="1100"/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730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02" y="1851464"/>
            <a:ext cx="8152571" cy="1143000"/>
          </a:xfrm>
        </p:spPr>
        <p:txBody>
          <a:bodyPr anchor="b"/>
          <a:lstStyle>
            <a:lvl1pPr algn="r"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7291" y="3171544"/>
            <a:ext cx="6713882" cy="838200"/>
          </a:xfrm>
        </p:spPr>
        <p:txBody>
          <a:bodyPr/>
          <a:lstStyle>
            <a:lvl1pPr marL="0" indent="0" algn="r">
              <a:buFontTx/>
              <a:buNone/>
              <a:defRPr sz="3200" i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2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434473"/>
            <a:ext cx="8267700" cy="928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428819"/>
            <a:ext cx="8047183" cy="4599129"/>
          </a:xfrm>
        </p:spPr>
        <p:txBody>
          <a:bodyPr/>
          <a:lstStyle>
            <a:lvl1pPr marL="195263" indent="-195263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71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434476"/>
            <a:ext cx="8057718" cy="12282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898654"/>
            <a:ext cx="8047183" cy="4599129"/>
          </a:xfrm>
        </p:spPr>
        <p:txBody>
          <a:bodyPr/>
          <a:lstStyle>
            <a:lvl1pPr marL="203200" indent="-20320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76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434473"/>
            <a:ext cx="8267700" cy="928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434509"/>
            <a:ext cx="8047183" cy="4599129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12"/>
          <p:cNvSpPr>
            <a:spLocks noGrp="1"/>
          </p:cNvSpPr>
          <p:nvPr>
            <p:ph sz="quarter" idx="10"/>
          </p:nvPr>
        </p:nvSpPr>
        <p:spPr>
          <a:xfrm>
            <a:off x="508978" y="6384577"/>
            <a:ext cx="6057900" cy="306388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buNone/>
              <a:defRPr sz="12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26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434476"/>
            <a:ext cx="8057718" cy="12282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898654"/>
            <a:ext cx="8047183" cy="4396829"/>
          </a:xfrm>
        </p:spPr>
        <p:txBody>
          <a:bodyPr/>
          <a:lstStyle>
            <a:lvl1pPr marL="195263" indent="-195263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12"/>
          <p:cNvSpPr>
            <a:spLocks noGrp="1"/>
          </p:cNvSpPr>
          <p:nvPr>
            <p:ph sz="quarter" idx="10"/>
          </p:nvPr>
        </p:nvSpPr>
        <p:spPr>
          <a:xfrm>
            <a:off x="508978" y="6384577"/>
            <a:ext cx="6057900" cy="306388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buNone/>
              <a:defRPr sz="12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201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2425"/>
            <a:ext cx="3865563" cy="1120775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defTabSz="914400" eaLnBrk="1" hangingPunct="1">
              <a:defRPr/>
            </a:pPr>
            <a:endParaRPr lang="en-US" sz="2400">
              <a:solidFill>
                <a:srgbClr val="FFFFFF"/>
              </a:solidFill>
              <a:latin typeface="Arial Narrow"/>
              <a:cs typeface="Osak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349841"/>
            <a:ext cx="8057718" cy="1125570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898654"/>
            <a:ext cx="8047183" cy="4599129"/>
          </a:xfrm>
        </p:spPr>
        <p:txBody>
          <a:bodyPr/>
          <a:lstStyle>
            <a:lvl1pPr marL="203200" indent="-20320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2425"/>
            <a:ext cx="3865563" cy="1120775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defTabSz="914400" eaLnBrk="1" hangingPunct="1">
              <a:defRPr/>
            </a:pPr>
            <a:endParaRPr lang="en-US" sz="2400">
              <a:solidFill>
                <a:srgbClr val="FFFFFF"/>
              </a:solidFill>
              <a:latin typeface="Arial Narrow"/>
              <a:cs typeface="Osak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349841"/>
            <a:ext cx="8057718" cy="1133175"/>
          </a:xfrm>
        </p:spPr>
        <p:txBody>
          <a:bodyPr anchor="ctr"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525" y="1898654"/>
            <a:ext cx="8047183" cy="4599129"/>
          </a:xfrm>
        </p:spPr>
        <p:txBody>
          <a:bodyPr/>
          <a:lstStyle>
            <a:lvl1pPr marL="203200" indent="-20320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800"/>
            </a:lvl1pPr>
            <a:lvl2pPr marL="628650" indent="-28733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600"/>
            </a:lvl2pPr>
            <a:lvl3pPr marL="914400" indent="-230188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/>
            </a:lvl3pPr>
            <a:lvl4pPr marL="1255713" indent="-28575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200"/>
            </a:lvl4pPr>
            <a:lvl5pPr marL="1543050" indent="-23177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74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552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489079"/>
            <a:ext cx="4057650" cy="4892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489079"/>
            <a:ext cx="4057650" cy="4892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569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6716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01136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743" y="13716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743" y="201136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319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8760000">
              <a:srgbClr val="000000">
                <a:alpha val="43000"/>
              </a:srgbClr>
            </a:outerShdw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4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8760000">
              <a:srgbClr val="000000">
                <a:alpha val="43000"/>
              </a:srgbClr>
            </a:outerShdw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12"/>
          <p:cNvSpPr>
            <a:spLocks noGrp="1"/>
          </p:cNvSpPr>
          <p:nvPr>
            <p:ph sz="quarter" idx="10"/>
          </p:nvPr>
        </p:nvSpPr>
        <p:spPr>
          <a:xfrm>
            <a:off x="508978" y="6384577"/>
            <a:ext cx="6057900" cy="306388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buNone/>
              <a:defRPr sz="12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224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2063496"/>
            <a:ext cx="7772400" cy="2731008"/>
          </a:xfrm>
        </p:spPr>
        <p:txBody>
          <a:bodyPr rIns="100584" anchor="ctr"/>
          <a:lstStyle>
            <a:lvl1pPr algn="ctr">
              <a:lnSpc>
                <a:spcPct val="90000"/>
              </a:lnSpc>
              <a:buNone/>
              <a:defRPr sz="5500" b="1" cap="none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20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20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29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1" y="466729"/>
            <a:ext cx="2071688" cy="5915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466729"/>
            <a:ext cx="6064250" cy="5915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104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415" y="350838"/>
            <a:ext cx="8313737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15963" y="1431929"/>
            <a:ext cx="8132762" cy="4886325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448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99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2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1603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>
              <a:defRPr sz="24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pPr>
              <a:defRPr/>
            </a:pPr>
            <a:fld id="{066DB801-07E2-4610-80A1-B18D2D5577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03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61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A3F0868-C942-478B-87A3-B6FB29CC0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1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38FAB3A-84C2-4265-9E28-852B85860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731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A0D378-8C64-4478-A08F-68BAC1ED7F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6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E11503-3CBE-40D5-B6C4-23F3E8591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679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71666ED-451E-4270-A4C1-B8EDAEE201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2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20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2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81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7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3" r:id="rId1"/>
    <p:sldLayoutId id="2147484929" r:id="rId2"/>
    <p:sldLayoutId id="2147484930" r:id="rId3"/>
    <p:sldLayoutId id="2147484931" r:id="rId4"/>
    <p:sldLayoutId id="2147484945" r:id="rId5"/>
    <p:sldLayoutId id="2147484946" r:id="rId6"/>
    <p:sldLayoutId id="2147484947" r:id="rId7"/>
    <p:sldLayoutId id="2147484948" r:id="rId8"/>
    <p:sldLayoutId id="2147484949" r:id="rId9"/>
    <p:sldLayoutId id="2147484950" r:id="rId10"/>
    <p:sldLayoutId id="2147484962" r:id="rId11"/>
    <p:sldLayoutId id="214748496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effectLst/>
          <a:latin typeface="Arial Bold"/>
          <a:ea typeface="MS PGothic" panose="020B0600070205080204" pitchFamily="34" charset="-128"/>
          <a:cs typeface="Arial Bold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Arial Bold" charset="0"/>
          <a:ea typeface="MS PGothic" panose="020B0600070205080204" pitchFamily="34" charset="-128"/>
          <a:cs typeface="Arial Bold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Arial Bold" charset="0"/>
          <a:ea typeface="MS PGothic" panose="020B0600070205080204" pitchFamily="34" charset="-128"/>
          <a:cs typeface="Arial Bold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Arial Bold" charset="0"/>
          <a:ea typeface="MS PGothic" panose="020B0600070205080204" pitchFamily="34" charset="-128"/>
          <a:cs typeface="Arial Bold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Arial Bold" charset="0"/>
          <a:ea typeface="MS PGothic" panose="020B0600070205080204" pitchFamily="34" charset="-128"/>
          <a:cs typeface="Arial Bold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 Bold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 Bold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 Bold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 Bold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Arial"/>
          <a:ea typeface="MS PGothic" panose="020B0600070205080204" pitchFamily="34" charset="-128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404040"/>
          </a:solidFill>
          <a:latin typeface="Arial"/>
          <a:ea typeface="MS PGothic" panose="020B0600070205080204" pitchFamily="34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Arial"/>
          <a:ea typeface="MS PGothic" panose="020B0600070205080204" pitchFamily="34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404040"/>
          </a:solidFill>
          <a:latin typeface="Arial"/>
          <a:ea typeface="MS PGothic" panose="020B0600070205080204" pitchFamily="34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rgbClr val="404040"/>
          </a:solidFill>
          <a:latin typeface="Arial"/>
          <a:ea typeface="MS PGothic" panose="020B0600070205080204" pitchFamily="34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11F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1650" y="1441450"/>
            <a:ext cx="803910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434975"/>
            <a:ext cx="8267700" cy="927100"/>
          </a:xfrm>
          <a:prstGeom prst="rect">
            <a:avLst/>
          </a:prstGeom>
          <a:noFill/>
          <a:ln>
            <a:noFill/>
          </a:ln>
          <a:effectLst>
            <a:outerShdw blurRad="50800" dist="38100" dir="8700035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33" r:id="rId1"/>
    <p:sldLayoutId id="2147484934" r:id="rId2"/>
    <p:sldLayoutId id="2147484935" r:id="rId3"/>
    <p:sldLayoutId id="2147484936" r:id="rId4"/>
    <p:sldLayoutId id="2147484937" r:id="rId5"/>
    <p:sldLayoutId id="2147484953" r:id="rId6"/>
    <p:sldLayoutId id="2147484954" r:id="rId7"/>
    <p:sldLayoutId id="2147484938" r:id="rId8"/>
    <p:sldLayoutId id="2147484939" r:id="rId9"/>
    <p:sldLayoutId id="2147484940" r:id="rId10"/>
    <p:sldLayoutId id="2147484941" r:id="rId11"/>
    <p:sldLayoutId id="2147484955" r:id="rId12"/>
    <p:sldLayoutId id="2147484956" r:id="rId13"/>
    <p:sldLayoutId id="2147484957" r:id="rId14"/>
    <p:sldLayoutId id="2147484958" r:id="rId15"/>
    <p:sldLayoutId id="2147484959" r:id="rId16"/>
    <p:sldLayoutId id="2147484960" r:id="rId17"/>
    <p:sldLayoutId id="2147484942" r:id="rId18"/>
    <p:sldLayoutId id="2147484961" r:id="rId19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Osaka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9pPr>
    </p:titleStyle>
    <p:bodyStyle>
      <a:lvl1pPr marL="203200" indent="-203200" algn="l" rtl="0" eaLnBrk="0" fontAlgn="base" hangingPunct="0">
        <a:lnSpc>
          <a:spcPct val="90000"/>
        </a:lnSpc>
        <a:spcBef>
          <a:spcPct val="0"/>
        </a:spcBef>
        <a:spcAft>
          <a:spcPts val="1800"/>
        </a:spcAft>
        <a:buClr>
          <a:schemeClr val="tx2"/>
        </a:buClr>
        <a:buChar char="•"/>
        <a:defRPr sz="2800">
          <a:solidFill>
            <a:schemeClr val="tx1"/>
          </a:solidFill>
          <a:latin typeface="+mn-lt"/>
          <a:ea typeface="+mn-ea"/>
          <a:cs typeface="Osaka"/>
        </a:defRPr>
      </a:lvl1pPr>
      <a:lvl2pPr marL="684213" indent="-287338" algn="l" rtl="0" eaLnBrk="0" fontAlgn="base" hangingPunct="0">
        <a:lnSpc>
          <a:spcPct val="90000"/>
        </a:lnSpc>
        <a:spcBef>
          <a:spcPct val="0"/>
        </a:spcBef>
        <a:spcAft>
          <a:spcPts val="1800"/>
        </a:spcAft>
        <a:buClr>
          <a:schemeClr val="tx2"/>
        </a:buClr>
        <a:buChar char="–"/>
        <a:defRPr sz="2600">
          <a:solidFill>
            <a:schemeClr val="tx1"/>
          </a:solidFill>
          <a:latin typeface="+mn-lt"/>
          <a:ea typeface="+mn-ea"/>
          <a:cs typeface="Osaka"/>
        </a:defRPr>
      </a:lvl2pPr>
      <a:lvl3pPr marL="1025525" indent="-222250" algn="l" rtl="0" eaLnBrk="0" fontAlgn="base" hangingPunct="0">
        <a:lnSpc>
          <a:spcPct val="90000"/>
        </a:lnSpc>
        <a:spcBef>
          <a:spcPct val="0"/>
        </a:spcBef>
        <a:spcAft>
          <a:spcPts val="1800"/>
        </a:spcAft>
        <a:buClr>
          <a:schemeClr val="tx2"/>
        </a:buClr>
        <a:buSzPct val="81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Osaka"/>
        </a:defRPr>
      </a:lvl3pPr>
      <a:lvl4pPr marL="1376363" indent="-231775" algn="l" rtl="0" eaLnBrk="0" fontAlgn="base" hangingPunct="0">
        <a:lnSpc>
          <a:spcPct val="90000"/>
        </a:lnSpc>
        <a:spcBef>
          <a:spcPct val="0"/>
        </a:spcBef>
        <a:spcAft>
          <a:spcPts val="1800"/>
        </a:spcAft>
        <a:buClr>
          <a:schemeClr val="tx2"/>
        </a:buClr>
        <a:buChar char="–"/>
        <a:defRPr sz="2200">
          <a:solidFill>
            <a:schemeClr val="tx1"/>
          </a:solidFill>
          <a:latin typeface="+mn-lt"/>
          <a:ea typeface="+mn-ea"/>
          <a:cs typeface="Osaka"/>
        </a:defRPr>
      </a:lvl4pPr>
      <a:lvl5pPr marL="1652588" indent="-220663" algn="l" rtl="0" eaLnBrk="0" fontAlgn="base" hangingPunct="0">
        <a:lnSpc>
          <a:spcPct val="90000"/>
        </a:lnSpc>
        <a:spcBef>
          <a:spcPct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5pPr>
      <a:lvl6pPr marL="2514600" indent="-228600" algn="l" rtl="0" eaLnBrk="1" fontAlgn="base" hangingPunct="1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9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69" r:id="rId1"/>
    <p:sldLayoutId id="2147484970" r:id="rId2"/>
    <p:sldLayoutId id="2147484971" r:id="rId3"/>
    <p:sldLayoutId id="2147484972" r:id="rId4"/>
    <p:sldLayoutId id="2147484973" r:id="rId5"/>
    <p:sldLayoutId id="2147484974" r:id="rId6"/>
    <p:sldLayoutId id="2147484975" r:id="rId7"/>
    <p:sldLayoutId id="2147484976" r:id="rId8"/>
    <p:sldLayoutId id="2147484977" r:id="rId9"/>
    <p:sldLayoutId id="2147484978" r:id="rId10"/>
    <p:sldLayoutId id="2147484979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20" Type="http://schemas.openxmlformats.org/officeDocument/2006/relationships/image" Target="../media/image27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openxmlformats.org/officeDocument/2006/relationships/image" Target="../media/image21.png"/><Relationship Id="rId15" Type="http://schemas.openxmlformats.org/officeDocument/2006/relationships/image" Target="../media/image22.png"/><Relationship Id="rId16" Type="http://schemas.openxmlformats.org/officeDocument/2006/relationships/image" Target="../media/image23.png"/><Relationship Id="rId17" Type="http://schemas.openxmlformats.org/officeDocument/2006/relationships/image" Target="../media/image24.png"/><Relationship Id="rId18" Type="http://schemas.openxmlformats.org/officeDocument/2006/relationships/image" Target="../media/image25.png"/><Relationship Id="rId1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eg"/><Relationship Id="rId3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3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795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534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rPr>
              <a:t>Disclosures</a:t>
            </a:r>
            <a:endParaRPr lang="en-US" sz="3000" b="1" dirty="0">
              <a:solidFill>
                <a:srgbClr val="000066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21071"/>
              </p:ext>
            </p:extLst>
          </p:nvPr>
        </p:nvGraphicFramePr>
        <p:xfrm>
          <a:off x="661958" y="1482214"/>
          <a:ext cx="7820083" cy="4221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721"/>
                <a:gridCol w="5827362"/>
              </a:tblGrid>
              <a:tr h="219234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Consulting Agreements</a:t>
                      </a:r>
                      <a:endParaRPr lang="en-US" sz="2000" b="1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Ariad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Pharmaceuticals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ARMO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BioSciences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Boehringer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Ingelheim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Pharmaceuticals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CARET/Physician Resource</a:t>
                      </a:r>
                      <a:r>
                        <a:rPr lang="en-US" sz="2000" b="0" baseline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Management, Clovis Oncology,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Nektar</a:t>
                      </a:r>
                      <a:endParaRPr lang="en-US" sz="2000" b="0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2881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Contracted Research</a:t>
                      </a:r>
                      <a:endParaRPr lang="en-US" sz="2000" b="1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Ariad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Pharmaceuticals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ArQule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Boehringer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Ingelheim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Pharmaceuticals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Exelixis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Genentech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Merck,</a:t>
                      </a:r>
                    </a:p>
                    <a:p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Nektar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Novartis Pharmaceuticals Corporation, Roche Laboratories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sz="2000" b="0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354138" y="168275"/>
            <a:ext cx="7664450" cy="6889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Anti-PD-1/PD-L1 </a:t>
            </a:r>
            <a:r>
              <a:rPr lang="en-US" sz="2800" dirty="0"/>
              <a:t>Antibodies: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Mechanism </a:t>
            </a:r>
            <a:r>
              <a:rPr lang="en-US" sz="2800" dirty="0"/>
              <a:t>of Action</a:t>
            </a:r>
          </a:p>
        </p:txBody>
      </p:sp>
      <p:sp>
        <p:nvSpPr>
          <p:cNvPr id="33795" name="Content Placeholder 3"/>
          <p:cNvSpPr>
            <a:spLocks noGrp="1"/>
          </p:cNvSpPr>
          <p:nvPr>
            <p:ph idx="1"/>
          </p:nvPr>
        </p:nvSpPr>
        <p:spPr>
          <a:xfrm>
            <a:off x="198438" y="1109007"/>
            <a:ext cx="8721725" cy="1049338"/>
          </a:xfrm>
        </p:spPr>
        <p:txBody>
          <a:bodyPr/>
          <a:lstStyle/>
          <a:p>
            <a:pPr marL="200025" indent="-200025">
              <a:spcBef>
                <a:spcPct val="0"/>
              </a:spcBef>
              <a:spcAft>
                <a:spcPts val="1200"/>
              </a:spcAft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PD-1 expression on tumor-infiltrating lymphocytes is associated with decreased cytokine production and effector function</a:t>
            </a:r>
            <a:endParaRPr lang="en-US" altLang="en-US" sz="1600" baseline="30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0025" indent="-200025">
              <a:spcBef>
                <a:spcPct val="0"/>
              </a:spcBef>
              <a:spcAft>
                <a:spcPts val="1200"/>
              </a:spcAft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 Approved Drugs: </a:t>
            </a:r>
          </a:p>
          <a:p>
            <a:pPr marL="200025" indent="-200025">
              <a:spcBef>
                <a:spcPct val="0"/>
              </a:spcBef>
              <a:spcAft>
                <a:spcPts val="1200"/>
              </a:spcAft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Nivolumab/</a:t>
            </a:r>
            <a:r>
              <a:rPr lang="en-US" alt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bind PD-1 receptors on T cells and disrupts negative signaling triggered by PD-L1/PD-L2 to restore T-cell antitumor function</a:t>
            </a:r>
          </a:p>
          <a:p>
            <a:pPr marL="200025" indent="-200025">
              <a:spcBef>
                <a:spcPct val="0"/>
              </a:spcBef>
              <a:spcAft>
                <a:spcPts val="1200"/>
              </a:spcAft>
            </a:pPr>
            <a:r>
              <a:rPr lang="en-US" alt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Atezolizumab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binds PD-L1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altLang="en-US" sz="1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0025" indent="-200025">
              <a:spcBef>
                <a:spcPct val="0"/>
              </a:spcBef>
              <a:spcAft>
                <a:spcPts val="1200"/>
              </a:spcAft>
            </a:pPr>
            <a:endParaRPr lang="en-US" altLang="en-US" sz="1600" baseline="30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796" name="Group 53"/>
          <p:cNvGrpSpPr>
            <a:grpSpLocks noChangeAspect="1"/>
          </p:cNvGrpSpPr>
          <p:nvPr/>
        </p:nvGrpSpPr>
        <p:grpSpPr bwMode="auto">
          <a:xfrm>
            <a:off x="-282794" y="2895215"/>
            <a:ext cx="9426794" cy="3948892"/>
            <a:chOff x="-290513" y="1473200"/>
            <a:chExt cx="9415463" cy="4479925"/>
          </a:xfrm>
        </p:grpSpPr>
        <p:pic>
          <p:nvPicPr>
            <p:cNvPr id="61" name="active_t-cell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290513" y="1518597"/>
              <a:ext cx="6651406" cy="443452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75000"/>
                </a:srgbClr>
              </a:outerShdw>
            </a:effectLst>
            <a:extLst/>
          </p:spPr>
        </p:pic>
        <p:pic>
          <p:nvPicPr>
            <p:cNvPr id="33798" name="embedded_PD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1025" y="4144963"/>
              <a:ext cx="904875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tumor_cell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-282099" y="1518597"/>
              <a:ext cx="6653510" cy="443452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75000"/>
                </a:srgbClr>
              </a:outerShdw>
            </a:effectLst>
            <a:extLst/>
          </p:spPr>
        </p:pic>
        <p:pic>
          <p:nvPicPr>
            <p:cNvPr id="33800" name="mhc_antigen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3800" y="2727325"/>
              <a:ext cx="10953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1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3606800"/>
              <a:ext cx="979488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dendritic_cell" descr="C:\Users\eruppel\Desktop\Work\31905-35169_MOA_w-sounds\35169_files\FINAL REV 03Jan13\FINAL REV PNGs\31905_PD1_MOA_Dendritic_FINAL_v2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-5880000">
              <a:off x="5791952" y="1762370"/>
              <a:ext cx="3622168" cy="304382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75000"/>
                </a:srgbClr>
              </a:outerShdw>
            </a:effectLst>
            <a:extLst/>
          </p:spPr>
        </p:pic>
        <p:pic>
          <p:nvPicPr>
            <p:cNvPr id="59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 rotWithShape="1">
            <a:blip r:embed="rId9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/>
          </p:blipFill>
          <p:spPr bwMode="auto">
            <a:xfrm flipH="1">
              <a:off x="6115050" y="4173362"/>
              <a:ext cx="921998" cy="406557"/>
            </a:xfrm>
            <a:prstGeom prst="rect">
              <a:avLst/>
            </a:prstGeom>
            <a:noFill/>
            <a:extLst/>
          </p:spPr>
        </p:pic>
        <p:pic>
          <p:nvPicPr>
            <p:cNvPr id="60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 rotWithShape="1">
            <a:blip r:embed="rId10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/>
          </p:blipFill>
          <p:spPr bwMode="auto">
            <a:xfrm flipH="1">
              <a:off x="6069793" y="4173362"/>
              <a:ext cx="412404" cy="406557"/>
            </a:xfrm>
            <a:prstGeom prst="rect">
              <a:avLst/>
            </a:prstGeom>
            <a:noFill/>
            <a:extLst/>
          </p:spPr>
        </p:pic>
        <p:pic>
          <p:nvPicPr>
            <p:cNvPr id="62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/>
          </p:blipFill>
          <p:spPr bwMode="auto">
            <a:xfrm flipH="1">
              <a:off x="6064039" y="4173362"/>
              <a:ext cx="979432" cy="406557"/>
            </a:xfrm>
            <a:prstGeom prst="rect">
              <a:avLst/>
            </a:prstGeom>
            <a:noFill/>
            <a:extLst/>
          </p:spPr>
        </p:pic>
        <p:pic>
          <p:nvPicPr>
            <p:cNvPr id="33806" name="embedded_PD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2438" y="4144963"/>
              <a:ext cx="904875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7" name="anti_PD1" descr="C:\Users\eruppel\Desktop\Work\31905-35169_MOA_w-sounds\35169_files\FINAL REV 03Jan13\FINAL REV PNGs\31905_PD1_MOA_Receptors_FINAL_v3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7438" y="4219575"/>
              <a:ext cx="4572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8" name="MHC_and_antigen_label"/>
            <p:cNvSpPr txBox="1">
              <a:spLocks noChangeArrowheads="1"/>
            </p:cNvSpPr>
            <p:nvPr/>
          </p:nvSpPr>
          <p:spPr bwMode="auto">
            <a:xfrm>
              <a:off x="2654308" y="2660650"/>
              <a:ext cx="633398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MHC</a:t>
              </a:r>
            </a:p>
          </p:txBody>
        </p:sp>
        <p:pic>
          <p:nvPicPr>
            <p:cNvPr id="33809" name="active_tcr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9600" y="2727325"/>
              <a:ext cx="1055688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pd-l1"/>
            <p:cNvSpPr txBox="1">
              <a:spLocks noChangeArrowheads="1"/>
            </p:cNvSpPr>
            <p:nvPr/>
          </p:nvSpPr>
          <p:spPr bwMode="auto">
            <a:xfrm>
              <a:off x="2686686" y="3457315"/>
              <a:ext cx="73535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PD-L1</a:t>
              </a:r>
            </a:p>
          </p:txBody>
        </p:sp>
        <p:pic>
          <p:nvPicPr>
            <p:cNvPr id="33811" name="embedded_PD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1025" y="3578225"/>
              <a:ext cx="90487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2" name="pd-1_label_target"/>
            <p:cNvSpPr txBox="1">
              <a:spLocks noChangeArrowheads="1"/>
            </p:cNvSpPr>
            <p:nvPr/>
          </p:nvSpPr>
          <p:spPr bwMode="auto">
            <a:xfrm>
              <a:off x="3670101" y="3925721"/>
              <a:ext cx="386582" cy="18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FFFFFF"/>
                  </a:solidFill>
                </a:rPr>
                <a:t>PD-1</a:t>
              </a:r>
            </a:p>
          </p:txBody>
        </p:sp>
        <p:pic>
          <p:nvPicPr>
            <p:cNvPr id="33813" name="active_tcr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4950" y="2617788"/>
              <a:ext cx="1055688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14" name="mhc_antigen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4075" y="2617788"/>
              <a:ext cx="10953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15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8875" y="3671888"/>
              <a:ext cx="979488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16" name="embedded_PD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7063" y="3643313"/>
              <a:ext cx="904875" cy="55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7" name="pd-1_label_target"/>
            <p:cNvSpPr txBox="1">
              <a:spLocks noChangeArrowheads="1"/>
            </p:cNvSpPr>
            <p:nvPr/>
          </p:nvSpPr>
          <p:spPr bwMode="auto">
            <a:xfrm flipH="1">
              <a:off x="5801686" y="3981449"/>
              <a:ext cx="386582" cy="18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PD-1</a:t>
              </a:r>
            </a:p>
          </p:txBody>
        </p:sp>
        <p:pic>
          <p:nvPicPr>
            <p:cNvPr id="33818" name="CD28" descr="C:\Users\eruppel\Desktop\Work\31905-35169_MOA_w-sounds\FINAL ART\FINAL PNGs\31905_PD1_MOA_CD28_CTLA4_FINAL_v1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0075" y="3424238"/>
              <a:ext cx="698500" cy="22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19" name="B7-1" descr="C:\Users\eruppel\Desktop\Work\31905-35169_MOA_w-sounds\FINAL ART\FINAL PNGs\31905_PD1_MOA_CD28_CTLA4_FINAL_v1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00" y="3451225"/>
              <a:ext cx="673100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extended_PD-L1" descr="C:\Users\eruppel\Desktop\MOA_w-sounds\31905_PD1_MOA_Receptor_Details_FINAL_v2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/>
          </p:blipFill>
          <p:spPr bwMode="auto">
            <a:xfrm>
              <a:off x="2515342" y="4173363"/>
              <a:ext cx="979432" cy="406557"/>
            </a:xfrm>
            <a:prstGeom prst="rect">
              <a:avLst/>
            </a:prstGeom>
            <a:noFill/>
            <a:extLst/>
          </p:spPr>
        </p:pic>
        <p:sp>
          <p:nvSpPr>
            <p:cNvPr id="33821" name="pd-1_label_target"/>
            <p:cNvSpPr txBox="1">
              <a:spLocks noChangeArrowheads="1"/>
            </p:cNvSpPr>
            <p:nvPr/>
          </p:nvSpPr>
          <p:spPr bwMode="auto">
            <a:xfrm>
              <a:off x="3546093" y="4532667"/>
              <a:ext cx="386582" cy="18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PD-1</a:t>
              </a:r>
            </a:p>
          </p:txBody>
        </p:sp>
        <p:sp>
          <p:nvSpPr>
            <p:cNvPr id="33822" name="pd-1_label_target"/>
            <p:cNvSpPr txBox="1">
              <a:spLocks noChangeArrowheads="1"/>
            </p:cNvSpPr>
            <p:nvPr/>
          </p:nvSpPr>
          <p:spPr bwMode="auto">
            <a:xfrm flipH="1">
              <a:off x="5668597" y="4503738"/>
              <a:ext cx="386582" cy="18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PD-1</a:t>
              </a:r>
            </a:p>
          </p:txBody>
        </p:sp>
        <p:pic>
          <p:nvPicPr>
            <p:cNvPr id="33823" name="anti_PD1" descr="C:\Users\eruppel\Desktop\Work\31905-35169_MOA_w-sounds\35169_files\FINAL REV 03Jan13\FINAL REV PNGs\31905_PD1_MOA_Receptors_FINAL_v3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1638" y="3654425"/>
              <a:ext cx="4572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24" name="anti_PD1" descr="C:\Users\eruppel\Desktop\Work\31905-35169_MOA_w-sounds\35169_files\FINAL REV 03Jan13\FINAL REV PNGs\31905_PD1_MOA_Receptors_FINAL_v3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4975" y="4224338"/>
              <a:ext cx="4572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25" name="anti_PD1" descr="C:\Users\eruppel\Desktop\Work\31905-35169_MOA_w-sounds\35169_files\FINAL REV 03Jan13\FINAL REV PNGs\31905_PD1_MOA_Receptors_FINAL_v3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138" y="3724275"/>
              <a:ext cx="4572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26" name="tcr_label"/>
            <p:cNvSpPr txBox="1">
              <a:spLocks noChangeArrowheads="1"/>
            </p:cNvSpPr>
            <p:nvPr/>
          </p:nvSpPr>
          <p:spPr bwMode="auto">
            <a:xfrm flipH="1">
              <a:off x="5432790" y="2239797"/>
              <a:ext cx="922270" cy="509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T-cell</a:t>
              </a:r>
              <a:br>
                <a:rPr lang="en-US" altLang="en-US" sz="1000" b="1">
                  <a:solidFill>
                    <a:srgbClr val="000000"/>
                  </a:solidFill>
                </a:rPr>
              </a:br>
              <a:r>
                <a:rPr lang="en-US" altLang="en-US" sz="1000" b="1">
                  <a:solidFill>
                    <a:srgbClr val="000000"/>
                  </a:solidFill>
                </a:rPr>
                <a:t>receptor</a:t>
              </a:r>
            </a:p>
          </p:txBody>
        </p:sp>
        <p:sp>
          <p:nvSpPr>
            <p:cNvPr id="33827" name="tcr_label"/>
            <p:cNvSpPr txBox="1">
              <a:spLocks noChangeArrowheads="1"/>
            </p:cNvSpPr>
            <p:nvPr/>
          </p:nvSpPr>
          <p:spPr bwMode="auto">
            <a:xfrm>
              <a:off x="3046055" y="2354575"/>
              <a:ext cx="922270" cy="509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T-cell</a:t>
              </a:r>
              <a:br>
                <a:rPr lang="en-US" altLang="en-US" sz="1000" b="1">
                  <a:solidFill>
                    <a:srgbClr val="000000"/>
                  </a:solidFill>
                </a:rPr>
              </a:br>
              <a:r>
                <a:rPr lang="en-US" altLang="en-US" sz="1000" b="1">
                  <a:solidFill>
                    <a:srgbClr val="000000"/>
                  </a:solidFill>
                </a:rPr>
                <a:t>receptor</a:t>
              </a:r>
            </a:p>
          </p:txBody>
        </p:sp>
        <p:sp>
          <p:nvSpPr>
            <p:cNvPr id="33828" name="pd-l1"/>
            <p:cNvSpPr txBox="1">
              <a:spLocks noChangeArrowheads="1"/>
            </p:cNvSpPr>
            <p:nvPr/>
          </p:nvSpPr>
          <p:spPr bwMode="auto">
            <a:xfrm flipH="1">
              <a:off x="6367920" y="3953043"/>
              <a:ext cx="73535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PD-L1</a:t>
              </a:r>
            </a:p>
          </p:txBody>
        </p:sp>
        <p:sp>
          <p:nvSpPr>
            <p:cNvPr id="33829" name="pd-l1"/>
            <p:cNvSpPr txBox="1">
              <a:spLocks noChangeArrowheads="1"/>
            </p:cNvSpPr>
            <p:nvPr/>
          </p:nvSpPr>
          <p:spPr bwMode="auto">
            <a:xfrm>
              <a:off x="2664331" y="4042913"/>
              <a:ext cx="73535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PD-L2</a:t>
              </a:r>
            </a:p>
          </p:txBody>
        </p:sp>
        <p:sp>
          <p:nvSpPr>
            <p:cNvPr id="33830" name="pd-l1"/>
            <p:cNvSpPr txBox="1">
              <a:spLocks noChangeArrowheads="1"/>
            </p:cNvSpPr>
            <p:nvPr/>
          </p:nvSpPr>
          <p:spPr bwMode="auto">
            <a:xfrm flipH="1">
              <a:off x="6164257" y="4464218"/>
              <a:ext cx="73535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PD-L2</a:t>
              </a:r>
            </a:p>
          </p:txBody>
        </p:sp>
        <p:sp>
          <p:nvSpPr>
            <p:cNvPr id="33831" name="MHC_and_antigen_label"/>
            <p:cNvSpPr txBox="1">
              <a:spLocks noChangeArrowheads="1"/>
            </p:cNvSpPr>
            <p:nvPr/>
          </p:nvSpPr>
          <p:spPr bwMode="auto">
            <a:xfrm flipH="1">
              <a:off x="6439538" y="2651396"/>
              <a:ext cx="633398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MHC</a:t>
              </a:r>
            </a:p>
          </p:txBody>
        </p:sp>
        <p:sp>
          <p:nvSpPr>
            <p:cNvPr id="33832" name="cd28_label"/>
            <p:cNvSpPr txBox="1">
              <a:spLocks noChangeArrowheads="1"/>
            </p:cNvSpPr>
            <p:nvPr/>
          </p:nvSpPr>
          <p:spPr bwMode="auto">
            <a:xfrm flipH="1">
              <a:off x="5642237" y="3245559"/>
              <a:ext cx="67800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CD28</a:t>
              </a:r>
            </a:p>
          </p:txBody>
        </p:sp>
        <p:sp>
          <p:nvSpPr>
            <p:cNvPr id="33833" name="B7-1_label"/>
            <p:cNvSpPr txBox="1">
              <a:spLocks noChangeArrowheads="1"/>
            </p:cNvSpPr>
            <p:nvPr/>
          </p:nvSpPr>
          <p:spPr bwMode="auto">
            <a:xfrm flipH="1">
              <a:off x="6349382" y="3258876"/>
              <a:ext cx="461348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B7</a:t>
              </a:r>
            </a:p>
          </p:txBody>
        </p:sp>
        <p:sp>
          <p:nvSpPr>
            <p:cNvPr id="33834" name="activated_label"/>
            <p:cNvSpPr>
              <a:spLocks noChangeArrowheads="1"/>
            </p:cNvSpPr>
            <p:nvPr/>
          </p:nvSpPr>
          <p:spPr bwMode="auto">
            <a:xfrm>
              <a:off x="4522866" y="3666879"/>
              <a:ext cx="1026349" cy="47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800" b="1">
                  <a:solidFill>
                    <a:srgbClr val="FFFFFF"/>
                  </a:solidFill>
                </a:rPr>
                <a:t>T cell</a:t>
              </a:r>
            </a:p>
          </p:txBody>
        </p:sp>
        <p:sp>
          <p:nvSpPr>
            <p:cNvPr id="33835" name="NFKB_label"/>
            <p:cNvSpPr txBox="1">
              <a:spLocks noChangeArrowheads="1"/>
            </p:cNvSpPr>
            <p:nvPr/>
          </p:nvSpPr>
          <p:spPr bwMode="auto">
            <a:xfrm flipH="1">
              <a:off x="4540088" y="3152777"/>
              <a:ext cx="690747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NF</a:t>
              </a:r>
              <a:r>
                <a:rPr lang="el-GR" altLang="en-US" sz="1000" b="1">
                  <a:solidFill>
                    <a:srgbClr val="000000"/>
                  </a:solidFill>
                </a:rPr>
                <a:t>κ</a:t>
              </a:r>
              <a:r>
                <a:rPr lang="en-US" altLang="en-US" sz="1000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33836" name="Other_label"/>
            <p:cNvSpPr txBox="1">
              <a:spLocks noChangeArrowheads="1"/>
            </p:cNvSpPr>
            <p:nvPr/>
          </p:nvSpPr>
          <p:spPr bwMode="auto">
            <a:xfrm flipH="1">
              <a:off x="4279997" y="3343275"/>
              <a:ext cx="697119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Other</a:t>
              </a:r>
            </a:p>
          </p:txBody>
        </p:sp>
        <p:sp>
          <p:nvSpPr>
            <p:cNvPr id="33837" name="PI3K_label"/>
            <p:cNvSpPr txBox="1">
              <a:spLocks noChangeArrowheads="1"/>
            </p:cNvSpPr>
            <p:nvPr/>
          </p:nvSpPr>
          <p:spPr bwMode="auto">
            <a:xfrm flipH="1">
              <a:off x="4782373" y="2983505"/>
              <a:ext cx="620653" cy="32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000" b="1">
                  <a:solidFill>
                    <a:srgbClr val="000000"/>
                  </a:solidFill>
                </a:rPr>
                <a:t>PI3K</a:t>
              </a:r>
            </a:p>
          </p:txBody>
        </p:sp>
        <p:sp>
          <p:nvSpPr>
            <p:cNvPr id="96" name="dendritic_label"/>
            <p:cNvSpPr>
              <a:spLocks noChangeArrowheads="1"/>
            </p:cNvSpPr>
            <p:nvPr/>
          </p:nvSpPr>
          <p:spPr bwMode="auto">
            <a:xfrm>
              <a:off x="6850996" y="3118937"/>
              <a:ext cx="1272741" cy="657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sz="1400" b="1" dirty="0">
                  <a:solidFill>
                    <a:prstClr val="black"/>
                  </a:solidFill>
                  <a:effectLst>
                    <a:glow rad="76200">
                      <a:srgbClr val="CCCCFF">
                        <a:alpha val="60000"/>
                      </a:srgbClr>
                    </a:glow>
                  </a:effectLst>
                  <a:cs typeface="MS PGothic"/>
                </a:rPr>
                <a:t>Dendritic</a:t>
              </a:r>
              <a:br>
                <a:rPr lang="en-US" sz="1400" b="1" dirty="0">
                  <a:solidFill>
                    <a:prstClr val="black"/>
                  </a:solidFill>
                  <a:effectLst>
                    <a:glow rad="76200">
                      <a:srgbClr val="CCCCFF">
                        <a:alpha val="60000"/>
                      </a:srgbClr>
                    </a:glow>
                  </a:effectLst>
                  <a:cs typeface="MS PGothic"/>
                </a:rPr>
              </a:br>
              <a:r>
                <a:rPr lang="en-US" sz="1400" b="1" dirty="0">
                  <a:solidFill>
                    <a:prstClr val="black"/>
                  </a:solidFill>
                  <a:effectLst>
                    <a:glow rad="76200">
                      <a:srgbClr val="CCCCFF">
                        <a:alpha val="60000"/>
                      </a:srgbClr>
                    </a:glow>
                  </a:effectLst>
                  <a:cs typeface="MS PGothic"/>
                </a:rPr>
                <a:t>cell</a:t>
              </a:r>
            </a:p>
          </p:txBody>
        </p:sp>
        <p:sp>
          <p:nvSpPr>
            <p:cNvPr id="97" name="tumor_label"/>
            <p:cNvSpPr/>
            <p:nvPr/>
          </p:nvSpPr>
          <p:spPr>
            <a:xfrm>
              <a:off x="751879" y="3230585"/>
              <a:ext cx="1427119" cy="398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sz="1400" b="1" dirty="0">
                  <a:solidFill>
                    <a:srgbClr val="000000"/>
                  </a:solidFill>
                  <a:effectLst>
                    <a:glow rad="76200">
                      <a:srgbClr val="FF7C80">
                        <a:alpha val="60000"/>
                      </a:srgbClr>
                    </a:glow>
                  </a:effectLst>
                </a:rPr>
                <a:t>Tumor cell</a:t>
              </a:r>
            </a:p>
          </p:txBody>
        </p:sp>
        <p:grpSp>
          <p:nvGrpSpPr>
            <p:cNvPr id="33840" name="Group 113"/>
            <p:cNvGrpSpPr>
              <a:grpSpLocks/>
            </p:cNvGrpSpPr>
            <p:nvPr/>
          </p:nvGrpSpPr>
          <p:grpSpPr bwMode="auto">
            <a:xfrm>
              <a:off x="1912886" y="1835150"/>
              <a:ext cx="2265414" cy="2268538"/>
              <a:chOff x="1900841" y="2183124"/>
              <a:chExt cx="2264529" cy="2268112"/>
            </a:xfrm>
          </p:grpSpPr>
          <p:sp>
            <p:nvSpPr>
              <p:cNvPr id="119" name="Freeform 49"/>
              <p:cNvSpPr/>
              <p:nvPr/>
            </p:nvSpPr>
            <p:spPr>
              <a:xfrm>
                <a:off x="2164797" y="3099274"/>
                <a:ext cx="475215" cy="1352086"/>
              </a:xfrm>
              <a:custGeom>
                <a:avLst/>
                <a:gdLst>
                  <a:gd name="connsiteX0" fmla="*/ 7854 w 422191"/>
                  <a:gd name="connsiteY0" fmla="*/ 0 h 1528762"/>
                  <a:gd name="connsiteX1" fmla="*/ 55479 w 422191"/>
                  <a:gd name="connsiteY1" fmla="*/ 785812 h 1528762"/>
                  <a:gd name="connsiteX2" fmla="*/ 422191 w 422191"/>
                  <a:gd name="connsiteY2" fmla="*/ 1528762 h 1528762"/>
                  <a:gd name="connsiteX0" fmla="*/ 47415 w 461752"/>
                  <a:gd name="connsiteY0" fmla="*/ 0 h 1528762"/>
                  <a:gd name="connsiteX1" fmla="*/ 28365 w 461752"/>
                  <a:gd name="connsiteY1" fmla="*/ 790574 h 1528762"/>
                  <a:gd name="connsiteX2" fmla="*/ 461752 w 461752"/>
                  <a:gd name="connsiteY2" fmla="*/ 1528762 h 1528762"/>
                  <a:gd name="connsiteX0" fmla="*/ 61166 w 475503"/>
                  <a:gd name="connsiteY0" fmla="*/ 0 h 1528762"/>
                  <a:gd name="connsiteX1" fmla="*/ 42116 w 475503"/>
                  <a:gd name="connsiteY1" fmla="*/ 790574 h 1528762"/>
                  <a:gd name="connsiteX2" fmla="*/ 475503 w 475503"/>
                  <a:gd name="connsiteY2" fmla="*/ 1528762 h 1528762"/>
                  <a:gd name="connsiteX0" fmla="*/ 61166 w 475503"/>
                  <a:gd name="connsiteY0" fmla="*/ 0 h 1528762"/>
                  <a:gd name="connsiteX1" fmla="*/ 42116 w 475503"/>
                  <a:gd name="connsiteY1" fmla="*/ 790574 h 1528762"/>
                  <a:gd name="connsiteX2" fmla="*/ 475503 w 475503"/>
                  <a:gd name="connsiteY2" fmla="*/ 1528762 h 152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5503" h="1528762">
                    <a:moveTo>
                      <a:pt x="61166" y="0"/>
                    </a:moveTo>
                    <a:cubicBezTo>
                      <a:pt x="-4319" y="258366"/>
                      <a:pt x="-26940" y="535780"/>
                      <a:pt x="42116" y="790574"/>
                    </a:cubicBezTo>
                    <a:cubicBezTo>
                      <a:pt x="111172" y="1045368"/>
                      <a:pt x="252856" y="1337072"/>
                      <a:pt x="475503" y="1528762"/>
                    </a:cubicBezTo>
                  </a:path>
                </a:pathLst>
              </a:custGeom>
              <a:noFill/>
              <a:ln w="19050">
                <a:solidFill>
                  <a:srgbClr val="00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Freeform 119"/>
              <p:cNvSpPr/>
              <p:nvPr/>
            </p:nvSpPr>
            <p:spPr>
              <a:xfrm rot="428707">
                <a:off x="3685065" y="2602394"/>
                <a:ext cx="479421" cy="506435"/>
              </a:xfrm>
              <a:custGeom>
                <a:avLst/>
                <a:gdLst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612775 w 612775"/>
                  <a:gd name="connsiteY0" fmla="*/ 644525 h 644525"/>
                  <a:gd name="connsiteX1" fmla="*/ 0 w 612775"/>
                  <a:gd name="connsiteY1" fmla="*/ 0 h 64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2775" h="644525">
                    <a:moveTo>
                      <a:pt x="612775" y="644525"/>
                    </a:moveTo>
                    <a:cubicBezTo>
                      <a:pt x="580232" y="370681"/>
                      <a:pt x="356393" y="85724"/>
                      <a:pt x="0" y="0"/>
                    </a:cubicBezTo>
                  </a:path>
                </a:pathLst>
              </a:custGeom>
              <a:noFill/>
              <a:ln w="19050">
                <a:solidFill>
                  <a:srgbClr val="00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1" name="Freeform 120"/>
              <p:cNvSpPr/>
              <p:nvPr/>
            </p:nvSpPr>
            <p:spPr>
              <a:xfrm rot="17706174">
                <a:off x="2676598" y="2299315"/>
                <a:ext cx="582878" cy="601379"/>
              </a:xfrm>
              <a:custGeom>
                <a:avLst/>
                <a:gdLst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590550 w 590550"/>
                  <a:gd name="connsiteY0" fmla="*/ 600075 h 600075"/>
                  <a:gd name="connsiteX1" fmla="*/ 0 w 590550"/>
                  <a:gd name="connsiteY1" fmla="*/ 0 h 600075"/>
                  <a:gd name="connsiteX0" fmla="*/ 650217 w 650217"/>
                  <a:gd name="connsiteY0" fmla="*/ 672464 h 672464"/>
                  <a:gd name="connsiteX1" fmla="*/ 0 w 650217"/>
                  <a:gd name="connsiteY1" fmla="*/ 0 h 672464"/>
                  <a:gd name="connsiteX0" fmla="*/ 650217 w 650217"/>
                  <a:gd name="connsiteY0" fmla="*/ 672464 h 672464"/>
                  <a:gd name="connsiteX1" fmla="*/ 0 w 650217"/>
                  <a:gd name="connsiteY1" fmla="*/ 0 h 672464"/>
                  <a:gd name="connsiteX0" fmla="*/ 650217 w 650217"/>
                  <a:gd name="connsiteY0" fmla="*/ 672464 h 672464"/>
                  <a:gd name="connsiteX1" fmla="*/ 0 w 650217"/>
                  <a:gd name="connsiteY1" fmla="*/ 0 h 672464"/>
                  <a:gd name="connsiteX0" fmla="*/ 714533 w 714533"/>
                  <a:gd name="connsiteY0" fmla="*/ 712455 h 712455"/>
                  <a:gd name="connsiteX1" fmla="*/ 0 w 714533"/>
                  <a:gd name="connsiteY1" fmla="*/ 0 h 712455"/>
                  <a:gd name="connsiteX0" fmla="*/ 741472 w 741472"/>
                  <a:gd name="connsiteY0" fmla="*/ 769957 h 769957"/>
                  <a:gd name="connsiteX1" fmla="*/ 0 w 741472"/>
                  <a:gd name="connsiteY1" fmla="*/ 0 h 769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1472" h="769957">
                    <a:moveTo>
                      <a:pt x="741472" y="769957"/>
                    </a:moveTo>
                    <a:cubicBezTo>
                      <a:pt x="705369" y="536647"/>
                      <a:pt x="476970" y="57149"/>
                      <a:pt x="0" y="0"/>
                    </a:cubicBezTo>
                  </a:path>
                </a:pathLst>
              </a:custGeom>
              <a:noFill/>
              <a:ln w="19050">
                <a:solidFill>
                  <a:srgbClr val="0000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Freeform 52"/>
              <p:cNvSpPr/>
              <p:nvPr/>
            </p:nvSpPr>
            <p:spPr bwMode="auto">
              <a:xfrm>
                <a:off x="3210750" y="2183124"/>
                <a:ext cx="514462" cy="472329"/>
              </a:xfrm>
              <a:custGeom>
                <a:avLst/>
                <a:gdLst>
                  <a:gd name="connsiteX0" fmla="*/ 0 w 481012"/>
                  <a:gd name="connsiteY0" fmla="*/ 19050 h 407193"/>
                  <a:gd name="connsiteX1" fmla="*/ 481012 w 481012"/>
                  <a:gd name="connsiteY1" fmla="*/ 0 h 407193"/>
                  <a:gd name="connsiteX2" fmla="*/ 204787 w 481012"/>
                  <a:gd name="connsiteY2" fmla="*/ 407193 h 407193"/>
                  <a:gd name="connsiteX3" fmla="*/ 183356 w 481012"/>
                  <a:gd name="connsiteY3" fmla="*/ 145256 h 407193"/>
                  <a:gd name="connsiteX4" fmla="*/ 0 w 481012"/>
                  <a:gd name="connsiteY4" fmla="*/ 19050 h 407193"/>
                  <a:gd name="connsiteX0" fmla="*/ 0 w 481012"/>
                  <a:gd name="connsiteY0" fmla="*/ 128173 h 516316"/>
                  <a:gd name="connsiteX1" fmla="*/ 481012 w 481012"/>
                  <a:gd name="connsiteY1" fmla="*/ 109123 h 516316"/>
                  <a:gd name="connsiteX2" fmla="*/ 204787 w 481012"/>
                  <a:gd name="connsiteY2" fmla="*/ 516316 h 516316"/>
                  <a:gd name="connsiteX3" fmla="*/ 183356 w 481012"/>
                  <a:gd name="connsiteY3" fmla="*/ 254379 h 516316"/>
                  <a:gd name="connsiteX4" fmla="*/ 0 w 481012"/>
                  <a:gd name="connsiteY4" fmla="*/ 128173 h 516316"/>
                  <a:gd name="connsiteX0" fmla="*/ 0 w 514371"/>
                  <a:gd name="connsiteY0" fmla="*/ 128173 h 516316"/>
                  <a:gd name="connsiteX1" fmla="*/ 481012 w 514371"/>
                  <a:gd name="connsiteY1" fmla="*/ 109123 h 516316"/>
                  <a:gd name="connsiteX2" fmla="*/ 204787 w 514371"/>
                  <a:gd name="connsiteY2" fmla="*/ 516316 h 516316"/>
                  <a:gd name="connsiteX3" fmla="*/ 183356 w 514371"/>
                  <a:gd name="connsiteY3" fmla="*/ 254379 h 516316"/>
                  <a:gd name="connsiteX4" fmla="*/ 0 w 514371"/>
                  <a:gd name="connsiteY4" fmla="*/ 128173 h 516316"/>
                  <a:gd name="connsiteX0" fmla="*/ 0 w 519057"/>
                  <a:gd name="connsiteY0" fmla="*/ 128173 h 519112"/>
                  <a:gd name="connsiteX1" fmla="*/ 481012 w 519057"/>
                  <a:gd name="connsiteY1" fmla="*/ 109123 h 519112"/>
                  <a:gd name="connsiteX2" fmla="*/ 204787 w 519057"/>
                  <a:gd name="connsiteY2" fmla="*/ 516316 h 519112"/>
                  <a:gd name="connsiteX3" fmla="*/ 183356 w 519057"/>
                  <a:gd name="connsiteY3" fmla="*/ 254379 h 519112"/>
                  <a:gd name="connsiteX4" fmla="*/ 0 w 519057"/>
                  <a:gd name="connsiteY4" fmla="*/ 128173 h 519112"/>
                  <a:gd name="connsiteX0" fmla="*/ 0 w 519057"/>
                  <a:gd name="connsiteY0" fmla="*/ 151151 h 542090"/>
                  <a:gd name="connsiteX1" fmla="*/ 481012 w 519057"/>
                  <a:gd name="connsiteY1" fmla="*/ 132101 h 542090"/>
                  <a:gd name="connsiteX2" fmla="*/ 204787 w 519057"/>
                  <a:gd name="connsiteY2" fmla="*/ 539294 h 542090"/>
                  <a:gd name="connsiteX3" fmla="*/ 183356 w 519057"/>
                  <a:gd name="connsiteY3" fmla="*/ 277357 h 542090"/>
                  <a:gd name="connsiteX4" fmla="*/ 0 w 519057"/>
                  <a:gd name="connsiteY4" fmla="*/ 151151 h 542090"/>
                  <a:gd name="connsiteX0" fmla="*/ 0 w 519057"/>
                  <a:gd name="connsiteY0" fmla="*/ 143877 h 534816"/>
                  <a:gd name="connsiteX1" fmla="*/ 481012 w 519057"/>
                  <a:gd name="connsiteY1" fmla="*/ 124827 h 534816"/>
                  <a:gd name="connsiteX2" fmla="*/ 204787 w 519057"/>
                  <a:gd name="connsiteY2" fmla="*/ 532020 h 534816"/>
                  <a:gd name="connsiteX3" fmla="*/ 183356 w 519057"/>
                  <a:gd name="connsiteY3" fmla="*/ 270083 h 534816"/>
                  <a:gd name="connsiteX4" fmla="*/ 0 w 519057"/>
                  <a:gd name="connsiteY4" fmla="*/ 143877 h 534816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3356 w 516362"/>
                  <a:gd name="connsiteY3" fmla="*/ 270083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257175 w 516362"/>
                  <a:gd name="connsiteY3" fmla="*/ 253415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257175 w 516362"/>
                  <a:gd name="connsiteY3" fmla="*/ 253415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257175 w 516362"/>
                  <a:gd name="connsiteY3" fmla="*/ 253415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88118 w 516362"/>
                  <a:gd name="connsiteY3" fmla="*/ 277227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290512 w 516362"/>
                  <a:gd name="connsiteY3" fmla="*/ 251033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90500 w 516362"/>
                  <a:gd name="connsiteY3" fmla="*/ 277226 h 534310"/>
                  <a:gd name="connsiteX4" fmla="*/ 0 w 516362"/>
                  <a:gd name="connsiteY4" fmla="*/ 143877 h 534310"/>
                  <a:gd name="connsiteX0" fmla="*/ 0 w 516362"/>
                  <a:gd name="connsiteY0" fmla="*/ 143877 h 534310"/>
                  <a:gd name="connsiteX1" fmla="*/ 481012 w 516362"/>
                  <a:gd name="connsiteY1" fmla="*/ 124827 h 534310"/>
                  <a:gd name="connsiteX2" fmla="*/ 204787 w 516362"/>
                  <a:gd name="connsiteY2" fmla="*/ 532020 h 534310"/>
                  <a:gd name="connsiteX3" fmla="*/ 190500 w 516362"/>
                  <a:gd name="connsiteY3" fmla="*/ 277226 h 534310"/>
                  <a:gd name="connsiteX4" fmla="*/ 0 w 516362"/>
                  <a:gd name="connsiteY4" fmla="*/ 143877 h 534310"/>
                  <a:gd name="connsiteX0" fmla="*/ 0 w 515046"/>
                  <a:gd name="connsiteY0" fmla="*/ 143877 h 546104"/>
                  <a:gd name="connsiteX1" fmla="*/ 481012 w 515046"/>
                  <a:gd name="connsiteY1" fmla="*/ 124827 h 546104"/>
                  <a:gd name="connsiteX2" fmla="*/ 190499 w 515046"/>
                  <a:gd name="connsiteY2" fmla="*/ 543927 h 546104"/>
                  <a:gd name="connsiteX3" fmla="*/ 190500 w 515046"/>
                  <a:gd name="connsiteY3" fmla="*/ 277226 h 546104"/>
                  <a:gd name="connsiteX4" fmla="*/ 0 w 515046"/>
                  <a:gd name="connsiteY4" fmla="*/ 143877 h 546104"/>
                  <a:gd name="connsiteX0" fmla="*/ 0 w 515046"/>
                  <a:gd name="connsiteY0" fmla="*/ 143877 h 546104"/>
                  <a:gd name="connsiteX1" fmla="*/ 481012 w 515046"/>
                  <a:gd name="connsiteY1" fmla="*/ 124827 h 546104"/>
                  <a:gd name="connsiteX2" fmla="*/ 190499 w 515046"/>
                  <a:gd name="connsiteY2" fmla="*/ 543927 h 546104"/>
                  <a:gd name="connsiteX3" fmla="*/ 183356 w 515046"/>
                  <a:gd name="connsiteY3" fmla="*/ 291513 h 546104"/>
                  <a:gd name="connsiteX4" fmla="*/ 0 w 515046"/>
                  <a:gd name="connsiteY4" fmla="*/ 143877 h 546104"/>
                  <a:gd name="connsiteX0" fmla="*/ 0 w 517427"/>
                  <a:gd name="connsiteY0" fmla="*/ 147060 h 544525"/>
                  <a:gd name="connsiteX1" fmla="*/ 483393 w 517427"/>
                  <a:gd name="connsiteY1" fmla="*/ 123248 h 544525"/>
                  <a:gd name="connsiteX2" fmla="*/ 192880 w 517427"/>
                  <a:gd name="connsiteY2" fmla="*/ 542348 h 544525"/>
                  <a:gd name="connsiteX3" fmla="*/ 185737 w 517427"/>
                  <a:gd name="connsiteY3" fmla="*/ 289934 h 544525"/>
                  <a:gd name="connsiteX4" fmla="*/ 0 w 517427"/>
                  <a:gd name="connsiteY4" fmla="*/ 147060 h 544525"/>
                  <a:gd name="connsiteX0" fmla="*/ 0 w 521793"/>
                  <a:gd name="connsiteY0" fmla="*/ 147060 h 545281"/>
                  <a:gd name="connsiteX1" fmla="*/ 483393 w 521793"/>
                  <a:gd name="connsiteY1" fmla="*/ 123248 h 545281"/>
                  <a:gd name="connsiteX2" fmla="*/ 192880 w 521793"/>
                  <a:gd name="connsiteY2" fmla="*/ 542348 h 545281"/>
                  <a:gd name="connsiteX3" fmla="*/ 185737 w 521793"/>
                  <a:gd name="connsiteY3" fmla="*/ 289934 h 545281"/>
                  <a:gd name="connsiteX4" fmla="*/ 0 w 521793"/>
                  <a:gd name="connsiteY4" fmla="*/ 147060 h 545281"/>
                  <a:gd name="connsiteX0" fmla="*/ 0 w 514463"/>
                  <a:gd name="connsiteY0" fmla="*/ 147060 h 545309"/>
                  <a:gd name="connsiteX1" fmla="*/ 483393 w 514463"/>
                  <a:gd name="connsiteY1" fmla="*/ 123248 h 545309"/>
                  <a:gd name="connsiteX2" fmla="*/ 192880 w 514463"/>
                  <a:gd name="connsiteY2" fmla="*/ 542348 h 545309"/>
                  <a:gd name="connsiteX3" fmla="*/ 185737 w 514463"/>
                  <a:gd name="connsiteY3" fmla="*/ 289934 h 545309"/>
                  <a:gd name="connsiteX4" fmla="*/ 0 w 514463"/>
                  <a:gd name="connsiteY4" fmla="*/ 147060 h 54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463" h="545309">
                    <a:moveTo>
                      <a:pt x="0" y="147060"/>
                    </a:moveTo>
                    <a:cubicBezTo>
                      <a:pt x="38893" y="45460"/>
                      <a:pt x="308768" y="-113289"/>
                      <a:pt x="483393" y="123248"/>
                    </a:cubicBezTo>
                    <a:cubicBezTo>
                      <a:pt x="593724" y="356611"/>
                      <a:pt x="389730" y="573304"/>
                      <a:pt x="192880" y="542348"/>
                    </a:cubicBezTo>
                    <a:cubicBezTo>
                      <a:pt x="227012" y="489961"/>
                      <a:pt x="218280" y="342321"/>
                      <a:pt x="185737" y="289934"/>
                    </a:cubicBezTo>
                    <a:cubicBezTo>
                      <a:pt x="128587" y="198652"/>
                      <a:pt x="61913" y="166905"/>
                      <a:pt x="0" y="147060"/>
                    </a:cubicBezTo>
                    <a:close/>
                  </a:path>
                </a:pathLst>
              </a:custGeom>
              <a:gradFill flip="none" rotWithShape="1">
                <a:gsLst>
                  <a:gs pos="70000">
                    <a:srgbClr val="936844"/>
                  </a:gs>
                  <a:gs pos="48000">
                    <a:srgbClr val="D5B196"/>
                  </a:gs>
                  <a:gs pos="91000">
                    <a:srgbClr val="61452D"/>
                  </a:gs>
                  <a:gs pos="24000">
                    <a:srgbClr val="F3EAE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45720" rIns="4572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9pPr>
              </a:lstStyle>
              <a:p>
                <a:pPr>
                  <a:lnSpc>
                    <a:spcPct val="80000"/>
                  </a:lnSpc>
                  <a:defRPr/>
                </a:pPr>
                <a:endParaRPr lang="en-US" altLang="en-US" b="1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3867" name="IFNy_label"/>
              <p:cNvSpPr txBox="1">
                <a:spLocks noChangeArrowheads="1"/>
              </p:cNvSpPr>
              <p:nvPr/>
            </p:nvSpPr>
            <p:spPr bwMode="auto">
              <a:xfrm flipH="1">
                <a:off x="3158712" y="2215376"/>
                <a:ext cx="650136" cy="342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0"/>
                  </a:spcBef>
                  <a:buFont typeface="Wingdings" panose="05000000000000000000" pitchFamily="2" charset="2"/>
                  <a:buNone/>
                </a:pPr>
                <a:r>
                  <a:rPr lang="en-US" altLang="en-US" sz="1100" b="1">
                    <a:solidFill>
                      <a:srgbClr val="000000"/>
                    </a:solidFill>
                  </a:rPr>
                  <a:t>IFN</a:t>
                </a:r>
                <a:r>
                  <a:rPr lang="el-GR" altLang="en-US" sz="1100" b="1">
                    <a:solidFill>
                      <a:srgbClr val="000000"/>
                    </a:solidFill>
                  </a:rPr>
                  <a:t>γ</a:t>
                </a:r>
                <a:endParaRPr lang="en-US" altLang="en-US" sz="11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 bwMode="auto">
              <a:xfrm>
                <a:off x="1969127" y="2620979"/>
                <a:ext cx="606583" cy="664185"/>
              </a:xfrm>
              <a:prstGeom prst="ellipse">
                <a:avLst/>
              </a:prstGeom>
              <a:gradFill flip="none" rotWithShape="1">
                <a:gsLst>
                  <a:gs pos="88000">
                    <a:srgbClr val="382030"/>
                  </a:gs>
                  <a:gs pos="70000">
                    <a:srgbClr val="9D5886"/>
                  </a:gs>
                  <a:gs pos="45000">
                    <a:srgbClr val="DDA9CB"/>
                  </a:gs>
                  <a:gs pos="14000">
                    <a:srgbClr val="EDD8E5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45720" rIns="4572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9pPr>
              </a:lstStyle>
              <a:p>
                <a:pPr>
                  <a:lnSpc>
                    <a:spcPct val="80000"/>
                  </a:lnSpc>
                  <a:defRPr/>
                </a:pPr>
                <a:endParaRPr lang="en-US" altLang="en-US" b="1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3871" name="IFNyR_label"/>
              <p:cNvSpPr txBox="1">
                <a:spLocks noChangeArrowheads="1"/>
              </p:cNvSpPr>
              <p:nvPr/>
            </p:nvSpPr>
            <p:spPr bwMode="auto">
              <a:xfrm flipH="1">
                <a:off x="1900841" y="2803685"/>
                <a:ext cx="786023" cy="342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0"/>
                  </a:spcBef>
                  <a:buFont typeface="Wingdings" panose="05000000000000000000" pitchFamily="2" charset="2"/>
                  <a:buNone/>
                </a:pPr>
                <a:r>
                  <a:rPr lang="en-US" altLang="en-US" sz="1100" b="1">
                    <a:solidFill>
                      <a:srgbClr val="000000"/>
                    </a:solidFill>
                  </a:rPr>
                  <a:t>IFN</a:t>
                </a:r>
                <a:r>
                  <a:rPr lang="el-GR" altLang="en-US" sz="1100" b="1">
                    <a:solidFill>
                      <a:srgbClr val="000000"/>
                    </a:solidFill>
                  </a:rPr>
                  <a:t>γ</a:t>
                </a:r>
                <a:r>
                  <a:rPr lang="en-US" altLang="en-US" sz="1100" b="1">
                    <a:solidFill>
                      <a:srgbClr val="000000"/>
                    </a:solidFill>
                  </a:rPr>
                  <a:t>R</a:t>
                </a:r>
              </a:p>
            </p:txBody>
          </p:sp>
        </p:grpSp>
        <p:grpSp>
          <p:nvGrpSpPr>
            <p:cNvPr id="33841" name="Group 70"/>
            <p:cNvGrpSpPr>
              <a:grpSpLocks/>
            </p:cNvGrpSpPr>
            <p:nvPr/>
          </p:nvGrpSpPr>
          <p:grpSpPr bwMode="auto">
            <a:xfrm>
              <a:off x="4008438" y="2986088"/>
              <a:ext cx="1676400" cy="563562"/>
              <a:chOff x="3995737" y="3333529"/>
              <a:chExt cx="1675607" cy="562768"/>
            </a:xfrm>
          </p:grpSpPr>
          <p:sp>
            <p:nvSpPr>
              <p:cNvPr id="113" name="Freeform 112"/>
              <p:cNvSpPr/>
              <p:nvPr/>
            </p:nvSpPr>
            <p:spPr>
              <a:xfrm>
                <a:off x="4158327" y="3449974"/>
                <a:ext cx="494099" cy="107368"/>
              </a:xfrm>
              <a:custGeom>
                <a:avLst/>
                <a:gdLst>
                  <a:gd name="connsiteX0" fmla="*/ 0 w 442452"/>
                  <a:gd name="connsiteY0" fmla="*/ 0 h 117988"/>
                  <a:gd name="connsiteX1" fmla="*/ 294968 w 442452"/>
                  <a:gd name="connsiteY1" fmla="*/ 39329 h 117988"/>
                  <a:gd name="connsiteX2" fmla="*/ 442452 w 442452"/>
                  <a:gd name="connsiteY2" fmla="*/ 117988 h 117988"/>
                  <a:gd name="connsiteX0" fmla="*/ 0 w 613902"/>
                  <a:gd name="connsiteY0" fmla="*/ 0 h 114813"/>
                  <a:gd name="connsiteX1" fmla="*/ 466418 w 613902"/>
                  <a:gd name="connsiteY1" fmla="*/ 36154 h 114813"/>
                  <a:gd name="connsiteX2" fmla="*/ 613902 w 613902"/>
                  <a:gd name="connsiteY2" fmla="*/ 114813 h 114813"/>
                  <a:gd name="connsiteX0" fmla="*/ 0 w 613902"/>
                  <a:gd name="connsiteY0" fmla="*/ 0 h 114813"/>
                  <a:gd name="connsiteX1" fmla="*/ 326718 w 613902"/>
                  <a:gd name="connsiteY1" fmla="*/ 17104 h 114813"/>
                  <a:gd name="connsiteX2" fmla="*/ 613902 w 613902"/>
                  <a:gd name="connsiteY2" fmla="*/ 114813 h 114813"/>
                  <a:gd name="connsiteX0" fmla="*/ 0 w 492458"/>
                  <a:gd name="connsiteY0" fmla="*/ 1 h 105289"/>
                  <a:gd name="connsiteX1" fmla="*/ 205274 w 492458"/>
                  <a:gd name="connsiteY1" fmla="*/ 7580 h 105289"/>
                  <a:gd name="connsiteX2" fmla="*/ 492458 w 492458"/>
                  <a:gd name="connsiteY2" fmla="*/ 105289 h 105289"/>
                  <a:gd name="connsiteX0" fmla="*/ 0 w 492458"/>
                  <a:gd name="connsiteY0" fmla="*/ 0 h 105288"/>
                  <a:gd name="connsiteX1" fmla="*/ 252899 w 492458"/>
                  <a:gd name="connsiteY1" fmla="*/ 26629 h 105288"/>
                  <a:gd name="connsiteX2" fmla="*/ 492458 w 492458"/>
                  <a:gd name="connsiteY2" fmla="*/ 105288 h 10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2458" h="105288">
                    <a:moveTo>
                      <a:pt x="0" y="0"/>
                    </a:moveTo>
                    <a:cubicBezTo>
                      <a:pt x="110613" y="9832"/>
                      <a:pt x="170823" y="9081"/>
                      <a:pt x="252899" y="26629"/>
                    </a:cubicBezTo>
                    <a:cubicBezTo>
                      <a:pt x="334975" y="44177"/>
                      <a:pt x="455587" y="75791"/>
                      <a:pt x="492458" y="105288"/>
                    </a:cubicBezTo>
                  </a:path>
                </a:pathLst>
              </a:custGeom>
              <a:noFill/>
              <a:ln w="19050">
                <a:solidFill>
                  <a:srgbClr val="FFFF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4154122" y="3385555"/>
                <a:ext cx="740098" cy="69191"/>
              </a:xfrm>
              <a:custGeom>
                <a:avLst/>
                <a:gdLst>
                  <a:gd name="connsiteX0" fmla="*/ 0 w 442452"/>
                  <a:gd name="connsiteY0" fmla="*/ 0 h 117988"/>
                  <a:gd name="connsiteX1" fmla="*/ 294968 w 442452"/>
                  <a:gd name="connsiteY1" fmla="*/ 39329 h 117988"/>
                  <a:gd name="connsiteX2" fmla="*/ 442452 w 442452"/>
                  <a:gd name="connsiteY2" fmla="*/ 117988 h 117988"/>
                  <a:gd name="connsiteX0" fmla="*/ 0 w 501983"/>
                  <a:gd name="connsiteY0" fmla="*/ 0 h 70363"/>
                  <a:gd name="connsiteX1" fmla="*/ 294968 w 501983"/>
                  <a:gd name="connsiteY1" fmla="*/ 39329 h 70363"/>
                  <a:gd name="connsiteX2" fmla="*/ 501983 w 501983"/>
                  <a:gd name="connsiteY2" fmla="*/ 70363 h 70363"/>
                  <a:gd name="connsiteX0" fmla="*/ 0 w 501983"/>
                  <a:gd name="connsiteY0" fmla="*/ 2535 h 72898"/>
                  <a:gd name="connsiteX1" fmla="*/ 283062 w 501983"/>
                  <a:gd name="connsiteY1" fmla="*/ 3764 h 72898"/>
                  <a:gd name="connsiteX2" fmla="*/ 501983 w 501983"/>
                  <a:gd name="connsiteY2" fmla="*/ 72898 h 72898"/>
                  <a:gd name="connsiteX0" fmla="*/ 0 w 501983"/>
                  <a:gd name="connsiteY0" fmla="*/ 11077 h 81440"/>
                  <a:gd name="connsiteX1" fmla="*/ 283062 w 501983"/>
                  <a:gd name="connsiteY1" fmla="*/ 12306 h 81440"/>
                  <a:gd name="connsiteX2" fmla="*/ 501983 w 501983"/>
                  <a:gd name="connsiteY2" fmla="*/ 81440 h 81440"/>
                  <a:gd name="connsiteX0" fmla="*/ 0 w 501983"/>
                  <a:gd name="connsiteY0" fmla="*/ 0 h 70363"/>
                  <a:gd name="connsiteX1" fmla="*/ 501983 w 501983"/>
                  <a:gd name="connsiteY1" fmla="*/ 70363 h 70363"/>
                  <a:gd name="connsiteX0" fmla="*/ 0 w 501983"/>
                  <a:gd name="connsiteY0" fmla="*/ 11566 h 81929"/>
                  <a:gd name="connsiteX1" fmla="*/ 501983 w 501983"/>
                  <a:gd name="connsiteY1" fmla="*/ 81929 h 81929"/>
                  <a:gd name="connsiteX0" fmla="*/ 0 w 501983"/>
                  <a:gd name="connsiteY0" fmla="*/ 20512 h 90875"/>
                  <a:gd name="connsiteX1" fmla="*/ 501983 w 501983"/>
                  <a:gd name="connsiteY1" fmla="*/ 90875 h 90875"/>
                  <a:gd name="connsiteX0" fmla="*/ 0 w 494839"/>
                  <a:gd name="connsiteY0" fmla="*/ 30268 h 69675"/>
                  <a:gd name="connsiteX1" fmla="*/ 494839 w 494839"/>
                  <a:gd name="connsiteY1" fmla="*/ 69675 h 69675"/>
                  <a:gd name="connsiteX0" fmla="*/ 0 w 525795"/>
                  <a:gd name="connsiteY0" fmla="*/ 37744 h 60483"/>
                  <a:gd name="connsiteX1" fmla="*/ 525795 w 525795"/>
                  <a:gd name="connsiteY1" fmla="*/ 60483 h 60483"/>
                  <a:gd name="connsiteX0" fmla="*/ 0 w 525795"/>
                  <a:gd name="connsiteY0" fmla="*/ 42286 h 65025"/>
                  <a:gd name="connsiteX1" fmla="*/ 525795 w 525795"/>
                  <a:gd name="connsiteY1" fmla="*/ 65025 h 65025"/>
                  <a:gd name="connsiteX0" fmla="*/ 0 w 525795"/>
                  <a:gd name="connsiteY0" fmla="*/ 42286 h 65025"/>
                  <a:gd name="connsiteX1" fmla="*/ 525795 w 525795"/>
                  <a:gd name="connsiteY1" fmla="*/ 65025 h 65025"/>
                  <a:gd name="connsiteX0" fmla="*/ 0 w 525795"/>
                  <a:gd name="connsiteY0" fmla="*/ 51231 h 73970"/>
                  <a:gd name="connsiteX1" fmla="*/ 525795 w 525795"/>
                  <a:gd name="connsiteY1" fmla="*/ 73970 h 73970"/>
                  <a:gd name="connsiteX0" fmla="*/ 0 w 678195"/>
                  <a:gd name="connsiteY0" fmla="*/ 38527 h 93016"/>
                  <a:gd name="connsiteX1" fmla="*/ 678195 w 678195"/>
                  <a:gd name="connsiteY1" fmla="*/ 93016 h 93016"/>
                  <a:gd name="connsiteX0" fmla="*/ 0 w 678195"/>
                  <a:gd name="connsiteY0" fmla="*/ 42162 h 96651"/>
                  <a:gd name="connsiteX1" fmla="*/ 678195 w 678195"/>
                  <a:gd name="connsiteY1" fmla="*/ 96651 h 96651"/>
                  <a:gd name="connsiteX0" fmla="*/ 0 w 875045"/>
                  <a:gd name="connsiteY0" fmla="*/ 49896 h 85335"/>
                  <a:gd name="connsiteX1" fmla="*/ 875045 w 875045"/>
                  <a:gd name="connsiteY1" fmla="*/ 85335 h 85335"/>
                  <a:gd name="connsiteX0" fmla="*/ 0 w 739314"/>
                  <a:gd name="connsiteY0" fmla="*/ 67080 h 69182"/>
                  <a:gd name="connsiteX1" fmla="*/ 739314 w 739314"/>
                  <a:gd name="connsiteY1" fmla="*/ 69182 h 69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314" h="69182">
                    <a:moveTo>
                      <a:pt x="0" y="67080"/>
                    </a:moveTo>
                    <a:cubicBezTo>
                      <a:pt x="224479" y="47"/>
                      <a:pt x="485468" y="-43173"/>
                      <a:pt x="739314" y="69182"/>
                    </a:cubicBezTo>
                  </a:path>
                </a:pathLst>
              </a:custGeom>
              <a:noFill/>
              <a:ln w="19050">
                <a:solidFill>
                  <a:srgbClr val="FFFF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Freeform 114"/>
              <p:cNvSpPr/>
              <p:nvPr/>
            </p:nvSpPr>
            <p:spPr>
              <a:xfrm rot="176459">
                <a:off x="4160429" y="3464290"/>
                <a:ext cx="405793" cy="240980"/>
              </a:xfrm>
              <a:custGeom>
                <a:avLst/>
                <a:gdLst>
                  <a:gd name="connsiteX0" fmla="*/ 0 w 442452"/>
                  <a:gd name="connsiteY0" fmla="*/ 0 h 117988"/>
                  <a:gd name="connsiteX1" fmla="*/ 294968 w 442452"/>
                  <a:gd name="connsiteY1" fmla="*/ 39329 h 117988"/>
                  <a:gd name="connsiteX2" fmla="*/ 442452 w 442452"/>
                  <a:gd name="connsiteY2" fmla="*/ 117988 h 117988"/>
                  <a:gd name="connsiteX0" fmla="*/ 0 w 613902"/>
                  <a:gd name="connsiteY0" fmla="*/ 0 h 114813"/>
                  <a:gd name="connsiteX1" fmla="*/ 466418 w 613902"/>
                  <a:gd name="connsiteY1" fmla="*/ 36154 h 114813"/>
                  <a:gd name="connsiteX2" fmla="*/ 613902 w 613902"/>
                  <a:gd name="connsiteY2" fmla="*/ 114813 h 114813"/>
                  <a:gd name="connsiteX0" fmla="*/ 0 w 613902"/>
                  <a:gd name="connsiteY0" fmla="*/ 0 h 114813"/>
                  <a:gd name="connsiteX1" fmla="*/ 326718 w 613902"/>
                  <a:gd name="connsiteY1" fmla="*/ 17104 h 114813"/>
                  <a:gd name="connsiteX2" fmla="*/ 613902 w 613902"/>
                  <a:gd name="connsiteY2" fmla="*/ 114813 h 114813"/>
                  <a:gd name="connsiteX0" fmla="*/ 0 w 551550"/>
                  <a:gd name="connsiteY0" fmla="*/ 573 h 201248"/>
                  <a:gd name="connsiteX1" fmla="*/ 326718 w 551550"/>
                  <a:gd name="connsiteY1" fmla="*/ 17677 h 201248"/>
                  <a:gd name="connsiteX2" fmla="*/ 551550 w 551550"/>
                  <a:gd name="connsiteY2" fmla="*/ 201248 h 201248"/>
                  <a:gd name="connsiteX0" fmla="*/ 0 w 551550"/>
                  <a:gd name="connsiteY0" fmla="*/ 573 h 201248"/>
                  <a:gd name="connsiteX1" fmla="*/ 326718 w 551550"/>
                  <a:gd name="connsiteY1" fmla="*/ 17677 h 201248"/>
                  <a:gd name="connsiteX2" fmla="*/ 551550 w 551550"/>
                  <a:gd name="connsiteY2" fmla="*/ 201248 h 201248"/>
                  <a:gd name="connsiteX0" fmla="*/ 0 w 551550"/>
                  <a:gd name="connsiteY0" fmla="*/ 7699 h 208374"/>
                  <a:gd name="connsiteX1" fmla="*/ 326718 w 551550"/>
                  <a:gd name="connsiteY1" fmla="*/ 24803 h 208374"/>
                  <a:gd name="connsiteX2" fmla="*/ 551550 w 551550"/>
                  <a:gd name="connsiteY2" fmla="*/ 208374 h 208374"/>
                  <a:gd name="connsiteX0" fmla="*/ 0 w 403317"/>
                  <a:gd name="connsiteY0" fmla="*/ 1928 h 241217"/>
                  <a:gd name="connsiteX1" fmla="*/ 178485 w 403317"/>
                  <a:gd name="connsiteY1" fmla="*/ 57646 h 241217"/>
                  <a:gd name="connsiteX2" fmla="*/ 403317 w 403317"/>
                  <a:gd name="connsiteY2" fmla="*/ 241217 h 241217"/>
                  <a:gd name="connsiteX0" fmla="*/ 0 w 403317"/>
                  <a:gd name="connsiteY0" fmla="*/ 0 h 239289"/>
                  <a:gd name="connsiteX1" fmla="*/ 403317 w 403317"/>
                  <a:gd name="connsiteY1" fmla="*/ 239289 h 239289"/>
                  <a:gd name="connsiteX0" fmla="*/ 0 w 403317"/>
                  <a:gd name="connsiteY0" fmla="*/ 0 h 239289"/>
                  <a:gd name="connsiteX1" fmla="*/ 403317 w 403317"/>
                  <a:gd name="connsiteY1" fmla="*/ 239289 h 239289"/>
                  <a:gd name="connsiteX0" fmla="*/ 0 w 403317"/>
                  <a:gd name="connsiteY0" fmla="*/ 0 h 239289"/>
                  <a:gd name="connsiteX1" fmla="*/ 403317 w 403317"/>
                  <a:gd name="connsiteY1" fmla="*/ 239289 h 23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3317" h="239289">
                    <a:moveTo>
                      <a:pt x="0" y="0"/>
                    </a:moveTo>
                    <a:cubicBezTo>
                      <a:pt x="209806" y="61585"/>
                      <a:pt x="304118" y="102874"/>
                      <a:pt x="403317" y="239289"/>
                    </a:cubicBezTo>
                  </a:path>
                </a:pathLst>
              </a:custGeom>
              <a:noFill/>
              <a:ln w="19050">
                <a:solidFill>
                  <a:srgbClr val="FFFF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5224319" y="3333065"/>
                <a:ext cx="277537" cy="162243"/>
              </a:xfrm>
              <a:custGeom>
                <a:avLst/>
                <a:gdLst>
                  <a:gd name="connsiteX0" fmla="*/ 196850 w 196850"/>
                  <a:gd name="connsiteY0" fmla="*/ 0 h 165100"/>
                  <a:gd name="connsiteX1" fmla="*/ 0 w 196850"/>
                  <a:gd name="connsiteY1" fmla="*/ 165100 h 165100"/>
                  <a:gd name="connsiteX2" fmla="*/ 0 w 196850"/>
                  <a:gd name="connsiteY2" fmla="*/ 165100 h 165100"/>
                  <a:gd name="connsiteX0" fmla="*/ 196850 w 196850"/>
                  <a:gd name="connsiteY0" fmla="*/ 0 h 165100"/>
                  <a:gd name="connsiteX1" fmla="*/ 0 w 196850"/>
                  <a:gd name="connsiteY1" fmla="*/ 165100 h 165100"/>
                  <a:gd name="connsiteX2" fmla="*/ 0 w 196850"/>
                  <a:gd name="connsiteY2" fmla="*/ 165100 h 165100"/>
                  <a:gd name="connsiteX0" fmla="*/ 196850 w 196850"/>
                  <a:gd name="connsiteY0" fmla="*/ 0 h 166025"/>
                  <a:gd name="connsiteX1" fmla="*/ 0 w 196850"/>
                  <a:gd name="connsiteY1" fmla="*/ 165100 h 166025"/>
                  <a:gd name="connsiteX2" fmla="*/ 0 w 196850"/>
                  <a:gd name="connsiteY2" fmla="*/ 165100 h 166025"/>
                  <a:gd name="connsiteX0" fmla="*/ 196850 w 196850"/>
                  <a:gd name="connsiteY0" fmla="*/ 6151 h 171251"/>
                  <a:gd name="connsiteX1" fmla="*/ 157163 w 196850"/>
                  <a:gd name="connsiteY1" fmla="*/ 11707 h 171251"/>
                  <a:gd name="connsiteX2" fmla="*/ 0 w 196850"/>
                  <a:gd name="connsiteY2" fmla="*/ 171251 h 171251"/>
                  <a:gd name="connsiteX3" fmla="*/ 0 w 196850"/>
                  <a:gd name="connsiteY3" fmla="*/ 171251 h 171251"/>
                  <a:gd name="connsiteX0" fmla="*/ 196850 w 196850"/>
                  <a:gd name="connsiteY0" fmla="*/ 6151 h 171251"/>
                  <a:gd name="connsiteX1" fmla="*/ 157163 w 196850"/>
                  <a:gd name="connsiteY1" fmla="*/ 11707 h 171251"/>
                  <a:gd name="connsiteX2" fmla="*/ 0 w 196850"/>
                  <a:gd name="connsiteY2" fmla="*/ 171251 h 171251"/>
                  <a:gd name="connsiteX3" fmla="*/ 0 w 196850"/>
                  <a:gd name="connsiteY3" fmla="*/ 171251 h 171251"/>
                  <a:gd name="connsiteX0" fmla="*/ 196850 w 196850"/>
                  <a:gd name="connsiteY0" fmla="*/ 10654 h 175754"/>
                  <a:gd name="connsiteX1" fmla="*/ 157163 w 196850"/>
                  <a:gd name="connsiteY1" fmla="*/ 16210 h 175754"/>
                  <a:gd name="connsiteX2" fmla="*/ 0 w 196850"/>
                  <a:gd name="connsiteY2" fmla="*/ 175754 h 175754"/>
                  <a:gd name="connsiteX3" fmla="*/ 0 w 196850"/>
                  <a:gd name="connsiteY3" fmla="*/ 175754 h 175754"/>
                  <a:gd name="connsiteX0" fmla="*/ 196850 w 196850"/>
                  <a:gd name="connsiteY0" fmla="*/ 8485 h 173585"/>
                  <a:gd name="connsiteX1" fmla="*/ 157163 w 196850"/>
                  <a:gd name="connsiteY1" fmla="*/ 14041 h 173585"/>
                  <a:gd name="connsiteX2" fmla="*/ 0 w 196850"/>
                  <a:gd name="connsiteY2" fmla="*/ 173585 h 173585"/>
                  <a:gd name="connsiteX3" fmla="*/ 0 w 196850"/>
                  <a:gd name="connsiteY3" fmla="*/ 173585 h 173585"/>
                  <a:gd name="connsiteX0" fmla="*/ 196850 w 196850"/>
                  <a:gd name="connsiteY0" fmla="*/ 5662 h 170762"/>
                  <a:gd name="connsiteX1" fmla="*/ 157163 w 196850"/>
                  <a:gd name="connsiteY1" fmla="*/ 11218 h 170762"/>
                  <a:gd name="connsiteX2" fmla="*/ 0 w 196850"/>
                  <a:gd name="connsiteY2" fmla="*/ 170762 h 170762"/>
                  <a:gd name="connsiteX3" fmla="*/ 0 w 196850"/>
                  <a:gd name="connsiteY3" fmla="*/ 170762 h 170762"/>
                  <a:gd name="connsiteX0" fmla="*/ 196850 w 196850"/>
                  <a:gd name="connsiteY0" fmla="*/ 0 h 165100"/>
                  <a:gd name="connsiteX1" fmla="*/ 157163 w 196850"/>
                  <a:gd name="connsiteY1" fmla="*/ 5556 h 165100"/>
                  <a:gd name="connsiteX2" fmla="*/ 0 w 196850"/>
                  <a:gd name="connsiteY2" fmla="*/ 165100 h 165100"/>
                  <a:gd name="connsiteX3" fmla="*/ 0 w 196850"/>
                  <a:gd name="connsiteY3" fmla="*/ 165100 h 165100"/>
                  <a:gd name="connsiteX0" fmla="*/ 196850 w 196850"/>
                  <a:gd name="connsiteY0" fmla="*/ 0 h 180329"/>
                  <a:gd name="connsiteX1" fmla="*/ 145256 w 196850"/>
                  <a:gd name="connsiteY1" fmla="*/ 43656 h 180329"/>
                  <a:gd name="connsiteX2" fmla="*/ 0 w 196850"/>
                  <a:gd name="connsiteY2" fmla="*/ 165100 h 180329"/>
                  <a:gd name="connsiteX3" fmla="*/ 0 w 196850"/>
                  <a:gd name="connsiteY3" fmla="*/ 165100 h 180329"/>
                  <a:gd name="connsiteX0" fmla="*/ 180182 w 180182"/>
                  <a:gd name="connsiteY0" fmla="*/ 0 h 151754"/>
                  <a:gd name="connsiteX1" fmla="*/ 145256 w 180182"/>
                  <a:gd name="connsiteY1" fmla="*/ 15081 h 151754"/>
                  <a:gd name="connsiteX2" fmla="*/ 0 w 180182"/>
                  <a:gd name="connsiteY2" fmla="*/ 136525 h 151754"/>
                  <a:gd name="connsiteX3" fmla="*/ 0 w 180182"/>
                  <a:gd name="connsiteY3" fmla="*/ 136525 h 151754"/>
                  <a:gd name="connsiteX0" fmla="*/ 277814 w 277814"/>
                  <a:gd name="connsiteY0" fmla="*/ 0 h 151309"/>
                  <a:gd name="connsiteX1" fmla="*/ 242888 w 277814"/>
                  <a:gd name="connsiteY1" fmla="*/ 15081 h 151309"/>
                  <a:gd name="connsiteX2" fmla="*/ 97632 w 277814"/>
                  <a:gd name="connsiteY2" fmla="*/ 136525 h 151309"/>
                  <a:gd name="connsiteX3" fmla="*/ 0 w 277814"/>
                  <a:gd name="connsiteY3" fmla="*/ 143668 h 151309"/>
                  <a:gd name="connsiteX0" fmla="*/ 277814 w 277814"/>
                  <a:gd name="connsiteY0" fmla="*/ 0 h 152505"/>
                  <a:gd name="connsiteX1" fmla="*/ 242888 w 277814"/>
                  <a:gd name="connsiteY1" fmla="*/ 15081 h 152505"/>
                  <a:gd name="connsiteX2" fmla="*/ 133351 w 277814"/>
                  <a:gd name="connsiteY2" fmla="*/ 138907 h 152505"/>
                  <a:gd name="connsiteX3" fmla="*/ 0 w 277814"/>
                  <a:gd name="connsiteY3" fmla="*/ 143668 h 152505"/>
                  <a:gd name="connsiteX0" fmla="*/ 277814 w 277814"/>
                  <a:gd name="connsiteY0" fmla="*/ 0 h 160806"/>
                  <a:gd name="connsiteX1" fmla="*/ 242888 w 277814"/>
                  <a:gd name="connsiteY1" fmla="*/ 15081 h 160806"/>
                  <a:gd name="connsiteX2" fmla="*/ 133351 w 277814"/>
                  <a:gd name="connsiteY2" fmla="*/ 138907 h 160806"/>
                  <a:gd name="connsiteX3" fmla="*/ 0 w 277814"/>
                  <a:gd name="connsiteY3" fmla="*/ 143668 h 160806"/>
                  <a:gd name="connsiteX0" fmla="*/ 277814 w 277814"/>
                  <a:gd name="connsiteY0" fmla="*/ 0 h 173392"/>
                  <a:gd name="connsiteX1" fmla="*/ 242888 w 277814"/>
                  <a:gd name="connsiteY1" fmla="*/ 15081 h 173392"/>
                  <a:gd name="connsiteX2" fmla="*/ 130970 w 277814"/>
                  <a:gd name="connsiteY2" fmla="*/ 160338 h 173392"/>
                  <a:gd name="connsiteX3" fmla="*/ 0 w 277814"/>
                  <a:gd name="connsiteY3" fmla="*/ 143668 h 173392"/>
                  <a:gd name="connsiteX0" fmla="*/ 277814 w 277814"/>
                  <a:gd name="connsiteY0" fmla="*/ 0 h 163430"/>
                  <a:gd name="connsiteX1" fmla="*/ 242888 w 277814"/>
                  <a:gd name="connsiteY1" fmla="*/ 15081 h 163430"/>
                  <a:gd name="connsiteX2" fmla="*/ 130970 w 277814"/>
                  <a:gd name="connsiteY2" fmla="*/ 160338 h 163430"/>
                  <a:gd name="connsiteX3" fmla="*/ 0 w 277814"/>
                  <a:gd name="connsiteY3" fmla="*/ 143668 h 16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814" h="163430">
                    <a:moveTo>
                      <a:pt x="277814" y="0"/>
                    </a:moveTo>
                    <a:cubicBezTo>
                      <a:pt x="243418" y="11244"/>
                      <a:pt x="268552" y="6614"/>
                      <a:pt x="242888" y="15081"/>
                    </a:cubicBezTo>
                    <a:cubicBezTo>
                      <a:pt x="238655" y="197378"/>
                      <a:pt x="176774" y="160338"/>
                      <a:pt x="130970" y="160338"/>
                    </a:cubicBezTo>
                    <a:cubicBezTo>
                      <a:pt x="100014" y="160338"/>
                      <a:pt x="32544" y="141287"/>
                      <a:pt x="0" y="143668"/>
                    </a:cubicBezTo>
                  </a:path>
                </a:pathLst>
              </a:custGeom>
              <a:noFill/>
              <a:ln w="19050">
                <a:solidFill>
                  <a:srgbClr val="FFFF00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5457702" y="3445202"/>
                <a:ext cx="214460" cy="450941"/>
              </a:xfrm>
              <a:custGeom>
                <a:avLst/>
                <a:gdLst>
                  <a:gd name="connsiteX0" fmla="*/ 214313 w 214313"/>
                  <a:gd name="connsiteY0" fmla="*/ 450056 h 450056"/>
                  <a:gd name="connsiteX1" fmla="*/ 0 w 214313"/>
                  <a:gd name="connsiteY1" fmla="*/ 0 h 450056"/>
                  <a:gd name="connsiteX2" fmla="*/ 0 w 214313"/>
                  <a:gd name="connsiteY2" fmla="*/ 0 h 450056"/>
                  <a:gd name="connsiteX0" fmla="*/ 214313 w 214313"/>
                  <a:gd name="connsiteY0" fmla="*/ 450056 h 450056"/>
                  <a:gd name="connsiteX1" fmla="*/ 0 w 214313"/>
                  <a:gd name="connsiteY1" fmla="*/ 0 h 450056"/>
                  <a:gd name="connsiteX2" fmla="*/ 0 w 214313"/>
                  <a:gd name="connsiteY2" fmla="*/ 0 h 450056"/>
                  <a:gd name="connsiteX0" fmla="*/ 214313 w 214313"/>
                  <a:gd name="connsiteY0" fmla="*/ 450056 h 450056"/>
                  <a:gd name="connsiteX1" fmla="*/ 0 w 214313"/>
                  <a:gd name="connsiteY1" fmla="*/ 0 h 450056"/>
                  <a:gd name="connsiteX2" fmla="*/ 0 w 214313"/>
                  <a:gd name="connsiteY2" fmla="*/ 0 h 450056"/>
                  <a:gd name="connsiteX0" fmla="*/ 214313 w 214313"/>
                  <a:gd name="connsiteY0" fmla="*/ 450056 h 475809"/>
                  <a:gd name="connsiteX1" fmla="*/ 161925 w 214313"/>
                  <a:gd name="connsiteY1" fmla="*/ 442912 h 475809"/>
                  <a:gd name="connsiteX2" fmla="*/ 0 w 214313"/>
                  <a:gd name="connsiteY2" fmla="*/ 0 h 475809"/>
                  <a:gd name="connsiteX3" fmla="*/ 0 w 214313"/>
                  <a:gd name="connsiteY3" fmla="*/ 0 h 475809"/>
                  <a:gd name="connsiteX0" fmla="*/ 214313 w 214313"/>
                  <a:gd name="connsiteY0" fmla="*/ 450056 h 475809"/>
                  <a:gd name="connsiteX1" fmla="*/ 161925 w 214313"/>
                  <a:gd name="connsiteY1" fmla="*/ 442912 h 475809"/>
                  <a:gd name="connsiteX2" fmla="*/ 0 w 214313"/>
                  <a:gd name="connsiteY2" fmla="*/ 0 h 475809"/>
                  <a:gd name="connsiteX3" fmla="*/ 0 w 214313"/>
                  <a:gd name="connsiteY3" fmla="*/ 0 h 475809"/>
                  <a:gd name="connsiteX0" fmla="*/ 214313 w 214313"/>
                  <a:gd name="connsiteY0" fmla="*/ 450056 h 475809"/>
                  <a:gd name="connsiteX1" fmla="*/ 161925 w 214313"/>
                  <a:gd name="connsiteY1" fmla="*/ 442912 h 475809"/>
                  <a:gd name="connsiteX2" fmla="*/ 0 w 214313"/>
                  <a:gd name="connsiteY2" fmla="*/ 0 h 475809"/>
                  <a:gd name="connsiteX3" fmla="*/ 0 w 214313"/>
                  <a:gd name="connsiteY3" fmla="*/ 0 h 475809"/>
                  <a:gd name="connsiteX0" fmla="*/ 214313 w 214313"/>
                  <a:gd name="connsiteY0" fmla="*/ 450056 h 450056"/>
                  <a:gd name="connsiteX1" fmla="*/ 161925 w 214313"/>
                  <a:gd name="connsiteY1" fmla="*/ 442912 h 450056"/>
                  <a:gd name="connsiteX2" fmla="*/ 0 w 214313"/>
                  <a:gd name="connsiteY2" fmla="*/ 0 h 450056"/>
                  <a:gd name="connsiteX3" fmla="*/ 0 w 214313"/>
                  <a:gd name="connsiteY3" fmla="*/ 0 h 450056"/>
                  <a:gd name="connsiteX0" fmla="*/ 214313 w 214313"/>
                  <a:gd name="connsiteY0" fmla="*/ 450056 h 450056"/>
                  <a:gd name="connsiteX1" fmla="*/ 161925 w 214313"/>
                  <a:gd name="connsiteY1" fmla="*/ 442912 h 450056"/>
                  <a:gd name="connsiteX2" fmla="*/ 0 w 214313"/>
                  <a:gd name="connsiteY2" fmla="*/ 0 h 450056"/>
                  <a:gd name="connsiteX3" fmla="*/ 0 w 214313"/>
                  <a:gd name="connsiteY3" fmla="*/ 0 h 450056"/>
                  <a:gd name="connsiteX0" fmla="*/ 214313 w 214313"/>
                  <a:gd name="connsiteY0" fmla="*/ 450056 h 450056"/>
                  <a:gd name="connsiteX1" fmla="*/ 183356 w 214313"/>
                  <a:gd name="connsiteY1" fmla="*/ 335756 h 450056"/>
                  <a:gd name="connsiteX2" fmla="*/ 0 w 214313"/>
                  <a:gd name="connsiteY2" fmla="*/ 0 h 450056"/>
                  <a:gd name="connsiteX3" fmla="*/ 0 w 214313"/>
                  <a:gd name="connsiteY3" fmla="*/ 0 h 450056"/>
                  <a:gd name="connsiteX0" fmla="*/ 214313 w 214313"/>
                  <a:gd name="connsiteY0" fmla="*/ 450056 h 450056"/>
                  <a:gd name="connsiteX1" fmla="*/ 183356 w 214313"/>
                  <a:gd name="connsiteY1" fmla="*/ 335756 h 450056"/>
                  <a:gd name="connsiteX2" fmla="*/ 0 w 214313"/>
                  <a:gd name="connsiteY2" fmla="*/ 0 h 450056"/>
                  <a:gd name="connsiteX3" fmla="*/ 0 w 214313"/>
                  <a:gd name="connsiteY3" fmla="*/ 0 h 450056"/>
                  <a:gd name="connsiteX0" fmla="*/ 214313 w 214313"/>
                  <a:gd name="connsiteY0" fmla="*/ 450056 h 450056"/>
                  <a:gd name="connsiteX1" fmla="*/ 183356 w 214313"/>
                  <a:gd name="connsiteY1" fmla="*/ 335756 h 450056"/>
                  <a:gd name="connsiteX2" fmla="*/ 0 w 214313"/>
                  <a:gd name="connsiteY2" fmla="*/ 0 h 450056"/>
                  <a:gd name="connsiteX3" fmla="*/ 0 w 214313"/>
                  <a:gd name="connsiteY3" fmla="*/ 0 h 45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313" h="450056">
                    <a:moveTo>
                      <a:pt x="214313" y="450056"/>
                    </a:moveTo>
                    <a:cubicBezTo>
                      <a:pt x="182562" y="411162"/>
                      <a:pt x="183357" y="375046"/>
                      <a:pt x="183356" y="335756"/>
                    </a:cubicBezTo>
                    <a:cubicBezTo>
                      <a:pt x="183356" y="25003"/>
                      <a:pt x="30559" y="55959"/>
                      <a:pt x="0" y="0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00"/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80000"/>
                  </a:lnSpc>
                  <a:defRPr/>
                </a:pPr>
                <a:endParaRPr lang="en-US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8" name="Straight Connector 117"/>
              <p:cNvCxnSpPr/>
              <p:nvPr/>
            </p:nvCxnSpPr>
            <p:spPr>
              <a:xfrm>
                <a:off x="3996430" y="3454746"/>
                <a:ext cx="166102" cy="0"/>
              </a:xfrm>
              <a:prstGeom prst="line">
                <a:avLst/>
              </a:prstGeom>
              <a:noFill/>
              <a:ln w="19050">
                <a:solidFill>
                  <a:srgbClr val="FFFF00"/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3842" name="Group 84"/>
            <p:cNvGrpSpPr>
              <a:grpSpLocks/>
            </p:cNvGrpSpPr>
            <p:nvPr/>
          </p:nvGrpSpPr>
          <p:grpSpPr bwMode="auto">
            <a:xfrm>
              <a:off x="4006848" y="3186117"/>
              <a:ext cx="1758920" cy="1239941"/>
              <a:chOff x="3993534" y="4091164"/>
              <a:chExt cx="1760366" cy="1239604"/>
            </a:xfrm>
          </p:grpSpPr>
          <p:sp>
            <p:nvSpPr>
              <p:cNvPr id="33845" name="Shp-2_label"/>
              <p:cNvSpPr txBox="1">
                <a:spLocks noChangeArrowheads="1"/>
              </p:cNvSpPr>
              <p:nvPr/>
            </p:nvSpPr>
            <p:spPr bwMode="auto">
              <a:xfrm flipH="1">
                <a:off x="3999520" y="4730733"/>
                <a:ext cx="765718" cy="342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0"/>
                  </a:spcBef>
                  <a:buFont typeface="Wingdings" panose="05000000000000000000" pitchFamily="2" charset="2"/>
                  <a:buNone/>
                </a:pPr>
                <a:r>
                  <a:rPr lang="en-US" altLang="en-US" sz="1100" b="1">
                    <a:solidFill>
                      <a:srgbClr val="FFFFFF"/>
                    </a:solidFill>
                  </a:rPr>
                  <a:t>Shp-2</a:t>
                </a:r>
              </a:p>
            </p:txBody>
          </p:sp>
          <p:sp>
            <p:nvSpPr>
              <p:cNvPr id="33846" name="Shp-2_label"/>
              <p:cNvSpPr txBox="1">
                <a:spLocks noChangeArrowheads="1"/>
              </p:cNvSpPr>
              <p:nvPr/>
            </p:nvSpPr>
            <p:spPr bwMode="auto">
              <a:xfrm flipH="1">
                <a:off x="4988182" y="4988126"/>
                <a:ext cx="765718" cy="342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>
                    <a:solidFill>
                      <a:srgbClr val="40404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0"/>
                  </a:spcBef>
                  <a:buFont typeface="Wingdings" panose="05000000000000000000" pitchFamily="2" charset="2"/>
                  <a:buNone/>
                </a:pPr>
                <a:r>
                  <a:rPr lang="en-US" altLang="en-US" sz="1100" b="1">
                    <a:solidFill>
                      <a:srgbClr val="FFFFFF"/>
                    </a:solidFill>
                  </a:rPr>
                  <a:t>Shp-2</a:t>
                </a:r>
              </a:p>
            </p:txBody>
          </p:sp>
          <p:grpSp>
            <p:nvGrpSpPr>
              <p:cNvPr id="33847" name="Group 69"/>
              <p:cNvGrpSpPr>
                <a:grpSpLocks/>
              </p:cNvGrpSpPr>
              <p:nvPr/>
            </p:nvGrpSpPr>
            <p:grpSpPr bwMode="auto">
              <a:xfrm>
                <a:off x="3993534" y="4091164"/>
                <a:ext cx="1712731" cy="1191889"/>
                <a:chOff x="3993534" y="3532759"/>
                <a:chExt cx="1712731" cy="1191889"/>
              </a:xfrm>
            </p:grpSpPr>
            <p:cxnSp>
              <p:nvCxnSpPr>
                <p:cNvPr id="106" name="Straight Connector 105"/>
                <p:cNvCxnSpPr/>
                <p:nvPr/>
              </p:nvCxnSpPr>
              <p:spPr>
                <a:xfrm flipH="1">
                  <a:off x="5385299" y="3540130"/>
                  <a:ext cx="103159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tailEnd type="none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4107399" y="3532965"/>
                  <a:ext cx="103158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tailEnd type="none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grpSp>
              <p:nvGrpSpPr>
                <p:cNvPr id="33850" name="Group 3"/>
                <p:cNvGrpSpPr>
                  <a:grpSpLocks/>
                </p:cNvGrpSpPr>
                <p:nvPr/>
              </p:nvGrpSpPr>
              <p:grpSpPr bwMode="auto">
                <a:xfrm>
                  <a:off x="3993534" y="3535397"/>
                  <a:ext cx="1712731" cy="1189251"/>
                  <a:chOff x="3993534" y="3535397"/>
                  <a:chExt cx="1712731" cy="1189251"/>
                </a:xfrm>
              </p:grpSpPr>
              <p:sp>
                <p:nvSpPr>
                  <p:cNvPr id="109" name="Freeform 108"/>
                  <p:cNvSpPr/>
                  <p:nvPr/>
                </p:nvSpPr>
                <p:spPr>
                  <a:xfrm>
                    <a:off x="3993714" y="3535353"/>
                    <a:ext cx="164211" cy="1189544"/>
                  </a:xfrm>
                  <a:custGeom>
                    <a:avLst/>
                    <a:gdLst>
                      <a:gd name="connsiteX0" fmla="*/ 0 w 196645"/>
                      <a:gd name="connsiteY0" fmla="*/ 894735 h 894735"/>
                      <a:gd name="connsiteX1" fmla="*/ 196645 w 196645"/>
                      <a:gd name="connsiteY1" fmla="*/ 0 h 894735"/>
                      <a:gd name="connsiteX0" fmla="*/ 0 w 212826"/>
                      <a:gd name="connsiteY0" fmla="*/ 894735 h 894735"/>
                      <a:gd name="connsiteX1" fmla="*/ 196645 w 212826"/>
                      <a:gd name="connsiteY1" fmla="*/ 0 h 894735"/>
                      <a:gd name="connsiteX0" fmla="*/ 0 w 236931"/>
                      <a:gd name="connsiteY0" fmla="*/ 894735 h 894735"/>
                      <a:gd name="connsiteX1" fmla="*/ 196645 w 236931"/>
                      <a:gd name="connsiteY1" fmla="*/ 0 h 894735"/>
                      <a:gd name="connsiteX0" fmla="*/ 0 w 268592"/>
                      <a:gd name="connsiteY0" fmla="*/ 904260 h 904260"/>
                      <a:gd name="connsiteX1" fmla="*/ 237126 w 268592"/>
                      <a:gd name="connsiteY1" fmla="*/ 0 h 904260"/>
                      <a:gd name="connsiteX0" fmla="*/ 0 w 237126"/>
                      <a:gd name="connsiteY0" fmla="*/ 904260 h 904260"/>
                      <a:gd name="connsiteX1" fmla="*/ 237126 w 237126"/>
                      <a:gd name="connsiteY1" fmla="*/ 0 h 904260"/>
                      <a:gd name="connsiteX0" fmla="*/ 0 w 160161"/>
                      <a:gd name="connsiteY0" fmla="*/ 955060 h 955060"/>
                      <a:gd name="connsiteX1" fmla="*/ 129176 w 160161"/>
                      <a:gd name="connsiteY1" fmla="*/ 0 h 955060"/>
                      <a:gd name="connsiteX0" fmla="*/ 0 w 129176"/>
                      <a:gd name="connsiteY0" fmla="*/ 955060 h 955060"/>
                      <a:gd name="connsiteX1" fmla="*/ 129176 w 129176"/>
                      <a:gd name="connsiteY1" fmla="*/ 0 h 955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9176" h="955060">
                        <a:moveTo>
                          <a:pt x="0" y="955060"/>
                        </a:moveTo>
                        <a:cubicBezTo>
                          <a:pt x="114760" y="543309"/>
                          <a:pt x="123160" y="481601"/>
                          <a:pt x="129176" y="0"/>
                        </a:cubicBezTo>
                      </a:path>
                    </a:pathLst>
                  </a:custGeom>
                  <a:noFill/>
                  <a:ln w="19050">
                    <a:solidFill>
                      <a:srgbClr val="FF0000"/>
                    </a:solidFill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endParaRPr lang="en-US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0" name="Freeform 109"/>
                  <p:cNvSpPr/>
                  <p:nvPr/>
                </p:nvSpPr>
                <p:spPr>
                  <a:xfrm flipH="1">
                    <a:off x="5437932" y="3540131"/>
                    <a:ext cx="267369" cy="659266"/>
                  </a:xfrm>
                  <a:custGeom>
                    <a:avLst/>
                    <a:gdLst>
                      <a:gd name="connsiteX0" fmla="*/ 0 w 196645"/>
                      <a:gd name="connsiteY0" fmla="*/ 894735 h 894735"/>
                      <a:gd name="connsiteX1" fmla="*/ 196645 w 196645"/>
                      <a:gd name="connsiteY1" fmla="*/ 0 h 894735"/>
                      <a:gd name="connsiteX0" fmla="*/ 0 w 212826"/>
                      <a:gd name="connsiteY0" fmla="*/ 894735 h 894735"/>
                      <a:gd name="connsiteX1" fmla="*/ 196645 w 212826"/>
                      <a:gd name="connsiteY1" fmla="*/ 0 h 894735"/>
                      <a:gd name="connsiteX0" fmla="*/ 0 w 236931"/>
                      <a:gd name="connsiteY0" fmla="*/ 894735 h 894735"/>
                      <a:gd name="connsiteX1" fmla="*/ 196645 w 236931"/>
                      <a:gd name="connsiteY1" fmla="*/ 0 h 894735"/>
                      <a:gd name="connsiteX0" fmla="*/ 0 w 268592"/>
                      <a:gd name="connsiteY0" fmla="*/ 904260 h 904260"/>
                      <a:gd name="connsiteX1" fmla="*/ 237126 w 268592"/>
                      <a:gd name="connsiteY1" fmla="*/ 0 h 904260"/>
                      <a:gd name="connsiteX0" fmla="*/ 0 w 237126"/>
                      <a:gd name="connsiteY0" fmla="*/ 904260 h 904260"/>
                      <a:gd name="connsiteX1" fmla="*/ 237126 w 237126"/>
                      <a:gd name="connsiteY1" fmla="*/ 0 h 904260"/>
                      <a:gd name="connsiteX0" fmla="*/ 0 w 433976"/>
                      <a:gd name="connsiteY0" fmla="*/ 745510 h 745510"/>
                      <a:gd name="connsiteX1" fmla="*/ 433976 w 433976"/>
                      <a:gd name="connsiteY1" fmla="*/ 0 h 745510"/>
                      <a:gd name="connsiteX0" fmla="*/ 0 w 193513"/>
                      <a:gd name="connsiteY0" fmla="*/ 745510 h 745510"/>
                      <a:gd name="connsiteX1" fmla="*/ 186326 w 193513"/>
                      <a:gd name="connsiteY1" fmla="*/ 0 h 745510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67288" h="847903">
                        <a:moveTo>
                          <a:pt x="0" y="847903"/>
                        </a:moveTo>
                        <a:cubicBezTo>
                          <a:pt x="136985" y="459170"/>
                          <a:pt x="68390" y="424451"/>
                          <a:pt x="267288" y="0"/>
                        </a:cubicBezTo>
                      </a:path>
                    </a:pathLst>
                  </a:custGeom>
                  <a:noFill/>
                  <a:ln w="19050">
                    <a:solidFill>
                      <a:srgbClr val="FF0000"/>
                    </a:solidFill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endParaRPr lang="en-US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1" name="Freeform 110"/>
                  <p:cNvSpPr/>
                  <p:nvPr/>
                </p:nvSpPr>
                <p:spPr>
                  <a:xfrm flipH="1">
                    <a:off x="5437932" y="3540131"/>
                    <a:ext cx="267369" cy="1134606"/>
                  </a:xfrm>
                  <a:custGeom>
                    <a:avLst/>
                    <a:gdLst>
                      <a:gd name="connsiteX0" fmla="*/ 0 w 196645"/>
                      <a:gd name="connsiteY0" fmla="*/ 894735 h 894735"/>
                      <a:gd name="connsiteX1" fmla="*/ 196645 w 196645"/>
                      <a:gd name="connsiteY1" fmla="*/ 0 h 894735"/>
                      <a:gd name="connsiteX0" fmla="*/ 0 w 212826"/>
                      <a:gd name="connsiteY0" fmla="*/ 894735 h 894735"/>
                      <a:gd name="connsiteX1" fmla="*/ 196645 w 212826"/>
                      <a:gd name="connsiteY1" fmla="*/ 0 h 894735"/>
                      <a:gd name="connsiteX0" fmla="*/ 0 w 236931"/>
                      <a:gd name="connsiteY0" fmla="*/ 894735 h 894735"/>
                      <a:gd name="connsiteX1" fmla="*/ 196645 w 236931"/>
                      <a:gd name="connsiteY1" fmla="*/ 0 h 894735"/>
                      <a:gd name="connsiteX0" fmla="*/ 0 w 268592"/>
                      <a:gd name="connsiteY0" fmla="*/ 904260 h 904260"/>
                      <a:gd name="connsiteX1" fmla="*/ 237126 w 268592"/>
                      <a:gd name="connsiteY1" fmla="*/ 0 h 904260"/>
                      <a:gd name="connsiteX0" fmla="*/ 0 w 237126"/>
                      <a:gd name="connsiteY0" fmla="*/ 904260 h 904260"/>
                      <a:gd name="connsiteX1" fmla="*/ 237126 w 237126"/>
                      <a:gd name="connsiteY1" fmla="*/ 0 h 904260"/>
                      <a:gd name="connsiteX0" fmla="*/ 0 w 433976"/>
                      <a:gd name="connsiteY0" fmla="*/ 745510 h 745510"/>
                      <a:gd name="connsiteX1" fmla="*/ 433976 w 433976"/>
                      <a:gd name="connsiteY1" fmla="*/ 0 h 745510"/>
                      <a:gd name="connsiteX0" fmla="*/ 0 w 193513"/>
                      <a:gd name="connsiteY0" fmla="*/ 745510 h 745510"/>
                      <a:gd name="connsiteX1" fmla="*/ 186326 w 193513"/>
                      <a:gd name="connsiteY1" fmla="*/ 0 h 745510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  <a:gd name="connsiteX0" fmla="*/ 0 w 267288"/>
                      <a:gd name="connsiteY0" fmla="*/ 847903 h 847903"/>
                      <a:gd name="connsiteX1" fmla="*/ 267288 w 267288"/>
                      <a:gd name="connsiteY1" fmla="*/ 0 h 84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67288" h="847903">
                        <a:moveTo>
                          <a:pt x="0" y="847903"/>
                        </a:moveTo>
                        <a:cubicBezTo>
                          <a:pt x="136985" y="459170"/>
                          <a:pt x="68390" y="424451"/>
                          <a:pt x="267288" y="0"/>
                        </a:cubicBezTo>
                      </a:path>
                    </a:pathLst>
                  </a:custGeom>
                  <a:noFill/>
                  <a:ln w="19050">
                    <a:solidFill>
                      <a:srgbClr val="FF0000"/>
                    </a:solidFill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endParaRPr lang="en-US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2" name="Freeform 111"/>
                  <p:cNvSpPr/>
                  <p:nvPr/>
                </p:nvSpPr>
                <p:spPr>
                  <a:xfrm>
                    <a:off x="3995819" y="3535353"/>
                    <a:ext cx="164211" cy="611493"/>
                  </a:xfrm>
                  <a:custGeom>
                    <a:avLst/>
                    <a:gdLst>
                      <a:gd name="connsiteX0" fmla="*/ 0 w 196645"/>
                      <a:gd name="connsiteY0" fmla="*/ 894735 h 894735"/>
                      <a:gd name="connsiteX1" fmla="*/ 196645 w 196645"/>
                      <a:gd name="connsiteY1" fmla="*/ 0 h 894735"/>
                      <a:gd name="connsiteX0" fmla="*/ 0 w 212826"/>
                      <a:gd name="connsiteY0" fmla="*/ 894735 h 894735"/>
                      <a:gd name="connsiteX1" fmla="*/ 196645 w 212826"/>
                      <a:gd name="connsiteY1" fmla="*/ 0 h 894735"/>
                      <a:gd name="connsiteX0" fmla="*/ 0 w 236931"/>
                      <a:gd name="connsiteY0" fmla="*/ 894735 h 894735"/>
                      <a:gd name="connsiteX1" fmla="*/ 196645 w 236931"/>
                      <a:gd name="connsiteY1" fmla="*/ 0 h 894735"/>
                      <a:gd name="connsiteX0" fmla="*/ 0 w 268592"/>
                      <a:gd name="connsiteY0" fmla="*/ 904260 h 904260"/>
                      <a:gd name="connsiteX1" fmla="*/ 237126 w 268592"/>
                      <a:gd name="connsiteY1" fmla="*/ 0 h 904260"/>
                      <a:gd name="connsiteX0" fmla="*/ 0 w 237126"/>
                      <a:gd name="connsiteY0" fmla="*/ 904260 h 904260"/>
                      <a:gd name="connsiteX1" fmla="*/ 237126 w 237126"/>
                      <a:gd name="connsiteY1" fmla="*/ 0 h 904260"/>
                      <a:gd name="connsiteX0" fmla="*/ 0 w 160161"/>
                      <a:gd name="connsiteY0" fmla="*/ 955060 h 955060"/>
                      <a:gd name="connsiteX1" fmla="*/ 129176 w 160161"/>
                      <a:gd name="connsiteY1" fmla="*/ 0 h 955060"/>
                      <a:gd name="connsiteX0" fmla="*/ 0 w 129176"/>
                      <a:gd name="connsiteY0" fmla="*/ 955060 h 955060"/>
                      <a:gd name="connsiteX1" fmla="*/ 129176 w 129176"/>
                      <a:gd name="connsiteY1" fmla="*/ 0 h 955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9176" h="955060">
                        <a:moveTo>
                          <a:pt x="0" y="955060"/>
                        </a:moveTo>
                        <a:cubicBezTo>
                          <a:pt x="114760" y="543309"/>
                          <a:pt x="123160" y="481601"/>
                          <a:pt x="129176" y="0"/>
                        </a:cubicBezTo>
                      </a:path>
                    </a:pathLst>
                  </a:custGeom>
                  <a:noFill/>
                  <a:ln w="19050">
                    <a:solidFill>
                      <a:srgbClr val="FF0000"/>
                    </a:solidFill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endParaRPr lang="en-US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33843" name="Rectangle 100"/>
            <p:cNvSpPr>
              <a:spLocks noChangeArrowheads="1"/>
            </p:cNvSpPr>
            <p:nvPr/>
          </p:nvSpPr>
          <p:spPr bwMode="auto">
            <a:xfrm>
              <a:off x="2267194" y="5271473"/>
              <a:ext cx="4908964" cy="49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>
                  <a:solidFill>
                    <a:srgbClr val="40404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400" b="1" dirty="0">
                  <a:solidFill>
                    <a:srgbClr val="000000"/>
                  </a:solidFill>
                </a:rPr>
                <a:t>Nivolumab/</a:t>
              </a:r>
              <a:r>
                <a:rPr lang="en-US" altLang="en-US" sz="1400" b="1" dirty="0" err="1">
                  <a:solidFill>
                    <a:srgbClr val="000000"/>
                  </a:solidFill>
                </a:rPr>
                <a:t>Pembrolizumab</a:t>
              </a:r>
              <a:r>
                <a:rPr lang="en-US" altLang="en-US" sz="1400" b="1" dirty="0">
                  <a:solidFill>
                    <a:srgbClr val="000000"/>
                  </a:solidFill>
                </a:rPr>
                <a:t>: PD-1 Receptor Blocking </a:t>
              </a:r>
              <a:r>
                <a:rPr lang="en-US" altLang="en-US" sz="1400" b="1" dirty="0" smtClean="0">
                  <a:solidFill>
                    <a:srgbClr val="000000"/>
                  </a:solidFill>
                </a:rPr>
                <a:t>Ab</a:t>
              </a:r>
            </a:p>
            <a:p>
              <a:pPr algn="ctr">
                <a:lnSpc>
                  <a:spcPct val="8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en-US" altLang="en-US" sz="1400" b="1" dirty="0" err="1" smtClean="0">
                  <a:solidFill>
                    <a:srgbClr val="000000"/>
                  </a:solidFill>
                </a:rPr>
                <a:t>Atezolizumab</a:t>
              </a:r>
              <a:r>
                <a:rPr lang="en-US" altLang="en-US" sz="1400" b="1" dirty="0" smtClean="0">
                  <a:solidFill>
                    <a:srgbClr val="000000"/>
                  </a:solidFill>
                </a:rPr>
                <a:t>: PD-L1 Receptor Blocking Ab</a:t>
              </a:r>
              <a:endParaRPr lang="en-US" altLang="en-US" sz="1400" b="1" dirty="0">
                <a:solidFill>
                  <a:srgbClr val="000000"/>
                </a:solidFill>
              </a:endParaRPr>
            </a:p>
          </p:txBody>
        </p:sp>
        <p:pic>
          <p:nvPicPr>
            <p:cNvPr id="33844" name="anti_PD1" descr="C:\Users\eruppel\Desktop\Work\31905-35169_MOA_w-sounds\35169_files\FINAL REV 03Jan13\FINAL REV PNGs\31905_PD1_MOA_Receptors_FINAL_v3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6237" y="5384441"/>
              <a:ext cx="319087" cy="26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565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38" y="-15875"/>
            <a:ext cx="8467725" cy="1143000"/>
          </a:xfrm>
        </p:spPr>
        <p:txBody>
          <a:bodyPr/>
          <a:lstStyle/>
          <a:p>
            <a:pPr>
              <a:defRPr/>
            </a:pPr>
            <a:r>
              <a:rPr lang="en-US" sz="3600" kern="1200" dirty="0" smtClean="0">
                <a:ea typeface="+mn-ea"/>
                <a:cs typeface="+mn-cs"/>
              </a:rPr>
              <a:t>PD-1/PD-L1 Inhibitors in NSCLC</a:t>
            </a:r>
            <a:endParaRPr lang="en-US" sz="3600" kern="1200" dirty="0">
              <a:ea typeface="+mn-ea"/>
              <a:cs typeface="+mn-cs"/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9970674"/>
              </p:ext>
            </p:extLst>
          </p:nvPr>
        </p:nvGraphicFramePr>
        <p:xfrm>
          <a:off x="388938" y="1252538"/>
          <a:ext cx="8303116" cy="4894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74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919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703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33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48638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Checkpoint</a:t>
                      </a:r>
                      <a:r>
                        <a:rPr lang="en-US" sz="15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inhibitor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Antibody type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</a:t>
                      </a:r>
                      <a:r>
                        <a:rPr lang="en-US" sz="15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37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Anti-PD-1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6592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 </a:t>
                      </a:r>
                    </a:p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(BMS-936558)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IgG4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Approved 2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15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5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CheckMate</a:t>
                      </a:r>
                      <a:r>
                        <a:rPr lang="en-US" sz="15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057/017</a:t>
                      </a:r>
                      <a:endParaRPr lang="en-US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28-8</a:t>
                      </a:r>
                    </a:p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“complementary”</a:t>
                      </a: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77239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</a:p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(MK-3475)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IgG4 (humanized)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 – PD-L1 &gt;50%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line – PD-L1 &gt;1%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Keynote</a:t>
                      </a:r>
                      <a:r>
                        <a:rPr lang="en-US" sz="15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010/024</a:t>
                      </a:r>
                      <a:endParaRPr lang="en-US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22C3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“companion”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0037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Anti-PD-L1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7239">
                <a:tc>
                  <a:txBody>
                    <a:bodyPr/>
                    <a:lstStyle/>
                    <a:p>
                      <a:r>
                        <a:rPr lang="en-US" sz="15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(MPDL3280A)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IgG1</a:t>
                      </a: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(engineered)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Approved 2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</a:t>
                      </a: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OAK,BIRCH, </a:t>
                      </a:r>
                      <a:r>
                        <a:rPr lang="en-US" sz="15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Impower</a:t>
                      </a:r>
                      <a:endParaRPr lang="en-US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SP142</a:t>
                      </a:r>
                    </a:p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“complementary”</a:t>
                      </a: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r>
                        <a:rPr lang="en-US" sz="15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(MEDI-4736)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IgG1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III</a:t>
                      </a: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(ATLANTIC, PACIFIC, BR31, ARCTIC, MYSTIC, LUNG-MAP)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SP263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8638">
                <a:tc>
                  <a:txBody>
                    <a:bodyPr/>
                    <a:lstStyle/>
                    <a:p>
                      <a:r>
                        <a:rPr lang="en-US" sz="15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Avelumab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(MSB0010718C)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III </a:t>
                      </a: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(JAVELIN)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19" marR="87719" marT="45718" marB="457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3299" name="TextBox 3"/>
          <p:cNvSpPr txBox="1">
            <a:spLocks noChangeArrowheads="1"/>
          </p:cNvSpPr>
          <p:nvPr/>
        </p:nvSpPr>
        <p:spPr bwMode="auto">
          <a:xfrm>
            <a:off x="363538" y="6429375"/>
            <a:ext cx="81708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FFFFFF"/>
                </a:solidFill>
              </a:rPr>
              <a:t>National Institutes of Health. Available at: http://clinicaltrials.gov</a:t>
            </a:r>
          </a:p>
        </p:txBody>
      </p:sp>
    </p:spTree>
    <p:extLst>
      <p:ext uri="{BB962C8B-B14F-4D97-AF65-F5344CB8AC3E}">
        <p14:creationId xmlns:p14="http://schemas.microsoft.com/office/powerpoint/2010/main" val="101073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2493" r="1215"/>
          <a:stretch/>
        </p:blipFill>
        <p:spPr bwMode="auto">
          <a:xfrm>
            <a:off x="287079" y="1467293"/>
            <a:ext cx="8548578" cy="4882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2"/>
          <p:cNvSpPr txBox="1">
            <a:spLocks noChangeArrowheads="1"/>
          </p:cNvSpPr>
          <p:nvPr/>
        </p:nvSpPr>
        <p:spPr bwMode="auto">
          <a:xfrm>
            <a:off x="6575100" y="6430184"/>
            <a:ext cx="2554723" cy="32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844" tIns="40923" rIns="81844" bIns="4092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600" dirty="0" err="1" smtClean="0">
                <a:latin typeface="Calibri" panose="020F0502020204030204" pitchFamily="34" charset="0"/>
              </a:rPr>
              <a:t>Brahmer</a:t>
            </a:r>
            <a:r>
              <a:rPr lang="en-CA" altLang="en-US" sz="1600" dirty="0" smtClean="0">
                <a:latin typeface="Calibri" panose="020F0502020204030204" pitchFamily="34" charset="0"/>
              </a:rPr>
              <a:t>. </a:t>
            </a:r>
            <a:r>
              <a:rPr lang="en-CA" altLang="en-US" sz="1600" i="1" dirty="0" smtClean="0">
                <a:latin typeface="Calibri" panose="020F0502020204030204" pitchFamily="34" charset="0"/>
              </a:rPr>
              <a:t>N </a:t>
            </a:r>
            <a:r>
              <a:rPr lang="en-CA" altLang="en-US" sz="1600" i="1" dirty="0" err="1" smtClean="0">
                <a:latin typeface="Calibri" panose="020F0502020204030204" pitchFamily="34" charset="0"/>
              </a:rPr>
              <a:t>Engl</a:t>
            </a:r>
            <a:r>
              <a:rPr lang="en-CA" altLang="en-US" sz="1600" i="1" dirty="0" smtClean="0">
                <a:latin typeface="Calibri" panose="020F0502020204030204" pitchFamily="34" charset="0"/>
              </a:rPr>
              <a:t> J Med </a:t>
            </a:r>
            <a:r>
              <a:rPr lang="en-CA" altLang="en-US" sz="1600" dirty="0" smtClean="0">
                <a:latin typeface="Calibri" panose="020F0502020204030204" pitchFamily="34" charset="0"/>
              </a:rPr>
              <a:t>2015.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588734" y="368098"/>
            <a:ext cx="822960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effectLst/>
                <a:latin typeface="Arial Bold"/>
                <a:ea typeface="MS PGothic" panose="020B0600070205080204" pitchFamily="34" charset="-128"/>
                <a:cs typeface="Arial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9pPr>
          </a:lstStyle>
          <a:p>
            <a:r>
              <a:rPr lang="en-US" altLang="en-US" sz="2400" dirty="0" smtClean="0">
                <a:ea typeface="ＭＳ Ｐゴシック" panose="020B0600070205080204" pitchFamily="34" charset="-128"/>
              </a:rPr>
              <a:t>Nivolumab vs Docetaxel in Squamous NSCLC</a:t>
            </a:r>
          </a:p>
          <a:p>
            <a:r>
              <a:rPr lang="en-US" altLang="en-US" sz="2400" dirty="0" smtClean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err="1" smtClean="0">
                <a:ea typeface="ＭＳ Ｐゴシック" panose="020B0600070205080204" pitchFamily="34" charset="-128"/>
              </a:rPr>
              <a:t>CheckMate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 017)</a:t>
            </a:r>
          </a:p>
        </p:txBody>
      </p:sp>
    </p:spTree>
    <p:extLst>
      <p:ext uri="{BB962C8B-B14F-4D97-AF65-F5344CB8AC3E}">
        <p14:creationId xmlns:p14="http://schemas.microsoft.com/office/powerpoint/2010/main" val="41153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Box 1"/>
          <p:cNvSpPr txBox="1">
            <a:spLocks noChangeArrowheads="1"/>
          </p:cNvSpPr>
          <p:nvPr/>
        </p:nvSpPr>
        <p:spPr bwMode="auto">
          <a:xfrm>
            <a:off x="3492500" y="1905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80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761" y="6175707"/>
            <a:ext cx="1247457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28-8 IHC</a:t>
            </a:r>
            <a:endParaRPr lang="en-US" sz="2400" dirty="0"/>
          </a:p>
        </p:txBody>
      </p:sp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6575100" y="6472938"/>
            <a:ext cx="2554723" cy="32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844" tIns="40923" rIns="81844" bIns="4092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600" dirty="0" err="1">
                <a:latin typeface="Calibri" panose="020F0502020204030204" pitchFamily="34" charset="0"/>
              </a:rPr>
              <a:t>Brahmer</a:t>
            </a:r>
            <a:r>
              <a:rPr lang="en-CA" altLang="en-US" sz="1600" dirty="0">
                <a:latin typeface="Calibri" panose="020F0502020204030204" pitchFamily="34" charset="0"/>
              </a:rPr>
              <a:t>. </a:t>
            </a:r>
            <a:r>
              <a:rPr lang="en-CA" altLang="en-US" sz="1600" i="1" dirty="0">
                <a:latin typeface="Calibri" panose="020F0502020204030204" pitchFamily="34" charset="0"/>
              </a:rPr>
              <a:t>N </a:t>
            </a:r>
            <a:r>
              <a:rPr lang="en-CA" altLang="en-US" sz="1600" i="1" dirty="0" err="1">
                <a:latin typeface="Calibri" panose="020F0502020204030204" pitchFamily="34" charset="0"/>
              </a:rPr>
              <a:t>Engl</a:t>
            </a:r>
            <a:r>
              <a:rPr lang="en-CA" altLang="en-US" sz="1600" i="1" dirty="0">
                <a:latin typeface="Calibri" panose="020F0502020204030204" pitchFamily="34" charset="0"/>
              </a:rPr>
              <a:t> J Med </a:t>
            </a:r>
            <a:r>
              <a:rPr lang="en-CA" altLang="en-US" sz="1600" dirty="0">
                <a:latin typeface="Calibri" panose="020F0502020204030204" pitchFamily="34" charset="0"/>
              </a:rPr>
              <a:t>2015.</a:t>
            </a: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588734" y="328151"/>
            <a:ext cx="822960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effectLst/>
                <a:latin typeface="Arial Bold"/>
                <a:ea typeface="MS PGothic" panose="020B0600070205080204" pitchFamily="34" charset="-128"/>
                <a:cs typeface="Arial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9pPr>
          </a:lstStyle>
          <a:p>
            <a:r>
              <a:rPr lang="en-US" altLang="en-US" sz="2400" dirty="0" smtClean="0">
                <a:ea typeface="ＭＳ Ｐゴシック" panose="020B0600070205080204" pitchFamily="34" charset="-128"/>
              </a:rPr>
              <a:t>Nivolumab vs Docetaxel in Squamous NSCLC</a:t>
            </a:r>
          </a:p>
          <a:p>
            <a:r>
              <a:rPr lang="en-US" altLang="en-US" sz="2400" dirty="0" smtClean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err="1" smtClean="0">
                <a:ea typeface="ＭＳ Ｐゴシック" panose="020B0600070205080204" pitchFamily="34" charset="-128"/>
              </a:rPr>
              <a:t>CheckMate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 017)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"/>
          <a:stretch/>
        </p:blipFill>
        <p:spPr>
          <a:xfrm>
            <a:off x="105103" y="1127569"/>
            <a:ext cx="8944303" cy="47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1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 bwMode="auto">
          <a:xfrm>
            <a:off x="876300" y="55563"/>
            <a:ext cx="8267700" cy="9286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Nivolumab vs Docetaxel in Non-Squamous </a:t>
            </a: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NSCLC (</a:t>
            </a:r>
            <a:r>
              <a:rPr lang="en-US" alt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057) </a:t>
            </a:r>
            <a:endParaRPr lang="en-US" altLang="en-US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525463" y="1350963"/>
            <a:ext cx="2789237" cy="2971800"/>
          </a:xfrm>
        </p:spPr>
        <p:txBody>
          <a:bodyPr/>
          <a:lstStyle/>
          <a:p>
            <a:pPr marL="115888" indent="-115888"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sz="1800" b="1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Phase III, 582 patients randomized </a:t>
            </a:r>
          </a:p>
          <a:p>
            <a:pPr marL="115888" indent="-115888"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sz="1800" b="1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Nivolumab 3 mg/kg Q2W  vs docetaxel 75 mg/m</a:t>
            </a:r>
            <a:r>
              <a:rPr lang="en-US" altLang="en-US" sz="1800" b="1" baseline="30000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2</a:t>
            </a:r>
            <a:r>
              <a:rPr lang="en-US" altLang="en-US" sz="1800" b="1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Q3</a:t>
            </a:r>
          </a:p>
          <a:p>
            <a:pPr marL="115888" indent="-115888"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sz="1800" b="1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Primary endpoint OS</a:t>
            </a:r>
          </a:p>
          <a:p>
            <a:pPr marL="115888" indent="-115888"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sz="1800" b="1" smtClean="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Trial stopped early by DSMC, met its primary endpoints at interim analysis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25463" y="4751388"/>
          <a:ext cx="7954962" cy="169227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516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516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516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357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/>
                        <a:t>Nivolumab (n=292)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/>
                        <a:t>Docetaxel (n=290)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01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/>
                        <a:t>ORR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/>
                        <a:t>19%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/>
                        <a:t>12% 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01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/>
                        <a:t>P-value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/>
                        <a:t>0.0246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01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400" dirty="0"/>
                        <a:t>Median DOR, </a:t>
                      </a:r>
                      <a:r>
                        <a:rPr lang="en-US" sz="1400" dirty="0" err="1"/>
                        <a:t>mos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/>
                        <a:t>17.2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600" dirty="0"/>
                        <a:t>5.6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5667">
                <a:tc gridSpan="3">
                  <a:txBody>
                    <a:bodyPr/>
                    <a:lstStyle/>
                    <a:p>
                      <a:pPr marL="115888" indent="-115888" algn="l">
                        <a:lnSpc>
                          <a:spcPct val="90000"/>
                        </a:lnSpc>
                        <a:buFont typeface="Arial" pitchFamily="34" charset="0"/>
                        <a:buChar char="•"/>
                      </a:pPr>
                      <a:r>
                        <a:rPr lang="en-US" sz="1400" dirty="0"/>
                        <a:t>71 (24%) patients on nivolumab</a:t>
                      </a:r>
                      <a:r>
                        <a:rPr lang="en-US" sz="1400" baseline="0" dirty="0"/>
                        <a:t> were treated beyond RECIST v1.1-defined progression</a:t>
                      </a:r>
                    </a:p>
                    <a:p>
                      <a:pPr marL="115888" indent="-115888" algn="l">
                        <a:lnSpc>
                          <a:spcPct val="90000"/>
                        </a:lnSpc>
                        <a:buFont typeface="Arial" pitchFamily="34" charset="0"/>
                        <a:buChar char="•"/>
                      </a:pPr>
                      <a:r>
                        <a:rPr lang="en-US" sz="1400" baseline="0" dirty="0"/>
                        <a:t>Non-conventional benefit was observed in 16 patients (not included in best overall response)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7" marB="4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6037" name="Picture 6" descr="Slide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600" y="1309688"/>
            <a:ext cx="5226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2"/>
          <p:cNvSpPr txBox="1">
            <a:spLocks noChangeArrowheads="1"/>
          </p:cNvSpPr>
          <p:nvPr/>
        </p:nvSpPr>
        <p:spPr bwMode="auto">
          <a:xfrm>
            <a:off x="6575100" y="6472938"/>
            <a:ext cx="2592682" cy="32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844" tIns="40923" rIns="81844" bIns="4092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600" dirty="0" err="1" smtClean="0">
                <a:latin typeface="Calibri" panose="020F0502020204030204" pitchFamily="34" charset="0"/>
              </a:rPr>
              <a:t>Borghaei</a:t>
            </a:r>
            <a:r>
              <a:rPr lang="en-CA" altLang="en-US" sz="1600" dirty="0" smtClean="0">
                <a:latin typeface="Calibri" panose="020F0502020204030204" pitchFamily="34" charset="0"/>
              </a:rPr>
              <a:t>. </a:t>
            </a:r>
            <a:r>
              <a:rPr lang="en-CA" altLang="en-US" sz="1600" i="1" dirty="0" smtClean="0">
                <a:latin typeface="Calibri" panose="020F0502020204030204" pitchFamily="34" charset="0"/>
              </a:rPr>
              <a:t>N </a:t>
            </a:r>
            <a:r>
              <a:rPr lang="en-CA" altLang="en-US" sz="1600" i="1" dirty="0" err="1" smtClean="0">
                <a:latin typeface="Calibri" panose="020F0502020204030204" pitchFamily="34" charset="0"/>
              </a:rPr>
              <a:t>Engl</a:t>
            </a:r>
            <a:r>
              <a:rPr lang="en-CA" altLang="en-US" sz="1600" i="1" dirty="0" smtClean="0">
                <a:latin typeface="Calibri" panose="020F0502020204030204" pitchFamily="34" charset="0"/>
              </a:rPr>
              <a:t> J Med </a:t>
            </a:r>
            <a:r>
              <a:rPr lang="en-CA" altLang="en-US" sz="1600" dirty="0" smtClean="0">
                <a:latin typeface="Calibri" panose="020F0502020204030204" pitchFamily="34" charset="0"/>
              </a:rPr>
              <a:t>2015.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" r="1543" b="8139"/>
          <a:stretch/>
        </p:blipFill>
        <p:spPr bwMode="auto">
          <a:xfrm>
            <a:off x="255181" y="812800"/>
            <a:ext cx="8747532" cy="504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8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761" y="5944875"/>
            <a:ext cx="1247457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28-8 IHC</a:t>
            </a:r>
            <a:endParaRPr lang="en-US" sz="2400" dirty="0"/>
          </a:p>
        </p:txBody>
      </p:sp>
      <p:sp>
        <p:nvSpPr>
          <p:cNvPr id="8" name="Text Box 42"/>
          <p:cNvSpPr txBox="1">
            <a:spLocks noChangeArrowheads="1"/>
          </p:cNvSpPr>
          <p:nvPr/>
        </p:nvSpPr>
        <p:spPr bwMode="auto">
          <a:xfrm>
            <a:off x="6575100" y="6472938"/>
            <a:ext cx="2592682" cy="32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844" tIns="40923" rIns="81844" bIns="4092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600" dirty="0" err="1">
                <a:latin typeface="Calibri" panose="020F0502020204030204" pitchFamily="34" charset="0"/>
              </a:rPr>
              <a:t>Borghaei</a:t>
            </a:r>
            <a:r>
              <a:rPr lang="en-CA" altLang="en-US" sz="1600" dirty="0">
                <a:latin typeface="Calibri" panose="020F0502020204030204" pitchFamily="34" charset="0"/>
              </a:rPr>
              <a:t>. </a:t>
            </a:r>
            <a:r>
              <a:rPr lang="en-CA" altLang="en-US" sz="1600" i="1" dirty="0">
                <a:latin typeface="Calibri" panose="020F0502020204030204" pitchFamily="34" charset="0"/>
              </a:rPr>
              <a:t>N </a:t>
            </a:r>
            <a:r>
              <a:rPr lang="en-CA" altLang="en-US" sz="1600" i="1" dirty="0" err="1">
                <a:latin typeface="Calibri" panose="020F0502020204030204" pitchFamily="34" charset="0"/>
              </a:rPr>
              <a:t>Engl</a:t>
            </a:r>
            <a:r>
              <a:rPr lang="en-CA" altLang="en-US" sz="1600" i="1" dirty="0">
                <a:latin typeface="Calibri" panose="020F0502020204030204" pitchFamily="34" charset="0"/>
              </a:rPr>
              <a:t> J Med </a:t>
            </a:r>
            <a:r>
              <a:rPr lang="en-CA" altLang="en-US" sz="1600" dirty="0">
                <a:latin typeface="Calibri" panose="020F0502020204030204" pitchFamily="34" charset="0"/>
              </a:rPr>
              <a:t>2015.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 bwMode="auto">
          <a:xfrm>
            <a:off x="876300" y="55563"/>
            <a:ext cx="8267700" cy="9286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Nivolumab vs Docetaxel in Non-Squamous </a:t>
            </a: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NSCLC (</a:t>
            </a:r>
            <a:r>
              <a:rPr lang="en-US" alt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057) </a:t>
            </a:r>
            <a:endParaRPr lang="en-US" altLang="en-US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51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434683" y="6442303"/>
            <a:ext cx="34245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sz="1600" kern="0" dirty="0" err="1" smtClean="0">
                <a:latin typeface="Arial"/>
                <a:cs typeface="Arial"/>
              </a:rPr>
              <a:t>Garon</a:t>
            </a:r>
            <a:r>
              <a:rPr lang="en-US" sz="1600" kern="0" dirty="0" smtClean="0">
                <a:latin typeface="Arial"/>
                <a:cs typeface="Arial"/>
              </a:rPr>
              <a:t>. </a:t>
            </a:r>
            <a:r>
              <a:rPr lang="en-US" sz="1600" i="1" kern="0" dirty="0" smtClean="0">
                <a:latin typeface="Arial"/>
                <a:cs typeface="Arial"/>
              </a:rPr>
              <a:t>N </a:t>
            </a:r>
            <a:r>
              <a:rPr lang="en-US" sz="1600" i="1" kern="0" dirty="0" err="1">
                <a:latin typeface="Arial"/>
                <a:cs typeface="Arial"/>
              </a:rPr>
              <a:t>Engl</a:t>
            </a:r>
            <a:r>
              <a:rPr lang="en-US" sz="1600" i="1" kern="0" dirty="0">
                <a:latin typeface="Arial"/>
                <a:cs typeface="Arial"/>
              </a:rPr>
              <a:t> J </a:t>
            </a:r>
            <a:r>
              <a:rPr lang="en-US" sz="1600" i="1" kern="0" dirty="0" smtClean="0">
                <a:latin typeface="Arial"/>
                <a:cs typeface="Arial"/>
              </a:rPr>
              <a:t>Med </a:t>
            </a:r>
            <a:r>
              <a:rPr lang="en-US" sz="1600" kern="0" dirty="0" smtClean="0">
                <a:latin typeface="Arial"/>
                <a:cs typeface="Arial"/>
              </a:rPr>
              <a:t>2015.</a:t>
            </a:r>
            <a:endParaRPr lang="en-US" sz="1600" dirty="0">
              <a:latin typeface="Arial"/>
              <a:cs typeface="Arial"/>
            </a:endParaRPr>
          </a:p>
        </p:txBody>
      </p:sp>
      <p:pic>
        <p:nvPicPr>
          <p:cNvPr id="93189" name="Picture 6" descr="Slide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915" y="909268"/>
            <a:ext cx="4313905" cy="288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-48421" y="-293688"/>
            <a:ext cx="9172575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effectLst/>
                <a:latin typeface="Arial Bold"/>
                <a:ea typeface="MS PGothic" panose="020B0600070205080204" pitchFamily="34" charset="-128"/>
                <a:cs typeface="Arial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sz="2800" dirty="0" smtClean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sz="2800" dirty="0" err="1" smtClean="0">
                <a:ea typeface="ＭＳ Ｐゴシック" charset="0"/>
                <a:cs typeface="ＭＳ Ｐゴシック" charset="0"/>
              </a:rPr>
              <a:t>Pembrolizumab</a:t>
            </a:r>
            <a:r>
              <a:rPr lang="en-US" sz="2800" dirty="0" smtClean="0">
                <a:ea typeface="ＭＳ Ｐゴシック" charset="0"/>
                <a:cs typeface="ＭＳ Ｐゴシック" charset="0"/>
              </a:rPr>
              <a:t> in NSCLC (Keynote 001)</a:t>
            </a: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49" b="7680"/>
          <a:stretch>
            <a:fillRect/>
          </a:stretch>
        </p:blipFill>
        <p:spPr bwMode="auto">
          <a:xfrm>
            <a:off x="2462324" y="3797299"/>
            <a:ext cx="4356617" cy="244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900350" y="4374082"/>
            <a:ext cx="19516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40404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Brown chromogen:PD-L1 staining with 22C3 antibody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Blue color: hematoxylin counterstain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21957" y="6319192"/>
            <a:ext cx="1316386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22C3 IHC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2"/>
          <p:cNvSpPr>
            <a:spLocks noGrp="1"/>
          </p:cNvSpPr>
          <p:nvPr>
            <p:ph type="title"/>
          </p:nvPr>
        </p:nvSpPr>
        <p:spPr>
          <a:xfrm>
            <a:off x="0" y="187325"/>
            <a:ext cx="9172575" cy="981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>
                <a:ea typeface="ＭＳ Ｐゴシック" charset="0"/>
                <a:cs typeface="ＭＳ Ｐゴシック" charset="0"/>
              </a:rPr>
              <a:t>KEYNOTE-010: </a:t>
            </a:r>
            <a:r>
              <a:rPr lang="en-US" sz="2800" dirty="0" err="1" smtClean="0">
                <a:ea typeface="ＭＳ Ｐゴシック" charset="0"/>
                <a:cs typeface="ＭＳ Ｐゴシック" charset="0"/>
              </a:rPr>
              <a:t>Pembrolizumab</a:t>
            </a:r>
            <a:r>
              <a:rPr lang="en-US" sz="2800" dirty="0" smtClean="0">
                <a:ea typeface="ＭＳ Ｐゴシック" charset="0"/>
                <a:cs typeface="ＭＳ Ｐゴシック" charset="0"/>
              </a:rPr>
              <a:t> vs docetaxel</a:t>
            </a: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6553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2000"/>
            <a:ext cx="4543425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3500" y="1384300"/>
            <a:ext cx="156805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22C3 ≥50</a:t>
            </a:r>
            <a:r>
              <a:rPr lang="en-US" sz="2400" dirty="0"/>
              <a:t>%</a:t>
            </a:r>
          </a:p>
        </p:txBody>
      </p:sp>
      <p:pic>
        <p:nvPicPr>
          <p:cNvPr id="65540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032000"/>
            <a:ext cx="44894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27775" y="1384300"/>
            <a:ext cx="1412566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22C3 ≥1</a:t>
            </a:r>
            <a:r>
              <a:rPr lang="en-US" sz="2400" dirty="0"/>
              <a:t>%</a:t>
            </a:r>
            <a:endParaRPr lang="en-US" sz="2400" u="sng" dirty="0"/>
          </a:p>
        </p:txBody>
      </p:sp>
      <p:sp>
        <p:nvSpPr>
          <p:cNvPr id="65542" name="Rectangle 8"/>
          <p:cNvSpPr>
            <a:spLocks noChangeArrowheads="1"/>
          </p:cNvSpPr>
          <p:nvPr/>
        </p:nvSpPr>
        <p:spPr bwMode="auto">
          <a:xfrm>
            <a:off x="0" y="4941888"/>
            <a:ext cx="4629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400" dirty="0" err="1"/>
              <a:t>Pembro</a:t>
            </a:r>
            <a:r>
              <a:rPr lang="en-US" altLang="en-US" sz="1400" dirty="0"/>
              <a:t> 2 mg/kg vs. docetaxel HR 0.54 </a:t>
            </a:r>
          </a:p>
          <a:p>
            <a:pPr algn="ctr"/>
            <a:r>
              <a:rPr lang="en-US" altLang="en-US" sz="1400" dirty="0"/>
              <a:t>(14.9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 vs. 8.2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; 95% CI 0.38–0.77; </a:t>
            </a:r>
            <a:r>
              <a:rPr lang="en-US" altLang="en-US" sz="1400" i="1" dirty="0" smtClean="0"/>
              <a:t>p</a:t>
            </a:r>
            <a:r>
              <a:rPr lang="en-US" altLang="en-US" sz="1400" dirty="0" smtClean="0"/>
              <a:t> = 0.0002</a:t>
            </a:r>
            <a:r>
              <a:rPr lang="en-US" altLang="en-US" sz="1400" dirty="0"/>
              <a:t>)</a:t>
            </a:r>
          </a:p>
          <a:p>
            <a:pPr algn="ctr"/>
            <a:endParaRPr lang="en-US" altLang="en-US" sz="1400" dirty="0"/>
          </a:p>
          <a:p>
            <a:pPr algn="ctr"/>
            <a:r>
              <a:rPr lang="en-US" altLang="en-US" sz="1400" dirty="0" err="1"/>
              <a:t>Pembro</a:t>
            </a:r>
            <a:r>
              <a:rPr lang="en-US" altLang="en-US" sz="1400" dirty="0"/>
              <a:t> 10 mg/kg vs. docetaxel HR 0.50 </a:t>
            </a:r>
          </a:p>
          <a:p>
            <a:pPr algn="ctr"/>
            <a:r>
              <a:rPr lang="en-US" altLang="en-US" sz="1400" dirty="0"/>
              <a:t>(17.3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 vs. 8.2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; 0.36–0.70; </a:t>
            </a:r>
            <a:r>
              <a:rPr lang="en-US" altLang="en-US" sz="1400" i="1" dirty="0"/>
              <a:t>p</a:t>
            </a:r>
            <a:r>
              <a:rPr lang="en-US" altLang="en-US" sz="1400" dirty="0"/>
              <a:t>&lt;0.0001).</a:t>
            </a:r>
          </a:p>
        </p:txBody>
      </p:sp>
      <p:sp>
        <p:nvSpPr>
          <p:cNvPr id="65543" name="Rectangle 10"/>
          <p:cNvSpPr>
            <a:spLocks noChangeArrowheads="1"/>
          </p:cNvSpPr>
          <p:nvPr/>
        </p:nvSpPr>
        <p:spPr bwMode="auto">
          <a:xfrm>
            <a:off x="4543425" y="4946650"/>
            <a:ext cx="4629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400" dirty="0" err="1"/>
              <a:t>Pembro</a:t>
            </a:r>
            <a:r>
              <a:rPr lang="en-US" altLang="en-US" sz="1400" dirty="0"/>
              <a:t> 2 mg/kg vs. docetaxel HR 0.71 </a:t>
            </a:r>
          </a:p>
          <a:p>
            <a:pPr algn="ctr"/>
            <a:r>
              <a:rPr lang="en-US" altLang="en-US" sz="1400" dirty="0"/>
              <a:t>(10.4 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 vs. 8.5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; 95% CI 0.58–0.88; </a:t>
            </a:r>
            <a:r>
              <a:rPr lang="en-US" altLang="en-US" sz="1400" i="1" dirty="0" smtClean="0"/>
              <a:t>p</a:t>
            </a:r>
            <a:r>
              <a:rPr lang="en-US" altLang="en-US" sz="1400" dirty="0" smtClean="0"/>
              <a:t> = 0.0008</a:t>
            </a:r>
            <a:r>
              <a:rPr lang="en-US" altLang="en-US" sz="1400" dirty="0"/>
              <a:t>)</a:t>
            </a:r>
          </a:p>
          <a:p>
            <a:pPr algn="ctr"/>
            <a:endParaRPr lang="en-US" altLang="en-US" sz="1400" dirty="0"/>
          </a:p>
          <a:p>
            <a:pPr algn="ctr"/>
            <a:r>
              <a:rPr lang="en-US" altLang="en-US" sz="1400" dirty="0" err="1"/>
              <a:t>Pembro</a:t>
            </a:r>
            <a:r>
              <a:rPr lang="en-US" altLang="en-US" sz="1400" dirty="0"/>
              <a:t> 10 mg/kg vs. docetaxel </a:t>
            </a:r>
            <a:r>
              <a:rPr lang="en-US" altLang="en-US" sz="1400" dirty="0" smtClean="0"/>
              <a:t>HR 0.61 </a:t>
            </a:r>
            <a:endParaRPr lang="en-US" altLang="en-US" sz="1400" dirty="0"/>
          </a:p>
          <a:p>
            <a:pPr algn="ctr"/>
            <a:r>
              <a:rPr lang="en-US" altLang="en-US" sz="1400" dirty="0"/>
              <a:t>(12.7 </a:t>
            </a:r>
            <a:r>
              <a:rPr lang="en-US" altLang="en-US" sz="1400" dirty="0" err="1"/>
              <a:t>mo</a:t>
            </a:r>
            <a:r>
              <a:rPr lang="en-US" altLang="en-US" sz="1400" dirty="0"/>
              <a:t> vs.8.5 </a:t>
            </a:r>
            <a:r>
              <a:rPr lang="en-US" altLang="en-US" sz="1400" dirty="0" err="1"/>
              <a:t>mo</a:t>
            </a:r>
            <a:r>
              <a:rPr lang="en-US" altLang="en-US" sz="1400" dirty="0" smtClean="0"/>
              <a:t>; 0.49–0.75</a:t>
            </a:r>
            <a:r>
              <a:rPr lang="en-US" altLang="en-US" sz="1400" dirty="0"/>
              <a:t>; </a:t>
            </a:r>
            <a:r>
              <a:rPr lang="en-US" altLang="en-US" sz="1400" i="1" dirty="0"/>
              <a:t>p</a:t>
            </a:r>
            <a:r>
              <a:rPr lang="en-US" altLang="en-US" sz="1400" dirty="0"/>
              <a:t>&lt;0.0001)</a:t>
            </a:r>
          </a:p>
        </p:txBody>
      </p:sp>
      <p:sp>
        <p:nvSpPr>
          <p:cNvPr id="9" name="Rectangle 8"/>
          <p:cNvSpPr/>
          <p:nvPr/>
        </p:nvSpPr>
        <p:spPr>
          <a:xfrm>
            <a:off x="6588125" y="6437722"/>
            <a:ext cx="506095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err="1" smtClean="0">
                <a:latin typeface="Arial"/>
                <a:cs typeface="Arial"/>
              </a:rPr>
              <a:t>Herbst</a:t>
            </a:r>
            <a:r>
              <a:rPr lang="en-US" sz="1600" kern="0" dirty="0" smtClean="0">
                <a:latin typeface="Arial"/>
                <a:cs typeface="Arial"/>
              </a:rPr>
              <a:t> </a:t>
            </a:r>
            <a:r>
              <a:rPr lang="en-US" sz="1600" kern="0" dirty="0">
                <a:latin typeface="Arial"/>
                <a:cs typeface="Arial"/>
              </a:rPr>
              <a:t>et al. </a:t>
            </a:r>
            <a:r>
              <a:rPr lang="en-US" sz="1600" i="1" kern="0" dirty="0" smtClean="0">
                <a:latin typeface="Arial"/>
                <a:cs typeface="Arial"/>
              </a:rPr>
              <a:t>Lancet</a:t>
            </a:r>
            <a:r>
              <a:rPr lang="en-US" sz="1600" kern="0" dirty="0" smtClean="0">
                <a:latin typeface="Arial"/>
                <a:cs typeface="Arial"/>
              </a:rPr>
              <a:t> 2015.</a:t>
            </a:r>
            <a:endParaRPr lang="en-US" sz="1600" kern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408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2"/>
          <p:cNvSpPr>
            <a:spLocks noGrp="1"/>
          </p:cNvSpPr>
          <p:nvPr>
            <p:ph type="title"/>
          </p:nvPr>
        </p:nvSpPr>
        <p:spPr>
          <a:xfrm>
            <a:off x="287079" y="-188175"/>
            <a:ext cx="9172575" cy="981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err="1" smtClean="0">
                <a:ea typeface="ＭＳ Ｐゴシック" charset="0"/>
                <a:cs typeface="ＭＳ Ｐゴシック" charset="0"/>
              </a:rPr>
              <a:t>Atezolizumab</a:t>
            </a:r>
            <a:r>
              <a:rPr lang="en-US" sz="2800" dirty="0" smtClean="0">
                <a:ea typeface="ＭＳ Ｐゴシック" charset="0"/>
                <a:cs typeface="ＭＳ Ｐゴシック" charset="0"/>
              </a:rPr>
              <a:t> vs docetaxel in NSCLC (OAK)</a:t>
            </a: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7104" y="1447597"/>
            <a:ext cx="2134046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SP142 TC/IC ≥0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237104" y="3186423"/>
            <a:ext cx="213417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SP142 TC/IC ≥1</a:t>
            </a:r>
            <a:endParaRPr lang="en-US" sz="2400" u="sng" dirty="0"/>
          </a:p>
        </p:txBody>
      </p:sp>
      <p:sp>
        <p:nvSpPr>
          <p:cNvPr id="9" name="Rectangle 8"/>
          <p:cNvSpPr/>
          <p:nvPr/>
        </p:nvSpPr>
        <p:spPr>
          <a:xfrm>
            <a:off x="6667647" y="6488384"/>
            <a:ext cx="279200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err="1" smtClean="0">
                <a:latin typeface="Arial"/>
                <a:cs typeface="Arial"/>
              </a:rPr>
              <a:t>Rittmeyer</a:t>
            </a:r>
            <a:r>
              <a:rPr lang="en-US" sz="1600" kern="0" dirty="0" smtClean="0">
                <a:latin typeface="Arial"/>
                <a:cs typeface="Arial"/>
              </a:rPr>
              <a:t>. </a:t>
            </a:r>
            <a:r>
              <a:rPr lang="en-US" sz="1600" i="1" kern="0" dirty="0" smtClean="0">
                <a:latin typeface="Arial"/>
                <a:cs typeface="Arial"/>
              </a:rPr>
              <a:t>Lancet</a:t>
            </a:r>
            <a:r>
              <a:rPr lang="en-US" sz="1600" kern="0" dirty="0" smtClean="0">
                <a:latin typeface="Arial"/>
                <a:cs typeface="Arial"/>
              </a:rPr>
              <a:t> 2017.</a:t>
            </a:r>
            <a:endParaRPr lang="en-US" sz="1600" kern="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7104" y="4895181"/>
            <a:ext cx="213417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/>
              <a:t>SP142 TC/IC ≥2</a:t>
            </a:r>
            <a:endParaRPr lang="en-US" sz="24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92" y="520996"/>
            <a:ext cx="4747965" cy="612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9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402080"/>
            <a:ext cx="8686800" cy="1470025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Practical </a:t>
            </a:r>
            <a:r>
              <a:rPr lang="en-US" sz="2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 of PD-L1 status and integration of PD-L1 assays into clinical practice 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sz="24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11732"/>
            <a:ext cx="6400800" cy="150440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Joel W. Neal, MD, PhD</a:t>
            </a:r>
            <a:endParaRPr lang="en-US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Assistant Professor of Medicine/Oncology</a:t>
            </a: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Stanford University/Stanford 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Cancer Institute</a:t>
            </a:r>
          </a:p>
          <a:p>
            <a:pPr eaLnBrk="1" hangingPunct="1"/>
            <a:endParaRPr lang="en-US" sz="24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2940269" y="5892072"/>
            <a:ext cx="1347952" cy="831516"/>
            <a:chOff x="795338" y="838200"/>
            <a:chExt cx="2654300" cy="1729200"/>
          </a:xfrm>
        </p:grpSpPr>
        <p:pic>
          <p:nvPicPr>
            <p:cNvPr id="5" name="Picture 1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61"/>
            <a:stretch>
              <a:fillRect/>
            </a:stretch>
          </p:blipFill>
          <p:spPr bwMode="auto">
            <a:xfrm>
              <a:off x="795338" y="1944688"/>
              <a:ext cx="2654300" cy="62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715"/>
            <a:stretch>
              <a:fillRect/>
            </a:stretch>
          </p:blipFill>
          <p:spPr bwMode="auto">
            <a:xfrm>
              <a:off x="795338" y="838200"/>
              <a:ext cx="2654300" cy="112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621" y="5892072"/>
            <a:ext cx="779989" cy="77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25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/>
          <p:cNvSpPr>
            <a:spLocks noGrp="1"/>
          </p:cNvSpPr>
          <p:nvPr>
            <p:ph type="title"/>
          </p:nvPr>
        </p:nvSpPr>
        <p:spPr>
          <a:xfrm>
            <a:off x="0" y="368300"/>
            <a:ext cx="9144000" cy="609600"/>
          </a:xfrm>
        </p:spPr>
        <p:txBody>
          <a:bodyPr>
            <a:normAutofit fontScale="90000"/>
          </a:bodyPr>
          <a:lstStyle/>
          <a:p>
            <a:pPr>
              <a:lnSpc>
                <a:spcPct val="85000"/>
              </a:lnSpc>
            </a:pPr>
            <a:r>
              <a:rPr lang="en-US" altLang="en-US" sz="3400" dirty="0" smtClean="0">
                <a:ea typeface="ＭＳ Ｐゴシック" panose="020B0600070205080204" pitchFamily="34" charset="-128"/>
              </a:rPr>
              <a:t>Biomarkers: PD-L1 (IHC) as a Biomarker in Lung Cancer for Anti-PD-(L)1 Therapy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4670"/>
              </p:ext>
            </p:extLst>
          </p:nvPr>
        </p:nvGraphicFramePr>
        <p:xfrm>
          <a:off x="381000" y="2026497"/>
          <a:ext cx="8382000" cy="2430464"/>
        </p:xfrm>
        <a:graphic>
          <a:graphicData uri="http://schemas.openxmlformats.org/drawingml/2006/table">
            <a:tbl>
              <a:tblPr/>
              <a:tblGrid>
                <a:gridCol w="1047750">
                  <a:extLst>
                    <a:ext uri="{9D8B030D-6E8A-4147-A177-3AD203B41FA5}">
                      <a16:colId xmlns="" xmlns:a16="http://schemas.microsoft.com/office/drawing/2014/main" val="4140133916"/>
                    </a:ext>
                  </a:extLst>
                </a:gridCol>
                <a:gridCol w="928687">
                  <a:extLst>
                    <a:ext uri="{9D8B030D-6E8A-4147-A177-3AD203B41FA5}">
                      <a16:colId xmlns="" xmlns:a16="http://schemas.microsoft.com/office/drawing/2014/main" val="845242845"/>
                    </a:ext>
                  </a:extLst>
                </a:gridCol>
                <a:gridCol w="1031875">
                  <a:extLst>
                    <a:ext uri="{9D8B030D-6E8A-4147-A177-3AD203B41FA5}">
                      <a16:colId xmlns="" xmlns:a16="http://schemas.microsoft.com/office/drawing/2014/main" val="60493250"/>
                    </a:ext>
                  </a:extLst>
                </a:gridCol>
                <a:gridCol w="1055688">
                  <a:extLst>
                    <a:ext uri="{9D8B030D-6E8A-4147-A177-3AD203B41FA5}">
                      <a16:colId xmlns="" xmlns:a16="http://schemas.microsoft.com/office/drawing/2014/main" val="3249939468"/>
                    </a:ext>
                  </a:extLst>
                </a:gridCol>
                <a:gridCol w="1090612">
                  <a:extLst>
                    <a:ext uri="{9D8B030D-6E8A-4147-A177-3AD203B41FA5}">
                      <a16:colId xmlns="" xmlns:a16="http://schemas.microsoft.com/office/drawing/2014/main" val="3502279863"/>
                    </a:ext>
                  </a:extLst>
                </a:gridCol>
                <a:gridCol w="1609725">
                  <a:extLst>
                    <a:ext uri="{9D8B030D-6E8A-4147-A177-3AD203B41FA5}">
                      <a16:colId xmlns="" xmlns:a16="http://schemas.microsoft.com/office/drawing/2014/main" val="2789427885"/>
                    </a:ext>
                  </a:extLst>
                </a:gridCol>
                <a:gridCol w="1617663">
                  <a:extLst>
                    <a:ext uri="{9D8B030D-6E8A-4147-A177-3AD203B41FA5}">
                      <a16:colId xmlns="" xmlns:a16="http://schemas.microsoft.com/office/drawing/2014/main" val="2027759915"/>
                    </a:ext>
                  </a:extLst>
                </a:gridCol>
              </a:tblGrid>
              <a:tr h="350838"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Drug</a:t>
                      </a:r>
                    </a:p>
                  </a:txBody>
                  <a:tcPr marR="0" marT="45712" marB="45712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Nivolumab</a:t>
                      </a:r>
                      <a:r>
                        <a:rPr kumimoji="0" lang="en-US" altLang="en-US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1,2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Pembrolizumab</a:t>
                      </a:r>
                      <a:r>
                        <a:rPr kumimoji="0" lang="en-US" altLang="en-US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Atezolizumab</a:t>
                      </a:r>
                      <a:r>
                        <a:rPr kumimoji="0" lang="en-US" altLang="en-US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4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Durvalumab</a:t>
                      </a:r>
                      <a:r>
                        <a:rPr kumimoji="0" lang="en-US" altLang="en-US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5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7999084"/>
                  </a:ext>
                </a:extLst>
              </a:tr>
              <a:tr h="822325"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Assay</a:t>
                      </a:r>
                    </a:p>
                  </a:txBody>
                  <a:tcPr marR="0" marT="45712" marB="4571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Rabbit </a:t>
                      </a:r>
                      <a:r>
                        <a:rPr kumimoji="0" lang="en-US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mAb</a:t>
                      </a: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 28-8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automated IHC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Murine </a:t>
                      </a:r>
                      <a:r>
                        <a:rPr kumimoji="0" lang="en-US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mAb</a:t>
                      </a: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 22C3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IHC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Rabbit </a:t>
                      </a:r>
                      <a:r>
                        <a:rPr kumimoji="0" lang="en-US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mAb</a:t>
                      </a: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 SP142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automated IHC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Rabbit </a:t>
                      </a:r>
                      <a:r>
                        <a:rPr kumimoji="0" lang="en-US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mAb</a:t>
                      </a: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 SP263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automated  IHC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60386818"/>
                  </a:ext>
                </a:extLst>
              </a:tr>
              <a:tr h="555625"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Cells scored</a:t>
                      </a:r>
                    </a:p>
                  </a:txBody>
                  <a:tcPr marR="0"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Tumor cell membrane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Tumor cell (and stroma)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Infiltrating immune cells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Tumor cell membrane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10332458"/>
                  </a:ext>
                </a:extLst>
              </a:tr>
              <a:tr h="350838"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Tissue </a:t>
                      </a:r>
                    </a:p>
                  </a:txBody>
                  <a:tcPr marR="0"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FFPE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FFPE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FFPE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FFPE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85904351"/>
                  </a:ext>
                </a:extLst>
              </a:tr>
              <a:tr h="350838"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Cut-point</a:t>
                      </a:r>
                    </a:p>
                  </a:txBody>
                  <a:tcPr marR="0"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1-50%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1-50%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1-50%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1-50%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TC1 or IC1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90000"/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defTabSz="457200">
                        <a:spcAft>
                          <a:spcPct val="20000"/>
                        </a:spcAft>
                        <a:buClr>
                          <a:srgbClr val="EBE114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defTabSz="457200">
                        <a:spcAft>
                          <a:spcPct val="20000"/>
                        </a:spcAft>
                        <a:buClr>
                          <a:schemeClr val="tx1"/>
                        </a:buClr>
                        <a:buSzPct val="100000"/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r" defTabSz="457200"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algn="r" defTabSz="457200" eaLnBrk="0" fontAlgn="base" hangingPunct="0">
                        <a:spcBef>
                          <a:spcPct val="0"/>
                        </a:spcBef>
                        <a:spcAft>
                          <a:spcPct val="20000"/>
                        </a:spcAft>
                        <a:defRPr sz="1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NR</a:t>
                      </a:r>
                    </a:p>
                  </a:txBody>
                  <a:tcPr marT="45712" marB="4571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7042424"/>
                  </a:ext>
                </a:extLst>
              </a:tr>
            </a:tbl>
          </a:graphicData>
        </a:graphic>
      </p:graphicFrame>
      <p:sp>
        <p:nvSpPr>
          <p:cNvPr id="90166" name="TextBox 13"/>
          <p:cNvSpPr txBox="1">
            <a:spLocks noChangeArrowheads="1"/>
          </p:cNvSpPr>
          <p:nvPr/>
        </p:nvSpPr>
        <p:spPr bwMode="auto">
          <a:xfrm>
            <a:off x="350838" y="5995988"/>
            <a:ext cx="876300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tIns="54864" rIns="109728" bIns="54864">
            <a:spAutoFit/>
          </a:bodyPr>
          <a:lstStyle>
            <a:lvl1pPr marL="2286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/>
            <a:r>
              <a:rPr lang="en-US" altLang="en-US" sz="1200" dirty="0" smtClean="0"/>
              <a:t>1. </a:t>
            </a:r>
            <a:r>
              <a:rPr lang="en-US" altLang="en-US" sz="1200" dirty="0" err="1" smtClean="0"/>
              <a:t>Gettinger</a:t>
            </a:r>
            <a:r>
              <a:rPr lang="en-US" altLang="en-US" sz="1200" dirty="0" smtClean="0"/>
              <a:t> SN </a:t>
            </a:r>
            <a:r>
              <a:rPr lang="en-US" altLang="en-US" sz="1200" dirty="0"/>
              <a:t>et al. </a:t>
            </a:r>
            <a:r>
              <a:rPr lang="en-US" altLang="en-US" sz="1200" i="1" dirty="0"/>
              <a:t>J </a:t>
            </a:r>
            <a:r>
              <a:rPr lang="en-US" altLang="en-US" sz="1200" i="1" dirty="0" err="1"/>
              <a:t>Clin</a:t>
            </a:r>
            <a:r>
              <a:rPr lang="en-US" altLang="en-US" sz="1200" i="1" dirty="0"/>
              <a:t> </a:t>
            </a:r>
            <a:r>
              <a:rPr lang="en-US" altLang="en-US" sz="1200" i="1" dirty="0" err="1" smtClean="0"/>
              <a:t>Oncol</a:t>
            </a:r>
            <a:r>
              <a:rPr lang="en-US" altLang="en-US" sz="1200" i="1" dirty="0" smtClean="0"/>
              <a:t> </a:t>
            </a:r>
            <a:r>
              <a:rPr lang="en-US" altLang="en-US" sz="1200" dirty="0"/>
              <a:t>2015;33(</a:t>
            </a:r>
            <a:r>
              <a:rPr lang="en-US" altLang="en-US" sz="1200" dirty="0" err="1"/>
              <a:t>suppl</a:t>
            </a:r>
            <a:r>
              <a:rPr lang="en-US" altLang="en-US" sz="1200" dirty="0"/>
              <a:t>): Abstract 8025. 2. </a:t>
            </a:r>
            <a:r>
              <a:rPr lang="en-US" altLang="en-US" sz="1200" dirty="0" err="1"/>
              <a:t>Gettinger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SN </a:t>
            </a:r>
            <a:r>
              <a:rPr lang="en-US" altLang="en-US" sz="1200" dirty="0"/>
              <a:t>et al. </a:t>
            </a:r>
            <a:r>
              <a:rPr lang="en-US" altLang="en-US" sz="1200" i="1" dirty="0"/>
              <a:t>J </a:t>
            </a:r>
            <a:r>
              <a:rPr lang="en-US" altLang="en-US" sz="1200" i="1" dirty="0" err="1"/>
              <a:t>Clin</a:t>
            </a:r>
            <a:r>
              <a:rPr lang="en-US" altLang="en-US" sz="1200" i="1" dirty="0"/>
              <a:t> </a:t>
            </a:r>
            <a:r>
              <a:rPr lang="en-US" altLang="en-US" sz="1200" i="1" dirty="0" err="1" smtClean="0"/>
              <a:t>Oncol</a:t>
            </a:r>
            <a:r>
              <a:rPr lang="en-US" altLang="en-US" sz="1200" i="1" dirty="0" smtClean="0"/>
              <a:t> </a:t>
            </a:r>
            <a:r>
              <a:rPr lang="en-US" altLang="en-US" sz="1200" dirty="0"/>
              <a:t>2015 Apr </a:t>
            </a:r>
            <a:r>
              <a:rPr lang="en-US" altLang="en-US" sz="1200" dirty="0" smtClean="0"/>
              <a:t>20 </a:t>
            </a:r>
            <a:br>
              <a:rPr lang="en-US" altLang="en-US" sz="1200" dirty="0" smtClean="0"/>
            </a:br>
            <a:r>
              <a:rPr lang="en-US" altLang="en-US" sz="1200" dirty="0" smtClean="0"/>
              <a:t>3</a:t>
            </a:r>
            <a:r>
              <a:rPr lang="en-US" altLang="en-US" sz="1200" dirty="0"/>
              <a:t>. </a:t>
            </a:r>
            <a:r>
              <a:rPr lang="en-US" altLang="en-US" sz="1200" dirty="0" err="1"/>
              <a:t>Garon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EB </a:t>
            </a:r>
            <a:r>
              <a:rPr lang="en-US" altLang="en-US" sz="1200" dirty="0"/>
              <a:t>et al. </a:t>
            </a:r>
            <a:r>
              <a:rPr lang="en-US" altLang="en-US" sz="1200" i="1" dirty="0"/>
              <a:t>N </a:t>
            </a:r>
            <a:r>
              <a:rPr lang="en-US" altLang="en-US" sz="1200" i="1" dirty="0" err="1"/>
              <a:t>Engl</a:t>
            </a:r>
            <a:r>
              <a:rPr lang="en-US" altLang="en-US" sz="1200" i="1" dirty="0"/>
              <a:t> J </a:t>
            </a:r>
            <a:r>
              <a:rPr lang="en-US" altLang="en-US" sz="1200" i="1" dirty="0" smtClean="0"/>
              <a:t>Med </a:t>
            </a:r>
            <a:r>
              <a:rPr lang="en-US" altLang="en-US" sz="1200" dirty="0"/>
              <a:t>2015;372(21):2018-2028. 4. Horn </a:t>
            </a:r>
            <a:r>
              <a:rPr lang="en-US" altLang="en-US" sz="1200" dirty="0" smtClean="0"/>
              <a:t>L </a:t>
            </a:r>
            <a:r>
              <a:rPr lang="en-US" altLang="en-US" sz="1200" dirty="0"/>
              <a:t>et al. </a:t>
            </a:r>
            <a:r>
              <a:rPr lang="en-US" altLang="en-US" sz="1200" i="1" dirty="0"/>
              <a:t>J </a:t>
            </a:r>
            <a:r>
              <a:rPr lang="en-US" altLang="en-US" sz="1200" i="1" dirty="0" err="1"/>
              <a:t>Clin</a:t>
            </a:r>
            <a:r>
              <a:rPr lang="en-US" altLang="en-US" sz="1200" i="1" dirty="0"/>
              <a:t> </a:t>
            </a:r>
            <a:r>
              <a:rPr lang="en-US" altLang="en-US" sz="1200" i="1" dirty="0" err="1" smtClean="0"/>
              <a:t>Oncol</a:t>
            </a:r>
            <a:r>
              <a:rPr lang="en-US" altLang="en-US" sz="1200" i="1" dirty="0" smtClean="0"/>
              <a:t> </a:t>
            </a:r>
            <a:r>
              <a:rPr lang="en-US" altLang="en-US" sz="1200" dirty="0"/>
              <a:t>2015;33(</a:t>
            </a:r>
            <a:r>
              <a:rPr lang="en-US" altLang="en-US" sz="1200" dirty="0" err="1"/>
              <a:t>suppl</a:t>
            </a:r>
            <a:r>
              <a:rPr lang="en-US" altLang="en-US" sz="1200" dirty="0"/>
              <a:t>): Abstract 8029. </a:t>
            </a:r>
            <a:r>
              <a:rPr lang="en-US" altLang="en-US" sz="1200" dirty="0" smtClean="0"/>
              <a:t/>
            </a:r>
            <a:br>
              <a:rPr lang="en-US" altLang="en-US" sz="1200" dirty="0" smtClean="0"/>
            </a:br>
            <a:r>
              <a:rPr lang="en-US" altLang="en-US" sz="1200" dirty="0" smtClean="0"/>
              <a:t>5</a:t>
            </a:r>
            <a:r>
              <a:rPr lang="en-US" altLang="en-US" sz="1200" dirty="0"/>
              <a:t>. </a:t>
            </a:r>
            <a:r>
              <a:rPr lang="en-US" altLang="en-US" sz="1200" dirty="0" err="1"/>
              <a:t>Rebelatto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MC </a:t>
            </a:r>
            <a:r>
              <a:rPr lang="en-US" altLang="en-US" sz="1200" dirty="0"/>
              <a:t>et al. </a:t>
            </a:r>
            <a:r>
              <a:rPr lang="en-US" altLang="en-US" sz="1200" i="1" dirty="0"/>
              <a:t>J </a:t>
            </a:r>
            <a:r>
              <a:rPr lang="en-US" altLang="en-US" sz="1200" i="1" dirty="0" err="1"/>
              <a:t>Clin</a:t>
            </a:r>
            <a:r>
              <a:rPr lang="en-US" altLang="en-US" sz="1200" i="1" dirty="0"/>
              <a:t> </a:t>
            </a:r>
            <a:r>
              <a:rPr lang="en-US" altLang="en-US" sz="1200" i="1" dirty="0" err="1" smtClean="0"/>
              <a:t>Oncol</a:t>
            </a:r>
            <a:r>
              <a:rPr lang="en-US" altLang="en-US" sz="1200" i="1" dirty="0" smtClean="0"/>
              <a:t> </a:t>
            </a:r>
            <a:r>
              <a:rPr lang="en-US" altLang="en-US" sz="1200" dirty="0"/>
              <a:t>2015;33(</a:t>
            </a:r>
            <a:r>
              <a:rPr lang="en-US" altLang="en-US" sz="1200" dirty="0" err="1"/>
              <a:t>suppl</a:t>
            </a:r>
            <a:r>
              <a:rPr lang="en-US" altLang="en-US" sz="1200" dirty="0"/>
              <a:t>): Abstract 8033.</a:t>
            </a:r>
          </a:p>
        </p:txBody>
      </p:sp>
      <p:sp>
        <p:nvSpPr>
          <p:cNvPr id="90167" name="TextBox 14"/>
          <p:cNvSpPr txBox="1">
            <a:spLocks noChangeArrowheads="1"/>
          </p:cNvSpPr>
          <p:nvPr/>
        </p:nvSpPr>
        <p:spPr bwMode="auto">
          <a:xfrm>
            <a:off x="4679950" y="6415088"/>
            <a:ext cx="25717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728" tIns="54864" rIns="109728" bIns="54864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00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50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62" y="900199"/>
            <a:ext cx="3924966" cy="29168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982" y="900197"/>
            <a:ext cx="4263656" cy="289324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368300"/>
            <a:ext cx="9144000" cy="6096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effectLst/>
                <a:latin typeface="Arial Bold"/>
                <a:ea typeface="MS PGothic" panose="020B0600070205080204" pitchFamily="34" charset="-128"/>
                <a:cs typeface="Arial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Bold" charset="0"/>
                <a:ea typeface="MS PGothic" panose="020B0600070205080204" pitchFamily="34" charset="-128"/>
                <a:cs typeface="Arial Bold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 Bold" charset="0"/>
                <a:ea typeface="ＭＳ Ｐゴシック" charset="-128"/>
              </a:defRPr>
            </a:lvl9pPr>
          </a:lstStyle>
          <a:p>
            <a:pPr>
              <a:lnSpc>
                <a:spcPct val="85000"/>
              </a:lnSpc>
            </a:pPr>
            <a:r>
              <a:rPr lang="en-US" altLang="en-US" sz="3400" dirty="0" smtClean="0">
                <a:ea typeface="ＭＳ Ｐゴシック" panose="020B0600070205080204" pitchFamily="34" charset="-128"/>
              </a:rPr>
              <a:t>BLUEPRINT: Comparison of different PD-L1 assays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003" y="3872232"/>
            <a:ext cx="3904807" cy="27478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13721" y="6490908"/>
            <a:ext cx="3030279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smtClean="0">
                <a:latin typeface="Arial"/>
                <a:cs typeface="Arial"/>
              </a:rPr>
              <a:t>Hirsch J. </a:t>
            </a:r>
            <a:r>
              <a:rPr lang="en-US" sz="1600" i="1" kern="0" dirty="0" smtClean="0">
                <a:latin typeface="Arial"/>
                <a:cs typeface="Arial"/>
              </a:rPr>
              <a:t>Thoracic </a:t>
            </a:r>
            <a:r>
              <a:rPr lang="en-US" sz="1600" i="1" kern="0" dirty="0" err="1" smtClean="0">
                <a:latin typeface="Arial"/>
                <a:cs typeface="Arial"/>
              </a:rPr>
              <a:t>Oncol</a:t>
            </a:r>
            <a:r>
              <a:rPr lang="en-US" sz="1600" i="1" kern="0" dirty="0" smtClean="0">
                <a:latin typeface="Arial"/>
                <a:cs typeface="Arial"/>
              </a:rPr>
              <a:t> </a:t>
            </a:r>
            <a:r>
              <a:rPr lang="en-US" sz="1600" kern="0" dirty="0" smtClean="0">
                <a:latin typeface="Arial"/>
                <a:cs typeface="Arial"/>
              </a:rPr>
              <a:t>2017.</a:t>
            </a:r>
            <a:endParaRPr lang="en-US" sz="1600" kern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359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753"/>
            <a:ext cx="8229600" cy="8810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Tumor mutational load - another predictor of response to immunotherapy?</a:t>
            </a:r>
            <a:endParaRPr lang="en-US" dirty="0"/>
          </a:p>
        </p:txBody>
      </p:sp>
      <p:pic>
        <p:nvPicPr>
          <p:cNvPr id="1028" name="Picture 4" descr="An external file that holds a picture, illustration, etc.&#10;Object name is nihms810141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495" y="2492409"/>
            <a:ext cx="2974246" cy="234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336925" y="6485323"/>
            <a:ext cx="256577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smtClean="0">
                <a:solidFill>
                  <a:prstClr val="black"/>
                </a:solidFill>
                <a:latin typeface="Arial"/>
                <a:cs typeface="Arial"/>
              </a:rPr>
              <a:t>Rizvi Science 2015</a:t>
            </a:r>
            <a:endParaRPr lang="en-US" sz="1600" kern="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1030" name="Picture 6" descr="An external file that holds a picture, illustration, etc.&#10;Object name is nihms810141f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36" y="1370160"/>
            <a:ext cx="5022120" cy="346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60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PD-L1 testing in NSCLC -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090" y="902754"/>
            <a:ext cx="8229600" cy="5176837"/>
          </a:xfrm>
        </p:spPr>
        <p:txBody>
          <a:bodyPr/>
          <a:lstStyle/>
          <a:p>
            <a:pPr>
              <a:spcBef>
                <a:spcPts val="1776"/>
              </a:spcBef>
            </a:pPr>
            <a:r>
              <a:rPr lang="en-US" sz="2400" dirty="0" smtClean="0"/>
              <a:t>Many PD-L1 IHC tests exist – all require paraffin tissue</a:t>
            </a:r>
            <a:endParaRPr lang="en-US" sz="2400" dirty="0"/>
          </a:p>
          <a:p>
            <a:pPr>
              <a:spcBef>
                <a:spcPts val="1776"/>
              </a:spcBef>
            </a:pPr>
            <a:r>
              <a:rPr lang="en-US" sz="2400" dirty="0" smtClean="0"/>
              <a:t>Assays generally correlate with each other</a:t>
            </a:r>
          </a:p>
          <a:p>
            <a:pPr>
              <a:spcBef>
                <a:spcPts val="1776"/>
              </a:spcBef>
            </a:pPr>
            <a:r>
              <a:rPr lang="en-US" sz="2400" dirty="0" smtClean="0"/>
              <a:t>Genomic </a:t>
            </a:r>
            <a:r>
              <a:rPr lang="en-US" sz="2400" dirty="0"/>
              <a:t>testing </a:t>
            </a:r>
            <a:r>
              <a:rPr lang="en-US" sz="2400" dirty="0" smtClean="0"/>
              <a:t>(tumor </a:t>
            </a:r>
            <a:r>
              <a:rPr lang="en-US" sz="2400" dirty="0"/>
              <a:t>mutational burden) is an emerging second predictor of </a:t>
            </a:r>
            <a:r>
              <a:rPr lang="en-US" sz="2400" dirty="0" smtClean="0"/>
              <a:t>response</a:t>
            </a:r>
            <a:endParaRPr lang="en-US" sz="2400" dirty="0"/>
          </a:p>
          <a:p>
            <a:pPr>
              <a:spcBef>
                <a:spcPts val="1776"/>
              </a:spcBef>
            </a:pPr>
            <a:r>
              <a:rPr lang="en-US" sz="2400" dirty="0" smtClean="0"/>
              <a:t>For now, testing with the 22C3 antibody is the most compelling single assay (to allow access to first line </a:t>
            </a:r>
            <a:r>
              <a:rPr lang="en-US" sz="2400" dirty="0" err="1" smtClean="0"/>
              <a:t>pembrolizumab</a:t>
            </a:r>
            <a:r>
              <a:rPr lang="en-US" sz="2400" dirty="0" smtClean="0"/>
              <a:t>). </a:t>
            </a:r>
          </a:p>
          <a:p>
            <a:pPr>
              <a:spcBef>
                <a:spcPts val="1776"/>
              </a:spcBef>
            </a:pPr>
            <a:r>
              <a:rPr lang="en-US" sz="2400" dirty="0" smtClean="0"/>
              <a:t>Testing in the second line setting with any assay is also reasonable (to estimate probability of response). </a:t>
            </a:r>
          </a:p>
        </p:txBody>
      </p:sp>
    </p:spTree>
    <p:extLst>
      <p:ext uri="{BB962C8B-B14F-4D97-AF65-F5344CB8AC3E}">
        <p14:creationId xmlns:p14="http://schemas.microsoft.com/office/powerpoint/2010/main" val="385606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/>
            <a:r>
              <a:rPr lang="en-US" sz="2200" b="1" dirty="0" smtClean="0">
                <a:solidFill>
                  <a:srgbClr val="FFFFFF"/>
                </a:solidFill>
              </a:rPr>
              <a:t>Would you generally order a PD-L1 assay for an otherwise healthy patient who presents with metastatic squamous cell lung cancer?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6205475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78032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/>
            <a:r>
              <a:rPr lang="en-US" sz="2200" b="1" dirty="0" smtClean="0">
                <a:solidFill>
                  <a:srgbClr val="FFFFFF"/>
                </a:solidFill>
              </a:rPr>
              <a:t>A patient with metastatic squamous cell lung cancer receives first-line chemotherapy and experiences asymptomatic disease progression. What would you most likely recommend for this patient?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701652"/>
              </p:ext>
            </p:extLst>
          </p:nvPr>
        </p:nvGraphicFramePr>
        <p:xfrm>
          <a:off x="152399" y="2487613"/>
          <a:ext cx="8703501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5887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/>
            <a:r>
              <a:rPr lang="en-US" sz="2200" b="1" dirty="0">
                <a:solidFill>
                  <a:srgbClr val="FFFFFF"/>
                </a:solidFill>
              </a:rPr>
              <a:t>A patient with metastatic squamous cell lung cancer and a PD-L1 TPS of </a:t>
            </a:r>
            <a:r>
              <a:rPr lang="en-US" sz="2200" b="1" dirty="0">
                <a:solidFill>
                  <a:srgbClr val="FFFF00"/>
                </a:solidFill>
              </a:rPr>
              <a:t>&lt;1% </a:t>
            </a:r>
            <a:r>
              <a:rPr lang="en-US" sz="2200" b="1" dirty="0">
                <a:solidFill>
                  <a:srgbClr val="FFFFFF"/>
                </a:solidFill>
              </a:rPr>
              <a:t>receives first-line chemotherapy and experiences asymptomatic disease progression. What would you most likely recommend for this patient?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3635228"/>
              </p:ext>
            </p:extLst>
          </p:nvPr>
        </p:nvGraphicFramePr>
        <p:xfrm>
          <a:off x="152399" y="2487613"/>
          <a:ext cx="8703501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47320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/>
            <a:r>
              <a:rPr lang="en-US" sz="2200" b="1" dirty="0" smtClean="0">
                <a:solidFill>
                  <a:srgbClr val="FFFFFF"/>
                </a:solidFill>
              </a:rPr>
              <a:t>Are anti-PD-1/PD-L1 antibodies effective in patients with brain metastases?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159233"/>
              </p:ext>
            </p:extLst>
          </p:nvPr>
        </p:nvGraphicFramePr>
        <p:xfrm>
          <a:off x="152399" y="2487613"/>
          <a:ext cx="8703501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62083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090" y="720642"/>
            <a:ext cx="8229600" cy="5176837"/>
          </a:xfrm>
        </p:spPr>
        <p:txBody>
          <a:bodyPr/>
          <a:lstStyle/>
          <a:p>
            <a:r>
              <a:rPr lang="en-US" sz="2400" dirty="0" smtClean="0"/>
              <a:t>70F with 10 pack-year smoking history (quit 1972) presents with pleuritic chest pain after a vacation</a:t>
            </a:r>
          </a:p>
          <a:p>
            <a:r>
              <a:rPr lang="en-US" sz="2400" dirty="0" smtClean="0"/>
              <a:t>CXR and CT shows large RUL mass and pleural effusion</a:t>
            </a:r>
          </a:p>
          <a:p>
            <a:r>
              <a:rPr lang="en-US" sz="2400" dirty="0" smtClean="0"/>
              <a:t>Cytology positive for adenocarcinoma, insufficient for molecular testing</a:t>
            </a:r>
          </a:p>
          <a:p>
            <a:r>
              <a:rPr lang="en-US" sz="2400" dirty="0" smtClean="0"/>
              <a:t>Staging shows bone </a:t>
            </a:r>
            <a:r>
              <a:rPr lang="en-US" sz="2400" dirty="0" err="1" smtClean="0"/>
              <a:t>mets</a:t>
            </a:r>
            <a:r>
              <a:rPr lang="en-US" sz="2400" dirty="0" smtClean="0"/>
              <a:t> and numerous brain </a:t>
            </a:r>
            <a:r>
              <a:rPr lang="en-US" sz="2400" dirty="0" err="1" smtClean="0"/>
              <a:t>mets</a:t>
            </a:r>
            <a:endParaRPr lang="en-US" sz="2400" dirty="0" smtClean="0"/>
          </a:p>
          <a:p>
            <a:r>
              <a:rPr lang="en-US" sz="2400" dirty="0" smtClean="0"/>
              <a:t>A repeat biopsy is obtained by EBUS for molecular testing and she is urgently started on carboplatin and pemetrexed to cover systemic and CNS disease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601" y="4448206"/>
            <a:ext cx="3420362" cy="22661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078" y="4448206"/>
            <a:ext cx="4015336" cy="226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090" y="720642"/>
            <a:ext cx="8229600" cy="1501563"/>
          </a:xfrm>
        </p:spPr>
        <p:txBody>
          <a:bodyPr/>
          <a:lstStyle/>
          <a:p>
            <a:r>
              <a:rPr lang="en-US" sz="2400" dirty="0" smtClean="0"/>
              <a:t>Molecular testing demonstrates KRAS G12C, and a MET R988C variant of uncertain significance</a:t>
            </a:r>
          </a:p>
          <a:p>
            <a:r>
              <a:rPr lang="en-US" sz="2400" dirty="0" smtClean="0"/>
              <a:t>PD-L1 testing with the 22C3 antibody is 5% positive</a:t>
            </a:r>
          </a:p>
          <a:p>
            <a:r>
              <a:rPr lang="en-US" sz="2400" dirty="0" smtClean="0"/>
              <a:t>Her tumor restaging at 2 months demonstrates stable large lung mass, increased lytic bone progression, and progression of CNS lesions. She feels unwell. </a:t>
            </a:r>
          </a:p>
          <a:p>
            <a:r>
              <a:rPr lang="en-US" sz="2400" dirty="0" smtClean="0"/>
              <a:t>She undergoes whole brain radiotherapy (WBRT) </a:t>
            </a:r>
            <a:endParaRPr lang="en-US" sz="2400" dirty="0"/>
          </a:p>
        </p:txBody>
      </p:sp>
      <p:pic>
        <p:nvPicPr>
          <p:cNvPr id="8" name="Picture 4" descr="F2546 5%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 t="8975" r="22761" b="26361"/>
          <a:stretch/>
        </p:blipFill>
        <p:spPr bwMode="auto">
          <a:xfrm>
            <a:off x="1881962" y="3636334"/>
            <a:ext cx="4827885" cy="308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992162" y="6316861"/>
            <a:ext cx="194981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smtClean="0">
                <a:latin typeface="Arial"/>
                <a:cs typeface="Arial"/>
              </a:rPr>
              <a:t>Image courtesy of </a:t>
            </a:r>
          </a:p>
          <a:p>
            <a:pPr marL="203200" indent="-203200" defTabSz="914400" eaLnBrk="1" hangingPunct="1">
              <a:lnSpc>
                <a:spcPct val="90000"/>
              </a:lnSpc>
              <a:spcAft>
                <a:spcPts val="0"/>
              </a:spcAft>
              <a:buClr>
                <a:srgbClr val="FDCC60"/>
              </a:buClr>
              <a:defRPr/>
            </a:pPr>
            <a:r>
              <a:rPr lang="en-US" sz="1600" kern="0" dirty="0" smtClean="0">
                <a:latin typeface="Arial"/>
                <a:cs typeface="Arial"/>
              </a:rPr>
              <a:t>G. Berry (Stanford)</a:t>
            </a:r>
            <a:endParaRPr lang="en-US" sz="1600" kern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696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090" y="720642"/>
            <a:ext cx="8229600" cy="1501563"/>
          </a:xfrm>
        </p:spPr>
        <p:txBody>
          <a:bodyPr/>
          <a:lstStyle/>
          <a:p>
            <a:r>
              <a:rPr lang="en-US" sz="2400" dirty="0" smtClean="0"/>
              <a:t>She is started on </a:t>
            </a:r>
            <a:r>
              <a:rPr lang="en-US" sz="2400" dirty="0" err="1" smtClean="0"/>
              <a:t>pembrolizumab</a:t>
            </a:r>
            <a:r>
              <a:rPr lang="en-US" sz="2400" dirty="0"/>
              <a:t> </a:t>
            </a:r>
            <a:r>
              <a:rPr lang="en-US" sz="2400" dirty="0" smtClean="0"/>
              <a:t>1 week after completion of WBRT</a:t>
            </a:r>
          </a:p>
          <a:p>
            <a:r>
              <a:rPr lang="en-US" sz="2400" dirty="0" smtClean="0"/>
              <a:t>She starts to feel better within a few weeks, and restaging after 3 months demonstrates regression of the lung mass, spontaneous resolution of the effusion, sclerosis of the bony metastases, and stability of the brain lesions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435" y="4014541"/>
            <a:ext cx="4068255" cy="2569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4541"/>
            <a:ext cx="4068255" cy="256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26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RockpPlain">
  <a:themeElements>
    <a:clrScheme name="Custom 311">
      <a:dk1>
        <a:srgbClr val="070D17"/>
      </a:dk1>
      <a:lt1>
        <a:srgbClr val="FFFFFF"/>
      </a:lt1>
      <a:dk2>
        <a:srgbClr val="011F58"/>
      </a:dk2>
      <a:lt2>
        <a:srgbClr val="FDCC60"/>
      </a:lt2>
      <a:accent1>
        <a:srgbClr val="EC3A26"/>
      </a:accent1>
      <a:accent2>
        <a:srgbClr val="86B235"/>
      </a:accent2>
      <a:accent3>
        <a:srgbClr val="586CF4"/>
      </a:accent3>
      <a:accent4>
        <a:srgbClr val="FBB71D"/>
      </a:accent4>
      <a:accent5>
        <a:srgbClr val="F3722F"/>
      </a:accent5>
      <a:accent6>
        <a:srgbClr val="1899B5"/>
      </a:accent6>
      <a:hlink>
        <a:srgbClr val="FFFFFF"/>
      </a:hlink>
      <a:folHlink>
        <a:srgbClr val="FEB700"/>
      </a:folHlink>
    </a:clrScheme>
    <a:fontScheme name="Blank Presentation">
      <a:majorFont>
        <a:latin typeface="Arial Narrow"/>
        <a:ea typeface="Osaka"/>
        <a:cs typeface=""/>
      </a:majorFont>
      <a:minorFont>
        <a:latin typeface="Arial Narrow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+mj-lt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1746"/>
        </a:dk1>
        <a:lt1>
          <a:srgbClr val="FFE9BB"/>
        </a:lt1>
        <a:dk2>
          <a:srgbClr val="003198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DCA"/>
        </a:accent3>
        <a:accent4>
          <a:srgbClr val="DAC79F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1239"/>
        </a:dk1>
        <a:lt1>
          <a:srgbClr val="FFE9BB"/>
        </a:lt1>
        <a:dk2>
          <a:srgbClr val="001D57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BB4"/>
        </a:accent3>
        <a:accent4>
          <a:srgbClr val="DAC79F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5">
        <a:dk1>
          <a:srgbClr val="EEA979"/>
        </a:dk1>
        <a:lt1>
          <a:srgbClr val="CAAD91"/>
        </a:lt1>
        <a:dk2>
          <a:srgbClr val="001848"/>
        </a:dk2>
        <a:lt2>
          <a:srgbClr val="711C11"/>
        </a:lt2>
        <a:accent1>
          <a:srgbClr val="CEEC94"/>
        </a:accent1>
        <a:accent2>
          <a:srgbClr val="41561A"/>
        </a:accent2>
        <a:accent3>
          <a:srgbClr val="AAABB1"/>
        </a:accent3>
        <a:accent4>
          <a:srgbClr val="AC937B"/>
        </a:accent4>
        <a:accent5>
          <a:srgbClr val="E3F4C8"/>
        </a:accent5>
        <a:accent6>
          <a:srgbClr val="3A4D16"/>
        </a:accent6>
        <a:hlink>
          <a:srgbClr val="AFB6F1"/>
        </a:hlink>
        <a:folHlink>
          <a:srgbClr val="D06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6">
        <a:dk1>
          <a:srgbClr val="001239"/>
        </a:dk1>
        <a:lt1>
          <a:srgbClr val="FFFFFF"/>
        </a:lt1>
        <a:dk2>
          <a:srgbClr val="001D57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BB4"/>
        </a:accent3>
        <a:accent4>
          <a:srgbClr val="DADADA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26923</TotalTime>
  <Words>1135</Words>
  <Application>Microsoft Macintosh PowerPoint</Application>
  <PresentationFormat>On-screen Show (4:3)</PresentationFormat>
  <Paragraphs>221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Arial Bold</vt:lpstr>
      <vt:lpstr>Arial Narrow</vt:lpstr>
      <vt:lpstr>Calibri</vt:lpstr>
      <vt:lpstr>MS PGothic</vt:lpstr>
      <vt:lpstr>ＭＳ Ｐゴシック</vt:lpstr>
      <vt:lpstr>Osaka</vt:lpstr>
      <vt:lpstr>Times</vt:lpstr>
      <vt:lpstr>Wingdings</vt:lpstr>
      <vt:lpstr>ヒラギノ角ゴ Pro W3</vt:lpstr>
      <vt:lpstr>Arial</vt:lpstr>
      <vt:lpstr>Office Theme</vt:lpstr>
      <vt:lpstr>RockpPlain</vt:lpstr>
      <vt:lpstr>2_Blank Presentation</vt:lpstr>
      <vt:lpstr>PowerPoint Presentation</vt:lpstr>
      <vt:lpstr>Practical assessment of PD-L1 status and integration of PD-L1 assays into clinical practice    </vt:lpstr>
      <vt:lpstr>PowerPoint Presentation</vt:lpstr>
      <vt:lpstr>PowerPoint Presentation</vt:lpstr>
      <vt:lpstr>PowerPoint Presentation</vt:lpstr>
      <vt:lpstr>PowerPoint Presentation</vt:lpstr>
      <vt:lpstr>Case presentation</vt:lpstr>
      <vt:lpstr>Case presentation</vt:lpstr>
      <vt:lpstr>Case presentation</vt:lpstr>
      <vt:lpstr>PowerPoint Presentation</vt:lpstr>
      <vt:lpstr>Anti-PD-1/PD-L1 Antibodies:  Mechanism of Action</vt:lpstr>
      <vt:lpstr>PD-1/PD-L1 Inhibitors in NSCLC</vt:lpstr>
      <vt:lpstr>PowerPoint Presentation</vt:lpstr>
      <vt:lpstr>PowerPoint Presentation</vt:lpstr>
      <vt:lpstr>Nivolumab vs Docetaxel in Non-Squamous NSCLC (CheckMate 057) </vt:lpstr>
      <vt:lpstr>Nivolumab vs Docetaxel in Non-Squamous NSCLC (CheckMate 057) </vt:lpstr>
      <vt:lpstr>PowerPoint Presentation</vt:lpstr>
      <vt:lpstr>KEYNOTE-010: Pembrolizumab vs docetaxel</vt:lpstr>
      <vt:lpstr>Atezolizumab vs docetaxel in NSCLC (OAK)</vt:lpstr>
      <vt:lpstr>Biomarkers: PD-L1 (IHC) as a Biomarker in Lung Cancer for Anti-PD-(L)1 Therapy</vt:lpstr>
      <vt:lpstr>PowerPoint Presentation</vt:lpstr>
      <vt:lpstr>Tumor mutational load - another predictor of response to immunotherapy?</vt:lpstr>
      <vt:lpstr>PD-L1 testing in NSCLC - Conclusions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359</cp:revision>
  <cp:lastPrinted>2017-03-14T17:02:56Z</cp:lastPrinted>
  <dcterms:created xsi:type="dcterms:W3CDTF">2014-08-20T23:26:43Z</dcterms:created>
  <dcterms:modified xsi:type="dcterms:W3CDTF">2017-05-18T18:50:12Z</dcterms:modified>
  <cp:category/>
</cp:coreProperties>
</file>